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slides/slide45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presentation.xml" ContentType="application/vnd.openxmlformats-officedocument.presentationml.presentation.main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2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8.xml" ContentType="application/vnd.openxmlformats-officedocument.presentationml.notesSlide+xml"/>
  <Override PartName="/ppt/notesSlides/notesSlide47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46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39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0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customXml/itemProps1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70" r:id="rId7"/>
  </p:sldMasterIdLst>
  <p:notesMasterIdLst>
    <p:notesMasterId r:id="rId57"/>
  </p:notesMasterIdLst>
  <p:handoutMasterIdLst>
    <p:handoutMasterId r:id="rId58"/>
  </p:handoutMasterIdLst>
  <p:sldIdLst>
    <p:sldId id="816" r:id="rId8"/>
    <p:sldId id="304" r:id="rId9"/>
    <p:sldId id="756" r:id="rId10"/>
    <p:sldId id="815" r:id="rId11"/>
    <p:sldId id="757" r:id="rId12"/>
    <p:sldId id="758" r:id="rId13"/>
    <p:sldId id="773" r:id="rId14"/>
    <p:sldId id="735" r:id="rId15"/>
    <p:sldId id="775" r:id="rId16"/>
    <p:sldId id="774" r:id="rId17"/>
    <p:sldId id="776" r:id="rId18"/>
    <p:sldId id="777" r:id="rId19"/>
    <p:sldId id="810" r:id="rId20"/>
    <p:sldId id="778" r:id="rId21"/>
    <p:sldId id="779" r:id="rId22"/>
    <p:sldId id="780" r:id="rId23"/>
    <p:sldId id="781" r:id="rId24"/>
    <p:sldId id="782" r:id="rId25"/>
    <p:sldId id="783" r:id="rId26"/>
    <p:sldId id="784" r:id="rId27"/>
    <p:sldId id="812" r:id="rId28"/>
    <p:sldId id="785" r:id="rId29"/>
    <p:sldId id="786" r:id="rId30"/>
    <p:sldId id="787" r:id="rId31"/>
    <p:sldId id="788" r:id="rId32"/>
    <p:sldId id="811" r:id="rId33"/>
    <p:sldId id="789" r:id="rId34"/>
    <p:sldId id="790" r:id="rId35"/>
    <p:sldId id="819" r:id="rId36"/>
    <p:sldId id="792" r:id="rId37"/>
    <p:sldId id="793" r:id="rId38"/>
    <p:sldId id="794" r:id="rId39"/>
    <p:sldId id="795" r:id="rId40"/>
    <p:sldId id="796" r:id="rId41"/>
    <p:sldId id="809" r:id="rId42"/>
    <p:sldId id="798" r:id="rId43"/>
    <p:sldId id="799" r:id="rId44"/>
    <p:sldId id="800" r:id="rId45"/>
    <p:sldId id="801" r:id="rId46"/>
    <p:sldId id="802" r:id="rId47"/>
    <p:sldId id="813" r:id="rId48"/>
    <p:sldId id="803" r:id="rId49"/>
    <p:sldId id="804" r:id="rId50"/>
    <p:sldId id="805" r:id="rId51"/>
    <p:sldId id="806" r:id="rId52"/>
    <p:sldId id="807" r:id="rId53"/>
    <p:sldId id="814" r:id="rId54"/>
    <p:sldId id="752" r:id="rId55"/>
    <p:sldId id="59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FCCE9A3-EBAB-45AB-BB33-11C3B62097A0}">
          <p14:sldIdLst>
            <p14:sldId id="816"/>
            <p14:sldId id="304"/>
          </p14:sldIdLst>
        </p14:section>
        <p14:section name="Automation Procedures" id="{48563462-FBBB-4278-9607-9D96D4737675}">
          <p14:sldIdLst>
            <p14:sldId id="756"/>
            <p14:sldId id="815"/>
            <p14:sldId id="757"/>
            <p14:sldId id="758"/>
            <p14:sldId id="773"/>
            <p14:sldId id="735"/>
            <p14:sldId id="775"/>
            <p14:sldId id="774"/>
            <p14:sldId id="776"/>
            <p14:sldId id="777"/>
            <p14:sldId id="810"/>
            <p14:sldId id="778"/>
            <p14:sldId id="779"/>
            <p14:sldId id="780"/>
          </p14:sldIdLst>
        </p14:section>
        <p14:section name="EDST National Procedures" id="{5050A384-7C3B-4A1A-ABB2-726011E7AB71}">
          <p14:sldIdLst>
            <p14:sldId id="781"/>
            <p14:sldId id="782"/>
            <p14:sldId id="783"/>
            <p14:sldId id="784"/>
            <p14:sldId id="812"/>
            <p14:sldId id="785"/>
            <p14:sldId id="786"/>
            <p14:sldId id="787"/>
            <p14:sldId id="788"/>
            <p14:sldId id="811"/>
            <p14:sldId id="789"/>
            <p14:sldId id="790"/>
            <p14:sldId id="819"/>
            <p14:sldId id="792"/>
            <p14:sldId id="793"/>
            <p14:sldId id="794"/>
            <p14:sldId id="795"/>
            <p14:sldId id="796"/>
            <p14:sldId id="809"/>
          </p14:sldIdLst>
        </p14:section>
        <p14:section name="CPDLC National Procedures" id="{4CCFC642-0E17-4D30-9528-9B44D4EB216D}">
          <p14:sldIdLst>
            <p14:sldId id="798"/>
            <p14:sldId id="799"/>
            <p14:sldId id="800"/>
            <p14:sldId id="801"/>
            <p14:sldId id="802"/>
            <p14:sldId id="813"/>
            <p14:sldId id="803"/>
            <p14:sldId id="804"/>
            <p14:sldId id="805"/>
            <p14:sldId id="806"/>
            <p14:sldId id="807"/>
            <p14:sldId id="814"/>
          </p14:sldIdLst>
        </p14:section>
        <p14:section name="Conclusion" id="{F7B9802E-69DD-4A15-9DF8-BB12E3BC4400}">
          <p14:sldIdLst>
            <p14:sldId id="752"/>
            <p14:sldId id="5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Ekins" initials="JE" lastIdx="1" clrIdx="0">
    <p:extLst>
      <p:ext uri="{19B8F6BF-5375-455C-9EA6-DF929625EA0E}">
        <p15:presenceInfo xmlns:p15="http://schemas.microsoft.com/office/powerpoint/2012/main" userId="S-1-5-21-854245398-57989841-1801674531-17622" providerId="AD"/>
      </p:ext>
    </p:extLst>
  </p:cmAuthor>
  <p:cmAuthor id="2" name="Huntley, Alan P. [US-US][NON-EMP]" initials="HAP[" lastIdx="2" clrIdx="1">
    <p:extLst>
      <p:ext uri="{19B8F6BF-5375-455C-9EA6-DF929625EA0E}">
        <p15:presenceInfo xmlns:p15="http://schemas.microsoft.com/office/powerpoint/2012/main" userId="S-1-5-21-727274380-931424960-1827182208-1387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4"/>
    <a:srgbClr val="006600"/>
    <a:srgbClr val="339966"/>
    <a:srgbClr val="0FCDE1"/>
    <a:srgbClr val="33BD3A"/>
    <a:srgbClr val="EA0000"/>
    <a:srgbClr val="3B9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8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" y="5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5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61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customXml" Target="../customXml/item6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commentAuthors" Target="commentAuthor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B2BF9-2468-421F-97D2-DC6454AFBCD6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8A228-61F3-409C-AC63-7586281A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62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4389-98A5-4799-B9BF-77776C4F270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91DB-1DFA-451A-A0B1-AE5D0E4D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15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7710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2272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72348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46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79111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3572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2692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57134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3079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34185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5499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00808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76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47394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23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0584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81181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80351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41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26844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87670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29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179045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30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1660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0903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84387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32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306022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33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978808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34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9910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275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36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45058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37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02882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38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011899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39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421427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40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833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035430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32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42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192963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43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65131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44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962876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45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617628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46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810240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724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48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054236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C0391D-5D9C-4035-A4CA-77B77281E9A1}" type="slidenum">
              <a:rPr lang="en-US" altLang="en-US" sz="1200">
                <a:latin typeface="Times New Roman" panose="02020603050405020304" pitchFamily="18" charset="0"/>
              </a:rPr>
              <a:pPr/>
              <a:t>49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9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29906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15594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35128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978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38849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1" y="6346827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981076" y="6336793"/>
            <a:ext cx="38118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>
                <a:solidFill>
                  <a:schemeClr val="bg1"/>
                </a:solidFill>
              </a:rPr>
              <a:t> </a:t>
            </a:r>
            <a:r>
              <a:rPr lang="en-US" altLang="en-US" sz="1200" baseline="0" dirty="0" smtClean="0">
                <a:solidFill>
                  <a:schemeClr val="bg1"/>
                </a:solidFill>
              </a:rPr>
              <a:t>19: En Route Automation System Procedures</a:t>
            </a:r>
          </a:p>
          <a:p>
            <a:pPr eaLnBrk="1" hangingPunct="1">
              <a:defRPr/>
            </a:pP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ctrTitle" hasCustomPrompt="1"/>
          </p:nvPr>
        </p:nvSpPr>
        <p:spPr>
          <a:xfrm>
            <a:off x="850258" y="496813"/>
            <a:ext cx="7443484" cy="1769721"/>
          </a:xfrm>
        </p:spPr>
        <p:txBody>
          <a:bodyPr>
            <a:noAutofit/>
          </a:bodyPr>
          <a:lstStyle>
            <a:lvl1pPr algn="ctr">
              <a:defRPr baseline="0"/>
            </a:lvl1pPr>
          </a:lstStyle>
          <a:p>
            <a:pPr eaLnBrk="1" hangingPunct="1"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En Route - Radar Associate Controller Training:         Advanced Concepts</a:t>
            </a:r>
            <a:endParaRPr lang="en-US" sz="2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4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450477" y="3602038"/>
            <a:ext cx="8243047" cy="1655762"/>
          </a:xfrm>
        </p:spPr>
        <p:txBody>
          <a:bodyPr/>
          <a:lstStyle>
            <a:lvl1pPr algn="ctr">
              <a:defRPr baseline="0"/>
            </a:lvl1pPr>
          </a:lstStyle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18: En Route Automation Procedure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Course - 55054003</a:t>
            </a:r>
          </a:p>
          <a:p>
            <a:pPr lvl="0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Version - Draft 1.0.2019-11</a:t>
            </a:r>
          </a:p>
        </p:txBody>
      </p:sp>
    </p:spTree>
    <p:extLst>
      <p:ext uri="{BB962C8B-B14F-4D97-AF65-F5344CB8AC3E}">
        <p14:creationId xmlns:p14="http://schemas.microsoft.com/office/powerpoint/2010/main" val="336097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At the end of this lesson you will be able to </a:t>
            </a:r>
            <a:r>
              <a:rPr lang="en-US" sz="2800" b="0" i="1" dirty="0"/>
              <a:t>(verb)</a:t>
            </a:r>
            <a:r>
              <a:rPr lang="en-US" sz="2800" b="1" dirty="0"/>
              <a:t>: </a:t>
            </a:r>
            <a:r>
              <a:rPr lang="en-US" sz="2800" b="0" i="1" dirty="0"/>
              <a:t>(edit in master)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364627"/>
            <a:ext cx="7972425" cy="352946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E229EDD-58A5-42AE-917E-A8A93BFCD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1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D155F10-1BA3-4B61-97ED-A53661AC1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7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This lesson covered:</a:t>
            </a:r>
            <a:r>
              <a:rPr lang="en-US" sz="2800" b="0" i="1" dirty="0"/>
              <a:t>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067593"/>
            <a:ext cx="7972425" cy="382650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53E1369-1F03-42A7-AE6F-F1206EBCE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5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79018-CD7B-4354-9988-902F19E56A72}"/>
              </a:ext>
            </a:extLst>
          </p:cNvPr>
          <p:cNvSpPr txBox="1"/>
          <p:nvPr userDrawn="1"/>
        </p:nvSpPr>
        <p:spPr>
          <a:xfrm>
            <a:off x="426139" y="295345"/>
            <a:ext cx="233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30621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1" y="6346827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3215E821-AC02-410E-BF4E-421C8F5CF2A5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7"/>
            <a:ext cx="394811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7"/>
            <a:ext cx="3949700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981076" y="6336793"/>
            <a:ext cx="27687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</a:rPr>
              <a:t>Lesson</a:t>
            </a:r>
            <a:r>
              <a:rPr lang="en-US" altLang="en-US" sz="900" baseline="0" dirty="0">
                <a:solidFill>
                  <a:schemeClr val="bg1"/>
                </a:solidFill>
              </a:rPr>
              <a:t> d(d): </a:t>
            </a:r>
            <a:r>
              <a:rPr lang="en-US" altLang="en-US" sz="900" baseline="0" dirty="0" err="1">
                <a:solidFill>
                  <a:schemeClr val="bg1"/>
                </a:solidFill>
              </a:rPr>
              <a:t>Xxxxxx</a:t>
            </a:r>
            <a:r>
              <a:rPr lang="en-US" altLang="en-US" sz="900" baseline="0" dirty="0">
                <a:solidFill>
                  <a:schemeClr val="bg1"/>
                </a:solidFill>
              </a:rPr>
              <a:t> Xxx </a:t>
            </a:r>
            <a:r>
              <a:rPr lang="en-US" altLang="en-US" sz="900" baseline="0" dirty="0" err="1">
                <a:solidFill>
                  <a:schemeClr val="bg1"/>
                </a:solidFill>
              </a:rPr>
              <a:t>Xxxxxxx</a:t>
            </a:r>
            <a:r>
              <a:rPr lang="en-US" altLang="en-US" sz="900" baseline="0" dirty="0">
                <a:solidFill>
                  <a:schemeClr val="bg1"/>
                </a:solidFill>
              </a:rPr>
              <a:t> &amp; </a:t>
            </a:r>
            <a:r>
              <a:rPr lang="en-US" altLang="en-US" sz="900" baseline="0" dirty="0" err="1">
                <a:solidFill>
                  <a:schemeClr val="bg1"/>
                </a:solidFill>
              </a:rPr>
              <a:t>Xxxxxx</a:t>
            </a:r>
            <a:r>
              <a:rPr lang="en-US" altLang="en-US" sz="900" baseline="0" dirty="0">
                <a:solidFill>
                  <a:schemeClr val="bg1"/>
                </a:solidFill>
              </a:rPr>
              <a:t> Arial 9</a:t>
            </a: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 userDrawn="1"/>
        </p:nvSpPr>
        <p:spPr bwMode="auto">
          <a:xfrm>
            <a:off x="7092950" y="64579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52A50E59-9E46-449D-BF6D-D5AC4AD833F5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52A50E59-9E46-449D-BF6D-D5AC4AD833F5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C451A9-3D09-4DBA-AE8B-61024EDAA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8FF23-CAFB-475D-AD9A-16C0587F74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4" y="1479549"/>
            <a:ext cx="8472487" cy="3418605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 marL="9144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defRPr sz="2400"/>
            </a:lvl2pPr>
          </a:lstStyle>
          <a:p>
            <a:pPr lvl="0"/>
            <a:r>
              <a:rPr lang="en-US" dirty="0"/>
              <a:t>Click to edit question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6819E-C622-4945-BE3A-99A33C9970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4" y="295345"/>
            <a:ext cx="4685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Knowledge Check</a:t>
            </a: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19E6BD9-17C4-4D5C-80AF-2FEF5795C4A7}" type="slidenum">
              <a:rPr lang="en-US" altLang="en-US" sz="1200" b="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5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19E6BD9-17C4-4D5C-80AF-2FEF5795C4A7}" type="slidenum">
              <a:rPr lang="en-US" altLang="en-US" sz="1200" b="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434306"/>
            <a:ext cx="8050213" cy="4391025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 marL="320040" indent="-274320">
              <a:spcBef>
                <a:spcPts val="0"/>
              </a:spcBef>
              <a:spcAft>
                <a:spcPts val="1200"/>
              </a:spcAft>
              <a:defRPr sz="2400"/>
            </a:lvl2pPr>
            <a:lvl3pPr marL="685800" indent="-274320">
              <a:spcBef>
                <a:spcPts val="0"/>
              </a:spcBef>
              <a:spcAft>
                <a:spcPts val="1200"/>
              </a:spcAft>
              <a:defRPr sz="2400"/>
            </a:lvl3pPr>
            <a:lvl4pPr marL="1051560" indent="-274320">
              <a:spcBef>
                <a:spcPts val="0"/>
              </a:spcBef>
              <a:spcAft>
                <a:spcPts val="1200"/>
              </a:spcAft>
              <a:defRPr/>
            </a:lvl4pPr>
            <a:lvl5pPr marL="1417320" indent="-274320"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21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D579D9D-2119-4F42-8E71-3CF6A0E2E1C4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7"/>
            <a:ext cx="394811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7"/>
            <a:ext cx="3949700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385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E9065B96-3DAB-42D1-B145-2BE4FF4316FF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98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2BD9D44-EC01-4E71-8CAE-9F9624182C03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587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Training Part C:</a:t>
            </a:r>
            <a:endParaRPr lang="en-US" sz="40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Advanced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2676" y="3042180"/>
            <a:ext cx="67186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28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19: </a:t>
            </a:r>
            <a:r>
              <a:rPr lang="en-US" sz="2800" b="1" kern="1200" dirty="0" err="1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28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Automation System Procedures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1.0 2022.08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665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508127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81076" y="6336793"/>
            <a:ext cx="38118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>
                <a:solidFill>
                  <a:schemeClr val="bg1"/>
                </a:solidFill>
              </a:rPr>
              <a:t> </a:t>
            </a:r>
            <a:r>
              <a:rPr lang="en-US" altLang="en-US" sz="1200" baseline="0" dirty="0" smtClean="0">
                <a:solidFill>
                  <a:schemeClr val="bg1"/>
                </a:solidFill>
              </a:rPr>
              <a:t>19: En Route Automation System Procedures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9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9" r:id="rId4"/>
    <p:sldLayoutId id="2147483664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 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4" y="6336792"/>
            <a:ext cx="3949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1200" kern="1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19: </a:t>
            </a:r>
            <a:r>
              <a:rPr lang="en-US" sz="1200" kern="12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Automation System Procedures</a:t>
            </a:r>
            <a:endParaRPr lang="en-US" sz="1200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0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4" Type="http://schemas.openxmlformats.org/officeDocument/2006/relationships/image" Target="../media/image2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2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74263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Route Information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095967"/>
            <a:ext cx="8050213" cy="357331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Route information must not be modified outside of the controller’s area of jurisdiction unless verbally coordinated or specified in a letter of agreement or facility </a:t>
            </a:r>
            <a:r>
              <a:rPr lang="en-US" altLang="en-US" dirty="0"/>
              <a:t>d</a:t>
            </a:r>
            <a:r>
              <a:rPr lang="en-US" altLang="en-US" dirty="0" smtClean="0"/>
              <a:t>irective</a:t>
            </a:r>
            <a:endParaRPr lang="en-US" altLang="en-US" b="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5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75279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Selected Altitude Limits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222207"/>
            <a:ext cx="8050213" cy="469091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Sectors must ensure the display of Mode C targets and data blocks by entering appropriate altitude limits and display filters to include, at a minimum, the altitude stratum of the sector, plus: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b="0" dirty="0" smtClean="0"/>
              <a:t>1,200’ above the highest and below the lowest altitude or flight level where 1,000’ vertical separation is applicable; and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2,200’ above the highest and below the lowest flight level of the sector where 2,000’ vertical separation is applicable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74263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Sector Eligibility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911247"/>
            <a:ext cx="8050213" cy="357331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The use of the /OK function is allowed to override sector eligibility only when one of the following conditions is met: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b="0" dirty="0" smtClean="0"/>
              <a:t>Prior coordination is effected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The flight is within the control jurisdiction of the sector</a:t>
            </a:r>
            <a:endParaRPr lang="en-US" altLang="en-US" b="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8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4" y="1479549"/>
            <a:ext cx="8472487" cy="4192589"/>
          </a:xfrm>
        </p:spPr>
        <p:txBody>
          <a:bodyPr/>
          <a:lstStyle/>
          <a:p>
            <a:r>
              <a:rPr lang="en-US" dirty="0" smtClean="0"/>
              <a:t>What are the minimum altitude limit settings above and below a sector using 1,000’ separation?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1,000’ </a:t>
            </a:r>
          </a:p>
          <a:p>
            <a:pPr lvl="1"/>
            <a:r>
              <a:rPr lang="en-US" dirty="0" smtClean="0"/>
              <a:t>1,200’ </a:t>
            </a:r>
          </a:p>
          <a:p>
            <a:pPr lvl="1"/>
            <a:r>
              <a:rPr lang="en-US" dirty="0" smtClean="0"/>
              <a:t>1,500’ </a:t>
            </a:r>
          </a:p>
          <a:p>
            <a:pPr lvl="1"/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74263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Coast Tracks</a:t>
            </a:r>
            <a:endParaRPr lang="en-US" altLang="en-US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04181" y="1407459"/>
            <a:ext cx="6321378" cy="43030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48" y="2185059"/>
            <a:ext cx="2009839" cy="2089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26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118847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ERAM Computer Entry of Hold Information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732896"/>
            <a:ext cx="8050213" cy="410312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When an aircraft is issued holding </a:t>
            </a:r>
            <a:r>
              <a:rPr lang="en-US" altLang="en-US" dirty="0" smtClean="0"/>
              <a:t>instructions, the </a:t>
            </a:r>
            <a:r>
              <a:rPr lang="en-US" altLang="en-US" dirty="0"/>
              <a:t>delay is ATC initiated, and the EFC is other </a:t>
            </a:r>
            <a:r>
              <a:rPr lang="en-US" altLang="en-US" dirty="0" smtClean="0"/>
              <a:t>than no </a:t>
            </a:r>
            <a:r>
              <a:rPr lang="en-US" altLang="en-US" dirty="0"/>
              <a:t>delay expected</a:t>
            </a:r>
            <a:r>
              <a:rPr lang="en-US" altLang="en-US" dirty="0" smtClean="0"/>
              <a:t>: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Enter a hold command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Maintain a paired track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Enter an EFC time via a hold command, the Hold Data Menu, or the Hold View</a:t>
            </a:r>
          </a:p>
          <a:p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1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118847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ERAM Visual Indicator of Special Activity Airspace (SAA) Status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243884"/>
            <a:ext cx="8050213" cy="227432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Sector controllers shall ensure the </a:t>
            </a:r>
            <a:r>
              <a:rPr lang="en-US" altLang="en-US" dirty="0" smtClean="0"/>
              <a:t>Situation </a:t>
            </a:r>
            <a:r>
              <a:rPr lang="en-US" altLang="en-US" dirty="0"/>
              <a:t>D</a:t>
            </a:r>
            <a:r>
              <a:rPr lang="en-US" altLang="en-US" dirty="0" smtClean="0"/>
              <a:t>isplay accurately </a:t>
            </a:r>
            <a:r>
              <a:rPr lang="en-US" altLang="en-US" dirty="0"/>
              <a:t>reflects the status of all SAAs that </a:t>
            </a:r>
            <a:r>
              <a:rPr lang="en-US" altLang="en-US" dirty="0" smtClean="0"/>
              <a:t>impact their </a:t>
            </a:r>
            <a:r>
              <a:rPr lang="en-US" altLang="en-US" dirty="0"/>
              <a:t>area of control </a:t>
            </a:r>
            <a:r>
              <a:rPr lang="en-US" altLang="en-US" dirty="0" smtClean="0"/>
              <a:t>responsibility</a:t>
            </a:r>
          </a:p>
          <a:p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1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75817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Conflict Detection and Resolution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243884"/>
            <a:ext cx="8050213" cy="2274328"/>
          </a:xfrm>
        </p:spPr>
        <p:txBody>
          <a:bodyPr/>
          <a:lstStyle/>
          <a:p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677" y="4518212"/>
            <a:ext cx="8204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Actively scan EDST information for predicted aircraft-to-aircraft and aircraft-to-airspace alerts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55" y="1131713"/>
            <a:ext cx="3377429" cy="33574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35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75817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Trial Planning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243884"/>
            <a:ext cx="8050213" cy="2274328"/>
          </a:xfrm>
        </p:spPr>
        <p:txBody>
          <a:bodyPr/>
          <a:lstStyle/>
          <a:p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626" y="1344706"/>
            <a:ext cx="8204386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When EDST is operational at the sector and </a:t>
            </a:r>
            <a:r>
              <a:rPr lang="en-US" sz="2800" b="1" dirty="0" smtClean="0"/>
              <a:t>when sector </a:t>
            </a:r>
            <a:r>
              <a:rPr lang="en-US" sz="2800" b="1" dirty="0"/>
              <a:t>priorities permit, use the trial plan capability </a:t>
            </a:r>
            <a:r>
              <a:rPr lang="en-US" sz="2800" b="1" dirty="0" smtClean="0"/>
              <a:t>to evaluate:</a:t>
            </a:r>
          </a:p>
          <a:p>
            <a:pPr marL="731520" lvl="1" indent="-457200">
              <a:spcAft>
                <a:spcPts val="800"/>
              </a:spcAft>
              <a:buFont typeface="Arial" panose="020B0604020202020204" pitchFamily="34" charset="0"/>
              <a:buChar char="–"/>
            </a:pPr>
            <a:r>
              <a:rPr lang="en-US" sz="2400" dirty="0" smtClean="0"/>
              <a:t>Solutions to predicted conflicts</a:t>
            </a:r>
          </a:p>
          <a:p>
            <a:pPr marL="731520" lvl="1" indent="-457200">
              <a:spcAft>
                <a:spcPts val="800"/>
              </a:spcAft>
              <a:buFont typeface="Arial" panose="020B0604020202020204" pitchFamily="34" charset="0"/>
              <a:buChar char="–"/>
            </a:pPr>
            <a:r>
              <a:rPr lang="en-US" sz="2400" dirty="0"/>
              <a:t>The feasibility of granting user </a:t>
            </a:r>
            <a:r>
              <a:rPr lang="en-US" sz="2400" dirty="0" smtClean="0"/>
              <a:t>requests</a:t>
            </a:r>
          </a:p>
          <a:p>
            <a:pPr marL="731520" lvl="1" indent="-457200">
              <a:spcAft>
                <a:spcPts val="800"/>
              </a:spcAft>
              <a:buFont typeface="Arial" panose="020B0604020202020204" pitchFamily="34" charset="0"/>
              <a:buChar char="–"/>
            </a:pPr>
            <a:r>
              <a:rPr lang="en-US" sz="2400" dirty="0"/>
              <a:t>The feasibility of removing a flight </a:t>
            </a:r>
            <a:r>
              <a:rPr lang="en-US" sz="2400" dirty="0" smtClean="0"/>
              <a:t>direction constraint </a:t>
            </a:r>
            <a:r>
              <a:rPr lang="en-US" sz="2400" dirty="0"/>
              <a:t>(i.e., inappropriate altitude for direction </a:t>
            </a:r>
            <a:r>
              <a:rPr lang="en-US" sz="2400" dirty="0" smtClean="0"/>
              <a:t>of flight</a:t>
            </a:r>
            <a:r>
              <a:rPr lang="en-US" sz="2400" dirty="0"/>
              <a:t>) for an </a:t>
            </a:r>
            <a:r>
              <a:rPr lang="en-US" sz="2400" dirty="0" smtClean="0"/>
              <a:t>aircraft</a:t>
            </a:r>
          </a:p>
          <a:p>
            <a:pPr marL="731520" lvl="1" indent="-457200">
              <a:spcAft>
                <a:spcPts val="800"/>
              </a:spcAft>
              <a:buFont typeface="Arial" panose="020B0604020202020204" pitchFamily="34" charset="0"/>
              <a:buChar char="–"/>
            </a:pPr>
            <a:r>
              <a:rPr lang="en-US" sz="2400" dirty="0"/>
              <a:t>The feasibility of removing a static </a:t>
            </a:r>
            <a:r>
              <a:rPr lang="en-US" sz="2400" dirty="0" smtClean="0"/>
              <a:t>restriction for </a:t>
            </a:r>
            <a:r>
              <a:rPr lang="en-US" sz="2400" dirty="0"/>
              <a:t>an </a:t>
            </a:r>
            <a:r>
              <a:rPr lang="en-US" sz="2400" dirty="0" smtClean="0"/>
              <a:t>aircraft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1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75817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Conflict Probe Based Clearances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243884"/>
            <a:ext cx="8050213" cy="2274328"/>
          </a:xfrm>
        </p:spPr>
        <p:txBody>
          <a:bodyPr/>
          <a:lstStyle/>
          <a:p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626" y="1721223"/>
            <a:ext cx="8204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When the results of a trial plan based upon a </a:t>
            </a:r>
            <a:r>
              <a:rPr lang="en-US" sz="2800" b="1" dirty="0" smtClean="0"/>
              <a:t>user request </a:t>
            </a:r>
            <a:r>
              <a:rPr lang="en-US" sz="2800" b="1" dirty="0"/>
              <a:t>indicate the absence of alerts, every </a:t>
            </a:r>
            <a:r>
              <a:rPr lang="en-US" sz="2800" b="1" dirty="0" smtClean="0"/>
              <a:t>effort should </a:t>
            </a:r>
            <a:r>
              <a:rPr lang="en-US" sz="2800" b="1" dirty="0"/>
              <a:t>be made to grant the user request, </a:t>
            </a:r>
            <a:r>
              <a:rPr lang="en-US" sz="2800" b="1" dirty="0" smtClean="0"/>
              <a:t>unless the change </a:t>
            </a:r>
            <a:r>
              <a:rPr lang="en-US" sz="2800" b="1" dirty="0"/>
              <a:t>is likely to adversely affect </a:t>
            </a:r>
            <a:r>
              <a:rPr lang="en-US" sz="2800" b="1" dirty="0" smtClean="0"/>
              <a:t>operations at another sector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5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Lesson Objectives</a:t>
            </a:r>
            <a:endParaRPr lang="en-US" altLang="en-US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sz="2800" dirty="0"/>
              <a:t>At the end of this </a:t>
            </a:r>
            <a:r>
              <a:rPr lang="en-US" altLang="en-US" sz="2800" dirty="0" smtClean="0"/>
              <a:t>lesson, </a:t>
            </a:r>
            <a:r>
              <a:rPr lang="en-US" altLang="en-US" sz="2800" dirty="0"/>
              <a:t>you will be able to </a:t>
            </a:r>
            <a:r>
              <a:rPr lang="en-US" altLang="en-US" dirty="0" smtClean="0"/>
              <a:t>identify</a:t>
            </a:r>
            <a:r>
              <a:rPr lang="en-US" altLang="en-US" sz="2800" dirty="0" smtClean="0"/>
              <a:t>:</a:t>
            </a:r>
          </a:p>
          <a:p>
            <a:pPr marL="640080" indent="-2743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Automation procedures </a:t>
            </a:r>
            <a:endParaRPr lang="en-US" altLang="en-US" b="0" dirty="0"/>
          </a:p>
          <a:p>
            <a:pPr marL="640080" indent="-2743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En Route Decision Support Tool (EDST) national procedures </a:t>
            </a:r>
            <a:endParaRPr lang="en-US" altLang="en-US" b="0" dirty="0"/>
          </a:p>
          <a:p>
            <a:pPr marL="640080" indent="-27432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/>
              <a:t>CPDLC national procedures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7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6"/>
            <a:ext cx="8472488" cy="125740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Aircraft List, Departure List, and Flight Data Management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243884"/>
            <a:ext cx="8050213" cy="2274328"/>
          </a:xfrm>
        </p:spPr>
        <p:txBody>
          <a:bodyPr/>
          <a:lstStyle/>
          <a:p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4" y="2055334"/>
            <a:ext cx="8863602" cy="3410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8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4" y="1479549"/>
            <a:ext cx="8472487" cy="4192589"/>
          </a:xfrm>
        </p:spPr>
        <p:txBody>
          <a:bodyPr/>
          <a:lstStyle/>
          <a:p>
            <a:r>
              <a:rPr lang="en-US" dirty="0" smtClean="0"/>
              <a:t>What must be done to indicate a flight requires action or special attention?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Angulate the EDST</a:t>
            </a:r>
          </a:p>
          <a:p>
            <a:pPr lvl="1"/>
            <a:r>
              <a:rPr lang="en-US" dirty="0" smtClean="0"/>
              <a:t>Place a check in the housekeeping box on the EDST</a:t>
            </a:r>
          </a:p>
          <a:p>
            <a:pPr lvl="1"/>
            <a:r>
              <a:rPr lang="en-US" dirty="0" smtClean="0"/>
              <a:t>Highlight the entry in the EDST</a:t>
            </a:r>
          </a:p>
          <a:p>
            <a:pPr lvl="1"/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6"/>
            <a:ext cx="8472488" cy="125740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Manual Coordination and the Coordination Menu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243884"/>
            <a:ext cx="8050213" cy="2274328"/>
          </a:xfrm>
        </p:spPr>
        <p:txBody>
          <a:bodyPr/>
          <a:lstStyle/>
          <a:p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552" y="1858599"/>
            <a:ext cx="5396360" cy="4122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51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61278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Holding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243884"/>
            <a:ext cx="8050213" cy="2274328"/>
          </a:xfrm>
        </p:spPr>
        <p:txBody>
          <a:bodyPr/>
          <a:lstStyle/>
          <a:p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62" y="957271"/>
            <a:ext cx="5181339" cy="51476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4378569" y="1600200"/>
            <a:ext cx="322385" cy="3341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6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61278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Recording of Control Data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243884"/>
            <a:ext cx="8050213" cy="2274328"/>
          </a:xfrm>
        </p:spPr>
        <p:txBody>
          <a:bodyPr/>
          <a:lstStyle/>
          <a:p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626" y="1796066"/>
            <a:ext cx="80682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All control information not otherwise </a:t>
            </a:r>
            <a:r>
              <a:rPr lang="en-US" sz="2800" b="1" dirty="0" smtClean="0"/>
              <a:t>recorded via </a:t>
            </a:r>
            <a:r>
              <a:rPr lang="en-US" sz="2800" b="1" dirty="0"/>
              <a:t>automation recordings or voice recordings </a:t>
            </a:r>
            <a:r>
              <a:rPr lang="en-US" sz="2800" b="1" dirty="0" smtClean="0"/>
              <a:t>must be </a:t>
            </a:r>
            <a:r>
              <a:rPr lang="en-US" sz="2800" b="1" dirty="0"/>
              <a:t>manually recorded using approved </a:t>
            </a:r>
            <a:r>
              <a:rPr lang="en-US" sz="2800" b="1" dirty="0" smtClean="0"/>
              <a:t>methods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6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6"/>
            <a:ext cx="8472488" cy="128260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Acknowledgement of Automated Notification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243884"/>
            <a:ext cx="8050213" cy="2274328"/>
          </a:xfrm>
        </p:spPr>
        <p:txBody>
          <a:bodyPr/>
          <a:lstStyle/>
          <a:p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586348" y="3705655"/>
            <a:ext cx="308758" cy="1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834" y="1816925"/>
            <a:ext cx="263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Unacknowledged UTM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6348" y="1816925"/>
            <a:ext cx="336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Unacknowledged IAFDOF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7" y="2465736"/>
            <a:ext cx="8871864" cy="341389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2594759" y="2186257"/>
            <a:ext cx="239077" cy="2288870"/>
          </a:xfrm>
          <a:prstGeom prst="straightConnector1">
            <a:avLst/>
          </a:prstGeom>
          <a:noFill/>
          <a:ln w="222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 bwMode="auto">
          <a:xfrm>
            <a:off x="2753678" y="4516579"/>
            <a:ext cx="160317" cy="154379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82292" y="4166119"/>
            <a:ext cx="308758" cy="148441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5123" idx="0"/>
          </p:cNvCxnSpPr>
          <p:nvPr/>
        </p:nvCxnSpPr>
        <p:spPr bwMode="auto">
          <a:xfrm flipH="1">
            <a:off x="4091050" y="2243884"/>
            <a:ext cx="362683" cy="1866643"/>
          </a:xfrm>
          <a:prstGeom prst="straightConnector1">
            <a:avLst/>
          </a:prstGeom>
          <a:noFill/>
          <a:ln w="222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439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4" y="1479549"/>
            <a:ext cx="8472487" cy="4192589"/>
          </a:xfrm>
        </p:spPr>
        <p:txBody>
          <a:bodyPr/>
          <a:lstStyle/>
          <a:p>
            <a:r>
              <a:rPr lang="en-US" dirty="0" smtClean="0"/>
              <a:t>When the Free Text area of the EDST is used to record control information, what must be done when that information is no longer relevant?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Update or delete the information in the Free Text area</a:t>
            </a:r>
          </a:p>
          <a:p>
            <a:pPr lvl="1"/>
            <a:r>
              <a:rPr lang="en-US" dirty="0" smtClean="0"/>
              <a:t>No changes are needed; just close the Free Text area</a:t>
            </a:r>
          </a:p>
          <a:p>
            <a:pPr lvl="1"/>
            <a:r>
              <a:rPr lang="en-US" dirty="0" smtClean="0"/>
              <a:t>Highlight the entry in the Free Text area</a:t>
            </a:r>
          </a:p>
          <a:p>
            <a:pPr lvl="1"/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6"/>
            <a:ext cx="8472488" cy="128260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Currency of Trajectory Information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3" y="1545498"/>
            <a:ext cx="5244352" cy="4424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7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71783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Delay Reporting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1" y="1062319"/>
            <a:ext cx="4804817" cy="4776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0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61278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Overdue Aircraft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243884"/>
            <a:ext cx="8050213" cy="2274328"/>
          </a:xfrm>
        </p:spPr>
        <p:txBody>
          <a:bodyPr/>
          <a:lstStyle/>
          <a:p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5" y="1725782"/>
            <a:ext cx="8870449" cy="3406435"/>
          </a:xfrm>
          <a:prstGeom prst="rect">
            <a:avLst/>
          </a:prstGeom>
          <a:ln>
            <a:solidFill>
              <a:srgbClr val="242424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142" t="9570" r="4960" b="16313"/>
          <a:stretch/>
        </p:blipFill>
        <p:spPr>
          <a:xfrm>
            <a:off x="640934" y="3509130"/>
            <a:ext cx="2162087" cy="48711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016807" y="3003285"/>
            <a:ext cx="726393" cy="505845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/>
          <p:nvPr/>
        </p:nvCxnSpPr>
        <p:spPr bwMode="auto">
          <a:xfrm flipH="1">
            <a:off x="700755" y="2986475"/>
            <a:ext cx="538385" cy="522655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6826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119336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En Route Automation System (EAS)</a:t>
            </a:r>
            <a:endParaRPr lang="en-US" altLang="en-US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779053"/>
            <a:ext cx="8050213" cy="4052787"/>
          </a:xfrm>
        </p:spPr>
        <p:txBody>
          <a:bodyPr/>
          <a:lstStyle/>
          <a:p>
            <a:pPr lvl="1" indent="0" eaLnBrk="1" hangingPunct="1">
              <a:buNone/>
              <a:defRPr/>
            </a:pPr>
            <a:r>
              <a:rPr lang="en-US" altLang="en-US" sz="2800" b="1" dirty="0" smtClean="0"/>
              <a:t>The complex integrated environment consisting of Situation Display systems, surveillance systems and flight data processing, remote devices, decision support tools and related communications equipment.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9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132110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Use of Graphics Plan Display (GPD)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243884"/>
            <a:ext cx="8050213" cy="2274328"/>
          </a:xfrm>
        </p:spPr>
        <p:txBody>
          <a:bodyPr/>
          <a:lstStyle/>
          <a:p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3" y="1545498"/>
            <a:ext cx="5244352" cy="4424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99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67748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Forecast Winds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243884"/>
            <a:ext cx="8050213" cy="2274328"/>
          </a:xfrm>
        </p:spPr>
        <p:txBody>
          <a:bodyPr/>
          <a:lstStyle/>
          <a:p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000" y="1192976"/>
            <a:ext cx="6041541" cy="4736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80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677489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Interfacility</a:t>
            </a:r>
            <a:r>
              <a:rPr lang="en-US" altLang="en-US" dirty="0" smtClean="0"/>
              <a:t> Connectivity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243884"/>
            <a:ext cx="8050213" cy="2274328"/>
          </a:xfrm>
        </p:spPr>
        <p:txBody>
          <a:bodyPr/>
          <a:lstStyle/>
          <a:p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39" y="2683068"/>
            <a:ext cx="4579322" cy="1491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0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149776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Surveillance and Flight Data Outages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243884"/>
            <a:ext cx="8050213" cy="2274328"/>
          </a:xfrm>
        </p:spPr>
        <p:txBody>
          <a:bodyPr/>
          <a:lstStyle/>
          <a:p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011" y="1371600"/>
            <a:ext cx="2135442" cy="4491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2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83885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Airspace Configuration Elements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307603" y="1922929"/>
            <a:ext cx="8050213" cy="2274328"/>
          </a:xfrm>
        </p:spPr>
        <p:txBody>
          <a:bodyPr/>
          <a:lstStyle/>
          <a:p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960" y="1183341"/>
            <a:ext cx="5455820" cy="47365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4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Conflict probe accuracy requires _____ updates of data used to model each flight's </a:t>
            </a:r>
            <a:r>
              <a:rPr lang="en-US" dirty="0" smtClean="0"/>
              <a:t>trajectory.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</a:t>
            </a:r>
            <a:r>
              <a:rPr lang="en-US" dirty="0" smtClean="0"/>
              <a:t>utomated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ilot initiated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imely</a:t>
            </a:r>
          </a:p>
          <a:p>
            <a:pPr lvl="1"/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5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79851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Messages</a:t>
            </a:r>
            <a:endParaRPr lang="en-US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1093" y="1264024"/>
            <a:ext cx="798755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Use </a:t>
            </a:r>
            <a:r>
              <a:rPr lang="en-US" sz="2400" b="1" dirty="0"/>
              <a:t>of CPDLC is approved to augment all </a:t>
            </a:r>
            <a:r>
              <a:rPr lang="en-US" sz="2400" b="1" dirty="0" smtClean="0"/>
              <a:t>applicable voice </a:t>
            </a:r>
            <a:r>
              <a:rPr lang="en-US" sz="2400" b="1" dirty="0"/>
              <a:t>communication </a:t>
            </a:r>
            <a:r>
              <a:rPr lang="en-US" sz="2400" b="1" dirty="0" smtClean="0"/>
              <a:t>requirements </a:t>
            </a:r>
            <a:r>
              <a:rPr lang="en-US" sz="2400" b="1" dirty="0"/>
              <a:t>in the issuance of altitude, route, altimeter, </a:t>
            </a:r>
            <a:r>
              <a:rPr lang="en-US" sz="2400" b="1" dirty="0" smtClean="0"/>
              <a:t>or frequency </a:t>
            </a:r>
            <a:r>
              <a:rPr lang="en-US" sz="2400" b="1" dirty="0"/>
              <a:t>clearances and </a:t>
            </a:r>
            <a:r>
              <a:rPr lang="en-US" sz="2400" b="1" dirty="0" smtClean="0"/>
              <a:t>instructions</a:t>
            </a:r>
          </a:p>
          <a:p>
            <a:pPr marL="731520" lvl="1" indent="-342900"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n-US" sz="2400" dirty="0"/>
              <a:t>Controllers should minimize the use of CPDLC during critical phases of </a:t>
            </a:r>
            <a:r>
              <a:rPr lang="en-US" sz="2400" dirty="0" smtClean="0"/>
              <a:t>flight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The sector team is responsible for sending </a:t>
            </a:r>
            <a:r>
              <a:rPr lang="en-US" sz="2400" b="1" dirty="0" smtClean="0"/>
              <a:t>and responding </a:t>
            </a:r>
            <a:r>
              <a:rPr lang="en-US" sz="2400" b="1" dirty="0"/>
              <a:t>to CPDLC </a:t>
            </a:r>
            <a:r>
              <a:rPr lang="en-US" sz="2400" b="1" dirty="0" smtClean="0"/>
              <a:t>messages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7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79851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Clearances</a:t>
            </a:r>
            <a:endParaRPr lang="en-US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1093" y="1573307"/>
            <a:ext cx="798755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CPDLC should not be used to </a:t>
            </a:r>
            <a:r>
              <a:rPr lang="en-US" sz="2400" b="1" dirty="0" smtClean="0"/>
              <a:t>issue immediate </a:t>
            </a:r>
            <a:r>
              <a:rPr lang="en-US" sz="2400" b="1" dirty="0"/>
              <a:t>or expeditious </a:t>
            </a:r>
            <a:r>
              <a:rPr lang="en-US" sz="2400" b="1" dirty="0" smtClean="0"/>
              <a:t>clearances, </a:t>
            </a:r>
            <a:r>
              <a:rPr lang="en-US" sz="2400" b="1" dirty="0"/>
              <a:t>unless voice communication is not </a:t>
            </a:r>
            <a:r>
              <a:rPr lang="en-US" sz="2400" b="1" dirty="0" smtClean="0"/>
              <a:t>operationally feasible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Ensure there are no t</a:t>
            </a:r>
            <a:r>
              <a:rPr lang="en-US" sz="2400" b="1" dirty="0" smtClean="0"/>
              <a:t>rajectory </a:t>
            </a:r>
            <a:r>
              <a:rPr lang="en-US" sz="2400" b="1" dirty="0"/>
              <a:t>a</a:t>
            </a:r>
            <a:r>
              <a:rPr lang="en-US" sz="2400" b="1" dirty="0" smtClean="0"/>
              <a:t>ltering uplinks </a:t>
            </a:r>
            <a:r>
              <a:rPr lang="en-US" sz="2400" b="1" dirty="0"/>
              <a:t>open prior to transfer of </a:t>
            </a:r>
            <a:r>
              <a:rPr lang="en-US" sz="2400" b="1" dirty="0" smtClean="0"/>
              <a:t>communication, </a:t>
            </a:r>
            <a:r>
              <a:rPr lang="en-US" sz="2400" b="1" dirty="0"/>
              <a:t>unless otherwise coordinated</a:t>
            </a:r>
            <a:endParaRPr lang="en-US" sz="2400" b="1" dirty="0" smtClean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Abnormal CPDLC indications should be acknowledged by the controller only after required coordination has been </a:t>
            </a:r>
            <a:r>
              <a:rPr lang="en-US" sz="2400" b="1" dirty="0" smtClean="0"/>
              <a:t>performed</a:t>
            </a:r>
            <a:endParaRPr lang="en-US" sz="28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4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79851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Initial Contact Mismatch</a:t>
            </a:r>
            <a:endParaRPr lang="en-US" alt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5" y="4863354"/>
            <a:ext cx="9144000" cy="1219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972" y="1452827"/>
            <a:ext cx="4612265" cy="3204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90" y="5308798"/>
            <a:ext cx="284536" cy="328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94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79851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Overriding a CPDLC Clearance</a:t>
            </a:r>
            <a:endParaRPr lang="en-US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1093" y="2290484"/>
            <a:ext cx="7987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Use voice communications when overriding a CPDLC clearance and issuing alternate control </a:t>
            </a:r>
            <a:r>
              <a:rPr lang="en-US" sz="2800" b="1" dirty="0" smtClean="0"/>
              <a:t>instructions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8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119336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Automation Procedures</a:t>
            </a:r>
            <a:endParaRPr lang="en-US" altLang="en-US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779053"/>
            <a:ext cx="8050213" cy="4052787"/>
          </a:xfrm>
        </p:spPr>
        <p:txBody>
          <a:bodyPr/>
          <a:lstStyle/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Procedural preference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400" dirty="0" smtClean="0"/>
              <a:t>Use automation procedures in preference to </a:t>
            </a:r>
            <a:r>
              <a:rPr lang="en-US" altLang="en-US" sz="2400" dirty="0" err="1" smtClean="0"/>
              <a:t>nonautomation</a:t>
            </a:r>
            <a:r>
              <a:rPr lang="en-US" altLang="en-US" sz="2400" dirty="0" smtClean="0"/>
              <a:t> procedures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dirty="0"/>
              <a:t>Use</a:t>
            </a:r>
            <a:r>
              <a:rPr lang="en-US" altLang="en-US" dirty="0" smtClean="0"/>
              <a:t> radar separation in preference to nonradar separation when it will be to an operational advantage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400" dirty="0" smtClean="0"/>
              <a:t>Use nonradar separation in preference to radar separation when an operational advantage will be gained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68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13767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Voice Communication Indicator (VCI)</a:t>
            </a:r>
            <a:endParaRPr lang="en-US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1093" y="1882589"/>
            <a:ext cx="79875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Aircraft </a:t>
            </a:r>
            <a:r>
              <a:rPr lang="en-US" sz="2400" b="1" dirty="0" smtClean="0"/>
              <a:t>may be automatically </a:t>
            </a:r>
            <a:r>
              <a:rPr lang="en-US" sz="2400" b="1" dirty="0"/>
              <a:t>marked on frequency  via monitor transfer of </a:t>
            </a:r>
            <a:r>
              <a:rPr lang="en-US" sz="2400" b="1" dirty="0" smtClean="0"/>
              <a:t>communication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When </a:t>
            </a:r>
            <a:r>
              <a:rPr lang="en-US" sz="2400" b="1" dirty="0"/>
              <a:t>a CPDLC session is unexpectedly lost with an aircraft, and voice communication had not previously been </a:t>
            </a:r>
            <a:r>
              <a:rPr lang="en-US" sz="2400" b="1" dirty="0" smtClean="0"/>
              <a:t>established:</a:t>
            </a:r>
          </a:p>
          <a:p>
            <a:pPr marL="731520" lvl="1" indent="-342900"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controller must ensure voice communication is established and maintained with that </a:t>
            </a:r>
            <a:r>
              <a:rPr lang="en-US" sz="2400" dirty="0" smtClean="0"/>
              <a:t>aircraft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4" y="1479549"/>
            <a:ext cx="8472487" cy="4278314"/>
          </a:xfrm>
        </p:spPr>
        <p:txBody>
          <a:bodyPr/>
          <a:lstStyle/>
          <a:p>
            <a:r>
              <a:rPr lang="en-US" dirty="0" smtClean="0"/>
              <a:t>What action must be taken when an Initial Contact Mismatch indicator is observed?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The altitude must be verbally verified and the Mismatch indicator cleared</a:t>
            </a:r>
          </a:p>
          <a:p>
            <a:pPr lvl="1"/>
            <a:r>
              <a:rPr lang="en-US" dirty="0" smtClean="0"/>
              <a:t>A Verify Altitude Uplink message must be sent, which will clear the </a:t>
            </a:r>
            <a:r>
              <a:rPr lang="en-US" smtClean="0"/>
              <a:t>Mismatch indicator</a:t>
            </a:r>
            <a:endParaRPr lang="en-US" dirty="0" smtClean="0"/>
          </a:p>
          <a:p>
            <a:pPr lvl="1"/>
            <a:r>
              <a:rPr lang="en-US" dirty="0" smtClean="0"/>
              <a:t>No action is needed if the aircraft is in level flight, as it will update within 30 seconds</a:t>
            </a:r>
          </a:p>
          <a:p>
            <a:pPr lvl="1"/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7985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Session Termination</a:t>
            </a:r>
            <a:endParaRPr lang="en-US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1093" y="1344707"/>
            <a:ext cx="798755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Unless otherwise coordinated, the last controller working the aircraft before it exits the continental United </a:t>
            </a:r>
            <a:r>
              <a:rPr lang="en-US" sz="2400" b="1" dirty="0" smtClean="0"/>
              <a:t>States </a:t>
            </a:r>
            <a:r>
              <a:rPr lang="en-US" sz="2400" b="1" dirty="0"/>
              <a:t>must ensure the CPDLC session is terminated upon transfer of communication to any non-U.S. or Advanced Technologies and Oceanic Procedures (ATOP</a:t>
            </a:r>
            <a:r>
              <a:rPr lang="en-US" sz="2400" b="1" dirty="0" smtClean="0"/>
              <a:t>) facility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Coordination must be accomplished with the sector with eligibility prior to terminating a CPDLC session from any other position or adapted </a:t>
            </a:r>
            <a:r>
              <a:rPr lang="en-US" sz="2400" b="1" dirty="0" smtClean="0"/>
              <a:t>Air </a:t>
            </a:r>
            <a:r>
              <a:rPr lang="en-US" sz="2400" b="1" dirty="0"/>
              <a:t>T</a:t>
            </a:r>
            <a:r>
              <a:rPr lang="en-US" sz="2400" b="1" dirty="0" smtClean="0"/>
              <a:t>raffic Specialist Workstation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1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7985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Altimeter Issuance</a:t>
            </a:r>
            <a:endParaRPr lang="en-US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1093" y="1546413"/>
            <a:ext cx="798755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If the CPDLC system fails to provide a necessary automated altimeter setting to an </a:t>
            </a:r>
            <a:r>
              <a:rPr lang="en-US" sz="2800" b="1" dirty="0" smtClean="0"/>
              <a:t>aircraft:</a:t>
            </a:r>
          </a:p>
          <a:p>
            <a:pPr marL="731520" lvl="1" indent="-342900"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n-US" sz="2400" dirty="0" smtClean="0"/>
              <a:t>The controller with eligibility will be notified with an abnormal indication in the FDB</a:t>
            </a:r>
          </a:p>
          <a:p>
            <a:pPr marL="731520" lvl="1" indent="-342900"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n-US" sz="2400" dirty="0" smtClean="0"/>
              <a:t>An altimeter must be issued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0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128260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NORDO With Active CPDLC Session</a:t>
            </a:r>
            <a:endParaRPr lang="en-US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1093" y="1627094"/>
            <a:ext cx="798755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For No Radio (NORDO) aircraft with an active CPDLC session</a:t>
            </a:r>
            <a:r>
              <a:rPr lang="en-US" sz="2800" b="1" dirty="0" smtClean="0"/>
              <a:t>:</a:t>
            </a:r>
          </a:p>
          <a:p>
            <a:pPr marL="731520" lvl="1" indent="-342900"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n-US" sz="2400" dirty="0" smtClean="0"/>
              <a:t>The controller with eligibility may mark the aircraft on frequency to allow CPDLC communications with that aircraft</a:t>
            </a:r>
          </a:p>
          <a:p>
            <a:pPr marL="731520" lvl="1" indent="-342900"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n-US" sz="2400" dirty="0" smtClean="0"/>
              <a:t>Use existing communications failure procedures for all CPDLC aircraft that experience a two-way voice radio communications failure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6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73127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Emergencies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717" y="1816768"/>
            <a:ext cx="5596305" cy="3746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73127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CPDLC Shutdown or Failure</a:t>
            </a:r>
            <a:endParaRPr lang="en-US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0922" y="1264024"/>
            <a:ext cx="802789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Whenever there is a shutdown or failure of CPDLC service</a:t>
            </a:r>
            <a:r>
              <a:rPr lang="en-US" sz="2800" b="1" dirty="0" smtClean="0"/>
              <a:t>:</a:t>
            </a:r>
          </a:p>
          <a:p>
            <a:pPr marL="685800" lvl="1" indent="-342900"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sz="2400" dirty="0"/>
              <a:t>The Operations Manager in Charge (OMIC) must coordinate with each area to ensure controllers refrain from initiating new CPDLC uplinks and start cleaning up existing CPDLC </a:t>
            </a:r>
            <a:r>
              <a:rPr lang="en-US" sz="2400" dirty="0" smtClean="0"/>
              <a:t>messages</a:t>
            </a:r>
          </a:p>
          <a:p>
            <a:pPr marL="685800" lvl="1" indent="-342900">
              <a:buFont typeface="Arial" panose="020B0604020202020204" pitchFamily="34" charset="0"/>
              <a:buChar char="–"/>
            </a:pPr>
            <a:r>
              <a:rPr lang="en-US" sz="2400" dirty="0"/>
              <a:t>Controllers must use voice to broadcast a message alerting pilots to the shutdown and request no pilot downlinks until further advised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1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4" y="1479549"/>
            <a:ext cx="8472487" cy="4278314"/>
          </a:xfrm>
        </p:spPr>
        <p:txBody>
          <a:bodyPr/>
          <a:lstStyle/>
          <a:p>
            <a:r>
              <a:rPr lang="en-US" dirty="0" smtClean="0"/>
              <a:t>When may a NORDO aircraft be manually marked on frequency using the VCI?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Never, the aircraft is not on the radio frequency</a:t>
            </a:r>
          </a:p>
          <a:p>
            <a:pPr lvl="1"/>
            <a:r>
              <a:rPr lang="en-US" dirty="0" smtClean="0"/>
              <a:t>When required to allow CPDLC communications</a:t>
            </a:r>
          </a:p>
          <a:p>
            <a:pPr lvl="1"/>
            <a:r>
              <a:rPr lang="en-US" dirty="0" smtClean="0"/>
              <a:t>Anytime the aircraft crosses a sector boundary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5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Lesson Summary </a:t>
            </a:r>
            <a:endParaRPr lang="en-US" altLang="en-US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677195"/>
            <a:ext cx="8050213" cy="355203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sz="2800" dirty="0" smtClean="0"/>
              <a:t>This lesson covered:</a:t>
            </a:r>
            <a:endParaRPr lang="en-US" altLang="en-US" sz="2800" dirty="0"/>
          </a:p>
          <a:p>
            <a:pPr marL="640080" indent="-2743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Automation procedures</a:t>
            </a:r>
          </a:p>
          <a:p>
            <a:pPr marL="640080" indent="-2743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EDST national procedures</a:t>
            </a:r>
          </a:p>
          <a:p>
            <a:pPr marL="640080" indent="-2743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CPDLC national procedures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5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TheEndSlide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bg1"/>
                </a:solidFill>
              </a:rPr>
              <a:t>The End</a:t>
            </a:r>
            <a:endParaRPr lang="en-US" altLang="en-US" sz="3600" smtClean="0"/>
          </a:p>
        </p:txBody>
      </p:sp>
    </p:spTree>
    <p:extLst>
      <p:ext uri="{BB962C8B-B14F-4D97-AF65-F5344CB8AC3E}">
        <p14:creationId xmlns:p14="http://schemas.microsoft.com/office/powerpoint/2010/main" val="21381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119336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Conflict Alert and Mode C Intruder Alert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631733"/>
            <a:ext cx="8050213" cy="4394994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sz="2800" dirty="0" smtClean="0"/>
              <a:t>Conflict Alert - </a:t>
            </a:r>
            <a:r>
              <a:rPr lang="en-US" altLang="en-US" sz="2400" b="0" dirty="0" smtClean="0"/>
              <a:t>A function of air traffic control automated systems designed to alert radar controllers to existing or pending situations between tracked targets that require immediate attention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800" dirty="0" smtClean="0"/>
              <a:t>Mode C Intruder Alert - </a:t>
            </a:r>
            <a:r>
              <a:rPr lang="en-US" altLang="en-US" sz="2400" b="0" dirty="0" smtClean="0"/>
              <a:t>A function of air traffic control automated systems designed to alert radar controllers to existing or pending situations between a tracked target and an untracked target that requires immediate attention or action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1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119336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En Route </a:t>
            </a:r>
            <a:r>
              <a:rPr lang="en-US" altLang="en-US" dirty="0" err="1" smtClean="0"/>
              <a:t>Minimium</a:t>
            </a:r>
            <a:r>
              <a:rPr lang="en-US" altLang="en-US" dirty="0" smtClean="0"/>
              <a:t> Safe Altitude Warning (E-MSAW)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095967"/>
            <a:ext cx="8050213" cy="357331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 function of the </a:t>
            </a:r>
            <a:r>
              <a:rPr lang="en-US" altLang="en-US" dirty="0" smtClean="0"/>
              <a:t>En Route Automation System </a:t>
            </a:r>
            <a:r>
              <a:rPr lang="en-US" altLang="en-US" dirty="0"/>
              <a:t>that aids </a:t>
            </a:r>
            <a:r>
              <a:rPr lang="en-US" altLang="en-US" dirty="0" smtClean="0"/>
              <a:t>the controller </a:t>
            </a:r>
            <a:r>
              <a:rPr lang="en-US" altLang="en-US" dirty="0"/>
              <a:t>by providing an alert when a </a:t>
            </a:r>
            <a:r>
              <a:rPr lang="en-US" altLang="en-US" dirty="0" smtClean="0"/>
              <a:t>tracked aircraft </a:t>
            </a:r>
            <a:r>
              <a:rPr lang="en-US" altLang="en-US" dirty="0"/>
              <a:t>is below or predicted by the computer to </a:t>
            </a:r>
            <a:r>
              <a:rPr lang="en-US" altLang="en-US" dirty="0" smtClean="0"/>
              <a:t>go below </a:t>
            </a:r>
            <a:r>
              <a:rPr lang="en-US" altLang="en-US" dirty="0"/>
              <a:t>a predetermined minimum IFR </a:t>
            </a:r>
            <a:r>
              <a:rPr lang="en-US" altLang="en-US" dirty="0" smtClean="0"/>
              <a:t>altitude (MIA)</a:t>
            </a:r>
            <a:endParaRPr lang="en-US" alt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0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119336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Computer Entry of Flight Plan Information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2095967"/>
            <a:ext cx="8050213" cy="357331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Altitude</a:t>
            </a:r>
          </a:p>
          <a:p>
            <a:pPr marL="77724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b="0" dirty="0"/>
              <a:t>The altitude field(s) of the data block </a:t>
            </a:r>
            <a:r>
              <a:rPr lang="en-US" altLang="en-US" b="0" dirty="0" smtClean="0"/>
              <a:t>must always </a:t>
            </a:r>
            <a:r>
              <a:rPr lang="en-US" altLang="en-US" b="0" dirty="0"/>
              <a:t>reflect the current status of the aircraft </a:t>
            </a:r>
            <a:r>
              <a:rPr lang="en-US" altLang="en-US" b="0" dirty="0" smtClean="0"/>
              <a:t>unless otherwise </a:t>
            </a:r>
            <a:r>
              <a:rPr lang="en-US" altLang="en-US" b="0" dirty="0"/>
              <a:t>specified in an appropriate </a:t>
            </a:r>
            <a:r>
              <a:rPr lang="en-US" altLang="en-US" b="0" dirty="0" smtClean="0"/>
              <a:t>facility directive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0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When can you change the altitude in a data block not inside your area of jurisdiction?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Never, unless the aircraft is experiencing weather deviations</a:t>
            </a:r>
          </a:p>
          <a:p>
            <a:pPr lvl="1"/>
            <a:r>
              <a:rPr lang="en-US" dirty="0" smtClean="0"/>
              <a:t>When the aircraft is within 5 miles of your boundary</a:t>
            </a:r>
          </a:p>
          <a:p>
            <a:pPr lvl="1"/>
            <a:r>
              <a:rPr lang="en-US" dirty="0" smtClean="0"/>
              <a:t>After verbal coordination is completed with the sector the aircraft is in</a:t>
            </a:r>
          </a:p>
          <a:p>
            <a:pPr lvl="1"/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75279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Reported Altitude</a:t>
            </a:r>
            <a:endParaRPr lang="en-US" altLang="en-US" sz="3200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313647"/>
            <a:ext cx="8050213" cy="437595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When Mode C altitude information is either not available or is unreliable, enter reported altitudes into the computer as follows: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b="0" dirty="0" smtClean="0"/>
              <a:t>When an aircraft reaches the assigned altitude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When aircraft at assigned altitude is issued a clearance to climb or descend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b="0" dirty="0" smtClean="0"/>
              <a:t>A minimum of each 10,000’ during climb to or descent from FL180 and above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5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zLzIwLzIwMTkgMTo0MTo0MSBQTTwvRGF0ZVRpbWU+PExhYmVsU3RyaW5nPlVucmVzdHJpY3RlZDwvTGFiZWxTdHJpbmc+PC9pdGVtPjwvbGFiZWxIaXN0b3J5Pg==</Value>
</WrappedLabelHistor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WEXTPJNUKPJZ-1215587825-11923</_dlc_DocId>
    <_dlc_DocIdUrl xmlns="4f0e10e1-3e2d-4cb5-bdd3-156dacd9dc33">
      <Url>https://ksn2.faa.gov/stt/TTPPM/ER24/_layouts/15/DocIdRedir.aspx?ID=WEXTPJNUKPJZ-1215587825-11923</Url>
      <Description>WEXTPJNUKPJZ-1215587825-11923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F9459BD-2B43-4CEA-A0A7-FAC4529F944E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918E6AA5-3449-476A-AEB9-5EBD5F613A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072934-6861-4385-BA42-D38EA69D639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9d3951b-c0b3-413d-9ae1-2b2887eb6f1c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D388C2B-3CAC-4A3E-AAD8-11841E56703D}"/>
</file>

<file path=customXml/itemProps5.xml><?xml version="1.0" encoding="utf-8"?>
<ds:datastoreItem xmlns:ds="http://schemas.openxmlformats.org/officeDocument/2006/customXml" ds:itemID="{8DA69DE8-D88D-4801-A60B-C96F31EC3B58}">
  <ds:schemaRefs>
    <ds:schemaRef ds:uri="http://www.w3.org/2001/XMLSchema"/>
    <ds:schemaRef ds:uri="http://www.boldonjames.com/2008/01/sie/internal/label"/>
  </ds:schemaRefs>
</ds:datastoreItem>
</file>

<file path=customXml/itemProps6.xml><?xml version="1.0" encoding="utf-8"?>
<ds:datastoreItem xmlns:ds="http://schemas.openxmlformats.org/officeDocument/2006/customXml" ds:itemID="{2654CEBD-B883-4A25-B90E-1C42722012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70803</TotalTime>
  <Words>1503</Words>
  <Application>Microsoft Office PowerPoint</Application>
  <PresentationFormat>On-screen Show (4:3)</PresentationFormat>
  <Paragraphs>191</Paragraphs>
  <Slides>49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MS PGothic</vt:lpstr>
      <vt:lpstr>Arial</vt:lpstr>
      <vt:lpstr>Calibri</vt:lpstr>
      <vt:lpstr>Courier New</vt:lpstr>
      <vt:lpstr>Times New Roman</vt:lpstr>
      <vt:lpstr>Wingdings</vt:lpstr>
      <vt:lpstr>2_Custom Design</vt:lpstr>
      <vt:lpstr>6_Custom Design</vt:lpstr>
      <vt:lpstr>PowerPoint Presentation</vt:lpstr>
      <vt:lpstr>Lesson Objectives</vt:lpstr>
      <vt:lpstr>En Route Automation System (EAS)</vt:lpstr>
      <vt:lpstr>Automation Procedures</vt:lpstr>
      <vt:lpstr>Conflict Alert and Mode C Intruder Alert</vt:lpstr>
      <vt:lpstr>En Route Minimium Safe Altitude Warning (E-MSAW)</vt:lpstr>
      <vt:lpstr>Computer Entry of Flight Plan Information</vt:lpstr>
      <vt:lpstr>PowerPoint Presentation</vt:lpstr>
      <vt:lpstr>Reported Altitude</vt:lpstr>
      <vt:lpstr>Route Information</vt:lpstr>
      <vt:lpstr>Selected Altitude Limits</vt:lpstr>
      <vt:lpstr>Sector Eligibility</vt:lpstr>
      <vt:lpstr>PowerPoint Presentation</vt:lpstr>
      <vt:lpstr>Coast Tracks</vt:lpstr>
      <vt:lpstr>ERAM Computer Entry of Hold Information</vt:lpstr>
      <vt:lpstr>ERAM Visual Indicator of Special Activity Airspace (SAA) Status</vt:lpstr>
      <vt:lpstr>Conflict Detection and Resolution</vt:lpstr>
      <vt:lpstr>Trial Planning</vt:lpstr>
      <vt:lpstr>Conflict Probe Based Clearances</vt:lpstr>
      <vt:lpstr>Aircraft List, Departure List, and Flight Data Management</vt:lpstr>
      <vt:lpstr>PowerPoint Presentation</vt:lpstr>
      <vt:lpstr>Manual Coordination and the Coordination Menu</vt:lpstr>
      <vt:lpstr>Holding</vt:lpstr>
      <vt:lpstr>Recording of Control Data</vt:lpstr>
      <vt:lpstr>Acknowledgement of Automated Notification</vt:lpstr>
      <vt:lpstr>PowerPoint Presentation</vt:lpstr>
      <vt:lpstr>Currency of Trajectory Information</vt:lpstr>
      <vt:lpstr>Delay Reporting</vt:lpstr>
      <vt:lpstr>Overdue Aircraft</vt:lpstr>
      <vt:lpstr>Use of Graphics Plan Display (GPD)</vt:lpstr>
      <vt:lpstr>Forecast Winds</vt:lpstr>
      <vt:lpstr>Interfacility Connectivity</vt:lpstr>
      <vt:lpstr>Surveillance and Flight Data Outages</vt:lpstr>
      <vt:lpstr>Airspace Configuration Elements</vt:lpstr>
      <vt:lpstr>PowerPoint Presentation</vt:lpstr>
      <vt:lpstr>Messages</vt:lpstr>
      <vt:lpstr>Clearances</vt:lpstr>
      <vt:lpstr>Initial Contact Mismatch</vt:lpstr>
      <vt:lpstr>Overriding a CPDLC Clearance</vt:lpstr>
      <vt:lpstr>Voice Communication Indicator (VCI)</vt:lpstr>
      <vt:lpstr>PowerPoint Presentation</vt:lpstr>
      <vt:lpstr>Session Termination</vt:lpstr>
      <vt:lpstr>Altimeter Issuance</vt:lpstr>
      <vt:lpstr>NORDO With Active CPDLC Session</vt:lpstr>
      <vt:lpstr>Emergencies</vt:lpstr>
      <vt:lpstr>CPDLC Shutdown or Failure</vt:lpstr>
      <vt:lpstr>PowerPoint Presentation</vt:lpstr>
      <vt:lpstr>Lesson Summary 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Flight Data Position</dc:title>
  <dc:creator>Kristen_Leonard Thompson_Dembeck</dc:creator>
  <cp:lastModifiedBy>Nicholson, Nancy A-CTR (FAA)</cp:lastModifiedBy>
  <cp:revision>1067</cp:revision>
  <dcterms:created xsi:type="dcterms:W3CDTF">2018-12-20T16:11:14Z</dcterms:created>
  <dcterms:modified xsi:type="dcterms:W3CDTF">2022-08-17T19:23:21Z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0x0101003DFAFDB35B5AD34C89EBE32B06747F48</vt:lpwstr>
  </property>
  <property fmtid="{D5CDD505-2E9C-101B-9397-08002B2CF9AE}" pid="3" name="docIndexRef">
    <vt:lpwstr>95da8c6a-62d6-4b5d-8182-f8f11555bb96</vt:lpwstr>
  </property>
  <property fmtid="{D5CDD505-2E9C-101B-9397-08002B2CF9AE}" pid="4" name="bjSaver">
    <vt:lpwstr>nAFgvCsYDVYf5XXx5wFs3z9OzyqVTT+J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6" name="bjDocumentLabelXML-0">
    <vt:lpwstr>ames.com/2008/01/sie/internal/label"&gt;&lt;element uid="42834bfb-1ec1-4beb-bd64-eb83fb3cb3f3" value="" /&gt;&lt;/sisl&gt;</vt:lpwstr>
  </property>
  <property fmtid="{D5CDD505-2E9C-101B-9397-08002B2CF9AE}" pid="7" name="bjDocumentSecurityLabel">
    <vt:lpwstr>Unrestricted</vt:lpwstr>
  </property>
  <property fmtid="{D5CDD505-2E9C-101B-9397-08002B2CF9AE}" pid="8" name="bjLabelHistoryID">
    <vt:lpwstr>{BF9459BD-2B43-4CEA-A0A7-FAC4529F944E}</vt:lpwstr>
  </property>
  <property fmtid="{D5CDD505-2E9C-101B-9397-08002B2CF9AE}" pid="9" name="_dlc_DocIdItemGuid">
    <vt:lpwstr>2a43b8e4-f587-4261-b33b-958f218608b7</vt:lpwstr>
  </property>
</Properties>
</file>