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slides/slide42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presentation.xml" ContentType="application/vnd.openxmlformats-officedocument.presentationml.presentation.main+xml"/>
  <Override PartName="/ppt/slides/slide4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9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33.xml" ContentType="application/vnd.openxmlformats-officedocument.presentationml.notesSlide+xml"/>
  <Override PartName="/ppt/slideLayouts/slideLayout23.xml" ContentType="application/vnd.openxmlformats-officedocument.presentationml.slideLayout+xml"/>
  <Override PartName="/ppt/notesSlides/notesSlide41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5.xml" ContentType="application/vnd.openxmlformats-officedocument.presentationml.notesSlide+xml"/>
  <Override PartName="/ppt/slideLayouts/slideLayout24.xml" ContentType="application/vnd.openxmlformats-officedocument.presentationml.slideLayout+xml"/>
  <Override PartName="/ppt/notesSlides/notesSlide36.xml" ContentType="application/vnd.openxmlformats-officedocument.presentationml.notesSlide+xml"/>
  <Override PartName="/ppt/notesSlides/notesSlide40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Override1.xml" ContentType="application/vnd.openxmlformats-officedocument.themeOverrid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6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075" r:id="rId6"/>
    <p:sldMasterId id="2147484190" r:id="rId7"/>
    <p:sldMasterId id="2147484196" r:id="rId8"/>
    <p:sldMasterId id="2147484202" r:id="rId9"/>
  </p:sldMasterIdLst>
  <p:notesMasterIdLst>
    <p:notesMasterId r:id="rId57"/>
  </p:notesMasterIdLst>
  <p:handoutMasterIdLst>
    <p:handoutMasterId r:id="rId58"/>
  </p:handoutMasterIdLst>
  <p:sldIdLst>
    <p:sldId id="593" r:id="rId10"/>
    <p:sldId id="365" r:id="rId11"/>
    <p:sldId id="368" r:id="rId12"/>
    <p:sldId id="417" r:id="rId13"/>
    <p:sldId id="370" r:id="rId14"/>
    <p:sldId id="371" r:id="rId15"/>
    <p:sldId id="372" r:id="rId16"/>
    <p:sldId id="436" r:id="rId17"/>
    <p:sldId id="437" r:id="rId18"/>
    <p:sldId id="418" r:id="rId19"/>
    <p:sldId id="419" r:id="rId20"/>
    <p:sldId id="421" r:id="rId21"/>
    <p:sldId id="379" r:id="rId22"/>
    <p:sldId id="582" r:id="rId23"/>
    <p:sldId id="439" r:id="rId24"/>
    <p:sldId id="577" r:id="rId25"/>
    <p:sldId id="594" r:id="rId26"/>
    <p:sldId id="422" r:id="rId27"/>
    <p:sldId id="578" r:id="rId28"/>
    <p:sldId id="590" r:id="rId29"/>
    <p:sldId id="424" r:id="rId30"/>
    <p:sldId id="388" r:id="rId31"/>
    <p:sldId id="435" r:id="rId32"/>
    <p:sldId id="390" r:id="rId33"/>
    <p:sldId id="391" r:id="rId34"/>
    <p:sldId id="586" r:id="rId35"/>
    <p:sldId id="580" r:id="rId36"/>
    <p:sldId id="427" r:id="rId37"/>
    <p:sldId id="395" r:id="rId38"/>
    <p:sldId id="396" r:id="rId39"/>
    <p:sldId id="397" r:id="rId40"/>
    <p:sldId id="399" r:id="rId41"/>
    <p:sldId id="400" r:id="rId42"/>
    <p:sldId id="581" r:id="rId43"/>
    <p:sldId id="595" r:id="rId44"/>
    <p:sldId id="403" r:id="rId45"/>
    <p:sldId id="404" r:id="rId46"/>
    <p:sldId id="583" r:id="rId47"/>
    <p:sldId id="589" r:id="rId48"/>
    <p:sldId id="588" r:id="rId49"/>
    <p:sldId id="433" r:id="rId50"/>
    <p:sldId id="406" r:id="rId51"/>
    <p:sldId id="585" r:id="rId52"/>
    <p:sldId id="587" r:id="rId53"/>
    <p:sldId id="434" r:id="rId54"/>
    <p:sldId id="413" r:id="rId55"/>
    <p:sldId id="364" r:id="rId56"/>
  </p:sldIdLst>
  <p:sldSz cx="9144000" cy="6858000" type="screen4x3"/>
  <p:notesSz cx="68580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1D79DEC-DC78-4A59-BB47-19D2046F2D8A}">
          <p14:sldIdLst>
            <p14:sldId id="593"/>
            <p14:sldId id="365"/>
          </p14:sldIdLst>
        </p14:section>
        <p14:section name="Advanced Session Management" id="{69A76B8B-2557-4EB2-95BE-DBD32DBCCC21}">
          <p14:sldIdLst>
            <p14:sldId id="368"/>
            <p14:sldId id="417"/>
            <p14:sldId id="370"/>
            <p14:sldId id="371"/>
            <p14:sldId id="372"/>
            <p14:sldId id="436"/>
            <p14:sldId id="437"/>
            <p14:sldId id="418"/>
            <p14:sldId id="419"/>
            <p14:sldId id="421"/>
            <p14:sldId id="379"/>
            <p14:sldId id="582"/>
            <p14:sldId id="439"/>
            <p14:sldId id="577"/>
            <p14:sldId id="594"/>
            <p14:sldId id="422"/>
            <p14:sldId id="578"/>
            <p14:sldId id="590"/>
            <p14:sldId id="424"/>
            <p14:sldId id="388"/>
            <p14:sldId id="435"/>
            <p14:sldId id="390"/>
            <p14:sldId id="391"/>
            <p14:sldId id="586"/>
            <p14:sldId id="580"/>
            <p14:sldId id="427"/>
            <p14:sldId id="395"/>
            <p14:sldId id="396"/>
            <p14:sldId id="397"/>
            <p14:sldId id="399"/>
            <p14:sldId id="400"/>
            <p14:sldId id="581"/>
            <p14:sldId id="595"/>
            <p14:sldId id="403"/>
            <p14:sldId id="404"/>
            <p14:sldId id="583"/>
            <p14:sldId id="589"/>
            <p14:sldId id="588"/>
            <p14:sldId id="433"/>
            <p14:sldId id="406"/>
            <p14:sldId id="585"/>
            <p14:sldId id="587"/>
            <p14:sldId id="434"/>
            <p14:sldId id="413"/>
            <p14:sldId id="3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42">
          <p15:clr>
            <a:srgbClr val="A4A3A4"/>
          </p15:clr>
        </p15:guide>
        <p15:guide id="2" orient="horz" pos="721">
          <p15:clr>
            <a:srgbClr val="A4A3A4"/>
          </p15:clr>
        </p15:guide>
        <p15:guide id="3" orient="horz" pos="3800">
          <p15:clr>
            <a:srgbClr val="A4A3A4"/>
          </p15:clr>
        </p15:guide>
        <p15:guide id="4" orient="horz" pos="3235">
          <p15:clr>
            <a:srgbClr val="A4A3A4"/>
          </p15:clr>
        </p15:guide>
        <p15:guide id="5" pos="339">
          <p15:clr>
            <a:srgbClr val="A4A3A4"/>
          </p15:clr>
        </p15:guide>
        <p15:guide id="6" pos="28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ntley, Alan P. [US-US][NON-EMP]" initials="HAP[" lastIdx="1" clrIdx="0">
    <p:extLst>
      <p:ext uri="{19B8F6BF-5375-455C-9EA6-DF929625EA0E}">
        <p15:presenceInfo xmlns:p15="http://schemas.microsoft.com/office/powerpoint/2012/main" userId="S-1-5-21-727274380-931424960-1827182208-13872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8E8EF"/>
    <a:srgbClr val="CDCDDE"/>
    <a:srgbClr val="EEF3AE"/>
    <a:srgbClr val="00B050"/>
    <a:srgbClr val="FFFF99"/>
    <a:srgbClr val="FF3A00"/>
    <a:srgbClr val="DE3A00"/>
    <a:srgbClr val="C43300"/>
    <a:srgbClr val="FF4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96080" autoAdjust="0"/>
  </p:normalViewPr>
  <p:slideViewPr>
    <p:cSldViewPr snapToGrid="0">
      <p:cViewPr varScale="1">
        <p:scale>
          <a:sx n="90" d="100"/>
          <a:sy n="90" d="100"/>
        </p:scale>
        <p:origin x="102" y="534"/>
      </p:cViewPr>
      <p:guideLst>
        <p:guide orient="horz" pos="542"/>
        <p:guide orient="horz" pos="721"/>
        <p:guide orient="horz" pos="3800"/>
        <p:guide orient="horz" pos="3235"/>
        <p:guide pos="339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624"/>
    </p:cViewPr>
  </p:sorterViewPr>
  <p:notesViewPr>
    <p:cSldViewPr snapToGrid="0">
      <p:cViewPr varScale="1">
        <p:scale>
          <a:sx n="59" d="100"/>
          <a:sy n="59" d="100"/>
        </p:scale>
        <p:origin x="3226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61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customXml" Target="../customXml/item6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commentAuthors" Target="commentAuthor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B8300089-C4E6-4BBF-AEDF-ABB799F150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101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DD78BA7C-B5F8-476A-8D6E-18F9A2638B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2396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662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380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050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856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12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09590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119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8413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119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16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951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983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5790AF-3DE3-431A-96D9-C7ECB704D4D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18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23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3146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5790AF-3DE3-431A-96D9-C7ECB704D4D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19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0028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5790AF-3DE3-431A-96D9-C7ECB704D4D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20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5214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21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31382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22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1702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23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89736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24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9086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25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3921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0302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5790AF-3DE3-431A-96D9-C7ECB704D4D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27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1655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5790AF-3DE3-431A-96D9-C7ECB704D4D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28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079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349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5790AF-3DE3-431A-96D9-C7ECB704D4D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29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6816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5790AF-3DE3-431A-96D9-C7ECB704D4D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30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8084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31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6645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32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2636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3199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34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370162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35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87150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36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30841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6341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5790AF-3DE3-431A-96D9-C7ECB704D4D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38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145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9287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5790AF-3DE3-431A-96D9-C7ECB704D4D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39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93262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5790AF-3DE3-431A-96D9-C7ECB704D4D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40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88852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41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64272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42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23956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F5790AF-3DE3-431A-96D9-C7ECB704D4D7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43</a:t>
            </a:fld>
            <a:endParaRPr lang="en-US" alt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722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2031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45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42411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21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4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6918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5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302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6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5713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7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87110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8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442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834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8807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063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829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4492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4050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392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8181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31028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5287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106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Training: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16: CPDLC Operations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</a:t>
            </a:r>
            <a:r>
              <a:rPr lang="en-US" sz="1400" b="1" kern="120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Draft 4.0.2020.04</a:t>
            </a: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47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5307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8396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7135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7949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2914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1214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40649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8258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9832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6277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1pPr>
              <a:spcAft>
                <a:spcPts val="672"/>
              </a:spcAft>
              <a:defRPr/>
            </a:lvl1pPr>
            <a:lvl2pPr marL="685800" indent="-285750">
              <a:spcAft>
                <a:spcPts val="576"/>
              </a:spcAft>
              <a:tabLst/>
              <a:defRPr/>
            </a:lvl2pPr>
            <a:lvl3pPr marL="1028700" indent="-273050">
              <a:spcAft>
                <a:spcPts val="576"/>
              </a:spcAft>
              <a:buFont typeface="Wingdings" panose="05000000000000000000" pitchFamily="2" charset="2"/>
              <a:buChar char="Ø"/>
              <a:defRPr/>
            </a:lvl3pPr>
            <a:lvl4pPr marL="1314450" indent="-228600">
              <a:spcAft>
                <a:spcPts val="432"/>
              </a:spcAft>
              <a:buFont typeface="Courier New" panose="02070309020205020404" pitchFamily="49" charset="0"/>
              <a:buChar char="o"/>
              <a:defRPr/>
            </a:lvl4pPr>
            <a:lvl5pPr>
              <a:spcAft>
                <a:spcPts val="432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5068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334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7471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2293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BBCF-3CE9-4BB6-B6F8-65E6280B7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013998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A0316EBF-5E8C-45DB-B6D2-B4C2C3A0D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46136" y="6336792"/>
            <a:ext cx="566928" cy="274320"/>
          </a:xfrm>
        </p:spPr>
        <p:txBody>
          <a:bodyPr/>
          <a:lstStyle>
            <a:lvl1pPr>
              <a:defRPr b="0"/>
            </a:lvl1pPr>
          </a:lstStyle>
          <a:p>
            <a:pPr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4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Training: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16: CPDLC Operations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Draft 4.0.2020.12</a:t>
            </a:r>
          </a:p>
        </p:txBody>
      </p:sp>
    </p:spTree>
    <p:extLst>
      <p:ext uri="{BB962C8B-B14F-4D97-AF65-F5344CB8AC3E}">
        <p14:creationId xmlns:p14="http://schemas.microsoft.com/office/powerpoint/2010/main" val="2213489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 you will be able to </a:t>
            </a:r>
            <a:r>
              <a:rPr lang="en-US" sz="2800" b="0" i="1" dirty="0"/>
              <a:t>(verb)</a:t>
            </a:r>
            <a:r>
              <a:rPr lang="en-US" sz="2800" b="1" dirty="0"/>
              <a:t>: </a:t>
            </a:r>
            <a:r>
              <a:rPr lang="en-US" sz="2800" b="0" i="1" dirty="0"/>
              <a:t>(edit in master)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364627"/>
            <a:ext cx="7972425" cy="352946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E229EDD-58A5-42AE-917E-A8A93BFCD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7906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3pPr marL="960120" indent="-27432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D155F10-1BA3-4B61-97ED-A53661AC1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37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This lesson covered: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067593"/>
            <a:ext cx="7972425" cy="382650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3E1369-1F03-42A7-AE6F-F1206EBCE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684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79018-CD7B-4354-9988-902F19E56A72}"/>
              </a:ext>
            </a:extLst>
          </p:cNvPr>
          <p:cNvSpPr txBox="1"/>
          <p:nvPr userDrawn="1"/>
        </p:nvSpPr>
        <p:spPr>
          <a:xfrm>
            <a:off x="426139" y="295345"/>
            <a:ext cx="233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702830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1pPr>
              <a:spcAft>
                <a:spcPts val="672"/>
              </a:spcAft>
              <a:defRPr/>
            </a:lvl1pPr>
            <a:lvl2pPr marL="685800" indent="-285750">
              <a:spcAft>
                <a:spcPts val="576"/>
              </a:spcAft>
              <a:tabLst/>
              <a:defRPr/>
            </a:lvl2pPr>
            <a:lvl3pPr marL="1028700" indent="-273050">
              <a:spcAft>
                <a:spcPts val="576"/>
              </a:spcAft>
              <a:buFont typeface="Wingdings" panose="05000000000000000000" pitchFamily="2" charset="2"/>
              <a:buChar char="Ø"/>
              <a:defRPr/>
            </a:lvl3pPr>
            <a:lvl4pPr marL="1314450" indent="-228600">
              <a:spcAft>
                <a:spcPts val="432"/>
              </a:spcAft>
              <a:buFont typeface="Courier New" panose="02070309020205020404" pitchFamily="49" charset="0"/>
              <a:buChar char="o"/>
              <a:defRPr/>
            </a:lvl4pPr>
            <a:lvl5pPr>
              <a:spcAft>
                <a:spcPts val="432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3638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Training: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16: CPDLC Operations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Draft 4.0.2020.12</a:t>
            </a:r>
          </a:p>
        </p:txBody>
      </p:sp>
    </p:spTree>
    <p:extLst>
      <p:ext uri="{BB962C8B-B14F-4D97-AF65-F5344CB8AC3E}">
        <p14:creationId xmlns:p14="http://schemas.microsoft.com/office/powerpoint/2010/main" val="1542459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 you will be able to </a:t>
            </a:r>
            <a:r>
              <a:rPr lang="en-US" sz="2800" b="0" i="1" dirty="0"/>
              <a:t>(verb)</a:t>
            </a:r>
            <a:r>
              <a:rPr lang="en-US" sz="2800" b="1" dirty="0"/>
              <a:t>: </a:t>
            </a:r>
            <a:r>
              <a:rPr lang="en-US" sz="2800" b="0" i="1" dirty="0"/>
              <a:t>(edit in master)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364627"/>
            <a:ext cx="7972425" cy="352946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E229EDD-58A5-42AE-917E-A8A93BFCD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63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3pPr marL="960120" indent="-27432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D155F10-1BA3-4B61-97ED-A53661AC1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7096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This lesson covered: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067593"/>
            <a:ext cx="7972425" cy="382650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3E1369-1F03-42A7-AE6F-F1206EBCE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546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79018-CD7B-4354-9988-902F19E56A72}"/>
              </a:ext>
            </a:extLst>
          </p:cNvPr>
          <p:cNvSpPr txBox="1"/>
          <p:nvPr userDrawn="1"/>
        </p:nvSpPr>
        <p:spPr>
          <a:xfrm>
            <a:off x="426139" y="295345"/>
            <a:ext cx="233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68730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 err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</a:t>
            </a: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Route - Radar Associate Controller </a:t>
            </a: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Training Part C:</a:t>
            </a:r>
            <a:endParaRPr lang="en-US" sz="40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16: CPDLC Operations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- 1.0 2022.08</a:t>
            </a:r>
          </a:p>
        </p:txBody>
      </p:sp>
    </p:spTree>
    <p:extLst>
      <p:ext uri="{BB962C8B-B14F-4D97-AF65-F5344CB8AC3E}">
        <p14:creationId xmlns:p14="http://schemas.microsoft.com/office/powerpoint/2010/main" val="35331949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 you will be able to </a:t>
            </a:r>
            <a:r>
              <a:rPr lang="en-US" sz="2800" b="0" i="1" dirty="0"/>
              <a:t>(verb)</a:t>
            </a:r>
            <a:r>
              <a:rPr lang="en-US" sz="2800" b="1" dirty="0"/>
              <a:t>: </a:t>
            </a:r>
            <a:r>
              <a:rPr lang="en-US" sz="2800" b="0" i="1" dirty="0"/>
              <a:t>(edit in master)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364627"/>
            <a:ext cx="7972425" cy="3529467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E229EDD-58A5-42AE-917E-A8A93BFCD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2410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3pPr marL="960120" indent="-27432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Courier New" panose="02070309020205020404" pitchFamily="49" charset="0"/>
              <a:buChar char="o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D155F10-1BA3-4B61-97ED-A53661AC1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113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303293"/>
            <a:ext cx="8086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This lesson covered:</a:t>
            </a:r>
            <a:r>
              <a:rPr lang="en-US" sz="2800" b="0" i="1" dirty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4" y="2067593"/>
            <a:ext cx="7972425" cy="382650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53E1369-1F03-42A7-AE6F-F1206EBCE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05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C79018-CD7B-4354-9988-902F19E56A72}"/>
              </a:ext>
            </a:extLst>
          </p:cNvPr>
          <p:cNvSpPr txBox="1"/>
          <p:nvPr userDrawn="1"/>
        </p:nvSpPr>
        <p:spPr>
          <a:xfrm>
            <a:off x="426139" y="295345"/>
            <a:ext cx="233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1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47488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1pPr>
              <a:spcAft>
                <a:spcPts val="672"/>
              </a:spcAft>
              <a:defRPr/>
            </a:lvl1pPr>
            <a:lvl2pPr marL="685800" indent="-285750">
              <a:spcAft>
                <a:spcPts val="576"/>
              </a:spcAft>
              <a:tabLst/>
              <a:defRPr/>
            </a:lvl2pPr>
            <a:lvl3pPr marL="1028700" indent="-273050">
              <a:spcAft>
                <a:spcPts val="576"/>
              </a:spcAft>
              <a:buFont typeface="Wingdings" panose="05000000000000000000" pitchFamily="2" charset="2"/>
              <a:buChar char="Ø"/>
              <a:defRPr/>
            </a:lvl3pPr>
            <a:lvl4pPr marL="1314450" indent="-228600">
              <a:spcAft>
                <a:spcPts val="432"/>
              </a:spcAft>
              <a:buFont typeface="Courier New" panose="02070309020205020404" pitchFamily="49" charset="0"/>
              <a:buChar char="o"/>
              <a:defRPr/>
            </a:lvl4pPr>
            <a:lvl5pPr>
              <a:spcAft>
                <a:spcPts val="432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94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5925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5079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897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747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9925" y="6499225"/>
            <a:ext cx="1841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9768" y="347472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261BE93-A732-42B5-AC0C-1A6F8C04A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12"/>
          <p:cNvSpPr>
            <a:spLocks noChangeArrowheads="1"/>
          </p:cNvSpPr>
          <p:nvPr/>
        </p:nvSpPr>
        <p:spPr bwMode="auto">
          <a:xfrm>
            <a:off x="0" y="6035040"/>
            <a:ext cx="9144000" cy="82296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en-US" altLang="en-US">
              <a:cs typeface="+mn-cs"/>
            </a:endParaRPr>
          </a:p>
        </p:txBody>
      </p:sp>
      <p:sp>
        <p:nvSpPr>
          <p:cNvPr id="1032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US" altLang="en-US" sz="12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1018356" y="6336792"/>
            <a:ext cx="4080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Lesson</a:t>
            </a:r>
            <a:r>
              <a:rPr lang="en-US" altLang="en-US" sz="1200" baseline="0" dirty="0">
                <a:solidFill>
                  <a:schemeClr val="bg1"/>
                </a:solidFill>
              </a:rPr>
              <a:t> 16: CPDLC Operations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1" y="6108192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30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187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3" r:id="rId13"/>
    <p:sldLayoutId id="2147484156" r:id="rId14"/>
    <p:sldLayoutId id="2147484158" r:id="rId15"/>
    <p:sldLayoutId id="2147484159" r:id="rId16"/>
    <p:sldLayoutId id="2147484160" r:id="rId17"/>
    <p:sldLayoutId id="2147484161" r:id="rId18"/>
    <p:sldLayoutId id="2147484163" r:id="rId19"/>
    <p:sldLayoutId id="2147484164" r:id="rId20"/>
    <p:sldLayoutId id="2147484165" r:id="rId21"/>
    <p:sldLayoutId id="2147484167" r:id="rId22"/>
    <p:sldLayoutId id="2147484168" r:id="rId23"/>
    <p:sldLayoutId id="2147484169" r:id="rId24"/>
    <p:sldLayoutId id="2147484170" r:id="rId25"/>
    <p:sldLayoutId id="2147484171" r:id="rId26"/>
    <p:sldLayoutId id="2147484172" r:id="rId27"/>
    <p:sldLayoutId id="2147484173" r:id="rId28"/>
    <p:sldLayoutId id="2147484174" r:id="rId29"/>
    <p:sldLayoutId id="2147484175" r:id="rId30"/>
    <p:sldLayoutId id="2147484180" r:id="rId31"/>
    <p:sldLayoutId id="2147484181" r:id="rId32"/>
    <p:sldLayoutId id="2147484185" r:id="rId33"/>
    <p:sldLayoutId id="2147484186" r:id="rId3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3949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16: CPDLC Operations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0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11074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3949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16: CPDLC Operations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43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11074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014984" y="6336792"/>
            <a:ext cx="407822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16: CPDLC Operations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1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625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 txBox="1">
            <a:spLocks/>
          </p:cNvSpPr>
          <p:nvPr/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buFont typeface="+mj-lt"/>
              <a:buNone/>
            </a:pPr>
            <a:endParaRPr lang="en-US" dirty="0"/>
          </a:p>
        </p:txBody>
      </p:sp>
      <p:sp>
        <p:nvSpPr>
          <p:cNvPr id="39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Knowledge Check</a:t>
            </a:r>
            <a:endParaRPr lang="en-US" i="1" dirty="0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652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What is the purpose of correlating logon to flight plan information?</a:t>
            </a:r>
          </a:p>
          <a:p>
            <a:pPr marL="45720" indent="0">
              <a:buFontTx/>
              <a:buNone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Ensure the aircraft is logged on to the correct system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Ensure the correct aircraft is associated with the correct flight plan 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Ensure that the aircraft is evaluated for correct preferential routes</a:t>
            </a:r>
          </a:p>
          <a:p>
            <a:pPr marL="925830" lvl="1" indent="-514350">
              <a:buFont typeface="+mj-lt"/>
              <a:buAutoNum type="alphaUcPeriod"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lick Icon">
            <a:extLst>
              <a:ext uri="{FF2B5EF4-FFF2-40B4-BE49-F238E27FC236}">
                <a16:creationId xmlns:a16="http://schemas.microsoft.com/office/drawing/2014/main" id="{F90ADD9C-D17A-4C3F-AB69-BC9BF2B12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CFAB6AD-22A2-4999-B449-C6A70EA8D6B6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1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 txBox="1">
            <a:spLocks/>
          </p:cNvSpPr>
          <p:nvPr/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buFont typeface="+mj-lt"/>
              <a:buNone/>
            </a:pPr>
            <a:endParaRPr lang="en-US" dirty="0"/>
          </a:p>
        </p:txBody>
      </p:sp>
      <p:sp>
        <p:nvSpPr>
          <p:cNvPr id="39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Knowledge Check</a:t>
            </a:r>
            <a:endParaRPr lang="en-US" i="1" dirty="0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652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What is the keyboard input for requesting a CPDLC flight plan readout?</a:t>
            </a:r>
          </a:p>
          <a:p>
            <a:pPr marL="45720" indent="0">
              <a:buFontTx/>
              <a:buNone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&lt;FLID&gt;  FR  D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FR  D  &lt;FLID&gt;  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FR  &lt;FLID&gt;  D</a:t>
            </a:r>
          </a:p>
          <a:p>
            <a:pPr marL="925830" lvl="1" indent="-514350">
              <a:buFont typeface="+mj-lt"/>
              <a:buAutoNum type="alphaUcPeriod"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lick Icon">
            <a:extLst>
              <a:ext uri="{FF2B5EF4-FFF2-40B4-BE49-F238E27FC236}">
                <a16:creationId xmlns:a16="http://schemas.microsoft.com/office/drawing/2014/main" id="{82D8E0B8-DB94-4BA2-86AD-96E1EF312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9A8D7303-8141-402A-BB16-D4CD4249C9D1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829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 txBox="1">
            <a:spLocks/>
          </p:cNvSpPr>
          <p:nvPr/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buFont typeface="+mj-lt"/>
              <a:buNone/>
            </a:pPr>
            <a:endParaRPr lang="en-US" dirty="0"/>
          </a:p>
        </p:txBody>
      </p:sp>
      <p:sp>
        <p:nvSpPr>
          <p:cNvPr id="39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Knowledge Check</a:t>
            </a:r>
            <a:endParaRPr lang="en-US" i="1" dirty="0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652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What does the third line of this readout mean?</a:t>
            </a:r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NDA session established, ZDC is the NDA, and sector 37 assigned eligibility at 1401</a:t>
            </a: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CDA session established, ZDC is the LDA, and sector 37 assigned eligibility at 1401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NDA session established at 1401, ZDC is the next LDA, and sector 37 planned eligible sector</a:t>
            </a:r>
          </a:p>
          <a:p>
            <a:pPr marL="925830" lvl="1" indent="-514350">
              <a:buFont typeface="+mj-lt"/>
              <a:buAutoNum type="alphaUcPeriod"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72128" y="1680081"/>
            <a:ext cx="3622484" cy="1015663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1423 DAL343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1344 CORRELATED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1401 ZDC(37) SESSION</a:t>
            </a:r>
          </a:p>
        </p:txBody>
      </p:sp>
      <p:pic>
        <p:nvPicPr>
          <p:cNvPr id="7" name="Click Icon">
            <a:extLst>
              <a:ext uri="{FF2B5EF4-FFF2-40B4-BE49-F238E27FC236}">
                <a16:creationId xmlns:a16="http://schemas.microsoft.com/office/drawing/2014/main" id="{CFF38FF4-2794-45A2-8A27-E0540E042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D9418B7D-F4A7-469C-AF73-AAC6E7D30E20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11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4264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Manually Start a Session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21871" y="2659920"/>
            <a:ext cx="5807933" cy="70788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SD N140VT</a:t>
            </a:r>
          </a:p>
          <a:p>
            <a:endParaRPr lang="en-US" sz="20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21871" y="3367806"/>
            <a:ext cx="5807933" cy="100584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95300" y="1508760"/>
            <a:ext cx="8050213" cy="439102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en-US" kern="0" dirty="0"/>
              <a:t>Syntax: SD &lt;FLID&gt;</a:t>
            </a:r>
          </a:p>
          <a:p>
            <a:endParaRPr lang="en-US" altLang="en-US" kern="0" dirty="0"/>
          </a:p>
          <a:p>
            <a:endParaRPr lang="en-US" kern="0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10CA31A-35EF-4E1C-BB08-8BACAAFCA96F}"/>
              </a:ext>
            </a:extLst>
          </p:cNvPr>
          <p:cNvSpPr txBox="1">
            <a:spLocks/>
          </p:cNvSpPr>
          <p:nvPr/>
        </p:nvSpPr>
        <p:spPr>
          <a:xfrm>
            <a:off x="8138160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12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88547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9768" y="347472"/>
            <a:ext cx="8472487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Session Termination - Normal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724661" y="2646125"/>
            <a:ext cx="172978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kern="0" dirty="0">
                <a:cs typeface="+mn-cs"/>
              </a:rPr>
              <a:t>No CDA Session Indicator</a:t>
            </a: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2450592" y="2858703"/>
            <a:ext cx="521208" cy="0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Freeform 39">
            <a:extLst>
              <a:ext uri="{FF2B5EF4-FFF2-40B4-BE49-F238E27FC236}">
                <a16:creationId xmlns:a16="http://schemas.microsoft.com/office/drawing/2014/main" id="{2D27C75B-C144-40D6-8317-6F04E22F6BDE}"/>
              </a:ext>
            </a:extLst>
          </p:cNvPr>
          <p:cNvSpPr/>
          <p:nvPr/>
        </p:nvSpPr>
        <p:spPr>
          <a:xfrm>
            <a:off x="3240206" y="3467475"/>
            <a:ext cx="2799631" cy="1837915"/>
          </a:xfrm>
          <a:custGeom>
            <a:avLst/>
            <a:gdLst>
              <a:gd name="connsiteX0" fmla="*/ 41564 w 3640975"/>
              <a:gd name="connsiteY0" fmla="*/ 133003 h 3466407"/>
              <a:gd name="connsiteX1" fmla="*/ 41564 w 3640975"/>
              <a:gd name="connsiteY1" fmla="*/ 133003 h 3466407"/>
              <a:gd name="connsiteX2" fmla="*/ 1596044 w 3640975"/>
              <a:gd name="connsiteY2" fmla="*/ 0 h 3466407"/>
              <a:gd name="connsiteX3" fmla="*/ 2568633 w 3640975"/>
              <a:gd name="connsiteY3" fmla="*/ 166254 h 3466407"/>
              <a:gd name="connsiteX4" fmla="*/ 3017520 w 3640975"/>
              <a:gd name="connsiteY4" fmla="*/ 24938 h 3466407"/>
              <a:gd name="connsiteX5" fmla="*/ 3640975 w 3640975"/>
              <a:gd name="connsiteY5" fmla="*/ 257694 h 3466407"/>
              <a:gd name="connsiteX6" fmla="*/ 3499659 w 3640975"/>
              <a:gd name="connsiteY6" fmla="*/ 1471352 h 3466407"/>
              <a:gd name="connsiteX7" fmla="*/ 3566160 w 3640975"/>
              <a:gd name="connsiteY7" fmla="*/ 2701636 h 3466407"/>
              <a:gd name="connsiteX8" fmla="*/ 3566160 w 3640975"/>
              <a:gd name="connsiteY8" fmla="*/ 2784763 h 3466407"/>
              <a:gd name="connsiteX9" fmla="*/ 3483033 w 3640975"/>
              <a:gd name="connsiteY9" fmla="*/ 3316778 h 3466407"/>
              <a:gd name="connsiteX10" fmla="*/ 2751513 w 3640975"/>
              <a:gd name="connsiteY10" fmla="*/ 3466407 h 3466407"/>
              <a:gd name="connsiteX11" fmla="*/ 1945179 w 3640975"/>
              <a:gd name="connsiteY11" fmla="*/ 3325090 h 3466407"/>
              <a:gd name="connsiteX12" fmla="*/ 540328 w 3640975"/>
              <a:gd name="connsiteY12" fmla="*/ 3391592 h 3466407"/>
              <a:gd name="connsiteX13" fmla="*/ 8313 w 3640975"/>
              <a:gd name="connsiteY13" fmla="*/ 3241963 h 3466407"/>
              <a:gd name="connsiteX14" fmla="*/ 91440 w 3640975"/>
              <a:gd name="connsiteY14" fmla="*/ 2751512 h 3466407"/>
              <a:gd name="connsiteX15" fmla="*/ 0 w 3640975"/>
              <a:gd name="connsiteY15" fmla="*/ 1687483 h 3466407"/>
              <a:gd name="connsiteX16" fmla="*/ 66502 w 3640975"/>
              <a:gd name="connsiteY16" fmla="*/ 856210 h 3466407"/>
              <a:gd name="connsiteX17" fmla="*/ 41564 w 3640975"/>
              <a:gd name="connsiteY17" fmla="*/ 133003 h 34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40975" h="3466407">
                <a:moveTo>
                  <a:pt x="41564" y="133003"/>
                </a:moveTo>
                <a:lnTo>
                  <a:pt x="41564" y="133003"/>
                </a:lnTo>
                <a:lnTo>
                  <a:pt x="1596044" y="0"/>
                </a:lnTo>
                <a:lnTo>
                  <a:pt x="2568633" y="166254"/>
                </a:lnTo>
                <a:lnTo>
                  <a:pt x="3017520" y="24938"/>
                </a:lnTo>
                <a:lnTo>
                  <a:pt x="3640975" y="257694"/>
                </a:lnTo>
                <a:lnTo>
                  <a:pt x="3499659" y="1471352"/>
                </a:lnTo>
                <a:lnTo>
                  <a:pt x="3566160" y="2701636"/>
                </a:lnTo>
                <a:lnTo>
                  <a:pt x="3566160" y="2784763"/>
                </a:lnTo>
                <a:lnTo>
                  <a:pt x="3483033" y="3316778"/>
                </a:lnTo>
                <a:lnTo>
                  <a:pt x="2751513" y="3466407"/>
                </a:lnTo>
                <a:lnTo>
                  <a:pt x="1945179" y="3325090"/>
                </a:lnTo>
                <a:lnTo>
                  <a:pt x="540328" y="3391592"/>
                </a:lnTo>
                <a:lnTo>
                  <a:pt x="8313" y="3241963"/>
                </a:lnTo>
                <a:lnTo>
                  <a:pt x="91440" y="2751512"/>
                </a:lnTo>
                <a:lnTo>
                  <a:pt x="0" y="1687483"/>
                </a:lnTo>
                <a:lnTo>
                  <a:pt x="66502" y="856210"/>
                </a:lnTo>
                <a:lnTo>
                  <a:pt x="41564" y="1330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DB Lp18 working">
            <a:extLst>
              <a:ext uri="{FF2B5EF4-FFF2-40B4-BE49-F238E27FC236}">
                <a16:creationId xmlns:a16="http://schemas.microsoft.com/office/drawing/2014/main" id="{86FBF2A3-DEF4-4311-8273-18F3BF2CAD82}"/>
              </a:ext>
            </a:extLst>
          </p:cNvPr>
          <p:cNvGrpSpPr/>
          <p:nvPr/>
        </p:nvGrpSpPr>
        <p:grpSpPr>
          <a:xfrm>
            <a:off x="3791616" y="3690084"/>
            <a:ext cx="2039476" cy="1392697"/>
            <a:chOff x="5962795" y="404081"/>
            <a:chExt cx="2039476" cy="1392697"/>
          </a:xfrm>
        </p:grpSpPr>
        <p:pic>
          <p:nvPicPr>
            <p:cNvPr id="41" name="Fence 218%">
              <a:extLst>
                <a:ext uri="{FF2B5EF4-FFF2-40B4-BE49-F238E27FC236}">
                  <a16:creationId xmlns:a16="http://schemas.microsoft.com/office/drawing/2014/main" id="{52FFEAF9-3E62-4012-9036-9D5BCBBF8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127" y="404081"/>
              <a:ext cx="860825" cy="1295768"/>
            </a:xfrm>
            <a:prstGeom prst="rect">
              <a:avLst/>
            </a:prstGeom>
          </p:spPr>
        </p:pic>
        <p:sp>
          <p:nvSpPr>
            <p:cNvPr id="44" name="DB Lp18">
              <a:extLst>
                <a:ext uri="{FF2B5EF4-FFF2-40B4-BE49-F238E27FC236}">
                  <a16:creationId xmlns:a16="http://schemas.microsoft.com/office/drawing/2014/main" id="{B8016CDE-FCD9-4FCA-9432-C435B3AF0F91}"/>
                </a:ext>
              </a:extLst>
            </p:cNvPr>
            <p:cNvSpPr txBox="1"/>
            <p:nvPr/>
          </p:nvSpPr>
          <p:spPr>
            <a:xfrm>
              <a:off x="5962795" y="421914"/>
              <a:ext cx="2039476" cy="137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SWA427</a:t>
              </a:r>
            </a:p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170C 225 400</a:t>
              </a:r>
            </a:p>
          </p:txBody>
        </p:sp>
      </p:grpSp>
      <p:pic>
        <p:nvPicPr>
          <p:cNvPr id="50" name="WIFI Auto">
            <a:extLst>
              <a:ext uri="{FF2B5EF4-FFF2-40B4-BE49-F238E27FC236}">
                <a16:creationId xmlns:a16="http://schemas.microsoft.com/office/drawing/2014/main" id="{02F9E0A9-E48A-4394-BEB9-97281AAC5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40" y="4231066"/>
            <a:ext cx="218219" cy="227572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 bwMode="auto">
          <a:xfrm rot="10800000" flipV="1">
            <a:off x="3656199" y="3092784"/>
            <a:ext cx="6204" cy="700552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/>
          <p:cNvCxnSpPr/>
          <p:nvPr/>
        </p:nvCxnSpPr>
        <p:spPr bwMode="auto">
          <a:xfrm flipV="1">
            <a:off x="2448238" y="3092784"/>
            <a:ext cx="1225296" cy="7528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SWA427 EDST Line">
            <a:extLst>
              <a:ext uri="{FF2B5EF4-FFF2-40B4-BE49-F238E27FC236}">
                <a16:creationId xmlns:a16="http://schemas.microsoft.com/office/drawing/2014/main" id="{44CE8F45-C5DA-4AFE-B037-FB3D17B76E90}"/>
              </a:ext>
            </a:extLst>
          </p:cNvPr>
          <p:cNvGrpSpPr/>
          <p:nvPr/>
        </p:nvGrpSpPr>
        <p:grpSpPr>
          <a:xfrm>
            <a:off x="121922" y="1769245"/>
            <a:ext cx="8973897" cy="629951"/>
            <a:chOff x="121922" y="1769245"/>
            <a:chExt cx="8973897" cy="629951"/>
          </a:xfrm>
        </p:grpSpPr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848789E6-A9B1-41BA-BE95-26B4F714FA3B}"/>
                </a:ext>
              </a:extLst>
            </p:cNvPr>
            <p:cNvSpPr/>
            <p:nvPr/>
          </p:nvSpPr>
          <p:spPr>
            <a:xfrm>
              <a:off x="121922" y="1769245"/>
              <a:ext cx="8973897" cy="629951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Auto alert hotbox">
              <a:extLst>
                <a:ext uri="{FF2B5EF4-FFF2-40B4-BE49-F238E27FC236}">
                  <a16:creationId xmlns:a16="http://schemas.microsoft.com/office/drawing/2014/main" id="{5C23B3A0-D112-4572-BC98-1E80F5733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76" y="1926120"/>
              <a:ext cx="4769063" cy="316200"/>
            </a:xfrm>
            <a:prstGeom prst="rect">
              <a:avLst/>
            </a:prstGeom>
          </p:spPr>
        </p:pic>
        <p:sp>
          <p:nvSpPr>
            <p:cNvPr id="58" name="CID">
              <a:extLst>
                <a:ext uri="{FF2B5EF4-FFF2-40B4-BE49-F238E27FC236}">
                  <a16:creationId xmlns:a16="http://schemas.microsoft.com/office/drawing/2014/main" id="{45727352-80F8-4BA7-8359-DE4702CDC463}"/>
                </a:ext>
              </a:extLst>
            </p:cNvPr>
            <p:cNvSpPr/>
            <p:nvPr/>
          </p:nvSpPr>
          <p:spPr>
            <a:xfrm>
              <a:off x="1935471" y="1884165"/>
              <a:ext cx="6532558" cy="400110"/>
            </a:xfrm>
            <a:prstGeom prst="rect">
              <a:avLst/>
            </a:prstGeom>
            <a:ln w="6350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225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SWA427  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B738/L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170 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6545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" name="Straight Arrow Connector 4"/>
          <p:cNvCxnSpPr/>
          <p:nvPr/>
        </p:nvCxnSpPr>
        <p:spPr bwMode="auto">
          <a:xfrm flipV="1">
            <a:off x="2959212" y="2158151"/>
            <a:ext cx="6204" cy="700552"/>
          </a:xfrm>
          <a:prstGeom prst="straightConnector1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7FA14F42-23C1-4D51-A8B0-474CDC5EC3B4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13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627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9768" y="347472"/>
            <a:ext cx="8472487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Session Termination - Failed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76C644-AD71-4B2C-8CC2-FC03DC95A60F}"/>
              </a:ext>
            </a:extLst>
          </p:cNvPr>
          <p:cNvGrpSpPr/>
          <p:nvPr/>
        </p:nvGrpSpPr>
        <p:grpSpPr>
          <a:xfrm>
            <a:off x="118872" y="1773936"/>
            <a:ext cx="8973897" cy="629951"/>
            <a:chOff x="76200" y="1816166"/>
            <a:chExt cx="8973897" cy="629951"/>
          </a:xfrm>
        </p:grpSpPr>
        <p:grpSp>
          <p:nvGrpSpPr>
            <p:cNvPr id="37" name="Manual EDST line">
              <a:extLst>
                <a:ext uri="{FF2B5EF4-FFF2-40B4-BE49-F238E27FC236}">
                  <a16:creationId xmlns:a16="http://schemas.microsoft.com/office/drawing/2014/main" id="{EDCC88FF-A9F5-4DAE-9BFA-E462FA8B8341}"/>
                </a:ext>
              </a:extLst>
            </p:cNvPr>
            <p:cNvGrpSpPr/>
            <p:nvPr/>
          </p:nvGrpSpPr>
          <p:grpSpPr>
            <a:xfrm>
              <a:off x="76200" y="1816166"/>
              <a:ext cx="8973897" cy="629951"/>
              <a:chOff x="85051" y="3669908"/>
              <a:chExt cx="8973897" cy="629951"/>
            </a:xfrm>
          </p:grpSpPr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7F95852A-67EF-4440-95F7-0B58BAC69DE7}"/>
                  </a:ext>
                </a:extLst>
              </p:cNvPr>
              <p:cNvSpPr/>
              <p:nvPr/>
            </p:nvSpPr>
            <p:spPr>
              <a:xfrm>
                <a:off x="85051" y="3669908"/>
                <a:ext cx="8973897" cy="629951"/>
              </a:xfrm>
              <a:custGeom>
                <a:avLst/>
                <a:gdLst>
                  <a:gd name="connsiteX0" fmla="*/ 41564 w 3640975"/>
                  <a:gd name="connsiteY0" fmla="*/ 133003 h 3466407"/>
                  <a:gd name="connsiteX1" fmla="*/ 41564 w 3640975"/>
                  <a:gd name="connsiteY1" fmla="*/ 133003 h 3466407"/>
                  <a:gd name="connsiteX2" fmla="*/ 1596044 w 3640975"/>
                  <a:gd name="connsiteY2" fmla="*/ 0 h 3466407"/>
                  <a:gd name="connsiteX3" fmla="*/ 2568633 w 3640975"/>
                  <a:gd name="connsiteY3" fmla="*/ 166254 h 3466407"/>
                  <a:gd name="connsiteX4" fmla="*/ 3017520 w 3640975"/>
                  <a:gd name="connsiteY4" fmla="*/ 24938 h 3466407"/>
                  <a:gd name="connsiteX5" fmla="*/ 3640975 w 3640975"/>
                  <a:gd name="connsiteY5" fmla="*/ 257694 h 3466407"/>
                  <a:gd name="connsiteX6" fmla="*/ 3499659 w 3640975"/>
                  <a:gd name="connsiteY6" fmla="*/ 1471352 h 3466407"/>
                  <a:gd name="connsiteX7" fmla="*/ 3566160 w 3640975"/>
                  <a:gd name="connsiteY7" fmla="*/ 2701636 h 3466407"/>
                  <a:gd name="connsiteX8" fmla="*/ 3566160 w 3640975"/>
                  <a:gd name="connsiteY8" fmla="*/ 2784763 h 3466407"/>
                  <a:gd name="connsiteX9" fmla="*/ 3483033 w 3640975"/>
                  <a:gd name="connsiteY9" fmla="*/ 3316778 h 3466407"/>
                  <a:gd name="connsiteX10" fmla="*/ 2751513 w 3640975"/>
                  <a:gd name="connsiteY10" fmla="*/ 3466407 h 3466407"/>
                  <a:gd name="connsiteX11" fmla="*/ 1945179 w 3640975"/>
                  <a:gd name="connsiteY11" fmla="*/ 3325090 h 3466407"/>
                  <a:gd name="connsiteX12" fmla="*/ 540328 w 3640975"/>
                  <a:gd name="connsiteY12" fmla="*/ 3391592 h 3466407"/>
                  <a:gd name="connsiteX13" fmla="*/ 8313 w 3640975"/>
                  <a:gd name="connsiteY13" fmla="*/ 3241963 h 3466407"/>
                  <a:gd name="connsiteX14" fmla="*/ 91440 w 3640975"/>
                  <a:gd name="connsiteY14" fmla="*/ 2751512 h 3466407"/>
                  <a:gd name="connsiteX15" fmla="*/ 0 w 3640975"/>
                  <a:gd name="connsiteY15" fmla="*/ 1687483 h 3466407"/>
                  <a:gd name="connsiteX16" fmla="*/ 66502 w 3640975"/>
                  <a:gd name="connsiteY16" fmla="*/ 856210 h 3466407"/>
                  <a:gd name="connsiteX17" fmla="*/ 41564 w 3640975"/>
                  <a:gd name="connsiteY17" fmla="*/ 133003 h 3466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640975" h="3466407">
                    <a:moveTo>
                      <a:pt x="41564" y="133003"/>
                    </a:moveTo>
                    <a:lnTo>
                      <a:pt x="41564" y="133003"/>
                    </a:lnTo>
                    <a:lnTo>
                      <a:pt x="1596044" y="0"/>
                    </a:lnTo>
                    <a:lnTo>
                      <a:pt x="2568633" y="166254"/>
                    </a:lnTo>
                    <a:lnTo>
                      <a:pt x="3017520" y="24938"/>
                    </a:lnTo>
                    <a:lnTo>
                      <a:pt x="3640975" y="257694"/>
                    </a:lnTo>
                    <a:lnTo>
                      <a:pt x="3499659" y="1471352"/>
                    </a:lnTo>
                    <a:lnTo>
                      <a:pt x="3566160" y="2701636"/>
                    </a:lnTo>
                    <a:lnTo>
                      <a:pt x="3566160" y="2784763"/>
                    </a:lnTo>
                    <a:lnTo>
                      <a:pt x="3483033" y="3316778"/>
                    </a:lnTo>
                    <a:lnTo>
                      <a:pt x="2751513" y="3466407"/>
                    </a:lnTo>
                    <a:lnTo>
                      <a:pt x="1945179" y="3325090"/>
                    </a:lnTo>
                    <a:lnTo>
                      <a:pt x="540328" y="3391592"/>
                    </a:lnTo>
                    <a:lnTo>
                      <a:pt x="8313" y="3241963"/>
                    </a:lnTo>
                    <a:lnTo>
                      <a:pt x="91440" y="2751512"/>
                    </a:lnTo>
                    <a:lnTo>
                      <a:pt x="0" y="1687483"/>
                    </a:lnTo>
                    <a:lnTo>
                      <a:pt x="66502" y="856210"/>
                    </a:lnTo>
                    <a:lnTo>
                      <a:pt x="41564" y="13300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Auto alert hotbox">
                <a:extLst>
                  <a:ext uri="{FF2B5EF4-FFF2-40B4-BE49-F238E27FC236}">
                    <a16:creationId xmlns:a16="http://schemas.microsoft.com/office/drawing/2014/main" id="{F8407D4A-5F49-46B1-854B-D35DB84398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205" y="3808747"/>
                <a:ext cx="4769063" cy="316200"/>
              </a:xfrm>
              <a:prstGeom prst="rect">
                <a:avLst/>
              </a:prstGeom>
            </p:spPr>
          </p:pic>
          <p:sp>
            <p:nvSpPr>
              <p:cNvPr id="40" name="EDST text">
                <a:extLst>
                  <a:ext uri="{FF2B5EF4-FFF2-40B4-BE49-F238E27FC236}">
                    <a16:creationId xmlns:a16="http://schemas.microsoft.com/office/drawing/2014/main" id="{AEED7074-AA58-4019-B106-EC80356F8F2D}"/>
                  </a:ext>
                </a:extLst>
              </p:cNvPr>
              <p:cNvSpPr/>
              <p:nvPr/>
            </p:nvSpPr>
            <p:spPr>
              <a:xfrm>
                <a:off x="1898600" y="3766792"/>
                <a:ext cx="6673622" cy="400110"/>
              </a:xfrm>
              <a:prstGeom prst="rect">
                <a:avLst/>
              </a:prstGeom>
              <a:ln w="6350">
                <a:noFill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000" dirty="0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332    UAL612          A320/L    310      5223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2" name="Terminated Session">
              <a:extLst>
                <a:ext uri="{FF2B5EF4-FFF2-40B4-BE49-F238E27FC236}">
                  <a16:creationId xmlns:a16="http://schemas.microsoft.com/office/drawing/2014/main" id="{3260EAE9-EDFE-40E2-BD66-B0B461DC8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3673" y="2036816"/>
              <a:ext cx="145896" cy="159363"/>
            </a:xfrm>
            <a:prstGeom prst="rect">
              <a:avLst/>
            </a:prstGeom>
          </p:spPr>
        </p:pic>
      </p:grpSp>
      <p:sp>
        <p:nvSpPr>
          <p:cNvPr id="47" name="Freeform 39">
            <a:extLst>
              <a:ext uri="{FF2B5EF4-FFF2-40B4-BE49-F238E27FC236}">
                <a16:creationId xmlns:a16="http://schemas.microsoft.com/office/drawing/2014/main" id="{0E8E2479-56DF-4DB4-8D8E-9EB2116C82E1}"/>
              </a:ext>
            </a:extLst>
          </p:cNvPr>
          <p:cNvSpPr/>
          <p:nvPr/>
        </p:nvSpPr>
        <p:spPr>
          <a:xfrm>
            <a:off x="3240206" y="3467475"/>
            <a:ext cx="2799631" cy="1837915"/>
          </a:xfrm>
          <a:custGeom>
            <a:avLst/>
            <a:gdLst>
              <a:gd name="connsiteX0" fmla="*/ 41564 w 3640975"/>
              <a:gd name="connsiteY0" fmla="*/ 133003 h 3466407"/>
              <a:gd name="connsiteX1" fmla="*/ 41564 w 3640975"/>
              <a:gd name="connsiteY1" fmla="*/ 133003 h 3466407"/>
              <a:gd name="connsiteX2" fmla="*/ 1596044 w 3640975"/>
              <a:gd name="connsiteY2" fmla="*/ 0 h 3466407"/>
              <a:gd name="connsiteX3" fmla="*/ 2568633 w 3640975"/>
              <a:gd name="connsiteY3" fmla="*/ 166254 h 3466407"/>
              <a:gd name="connsiteX4" fmla="*/ 3017520 w 3640975"/>
              <a:gd name="connsiteY4" fmla="*/ 24938 h 3466407"/>
              <a:gd name="connsiteX5" fmla="*/ 3640975 w 3640975"/>
              <a:gd name="connsiteY5" fmla="*/ 257694 h 3466407"/>
              <a:gd name="connsiteX6" fmla="*/ 3499659 w 3640975"/>
              <a:gd name="connsiteY6" fmla="*/ 1471352 h 3466407"/>
              <a:gd name="connsiteX7" fmla="*/ 3566160 w 3640975"/>
              <a:gd name="connsiteY7" fmla="*/ 2701636 h 3466407"/>
              <a:gd name="connsiteX8" fmla="*/ 3566160 w 3640975"/>
              <a:gd name="connsiteY8" fmla="*/ 2784763 h 3466407"/>
              <a:gd name="connsiteX9" fmla="*/ 3483033 w 3640975"/>
              <a:gd name="connsiteY9" fmla="*/ 3316778 h 3466407"/>
              <a:gd name="connsiteX10" fmla="*/ 2751513 w 3640975"/>
              <a:gd name="connsiteY10" fmla="*/ 3466407 h 3466407"/>
              <a:gd name="connsiteX11" fmla="*/ 1945179 w 3640975"/>
              <a:gd name="connsiteY11" fmla="*/ 3325090 h 3466407"/>
              <a:gd name="connsiteX12" fmla="*/ 540328 w 3640975"/>
              <a:gd name="connsiteY12" fmla="*/ 3391592 h 3466407"/>
              <a:gd name="connsiteX13" fmla="*/ 8313 w 3640975"/>
              <a:gd name="connsiteY13" fmla="*/ 3241963 h 3466407"/>
              <a:gd name="connsiteX14" fmla="*/ 91440 w 3640975"/>
              <a:gd name="connsiteY14" fmla="*/ 2751512 h 3466407"/>
              <a:gd name="connsiteX15" fmla="*/ 0 w 3640975"/>
              <a:gd name="connsiteY15" fmla="*/ 1687483 h 3466407"/>
              <a:gd name="connsiteX16" fmla="*/ 66502 w 3640975"/>
              <a:gd name="connsiteY16" fmla="*/ 856210 h 3466407"/>
              <a:gd name="connsiteX17" fmla="*/ 41564 w 3640975"/>
              <a:gd name="connsiteY17" fmla="*/ 133003 h 34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40975" h="3466407">
                <a:moveTo>
                  <a:pt x="41564" y="133003"/>
                </a:moveTo>
                <a:lnTo>
                  <a:pt x="41564" y="133003"/>
                </a:lnTo>
                <a:lnTo>
                  <a:pt x="1596044" y="0"/>
                </a:lnTo>
                <a:lnTo>
                  <a:pt x="2568633" y="166254"/>
                </a:lnTo>
                <a:lnTo>
                  <a:pt x="3017520" y="24938"/>
                </a:lnTo>
                <a:lnTo>
                  <a:pt x="3640975" y="257694"/>
                </a:lnTo>
                <a:lnTo>
                  <a:pt x="3499659" y="1471352"/>
                </a:lnTo>
                <a:lnTo>
                  <a:pt x="3566160" y="2701636"/>
                </a:lnTo>
                <a:lnTo>
                  <a:pt x="3566160" y="2784763"/>
                </a:lnTo>
                <a:lnTo>
                  <a:pt x="3483033" y="3316778"/>
                </a:lnTo>
                <a:lnTo>
                  <a:pt x="2751513" y="3466407"/>
                </a:lnTo>
                <a:lnTo>
                  <a:pt x="1945179" y="3325090"/>
                </a:lnTo>
                <a:lnTo>
                  <a:pt x="540328" y="3391592"/>
                </a:lnTo>
                <a:lnTo>
                  <a:pt x="8313" y="3241963"/>
                </a:lnTo>
                <a:lnTo>
                  <a:pt x="91440" y="2751512"/>
                </a:lnTo>
                <a:lnTo>
                  <a:pt x="0" y="1687483"/>
                </a:lnTo>
                <a:lnTo>
                  <a:pt x="66502" y="856210"/>
                </a:lnTo>
                <a:lnTo>
                  <a:pt x="41564" y="1330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DB Lp18 working">
            <a:extLst>
              <a:ext uri="{FF2B5EF4-FFF2-40B4-BE49-F238E27FC236}">
                <a16:creationId xmlns:a16="http://schemas.microsoft.com/office/drawing/2014/main" id="{EE042257-9EC7-4A05-BC0D-8DC85A11E53B}"/>
              </a:ext>
            </a:extLst>
          </p:cNvPr>
          <p:cNvGrpSpPr/>
          <p:nvPr/>
        </p:nvGrpSpPr>
        <p:grpSpPr>
          <a:xfrm>
            <a:off x="3791616" y="3690084"/>
            <a:ext cx="2039476" cy="1392697"/>
            <a:chOff x="5962795" y="404081"/>
            <a:chExt cx="2039476" cy="1392697"/>
          </a:xfrm>
        </p:grpSpPr>
        <p:pic>
          <p:nvPicPr>
            <p:cNvPr id="49" name="Fence 218%">
              <a:extLst>
                <a:ext uri="{FF2B5EF4-FFF2-40B4-BE49-F238E27FC236}">
                  <a16:creationId xmlns:a16="http://schemas.microsoft.com/office/drawing/2014/main" id="{90A045F4-8567-4CF5-B694-7970D5007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127" y="404081"/>
              <a:ext cx="860825" cy="1295768"/>
            </a:xfrm>
            <a:prstGeom prst="rect">
              <a:avLst/>
            </a:prstGeom>
          </p:spPr>
        </p:pic>
        <p:sp>
          <p:nvSpPr>
            <p:cNvPr id="50" name="DB Lp18">
              <a:extLst>
                <a:ext uri="{FF2B5EF4-FFF2-40B4-BE49-F238E27FC236}">
                  <a16:creationId xmlns:a16="http://schemas.microsoft.com/office/drawing/2014/main" id="{26BF4F43-49D7-422F-8E2E-04B4C8354127}"/>
                </a:ext>
              </a:extLst>
            </p:cNvPr>
            <p:cNvSpPr txBox="1"/>
            <p:nvPr/>
          </p:nvSpPr>
          <p:spPr>
            <a:xfrm>
              <a:off x="5962795" y="421914"/>
              <a:ext cx="2039476" cy="137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UAL612</a:t>
              </a:r>
            </a:p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310C</a:t>
              </a:r>
            </a:p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332 400</a:t>
              </a:r>
            </a:p>
          </p:txBody>
        </p:sp>
      </p:grpSp>
      <p:pic>
        <p:nvPicPr>
          <p:cNvPr id="66" name="WIFI Auto">
            <a:extLst>
              <a:ext uri="{FF2B5EF4-FFF2-40B4-BE49-F238E27FC236}">
                <a16:creationId xmlns:a16="http://schemas.microsoft.com/office/drawing/2014/main" id="{345BA02E-8DBA-4E39-8903-FD094AD361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40" y="4231066"/>
            <a:ext cx="218219" cy="2275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4661" y="2243876"/>
            <a:ext cx="2928218" cy="1459700"/>
            <a:chOff x="724661" y="2243876"/>
            <a:chExt cx="2928218" cy="1459700"/>
          </a:xfrm>
        </p:grpSpPr>
        <p:sp>
          <p:nvSpPr>
            <p:cNvPr id="30" name="TextBox 29"/>
            <p:cNvSpPr txBox="1"/>
            <p:nvPr/>
          </p:nvSpPr>
          <p:spPr bwMode="auto">
            <a:xfrm>
              <a:off x="724661" y="2646125"/>
              <a:ext cx="1729781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1200"/>
                </a:spcAft>
              </a:pPr>
              <a:r>
                <a:rPr lang="en-US" sz="2000" b="1" kern="0" dirty="0">
                  <a:cs typeface="+mn-cs"/>
                </a:rPr>
                <a:t>Failed Session Indicator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V="1">
              <a:off x="2821949" y="2243876"/>
              <a:ext cx="6204" cy="612648"/>
            </a:xfrm>
            <a:prstGeom prst="straightConnector1">
              <a:avLst/>
            </a:prstGeom>
            <a:noFill/>
            <a:ln w="444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Straight Connector 31"/>
            <p:cNvCxnSpPr/>
            <p:nvPr/>
          </p:nvCxnSpPr>
          <p:spPr bwMode="auto">
            <a:xfrm flipV="1">
              <a:off x="2441068" y="2855119"/>
              <a:ext cx="380714" cy="3584"/>
            </a:xfrm>
            <a:prstGeom prst="line">
              <a:avLst/>
            </a:prstGeom>
            <a:noFill/>
            <a:ln w="44450" cap="rnd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 flipV="1">
              <a:off x="2426809" y="3092784"/>
              <a:ext cx="1225296" cy="7528"/>
            </a:xfrm>
            <a:prstGeom prst="line">
              <a:avLst/>
            </a:prstGeom>
            <a:noFill/>
            <a:ln w="44450" cap="rnd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 rot="10800000" flipV="1">
              <a:off x="3646675" y="3090928"/>
              <a:ext cx="6204" cy="612648"/>
            </a:xfrm>
            <a:prstGeom prst="straightConnector1">
              <a:avLst/>
            </a:prstGeom>
            <a:noFill/>
            <a:ln w="444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6" name="Terminated Session">
            <a:extLst>
              <a:ext uri="{FF2B5EF4-FFF2-40B4-BE49-F238E27FC236}">
                <a16:creationId xmlns:a16="http://schemas.microsoft.com/office/drawing/2014/main" id="{1CD8914F-4BC6-434C-8A78-BF9E49E50B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573" y="3783287"/>
            <a:ext cx="232352" cy="253800"/>
          </a:xfrm>
          <a:prstGeom prst="rect">
            <a:avLst/>
          </a:prstGeom>
        </p:spPr>
      </p:pic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52DD7009-AD55-452E-B459-89F37F2960BD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14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276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9768" y="347472"/>
            <a:ext cx="8472487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Acknowledge Failed Session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70592" y="3452875"/>
            <a:ext cx="2707115" cy="2212518"/>
            <a:chOff x="4990221" y="3930555"/>
            <a:chExt cx="2707115" cy="2212518"/>
          </a:xfrm>
        </p:grpSpPr>
        <p:sp>
          <p:nvSpPr>
            <p:cNvPr id="56" name="Freeform 55"/>
            <p:cNvSpPr/>
            <p:nvPr/>
          </p:nvSpPr>
          <p:spPr>
            <a:xfrm>
              <a:off x="4990221" y="3930555"/>
              <a:ext cx="2707115" cy="2212518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369609" y="4162775"/>
              <a:ext cx="1892227" cy="1752041"/>
              <a:chOff x="2502289" y="3424798"/>
              <a:chExt cx="1892227" cy="1752041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4294157" y="3986903"/>
                <a:ext cx="0" cy="219461"/>
              </a:xfrm>
              <a:prstGeom prst="line">
                <a:avLst/>
              </a:prstGeom>
              <a:ln w="190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2504791" y="3424798"/>
                <a:ext cx="1884645" cy="33855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N234RA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994663" y="3425983"/>
                <a:ext cx="399853" cy="338328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X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504792" y="4838285"/>
                <a:ext cx="1884644" cy="338554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ACK FAILED SESS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507514" y="3763352"/>
                <a:ext cx="1883664" cy="1077218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bg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DRCT RDU   </a:t>
                </a:r>
                <a:r>
                  <a:rPr lang="en-US" sz="1600" dirty="0">
                    <a:solidFill>
                      <a:srgbClr val="FFC000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FAIL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SESSION TERM: </a:t>
                </a:r>
              </a:p>
              <a:p>
                <a:pPr algn="l"/>
                <a:r>
                  <a:rPr lang="en-US" sz="1600" dirty="0">
                    <a:solidFill>
                      <a:schemeClr val="bg1"/>
                    </a:solidFill>
                    <a:latin typeface="Consolas" panose="020B0609020204030204" pitchFamily="49" charset="0"/>
                    <a:cs typeface="Consolas" panose="020B0609020204030204" pitchFamily="49" charset="0"/>
                  </a:rPr>
                  <a:t>PILOT TERMINATED</a:t>
                </a:r>
              </a:p>
            </p:txBody>
          </p:sp>
          <p:cxnSp>
            <p:nvCxnSpPr>
              <p:cNvPr id="3" name="Straight Connector 2"/>
              <p:cNvCxnSpPr/>
              <p:nvPr/>
            </p:nvCxnSpPr>
            <p:spPr bwMode="auto">
              <a:xfrm>
                <a:off x="2502289" y="4054779"/>
                <a:ext cx="1884645" cy="5080"/>
              </a:xfrm>
              <a:prstGeom prst="line">
                <a:avLst/>
              </a:prstGeom>
              <a:noFill/>
              <a:ln w="222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0" name="Text Placeholder 1"/>
          <p:cNvSpPr txBox="1">
            <a:spLocks/>
          </p:cNvSpPr>
          <p:nvPr/>
        </p:nvSpPr>
        <p:spPr>
          <a:xfrm>
            <a:off x="495300" y="1017873"/>
            <a:ext cx="8050213" cy="439102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dirty="0"/>
              <a:t>Required actions:</a:t>
            </a:r>
          </a:p>
          <a:p>
            <a:pPr lvl="1"/>
            <a:r>
              <a:rPr lang="en-US" altLang="en-US" kern="0" dirty="0"/>
              <a:t>Establish voice communications with the aircraft and resolve any open uplinks</a:t>
            </a:r>
          </a:p>
          <a:p>
            <a:pPr lvl="1"/>
            <a:r>
              <a:rPr lang="en-US" altLang="en-US" kern="0" dirty="0"/>
              <a:t>Acknowledge the failed session</a:t>
            </a:r>
          </a:p>
          <a:p>
            <a:pPr lvl="1"/>
            <a:endParaRPr lang="en-US" altLang="en-US" kern="0" dirty="0"/>
          </a:p>
          <a:p>
            <a:endParaRPr lang="en-US" kern="0" dirty="0"/>
          </a:p>
        </p:txBody>
      </p:sp>
      <p:sp>
        <p:nvSpPr>
          <p:cNvPr id="53" name="TextBox 52"/>
          <p:cNvSpPr txBox="1"/>
          <p:nvPr/>
        </p:nvSpPr>
        <p:spPr bwMode="auto">
          <a:xfrm>
            <a:off x="490221" y="4038199"/>
            <a:ext cx="20461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kern="0" dirty="0">
                <a:cs typeface="+mn-cs"/>
              </a:rPr>
              <a:t>1. TBP or TBE</a:t>
            </a:r>
          </a:p>
        </p:txBody>
      </p:sp>
      <p:cxnSp>
        <p:nvCxnSpPr>
          <p:cNvPr id="55" name="Straight Connector 54"/>
          <p:cNvCxnSpPr/>
          <p:nvPr/>
        </p:nvCxnSpPr>
        <p:spPr bwMode="auto">
          <a:xfrm>
            <a:off x="2522648" y="4250777"/>
            <a:ext cx="301335" cy="0"/>
          </a:xfrm>
          <a:prstGeom prst="line">
            <a:avLst/>
          </a:prstGeom>
          <a:noFill/>
          <a:ln w="31750" cap="rnd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TextBox 56"/>
          <p:cNvSpPr txBox="1"/>
          <p:nvPr/>
        </p:nvSpPr>
        <p:spPr bwMode="auto">
          <a:xfrm>
            <a:off x="492209" y="5111348"/>
            <a:ext cx="20461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kern="0" dirty="0"/>
              <a:t>2</a:t>
            </a:r>
            <a:r>
              <a:rPr lang="en-US" sz="2000" b="1" kern="0" dirty="0">
                <a:cs typeface="+mn-cs"/>
              </a:rPr>
              <a:t>. TBP or TBE</a:t>
            </a:r>
          </a:p>
        </p:txBody>
      </p:sp>
      <p:cxnSp>
        <p:nvCxnSpPr>
          <p:cNvPr id="58" name="Straight Connector 57"/>
          <p:cNvCxnSpPr/>
          <p:nvPr/>
        </p:nvCxnSpPr>
        <p:spPr bwMode="auto">
          <a:xfrm>
            <a:off x="2534752" y="5290286"/>
            <a:ext cx="1133856" cy="0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3" name="Manual EDST line">
            <a:extLst>
              <a:ext uri="{FF2B5EF4-FFF2-40B4-BE49-F238E27FC236}">
                <a16:creationId xmlns:a16="http://schemas.microsoft.com/office/drawing/2014/main" id="{6982F939-27C7-4613-9BF8-2495BA1912B0}"/>
              </a:ext>
            </a:extLst>
          </p:cNvPr>
          <p:cNvGrpSpPr/>
          <p:nvPr/>
        </p:nvGrpSpPr>
        <p:grpSpPr>
          <a:xfrm>
            <a:off x="76200" y="2999502"/>
            <a:ext cx="8973897" cy="629951"/>
            <a:chOff x="85051" y="3669908"/>
            <a:chExt cx="8973897" cy="629951"/>
          </a:xfrm>
        </p:grpSpPr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C7DDD7E6-CE3B-4771-AA97-888D5DCEBED9}"/>
                </a:ext>
              </a:extLst>
            </p:cNvPr>
            <p:cNvSpPr/>
            <p:nvPr/>
          </p:nvSpPr>
          <p:spPr>
            <a:xfrm>
              <a:off x="85051" y="3669908"/>
              <a:ext cx="8973897" cy="629951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Auto alert hotbox">
              <a:extLst>
                <a:ext uri="{FF2B5EF4-FFF2-40B4-BE49-F238E27FC236}">
                  <a16:creationId xmlns:a16="http://schemas.microsoft.com/office/drawing/2014/main" id="{1F27A3BC-BA7D-4613-8E10-4AA87E0F9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05" y="3808747"/>
              <a:ext cx="4769063" cy="316200"/>
            </a:xfrm>
            <a:prstGeom prst="rect">
              <a:avLst/>
            </a:prstGeom>
          </p:spPr>
        </p:pic>
        <p:sp>
          <p:nvSpPr>
            <p:cNvPr id="52" name="EDST text">
              <a:extLst>
                <a:ext uri="{FF2B5EF4-FFF2-40B4-BE49-F238E27FC236}">
                  <a16:creationId xmlns:a16="http://schemas.microsoft.com/office/drawing/2014/main" id="{9705865B-4AF1-47F7-9D44-1E90D5F0D1BB}"/>
                </a:ext>
              </a:extLst>
            </p:cNvPr>
            <p:cNvSpPr/>
            <p:nvPr/>
          </p:nvSpPr>
          <p:spPr>
            <a:xfrm>
              <a:off x="1898600" y="3766792"/>
              <a:ext cx="6814686" cy="400110"/>
            </a:xfrm>
            <a:prstGeom prst="rect">
              <a:avLst/>
            </a:prstGeom>
            <a:ln w="6350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332    N234RA          BE40/L    310      5223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59" name="Terminated Session">
            <a:extLst>
              <a:ext uri="{FF2B5EF4-FFF2-40B4-BE49-F238E27FC236}">
                <a16:creationId xmlns:a16="http://schemas.microsoft.com/office/drawing/2014/main" id="{367D6149-C318-42B8-9F8F-3EFFFAC027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73" y="3220152"/>
            <a:ext cx="145896" cy="159363"/>
          </a:xfrm>
          <a:prstGeom prst="rect">
            <a:avLst/>
          </a:prstGeom>
        </p:spPr>
      </p:pic>
      <p:cxnSp>
        <p:nvCxnSpPr>
          <p:cNvPr id="54" name="Straight Arrow Connector 53"/>
          <p:cNvCxnSpPr/>
          <p:nvPr/>
        </p:nvCxnSpPr>
        <p:spPr bwMode="auto">
          <a:xfrm flipV="1">
            <a:off x="2823983" y="3360098"/>
            <a:ext cx="0" cy="887102"/>
          </a:xfrm>
          <a:prstGeom prst="straightConnector1">
            <a:avLst/>
          </a:prstGeom>
          <a:noFill/>
          <a:ln w="31750" cap="rnd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998D7132-0D26-4181-B276-42FEF7777F6A}"/>
              </a:ext>
            </a:extLst>
          </p:cNvPr>
          <p:cNvSpPr txBox="1">
            <a:spLocks/>
          </p:cNvSpPr>
          <p:nvPr/>
        </p:nvSpPr>
        <p:spPr>
          <a:xfrm>
            <a:off x="8138160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15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13482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Manually Terminate a Session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21871" y="2759741"/>
            <a:ext cx="5807933" cy="70788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ED DAL334</a:t>
            </a:r>
          </a:p>
          <a:p>
            <a:endParaRPr lang="en-US" sz="20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21871" y="3467627"/>
            <a:ext cx="5807933" cy="100584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95300" y="1508761"/>
            <a:ext cx="8050213" cy="75420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en-US" kern="0" dirty="0"/>
              <a:t>Syntax: ED &lt;FLID&gt;</a:t>
            </a:r>
          </a:p>
          <a:p>
            <a:endParaRPr lang="en-US" altLang="en-US" kern="0" dirty="0"/>
          </a:p>
          <a:p>
            <a:endParaRPr lang="en-US" kern="0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0E3B0BD-0C75-41A0-85BB-221B6327D645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16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07962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 txBox="1">
            <a:spLocks/>
          </p:cNvSpPr>
          <p:nvPr/>
        </p:nvSpPr>
        <p:spPr>
          <a:xfrm>
            <a:off x="7945394" y="6356350"/>
            <a:ext cx="56995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buFont typeface="+mj-lt"/>
              <a:buNone/>
            </a:pPr>
            <a:endParaRPr lang="en-US" dirty="0"/>
          </a:p>
        </p:txBody>
      </p:sp>
      <p:sp>
        <p:nvSpPr>
          <p:cNvPr id="39" name="Title 2"/>
          <p:cNvSpPr txBox="1">
            <a:spLocks/>
          </p:cNvSpPr>
          <p:nvPr/>
        </p:nvSpPr>
        <p:spPr bwMode="auto">
          <a:xfrm>
            <a:off x="428625" y="344488"/>
            <a:ext cx="8472488" cy="55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Knowledge Check</a:t>
            </a:r>
            <a:endParaRPr lang="en-US" i="1" dirty="0"/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652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What is the command to manually start a session?</a:t>
            </a:r>
          </a:p>
          <a:p>
            <a:pPr marL="45720" indent="0">
              <a:buFontTx/>
              <a:buNone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SD &lt;FLID&gt;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ST &lt;FLID&gt;  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SC &lt;FLID&gt;</a:t>
            </a:r>
          </a:p>
          <a:p>
            <a:pPr marL="925830" lvl="1" indent="-514350">
              <a:buFont typeface="+mj-lt"/>
              <a:buAutoNum type="alphaUcPeriod"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lick Icon">
            <a:extLst>
              <a:ext uri="{FF2B5EF4-FFF2-40B4-BE49-F238E27FC236}">
                <a16:creationId xmlns:a16="http://schemas.microsoft.com/office/drawing/2014/main" id="{DE9F1CCD-864F-4367-89E5-17E7EEE2B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325C1359-15E1-4956-A789-328499151403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17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865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704"/>
            <a:ext cx="8086725" cy="689897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What is not a reason for the red X (session failed)?</a:t>
            </a:r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dirty="0"/>
          </a:p>
          <a:p>
            <a:pPr marL="45720" indent="0">
              <a:buFontTx/>
              <a:buNone/>
            </a:pPr>
            <a:endParaRPr lang="en-US" sz="3600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Session has been terminated by a pilot 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Session has been manually terminated at an ATSW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S</a:t>
            </a:r>
            <a:r>
              <a:rPr lang="en-US" altLang="en-US" sz="2400" b="0" dirty="0"/>
              <a:t>ession has terminated by entry into TRACON airspace</a:t>
            </a:r>
          </a:p>
          <a:p>
            <a:pPr marL="925830" lvl="1" indent="-514350">
              <a:buFont typeface="+mj-lt"/>
              <a:buAutoNum type="alphaUcPeriod"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Freeform 39">
            <a:extLst>
              <a:ext uri="{FF2B5EF4-FFF2-40B4-BE49-F238E27FC236}">
                <a16:creationId xmlns:a16="http://schemas.microsoft.com/office/drawing/2014/main" id="{C8F65C15-0FFC-4792-BFF5-AAC7ED2FA8CA}"/>
              </a:ext>
            </a:extLst>
          </p:cNvPr>
          <p:cNvSpPr/>
          <p:nvPr/>
        </p:nvSpPr>
        <p:spPr>
          <a:xfrm>
            <a:off x="2923116" y="1750601"/>
            <a:ext cx="2799631" cy="1837915"/>
          </a:xfrm>
          <a:custGeom>
            <a:avLst/>
            <a:gdLst>
              <a:gd name="connsiteX0" fmla="*/ 41564 w 3640975"/>
              <a:gd name="connsiteY0" fmla="*/ 133003 h 3466407"/>
              <a:gd name="connsiteX1" fmla="*/ 41564 w 3640975"/>
              <a:gd name="connsiteY1" fmla="*/ 133003 h 3466407"/>
              <a:gd name="connsiteX2" fmla="*/ 1596044 w 3640975"/>
              <a:gd name="connsiteY2" fmla="*/ 0 h 3466407"/>
              <a:gd name="connsiteX3" fmla="*/ 2568633 w 3640975"/>
              <a:gd name="connsiteY3" fmla="*/ 166254 h 3466407"/>
              <a:gd name="connsiteX4" fmla="*/ 3017520 w 3640975"/>
              <a:gd name="connsiteY4" fmla="*/ 24938 h 3466407"/>
              <a:gd name="connsiteX5" fmla="*/ 3640975 w 3640975"/>
              <a:gd name="connsiteY5" fmla="*/ 257694 h 3466407"/>
              <a:gd name="connsiteX6" fmla="*/ 3499659 w 3640975"/>
              <a:gd name="connsiteY6" fmla="*/ 1471352 h 3466407"/>
              <a:gd name="connsiteX7" fmla="*/ 3566160 w 3640975"/>
              <a:gd name="connsiteY7" fmla="*/ 2701636 h 3466407"/>
              <a:gd name="connsiteX8" fmla="*/ 3566160 w 3640975"/>
              <a:gd name="connsiteY8" fmla="*/ 2784763 h 3466407"/>
              <a:gd name="connsiteX9" fmla="*/ 3483033 w 3640975"/>
              <a:gd name="connsiteY9" fmla="*/ 3316778 h 3466407"/>
              <a:gd name="connsiteX10" fmla="*/ 2751513 w 3640975"/>
              <a:gd name="connsiteY10" fmla="*/ 3466407 h 3466407"/>
              <a:gd name="connsiteX11" fmla="*/ 1945179 w 3640975"/>
              <a:gd name="connsiteY11" fmla="*/ 3325090 h 3466407"/>
              <a:gd name="connsiteX12" fmla="*/ 540328 w 3640975"/>
              <a:gd name="connsiteY12" fmla="*/ 3391592 h 3466407"/>
              <a:gd name="connsiteX13" fmla="*/ 8313 w 3640975"/>
              <a:gd name="connsiteY13" fmla="*/ 3241963 h 3466407"/>
              <a:gd name="connsiteX14" fmla="*/ 91440 w 3640975"/>
              <a:gd name="connsiteY14" fmla="*/ 2751512 h 3466407"/>
              <a:gd name="connsiteX15" fmla="*/ 0 w 3640975"/>
              <a:gd name="connsiteY15" fmla="*/ 1687483 h 3466407"/>
              <a:gd name="connsiteX16" fmla="*/ 66502 w 3640975"/>
              <a:gd name="connsiteY16" fmla="*/ 856210 h 3466407"/>
              <a:gd name="connsiteX17" fmla="*/ 41564 w 3640975"/>
              <a:gd name="connsiteY17" fmla="*/ 133003 h 34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40975" h="3466407">
                <a:moveTo>
                  <a:pt x="41564" y="133003"/>
                </a:moveTo>
                <a:lnTo>
                  <a:pt x="41564" y="133003"/>
                </a:lnTo>
                <a:lnTo>
                  <a:pt x="1596044" y="0"/>
                </a:lnTo>
                <a:lnTo>
                  <a:pt x="2568633" y="166254"/>
                </a:lnTo>
                <a:lnTo>
                  <a:pt x="3017520" y="24938"/>
                </a:lnTo>
                <a:lnTo>
                  <a:pt x="3640975" y="257694"/>
                </a:lnTo>
                <a:lnTo>
                  <a:pt x="3499659" y="1471352"/>
                </a:lnTo>
                <a:lnTo>
                  <a:pt x="3566160" y="2701636"/>
                </a:lnTo>
                <a:lnTo>
                  <a:pt x="3566160" y="2784763"/>
                </a:lnTo>
                <a:lnTo>
                  <a:pt x="3483033" y="3316778"/>
                </a:lnTo>
                <a:lnTo>
                  <a:pt x="2751513" y="3466407"/>
                </a:lnTo>
                <a:lnTo>
                  <a:pt x="1945179" y="3325090"/>
                </a:lnTo>
                <a:lnTo>
                  <a:pt x="540328" y="3391592"/>
                </a:lnTo>
                <a:lnTo>
                  <a:pt x="8313" y="3241963"/>
                </a:lnTo>
                <a:lnTo>
                  <a:pt x="91440" y="2751512"/>
                </a:lnTo>
                <a:lnTo>
                  <a:pt x="0" y="1687483"/>
                </a:lnTo>
                <a:lnTo>
                  <a:pt x="66502" y="856210"/>
                </a:lnTo>
                <a:lnTo>
                  <a:pt x="41564" y="1330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DB Lp18 working">
            <a:extLst>
              <a:ext uri="{FF2B5EF4-FFF2-40B4-BE49-F238E27FC236}">
                <a16:creationId xmlns:a16="http://schemas.microsoft.com/office/drawing/2014/main" id="{0F648605-D52F-4B72-9805-FF57349E36E0}"/>
              </a:ext>
            </a:extLst>
          </p:cNvPr>
          <p:cNvGrpSpPr/>
          <p:nvPr/>
        </p:nvGrpSpPr>
        <p:grpSpPr>
          <a:xfrm>
            <a:off x="3474526" y="1973210"/>
            <a:ext cx="2039476" cy="1392697"/>
            <a:chOff x="5962795" y="404081"/>
            <a:chExt cx="2039476" cy="1392697"/>
          </a:xfrm>
        </p:grpSpPr>
        <p:pic>
          <p:nvPicPr>
            <p:cNvPr id="13" name="Fence 218%">
              <a:extLst>
                <a:ext uri="{FF2B5EF4-FFF2-40B4-BE49-F238E27FC236}">
                  <a16:creationId xmlns:a16="http://schemas.microsoft.com/office/drawing/2014/main" id="{D5D928E2-B617-4656-8311-10FBF577C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127" y="404081"/>
              <a:ext cx="860825" cy="1295768"/>
            </a:xfrm>
            <a:prstGeom prst="rect">
              <a:avLst/>
            </a:prstGeom>
          </p:spPr>
        </p:pic>
        <p:sp>
          <p:nvSpPr>
            <p:cNvPr id="14" name="DB Lp18">
              <a:extLst>
                <a:ext uri="{FF2B5EF4-FFF2-40B4-BE49-F238E27FC236}">
                  <a16:creationId xmlns:a16="http://schemas.microsoft.com/office/drawing/2014/main" id="{48705C4E-9187-4CEE-B155-EA858E38F6CF}"/>
                </a:ext>
              </a:extLst>
            </p:cNvPr>
            <p:cNvSpPr txBox="1"/>
            <p:nvPr/>
          </p:nvSpPr>
          <p:spPr>
            <a:xfrm>
              <a:off x="5962795" y="421914"/>
              <a:ext cx="2039476" cy="137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SWA748</a:t>
              </a:r>
            </a:p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310C</a:t>
              </a:r>
            </a:p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246 482</a:t>
              </a:r>
            </a:p>
          </p:txBody>
        </p:sp>
      </p:grpSp>
      <p:pic>
        <p:nvPicPr>
          <p:cNvPr id="15" name="WIFI Auto">
            <a:extLst>
              <a:ext uri="{FF2B5EF4-FFF2-40B4-BE49-F238E27FC236}">
                <a16:creationId xmlns:a16="http://schemas.microsoft.com/office/drawing/2014/main" id="{6570E4B4-6C73-4720-B549-EB4D681011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550" y="2514192"/>
            <a:ext cx="218219" cy="227572"/>
          </a:xfrm>
          <a:prstGeom prst="rect">
            <a:avLst/>
          </a:prstGeom>
        </p:spPr>
      </p:pic>
      <p:pic>
        <p:nvPicPr>
          <p:cNvPr id="17" name="Terminated Session">
            <a:extLst>
              <a:ext uri="{FF2B5EF4-FFF2-40B4-BE49-F238E27FC236}">
                <a16:creationId xmlns:a16="http://schemas.microsoft.com/office/drawing/2014/main" id="{0457B5DB-1805-493F-AF95-2E00A9BE00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483" y="2066413"/>
            <a:ext cx="232352" cy="253800"/>
          </a:xfrm>
          <a:prstGeom prst="rect">
            <a:avLst/>
          </a:prstGeom>
        </p:spPr>
      </p:pic>
      <p:pic>
        <p:nvPicPr>
          <p:cNvPr id="16" name="Click Icon">
            <a:extLst>
              <a:ext uri="{FF2B5EF4-FFF2-40B4-BE49-F238E27FC236}">
                <a16:creationId xmlns:a16="http://schemas.microsoft.com/office/drawing/2014/main" id="{879B3B4A-783E-463F-B39D-0A275A09AB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A3D6ECB9-B861-43F3-B546-4233F02C5875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18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618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altLang="en-US" kern="0" dirty="0">
                <a:solidFill>
                  <a:srgbClr val="000000"/>
                </a:solidFill>
              </a:rPr>
              <a:t>At the end of this lesson, you will be able to</a:t>
            </a:r>
            <a:r>
              <a:rPr lang="en-US" dirty="0">
                <a:solidFill>
                  <a:srgbClr val="000000"/>
                </a:solidFill>
              </a:rPr>
              <a:t> identify characteristics of:</a:t>
            </a:r>
          </a:p>
          <a:p>
            <a:pPr marL="502920" lvl="0" indent="-457200">
              <a:buFont typeface="Arial" panose="020B0604020202020204" pitchFamily="34" charset="0"/>
              <a:buChar char="•"/>
              <a:defRPr/>
            </a:pPr>
            <a:r>
              <a:rPr lang="en-US" b="0" dirty="0"/>
              <a:t>Advanced Session Management</a:t>
            </a:r>
          </a:p>
          <a:p>
            <a:pPr marL="502920" lvl="0" indent="-457200">
              <a:buFont typeface="Arial" panose="020B0604020202020204" pitchFamily="34" charset="0"/>
              <a:buChar char="•"/>
              <a:defRPr/>
            </a:pPr>
            <a:r>
              <a:rPr lang="en-US" b="0" dirty="0"/>
              <a:t>Session Start and Termination</a:t>
            </a:r>
          </a:p>
          <a:p>
            <a:pPr marL="502920" lvl="0" indent="-457200"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</a:rPr>
              <a:t>Advanced Eligibility Management</a:t>
            </a:r>
          </a:p>
          <a:p>
            <a:pPr marL="502920" lvl="0" indent="-457200"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</a:rPr>
              <a:t>Manual Frequency Uplink</a:t>
            </a:r>
          </a:p>
          <a:p>
            <a:pPr marL="502920" lvl="0" indent="-457200">
              <a:buFont typeface="Arial" panose="020B0604020202020204" pitchFamily="34" charset="0"/>
              <a:buChar char="•"/>
              <a:defRPr/>
            </a:pPr>
            <a:r>
              <a:rPr lang="en-US" b="0" dirty="0">
                <a:solidFill>
                  <a:srgbClr val="000000"/>
                </a:solidFill>
              </a:rPr>
              <a:t>Confirm Assigned Altitude (CAA) Uplink</a:t>
            </a:r>
          </a:p>
          <a:p>
            <a:pPr marL="502920" indent="-457200">
              <a:buFont typeface="Arial" panose="020B0604020202020204" pitchFamily="34" charset="0"/>
              <a:buChar char="•"/>
              <a:defRPr/>
            </a:pPr>
            <a:endParaRPr lang="en-US" b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Lesson Objectives</a:t>
            </a:r>
            <a:endParaRPr lang="en-US" altLang="en-US" kern="0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AEE3657B-711C-4557-8357-B78E6442F3A4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40788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704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Which is not a controller entered amendment that will result in an automatic failed session?</a:t>
            </a:r>
          </a:p>
          <a:p>
            <a:pPr marL="45720" indent="0">
              <a:buFontTx/>
              <a:buNone/>
            </a:pPr>
            <a:endParaRPr lang="en-US" sz="3600" dirty="0"/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Amend assigned altitude to VFR 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Amend remarks to contain Emergency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Amend the Field 18 DAT/ &lt;code&gt;</a:t>
            </a: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lick Icon">
            <a:extLst>
              <a:ext uri="{FF2B5EF4-FFF2-40B4-BE49-F238E27FC236}">
                <a16:creationId xmlns:a16="http://schemas.microsoft.com/office/drawing/2014/main" id="{C51356B2-4717-41E4-A516-112CF5588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6DD6900-A638-44DA-A5C7-149121E1117A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19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6754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704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What is the command to manually end a session?</a:t>
            </a:r>
          </a:p>
          <a:p>
            <a:pPr marL="45720" indent="0">
              <a:buFontTx/>
              <a:buNone/>
            </a:pPr>
            <a:endParaRPr lang="en-US" sz="3600" dirty="0"/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ED &lt;FLID&gt; 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EN &lt;FLID&gt;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ES &lt;FLID&gt;</a:t>
            </a: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lick Icon">
            <a:extLst>
              <a:ext uri="{FF2B5EF4-FFF2-40B4-BE49-F238E27FC236}">
                <a16:creationId xmlns:a16="http://schemas.microsoft.com/office/drawing/2014/main" id="{6AFA4B79-91EB-451D-8E72-1B3440776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EA890AA-F4A2-4D28-A634-F6BA29D09AB6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20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785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Advanced Eligibility Management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95300" y="1508125"/>
            <a:ext cx="8050213" cy="439102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/>
              <a:t>Eligibility is typically assigned automatically</a:t>
            </a:r>
          </a:p>
          <a:p>
            <a:pPr marL="346075" indent="0">
              <a:buNone/>
            </a:pPr>
            <a:r>
              <a:rPr lang="en-US" altLang="en-US" kern="0" dirty="0"/>
              <a:t>NOTE: </a:t>
            </a:r>
            <a:r>
              <a:rPr lang="en-US" altLang="en-US" b="0" kern="0" dirty="0"/>
              <a:t>The system ensures that only one sector at a time can communicate with a given aircraft via CPDLC. That sector is said to have eligibility.</a:t>
            </a:r>
          </a:p>
          <a:p>
            <a:r>
              <a:rPr lang="en-US" altLang="en-US" kern="0" dirty="0"/>
              <a:t>Two manual eligibility management options</a:t>
            </a:r>
          </a:p>
          <a:p>
            <a:pPr lvl="1"/>
            <a:r>
              <a:rPr lang="en-US" altLang="en-US" kern="0" dirty="0"/>
              <a:t>Release eligibility</a:t>
            </a:r>
          </a:p>
          <a:p>
            <a:pPr lvl="1"/>
            <a:r>
              <a:rPr lang="en-US" altLang="en-US" kern="0" dirty="0"/>
              <a:t>Steal eligibility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B8647C4-D01A-4B5E-A459-571EFAB8608B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21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1486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9768" y="347472"/>
            <a:ext cx="6110209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Eligibility Assignment Concepts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1790941" y="1840348"/>
            <a:ext cx="14999" cy="71943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79" y="2686191"/>
            <a:ext cx="2479100" cy="155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833872" y="2880472"/>
            <a:ext cx="20115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</a:rPr>
              <a:t>CPDLC   NAP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053" y="2675884"/>
            <a:ext cx="2026339" cy="1580009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Straight Connector 25"/>
          <p:cNvCxnSpPr/>
          <p:nvPr/>
        </p:nvCxnSpPr>
        <p:spPr bwMode="auto">
          <a:xfrm>
            <a:off x="3125355" y="3538377"/>
            <a:ext cx="633644" cy="756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977" y="2153023"/>
            <a:ext cx="1349730" cy="96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977" y="3107901"/>
            <a:ext cx="1349730" cy="962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39977" y="4070738"/>
            <a:ext cx="1349730" cy="9628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9977" y="5036556"/>
            <a:ext cx="1349730" cy="96283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9977" y="1249198"/>
            <a:ext cx="1323983" cy="944470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 bwMode="auto">
          <a:xfrm flipV="1">
            <a:off x="5881789" y="3545941"/>
            <a:ext cx="665000" cy="1092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54" name="Rectangle 6153"/>
          <p:cNvSpPr/>
          <p:nvPr/>
        </p:nvSpPr>
        <p:spPr>
          <a:xfrm>
            <a:off x="6603604" y="3148546"/>
            <a:ext cx="1132515" cy="779663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8" name="Rectangle 6157"/>
          <p:cNvSpPr/>
          <p:nvPr/>
        </p:nvSpPr>
        <p:spPr>
          <a:xfrm>
            <a:off x="7792934" y="3423719"/>
            <a:ext cx="971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i="1" dirty="0"/>
              <a:t>Track Control</a:t>
            </a:r>
            <a:endParaRPr lang="en-US" sz="1800" i="1" dirty="0"/>
          </a:p>
        </p:txBody>
      </p:sp>
      <p:sp>
        <p:nvSpPr>
          <p:cNvPr id="48" name="Rectangle 47"/>
          <p:cNvSpPr/>
          <p:nvPr/>
        </p:nvSpPr>
        <p:spPr>
          <a:xfrm>
            <a:off x="3740145" y="4448800"/>
            <a:ext cx="22216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i="1" dirty="0"/>
              <a:t>Logical Data Authority (LDA)</a:t>
            </a:r>
            <a:endParaRPr lang="en-US" sz="2000" dirty="0"/>
          </a:p>
        </p:txBody>
      </p:sp>
      <p:sp>
        <p:nvSpPr>
          <p:cNvPr id="49" name="Rectangle 48"/>
          <p:cNvSpPr/>
          <p:nvPr/>
        </p:nvSpPr>
        <p:spPr>
          <a:xfrm>
            <a:off x="7674991" y="3116206"/>
            <a:ext cx="1207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800" i="1" dirty="0"/>
              <a:t>Eligibility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37" y="1216183"/>
            <a:ext cx="1484634" cy="4491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4625" y="2144753"/>
            <a:ext cx="195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1D2F68"/>
                </a:solidFill>
              </a:rPr>
              <a:t>ARTCC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75822" y="798372"/>
            <a:ext cx="1958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rgbClr val="1D2F68"/>
                </a:solidFill>
              </a:rPr>
              <a:t>Sector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7AEB584F-8D1E-457D-BE8E-E4295360C005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22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39414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Eligibility Release Processing</a:t>
            </a: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495300" y="1508125"/>
            <a:ext cx="8050213" cy="439102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/>
              <a:t>Eligibility Reassignment to:</a:t>
            </a:r>
          </a:p>
          <a:p>
            <a:pPr marL="685800" lvl="1">
              <a:spcAft>
                <a:spcPts val="576"/>
              </a:spcAft>
            </a:pPr>
            <a:r>
              <a:rPr lang="en-US" altLang="en-US" kern="0" dirty="0"/>
              <a:t>Sector with track control, if there is one</a:t>
            </a:r>
          </a:p>
          <a:p>
            <a:pPr marL="685800" lvl="1">
              <a:spcAft>
                <a:spcPts val="576"/>
              </a:spcAft>
            </a:pPr>
            <a:r>
              <a:rPr lang="en-US" altLang="en-US" kern="0" dirty="0"/>
              <a:t>Active NAP, if no sector has track control</a:t>
            </a:r>
          </a:p>
          <a:p>
            <a:pPr marL="685800" lvl="1">
              <a:spcAft>
                <a:spcPts val="576"/>
              </a:spcAft>
            </a:pPr>
            <a:r>
              <a:rPr lang="en-US" altLang="en-US" kern="0" dirty="0"/>
              <a:t>Active NAP, if the only sector with track control is the sector that released eligibility</a:t>
            </a:r>
          </a:p>
          <a:p>
            <a:endParaRPr lang="en-US" kern="0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50BD1C5D-8655-46E1-A86C-2B0145138B5E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23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96868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Eligibility Release Acceptance</a:t>
            </a: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495300" y="1508125"/>
            <a:ext cx="8050213" cy="439102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dirty="0"/>
              <a:t>Eligibility release will be accepted if all the following conditions are met:</a:t>
            </a:r>
          </a:p>
          <a:p>
            <a:pPr lvl="1"/>
            <a:r>
              <a:rPr lang="en-US" dirty="0"/>
              <a:t>Session exists for the flight</a:t>
            </a:r>
          </a:p>
          <a:p>
            <a:pPr lvl="1"/>
            <a:r>
              <a:rPr lang="en-US" dirty="0"/>
              <a:t>Requesting sector has eligibility</a:t>
            </a:r>
          </a:p>
          <a:p>
            <a:pPr lvl="1"/>
            <a:r>
              <a:rPr lang="en-US" dirty="0"/>
              <a:t>No unacknowledged abnormal uplinks for the flight</a:t>
            </a:r>
          </a:p>
          <a:p>
            <a:pPr lvl="1"/>
            <a:r>
              <a:rPr lang="en-US" dirty="0"/>
              <a:t>No controller initiated open CPDLC uplink messages for the flight</a:t>
            </a:r>
          </a:p>
          <a:p>
            <a:pPr lvl="1"/>
            <a:r>
              <a:rPr lang="en-US" dirty="0"/>
              <a:t>Session termination is not in progress for the current session</a:t>
            </a:r>
          </a:p>
          <a:p>
            <a:pPr lvl="1"/>
            <a:r>
              <a:rPr lang="en-US" dirty="0"/>
              <a:t>No unacknowledged emergency PIDs</a:t>
            </a:r>
          </a:p>
        </p:txBody>
      </p:sp>
      <p:pic>
        <p:nvPicPr>
          <p:cNvPr id="6" name="Click Icon">
            <a:extLst>
              <a:ext uri="{FF2B5EF4-FFF2-40B4-BE49-F238E27FC236}">
                <a16:creationId xmlns:a16="http://schemas.microsoft.com/office/drawing/2014/main" id="{2D0BC1D2-C74B-44D9-AF66-283C4A268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C12A038-0CF6-40FC-B8B1-DAAC68BEACEC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24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2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Release Eligibility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9768" y="1101109"/>
            <a:ext cx="8305158" cy="270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altLang="en-US" sz="2800" b="1" dirty="0"/>
              <a:t>Manual Options</a:t>
            </a:r>
          </a:p>
          <a:p>
            <a:pPr marL="457200" lvl="0" indent="-4572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Release Eligibility command: RE &lt;FLID&gt; </a:t>
            </a:r>
          </a:p>
          <a:p>
            <a:pPr marL="457200" indent="-4572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Mark aircraft off-frequency</a:t>
            </a:r>
            <a:endParaRPr lang="en-US" altLang="en-US" sz="2400" i="1" dirty="0">
              <a:solidFill>
                <a:srgbClr val="C00000"/>
              </a:solidFill>
            </a:endParaRPr>
          </a:p>
          <a:p>
            <a:pPr marL="457200" lvl="0" indent="-4572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Drop FDB (QN)</a:t>
            </a:r>
          </a:p>
          <a:p>
            <a:pPr marL="457200" indent="-4572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Drop Track (QX)</a:t>
            </a:r>
          </a:p>
          <a:p>
            <a:pPr marL="457200" lvl="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429768" y="3677336"/>
            <a:ext cx="8078299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altLang="en-US" sz="2800" b="1" dirty="0"/>
              <a:t>Automatic Conditions</a:t>
            </a:r>
          </a:p>
          <a:p>
            <a:pPr marL="457200" lvl="0" indent="-4572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en-US" sz="2400" dirty="0"/>
              <a:t>FDB Drop Interval expires</a:t>
            </a:r>
            <a:endParaRPr lang="en-US" altLang="en-US" dirty="0"/>
          </a:p>
          <a:p>
            <a:pPr marL="457200" lvl="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WILCO to a TOC to approach control when flight will re-enter </a:t>
            </a:r>
            <a:r>
              <a:rPr lang="en-US" sz="2400" dirty="0" err="1"/>
              <a:t>en</a:t>
            </a:r>
            <a:r>
              <a:rPr lang="en-US" sz="2400" dirty="0"/>
              <a:t> route airspace</a:t>
            </a:r>
          </a:p>
          <a:p>
            <a:pPr marL="45720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943469" y="1535967"/>
            <a:ext cx="220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altLang="en-US" sz="1800" b="1" dirty="0">
                <a:solidFill>
                  <a:srgbClr val="0070C0"/>
                </a:solidFill>
              </a:rPr>
              <a:t>Only sector with eligibility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19" name="Right Bracket 18"/>
          <p:cNvSpPr/>
          <p:nvPr/>
        </p:nvSpPr>
        <p:spPr bwMode="auto">
          <a:xfrm>
            <a:off x="6582494" y="1645070"/>
            <a:ext cx="122474" cy="365760"/>
          </a:xfrm>
          <a:prstGeom prst="rightBracke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Connector 7"/>
          <p:cNvCxnSpPr>
            <a:stCxn id="19" idx="2"/>
          </p:cNvCxnSpPr>
          <p:nvPr/>
        </p:nvCxnSpPr>
        <p:spPr bwMode="auto">
          <a:xfrm>
            <a:off x="6704968" y="1827950"/>
            <a:ext cx="2286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5" name="Group 24"/>
          <p:cNvGrpSpPr/>
          <p:nvPr/>
        </p:nvGrpSpPr>
        <p:grpSpPr>
          <a:xfrm>
            <a:off x="4640339" y="2157164"/>
            <a:ext cx="3496571" cy="897120"/>
            <a:chOff x="4640339" y="2128289"/>
            <a:chExt cx="3496571" cy="897120"/>
          </a:xfrm>
        </p:grpSpPr>
        <p:sp>
          <p:nvSpPr>
            <p:cNvPr id="4" name="TextBox 3"/>
            <p:cNvSpPr txBox="1"/>
            <p:nvPr/>
          </p:nvSpPr>
          <p:spPr>
            <a:xfrm>
              <a:off x="5028077" y="2179023"/>
              <a:ext cx="3108833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spcAft>
                  <a:spcPts val="600"/>
                </a:spcAft>
              </a:pPr>
              <a:r>
                <a:rPr lang="en-US" altLang="en-US" sz="1800" b="1" dirty="0">
                  <a:solidFill>
                    <a:srgbClr val="0070C0"/>
                  </a:solidFill>
                </a:rPr>
                <a:t>Only sector with eligibility but not track control</a:t>
              </a:r>
            </a:p>
            <a:p>
              <a:pPr marL="457200" lvl="0" indent="-4572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6" name="Right Bracket 5"/>
            <p:cNvSpPr/>
            <p:nvPr/>
          </p:nvSpPr>
          <p:spPr bwMode="auto">
            <a:xfrm>
              <a:off x="4640339" y="2128289"/>
              <a:ext cx="122474" cy="777240"/>
            </a:xfrm>
            <a:prstGeom prst="rightBracke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>
              <a:off x="4762813" y="2486447"/>
              <a:ext cx="22860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/>
          <p:cNvGrpSpPr/>
          <p:nvPr/>
        </p:nvGrpSpPr>
        <p:grpSpPr>
          <a:xfrm>
            <a:off x="4583663" y="4097113"/>
            <a:ext cx="4276369" cy="846386"/>
            <a:chOff x="4583663" y="4097113"/>
            <a:chExt cx="4276369" cy="846386"/>
          </a:xfrm>
        </p:grpSpPr>
        <p:sp>
          <p:nvSpPr>
            <p:cNvPr id="12" name="TextBox 11"/>
            <p:cNvSpPr txBox="1"/>
            <p:nvPr/>
          </p:nvSpPr>
          <p:spPr>
            <a:xfrm>
              <a:off x="4975993" y="4097113"/>
              <a:ext cx="3884039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spcAft>
                  <a:spcPts val="600"/>
                </a:spcAft>
              </a:pPr>
              <a:r>
                <a:rPr lang="en-US" altLang="en-US" sz="1800" b="1" dirty="0">
                  <a:solidFill>
                    <a:srgbClr val="0070C0"/>
                  </a:solidFill>
                </a:rPr>
                <a:t>Only sector with eligibility but not track control</a:t>
              </a:r>
            </a:p>
            <a:p>
              <a:pPr marL="457200" lvl="0" indent="-45720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Right Bracket 16"/>
            <p:cNvSpPr/>
            <p:nvPr/>
          </p:nvSpPr>
          <p:spPr bwMode="auto">
            <a:xfrm>
              <a:off x="4583663" y="4249462"/>
              <a:ext cx="122474" cy="365760"/>
            </a:xfrm>
            <a:prstGeom prst="rightBracke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4701576" y="4419401"/>
              <a:ext cx="22860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26"/>
          <p:cNvGrpSpPr/>
          <p:nvPr/>
        </p:nvGrpSpPr>
        <p:grpSpPr>
          <a:xfrm>
            <a:off x="3384572" y="3071926"/>
            <a:ext cx="2172557" cy="370465"/>
            <a:chOff x="3384572" y="2994926"/>
            <a:chExt cx="2172557" cy="370465"/>
          </a:xfrm>
        </p:grpSpPr>
        <p:sp>
          <p:nvSpPr>
            <p:cNvPr id="15" name="TextBox 14"/>
            <p:cNvSpPr txBox="1"/>
            <p:nvPr/>
          </p:nvSpPr>
          <p:spPr>
            <a:xfrm>
              <a:off x="3846023" y="2996059"/>
              <a:ext cx="1711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en-US" sz="1800" b="1" dirty="0">
                  <a:solidFill>
                    <a:srgbClr val="0070C0"/>
                  </a:solidFill>
                </a:rPr>
                <a:t>Any sector</a:t>
              </a:r>
              <a:endParaRPr lang="en-US" sz="1800" b="1" dirty="0">
                <a:solidFill>
                  <a:srgbClr val="0070C0"/>
                </a:solidFill>
              </a:endParaRPr>
            </a:p>
          </p:txBody>
        </p:sp>
        <p:sp>
          <p:nvSpPr>
            <p:cNvPr id="16" name="Right Bracket 15"/>
            <p:cNvSpPr/>
            <p:nvPr/>
          </p:nvSpPr>
          <p:spPr bwMode="auto">
            <a:xfrm>
              <a:off x="3384572" y="2994926"/>
              <a:ext cx="122474" cy="365760"/>
            </a:xfrm>
            <a:prstGeom prst="rightBracke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 bwMode="auto">
            <a:xfrm>
              <a:off x="3507046" y="3180356"/>
              <a:ext cx="22860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1" name="Click Icon">
            <a:extLst>
              <a:ext uri="{FF2B5EF4-FFF2-40B4-BE49-F238E27FC236}">
                <a16:creationId xmlns:a16="http://schemas.microsoft.com/office/drawing/2014/main" id="{A4683AD6-6C37-4C14-A865-D6E7A2D75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AAD9CB80-B81B-48D1-B29E-6A20F99614A8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25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7982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9768" y="347472"/>
            <a:ext cx="8472487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Steal Eligibility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29768" y="1508760"/>
            <a:ext cx="83051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altLang="en-US" sz="2800" b="1" dirty="0"/>
              <a:t>Options:</a:t>
            </a:r>
          </a:p>
          <a:p>
            <a:pPr marL="625475" indent="-342900" algn="l">
              <a:spcAft>
                <a:spcPts val="600"/>
              </a:spcAft>
              <a:buFontTx/>
              <a:buAutoNum type="arabicPeriod"/>
            </a:pPr>
            <a:r>
              <a:rPr lang="en-US" altLang="en-US" sz="2400" dirty="0"/>
              <a:t>Steal Eligibility command</a:t>
            </a:r>
          </a:p>
          <a:p>
            <a:pPr marL="577850" algn="l">
              <a:spcAft>
                <a:spcPts val="600"/>
              </a:spcAft>
              <a:tabLst>
                <a:tab pos="631825" algn="l"/>
              </a:tabLst>
            </a:pPr>
            <a:r>
              <a:rPr lang="en-US" altLang="en-US" sz="2400" b="1" dirty="0"/>
              <a:t>	Syntax: </a:t>
            </a:r>
            <a:r>
              <a:rPr lang="en-US" altLang="en-US" sz="2400" dirty="0"/>
              <a:t>SX &lt;FLID&gt;</a:t>
            </a:r>
          </a:p>
          <a:p>
            <a:pPr marL="631825" indent="-349250" algn="l">
              <a:spcAft>
                <a:spcPts val="600"/>
              </a:spcAft>
              <a:buFont typeface="+mj-lt"/>
              <a:buAutoNum type="arabicPeriod" startAt="2"/>
            </a:pPr>
            <a:r>
              <a:rPr lang="en-US" altLang="en-US" sz="2400" dirty="0"/>
              <a:t>Steal Eligibility menu</a:t>
            </a:r>
          </a:p>
          <a:p>
            <a:pPr marL="457200" lvl="0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2968086" y="4427722"/>
            <a:ext cx="2113289" cy="681677"/>
            <a:chOff x="2968086" y="4427722"/>
            <a:chExt cx="2113289" cy="681677"/>
          </a:xfrm>
        </p:grpSpPr>
        <p:sp>
          <p:nvSpPr>
            <p:cNvPr id="31" name="TextBox 30"/>
            <p:cNvSpPr txBox="1"/>
            <p:nvPr/>
          </p:nvSpPr>
          <p:spPr>
            <a:xfrm>
              <a:off x="2968086" y="4428683"/>
              <a:ext cx="1870216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16    UAL612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39357" y="4427722"/>
              <a:ext cx="241310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X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68086" y="4770845"/>
              <a:ext cx="2113289" cy="33855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STEAL ELIGIBILITY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084314" y="4552508"/>
              <a:ext cx="9144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UAL612 EDST Line">
            <a:extLst>
              <a:ext uri="{FF2B5EF4-FFF2-40B4-BE49-F238E27FC236}">
                <a16:creationId xmlns:a16="http://schemas.microsoft.com/office/drawing/2014/main" id="{2855A2C8-6A99-44C0-8804-0D68995E7D0C}"/>
              </a:ext>
            </a:extLst>
          </p:cNvPr>
          <p:cNvGrpSpPr/>
          <p:nvPr/>
        </p:nvGrpSpPr>
        <p:grpSpPr>
          <a:xfrm>
            <a:off x="85052" y="3824198"/>
            <a:ext cx="8973897" cy="629951"/>
            <a:chOff x="85052" y="3824198"/>
            <a:chExt cx="8973897" cy="629951"/>
          </a:xfrm>
        </p:grpSpPr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BCB18B51-8E18-405A-8CEC-629FFFEAFE2A}"/>
                </a:ext>
              </a:extLst>
            </p:cNvPr>
            <p:cNvSpPr/>
            <p:nvPr/>
          </p:nvSpPr>
          <p:spPr>
            <a:xfrm>
              <a:off x="85052" y="3824198"/>
              <a:ext cx="8973897" cy="629951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Manual alert hotbox">
              <a:extLst>
                <a:ext uri="{FF2B5EF4-FFF2-40B4-BE49-F238E27FC236}">
                  <a16:creationId xmlns:a16="http://schemas.microsoft.com/office/drawing/2014/main" id="{71DE50F9-46EE-4DA2-92D0-ABA653630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459" y="3981073"/>
              <a:ext cx="4770800" cy="316200"/>
            </a:xfrm>
            <a:prstGeom prst="rect">
              <a:avLst/>
            </a:prstGeom>
          </p:spPr>
        </p:pic>
        <p:sp>
          <p:nvSpPr>
            <p:cNvPr id="52" name="CID">
              <a:extLst>
                <a:ext uri="{FF2B5EF4-FFF2-40B4-BE49-F238E27FC236}">
                  <a16:creationId xmlns:a16="http://schemas.microsoft.com/office/drawing/2014/main" id="{520C00CC-D82D-44C2-A7ED-66BC2C766AEE}"/>
                </a:ext>
              </a:extLst>
            </p:cNvPr>
            <p:cNvSpPr/>
            <p:nvPr/>
          </p:nvSpPr>
          <p:spPr>
            <a:xfrm>
              <a:off x="1884953" y="3939118"/>
              <a:ext cx="6391493" cy="400110"/>
            </a:xfrm>
            <a:prstGeom prst="rect">
              <a:avLst/>
            </a:prstGeom>
            <a:ln w="6350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332</a:t>
              </a:r>
              <a:r>
                <a:rPr lang="pt-BR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UAL612(16)      A320/L   310     2702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62" name="CDW w/o">
              <a:extLst>
                <a:ext uri="{FF2B5EF4-FFF2-40B4-BE49-F238E27FC236}">
                  <a16:creationId xmlns:a16="http://schemas.microsoft.com/office/drawing/2014/main" id="{FE18F54B-6255-4D0E-9AE3-E3BAC3F61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628" y="4054378"/>
              <a:ext cx="169591" cy="169591"/>
            </a:xfrm>
            <a:prstGeom prst="rect">
              <a:avLst/>
            </a:prstGeom>
          </p:spPr>
        </p:pic>
      </p:grpSp>
      <p:cxnSp>
        <p:nvCxnSpPr>
          <p:cNvPr id="33" name="Straight Arrow Connector 32"/>
          <p:cNvCxnSpPr/>
          <p:nvPr/>
        </p:nvCxnSpPr>
        <p:spPr bwMode="auto">
          <a:xfrm rot="10800000" flipV="1">
            <a:off x="2840672" y="3378617"/>
            <a:ext cx="6204" cy="640080"/>
          </a:xfrm>
          <a:prstGeom prst="straightConnector1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4" name="Click Icon">
            <a:extLst>
              <a:ext uri="{FF2B5EF4-FFF2-40B4-BE49-F238E27FC236}">
                <a16:creationId xmlns:a16="http://schemas.microsoft.com/office/drawing/2014/main" id="{C30D42CA-A502-422A-8590-7F24FB6A3F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577D9227-2B8E-4369-A0C5-D56C73B03151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26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927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704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Which command will release eligibility?</a:t>
            </a:r>
          </a:p>
          <a:p>
            <a:pPr marL="45720" indent="0">
              <a:buFontTx/>
              <a:buNone/>
            </a:pPr>
            <a:endParaRPr lang="en-US" sz="3600" dirty="0"/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Track (QT) 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Suppress Group (SG)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Drop Track (QX)</a:t>
            </a: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lick Icon">
            <a:extLst>
              <a:ext uri="{FF2B5EF4-FFF2-40B4-BE49-F238E27FC236}">
                <a16:creationId xmlns:a16="http://schemas.microsoft.com/office/drawing/2014/main" id="{B9F8B29F-B0A5-4A21-B7DF-478E33198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77D3622-184A-4BA2-808D-CC36BDD83DE3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27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675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704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In addition to Drop Track (QX), what other keyboard input can a controller at a sector with eligibility and track control use to release eligibility?</a:t>
            </a:r>
          </a:p>
          <a:p>
            <a:pPr marL="45720" indent="0">
              <a:buFontTx/>
              <a:buNone/>
            </a:pPr>
            <a:endParaRPr lang="en-US" sz="3600" dirty="0"/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RE &lt;FLID&gt;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DE &lt;FLID&gt;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QT //&lt;FIX&gt; &lt;FLID&gt;</a:t>
            </a: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lick Icon">
            <a:extLst>
              <a:ext uri="{FF2B5EF4-FFF2-40B4-BE49-F238E27FC236}">
                <a16:creationId xmlns:a16="http://schemas.microsoft.com/office/drawing/2014/main" id="{CDA2E223-900E-44F9-861B-86A8FEB66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7365DF5-09CB-4DD2-A248-B8C7BF9CE843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28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92523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en-US" kern="0" dirty="0"/>
              <a:t>Session initiation requires three steps:</a:t>
            </a:r>
          </a:p>
          <a:p>
            <a:pPr lvl="1"/>
            <a:r>
              <a:rPr lang="en-US" altLang="en-US" kern="0" dirty="0"/>
              <a:t>Pilot Logon</a:t>
            </a:r>
          </a:p>
          <a:p>
            <a:pPr lvl="1"/>
            <a:r>
              <a:rPr lang="en-US" altLang="en-US" kern="0" dirty="0"/>
              <a:t>Logon to flight plan correlation</a:t>
            </a:r>
          </a:p>
          <a:p>
            <a:pPr lvl="1"/>
            <a:r>
              <a:rPr lang="en-US" altLang="en-US" kern="0" dirty="0"/>
              <a:t>Session initiation (Connection request and acceptance)</a:t>
            </a:r>
          </a:p>
          <a:p>
            <a:pPr lvl="2"/>
            <a:endParaRPr lang="en-US" altLang="en-US" b="0" kern="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kern="0" dirty="0"/>
              <a:t>Session Initiation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5FC512D-D796-4A01-B65A-7BD019739286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9580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704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Which is not a method for a controller at a sector with eligibility but not track control to release eligibility?</a:t>
            </a:r>
          </a:p>
          <a:p>
            <a:pPr marL="45720" indent="0">
              <a:buFontTx/>
              <a:buNone/>
            </a:pPr>
            <a:endParaRPr lang="en-US" sz="3600" dirty="0"/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Mark the aircraft off-frequency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Handoff the FDB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Drop the FDB</a:t>
            </a: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lick Icon">
            <a:extLst>
              <a:ext uri="{FF2B5EF4-FFF2-40B4-BE49-F238E27FC236}">
                <a16:creationId xmlns:a16="http://schemas.microsoft.com/office/drawing/2014/main" id="{EC0F2218-9083-4D4F-BA07-2AA4D4EEE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DDEEB97F-E5A3-4737-8496-58EB9FB392BB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29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004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704"/>
            <a:ext cx="8086725" cy="373771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Does an aircraft have to be marked on frequency to steal eligibility?</a:t>
            </a:r>
          </a:p>
          <a:p>
            <a:pPr marL="45720" indent="0">
              <a:buFontTx/>
              <a:buNone/>
            </a:pPr>
            <a:endParaRPr lang="en-US" sz="3600" dirty="0"/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Yes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No</a:t>
            </a: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lick Icon">
            <a:extLst>
              <a:ext uri="{FF2B5EF4-FFF2-40B4-BE49-F238E27FC236}">
                <a16:creationId xmlns:a16="http://schemas.microsoft.com/office/drawing/2014/main" id="{CB59F154-94F7-470F-BF70-E27A5C32F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3B065FD-62AD-4248-8554-CA08C6B99C3B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30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5038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Manual Frequency Uplink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936" y="1323876"/>
            <a:ext cx="4170024" cy="4516457"/>
          </a:xfrm>
          <a:prstGeom prst="rect">
            <a:avLst/>
          </a:prstGeom>
          <a:effectLst>
            <a:outerShdw blurRad="1270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963186" y="167097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ATC UPLINK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7254" y="1645095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1923Z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61952" y="1670516"/>
            <a:ext cx="515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1/1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80989" y="1812440"/>
            <a:ext cx="6773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1952" y="1990484"/>
            <a:ext cx="515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1777" y="2257178"/>
            <a:ext cx="2686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CONTACT WASHINGTON CTR AT 122.500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73184" y="2931066"/>
            <a:ext cx="1036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&lt;STANDBY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73184" y="3235716"/>
            <a:ext cx="966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&lt;UNABLE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76161" y="2902246"/>
            <a:ext cx="97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WILCO&gt;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3398" y="2647939"/>
            <a:ext cx="310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3184" y="3528776"/>
            <a:ext cx="838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&lt;PRINT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76161" y="3235716"/>
            <a:ext cx="97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LOG&gt;</a:t>
            </a:r>
          </a:p>
        </p:txBody>
      </p:sp>
      <p:sp>
        <p:nvSpPr>
          <p:cNvPr id="19" name="Text Placeholder 1"/>
          <p:cNvSpPr txBox="1">
            <a:spLocks/>
          </p:cNvSpPr>
          <p:nvPr/>
        </p:nvSpPr>
        <p:spPr>
          <a:xfrm>
            <a:off x="495301" y="1556888"/>
            <a:ext cx="3908258" cy="53028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/>
              <a:t>Manual frequency uplink message is independent of track control change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776550F3-B5C1-4AC7-A821-650ABE07065F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31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7934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28861"/>
              </p:ext>
            </p:extLst>
          </p:nvPr>
        </p:nvGraphicFramePr>
        <p:xfrm>
          <a:off x="346764" y="1476500"/>
          <a:ext cx="8450473" cy="42473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43718">
                  <a:extLst>
                    <a:ext uri="{9D8B030D-6E8A-4147-A177-3AD203B41FA5}">
                      <a16:colId xmlns:a16="http://schemas.microsoft.com/office/drawing/2014/main" val="4192449766"/>
                    </a:ext>
                  </a:extLst>
                </a:gridCol>
                <a:gridCol w="2369953">
                  <a:extLst>
                    <a:ext uri="{9D8B030D-6E8A-4147-A177-3AD203B41FA5}">
                      <a16:colId xmlns:a16="http://schemas.microsoft.com/office/drawing/2014/main" val="2703487060"/>
                    </a:ext>
                  </a:extLst>
                </a:gridCol>
                <a:gridCol w="2336802">
                  <a:extLst>
                    <a:ext uri="{9D8B030D-6E8A-4147-A177-3AD203B41FA5}">
                      <a16:colId xmlns:a16="http://schemas.microsoft.com/office/drawing/2014/main" val="4168015248"/>
                    </a:ext>
                  </a:extLst>
                </a:gridCol>
              </a:tblGrid>
              <a:tr h="467802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Syntax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Contact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/>
                        <a:t>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Example(s)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233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700" dirty="0">
                        <a:latin typeface="Consolas" panose="020B0609020204030204" pitchFamily="49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700" dirty="0">
                        <a:latin typeface="Consolas" panose="020B0609020204030204" pitchFamily="49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606804"/>
                  </a:ext>
                </a:extLst>
              </a:tr>
              <a:tr h="4137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kern="1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endParaRPr lang="en-US" sz="1700" kern="1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989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kern="1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endParaRPr lang="en-US" sz="1700" kern="1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endParaRPr lang="en-US" sz="1700" kern="1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endParaRPr lang="en-US" sz="1700" kern="1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536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kern="1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endParaRPr lang="en-US" sz="1700" kern="1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272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  <a:p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700" kern="1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  <a:p>
                      <a:endParaRPr lang="en-US" sz="1700" kern="1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554217"/>
                  </a:ext>
                </a:extLst>
              </a:tr>
            </a:tbl>
          </a:graphicData>
        </a:graphic>
      </p:graphicFrame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UF Keyboard Commands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55064" y="2000049"/>
            <a:ext cx="7298425" cy="523073"/>
            <a:chOff x="355064" y="2000049"/>
            <a:chExt cx="7298425" cy="523073"/>
          </a:xfrm>
        </p:grpSpPr>
        <p:sp>
          <p:nvSpPr>
            <p:cNvPr id="3" name="Rectangle 2"/>
            <p:cNvSpPr/>
            <p:nvPr/>
          </p:nvSpPr>
          <p:spPr>
            <a:xfrm>
              <a:off x="355064" y="2007207"/>
              <a:ext cx="3562129" cy="250596"/>
            </a:xfrm>
            <a:prstGeom prst="rect">
              <a:avLst/>
            </a:prstGeom>
            <a:solidFill>
              <a:srgbClr val="CDCD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dirty="0">
                  <a:solidFill>
                    <a:schemeClr val="tx1"/>
                  </a:solidFill>
                </a:rPr>
                <a:t>UF &lt;FLID&gt;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22386" y="2000049"/>
              <a:ext cx="2268475" cy="482257"/>
            </a:xfrm>
            <a:prstGeom prst="rect">
              <a:avLst/>
            </a:prstGeom>
            <a:solidFill>
              <a:srgbClr val="CDCD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dirty="0">
                  <a:solidFill>
                    <a:schemeClr val="tx1"/>
                  </a:solidFill>
                </a:rPr>
                <a:t>Local facility sector entering command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89505" y="2040865"/>
              <a:ext cx="1163984" cy="482257"/>
            </a:xfrm>
            <a:prstGeom prst="rect">
              <a:avLst/>
            </a:prstGeom>
            <a:solidFill>
              <a:srgbClr val="CDCD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UF 225</a:t>
              </a:r>
            </a:p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UF N123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5003" y="3190311"/>
            <a:ext cx="7919101" cy="1039370"/>
            <a:chOff x="365003" y="3190311"/>
            <a:chExt cx="7919101" cy="1039370"/>
          </a:xfrm>
        </p:grpSpPr>
        <p:sp>
          <p:nvSpPr>
            <p:cNvPr id="9" name="Rectangle 8"/>
            <p:cNvSpPr/>
            <p:nvPr/>
          </p:nvSpPr>
          <p:spPr>
            <a:xfrm>
              <a:off x="365003" y="3190311"/>
              <a:ext cx="3562129" cy="290052"/>
            </a:xfrm>
            <a:prstGeom prst="rect">
              <a:avLst/>
            </a:prstGeom>
            <a:solidFill>
              <a:srgbClr val="CDCD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dirty="0">
                  <a:solidFill>
                    <a:schemeClr val="tx1"/>
                  </a:solidFill>
                </a:rPr>
                <a:t>UF &lt;</a:t>
              </a:r>
              <a:r>
                <a:rPr lang="en-US" altLang="en-US" sz="1600" dirty="0" err="1">
                  <a:solidFill>
                    <a:schemeClr val="tx1"/>
                  </a:solidFill>
                </a:rPr>
                <a:t>FacilityPosition</a:t>
              </a:r>
              <a:r>
                <a:rPr lang="en-US" altLang="en-US" sz="1600" dirty="0">
                  <a:solidFill>
                    <a:schemeClr val="tx1"/>
                  </a:solidFill>
                </a:rPr>
                <a:t>&gt; &lt;FLID&gt;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100800" y="3222144"/>
              <a:ext cx="2179161" cy="482257"/>
            </a:xfrm>
            <a:prstGeom prst="rect">
              <a:avLst/>
            </a:prstGeom>
            <a:solidFill>
              <a:srgbClr val="CDCD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dirty="0">
                  <a:solidFill>
                    <a:schemeClr val="tx1"/>
                  </a:solidFill>
                </a:rPr>
                <a:t>Center identifier and sector number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6486155" y="3245707"/>
              <a:ext cx="1797949" cy="983974"/>
            </a:xfrm>
            <a:prstGeom prst="rect">
              <a:avLst/>
            </a:prstGeom>
            <a:solidFill>
              <a:srgbClr val="CDCD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700" dirty="0">
                  <a:solidFill>
                    <a:schemeClr val="dk1"/>
                  </a:solidFill>
                  <a:latin typeface="Consolas" panose="020B0609020204030204" pitchFamily="49" charset="0"/>
                </a:rPr>
                <a:t>UF T14 985</a:t>
              </a:r>
            </a:p>
            <a:p>
              <a:pPr algn="l"/>
              <a:r>
                <a:rPr lang="en-US" sz="1700" dirty="0">
                  <a:solidFill>
                    <a:schemeClr val="dk1"/>
                  </a:solidFill>
                  <a:latin typeface="Consolas" panose="020B0609020204030204" pitchFamily="49" charset="0"/>
                </a:rPr>
                <a:t>UF N1A 674</a:t>
              </a:r>
            </a:p>
            <a:p>
              <a:pPr algn="l"/>
              <a:r>
                <a:rPr lang="en-US" sz="1700" dirty="0">
                  <a:solidFill>
                    <a:schemeClr val="dk1"/>
                  </a:solidFill>
                  <a:latin typeface="Consolas" panose="020B0609020204030204" pitchFamily="49" charset="0"/>
                </a:rPr>
                <a:t>UF PCT N123</a:t>
              </a:r>
            </a:p>
            <a:p>
              <a:pPr algn="l"/>
              <a:r>
                <a:rPr lang="en-US" sz="1700" dirty="0">
                  <a:solidFill>
                    <a:schemeClr val="dk1"/>
                  </a:solidFill>
                  <a:latin typeface="Consolas" panose="020B0609020204030204" pitchFamily="49" charset="0"/>
                </a:rPr>
                <a:t>UF ZAK07 565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8725" y="4935331"/>
            <a:ext cx="8347892" cy="746087"/>
            <a:chOff x="368725" y="4935331"/>
            <a:chExt cx="8347892" cy="746087"/>
          </a:xfrm>
        </p:grpSpPr>
        <p:sp>
          <p:nvSpPr>
            <p:cNvPr id="10" name="Rectangle 9"/>
            <p:cNvSpPr/>
            <p:nvPr/>
          </p:nvSpPr>
          <p:spPr>
            <a:xfrm>
              <a:off x="368725" y="4935331"/>
              <a:ext cx="3623492" cy="293109"/>
            </a:xfrm>
            <a:prstGeom prst="rect">
              <a:avLst/>
            </a:prstGeom>
            <a:solidFill>
              <a:srgbClr val="CDCD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dirty="0">
                  <a:solidFill>
                    <a:schemeClr val="tx1"/>
                  </a:solidFill>
                </a:rPr>
                <a:t>UF &lt;Facility&gt; &lt;Frequency&gt; &lt;FLID&gt;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00800" y="4981382"/>
              <a:ext cx="2290061" cy="700036"/>
            </a:xfrm>
            <a:prstGeom prst="rect">
              <a:avLst/>
            </a:prstGeom>
            <a:solidFill>
              <a:srgbClr val="CDCD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dirty="0">
                  <a:solidFill>
                    <a:schemeClr val="tx1"/>
                  </a:solidFill>
                </a:rPr>
                <a:t>Facility specified, if frequency is adapted for it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79566" y="4981382"/>
              <a:ext cx="2237051" cy="482257"/>
            </a:xfrm>
            <a:prstGeom prst="rect">
              <a:avLst/>
            </a:prstGeom>
            <a:solidFill>
              <a:srgbClr val="CDCD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UF T 126.75 798</a:t>
              </a:r>
            </a:p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UF PCT 131.25 357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55064" y="2572519"/>
            <a:ext cx="8213962" cy="531953"/>
            <a:chOff x="355064" y="2572519"/>
            <a:chExt cx="8213962" cy="531953"/>
          </a:xfrm>
        </p:grpSpPr>
        <p:sp>
          <p:nvSpPr>
            <p:cNvPr id="11" name="Rectangle 10"/>
            <p:cNvSpPr/>
            <p:nvPr/>
          </p:nvSpPr>
          <p:spPr>
            <a:xfrm>
              <a:off x="355064" y="2572519"/>
              <a:ext cx="2239050" cy="343359"/>
            </a:xfrm>
            <a:prstGeom prst="rect">
              <a:avLst/>
            </a:prstGeom>
            <a:solidFill>
              <a:srgbClr val="E8E8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dirty="0">
                  <a:solidFill>
                    <a:schemeClr val="tx1"/>
                  </a:solidFill>
                </a:rPr>
                <a:t>UF &lt;Sector&gt; &lt;FLID&gt;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00800" y="2631649"/>
              <a:ext cx="2179161" cy="233108"/>
            </a:xfrm>
            <a:prstGeom prst="rect">
              <a:avLst/>
            </a:prstGeom>
            <a:solidFill>
              <a:srgbClr val="E8E8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dirty="0">
                  <a:solidFill>
                    <a:schemeClr val="tx1"/>
                  </a:solidFill>
                </a:rPr>
                <a:t>Local sector number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486155" y="2622215"/>
              <a:ext cx="2082871" cy="482257"/>
            </a:xfrm>
            <a:prstGeom prst="rect">
              <a:avLst/>
            </a:prstGeom>
            <a:solidFill>
              <a:srgbClr val="E8E8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UF 21 346</a:t>
              </a:r>
            </a:p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UF 21 N123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65003" y="4329071"/>
            <a:ext cx="8172498" cy="489959"/>
            <a:chOff x="365003" y="4329071"/>
            <a:chExt cx="8172498" cy="489959"/>
          </a:xfrm>
        </p:grpSpPr>
        <p:sp>
          <p:nvSpPr>
            <p:cNvPr id="12" name="Rectangle 11"/>
            <p:cNvSpPr/>
            <p:nvPr/>
          </p:nvSpPr>
          <p:spPr>
            <a:xfrm>
              <a:off x="365003" y="4329071"/>
              <a:ext cx="3562129" cy="272746"/>
            </a:xfrm>
            <a:prstGeom prst="rect">
              <a:avLst/>
            </a:prstGeom>
            <a:solidFill>
              <a:srgbClr val="E8E8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dirty="0">
                  <a:solidFill>
                    <a:schemeClr val="tx1"/>
                  </a:solidFill>
                </a:rPr>
                <a:t>UF &lt;Frequency&gt; &lt;FLID&gt;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22386" y="4336773"/>
              <a:ext cx="2157575" cy="482257"/>
            </a:xfrm>
            <a:prstGeom prst="rect">
              <a:avLst/>
            </a:prstGeom>
            <a:solidFill>
              <a:srgbClr val="E8E8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1600" dirty="0">
                  <a:solidFill>
                    <a:schemeClr val="tx1"/>
                  </a:solidFill>
                </a:rPr>
                <a:t>Adapted local VHF frequency, if adapted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486155" y="4336773"/>
              <a:ext cx="2051346" cy="482257"/>
            </a:xfrm>
            <a:prstGeom prst="rect">
              <a:avLst/>
            </a:prstGeom>
            <a:solidFill>
              <a:srgbClr val="E8E8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UF 123.5 532</a:t>
              </a:r>
            </a:p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altLang="en-US" sz="1700" dirty="0">
                  <a:solidFill>
                    <a:schemeClr val="tx1"/>
                  </a:solidFill>
                  <a:latin typeface="Consolas" panose="020B0609020204030204" pitchFamily="49" charset="0"/>
                </a:rPr>
                <a:t>UF 130.75 212</a:t>
              </a:r>
            </a:p>
          </p:txBody>
        </p:sp>
      </p:grpSp>
      <p:pic>
        <p:nvPicPr>
          <p:cNvPr id="25" name="Click Icon">
            <a:extLst>
              <a:ext uri="{FF2B5EF4-FFF2-40B4-BE49-F238E27FC236}">
                <a16:creationId xmlns:a16="http://schemas.microsoft.com/office/drawing/2014/main" id="{67001CFC-7B7C-4743-BA7E-0900DE170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2283C27B-C672-40D2-BF89-0A87D828ACDA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32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659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182563"/>
            <a:ext cx="8472487" cy="609600"/>
          </a:xfrm>
        </p:spPr>
        <p:txBody>
          <a:bodyPr/>
          <a:lstStyle/>
          <a:p>
            <a:pPr eaLnBrk="1" hangingPunct="1"/>
            <a:r>
              <a:rPr lang="en-US" altLang="en-US" dirty="0"/>
              <a:t>UF FDB and ACL CHI</a:t>
            </a:r>
          </a:p>
        </p:txBody>
      </p:sp>
      <p:sp>
        <p:nvSpPr>
          <p:cNvPr id="32" name="TextBox 31"/>
          <p:cNvSpPr txBox="1"/>
          <p:nvPr/>
        </p:nvSpPr>
        <p:spPr bwMode="auto">
          <a:xfrm>
            <a:off x="724661" y="2646125"/>
            <a:ext cx="172978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kern="0" dirty="0">
                <a:cs typeface="+mn-cs"/>
              </a:rPr>
              <a:t>Generic Uplink Indicator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250937" y="2858703"/>
            <a:ext cx="731520" cy="0"/>
          </a:xfrm>
          <a:prstGeom prst="line">
            <a:avLst/>
          </a:prstGeom>
          <a:noFill/>
          <a:ln w="31750" cap="rnd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Freeform 39">
            <a:extLst>
              <a:ext uri="{FF2B5EF4-FFF2-40B4-BE49-F238E27FC236}">
                <a16:creationId xmlns:a16="http://schemas.microsoft.com/office/drawing/2014/main" id="{7820F924-8266-4672-A92C-1DF946C001C9}"/>
              </a:ext>
            </a:extLst>
          </p:cNvPr>
          <p:cNvSpPr/>
          <p:nvPr/>
        </p:nvSpPr>
        <p:spPr>
          <a:xfrm>
            <a:off x="3240206" y="3467475"/>
            <a:ext cx="2799631" cy="1837915"/>
          </a:xfrm>
          <a:custGeom>
            <a:avLst/>
            <a:gdLst>
              <a:gd name="connsiteX0" fmla="*/ 41564 w 3640975"/>
              <a:gd name="connsiteY0" fmla="*/ 133003 h 3466407"/>
              <a:gd name="connsiteX1" fmla="*/ 41564 w 3640975"/>
              <a:gd name="connsiteY1" fmla="*/ 133003 h 3466407"/>
              <a:gd name="connsiteX2" fmla="*/ 1596044 w 3640975"/>
              <a:gd name="connsiteY2" fmla="*/ 0 h 3466407"/>
              <a:gd name="connsiteX3" fmla="*/ 2568633 w 3640975"/>
              <a:gd name="connsiteY3" fmla="*/ 166254 h 3466407"/>
              <a:gd name="connsiteX4" fmla="*/ 3017520 w 3640975"/>
              <a:gd name="connsiteY4" fmla="*/ 24938 h 3466407"/>
              <a:gd name="connsiteX5" fmla="*/ 3640975 w 3640975"/>
              <a:gd name="connsiteY5" fmla="*/ 257694 h 3466407"/>
              <a:gd name="connsiteX6" fmla="*/ 3499659 w 3640975"/>
              <a:gd name="connsiteY6" fmla="*/ 1471352 h 3466407"/>
              <a:gd name="connsiteX7" fmla="*/ 3566160 w 3640975"/>
              <a:gd name="connsiteY7" fmla="*/ 2701636 h 3466407"/>
              <a:gd name="connsiteX8" fmla="*/ 3566160 w 3640975"/>
              <a:gd name="connsiteY8" fmla="*/ 2784763 h 3466407"/>
              <a:gd name="connsiteX9" fmla="*/ 3483033 w 3640975"/>
              <a:gd name="connsiteY9" fmla="*/ 3316778 h 3466407"/>
              <a:gd name="connsiteX10" fmla="*/ 2751513 w 3640975"/>
              <a:gd name="connsiteY10" fmla="*/ 3466407 h 3466407"/>
              <a:gd name="connsiteX11" fmla="*/ 1945179 w 3640975"/>
              <a:gd name="connsiteY11" fmla="*/ 3325090 h 3466407"/>
              <a:gd name="connsiteX12" fmla="*/ 540328 w 3640975"/>
              <a:gd name="connsiteY12" fmla="*/ 3391592 h 3466407"/>
              <a:gd name="connsiteX13" fmla="*/ 8313 w 3640975"/>
              <a:gd name="connsiteY13" fmla="*/ 3241963 h 3466407"/>
              <a:gd name="connsiteX14" fmla="*/ 91440 w 3640975"/>
              <a:gd name="connsiteY14" fmla="*/ 2751512 h 3466407"/>
              <a:gd name="connsiteX15" fmla="*/ 0 w 3640975"/>
              <a:gd name="connsiteY15" fmla="*/ 1687483 h 3466407"/>
              <a:gd name="connsiteX16" fmla="*/ 66502 w 3640975"/>
              <a:gd name="connsiteY16" fmla="*/ 856210 h 3466407"/>
              <a:gd name="connsiteX17" fmla="*/ 41564 w 3640975"/>
              <a:gd name="connsiteY17" fmla="*/ 133003 h 3466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640975" h="3466407">
                <a:moveTo>
                  <a:pt x="41564" y="133003"/>
                </a:moveTo>
                <a:lnTo>
                  <a:pt x="41564" y="133003"/>
                </a:lnTo>
                <a:lnTo>
                  <a:pt x="1596044" y="0"/>
                </a:lnTo>
                <a:lnTo>
                  <a:pt x="2568633" y="166254"/>
                </a:lnTo>
                <a:lnTo>
                  <a:pt x="3017520" y="24938"/>
                </a:lnTo>
                <a:lnTo>
                  <a:pt x="3640975" y="257694"/>
                </a:lnTo>
                <a:lnTo>
                  <a:pt x="3499659" y="1471352"/>
                </a:lnTo>
                <a:lnTo>
                  <a:pt x="3566160" y="2701636"/>
                </a:lnTo>
                <a:lnTo>
                  <a:pt x="3566160" y="2784763"/>
                </a:lnTo>
                <a:lnTo>
                  <a:pt x="3483033" y="3316778"/>
                </a:lnTo>
                <a:lnTo>
                  <a:pt x="2751513" y="3466407"/>
                </a:lnTo>
                <a:lnTo>
                  <a:pt x="1945179" y="3325090"/>
                </a:lnTo>
                <a:lnTo>
                  <a:pt x="540328" y="3391592"/>
                </a:lnTo>
                <a:lnTo>
                  <a:pt x="8313" y="3241963"/>
                </a:lnTo>
                <a:lnTo>
                  <a:pt x="91440" y="2751512"/>
                </a:lnTo>
                <a:lnTo>
                  <a:pt x="0" y="1687483"/>
                </a:lnTo>
                <a:lnTo>
                  <a:pt x="66502" y="856210"/>
                </a:lnTo>
                <a:lnTo>
                  <a:pt x="41564" y="1330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DB Lp18 working">
            <a:extLst>
              <a:ext uri="{FF2B5EF4-FFF2-40B4-BE49-F238E27FC236}">
                <a16:creationId xmlns:a16="http://schemas.microsoft.com/office/drawing/2014/main" id="{945C09EF-A73D-4B64-A567-79F78FB172FE}"/>
              </a:ext>
            </a:extLst>
          </p:cNvPr>
          <p:cNvGrpSpPr/>
          <p:nvPr/>
        </p:nvGrpSpPr>
        <p:grpSpPr>
          <a:xfrm>
            <a:off x="3791616" y="3690084"/>
            <a:ext cx="2039476" cy="1392697"/>
            <a:chOff x="5962795" y="404081"/>
            <a:chExt cx="2039476" cy="1392697"/>
          </a:xfrm>
        </p:grpSpPr>
        <p:pic>
          <p:nvPicPr>
            <p:cNvPr id="44" name="Fence 218%">
              <a:extLst>
                <a:ext uri="{FF2B5EF4-FFF2-40B4-BE49-F238E27FC236}">
                  <a16:creationId xmlns:a16="http://schemas.microsoft.com/office/drawing/2014/main" id="{BBC57C45-0913-4B64-9E97-3863D97F95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127" y="404081"/>
              <a:ext cx="860825" cy="1295768"/>
            </a:xfrm>
            <a:prstGeom prst="rect">
              <a:avLst/>
            </a:prstGeom>
          </p:spPr>
        </p:pic>
        <p:sp>
          <p:nvSpPr>
            <p:cNvPr id="46" name="DB Lp18">
              <a:extLst>
                <a:ext uri="{FF2B5EF4-FFF2-40B4-BE49-F238E27FC236}">
                  <a16:creationId xmlns:a16="http://schemas.microsoft.com/office/drawing/2014/main" id="{D99513E5-7AC9-46A6-8AFD-6E46FEF424C5}"/>
                </a:ext>
              </a:extLst>
            </p:cNvPr>
            <p:cNvSpPr txBox="1"/>
            <p:nvPr/>
          </p:nvSpPr>
          <p:spPr>
            <a:xfrm>
              <a:off x="5962795" y="421914"/>
              <a:ext cx="2039476" cy="137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SWA427</a:t>
              </a:r>
            </a:p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170C 225 400</a:t>
              </a:r>
            </a:p>
          </p:txBody>
        </p:sp>
      </p:grpSp>
      <p:pic>
        <p:nvPicPr>
          <p:cNvPr id="47" name="WIFI Auto">
            <a:extLst>
              <a:ext uri="{FF2B5EF4-FFF2-40B4-BE49-F238E27FC236}">
                <a16:creationId xmlns:a16="http://schemas.microsoft.com/office/drawing/2014/main" id="{9144EB82-F258-452B-85C4-CECA686CC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40" y="4231066"/>
            <a:ext cx="218219" cy="227572"/>
          </a:xfrm>
          <a:prstGeom prst="rect">
            <a:avLst/>
          </a:prstGeom>
        </p:spPr>
      </p:pic>
      <p:grpSp>
        <p:nvGrpSpPr>
          <p:cNvPr id="48" name="SWA427 EDST Line">
            <a:extLst>
              <a:ext uri="{FF2B5EF4-FFF2-40B4-BE49-F238E27FC236}">
                <a16:creationId xmlns:a16="http://schemas.microsoft.com/office/drawing/2014/main" id="{F26C43F5-C744-4714-A73F-0DDE5318E4FA}"/>
              </a:ext>
            </a:extLst>
          </p:cNvPr>
          <p:cNvGrpSpPr/>
          <p:nvPr/>
        </p:nvGrpSpPr>
        <p:grpSpPr>
          <a:xfrm>
            <a:off x="85052" y="1769245"/>
            <a:ext cx="8973897" cy="629951"/>
            <a:chOff x="121922" y="1769245"/>
            <a:chExt cx="8973897" cy="629951"/>
          </a:xfrm>
        </p:grpSpPr>
        <p:sp>
          <p:nvSpPr>
            <p:cNvPr id="49" name="Freeform 26">
              <a:extLst>
                <a:ext uri="{FF2B5EF4-FFF2-40B4-BE49-F238E27FC236}">
                  <a16:creationId xmlns:a16="http://schemas.microsoft.com/office/drawing/2014/main" id="{2D916CD9-619F-470F-9124-EFF3B183676A}"/>
                </a:ext>
              </a:extLst>
            </p:cNvPr>
            <p:cNvSpPr/>
            <p:nvPr/>
          </p:nvSpPr>
          <p:spPr>
            <a:xfrm>
              <a:off x="121922" y="1769245"/>
              <a:ext cx="8973897" cy="629951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Auto alert hotbox">
              <a:extLst>
                <a:ext uri="{FF2B5EF4-FFF2-40B4-BE49-F238E27FC236}">
                  <a16:creationId xmlns:a16="http://schemas.microsoft.com/office/drawing/2014/main" id="{87C882AC-1395-424D-B1CB-D5C13FF99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76" y="1926120"/>
              <a:ext cx="4769063" cy="316200"/>
            </a:xfrm>
            <a:prstGeom prst="rect">
              <a:avLst/>
            </a:prstGeom>
          </p:spPr>
        </p:pic>
        <p:sp>
          <p:nvSpPr>
            <p:cNvPr id="55" name="CID">
              <a:extLst>
                <a:ext uri="{FF2B5EF4-FFF2-40B4-BE49-F238E27FC236}">
                  <a16:creationId xmlns:a16="http://schemas.microsoft.com/office/drawing/2014/main" id="{B7700712-8324-409C-A839-D391B58436D3}"/>
                </a:ext>
              </a:extLst>
            </p:cNvPr>
            <p:cNvSpPr/>
            <p:nvPr/>
          </p:nvSpPr>
          <p:spPr>
            <a:xfrm>
              <a:off x="1935471" y="1884165"/>
              <a:ext cx="6814686" cy="400110"/>
            </a:xfrm>
            <a:prstGeom prst="rect">
              <a:avLst/>
            </a:prstGeom>
            <a:ln w="6350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225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SWA427  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B738/L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170 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6545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9247C3FA-D738-4B44-8BEE-49C2986E6E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391" y="1988771"/>
            <a:ext cx="172395" cy="209947"/>
          </a:xfrm>
          <a:prstGeom prst="rect">
            <a:avLst/>
          </a:prstGeom>
        </p:spPr>
      </p:pic>
      <p:pic>
        <p:nvPicPr>
          <p:cNvPr id="60" name="Gen Uplink in-prog">
            <a:extLst>
              <a:ext uri="{FF2B5EF4-FFF2-40B4-BE49-F238E27FC236}">
                <a16:creationId xmlns:a16="http://schemas.microsoft.com/office/drawing/2014/main" id="{E9008FAA-948D-4580-AD78-24DE798336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62" y="3809868"/>
            <a:ext cx="193280" cy="252512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 bwMode="auto">
          <a:xfrm flipV="1">
            <a:off x="2993680" y="2217676"/>
            <a:ext cx="6204" cy="640080"/>
          </a:xfrm>
          <a:prstGeom prst="straightConnector1">
            <a:avLst/>
          </a:prstGeom>
          <a:noFill/>
          <a:ln w="31750" cap="rnd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2258568" y="3092784"/>
            <a:ext cx="1371600" cy="7528"/>
          </a:xfrm>
          <a:prstGeom prst="line">
            <a:avLst/>
          </a:prstGeom>
          <a:noFill/>
          <a:ln w="31750" cap="rnd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/>
          <p:nvPr/>
        </p:nvCxnSpPr>
        <p:spPr bwMode="auto">
          <a:xfrm rot="10800000" flipV="1">
            <a:off x="3633662" y="3093250"/>
            <a:ext cx="6204" cy="685800"/>
          </a:xfrm>
          <a:prstGeom prst="straightConnector1">
            <a:avLst/>
          </a:prstGeom>
          <a:noFill/>
          <a:ln w="31750" cap="rnd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933166A-2288-4331-B06A-028B9E8EEAEA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33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0150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UF - Radar Services Terminated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C44710-24F1-4F31-AA68-98921EEFE8F1}"/>
              </a:ext>
            </a:extLst>
          </p:cNvPr>
          <p:cNvGrpSpPr/>
          <p:nvPr/>
        </p:nvGrpSpPr>
        <p:grpSpPr>
          <a:xfrm>
            <a:off x="1721871" y="3829396"/>
            <a:ext cx="5807933" cy="1713726"/>
            <a:chOff x="1721871" y="3829396"/>
            <a:chExt cx="5807933" cy="1713726"/>
          </a:xfrm>
        </p:grpSpPr>
        <p:sp>
          <p:nvSpPr>
            <p:cNvPr id="54" name="TextBox 53"/>
            <p:cNvSpPr txBox="1"/>
            <p:nvPr/>
          </p:nvSpPr>
          <p:spPr>
            <a:xfrm>
              <a:off x="1721871" y="3829396"/>
              <a:ext cx="5807933" cy="707886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UF RT 225</a:t>
              </a:r>
            </a:p>
            <a:p>
              <a:endPara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721871" y="4537282"/>
              <a:ext cx="5807933" cy="100584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371152"/>
              </p:ext>
            </p:extLst>
          </p:nvPr>
        </p:nvGraphicFramePr>
        <p:xfrm>
          <a:off x="585900" y="1614868"/>
          <a:ext cx="8472771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2516">
                  <a:extLst>
                    <a:ext uri="{9D8B030D-6E8A-4147-A177-3AD203B41FA5}">
                      <a16:colId xmlns:a16="http://schemas.microsoft.com/office/drawing/2014/main" val="2062197470"/>
                    </a:ext>
                  </a:extLst>
                </a:gridCol>
                <a:gridCol w="4330255">
                  <a:extLst>
                    <a:ext uri="{9D8B030D-6E8A-4147-A177-3AD203B41FA5}">
                      <a16:colId xmlns:a16="http://schemas.microsoft.com/office/drawing/2014/main" val="34210102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tx1"/>
                          </a:solidFill>
                        </a:rPr>
                        <a:t>UF  RT  </a:t>
                      </a:r>
                      <a:r>
                        <a:rPr lang="en-US" altLang="en-US" sz="1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FLID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1883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/>
                        <a:t>UF  RT  &lt;Sector&gt;  FLID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0" dirty="0">
                          <a:solidFill>
                            <a:schemeClr val="tx1"/>
                          </a:solidFill>
                        </a:rPr>
                        <a:t>UF  &lt;Sector&gt;  RT  FLID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098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/>
                        <a:t>UF  RT  &lt;</a:t>
                      </a:r>
                      <a:r>
                        <a:rPr lang="en-US" altLang="en-US" sz="1800" dirty="0" err="1"/>
                        <a:t>FacilityPosition</a:t>
                      </a:r>
                      <a:r>
                        <a:rPr lang="en-US" altLang="en-US" sz="1800" dirty="0"/>
                        <a:t>&gt;  FLID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/>
                        <a:t>UF  &lt;</a:t>
                      </a:r>
                      <a:r>
                        <a:rPr lang="en-US" altLang="en-US" sz="1800" dirty="0" err="1"/>
                        <a:t>FacilityPosition</a:t>
                      </a:r>
                      <a:r>
                        <a:rPr lang="en-US" altLang="en-US" sz="1800" dirty="0"/>
                        <a:t>&gt;  RT  FLID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53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/>
                        <a:t>UF  RT  &lt;Frequency&gt;  FLID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/>
                        <a:t>UF  &lt;Frequency&gt;  RT  FLID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658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en-US" sz="1800" dirty="0"/>
                        <a:t>UF  RT  &lt;Facility&gt;  &lt;Frequency&gt;  FLID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dirty="0"/>
                        <a:t>UF  &lt;Facility&gt;  &lt;Frequency&gt;  RT FLID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25241"/>
                  </a:ext>
                </a:extLst>
              </a:tr>
            </a:tbl>
          </a:graphicData>
        </a:graphic>
      </p:graphicFrame>
      <p:sp>
        <p:nvSpPr>
          <p:cNvPr id="8" name="Text Placeholder 1"/>
          <p:cNvSpPr txBox="1">
            <a:spLocks/>
          </p:cNvSpPr>
          <p:nvPr/>
        </p:nvSpPr>
        <p:spPr>
          <a:xfrm>
            <a:off x="495301" y="1017874"/>
            <a:ext cx="7758362" cy="53028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en-US" dirty="0"/>
              <a:t>Syntax: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2632378-244A-412C-9F0E-31B924999867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34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924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UF - End Session Command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19072" y="3831336"/>
            <a:ext cx="5807933" cy="1713726"/>
            <a:chOff x="1474734" y="3461298"/>
            <a:chExt cx="5807933" cy="1713726"/>
          </a:xfrm>
        </p:grpSpPr>
        <p:sp>
          <p:nvSpPr>
            <p:cNvPr id="54" name="TextBox 53"/>
            <p:cNvSpPr txBox="1"/>
            <p:nvPr/>
          </p:nvSpPr>
          <p:spPr>
            <a:xfrm>
              <a:off x="1474734" y="3461298"/>
              <a:ext cx="5807933" cy="707886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UF LJA23 ED 225</a:t>
              </a:r>
            </a:p>
            <a:p>
              <a:pPr algn="l"/>
              <a:endPara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474734" y="4169184"/>
              <a:ext cx="5807933" cy="100584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sp>
        <p:nvSpPr>
          <p:cNvPr id="10" name="Text Placeholder 1"/>
          <p:cNvSpPr txBox="1">
            <a:spLocks/>
          </p:cNvSpPr>
          <p:nvPr/>
        </p:nvSpPr>
        <p:spPr>
          <a:xfrm>
            <a:off x="495300" y="1017874"/>
            <a:ext cx="8279731" cy="53028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en-US" dirty="0"/>
              <a:t>Syntax:</a:t>
            </a:r>
          </a:p>
          <a:p>
            <a:pPr marL="461963" lvl="1" indent="0">
              <a:buNone/>
            </a:pPr>
            <a:r>
              <a:rPr lang="en-US" altLang="en-US" dirty="0"/>
              <a:t>UF ED &lt;</a:t>
            </a:r>
            <a:r>
              <a:rPr lang="en-US" altLang="en-US" dirty="0" err="1"/>
              <a:t>FacilityPosition</a:t>
            </a:r>
            <a:r>
              <a:rPr lang="en-US" altLang="en-US" dirty="0"/>
              <a:t>&gt; &lt;FLID&gt;</a:t>
            </a:r>
          </a:p>
          <a:p>
            <a:pPr marL="461963" lvl="1" indent="0">
              <a:buNone/>
            </a:pPr>
            <a:r>
              <a:rPr lang="en-US" altLang="en-US" dirty="0"/>
              <a:t>UF ED &lt;</a:t>
            </a:r>
            <a:r>
              <a:rPr lang="en-US" altLang="en-US" dirty="0" err="1"/>
              <a:t>FacilityPosition</a:t>
            </a:r>
            <a:r>
              <a:rPr lang="en-US" altLang="en-US" dirty="0"/>
              <a:t>&gt; &lt;Frequency&gt; &lt;FLID&gt;</a:t>
            </a:r>
          </a:p>
          <a:p>
            <a:pPr marL="461963" lvl="1" indent="0">
              <a:buNone/>
            </a:pPr>
            <a:r>
              <a:rPr lang="en-US" altLang="en-US" dirty="0"/>
              <a:t>UF &lt;</a:t>
            </a:r>
            <a:r>
              <a:rPr lang="en-US" altLang="en-US" dirty="0" err="1"/>
              <a:t>FacilityPosition</a:t>
            </a:r>
            <a:r>
              <a:rPr lang="en-US" altLang="en-US" dirty="0"/>
              <a:t>&gt; ED &lt;FLID&gt;</a:t>
            </a:r>
          </a:p>
          <a:p>
            <a:pPr marL="461963" lvl="1" indent="0">
              <a:buNone/>
            </a:pPr>
            <a:r>
              <a:rPr lang="en-US" altLang="en-US" dirty="0"/>
              <a:t>UF &lt;</a:t>
            </a:r>
            <a:r>
              <a:rPr lang="en-US" altLang="en-US" dirty="0" err="1"/>
              <a:t>FacilityPosition</a:t>
            </a:r>
            <a:r>
              <a:rPr lang="en-US" altLang="en-US" dirty="0"/>
              <a:t>&gt; &lt;Frequency&gt; ED &lt;FLID&gt;</a:t>
            </a:r>
          </a:p>
          <a:p>
            <a:pPr marL="1720850" lvl="1" indent="0">
              <a:buNone/>
            </a:pPr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12" name="L7_Manual Frequency Uplin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2030" y="6858000"/>
            <a:ext cx="1786270" cy="1004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904" y="5206122"/>
            <a:ext cx="731177" cy="658368"/>
          </a:xfrm>
          <a:prstGeom prst="rect">
            <a:avLst/>
          </a:prstGeom>
          <a:noFill/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9B01375F-A439-445C-AA30-A3B65EFB1C8B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35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668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UF - Both Options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9150CC-1BC4-4F80-9C10-A7D0EC57B5EC}"/>
              </a:ext>
            </a:extLst>
          </p:cNvPr>
          <p:cNvGrpSpPr/>
          <p:nvPr/>
        </p:nvGrpSpPr>
        <p:grpSpPr>
          <a:xfrm>
            <a:off x="1719072" y="3831336"/>
            <a:ext cx="5807933" cy="1713726"/>
            <a:chOff x="1474734" y="3831336"/>
            <a:chExt cx="5807933" cy="1713726"/>
          </a:xfrm>
        </p:grpSpPr>
        <p:sp>
          <p:nvSpPr>
            <p:cNvPr id="54" name="TextBox 53"/>
            <p:cNvSpPr txBox="1"/>
            <p:nvPr/>
          </p:nvSpPr>
          <p:spPr>
            <a:xfrm>
              <a:off x="1474734" y="3831336"/>
              <a:ext cx="5807933" cy="707886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UF LJA23 ED RT 225</a:t>
              </a:r>
            </a:p>
            <a:p>
              <a:endPara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474734" y="4539222"/>
              <a:ext cx="5807933" cy="100584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</p:grpSp>
      <p:sp>
        <p:nvSpPr>
          <p:cNvPr id="9" name="Text Placeholder 1"/>
          <p:cNvSpPr txBox="1">
            <a:spLocks/>
          </p:cNvSpPr>
          <p:nvPr/>
        </p:nvSpPr>
        <p:spPr>
          <a:xfrm>
            <a:off x="495300" y="1017873"/>
            <a:ext cx="8279731" cy="12440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en-US" dirty="0"/>
              <a:t>Syntax:</a:t>
            </a:r>
          </a:p>
          <a:p>
            <a:pPr marL="465138" lvl="1" indent="0">
              <a:buNone/>
            </a:pPr>
            <a:r>
              <a:rPr lang="en-US" altLang="en-US" dirty="0"/>
              <a:t>UF ED RT &lt;</a:t>
            </a:r>
            <a:r>
              <a:rPr lang="en-US" altLang="en-US" dirty="0" err="1"/>
              <a:t>FacilityPosition</a:t>
            </a:r>
            <a:r>
              <a:rPr lang="en-US" altLang="en-US" dirty="0"/>
              <a:t>&gt; FLID</a:t>
            </a:r>
          </a:p>
          <a:p>
            <a:pPr marL="465138" lvl="1" indent="0">
              <a:buNone/>
            </a:pPr>
            <a:r>
              <a:rPr lang="en-US" altLang="en-US" dirty="0"/>
              <a:t>UF RT ED &lt;</a:t>
            </a:r>
            <a:r>
              <a:rPr lang="en-US" altLang="en-US" dirty="0" err="1"/>
              <a:t>FacilityPosition</a:t>
            </a:r>
            <a:r>
              <a:rPr lang="en-US" altLang="en-US" dirty="0"/>
              <a:t>&gt; &lt;Frequency&gt; FLID</a:t>
            </a:r>
          </a:p>
          <a:p>
            <a:pPr marL="465138" lvl="1" indent="0">
              <a:buNone/>
            </a:pPr>
            <a:r>
              <a:rPr lang="en-US" altLang="en-US" dirty="0"/>
              <a:t>UF &lt;</a:t>
            </a:r>
            <a:r>
              <a:rPr lang="en-US" altLang="en-US" dirty="0" err="1"/>
              <a:t>FacilityPosition</a:t>
            </a:r>
            <a:r>
              <a:rPr lang="en-US" altLang="en-US" dirty="0"/>
              <a:t>&gt; ED RT FLID</a:t>
            </a:r>
          </a:p>
          <a:p>
            <a:pPr marL="465138" lvl="1" indent="0">
              <a:buNone/>
            </a:pPr>
            <a:r>
              <a:rPr lang="en-US" altLang="en-US" dirty="0"/>
              <a:t>UF &lt;</a:t>
            </a:r>
            <a:r>
              <a:rPr lang="en-US" altLang="en-US" dirty="0" err="1"/>
              <a:t>FacilityPosition</a:t>
            </a:r>
            <a:r>
              <a:rPr lang="en-US" altLang="en-US" dirty="0"/>
              <a:t>&gt; &lt;Frequency&gt; RT ED FLID</a:t>
            </a:r>
          </a:p>
          <a:p>
            <a:pPr lvl="1"/>
            <a:endParaRPr lang="en-US" alt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3A93331-EFD9-4F94-AB37-78DF790689A7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36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2912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97CEF5A1-8C4E-4494-8064-F96D8A886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44" y="3467446"/>
            <a:ext cx="2802712" cy="1837944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9768" y="347472"/>
            <a:ext cx="8472487" cy="1218126"/>
          </a:xfrm>
        </p:spPr>
        <p:txBody>
          <a:bodyPr/>
          <a:lstStyle/>
          <a:p>
            <a:r>
              <a:rPr lang="en-US" altLang="en-US" dirty="0"/>
              <a:t>UF with End Session - FDB and ACL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724661" y="2646125"/>
            <a:ext cx="17297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kern="0" dirty="0">
                <a:cs typeface="+mn-cs"/>
              </a:rPr>
              <a:t>TOC In Progress</a:t>
            </a:r>
          </a:p>
        </p:txBody>
      </p:sp>
      <p:cxnSp>
        <p:nvCxnSpPr>
          <p:cNvPr id="38" name="Straight Connector 37"/>
          <p:cNvCxnSpPr/>
          <p:nvPr/>
        </p:nvCxnSpPr>
        <p:spPr bwMode="auto">
          <a:xfrm>
            <a:off x="2450592" y="2858703"/>
            <a:ext cx="1353312" cy="0"/>
          </a:xfrm>
          <a:prstGeom prst="line">
            <a:avLst/>
          </a:prstGeom>
          <a:noFill/>
          <a:ln w="44450" cap="rnd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Arrow Connector 38"/>
          <p:cNvCxnSpPr/>
          <p:nvPr/>
        </p:nvCxnSpPr>
        <p:spPr bwMode="auto">
          <a:xfrm rot="10800000" flipV="1">
            <a:off x="5629879" y="3091976"/>
            <a:ext cx="6204" cy="612648"/>
          </a:xfrm>
          <a:prstGeom prst="straightConnector1">
            <a:avLst/>
          </a:prstGeom>
          <a:noFill/>
          <a:ln w="44450" cap="rnd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 flipV="1">
            <a:off x="2448238" y="3092784"/>
            <a:ext cx="3181641" cy="7528"/>
          </a:xfrm>
          <a:prstGeom prst="line">
            <a:avLst/>
          </a:prstGeom>
          <a:noFill/>
          <a:ln w="44450" cap="rnd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SWA427 EDST Line">
            <a:extLst>
              <a:ext uri="{FF2B5EF4-FFF2-40B4-BE49-F238E27FC236}">
                <a16:creationId xmlns:a16="http://schemas.microsoft.com/office/drawing/2014/main" id="{AD8EAA21-4F22-43C9-B12F-081EE952F618}"/>
              </a:ext>
            </a:extLst>
          </p:cNvPr>
          <p:cNvGrpSpPr/>
          <p:nvPr/>
        </p:nvGrpSpPr>
        <p:grpSpPr>
          <a:xfrm>
            <a:off x="85052" y="1769245"/>
            <a:ext cx="8973897" cy="629951"/>
            <a:chOff x="85052" y="1769245"/>
            <a:chExt cx="8973897" cy="629951"/>
          </a:xfrm>
        </p:grpSpPr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8371770E-4D5F-4713-8E1A-D8A76D8FB8C9}"/>
                </a:ext>
              </a:extLst>
            </p:cNvPr>
            <p:cNvSpPr/>
            <p:nvPr/>
          </p:nvSpPr>
          <p:spPr>
            <a:xfrm>
              <a:off x="85052" y="1769245"/>
              <a:ext cx="8973897" cy="629951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Auto alert hotbox">
              <a:extLst>
                <a:ext uri="{FF2B5EF4-FFF2-40B4-BE49-F238E27FC236}">
                  <a16:creationId xmlns:a16="http://schemas.microsoft.com/office/drawing/2014/main" id="{A0B78318-A6C4-4191-B930-05849F755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06" y="1926120"/>
              <a:ext cx="4769063" cy="316200"/>
            </a:xfrm>
            <a:prstGeom prst="rect">
              <a:avLst/>
            </a:prstGeom>
          </p:spPr>
        </p:pic>
        <p:sp>
          <p:nvSpPr>
            <p:cNvPr id="54" name="CID">
              <a:extLst>
                <a:ext uri="{FF2B5EF4-FFF2-40B4-BE49-F238E27FC236}">
                  <a16:creationId xmlns:a16="http://schemas.microsoft.com/office/drawing/2014/main" id="{F387B349-4517-42F6-9126-CE4756FB2A4C}"/>
                </a:ext>
              </a:extLst>
            </p:cNvPr>
            <p:cNvSpPr/>
            <p:nvPr/>
          </p:nvSpPr>
          <p:spPr>
            <a:xfrm>
              <a:off x="1802739" y="1884165"/>
              <a:ext cx="6391493" cy="400110"/>
            </a:xfrm>
            <a:prstGeom prst="rect">
              <a:avLst/>
            </a:prstGeom>
            <a:ln w="6350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225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SWA427  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B738/L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170 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6545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CDA w">
              <a:extLst>
                <a:ext uri="{FF2B5EF4-FFF2-40B4-BE49-F238E27FC236}">
                  <a16:creationId xmlns:a16="http://schemas.microsoft.com/office/drawing/2014/main" id="{E25475CE-3F38-4C37-8838-6AE7EA7424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87687" y="2012832"/>
              <a:ext cx="152577" cy="1525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TOC in-prog receiving">
              <a:extLst>
                <a:ext uri="{FF2B5EF4-FFF2-40B4-BE49-F238E27FC236}">
                  <a16:creationId xmlns:a16="http://schemas.microsoft.com/office/drawing/2014/main" id="{06DD0EB2-40E1-4FB6-B289-17E14D7D5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5365" y="2007980"/>
              <a:ext cx="175449" cy="170212"/>
            </a:xfrm>
            <a:prstGeom prst="rect">
              <a:avLst/>
            </a:prstGeom>
          </p:spPr>
        </p:pic>
      </p:grp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CCC453CE-F107-414C-B6F2-83AC1D893958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37</a:t>
            </a:fld>
            <a:endParaRPr lang="en-US" sz="1200" dirty="0"/>
          </a:p>
        </p:txBody>
      </p:sp>
      <p:cxnSp>
        <p:nvCxnSpPr>
          <p:cNvPr id="37" name="Straight Arrow Connector 36"/>
          <p:cNvCxnSpPr/>
          <p:nvPr/>
        </p:nvCxnSpPr>
        <p:spPr bwMode="auto">
          <a:xfrm flipV="1">
            <a:off x="3802775" y="2273758"/>
            <a:ext cx="7841" cy="585216"/>
          </a:xfrm>
          <a:prstGeom prst="straightConnector1">
            <a:avLst/>
          </a:prstGeom>
          <a:noFill/>
          <a:ln w="44450" cap="rnd" cmpd="sng" algn="ctr">
            <a:solidFill>
              <a:srgbClr val="00B0F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CB54065-C2F5-4441-87B9-7A78C4D36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6602" y="1960813"/>
            <a:ext cx="662093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514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704"/>
            <a:ext cx="8086725" cy="36146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What is the command to uplink the adapted frequency for your facility’s sector 34 to CID 225 independent of a track control change?</a:t>
            </a:r>
          </a:p>
          <a:p>
            <a:pPr marL="45720" indent="0">
              <a:buFontTx/>
              <a:buNone/>
            </a:pPr>
            <a:endParaRPr lang="en-US" sz="3600" dirty="0"/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/>
              <a:t> </a:t>
            </a:r>
            <a:r>
              <a:rPr lang="en-US" altLang="en-US" sz="2500" dirty="0">
                <a:latin typeface="Consolas" panose="020B0609020204030204" pitchFamily="49" charset="0"/>
              </a:rPr>
              <a:t>UF 34 225</a:t>
            </a:r>
            <a:endParaRPr lang="en-US" altLang="en-US" dirty="0">
              <a:latin typeface="+mj-lt"/>
            </a:endParaRPr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 </a:t>
            </a:r>
            <a:r>
              <a:rPr lang="en-US" sz="2500" dirty="0">
                <a:latin typeface="Consolas" panose="020B0609020204030204" pitchFamily="49" charset="0"/>
              </a:rPr>
              <a:t>UF 225 34</a:t>
            </a: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 </a:t>
            </a:r>
            <a:r>
              <a:rPr lang="en-US" sz="2500" dirty="0">
                <a:latin typeface="Consolas" panose="020B0609020204030204" pitchFamily="49" charset="0"/>
              </a:rPr>
              <a:t>UF 34/225</a:t>
            </a:r>
            <a:endParaRPr lang="en-US" dirty="0"/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lick Icon">
            <a:extLst>
              <a:ext uri="{FF2B5EF4-FFF2-40B4-BE49-F238E27FC236}">
                <a16:creationId xmlns:a16="http://schemas.microsoft.com/office/drawing/2014/main" id="{82EAAD59-120D-4482-A4D3-C709286CB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4D130577-071A-4FF2-B928-825DCB3AF58A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38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7399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940232"/>
            <a:ext cx="8050213" cy="4391025"/>
          </a:xfrm>
        </p:spPr>
        <p:txBody>
          <a:bodyPr/>
          <a:lstStyle/>
          <a:p>
            <a:r>
              <a:rPr lang="en-US" altLang="en-US" kern="0" dirty="0"/>
              <a:t>Pilot must logon to the ground system</a:t>
            </a:r>
          </a:p>
          <a:p>
            <a:endParaRPr lang="en-US" altLang="en-US" kern="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dirty="0"/>
              <a:t>Aircraft Logon</a:t>
            </a:r>
            <a:endParaRPr lang="en-US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08" y="1463501"/>
            <a:ext cx="4170024" cy="4516457"/>
          </a:xfrm>
          <a:prstGeom prst="rect">
            <a:avLst/>
          </a:prstGeom>
          <a:effectLst>
            <a:outerShdw blurRad="1270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71158" y="1778768"/>
            <a:ext cx="1659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ATC LOGON/STATUS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8387" y="2008239"/>
            <a:ext cx="8359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LOGON TO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3779" y="3339869"/>
            <a:ext cx="97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SEND&gt;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52493" y="3725412"/>
            <a:ext cx="310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--------------------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2492" y="2142715"/>
            <a:ext cx="213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9130" y="3366104"/>
            <a:ext cx="1407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&lt;ATC INDEX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25154" y="2207595"/>
            <a:ext cx="562768" cy="182880"/>
            <a:chOff x="1364981" y="1990499"/>
            <a:chExt cx="562768" cy="182880"/>
          </a:xfrm>
        </p:grpSpPr>
        <p:sp>
          <p:nvSpPr>
            <p:cNvPr id="13" name="Rectangle 12"/>
            <p:cNvSpPr/>
            <p:nvPr/>
          </p:nvSpPr>
          <p:spPr>
            <a:xfrm>
              <a:off x="1364981" y="1990499"/>
              <a:ext cx="137160" cy="182880"/>
            </a:xfrm>
            <a:prstGeom prst="rect">
              <a:avLst/>
            </a:pr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505596" y="1990499"/>
              <a:ext cx="137160" cy="182880"/>
            </a:xfrm>
            <a:prstGeom prst="rect">
              <a:avLst/>
            </a:pr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49974" y="1990499"/>
              <a:ext cx="137160" cy="182880"/>
            </a:xfrm>
            <a:prstGeom prst="rect">
              <a:avLst/>
            </a:pr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790589" y="1990499"/>
              <a:ext cx="137160" cy="182880"/>
            </a:xfrm>
            <a:prstGeom prst="rect">
              <a:avLst/>
            </a:prstGeom>
            <a:noFill/>
            <a:ln w="127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402556" y="2052814"/>
            <a:ext cx="1200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LOGON STATUS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96402" y="2474275"/>
            <a:ext cx="1200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ACTIVE CTR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02588" y="2859002"/>
            <a:ext cx="12008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NEXT CTR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86910" y="3726729"/>
            <a:ext cx="957414" cy="25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 LINK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86231" y="2142715"/>
            <a:ext cx="213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33236" y="2142715"/>
            <a:ext cx="213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77470" y="2142715"/>
            <a:ext cx="213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0B05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617202" y="2428200"/>
            <a:ext cx="1177608" cy="427415"/>
            <a:chOff x="4256707" y="2015970"/>
            <a:chExt cx="1177608" cy="427415"/>
          </a:xfrm>
        </p:grpSpPr>
        <p:sp>
          <p:nvSpPr>
            <p:cNvPr id="25" name="TextBox 24"/>
            <p:cNvSpPr txBox="1"/>
            <p:nvPr/>
          </p:nvSpPr>
          <p:spPr>
            <a:xfrm>
              <a:off x="4256707" y="2015970"/>
              <a:ext cx="11776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FLIGHT NUMBER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4368268" y="2202091"/>
              <a:ext cx="562768" cy="182880"/>
              <a:chOff x="1364981" y="1990499"/>
              <a:chExt cx="562768" cy="18288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364981" y="1990499"/>
                <a:ext cx="137160" cy="182880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1505596" y="1990499"/>
                <a:ext cx="137160" cy="182880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649974" y="1990499"/>
                <a:ext cx="137160" cy="182880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790589" y="1990499"/>
                <a:ext cx="137160" cy="182880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792454" y="2203097"/>
              <a:ext cx="562768" cy="182880"/>
              <a:chOff x="1364981" y="1990499"/>
              <a:chExt cx="562768" cy="18288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364981" y="1990499"/>
                <a:ext cx="137160" cy="182880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1505596" y="1990499"/>
                <a:ext cx="137160" cy="182880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1649974" y="1990499"/>
                <a:ext cx="137160" cy="182880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790589" y="1990499"/>
                <a:ext cx="137160" cy="182880"/>
              </a:xfrm>
              <a:prstGeom prst="rect">
                <a:avLst/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4293150" y="2135608"/>
              <a:ext cx="213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36331" y="2135608"/>
              <a:ext cx="213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586660" y="2135608"/>
              <a:ext cx="213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26700" y="2135608"/>
              <a:ext cx="213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863261" y="2135608"/>
              <a:ext cx="213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06739" y="2135608"/>
              <a:ext cx="2134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17048" y="2858839"/>
            <a:ext cx="1102278" cy="438251"/>
            <a:chOff x="4256553" y="2368124"/>
            <a:chExt cx="1102278" cy="438251"/>
          </a:xfrm>
        </p:grpSpPr>
        <p:sp>
          <p:nvSpPr>
            <p:cNvPr id="43" name="TextBox 42"/>
            <p:cNvSpPr txBox="1"/>
            <p:nvPr/>
          </p:nvSpPr>
          <p:spPr>
            <a:xfrm>
              <a:off x="4256553" y="2368124"/>
              <a:ext cx="10347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TAIL NUMBER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295752" y="2498598"/>
              <a:ext cx="1063079" cy="307777"/>
              <a:chOff x="4295752" y="2498598"/>
              <a:chExt cx="1063079" cy="307777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4371877" y="2564331"/>
                <a:ext cx="562768" cy="182880"/>
                <a:chOff x="1364981" y="1990499"/>
                <a:chExt cx="562768" cy="182880"/>
              </a:xfrm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1364981" y="1990499"/>
                  <a:ext cx="137160" cy="182880"/>
                </a:xfrm>
                <a:prstGeom prst="rect">
                  <a:avLst/>
                </a:prstGeom>
                <a:noFill/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1505596" y="1990499"/>
                  <a:ext cx="137160" cy="182880"/>
                </a:xfrm>
                <a:prstGeom prst="rect">
                  <a:avLst/>
                </a:prstGeom>
                <a:noFill/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1649974" y="1990499"/>
                  <a:ext cx="137160" cy="182880"/>
                </a:xfrm>
                <a:prstGeom prst="rect">
                  <a:avLst/>
                </a:prstGeom>
                <a:noFill/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1790589" y="1990499"/>
                  <a:ext cx="137160" cy="182880"/>
                </a:xfrm>
                <a:prstGeom prst="rect">
                  <a:avLst/>
                </a:prstGeom>
                <a:noFill/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4796063" y="2563687"/>
                <a:ext cx="562768" cy="185982"/>
                <a:chOff x="1364981" y="1990499"/>
                <a:chExt cx="562768" cy="182880"/>
              </a:xfrm>
            </p:grpSpPr>
            <p:sp>
              <p:nvSpPr>
                <p:cNvPr id="52" name="Rectangle 51"/>
                <p:cNvSpPr/>
                <p:nvPr/>
              </p:nvSpPr>
              <p:spPr>
                <a:xfrm>
                  <a:off x="1364981" y="1990499"/>
                  <a:ext cx="137160" cy="182880"/>
                </a:xfrm>
                <a:prstGeom prst="rect">
                  <a:avLst/>
                </a:prstGeom>
                <a:noFill/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1505596" y="1990499"/>
                  <a:ext cx="137160" cy="182880"/>
                </a:xfrm>
                <a:prstGeom prst="rect">
                  <a:avLst/>
                </a:prstGeom>
                <a:noFill/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1649974" y="1990499"/>
                  <a:ext cx="137160" cy="182880"/>
                </a:xfrm>
                <a:prstGeom prst="rect">
                  <a:avLst/>
                </a:prstGeom>
                <a:noFill/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1790589" y="1990499"/>
                  <a:ext cx="137160" cy="182880"/>
                </a:xfrm>
                <a:prstGeom prst="rect">
                  <a:avLst/>
                </a:prstGeom>
                <a:noFill/>
                <a:ln w="127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4590370" y="2498598"/>
                <a:ext cx="2134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B05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4295752" y="2498598"/>
                <a:ext cx="2134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B05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446840" y="2498598"/>
                <a:ext cx="2134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B05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729752" y="2498598"/>
                <a:ext cx="2134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B05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867511" y="2498598"/>
                <a:ext cx="2134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B050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7</a:t>
                </a:r>
              </a:p>
            </p:txBody>
          </p:sp>
        </p:grpSp>
      </p:grpSp>
      <p:sp>
        <p:nvSpPr>
          <p:cNvPr id="60" name="TextBox 59"/>
          <p:cNvSpPr txBox="1"/>
          <p:nvPr/>
        </p:nvSpPr>
        <p:spPr>
          <a:xfrm>
            <a:off x="3336926" y="2199169"/>
            <a:ext cx="1187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ACCEPTED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516" y="1448783"/>
            <a:ext cx="2438400" cy="2219325"/>
          </a:xfrm>
          <a:prstGeom prst="rect">
            <a:avLst/>
          </a:prstGeom>
          <a:effectLst>
            <a:outerShdw blurRad="88900" dist="139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Slide Number Placeholder 1">
            <a:extLst>
              <a:ext uri="{FF2B5EF4-FFF2-40B4-BE49-F238E27FC236}">
                <a16:creationId xmlns:a16="http://schemas.microsoft.com/office/drawing/2014/main" id="{F1E005C8-273C-4300-8A07-90A328703494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951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704"/>
            <a:ext cx="8086725" cy="4591159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What is a command to end the CPDLC session, and inform the pilot that radar service is being terminated?</a:t>
            </a:r>
          </a:p>
          <a:p>
            <a:pPr marL="45720" indent="0">
              <a:buFontTx/>
              <a:buNone/>
            </a:pPr>
            <a:endParaRPr lang="en-US" sz="3600" dirty="0"/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sz="2500" dirty="0">
                <a:solidFill>
                  <a:srgbClr val="000000"/>
                </a:solidFill>
                <a:latin typeface="Consolas" panose="020B0609020204030204" pitchFamily="49" charset="0"/>
              </a:rPr>
              <a:t>UF 225 ED RT ZAK07</a:t>
            </a:r>
            <a:endParaRPr lang="en-US" altLang="en-US" dirty="0">
              <a:solidFill>
                <a:srgbClr val="000000"/>
              </a:solidFill>
              <a:latin typeface="+mj-lt"/>
            </a:endParaRPr>
          </a:p>
          <a:p>
            <a:pPr marL="925830" lvl="1" indent="-514350">
              <a:buFont typeface="+mj-lt"/>
              <a:buAutoNum type="alphaUcPeriod"/>
            </a:pP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it-IT" sz="2500" dirty="0">
                <a:solidFill>
                  <a:srgbClr val="000000"/>
                </a:solidFill>
                <a:latin typeface="Consolas" panose="020B0609020204030204" pitchFamily="49" charset="0"/>
              </a:rPr>
              <a:t>UF ZAK07 ED RT 225</a:t>
            </a:r>
            <a:endParaRPr lang="it-IT" dirty="0">
              <a:solidFill>
                <a:srgbClr val="00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onsolas" panose="020B0609020204030204" pitchFamily="49" charset="0"/>
              </a:rPr>
              <a:t>UF ED RT 225 ZAK07</a:t>
            </a:r>
            <a:endParaRPr lang="en-US" dirty="0">
              <a:solidFill>
                <a:srgbClr val="00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lick Icon">
            <a:extLst>
              <a:ext uri="{FF2B5EF4-FFF2-40B4-BE49-F238E27FC236}">
                <a16:creationId xmlns:a16="http://schemas.microsoft.com/office/drawing/2014/main" id="{92FC0EE2-B384-4846-92EE-6991CD19A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F8CEDEF0-31B6-4FB3-9029-7F8D725FD670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39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8406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704"/>
            <a:ext cx="8086725" cy="1516702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Which of these ACL entries would you see after entering the command                              </a:t>
            </a:r>
            <a:r>
              <a:rPr lang="en-US" sz="2900" dirty="0">
                <a:latin typeface="Consolas" panose="020B0609020204030204" pitchFamily="49" charset="0"/>
              </a:rPr>
              <a:t>UF ZAK07 ED RT 225</a:t>
            </a:r>
            <a:r>
              <a:rPr lang="en-US" dirty="0"/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C. DAL427 EDST">
            <a:extLst>
              <a:ext uri="{FF2B5EF4-FFF2-40B4-BE49-F238E27FC236}">
                <a16:creationId xmlns:a16="http://schemas.microsoft.com/office/drawing/2014/main" id="{C2AC865E-CCA8-4E1C-A5DA-488D78F16740}"/>
              </a:ext>
            </a:extLst>
          </p:cNvPr>
          <p:cNvGrpSpPr/>
          <p:nvPr/>
        </p:nvGrpSpPr>
        <p:grpSpPr>
          <a:xfrm>
            <a:off x="731586" y="5238148"/>
            <a:ext cx="8257760" cy="629951"/>
            <a:chOff x="731586" y="5238148"/>
            <a:chExt cx="8257760" cy="629951"/>
          </a:xfrm>
        </p:grpSpPr>
        <p:sp>
          <p:nvSpPr>
            <p:cNvPr id="86" name="Freeform 26">
              <a:extLst>
                <a:ext uri="{FF2B5EF4-FFF2-40B4-BE49-F238E27FC236}">
                  <a16:creationId xmlns:a16="http://schemas.microsoft.com/office/drawing/2014/main" id="{52FE37DC-137D-4061-BB11-F31E46AAF1B1}"/>
                </a:ext>
              </a:extLst>
            </p:cNvPr>
            <p:cNvSpPr/>
            <p:nvPr/>
          </p:nvSpPr>
          <p:spPr>
            <a:xfrm>
              <a:off x="731586" y="5238148"/>
              <a:ext cx="8257760" cy="629951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7" name="Auto alert hotbox">
              <a:extLst>
                <a:ext uri="{FF2B5EF4-FFF2-40B4-BE49-F238E27FC236}">
                  <a16:creationId xmlns:a16="http://schemas.microsoft.com/office/drawing/2014/main" id="{AC0D7F9F-0838-4A02-A05B-4EE4FEE6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739" y="5395023"/>
              <a:ext cx="4769063" cy="316200"/>
            </a:xfrm>
            <a:prstGeom prst="rect">
              <a:avLst/>
            </a:prstGeom>
          </p:spPr>
        </p:pic>
        <p:sp>
          <p:nvSpPr>
            <p:cNvPr id="88" name="CID">
              <a:extLst>
                <a:ext uri="{FF2B5EF4-FFF2-40B4-BE49-F238E27FC236}">
                  <a16:creationId xmlns:a16="http://schemas.microsoft.com/office/drawing/2014/main" id="{7C77C4AA-72A1-4F21-BE9C-706045ACA5AB}"/>
                </a:ext>
              </a:extLst>
            </p:cNvPr>
            <p:cNvSpPr/>
            <p:nvPr/>
          </p:nvSpPr>
          <p:spPr>
            <a:xfrm>
              <a:off x="2545134" y="5353068"/>
              <a:ext cx="6109365" cy="400110"/>
            </a:xfrm>
            <a:prstGeom prst="rect">
              <a:avLst/>
            </a:prstGeom>
            <a:ln w="6350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225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DAL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427  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B7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52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/L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33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0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4371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9" name="CDA w">
              <a:extLst>
                <a:ext uri="{FF2B5EF4-FFF2-40B4-BE49-F238E27FC236}">
                  <a16:creationId xmlns:a16="http://schemas.microsoft.com/office/drawing/2014/main" id="{E9369CCB-B176-4271-BEC2-7BE7CFCD63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55583" y="5481735"/>
              <a:ext cx="152577" cy="1525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4" name="Abnormal TOC">
              <a:extLst>
                <a:ext uri="{FF2B5EF4-FFF2-40B4-BE49-F238E27FC236}">
                  <a16:creationId xmlns:a16="http://schemas.microsoft.com/office/drawing/2014/main" id="{78D4C88C-13B0-4F18-95A7-BC5E70165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6930" y="5417340"/>
              <a:ext cx="183221" cy="289297"/>
            </a:xfrm>
            <a:prstGeom prst="rect">
              <a:avLst/>
            </a:prstGeom>
          </p:spPr>
        </p:pic>
      </p:grpSp>
      <p:sp>
        <p:nvSpPr>
          <p:cNvPr id="92" name="C.">
            <a:extLst>
              <a:ext uri="{FF2B5EF4-FFF2-40B4-BE49-F238E27FC236}">
                <a16:creationId xmlns:a16="http://schemas.microsoft.com/office/drawing/2014/main" id="{26318BF9-505B-4FC1-82B1-78EB2B8C49A7}"/>
              </a:ext>
            </a:extLst>
          </p:cNvPr>
          <p:cNvSpPr txBox="1"/>
          <p:nvPr/>
        </p:nvSpPr>
        <p:spPr bwMode="auto">
          <a:xfrm>
            <a:off x="197517" y="4897919"/>
            <a:ext cx="783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kern="0" dirty="0">
                <a:cs typeface="+mn-cs"/>
              </a:rPr>
              <a:t>C.</a:t>
            </a:r>
          </a:p>
        </p:txBody>
      </p:sp>
      <p:grpSp>
        <p:nvGrpSpPr>
          <p:cNvPr id="79" name="B. DAL427 EDST Line">
            <a:extLst>
              <a:ext uri="{FF2B5EF4-FFF2-40B4-BE49-F238E27FC236}">
                <a16:creationId xmlns:a16="http://schemas.microsoft.com/office/drawing/2014/main" id="{81222516-2223-4051-BDA3-18F2ABAEF297}"/>
              </a:ext>
            </a:extLst>
          </p:cNvPr>
          <p:cNvGrpSpPr/>
          <p:nvPr/>
        </p:nvGrpSpPr>
        <p:grpSpPr>
          <a:xfrm>
            <a:off x="731586" y="4141250"/>
            <a:ext cx="8257760" cy="629951"/>
            <a:chOff x="85053" y="1769245"/>
            <a:chExt cx="8257760" cy="629951"/>
          </a:xfrm>
        </p:grpSpPr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0A9638C5-CCEA-4679-90AC-817CCF3B170D}"/>
                </a:ext>
              </a:extLst>
            </p:cNvPr>
            <p:cNvSpPr/>
            <p:nvPr/>
          </p:nvSpPr>
          <p:spPr>
            <a:xfrm>
              <a:off x="85053" y="1769245"/>
              <a:ext cx="8257760" cy="629951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Auto alert hotbox">
              <a:extLst>
                <a:ext uri="{FF2B5EF4-FFF2-40B4-BE49-F238E27FC236}">
                  <a16:creationId xmlns:a16="http://schemas.microsoft.com/office/drawing/2014/main" id="{22EE44DC-0F59-48C9-BE05-D7A3A4BEC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06" y="1926120"/>
              <a:ext cx="4769063" cy="316200"/>
            </a:xfrm>
            <a:prstGeom prst="rect">
              <a:avLst/>
            </a:prstGeom>
          </p:spPr>
        </p:pic>
        <p:sp>
          <p:nvSpPr>
            <p:cNvPr id="82" name="CID">
              <a:extLst>
                <a:ext uri="{FF2B5EF4-FFF2-40B4-BE49-F238E27FC236}">
                  <a16:creationId xmlns:a16="http://schemas.microsoft.com/office/drawing/2014/main" id="{0D7CA2D4-F9A4-4ADD-BF8C-03E8B39EB6B4}"/>
                </a:ext>
              </a:extLst>
            </p:cNvPr>
            <p:cNvSpPr/>
            <p:nvPr/>
          </p:nvSpPr>
          <p:spPr>
            <a:xfrm>
              <a:off x="1898601" y="1884165"/>
              <a:ext cx="6109365" cy="400110"/>
            </a:xfrm>
            <a:prstGeom prst="rect">
              <a:avLst/>
            </a:prstGeom>
            <a:ln w="6350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225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DAL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427  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B7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52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/L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33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0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4371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CDA w">
              <a:extLst>
                <a:ext uri="{FF2B5EF4-FFF2-40B4-BE49-F238E27FC236}">
                  <a16:creationId xmlns:a16="http://schemas.microsoft.com/office/drawing/2014/main" id="{DE5B7BEC-D5E4-4B7D-B20E-9CCE040D5B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09050" y="2012832"/>
              <a:ext cx="152577" cy="1525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4" name="TOC in-prog receiving">
              <a:extLst>
                <a:ext uri="{FF2B5EF4-FFF2-40B4-BE49-F238E27FC236}">
                  <a16:creationId xmlns:a16="http://schemas.microsoft.com/office/drawing/2014/main" id="{D3E1B60C-6222-4C97-B4AE-D87900EFD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223" y="2007980"/>
              <a:ext cx="175449" cy="170212"/>
            </a:xfrm>
            <a:prstGeom prst="rect">
              <a:avLst/>
            </a:prstGeom>
          </p:spPr>
        </p:pic>
      </p:grpSp>
      <p:sp>
        <p:nvSpPr>
          <p:cNvPr id="91" name="B.">
            <a:extLst>
              <a:ext uri="{FF2B5EF4-FFF2-40B4-BE49-F238E27FC236}">
                <a16:creationId xmlns:a16="http://schemas.microsoft.com/office/drawing/2014/main" id="{3D0D3065-F441-4222-80F9-4CD838BF0943}"/>
              </a:ext>
            </a:extLst>
          </p:cNvPr>
          <p:cNvSpPr txBox="1"/>
          <p:nvPr/>
        </p:nvSpPr>
        <p:spPr bwMode="auto">
          <a:xfrm>
            <a:off x="197517" y="3801252"/>
            <a:ext cx="783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kern="0" dirty="0">
                <a:cs typeface="+mn-cs"/>
              </a:rPr>
              <a:t>B.</a:t>
            </a:r>
          </a:p>
        </p:txBody>
      </p:sp>
      <p:grpSp>
        <p:nvGrpSpPr>
          <p:cNvPr id="4" name="A. DAL427 EDST">
            <a:extLst>
              <a:ext uri="{FF2B5EF4-FFF2-40B4-BE49-F238E27FC236}">
                <a16:creationId xmlns:a16="http://schemas.microsoft.com/office/drawing/2014/main" id="{52C0EC00-EF37-4437-9D71-25A648FB604E}"/>
              </a:ext>
            </a:extLst>
          </p:cNvPr>
          <p:cNvGrpSpPr/>
          <p:nvPr/>
        </p:nvGrpSpPr>
        <p:grpSpPr>
          <a:xfrm>
            <a:off x="731586" y="3044352"/>
            <a:ext cx="8257760" cy="629951"/>
            <a:chOff x="731586" y="3044352"/>
            <a:chExt cx="8257760" cy="629951"/>
          </a:xfrm>
        </p:grpSpPr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4540583C-B85F-440E-980F-C63CB1DB4C7D}"/>
                </a:ext>
              </a:extLst>
            </p:cNvPr>
            <p:cNvSpPr/>
            <p:nvPr/>
          </p:nvSpPr>
          <p:spPr>
            <a:xfrm>
              <a:off x="731586" y="3044352"/>
              <a:ext cx="8257760" cy="629951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5" name="Auto alert hotbox">
              <a:extLst>
                <a:ext uri="{FF2B5EF4-FFF2-40B4-BE49-F238E27FC236}">
                  <a16:creationId xmlns:a16="http://schemas.microsoft.com/office/drawing/2014/main" id="{1ED1EBB1-3700-4848-8F98-6D14C2493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739" y="3201227"/>
              <a:ext cx="4769063" cy="316200"/>
            </a:xfrm>
            <a:prstGeom prst="rect">
              <a:avLst/>
            </a:prstGeom>
          </p:spPr>
        </p:pic>
        <p:sp>
          <p:nvSpPr>
            <p:cNvPr id="76" name="CID">
              <a:extLst>
                <a:ext uri="{FF2B5EF4-FFF2-40B4-BE49-F238E27FC236}">
                  <a16:creationId xmlns:a16="http://schemas.microsoft.com/office/drawing/2014/main" id="{5B5114E0-A793-40C6-A454-6E5B3E6AEE7E}"/>
                </a:ext>
              </a:extLst>
            </p:cNvPr>
            <p:cNvSpPr/>
            <p:nvPr/>
          </p:nvSpPr>
          <p:spPr>
            <a:xfrm>
              <a:off x="2545134" y="3159272"/>
              <a:ext cx="6109365" cy="400110"/>
            </a:xfrm>
            <a:prstGeom prst="rect">
              <a:avLst/>
            </a:prstGeom>
            <a:ln w="6350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225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DAL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427  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B7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52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/L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33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0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4371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C6E38C06-0723-4417-A0BD-0F61263BC0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673" y="3254353"/>
              <a:ext cx="172395" cy="209947"/>
            </a:xfrm>
            <a:prstGeom prst="rect">
              <a:avLst/>
            </a:prstGeom>
          </p:spPr>
        </p:pic>
      </p:grpSp>
      <p:sp>
        <p:nvSpPr>
          <p:cNvPr id="2" name="A.">
            <a:extLst>
              <a:ext uri="{FF2B5EF4-FFF2-40B4-BE49-F238E27FC236}">
                <a16:creationId xmlns:a16="http://schemas.microsoft.com/office/drawing/2014/main" id="{2CB0552D-F99E-4A29-81B1-B33B79CBA1C5}"/>
              </a:ext>
            </a:extLst>
          </p:cNvPr>
          <p:cNvSpPr txBox="1"/>
          <p:nvPr/>
        </p:nvSpPr>
        <p:spPr bwMode="auto">
          <a:xfrm>
            <a:off x="197517" y="2707222"/>
            <a:ext cx="7834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kern="0" dirty="0">
                <a:cs typeface="+mn-cs"/>
              </a:rPr>
              <a:t>A.</a:t>
            </a:r>
          </a:p>
        </p:txBody>
      </p:sp>
      <p:pic>
        <p:nvPicPr>
          <p:cNvPr id="95" name="Click Icon">
            <a:extLst>
              <a:ext uri="{FF2B5EF4-FFF2-40B4-BE49-F238E27FC236}">
                <a16:creationId xmlns:a16="http://schemas.microsoft.com/office/drawing/2014/main" id="{A15D2E3C-1574-4F7B-A0D0-A53C929235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Slide Number Placeholder 1">
            <a:extLst>
              <a:ext uri="{FF2B5EF4-FFF2-40B4-BE49-F238E27FC236}">
                <a16:creationId xmlns:a16="http://schemas.microsoft.com/office/drawing/2014/main" id="{946A7AB3-4D4E-4AFE-A3C6-CE6A3E54A48E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40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6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9768" y="347472"/>
            <a:ext cx="8472488" cy="610144"/>
          </a:xfrm>
        </p:spPr>
        <p:txBody>
          <a:bodyPr/>
          <a:lstStyle/>
          <a:p>
            <a:pPr eaLnBrk="1" hangingPunct="1"/>
            <a:r>
              <a:rPr lang="en-US" altLang="en-US" dirty="0"/>
              <a:t>Confirm Assigned Altitude (CAA)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351" y="1200201"/>
            <a:ext cx="4170024" cy="4516457"/>
          </a:xfrm>
          <a:prstGeom prst="rect">
            <a:avLst/>
          </a:prstGeom>
          <a:effectLst>
            <a:outerShdw blurRad="127000" dist="190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5601" y="1547295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ATC UPLINK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99669" y="1521420"/>
            <a:ext cx="990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1923Z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14367" y="1546841"/>
            <a:ext cx="5154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1/1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33404" y="1688765"/>
            <a:ext cx="6773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STATUS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4367" y="1866809"/>
            <a:ext cx="515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8008" y="2246371"/>
            <a:ext cx="2886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CONFIRM ASSIGNED ALTITUDE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5599" y="2807391"/>
            <a:ext cx="1036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&lt;STANDBY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25599" y="3112041"/>
            <a:ext cx="966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&lt;UNABLE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28576" y="2778571"/>
            <a:ext cx="97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WILCO&gt;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95813" y="2524264"/>
            <a:ext cx="3104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5599" y="3405101"/>
            <a:ext cx="8388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&lt;PRINT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28576" y="3112041"/>
            <a:ext cx="97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LOG&gt;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044F2C74-88A6-4353-A663-1B694D07F631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41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29225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Manual CAA Keyboard Command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495301" y="969744"/>
            <a:ext cx="7758362" cy="53028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en-US" dirty="0"/>
              <a:t>Syntax: UG /CAA &lt;FLID&gt;</a:t>
            </a:r>
          </a:p>
          <a:p>
            <a:pPr lvl="1"/>
            <a:endParaRPr lang="en-US" altLang="en-US" dirty="0"/>
          </a:p>
        </p:txBody>
      </p:sp>
      <p:sp>
        <p:nvSpPr>
          <p:cNvPr id="64" name="TextBox 63"/>
          <p:cNvSpPr txBox="1"/>
          <p:nvPr/>
        </p:nvSpPr>
        <p:spPr bwMode="auto">
          <a:xfrm>
            <a:off x="1418880" y="1875295"/>
            <a:ext cx="32388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kern="0" dirty="0">
                <a:cs typeface="+mn-cs"/>
              </a:rPr>
              <a:t>CAA In Progress Indicator</a:t>
            </a:r>
          </a:p>
        </p:txBody>
      </p:sp>
      <p:grpSp>
        <p:nvGrpSpPr>
          <p:cNvPr id="5" name="AAL FDB RT">
            <a:extLst>
              <a:ext uri="{FF2B5EF4-FFF2-40B4-BE49-F238E27FC236}">
                <a16:creationId xmlns:a16="http://schemas.microsoft.com/office/drawing/2014/main" id="{EE50E41D-719A-471B-B153-B0C1AD031590}"/>
              </a:ext>
            </a:extLst>
          </p:cNvPr>
          <p:cNvGrpSpPr/>
          <p:nvPr/>
        </p:nvGrpSpPr>
        <p:grpSpPr>
          <a:xfrm>
            <a:off x="5276508" y="3715490"/>
            <a:ext cx="3343588" cy="1971489"/>
            <a:chOff x="4837655" y="3715490"/>
            <a:chExt cx="3343588" cy="1971489"/>
          </a:xfrm>
        </p:grpSpPr>
        <p:sp>
          <p:nvSpPr>
            <p:cNvPr id="67" name="Freeform 24">
              <a:extLst>
                <a:ext uri="{FF2B5EF4-FFF2-40B4-BE49-F238E27FC236}">
                  <a16:creationId xmlns:a16="http://schemas.microsoft.com/office/drawing/2014/main" id="{FEBA9065-CE40-4C29-AFA5-F655AEB3EDBC}"/>
                </a:ext>
              </a:extLst>
            </p:cNvPr>
            <p:cNvSpPr/>
            <p:nvPr/>
          </p:nvSpPr>
          <p:spPr>
            <a:xfrm>
              <a:off x="4837655" y="3715490"/>
              <a:ext cx="3343588" cy="1971489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9" name="Fence 218%">
              <a:extLst>
                <a:ext uri="{FF2B5EF4-FFF2-40B4-BE49-F238E27FC236}">
                  <a16:creationId xmlns:a16="http://schemas.microsoft.com/office/drawing/2014/main" id="{6783BDB7-0E58-44C8-95B3-8E48FDA3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741" y="4004886"/>
              <a:ext cx="860825" cy="1295768"/>
            </a:xfrm>
            <a:prstGeom prst="rect">
              <a:avLst/>
            </a:prstGeom>
          </p:spPr>
        </p:pic>
        <p:sp>
          <p:nvSpPr>
            <p:cNvPr id="70" name="DB Lp18">
              <a:extLst>
                <a:ext uri="{FF2B5EF4-FFF2-40B4-BE49-F238E27FC236}">
                  <a16:creationId xmlns:a16="http://schemas.microsoft.com/office/drawing/2014/main" id="{CBB0C9CF-E4D2-4C61-8D59-C72CD8584D99}"/>
                </a:ext>
              </a:extLst>
            </p:cNvPr>
            <p:cNvSpPr txBox="1"/>
            <p:nvPr/>
          </p:nvSpPr>
          <p:spPr>
            <a:xfrm>
              <a:off x="5893409" y="4022719"/>
              <a:ext cx="2039476" cy="137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AAL234</a:t>
              </a:r>
            </a:p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350C</a:t>
              </a:r>
            </a:p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123 400</a:t>
              </a:r>
            </a:p>
          </p:txBody>
        </p:sp>
        <p:pic>
          <p:nvPicPr>
            <p:cNvPr id="86" name="WIFI Auto">
              <a:extLst>
                <a:ext uri="{FF2B5EF4-FFF2-40B4-BE49-F238E27FC236}">
                  <a16:creationId xmlns:a16="http://schemas.microsoft.com/office/drawing/2014/main" id="{B17B7603-C78C-419F-939F-6C5398AC1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548" y="4544071"/>
              <a:ext cx="218219" cy="227572"/>
            </a:xfrm>
            <a:prstGeom prst="rect">
              <a:avLst/>
            </a:prstGeom>
          </p:spPr>
        </p:pic>
        <p:pic>
          <p:nvPicPr>
            <p:cNvPr id="87" name="CAA in progress">
              <a:extLst>
                <a:ext uri="{FF2B5EF4-FFF2-40B4-BE49-F238E27FC236}">
                  <a16:creationId xmlns:a16="http://schemas.microsoft.com/office/drawing/2014/main" id="{DA37AA10-27A2-41F7-9F05-0B6B07CC4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712" y="4103642"/>
              <a:ext cx="551784" cy="243159"/>
            </a:xfrm>
            <a:prstGeom prst="rect">
              <a:avLst/>
            </a:prstGeom>
          </p:spPr>
        </p:pic>
        <p:pic>
          <p:nvPicPr>
            <p:cNvPr id="88" name="Gen Uplink in-prog">
              <a:extLst>
                <a:ext uri="{FF2B5EF4-FFF2-40B4-BE49-F238E27FC236}">
                  <a16:creationId xmlns:a16="http://schemas.microsoft.com/office/drawing/2014/main" id="{07490FA4-AEEF-4DCE-9AE7-1E6059E82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050" y="4117093"/>
              <a:ext cx="201011" cy="262612"/>
            </a:xfrm>
            <a:prstGeom prst="rect">
              <a:avLst/>
            </a:prstGeom>
          </p:spPr>
        </p:pic>
      </p:grpSp>
      <p:grpSp>
        <p:nvGrpSpPr>
          <p:cNvPr id="93" name="AAL234 EDST RT">
            <a:extLst>
              <a:ext uri="{FF2B5EF4-FFF2-40B4-BE49-F238E27FC236}">
                <a16:creationId xmlns:a16="http://schemas.microsoft.com/office/drawing/2014/main" id="{703C89B3-0BE6-44D2-98D6-A0E058424A68}"/>
              </a:ext>
            </a:extLst>
          </p:cNvPr>
          <p:cNvGrpSpPr/>
          <p:nvPr/>
        </p:nvGrpSpPr>
        <p:grpSpPr>
          <a:xfrm>
            <a:off x="4891213" y="2792990"/>
            <a:ext cx="4114178" cy="629951"/>
            <a:chOff x="85053" y="2792990"/>
            <a:chExt cx="4114178" cy="629951"/>
          </a:xfrm>
        </p:grpSpPr>
        <p:sp>
          <p:nvSpPr>
            <p:cNvPr id="94" name="Freeform 26">
              <a:extLst>
                <a:ext uri="{FF2B5EF4-FFF2-40B4-BE49-F238E27FC236}">
                  <a16:creationId xmlns:a16="http://schemas.microsoft.com/office/drawing/2014/main" id="{6429FAB3-8359-48FB-8BDC-D4E89D8DBF13}"/>
                </a:ext>
              </a:extLst>
            </p:cNvPr>
            <p:cNvSpPr/>
            <p:nvPr/>
          </p:nvSpPr>
          <p:spPr>
            <a:xfrm>
              <a:off x="85053" y="2792990"/>
              <a:ext cx="4114178" cy="629951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5" name="Auto alert hotbox">
              <a:extLst>
                <a:ext uri="{FF2B5EF4-FFF2-40B4-BE49-F238E27FC236}">
                  <a16:creationId xmlns:a16="http://schemas.microsoft.com/office/drawing/2014/main" id="{73D6CBDA-07AA-40DD-849F-CD10F8D3F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664"/>
            <a:stretch/>
          </p:blipFill>
          <p:spPr>
            <a:xfrm>
              <a:off x="317206" y="2949865"/>
              <a:ext cx="3783570" cy="316200"/>
            </a:xfrm>
            <a:prstGeom prst="rect">
              <a:avLst/>
            </a:prstGeom>
          </p:spPr>
        </p:pic>
        <p:sp>
          <p:nvSpPr>
            <p:cNvPr id="96" name="CID">
              <a:extLst>
                <a:ext uri="{FF2B5EF4-FFF2-40B4-BE49-F238E27FC236}">
                  <a16:creationId xmlns:a16="http://schemas.microsoft.com/office/drawing/2014/main" id="{5343D6F1-9EBA-4AB3-B9FF-020497B07E2F}"/>
                </a:ext>
              </a:extLst>
            </p:cNvPr>
            <p:cNvSpPr/>
            <p:nvPr/>
          </p:nvSpPr>
          <p:spPr>
            <a:xfrm>
              <a:off x="1659560" y="2907910"/>
              <a:ext cx="2300630" cy="400110"/>
            </a:xfrm>
            <a:prstGeom prst="rect">
              <a:avLst/>
            </a:prstGeom>
            <a:ln w="6350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225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AAL234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AAL FDB RT">
            <a:extLst>
              <a:ext uri="{FF2B5EF4-FFF2-40B4-BE49-F238E27FC236}">
                <a16:creationId xmlns:a16="http://schemas.microsoft.com/office/drawing/2014/main" id="{82F0720B-9A94-478B-A528-2938327FC98B}"/>
              </a:ext>
            </a:extLst>
          </p:cNvPr>
          <p:cNvGrpSpPr/>
          <p:nvPr/>
        </p:nvGrpSpPr>
        <p:grpSpPr>
          <a:xfrm>
            <a:off x="756928" y="3715490"/>
            <a:ext cx="3343588" cy="1971489"/>
            <a:chOff x="4837655" y="3715490"/>
            <a:chExt cx="3343588" cy="1971489"/>
          </a:xfrm>
        </p:grpSpPr>
        <p:sp>
          <p:nvSpPr>
            <p:cNvPr id="98" name="Freeform 24">
              <a:extLst>
                <a:ext uri="{FF2B5EF4-FFF2-40B4-BE49-F238E27FC236}">
                  <a16:creationId xmlns:a16="http://schemas.microsoft.com/office/drawing/2014/main" id="{92E3D544-FDD7-4E62-B4DA-98DC374A4EB0}"/>
                </a:ext>
              </a:extLst>
            </p:cNvPr>
            <p:cNvSpPr/>
            <p:nvPr/>
          </p:nvSpPr>
          <p:spPr>
            <a:xfrm>
              <a:off x="4837655" y="3715490"/>
              <a:ext cx="3343588" cy="1971489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9" name="Fence 218%">
              <a:extLst>
                <a:ext uri="{FF2B5EF4-FFF2-40B4-BE49-F238E27FC236}">
                  <a16:creationId xmlns:a16="http://schemas.microsoft.com/office/drawing/2014/main" id="{9D0FBF3B-FFFA-4958-92D4-52E9EF6A3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6741" y="4004886"/>
              <a:ext cx="860825" cy="1295768"/>
            </a:xfrm>
            <a:prstGeom prst="rect">
              <a:avLst/>
            </a:prstGeom>
          </p:spPr>
        </p:pic>
        <p:sp>
          <p:nvSpPr>
            <p:cNvPr id="100" name="DB Lp18">
              <a:extLst>
                <a:ext uri="{FF2B5EF4-FFF2-40B4-BE49-F238E27FC236}">
                  <a16:creationId xmlns:a16="http://schemas.microsoft.com/office/drawing/2014/main" id="{2AC1CA2C-D88D-448E-81E4-2AF7F4020311}"/>
                </a:ext>
              </a:extLst>
            </p:cNvPr>
            <p:cNvSpPr txBox="1"/>
            <p:nvPr/>
          </p:nvSpPr>
          <p:spPr>
            <a:xfrm>
              <a:off x="5893409" y="4022719"/>
              <a:ext cx="2039476" cy="1374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AAL234</a:t>
              </a:r>
            </a:p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350C</a:t>
              </a:r>
            </a:p>
            <a:p>
              <a:pPr algn="l">
                <a:lnSpc>
                  <a:spcPts val="3300"/>
                </a:lnSpc>
              </a:pPr>
              <a:r>
                <a:rPr lang="en-US" sz="3600" spc="110" dirty="0">
                  <a:solidFill>
                    <a:srgbClr val="EBEB00"/>
                  </a:solidFill>
                  <a:latin typeface="Consolas" panose="020B0609020204030204" pitchFamily="49" charset="0"/>
                </a:rPr>
                <a:t>123 400</a:t>
              </a:r>
            </a:p>
          </p:txBody>
        </p:sp>
        <p:pic>
          <p:nvPicPr>
            <p:cNvPr id="101" name="WIFI Auto">
              <a:extLst>
                <a:ext uri="{FF2B5EF4-FFF2-40B4-BE49-F238E27FC236}">
                  <a16:creationId xmlns:a16="http://schemas.microsoft.com/office/drawing/2014/main" id="{8A1B6B36-ABC9-40B2-A8D6-2B8FAF586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548" y="4544071"/>
              <a:ext cx="218219" cy="227572"/>
            </a:xfrm>
            <a:prstGeom prst="rect">
              <a:avLst/>
            </a:prstGeom>
          </p:spPr>
        </p:pic>
        <p:pic>
          <p:nvPicPr>
            <p:cNvPr id="102" name="CAA in progress">
              <a:extLst>
                <a:ext uri="{FF2B5EF4-FFF2-40B4-BE49-F238E27FC236}">
                  <a16:creationId xmlns:a16="http://schemas.microsoft.com/office/drawing/2014/main" id="{4C15CD8B-6F90-42A3-BAFB-E5CCDEDDA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024" y="4103642"/>
              <a:ext cx="551784" cy="243159"/>
            </a:xfrm>
            <a:prstGeom prst="rect">
              <a:avLst/>
            </a:prstGeom>
          </p:spPr>
        </p:pic>
      </p:grpSp>
      <p:grpSp>
        <p:nvGrpSpPr>
          <p:cNvPr id="104" name="AAL234 EDST RT">
            <a:extLst>
              <a:ext uri="{FF2B5EF4-FFF2-40B4-BE49-F238E27FC236}">
                <a16:creationId xmlns:a16="http://schemas.microsoft.com/office/drawing/2014/main" id="{585B18DD-E1D9-4F70-B738-785815D7D972}"/>
              </a:ext>
            </a:extLst>
          </p:cNvPr>
          <p:cNvGrpSpPr/>
          <p:nvPr/>
        </p:nvGrpSpPr>
        <p:grpSpPr>
          <a:xfrm>
            <a:off x="371633" y="2792990"/>
            <a:ext cx="4114178" cy="629951"/>
            <a:chOff x="85053" y="2792990"/>
            <a:chExt cx="4114178" cy="629951"/>
          </a:xfrm>
        </p:grpSpPr>
        <p:sp>
          <p:nvSpPr>
            <p:cNvPr id="105" name="Freeform 26">
              <a:extLst>
                <a:ext uri="{FF2B5EF4-FFF2-40B4-BE49-F238E27FC236}">
                  <a16:creationId xmlns:a16="http://schemas.microsoft.com/office/drawing/2014/main" id="{0B5D750B-977B-4485-995E-7BDB6F273CE9}"/>
                </a:ext>
              </a:extLst>
            </p:cNvPr>
            <p:cNvSpPr/>
            <p:nvPr/>
          </p:nvSpPr>
          <p:spPr>
            <a:xfrm>
              <a:off x="85053" y="2792990"/>
              <a:ext cx="4114178" cy="629951"/>
            </a:xfrm>
            <a:custGeom>
              <a:avLst/>
              <a:gdLst>
                <a:gd name="connsiteX0" fmla="*/ 41564 w 3640975"/>
                <a:gd name="connsiteY0" fmla="*/ 133003 h 3466407"/>
                <a:gd name="connsiteX1" fmla="*/ 41564 w 3640975"/>
                <a:gd name="connsiteY1" fmla="*/ 133003 h 3466407"/>
                <a:gd name="connsiteX2" fmla="*/ 1596044 w 3640975"/>
                <a:gd name="connsiteY2" fmla="*/ 0 h 3466407"/>
                <a:gd name="connsiteX3" fmla="*/ 2568633 w 3640975"/>
                <a:gd name="connsiteY3" fmla="*/ 166254 h 3466407"/>
                <a:gd name="connsiteX4" fmla="*/ 3017520 w 3640975"/>
                <a:gd name="connsiteY4" fmla="*/ 24938 h 3466407"/>
                <a:gd name="connsiteX5" fmla="*/ 3640975 w 3640975"/>
                <a:gd name="connsiteY5" fmla="*/ 257694 h 3466407"/>
                <a:gd name="connsiteX6" fmla="*/ 3499659 w 3640975"/>
                <a:gd name="connsiteY6" fmla="*/ 1471352 h 3466407"/>
                <a:gd name="connsiteX7" fmla="*/ 3566160 w 3640975"/>
                <a:gd name="connsiteY7" fmla="*/ 2701636 h 3466407"/>
                <a:gd name="connsiteX8" fmla="*/ 3566160 w 3640975"/>
                <a:gd name="connsiteY8" fmla="*/ 2784763 h 3466407"/>
                <a:gd name="connsiteX9" fmla="*/ 3483033 w 3640975"/>
                <a:gd name="connsiteY9" fmla="*/ 3316778 h 3466407"/>
                <a:gd name="connsiteX10" fmla="*/ 2751513 w 3640975"/>
                <a:gd name="connsiteY10" fmla="*/ 3466407 h 3466407"/>
                <a:gd name="connsiteX11" fmla="*/ 1945179 w 3640975"/>
                <a:gd name="connsiteY11" fmla="*/ 3325090 h 3466407"/>
                <a:gd name="connsiteX12" fmla="*/ 540328 w 3640975"/>
                <a:gd name="connsiteY12" fmla="*/ 3391592 h 3466407"/>
                <a:gd name="connsiteX13" fmla="*/ 8313 w 3640975"/>
                <a:gd name="connsiteY13" fmla="*/ 3241963 h 3466407"/>
                <a:gd name="connsiteX14" fmla="*/ 91440 w 3640975"/>
                <a:gd name="connsiteY14" fmla="*/ 2751512 h 3466407"/>
                <a:gd name="connsiteX15" fmla="*/ 0 w 3640975"/>
                <a:gd name="connsiteY15" fmla="*/ 1687483 h 3466407"/>
                <a:gd name="connsiteX16" fmla="*/ 66502 w 3640975"/>
                <a:gd name="connsiteY16" fmla="*/ 856210 h 3466407"/>
                <a:gd name="connsiteX17" fmla="*/ 41564 w 3640975"/>
                <a:gd name="connsiteY17" fmla="*/ 133003 h 3466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40975" h="3466407">
                  <a:moveTo>
                    <a:pt x="41564" y="133003"/>
                  </a:moveTo>
                  <a:lnTo>
                    <a:pt x="41564" y="133003"/>
                  </a:lnTo>
                  <a:lnTo>
                    <a:pt x="1596044" y="0"/>
                  </a:lnTo>
                  <a:lnTo>
                    <a:pt x="2568633" y="166254"/>
                  </a:lnTo>
                  <a:lnTo>
                    <a:pt x="3017520" y="24938"/>
                  </a:lnTo>
                  <a:lnTo>
                    <a:pt x="3640975" y="257694"/>
                  </a:lnTo>
                  <a:lnTo>
                    <a:pt x="3499659" y="1471352"/>
                  </a:lnTo>
                  <a:lnTo>
                    <a:pt x="3566160" y="2701636"/>
                  </a:lnTo>
                  <a:lnTo>
                    <a:pt x="3566160" y="2784763"/>
                  </a:lnTo>
                  <a:lnTo>
                    <a:pt x="3483033" y="3316778"/>
                  </a:lnTo>
                  <a:lnTo>
                    <a:pt x="2751513" y="3466407"/>
                  </a:lnTo>
                  <a:lnTo>
                    <a:pt x="1945179" y="3325090"/>
                  </a:lnTo>
                  <a:lnTo>
                    <a:pt x="540328" y="3391592"/>
                  </a:lnTo>
                  <a:lnTo>
                    <a:pt x="8313" y="3241963"/>
                  </a:lnTo>
                  <a:lnTo>
                    <a:pt x="91440" y="2751512"/>
                  </a:lnTo>
                  <a:lnTo>
                    <a:pt x="0" y="1687483"/>
                  </a:lnTo>
                  <a:lnTo>
                    <a:pt x="66502" y="856210"/>
                  </a:lnTo>
                  <a:lnTo>
                    <a:pt x="41564" y="13300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6" name="Auto alert hotbox">
              <a:extLst>
                <a:ext uri="{FF2B5EF4-FFF2-40B4-BE49-F238E27FC236}">
                  <a16:creationId xmlns:a16="http://schemas.microsoft.com/office/drawing/2014/main" id="{78C24B26-40FE-4A83-8C16-2AF550396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664"/>
            <a:stretch/>
          </p:blipFill>
          <p:spPr>
            <a:xfrm>
              <a:off x="317206" y="2949865"/>
              <a:ext cx="3783570" cy="316200"/>
            </a:xfrm>
            <a:prstGeom prst="rect">
              <a:avLst/>
            </a:prstGeom>
          </p:spPr>
        </p:pic>
        <p:sp>
          <p:nvSpPr>
            <p:cNvPr id="107" name="CID">
              <a:extLst>
                <a:ext uri="{FF2B5EF4-FFF2-40B4-BE49-F238E27FC236}">
                  <a16:creationId xmlns:a16="http://schemas.microsoft.com/office/drawing/2014/main" id="{036D1E84-B5B5-4B16-B645-BC608D053C08}"/>
                </a:ext>
              </a:extLst>
            </p:cNvPr>
            <p:cNvSpPr/>
            <p:nvPr/>
          </p:nvSpPr>
          <p:spPr>
            <a:xfrm>
              <a:off x="1659560" y="2907910"/>
              <a:ext cx="2300630" cy="400110"/>
            </a:xfrm>
            <a:prstGeom prst="rect">
              <a:avLst/>
            </a:prstGeom>
            <a:ln w="6350">
              <a:noFill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225 </a:t>
              </a:r>
              <a:r>
                <a:rPr lang="pl-PL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</a:t>
              </a:r>
              <a:r>
                <a:rPr lang="en-US" sz="2000" dirty="0">
                  <a:solidFill>
                    <a:schemeClr val="bg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    AAL234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 bwMode="auto">
          <a:xfrm>
            <a:off x="3038285" y="2294218"/>
            <a:ext cx="0" cy="617979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8" name="Picture 107">
            <a:extLst>
              <a:ext uri="{FF2B5EF4-FFF2-40B4-BE49-F238E27FC236}">
                <a16:creationId xmlns:a16="http://schemas.microsoft.com/office/drawing/2014/main" id="{9AD4FE0F-9DB7-46C3-B8BE-92E1622BA8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776" y="3002991"/>
            <a:ext cx="177236" cy="216141"/>
          </a:xfrm>
          <a:prstGeom prst="rect">
            <a:avLst/>
          </a:prstGeom>
        </p:spPr>
      </p:pic>
      <p:pic>
        <p:nvPicPr>
          <p:cNvPr id="110" name="CAA in progress">
            <a:extLst>
              <a:ext uri="{FF2B5EF4-FFF2-40B4-BE49-F238E27FC236}">
                <a16:creationId xmlns:a16="http://schemas.microsoft.com/office/drawing/2014/main" id="{F24BBA2C-1BFC-455F-AD5C-BA8C5B7BE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34" y="3037864"/>
            <a:ext cx="397284" cy="175074"/>
          </a:xfrm>
          <a:prstGeom prst="rect">
            <a:avLst/>
          </a:prstGeom>
        </p:spPr>
      </p:pic>
      <p:pic>
        <p:nvPicPr>
          <p:cNvPr id="111" name="CAA in progress">
            <a:extLst>
              <a:ext uri="{FF2B5EF4-FFF2-40B4-BE49-F238E27FC236}">
                <a16:creationId xmlns:a16="http://schemas.microsoft.com/office/drawing/2014/main" id="{AA5310B2-473B-43DA-8242-1E02A99F3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83" y="3024432"/>
            <a:ext cx="397284" cy="17507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 bwMode="auto">
          <a:xfrm flipV="1">
            <a:off x="583274" y="4221622"/>
            <a:ext cx="571945" cy="7198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4854679" y="4218023"/>
            <a:ext cx="571945" cy="7198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TextBox 64"/>
          <p:cNvSpPr txBox="1"/>
          <p:nvPr/>
        </p:nvSpPr>
        <p:spPr bwMode="auto">
          <a:xfrm>
            <a:off x="5704938" y="1599242"/>
            <a:ext cx="32388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kern="0" dirty="0">
                <a:cs typeface="+mn-cs"/>
              </a:rPr>
              <a:t>CAA In Progress and Generic Uplink Indicators</a:t>
            </a: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7324343" y="2355748"/>
            <a:ext cx="0" cy="617979"/>
          </a:xfrm>
          <a:prstGeom prst="line">
            <a:avLst/>
          </a:prstGeom>
          <a:noFill/>
          <a:ln w="9207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Slide Number Placeholder 1">
            <a:extLst>
              <a:ext uri="{FF2B5EF4-FFF2-40B4-BE49-F238E27FC236}">
                <a16:creationId xmlns:a16="http://schemas.microsoft.com/office/drawing/2014/main" id="{18B89312-E84F-4979-B39D-BE8B30EBA59C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42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79061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Knowledge Check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 txBox="1">
            <a:spLocks/>
          </p:cNvSpPr>
          <p:nvPr/>
        </p:nvSpPr>
        <p:spPr>
          <a:xfrm>
            <a:off x="428624" y="1060704"/>
            <a:ext cx="8086725" cy="3892296"/>
          </a:xfrm>
          <a:prstGeom prst="rect">
            <a:avLst/>
          </a:prstGeom>
        </p:spPr>
        <p:txBody>
          <a:bodyPr/>
          <a:lstStyle>
            <a:lvl1pPr marL="320040" indent="-27432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87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144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Tx/>
              <a:buNone/>
            </a:pPr>
            <a:r>
              <a:rPr lang="en-US" dirty="0"/>
              <a:t>What is the command to manually uplink a CAA message to CID 343?</a:t>
            </a:r>
          </a:p>
          <a:p>
            <a:pPr marL="45720" indent="0">
              <a:buFontTx/>
              <a:buNone/>
            </a:pPr>
            <a:endParaRPr lang="en-US" sz="1800" dirty="0"/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sz="2500" dirty="0">
                <a:solidFill>
                  <a:srgbClr val="000000"/>
                </a:solidFill>
                <a:latin typeface="Consolas" panose="020B0609020204030204" pitchFamily="49" charset="0"/>
              </a:rPr>
              <a:t>UG /CAA 343</a:t>
            </a:r>
            <a:endParaRPr lang="en-US" altLang="en-US" dirty="0">
              <a:solidFill>
                <a:srgbClr val="00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it-IT" sz="2500" dirty="0">
                <a:solidFill>
                  <a:srgbClr val="000000"/>
                </a:solidFill>
                <a:latin typeface="Consolas" panose="020B0609020204030204" pitchFamily="49" charset="0"/>
              </a:rPr>
              <a:t>/CAA 343 UG</a:t>
            </a:r>
            <a:endParaRPr lang="it-IT" dirty="0">
              <a:solidFill>
                <a:srgbClr val="00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sz="2500" dirty="0">
                <a:solidFill>
                  <a:srgbClr val="000000"/>
                </a:solidFill>
                <a:latin typeface="Consolas" panose="020B0609020204030204" pitchFamily="49" charset="0"/>
              </a:rPr>
              <a:t>UG 344 /CAA</a:t>
            </a:r>
            <a:endParaRPr lang="en-US" dirty="0">
              <a:solidFill>
                <a:srgbClr val="00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  <a:p>
            <a:pPr marL="925830" lvl="1" indent="-514350">
              <a:buFont typeface="+mj-lt"/>
              <a:buAutoNum type="alphaUcPeriod"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Click Icon">
            <a:extLst>
              <a:ext uri="{FF2B5EF4-FFF2-40B4-BE49-F238E27FC236}">
                <a16:creationId xmlns:a16="http://schemas.microsoft.com/office/drawing/2014/main" id="{5D9B78B1-7FF3-4AAE-9669-C87EC5814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0FD657E0-9E3F-4989-B7E4-A3E7C947F6C7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43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6102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1042907"/>
            <a:ext cx="8199813" cy="4391025"/>
          </a:xfrm>
        </p:spPr>
        <p:txBody>
          <a:bodyPr/>
          <a:lstStyle/>
          <a:p>
            <a:pPr>
              <a:spcAft>
                <a:spcPts val="572"/>
              </a:spcAft>
            </a:pPr>
            <a:r>
              <a:rPr lang="en-US" altLang="en-US" kern="0" dirty="0"/>
              <a:t>Purpose</a:t>
            </a:r>
          </a:p>
          <a:p>
            <a:pPr lvl="1">
              <a:spcAft>
                <a:spcPts val="400"/>
              </a:spcAft>
            </a:pPr>
            <a:r>
              <a:rPr lang="en-US" altLang="en-US" dirty="0"/>
              <a:t>Perform CPDLC tasks as follows:</a:t>
            </a:r>
          </a:p>
          <a:p>
            <a:pPr lvl="2">
              <a:spcAft>
                <a:spcPts val="400"/>
              </a:spcAft>
            </a:pPr>
            <a:r>
              <a:rPr lang="en-US" altLang="en-US" dirty="0"/>
              <a:t>Advanced session and eligibility management</a:t>
            </a:r>
          </a:p>
          <a:p>
            <a:pPr lvl="2"/>
            <a:r>
              <a:rPr lang="en-US" altLang="en-US" dirty="0"/>
              <a:t>Uplink a frequency and a Confirm Assigned Altitude (CAA)</a:t>
            </a:r>
          </a:p>
          <a:p>
            <a:pPr>
              <a:spcAft>
                <a:spcPts val="572"/>
              </a:spcAft>
            </a:pPr>
            <a:r>
              <a:rPr lang="en-US" altLang="en-US" kern="0" dirty="0"/>
              <a:t>Materials</a:t>
            </a:r>
          </a:p>
          <a:p>
            <a:pPr lvl="1">
              <a:spcAft>
                <a:spcPts val="400"/>
              </a:spcAft>
            </a:pPr>
            <a:r>
              <a:rPr lang="en-US" altLang="en-US" dirty="0"/>
              <a:t>TTL part-task exercise: CPDLC Operations</a:t>
            </a:r>
          </a:p>
          <a:p>
            <a:pPr>
              <a:spcAft>
                <a:spcPts val="572"/>
              </a:spcAft>
            </a:pPr>
            <a:r>
              <a:rPr lang="en-US" altLang="en-US" kern="0" dirty="0"/>
              <a:t>Directions</a:t>
            </a:r>
          </a:p>
          <a:p>
            <a:pPr lvl="1"/>
            <a:r>
              <a:rPr lang="en-US" altLang="en-US" kern="0" dirty="0"/>
              <a:t>This exercise takes approximately 45 minutes to complete. Each student must complete the checklist tasks. No headsets are required.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defRPr/>
            </a:pPr>
            <a:r>
              <a:rPr lang="en-US" kern="0" dirty="0"/>
              <a:t>Part-Task Exercise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7B11A6C-1CF3-4A39-9800-6AB508380206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44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553896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Lesson Summary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495300" y="1508125"/>
            <a:ext cx="8050213" cy="4391025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" indent="0">
              <a:buFontTx/>
              <a:buNone/>
            </a:pPr>
            <a:r>
              <a:rPr lang="en-US" altLang="en-US" kern="0" dirty="0">
                <a:solidFill>
                  <a:srgbClr val="000000"/>
                </a:solidFill>
              </a:rPr>
              <a:t>This lesson covered</a:t>
            </a:r>
            <a:r>
              <a:rPr lang="en-US" kern="0" dirty="0">
                <a:solidFill>
                  <a:srgbClr val="000000"/>
                </a:solidFill>
              </a:rPr>
              <a:t>:</a:t>
            </a:r>
          </a:p>
          <a:p>
            <a:pPr marL="502920" indent="-457200">
              <a:buFont typeface="Arial" panose="020B0604020202020204" pitchFamily="34" charset="0"/>
              <a:buChar char="•"/>
              <a:defRPr/>
            </a:pPr>
            <a:r>
              <a:rPr lang="en-US" b="0" kern="0" dirty="0"/>
              <a:t>Advanced Session Management</a:t>
            </a:r>
          </a:p>
          <a:p>
            <a:pPr marL="502920" indent="-457200">
              <a:buFont typeface="Arial" panose="020B0604020202020204" pitchFamily="34" charset="0"/>
              <a:buChar char="•"/>
              <a:defRPr/>
            </a:pPr>
            <a:r>
              <a:rPr lang="en-US" b="0" kern="0" dirty="0"/>
              <a:t>Session Start and Termination</a:t>
            </a:r>
          </a:p>
          <a:p>
            <a:pPr marL="502920" indent="-457200">
              <a:buFont typeface="Arial" panose="020B0604020202020204" pitchFamily="34" charset="0"/>
              <a:buChar char="•"/>
              <a:defRPr/>
            </a:pPr>
            <a:r>
              <a:rPr lang="en-US" b="0" kern="0" dirty="0">
                <a:solidFill>
                  <a:srgbClr val="000000"/>
                </a:solidFill>
              </a:rPr>
              <a:t>Advanced Eligibility Management</a:t>
            </a:r>
          </a:p>
          <a:p>
            <a:pPr marL="502920" indent="-457200">
              <a:buFont typeface="Arial" panose="020B0604020202020204" pitchFamily="34" charset="0"/>
              <a:buChar char="•"/>
              <a:defRPr/>
            </a:pPr>
            <a:r>
              <a:rPr lang="en-US" b="0" kern="0" dirty="0">
                <a:solidFill>
                  <a:srgbClr val="000000"/>
                </a:solidFill>
              </a:rPr>
              <a:t>Manual Frequency Uplink</a:t>
            </a:r>
          </a:p>
          <a:p>
            <a:pPr marL="502920" indent="-457200">
              <a:buFont typeface="Arial" panose="020B0604020202020204" pitchFamily="34" charset="0"/>
              <a:buChar char="•"/>
              <a:defRPr/>
            </a:pPr>
            <a:r>
              <a:rPr lang="en-US" b="0" kern="0" dirty="0">
                <a:solidFill>
                  <a:srgbClr val="000000"/>
                </a:solidFill>
              </a:rPr>
              <a:t>Confirm Assigned Altitude (CAA) Uplink</a:t>
            </a:r>
          </a:p>
          <a:p>
            <a:endParaRPr lang="en-US" kern="0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A0D045CC-1BDB-4896-BF7E-B3265128E6DE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45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7040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2F84-00E9-497B-BE89-4885D778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410163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Logon / Flight Plan Correlation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60557" y="1755290"/>
            <a:ext cx="3904053" cy="2923877"/>
          </a:xfrm>
          <a:prstGeom prst="rect">
            <a:avLst/>
          </a:prstGeom>
          <a:solidFill>
            <a:schemeClr val="accent1">
              <a:lumMod val="90000"/>
            </a:schemeClr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/>
              <a:t>Logon Information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4720204" y="1755290"/>
            <a:ext cx="3904053" cy="2923877"/>
          </a:xfrm>
          <a:prstGeom prst="rect">
            <a:avLst/>
          </a:prstGeom>
          <a:solidFill>
            <a:srgbClr val="FFE697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/>
              <a:t>Flight Plan Information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alt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0" y="5698629"/>
            <a:ext cx="9144000" cy="407973"/>
          </a:xfrm>
          <a:prstGeom prst="rect">
            <a:avLst/>
          </a:prstGeom>
          <a:gradFill>
            <a:gsLst>
              <a:gs pos="10000">
                <a:srgbClr val="DFBE9D"/>
              </a:gs>
              <a:gs pos="99000">
                <a:srgbClr val="B0736E"/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720204" y="3586337"/>
            <a:ext cx="3904053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460557" y="2247732"/>
            <a:ext cx="38003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en-US" sz="2000" dirty="0"/>
              <a:t>Aircraft ID (call sign)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en-US" sz="2000" dirty="0"/>
              <a:t>Aircraft Registration (Tail Number)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en-US" sz="2000" dirty="0"/>
              <a:t>Departure Airport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20204" y="2247732"/>
            <a:ext cx="39040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en-US" sz="2000" dirty="0"/>
              <a:t>Aircraft ID  (call sign)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en-US" sz="2000" dirty="0"/>
              <a:t>Aircraft Registration (Tail Number)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en-US" sz="2000" dirty="0"/>
              <a:t>Departure Airport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20204" y="3605121"/>
            <a:ext cx="37827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en-US" sz="2000" dirty="0"/>
              <a:t>Equipment code is J4</a:t>
            </a:r>
          </a:p>
          <a:p>
            <a:pPr marL="342900" indent="-342900" algn="l">
              <a:buFont typeface="Wingdings" panose="05000000000000000000" pitchFamily="2" charset="2"/>
              <a:buChar char="ü"/>
            </a:pPr>
            <a:r>
              <a:rPr lang="en-US" altLang="en-US" sz="2000" dirty="0"/>
              <a:t>ICAO Field 18 /DAT Code includes FANSE or FANSER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69B507B-5F76-45B2-838B-E6CB0CC7D402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4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68903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Automatic Session Initiation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698629"/>
            <a:ext cx="9144000" cy="407973"/>
          </a:xfrm>
          <a:prstGeom prst="rect">
            <a:avLst/>
          </a:prstGeom>
          <a:gradFill>
            <a:gsLst>
              <a:gs pos="10000">
                <a:srgbClr val="DFBE9D"/>
              </a:gs>
              <a:gs pos="99000">
                <a:srgbClr val="B0736E"/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4687370" y="2491796"/>
            <a:ext cx="23731" cy="164592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72" y="4240879"/>
            <a:ext cx="2588054" cy="161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3160388" y="4459409"/>
            <a:ext cx="20115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</a:rPr>
              <a:t>CPDLC  NAP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94921" y="3532279"/>
            <a:ext cx="17924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/>
              <a:t>Connection Request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 flipH="1" flipV="1">
            <a:off x="3767415" y="1807215"/>
            <a:ext cx="23731" cy="167335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/>
          <p:nvPr/>
        </p:nvSpPr>
        <p:spPr>
          <a:xfrm>
            <a:off x="3814876" y="1763355"/>
            <a:ext cx="17924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/>
              <a:t>Connection Accept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23" y="1011010"/>
            <a:ext cx="2210039" cy="668583"/>
          </a:xfrm>
          <a:prstGeom prst="rect">
            <a:avLst/>
          </a:prstGeom>
        </p:spPr>
      </p:pic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A630F16-2DE2-49C6-8FB1-E4F1B92BEC1E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27606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Logical Data Authority (LDA)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698629"/>
            <a:ext cx="9144000" cy="407973"/>
          </a:xfrm>
          <a:prstGeom prst="rect">
            <a:avLst/>
          </a:prstGeom>
          <a:gradFill>
            <a:gsLst>
              <a:gs pos="10000">
                <a:srgbClr val="DFBE9D"/>
              </a:gs>
              <a:gs pos="99000">
                <a:srgbClr val="B0736E"/>
              </a:gs>
            </a:gsLst>
            <a:lin ang="5400000" scaled="1"/>
          </a:gra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 bwMode="auto">
          <a:xfrm flipH="1" flipV="1">
            <a:off x="4140729" y="1845734"/>
            <a:ext cx="33156" cy="226731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>
            <a:off x="2093879" y="5059574"/>
            <a:ext cx="79759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72" y="4240879"/>
            <a:ext cx="2588054" cy="161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Rectangle 18"/>
          <p:cNvSpPr/>
          <p:nvPr/>
        </p:nvSpPr>
        <p:spPr>
          <a:xfrm>
            <a:off x="3160388" y="4459409"/>
            <a:ext cx="20115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bg1"/>
                </a:solidFill>
              </a:rPr>
              <a:t>CPDLC  NAP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15" y="3713759"/>
            <a:ext cx="1104064" cy="2136748"/>
          </a:xfrm>
          <a:prstGeom prst="rect">
            <a:avLst/>
          </a:prstGeom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781" y="4259816"/>
            <a:ext cx="2026339" cy="1580009"/>
          </a:xfrm>
          <a:prstGeom prst="rect">
            <a:avLst/>
          </a:prstGeom>
          <a:effectLst>
            <a:outerShdw blurRad="114300" dist="1143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Straight Connector 25"/>
          <p:cNvCxnSpPr/>
          <p:nvPr/>
        </p:nvCxnSpPr>
        <p:spPr bwMode="auto">
          <a:xfrm>
            <a:off x="5477896" y="5067951"/>
            <a:ext cx="79759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23" y="1011010"/>
            <a:ext cx="2210039" cy="66858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685" y="3594270"/>
            <a:ext cx="1559178" cy="1037562"/>
          </a:xfrm>
          <a:prstGeom prst="rect">
            <a:avLst/>
          </a:prstGeom>
          <a:effectLst>
            <a:outerShdw blurRad="1270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83216338-599B-46DC-87EF-45E1549C9641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4923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CPDLC Flight Plan Readout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0891" y="1074002"/>
            <a:ext cx="3806638" cy="70788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FR DAL123 D</a:t>
            </a:r>
          </a:p>
          <a:p>
            <a:endParaRPr lang="en-US" sz="20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6044" y="1074002"/>
            <a:ext cx="3806638" cy="70788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QF D DAL123</a:t>
            </a:r>
          </a:p>
          <a:p>
            <a:endParaRPr lang="en-US" sz="2000" dirty="0">
              <a:solidFill>
                <a:schemeClr val="bg1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7245" y="3156315"/>
            <a:ext cx="3806638" cy="1323439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1423 DAL123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1344 CORRELATION FAILED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1344 NO MATCHING LOGON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 SESSION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431" y="4637643"/>
            <a:ext cx="3700016" cy="1323439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1423 DAL123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NOT CORRELATED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VDL MODE2/DAT MISSING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 SESSION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6044" y="4637643"/>
            <a:ext cx="3700016" cy="1323439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1423 DAL123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NOT CORRELATED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 MATCHING LOGON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 SESSION</a:t>
            </a:r>
          </a:p>
        </p:txBody>
      </p:sp>
      <p:pic>
        <p:nvPicPr>
          <p:cNvPr id="9" name="Click Ic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433526E3-368F-42F7-B64E-319119591276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7</a:t>
            </a:fld>
            <a:endParaRPr lang="en-US" sz="1200" dirty="0"/>
          </a:p>
        </p:txBody>
      </p:sp>
      <p:sp>
        <p:nvSpPr>
          <p:cNvPr id="3" name="Right Bracket 2"/>
          <p:cNvSpPr/>
          <p:nvPr/>
        </p:nvSpPr>
        <p:spPr bwMode="auto">
          <a:xfrm rot="5400000">
            <a:off x="4464491" y="-1994847"/>
            <a:ext cx="164592" cy="7831790"/>
          </a:xfrm>
          <a:prstGeom prst="rightBracket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587501" y="2269786"/>
            <a:ext cx="3687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kern="0" dirty="0">
                <a:cs typeface="+mn-cs"/>
              </a:rPr>
              <a:t>FP Readout Commands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2004060" y="2010964"/>
            <a:ext cx="152400" cy="296994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ight Bracket 15"/>
          <p:cNvSpPr/>
          <p:nvPr/>
        </p:nvSpPr>
        <p:spPr bwMode="auto">
          <a:xfrm rot="5400000" flipH="1">
            <a:off x="4447010" y="-650907"/>
            <a:ext cx="164592" cy="7537749"/>
          </a:xfrm>
          <a:prstGeom prst="rightBracket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497069" y="2406119"/>
            <a:ext cx="368731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b="1" kern="0" dirty="0">
                <a:cs typeface="+mn-cs"/>
              </a:rPr>
              <a:t>Readouts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6134100" y="2738678"/>
            <a:ext cx="152400" cy="296994"/>
          </a:xfrm>
          <a:prstGeom prst="line">
            <a:avLst/>
          </a:pr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3025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900" dirty="0"/>
              <a:t>CPDLC Flight Plan Readout </a:t>
            </a:r>
            <a:r>
              <a:rPr lang="en-US" altLang="en-US" sz="3200" i="1" dirty="0"/>
              <a:t>(Cont’d)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0078" y="1195486"/>
            <a:ext cx="3622484" cy="1015663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1423 DAL123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1344 CORRELATED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1401 ZKC(21) SESSION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3930" y="2429370"/>
            <a:ext cx="3622484" cy="1015663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1423 DAL123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1344 CORRELATED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1401 KUSA SESSION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13930" y="3663254"/>
            <a:ext cx="3622484" cy="1015663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1423 DAL123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1344 CORRELATED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NO SESSION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0078" y="2429370"/>
            <a:ext cx="3622484" cy="1015663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1423 DAL123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1344 CORRELATED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TDLS SESSION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0078" y="3663254"/>
            <a:ext cx="3622484" cy="1015663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1423 DAL123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1344 CORRELATED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NDA SESSION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13930" y="1202153"/>
            <a:ext cx="3622484" cy="1015663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1423 DAL123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1344 CORRELATED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1401 ZID SESSION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1249" y="4916916"/>
            <a:ext cx="5520550" cy="1015663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1423 DAL123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1344 CORRELATED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SESSION TERMINATED: PILOT TERMINATED</a:t>
            </a:r>
          </a:p>
        </p:txBody>
      </p:sp>
      <p:pic>
        <p:nvPicPr>
          <p:cNvPr id="12" name="Click Icon">
            <a:extLst>
              <a:ext uri="{FF2B5EF4-FFF2-40B4-BE49-F238E27FC236}">
                <a16:creationId xmlns:a16="http://schemas.microsoft.com/office/drawing/2014/main" id="{B1720D81-7760-429F-843E-928B3367F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688" y="6263640"/>
            <a:ext cx="3937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8AC70058-5E5D-41FC-913D-998BCFC66C1C}"/>
              </a:ext>
            </a:extLst>
          </p:cNvPr>
          <p:cNvSpPr txBox="1">
            <a:spLocks/>
          </p:cNvSpPr>
          <p:nvPr/>
        </p:nvSpPr>
        <p:spPr>
          <a:xfrm>
            <a:off x="7946136" y="6336792"/>
            <a:ext cx="569955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>
              <a:buFont typeface="+mj-lt"/>
              <a:buNone/>
            </a:pPr>
            <a:fld id="{F2BD9D44-EC01-4E71-8CAE-9F9624182C03}" type="slidenum">
              <a:rPr lang="en-US" altLang="en-US" sz="1200" smtClean="0">
                <a:solidFill>
                  <a:srgbClr val="FFFFFF"/>
                </a:solidFill>
              </a:rPr>
              <a:pPr algn="r">
                <a:buFont typeface="+mj-lt"/>
                <a:buNone/>
              </a:pPr>
              <a:t>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45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9" grpId="0" animBg="1"/>
      <p:bldP spid="9" grpId="0" animBg="1"/>
    </p:bldLst>
  </p:timing>
</p:sld>
</file>

<file path=ppt/theme/theme1.xml><?xml version="1.0" encoding="utf-8"?>
<a:theme xmlns:a="http://schemas.openxmlformats.org/drawingml/2006/main" name="TBFM_TMC_Slides_Lesson3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>
              <a:lumMod val="8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>
        <a:defPPr marL="342900" indent="-342900">
          <a:spcBef>
            <a:spcPts val="0"/>
          </a:spcBef>
          <a:spcAft>
            <a:spcPts val="1200"/>
          </a:spcAft>
          <a:buFontTx/>
          <a:buChar char="•"/>
          <a:defRPr sz="2000" b="1" kern="0" dirty="0" smtClean="0">
            <a:cs typeface="+mn-cs"/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Custom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f0e10e1-3e2d-4cb5-bdd3-156dacd9dc33">WEXTPJNUKPJZ-1215587825-11921</_dlc_DocId>
    <_dlc_DocIdUrl xmlns="4f0e10e1-3e2d-4cb5-bdd3-156dacd9dc33">
      <Url>https://ksn2.faa.gov/stt/TTPPM/ER24/_layouts/15/DocIdRedir.aspx?ID=WEXTPJNUKPJZ-1215587825-11921</Url>
      <Description>WEXTPJNUKPJZ-1215587825-11921</Description>
    </_dlc_DocIdUrl>
  </documentManagement>
</p:properties>
</file>

<file path=customXml/item2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+TEVJRE9TLUNPUlBcaHVudGxleWE8L1VzZXJOYW1lPjxEYXRlVGltZT40LzE5LzIwMTkgMzowMTowMiBQTTwvRGF0ZVRpbWU+PExhYmVsU3RyaW5nPlVucmVzdHJpY3RlZDwvTGFiZWxTdHJpbmc+PC9pdGVtPjwvbGFiZWxIaXN0b3J5Pg==</Value>
</WrappedLabelHistory>
</file>

<file path=customXml/item3.xml><?xml version="1.0" encoding="utf-8"?>
<sisl xmlns:xsd="http://www.w3.org/2001/XMLSchema" xmlns:xsi="http://www.w3.org/2001/XMLSchema-instance" xmlns="http://www.boldonjames.com/2008/01/sie/internal/label" sislVersion="0" policy="c8d5760e-638a-47e8-9e2e-1226c2cb268d" origin="userSelected">
  <element uid="42834bfb-1ec1-4beb-bd64-eb83fb3cb3f3" value=""/>
</sisl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FAFDB35B5AD34C89EBE32B06747F48" ma:contentTypeVersion="0" ma:contentTypeDescription="Create a new document." ma:contentTypeScope="" ma:versionID="e72e5cf3a644bd3c2a76949ef822e5f3">
  <xsd:schema xmlns:xsd="http://www.w3.org/2001/XMLSchema" xmlns:xs="http://www.w3.org/2001/XMLSchema" xmlns:p="http://schemas.microsoft.com/office/2006/metadata/properties" xmlns:ns2="4f0e10e1-3e2d-4cb5-bdd3-156dacd9dc33" targetNamespace="http://schemas.microsoft.com/office/2006/metadata/properties" ma:root="true" ma:fieldsID="b03bf376aeaf2378700ad64a9a2727c9" ns2:_="">
    <xsd:import namespace="4f0e10e1-3e2d-4cb5-bdd3-156dacd9dc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e10e1-3e2d-4cb5-bdd3-156dacd9dc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46916DE-013D-4894-BF96-985828AE4997}">
  <ds:schemaRefs>
    <ds:schemaRef ds:uri="http://purl.org/dc/terms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c9d3951b-c0b3-413d-9ae1-2b2887eb6f1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A31371E-2F65-4755-AE0B-8900F7D1653C}">
  <ds:schemaRefs>
    <ds:schemaRef ds:uri="http://www.w3.org/2001/XMLSchema"/>
    <ds:schemaRef ds:uri="http://www.boldonjames.com/2016/02/Classifier/internal/wrappedLabelHistory"/>
  </ds:schemaRefs>
</ds:datastoreItem>
</file>

<file path=customXml/itemProps3.xml><?xml version="1.0" encoding="utf-8"?>
<ds:datastoreItem xmlns:ds="http://schemas.openxmlformats.org/officeDocument/2006/customXml" ds:itemID="{666C996D-B93F-4898-925C-88DB6A7117C6}">
  <ds:schemaRefs>
    <ds:schemaRef ds:uri="http://www.w3.org/2001/XMLSchema"/>
    <ds:schemaRef ds:uri="http://www.boldonjames.com/2008/01/sie/internal/label"/>
  </ds:schemaRefs>
</ds:datastoreItem>
</file>

<file path=customXml/itemProps4.xml><?xml version="1.0" encoding="utf-8"?>
<ds:datastoreItem xmlns:ds="http://schemas.openxmlformats.org/officeDocument/2006/customXml" ds:itemID="{53D82473-6309-4039-9476-C4D883DDFE75}"/>
</file>

<file path=customXml/itemProps5.xml><?xml version="1.0" encoding="utf-8"?>
<ds:datastoreItem xmlns:ds="http://schemas.openxmlformats.org/officeDocument/2006/customXml" ds:itemID="{16C3D69F-504B-4C39-BFB0-73BB059A9EDB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3E8229AB-C134-4732-B47D-88BE37DF658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80428</TotalTime>
  <Words>1762</Words>
  <Application>Microsoft Office PowerPoint</Application>
  <PresentationFormat>On-screen Show (4:3)</PresentationFormat>
  <Paragraphs>512</Paragraphs>
  <Slides>47</Slides>
  <Notes>47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Arial Narrow</vt:lpstr>
      <vt:lpstr>Consolas</vt:lpstr>
      <vt:lpstr>Courier New</vt:lpstr>
      <vt:lpstr>Times New Roman</vt:lpstr>
      <vt:lpstr>Wingdings</vt:lpstr>
      <vt:lpstr>TBFM_TMC_Slides_Lesson3</vt:lpstr>
      <vt:lpstr>6_Custom Design</vt:lpstr>
      <vt:lpstr>7_Custom Design</vt:lpstr>
      <vt:lpstr>8_Custom Design</vt:lpstr>
      <vt:lpstr>PowerPoint Presentation</vt:lpstr>
      <vt:lpstr>Lesson Objectives</vt:lpstr>
      <vt:lpstr>Session Initiation</vt:lpstr>
      <vt:lpstr>Aircraft Logon</vt:lpstr>
      <vt:lpstr>Logon / Flight Plan Correlation</vt:lpstr>
      <vt:lpstr>Automatic Session Initiation</vt:lpstr>
      <vt:lpstr>Logical Data Authority (LDA)</vt:lpstr>
      <vt:lpstr>CPDLC Flight Plan Readout</vt:lpstr>
      <vt:lpstr>CPDLC Flight Plan Readout (Cont’d)</vt:lpstr>
      <vt:lpstr>PowerPoint Presentation</vt:lpstr>
      <vt:lpstr>PowerPoint Presentation</vt:lpstr>
      <vt:lpstr>PowerPoint Presentation</vt:lpstr>
      <vt:lpstr>Manually Start a Session</vt:lpstr>
      <vt:lpstr>Session Termination - Normal</vt:lpstr>
      <vt:lpstr>Session Termination - Failed</vt:lpstr>
      <vt:lpstr>Acknowledge Failed Session</vt:lpstr>
      <vt:lpstr>Manually Terminate a Session</vt:lpstr>
      <vt:lpstr>PowerPoint Presentation</vt:lpstr>
      <vt:lpstr>Knowledge Check</vt:lpstr>
      <vt:lpstr>Knowledge Check</vt:lpstr>
      <vt:lpstr>Knowledge Check</vt:lpstr>
      <vt:lpstr>Advanced Eligibility Management</vt:lpstr>
      <vt:lpstr>Eligibility Assignment Concepts</vt:lpstr>
      <vt:lpstr>Eligibility Release Processing</vt:lpstr>
      <vt:lpstr>Eligibility Release Acceptance</vt:lpstr>
      <vt:lpstr>Release Eligibility</vt:lpstr>
      <vt:lpstr>Steal Eligibility</vt:lpstr>
      <vt:lpstr>Knowledge Check</vt:lpstr>
      <vt:lpstr>Knowledge Check</vt:lpstr>
      <vt:lpstr>Knowledge Check</vt:lpstr>
      <vt:lpstr>Knowledge Check</vt:lpstr>
      <vt:lpstr>Manual Frequency Uplink</vt:lpstr>
      <vt:lpstr>UF Keyboard Commands</vt:lpstr>
      <vt:lpstr>UF FDB and ACL CHI</vt:lpstr>
      <vt:lpstr>UF - Radar Services Terminated</vt:lpstr>
      <vt:lpstr>UF - End Session Command</vt:lpstr>
      <vt:lpstr>UF - Both Options</vt:lpstr>
      <vt:lpstr>UF with End Session - FDB and ACL</vt:lpstr>
      <vt:lpstr>Knowledge Check</vt:lpstr>
      <vt:lpstr>Knowledge Check</vt:lpstr>
      <vt:lpstr>Knowledge Check</vt:lpstr>
      <vt:lpstr>Confirm Assigned Altitude (CAA)</vt:lpstr>
      <vt:lpstr>Manual CAA Keyboard Command</vt:lpstr>
      <vt:lpstr>Knowledge Check</vt:lpstr>
      <vt:lpstr>Part-Task Exercise</vt:lpstr>
      <vt:lpstr>Lesson Summary</vt:lpstr>
      <vt:lpstr>The End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Nicholson, Nancy A-CTR (FAA)</cp:lastModifiedBy>
  <cp:revision>958</cp:revision>
  <dcterms:created xsi:type="dcterms:W3CDTF">2005-01-28T20:32:53Z</dcterms:created>
  <dcterms:modified xsi:type="dcterms:W3CDTF">2022-08-17T16:04:40Z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0x0101003DFAFDB35B5AD34C89EBE32B06747F48</vt:lpwstr>
  </property>
  <property fmtid="{D5CDD505-2E9C-101B-9397-08002B2CF9AE}" pid="3" name="docIndexRef">
    <vt:lpwstr>e9e8c3be-4982-4406-8e9f-d071bad4d727</vt:lpwstr>
  </property>
  <property fmtid="{D5CDD505-2E9C-101B-9397-08002B2CF9AE}" pid="4" name="bjSaver">
    <vt:lpwstr>nAFgvCsYDVYf5XXx5wFs3z9OzyqVTT+J</vt:lpwstr>
  </property>
  <property fmtid="{D5CDD505-2E9C-101B-9397-08002B2CF9AE}" pid="5" name="bjDocumentSecurityLabel">
    <vt:lpwstr>Unrestricted</vt:lpwstr>
  </property>
  <property fmtid="{D5CDD505-2E9C-101B-9397-08002B2CF9AE}" pid="6" name="bjLabelHistoryID">
    <vt:lpwstr>{AA31371E-2F65-4755-AE0B-8900F7D1653C}</vt:lpwstr>
  </property>
  <property fmtid="{D5CDD505-2E9C-101B-9397-08002B2CF9AE}" pid="7" name="_dlc_DocIdItemGuid">
    <vt:lpwstr>f5405126-7b79-49d5-9b91-54ab589d6cd0</vt:lpwstr>
  </property>
  <property fmtid="{D5CDD505-2E9C-101B-9397-08002B2CF9AE}" pid="8" name="bjDocumentLabelXML">
    <vt:lpwstr>&lt;?xml version="1.0" encoding="us-ascii"?&gt;&lt;sisl xmlns:xsd="http://www.w3.org/2001/XMLSchema" xmlns:xsi="http://www.w3.org/2001/XMLSchema-instance" sislVersion="0" policy="c8d5760e-638a-47e8-9e2e-1226c2cb268d" origin="userSelected" xmlns="http://www.boldonj</vt:lpwstr>
  </property>
  <property fmtid="{D5CDD505-2E9C-101B-9397-08002B2CF9AE}" pid="9" name="bjDocumentLabelXML-0">
    <vt:lpwstr>ames.com/2008/01/sie/internal/label"&gt;&lt;element uid="42834bfb-1ec1-4beb-bd64-eb83fb3cb3f3" value="" /&gt;&lt;/sisl&gt;</vt:lpwstr>
  </property>
  <property fmtid="{D5CDD505-2E9C-101B-9397-08002B2CF9AE}" pid="10" name="MSIP_Label_c968a81f-7ed4-4faa-9408-9652e001dd96_Enabled">
    <vt:lpwstr>true</vt:lpwstr>
  </property>
  <property fmtid="{D5CDD505-2E9C-101B-9397-08002B2CF9AE}" pid="11" name="MSIP_Label_c968a81f-7ed4-4faa-9408-9652e001dd96_SetDate">
    <vt:lpwstr>2022-04-11T20:39:21Z</vt:lpwstr>
  </property>
  <property fmtid="{D5CDD505-2E9C-101B-9397-08002B2CF9AE}" pid="12" name="MSIP_Label_c968a81f-7ed4-4faa-9408-9652e001dd96_Method">
    <vt:lpwstr>Standard</vt:lpwstr>
  </property>
  <property fmtid="{D5CDD505-2E9C-101B-9397-08002B2CF9AE}" pid="13" name="MSIP_Label_c968a81f-7ed4-4faa-9408-9652e001dd96_Name">
    <vt:lpwstr>Unrestricted</vt:lpwstr>
  </property>
  <property fmtid="{D5CDD505-2E9C-101B-9397-08002B2CF9AE}" pid="14" name="MSIP_Label_c968a81f-7ed4-4faa-9408-9652e001dd96_SiteId">
    <vt:lpwstr>b64da4ac-e800-4cfc-8931-e607f720a1b8</vt:lpwstr>
  </property>
  <property fmtid="{D5CDD505-2E9C-101B-9397-08002B2CF9AE}" pid="15" name="MSIP_Label_c968a81f-7ed4-4faa-9408-9652e001dd96_ActionId">
    <vt:lpwstr>d98e5e1c-104c-4cbe-845e-37d4c160865b</vt:lpwstr>
  </property>
  <property fmtid="{D5CDD505-2E9C-101B-9397-08002B2CF9AE}" pid="16" name="MSIP_Label_c968a81f-7ed4-4faa-9408-9652e001dd96_ContentBits">
    <vt:lpwstr>0</vt:lpwstr>
  </property>
</Properties>
</file>