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36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1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068" r:id="rId6"/>
  </p:sldMasterIdLst>
  <p:notesMasterIdLst>
    <p:notesMasterId r:id="rId46"/>
  </p:notesMasterIdLst>
  <p:handoutMasterIdLst>
    <p:handoutMasterId r:id="rId47"/>
  </p:handoutMasterIdLst>
  <p:sldIdLst>
    <p:sldId id="509" r:id="rId7"/>
    <p:sldId id="258" r:id="rId8"/>
    <p:sldId id="442" r:id="rId9"/>
    <p:sldId id="432" r:id="rId10"/>
    <p:sldId id="435" r:id="rId11"/>
    <p:sldId id="512" r:id="rId12"/>
    <p:sldId id="513" r:id="rId13"/>
    <p:sldId id="474" r:id="rId14"/>
    <p:sldId id="371" r:id="rId15"/>
    <p:sldId id="440" r:id="rId16"/>
    <p:sldId id="475" r:id="rId17"/>
    <p:sldId id="476" r:id="rId18"/>
    <p:sldId id="477" r:id="rId19"/>
    <p:sldId id="511" r:id="rId20"/>
    <p:sldId id="493" r:id="rId21"/>
    <p:sldId id="480" r:id="rId22"/>
    <p:sldId id="499" r:id="rId23"/>
    <p:sldId id="510" r:id="rId24"/>
    <p:sldId id="481" r:id="rId25"/>
    <p:sldId id="483" r:id="rId26"/>
    <p:sldId id="500" r:id="rId27"/>
    <p:sldId id="503" r:id="rId28"/>
    <p:sldId id="494" r:id="rId29"/>
    <p:sldId id="504" r:id="rId30"/>
    <p:sldId id="495" r:id="rId31"/>
    <p:sldId id="484" r:id="rId32"/>
    <p:sldId id="485" r:id="rId33"/>
    <p:sldId id="505" r:id="rId34"/>
    <p:sldId id="487" r:id="rId35"/>
    <p:sldId id="506" r:id="rId36"/>
    <p:sldId id="489" r:id="rId37"/>
    <p:sldId id="490" r:id="rId38"/>
    <p:sldId id="491" r:id="rId39"/>
    <p:sldId id="496" r:id="rId40"/>
    <p:sldId id="497" r:id="rId41"/>
    <p:sldId id="492" r:id="rId42"/>
    <p:sldId id="469" r:id="rId43"/>
    <p:sldId id="391" r:id="rId44"/>
    <p:sldId id="508" r:id="rId45"/>
  </p:sldIdLst>
  <p:sldSz cx="9144000" cy="6858000" type="screen4x3"/>
  <p:notesSz cx="6858000" cy="9296400"/>
  <p:custShowLst>
    <p:custShow name="Custom Show 1" id="0">
      <p:sldLst/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2">
          <p15:clr>
            <a:srgbClr val="A4A3A4"/>
          </p15:clr>
        </p15:guide>
        <p15:guide id="2" orient="horz" pos="721">
          <p15:clr>
            <a:srgbClr val="A4A3A4"/>
          </p15:clr>
        </p15:guide>
        <p15:guide id="3" orient="horz" pos="3800">
          <p15:clr>
            <a:srgbClr val="A4A3A4"/>
          </p15:clr>
        </p15:guide>
        <p15:guide id="4" orient="horz" pos="3235">
          <p15:clr>
            <a:srgbClr val="A4A3A4"/>
          </p15:clr>
        </p15:guide>
        <p15:guide id="5" pos="339">
          <p15:clr>
            <a:srgbClr val="A4A3A4"/>
          </p15:clr>
        </p15:guide>
        <p15:guide id="6" pos="28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019F"/>
    <a:srgbClr val="000018"/>
    <a:srgbClr val="E1E104"/>
    <a:srgbClr val="5C5F66"/>
    <a:srgbClr val="0000FF"/>
    <a:srgbClr val="38006B"/>
    <a:srgbClr val="3A3C4B"/>
    <a:srgbClr val="FCFCFC"/>
    <a:srgbClr val="FAFAFA"/>
    <a:srgbClr val="00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2" autoAdjust="0"/>
    <p:restoredTop sz="94343" autoAdjust="0"/>
  </p:normalViewPr>
  <p:slideViewPr>
    <p:cSldViewPr snapToGrid="0">
      <p:cViewPr varScale="1">
        <p:scale>
          <a:sx n="91" d="100"/>
          <a:sy n="91" d="100"/>
        </p:scale>
        <p:origin x="84" y="462"/>
      </p:cViewPr>
      <p:guideLst>
        <p:guide orient="horz" pos="542"/>
        <p:guide orient="horz" pos="721"/>
        <p:guide orient="horz" pos="3800"/>
        <p:guide orient="horz" pos="3235"/>
        <p:guide pos="339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customXml" Target="../customXml/item6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B8300089-C4E6-4BBF-AEDF-ABB799F15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101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DD78BA7C-B5F8-476A-8D6E-18F9A2638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2396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365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473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551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547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587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640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849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503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418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515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64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237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34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93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229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381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824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591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016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0188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564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93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758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6227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4421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1092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0806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4972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8754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1476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6610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6621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C0391D-5D9C-4035-A4CA-77B77281E9A1}" type="slidenum">
              <a:rPr lang="en-US" altLang="en-US" sz="1200">
                <a:latin typeface="Times New Roman" panose="02020603050405020304" pitchFamily="18" charset="0"/>
              </a:rPr>
              <a:pPr/>
              <a:t>38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41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4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347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47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613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713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67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</a:t>
            </a: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Training Part</a:t>
            </a:r>
            <a:r>
              <a:rPr lang="en-US" sz="4000" b="1" kern="1200" baseline="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C</a:t>
            </a: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lang="en-US" sz="40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Advanced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2676" y="3042180"/>
            <a:ext cx="6718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15: Air Traffic Services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1.0 2022.08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5993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347472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At the end of this lesson, you will be able to identify:</a:t>
            </a:r>
            <a:r>
              <a:rPr lang="en-US" sz="2800" b="0" i="1" dirty="0"/>
              <a:t>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2557463"/>
            <a:ext cx="7972425" cy="260826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Longitudinal separation minima</a:t>
            </a:r>
          </a:p>
          <a:p>
            <a:pPr lvl="0"/>
            <a:r>
              <a:rPr lang="en-US" dirty="0"/>
              <a:t>Procedures for applying separation to aircraft on same/converging/crossing direction courses</a:t>
            </a:r>
          </a:p>
          <a:p>
            <a:pPr lvl="0"/>
            <a:r>
              <a:rPr lang="en-US" dirty="0"/>
              <a:t>Procedures for applying separation to aircraft on opposite direction courses</a:t>
            </a:r>
          </a:p>
        </p:txBody>
      </p:sp>
    </p:spTree>
    <p:extLst>
      <p:ext uri="{BB962C8B-B14F-4D97-AF65-F5344CB8AC3E}">
        <p14:creationId xmlns:p14="http://schemas.microsoft.com/office/powerpoint/2010/main" val="103288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3pPr marL="960120" indent="-274320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198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434306"/>
            <a:ext cx="8050213" cy="4391025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 marL="320040" indent="-274320">
              <a:spcBef>
                <a:spcPts val="0"/>
              </a:spcBef>
              <a:spcAft>
                <a:spcPts val="1200"/>
              </a:spcAft>
              <a:defRPr sz="2400"/>
            </a:lvl2pPr>
            <a:lvl3pPr marL="685800" indent="-274320">
              <a:spcBef>
                <a:spcPts val="0"/>
              </a:spcBef>
              <a:spcAft>
                <a:spcPts val="1200"/>
              </a:spcAft>
              <a:defRPr sz="2400"/>
            </a:lvl3pPr>
            <a:lvl4pPr marL="1051560" indent="-274320">
              <a:spcBef>
                <a:spcPts val="0"/>
              </a:spcBef>
              <a:spcAft>
                <a:spcPts val="1200"/>
              </a:spcAft>
              <a:defRPr/>
            </a:lvl4pPr>
            <a:lvl5pPr marL="1417320" indent="-274320"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980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834C1-2ACF-44AF-8EBA-8AFF781C2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0BBCF-3CE9-4BB6-B6F8-65E6280B7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19974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81074" y="6336792"/>
            <a:ext cx="5269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15: Air Traffic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8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3" r:id="rId2"/>
    <p:sldLayoutId id="2147484071" r:id="rId3"/>
    <p:sldLayoutId id="2147484074" r:id="rId4"/>
    <p:sldLayoutId id="2147484070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hdphoto3.wdp"/><Relationship Id="rId9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14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9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6B7D7-E7B4-4DE3-9442-0F1CAA094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6" y="1169581"/>
            <a:ext cx="8116888" cy="4729569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When issuing traffic to radar identified aircraft, give the position of the traffic in terms of the 12-hour clock or the________.</a:t>
            </a:r>
          </a:p>
          <a:p>
            <a:pPr marL="45720" indent="0">
              <a:buNone/>
            </a:pP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major magnetic heading points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eight cardinal compass points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relative bearings from the aircraft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BF4571-2885-4DEC-932E-0FB04C2B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DF564A8-8E55-4FF4-B754-8E745E94CFE9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5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9041780" cy="609600"/>
          </a:xfrm>
        </p:spPr>
        <p:txBody>
          <a:bodyPr/>
          <a:lstStyle/>
          <a:p>
            <a:r>
              <a:rPr lang="en-US" dirty="0"/>
              <a:t>Merging Target Procedures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pic>
        <p:nvPicPr>
          <p:cNvPr id="10" name="Picture 15" descr="L44-13"/>
          <p:cNvPicPr>
            <a:picLocks noChangeAspect="1" noChangeArrowheads="1"/>
          </p:cNvPicPr>
          <p:nvPr/>
        </p:nvPicPr>
        <p:blipFill rotWithShape="1">
          <a:blip r:embed="rId4" cstate="print"/>
          <a:srcRect t="-648" b="57627"/>
          <a:stretch/>
        </p:blipFill>
        <p:spPr bwMode="auto">
          <a:xfrm>
            <a:off x="335280" y="1048058"/>
            <a:ext cx="8459788" cy="19002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5" descr="L44-13"/>
          <p:cNvPicPr>
            <a:picLocks noChangeAspect="1" noChangeArrowheads="1"/>
          </p:cNvPicPr>
          <p:nvPr/>
        </p:nvPicPr>
        <p:blipFill rotWithShape="1">
          <a:blip r:embed="rId4" cstate="print"/>
          <a:srcRect t="52544" b="2295"/>
          <a:stretch/>
        </p:blipFill>
        <p:spPr bwMode="auto">
          <a:xfrm>
            <a:off x="335280" y="3517977"/>
            <a:ext cx="8459788" cy="1993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42900" y="3030846"/>
            <a:ext cx="2678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 dirty="0">
                <a:solidFill>
                  <a:srgbClr val="122039"/>
                </a:solidFill>
              </a:rPr>
              <a:t>Apply Procedures? </a:t>
            </a:r>
          </a:p>
        </p:txBody>
      </p:sp>
      <p:sp>
        <p:nvSpPr>
          <p:cNvPr id="14" name="Rectangle 215"/>
          <p:cNvSpPr>
            <a:spLocks noChangeArrowheads="1"/>
          </p:cNvSpPr>
          <p:nvPr/>
        </p:nvSpPr>
        <p:spPr bwMode="auto">
          <a:xfrm>
            <a:off x="3130550" y="3029258"/>
            <a:ext cx="6667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 b="1" i="1" u="sng" dirty="0">
                <a:solidFill>
                  <a:srgbClr val="122039"/>
                </a:solidFill>
              </a:rPr>
              <a:t>Yes</a:t>
            </a:r>
          </a:p>
        </p:txBody>
      </p:sp>
      <p:sp>
        <p:nvSpPr>
          <p:cNvPr id="15" name="Rectangle 216"/>
          <p:cNvSpPr>
            <a:spLocks noChangeArrowheads="1"/>
          </p:cNvSpPr>
          <p:nvPr/>
        </p:nvSpPr>
        <p:spPr bwMode="auto">
          <a:xfrm>
            <a:off x="3130550" y="5610302"/>
            <a:ext cx="5302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 b="1" i="1" u="sng">
                <a:solidFill>
                  <a:srgbClr val="122039"/>
                </a:solidFill>
              </a:rPr>
              <a:t>No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42900" y="5610302"/>
            <a:ext cx="2678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>
                <a:solidFill>
                  <a:srgbClr val="122039"/>
                </a:solidFill>
              </a:rPr>
              <a:t>Apply Procedures? 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black">
          <a:xfrm>
            <a:off x="472794" y="1722823"/>
            <a:ext cx="2356414" cy="48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AAL52  @  9,000’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">
          <a:xfrm>
            <a:off x="410981" y="4346960"/>
            <a:ext cx="2480039" cy="48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AAL72  @  11,000’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black">
          <a:xfrm>
            <a:off x="6371835" y="4448560"/>
            <a:ext cx="2378856" cy="48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UAL71  @  </a:t>
            </a:r>
            <a:r>
              <a:rPr lang="en-US" altLang="en-US" sz="2000" dirty="0" smtClean="0">
                <a:solidFill>
                  <a:schemeClr val="bg1"/>
                </a:solidFill>
              </a:rPr>
              <a:t>8,000</a:t>
            </a:r>
            <a:r>
              <a:rPr lang="en-US" altLang="en-US" sz="200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20" name="Rectangle 112"/>
          <p:cNvSpPr>
            <a:spLocks noChangeArrowheads="1"/>
          </p:cNvSpPr>
          <p:nvPr/>
        </p:nvSpPr>
        <p:spPr bwMode="black">
          <a:xfrm>
            <a:off x="6305302" y="1319752"/>
            <a:ext cx="2513509" cy="48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UAL65  @  10,000’</a:t>
            </a:r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229490EB-4363-4D2E-BBAD-E674C981F49E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609600"/>
          </a:xfrm>
        </p:spPr>
        <p:txBody>
          <a:bodyPr/>
          <a:lstStyle/>
          <a:p>
            <a:r>
              <a:rPr lang="en-US" dirty="0"/>
              <a:t>Merging Target Application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black">
          <a:xfrm>
            <a:off x="509588" y="1722823"/>
            <a:ext cx="2282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AAL52  @  9,000</a:t>
            </a:r>
          </a:p>
        </p:txBody>
      </p:sp>
      <p:sp>
        <p:nvSpPr>
          <p:cNvPr id="20" name="Rectangle 112"/>
          <p:cNvSpPr>
            <a:spLocks noChangeArrowheads="1"/>
          </p:cNvSpPr>
          <p:nvPr/>
        </p:nvSpPr>
        <p:spPr bwMode="black">
          <a:xfrm>
            <a:off x="6342063" y="1319752"/>
            <a:ext cx="24399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UAL65  @  10,000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B297CC1-29AE-463B-99F1-06BB776D3C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155" y="1040664"/>
            <a:ext cx="4723324" cy="5035669"/>
          </a:xfrm>
        </p:spPr>
        <p:txBody>
          <a:bodyPr/>
          <a:lstStyle/>
          <a:p>
            <a:pPr lvl="0"/>
            <a:r>
              <a:rPr lang="en-US" dirty="0"/>
              <a:t>In RVSM airspace with two aircraft vertically separated by 1,000’:</a:t>
            </a:r>
          </a:p>
          <a:p>
            <a:pPr lvl="1"/>
            <a:r>
              <a:rPr lang="en-US" dirty="0"/>
              <a:t>If either unable to maintain RVSM, vector either aircraft to avoid merging with the target of the other aircraft</a:t>
            </a:r>
          </a:p>
          <a:p>
            <a:pPr lvl="0"/>
            <a:r>
              <a:rPr lang="en-US" dirty="0"/>
              <a:t>If pilot requests, vector aircraft to avoid merging with a target of previously issued traffic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4E45AA08-0C73-42C3-B5A4-BF517C1F2B12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11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970298" y="2365684"/>
            <a:ext cx="3803097" cy="2220987"/>
            <a:chOff x="4970298" y="2365684"/>
            <a:chExt cx="3803097" cy="222098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0298" y="2365684"/>
              <a:ext cx="3803097" cy="22209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Black Rectangle 1"/>
            <p:cNvSpPr/>
            <p:nvPr/>
          </p:nvSpPr>
          <p:spPr bwMode="auto">
            <a:xfrm>
              <a:off x="6129196" y="3839779"/>
              <a:ext cx="488887" cy="507181"/>
            </a:xfrm>
            <a:prstGeom prst="rect">
              <a:avLst/>
            </a:prstGeom>
            <a:solidFill>
              <a:srgbClr val="00001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UAL72 FDB"/>
            <p:cNvSpPr txBox="1">
              <a:spLocks/>
            </p:cNvSpPr>
            <p:nvPr/>
          </p:nvSpPr>
          <p:spPr>
            <a:xfrm>
              <a:off x="6618083" y="3809100"/>
              <a:ext cx="700411" cy="50718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000" dirty="0">
                  <a:solidFill>
                    <a:srgbClr val="FFFF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UAL72</a:t>
              </a:r>
              <a:r>
                <a:rPr lang="en-US" sz="1000" dirty="0">
                  <a:solidFill>
                    <a:srgbClr val="FFFF00"/>
                  </a:solidFill>
                  <a:latin typeface="Inconsolata" panose="020B0609030003000000" pitchFamily="49" charset="0"/>
                </a:rPr>
                <a:t/>
              </a:r>
              <a:br>
                <a:rPr lang="en-US" sz="1000" dirty="0">
                  <a:solidFill>
                    <a:srgbClr val="FFFF00"/>
                  </a:solidFill>
                  <a:latin typeface="Inconsolata" panose="020B0609030003000000" pitchFamily="49" charset="0"/>
                </a:rPr>
              </a:br>
              <a:r>
                <a:rPr lang="en-US" sz="1000" dirty="0">
                  <a:solidFill>
                    <a:srgbClr val="FFFF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310C</a:t>
              </a:r>
              <a:r>
                <a:rPr lang="en-US" sz="1000" dirty="0">
                  <a:solidFill>
                    <a:srgbClr val="FFFF00"/>
                  </a:solidFill>
                  <a:latin typeface="Inconsolata" panose="020B0609030003000000" pitchFamily="49" charset="0"/>
                </a:rPr>
                <a:t/>
              </a:r>
              <a:br>
                <a:rPr lang="en-US" sz="1000" dirty="0">
                  <a:solidFill>
                    <a:srgbClr val="FFFF00"/>
                  </a:solidFill>
                  <a:latin typeface="Inconsolata" panose="020B0609030003000000" pitchFamily="49" charset="0"/>
                </a:rPr>
              </a:br>
              <a:r>
                <a:rPr lang="en-US" sz="1000" dirty="0">
                  <a:solidFill>
                    <a:srgbClr val="FFFF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127</a:t>
              </a:r>
              <a:r>
                <a:rPr lang="en-US" sz="1000" dirty="0">
                  <a:solidFill>
                    <a:srgbClr val="FFFF00"/>
                  </a:solidFill>
                  <a:latin typeface="Inconsolata" panose="020B0609030003000000" pitchFamily="49" charset="0"/>
                </a:rPr>
                <a:t> </a:t>
              </a:r>
              <a:r>
                <a:rPr lang="en-US" sz="1000" dirty="0">
                  <a:solidFill>
                    <a:srgbClr val="FFFF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420</a:t>
              </a:r>
              <a:endParaRPr lang="en-US" sz="1000" dirty="0">
                <a:latin typeface="Inconsolata" panose="020B0609030003000000" pitchFamily="49" charset="0"/>
              </a:endParaRPr>
            </a:p>
          </p:txBody>
        </p:sp>
        <p:sp>
          <p:nvSpPr>
            <p:cNvPr id="5" name="Black square"/>
            <p:cNvSpPr/>
            <p:nvPr/>
          </p:nvSpPr>
          <p:spPr bwMode="auto">
            <a:xfrm>
              <a:off x="7407190" y="2981973"/>
              <a:ext cx="569861" cy="564828"/>
            </a:xfrm>
            <a:prstGeom prst="rect">
              <a:avLst/>
            </a:prstGeom>
            <a:solidFill>
              <a:srgbClr val="00001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AAL12 FDB"/>
            <p:cNvSpPr txBox="1">
              <a:spLocks/>
            </p:cNvSpPr>
            <p:nvPr/>
          </p:nvSpPr>
          <p:spPr>
            <a:xfrm>
              <a:off x="7318494" y="2827005"/>
              <a:ext cx="700411" cy="50718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000" dirty="0">
                  <a:solidFill>
                    <a:srgbClr val="FFFF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AAL12</a:t>
              </a:r>
              <a:r>
                <a:rPr lang="en-US" sz="1000" dirty="0">
                  <a:solidFill>
                    <a:srgbClr val="FFFF00"/>
                  </a:solidFill>
                  <a:latin typeface="Inconsolata" panose="020B0609030003000000" pitchFamily="49" charset="0"/>
                </a:rPr>
                <a:t/>
              </a:r>
              <a:br>
                <a:rPr lang="en-US" sz="1000" dirty="0">
                  <a:solidFill>
                    <a:srgbClr val="FFFF00"/>
                  </a:solidFill>
                  <a:latin typeface="Inconsolata" panose="020B0609030003000000" pitchFamily="49" charset="0"/>
                </a:rPr>
              </a:br>
              <a:r>
                <a:rPr lang="en-US" sz="1000" dirty="0">
                  <a:solidFill>
                    <a:srgbClr val="FFFF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320C</a:t>
              </a:r>
              <a:r>
                <a:rPr lang="en-US" sz="1000" dirty="0">
                  <a:solidFill>
                    <a:srgbClr val="FFFF00"/>
                  </a:solidFill>
                  <a:latin typeface="Inconsolata" panose="020B0609030003000000" pitchFamily="49" charset="0"/>
                </a:rPr>
                <a:t/>
              </a:r>
              <a:br>
                <a:rPr lang="en-US" sz="1000" dirty="0">
                  <a:solidFill>
                    <a:srgbClr val="FFFF00"/>
                  </a:solidFill>
                  <a:latin typeface="Inconsolata" panose="020B0609030003000000" pitchFamily="49" charset="0"/>
                </a:rPr>
              </a:br>
              <a:r>
                <a:rPr lang="en-US" sz="1000" dirty="0">
                  <a:solidFill>
                    <a:srgbClr val="FFFF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113</a:t>
              </a:r>
              <a:r>
                <a:rPr lang="en-US" sz="1000" dirty="0">
                  <a:solidFill>
                    <a:srgbClr val="FFFF00"/>
                  </a:solidFill>
                  <a:latin typeface="Inconsolata" panose="020B0609030003000000" pitchFamily="49" charset="0"/>
                </a:rPr>
                <a:t> </a:t>
              </a:r>
              <a:r>
                <a:rPr lang="en-US" sz="1000" dirty="0">
                  <a:solidFill>
                    <a:srgbClr val="FFFF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410</a:t>
              </a:r>
              <a:endParaRPr lang="en-US" sz="1000" dirty="0">
                <a:latin typeface="Inconsolata" panose="020B0609030003000000" pitchFamily="49" charset="0"/>
              </a:endParaRPr>
            </a:p>
          </p:txBody>
        </p:sp>
        <p:pic>
          <p:nvPicPr>
            <p:cNvPr id="21" name="Auto VCI">
              <a:extLst>
                <a:ext uri="{FF2B5EF4-FFF2-40B4-BE49-F238E27FC236}">
                  <a16:creationId xmlns:a16="http://schemas.microsoft.com/office/drawing/2014/main" id="{E70FD39C-0614-41EF-8885-44011D02F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271" y="4002506"/>
              <a:ext cx="87897" cy="89850"/>
            </a:xfrm>
            <a:prstGeom prst="rect">
              <a:avLst/>
            </a:prstGeom>
          </p:spPr>
        </p:pic>
        <p:pic>
          <p:nvPicPr>
            <p:cNvPr id="24" name="UAL72 DB">
              <a:extLst>
                <a:ext uri="{FF2B5EF4-FFF2-40B4-BE49-F238E27FC236}">
                  <a16:creationId xmlns:a16="http://schemas.microsoft.com/office/drawing/2014/main" id="{A1A7286A-485D-4616-8191-D86592F43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991" y="3860160"/>
              <a:ext cx="246157" cy="38351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1A7286A-485D-4616-8191-D86592F43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114" y="2882157"/>
              <a:ext cx="246157" cy="38351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70FD39C-0614-41EF-8885-44011D02F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099" y="3039987"/>
              <a:ext cx="87897" cy="89850"/>
            </a:xfrm>
            <a:prstGeom prst="rect">
              <a:avLst/>
            </a:prstGeom>
          </p:spPr>
        </p:pic>
        <p:pic>
          <p:nvPicPr>
            <p:cNvPr id="27" name="CDA w/ eligibility">
              <a:extLst>
                <a:ext uri="{FF2B5EF4-FFF2-40B4-BE49-F238E27FC236}">
                  <a16:creationId xmlns:a16="http://schemas.microsoft.com/office/drawing/2014/main" id="{133C382A-404F-4A44-B64F-65A31ED6F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768" y="2898162"/>
              <a:ext cx="92345" cy="91440"/>
            </a:xfrm>
            <a:prstGeom prst="rect">
              <a:avLst/>
            </a:prstGeom>
          </p:spPr>
        </p:pic>
        <p:sp>
          <p:nvSpPr>
            <p:cNvPr id="29" name="Black Rectangle 1"/>
            <p:cNvSpPr/>
            <p:nvPr/>
          </p:nvSpPr>
          <p:spPr bwMode="auto">
            <a:xfrm>
              <a:off x="6572250" y="3860159"/>
              <a:ext cx="119741" cy="120501"/>
            </a:xfrm>
            <a:prstGeom prst="rect">
              <a:avLst/>
            </a:prstGeom>
            <a:solidFill>
              <a:srgbClr val="00001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8" name="CDA w/ eligibility">
              <a:extLst>
                <a:ext uri="{FF2B5EF4-FFF2-40B4-BE49-F238E27FC236}">
                  <a16:creationId xmlns:a16="http://schemas.microsoft.com/office/drawing/2014/main" id="{133C382A-404F-4A44-B64F-65A31ED6F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100" y="3872423"/>
              <a:ext cx="92345" cy="91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82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9041780" cy="609600"/>
          </a:xfrm>
        </p:spPr>
        <p:txBody>
          <a:bodyPr/>
          <a:lstStyle/>
          <a:p>
            <a:r>
              <a:rPr lang="en-US" dirty="0"/>
              <a:t>Radar Monitor Holding Aircraft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black">
          <a:xfrm>
            <a:off x="509588" y="1722823"/>
            <a:ext cx="2282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AAL52  @  9,000</a:t>
            </a:r>
          </a:p>
        </p:txBody>
      </p:sp>
      <p:sp>
        <p:nvSpPr>
          <p:cNvPr id="20" name="Rectangle 112"/>
          <p:cNvSpPr>
            <a:spLocks noChangeArrowheads="1"/>
          </p:cNvSpPr>
          <p:nvPr/>
        </p:nvSpPr>
        <p:spPr bwMode="black">
          <a:xfrm>
            <a:off x="6342063" y="1319752"/>
            <a:ext cx="24399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UAL65  @  10,000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B297CC1-29AE-463B-99F1-06BB776D3C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777" y="1319752"/>
            <a:ext cx="8138160" cy="5035669"/>
          </a:xfrm>
        </p:spPr>
        <p:txBody>
          <a:bodyPr/>
          <a:lstStyle/>
          <a:p>
            <a:pPr lvl="0">
              <a:spcAft>
                <a:spcPts val="800"/>
              </a:spcAft>
            </a:pPr>
            <a:r>
              <a:rPr lang="en-US" dirty="0"/>
              <a:t>Provide radar surveillance of holding airspace areas whenever aircraft are holding there</a:t>
            </a:r>
          </a:p>
          <a:p>
            <a:pPr lvl="0">
              <a:spcAft>
                <a:spcPts val="800"/>
              </a:spcAft>
            </a:pPr>
            <a:r>
              <a:rPr lang="en-US" dirty="0"/>
              <a:t>If deviation from protected airspace of the holding pattern is detected, assist pilot in returning to the assigned airspace</a:t>
            </a:r>
          </a:p>
          <a:p>
            <a:pPr lvl="0"/>
            <a:r>
              <a:rPr lang="en-US" dirty="0"/>
              <a:t>An adapted holding pattern airspace may be displayed on the Situation Display 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FF2F021-8F0B-44D8-9A5E-6A3BFA9018B1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9041780" cy="609600"/>
          </a:xfrm>
        </p:spPr>
        <p:txBody>
          <a:bodyPr/>
          <a:lstStyle/>
          <a:p>
            <a:r>
              <a:rPr lang="en-US" dirty="0"/>
              <a:t>Deviation Advisories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57FB4303-F764-4327-8EDA-5D86E9399C98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13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28427" y="998540"/>
            <a:ext cx="8455152" cy="4937760"/>
            <a:chOff x="328427" y="998540"/>
            <a:chExt cx="8455152" cy="4937760"/>
          </a:xfrm>
        </p:grpSpPr>
        <p:sp>
          <p:nvSpPr>
            <p:cNvPr id="17" name="Rectangle 6"/>
            <p:cNvSpPr>
              <a:spLocks noChangeArrowheads="1"/>
            </p:cNvSpPr>
            <p:nvPr/>
          </p:nvSpPr>
          <p:spPr bwMode="black">
            <a:xfrm>
              <a:off x="509588" y="1722823"/>
              <a:ext cx="2282825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5" tIns="87312" rIns="174625" bIns="87312">
              <a:spAutoFit/>
            </a:bodyPr>
            <a:lstStyle>
              <a:lvl1pPr defTabSz="33004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3004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3004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3004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3004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300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300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300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300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solidFill>
                    <a:schemeClr val="bg1"/>
                  </a:solidFill>
                </a:rPr>
                <a:t>AAL52  @  9,000</a:t>
              </a: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black">
            <a:xfrm>
              <a:off x="438150" y="4346960"/>
              <a:ext cx="2425700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5" tIns="87312" rIns="174625" bIns="87312">
              <a:spAutoFit/>
            </a:bodyPr>
            <a:lstStyle>
              <a:lvl1pPr defTabSz="33004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3004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3004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3004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3004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300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300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300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300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solidFill>
                    <a:schemeClr val="bg1"/>
                  </a:solidFill>
                </a:rPr>
                <a:t>AAL72  @  11,000</a:t>
              </a: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black">
            <a:xfrm>
              <a:off x="6411913" y="4448560"/>
              <a:ext cx="2298700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5" tIns="87312" rIns="174625" bIns="87312">
              <a:spAutoFit/>
            </a:bodyPr>
            <a:lstStyle>
              <a:lvl1pPr defTabSz="33004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3004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3004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3004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3004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300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300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300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300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chemeClr val="bg1"/>
                  </a:solidFill>
                </a:rPr>
                <a:t>UAL71  @  6,000</a:t>
              </a:r>
            </a:p>
          </p:txBody>
        </p:sp>
        <p:sp>
          <p:nvSpPr>
            <p:cNvPr id="20" name="Rectangle 112"/>
            <p:cNvSpPr>
              <a:spLocks noChangeArrowheads="1"/>
            </p:cNvSpPr>
            <p:nvPr/>
          </p:nvSpPr>
          <p:spPr bwMode="black">
            <a:xfrm>
              <a:off x="6342063" y="1319752"/>
              <a:ext cx="2439987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5" tIns="87312" rIns="174625" bIns="87312">
              <a:spAutoFit/>
            </a:bodyPr>
            <a:lstStyle>
              <a:lvl1pPr defTabSz="33004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3004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3004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3004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3004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3300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3300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3300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3300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solidFill>
                    <a:schemeClr val="bg1"/>
                  </a:solidFill>
                </a:rPr>
                <a:t>UAL65  @  10,000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27" y="998540"/>
              <a:ext cx="8455152" cy="49377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Rectangle 1"/>
            <p:cNvSpPr/>
            <p:nvPr/>
          </p:nvSpPr>
          <p:spPr bwMode="auto">
            <a:xfrm>
              <a:off x="5892800" y="2240348"/>
              <a:ext cx="228600" cy="185352"/>
            </a:xfrm>
            <a:prstGeom prst="rect">
              <a:avLst/>
            </a:prstGeom>
            <a:solidFill>
              <a:srgbClr val="000018"/>
            </a:solidFill>
            <a:ln w="38100" cap="flat" cmpd="sng" algn="ctr">
              <a:solidFill>
                <a:srgbClr val="00001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769086" y="2425061"/>
              <a:ext cx="1044887" cy="849361"/>
            </a:xfrm>
            <a:prstGeom prst="rect">
              <a:avLst/>
            </a:prstGeom>
            <a:solidFill>
              <a:srgbClr val="00001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1A7286A-485D-4616-8191-D86592F43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721" y="1949507"/>
              <a:ext cx="486700" cy="78567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4227F8C-A57C-4AE5-8A83-2C998E00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422" y="2288280"/>
              <a:ext cx="137160" cy="14020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8461" y="4203432"/>
              <a:ext cx="3108678" cy="96967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3133725" y="4241532"/>
              <a:ext cx="1204736" cy="1225818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rgbClr val="00001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AAL12"/>
            <p:cNvSpPr txBox="1">
              <a:spLocks/>
            </p:cNvSpPr>
            <p:nvPr/>
          </p:nvSpPr>
          <p:spPr>
            <a:xfrm>
              <a:off x="5716832" y="1951771"/>
              <a:ext cx="1494580" cy="88636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 smtClean="0">
                  <a:solidFill>
                    <a:srgbClr val="FFFF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AAL12</a:t>
              </a:r>
              <a:r>
                <a:rPr lang="en-US" sz="2000" dirty="0">
                  <a:solidFill>
                    <a:srgbClr val="FFFF00"/>
                  </a:solidFill>
                  <a:latin typeface="Inconsolata" panose="020B0609030003000000" pitchFamily="49" charset="0"/>
                </a:rPr>
                <a:t/>
              </a:r>
              <a:br>
                <a:rPr lang="en-US" sz="2000" dirty="0">
                  <a:solidFill>
                    <a:srgbClr val="FFFF00"/>
                  </a:solidFill>
                  <a:latin typeface="Inconsolata" panose="020B0609030003000000" pitchFamily="49" charset="0"/>
                </a:rPr>
              </a:br>
              <a:r>
                <a:rPr lang="en-US" sz="2000" dirty="0">
                  <a:solidFill>
                    <a:srgbClr val="FFFF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120C</a:t>
              </a:r>
              <a:r>
                <a:rPr lang="en-US" sz="2000" dirty="0">
                  <a:solidFill>
                    <a:srgbClr val="FFFF00"/>
                  </a:solidFill>
                  <a:latin typeface="Inconsolata" panose="020B0609030003000000" pitchFamily="49" charset="0"/>
                </a:rPr>
                <a:t/>
              </a:r>
              <a:br>
                <a:rPr lang="en-US" sz="2000" dirty="0">
                  <a:solidFill>
                    <a:srgbClr val="FFFF00"/>
                  </a:solidFill>
                  <a:latin typeface="Inconsolata" panose="020B0609030003000000" pitchFamily="49" charset="0"/>
                </a:rPr>
              </a:br>
              <a:r>
                <a:rPr lang="en-US" sz="2000" dirty="0">
                  <a:solidFill>
                    <a:srgbClr val="FFFF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113</a:t>
              </a:r>
              <a:r>
                <a:rPr lang="en-US" sz="2000" dirty="0">
                  <a:solidFill>
                    <a:srgbClr val="FFFF00"/>
                  </a:solidFill>
                  <a:latin typeface="Inconsolata" panose="020B0609030003000000" pitchFamily="49" charset="0"/>
                </a:rPr>
                <a:t> </a:t>
              </a:r>
              <a:r>
                <a:rPr lang="en-US" sz="2000" dirty="0">
                  <a:solidFill>
                    <a:srgbClr val="FFFF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250</a:t>
              </a:r>
              <a:endParaRPr lang="en-US" sz="2000" dirty="0">
                <a:latin typeface="Inconsolata" panose="020B0609030003000000" pitchFamily="49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5120640" y="3916679"/>
              <a:ext cx="2543073" cy="669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2000" spc="120" dirty="0" smtClean="0">
                  <a:solidFill>
                    <a:srgbClr val="E1E104"/>
                  </a:solidFill>
                  <a:latin typeface="Consolas" panose="020B0609020204030204" pitchFamily="49" charset="0"/>
                </a:rPr>
                <a:t>AAL12</a:t>
              </a:r>
              <a:endParaRPr lang="en-US" sz="2000" spc="120" dirty="0">
                <a:solidFill>
                  <a:srgbClr val="E1E104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124750" y="4138016"/>
              <a:ext cx="137160" cy="91440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H="1">
              <a:off x="566562" y="4190538"/>
              <a:ext cx="4592642" cy="3126"/>
            </a:xfrm>
            <a:prstGeom prst="line">
              <a:avLst/>
            </a:prstGeom>
            <a:noFill/>
            <a:ln w="22225" cap="rnd" cmpd="sng" algn="ctr">
              <a:solidFill>
                <a:srgbClr val="E1E1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002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6B7D7-E7B4-4DE3-9442-0F1CAA094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169581"/>
            <a:ext cx="8472487" cy="4729569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At what altitudes should you apply merging target procedures to all radar identified aircraft?</a:t>
            </a:r>
          </a:p>
          <a:p>
            <a:pPr marL="45720" indent="0">
              <a:buNone/>
            </a:pP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At </a:t>
            </a:r>
            <a:r>
              <a:rPr lang="en-US" dirty="0" smtClean="0"/>
              <a:t>and </a:t>
            </a:r>
            <a:r>
              <a:rPr lang="en-US" dirty="0"/>
              <a:t>above 10,000’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At </a:t>
            </a:r>
            <a:r>
              <a:rPr lang="en-US" dirty="0" smtClean="0"/>
              <a:t>and </a:t>
            </a:r>
            <a:r>
              <a:rPr lang="en-US" dirty="0"/>
              <a:t>below 9,000’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At </a:t>
            </a:r>
            <a:r>
              <a:rPr lang="en-US" dirty="0" smtClean="0"/>
              <a:t>and </a:t>
            </a:r>
            <a:r>
              <a:rPr lang="en-US" dirty="0"/>
              <a:t>above 19,000’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BF4571-2885-4DEC-932E-0FB04C2B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62D0F9D-25B8-4C50-8C41-8B59CE00CB5B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2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9041780" cy="609600"/>
          </a:xfrm>
        </p:spPr>
        <p:txBody>
          <a:bodyPr/>
          <a:lstStyle/>
          <a:p>
            <a:r>
              <a:rPr lang="en-US" dirty="0"/>
              <a:t>Hazardous </a:t>
            </a:r>
            <a:r>
              <a:rPr lang="en-US" dirty="0" smtClean="0"/>
              <a:t>Inflight Weather Advisory</a:t>
            </a:r>
            <a:endParaRPr lang="en-US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black">
          <a:xfrm>
            <a:off x="509588" y="1722823"/>
            <a:ext cx="2282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AAL52  @  9,000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">
          <a:xfrm>
            <a:off x="438150" y="4346960"/>
            <a:ext cx="2425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AAL72  @  11,000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black">
          <a:xfrm>
            <a:off x="6411913" y="4448560"/>
            <a:ext cx="2298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UAL71  @  6,000</a:t>
            </a:r>
          </a:p>
        </p:txBody>
      </p:sp>
      <p:sp>
        <p:nvSpPr>
          <p:cNvPr id="20" name="Rectangle 112"/>
          <p:cNvSpPr>
            <a:spLocks noChangeArrowheads="1"/>
          </p:cNvSpPr>
          <p:nvPr/>
        </p:nvSpPr>
        <p:spPr bwMode="black">
          <a:xfrm>
            <a:off x="6342063" y="1319752"/>
            <a:ext cx="24399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UAL65  @  10,000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390648"/>
            <a:ext cx="5616435" cy="4554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38" y="1390648"/>
            <a:ext cx="2869916" cy="4553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ounded Rectangular Callout 6"/>
          <p:cNvSpPr>
            <a:spLocks noChangeArrowheads="1"/>
          </p:cNvSpPr>
          <p:nvPr/>
        </p:nvSpPr>
        <p:spPr bwMode="auto">
          <a:xfrm>
            <a:off x="1915410" y="1401005"/>
            <a:ext cx="5956244" cy="2031179"/>
          </a:xfrm>
          <a:prstGeom prst="wedgeRoundRectCallout">
            <a:avLst>
              <a:gd name="adj1" fmla="val 39196"/>
              <a:gd name="adj2" fmla="val 98982"/>
              <a:gd name="adj3" fmla="val 16667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 dirty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“ATTENTION ALL AIRCRAFT</a:t>
            </a:r>
            <a:r>
              <a:rPr lang="en-US" sz="1800" dirty="0" smtClean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HAZARDOUS WEATHER INFORMATION </a:t>
            </a:r>
            <a:r>
              <a:rPr lang="en-US" sz="1800" dirty="0" smtClean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CONVECTIVE SIGMET </a:t>
            </a:r>
            <a:r>
              <a:rPr lang="en-US" sz="1800" dirty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sz="1800" dirty="0" smtClean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CENTRAL FOR THUNDERSTORMS WITHIN </a:t>
            </a:r>
            <a:r>
              <a:rPr lang="en-US" sz="1800" dirty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SOUTHEAST KANSAS, THE EASTERN HALF OF OKLAHOMA, SOUTHWEST MISSOURI, AND NORTHWEST ARKANSAS AVAILABLE ON FLIGHT SERVICE FREQUENCIES.”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22B0DF57-F643-4420-96B8-8DCAFB5AF9F3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9041780" cy="609600"/>
          </a:xfrm>
        </p:spPr>
        <p:txBody>
          <a:bodyPr/>
          <a:lstStyle/>
          <a:p>
            <a:r>
              <a:rPr lang="en-US" dirty="0" smtClean="0"/>
              <a:t>Weather Observations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8188" y="4369536"/>
            <a:ext cx="845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onsolas" panose="020B0609020204030204" pitchFamily="49" charset="0"/>
              </a:rPr>
              <a:t>METAR KOKC 011955Z AUTO 22015G25KT 180V250 3/4SM  R17L/2600FT +TSRA BR OVC010CB 18/16 A2992  </a:t>
            </a:r>
            <a:br>
              <a:rPr lang="en-US" sz="2400" dirty="0">
                <a:latin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</a:rPr>
              <a:t>RMK AO2 TSB25 TS OHD MOV E SLP132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72" y="1412652"/>
            <a:ext cx="2822258" cy="26751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14" y="1553875"/>
            <a:ext cx="4272643" cy="239268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08A6964-FEA4-4CF8-8574-67C29F1B1B07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8258" y="1554063"/>
            <a:ext cx="8892540" cy="43434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9041780" cy="609600"/>
          </a:xfrm>
        </p:spPr>
        <p:txBody>
          <a:bodyPr/>
          <a:lstStyle/>
          <a:p>
            <a:r>
              <a:rPr lang="en-US" dirty="0"/>
              <a:t>METAR Report Fields</a:t>
            </a:r>
          </a:p>
        </p:txBody>
      </p:sp>
      <p:sp>
        <p:nvSpPr>
          <p:cNvPr id="5" name="METAR"/>
          <p:cNvSpPr txBox="1"/>
          <p:nvPr/>
        </p:nvSpPr>
        <p:spPr>
          <a:xfrm>
            <a:off x="476384" y="1717776"/>
            <a:ext cx="84504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  <a:latin typeface="Consolas" panose="020B0609020204030204" pitchFamily="49" charset="0"/>
              </a:rPr>
              <a:t>METAR  KOKC  011955Z  AUTO  22015G25KT 180V250</a:t>
            </a:r>
          </a:p>
          <a:p>
            <a:pPr algn="l"/>
            <a:r>
              <a:rPr lang="en-US" sz="24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</a:p>
          <a:p>
            <a:pPr algn="l"/>
            <a:endParaRPr lang="en-US" sz="24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 algn="l"/>
            <a:endParaRPr lang="en-US" sz="24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2400" dirty="0">
                <a:solidFill>
                  <a:srgbClr val="FFFF00"/>
                </a:solidFill>
                <a:latin typeface="Consolas" panose="020B0609020204030204" pitchFamily="49" charset="0"/>
              </a:rPr>
              <a:t>3/4SM  R17L/2600FT  +TSRA BR    OVC010  18/16 </a:t>
            </a:r>
          </a:p>
          <a:p>
            <a:pPr algn="l"/>
            <a:r>
              <a:rPr lang="en-US" sz="24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</a:p>
          <a:p>
            <a:pPr algn="l"/>
            <a:endParaRPr lang="en-US" sz="24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 algn="l"/>
            <a:endParaRPr lang="en-US" sz="24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2400" dirty="0">
                <a:solidFill>
                  <a:srgbClr val="FFFF00"/>
                </a:solidFill>
                <a:latin typeface="Consolas" panose="020B0609020204030204" pitchFamily="49" charset="0"/>
              </a:rPr>
              <a:t>A2992  RMK  AO2  TSB25  TS  OHD  MOV  E  SLP132</a:t>
            </a:r>
          </a:p>
        </p:txBody>
      </p:sp>
      <p:grpSp>
        <p:nvGrpSpPr>
          <p:cNvPr id="9" name="Type">
            <a:extLst>
              <a:ext uri="{FF2B5EF4-FFF2-40B4-BE49-F238E27FC236}">
                <a16:creationId xmlns:a16="http://schemas.microsoft.com/office/drawing/2014/main" id="{404A24C8-AF80-4DB9-9398-CC2BE46696AA}"/>
              </a:ext>
            </a:extLst>
          </p:cNvPr>
          <p:cNvGrpSpPr/>
          <p:nvPr/>
        </p:nvGrpSpPr>
        <p:grpSpPr>
          <a:xfrm>
            <a:off x="425730" y="2065508"/>
            <a:ext cx="1123407" cy="766229"/>
            <a:chOff x="512810" y="2065508"/>
            <a:chExt cx="1123407" cy="766229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7985EF8D-12CD-41E5-A57C-90DAA87F0DA6}"/>
                </a:ext>
              </a:extLst>
            </p:cNvPr>
            <p:cNvSpPr/>
            <p:nvPr/>
          </p:nvSpPr>
          <p:spPr bwMode="auto">
            <a:xfrm rot="16200000">
              <a:off x="978097" y="1646180"/>
              <a:ext cx="192833" cy="1031490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DD7B22-63D6-4857-ACD4-54F3747BCCD2}"/>
                </a:ext>
              </a:extLst>
            </p:cNvPr>
            <p:cNvSpPr txBox="1"/>
            <p:nvPr/>
          </p:nvSpPr>
          <p:spPr>
            <a:xfrm>
              <a:off x="512810" y="2246962"/>
              <a:ext cx="11234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Type of Report</a:t>
              </a:r>
            </a:p>
          </p:txBody>
        </p:sp>
      </p:grpSp>
      <p:grpSp>
        <p:nvGrpSpPr>
          <p:cNvPr id="10" name="ID">
            <a:extLst>
              <a:ext uri="{FF2B5EF4-FFF2-40B4-BE49-F238E27FC236}">
                <a16:creationId xmlns:a16="http://schemas.microsoft.com/office/drawing/2014/main" id="{8200150D-A7D1-4534-B4D8-42514B6D7FDE}"/>
              </a:ext>
            </a:extLst>
          </p:cNvPr>
          <p:cNvGrpSpPr/>
          <p:nvPr/>
        </p:nvGrpSpPr>
        <p:grpSpPr>
          <a:xfrm>
            <a:off x="1521707" y="2065508"/>
            <a:ext cx="1117129" cy="766229"/>
            <a:chOff x="1633670" y="2065508"/>
            <a:chExt cx="1117129" cy="766229"/>
          </a:xfrm>
        </p:grpSpPr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6C180823-F5C1-491D-932D-C7D1D8CA6D36}"/>
                </a:ext>
              </a:extLst>
            </p:cNvPr>
            <p:cNvSpPr/>
            <p:nvPr/>
          </p:nvSpPr>
          <p:spPr bwMode="auto">
            <a:xfrm rot="16200000">
              <a:off x="2095818" y="1740104"/>
              <a:ext cx="192833" cy="843642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1D4B079-FACD-455E-8481-D1B293D5E99A}"/>
                </a:ext>
              </a:extLst>
            </p:cNvPr>
            <p:cNvSpPr txBox="1"/>
            <p:nvPr/>
          </p:nvSpPr>
          <p:spPr>
            <a:xfrm>
              <a:off x="1633670" y="2246962"/>
              <a:ext cx="11171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Station</a:t>
              </a:r>
            </a:p>
            <a:p>
              <a:r>
                <a:rPr lang="en-US" sz="1600" b="1" dirty="0">
                  <a:solidFill>
                    <a:srgbClr val="00B0F0"/>
                  </a:solidFill>
                </a:rPr>
                <a:t>Identifier</a:t>
              </a:r>
            </a:p>
          </p:txBody>
        </p:sp>
      </p:grpSp>
      <p:grpSp>
        <p:nvGrpSpPr>
          <p:cNvPr id="11" name="Date/Time">
            <a:extLst>
              <a:ext uri="{FF2B5EF4-FFF2-40B4-BE49-F238E27FC236}">
                <a16:creationId xmlns:a16="http://schemas.microsoft.com/office/drawing/2014/main" id="{C95D2553-17F6-4F3A-A58A-2EE1FD138CC1}"/>
              </a:ext>
            </a:extLst>
          </p:cNvPr>
          <p:cNvGrpSpPr/>
          <p:nvPr/>
        </p:nvGrpSpPr>
        <p:grpSpPr>
          <a:xfrm>
            <a:off x="2751891" y="2065508"/>
            <a:ext cx="1192600" cy="1012451"/>
            <a:chOff x="2801651" y="2065508"/>
            <a:chExt cx="1192600" cy="1012451"/>
          </a:xfrm>
        </p:grpSpPr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854BCE4C-8893-4189-B7F6-0CFC7BA5FA83}"/>
                </a:ext>
              </a:extLst>
            </p:cNvPr>
            <p:cNvSpPr/>
            <p:nvPr/>
          </p:nvSpPr>
          <p:spPr bwMode="auto">
            <a:xfrm rot="16200000">
              <a:off x="3301534" y="1565625"/>
              <a:ext cx="192833" cy="1192600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1F83A89-B999-46B4-9679-7A6D33265BE8}"/>
                </a:ext>
              </a:extLst>
            </p:cNvPr>
            <p:cNvSpPr txBox="1"/>
            <p:nvPr/>
          </p:nvSpPr>
          <p:spPr>
            <a:xfrm>
              <a:off x="2815565" y="2246962"/>
              <a:ext cx="1164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Date and Time of Report</a:t>
              </a:r>
            </a:p>
          </p:txBody>
        </p:sp>
      </p:grpSp>
      <p:grpSp>
        <p:nvGrpSpPr>
          <p:cNvPr id="12" name="Mod.">
            <a:extLst>
              <a:ext uri="{FF2B5EF4-FFF2-40B4-BE49-F238E27FC236}">
                <a16:creationId xmlns:a16="http://schemas.microsoft.com/office/drawing/2014/main" id="{7AEC35F2-EB5E-499D-8BD7-6622A214F87F}"/>
              </a:ext>
            </a:extLst>
          </p:cNvPr>
          <p:cNvGrpSpPr/>
          <p:nvPr/>
        </p:nvGrpSpPr>
        <p:grpSpPr>
          <a:xfrm>
            <a:off x="4035817" y="2065508"/>
            <a:ext cx="1103327" cy="766229"/>
            <a:chOff x="4091799" y="2065508"/>
            <a:chExt cx="1103327" cy="766229"/>
          </a:xfrm>
        </p:grpSpPr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760D82D4-C293-48C6-9E40-F805FACC6681}"/>
                </a:ext>
              </a:extLst>
            </p:cNvPr>
            <p:cNvSpPr/>
            <p:nvPr/>
          </p:nvSpPr>
          <p:spPr bwMode="auto">
            <a:xfrm rot="16200000">
              <a:off x="4547046" y="1729071"/>
              <a:ext cx="192833" cy="865708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4DBCD3A-5A2C-48C2-9A8A-BFFBCCB89C3C}"/>
                </a:ext>
              </a:extLst>
            </p:cNvPr>
            <p:cNvSpPr txBox="1"/>
            <p:nvPr/>
          </p:nvSpPr>
          <p:spPr>
            <a:xfrm>
              <a:off x="4091799" y="2246962"/>
              <a:ext cx="11033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Report</a:t>
              </a:r>
            </a:p>
            <a:p>
              <a:r>
                <a:rPr lang="en-US" sz="1600" b="1" dirty="0">
                  <a:solidFill>
                    <a:srgbClr val="00B0F0"/>
                  </a:solidFill>
                </a:rPr>
                <a:t>Modifier</a:t>
              </a:r>
            </a:p>
          </p:txBody>
        </p:sp>
      </p:grpSp>
      <p:grpSp>
        <p:nvGrpSpPr>
          <p:cNvPr id="13" name="Wind">
            <a:extLst>
              <a:ext uri="{FF2B5EF4-FFF2-40B4-BE49-F238E27FC236}">
                <a16:creationId xmlns:a16="http://schemas.microsoft.com/office/drawing/2014/main" id="{8487DF2D-B07E-477E-85FA-054073105A50}"/>
              </a:ext>
            </a:extLst>
          </p:cNvPr>
          <p:cNvGrpSpPr/>
          <p:nvPr/>
        </p:nvGrpSpPr>
        <p:grpSpPr>
          <a:xfrm>
            <a:off x="5229141" y="2065509"/>
            <a:ext cx="3212469" cy="520007"/>
            <a:chOff x="5229141" y="2065509"/>
            <a:chExt cx="3212469" cy="520007"/>
          </a:xfrm>
        </p:grpSpPr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id="{C954AB0A-0D68-4109-848B-4FC7EC4587A4}"/>
                </a:ext>
              </a:extLst>
            </p:cNvPr>
            <p:cNvSpPr/>
            <p:nvPr/>
          </p:nvSpPr>
          <p:spPr bwMode="auto">
            <a:xfrm rot="16200000">
              <a:off x="6738959" y="555691"/>
              <a:ext cx="192833" cy="3212469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E58BFDD-1FDE-4DCF-9E1F-802E39BA49CA}"/>
                </a:ext>
              </a:extLst>
            </p:cNvPr>
            <p:cNvSpPr txBox="1"/>
            <p:nvPr/>
          </p:nvSpPr>
          <p:spPr>
            <a:xfrm>
              <a:off x="6421718" y="2246962"/>
              <a:ext cx="8273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Wind</a:t>
              </a:r>
            </a:p>
          </p:txBody>
        </p:sp>
      </p:grpSp>
      <p:grpSp>
        <p:nvGrpSpPr>
          <p:cNvPr id="14" name="Vis.">
            <a:extLst>
              <a:ext uri="{FF2B5EF4-FFF2-40B4-BE49-F238E27FC236}">
                <a16:creationId xmlns:a16="http://schemas.microsoft.com/office/drawing/2014/main" id="{03E3DDDB-D560-469A-84F9-77EC0EEA7CB4}"/>
              </a:ext>
            </a:extLst>
          </p:cNvPr>
          <p:cNvGrpSpPr/>
          <p:nvPr/>
        </p:nvGrpSpPr>
        <p:grpSpPr>
          <a:xfrm>
            <a:off x="383713" y="3536668"/>
            <a:ext cx="1206546" cy="510419"/>
            <a:chOff x="383713" y="3536668"/>
            <a:chExt cx="1206546" cy="510419"/>
          </a:xfrm>
        </p:grpSpPr>
        <p:sp>
          <p:nvSpPr>
            <p:cNvPr id="42" name="Left Brace 41">
              <a:extLst>
                <a:ext uri="{FF2B5EF4-FFF2-40B4-BE49-F238E27FC236}">
                  <a16:creationId xmlns:a16="http://schemas.microsoft.com/office/drawing/2014/main" id="{81C692DD-4B41-4653-B21F-94450056101F}"/>
                </a:ext>
              </a:extLst>
            </p:cNvPr>
            <p:cNvSpPr/>
            <p:nvPr/>
          </p:nvSpPr>
          <p:spPr bwMode="auto">
            <a:xfrm rot="16200000">
              <a:off x="890570" y="3187079"/>
              <a:ext cx="192833" cy="892012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452029A-2277-4FBE-BC91-96716DD1DE32}"/>
                </a:ext>
              </a:extLst>
            </p:cNvPr>
            <p:cNvSpPr txBox="1"/>
            <p:nvPr/>
          </p:nvSpPr>
          <p:spPr>
            <a:xfrm>
              <a:off x="383713" y="3708533"/>
              <a:ext cx="12065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Visibility</a:t>
              </a:r>
            </a:p>
          </p:txBody>
        </p:sp>
      </p:grpSp>
      <p:grpSp>
        <p:nvGrpSpPr>
          <p:cNvPr id="15" name="RVR">
            <a:extLst>
              <a:ext uri="{FF2B5EF4-FFF2-40B4-BE49-F238E27FC236}">
                <a16:creationId xmlns:a16="http://schemas.microsoft.com/office/drawing/2014/main" id="{ED0EE821-E5B6-4A9E-96C2-D950E684D8A4}"/>
              </a:ext>
            </a:extLst>
          </p:cNvPr>
          <p:cNvGrpSpPr/>
          <p:nvPr/>
        </p:nvGrpSpPr>
        <p:grpSpPr>
          <a:xfrm>
            <a:off x="1708313" y="3536668"/>
            <a:ext cx="1846566" cy="756640"/>
            <a:chOff x="1633671" y="3536668"/>
            <a:chExt cx="1846566" cy="756640"/>
          </a:xfrm>
        </p:grpSpPr>
        <p:sp>
          <p:nvSpPr>
            <p:cNvPr id="43" name="Left Brace 42">
              <a:extLst>
                <a:ext uri="{FF2B5EF4-FFF2-40B4-BE49-F238E27FC236}">
                  <a16:creationId xmlns:a16="http://schemas.microsoft.com/office/drawing/2014/main" id="{94CE2B62-7A32-41D3-B269-6FF97BABD494}"/>
                </a:ext>
              </a:extLst>
            </p:cNvPr>
            <p:cNvSpPr/>
            <p:nvPr/>
          </p:nvSpPr>
          <p:spPr bwMode="auto">
            <a:xfrm rot="16200000">
              <a:off x="2460537" y="2709802"/>
              <a:ext cx="192833" cy="1846566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BBB4DF-303D-414E-9A1A-FA423BAF83BF}"/>
                </a:ext>
              </a:extLst>
            </p:cNvPr>
            <p:cNvSpPr txBox="1"/>
            <p:nvPr/>
          </p:nvSpPr>
          <p:spPr>
            <a:xfrm>
              <a:off x="1739436" y="3708533"/>
              <a:ext cx="16350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Runway Visual Range</a:t>
              </a:r>
            </a:p>
          </p:txBody>
        </p:sp>
      </p:grpSp>
      <p:grpSp>
        <p:nvGrpSpPr>
          <p:cNvPr id="18" name="WX Obscure">
            <a:extLst>
              <a:ext uri="{FF2B5EF4-FFF2-40B4-BE49-F238E27FC236}">
                <a16:creationId xmlns:a16="http://schemas.microsoft.com/office/drawing/2014/main" id="{E2B9FF36-9336-42AB-AFF7-F96682F0C0D6}"/>
              </a:ext>
            </a:extLst>
          </p:cNvPr>
          <p:cNvGrpSpPr/>
          <p:nvPr/>
        </p:nvGrpSpPr>
        <p:grpSpPr>
          <a:xfrm>
            <a:off x="3916529" y="3536668"/>
            <a:ext cx="1425774" cy="756640"/>
            <a:chOff x="3630389" y="3536668"/>
            <a:chExt cx="1425774" cy="756640"/>
          </a:xfrm>
        </p:grpSpPr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2BD25CEB-D46E-46BD-A3D6-A977466970FE}"/>
                </a:ext>
              </a:extLst>
            </p:cNvPr>
            <p:cNvSpPr/>
            <p:nvPr/>
          </p:nvSpPr>
          <p:spPr bwMode="auto">
            <a:xfrm rot="16200000">
              <a:off x="4246859" y="2920198"/>
              <a:ext cx="192833" cy="1425774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7141C9B-804B-4B3A-AB93-27C09573EA7A}"/>
                </a:ext>
              </a:extLst>
            </p:cNvPr>
            <p:cNvSpPr txBox="1"/>
            <p:nvPr/>
          </p:nvSpPr>
          <p:spPr>
            <a:xfrm>
              <a:off x="3759405" y="3708533"/>
              <a:ext cx="1166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Present</a:t>
              </a:r>
            </a:p>
            <a:p>
              <a:r>
                <a:rPr lang="en-US" sz="1600" b="1" dirty="0">
                  <a:solidFill>
                    <a:srgbClr val="00B0F0"/>
                  </a:solidFill>
                </a:rPr>
                <a:t>Weather</a:t>
              </a:r>
            </a:p>
          </p:txBody>
        </p:sp>
      </p:grpSp>
      <p:grpSp>
        <p:nvGrpSpPr>
          <p:cNvPr id="19" name="Sky">
            <a:extLst>
              <a:ext uri="{FF2B5EF4-FFF2-40B4-BE49-F238E27FC236}">
                <a16:creationId xmlns:a16="http://schemas.microsoft.com/office/drawing/2014/main" id="{BDA225B7-1C7F-4D8B-9227-B57F834C894D}"/>
              </a:ext>
            </a:extLst>
          </p:cNvPr>
          <p:cNvGrpSpPr/>
          <p:nvPr/>
        </p:nvGrpSpPr>
        <p:grpSpPr>
          <a:xfrm>
            <a:off x="5794136" y="3536668"/>
            <a:ext cx="1273725" cy="756640"/>
            <a:chOff x="5408474" y="3536668"/>
            <a:chExt cx="1273725" cy="756640"/>
          </a:xfrm>
        </p:grpSpPr>
        <p:sp>
          <p:nvSpPr>
            <p:cNvPr id="45" name="Left Brace 44">
              <a:extLst>
                <a:ext uri="{FF2B5EF4-FFF2-40B4-BE49-F238E27FC236}">
                  <a16:creationId xmlns:a16="http://schemas.microsoft.com/office/drawing/2014/main" id="{C808F143-2172-4ADD-BE4A-1E498218DCC7}"/>
                </a:ext>
              </a:extLst>
            </p:cNvPr>
            <p:cNvSpPr/>
            <p:nvPr/>
          </p:nvSpPr>
          <p:spPr bwMode="auto">
            <a:xfrm rot="16200000">
              <a:off x="5948920" y="3054083"/>
              <a:ext cx="192833" cy="1158004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FFE23D8-D952-401F-A74A-B3CAC3A2C06D}"/>
                </a:ext>
              </a:extLst>
            </p:cNvPr>
            <p:cNvSpPr txBox="1"/>
            <p:nvPr/>
          </p:nvSpPr>
          <p:spPr>
            <a:xfrm>
              <a:off x="5408474" y="3708533"/>
              <a:ext cx="1273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Sky</a:t>
              </a:r>
            </a:p>
            <a:p>
              <a:r>
                <a:rPr lang="en-US" sz="1600" b="1" dirty="0">
                  <a:solidFill>
                    <a:srgbClr val="00B0F0"/>
                  </a:solidFill>
                </a:rPr>
                <a:t>Condition</a:t>
              </a:r>
            </a:p>
          </p:txBody>
        </p:sp>
      </p:grpSp>
      <p:grpSp>
        <p:nvGrpSpPr>
          <p:cNvPr id="4" name="Temp Dew">
            <a:extLst>
              <a:ext uri="{FF2B5EF4-FFF2-40B4-BE49-F238E27FC236}">
                <a16:creationId xmlns:a16="http://schemas.microsoft.com/office/drawing/2014/main" id="{D9691BE0-C843-4140-8C77-F99BA9E47EDB}"/>
              </a:ext>
            </a:extLst>
          </p:cNvPr>
          <p:cNvGrpSpPr/>
          <p:nvPr/>
        </p:nvGrpSpPr>
        <p:grpSpPr>
          <a:xfrm>
            <a:off x="7000830" y="3532929"/>
            <a:ext cx="1426028" cy="1002862"/>
            <a:chOff x="6938630" y="3532929"/>
            <a:chExt cx="1426028" cy="1002862"/>
          </a:xfrm>
        </p:grpSpPr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692BEF04-0CC5-496A-9B54-A32D002CC6FB}"/>
                </a:ext>
              </a:extLst>
            </p:cNvPr>
            <p:cNvSpPr/>
            <p:nvPr/>
          </p:nvSpPr>
          <p:spPr bwMode="auto">
            <a:xfrm rot="16200000">
              <a:off x="7555228" y="3183339"/>
              <a:ext cx="192833" cy="892014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7003EFA-9B65-4BEF-B691-405FE9F9E109}"/>
                </a:ext>
              </a:extLst>
            </p:cNvPr>
            <p:cNvSpPr txBox="1"/>
            <p:nvPr/>
          </p:nvSpPr>
          <p:spPr>
            <a:xfrm>
              <a:off x="6938630" y="3704794"/>
              <a:ext cx="14260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Temperature</a:t>
              </a:r>
            </a:p>
            <a:p>
              <a:r>
                <a:rPr lang="en-US" sz="1600" b="1" dirty="0">
                  <a:solidFill>
                    <a:srgbClr val="00B0F0"/>
                  </a:solidFill>
                </a:rPr>
                <a:t>and Dew</a:t>
              </a:r>
            </a:p>
            <a:p>
              <a:r>
                <a:rPr lang="en-US" sz="1600" b="1" dirty="0">
                  <a:solidFill>
                    <a:srgbClr val="00B0F0"/>
                  </a:solidFill>
                </a:rPr>
                <a:t>Point</a:t>
              </a:r>
            </a:p>
          </p:txBody>
        </p:sp>
      </p:grpSp>
      <p:grpSp>
        <p:nvGrpSpPr>
          <p:cNvPr id="61" name="Altimeter">
            <a:extLst>
              <a:ext uri="{FF2B5EF4-FFF2-40B4-BE49-F238E27FC236}">
                <a16:creationId xmlns:a16="http://schemas.microsoft.com/office/drawing/2014/main" id="{CAF70EE3-928D-463A-82DC-034FD7CFF3C7}"/>
              </a:ext>
            </a:extLst>
          </p:cNvPr>
          <p:cNvGrpSpPr/>
          <p:nvPr/>
        </p:nvGrpSpPr>
        <p:grpSpPr>
          <a:xfrm>
            <a:off x="363098" y="4990760"/>
            <a:ext cx="1247775" cy="531388"/>
            <a:chOff x="363098" y="4990760"/>
            <a:chExt cx="1247775" cy="531388"/>
          </a:xfrm>
        </p:grpSpPr>
        <p:sp>
          <p:nvSpPr>
            <p:cNvPr id="47" name="Left Brace 46">
              <a:extLst>
                <a:ext uri="{FF2B5EF4-FFF2-40B4-BE49-F238E27FC236}">
                  <a16:creationId xmlns:a16="http://schemas.microsoft.com/office/drawing/2014/main" id="{8734C5A6-5158-4088-A2E5-3F69E0B42170}"/>
                </a:ext>
              </a:extLst>
            </p:cNvPr>
            <p:cNvSpPr/>
            <p:nvPr/>
          </p:nvSpPr>
          <p:spPr bwMode="auto">
            <a:xfrm rot="16200000">
              <a:off x="890569" y="4641170"/>
              <a:ext cx="192833" cy="892014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F82C010-F21E-40F5-B16E-BCA52EDA57A9}"/>
                </a:ext>
              </a:extLst>
            </p:cNvPr>
            <p:cNvSpPr txBox="1"/>
            <p:nvPr/>
          </p:nvSpPr>
          <p:spPr>
            <a:xfrm>
              <a:off x="363098" y="5183594"/>
              <a:ext cx="1247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Altimeter</a:t>
              </a:r>
            </a:p>
          </p:txBody>
        </p:sp>
      </p:grpSp>
      <p:grpSp>
        <p:nvGrpSpPr>
          <p:cNvPr id="17" name="Remarks">
            <a:extLst>
              <a:ext uri="{FF2B5EF4-FFF2-40B4-BE49-F238E27FC236}">
                <a16:creationId xmlns:a16="http://schemas.microsoft.com/office/drawing/2014/main" id="{791451A6-02ED-40D5-9E25-F73CD6446E73}"/>
              </a:ext>
            </a:extLst>
          </p:cNvPr>
          <p:cNvGrpSpPr/>
          <p:nvPr/>
        </p:nvGrpSpPr>
        <p:grpSpPr>
          <a:xfrm>
            <a:off x="1633670" y="4990760"/>
            <a:ext cx="6969351" cy="531388"/>
            <a:chOff x="1633671" y="4990760"/>
            <a:chExt cx="6443532" cy="531388"/>
          </a:xfrm>
        </p:grpSpPr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C79C4167-C047-4900-9433-331D0621437D}"/>
                </a:ext>
              </a:extLst>
            </p:cNvPr>
            <p:cNvSpPr/>
            <p:nvPr/>
          </p:nvSpPr>
          <p:spPr bwMode="auto">
            <a:xfrm rot="16200000">
              <a:off x="4759020" y="1865411"/>
              <a:ext cx="192833" cy="6443532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1EFBE90-1ABC-4601-B0D6-B46F1A7AE4E2}"/>
                </a:ext>
              </a:extLst>
            </p:cNvPr>
            <p:cNvSpPr txBox="1"/>
            <p:nvPr/>
          </p:nvSpPr>
          <p:spPr>
            <a:xfrm>
              <a:off x="4283124" y="5183594"/>
              <a:ext cx="1144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Remarks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E55B3F9A-2063-4893-9ADD-1ED5AB9AC5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63" name="Slide Number Placeholder 1">
            <a:extLst>
              <a:ext uri="{FF2B5EF4-FFF2-40B4-BE49-F238E27FC236}">
                <a16:creationId xmlns:a16="http://schemas.microsoft.com/office/drawing/2014/main" id="{61FD4E6C-D248-4D1E-AF04-9C38D505CC40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5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9041780" cy="609600"/>
          </a:xfrm>
        </p:spPr>
        <p:txBody>
          <a:bodyPr/>
          <a:lstStyle/>
          <a:p>
            <a:r>
              <a:rPr lang="en-US" dirty="0"/>
              <a:t>Soliciting Pilot Reports (PIREPs)</a:t>
            </a:r>
            <a:endParaRPr lang="en-US" sz="2800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black">
          <a:xfrm>
            <a:off x="509588" y="1722823"/>
            <a:ext cx="2282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AAL52  @  9,000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">
          <a:xfrm>
            <a:off x="438150" y="4346960"/>
            <a:ext cx="2425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AAL72  @  11,000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black">
          <a:xfrm>
            <a:off x="6411913" y="4448560"/>
            <a:ext cx="2298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UAL71  @  6,000</a:t>
            </a:r>
          </a:p>
        </p:txBody>
      </p:sp>
      <p:sp>
        <p:nvSpPr>
          <p:cNvPr id="20" name="Rectangle 112"/>
          <p:cNvSpPr>
            <a:spLocks noChangeArrowheads="1"/>
          </p:cNvSpPr>
          <p:nvPr/>
        </p:nvSpPr>
        <p:spPr bwMode="black">
          <a:xfrm>
            <a:off x="6342063" y="1319752"/>
            <a:ext cx="24399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UAL65  @  10,000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" y="1134082"/>
            <a:ext cx="4100513" cy="4403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2175" y="1134082"/>
            <a:ext cx="4105275" cy="4406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E68505F6-F7C9-4800-B5DB-88271E9B6C45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E69430-BC29-4402-A023-F07B2189C3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925" y="2608870"/>
            <a:ext cx="7972425" cy="3505200"/>
          </a:xfrm>
        </p:spPr>
        <p:txBody>
          <a:bodyPr/>
          <a:lstStyle/>
          <a:p>
            <a:pPr lvl="0">
              <a:spcAft>
                <a:spcPts val="800"/>
              </a:spcAft>
            </a:pPr>
            <a:r>
              <a:rPr lang="en-US" dirty="0"/>
              <a:t>Duty priorities</a:t>
            </a:r>
          </a:p>
          <a:p>
            <a:pPr lvl="0">
              <a:spcAft>
                <a:spcPts val="800"/>
              </a:spcAft>
            </a:pPr>
            <a:r>
              <a:rPr lang="en-US" dirty="0"/>
              <a:t>Procedures and phraseology for implementing air traffic services</a:t>
            </a:r>
          </a:p>
        </p:txBody>
      </p:sp>
    </p:spTree>
    <p:extLst>
      <p:ext uri="{BB962C8B-B14F-4D97-AF65-F5344CB8AC3E}">
        <p14:creationId xmlns:p14="http://schemas.microsoft.com/office/powerpoint/2010/main" val="42471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9041780" cy="609600"/>
          </a:xfrm>
        </p:spPr>
        <p:txBody>
          <a:bodyPr/>
          <a:lstStyle/>
          <a:p>
            <a:r>
              <a:rPr lang="en-US" dirty="0"/>
              <a:t>Soliciting PIREPs - Phraseology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black">
          <a:xfrm>
            <a:off x="509588" y="1722823"/>
            <a:ext cx="2282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AAL52  @  9,000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">
          <a:xfrm>
            <a:off x="438150" y="4346960"/>
            <a:ext cx="2425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AAL72  @  11,000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black">
          <a:xfrm>
            <a:off x="6411913" y="4448560"/>
            <a:ext cx="2298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UAL71  @  6,000</a:t>
            </a:r>
          </a:p>
        </p:txBody>
      </p:sp>
      <p:sp>
        <p:nvSpPr>
          <p:cNvPr id="20" name="Rectangle 112"/>
          <p:cNvSpPr>
            <a:spLocks noChangeArrowheads="1"/>
          </p:cNvSpPr>
          <p:nvPr/>
        </p:nvSpPr>
        <p:spPr bwMode="black">
          <a:xfrm>
            <a:off x="6342063" y="1319752"/>
            <a:ext cx="24399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UAL65  @  10,000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093"/>
          <a:stretch/>
        </p:blipFill>
        <p:spPr>
          <a:xfrm>
            <a:off x="327401" y="996950"/>
            <a:ext cx="8478462" cy="4948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5667844" y="3697223"/>
            <a:ext cx="2793238" cy="1930318"/>
          </a:xfrm>
          <a:prstGeom prst="wedgeRoundRectCallout">
            <a:avLst>
              <a:gd name="adj1" fmla="val 654"/>
              <a:gd name="adj2" fmla="val -130770"/>
              <a:gd name="adj3" fmla="val 16667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“DENVER CENTER, AMERICAN TWENTY-TWO REPORTING ON TOP AT FL280 CLEAR ABOVE”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0" y="3161537"/>
            <a:ext cx="3401550" cy="2466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905832" y="1366566"/>
            <a:ext cx="2341563" cy="1426508"/>
          </a:xfrm>
          <a:prstGeom prst="wedgeRoundRectCallout">
            <a:avLst>
              <a:gd name="adj1" fmla="val -38075"/>
              <a:gd name="adj2" fmla="val 178210"/>
              <a:gd name="adj3" fmla="val 16667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“AMERICAN TWENTY-TWO, REQUEST FLIGHT CONDITIONS”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BA26B407-CE49-4FD0-AB6A-4416E62DF330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65050" y="1373008"/>
            <a:ext cx="7575166" cy="43434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8044918" cy="609600"/>
          </a:xfrm>
        </p:spPr>
        <p:txBody>
          <a:bodyPr/>
          <a:lstStyle/>
          <a:p>
            <a:r>
              <a:rPr lang="en-US" dirty="0"/>
              <a:t>PIREP Fields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4790" y="1649734"/>
            <a:ext cx="73541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  <a:latin typeface="Consolas" panose="020B0609020204030204" pitchFamily="49" charset="0"/>
              </a:rPr>
              <a:t>UA /OV APE230010/TM 1516/FL085/TP BE20</a:t>
            </a:r>
          </a:p>
          <a:p>
            <a:pPr algn="l"/>
            <a:r>
              <a:rPr lang="en-US" sz="24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</a:p>
          <a:p>
            <a:pPr algn="l"/>
            <a:endParaRPr lang="en-US" sz="24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 algn="l"/>
            <a:endParaRPr lang="en-US" sz="24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2400" dirty="0">
                <a:solidFill>
                  <a:srgbClr val="FFFF00"/>
                </a:solidFill>
                <a:latin typeface="Consolas" panose="020B0609020204030204" pitchFamily="49" charset="0"/>
              </a:rPr>
              <a:t>/SK BKN040-TOP065/WX FV03SM BR/TA M02</a:t>
            </a:r>
          </a:p>
          <a:p>
            <a:pPr algn="l"/>
            <a:endParaRPr lang="en-US" sz="24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 algn="l"/>
            <a:endParaRPr lang="en-US" sz="24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 algn="l"/>
            <a:endParaRPr lang="en-US" sz="24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2400" dirty="0">
                <a:solidFill>
                  <a:srgbClr val="FFFF00"/>
                </a:solidFill>
                <a:latin typeface="Consolas" panose="020B0609020204030204" pitchFamily="49" charset="0"/>
              </a:rPr>
              <a:t>/WV 23008KT/TB LGT/IC TRACE RIME/RM TCU W</a:t>
            </a:r>
          </a:p>
        </p:txBody>
      </p:sp>
      <p:grpSp>
        <p:nvGrpSpPr>
          <p:cNvPr id="18" name="MSG Type">
            <a:extLst>
              <a:ext uri="{FF2B5EF4-FFF2-40B4-BE49-F238E27FC236}">
                <a16:creationId xmlns:a16="http://schemas.microsoft.com/office/drawing/2014/main" id="{404A24C8-AF80-4DB9-9398-CC2BE46696AA}"/>
              </a:ext>
            </a:extLst>
          </p:cNvPr>
          <p:cNvGrpSpPr/>
          <p:nvPr/>
        </p:nvGrpSpPr>
        <p:grpSpPr>
          <a:xfrm>
            <a:off x="706551" y="2065508"/>
            <a:ext cx="1087389" cy="800181"/>
            <a:chOff x="-334778" y="2065508"/>
            <a:chExt cx="2769936" cy="800181"/>
          </a:xfrm>
        </p:grpSpPr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7985EF8D-12CD-41E5-A57C-90DAA87F0DA6}"/>
                </a:ext>
              </a:extLst>
            </p:cNvPr>
            <p:cNvSpPr/>
            <p:nvPr/>
          </p:nvSpPr>
          <p:spPr bwMode="auto">
            <a:xfrm rot="16200000">
              <a:off x="978097" y="1646180"/>
              <a:ext cx="192833" cy="1031490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DD7B22-63D6-4857-ACD4-54F3747BCCD2}"/>
                </a:ext>
              </a:extLst>
            </p:cNvPr>
            <p:cNvSpPr txBox="1"/>
            <p:nvPr/>
          </p:nvSpPr>
          <p:spPr>
            <a:xfrm>
              <a:off x="-334778" y="2280914"/>
              <a:ext cx="2769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Message Type</a:t>
              </a:r>
            </a:p>
          </p:txBody>
        </p:sp>
      </p:grpSp>
      <p:grpSp>
        <p:nvGrpSpPr>
          <p:cNvPr id="27" name="Temp.">
            <a:extLst>
              <a:ext uri="{FF2B5EF4-FFF2-40B4-BE49-F238E27FC236}">
                <a16:creationId xmlns:a16="http://schemas.microsoft.com/office/drawing/2014/main" id="{8487DF2D-B07E-477E-85FA-054073105A50}"/>
              </a:ext>
            </a:extLst>
          </p:cNvPr>
          <p:cNvGrpSpPr/>
          <p:nvPr/>
        </p:nvGrpSpPr>
        <p:grpSpPr>
          <a:xfrm>
            <a:off x="6030630" y="3544709"/>
            <a:ext cx="1518937" cy="797401"/>
            <a:chOff x="4420321" y="2034336"/>
            <a:chExt cx="4550471" cy="797401"/>
          </a:xfrm>
        </p:grpSpPr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C954AB0A-0D68-4109-848B-4FC7EC4587A4}"/>
                </a:ext>
              </a:extLst>
            </p:cNvPr>
            <p:cNvSpPr/>
            <p:nvPr/>
          </p:nvSpPr>
          <p:spPr bwMode="auto">
            <a:xfrm rot="16200000">
              <a:off x="6738959" y="524518"/>
              <a:ext cx="192833" cy="3212469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58BFDD-1FDE-4DCF-9E1F-802E39BA49CA}"/>
                </a:ext>
              </a:extLst>
            </p:cNvPr>
            <p:cNvSpPr txBox="1"/>
            <p:nvPr/>
          </p:nvSpPr>
          <p:spPr>
            <a:xfrm>
              <a:off x="4420321" y="2246962"/>
              <a:ext cx="45504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Air Temperature</a:t>
              </a:r>
            </a:p>
          </p:txBody>
        </p:sp>
      </p:grpSp>
      <p:grpSp>
        <p:nvGrpSpPr>
          <p:cNvPr id="35" name="Time">
            <a:extLst>
              <a:ext uri="{FF2B5EF4-FFF2-40B4-BE49-F238E27FC236}">
                <a16:creationId xmlns:a16="http://schemas.microsoft.com/office/drawing/2014/main" id="{8487DF2D-B07E-477E-85FA-054073105A50}"/>
              </a:ext>
            </a:extLst>
          </p:cNvPr>
          <p:cNvGrpSpPr/>
          <p:nvPr/>
        </p:nvGrpSpPr>
        <p:grpSpPr>
          <a:xfrm>
            <a:off x="3849720" y="2065508"/>
            <a:ext cx="1266332" cy="551180"/>
            <a:chOff x="5229141" y="2034336"/>
            <a:chExt cx="3212469" cy="551180"/>
          </a:xfrm>
        </p:grpSpPr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C954AB0A-0D68-4109-848B-4FC7EC4587A4}"/>
                </a:ext>
              </a:extLst>
            </p:cNvPr>
            <p:cNvSpPr/>
            <p:nvPr/>
          </p:nvSpPr>
          <p:spPr bwMode="auto">
            <a:xfrm rot="16200000">
              <a:off x="6738959" y="524518"/>
              <a:ext cx="192833" cy="3212469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58BFDD-1FDE-4DCF-9E1F-802E39BA49CA}"/>
                </a:ext>
              </a:extLst>
            </p:cNvPr>
            <p:cNvSpPr txBox="1"/>
            <p:nvPr/>
          </p:nvSpPr>
          <p:spPr>
            <a:xfrm>
              <a:off x="5515868" y="2246962"/>
              <a:ext cx="2086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Time</a:t>
              </a:r>
            </a:p>
          </p:txBody>
        </p:sp>
      </p:grpSp>
      <p:grpSp>
        <p:nvGrpSpPr>
          <p:cNvPr id="38" name="Alt.">
            <a:extLst>
              <a:ext uri="{FF2B5EF4-FFF2-40B4-BE49-F238E27FC236}">
                <a16:creationId xmlns:a16="http://schemas.microsoft.com/office/drawing/2014/main" id="{8487DF2D-B07E-477E-85FA-054073105A50}"/>
              </a:ext>
            </a:extLst>
          </p:cNvPr>
          <p:cNvGrpSpPr/>
          <p:nvPr/>
        </p:nvGrpSpPr>
        <p:grpSpPr>
          <a:xfrm>
            <a:off x="5100709" y="2065508"/>
            <a:ext cx="1077261" cy="1061092"/>
            <a:chOff x="2694997" y="2034335"/>
            <a:chExt cx="4281143" cy="1061092"/>
          </a:xfrm>
        </p:grpSpPr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C954AB0A-0D68-4109-848B-4FC7EC4587A4}"/>
                </a:ext>
              </a:extLst>
            </p:cNvPr>
            <p:cNvSpPr/>
            <p:nvPr/>
          </p:nvSpPr>
          <p:spPr bwMode="auto">
            <a:xfrm rot="16200000">
              <a:off x="4759630" y="524518"/>
              <a:ext cx="192833" cy="3212468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58BFDD-1FDE-4DCF-9E1F-802E39BA49CA}"/>
                </a:ext>
              </a:extLst>
            </p:cNvPr>
            <p:cNvSpPr txBox="1"/>
            <p:nvPr/>
          </p:nvSpPr>
          <p:spPr>
            <a:xfrm>
              <a:off x="2694997" y="2264430"/>
              <a:ext cx="42811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F0"/>
                  </a:solidFill>
                </a:rPr>
                <a:t>Flight Level</a:t>
              </a:r>
            </a:p>
            <a:p>
              <a:r>
                <a:rPr lang="en-US" sz="1600" b="1" dirty="0" smtClean="0">
                  <a:solidFill>
                    <a:srgbClr val="00B0F0"/>
                  </a:solidFill>
                </a:rPr>
                <a:t>(Altitude)</a:t>
              </a:r>
              <a:endParaRPr lang="en-US" sz="16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41" name="A/C type">
            <a:extLst>
              <a:ext uri="{FF2B5EF4-FFF2-40B4-BE49-F238E27FC236}">
                <a16:creationId xmlns:a16="http://schemas.microsoft.com/office/drawing/2014/main" id="{8487DF2D-B07E-477E-85FA-054073105A50}"/>
              </a:ext>
            </a:extLst>
          </p:cNvPr>
          <p:cNvGrpSpPr/>
          <p:nvPr/>
        </p:nvGrpSpPr>
        <p:grpSpPr>
          <a:xfrm>
            <a:off x="6247160" y="2065508"/>
            <a:ext cx="1178878" cy="797401"/>
            <a:chOff x="5229141" y="2034336"/>
            <a:chExt cx="3212469" cy="797401"/>
          </a:xfrm>
        </p:grpSpPr>
        <p:sp>
          <p:nvSpPr>
            <p:cNvPr id="42" name="Left Brace 41">
              <a:extLst>
                <a:ext uri="{FF2B5EF4-FFF2-40B4-BE49-F238E27FC236}">
                  <a16:creationId xmlns:a16="http://schemas.microsoft.com/office/drawing/2014/main" id="{C954AB0A-0D68-4109-848B-4FC7EC4587A4}"/>
                </a:ext>
              </a:extLst>
            </p:cNvPr>
            <p:cNvSpPr/>
            <p:nvPr/>
          </p:nvSpPr>
          <p:spPr bwMode="auto">
            <a:xfrm rot="16200000">
              <a:off x="6738959" y="524518"/>
              <a:ext cx="192833" cy="3212469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E58BFDD-1FDE-4DCF-9E1F-802E39BA49CA}"/>
                </a:ext>
              </a:extLst>
            </p:cNvPr>
            <p:cNvSpPr txBox="1"/>
            <p:nvPr/>
          </p:nvSpPr>
          <p:spPr>
            <a:xfrm>
              <a:off x="5629875" y="2246962"/>
              <a:ext cx="2541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F0"/>
                  </a:solidFill>
                </a:rPr>
                <a:t>Aircraft</a:t>
              </a:r>
            </a:p>
            <a:p>
              <a:r>
                <a:rPr lang="en-US" sz="1600" b="1" dirty="0">
                  <a:solidFill>
                    <a:srgbClr val="00B0F0"/>
                  </a:solidFill>
                </a:rPr>
                <a:t>Type</a:t>
              </a:r>
            </a:p>
          </p:txBody>
        </p:sp>
      </p:grpSp>
      <p:grpSp>
        <p:nvGrpSpPr>
          <p:cNvPr id="44" name="Sky">
            <a:extLst>
              <a:ext uri="{FF2B5EF4-FFF2-40B4-BE49-F238E27FC236}">
                <a16:creationId xmlns:a16="http://schemas.microsoft.com/office/drawing/2014/main" id="{8487DF2D-B07E-477E-85FA-054073105A50}"/>
              </a:ext>
            </a:extLst>
          </p:cNvPr>
          <p:cNvGrpSpPr/>
          <p:nvPr/>
        </p:nvGrpSpPr>
        <p:grpSpPr>
          <a:xfrm>
            <a:off x="1273519" y="3544709"/>
            <a:ext cx="2668219" cy="551180"/>
            <a:chOff x="5229141" y="2034336"/>
            <a:chExt cx="3212469" cy="551180"/>
          </a:xfrm>
        </p:grpSpPr>
        <p:sp>
          <p:nvSpPr>
            <p:cNvPr id="45" name="Left Brace 44">
              <a:extLst>
                <a:ext uri="{FF2B5EF4-FFF2-40B4-BE49-F238E27FC236}">
                  <a16:creationId xmlns:a16="http://schemas.microsoft.com/office/drawing/2014/main" id="{C954AB0A-0D68-4109-848B-4FC7EC4587A4}"/>
                </a:ext>
              </a:extLst>
            </p:cNvPr>
            <p:cNvSpPr/>
            <p:nvPr/>
          </p:nvSpPr>
          <p:spPr bwMode="auto">
            <a:xfrm rot="16200000">
              <a:off x="6738959" y="524518"/>
              <a:ext cx="192833" cy="3212469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E58BFDD-1FDE-4DCF-9E1F-802E39BA49CA}"/>
                </a:ext>
              </a:extLst>
            </p:cNvPr>
            <p:cNvSpPr txBox="1"/>
            <p:nvPr/>
          </p:nvSpPr>
          <p:spPr>
            <a:xfrm>
              <a:off x="5924827" y="2246962"/>
              <a:ext cx="20903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Sky Condition</a:t>
              </a:r>
            </a:p>
          </p:txBody>
        </p:sp>
      </p:grpSp>
      <p:grpSp>
        <p:nvGrpSpPr>
          <p:cNvPr id="47" name="Vis. WX">
            <a:extLst>
              <a:ext uri="{FF2B5EF4-FFF2-40B4-BE49-F238E27FC236}">
                <a16:creationId xmlns:a16="http://schemas.microsoft.com/office/drawing/2014/main" id="{8487DF2D-B07E-477E-85FA-054073105A50}"/>
              </a:ext>
            </a:extLst>
          </p:cNvPr>
          <p:cNvGrpSpPr/>
          <p:nvPr/>
        </p:nvGrpSpPr>
        <p:grpSpPr>
          <a:xfrm>
            <a:off x="4143867" y="3544709"/>
            <a:ext cx="2034103" cy="797401"/>
            <a:chOff x="5229141" y="2034336"/>
            <a:chExt cx="3212469" cy="797401"/>
          </a:xfrm>
        </p:grpSpPr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C954AB0A-0D68-4109-848B-4FC7EC4587A4}"/>
                </a:ext>
              </a:extLst>
            </p:cNvPr>
            <p:cNvSpPr/>
            <p:nvPr/>
          </p:nvSpPr>
          <p:spPr bwMode="auto">
            <a:xfrm rot="16200000">
              <a:off x="6738959" y="524518"/>
              <a:ext cx="192833" cy="3212469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E58BFDD-1FDE-4DCF-9E1F-802E39BA49CA}"/>
                </a:ext>
              </a:extLst>
            </p:cNvPr>
            <p:cNvSpPr txBox="1"/>
            <p:nvPr/>
          </p:nvSpPr>
          <p:spPr>
            <a:xfrm>
              <a:off x="5545310" y="2246962"/>
              <a:ext cx="26190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Flight Visibility and Weather</a:t>
              </a:r>
            </a:p>
          </p:txBody>
        </p:sp>
      </p:grpSp>
      <p:grpSp>
        <p:nvGrpSpPr>
          <p:cNvPr id="50" name="Loc.">
            <a:extLst>
              <a:ext uri="{FF2B5EF4-FFF2-40B4-BE49-F238E27FC236}">
                <a16:creationId xmlns:a16="http://schemas.microsoft.com/office/drawing/2014/main" id="{8487DF2D-B07E-477E-85FA-054073105A50}"/>
              </a:ext>
            </a:extLst>
          </p:cNvPr>
          <p:cNvGrpSpPr/>
          <p:nvPr/>
        </p:nvGrpSpPr>
        <p:grpSpPr>
          <a:xfrm>
            <a:off x="1616483" y="2065508"/>
            <a:ext cx="2145576" cy="551180"/>
            <a:chOff x="5229141" y="2034336"/>
            <a:chExt cx="3212469" cy="551180"/>
          </a:xfrm>
        </p:grpSpPr>
        <p:sp>
          <p:nvSpPr>
            <p:cNvPr id="51" name="Left Brace 50">
              <a:extLst>
                <a:ext uri="{FF2B5EF4-FFF2-40B4-BE49-F238E27FC236}">
                  <a16:creationId xmlns:a16="http://schemas.microsoft.com/office/drawing/2014/main" id="{C954AB0A-0D68-4109-848B-4FC7EC4587A4}"/>
                </a:ext>
              </a:extLst>
            </p:cNvPr>
            <p:cNvSpPr/>
            <p:nvPr/>
          </p:nvSpPr>
          <p:spPr bwMode="auto">
            <a:xfrm rot="16200000">
              <a:off x="6738959" y="524518"/>
              <a:ext cx="192833" cy="3212469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E58BFDD-1FDE-4DCF-9E1F-802E39BA49CA}"/>
                </a:ext>
              </a:extLst>
            </p:cNvPr>
            <p:cNvSpPr txBox="1"/>
            <p:nvPr/>
          </p:nvSpPr>
          <p:spPr>
            <a:xfrm>
              <a:off x="6004806" y="2246962"/>
              <a:ext cx="1597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Location</a:t>
              </a:r>
            </a:p>
          </p:txBody>
        </p:sp>
      </p:grpSp>
      <p:grpSp>
        <p:nvGrpSpPr>
          <p:cNvPr id="53" name="Wind">
            <a:extLst>
              <a:ext uri="{FF2B5EF4-FFF2-40B4-BE49-F238E27FC236}">
                <a16:creationId xmlns:a16="http://schemas.microsoft.com/office/drawing/2014/main" id="{8487DF2D-B07E-477E-85FA-054073105A50}"/>
              </a:ext>
            </a:extLst>
          </p:cNvPr>
          <p:cNvGrpSpPr/>
          <p:nvPr/>
        </p:nvGrpSpPr>
        <p:grpSpPr>
          <a:xfrm>
            <a:off x="1264283" y="5003933"/>
            <a:ext cx="1678655" cy="551180"/>
            <a:chOff x="5229141" y="2034336"/>
            <a:chExt cx="3212469" cy="551180"/>
          </a:xfrm>
        </p:grpSpPr>
        <p:sp>
          <p:nvSpPr>
            <p:cNvPr id="54" name="Left Brace 53">
              <a:extLst>
                <a:ext uri="{FF2B5EF4-FFF2-40B4-BE49-F238E27FC236}">
                  <a16:creationId xmlns:a16="http://schemas.microsoft.com/office/drawing/2014/main" id="{C954AB0A-0D68-4109-848B-4FC7EC4587A4}"/>
                </a:ext>
              </a:extLst>
            </p:cNvPr>
            <p:cNvSpPr/>
            <p:nvPr/>
          </p:nvSpPr>
          <p:spPr bwMode="auto">
            <a:xfrm rot="16200000">
              <a:off x="6738959" y="524518"/>
              <a:ext cx="192833" cy="3212469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E58BFDD-1FDE-4DCF-9E1F-802E39BA49CA}"/>
                </a:ext>
              </a:extLst>
            </p:cNvPr>
            <p:cNvSpPr txBox="1"/>
            <p:nvPr/>
          </p:nvSpPr>
          <p:spPr>
            <a:xfrm>
              <a:off x="6004806" y="2246962"/>
              <a:ext cx="1597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Wind</a:t>
              </a:r>
            </a:p>
          </p:txBody>
        </p:sp>
      </p:grpSp>
      <p:grpSp>
        <p:nvGrpSpPr>
          <p:cNvPr id="56" name="Turb.">
            <a:extLst>
              <a:ext uri="{FF2B5EF4-FFF2-40B4-BE49-F238E27FC236}">
                <a16:creationId xmlns:a16="http://schemas.microsoft.com/office/drawing/2014/main" id="{8487DF2D-B07E-477E-85FA-054073105A50}"/>
              </a:ext>
            </a:extLst>
          </p:cNvPr>
          <p:cNvGrpSpPr/>
          <p:nvPr/>
        </p:nvGrpSpPr>
        <p:grpSpPr>
          <a:xfrm>
            <a:off x="2879004" y="5003933"/>
            <a:ext cx="1415218" cy="551180"/>
            <a:chOff x="4571760" y="2034336"/>
            <a:chExt cx="4435834" cy="551180"/>
          </a:xfrm>
        </p:grpSpPr>
        <p:sp>
          <p:nvSpPr>
            <p:cNvPr id="57" name="Left Brace 56">
              <a:extLst>
                <a:ext uri="{FF2B5EF4-FFF2-40B4-BE49-F238E27FC236}">
                  <a16:creationId xmlns:a16="http://schemas.microsoft.com/office/drawing/2014/main" id="{C954AB0A-0D68-4109-848B-4FC7EC4587A4}"/>
                </a:ext>
              </a:extLst>
            </p:cNvPr>
            <p:cNvSpPr/>
            <p:nvPr/>
          </p:nvSpPr>
          <p:spPr bwMode="auto">
            <a:xfrm rot="16200000">
              <a:off x="6738959" y="524518"/>
              <a:ext cx="192833" cy="3212469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E58BFDD-1FDE-4DCF-9E1F-802E39BA49CA}"/>
                </a:ext>
              </a:extLst>
            </p:cNvPr>
            <p:cNvSpPr txBox="1"/>
            <p:nvPr/>
          </p:nvSpPr>
          <p:spPr>
            <a:xfrm>
              <a:off x="4571760" y="2246962"/>
              <a:ext cx="44358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Turbulence</a:t>
              </a:r>
            </a:p>
          </p:txBody>
        </p:sp>
      </p:grpSp>
      <p:grpSp>
        <p:nvGrpSpPr>
          <p:cNvPr id="59" name="Icing">
            <a:extLst>
              <a:ext uri="{FF2B5EF4-FFF2-40B4-BE49-F238E27FC236}">
                <a16:creationId xmlns:a16="http://schemas.microsoft.com/office/drawing/2014/main" id="{8487DF2D-B07E-477E-85FA-054073105A50}"/>
              </a:ext>
            </a:extLst>
          </p:cNvPr>
          <p:cNvGrpSpPr/>
          <p:nvPr/>
        </p:nvGrpSpPr>
        <p:grpSpPr>
          <a:xfrm>
            <a:off x="4236692" y="5003933"/>
            <a:ext cx="2202146" cy="551180"/>
            <a:chOff x="5229141" y="2034336"/>
            <a:chExt cx="3212469" cy="551180"/>
          </a:xfrm>
        </p:grpSpPr>
        <p:sp>
          <p:nvSpPr>
            <p:cNvPr id="60" name="Left Brace 59">
              <a:extLst>
                <a:ext uri="{FF2B5EF4-FFF2-40B4-BE49-F238E27FC236}">
                  <a16:creationId xmlns:a16="http://schemas.microsoft.com/office/drawing/2014/main" id="{C954AB0A-0D68-4109-848B-4FC7EC4587A4}"/>
                </a:ext>
              </a:extLst>
            </p:cNvPr>
            <p:cNvSpPr/>
            <p:nvPr/>
          </p:nvSpPr>
          <p:spPr bwMode="auto">
            <a:xfrm rot="16200000">
              <a:off x="6738959" y="524518"/>
              <a:ext cx="192833" cy="3212469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E58BFDD-1FDE-4DCF-9E1F-802E39BA49CA}"/>
                </a:ext>
              </a:extLst>
            </p:cNvPr>
            <p:cNvSpPr txBox="1"/>
            <p:nvPr/>
          </p:nvSpPr>
          <p:spPr>
            <a:xfrm>
              <a:off x="6004806" y="2246962"/>
              <a:ext cx="1597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Icing</a:t>
              </a:r>
            </a:p>
          </p:txBody>
        </p:sp>
      </p:grpSp>
      <p:grpSp>
        <p:nvGrpSpPr>
          <p:cNvPr id="62" name="Remarks">
            <a:extLst>
              <a:ext uri="{FF2B5EF4-FFF2-40B4-BE49-F238E27FC236}">
                <a16:creationId xmlns:a16="http://schemas.microsoft.com/office/drawing/2014/main" id="{8487DF2D-B07E-477E-85FA-054073105A50}"/>
              </a:ext>
            </a:extLst>
          </p:cNvPr>
          <p:cNvGrpSpPr/>
          <p:nvPr/>
        </p:nvGrpSpPr>
        <p:grpSpPr>
          <a:xfrm>
            <a:off x="6604470" y="5003933"/>
            <a:ext cx="1367670" cy="551180"/>
            <a:chOff x="5229141" y="2034336"/>
            <a:chExt cx="3212469" cy="551180"/>
          </a:xfrm>
        </p:grpSpPr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C954AB0A-0D68-4109-848B-4FC7EC4587A4}"/>
                </a:ext>
              </a:extLst>
            </p:cNvPr>
            <p:cNvSpPr/>
            <p:nvPr/>
          </p:nvSpPr>
          <p:spPr bwMode="auto">
            <a:xfrm rot="16200000">
              <a:off x="6738959" y="524518"/>
              <a:ext cx="192833" cy="3212469"/>
            </a:xfrm>
            <a:prstGeom prst="leftBrace">
              <a:avLst>
                <a:gd name="adj1" fmla="val 73781"/>
                <a:gd name="adj2" fmla="val 5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E58BFDD-1FDE-4DCF-9E1F-802E39BA49CA}"/>
                </a:ext>
              </a:extLst>
            </p:cNvPr>
            <p:cNvSpPr txBox="1"/>
            <p:nvPr/>
          </p:nvSpPr>
          <p:spPr>
            <a:xfrm>
              <a:off x="5375658" y="2246962"/>
              <a:ext cx="3001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Remarks</a:t>
              </a:r>
            </a:p>
          </p:txBody>
        </p:sp>
      </p:grpSp>
      <p:sp>
        <p:nvSpPr>
          <p:cNvPr id="65" name="Slide Number Placeholder 1">
            <a:extLst>
              <a:ext uri="{FF2B5EF4-FFF2-40B4-BE49-F238E27FC236}">
                <a16:creationId xmlns:a16="http://schemas.microsoft.com/office/drawing/2014/main" id="{369DECF2-8DB3-49B6-9A05-30A295337661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20</a:t>
            </a:fld>
            <a:endParaRPr lang="en-US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3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6B7D7-E7B4-4DE3-9442-0F1CAA094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169581"/>
            <a:ext cx="8472487" cy="4729569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Which METAR entry indicates 15 knot winds </a:t>
            </a:r>
            <a:r>
              <a:rPr lang="en-US" dirty="0" smtClean="0"/>
              <a:t>from </a:t>
            </a:r>
            <a:r>
              <a:rPr lang="en-US" dirty="0"/>
              <a:t>the direction of 220 degrees gusting to 35 knots?</a:t>
            </a:r>
          </a:p>
          <a:p>
            <a:pPr marL="45720" indent="0">
              <a:buNone/>
            </a:pP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 </a:t>
            </a:r>
            <a:r>
              <a:rPr lang="en-US" sz="2800" dirty="0">
                <a:latin typeface="Consolas" panose="020B0609020204030204" pitchFamily="49" charset="0"/>
              </a:rPr>
              <a:t>22015G35KT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 </a:t>
            </a:r>
            <a:r>
              <a:rPr lang="en-US" sz="2800" dirty="0" smtClean="0">
                <a:latin typeface="Consolas" panose="020B0609020204030204" pitchFamily="49" charset="0"/>
              </a:rPr>
              <a:t>04015G35KT</a:t>
            </a:r>
            <a:endParaRPr lang="en-US" sz="2800" dirty="0">
              <a:latin typeface="Consolas" panose="020B0609020204030204" pitchFamily="49" charset="0"/>
            </a:endParaRPr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 </a:t>
            </a:r>
            <a:r>
              <a:rPr lang="en-US" sz="2800" dirty="0">
                <a:latin typeface="Consolas" panose="020B0609020204030204" pitchFamily="49" charset="0"/>
              </a:rPr>
              <a:t>15G35KT220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BF4571-2885-4DEC-932E-0FB04C2B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9AE5C59-3AE5-47E7-ABB2-DE874C9A593F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6B7D7-E7B4-4DE3-9442-0F1CAA094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188720"/>
            <a:ext cx="8472487" cy="958764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What items would require PIREP solicitation?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BF4571-2885-4DEC-932E-0FB04C2B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476B7D7-E7B4-4DE3-9442-0F1CAA094374}"/>
              </a:ext>
            </a:extLst>
          </p:cNvPr>
          <p:cNvSpPr txBox="1">
            <a:spLocks/>
          </p:cNvSpPr>
          <p:nvPr/>
        </p:nvSpPr>
        <p:spPr bwMode="auto">
          <a:xfrm>
            <a:off x="439131" y="1885732"/>
            <a:ext cx="8472487" cy="372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dirty="0"/>
              <a:t>Ceilings at or below 5,000’ (include cloud base/tops reports)</a:t>
            </a:r>
          </a:p>
          <a:p>
            <a:pPr lvl="0"/>
            <a:r>
              <a:rPr lang="en-US" sz="2000" dirty="0"/>
              <a:t>Visibility (surface and aloft) at or less than 5 miles</a:t>
            </a:r>
          </a:p>
          <a:p>
            <a:pPr lvl="0"/>
            <a:r>
              <a:rPr lang="en-US" sz="2000" dirty="0"/>
              <a:t>Thunderstorms and related phenomena</a:t>
            </a:r>
          </a:p>
          <a:p>
            <a:pPr lvl="0"/>
            <a:r>
              <a:rPr lang="en-US" sz="2000" dirty="0"/>
              <a:t>Turbulence (moderate or greater)</a:t>
            </a:r>
          </a:p>
          <a:p>
            <a:pPr lvl="0"/>
            <a:r>
              <a:rPr lang="en-US" sz="2000" dirty="0"/>
              <a:t>Icing (light or greater)</a:t>
            </a:r>
          </a:p>
          <a:p>
            <a:pPr lvl="0"/>
            <a:r>
              <a:rPr lang="en-US" sz="2000" dirty="0"/>
              <a:t>Wind shear</a:t>
            </a:r>
          </a:p>
          <a:p>
            <a:pPr lvl="0"/>
            <a:r>
              <a:rPr lang="en-US" sz="2000" dirty="0"/>
              <a:t>Braking action reports</a:t>
            </a:r>
          </a:p>
          <a:p>
            <a:pPr lvl="0"/>
            <a:r>
              <a:rPr lang="en-US" sz="2000" dirty="0"/>
              <a:t>Volcanic ash clouds</a:t>
            </a:r>
          </a:p>
          <a:p>
            <a:pPr lvl="0"/>
            <a:r>
              <a:rPr lang="en-US" sz="2000" dirty="0"/>
              <a:t>Detection of sulfur gases in the cabin, associated with volcanic activity</a:t>
            </a:r>
          </a:p>
          <a:p>
            <a:pPr marL="45720" indent="0">
              <a:buFontTx/>
              <a:buNone/>
            </a:pPr>
            <a:endParaRPr lang="en-US" sz="2000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A382D9C-D117-4583-ABD4-D428D8BC9F21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9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6B7D7-E7B4-4DE3-9442-0F1CAA094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169581"/>
            <a:ext cx="8472487" cy="4729569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Which PIREPs are forwarded for dissemination?</a:t>
            </a:r>
          </a:p>
          <a:p>
            <a:pPr marL="45720" indent="0">
              <a:buNone/>
            </a:pP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Mountain wave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Negative icing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All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BF4571-2885-4DEC-932E-0FB04C2B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F48AA15-063E-43D0-9165-8A5E3DF2E774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9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6B7D7-E7B4-4DE3-9442-0F1CAA094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169581"/>
            <a:ext cx="8472487" cy="4729569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What is the phraseology to obtain a PIREP?</a:t>
            </a:r>
          </a:p>
          <a:p>
            <a:pPr marL="45720" indent="0">
              <a:buNone/>
            </a:pP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“SAY FLIGHT CONDITIONS”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“REQUEST PIREPS”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“PROVIDE FLIGHT CONDITIONS”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BF4571-2885-4DEC-932E-0FB04C2B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B7FFA40-82DB-4816-8E84-5ADF69FCD1D7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 Placeholder 1">
            <a:extLst>
              <a:ext uri="{FF2B5EF4-FFF2-40B4-BE49-F238E27FC236}">
                <a16:creationId xmlns:a16="http://schemas.microsoft.com/office/drawing/2014/main" id="{E4E4BA69-A4B2-4D2B-A0C6-A7DBE59FC9F6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775519" y="1011968"/>
            <a:ext cx="4083675" cy="4208919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453" y="1011969"/>
            <a:ext cx="4100513" cy="4208919"/>
            <a:chOff x="335280" y="992188"/>
            <a:chExt cx="4100513" cy="4208919"/>
          </a:xfrm>
        </p:grpSpPr>
        <p:sp>
          <p:nvSpPr>
            <p:cNvPr id="15" name="Left DSR Display"/>
            <p:cNvSpPr>
              <a:spLocks noChangeArrowheads="1"/>
            </p:cNvSpPr>
            <p:nvPr/>
          </p:nvSpPr>
          <p:spPr bwMode="auto">
            <a:xfrm>
              <a:off x="335280" y="992188"/>
              <a:ext cx="4100513" cy="4208919"/>
            </a:xfrm>
            <a:prstGeom prst="rect">
              <a:avLst/>
            </a:prstGeom>
            <a:solidFill>
              <a:srgbClr val="00001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b="1"/>
            </a:p>
          </p:txBody>
        </p:sp>
        <p:grpSp>
          <p:nvGrpSpPr>
            <p:cNvPr id="16" name="Group 96"/>
            <p:cNvGrpSpPr>
              <a:grpSpLocks/>
            </p:cNvGrpSpPr>
            <p:nvPr/>
          </p:nvGrpSpPr>
          <p:grpSpPr bwMode="auto">
            <a:xfrm>
              <a:off x="1821375" y="1500982"/>
              <a:ext cx="1209675" cy="1127011"/>
              <a:chOff x="948" y="1112"/>
              <a:chExt cx="1941" cy="1104"/>
            </a:xfrm>
          </p:grpSpPr>
          <p:sp>
            <p:nvSpPr>
              <p:cNvPr id="130" name="Line 97"/>
              <p:cNvSpPr>
                <a:spLocks noChangeShapeType="1"/>
              </p:cNvSpPr>
              <p:nvPr/>
            </p:nvSpPr>
            <p:spPr bwMode="auto">
              <a:xfrm flipV="1">
                <a:off x="948" y="1497"/>
                <a:ext cx="146" cy="347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98"/>
              <p:cNvSpPr>
                <a:spLocks noChangeShapeType="1"/>
              </p:cNvSpPr>
              <p:nvPr/>
            </p:nvSpPr>
            <p:spPr bwMode="auto">
              <a:xfrm flipV="1">
                <a:off x="1022" y="1475"/>
                <a:ext cx="168" cy="383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99"/>
              <p:cNvSpPr>
                <a:spLocks noChangeShapeType="1"/>
              </p:cNvSpPr>
              <p:nvPr/>
            </p:nvSpPr>
            <p:spPr bwMode="auto">
              <a:xfrm flipV="1">
                <a:off x="1103" y="1467"/>
                <a:ext cx="201" cy="389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100"/>
              <p:cNvSpPr>
                <a:spLocks noChangeShapeType="1"/>
              </p:cNvSpPr>
              <p:nvPr/>
            </p:nvSpPr>
            <p:spPr bwMode="auto">
              <a:xfrm flipV="1">
                <a:off x="1170" y="1474"/>
                <a:ext cx="222" cy="396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101"/>
              <p:cNvSpPr>
                <a:spLocks noChangeShapeType="1"/>
              </p:cNvSpPr>
              <p:nvPr/>
            </p:nvSpPr>
            <p:spPr bwMode="auto">
              <a:xfrm flipV="1">
                <a:off x="1229" y="1481"/>
                <a:ext cx="255" cy="420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102"/>
              <p:cNvSpPr>
                <a:spLocks noChangeShapeType="1"/>
              </p:cNvSpPr>
              <p:nvPr/>
            </p:nvSpPr>
            <p:spPr bwMode="auto">
              <a:xfrm flipV="1">
                <a:off x="1310" y="1519"/>
                <a:ext cx="282" cy="401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103"/>
              <p:cNvSpPr>
                <a:spLocks noChangeShapeType="1"/>
              </p:cNvSpPr>
              <p:nvPr/>
            </p:nvSpPr>
            <p:spPr bwMode="auto">
              <a:xfrm flipV="1">
                <a:off x="1369" y="1549"/>
                <a:ext cx="298" cy="425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104"/>
              <p:cNvSpPr>
                <a:spLocks noChangeShapeType="1"/>
              </p:cNvSpPr>
              <p:nvPr/>
            </p:nvSpPr>
            <p:spPr bwMode="auto">
              <a:xfrm flipV="1">
                <a:off x="1450" y="1563"/>
                <a:ext cx="298" cy="425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105"/>
              <p:cNvSpPr>
                <a:spLocks noChangeShapeType="1"/>
              </p:cNvSpPr>
              <p:nvPr/>
            </p:nvSpPr>
            <p:spPr bwMode="auto">
              <a:xfrm flipV="1">
                <a:off x="1546" y="1608"/>
                <a:ext cx="309" cy="406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106"/>
              <p:cNvSpPr>
                <a:spLocks noChangeShapeType="1"/>
              </p:cNvSpPr>
              <p:nvPr/>
            </p:nvSpPr>
            <p:spPr bwMode="auto">
              <a:xfrm flipV="1">
                <a:off x="1645" y="1652"/>
                <a:ext cx="320" cy="388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07"/>
              <p:cNvSpPr>
                <a:spLocks noChangeShapeType="1"/>
              </p:cNvSpPr>
              <p:nvPr/>
            </p:nvSpPr>
            <p:spPr bwMode="auto">
              <a:xfrm flipV="1">
                <a:off x="1763" y="1697"/>
                <a:ext cx="337" cy="346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08"/>
              <p:cNvSpPr>
                <a:spLocks noChangeShapeType="1"/>
              </p:cNvSpPr>
              <p:nvPr/>
            </p:nvSpPr>
            <p:spPr bwMode="auto">
              <a:xfrm flipV="1">
                <a:off x="1856" y="1763"/>
                <a:ext cx="358" cy="328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09"/>
              <p:cNvSpPr>
                <a:spLocks noChangeShapeType="1"/>
              </p:cNvSpPr>
              <p:nvPr/>
            </p:nvSpPr>
            <p:spPr bwMode="auto">
              <a:xfrm flipV="1">
                <a:off x="1967" y="1844"/>
                <a:ext cx="401" cy="293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10"/>
              <p:cNvSpPr>
                <a:spLocks noChangeShapeType="1"/>
              </p:cNvSpPr>
              <p:nvPr/>
            </p:nvSpPr>
            <p:spPr bwMode="auto">
              <a:xfrm flipV="1">
                <a:off x="1989" y="1903"/>
                <a:ext cx="450" cy="311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11"/>
              <p:cNvSpPr>
                <a:spLocks noChangeShapeType="1"/>
              </p:cNvSpPr>
              <p:nvPr/>
            </p:nvSpPr>
            <p:spPr bwMode="auto">
              <a:xfrm flipV="1">
                <a:off x="2085" y="1917"/>
                <a:ext cx="472" cy="299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12"/>
              <p:cNvSpPr>
                <a:spLocks noChangeShapeType="1"/>
              </p:cNvSpPr>
              <p:nvPr/>
            </p:nvSpPr>
            <p:spPr bwMode="auto">
              <a:xfrm flipV="1">
                <a:off x="1280" y="1150"/>
                <a:ext cx="179" cy="437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13"/>
              <p:cNvSpPr>
                <a:spLocks noChangeShapeType="1"/>
              </p:cNvSpPr>
              <p:nvPr/>
            </p:nvSpPr>
            <p:spPr bwMode="auto">
              <a:xfrm flipV="1">
                <a:off x="1354" y="1151"/>
                <a:ext cx="195" cy="454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14"/>
              <p:cNvSpPr>
                <a:spLocks noChangeShapeType="1"/>
              </p:cNvSpPr>
              <p:nvPr/>
            </p:nvSpPr>
            <p:spPr bwMode="auto">
              <a:xfrm flipV="1">
                <a:off x="1435" y="1120"/>
                <a:ext cx="217" cy="479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15"/>
              <p:cNvSpPr>
                <a:spLocks noChangeShapeType="1"/>
              </p:cNvSpPr>
              <p:nvPr/>
            </p:nvSpPr>
            <p:spPr bwMode="auto">
              <a:xfrm flipV="1">
                <a:off x="1502" y="1119"/>
                <a:ext cx="260" cy="492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16"/>
              <p:cNvSpPr>
                <a:spLocks noChangeShapeType="1"/>
              </p:cNvSpPr>
              <p:nvPr/>
            </p:nvSpPr>
            <p:spPr bwMode="auto">
              <a:xfrm flipV="1">
                <a:off x="1561" y="1112"/>
                <a:ext cx="314" cy="528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17"/>
              <p:cNvSpPr>
                <a:spLocks noChangeShapeType="1"/>
              </p:cNvSpPr>
              <p:nvPr/>
            </p:nvSpPr>
            <p:spPr bwMode="auto">
              <a:xfrm flipV="1">
                <a:off x="1642" y="1179"/>
                <a:ext cx="304" cy="486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18"/>
              <p:cNvSpPr>
                <a:spLocks noChangeShapeType="1"/>
              </p:cNvSpPr>
              <p:nvPr/>
            </p:nvSpPr>
            <p:spPr bwMode="auto">
              <a:xfrm flipV="1">
                <a:off x="1701" y="1239"/>
                <a:ext cx="326" cy="485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119"/>
              <p:cNvSpPr>
                <a:spLocks noChangeShapeType="1"/>
              </p:cNvSpPr>
              <p:nvPr/>
            </p:nvSpPr>
            <p:spPr bwMode="auto">
              <a:xfrm flipV="1">
                <a:off x="1782" y="1260"/>
                <a:ext cx="331" cy="479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120"/>
              <p:cNvSpPr>
                <a:spLocks noChangeShapeType="1"/>
              </p:cNvSpPr>
              <p:nvPr/>
            </p:nvSpPr>
            <p:spPr bwMode="auto">
              <a:xfrm flipV="1">
                <a:off x="1878" y="1305"/>
                <a:ext cx="337" cy="461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121"/>
              <p:cNvSpPr>
                <a:spLocks noChangeShapeType="1"/>
              </p:cNvSpPr>
              <p:nvPr/>
            </p:nvSpPr>
            <p:spPr bwMode="auto">
              <a:xfrm flipV="1">
                <a:off x="1977" y="1468"/>
                <a:ext cx="298" cy="346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122"/>
              <p:cNvSpPr>
                <a:spLocks noChangeShapeType="1"/>
              </p:cNvSpPr>
              <p:nvPr/>
            </p:nvSpPr>
            <p:spPr bwMode="auto">
              <a:xfrm flipV="1">
                <a:off x="2095" y="1453"/>
                <a:ext cx="358" cy="353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23"/>
              <p:cNvSpPr>
                <a:spLocks noChangeShapeType="1"/>
              </p:cNvSpPr>
              <p:nvPr/>
            </p:nvSpPr>
            <p:spPr bwMode="auto">
              <a:xfrm flipV="1">
                <a:off x="2188" y="1482"/>
                <a:ext cx="406" cy="365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124"/>
              <p:cNvSpPr>
                <a:spLocks noChangeShapeType="1"/>
              </p:cNvSpPr>
              <p:nvPr/>
            </p:nvSpPr>
            <p:spPr bwMode="auto">
              <a:xfrm flipV="1">
                <a:off x="2299" y="1541"/>
                <a:ext cx="417" cy="347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125"/>
              <p:cNvSpPr>
                <a:spLocks noChangeShapeType="1"/>
              </p:cNvSpPr>
              <p:nvPr/>
            </p:nvSpPr>
            <p:spPr bwMode="auto">
              <a:xfrm flipV="1">
                <a:off x="2321" y="1622"/>
                <a:ext cx="472" cy="347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126"/>
              <p:cNvSpPr>
                <a:spLocks noChangeShapeType="1"/>
              </p:cNvSpPr>
              <p:nvPr/>
            </p:nvSpPr>
            <p:spPr bwMode="auto">
              <a:xfrm flipV="1">
                <a:off x="2417" y="1681"/>
                <a:ext cx="472" cy="299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899287" y="3210547"/>
              <a:ext cx="1039813" cy="863513"/>
              <a:chOff x="2899287" y="3305642"/>
              <a:chExt cx="1039813" cy="863513"/>
            </a:xfrm>
          </p:grpSpPr>
          <p:grpSp>
            <p:nvGrpSpPr>
              <p:cNvPr id="94" name="Group 128"/>
              <p:cNvGrpSpPr>
                <a:grpSpLocks/>
              </p:cNvGrpSpPr>
              <p:nvPr/>
            </p:nvGrpSpPr>
            <p:grpSpPr bwMode="auto">
              <a:xfrm>
                <a:off x="2899287" y="3584880"/>
                <a:ext cx="52561" cy="96367"/>
                <a:chOff x="3456" y="2629"/>
                <a:chExt cx="133" cy="177"/>
              </a:xfrm>
            </p:grpSpPr>
            <p:sp>
              <p:nvSpPr>
                <p:cNvPr id="127" name="Line 129"/>
                <p:cNvSpPr>
                  <a:spLocks noChangeShapeType="1"/>
                </p:cNvSpPr>
                <p:nvPr/>
              </p:nvSpPr>
              <p:spPr bwMode="auto">
                <a:xfrm>
                  <a:off x="3456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30"/>
                <p:cNvSpPr>
                  <a:spLocks noChangeShapeType="1"/>
                </p:cNvSpPr>
                <p:nvPr/>
              </p:nvSpPr>
              <p:spPr bwMode="auto">
                <a:xfrm>
                  <a:off x="3589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131"/>
                <p:cNvSpPr>
                  <a:spLocks noChangeShapeType="1"/>
                </p:cNvSpPr>
                <p:nvPr/>
              </p:nvSpPr>
              <p:spPr bwMode="auto">
                <a:xfrm>
                  <a:off x="3456" y="2720"/>
                  <a:ext cx="128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32"/>
              <p:cNvGrpSpPr>
                <a:grpSpLocks/>
              </p:cNvGrpSpPr>
              <p:nvPr/>
            </p:nvGrpSpPr>
            <p:grpSpPr bwMode="auto">
              <a:xfrm>
                <a:off x="3151958" y="3472578"/>
                <a:ext cx="52561" cy="96367"/>
                <a:chOff x="3456" y="2629"/>
                <a:chExt cx="133" cy="177"/>
              </a:xfrm>
            </p:grpSpPr>
            <p:sp>
              <p:nvSpPr>
                <p:cNvPr id="124" name="Line 133"/>
                <p:cNvSpPr>
                  <a:spLocks noChangeShapeType="1"/>
                </p:cNvSpPr>
                <p:nvPr/>
              </p:nvSpPr>
              <p:spPr bwMode="auto">
                <a:xfrm>
                  <a:off x="3456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34"/>
                <p:cNvSpPr>
                  <a:spLocks noChangeShapeType="1"/>
                </p:cNvSpPr>
                <p:nvPr/>
              </p:nvSpPr>
              <p:spPr bwMode="auto">
                <a:xfrm>
                  <a:off x="3589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35"/>
                <p:cNvSpPr>
                  <a:spLocks noChangeShapeType="1"/>
                </p:cNvSpPr>
                <p:nvPr/>
              </p:nvSpPr>
              <p:spPr bwMode="auto">
                <a:xfrm>
                  <a:off x="3456" y="2720"/>
                  <a:ext cx="128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136"/>
              <p:cNvGrpSpPr>
                <a:grpSpLocks/>
              </p:cNvGrpSpPr>
              <p:nvPr/>
            </p:nvGrpSpPr>
            <p:grpSpPr bwMode="auto">
              <a:xfrm>
                <a:off x="2927784" y="3848183"/>
                <a:ext cx="52561" cy="96367"/>
                <a:chOff x="3456" y="2629"/>
                <a:chExt cx="133" cy="177"/>
              </a:xfrm>
            </p:grpSpPr>
            <p:sp>
              <p:nvSpPr>
                <p:cNvPr id="121" name="Line 137"/>
                <p:cNvSpPr>
                  <a:spLocks noChangeShapeType="1"/>
                </p:cNvSpPr>
                <p:nvPr/>
              </p:nvSpPr>
              <p:spPr bwMode="auto">
                <a:xfrm>
                  <a:off x="3456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38"/>
                <p:cNvSpPr>
                  <a:spLocks noChangeShapeType="1"/>
                </p:cNvSpPr>
                <p:nvPr/>
              </p:nvSpPr>
              <p:spPr bwMode="auto">
                <a:xfrm>
                  <a:off x="3589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39"/>
                <p:cNvSpPr>
                  <a:spLocks noChangeShapeType="1"/>
                </p:cNvSpPr>
                <p:nvPr/>
              </p:nvSpPr>
              <p:spPr bwMode="auto">
                <a:xfrm>
                  <a:off x="3456" y="2720"/>
                  <a:ext cx="128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140"/>
              <p:cNvGrpSpPr>
                <a:grpSpLocks/>
              </p:cNvGrpSpPr>
              <p:nvPr/>
            </p:nvGrpSpPr>
            <p:grpSpPr bwMode="auto">
              <a:xfrm>
                <a:off x="3152591" y="4038642"/>
                <a:ext cx="52561" cy="96367"/>
                <a:chOff x="3456" y="2629"/>
                <a:chExt cx="133" cy="177"/>
              </a:xfrm>
            </p:grpSpPr>
            <p:sp>
              <p:nvSpPr>
                <p:cNvPr id="118" name="Line 141"/>
                <p:cNvSpPr>
                  <a:spLocks noChangeShapeType="1"/>
                </p:cNvSpPr>
                <p:nvPr/>
              </p:nvSpPr>
              <p:spPr bwMode="auto">
                <a:xfrm>
                  <a:off x="3456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42"/>
                <p:cNvSpPr>
                  <a:spLocks noChangeShapeType="1"/>
                </p:cNvSpPr>
                <p:nvPr/>
              </p:nvSpPr>
              <p:spPr bwMode="auto">
                <a:xfrm>
                  <a:off x="3589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43"/>
                <p:cNvSpPr>
                  <a:spLocks noChangeShapeType="1"/>
                </p:cNvSpPr>
                <p:nvPr/>
              </p:nvSpPr>
              <p:spPr bwMode="auto">
                <a:xfrm>
                  <a:off x="3456" y="2720"/>
                  <a:ext cx="128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144"/>
              <p:cNvGrpSpPr>
                <a:grpSpLocks/>
              </p:cNvGrpSpPr>
              <p:nvPr/>
            </p:nvGrpSpPr>
            <p:grpSpPr bwMode="auto">
              <a:xfrm>
                <a:off x="3554711" y="4072788"/>
                <a:ext cx="52561" cy="96367"/>
                <a:chOff x="3456" y="2629"/>
                <a:chExt cx="133" cy="177"/>
              </a:xfrm>
            </p:grpSpPr>
            <p:sp>
              <p:nvSpPr>
                <p:cNvPr id="115" name="Line 145"/>
                <p:cNvSpPr>
                  <a:spLocks noChangeShapeType="1"/>
                </p:cNvSpPr>
                <p:nvPr/>
              </p:nvSpPr>
              <p:spPr bwMode="auto">
                <a:xfrm>
                  <a:off x="3456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46"/>
                <p:cNvSpPr>
                  <a:spLocks noChangeShapeType="1"/>
                </p:cNvSpPr>
                <p:nvPr/>
              </p:nvSpPr>
              <p:spPr bwMode="auto">
                <a:xfrm>
                  <a:off x="3589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47"/>
                <p:cNvSpPr>
                  <a:spLocks noChangeShapeType="1"/>
                </p:cNvSpPr>
                <p:nvPr/>
              </p:nvSpPr>
              <p:spPr bwMode="auto">
                <a:xfrm>
                  <a:off x="3456" y="2720"/>
                  <a:ext cx="128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148"/>
              <p:cNvGrpSpPr>
                <a:grpSpLocks/>
              </p:cNvGrpSpPr>
              <p:nvPr/>
            </p:nvGrpSpPr>
            <p:grpSpPr bwMode="auto">
              <a:xfrm>
                <a:off x="3849177" y="3905093"/>
                <a:ext cx="52561" cy="96367"/>
                <a:chOff x="3456" y="2629"/>
                <a:chExt cx="133" cy="177"/>
              </a:xfrm>
            </p:grpSpPr>
            <p:sp>
              <p:nvSpPr>
                <p:cNvPr id="112" name="Line 149"/>
                <p:cNvSpPr>
                  <a:spLocks noChangeShapeType="1"/>
                </p:cNvSpPr>
                <p:nvPr/>
              </p:nvSpPr>
              <p:spPr bwMode="auto">
                <a:xfrm>
                  <a:off x="3456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50"/>
                <p:cNvSpPr>
                  <a:spLocks noChangeShapeType="1"/>
                </p:cNvSpPr>
                <p:nvPr/>
              </p:nvSpPr>
              <p:spPr bwMode="auto">
                <a:xfrm>
                  <a:off x="3589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151"/>
                <p:cNvSpPr>
                  <a:spLocks noChangeShapeType="1"/>
                </p:cNvSpPr>
                <p:nvPr/>
              </p:nvSpPr>
              <p:spPr bwMode="auto">
                <a:xfrm>
                  <a:off x="3456" y="2720"/>
                  <a:ext cx="128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152"/>
              <p:cNvGrpSpPr>
                <a:grpSpLocks/>
              </p:cNvGrpSpPr>
              <p:nvPr/>
            </p:nvGrpSpPr>
            <p:grpSpPr bwMode="auto">
              <a:xfrm>
                <a:off x="3886539" y="3653172"/>
                <a:ext cx="52561" cy="96367"/>
                <a:chOff x="3456" y="2629"/>
                <a:chExt cx="133" cy="177"/>
              </a:xfrm>
            </p:grpSpPr>
            <p:sp>
              <p:nvSpPr>
                <p:cNvPr id="109" name="Line 153"/>
                <p:cNvSpPr>
                  <a:spLocks noChangeShapeType="1"/>
                </p:cNvSpPr>
                <p:nvPr/>
              </p:nvSpPr>
              <p:spPr bwMode="auto">
                <a:xfrm>
                  <a:off x="3456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54"/>
                <p:cNvSpPr>
                  <a:spLocks noChangeShapeType="1"/>
                </p:cNvSpPr>
                <p:nvPr/>
              </p:nvSpPr>
              <p:spPr bwMode="auto">
                <a:xfrm>
                  <a:off x="3589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55"/>
                <p:cNvSpPr>
                  <a:spLocks noChangeShapeType="1"/>
                </p:cNvSpPr>
                <p:nvPr/>
              </p:nvSpPr>
              <p:spPr bwMode="auto">
                <a:xfrm>
                  <a:off x="3456" y="2720"/>
                  <a:ext cx="128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" name="Group 156"/>
              <p:cNvGrpSpPr>
                <a:grpSpLocks/>
              </p:cNvGrpSpPr>
              <p:nvPr/>
            </p:nvGrpSpPr>
            <p:grpSpPr bwMode="auto">
              <a:xfrm>
                <a:off x="3764953" y="3490789"/>
                <a:ext cx="52561" cy="96367"/>
                <a:chOff x="3456" y="2629"/>
                <a:chExt cx="133" cy="177"/>
              </a:xfrm>
            </p:grpSpPr>
            <p:sp>
              <p:nvSpPr>
                <p:cNvPr id="106" name="Line 157"/>
                <p:cNvSpPr>
                  <a:spLocks noChangeShapeType="1"/>
                </p:cNvSpPr>
                <p:nvPr/>
              </p:nvSpPr>
              <p:spPr bwMode="auto">
                <a:xfrm>
                  <a:off x="3456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58"/>
                <p:cNvSpPr>
                  <a:spLocks noChangeShapeType="1"/>
                </p:cNvSpPr>
                <p:nvPr/>
              </p:nvSpPr>
              <p:spPr bwMode="auto">
                <a:xfrm>
                  <a:off x="3589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59"/>
                <p:cNvSpPr>
                  <a:spLocks noChangeShapeType="1"/>
                </p:cNvSpPr>
                <p:nvPr/>
              </p:nvSpPr>
              <p:spPr bwMode="auto">
                <a:xfrm>
                  <a:off x="3456" y="2720"/>
                  <a:ext cx="128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" name="Group 160"/>
              <p:cNvGrpSpPr>
                <a:grpSpLocks/>
              </p:cNvGrpSpPr>
              <p:nvPr/>
            </p:nvGrpSpPr>
            <p:grpSpPr bwMode="auto">
              <a:xfrm>
                <a:off x="3484419" y="3305642"/>
                <a:ext cx="52561" cy="96367"/>
                <a:chOff x="3456" y="2629"/>
                <a:chExt cx="133" cy="177"/>
              </a:xfrm>
            </p:grpSpPr>
            <p:sp>
              <p:nvSpPr>
                <p:cNvPr id="103" name="Line 161"/>
                <p:cNvSpPr>
                  <a:spLocks noChangeShapeType="1"/>
                </p:cNvSpPr>
                <p:nvPr/>
              </p:nvSpPr>
              <p:spPr bwMode="auto">
                <a:xfrm>
                  <a:off x="3456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162"/>
                <p:cNvSpPr>
                  <a:spLocks noChangeShapeType="1"/>
                </p:cNvSpPr>
                <p:nvPr/>
              </p:nvSpPr>
              <p:spPr bwMode="auto">
                <a:xfrm>
                  <a:off x="3589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63"/>
                <p:cNvSpPr>
                  <a:spLocks noChangeShapeType="1"/>
                </p:cNvSpPr>
                <p:nvPr/>
              </p:nvSpPr>
              <p:spPr bwMode="auto">
                <a:xfrm>
                  <a:off x="3456" y="2720"/>
                  <a:ext cx="128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805375" y="3612144"/>
              <a:ext cx="1689100" cy="1053994"/>
              <a:chOff x="805375" y="3707239"/>
              <a:chExt cx="1689100" cy="1053994"/>
            </a:xfrm>
          </p:grpSpPr>
          <p:grpSp>
            <p:nvGrpSpPr>
              <p:cNvPr id="23" name="Group 165"/>
              <p:cNvGrpSpPr>
                <a:grpSpLocks/>
              </p:cNvGrpSpPr>
              <p:nvPr/>
            </p:nvGrpSpPr>
            <p:grpSpPr bwMode="auto">
              <a:xfrm>
                <a:off x="805375" y="3707239"/>
                <a:ext cx="1689100" cy="1053994"/>
                <a:chOff x="1100" y="2539"/>
                <a:chExt cx="2112" cy="1174"/>
              </a:xfrm>
            </p:grpSpPr>
            <p:sp>
              <p:nvSpPr>
                <p:cNvPr id="64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1100" y="2924"/>
                  <a:ext cx="199" cy="42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1174" y="2902"/>
                  <a:ext cx="228" cy="472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1255" y="2894"/>
                  <a:ext cx="273" cy="480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1322" y="2901"/>
                  <a:ext cx="302" cy="48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1381" y="2908"/>
                  <a:ext cx="347" cy="51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1462" y="2946"/>
                  <a:ext cx="384" cy="495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1521" y="2976"/>
                  <a:ext cx="406" cy="524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1602" y="2990"/>
                  <a:ext cx="406" cy="524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1698" y="3035"/>
                  <a:ext cx="421" cy="501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1797" y="3079"/>
                  <a:ext cx="435" cy="479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915" y="3124"/>
                  <a:ext cx="458" cy="427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2008" y="3190"/>
                  <a:ext cx="487" cy="405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2119" y="3271"/>
                  <a:ext cx="546" cy="361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2141" y="3330"/>
                  <a:ext cx="613" cy="383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2237" y="3344"/>
                  <a:ext cx="643" cy="369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1432" y="2577"/>
                  <a:ext cx="243" cy="539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1506" y="2578"/>
                  <a:ext cx="265" cy="560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1587" y="2547"/>
                  <a:ext cx="295" cy="591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1654" y="2546"/>
                  <a:ext cx="354" cy="607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1713" y="2539"/>
                  <a:ext cx="428" cy="651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1794" y="2606"/>
                  <a:ext cx="414" cy="599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1853" y="2666"/>
                  <a:ext cx="443" cy="59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1934" y="2687"/>
                  <a:ext cx="450" cy="591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030" y="2732"/>
                  <a:ext cx="458" cy="56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2129" y="2895"/>
                  <a:ext cx="406" cy="427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2247" y="2880"/>
                  <a:ext cx="487" cy="435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2340" y="2909"/>
                  <a:ext cx="553" cy="450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451" y="2968"/>
                  <a:ext cx="568" cy="42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2473" y="3049"/>
                  <a:ext cx="643" cy="42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2569" y="3108"/>
                  <a:ext cx="643" cy="369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96"/>
              <p:cNvGrpSpPr>
                <a:grpSpLocks/>
              </p:cNvGrpSpPr>
              <p:nvPr/>
            </p:nvGrpSpPr>
            <p:grpSpPr bwMode="auto">
              <a:xfrm>
                <a:off x="1781740" y="4366146"/>
                <a:ext cx="79322" cy="126119"/>
                <a:chOff x="3456" y="2629"/>
                <a:chExt cx="133" cy="177"/>
              </a:xfrm>
            </p:grpSpPr>
            <p:sp>
              <p:nvSpPr>
                <p:cNvPr id="61" name="Line 197"/>
                <p:cNvSpPr>
                  <a:spLocks noChangeShapeType="1"/>
                </p:cNvSpPr>
                <p:nvPr/>
              </p:nvSpPr>
              <p:spPr bwMode="auto">
                <a:xfrm>
                  <a:off x="3456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98"/>
                <p:cNvSpPr>
                  <a:spLocks noChangeShapeType="1"/>
                </p:cNvSpPr>
                <p:nvPr/>
              </p:nvSpPr>
              <p:spPr bwMode="auto">
                <a:xfrm>
                  <a:off x="3589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99"/>
                <p:cNvSpPr>
                  <a:spLocks noChangeShapeType="1"/>
                </p:cNvSpPr>
                <p:nvPr/>
              </p:nvSpPr>
              <p:spPr bwMode="auto">
                <a:xfrm>
                  <a:off x="3456" y="2720"/>
                  <a:ext cx="128" cy="0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00"/>
              <p:cNvGrpSpPr>
                <a:grpSpLocks/>
              </p:cNvGrpSpPr>
              <p:nvPr/>
            </p:nvGrpSpPr>
            <p:grpSpPr bwMode="auto">
              <a:xfrm>
                <a:off x="2039538" y="4290217"/>
                <a:ext cx="79322" cy="126119"/>
                <a:chOff x="3456" y="2629"/>
                <a:chExt cx="133" cy="177"/>
              </a:xfrm>
            </p:grpSpPr>
            <p:sp>
              <p:nvSpPr>
                <p:cNvPr id="58" name="Line 201"/>
                <p:cNvSpPr>
                  <a:spLocks noChangeShapeType="1"/>
                </p:cNvSpPr>
                <p:nvPr/>
              </p:nvSpPr>
              <p:spPr bwMode="auto">
                <a:xfrm>
                  <a:off x="3456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202"/>
                <p:cNvSpPr>
                  <a:spLocks noChangeShapeType="1"/>
                </p:cNvSpPr>
                <p:nvPr/>
              </p:nvSpPr>
              <p:spPr bwMode="auto">
                <a:xfrm>
                  <a:off x="3589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203"/>
                <p:cNvSpPr>
                  <a:spLocks noChangeShapeType="1"/>
                </p:cNvSpPr>
                <p:nvPr/>
              </p:nvSpPr>
              <p:spPr bwMode="auto">
                <a:xfrm>
                  <a:off x="3456" y="2720"/>
                  <a:ext cx="128" cy="0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04"/>
              <p:cNvGrpSpPr>
                <a:grpSpLocks/>
              </p:cNvGrpSpPr>
              <p:nvPr/>
            </p:nvGrpSpPr>
            <p:grpSpPr bwMode="auto">
              <a:xfrm>
                <a:off x="1687253" y="4098465"/>
                <a:ext cx="79322" cy="126119"/>
                <a:chOff x="3456" y="2629"/>
                <a:chExt cx="133" cy="177"/>
              </a:xfrm>
            </p:grpSpPr>
            <p:sp>
              <p:nvSpPr>
                <p:cNvPr id="55" name="Line 205"/>
                <p:cNvSpPr>
                  <a:spLocks noChangeShapeType="1"/>
                </p:cNvSpPr>
                <p:nvPr/>
              </p:nvSpPr>
              <p:spPr bwMode="auto">
                <a:xfrm>
                  <a:off x="3456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06"/>
                <p:cNvSpPr>
                  <a:spLocks noChangeShapeType="1"/>
                </p:cNvSpPr>
                <p:nvPr/>
              </p:nvSpPr>
              <p:spPr bwMode="auto">
                <a:xfrm>
                  <a:off x="3589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207"/>
                <p:cNvSpPr>
                  <a:spLocks noChangeShapeType="1"/>
                </p:cNvSpPr>
                <p:nvPr/>
              </p:nvSpPr>
              <p:spPr bwMode="auto">
                <a:xfrm>
                  <a:off x="3456" y="2720"/>
                  <a:ext cx="128" cy="0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08"/>
              <p:cNvGrpSpPr>
                <a:grpSpLocks/>
              </p:cNvGrpSpPr>
              <p:nvPr/>
            </p:nvGrpSpPr>
            <p:grpSpPr bwMode="auto">
              <a:xfrm>
                <a:off x="1491280" y="3869392"/>
                <a:ext cx="79322" cy="126119"/>
                <a:chOff x="3456" y="2629"/>
                <a:chExt cx="133" cy="177"/>
              </a:xfrm>
            </p:grpSpPr>
            <p:sp>
              <p:nvSpPr>
                <p:cNvPr id="52" name="Line 209"/>
                <p:cNvSpPr>
                  <a:spLocks noChangeShapeType="1"/>
                </p:cNvSpPr>
                <p:nvPr/>
              </p:nvSpPr>
              <p:spPr bwMode="auto">
                <a:xfrm>
                  <a:off x="3456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210"/>
                <p:cNvSpPr>
                  <a:spLocks noChangeShapeType="1"/>
                </p:cNvSpPr>
                <p:nvPr/>
              </p:nvSpPr>
              <p:spPr bwMode="auto">
                <a:xfrm>
                  <a:off x="3589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11"/>
                <p:cNvSpPr>
                  <a:spLocks noChangeShapeType="1"/>
                </p:cNvSpPr>
                <p:nvPr/>
              </p:nvSpPr>
              <p:spPr bwMode="auto">
                <a:xfrm>
                  <a:off x="3456" y="2720"/>
                  <a:ext cx="128" cy="0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212"/>
              <p:cNvGrpSpPr>
                <a:grpSpLocks/>
              </p:cNvGrpSpPr>
              <p:nvPr/>
            </p:nvGrpSpPr>
            <p:grpSpPr bwMode="auto">
              <a:xfrm>
                <a:off x="1469117" y="4251610"/>
                <a:ext cx="79322" cy="126119"/>
                <a:chOff x="3456" y="2629"/>
                <a:chExt cx="133" cy="177"/>
              </a:xfrm>
            </p:grpSpPr>
            <p:sp>
              <p:nvSpPr>
                <p:cNvPr id="49" name="Line 213"/>
                <p:cNvSpPr>
                  <a:spLocks noChangeShapeType="1"/>
                </p:cNvSpPr>
                <p:nvPr/>
              </p:nvSpPr>
              <p:spPr bwMode="auto">
                <a:xfrm>
                  <a:off x="3456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14"/>
                <p:cNvSpPr>
                  <a:spLocks noChangeShapeType="1"/>
                </p:cNvSpPr>
                <p:nvPr/>
              </p:nvSpPr>
              <p:spPr bwMode="auto">
                <a:xfrm>
                  <a:off x="3589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15"/>
                <p:cNvSpPr>
                  <a:spLocks noChangeShapeType="1"/>
                </p:cNvSpPr>
                <p:nvPr/>
              </p:nvSpPr>
              <p:spPr bwMode="auto">
                <a:xfrm>
                  <a:off x="3456" y="2720"/>
                  <a:ext cx="128" cy="0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216"/>
              <p:cNvGrpSpPr>
                <a:grpSpLocks/>
              </p:cNvGrpSpPr>
              <p:nvPr/>
            </p:nvGrpSpPr>
            <p:grpSpPr bwMode="auto">
              <a:xfrm>
                <a:off x="1284809" y="4344268"/>
                <a:ext cx="79322" cy="126119"/>
                <a:chOff x="3456" y="2629"/>
                <a:chExt cx="133" cy="177"/>
              </a:xfrm>
            </p:grpSpPr>
            <p:sp>
              <p:nvSpPr>
                <p:cNvPr id="46" name="Line 217"/>
                <p:cNvSpPr>
                  <a:spLocks noChangeShapeType="1"/>
                </p:cNvSpPr>
                <p:nvPr/>
              </p:nvSpPr>
              <p:spPr bwMode="auto">
                <a:xfrm>
                  <a:off x="3456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218"/>
                <p:cNvSpPr>
                  <a:spLocks noChangeShapeType="1"/>
                </p:cNvSpPr>
                <p:nvPr/>
              </p:nvSpPr>
              <p:spPr bwMode="auto">
                <a:xfrm>
                  <a:off x="3589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19"/>
                <p:cNvSpPr>
                  <a:spLocks noChangeShapeType="1"/>
                </p:cNvSpPr>
                <p:nvPr/>
              </p:nvSpPr>
              <p:spPr bwMode="auto">
                <a:xfrm>
                  <a:off x="3456" y="2720"/>
                  <a:ext cx="128" cy="0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220"/>
              <p:cNvGrpSpPr>
                <a:grpSpLocks/>
              </p:cNvGrpSpPr>
              <p:nvPr/>
            </p:nvGrpSpPr>
            <p:grpSpPr bwMode="auto">
              <a:xfrm>
                <a:off x="1458618" y="4505134"/>
                <a:ext cx="79322" cy="126119"/>
                <a:chOff x="3456" y="2629"/>
                <a:chExt cx="133" cy="177"/>
              </a:xfrm>
            </p:grpSpPr>
            <p:sp>
              <p:nvSpPr>
                <p:cNvPr id="43" name="Line 221"/>
                <p:cNvSpPr>
                  <a:spLocks noChangeShapeType="1"/>
                </p:cNvSpPr>
                <p:nvPr/>
              </p:nvSpPr>
              <p:spPr bwMode="auto">
                <a:xfrm>
                  <a:off x="3456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22"/>
                <p:cNvSpPr>
                  <a:spLocks noChangeShapeType="1"/>
                </p:cNvSpPr>
                <p:nvPr/>
              </p:nvSpPr>
              <p:spPr bwMode="auto">
                <a:xfrm>
                  <a:off x="3589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23"/>
                <p:cNvSpPr>
                  <a:spLocks noChangeShapeType="1"/>
                </p:cNvSpPr>
                <p:nvPr/>
              </p:nvSpPr>
              <p:spPr bwMode="auto">
                <a:xfrm>
                  <a:off x="3456" y="2720"/>
                  <a:ext cx="128" cy="0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224"/>
              <p:cNvGrpSpPr>
                <a:grpSpLocks/>
              </p:cNvGrpSpPr>
              <p:nvPr/>
            </p:nvGrpSpPr>
            <p:grpSpPr bwMode="auto">
              <a:xfrm>
                <a:off x="1666256" y="4566907"/>
                <a:ext cx="79322" cy="126119"/>
                <a:chOff x="3456" y="2629"/>
                <a:chExt cx="133" cy="177"/>
              </a:xfrm>
            </p:grpSpPr>
            <p:sp>
              <p:nvSpPr>
                <p:cNvPr id="40" name="Line 225"/>
                <p:cNvSpPr>
                  <a:spLocks noChangeShapeType="1"/>
                </p:cNvSpPr>
                <p:nvPr/>
              </p:nvSpPr>
              <p:spPr bwMode="auto">
                <a:xfrm>
                  <a:off x="3456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26"/>
                <p:cNvSpPr>
                  <a:spLocks noChangeShapeType="1"/>
                </p:cNvSpPr>
                <p:nvPr/>
              </p:nvSpPr>
              <p:spPr bwMode="auto">
                <a:xfrm>
                  <a:off x="3589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27"/>
                <p:cNvSpPr>
                  <a:spLocks noChangeShapeType="1"/>
                </p:cNvSpPr>
                <p:nvPr/>
              </p:nvSpPr>
              <p:spPr bwMode="auto">
                <a:xfrm>
                  <a:off x="3456" y="2720"/>
                  <a:ext cx="128" cy="0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228"/>
              <p:cNvGrpSpPr>
                <a:grpSpLocks/>
              </p:cNvGrpSpPr>
              <p:nvPr/>
            </p:nvGrpSpPr>
            <p:grpSpPr bwMode="auto">
              <a:xfrm>
                <a:off x="1106333" y="4357138"/>
                <a:ext cx="79322" cy="126119"/>
                <a:chOff x="3456" y="2629"/>
                <a:chExt cx="133" cy="177"/>
              </a:xfrm>
            </p:grpSpPr>
            <p:sp>
              <p:nvSpPr>
                <p:cNvPr id="37" name="Line 229"/>
                <p:cNvSpPr>
                  <a:spLocks noChangeShapeType="1"/>
                </p:cNvSpPr>
                <p:nvPr/>
              </p:nvSpPr>
              <p:spPr bwMode="auto">
                <a:xfrm>
                  <a:off x="3456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230"/>
                <p:cNvSpPr>
                  <a:spLocks noChangeShapeType="1"/>
                </p:cNvSpPr>
                <p:nvPr/>
              </p:nvSpPr>
              <p:spPr bwMode="auto">
                <a:xfrm>
                  <a:off x="3589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31"/>
                <p:cNvSpPr>
                  <a:spLocks noChangeShapeType="1"/>
                </p:cNvSpPr>
                <p:nvPr/>
              </p:nvSpPr>
              <p:spPr bwMode="auto">
                <a:xfrm>
                  <a:off x="3456" y="2720"/>
                  <a:ext cx="128" cy="0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232"/>
              <p:cNvGrpSpPr>
                <a:grpSpLocks/>
              </p:cNvGrpSpPr>
              <p:nvPr/>
            </p:nvGrpSpPr>
            <p:grpSpPr bwMode="auto">
              <a:xfrm>
                <a:off x="1945051" y="4055996"/>
                <a:ext cx="79322" cy="126119"/>
                <a:chOff x="3456" y="2629"/>
                <a:chExt cx="133" cy="177"/>
              </a:xfrm>
            </p:grpSpPr>
            <p:sp>
              <p:nvSpPr>
                <p:cNvPr id="34" name="Line 233"/>
                <p:cNvSpPr>
                  <a:spLocks noChangeShapeType="1"/>
                </p:cNvSpPr>
                <p:nvPr/>
              </p:nvSpPr>
              <p:spPr bwMode="auto">
                <a:xfrm>
                  <a:off x="3456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234"/>
                <p:cNvSpPr>
                  <a:spLocks noChangeShapeType="1"/>
                </p:cNvSpPr>
                <p:nvPr/>
              </p:nvSpPr>
              <p:spPr bwMode="auto">
                <a:xfrm>
                  <a:off x="3589" y="2629"/>
                  <a:ext cx="0" cy="177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235"/>
                <p:cNvSpPr>
                  <a:spLocks noChangeShapeType="1"/>
                </p:cNvSpPr>
                <p:nvPr/>
              </p:nvSpPr>
              <p:spPr bwMode="auto">
                <a:xfrm>
                  <a:off x="3456" y="2720"/>
                  <a:ext cx="128" cy="0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0" name="NEXRAD Textbox"/>
          <p:cNvSpPr txBox="1">
            <a:spLocks noChangeArrowheads="1"/>
          </p:cNvSpPr>
          <p:nvPr/>
        </p:nvSpPr>
        <p:spPr bwMode="auto">
          <a:xfrm>
            <a:off x="4695825" y="5311074"/>
            <a:ext cx="4106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>
                <a:solidFill>
                  <a:srgbClr val="122039"/>
                </a:solidFill>
                <a:cs typeface="Arial" charset="0"/>
              </a:rPr>
              <a:t>NEXRAD</a:t>
            </a:r>
          </a:p>
        </p:txBody>
      </p:sp>
      <p:sp>
        <p:nvSpPr>
          <p:cNvPr id="161" name="ARSR Textbox"/>
          <p:cNvSpPr txBox="1">
            <a:spLocks noChangeArrowheads="1"/>
          </p:cNvSpPr>
          <p:nvPr/>
        </p:nvSpPr>
        <p:spPr bwMode="auto">
          <a:xfrm>
            <a:off x="328613" y="5311074"/>
            <a:ext cx="411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 dirty="0">
                <a:solidFill>
                  <a:srgbClr val="122039"/>
                </a:solidFill>
                <a:cs typeface="Arial" charset="0"/>
              </a:rPr>
              <a:t>Air Route Surveillance Radar (ARSR)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219467" y="3544710"/>
            <a:ext cx="327111" cy="123100"/>
          </a:xfrm>
          <a:prstGeom prst="rect">
            <a:avLst/>
          </a:prstGeom>
          <a:solidFill>
            <a:srgbClr val="00001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4941117" y="3326567"/>
            <a:ext cx="636216" cy="400120"/>
            <a:chOff x="4998057" y="2877338"/>
            <a:chExt cx="983400" cy="681091"/>
          </a:xfrm>
        </p:grpSpPr>
        <p:grpSp>
          <p:nvGrpSpPr>
            <p:cNvPr id="170" name="DB Editable">
              <a:extLst>
                <a:ext uri="{FF2B5EF4-FFF2-40B4-BE49-F238E27FC236}">
                  <a16:creationId xmlns:a16="http://schemas.microsoft.com/office/drawing/2014/main" id="{4F607041-C6A8-483C-A0E8-7D7B1C76F261}"/>
                </a:ext>
              </a:extLst>
            </p:cNvPr>
            <p:cNvGrpSpPr/>
            <p:nvPr/>
          </p:nvGrpSpPr>
          <p:grpSpPr>
            <a:xfrm>
              <a:off x="4998057" y="2877338"/>
              <a:ext cx="983400" cy="681091"/>
              <a:chOff x="2425930" y="5554675"/>
              <a:chExt cx="2417346" cy="1870201"/>
            </a:xfrm>
          </p:grpSpPr>
          <p:pic>
            <p:nvPicPr>
              <p:cNvPr id="173" name="Fence">
                <a:extLst>
                  <a:ext uri="{FF2B5EF4-FFF2-40B4-BE49-F238E27FC236}">
                    <a16:creationId xmlns:a16="http://schemas.microsoft.com/office/drawing/2014/main" id="{AC426AAA-DAF9-4F17-9FEA-B4FCE0206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9372" y="5737161"/>
                <a:ext cx="983863" cy="1482171"/>
              </a:xfrm>
              <a:prstGeom prst="rect">
                <a:avLst/>
              </a:prstGeom>
            </p:spPr>
          </p:pic>
          <p:sp>
            <p:nvSpPr>
              <p:cNvPr id="174" name="DAL552 DB">
                <a:extLst>
                  <a:ext uri="{FF2B5EF4-FFF2-40B4-BE49-F238E27FC236}">
                    <a16:creationId xmlns:a16="http://schemas.microsoft.com/office/drawing/2014/main" id="{CED47D9F-814A-4DD1-B97D-D0C01EBD5958}"/>
                  </a:ext>
                </a:extLst>
              </p:cNvPr>
              <p:cNvSpPr txBox="1"/>
              <p:nvPr/>
            </p:nvSpPr>
            <p:spPr>
              <a:xfrm>
                <a:off x="2425930" y="5554675"/>
                <a:ext cx="2417346" cy="1870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800"/>
                  </a:lnSpc>
                </a:pPr>
                <a:r>
                  <a:rPr lang="en-US" dirty="0" smtClean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DAL552</a:t>
                </a:r>
                <a:endParaRPr lang="en-US" dirty="0">
                  <a:solidFill>
                    <a:srgbClr val="E0E004"/>
                  </a:solidFill>
                  <a:latin typeface="Consolas" panose="020B0609020204030204" pitchFamily="49" charset="0"/>
                </a:endParaRPr>
              </a:p>
              <a:p>
                <a:pPr algn="l">
                  <a:lnSpc>
                    <a:spcPts val="800"/>
                  </a:lnSpc>
                </a:pPr>
                <a:r>
                  <a:rPr lang="en-US" dirty="0" smtClean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370C</a:t>
                </a:r>
              </a:p>
              <a:p>
                <a:pPr algn="l">
                  <a:lnSpc>
                    <a:spcPts val="800"/>
                  </a:lnSpc>
                </a:pPr>
                <a:r>
                  <a:rPr lang="en-US" dirty="0" smtClean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221K448</a:t>
                </a:r>
                <a:endParaRPr lang="en-US" dirty="0">
                  <a:solidFill>
                    <a:srgbClr val="E0E004"/>
                  </a:solidFill>
                  <a:latin typeface="Consolas" panose="020B0609020204030204" pitchFamily="49" charset="0"/>
                </a:endParaRPr>
              </a:p>
            </p:txBody>
          </p:sp>
        </p:grpSp>
        <p:pic>
          <p:nvPicPr>
            <p:cNvPr id="172" name="WIFI manual">
              <a:extLst>
                <a:ext uri="{FF2B5EF4-FFF2-40B4-BE49-F238E27FC236}">
                  <a16:creationId xmlns:a16="http://schemas.microsoft.com/office/drawing/2014/main" id="{57DD3F5B-C7A6-42B4-9815-70D5C1FF6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875" y="3148796"/>
              <a:ext cx="84697" cy="87342"/>
            </a:xfrm>
            <a:prstGeom prst="rect">
              <a:avLst/>
            </a:prstGeom>
          </p:spPr>
        </p:pic>
      </p:grpSp>
      <p:grpSp>
        <p:nvGrpSpPr>
          <p:cNvPr id="175" name="Group 174"/>
          <p:cNvGrpSpPr/>
          <p:nvPr/>
        </p:nvGrpSpPr>
        <p:grpSpPr>
          <a:xfrm>
            <a:off x="4911132" y="4278092"/>
            <a:ext cx="636216" cy="400120"/>
            <a:chOff x="4998057" y="2877338"/>
            <a:chExt cx="983400" cy="681091"/>
          </a:xfrm>
        </p:grpSpPr>
        <p:grpSp>
          <p:nvGrpSpPr>
            <p:cNvPr id="176" name="DB Editable">
              <a:extLst>
                <a:ext uri="{FF2B5EF4-FFF2-40B4-BE49-F238E27FC236}">
                  <a16:creationId xmlns:a16="http://schemas.microsoft.com/office/drawing/2014/main" id="{4F607041-C6A8-483C-A0E8-7D7B1C76F261}"/>
                </a:ext>
              </a:extLst>
            </p:cNvPr>
            <p:cNvGrpSpPr/>
            <p:nvPr/>
          </p:nvGrpSpPr>
          <p:grpSpPr>
            <a:xfrm>
              <a:off x="4998057" y="2877338"/>
              <a:ext cx="983400" cy="681091"/>
              <a:chOff x="2425930" y="5554675"/>
              <a:chExt cx="2417346" cy="1870201"/>
            </a:xfrm>
          </p:grpSpPr>
          <p:pic>
            <p:nvPicPr>
              <p:cNvPr id="178" name="Fence">
                <a:extLst>
                  <a:ext uri="{FF2B5EF4-FFF2-40B4-BE49-F238E27FC236}">
                    <a16:creationId xmlns:a16="http://schemas.microsoft.com/office/drawing/2014/main" id="{AC426AAA-DAF9-4F17-9FEA-B4FCE0206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9372" y="5737161"/>
                <a:ext cx="983863" cy="1482171"/>
              </a:xfrm>
              <a:prstGeom prst="rect">
                <a:avLst/>
              </a:prstGeom>
            </p:spPr>
          </p:pic>
          <p:sp>
            <p:nvSpPr>
              <p:cNvPr id="179" name="AAL543 DB">
                <a:extLst>
                  <a:ext uri="{FF2B5EF4-FFF2-40B4-BE49-F238E27FC236}">
                    <a16:creationId xmlns:a16="http://schemas.microsoft.com/office/drawing/2014/main" id="{CED47D9F-814A-4DD1-B97D-D0C01EBD5958}"/>
                  </a:ext>
                </a:extLst>
              </p:cNvPr>
              <p:cNvSpPr txBox="1"/>
              <p:nvPr/>
            </p:nvSpPr>
            <p:spPr>
              <a:xfrm>
                <a:off x="2425930" y="5554675"/>
                <a:ext cx="2417346" cy="1870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800"/>
                  </a:lnSpc>
                </a:pPr>
                <a:r>
                  <a:rPr lang="en-US" dirty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A</a:t>
                </a:r>
                <a:r>
                  <a:rPr lang="en-US" dirty="0" smtClean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AL543</a:t>
                </a:r>
                <a:endParaRPr lang="en-US" dirty="0">
                  <a:solidFill>
                    <a:srgbClr val="E0E004"/>
                  </a:solidFill>
                  <a:latin typeface="Consolas" panose="020B0609020204030204" pitchFamily="49" charset="0"/>
                </a:endParaRPr>
              </a:p>
              <a:p>
                <a:pPr algn="l">
                  <a:lnSpc>
                    <a:spcPts val="800"/>
                  </a:lnSpc>
                </a:pPr>
                <a:r>
                  <a:rPr lang="en-US" dirty="0" smtClean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370C</a:t>
                </a:r>
              </a:p>
              <a:p>
                <a:pPr algn="l">
                  <a:lnSpc>
                    <a:spcPts val="800"/>
                  </a:lnSpc>
                </a:pPr>
                <a:r>
                  <a:rPr lang="en-US" dirty="0" smtClean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334K442</a:t>
                </a:r>
                <a:endParaRPr lang="en-US" dirty="0">
                  <a:solidFill>
                    <a:srgbClr val="E0E004"/>
                  </a:solidFill>
                  <a:latin typeface="Consolas" panose="020B0609020204030204" pitchFamily="49" charset="0"/>
                </a:endParaRPr>
              </a:p>
            </p:txBody>
          </p:sp>
        </p:grpSp>
        <p:pic>
          <p:nvPicPr>
            <p:cNvPr id="177" name="WIFI manual">
              <a:extLst>
                <a:ext uri="{FF2B5EF4-FFF2-40B4-BE49-F238E27FC236}">
                  <a16:creationId xmlns:a16="http://schemas.microsoft.com/office/drawing/2014/main" id="{57DD3F5B-C7A6-42B4-9815-70D5C1FF6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875" y="3148796"/>
              <a:ext cx="84697" cy="87342"/>
            </a:xfrm>
            <a:prstGeom prst="rect">
              <a:avLst/>
            </a:prstGeom>
          </p:spPr>
        </p:pic>
      </p:grpSp>
      <p:pic>
        <p:nvPicPr>
          <p:cNvPr id="5" name="WX Cell GP 1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98" b="98975" l="253" r="982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6456" y="2576433"/>
            <a:ext cx="1501433" cy="1854935"/>
          </a:xfrm>
          <a:prstGeom prst="rect">
            <a:avLst/>
          </a:prstGeom>
        </p:spPr>
      </p:pic>
      <p:pic>
        <p:nvPicPr>
          <p:cNvPr id="171" name="WX Cell GP 2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98" b="98975" l="253" r="982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6788440" y="1700057"/>
            <a:ext cx="1501433" cy="1854935"/>
          </a:xfrm>
          <a:prstGeom prst="rect">
            <a:avLst/>
          </a:prstGeom>
        </p:spPr>
      </p:pic>
      <p:pic>
        <p:nvPicPr>
          <p:cNvPr id="180" name="R Video Map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" b="934"/>
          <a:stretch/>
        </p:blipFill>
        <p:spPr>
          <a:xfrm>
            <a:off x="4853166" y="1104261"/>
            <a:ext cx="3974625" cy="4024332"/>
          </a:xfrm>
          <a:prstGeom prst="rect">
            <a:avLst/>
          </a:prstGeom>
        </p:spPr>
      </p:pic>
      <p:sp>
        <p:nvSpPr>
          <p:cNvPr id="9" name="Moderate Text"/>
          <p:cNvSpPr txBox="1"/>
          <p:nvPr/>
        </p:nvSpPr>
        <p:spPr>
          <a:xfrm>
            <a:off x="5221415" y="1847774"/>
            <a:ext cx="1374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MODERATE</a:t>
            </a:r>
            <a:endParaRPr lang="en-US" sz="1400" dirty="0"/>
          </a:p>
        </p:txBody>
      </p:sp>
      <p:sp>
        <p:nvSpPr>
          <p:cNvPr id="181" name="Heavy Text"/>
          <p:cNvSpPr txBox="1"/>
          <p:nvPr/>
        </p:nvSpPr>
        <p:spPr>
          <a:xfrm>
            <a:off x="5032856" y="2255896"/>
            <a:ext cx="1374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HEAVY</a:t>
            </a:r>
            <a:endParaRPr lang="en-US" sz="1400" dirty="0"/>
          </a:p>
        </p:txBody>
      </p:sp>
      <p:sp>
        <p:nvSpPr>
          <p:cNvPr id="182" name="Extreme Text"/>
          <p:cNvSpPr txBox="1"/>
          <p:nvPr/>
        </p:nvSpPr>
        <p:spPr>
          <a:xfrm>
            <a:off x="5132110" y="2713383"/>
            <a:ext cx="1374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EXTREME</a:t>
            </a:r>
            <a:endParaRPr lang="en-US" sz="1400" dirty="0"/>
          </a:p>
        </p:txBody>
      </p:sp>
      <p:cxnSp>
        <p:nvCxnSpPr>
          <p:cNvPr id="11" name="Moderate Arrow"/>
          <p:cNvCxnSpPr/>
          <p:nvPr/>
        </p:nvCxnSpPr>
        <p:spPr bwMode="auto">
          <a:xfrm flipV="1">
            <a:off x="6472835" y="1868871"/>
            <a:ext cx="1505692" cy="136793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Heavy Arrow"/>
          <p:cNvCxnSpPr/>
          <p:nvPr/>
        </p:nvCxnSpPr>
        <p:spPr bwMode="auto">
          <a:xfrm flipV="1">
            <a:off x="6049127" y="2426546"/>
            <a:ext cx="1126588" cy="8638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Extreme Arrow"/>
          <p:cNvCxnSpPr/>
          <p:nvPr/>
        </p:nvCxnSpPr>
        <p:spPr bwMode="auto">
          <a:xfrm>
            <a:off x="6293906" y="2873725"/>
            <a:ext cx="946902" cy="85008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8" name="Paired target FLAT DAL552">
            <a:extLst>
              <a:ext uri="{FF2B5EF4-FFF2-40B4-BE49-F238E27FC236}">
                <a16:creationId xmlns:a16="http://schemas.microsoft.com/office/drawing/2014/main" id="{25253DC9-BCE0-4573-A33A-99C30E884F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999" y="3802959"/>
            <a:ext cx="73594" cy="93432"/>
          </a:xfrm>
          <a:prstGeom prst="rect">
            <a:avLst/>
          </a:prstGeom>
        </p:spPr>
      </p:pic>
      <p:cxnSp>
        <p:nvCxnSpPr>
          <p:cNvPr id="189" name="DAL552 DB Vector"/>
          <p:cNvCxnSpPr/>
          <p:nvPr/>
        </p:nvCxnSpPr>
        <p:spPr bwMode="auto">
          <a:xfrm flipV="1">
            <a:off x="5708365" y="3537351"/>
            <a:ext cx="105614" cy="266121"/>
          </a:xfrm>
          <a:prstGeom prst="line">
            <a:avLst/>
          </a:prstGeom>
          <a:noFill/>
          <a:ln w="9525" cap="rnd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DAL552 DB Leader"/>
          <p:cNvCxnSpPr/>
          <p:nvPr/>
        </p:nvCxnSpPr>
        <p:spPr bwMode="auto">
          <a:xfrm>
            <a:off x="5441591" y="3626041"/>
            <a:ext cx="207709" cy="176918"/>
          </a:xfrm>
          <a:prstGeom prst="line">
            <a:avLst/>
          </a:prstGeom>
          <a:noFill/>
          <a:ln w="15875" cap="rnd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9" name="TGT History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8792" y="3889848"/>
            <a:ext cx="49840" cy="70926"/>
          </a:xfrm>
          <a:prstGeom prst="rect">
            <a:avLst/>
          </a:prstGeom>
        </p:spPr>
      </p:pic>
      <p:pic>
        <p:nvPicPr>
          <p:cNvPr id="200" name="TGT History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2662" y="3963609"/>
            <a:ext cx="49840" cy="70926"/>
          </a:xfrm>
          <a:prstGeom prst="rect">
            <a:avLst/>
          </a:prstGeom>
        </p:spPr>
      </p:pic>
      <p:pic>
        <p:nvPicPr>
          <p:cNvPr id="201" name="TGT History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9039" y="4039246"/>
            <a:ext cx="49840" cy="70926"/>
          </a:xfrm>
          <a:prstGeom prst="rect">
            <a:avLst/>
          </a:prstGeom>
        </p:spPr>
      </p:pic>
      <p:pic>
        <p:nvPicPr>
          <p:cNvPr id="206" name="Paired target FLAT AAL543">
            <a:extLst>
              <a:ext uri="{FF2B5EF4-FFF2-40B4-BE49-F238E27FC236}">
                <a16:creationId xmlns:a16="http://schemas.microsoft.com/office/drawing/2014/main" id="{25253DC9-BCE0-4573-A33A-99C30E884F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57" y="4750327"/>
            <a:ext cx="73594" cy="93432"/>
          </a:xfrm>
          <a:prstGeom prst="rect">
            <a:avLst/>
          </a:prstGeom>
        </p:spPr>
      </p:pic>
      <p:cxnSp>
        <p:nvCxnSpPr>
          <p:cNvPr id="207" name="AAL543 DB Vector"/>
          <p:cNvCxnSpPr/>
          <p:nvPr/>
        </p:nvCxnSpPr>
        <p:spPr bwMode="auto">
          <a:xfrm flipV="1">
            <a:off x="5664811" y="4456214"/>
            <a:ext cx="29542" cy="287621"/>
          </a:xfrm>
          <a:prstGeom prst="line">
            <a:avLst/>
          </a:prstGeom>
          <a:noFill/>
          <a:ln w="9525" cap="rnd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AAL543 DB Leader"/>
          <p:cNvCxnSpPr/>
          <p:nvPr/>
        </p:nvCxnSpPr>
        <p:spPr bwMode="auto">
          <a:xfrm>
            <a:off x="5412049" y="4573409"/>
            <a:ext cx="207709" cy="176918"/>
          </a:xfrm>
          <a:prstGeom prst="line">
            <a:avLst/>
          </a:prstGeom>
          <a:noFill/>
          <a:ln w="15875" cap="rnd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9" name="TGT History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9250" y="4837216"/>
            <a:ext cx="49840" cy="70926"/>
          </a:xfrm>
          <a:prstGeom prst="rect">
            <a:avLst/>
          </a:prstGeom>
        </p:spPr>
      </p:pic>
      <p:pic>
        <p:nvPicPr>
          <p:cNvPr id="210" name="TGT History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4935" y="4910977"/>
            <a:ext cx="49840" cy="70926"/>
          </a:xfrm>
          <a:prstGeom prst="rect">
            <a:avLst/>
          </a:prstGeom>
        </p:spPr>
      </p:pic>
      <p:pic>
        <p:nvPicPr>
          <p:cNvPr id="211" name="TGT History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3758" y="4986614"/>
            <a:ext cx="49840" cy="70926"/>
          </a:xfrm>
          <a:prstGeom prst="rect">
            <a:avLst/>
          </a:prstGeom>
        </p:spPr>
      </p:pic>
      <p:sp>
        <p:nvSpPr>
          <p:cNvPr id="3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9041780" cy="609600"/>
          </a:xfrm>
        </p:spPr>
        <p:txBody>
          <a:bodyPr/>
          <a:lstStyle/>
          <a:p>
            <a:r>
              <a:rPr lang="en-US" dirty="0"/>
              <a:t>Weather and Chaff Services</a:t>
            </a:r>
          </a:p>
        </p:txBody>
      </p:sp>
    </p:spTree>
    <p:extLst>
      <p:ext uri="{BB962C8B-B14F-4D97-AF65-F5344CB8AC3E}">
        <p14:creationId xmlns:p14="http://schemas.microsoft.com/office/powerpoint/2010/main" val="5754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9041780" cy="609600"/>
          </a:xfrm>
        </p:spPr>
        <p:txBody>
          <a:bodyPr/>
          <a:lstStyle/>
          <a:p>
            <a:r>
              <a:rPr lang="en-US" dirty="0"/>
              <a:t>Precipitation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black">
          <a:xfrm>
            <a:off x="509588" y="1722823"/>
            <a:ext cx="2282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AAL52  @  9,000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">
          <a:xfrm>
            <a:off x="438150" y="4346960"/>
            <a:ext cx="2425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AAL72  @  11,000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black">
          <a:xfrm>
            <a:off x="6411913" y="4448560"/>
            <a:ext cx="2298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UAL71  @  6,000</a:t>
            </a:r>
          </a:p>
        </p:txBody>
      </p:sp>
      <p:sp>
        <p:nvSpPr>
          <p:cNvPr id="20" name="Rectangle 112"/>
          <p:cNvSpPr>
            <a:spLocks noChangeArrowheads="1"/>
          </p:cNvSpPr>
          <p:nvPr/>
        </p:nvSpPr>
        <p:spPr bwMode="black">
          <a:xfrm>
            <a:off x="6342063" y="1319752"/>
            <a:ext cx="24399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UAL65  @  10,000</a:t>
            </a:r>
          </a:p>
        </p:txBody>
      </p:sp>
      <p:pic>
        <p:nvPicPr>
          <p:cNvPr id="165" name="Picture 1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4032"/>
          <a:stretch/>
        </p:blipFill>
        <p:spPr>
          <a:xfrm>
            <a:off x="335714" y="996951"/>
            <a:ext cx="8458200" cy="4948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3" y="3757312"/>
            <a:ext cx="3794760" cy="19783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7" name="AutoShape 87"/>
          <p:cNvSpPr>
            <a:spLocks noChangeArrowheads="1"/>
          </p:cNvSpPr>
          <p:nvPr/>
        </p:nvSpPr>
        <p:spPr bwMode="auto">
          <a:xfrm>
            <a:off x="4829694" y="1184173"/>
            <a:ext cx="3761233" cy="1359523"/>
          </a:xfrm>
          <a:prstGeom prst="wedgeRoundRectCallout">
            <a:avLst>
              <a:gd name="adj1" fmla="val -10547"/>
              <a:gd name="adj2" fmla="val 84182"/>
              <a:gd name="adj3" fmla="val 16667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“MOONEY FOUR NINER TANGO, ROGER, REQUEST TO DEVIATE SOUTH AROUND THE WEATHER”</a:t>
            </a:r>
          </a:p>
        </p:txBody>
      </p:sp>
      <p:sp>
        <p:nvSpPr>
          <p:cNvPr id="168" name="AutoShape 86"/>
          <p:cNvSpPr>
            <a:spLocks noChangeArrowheads="1"/>
          </p:cNvSpPr>
          <p:nvPr/>
        </p:nvSpPr>
        <p:spPr bwMode="auto">
          <a:xfrm>
            <a:off x="520085" y="1187460"/>
            <a:ext cx="3794219" cy="2187509"/>
          </a:xfrm>
          <a:prstGeom prst="wedgeRoundRectCallout">
            <a:avLst>
              <a:gd name="adj1" fmla="val -20889"/>
              <a:gd name="adj2" fmla="val 122351"/>
              <a:gd name="adj3" fmla="val 16667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 dirty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“MOONEY FOUR NINER TANGO, THREE ZERO MILE AREA OF MODERATE PRECIPITATION FROM ONE ZERO MILES SOUTHWEST OF TULSA TO TWO ZERO MILES NORTHEAST OF TULSA” 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10DD03B-B35F-437C-9925-E0DC3B67E165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9041780" cy="609600"/>
          </a:xfrm>
        </p:spPr>
        <p:txBody>
          <a:bodyPr/>
          <a:lstStyle/>
          <a:p>
            <a:r>
              <a:rPr lang="en-US" dirty="0"/>
              <a:t>Weather Deviations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black">
          <a:xfrm>
            <a:off x="6411913" y="4448560"/>
            <a:ext cx="2298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UAL71  @  6,000</a:t>
            </a:r>
          </a:p>
        </p:txBody>
      </p:sp>
      <p:sp>
        <p:nvSpPr>
          <p:cNvPr id="20" name="Rectangle 112"/>
          <p:cNvSpPr>
            <a:spLocks noChangeArrowheads="1"/>
          </p:cNvSpPr>
          <p:nvPr/>
        </p:nvSpPr>
        <p:spPr bwMode="black">
          <a:xfrm>
            <a:off x="6342063" y="1319752"/>
            <a:ext cx="24399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UAL65  @  10,000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0" r="14255"/>
          <a:stretch/>
        </p:blipFill>
        <p:spPr>
          <a:xfrm>
            <a:off x="336550" y="996090"/>
            <a:ext cx="2159953" cy="49469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03" y="996090"/>
            <a:ext cx="6309360" cy="4949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AutoShape 87"/>
          <p:cNvSpPr>
            <a:spLocks noChangeArrowheads="1"/>
          </p:cNvSpPr>
          <p:nvPr/>
        </p:nvSpPr>
        <p:spPr bwMode="auto">
          <a:xfrm>
            <a:off x="1039979" y="1120775"/>
            <a:ext cx="3563552" cy="2189983"/>
          </a:xfrm>
          <a:prstGeom prst="wedgeRoundRectCallout">
            <a:avLst>
              <a:gd name="adj1" fmla="val -29635"/>
              <a:gd name="adj2" fmla="val 71652"/>
              <a:gd name="adj3" fmla="val 16667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740" dirty="0">
                <a:solidFill>
                  <a:srgbClr val="1220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“SOUTHWEST FIVE TWELVE, DEVIATION THIRTY DEGREES LEFT APPROVED, WHEN ABLE FLY HEADING ZERO NINER ZERO, VECTOR TO JOIN JAY TWO THIRTY-FOUR AND ADVISE”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892800" y="2240348"/>
            <a:ext cx="228600" cy="185352"/>
          </a:xfrm>
          <a:prstGeom prst="rect">
            <a:avLst/>
          </a:prstGeom>
          <a:solidFill>
            <a:srgbClr val="000018"/>
          </a:solidFill>
          <a:ln w="38100" cap="flat" cmpd="sng" algn="ctr">
            <a:solidFill>
              <a:srgbClr val="0000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96503" y="4092677"/>
            <a:ext cx="1891141" cy="744794"/>
          </a:xfrm>
          <a:prstGeom prst="rect">
            <a:avLst/>
          </a:prstGeom>
          <a:solidFill>
            <a:srgbClr val="00001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496503" y="4479822"/>
            <a:ext cx="1935388" cy="0"/>
          </a:xfrm>
          <a:prstGeom prst="line">
            <a:avLst/>
          </a:prstGeom>
          <a:noFill/>
          <a:ln w="12700" cap="flat" cmpd="sng" algn="ctr">
            <a:solidFill>
              <a:srgbClr val="5C5F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itle 1"/>
          <p:cNvSpPr txBox="1">
            <a:spLocks/>
          </p:cNvSpPr>
          <p:nvPr/>
        </p:nvSpPr>
        <p:spPr>
          <a:xfrm>
            <a:off x="3575783" y="3804721"/>
            <a:ext cx="1180862" cy="861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SWA512</a:t>
            </a:r>
          </a:p>
          <a:p>
            <a:pPr algn="l"/>
            <a:r>
              <a:rPr lang="en-US" sz="18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310C</a:t>
            </a:r>
            <a:r>
              <a:rPr lang="en-US" sz="18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18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1800" dirty="0">
                <a:solidFill>
                  <a:srgbClr val="FFFF00"/>
                </a:solidFill>
                <a:latin typeface="Inconsolata" panose="020B0609030003000000" pitchFamily="49" charset="0"/>
              </a:rPr>
              <a:t>426 450</a:t>
            </a:r>
            <a:endParaRPr lang="en-US" sz="1800" dirty="0">
              <a:latin typeface="Inconsolata" panose="020B0609030003000000" pitchFamily="49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A7286A-485D-4616-8191-D86592F43F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87" y="3872458"/>
            <a:ext cx="486700" cy="785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227F8C-A57C-4AE5-8A83-2C998E001F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51" y="4163105"/>
            <a:ext cx="137160" cy="1402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37" y="6261870"/>
            <a:ext cx="394232" cy="365760"/>
          </a:xfrm>
          <a:prstGeom prst="rect">
            <a:avLst/>
          </a:prstGeom>
        </p:spPr>
      </p:pic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0454FF6C-D525-42F8-8D3B-3B27E70DF0C6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1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7CCEDBE-B4C6-43E3-9894-2F90E4669944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28</a:t>
            </a:fld>
            <a:endParaRPr lang="en-US" dirty="0"/>
          </a:p>
        </p:txBody>
      </p:sp>
      <p:pic>
        <p:nvPicPr>
          <p:cNvPr id="4" name="Controll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34" y="1012372"/>
            <a:ext cx="4041316" cy="3456768"/>
          </a:xfrm>
          <a:prstGeom prst="rect">
            <a:avLst/>
          </a:prstGeom>
        </p:spPr>
      </p:pic>
      <p:pic>
        <p:nvPicPr>
          <p:cNvPr id="2" name="Controll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2" y="2990627"/>
            <a:ext cx="4930917" cy="2918570"/>
          </a:xfrm>
          <a:prstGeom prst="rect">
            <a:avLst/>
          </a:prstGeom>
        </p:spPr>
      </p:pic>
      <p:sp>
        <p:nvSpPr>
          <p:cNvPr id="3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9041780" cy="609600"/>
          </a:xfrm>
        </p:spPr>
        <p:txBody>
          <a:bodyPr/>
          <a:lstStyle/>
          <a:p>
            <a:r>
              <a:rPr lang="en-US" dirty="0"/>
              <a:t>Forwarding Weather Information</a:t>
            </a:r>
          </a:p>
        </p:txBody>
      </p:sp>
      <p:sp>
        <p:nvSpPr>
          <p:cNvPr id="14" name="Text Box"/>
          <p:cNvSpPr>
            <a:spLocks noChangeArrowheads="1"/>
          </p:cNvSpPr>
          <p:nvPr/>
        </p:nvSpPr>
        <p:spPr bwMode="auto">
          <a:xfrm>
            <a:off x="1474229" y="1059913"/>
            <a:ext cx="3074821" cy="1701253"/>
          </a:xfrm>
          <a:prstGeom prst="wedgeRoundRectCallout">
            <a:avLst>
              <a:gd name="adj1" fmla="val 7062"/>
              <a:gd name="adj2" fmla="val 90349"/>
              <a:gd name="adj3" fmla="val 16667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740" dirty="0">
                <a:solidFill>
                  <a:srgbClr val="1220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“DENVER CENTER, SOUTHWEST FIVE TWELVE,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DEVIATING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NORTH,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REQUESTED”</a:t>
            </a:r>
          </a:p>
        </p:txBody>
      </p:sp>
    </p:spTree>
    <p:extLst>
      <p:ext uri="{BB962C8B-B14F-4D97-AF65-F5344CB8AC3E}">
        <p14:creationId xmlns:p14="http://schemas.microsoft.com/office/powerpoint/2010/main" val="19406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7179009" cy="609600"/>
          </a:xfrm>
        </p:spPr>
        <p:txBody>
          <a:bodyPr/>
          <a:lstStyle/>
          <a:p>
            <a:r>
              <a:rPr lang="en-US" dirty="0"/>
              <a:t>Duty Priorities</a:t>
            </a:r>
            <a:endParaRPr lang="en-US" sz="36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949" y="1600933"/>
            <a:ext cx="4542503" cy="2913010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dirty="0"/>
              <a:t>Give first priority to: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Separating aircraft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Issuing safety alerts</a:t>
            </a:r>
          </a:p>
          <a:p>
            <a:pPr>
              <a:spcAft>
                <a:spcPts val="600"/>
              </a:spcAft>
            </a:pPr>
            <a:r>
              <a:rPr lang="en-US" dirty="0"/>
              <a:t>Use good judgement to prioritize other </a:t>
            </a:r>
            <a:r>
              <a:rPr lang="en-US" dirty="0" smtClean="0"/>
              <a:t>duties and additional services</a:t>
            </a:r>
            <a:endParaRPr lang="en-US" dirty="0"/>
          </a:p>
          <a:p>
            <a:pPr lvl="0">
              <a:spcAft>
                <a:spcPts val="600"/>
              </a:spcAft>
            </a:pPr>
            <a:endParaRPr lang="en-US" sz="2600" dirty="0"/>
          </a:p>
          <a:p>
            <a:pPr marL="45720" indent="0">
              <a:spcAft>
                <a:spcPts val="600"/>
              </a:spcAft>
              <a:buNone/>
            </a:pPr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87" y="1696065"/>
            <a:ext cx="3614033" cy="4258272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6AD8F56-A9CA-4A08-A4A2-06B03627F4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B9D2A2-67D0-44D8-89AF-164FB03F2B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3" t="39007" r="26212" b="6323"/>
          <a:stretch/>
        </p:blipFill>
        <p:spPr>
          <a:xfrm>
            <a:off x="225778" y="1171615"/>
            <a:ext cx="8709290" cy="47405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B63DE17-C0B6-476A-AFE6-5095A2C5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Fourth Line Data Transfer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8AAC43C-7DE7-4649-8F77-78249C9468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61"/>
          <a:stretch/>
        </p:blipFill>
        <p:spPr>
          <a:xfrm>
            <a:off x="6247738" y="1171615"/>
            <a:ext cx="2170263" cy="2708921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A9ED73B-BC7E-4CE9-941A-E5AD0C4C6B8C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29</a:t>
            </a:fld>
            <a:endParaRPr lang="en-US" dirty="0"/>
          </a:p>
        </p:txBody>
      </p:sp>
      <p:pic>
        <p:nvPicPr>
          <p:cNvPr id="10" name="Paired history">
            <a:extLst>
              <a:ext uri="{FF2B5EF4-FFF2-40B4-BE49-F238E27FC236}">
                <a16:creationId xmlns:a16="http://schemas.microsoft.com/office/drawing/2014/main" id="{18195EFF-50A0-4626-A291-2209BA59EC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80" y="2890503"/>
            <a:ext cx="94770" cy="134673"/>
          </a:xfrm>
          <a:prstGeom prst="rect">
            <a:avLst/>
          </a:prstGeom>
        </p:spPr>
      </p:pic>
      <p:pic>
        <p:nvPicPr>
          <p:cNvPr id="11" name="Paired history">
            <a:extLst>
              <a:ext uri="{FF2B5EF4-FFF2-40B4-BE49-F238E27FC236}">
                <a16:creationId xmlns:a16="http://schemas.microsoft.com/office/drawing/2014/main" id="{65316829-D3F5-4D9B-A55D-D663D7DE9D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30" y="2886274"/>
            <a:ext cx="94770" cy="134673"/>
          </a:xfrm>
          <a:prstGeom prst="rect">
            <a:avLst/>
          </a:prstGeom>
        </p:spPr>
      </p:pic>
      <p:pic>
        <p:nvPicPr>
          <p:cNvPr id="12" name="Paired history">
            <a:extLst>
              <a:ext uri="{FF2B5EF4-FFF2-40B4-BE49-F238E27FC236}">
                <a16:creationId xmlns:a16="http://schemas.microsoft.com/office/drawing/2014/main" id="{04B44A61-171A-4C7E-91E0-8BEA0F3174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62" y="2908032"/>
            <a:ext cx="94770" cy="134673"/>
          </a:xfrm>
          <a:prstGeom prst="rect">
            <a:avLst/>
          </a:prstGeom>
        </p:spPr>
      </p:pic>
      <p:pic>
        <p:nvPicPr>
          <p:cNvPr id="13" name="Fence">
            <a:extLst>
              <a:ext uri="{FF2B5EF4-FFF2-40B4-BE49-F238E27FC236}">
                <a16:creationId xmlns:a16="http://schemas.microsoft.com/office/drawing/2014/main" id="{BE9AC1D4-94F7-42AF-9160-9E1AD01D38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92" y="2005288"/>
            <a:ext cx="354139" cy="533703"/>
          </a:xfrm>
          <a:prstGeom prst="rect">
            <a:avLst/>
          </a:prstGeom>
        </p:spPr>
      </p:pic>
      <p:sp>
        <p:nvSpPr>
          <p:cNvPr id="14" name="DB text">
            <a:extLst>
              <a:ext uri="{FF2B5EF4-FFF2-40B4-BE49-F238E27FC236}">
                <a16:creationId xmlns:a16="http://schemas.microsoft.com/office/drawing/2014/main" id="{9212BA18-D67E-4CCC-A0D1-A0DAA7F74340}"/>
              </a:ext>
            </a:extLst>
          </p:cNvPr>
          <p:cNvSpPr txBox="1"/>
          <p:nvPr/>
        </p:nvSpPr>
        <p:spPr>
          <a:xfrm>
            <a:off x="1443808" y="2003557"/>
            <a:ext cx="1022946" cy="7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300"/>
              </a:lnSpc>
            </a:pPr>
            <a:r>
              <a:rPr lang="en-US" sz="1600" spc="40" dirty="0">
                <a:solidFill>
                  <a:srgbClr val="E0E004"/>
                </a:solidFill>
                <a:latin typeface="Consolas" panose="020B0609020204030204" pitchFamily="49" charset="0"/>
              </a:rPr>
              <a:t>UAL45</a:t>
            </a:r>
          </a:p>
          <a:p>
            <a:pPr algn="l">
              <a:lnSpc>
                <a:spcPts val="1300"/>
              </a:lnSpc>
            </a:pPr>
            <a:r>
              <a:rPr lang="en-US" sz="1600" spc="40" dirty="0">
                <a:solidFill>
                  <a:srgbClr val="E0E004"/>
                </a:solidFill>
                <a:latin typeface="Consolas" panose="020B0609020204030204" pitchFamily="49" charset="0"/>
              </a:rPr>
              <a:t>310C</a:t>
            </a:r>
          </a:p>
          <a:p>
            <a:pPr algn="l">
              <a:lnSpc>
                <a:spcPts val="1300"/>
              </a:lnSpc>
            </a:pPr>
            <a:r>
              <a:rPr lang="en-US" sz="1600" spc="40" dirty="0">
                <a:solidFill>
                  <a:srgbClr val="E0E004"/>
                </a:solidFill>
                <a:latin typeface="Consolas" panose="020B0609020204030204" pitchFamily="49" charset="0"/>
              </a:rPr>
              <a:t>024 470</a:t>
            </a:r>
          </a:p>
          <a:p>
            <a:pPr algn="l">
              <a:lnSpc>
                <a:spcPts val="1300"/>
              </a:lnSpc>
            </a:pPr>
            <a:r>
              <a:rPr lang="en-US" sz="1600" spc="40" dirty="0">
                <a:solidFill>
                  <a:srgbClr val="E0E004"/>
                </a:solidFill>
                <a:latin typeface="Consolas" panose="020B0609020204030204" pitchFamily="49" charset="0"/>
              </a:rPr>
              <a:t>D20R/F</a:t>
            </a:r>
          </a:p>
        </p:txBody>
      </p:sp>
      <p:cxnSp>
        <p:nvCxnSpPr>
          <p:cNvPr id="15" name="Vector">
            <a:extLst>
              <a:ext uri="{FF2B5EF4-FFF2-40B4-BE49-F238E27FC236}">
                <a16:creationId xmlns:a16="http://schemas.microsoft.com/office/drawing/2014/main" id="{BC0F9721-FCA1-413B-9E56-7893B06DAAB9}"/>
              </a:ext>
            </a:extLst>
          </p:cNvPr>
          <p:cNvCxnSpPr/>
          <p:nvPr/>
        </p:nvCxnSpPr>
        <p:spPr bwMode="auto">
          <a:xfrm flipH="1" flipV="1">
            <a:off x="2986088" y="2926556"/>
            <a:ext cx="959643" cy="4763"/>
          </a:xfrm>
          <a:prstGeom prst="line">
            <a:avLst/>
          </a:prstGeom>
          <a:noFill/>
          <a:ln w="15875" cap="rnd" cmpd="sng" algn="ctr">
            <a:solidFill>
              <a:srgbClr val="E6E604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WIFI manual">
            <a:extLst>
              <a:ext uri="{FF2B5EF4-FFF2-40B4-BE49-F238E27FC236}">
                <a16:creationId xmlns:a16="http://schemas.microsoft.com/office/drawing/2014/main" id="{6FF432CB-34D6-4D01-B232-4A46D2D8CC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08" y="2232382"/>
            <a:ext cx="87288" cy="91029"/>
          </a:xfrm>
          <a:prstGeom prst="rect">
            <a:avLst/>
          </a:prstGeom>
        </p:spPr>
      </p:pic>
      <p:pic>
        <p:nvPicPr>
          <p:cNvPr id="19" name="Paired target FLAT">
            <a:extLst>
              <a:ext uri="{FF2B5EF4-FFF2-40B4-BE49-F238E27FC236}">
                <a16:creationId xmlns:a16="http://schemas.microsoft.com/office/drawing/2014/main" id="{F4558DBC-6F97-46D7-8ACD-694069A43C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39" y="2944075"/>
            <a:ext cx="104745" cy="133426"/>
          </a:xfrm>
          <a:prstGeom prst="rect">
            <a:avLst/>
          </a:prstGeom>
        </p:spPr>
      </p:pic>
      <p:cxnSp>
        <p:nvCxnSpPr>
          <p:cNvPr id="22" name="Leader 1-9">
            <a:extLst>
              <a:ext uri="{FF2B5EF4-FFF2-40B4-BE49-F238E27FC236}">
                <a16:creationId xmlns:a16="http://schemas.microsoft.com/office/drawing/2014/main" id="{58696D19-4DDF-4D07-AFC1-11C876DED040}"/>
              </a:ext>
            </a:extLst>
          </p:cNvPr>
          <p:cNvCxnSpPr/>
          <p:nvPr/>
        </p:nvCxnSpPr>
        <p:spPr bwMode="auto">
          <a:xfrm rot="2700000">
            <a:off x="4625075" y="2722586"/>
            <a:ext cx="649224" cy="0"/>
          </a:xfrm>
          <a:prstGeom prst="line">
            <a:avLst/>
          </a:prstGeom>
          <a:noFill/>
          <a:ln w="22225" cap="rnd" cmpd="sng" algn="ctr">
            <a:solidFill>
              <a:srgbClr val="EBEB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Vector">
            <a:extLst>
              <a:ext uri="{FF2B5EF4-FFF2-40B4-BE49-F238E27FC236}">
                <a16:creationId xmlns:a16="http://schemas.microsoft.com/office/drawing/2014/main" id="{1C431516-B877-4A1E-880F-62678FAD3DE1}"/>
              </a:ext>
            </a:extLst>
          </p:cNvPr>
          <p:cNvCxnSpPr/>
          <p:nvPr/>
        </p:nvCxnSpPr>
        <p:spPr bwMode="auto">
          <a:xfrm>
            <a:off x="5345906" y="3052763"/>
            <a:ext cx="892969" cy="271462"/>
          </a:xfrm>
          <a:prstGeom prst="line">
            <a:avLst/>
          </a:prstGeom>
          <a:noFill/>
          <a:ln w="15875" cap="rnd" cmpd="sng" algn="ctr">
            <a:solidFill>
              <a:srgbClr val="E6E604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Leader 1-9">
            <a:extLst>
              <a:ext uri="{FF2B5EF4-FFF2-40B4-BE49-F238E27FC236}">
                <a16:creationId xmlns:a16="http://schemas.microsoft.com/office/drawing/2014/main" id="{D14095DF-881C-4EB9-B6B2-A5A8578AFFFB}"/>
              </a:ext>
            </a:extLst>
          </p:cNvPr>
          <p:cNvCxnSpPr/>
          <p:nvPr/>
        </p:nvCxnSpPr>
        <p:spPr bwMode="auto">
          <a:xfrm rot="2700000">
            <a:off x="2310499" y="2638994"/>
            <a:ext cx="649224" cy="0"/>
          </a:xfrm>
          <a:prstGeom prst="line">
            <a:avLst/>
          </a:prstGeom>
          <a:noFill/>
          <a:ln w="22225" cap="rnd" cmpd="sng" algn="ctr">
            <a:solidFill>
              <a:srgbClr val="EBEB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aired history">
            <a:extLst>
              <a:ext uri="{FF2B5EF4-FFF2-40B4-BE49-F238E27FC236}">
                <a16:creationId xmlns:a16="http://schemas.microsoft.com/office/drawing/2014/main" id="{9FD34CD7-DC30-46C7-BC17-6C6B69F88A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96" y="2868385"/>
            <a:ext cx="94770" cy="134673"/>
          </a:xfrm>
          <a:prstGeom prst="rect">
            <a:avLst/>
          </a:prstGeom>
        </p:spPr>
      </p:pic>
      <p:pic>
        <p:nvPicPr>
          <p:cNvPr id="27" name="Paired history">
            <a:extLst>
              <a:ext uri="{FF2B5EF4-FFF2-40B4-BE49-F238E27FC236}">
                <a16:creationId xmlns:a16="http://schemas.microsoft.com/office/drawing/2014/main" id="{6B5B45BD-C404-4C39-8DFE-99796CAB31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65" y="2864156"/>
            <a:ext cx="94770" cy="134673"/>
          </a:xfrm>
          <a:prstGeom prst="rect">
            <a:avLst/>
          </a:prstGeom>
        </p:spPr>
      </p:pic>
      <p:pic>
        <p:nvPicPr>
          <p:cNvPr id="28" name="Paired history">
            <a:extLst>
              <a:ext uri="{FF2B5EF4-FFF2-40B4-BE49-F238E27FC236}">
                <a16:creationId xmlns:a16="http://schemas.microsoft.com/office/drawing/2014/main" id="{CF3A007C-954B-42E3-AE19-FF62E04AAB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34" y="2864483"/>
            <a:ext cx="94770" cy="134673"/>
          </a:xfrm>
          <a:prstGeom prst="rect">
            <a:avLst/>
          </a:prstGeom>
        </p:spPr>
      </p:pic>
      <p:pic>
        <p:nvPicPr>
          <p:cNvPr id="30" name="Paired target FLAT">
            <a:extLst>
              <a:ext uri="{FF2B5EF4-FFF2-40B4-BE49-F238E27FC236}">
                <a16:creationId xmlns:a16="http://schemas.microsoft.com/office/drawing/2014/main" id="{1F44929C-8358-48D6-847F-B4095AFDD9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36" y="2862426"/>
            <a:ext cx="104745" cy="133426"/>
          </a:xfrm>
          <a:prstGeom prst="rect">
            <a:avLst/>
          </a:prstGeom>
        </p:spPr>
      </p:pic>
      <p:pic>
        <p:nvPicPr>
          <p:cNvPr id="32" name="Fence">
            <a:extLst>
              <a:ext uri="{FF2B5EF4-FFF2-40B4-BE49-F238E27FC236}">
                <a16:creationId xmlns:a16="http://schemas.microsoft.com/office/drawing/2014/main" id="{C304DD95-B458-4E5E-A39C-66A576E9B5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97" y="2084440"/>
            <a:ext cx="354139" cy="533703"/>
          </a:xfrm>
          <a:prstGeom prst="rect">
            <a:avLst/>
          </a:prstGeom>
        </p:spPr>
      </p:pic>
      <p:sp>
        <p:nvSpPr>
          <p:cNvPr id="33" name="DB text">
            <a:extLst>
              <a:ext uri="{FF2B5EF4-FFF2-40B4-BE49-F238E27FC236}">
                <a16:creationId xmlns:a16="http://schemas.microsoft.com/office/drawing/2014/main" id="{32E3C89D-C1AC-4248-9415-FBA9F5D075D1}"/>
              </a:ext>
            </a:extLst>
          </p:cNvPr>
          <p:cNvSpPr txBox="1"/>
          <p:nvPr/>
        </p:nvSpPr>
        <p:spPr>
          <a:xfrm>
            <a:off x="3781713" y="2082709"/>
            <a:ext cx="1022946" cy="7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300"/>
              </a:lnSpc>
            </a:pPr>
            <a:r>
              <a:rPr lang="en-US" sz="1600" spc="40" dirty="0">
                <a:solidFill>
                  <a:srgbClr val="E0E004"/>
                </a:solidFill>
                <a:latin typeface="Consolas" panose="020B0609020204030204" pitchFamily="49" charset="0"/>
              </a:rPr>
              <a:t>SWA427</a:t>
            </a:r>
          </a:p>
          <a:p>
            <a:pPr algn="l">
              <a:lnSpc>
                <a:spcPts val="1300"/>
              </a:lnSpc>
            </a:pPr>
            <a:r>
              <a:rPr lang="en-US" sz="1600" spc="40" dirty="0">
                <a:solidFill>
                  <a:srgbClr val="E0E004"/>
                </a:solidFill>
                <a:latin typeface="Consolas" panose="020B0609020204030204" pitchFamily="49" charset="0"/>
              </a:rPr>
              <a:t>330C</a:t>
            </a:r>
          </a:p>
          <a:p>
            <a:pPr algn="l">
              <a:lnSpc>
                <a:spcPts val="1300"/>
              </a:lnSpc>
            </a:pPr>
            <a:r>
              <a:rPr lang="en-US" sz="1600" spc="40" dirty="0">
                <a:solidFill>
                  <a:srgbClr val="E0E004"/>
                </a:solidFill>
                <a:latin typeface="Consolas" panose="020B0609020204030204" pitchFamily="49" charset="0"/>
              </a:rPr>
              <a:t>425 400</a:t>
            </a:r>
          </a:p>
          <a:p>
            <a:pPr algn="l">
              <a:lnSpc>
                <a:spcPts val="1300"/>
              </a:lnSpc>
            </a:pPr>
            <a:r>
              <a:rPr lang="en-US" sz="1600" spc="40" dirty="0">
                <a:solidFill>
                  <a:srgbClr val="E0E004"/>
                </a:solidFill>
                <a:latin typeface="Consolas" panose="020B0609020204030204" pitchFamily="49" charset="0"/>
              </a:rPr>
              <a:t>D20R</a:t>
            </a:r>
          </a:p>
        </p:txBody>
      </p:sp>
      <p:pic>
        <p:nvPicPr>
          <p:cNvPr id="34" name="WIFI manual">
            <a:extLst>
              <a:ext uri="{FF2B5EF4-FFF2-40B4-BE49-F238E27FC236}">
                <a16:creationId xmlns:a16="http://schemas.microsoft.com/office/drawing/2014/main" id="{16DB86E5-1E8C-4316-A793-8872306B81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13" y="2311534"/>
            <a:ext cx="87288" cy="9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9041780" cy="609600"/>
          </a:xfrm>
        </p:spPr>
        <p:txBody>
          <a:bodyPr/>
          <a:lstStyle/>
          <a:p>
            <a:r>
              <a:rPr lang="en-US" dirty="0"/>
              <a:t>Bird Activity Information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black">
          <a:xfrm>
            <a:off x="509588" y="1722823"/>
            <a:ext cx="2282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AAL52  @  9,000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">
          <a:xfrm>
            <a:off x="438150" y="4346960"/>
            <a:ext cx="2425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AAL72  @  11,000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black">
          <a:xfrm>
            <a:off x="6411913" y="4448560"/>
            <a:ext cx="2298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UAL71  @  6,000</a:t>
            </a:r>
          </a:p>
        </p:txBody>
      </p:sp>
      <p:sp>
        <p:nvSpPr>
          <p:cNvPr id="20" name="Rectangle 112"/>
          <p:cNvSpPr>
            <a:spLocks noChangeArrowheads="1"/>
          </p:cNvSpPr>
          <p:nvPr/>
        </p:nvSpPr>
        <p:spPr bwMode="black">
          <a:xfrm>
            <a:off x="6342063" y="1319752"/>
            <a:ext cx="24399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UAL65  @  10,000</a:t>
            </a:r>
          </a:p>
        </p:txBody>
      </p:sp>
      <p:pic>
        <p:nvPicPr>
          <p:cNvPr id="165" name="Picture 11" descr="L44-26"/>
          <p:cNvPicPr>
            <a:picLocks noChangeAspect="1" noChangeArrowheads="1"/>
          </p:cNvPicPr>
          <p:nvPr/>
        </p:nvPicPr>
        <p:blipFill rotWithShape="1">
          <a:blip r:embed="rId3" cstate="print"/>
          <a:srcRect t="155" b="13745"/>
          <a:stretch/>
        </p:blipFill>
        <p:spPr bwMode="auto">
          <a:xfrm>
            <a:off x="336549" y="996950"/>
            <a:ext cx="8469313" cy="49482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" name="AutoShape 10"/>
          <p:cNvSpPr>
            <a:spLocks noChangeArrowheads="1"/>
          </p:cNvSpPr>
          <p:nvPr/>
        </p:nvSpPr>
        <p:spPr bwMode="auto">
          <a:xfrm>
            <a:off x="3931921" y="1650866"/>
            <a:ext cx="3472950" cy="1940232"/>
          </a:xfrm>
          <a:prstGeom prst="wedgeRoundRectCallout">
            <a:avLst>
              <a:gd name="adj1" fmla="val 40362"/>
              <a:gd name="adj2" fmla="val -82556"/>
              <a:gd name="adj3" fmla="val 16667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800" dirty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“DELTA TWENTY-THREE, FLOCK OF GEESE, ONE O’CLOCK, SEVEN MILES, NORTHBOUND, LAST REPORTED AT FOUR </a:t>
            </a:r>
            <a:r>
              <a:rPr lang="en-US" sz="1800" dirty="0" smtClean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THOUSAND”</a:t>
            </a:r>
            <a:endParaRPr lang="en-US" sz="1800" dirty="0">
              <a:solidFill>
                <a:srgbClr val="1220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E455321F-4DB7-44A1-8B1B-1BD38FDC1D7F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7663918" cy="609600"/>
          </a:xfrm>
        </p:spPr>
        <p:txBody>
          <a:bodyPr/>
          <a:lstStyle/>
          <a:p>
            <a:r>
              <a:rPr lang="en-US" dirty="0"/>
              <a:t>Fuel Dumping Separation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black">
          <a:xfrm>
            <a:off x="509588" y="1722823"/>
            <a:ext cx="2282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AAL52  @  9,000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">
          <a:xfrm>
            <a:off x="438150" y="4346960"/>
            <a:ext cx="2425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AAL72  @  11,000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black">
          <a:xfrm>
            <a:off x="6411913" y="4448560"/>
            <a:ext cx="2298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UAL71  @  6,000</a:t>
            </a:r>
          </a:p>
        </p:txBody>
      </p:sp>
      <p:sp>
        <p:nvSpPr>
          <p:cNvPr id="20" name="Rectangle 112"/>
          <p:cNvSpPr>
            <a:spLocks noChangeArrowheads="1"/>
          </p:cNvSpPr>
          <p:nvPr/>
        </p:nvSpPr>
        <p:spPr bwMode="black">
          <a:xfrm>
            <a:off x="6342063" y="1319752"/>
            <a:ext cx="24399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UAL65  @  10,000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1" t="8183" r="330"/>
          <a:stretch/>
        </p:blipFill>
        <p:spPr>
          <a:xfrm>
            <a:off x="4705350" y="1559859"/>
            <a:ext cx="4100513" cy="4118073"/>
          </a:xfrm>
          <a:prstGeom prst="rect">
            <a:avLst/>
          </a:prstGeom>
          <a:ln>
            <a:solidFill>
              <a:srgbClr val="00001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5437" y="996950"/>
            <a:ext cx="4111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122039"/>
                </a:solidFill>
                <a:cs typeface="Arial" charset="0"/>
              </a:rPr>
              <a:t>Vertical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682298" y="996950"/>
            <a:ext cx="409975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122039"/>
                </a:solidFill>
                <a:cs typeface="Arial" charset="0"/>
              </a:rPr>
              <a:t>Lateral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3" r="51493"/>
          <a:stretch/>
        </p:blipFill>
        <p:spPr>
          <a:xfrm>
            <a:off x="333827" y="1559859"/>
            <a:ext cx="4102860" cy="4118073"/>
          </a:xfrm>
          <a:prstGeom prst="rect">
            <a:avLst/>
          </a:prstGeom>
          <a:ln>
            <a:solidFill>
              <a:srgbClr val="00001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45501" y="4039597"/>
            <a:ext cx="9437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 dirty="0">
                <a:solidFill>
                  <a:srgbClr val="122039"/>
                </a:solidFill>
                <a:cs typeface="Arial" charset="0"/>
              </a:rPr>
              <a:t>2000’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488106" y="4697152"/>
            <a:ext cx="11474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 dirty="0">
                <a:solidFill>
                  <a:srgbClr val="122039"/>
                </a:solidFill>
                <a:cs typeface="Arial" charset="0"/>
              </a:rPr>
              <a:t>5 Miles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49589" y="4697152"/>
            <a:ext cx="11474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 dirty="0">
                <a:solidFill>
                  <a:srgbClr val="122039"/>
                </a:solidFill>
                <a:cs typeface="Arial" charset="0"/>
              </a:rPr>
              <a:t>5 Miles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45501" y="2696778"/>
            <a:ext cx="9437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 dirty="0">
                <a:solidFill>
                  <a:srgbClr val="122039"/>
                </a:solidFill>
                <a:cs typeface="Arial" charset="0"/>
              </a:rPr>
              <a:t>1000’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A81AA8F-2365-45C0-802D-C65D50ADA225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7253091" cy="609600"/>
          </a:xfrm>
        </p:spPr>
        <p:txBody>
          <a:bodyPr/>
          <a:lstStyle/>
          <a:p>
            <a:r>
              <a:rPr lang="en-US" dirty="0"/>
              <a:t>Fuel Dumping Advisories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black">
          <a:xfrm>
            <a:off x="509588" y="1722823"/>
            <a:ext cx="2282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AAL52  @  9,000</a:t>
            </a:r>
          </a:p>
        </p:txBody>
      </p:sp>
      <p:sp>
        <p:nvSpPr>
          <p:cNvPr id="20" name="Rectangle 112"/>
          <p:cNvSpPr>
            <a:spLocks noChangeArrowheads="1"/>
          </p:cNvSpPr>
          <p:nvPr/>
        </p:nvSpPr>
        <p:spPr bwMode="black">
          <a:xfrm>
            <a:off x="6342063" y="1319752"/>
            <a:ext cx="24399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UAL65  @  10,000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3"/>
          <a:stretch/>
        </p:blipFill>
        <p:spPr>
          <a:xfrm>
            <a:off x="1569305" y="1246358"/>
            <a:ext cx="6113554" cy="4616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098F001-D6CF-4899-A528-4AC967BC8BD6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609600"/>
          </a:xfrm>
        </p:spPr>
        <p:txBody>
          <a:bodyPr/>
          <a:lstStyle/>
          <a:p>
            <a:r>
              <a:rPr lang="en-US" dirty="0"/>
              <a:t>Minimum Fuel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black">
          <a:xfrm>
            <a:off x="509588" y="1722823"/>
            <a:ext cx="2282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AAL52  @  9,000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black">
          <a:xfrm>
            <a:off x="6411913" y="4448560"/>
            <a:ext cx="2298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UAL71  @  6,000</a:t>
            </a:r>
          </a:p>
        </p:txBody>
      </p:sp>
      <p:sp>
        <p:nvSpPr>
          <p:cNvPr id="20" name="Rectangle 112"/>
          <p:cNvSpPr>
            <a:spLocks noChangeArrowheads="1"/>
          </p:cNvSpPr>
          <p:nvPr/>
        </p:nvSpPr>
        <p:spPr bwMode="black">
          <a:xfrm>
            <a:off x="6342063" y="1319752"/>
            <a:ext cx="24399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UAL65  @  10,000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B297CC1-29AE-463B-99F1-06BB776D3C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5464" y="1052837"/>
            <a:ext cx="5608730" cy="5035669"/>
          </a:xfrm>
        </p:spPr>
        <p:txBody>
          <a:bodyPr/>
          <a:lstStyle/>
          <a:p>
            <a:pPr lvl="0">
              <a:spcAft>
                <a:spcPts val="400"/>
              </a:spcAft>
            </a:pPr>
            <a:r>
              <a:rPr lang="en-US" dirty="0" smtClean="0"/>
              <a:t>Fuel </a:t>
            </a:r>
            <a:r>
              <a:rPr lang="en-US" dirty="0"/>
              <a:t>supply has reached a state where undue delays cannot be accepted</a:t>
            </a:r>
            <a:endParaRPr lang="en-US" dirty="0" smtClean="0"/>
          </a:p>
          <a:p>
            <a:pPr lvl="0">
              <a:spcAft>
                <a:spcPts val="400"/>
              </a:spcAft>
            </a:pPr>
            <a:r>
              <a:rPr lang="en-US" dirty="0" smtClean="0"/>
              <a:t>This is not an emergency situation, but an advisory that an emergency is possible</a:t>
            </a:r>
          </a:p>
          <a:p>
            <a:pPr lvl="0">
              <a:spcAft>
                <a:spcPts val="400"/>
              </a:spcAft>
            </a:pPr>
            <a:r>
              <a:rPr lang="en-US" dirty="0" smtClean="0"/>
              <a:t>Inform </a:t>
            </a:r>
            <a:r>
              <a:rPr lang="en-US" dirty="0"/>
              <a:t>any facility to whom control of the aircraft is transferred</a:t>
            </a:r>
          </a:p>
          <a:p>
            <a:pPr lvl="0">
              <a:spcAft>
                <a:spcPts val="400"/>
              </a:spcAft>
            </a:pPr>
            <a:r>
              <a:rPr lang="en-US" dirty="0"/>
              <a:t>Be alert for </a:t>
            </a:r>
            <a:r>
              <a:rPr lang="en-US" dirty="0" err="1"/>
              <a:t>en</a:t>
            </a:r>
            <a:r>
              <a:rPr lang="en-US" dirty="0"/>
              <a:t> route delays</a:t>
            </a:r>
          </a:p>
        </p:txBody>
      </p:sp>
      <p:pic>
        <p:nvPicPr>
          <p:cNvPr id="1026" name="Picture 2" descr="Image result for airplane fuel gau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880" y="1797262"/>
            <a:ext cx="2861247" cy="296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8B1FBF05-ABCF-4571-BADD-C91031C15275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609600"/>
          </a:xfrm>
        </p:spPr>
        <p:txBody>
          <a:bodyPr/>
          <a:lstStyle/>
          <a:p>
            <a:r>
              <a:rPr lang="en-US" dirty="0"/>
              <a:t>Inflight Equipment Malfunction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black">
          <a:xfrm>
            <a:off x="509588" y="1722823"/>
            <a:ext cx="2282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AAL52  @  9,000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black">
          <a:xfrm>
            <a:off x="6411913" y="4448560"/>
            <a:ext cx="22987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UAL71  @  6,000</a:t>
            </a:r>
          </a:p>
        </p:txBody>
      </p:sp>
      <p:sp>
        <p:nvSpPr>
          <p:cNvPr id="20" name="Rectangle 112"/>
          <p:cNvSpPr>
            <a:spLocks noChangeArrowheads="1"/>
          </p:cNvSpPr>
          <p:nvPr/>
        </p:nvSpPr>
        <p:spPr bwMode="black">
          <a:xfrm>
            <a:off x="6342063" y="1319752"/>
            <a:ext cx="24399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3004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3004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3004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3004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30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UAL65  @  10,000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B297CC1-29AE-463B-99F1-06BB776D3C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154" y="1109170"/>
            <a:ext cx="4384411" cy="5035669"/>
          </a:xfrm>
        </p:spPr>
        <p:txBody>
          <a:bodyPr/>
          <a:lstStyle/>
          <a:p>
            <a:pPr lvl="0">
              <a:spcAft>
                <a:spcPts val="800"/>
              </a:spcAft>
            </a:pPr>
            <a:r>
              <a:rPr lang="en-US" dirty="0"/>
              <a:t>Determine the nature and extent of any special handling desired by the pilot</a:t>
            </a:r>
          </a:p>
          <a:p>
            <a:pPr lvl="0">
              <a:spcAft>
                <a:spcPts val="800"/>
              </a:spcAft>
            </a:pPr>
            <a:r>
              <a:rPr lang="en-US" dirty="0"/>
              <a:t>Provide the maximum assistance possible</a:t>
            </a:r>
          </a:p>
          <a:p>
            <a:pPr>
              <a:spcAft>
                <a:spcPts val="800"/>
              </a:spcAft>
            </a:pPr>
            <a:r>
              <a:rPr lang="en-US" dirty="0"/>
              <a:t>Relay details to subsequent controllers or facilities as necessary</a:t>
            </a:r>
            <a:endParaRPr lang="en-US" sz="2400" dirty="0"/>
          </a:p>
        </p:txBody>
      </p:sp>
      <p:pic>
        <p:nvPicPr>
          <p:cNvPr id="2050" name="Picture 2" descr="Image result for airplane equipment malfunction indic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65" y="2326026"/>
            <a:ext cx="4212048" cy="260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A73DF84-5F2E-4E43-99DC-75787C378D1F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6B7D7-E7B4-4DE3-9442-0F1CAA094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169581"/>
            <a:ext cx="8472487" cy="4729569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When should you approve weather deviations?</a:t>
            </a:r>
          </a:p>
          <a:p>
            <a:pPr marL="45720" indent="0">
              <a:buNone/>
            </a:pP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When requested by the pilot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When there is thunderstorm activity forecast along an aircraft’s route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When your facility authorizes 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BF4571-2885-4DEC-932E-0FB04C2B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12C8663-5678-44FD-AF3E-F08CDA5AB2B5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8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6B7D7-E7B4-4DE3-9442-0F1CAA094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169581"/>
            <a:ext cx="8472487" cy="4729569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Issue information on bird activity that has been observed on radar, provided that the_______.</a:t>
            </a:r>
          </a:p>
          <a:p>
            <a:pPr marL="45720" indent="0">
              <a:buNone/>
            </a:pP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direction and altitude are known 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activity has been pilot verified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bird movement has been followed on radar for at least 15 minutes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BF4571-2885-4DEC-932E-0FB04C2B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FBDD2D5-53B8-4C6B-8A94-4A51FB226123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297CC1-29AE-463B-99F1-06BB776D3C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" indent="0">
              <a:spcAft>
                <a:spcPts val="800"/>
              </a:spcAft>
              <a:buNone/>
            </a:pPr>
            <a:r>
              <a:rPr lang="en-US" dirty="0"/>
              <a:t>This lesson covered:</a:t>
            </a:r>
          </a:p>
          <a:p>
            <a:pPr lvl="0">
              <a:spcAft>
                <a:spcPts val="800"/>
              </a:spcAft>
            </a:pPr>
            <a:r>
              <a:rPr lang="en-US" b="0" dirty="0"/>
              <a:t>Duty priorities</a:t>
            </a:r>
          </a:p>
          <a:p>
            <a:pPr lvl="0">
              <a:spcAft>
                <a:spcPts val="800"/>
              </a:spcAft>
            </a:pPr>
            <a:r>
              <a:rPr lang="en-US" b="0" dirty="0"/>
              <a:t>Procedures and phraseology for implementing air traffic services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84F556-FC5F-4F83-8F91-8DADE25B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Summary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E049F72-23CF-4D14-9620-7B6BEE67D89F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TheEndSlide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The End</a:t>
            </a: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27508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8472488" cy="609600"/>
          </a:xfrm>
        </p:spPr>
        <p:txBody>
          <a:bodyPr/>
          <a:lstStyle/>
          <a:p>
            <a:r>
              <a:rPr lang="en-US" dirty="0"/>
              <a:t>Additional Services</a:t>
            </a:r>
          </a:p>
        </p:txBody>
      </p:sp>
      <p:pic>
        <p:nvPicPr>
          <p:cNvPr id="6" name="Picture 5" descr="L44-1a.jpg"/>
          <p:cNvPicPr>
            <a:picLocks noChangeAspect="1"/>
          </p:cNvPicPr>
          <p:nvPr/>
        </p:nvPicPr>
        <p:blipFill rotWithShape="1">
          <a:blip r:embed="rId3" cstate="print"/>
          <a:srcRect t="13292" b="2737"/>
          <a:stretch/>
        </p:blipFill>
        <p:spPr bwMode="auto">
          <a:xfrm>
            <a:off x="4697666" y="1529255"/>
            <a:ext cx="4106776" cy="20836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2"/>
          <p:cNvPicPr>
            <a:picLocks noChangeAspect="1" noChangeArrowheads="1"/>
          </p:cNvPicPr>
          <p:nvPr/>
        </p:nvPicPr>
        <p:blipFill rotWithShape="1">
          <a:blip r:embed="rId4" cstate="print"/>
          <a:srcRect l="6778" t="5035" r="314" b="12080"/>
          <a:stretch/>
        </p:blipFill>
        <p:spPr bwMode="auto">
          <a:xfrm>
            <a:off x="4697666" y="3862552"/>
            <a:ext cx="4106776" cy="20826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5728" r="17325" b="3673"/>
          <a:stretch/>
        </p:blipFill>
        <p:spPr bwMode="auto">
          <a:xfrm>
            <a:off x="336550" y="1508124"/>
            <a:ext cx="4108450" cy="44370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91728965-5FAB-49D3-80A4-5863A7D6F5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609600"/>
          </a:xfrm>
        </p:spPr>
        <p:txBody>
          <a:bodyPr/>
          <a:lstStyle/>
          <a:p>
            <a:r>
              <a:rPr lang="en-US" dirty="0"/>
              <a:t>Azimuth in Terms of 12-Hour Clock</a:t>
            </a:r>
          </a:p>
        </p:txBody>
      </p:sp>
      <p:pic>
        <p:nvPicPr>
          <p:cNvPr id="6" name="Picture 6" descr="Azimuth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9300" y="1122823"/>
            <a:ext cx="7645400" cy="48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4EE11B3-A9D3-402B-983A-4A1F77CA550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9041780" cy="609600"/>
          </a:xfrm>
        </p:spPr>
        <p:txBody>
          <a:bodyPr/>
          <a:lstStyle/>
          <a:p>
            <a:r>
              <a:rPr lang="en-US" dirty="0"/>
              <a:t>Not Radar Identified, No Mode 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08AE605-FAB8-41B8-A310-368A882D5188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392D8D-56D8-41A7-AEC0-C3CC66705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63" t="25509" r="8266" b="26973"/>
          <a:stretch/>
        </p:blipFill>
        <p:spPr>
          <a:xfrm>
            <a:off x="205464" y="1159170"/>
            <a:ext cx="4107917" cy="3060405"/>
          </a:xfrm>
          <a:prstGeom prst="rect">
            <a:avLst/>
          </a:prstGeom>
        </p:spPr>
      </p:pic>
      <p:sp>
        <p:nvSpPr>
          <p:cNvPr id="13" name="Rounded Rectangular Callout 11"/>
          <p:cNvSpPr>
            <a:spLocks noChangeArrowheads="1"/>
          </p:cNvSpPr>
          <p:nvPr/>
        </p:nvSpPr>
        <p:spPr bwMode="auto">
          <a:xfrm>
            <a:off x="205465" y="4327052"/>
            <a:ext cx="4107916" cy="1464230"/>
          </a:xfrm>
          <a:prstGeom prst="wedgeRoundRectCallout">
            <a:avLst>
              <a:gd name="adj1" fmla="val 20495"/>
              <a:gd name="adj2" fmla="val 65768"/>
              <a:gd name="adj3" fmla="val 16667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 dirty="0" smtClean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“SOUTHWEST FOUR TWENTY-EIGHT, TRAFFIC EIGHT MILES SOUTHWEST OF LEESBURG, WESTBOUND, ALTITUDE UNKNOWN”</a:t>
            </a:r>
            <a:endParaRPr lang="en-US" sz="1800" dirty="0">
              <a:solidFill>
                <a:srgbClr val="1220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11"/>
          <p:cNvSpPr>
            <a:spLocks noChangeArrowheads="1"/>
          </p:cNvSpPr>
          <p:nvPr/>
        </p:nvSpPr>
        <p:spPr bwMode="auto">
          <a:xfrm>
            <a:off x="4874461" y="4359384"/>
            <a:ext cx="4107916" cy="1464230"/>
          </a:xfrm>
          <a:prstGeom prst="wedgeRoundRectCallout">
            <a:avLst>
              <a:gd name="adj1" fmla="val 20495"/>
              <a:gd name="adj2" fmla="val 65768"/>
              <a:gd name="adj3" fmla="val 16667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 dirty="0" smtClean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“SOUTHWEST FOUR TWENTY-EIGHT, TRAFFIC, NUMEROUS AIRCRAFT VICINITY LEESBURG”</a:t>
            </a:r>
            <a:endParaRPr lang="en-US" sz="1800" dirty="0">
              <a:solidFill>
                <a:srgbClr val="12203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395433" y="2918928"/>
            <a:ext cx="462327" cy="232604"/>
            <a:chOff x="2395433" y="2825940"/>
            <a:chExt cx="462327" cy="232604"/>
          </a:xfrm>
        </p:grpSpPr>
        <p:pic>
          <p:nvPicPr>
            <p:cNvPr id="10" name="VFR history non-MCI">
              <a:extLst>
                <a:ext uri="{FF2B5EF4-FFF2-40B4-BE49-F238E27FC236}">
                  <a16:creationId xmlns:a16="http://schemas.microsoft.com/office/drawing/2014/main" id="{D65F3435-7554-41E2-B4C1-CCFF45AE5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559" y="2874479"/>
              <a:ext cx="131771" cy="155448"/>
            </a:xfrm>
            <a:prstGeom prst="rect">
              <a:avLst/>
            </a:prstGeom>
          </p:spPr>
        </p:pic>
        <p:pic>
          <p:nvPicPr>
            <p:cNvPr id="11" name="VFR history non-MCI">
              <a:extLst>
                <a:ext uri="{FF2B5EF4-FFF2-40B4-BE49-F238E27FC236}">
                  <a16:creationId xmlns:a16="http://schemas.microsoft.com/office/drawing/2014/main" id="{D65F3435-7554-41E2-B4C1-CCFF45AE5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463" y="2853034"/>
              <a:ext cx="131771" cy="155448"/>
            </a:xfrm>
            <a:prstGeom prst="rect">
              <a:avLst/>
            </a:prstGeom>
          </p:spPr>
        </p:pic>
        <p:pic>
          <p:nvPicPr>
            <p:cNvPr id="14" name="VFR and histories">
              <a:extLst>
                <a:ext uri="{FF2B5EF4-FFF2-40B4-BE49-F238E27FC236}">
                  <a16:creationId xmlns:a16="http://schemas.microsoft.com/office/drawing/2014/main" id="{0CBF8FB0-D4DB-463A-831C-1A6BBB569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696" y="2825940"/>
              <a:ext cx="131064" cy="155448"/>
            </a:xfrm>
            <a:prstGeom prst="rect">
              <a:avLst/>
            </a:prstGeom>
          </p:spPr>
        </p:pic>
        <p:pic>
          <p:nvPicPr>
            <p:cNvPr id="9" name="VFR target non-MCI">
              <a:extLst>
                <a:ext uri="{FF2B5EF4-FFF2-40B4-BE49-F238E27FC236}">
                  <a16:creationId xmlns:a16="http://schemas.microsoft.com/office/drawing/2014/main" id="{AE98127A-4542-4B61-B5F3-A87DF0E08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433" y="2903096"/>
              <a:ext cx="130741" cy="155448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847356" y="1253471"/>
            <a:ext cx="1878540" cy="1384613"/>
            <a:chOff x="847356" y="1253471"/>
            <a:chExt cx="1878540" cy="1384613"/>
          </a:xfrm>
        </p:grpSpPr>
        <p:grpSp>
          <p:nvGrpSpPr>
            <p:cNvPr id="40" name="Group 39"/>
            <p:cNvGrpSpPr/>
            <p:nvPr/>
          </p:nvGrpSpPr>
          <p:grpSpPr>
            <a:xfrm>
              <a:off x="1685080" y="1253471"/>
              <a:ext cx="1040816" cy="632224"/>
              <a:chOff x="5342667" y="2084242"/>
              <a:chExt cx="1040816" cy="632224"/>
            </a:xfrm>
          </p:grpSpPr>
          <p:grpSp>
            <p:nvGrpSpPr>
              <p:cNvPr id="47" name="DB Editable">
                <a:extLst>
                  <a:ext uri="{FF2B5EF4-FFF2-40B4-BE49-F238E27FC236}">
                    <a16:creationId xmlns:a16="http://schemas.microsoft.com/office/drawing/2014/main" id="{4F607041-C6A8-483C-A0E8-7D7B1C76F261}"/>
                  </a:ext>
                </a:extLst>
              </p:cNvPr>
              <p:cNvGrpSpPr/>
              <p:nvPr/>
            </p:nvGrpSpPr>
            <p:grpSpPr>
              <a:xfrm>
                <a:off x="5400082" y="2084242"/>
                <a:ext cx="983401" cy="632224"/>
                <a:chOff x="3414161" y="3376966"/>
                <a:chExt cx="2417345" cy="1736036"/>
              </a:xfrm>
            </p:grpSpPr>
            <p:pic>
              <p:nvPicPr>
                <p:cNvPr id="50" name="Fence">
                  <a:extLst>
                    <a:ext uri="{FF2B5EF4-FFF2-40B4-BE49-F238E27FC236}">
                      <a16:creationId xmlns:a16="http://schemas.microsoft.com/office/drawing/2014/main" id="{AC426AAA-DAF9-4F17-9FEA-B4FCE02065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41225" y="3418935"/>
                  <a:ext cx="983864" cy="1482151"/>
                </a:xfrm>
                <a:prstGeom prst="rect">
                  <a:avLst/>
                </a:prstGeom>
              </p:spPr>
            </p:pic>
            <p:sp>
              <p:nvSpPr>
                <p:cNvPr id="51" name="SWA428 - left">
                  <a:extLst>
                    <a:ext uri="{FF2B5EF4-FFF2-40B4-BE49-F238E27FC236}">
                      <a16:creationId xmlns:a16="http://schemas.microsoft.com/office/drawing/2014/main" id="{CED47D9F-814A-4DD1-B97D-D0C01EBD5958}"/>
                    </a:ext>
                  </a:extLst>
                </p:cNvPr>
                <p:cNvSpPr txBox="1"/>
                <p:nvPr/>
              </p:nvSpPr>
              <p:spPr>
                <a:xfrm>
                  <a:off x="3414161" y="3376966"/>
                  <a:ext cx="2417345" cy="1736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ts val="1400"/>
                    </a:lnSpc>
                  </a:pPr>
                  <a:r>
                    <a:rPr lang="en-US" sz="1400" spc="120" dirty="0" smtClean="0">
                      <a:solidFill>
                        <a:srgbClr val="E0E004"/>
                      </a:solidFill>
                      <a:latin typeface="Consolas" panose="020B0609020204030204" pitchFamily="49" charset="0"/>
                    </a:rPr>
                    <a:t>SWA428</a:t>
                  </a:r>
                  <a:endParaRPr lang="en-US" sz="1400" spc="120" dirty="0">
                    <a:solidFill>
                      <a:srgbClr val="E0E004"/>
                    </a:solidFill>
                    <a:latin typeface="Consolas" panose="020B0609020204030204" pitchFamily="49" charset="0"/>
                  </a:endParaRPr>
                </a:p>
                <a:p>
                  <a:pPr algn="l">
                    <a:lnSpc>
                      <a:spcPts val="1400"/>
                    </a:lnSpc>
                  </a:pPr>
                  <a:r>
                    <a:rPr lang="en-US" sz="1400" spc="120" dirty="0">
                      <a:solidFill>
                        <a:srgbClr val="E0E004"/>
                      </a:solidFill>
                      <a:latin typeface="Consolas" panose="020B0609020204030204" pitchFamily="49" charset="0"/>
                    </a:rPr>
                    <a:t>9</a:t>
                  </a:r>
                  <a:r>
                    <a:rPr lang="en-US" sz="1400" spc="120" dirty="0" smtClean="0">
                      <a:solidFill>
                        <a:srgbClr val="E0E004"/>
                      </a:solidFill>
                      <a:latin typeface="Consolas" panose="020B0609020204030204" pitchFamily="49" charset="0"/>
                    </a:rPr>
                    <a:t>0 108</a:t>
                  </a:r>
                  <a:endParaRPr lang="en-US" sz="1400" spc="120" dirty="0">
                    <a:solidFill>
                      <a:srgbClr val="E0E004"/>
                    </a:solidFill>
                    <a:latin typeface="Consolas" panose="020B0609020204030204" pitchFamily="49" charset="0"/>
                  </a:endParaRPr>
                </a:p>
                <a:p>
                  <a:pPr algn="l">
                    <a:lnSpc>
                      <a:spcPts val="1400"/>
                    </a:lnSpc>
                  </a:pPr>
                  <a:r>
                    <a:rPr lang="en-US" sz="1400" spc="120" dirty="0">
                      <a:solidFill>
                        <a:srgbClr val="E0E004"/>
                      </a:solidFill>
                      <a:latin typeface="Consolas" panose="020B0609020204030204" pitchFamily="49" charset="0"/>
                    </a:rPr>
                    <a:t>348 </a:t>
                  </a:r>
                  <a:r>
                    <a:rPr lang="en-US" sz="1400" spc="120" dirty="0" smtClean="0">
                      <a:solidFill>
                        <a:srgbClr val="E0E004"/>
                      </a:solidFill>
                      <a:latin typeface="Consolas" panose="020B0609020204030204" pitchFamily="49" charset="0"/>
                    </a:rPr>
                    <a:t>221</a:t>
                  </a:r>
                  <a:endParaRPr lang="en-US" sz="1400" spc="120" dirty="0">
                    <a:solidFill>
                      <a:srgbClr val="E0E004"/>
                    </a:solidFill>
                    <a:latin typeface="Consolas" panose="020B0609020204030204" pitchFamily="49" charset="0"/>
                  </a:endParaRPr>
                </a:p>
              </p:txBody>
            </p:sp>
          </p:grpSp>
          <p:pic>
            <p:nvPicPr>
              <p:cNvPr id="48" name="Arrow">
                <a:extLst>
                  <a:ext uri="{FF2B5EF4-FFF2-40B4-BE49-F238E27FC236}">
                    <a16:creationId xmlns:a16="http://schemas.microsoft.com/office/drawing/2014/main" id="{89F65863-F53E-4BEC-8CFA-67F45B43B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725231" y="2322337"/>
                <a:ext cx="90804" cy="130718"/>
              </a:xfrm>
              <a:prstGeom prst="rect">
                <a:avLst/>
              </a:prstGeom>
            </p:spPr>
          </p:pic>
          <p:pic>
            <p:nvPicPr>
              <p:cNvPr id="49" name="WIFI manual">
                <a:extLst>
                  <a:ext uri="{FF2B5EF4-FFF2-40B4-BE49-F238E27FC236}">
                    <a16:creationId xmlns:a16="http://schemas.microsoft.com/office/drawing/2014/main" id="{57DD3F5B-C7A6-42B4-9815-70D5C1FF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2667" y="2357377"/>
                <a:ext cx="84696" cy="87343"/>
              </a:xfrm>
              <a:prstGeom prst="rect">
                <a:avLst/>
              </a:prstGeom>
            </p:spPr>
          </p:pic>
        </p:grpSp>
        <p:pic>
          <p:nvPicPr>
            <p:cNvPr id="41" name="Paired target FLAT">
              <a:extLst>
                <a:ext uri="{FF2B5EF4-FFF2-40B4-BE49-F238E27FC236}">
                  <a16:creationId xmlns:a16="http://schemas.microsoft.com/office/drawing/2014/main" id="{25253DC9-BCE0-4573-A33A-99C30E884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725" y="2139236"/>
              <a:ext cx="122442" cy="15544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7356" y="1655571"/>
              <a:ext cx="109234" cy="15544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99756" y="1807971"/>
              <a:ext cx="109234" cy="15544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52156" y="1960371"/>
              <a:ext cx="109234" cy="155448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 bwMode="auto">
            <a:xfrm flipV="1">
              <a:off x="1362779" y="1741608"/>
              <a:ext cx="416395" cy="428302"/>
            </a:xfrm>
            <a:prstGeom prst="line">
              <a:avLst/>
            </a:prstGeom>
            <a:noFill/>
            <a:ln w="19050" cap="rnd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344983" y="2261177"/>
              <a:ext cx="245532" cy="376907"/>
            </a:xfrm>
            <a:prstGeom prst="line">
              <a:avLst/>
            </a:prstGeom>
            <a:noFill/>
            <a:ln w="9525" cap="rnd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A8392D8D-56D8-41A7-AEC0-C3CC66705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63" t="25509" r="8266" b="26973"/>
          <a:stretch/>
        </p:blipFill>
        <p:spPr>
          <a:xfrm>
            <a:off x="4822269" y="1125577"/>
            <a:ext cx="4107917" cy="3060405"/>
          </a:xfrm>
          <a:prstGeom prst="rect">
            <a:avLst/>
          </a:prstGeom>
        </p:spPr>
      </p:pic>
      <p:pic>
        <p:nvPicPr>
          <p:cNvPr id="56" name="Paired target FLAT">
            <a:extLst>
              <a:ext uri="{FF2B5EF4-FFF2-40B4-BE49-F238E27FC236}">
                <a16:creationId xmlns:a16="http://schemas.microsoft.com/office/drawing/2014/main" id="{25253DC9-BCE0-4573-A33A-99C30E884F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96" y="3061985"/>
            <a:ext cx="122442" cy="15544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71538" y="3242198"/>
            <a:ext cx="109234" cy="15544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23938" y="3181656"/>
            <a:ext cx="109234" cy="155448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5763812" y="2049687"/>
            <a:ext cx="1167781" cy="1220612"/>
            <a:chOff x="5763812" y="2049687"/>
            <a:chExt cx="1167781" cy="1220612"/>
          </a:xfrm>
        </p:grpSpPr>
        <p:grpSp>
          <p:nvGrpSpPr>
            <p:cNvPr id="55" name="Group 54"/>
            <p:cNvGrpSpPr/>
            <p:nvPr/>
          </p:nvGrpSpPr>
          <p:grpSpPr>
            <a:xfrm>
              <a:off x="5906570" y="2049687"/>
              <a:ext cx="1025023" cy="632224"/>
              <a:chOff x="4958866" y="1960221"/>
              <a:chExt cx="1025023" cy="632224"/>
            </a:xfrm>
          </p:grpSpPr>
          <p:grpSp>
            <p:nvGrpSpPr>
              <p:cNvPr id="62" name="DB Editable">
                <a:extLst>
                  <a:ext uri="{FF2B5EF4-FFF2-40B4-BE49-F238E27FC236}">
                    <a16:creationId xmlns:a16="http://schemas.microsoft.com/office/drawing/2014/main" id="{4F607041-C6A8-483C-A0E8-7D7B1C76F261}"/>
                  </a:ext>
                </a:extLst>
              </p:cNvPr>
              <p:cNvGrpSpPr/>
              <p:nvPr/>
            </p:nvGrpSpPr>
            <p:grpSpPr>
              <a:xfrm>
                <a:off x="5000489" y="1960221"/>
                <a:ext cx="983400" cy="632224"/>
                <a:chOff x="2431908" y="3036417"/>
                <a:chExt cx="2417346" cy="1736034"/>
              </a:xfrm>
            </p:grpSpPr>
            <p:pic>
              <p:nvPicPr>
                <p:cNvPr id="65" name="Fence">
                  <a:extLst>
                    <a:ext uri="{FF2B5EF4-FFF2-40B4-BE49-F238E27FC236}">
                      <a16:creationId xmlns:a16="http://schemas.microsoft.com/office/drawing/2014/main" id="{AC426AAA-DAF9-4F17-9FEA-B4FCE02065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86707" y="3126573"/>
                  <a:ext cx="983865" cy="1482152"/>
                </a:xfrm>
                <a:prstGeom prst="rect">
                  <a:avLst/>
                </a:prstGeom>
              </p:spPr>
            </p:pic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ED47D9F-814A-4DD1-B97D-D0C01EBD5958}"/>
                    </a:ext>
                  </a:extLst>
                </p:cNvPr>
                <p:cNvSpPr txBox="1"/>
                <p:nvPr/>
              </p:nvSpPr>
              <p:spPr>
                <a:xfrm>
                  <a:off x="2431908" y="3036417"/>
                  <a:ext cx="2417346" cy="17360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ts val="1400"/>
                    </a:lnSpc>
                  </a:pPr>
                  <a:r>
                    <a:rPr lang="en-US" sz="1400" spc="120" dirty="0" smtClean="0">
                      <a:solidFill>
                        <a:srgbClr val="E0E004"/>
                      </a:solidFill>
                      <a:latin typeface="Consolas" panose="020B0609020204030204" pitchFamily="49" charset="0"/>
                    </a:rPr>
                    <a:t>SWA428</a:t>
                  </a:r>
                  <a:endParaRPr lang="en-US" sz="1400" spc="120" dirty="0">
                    <a:solidFill>
                      <a:srgbClr val="E0E004"/>
                    </a:solidFill>
                    <a:latin typeface="Consolas" panose="020B0609020204030204" pitchFamily="49" charset="0"/>
                  </a:endParaRPr>
                </a:p>
                <a:p>
                  <a:pPr algn="l">
                    <a:lnSpc>
                      <a:spcPts val="1400"/>
                    </a:lnSpc>
                  </a:pPr>
                  <a:r>
                    <a:rPr lang="en-US" sz="1400" spc="120" dirty="0" smtClean="0">
                      <a:solidFill>
                        <a:srgbClr val="E0E004"/>
                      </a:solidFill>
                      <a:latin typeface="Consolas" panose="020B0609020204030204" pitchFamily="49" charset="0"/>
                    </a:rPr>
                    <a:t>70 10</a:t>
                  </a:r>
                  <a:r>
                    <a:rPr lang="en-US" sz="1400" spc="120" dirty="0">
                      <a:solidFill>
                        <a:srgbClr val="E0E004"/>
                      </a:solidFill>
                      <a:latin typeface="Consolas" panose="020B0609020204030204" pitchFamily="49" charset="0"/>
                    </a:rPr>
                    <a:t>2</a:t>
                  </a:r>
                </a:p>
                <a:p>
                  <a:pPr algn="l">
                    <a:lnSpc>
                      <a:spcPts val="1400"/>
                    </a:lnSpc>
                  </a:pPr>
                  <a:r>
                    <a:rPr lang="en-US" sz="1400" spc="120" dirty="0">
                      <a:solidFill>
                        <a:srgbClr val="E0E004"/>
                      </a:solidFill>
                      <a:latin typeface="Consolas" panose="020B0609020204030204" pitchFamily="49" charset="0"/>
                    </a:rPr>
                    <a:t>348 </a:t>
                  </a:r>
                  <a:r>
                    <a:rPr lang="en-US" sz="1400" spc="120" dirty="0" smtClean="0">
                      <a:solidFill>
                        <a:srgbClr val="E0E004"/>
                      </a:solidFill>
                      <a:latin typeface="Consolas" panose="020B0609020204030204" pitchFamily="49" charset="0"/>
                    </a:rPr>
                    <a:t>221</a:t>
                  </a:r>
                  <a:endParaRPr lang="en-US" sz="1400" spc="120" dirty="0">
                    <a:solidFill>
                      <a:srgbClr val="E0E004"/>
                    </a:solidFill>
                    <a:latin typeface="Consolas" panose="020B0609020204030204" pitchFamily="49" charset="0"/>
                  </a:endParaRPr>
                </a:p>
              </p:txBody>
            </p:sp>
          </p:grpSp>
          <p:pic>
            <p:nvPicPr>
              <p:cNvPr id="63" name="Arrow">
                <a:extLst>
                  <a:ext uri="{FF2B5EF4-FFF2-40B4-BE49-F238E27FC236}">
                    <a16:creationId xmlns:a16="http://schemas.microsoft.com/office/drawing/2014/main" id="{89F65863-F53E-4BEC-8CFA-67F45B43B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329389" y="2198282"/>
                <a:ext cx="90804" cy="130718"/>
              </a:xfrm>
              <a:prstGeom prst="rect">
                <a:avLst/>
              </a:prstGeom>
            </p:spPr>
          </p:pic>
          <p:pic>
            <p:nvPicPr>
              <p:cNvPr id="64" name="WIFI manual">
                <a:extLst>
                  <a:ext uri="{FF2B5EF4-FFF2-40B4-BE49-F238E27FC236}">
                    <a16:creationId xmlns:a16="http://schemas.microsoft.com/office/drawing/2014/main" id="{57DD3F5B-C7A6-42B4-9815-70D5C1FF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8866" y="2235902"/>
                <a:ext cx="84696" cy="87343"/>
              </a:xfrm>
              <a:prstGeom prst="rect">
                <a:avLst/>
              </a:prstGeom>
            </p:spPr>
          </p:pic>
        </p:grp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63812" y="3114851"/>
              <a:ext cx="109234" cy="155448"/>
            </a:xfrm>
            <a:prstGeom prst="rect">
              <a:avLst/>
            </a:prstGeom>
          </p:spPr>
        </p:pic>
        <p:cxnSp>
          <p:nvCxnSpPr>
            <p:cNvPr id="60" name="Straight Connector 59"/>
            <p:cNvCxnSpPr/>
            <p:nvPr/>
          </p:nvCxnSpPr>
          <p:spPr bwMode="auto">
            <a:xfrm flipV="1">
              <a:off x="5986961" y="2523096"/>
              <a:ext cx="993" cy="550774"/>
            </a:xfrm>
            <a:prstGeom prst="line">
              <a:avLst/>
            </a:prstGeom>
            <a:noFill/>
            <a:ln w="19050" cap="rnd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6008268" y="2930758"/>
              <a:ext cx="359629" cy="162855"/>
            </a:xfrm>
            <a:prstGeom prst="line">
              <a:avLst/>
            </a:prstGeom>
            <a:noFill/>
            <a:ln w="9525" cap="rnd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75" name="VFR history non-MCI">
            <a:extLst>
              <a:ext uri="{FF2B5EF4-FFF2-40B4-BE49-F238E27FC236}">
                <a16:creationId xmlns:a16="http://schemas.microsoft.com/office/drawing/2014/main" id="{D65F3435-7554-41E2-B4C1-CCFF45AE5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55" y="2085420"/>
            <a:ext cx="131771" cy="155448"/>
          </a:xfrm>
          <a:prstGeom prst="rect">
            <a:avLst/>
          </a:prstGeom>
        </p:spPr>
      </p:pic>
      <p:pic>
        <p:nvPicPr>
          <p:cNvPr id="76" name="VFR history non-MCI">
            <a:extLst>
              <a:ext uri="{FF2B5EF4-FFF2-40B4-BE49-F238E27FC236}">
                <a16:creationId xmlns:a16="http://schemas.microsoft.com/office/drawing/2014/main" id="{D65F3435-7554-41E2-B4C1-CCFF45AE5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59" y="2063975"/>
            <a:ext cx="131771" cy="15544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CBF8FB0-D4DB-463A-831C-1A6BBB569A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92" y="2036881"/>
            <a:ext cx="131064" cy="155448"/>
          </a:xfrm>
          <a:prstGeom prst="rect">
            <a:avLst/>
          </a:prstGeom>
        </p:spPr>
      </p:pic>
      <p:pic>
        <p:nvPicPr>
          <p:cNvPr id="78" name="VFR target non-MCI">
            <a:extLst>
              <a:ext uri="{FF2B5EF4-FFF2-40B4-BE49-F238E27FC236}">
                <a16:creationId xmlns:a16="http://schemas.microsoft.com/office/drawing/2014/main" id="{AE98127A-4542-4B61-B5F3-A87DF0E080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51" y="2103215"/>
            <a:ext cx="130741" cy="15544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CBF8FB0-D4DB-463A-831C-1A6BBB569A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30" y="3264850"/>
            <a:ext cx="131064" cy="15544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CBF8FB0-D4DB-463A-831C-1A6BBB569A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16" y="3378847"/>
            <a:ext cx="131064" cy="15544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CBF8FB0-D4DB-463A-831C-1A6BBB569A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02" y="3518656"/>
            <a:ext cx="131064" cy="155448"/>
          </a:xfrm>
          <a:prstGeom prst="rect">
            <a:avLst/>
          </a:prstGeom>
        </p:spPr>
      </p:pic>
      <p:pic>
        <p:nvPicPr>
          <p:cNvPr id="103" name="VFR target non-MCI">
            <a:extLst>
              <a:ext uri="{FF2B5EF4-FFF2-40B4-BE49-F238E27FC236}">
                <a16:creationId xmlns:a16="http://schemas.microsoft.com/office/drawing/2014/main" id="{AE98127A-4542-4B61-B5F3-A87DF0E080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226" y="3107312"/>
            <a:ext cx="130741" cy="155448"/>
          </a:xfrm>
          <a:prstGeom prst="rect">
            <a:avLst/>
          </a:prstGeom>
        </p:spPr>
      </p:pic>
      <p:pic>
        <p:nvPicPr>
          <p:cNvPr id="104" name="VFR target non-MCI">
            <a:extLst>
              <a:ext uri="{FF2B5EF4-FFF2-40B4-BE49-F238E27FC236}">
                <a16:creationId xmlns:a16="http://schemas.microsoft.com/office/drawing/2014/main" id="{AE98127A-4542-4B61-B5F3-A87DF0E080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77" y="1846385"/>
            <a:ext cx="130741" cy="155448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CBF8FB0-D4DB-463A-831C-1A6BBB569A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69" y="1673447"/>
            <a:ext cx="131064" cy="155448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0CBF8FB0-D4DB-463A-831C-1A6BBB569A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65" y="1371800"/>
            <a:ext cx="131064" cy="155448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0CBF8FB0-D4DB-463A-831C-1A6BBB569A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97" y="1530401"/>
            <a:ext cx="131064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6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210 KTS">
            <a:extLst>
              <a:ext uri="{FF2B5EF4-FFF2-40B4-BE49-F238E27FC236}">
                <a16:creationId xmlns:a16="http://schemas.microsoft.com/office/drawing/2014/main" id="{2EB4631B-9075-4C97-A220-A0728E575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2944">
            <a:off x="3843309" y="3129247"/>
            <a:ext cx="2659081" cy="11375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2576"/>
            <a:ext cx="8215468" cy="609600"/>
          </a:xfrm>
        </p:spPr>
        <p:txBody>
          <a:bodyPr/>
          <a:lstStyle/>
          <a:p>
            <a:r>
              <a:rPr lang="en-US" dirty="0"/>
              <a:t>Issuing Vectors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0951775-AF06-4500-9E53-EFD2A1FA51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392D8D-56D8-41A7-AEC0-C3CC667051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63" t="25509" r="8266" b="26973"/>
          <a:stretch/>
        </p:blipFill>
        <p:spPr>
          <a:xfrm>
            <a:off x="1368415" y="1117895"/>
            <a:ext cx="6421248" cy="4783840"/>
          </a:xfrm>
          <a:prstGeom prst="rect">
            <a:avLst/>
          </a:prstGeom>
        </p:spPr>
      </p:pic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5088113" y="4082541"/>
            <a:ext cx="3247973" cy="1670908"/>
          </a:xfrm>
          <a:prstGeom prst="wedgeRoundRectCallout">
            <a:avLst>
              <a:gd name="adj1" fmla="val -65095"/>
              <a:gd name="adj2" fmla="val 52832"/>
              <a:gd name="adj3" fmla="val 16667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dirty="0" smtClean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“SOUTHWEST FOUR TWENTY-EIGHT,</a:t>
            </a:r>
            <a:endParaRPr lang="en-US" sz="2000" dirty="0">
              <a:solidFill>
                <a:srgbClr val="12203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TURN </a:t>
            </a:r>
            <a:r>
              <a:rPr lang="en-US" sz="2000" dirty="0" smtClean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LEFT </a:t>
            </a:r>
            <a:r>
              <a:rPr lang="en-US" sz="2000" dirty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HEADING </a:t>
            </a:r>
            <a:r>
              <a:rPr lang="en-US" sz="2000" dirty="0" smtClean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ONE TWO ZERO</a:t>
            </a:r>
            <a:r>
              <a:rPr lang="en-US" sz="2000" dirty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dirty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VECTOR FOR TRAFFIC”</a:t>
            </a: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4613134" y="1213526"/>
            <a:ext cx="2996534" cy="1675235"/>
          </a:xfrm>
          <a:prstGeom prst="wedgeRoundRectCallout">
            <a:avLst>
              <a:gd name="adj1" fmla="val -95612"/>
              <a:gd name="adj2" fmla="val 53384"/>
              <a:gd name="adj3" fmla="val 16667"/>
            </a:avLst>
          </a:prstGeom>
          <a:solidFill>
            <a:schemeClr val="bg1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dirty="0" smtClean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“SOUTHWEST FOUR TWENTY-EIGHT, REQUEST </a:t>
            </a:r>
            <a:r>
              <a:rPr lang="en-US" sz="2000" dirty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A VECTOR TO CLEAR THE TRAFFIC”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0981" y="2733313"/>
            <a:ext cx="109234" cy="15544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020393" y="1881235"/>
            <a:ext cx="1022591" cy="632224"/>
            <a:chOff x="4958866" y="1960221"/>
            <a:chExt cx="1022591" cy="632224"/>
          </a:xfrm>
        </p:grpSpPr>
        <p:grpSp>
          <p:nvGrpSpPr>
            <p:cNvPr id="22" name="DB Editable">
              <a:extLst>
                <a:ext uri="{FF2B5EF4-FFF2-40B4-BE49-F238E27FC236}">
                  <a16:creationId xmlns:a16="http://schemas.microsoft.com/office/drawing/2014/main" id="{4F607041-C6A8-483C-A0E8-7D7B1C76F261}"/>
                </a:ext>
              </a:extLst>
            </p:cNvPr>
            <p:cNvGrpSpPr/>
            <p:nvPr/>
          </p:nvGrpSpPr>
          <p:grpSpPr>
            <a:xfrm>
              <a:off x="4998057" y="1960221"/>
              <a:ext cx="983400" cy="632224"/>
              <a:chOff x="2425930" y="3036417"/>
              <a:chExt cx="2417346" cy="1736034"/>
            </a:xfrm>
          </p:grpSpPr>
          <p:pic>
            <p:nvPicPr>
              <p:cNvPr id="25" name="Fence">
                <a:extLst>
                  <a:ext uri="{FF2B5EF4-FFF2-40B4-BE49-F238E27FC236}">
                    <a16:creationId xmlns:a16="http://schemas.microsoft.com/office/drawing/2014/main" id="{AC426AAA-DAF9-4F17-9FEA-B4FCE0206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6707" y="3126573"/>
                <a:ext cx="983865" cy="1482152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D47D9F-814A-4DD1-B97D-D0C01EBD5958}"/>
                  </a:ext>
                </a:extLst>
              </p:cNvPr>
              <p:cNvSpPr txBox="1"/>
              <p:nvPr/>
            </p:nvSpPr>
            <p:spPr>
              <a:xfrm>
                <a:off x="2425930" y="3036417"/>
                <a:ext cx="2417346" cy="1736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1400"/>
                  </a:lnSpc>
                </a:pPr>
                <a:r>
                  <a:rPr lang="en-US" sz="1400" spc="120" dirty="0" smtClean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SWA428</a:t>
                </a:r>
                <a:endParaRPr lang="en-US" sz="1400" spc="120" dirty="0">
                  <a:solidFill>
                    <a:srgbClr val="E0E004"/>
                  </a:solidFill>
                  <a:latin typeface="Consolas" panose="020B0609020204030204" pitchFamily="49" charset="0"/>
                </a:endParaRPr>
              </a:p>
              <a:p>
                <a:pPr algn="l">
                  <a:lnSpc>
                    <a:spcPts val="1400"/>
                  </a:lnSpc>
                </a:pPr>
                <a:r>
                  <a:rPr lang="en-US" sz="1400" spc="120" dirty="0" smtClean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90 10</a:t>
                </a:r>
                <a:r>
                  <a:rPr lang="en-US" sz="1400" spc="120" dirty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2</a:t>
                </a:r>
              </a:p>
              <a:p>
                <a:pPr algn="l">
                  <a:lnSpc>
                    <a:spcPts val="1400"/>
                  </a:lnSpc>
                </a:pPr>
                <a:r>
                  <a:rPr lang="en-US" sz="1400" spc="120" dirty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348 </a:t>
                </a:r>
                <a:r>
                  <a:rPr lang="en-US" sz="1400" spc="120" dirty="0" smtClean="0">
                    <a:solidFill>
                      <a:srgbClr val="E0E004"/>
                    </a:solidFill>
                    <a:latin typeface="Consolas" panose="020B0609020204030204" pitchFamily="49" charset="0"/>
                  </a:rPr>
                  <a:t>221</a:t>
                </a:r>
                <a:endParaRPr lang="en-US" sz="1400" spc="120" dirty="0">
                  <a:solidFill>
                    <a:srgbClr val="E0E004"/>
                  </a:solidFill>
                  <a:latin typeface="Consolas" panose="020B0609020204030204" pitchFamily="49" charset="0"/>
                </a:endParaRPr>
              </a:p>
            </p:txBody>
          </p:sp>
        </p:grpSp>
        <p:pic>
          <p:nvPicPr>
            <p:cNvPr id="23" name="Arrow">
              <a:extLst>
                <a:ext uri="{FF2B5EF4-FFF2-40B4-BE49-F238E27FC236}">
                  <a16:creationId xmlns:a16="http://schemas.microsoft.com/office/drawing/2014/main" id="{89F65863-F53E-4BEC-8CFA-67F45B43B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329389" y="2198282"/>
              <a:ext cx="90804" cy="130718"/>
            </a:xfrm>
            <a:prstGeom prst="rect">
              <a:avLst/>
            </a:prstGeom>
          </p:spPr>
        </p:pic>
        <p:pic>
          <p:nvPicPr>
            <p:cNvPr id="24" name="WIFI manual">
              <a:extLst>
                <a:ext uri="{FF2B5EF4-FFF2-40B4-BE49-F238E27FC236}">
                  <a16:creationId xmlns:a16="http://schemas.microsoft.com/office/drawing/2014/main" id="{57DD3F5B-C7A6-42B4-9815-70D5C1FF6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866" y="2235902"/>
              <a:ext cx="84696" cy="87343"/>
            </a:xfrm>
            <a:prstGeom prst="rect">
              <a:avLst/>
            </a:prstGeom>
          </p:spPr>
        </p:pic>
      </p:grpSp>
      <p:cxnSp>
        <p:nvCxnSpPr>
          <p:cNvPr id="20" name="Straight Connector 19"/>
          <p:cNvCxnSpPr/>
          <p:nvPr/>
        </p:nvCxnSpPr>
        <p:spPr bwMode="auto">
          <a:xfrm flipV="1">
            <a:off x="3092794" y="2351392"/>
            <a:ext cx="993" cy="550774"/>
          </a:xfrm>
          <a:prstGeom prst="line">
            <a:avLst/>
          </a:prstGeom>
          <a:noFill/>
          <a:ln w="19050" cap="rnd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 flipV="1">
            <a:off x="3142835" y="3103123"/>
            <a:ext cx="246317" cy="504143"/>
          </a:xfrm>
          <a:prstGeom prst="line">
            <a:avLst/>
          </a:prstGeom>
          <a:noFill/>
          <a:ln w="12700" cap="rnd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aired target FLAT">
            <a:extLst>
              <a:ext uri="{FF2B5EF4-FFF2-40B4-BE49-F238E27FC236}">
                <a16:creationId xmlns:a16="http://schemas.microsoft.com/office/drawing/2014/main" id="{25253DC9-BCE0-4573-A33A-99C30E884F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93" y="2915571"/>
            <a:ext cx="122442" cy="1554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3332" y="2375647"/>
            <a:ext cx="109234" cy="15544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2566" y="2557905"/>
            <a:ext cx="109234" cy="155448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4375237" y="4134624"/>
            <a:ext cx="462327" cy="232604"/>
            <a:chOff x="2395433" y="2825940"/>
            <a:chExt cx="462327" cy="232604"/>
          </a:xfrm>
        </p:grpSpPr>
        <p:pic>
          <p:nvPicPr>
            <p:cNvPr id="38" name="VFR history non-MCI">
              <a:extLst>
                <a:ext uri="{FF2B5EF4-FFF2-40B4-BE49-F238E27FC236}">
                  <a16:creationId xmlns:a16="http://schemas.microsoft.com/office/drawing/2014/main" id="{D65F3435-7554-41E2-B4C1-CCFF45AE5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559" y="2874479"/>
              <a:ext cx="131771" cy="155448"/>
            </a:xfrm>
            <a:prstGeom prst="rect">
              <a:avLst/>
            </a:prstGeom>
          </p:spPr>
        </p:pic>
        <p:pic>
          <p:nvPicPr>
            <p:cNvPr id="39" name="VFR history non-MCI">
              <a:extLst>
                <a:ext uri="{FF2B5EF4-FFF2-40B4-BE49-F238E27FC236}">
                  <a16:creationId xmlns:a16="http://schemas.microsoft.com/office/drawing/2014/main" id="{D65F3435-7554-41E2-B4C1-CCFF45AE5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463" y="2853034"/>
              <a:ext cx="131771" cy="155448"/>
            </a:xfrm>
            <a:prstGeom prst="rect">
              <a:avLst/>
            </a:prstGeom>
          </p:spPr>
        </p:pic>
        <p:pic>
          <p:nvPicPr>
            <p:cNvPr id="40" name="VFR and histories">
              <a:extLst>
                <a:ext uri="{FF2B5EF4-FFF2-40B4-BE49-F238E27FC236}">
                  <a16:creationId xmlns:a16="http://schemas.microsoft.com/office/drawing/2014/main" id="{0CBF8FB0-D4DB-463A-831C-1A6BBB569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696" y="2825940"/>
              <a:ext cx="131064" cy="155448"/>
            </a:xfrm>
            <a:prstGeom prst="rect">
              <a:avLst/>
            </a:prstGeom>
          </p:spPr>
        </p:pic>
        <p:pic>
          <p:nvPicPr>
            <p:cNvPr id="41" name="VFR target non-MCI">
              <a:extLst>
                <a:ext uri="{FF2B5EF4-FFF2-40B4-BE49-F238E27FC236}">
                  <a16:creationId xmlns:a16="http://schemas.microsoft.com/office/drawing/2014/main" id="{AE98127A-4542-4B61-B5F3-A87DF0E08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433" y="2903096"/>
              <a:ext cx="130741" cy="155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489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7472"/>
            <a:ext cx="9041780" cy="609600"/>
          </a:xfrm>
        </p:spPr>
        <p:txBody>
          <a:bodyPr/>
          <a:lstStyle/>
          <a:p>
            <a:r>
              <a:rPr lang="en-US" dirty="0"/>
              <a:t>Traffic No Longer in Sight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489" y="1290265"/>
            <a:ext cx="2871656" cy="3005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83" y="1287125"/>
            <a:ext cx="2798064" cy="3005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4" y="1290265"/>
            <a:ext cx="2919372" cy="3005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77254" y="4463666"/>
            <a:ext cx="2798064" cy="14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01600" rIns="0" bIns="101600">
            <a:spAutoFit/>
          </a:bodyPr>
          <a:lstStyle/>
          <a:p>
            <a:pPr defTabSz="4424363" eaLnBrk="0" hangingPunct="0">
              <a:lnSpc>
                <a:spcPct val="85000"/>
              </a:lnSpc>
            </a:pPr>
            <a:r>
              <a:rPr lang="en-US" sz="2400" dirty="0">
                <a:solidFill>
                  <a:srgbClr val="122039"/>
                </a:solidFill>
              </a:rPr>
              <a:t>N21X has been issued traffic information on both targets.</a:t>
            </a: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1432619" y="996950"/>
            <a:ext cx="593725" cy="593725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4271842" y="996950"/>
            <a:ext cx="593725" cy="593725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7095751" y="996950"/>
            <a:ext cx="592138" cy="593725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Rounded Rectangular Callout 11"/>
          <p:cNvSpPr>
            <a:spLocks noChangeArrowheads="1"/>
          </p:cNvSpPr>
          <p:nvPr/>
        </p:nvSpPr>
        <p:spPr bwMode="auto">
          <a:xfrm>
            <a:off x="3165284" y="4465589"/>
            <a:ext cx="2798063" cy="1464230"/>
          </a:xfrm>
          <a:prstGeom prst="wedgeRoundRectCallout">
            <a:avLst>
              <a:gd name="adj1" fmla="val 20495"/>
              <a:gd name="adj2" fmla="val 65768"/>
              <a:gd name="adj3" fmla="val 16667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 dirty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“CESSNA TWO ONE X-RAY, TRAFFIC NO FACTOR”</a:t>
            </a:r>
          </a:p>
        </p:txBody>
      </p:sp>
      <p:sp>
        <p:nvSpPr>
          <p:cNvPr id="19" name="Rounded Rectangular Callout 12"/>
          <p:cNvSpPr>
            <a:spLocks noChangeArrowheads="1"/>
          </p:cNvSpPr>
          <p:nvPr/>
        </p:nvSpPr>
        <p:spPr bwMode="auto">
          <a:xfrm>
            <a:off x="6143105" y="4465589"/>
            <a:ext cx="2913432" cy="1464231"/>
          </a:xfrm>
          <a:prstGeom prst="wedgeRoundRectCallout">
            <a:avLst>
              <a:gd name="adj1" fmla="val 21351"/>
              <a:gd name="adj2" fmla="val 65191"/>
              <a:gd name="adj3" fmla="val 16667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800" dirty="0">
                <a:solidFill>
                  <a:srgbClr val="122039"/>
                </a:solidFill>
                <a:latin typeface="Arial" pitchFamily="34" charset="0"/>
                <a:cs typeface="Arial" pitchFamily="34" charset="0"/>
              </a:rPr>
              <a:t>“CESSNA TWO ONE X-RAY, TWELVE O’CLOCK TRAFFIC NO LONGER OBSERVED”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363085" y="2591501"/>
            <a:ext cx="222568" cy="404526"/>
          </a:xfrm>
          <a:prstGeom prst="rect">
            <a:avLst/>
          </a:prstGeom>
          <a:solidFill>
            <a:srgbClr val="000018"/>
          </a:solidFill>
          <a:ln w="38100" cap="flat" cmpd="sng" algn="ctr">
            <a:solidFill>
              <a:srgbClr val="0000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7300451" y="2960753"/>
            <a:ext cx="331363" cy="116331"/>
          </a:xfrm>
          <a:prstGeom prst="line">
            <a:avLst/>
          </a:prstGeom>
          <a:noFill/>
          <a:ln w="12700" cap="flat" cmpd="sng" algn="ctr">
            <a:solidFill>
              <a:srgbClr val="5C5F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493163" y="2010355"/>
            <a:ext cx="1198178" cy="917964"/>
          </a:xfrm>
          <a:prstGeom prst="rect">
            <a:avLst/>
          </a:prstGeom>
          <a:solidFill>
            <a:srgbClr val="00001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047957" y="1683470"/>
            <a:ext cx="1393652" cy="905501"/>
          </a:xfrm>
          <a:prstGeom prst="rect">
            <a:avLst/>
          </a:prstGeom>
          <a:solidFill>
            <a:srgbClr val="00001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 flipV="1">
            <a:off x="1283110" y="2588972"/>
            <a:ext cx="263350" cy="367055"/>
          </a:xfrm>
          <a:prstGeom prst="line">
            <a:avLst/>
          </a:prstGeom>
          <a:noFill/>
          <a:ln w="31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itle 1"/>
          <p:cNvSpPr txBox="1">
            <a:spLocks/>
          </p:cNvSpPr>
          <p:nvPr/>
        </p:nvSpPr>
        <p:spPr>
          <a:xfrm>
            <a:off x="6837530" y="1591928"/>
            <a:ext cx="1229866" cy="915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7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N21X</a:t>
            </a:r>
          </a:p>
          <a:p>
            <a:pPr algn="l"/>
            <a:r>
              <a:rPr lang="en-US" sz="17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50C</a:t>
            </a:r>
            <a:r>
              <a:rPr lang="en-US" sz="17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17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17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221</a:t>
            </a:r>
            <a:r>
              <a:rPr lang="en-US" sz="17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17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150</a:t>
            </a:r>
            <a:endParaRPr lang="en-US" sz="1700" dirty="0">
              <a:latin typeface="Inconsolata" panose="020B0609030003000000" pitchFamily="49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flipH="1" flipV="1">
            <a:off x="7804048" y="2252200"/>
            <a:ext cx="263350" cy="367055"/>
          </a:xfrm>
          <a:prstGeom prst="line">
            <a:avLst/>
          </a:prstGeom>
          <a:noFill/>
          <a:ln w="31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A1A7286A-485D-4616-8191-D86592F43F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71" y="1920163"/>
            <a:ext cx="447329" cy="686029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34794" y="1907979"/>
            <a:ext cx="1229866" cy="915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7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N21X</a:t>
            </a:r>
          </a:p>
          <a:p>
            <a:pPr algn="l"/>
            <a:r>
              <a:rPr lang="en-US" sz="17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50C</a:t>
            </a:r>
            <a:r>
              <a:rPr lang="en-US" sz="17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17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17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221</a:t>
            </a:r>
            <a:r>
              <a:rPr lang="en-US" sz="17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17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150</a:t>
            </a:r>
            <a:endParaRPr lang="en-US" sz="1700" dirty="0">
              <a:latin typeface="Inconsolata" panose="020B0609030003000000" pitchFamily="49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A7286A-485D-4616-8191-D86592F43F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7" y="2076052"/>
            <a:ext cx="447329" cy="6860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859179" y="1981040"/>
            <a:ext cx="1065216" cy="742367"/>
          </a:xfrm>
          <a:prstGeom prst="rect">
            <a:avLst/>
          </a:prstGeom>
          <a:solidFill>
            <a:srgbClr val="000018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592349" y="1758084"/>
            <a:ext cx="1229866" cy="915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7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N21X</a:t>
            </a:r>
          </a:p>
          <a:p>
            <a:pPr algn="l"/>
            <a:r>
              <a:rPr lang="en-US" sz="17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50C</a:t>
            </a:r>
            <a:r>
              <a:rPr lang="en-US" sz="17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17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1700" dirty="0">
                <a:solidFill>
                  <a:srgbClr val="FFFF00"/>
                </a:solidFill>
                <a:latin typeface="Consolas" panose="020B0609020204030204" pitchFamily="49" charset="0"/>
              </a:rPr>
              <a:t>2</a:t>
            </a:r>
            <a:r>
              <a:rPr lang="en-US" sz="17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21</a:t>
            </a:r>
            <a:r>
              <a:rPr lang="en-US" sz="17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17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150</a:t>
            </a:r>
            <a:endParaRPr lang="en-US" sz="1700" dirty="0">
              <a:latin typeface="Inconsolata" panose="020B0609030003000000" pitchFamily="49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 flipV="1">
            <a:off x="4548724" y="2419066"/>
            <a:ext cx="263350" cy="367055"/>
          </a:xfrm>
          <a:prstGeom prst="line">
            <a:avLst/>
          </a:prstGeom>
          <a:noFill/>
          <a:ln w="31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A1A7286A-485D-4616-8191-D86592F43F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57" y="1750036"/>
            <a:ext cx="447329" cy="686029"/>
          </a:xfrm>
          <a:prstGeom prst="rect">
            <a:avLst/>
          </a:prstGeom>
        </p:spPr>
      </p:pic>
      <p:sp>
        <p:nvSpPr>
          <p:cNvPr id="35" name="Slide Number Placeholder 1">
            <a:extLst>
              <a:ext uri="{FF2B5EF4-FFF2-40B4-BE49-F238E27FC236}">
                <a16:creationId xmlns:a16="http://schemas.microsoft.com/office/drawing/2014/main" id="{348A3F5C-829A-4383-81BD-F841FE298E0B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7</a:t>
            </a:fld>
            <a:endParaRPr lang="en-US" dirty="0"/>
          </a:p>
        </p:txBody>
      </p:sp>
      <p:pic>
        <p:nvPicPr>
          <p:cNvPr id="37" name="WIFI manual">
            <a:extLst>
              <a:ext uri="{FF2B5EF4-FFF2-40B4-BE49-F238E27FC236}">
                <a16:creationId xmlns:a16="http://schemas.microsoft.com/office/drawing/2014/main" id="{57DD3F5B-C7A6-42B4-9815-70D5C1FF61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2340864"/>
            <a:ext cx="133004" cy="137160"/>
          </a:xfrm>
          <a:prstGeom prst="rect">
            <a:avLst/>
          </a:prstGeom>
        </p:spPr>
      </p:pic>
      <p:pic>
        <p:nvPicPr>
          <p:cNvPr id="38" name="WIFI manual">
            <a:extLst>
              <a:ext uri="{FF2B5EF4-FFF2-40B4-BE49-F238E27FC236}">
                <a16:creationId xmlns:a16="http://schemas.microsoft.com/office/drawing/2014/main" id="{57DD3F5B-C7A6-42B4-9815-70D5C1FF61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2" y="2185416"/>
            <a:ext cx="133004" cy="137160"/>
          </a:xfrm>
          <a:prstGeom prst="rect">
            <a:avLst/>
          </a:prstGeom>
        </p:spPr>
      </p:pic>
      <p:pic>
        <p:nvPicPr>
          <p:cNvPr id="39" name="WIFI manual">
            <a:extLst>
              <a:ext uri="{FF2B5EF4-FFF2-40B4-BE49-F238E27FC236}">
                <a16:creationId xmlns:a16="http://schemas.microsoft.com/office/drawing/2014/main" id="{57DD3F5B-C7A6-42B4-9815-70D5C1FF61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40" y="2020824"/>
            <a:ext cx="133004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6B7D7-E7B4-4DE3-9442-0F1CAA094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6" y="1169581"/>
            <a:ext cx="8116888" cy="4729569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Which air traffic duties are given first priority?</a:t>
            </a:r>
          </a:p>
          <a:p>
            <a:pPr marL="45720" indent="0">
              <a:buNone/>
            </a:pP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Issuing vectors requested by pilot 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Traffic advisories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Separating </a:t>
            </a:r>
            <a:r>
              <a:rPr lang="en-US" dirty="0" smtClean="0"/>
              <a:t>aircraft and </a:t>
            </a:r>
            <a:r>
              <a:rPr lang="en-US" dirty="0"/>
              <a:t>issuing safety alerts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BF4571-2885-4DEC-932E-0FB04C2B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15E2698-9117-4C95-B04E-08381CD80C7D}"/>
              </a:ext>
            </a:extLst>
          </p:cNvPr>
          <p:cNvSpPr txBox="1">
            <a:spLocks/>
          </p:cNvSpPr>
          <p:nvPr/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5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WEXTPJNUKPJZ-1215587825-11919</_dlc_DocId>
    <_dlc_DocIdUrl xmlns="4f0e10e1-3e2d-4cb5-bdd3-156dacd9dc33">
      <Url>https://ksn2.faa.gov/stt/TTPPM/ER24/_layouts/15/DocIdRedir.aspx?ID=WEXTPJNUKPJZ-1215587825-11919</Url>
      <Description>WEXTPJNUKPJZ-1215587825-11919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HVudGxleWE8L1VzZXJOYW1lPjxEYXRlVGltZT40LzE5LzIwMTkgMzowMTowMiBQTTwvRGF0ZVRpbWU+PExhYmVsU3RyaW5nPlVucmVzdHJpY3RlZDwvTGFiZWxTdHJpbmc+PC9pdGVtPjwvbGFiZWxIaXN0b3J5Pg==</Value>
</WrappedLabelHistory>
</file>

<file path=customXml/item4.xml><?xml version="1.0" encoding="utf-8"?>
<sisl xmlns:xsd="http://www.w3.org/2001/XMLSchema" xmlns:xsi="http://www.w3.org/2001/XMLSchema-instance" xmlns="http://www.boldonjames.com/2008/01/sie/internal/label" sislVersion="0" policy="c8d5760e-638a-47e8-9e2e-1226c2cb268d" origin="userSelected">
  <element uid="42834bfb-1ec1-4beb-bd64-eb83fb3cb3f3" value=""/>
</sisl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46916DE-013D-4894-BF96-985828AE4997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9d3951b-c0b3-413d-9ae1-2b2887eb6f1c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C3D69F-504B-4C39-BFB0-73BB059A9E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31371E-2F65-4755-AE0B-8900F7D1653C}">
  <ds:schemaRefs>
    <ds:schemaRef ds:uri="http://www.w3.org/2001/XMLSchema"/>
    <ds:schemaRef ds:uri="http://www.boldonjames.com/2016/02/Classifier/internal/wrappedLabelHistory"/>
  </ds:schemaRefs>
</ds:datastoreItem>
</file>

<file path=customXml/itemProps4.xml><?xml version="1.0" encoding="utf-8"?>
<ds:datastoreItem xmlns:ds="http://schemas.openxmlformats.org/officeDocument/2006/customXml" ds:itemID="{55BCA90A-B475-4DE6-860A-C49E5AF97B16}">
  <ds:schemaRefs>
    <ds:schemaRef ds:uri="http://www.w3.org/2001/XMLSchema"/>
    <ds:schemaRef ds:uri="http://www.boldonjames.com/2008/01/sie/internal/label"/>
  </ds:schemaRefs>
</ds:datastoreItem>
</file>

<file path=customXml/itemProps5.xml><?xml version="1.0" encoding="utf-8"?>
<ds:datastoreItem xmlns:ds="http://schemas.openxmlformats.org/officeDocument/2006/customXml" ds:itemID="{0713FE7F-9432-49B8-97C0-CD5EFC092FCD}"/>
</file>

<file path=customXml/itemProps6.xml><?xml version="1.0" encoding="utf-8"?>
<ds:datastoreItem xmlns:ds="http://schemas.openxmlformats.org/officeDocument/2006/customXml" ds:itemID="{E49F3583-5B5D-4FC8-BBD2-C4BF0480779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71799</TotalTime>
  <Words>1288</Words>
  <Application>Microsoft Office PowerPoint</Application>
  <PresentationFormat>On-screen Show (4:3)</PresentationFormat>
  <Paragraphs>352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  <vt:variant>
        <vt:lpstr>Custom Shows</vt:lpstr>
      </vt:variant>
      <vt:variant>
        <vt:i4>1</vt:i4>
      </vt:variant>
    </vt:vector>
  </HeadingPairs>
  <TitlesOfParts>
    <vt:vector size="46" baseType="lpstr">
      <vt:lpstr>Arial</vt:lpstr>
      <vt:lpstr>Consolas</vt:lpstr>
      <vt:lpstr>Inconsolata</vt:lpstr>
      <vt:lpstr>Times New Roman</vt:lpstr>
      <vt:lpstr>Wingdings</vt:lpstr>
      <vt:lpstr>6_Custom Design</vt:lpstr>
      <vt:lpstr>PowerPoint Presentation</vt:lpstr>
      <vt:lpstr>PowerPoint Presentation</vt:lpstr>
      <vt:lpstr>Duty Priorities</vt:lpstr>
      <vt:lpstr>Additional Services</vt:lpstr>
      <vt:lpstr>Azimuth in Terms of 12-Hour Clock</vt:lpstr>
      <vt:lpstr>Not Radar Identified, No Mode C</vt:lpstr>
      <vt:lpstr>Issuing Vectors</vt:lpstr>
      <vt:lpstr>Traffic No Longer in Sight</vt:lpstr>
      <vt:lpstr>Knowledge Check</vt:lpstr>
      <vt:lpstr>Knowledge Check</vt:lpstr>
      <vt:lpstr>Merging Target Procedures</vt:lpstr>
      <vt:lpstr>Merging Target Application</vt:lpstr>
      <vt:lpstr>Radar Monitor Holding Aircraft</vt:lpstr>
      <vt:lpstr>Deviation Advisories</vt:lpstr>
      <vt:lpstr>Knowledge Check</vt:lpstr>
      <vt:lpstr>Hazardous Inflight Weather Advisory</vt:lpstr>
      <vt:lpstr>Weather Observations</vt:lpstr>
      <vt:lpstr>METAR Report Fields</vt:lpstr>
      <vt:lpstr>Soliciting Pilot Reports (PIREPs)</vt:lpstr>
      <vt:lpstr>Soliciting PIREPs - Phraseology</vt:lpstr>
      <vt:lpstr>PIREP Fields</vt:lpstr>
      <vt:lpstr>Knowledge Check</vt:lpstr>
      <vt:lpstr>Knowledge Check</vt:lpstr>
      <vt:lpstr>Knowledge Check</vt:lpstr>
      <vt:lpstr>Knowledge Check</vt:lpstr>
      <vt:lpstr>Weather and Chaff Services</vt:lpstr>
      <vt:lpstr>Precipitation</vt:lpstr>
      <vt:lpstr>Weather Deviations</vt:lpstr>
      <vt:lpstr>Forwarding Weather Information</vt:lpstr>
      <vt:lpstr>Fourth Line Data Transfer</vt:lpstr>
      <vt:lpstr>Bird Activity Information</vt:lpstr>
      <vt:lpstr>Fuel Dumping Separation</vt:lpstr>
      <vt:lpstr>Fuel Dumping Advisories</vt:lpstr>
      <vt:lpstr>Minimum Fuel</vt:lpstr>
      <vt:lpstr>Inflight Equipment Malfunction</vt:lpstr>
      <vt:lpstr>Knowledge Check</vt:lpstr>
      <vt:lpstr>Knowledge Check</vt:lpstr>
      <vt:lpstr>Lesson Summary</vt:lpstr>
      <vt:lpstr>The End</vt:lpstr>
      <vt:lpstr>Custom Show 1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Nicholson, Nancy A-CTR (FAA)</cp:lastModifiedBy>
  <cp:revision>1161</cp:revision>
  <dcterms:created xsi:type="dcterms:W3CDTF">2005-01-28T20:32:53Z</dcterms:created>
  <dcterms:modified xsi:type="dcterms:W3CDTF">2022-08-17T16:01:12Z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0x0101003DFAFDB35B5AD34C89EBE32B06747F48</vt:lpwstr>
  </property>
  <property fmtid="{D5CDD505-2E9C-101B-9397-08002B2CF9AE}" pid="3" name="docIndexRef">
    <vt:lpwstr>311036a8-7768-43be-925d-add72ae3f03f</vt:lpwstr>
  </property>
  <property fmtid="{D5CDD505-2E9C-101B-9397-08002B2CF9AE}" pid="4" name="bjSaver">
    <vt:lpwstr>nAFgvCsYDVYf5XXx5wFs3z9OzyqVTT+J</vt:lpwstr>
  </property>
  <property fmtid="{D5CDD505-2E9C-101B-9397-08002B2CF9AE}" pid="5" name="bjDocumentSecurityLabel">
    <vt:lpwstr>Unrestricted</vt:lpwstr>
  </property>
  <property fmtid="{D5CDD505-2E9C-101B-9397-08002B2CF9AE}" pid="6" name="bjLabelHistoryID">
    <vt:lpwstr>{AA31371E-2F65-4755-AE0B-8900F7D1653C}</vt:lpwstr>
  </property>
  <property fmtid="{D5CDD505-2E9C-101B-9397-08002B2CF9AE}" pid="7" name="_dlc_DocIdItemGuid">
    <vt:lpwstr>a92484d4-69d3-4fb7-92af-f668d7f6ec0d</vt:lpwstr>
  </property>
  <property fmtid="{D5CDD505-2E9C-101B-9397-08002B2CF9AE}" pid="8" name="bjDocumentLabelXML">
    <vt:lpwstr>&lt;?xml version="1.0" encoding="us-ascii"?&gt;&lt;sisl xmlns:xsd="http://www.w3.org/2001/XMLSchema" xmlns:xsi="http://www.w3.org/2001/XMLSchema-instance" sislVersion="0" policy="c8d5760e-638a-47e8-9e2e-1226c2cb268d" origin="userSelected" xmlns="http://www.boldonj</vt:lpwstr>
  </property>
  <property fmtid="{D5CDD505-2E9C-101B-9397-08002B2CF9AE}" pid="9" name="bjDocumentLabelXML-0">
    <vt:lpwstr>ames.com/2008/01/sie/internal/label"&gt;&lt;element uid="42834bfb-1ec1-4beb-bd64-eb83fb3cb3f3" value="" /&gt;&lt;/sisl&gt;</vt:lpwstr>
  </property>
</Properties>
</file>