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theme/theme3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6.xml" ContentType="application/vnd.openxmlformats-officedocument.presentationml.tags+xml"/>
  <Override PartName="/customXml/itemProps1.xml" ContentType="application/vnd.openxmlformats-officedocument.customXmlProperties+xml"/>
  <Override PartName="/ppt/tags/tag8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11.xml" ContentType="application/vnd.openxmlformats-officedocument.presentationml.tags+xml"/>
  <Override PartName="/ppt/tags/tag15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5.xml" ContentType="application/vnd.openxmlformats-officedocument.customXmlProperties+xml"/>
  <Override PartName="/customXml/itemProps4.xml" ContentType="application/vnd.openxmlformats-officedocument.customXmlProperties+xml"/>
  <Override PartName="/ppt/tags/tag7.xml" ContentType="application/vnd.openxmlformats-officedocument.presentationml.tags+xml"/>
  <Override PartName="/customXml/itemProps6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29"/>
  </p:notesMasterIdLst>
  <p:handoutMasterIdLst>
    <p:handoutMasterId r:id="rId30"/>
  </p:handoutMasterIdLst>
  <p:sldIdLst>
    <p:sldId id="273" r:id="rId7"/>
    <p:sldId id="304" r:id="rId8"/>
    <p:sldId id="757" r:id="rId9"/>
    <p:sldId id="758" r:id="rId10"/>
    <p:sldId id="756" r:id="rId11"/>
    <p:sldId id="735" r:id="rId12"/>
    <p:sldId id="759" r:id="rId13"/>
    <p:sldId id="778" r:id="rId14"/>
    <p:sldId id="773" r:id="rId15"/>
    <p:sldId id="760" r:id="rId16"/>
    <p:sldId id="763" r:id="rId17"/>
    <p:sldId id="761" r:id="rId18"/>
    <p:sldId id="764" r:id="rId19"/>
    <p:sldId id="765" r:id="rId20"/>
    <p:sldId id="785" r:id="rId21"/>
    <p:sldId id="782" r:id="rId22"/>
    <p:sldId id="788" r:id="rId23"/>
    <p:sldId id="771" r:id="rId24"/>
    <p:sldId id="772" r:id="rId25"/>
    <p:sldId id="776" r:id="rId26"/>
    <p:sldId id="752" r:id="rId27"/>
    <p:sldId id="59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DFCCE9A3-EBAB-45AB-BB33-11C3B62097A0}">
          <p14:sldIdLst>
            <p14:sldId id="273"/>
            <p14:sldId id="304"/>
          </p14:sldIdLst>
        </p14:section>
        <p14:section name="Radar requirements" id="{48563462-FBBB-4278-9607-9D96D4737675}">
          <p14:sldIdLst>
            <p14:sldId id="757"/>
            <p14:sldId id="758"/>
            <p14:sldId id="756"/>
            <p14:sldId id="735"/>
          </p14:sldIdLst>
        </p14:section>
        <p14:section name="Minima" id="{4CCFC642-0E17-4D30-9528-9B44D4EB216D}">
          <p14:sldIdLst>
            <p14:sldId id="759"/>
            <p14:sldId id="778"/>
            <p14:sldId id="773"/>
            <p14:sldId id="760"/>
            <p14:sldId id="763"/>
            <p14:sldId id="761"/>
            <p14:sldId id="764"/>
          </p14:sldIdLst>
        </p14:section>
        <p14:section name="Safety Alerts" id="{D1684D67-C4A4-45AF-93FD-F4804AAA9ABB}">
          <p14:sldIdLst>
            <p14:sldId id="765"/>
            <p14:sldId id="785"/>
            <p14:sldId id="782"/>
            <p14:sldId id="788"/>
            <p14:sldId id="771"/>
            <p14:sldId id="772"/>
            <p14:sldId id="776"/>
          </p14:sldIdLst>
        </p14:section>
        <p14:section name="Conclusion" id="{F7B9802E-69DD-4A15-9DF8-BB12E3BC4400}">
          <p14:sldIdLst>
            <p14:sldId id="752"/>
            <p14:sldId id="5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Ekins" initials="JE" lastIdx="1" clrIdx="0">
    <p:extLst>
      <p:ext uri="{19B8F6BF-5375-455C-9EA6-DF929625EA0E}">
        <p15:presenceInfo xmlns:p15="http://schemas.microsoft.com/office/powerpoint/2012/main" userId="S-1-5-21-854245398-57989841-1801674531-17622" providerId="AD"/>
      </p:ext>
    </p:extLst>
  </p:cmAuthor>
  <p:cmAuthor id="2" name="Huntley, Alan P. [US-US][NON-EMP]" initials="HAP[" lastIdx="2" clrIdx="1">
    <p:extLst>
      <p:ext uri="{19B8F6BF-5375-455C-9EA6-DF929625EA0E}">
        <p15:presenceInfo xmlns:p15="http://schemas.microsoft.com/office/powerpoint/2012/main" userId="S-1-5-21-727274380-931424960-1827182208-13872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18"/>
    <a:srgbClr val="339966"/>
    <a:srgbClr val="9999FF"/>
    <a:srgbClr val="0FCDE1"/>
    <a:srgbClr val="006600"/>
    <a:srgbClr val="33BD3A"/>
    <a:srgbClr val="EA0000"/>
    <a:srgbClr val="3B9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89" d="100"/>
          <a:sy n="89" d="100"/>
        </p:scale>
        <p:origin x="72" y="6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950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customXml" Target="../customXml/item6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B2BF9-2468-421F-97D2-DC6454AFBCD6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8A228-61F3-409C-AC63-7586281AA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62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C4389-98A5-4799-B9BF-77776C4F2709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891DB-1DFA-451A-A0B1-AE5D0E4D8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0152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4F6FBF-7587-4033-B6C4-F4A6A0D58F8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178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10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2699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98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12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71243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04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14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60214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15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17219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16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70133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17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002176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18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090530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67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2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77102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5240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21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054236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C0391D-5D9C-4035-A4CA-77B77281E9A1}" type="slidenum">
              <a:rPr lang="en-US" altLang="en-US" sz="1200">
                <a:latin typeface="Times New Roman" panose="02020603050405020304" pitchFamily="18" charset="0"/>
              </a:rPr>
              <a:pPr/>
              <a:t>22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295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3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03543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4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29906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5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00808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0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7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0894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8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22895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9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5159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038849"/>
          </a:xfrm>
          <a:prstGeom prst="rect">
            <a:avLst/>
          </a:prstGeom>
        </p:spPr>
      </p:pic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2755901" y="6346827"/>
            <a:ext cx="3670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sz="13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-22225" y="6038850"/>
            <a:ext cx="9166225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 dirty="0"/>
          </a:p>
        </p:txBody>
      </p:sp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6105527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981076" y="6336793"/>
            <a:ext cx="31293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100" dirty="0">
                <a:solidFill>
                  <a:schemeClr val="bg1"/>
                </a:solidFill>
              </a:rPr>
              <a:t>Lesson</a:t>
            </a:r>
            <a:r>
              <a:rPr lang="en-US" altLang="en-US" sz="1100" baseline="0" dirty="0">
                <a:solidFill>
                  <a:schemeClr val="bg1"/>
                </a:solidFill>
              </a:rPr>
              <a:t> </a:t>
            </a:r>
            <a:r>
              <a:rPr lang="en-US" altLang="en-US" sz="1100" baseline="0" dirty="0" smtClean="0">
                <a:solidFill>
                  <a:schemeClr val="bg1"/>
                </a:solidFill>
              </a:rPr>
              <a:t>13: Radar Separation and Safety Alerts</a:t>
            </a:r>
          </a:p>
          <a:p>
            <a:pPr eaLnBrk="1" hangingPunct="1">
              <a:defRPr/>
            </a:pPr>
            <a:endParaRPr lang="en-US" altLang="en-US" sz="900" dirty="0">
              <a:solidFill>
                <a:schemeClr val="bg1"/>
              </a:solidFill>
            </a:endParaRPr>
          </a:p>
        </p:txBody>
      </p:sp>
      <p:sp>
        <p:nvSpPr>
          <p:cNvPr id="13" name="Title 3"/>
          <p:cNvSpPr>
            <a:spLocks noGrp="1"/>
          </p:cNvSpPr>
          <p:nvPr>
            <p:ph type="ctrTitle" hasCustomPrompt="1"/>
          </p:nvPr>
        </p:nvSpPr>
        <p:spPr>
          <a:xfrm>
            <a:off x="850258" y="496813"/>
            <a:ext cx="7443484" cy="1769721"/>
          </a:xfrm>
        </p:spPr>
        <p:txBody>
          <a:bodyPr>
            <a:noAutofit/>
          </a:bodyPr>
          <a:lstStyle>
            <a:lvl1pPr algn="ctr">
              <a:defRPr baseline="0"/>
            </a:lvl1pPr>
          </a:lstStyle>
          <a:p>
            <a:pPr eaLnBrk="1" hangingPunct="1">
              <a:defRPr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En Route - Radar Associate Controller 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Training Part C:         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Advanced Concepts</a:t>
            </a:r>
            <a:endParaRPr lang="en-US" sz="28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14" name="Subtitle 4"/>
          <p:cNvSpPr>
            <a:spLocks noGrp="1"/>
          </p:cNvSpPr>
          <p:nvPr>
            <p:ph type="subTitle" idx="1" hasCustomPrompt="1"/>
          </p:nvPr>
        </p:nvSpPr>
        <p:spPr>
          <a:xfrm>
            <a:off x="450477" y="3602038"/>
            <a:ext cx="8243047" cy="1655762"/>
          </a:xfrm>
        </p:spPr>
        <p:txBody>
          <a:bodyPr/>
          <a:lstStyle>
            <a:lvl1pPr algn="ctr">
              <a:defRPr baseline="0"/>
            </a:lvl1pPr>
          </a:lstStyle>
          <a:p>
            <a:pPr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Lesson 1: Fundamentals of ATC Surveillance Systems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Course - 55054003</a:t>
            </a:r>
          </a:p>
          <a:p>
            <a:pPr lvl="0" eaLnBrk="1" hangingPunct="1"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Version - Draft 4.0.2021-10</a:t>
            </a:r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974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2755901" y="6346827"/>
            <a:ext cx="3670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sz="13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3215E821-AC02-410E-BF4E-421C8F5CF2A5}" type="slidenum">
              <a:rPr lang="en-US" altLang="en-US" sz="9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900" b="1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28626" y="344488"/>
            <a:ext cx="8472488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95301" y="1508127"/>
            <a:ext cx="3948113" cy="4391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595814" y="1508127"/>
            <a:ext cx="3949700" cy="4391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-22225" y="6038850"/>
            <a:ext cx="9166225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 dirty="0"/>
          </a:p>
        </p:txBody>
      </p:sp>
      <p:pic>
        <p:nvPicPr>
          <p:cNvPr id="1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6105527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981076" y="6336793"/>
            <a:ext cx="276870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>
                <a:solidFill>
                  <a:schemeClr val="bg1"/>
                </a:solidFill>
              </a:rPr>
              <a:t>Lesson</a:t>
            </a:r>
            <a:r>
              <a:rPr lang="en-US" altLang="en-US" sz="900" baseline="0" dirty="0">
                <a:solidFill>
                  <a:schemeClr val="bg1"/>
                </a:solidFill>
              </a:rPr>
              <a:t> d(d): </a:t>
            </a:r>
            <a:r>
              <a:rPr lang="en-US" altLang="en-US" sz="900" baseline="0" dirty="0" err="1">
                <a:solidFill>
                  <a:schemeClr val="bg1"/>
                </a:solidFill>
              </a:rPr>
              <a:t>Xxxxxx</a:t>
            </a:r>
            <a:r>
              <a:rPr lang="en-US" altLang="en-US" sz="900" baseline="0" dirty="0">
                <a:solidFill>
                  <a:schemeClr val="bg1"/>
                </a:solidFill>
              </a:rPr>
              <a:t> Xxx </a:t>
            </a:r>
            <a:r>
              <a:rPr lang="en-US" altLang="en-US" sz="900" baseline="0" dirty="0" err="1">
                <a:solidFill>
                  <a:schemeClr val="bg1"/>
                </a:solidFill>
              </a:rPr>
              <a:t>Xxxxxxx</a:t>
            </a:r>
            <a:r>
              <a:rPr lang="en-US" altLang="en-US" sz="900" baseline="0" dirty="0">
                <a:solidFill>
                  <a:schemeClr val="bg1"/>
                </a:solidFill>
              </a:rPr>
              <a:t> &amp; </a:t>
            </a:r>
            <a:r>
              <a:rPr lang="en-US" altLang="en-US" sz="900" baseline="0" dirty="0" err="1">
                <a:solidFill>
                  <a:schemeClr val="bg1"/>
                </a:solidFill>
              </a:rPr>
              <a:t>Xxxxxx</a:t>
            </a:r>
            <a:r>
              <a:rPr lang="en-US" altLang="en-US" sz="900" baseline="0" dirty="0">
                <a:solidFill>
                  <a:schemeClr val="bg1"/>
                </a:solidFill>
              </a:rPr>
              <a:t> Arial 9</a:t>
            </a:r>
            <a:endParaRPr lang="en-US" altLang="en-US" sz="900" dirty="0">
              <a:solidFill>
                <a:schemeClr val="bg1"/>
              </a:solidFill>
            </a:endParaRPr>
          </a:p>
        </p:txBody>
      </p:sp>
      <p:sp>
        <p:nvSpPr>
          <p:cNvPr id="15" name="Rectangle 17"/>
          <p:cNvSpPr>
            <a:spLocks noChangeArrowheads="1"/>
          </p:cNvSpPr>
          <p:nvPr userDrawn="1"/>
        </p:nvSpPr>
        <p:spPr bwMode="auto">
          <a:xfrm>
            <a:off x="7092950" y="64579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52A50E59-9E46-449D-BF6D-D5AC4AD833F5}" type="slidenum">
              <a:rPr lang="en-US" altLang="en-US" sz="9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9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73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52A50E59-9E46-449D-BF6D-D5AC4AD833F5}" type="slidenum">
              <a:rPr lang="en-US" altLang="en-US" sz="9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9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58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wledge 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C451A9-3D09-4DBA-AE8B-61024EDAA8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b="1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58FF23-CAFB-475D-AD9A-16C0587F74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8624" y="1479549"/>
            <a:ext cx="8472487" cy="3418605"/>
          </a:xfrm>
        </p:spPr>
        <p:txBody>
          <a:bodyPr/>
          <a:lstStyle>
            <a:lvl1pPr>
              <a:spcAft>
                <a:spcPts val="1200"/>
              </a:spcAft>
              <a:defRPr sz="2800"/>
            </a:lvl1pPr>
            <a:lvl2pPr marL="914400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  <a:defRPr sz="2400"/>
            </a:lvl2pPr>
          </a:lstStyle>
          <a:p>
            <a:pPr lvl="0"/>
            <a:r>
              <a:rPr lang="en-US" dirty="0"/>
              <a:t>Click to edit question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B6819E-C622-4945-BE3A-99A33C99704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4" y="295345"/>
            <a:ext cx="46858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Knowledge Check</a:t>
            </a: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7946136" y="6336792"/>
            <a:ext cx="566928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819E6BD9-17C4-4D5C-80AF-2FEF5795C4A7}" type="slidenum">
              <a:rPr lang="en-US" altLang="en-US" sz="1200" b="0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259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7946136" y="6336792"/>
            <a:ext cx="566928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819E6BD9-17C4-4D5C-80AF-2FEF5795C4A7}" type="slidenum">
              <a:rPr lang="en-US" altLang="en-US" sz="1200" b="0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6" y="1434306"/>
            <a:ext cx="8050213" cy="4391025"/>
          </a:xfrm>
        </p:spPr>
        <p:txBody>
          <a:bodyPr/>
          <a:lstStyle>
            <a:lvl1pPr>
              <a:spcAft>
                <a:spcPts val="1200"/>
              </a:spcAft>
              <a:defRPr sz="2800"/>
            </a:lvl1pPr>
            <a:lvl2pPr marL="320040" indent="-274320">
              <a:spcBef>
                <a:spcPts val="0"/>
              </a:spcBef>
              <a:spcAft>
                <a:spcPts val="1200"/>
              </a:spcAft>
              <a:defRPr sz="2400"/>
            </a:lvl2pPr>
            <a:lvl3pPr marL="685800" indent="-274320">
              <a:spcBef>
                <a:spcPts val="0"/>
              </a:spcBef>
              <a:spcAft>
                <a:spcPts val="1200"/>
              </a:spcAft>
              <a:defRPr sz="2400"/>
            </a:lvl3pPr>
            <a:lvl4pPr marL="1051560" indent="-274320">
              <a:spcBef>
                <a:spcPts val="0"/>
              </a:spcBef>
              <a:spcAft>
                <a:spcPts val="1200"/>
              </a:spcAft>
              <a:defRPr/>
            </a:lvl4pPr>
            <a:lvl5pPr marL="1417320" indent="-274320"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7213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1D579D9D-2119-4F42-8E71-3CF6A0E2E1C4}" type="slidenum">
              <a:rPr lang="en-US" altLang="en-US" sz="9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9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1" y="1508127"/>
            <a:ext cx="3948113" cy="4391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4" y="1508127"/>
            <a:ext cx="3949700" cy="4391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3850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E9065B96-3DAB-42D1-B145-2BE4FF4316FF}" type="slidenum">
              <a:rPr lang="en-US" altLang="en-US" sz="9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9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3982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F2BD9D44-EC01-4E71-8CAE-9F9624182C03}" type="slidenum">
              <a:rPr lang="en-US" altLang="en-US" sz="9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9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5876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-22225" y="6038850"/>
            <a:ext cx="9166225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 dirty="0"/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6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1" y="1508127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</p:txBody>
      </p:sp>
      <p:pic>
        <p:nvPicPr>
          <p:cNvPr id="2" name="Picture 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6105527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981076" y="6336793"/>
            <a:ext cx="312938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100" dirty="0">
                <a:solidFill>
                  <a:schemeClr val="bg1"/>
                </a:solidFill>
              </a:rPr>
              <a:t>Lesson</a:t>
            </a:r>
            <a:r>
              <a:rPr lang="en-US" altLang="en-US" sz="1100" baseline="0" dirty="0">
                <a:solidFill>
                  <a:schemeClr val="bg1"/>
                </a:solidFill>
              </a:rPr>
              <a:t> </a:t>
            </a:r>
            <a:r>
              <a:rPr lang="en-US" altLang="en-US" sz="1100" baseline="0" dirty="0" smtClean="0">
                <a:solidFill>
                  <a:schemeClr val="bg1"/>
                </a:solidFill>
              </a:rPr>
              <a:t>13: Radar Separation and Safety Alerts</a:t>
            </a:r>
            <a:endParaRPr lang="en-US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49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9" r:id="rId4"/>
    <p:sldLayoutId id="2147483664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video" Target="../media/media1.mp4"/><Relationship Id="rId7" Type="http://schemas.openxmlformats.org/officeDocument/2006/relationships/notesSlide" Target="../notesSlides/notesSlide15.xml"/><Relationship Id="rId2" Type="http://schemas.microsoft.com/office/2007/relationships/media" Target="../media/media1.mp4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5.xml"/><Relationship Id="rId5" Type="http://schemas.microsoft.com/office/2007/relationships/media" Target="../media/media2.mp4"/><Relationship Id="rId10" Type="http://schemas.openxmlformats.org/officeDocument/2006/relationships/image" Target="../media/image15.png"/><Relationship Id="rId4" Type="http://schemas.openxmlformats.org/officeDocument/2006/relationships/video" Target="NULL" TargetMode="External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10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50258" y="448173"/>
            <a:ext cx="7443484" cy="1769721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En Route - Radar Associate Controller 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Training Part C:        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Advanced 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Concepts</a:t>
            </a:r>
            <a:endParaRPr lang="en-US" sz="28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450477" y="3709046"/>
            <a:ext cx="8243047" cy="16557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Lesson 13: Radar Separation and Safety Alerts </a:t>
            </a:r>
          </a:p>
          <a:p>
            <a:pPr algn="ctr" eaLnBrk="1" hangingPunct="1"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Course - 55054003</a:t>
            </a:r>
          </a:p>
          <a:p>
            <a:pPr lvl="0" algn="ctr" eaLnBrk="1" hangingPunct="1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Version -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1.0 2022.08</a:t>
            </a:r>
            <a:endParaRPr lang="en-US" sz="20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7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Radar Separation Minima From Adjacent Airspace</a:t>
            </a:r>
            <a:endParaRPr lang="en-US" alt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28627" y="1984443"/>
            <a:ext cx="6264004" cy="344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97280" y="1984443"/>
            <a:ext cx="6571488" cy="316992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flipH="1">
            <a:off x="1231641" y="3338940"/>
            <a:ext cx="1285758" cy="1419"/>
          </a:xfrm>
          <a:prstGeom prst="line">
            <a:avLst/>
          </a:prstGeom>
          <a:noFill/>
          <a:ln w="31750" cap="flat" cmpd="sng" algn="ctr">
            <a:solidFill>
              <a:schemeClr val="bg1"/>
            </a:solidFill>
            <a:prstDash val="solid"/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1384162" y="3454881"/>
            <a:ext cx="135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  <a:r>
              <a:rPr lang="en-US" dirty="0" smtClean="0">
                <a:solidFill>
                  <a:schemeClr val="bg1"/>
                </a:solidFill>
              </a:rPr>
              <a:t> miles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4162" y="4161453"/>
            <a:ext cx="5735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Aircraft at FL200 tracked off edge of Situation Display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EE2B69-885D-471D-A2C3-1510A8D436E7}"/>
              </a:ext>
            </a:extLst>
          </p:cNvPr>
          <p:cNvGrpSpPr/>
          <p:nvPr/>
        </p:nvGrpSpPr>
        <p:grpSpPr>
          <a:xfrm>
            <a:off x="1570171" y="2031763"/>
            <a:ext cx="1310164" cy="818366"/>
            <a:chOff x="2982865" y="1327347"/>
            <a:chExt cx="1310164" cy="81836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F2D4980-D575-4261-8BB0-EF49541AD60C}"/>
                </a:ext>
              </a:extLst>
            </p:cNvPr>
            <p:cNvSpPr txBox="1"/>
            <p:nvPr/>
          </p:nvSpPr>
          <p:spPr>
            <a:xfrm>
              <a:off x="2982865" y="1327347"/>
              <a:ext cx="1310164" cy="818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1400"/>
                </a:lnSpc>
              </a:pPr>
              <a:r>
                <a:rPr lang="en-US" sz="1600" dirty="0" smtClean="0">
                  <a:solidFill>
                    <a:srgbClr val="FFFF00"/>
                  </a:solidFill>
                  <a:latin typeface="Consolas" panose="020B0609020204030204" pitchFamily="49" charset="0"/>
                </a:rPr>
                <a:t>SWA28</a:t>
              </a:r>
              <a:endParaRPr lang="en-US" sz="1600" dirty="0">
                <a:solidFill>
                  <a:srgbClr val="FFFF00"/>
                </a:solidFill>
                <a:latin typeface="Consolas" panose="020B0609020204030204" pitchFamily="49" charset="0"/>
              </a:endParaRPr>
            </a:p>
            <a:p>
              <a:pPr algn="l">
                <a:lnSpc>
                  <a:spcPts val="1400"/>
                </a:lnSpc>
              </a:pPr>
              <a:r>
                <a:rPr lang="en-US" sz="1600" dirty="0" smtClean="0">
                  <a:solidFill>
                    <a:srgbClr val="FFFF00"/>
                  </a:solidFill>
                  <a:latin typeface="Consolas" panose="020B0609020204030204" pitchFamily="49" charset="0"/>
                </a:rPr>
                <a:t>140</a:t>
              </a:r>
              <a:endParaRPr lang="en-US" sz="1600" dirty="0">
                <a:solidFill>
                  <a:srgbClr val="FFFF00"/>
                </a:solidFill>
                <a:latin typeface="Consolas" panose="020B0609020204030204" pitchFamily="49" charset="0"/>
              </a:endParaRPr>
            </a:p>
            <a:p>
              <a:pPr algn="l">
                <a:lnSpc>
                  <a:spcPts val="1400"/>
                </a:lnSpc>
              </a:pPr>
              <a:r>
                <a:rPr lang="en-US" sz="1600" dirty="0">
                  <a:solidFill>
                    <a:srgbClr val="FFFF00"/>
                  </a:solidFill>
                  <a:latin typeface="Consolas" panose="020B0609020204030204" pitchFamily="49" charset="0"/>
                </a:rPr>
                <a:t>533 510</a:t>
              </a:r>
            </a:p>
            <a:p>
              <a:pPr algn="l">
                <a:lnSpc>
                  <a:spcPts val="1400"/>
                </a:lnSpc>
              </a:pPr>
              <a:r>
                <a:rPr lang="en-US" sz="1600" dirty="0">
                  <a:solidFill>
                    <a:srgbClr val="FFFF00"/>
                  </a:solidFill>
                  <a:latin typeface="Consolas" panose="020B0609020204030204" pitchFamily="49" charset="0"/>
                </a:rPr>
                <a:t>KDAL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1A7286A-485D-4616-8191-D86592F43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999" y="1346537"/>
              <a:ext cx="368196" cy="536145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C879A71-C59B-4290-88E9-452C06F54F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172" y="3136543"/>
            <a:ext cx="118872" cy="149352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 bwMode="auto">
          <a:xfrm>
            <a:off x="2440126" y="2611577"/>
            <a:ext cx="0" cy="506284"/>
          </a:xfrm>
          <a:prstGeom prst="line">
            <a:avLst/>
          </a:prstGeom>
          <a:noFill/>
          <a:ln w="31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1556600" y="3211219"/>
            <a:ext cx="708554" cy="0"/>
          </a:xfrm>
          <a:prstGeom prst="line">
            <a:avLst/>
          </a:prstGeom>
          <a:noFill/>
          <a:ln w="31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5C1F5E0B-2FA1-43FE-A523-C2DB1329A6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491" y="2096213"/>
            <a:ext cx="106680" cy="1066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0FD39C-0614-41EF-8885-44011D02FC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629" y="2243230"/>
            <a:ext cx="137160" cy="1402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78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b="1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8624" y="1479549"/>
            <a:ext cx="8472487" cy="4413251"/>
          </a:xfrm>
        </p:spPr>
        <p:txBody>
          <a:bodyPr/>
          <a:lstStyle/>
          <a:p>
            <a:r>
              <a:rPr lang="en-US" dirty="0" smtClean="0"/>
              <a:t>What is the approved separation minima between aircraft transitioning from approach control to center airspace, when covered by a letter of agreement?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2 miles increasing to 3</a:t>
            </a:r>
          </a:p>
          <a:p>
            <a:pPr lvl="1"/>
            <a:r>
              <a:rPr lang="en-US" dirty="0" smtClean="0"/>
              <a:t>3 miles increasing to 5</a:t>
            </a:r>
          </a:p>
          <a:p>
            <a:pPr lvl="1"/>
            <a:r>
              <a:rPr lang="en-US" dirty="0" smtClean="0"/>
              <a:t>5 miles increasing to 7</a:t>
            </a:r>
          </a:p>
          <a:p>
            <a:pPr lvl="1"/>
            <a:endParaRPr lang="en-US" dirty="0" smtClean="0"/>
          </a:p>
          <a:p>
            <a:pPr marL="514350" indent="-514350">
              <a:buAutoNum type="alphaU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B2228D-06D6-4227-8A25-D2655ED9FF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3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Report Passing</a:t>
            </a:r>
            <a:endParaRPr lang="en-US" altLang="en-US" dirty="0"/>
          </a:p>
        </p:txBody>
      </p:sp>
      <p:sp>
        <p:nvSpPr>
          <p:cNvPr id="5123" name="Content Placeholder 7"/>
          <p:cNvSpPr>
            <a:spLocks noGrp="1"/>
          </p:cNvSpPr>
          <p:nvPr>
            <p:ph idx="1"/>
          </p:nvPr>
        </p:nvSpPr>
        <p:spPr>
          <a:xfrm>
            <a:off x="428626" y="1144119"/>
            <a:ext cx="8050213" cy="4708041"/>
          </a:xfrm>
        </p:spPr>
        <p:txBody>
          <a:bodyPr/>
          <a:lstStyle/>
          <a:p>
            <a:pPr marL="457200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Vertical separation between aircraft on opposite courses may be discontinued when:</a:t>
            </a:r>
          </a:p>
          <a:p>
            <a:pPr marL="777240" lvl="1" indent="-457200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 dirty="0" smtClean="0"/>
              <a:t>You are in communications with both aircraft</a:t>
            </a:r>
          </a:p>
          <a:p>
            <a:pPr marL="777240" lvl="1" indent="-457200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 dirty="0" smtClean="0"/>
              <a:t>You tell the pilot of one aircraft about the other</a:t>
            </a:r>
          </a:p>
          <a:p>
            <a:pPr marL="777240" lvl="1" indent="-457200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 dirty="0" smtClean="0"/>
              <a:t>One pilot reports seeing the other aircraft and reports passing that aircraft</a:t>
            </a:r>
          </a:p>
          <a:p>
            <a:pPr marL="777240" lvl="1" indent="-457200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 dirty="0" smtClean="0"/>
              <a:t>Targets passing observed on radar</a:t>
            </a:r>
          </a:p>
          <a:p>
            <a:pPr marL="777240" lvl="1" indent="-457200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 dirty="0" smtClean="0"/>
              <a:t>Pilots advised if either aircraft is a super or heavy</a:t>
            </a:r>
          </a:p>
          <a:p>
            <a:pPr marL="457200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altLang="en-US" dirty="0" smtClean="0"/>
          </a:p>
          <a:p>
            <a:pPr marL="457200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altLang="en-US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081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b="1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What is the appropriate number of miles of separation from adjacent airspace below FL600?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2 ½</a:t>
            </a:r>
          </a:p>
          <a:p>
            <a:pPr lvl="1"/>
            <a:r>
              <a:rPr lang="en-US" dirty="0" smtClean="0"/>
              <a:t>3 ¼</a:t>
            </a:r>
          </a:p>
          <a:p>
            <a:pPr lvl="1"/>
            <a:r>
              <a:rPr lang="en-US" dirty="0" smtClean="0"/>
              <a:t>5 ¾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514350" indent="-514350">
              <a:buAutoNum type="alphaU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B2228D-06D6-4227-8A25-D2655ED9FF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5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Safety Alerts</a:t>
            </a:r>
            <a:endParaRPr lang="en-US" altLang="en-US" dirty="0"/>
          </a:p>
        </p:txBody>
      </p:sp>
      <p:sp>
        <p:nvSpPr>
          <p:cNvPr id="5123" name="Content Placeholder 7"/>
          <p:cNvSpPr>
            <a:spLocks noGrp="1"/>
          </p:cNvSpPr>
          <p:nvPr>
            <p:ph idx="1"/>
          </p:nvPr>
        </p:nvSpPr>
        <p:spPr>
          <a:xfrm>
            <a:off x="428626" y="1614019"/>
            <a:ext cx="8050213" cy="4335844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Issue </a:t>
            </a:r>
            <a:r>
              <a:rPr lang="en-US" altLang="en-US" dirty="0"/>
              <a:t>a safety alert to an aircraft if you are aware </a:t>
            </a:r>
            <a:r>
              <a:rPr lang="en-US" altLang="en-US" dirty="0" smtClean="0"/>
              <a:t>the aircraft </a:t>
            </a:r>
            <a:r>
              <a:rPr lang="en-US" altLang="en-US" dirty="0"/>
              <a:t>is in a </a:t>
            </a:r>
            <a:r>
              <a:rPr lang="en-US" altLang="en-US" dirty="0" smtClean="0"/>
              <a:t>position or altitude </a:t>
            </a:r>
            <a:r>
              <a:rPr lang="en-US" altLang="en-US" dirty="0"/>
              <a:t>that, in your </a:t>
            </a:r>
            <a:r>
              <a:rPr lang="en-US" altLang="en-US" dirty="0" smtClean="0"/>
              <a:t>judgment, places </a:t>
            </a:r>
            <a:r>
              <a:rPr lang="en-US" altLang="en-US" dirty="0"/>
              <a:t>it in unsafe proximity to terrain, </a:t>
            </a:r>
            <a:r>
              <a:rPr lang="en-US" altLang="en-US" dirty="0" smtClean="0"/>
              <a:t>obstructions, or </a:t>
            </a:r>
            <a:r>
              <a:rPr lang="en-US" altLang="en-US" dirty="0"/>
              <a:t>other </a:t>
            </a:r>
            <a:r>
              <a:rPr lang="en-US" altLang="en-US" dirty="0" smtClean="0"/>
              <a:t>aircraft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Duty Priority</a:t>
            </a:r>
          </a:p>
          <a:p>
            <a:pPr marL="868680" lvl="1" indent="-457200" eaLnBrk="1" hangingPunct="1">
              <a:buFont typeface="Arial" panose="020B0604020202020204" pitchFamily="34" charset="0"/>
              <a:buChar char="‒"/>
              <a:defRPr/>
            </a:pPr>
            <a:r>
              <a:rPr lang="en-US" altLang="en-US" dirty="0" smtClean="0"/>
              <a:t>Give first priority to separating aircraft and issuing safety alerts</a:t>
            </a:r>
          </a:p>
          <a:p>
            <a:pPr marL="457200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altLang="en-US" dirty="0" smtClean="0"/>
          </a:p>
          <a:p>
            <a:pPr marL="457200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altLang="en-US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757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803911" y="2293620"/>
            <a:ext cx="7536179" cy="3726179"/>
          </a:xfrm>
          <a:prstGeom prst="rect">
            <a:avLst/>
          </a:prstGeom>
          <a:solidFill>
            <a:srgbClr val="000018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4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Conflict </a:t>
            </a:r>
            <a:r>
              <a:rPr lang="en-US" altLang="en-US" dirty="0"/>
              <a:t>Alert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0050" y="1238066"/>
            <a:ext cx="8039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Aircraft in close proximity or predicted to be in close proximity</a:t>
            </a:r>
            <a:endParaRPr lang="en-US" sz="2800" b="1" dirty="0"/>
          </a:p>
        </p:txBody>
      </p:sp>
      <p:pic>
        <p:nvPicPr>
          <p:cNvPr id="2" name="2021-10-18 11-39-31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8"/>
          <a:srcRect l="21000" t="19087" r="14667" b="24025"/>
          <a:stretch/>
        </p:blipFill>
        <p:spPr>
          <a:xfrm>
            <a:off x="1175004" y="2354231"/>
            <a:ext cx="6793992" cy="33793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1175004" y="2354231"/>
            <a:ext cx="6793992" cy="337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EF5208-19EA-461B-A3B9-61D268A1AB4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pic>
        <p:nvPicPr>
          <p:cNvPr id="3" name="CA Suppress_UAL151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5">
                  <p14:trim st="7840"/>
                </p14:media>
              </p:ext>
            </p:extLst>
          </p:nvPr>
        </p:nvPicPr>
        <p:blipFill rotWithShape="1">
          <a:blip r:embed="rId10"/>
          <a:srcRect l="18370" t="20311" r="12984" b="22363"/>
          <a:stretch>
            <a:fillRect/>
          </a:stretch>
        </p:blipFill>
        <p:spPr>
          <a:xfrm>
            <a:off x="865415" y="2414016"/>
            <a:ext cx="7456713" cy="35026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103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1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31601"/>
          <a:stretch/>
        </p:blipFill>
        <p:spPr>
          <a:xfrm>
            <a:off x="2598403" y="2504873"/>
            <a:ext cx="3995928" cy="3174245"/>
          </a:xfrm>
          <a:prstGeom prst="rect">
            <a:avLst/>
          </a:prstGeom>
        </p:spPr>
      </p:pic>
      <p:sp>
        <p:nvSpPr>
          <p:cNvPr id="1024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Group </a:t>
            </a:r>
            <a:r>
              <a:rPr lang="en-US" altLang="en-US" dirty="0"/>
              <a:t>Suppression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8002" y="2517077"/>
            <a:ext cx="1919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Group ID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2087052" y="2723418"/>
            <a:ext cx="667040" cy="266367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2169092" y="3939152"/>
            <a:ext cx="965360" cy="109214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H="1" flipV="1">
            <a:off x="4702636" y="2886410"/>
            <a:ext cx="2112929" cy="423565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6848223" y="3195416"/>
            <a:ext cx="1948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Subscribed Sectors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28689" y="3608292"/>
            <a:ext cx="170156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Flights of Group </a:t>
            </a:r>
            <a:r>
              <a:rPr lang="en-US" sz="1900" dirty="0" smtClean="0">
                <a:latin typeface="Consolas" panose="020B0609020204030204" pitchFamily="49" charset="0"/>
                <a:cs typeface="Calibri" panose="020F0502020204030204" pitchFamily="34" charset="0"/>
              </a:rPr>
              <a:t>03</a:t>
            </a:r>
            <a:endParaRPr lang="en-US" sz="19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6" name="Right Bracket 15"/>
          <p:cNvSpPr/>
          <p:nvPr/>
        </p:nvSpPr>
        <p:spPr bwMode="auto">
          <a:xfrm rot="5400000" flipH="1">
            <a:off x="3930555" y="2206818"/>
            <a:ext cx="140102" cy="1425829"/>
          </a:xfrm>
          <a:prstGeom prst="rightBracket">
            <a:avLst/>
          </a:prstGeom>
          <a:noFill/>
          <a:ln w="34925" cap="flat" cmpd="sng" algn="ctr">
            <a:solidFill>
              <a:srgbClr val="0FCDE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927645" y="1532401"/>
            <a:ext cx="5304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GROUP </a:t>
            </a:r>
            <a:r>
              <a:rPr lang="en-US" sz="2800" b="1" dirty="0"/>
              <a:t>SUP </a:t>
            </a:r>
            <a:r>
              <a:rPr lang="en-US" sz="2800" b="1" dirty="0" smtClean="0"/>
              <a:t>View</a:t>
            </a:r>
          </a:p>
          <a:p>
            <a:pPr algn="ctr"/>
            <a:r>
              <a:rPr lang="en-US" sz="2800" b="1" dirty="0" smtClean="0"/>
              <a:t>Sector </a:t>
            </a:r>
            <a:r>
              <a:rPr lang="en-US" sz="2800" b="1" dirty="0"/>
              <a:t>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160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>
          <a:xfrm>
            <a:off x="428626" y="344488"/>
            <a:ext cx="8472488" cy="117951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En-Route Minimum Safe Altitude Warning (E-MSAW)</a:t>
            </a:r>
            <a:endParaRPr lang="en-US" alt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379126" y="2366010"/>
            <a:ext cx="6571488" cy="33832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43275" y="4140988"/>
            <a:ext cx="533400" cy="24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067050" y="3667125"/>
            <a:ext cx="571500" cy="2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584" y="2874159"/>
            <a:ext cx="1484379" cy="12009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584" y="2874159"/>
            <a:ext cx="2078740" cy="13807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1F5E0B-2FA1-43FE-A523-C2DB1329A6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361" y="2943349"/>
            <a:ext cx="106680" cy="106680"/>
          </a:xfrm>
          <a:prstGeom prst="rect">
            <a:avLst/>
          </a:prstGeom>
        </p:spPr>
      </p:pic>
      <p:pic>
        <p:nvPicPr>
          <p:cNvPr id="27" name="Paired target FLAT">
            <a:extLst>
              <a:ext uri="{FF2B5EF4-FFF2-40B4-BE49-F238E27FC236}">
                <a16:creationId xmlns:a16="http://schemas.microsoft.com/office/drawing/2014/main" id="{25253DC9-BCE0-4573-A33A-99C30E884F7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325" y="5145074"/>
            <a:ext cx="144049" cy="182880"/>
          </a:xfrm>
          <a:prstGeom prst="rect">
            <a:avLst/>
          </a:prstGeom>
        </p:spPr>
      </p:pic>
      <p:pic>
        <p:nvPicPr>
          <p:cNvPr id="28" name="Paired target FLAT">
            <a:extLst>
              <a:ext uri="{FF2B5EF4-FFF2-40B4-BE49-F238E27FC236}">
                <a16:creationId xmlns:a16="http://schemas.microsoft.com/office/drawing/2014/main" id="{25253DC9-BCE0-4573-A33A-99C30E884F7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65" y="5216813"/>
            <a:ext cx="144049" cy="182880"/>
          </a:xfrm>
          <a:prstGeom prst="rect">
            <a:avLst/>
          </a:prstGeom>
        </p:spPr>
      </p:pic>
      <p:pic>
        <p:nvPicPr>
          <p:cNvPr id="29" name="Paired history">
            <a:extLst>
              <a:ext uri="{FF2B5EF4-FFF2-40B4-BE49-F238E27FC236}">
                <a16:creationId xmlns:a16="http://schemas.microsoft.com/office/drawing/2014/main" id="{AD60CBFF-3AE3-4528-9BAF-6DCDC70A12D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79" y="5157316"/>
            <a:ext cx="128141" cy="182880"/>
          </a:xfrm>
          <a:prstGeom prst="rect">
            <a:avLst/>
          </a:prstGeom>
        </p:spPr>
      </p:pic>
      <p:pic>
        <p:nvPicPr>
          <p:cNvPr id="30" name="Paired history">
            <a:extLst>
              <a:ext uri="{FF2B5EF4-FFF2-40B4-BE49-F238E27FC236}">
                <a16:creationId xmlns:a16="http://schemas.microsoft.com/office/drawing/2014/main" id="{0E0124F6-CDCB-4784-ABB2-9A0510AD07E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332" y="5157316"/>
            <a:ext cx="128141" cy="182880"/>
          </a:xfrm>
          <a:prstGeom prst="rect">
            <a:avLst/>
          </a:prstGeom>
        </p:spPr>
      </p:pic>
      <p:pic>
        <p:nvPicPr>
          <p:cNvPr id="31" name="Paired history">
            <a:extLst>
              <a:ext uri="{FF2B5EF4-FFF2-40B4-BE49-F238E27FC236}">
                <a16:creationId xmlns:a16="http://schemas.microsoft.com/office/drawing/2014/main" id="{AD60CBFF-3AE3-4528-9BAF-6DCDC70A12D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079" y="5216813"/>
            <a:ext cx="128141" cy="182880"/>
          </a:xfrm>
          <a:prstGeom prst="rect">
            <a:avLst/>
          </a:prstGeom>
        </p:spPr>
      </p:pic>
      <p:pic>
        <p:nvPicPr>
          <p:cNvPr id="32" name="Paired history">
            <a:extLst>
              <a:ext uri="{FF2B5EF4-FFF2-40B4-BE49-F238E27FC236}">
                <a16:creationId xmlns:a16="http://schemas.microsoft.com/office/drawing/2014/main" id="{0E0124F6-CDCB-4784-ABB2-9A0510AD07E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32" y="5216813"/>
            <a:ext cx="128141" cy="1828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29662" y="4185667"/>
            <a:ext cx="1012478" cy="627413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 bwMode="auto">
          <a:xfrm>
            <a:off x="4128092" y="4681728"/>
            <a:ext cx="0" cy="426770"/>
          </a:xfrm>
          <a:prstGeom prst="line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52956" y="4254906"/>
            <a:ext cx="948942" cy="570908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 bwMode="auto">
          <a:xfrm>
            <a:off x="6251162" y="4718304"/>
            <a:ext cx="0" cy="426770"/>
          </a:xfrm>
          <a:prstGeom prst="line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1614" y="4591753"/>
            <a:ext cx="472372" cy="198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89731" y="4634424"/>
            <a:ext cx="419492" cy="1490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331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>
          <a:xfrm>
            <a:off x="428626" y="344488"/>
            <a:ext cx="8472488" cy="129381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Traffic Alert and Collision Avoidance System (TCAS)</a:t>
            </a:r>
            <a:endParaRPr lang="en-US" altLang="en-US" dirty="0"/>
          </a:p>
        </p:txBody>
      </p:sp>
      <p:sp>
        <p:nvSpPr>
          <p:cNvPr id="5123" name="Content Placeholder 7"/>
          <p:cNvSpPr>
            <a:spLocks noGrp="1"/>
          </p:cNvSpPr>
          <p:nvPr>
            <p:ph idx="1"/>
          </p:nvPr>
        </p:nvSpPr>
        <p:spPr>
          <a:xfrm>
            <a:off x="428626" y="1762125"/>
            <a:ext cx="8050213" cy="4090035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Airborne collision avoidance system based on radar beacon signals, which operates independent of ground based equipment</a:t>
            </a:r>
          </a:p>
          <a:p>
            <a:pPr marL="777240" lvl="1" indent="-457200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 dirty="0" smtClean="0"/>
              <a:t>TCAS-I generates traffic advisories only</a:t>
            </a:r>
          </a:p>
          <a:p>
            <a:pPr marL="777240" lvl="1" indent="-457200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 dirty="0" smtClean="0"/>
              <a:t>TCAS-II generates traffic advisories and resolution advisories, but only in the vertical plane</a:t>
            </a:r>
          </a:p>
          <a:p>
            <a:pPr marL="457200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altLang="en-US" dirty="0" smtClean="0"/>
          </a:p>
          <a:p>
            <a:pPr marL="457200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altLang="en-US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843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b="1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When must E-MSAW processing be enabled for Mode C equipped VFR aircraft?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At all times regardless of aircraft altitude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When the aircraft is experiencing an emergency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Only when instructed by the supervisor/CIC</a:t>
            </a:r>
          </a:p>
          <a:p>
            <a:pPr lvl="1">
              <a:spcBef>
                <a:spcPts val="1200"/>
              </a:spcBef>
            </a:pP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514350" indent="-514350">
              <a:buAutoNum type="alphaU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B2228D-06D6-4227-8A25-D2655ED9FF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3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Lesson Objectives</a:t>
            </a:r>
            <a:endParaRPr lang="en-US" altLang="en-US" dirty="0"/>
          </a:p>
        </p:txBody>
      </p:sp>
      <p:sp>
        <p:nvSpPr>
          <p:cNvPr id="5123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altLang="en-US" sz="2800" dirty="0"/>
              <a:t>At the end of this </a:t>
            </a:r>
            <a:r>
              <a:rPr lang="en-US" altLang="en-US" sz="2800" dirty="0" smtClean="0"/>
              <a:t>lesson, </a:t>
            </a:r>
            <a:r>
              <a:rPr lang="en-US" altLang="en-US" sz="2800" dirty="0"/>
              <a:t>you will be able to </a:t>
            </a:r>
            <a:r>
              <a:rPr lang="en-US" altLang="en-US" dirty="0" smtClean="0"/>
              <a:t>identify</a:t>
            </a:r>
            <a:r>
              <a:rPr lang="en-US" altLang="en-US" sz="2800" dirty="0" smtClean="0"/>
              <a:t>:</a:t>
            </a:r>
          </a:p>
          <a:p>
            <a:pPr marL="640080" indent="-27432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0" dirty="0" smtClean="0"/>
              <a:t>Requirements for radar separation </a:t>
            </a:r>
            <a:endParaRPr lang="en-US" altLang="en-US" b="0" dirty="0"/>
          </a:p>
          <a:p>
            <a:pPr marL="640080" indent="-27432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0" dirty="0" smtClean="0"/>
              <a:t>Radar separation minima </a:t>
            </a:r>
            <a:endParaRPr lang="en-US" altLang="en-US" b="0" dirty="0"/>
          </a:p>
          <a:p>
            <a:pPr marL="640080" indent="-27432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b="0" dirty="0" smtClean="0"/>
              <a:t>Requirements for safety alerts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47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875306-FD12-425A-8A64-2B72E8FC28D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28625" y="1532278"/>
            <a:ext cx="8200882" cy="382553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Purpose: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The </a:t>
            </a:r>
            <a:r>
              <a:rPr lang="en-US" dirty="0" smtClean="0"/>
              <a:t>student will perform tasks related to radar separation and safety alerts</a:t>
            </a:r>
          </a:p>
          <a:p>
            <a:r>
              <a:rPr lang="en-US" dirty="0" smtClean="0"/>
              <a:t>Materials: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TTL part-task </a:t>
            </a:r>
            <a:r>
              <a:rPr lang="en-US" dirty="0"/>
              <a:t>e</a:t>
            </a:r>
            <a:r>
              <a:rPr lang="en-US" dirty="0" smtClean="0"/>
              <a:t>xercise: Radar Separation and Safety Alerts</a:t>
            </a:r>
          </a:p>
          <a:p>
            <a:r>
              <a:rPr lang="en-US" dirty="0" smtClean="0"/>
              <a:t>Directions</a:t>
            </a:r>
          </a:p>
          <a:p>
            <a:pPr lvl="1"/>
            <a:r>
              <a:rPr lang="en-US" dirty="0" smtClean="0"/>
              <a:t>This exercise takes approximately 30 minutes to complete. Each student must complete the checklist tasks. No headsets are required.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 smtClean="0"/>
          </a:p>
          <a:p>
            <a:pPr marL="685800" lvl="2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685800" lvl="2" indent="0">
              <a:spcBef>
                <a:spcPts val="0"/>
              </a:spcBef>
              <a:spcAft>
                <a:spcPts val="600"/>
              </a:spcAft>
              <a:buNone/>
            </a:pPr>
            <a:endParaRPr lang="en-US" b="1" dirty="0" smtClean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801968-00FD-4D2A-8A1A-806EF2CDE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Part-Task 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81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Lesson Summary </a:t>
            </a:r>
            <a:endParaRPr lang="en-US" altLang="en-US" dirty="0"/>
          </a:p>
        </p:txBody>
      </p:sp>
      <p:sp>
        <p:nvSpPr>
          <p:cNvPr id="5123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altLang="en-US" sz="2800" dirty="0" smtClean="0"/>
              <a:t>This lesson covered:</a:t>
            </a:r>
            <a:endParaRPr lang="en-US" altLang="en-US" sz="2800" dirty="0"/>
          </a:p>
          <a:p>
            <a:pPr marL="640080" indent="-27432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0" dirty="0" smtClean="0"/>
              <a:t>Requirements for radar separation</a:t>
            </a:r>
          </a:p>
          <a:p>
            <a:pPr marL="640080" indent="-27432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0" dirty="0" smtClean="0"/>
              <a:t>Radar separation minima</a:t>
            </a:r>
          </a:p>
          <a:p>
            <a:pPr marL="640080" indent="-27432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0" dirty="0" smtClean="0"/>
              <a:t>Requirements for safety alerts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858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TheEndSlide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bg1"/>
                </a:solidFill>
              </a:rPr>
              <a:t>The End</a:t>
            </a:r>
            <a:endParaRPr lang="en-US" altLang="en-US" sz="3600" smtClean="0"/>
          </a:p>
        </p:txBody>
      </p:sp>
    </p:spTree>
    <p:extLst>
      <p:ext uri="{BB962C8B-B14F-4D97-AF65-F5344CB8AC3E}">
        <p14:creationId xmlns:p14="http://schemas.microsoft.com/office/powerpoint/2010/main" val="213810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>
          <a:xfrm>
            <a:off x="428626" y="344487"/>
            <a:ext cx="8472488" cy="119336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Requirements for Radar Separation</a:t>
            </a:r>
            <a:endParaRPr lang="en-US" altLang="en-US" sz="3200" dirty="0"/>
          </a:p>
        </p:txBody>
      </p:sp>
      <p:sp>
        <p:nvSpPr>
          <p:cNvPr id="5123" name="Content Placeholder 7"/>
          <p:cNvSpPr>
            <a:spLocks noGrp="1"/>
          </p:cNvSpPr>
          <p:nvPr>
            <p:ph idx="1"/>
          </p:nvPr>
        </p:nvSpPr>
        <p:spPr>
          <a:xfrm>
            <a:off x="428626" y="1995627"/>
            <a:ext cx="8050213" cy="3406798"/>
          </a:xfrm>
        </p:spPr>
        <p:txBody>
          <a:bodyPr/>
          <a:lstStyle/>
          <a:p>
            <a:pPr marL="457200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/>
              <a:t>Radar separation may be applied between:</a:t>
            </a:r>
          </a:p>
          <a:p>
            <a:pPr marL="777240" lvl="1" indent="-457200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 sz="2200" dirty="0" smtClean="0"/>
              <a:t>Radar-identified aircraft</a:t>
            </a:r>
          </a:p>
          <a:p>
            <a:pPr marL="777240" lvl="1" indent="-457200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 sz="2200" dirty="0" smtClean="0"/>
              <a:t>An aircraft taking off and another radar-identified aircraft</a:t>
            </a:r>
          </a:p>
          <a:p>
            <a:pPr marL="777240" lvl="1" indent="-457200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 sz="2200" dirty="0" smtClean="0"/>
              <a:t>A radar identified aircraft and one not radar-identified</a:t>
            </a:r>
          </a:p>
          <a:p>
            <a:pPr marL="777240" lvl="1" indent="-457200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 sz="2200" dirty="0" smtClean="0"/>
              <a:t>A radar identified aircraft and one not radar-identified that is in transit from oceanic airspace or non-radar offshore airspace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718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>
          <a:xfrm>
            <a:off x="428626" y="344487"/>
            <a:ext cx="8472488" cy="119336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Requirements for Radar Separation </a:t>
            </a:r>
            <a:r>
              <a:rPr lang="en-US" altLang="en-US" sz="3200" i="1" dirty="0" smtClean="0"/>
              <a:t>(Cont’d)</a:t>
            </a:r>
            <a:endParaRPr lang="en-US" altLang="en-US" sz="3200" i="1" dirty="0"/>
          </a:p>
        </p:txBody>
      </p:sp>
      <p:sp>
        <p:nvSpPr>
          <p:cNvPr id="5123" name="Content Placeholder 7"/>
          <p:cNvSpPr>
            <a:spLocks noGrp="1"/>
          </p:cNvSpPr>
          <p:nvPr>
            <p:ph idx="1"/>
          </p:nvPr>
        </p:nvSpPr>
        <p:spPr>
          <a:xfrm>
            <a:off x="428626" y="1970609"/>
            <a:ext cx="8050213" cy="3573313"/>
          </a:xfrm>
        </p:spPr>
        <p:txBody>
          <a:bodyPr/>
          <a:lstStyle/>
          <a:p>
            <a:pPr marL="457200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Target separation</a:t>
            </a:r>
            <a:endParaRPr lang="en-US" altLang="en-US" sz="2800" dirty="0" smtClean="0"/>
          </a:p>
          <a:p>
            <a:pPr marL="914400" lvl="1" indent="-457200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 dirty="0" smtClean="0"/>
              <a:t>Apply radar separation:</a:t>
            </a:r>
          </a:p>
          <a:p>
            <a:pPr marL="1280160" lvl="2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/>
              <a:t>Between the centers of primary radar targets</a:t>
            </a:r>
            <a:endParaRPr lang="en-US" altLang="en-US" sz="2400" dirty="0" smtClean="0"/>
          </a:p>
          <a:p>
            <a:pPr marL="1280160" lvl="2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/>
              <a:t>Between the ends of beacon control slashes</a:t>
            </a:r>
          </a:p>
          <a:p>
            <a:pPr marL="1280160" lvl="2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/>
              <a:t>Between the end of a beacon control slash and the center of a primary target</a:t>
            </a:r>
          </a:p>
          <a:p>
            <a:pPr marL="1280160" lvl="2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/>
              <a:t>For all digital displays, between the centers of digital targets</a:t>
            </a:r>
          </a:p>
          <a:p>
            <a:pPr marL="1143000" lvl="2" indent="-457200" eaLnBrk="1" hangingPunct="1">
              <a:buFont typeface="Wingdings" panose="05000000000000000000" pitchFamily="2" charset="2"/>
              <a:buChar char="Ø"/>
              <a:defRPr/>
            </a:pPr>
            <a:endParaRPr lang="en-US" altLang="en-US" sz="20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208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>
          <a:xfrm>
            <a:off x="428626" y="344487"/>
            <a:ext cx="8472488" cy="119336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Requirements for Radar Separation </a:t>
            </a:r>
            <a:r>
              <a:rPr lang="en-US" altLang="en-US" sz="3200" i="1" dirty="0" smtClean="0"/>
              <a:t>(Cont’d)</a:t>
            </a:r>
            <a:endParaRPr lang="en-US" altLang="en-US" sz="3200" i="1" dirty="0"/>
          </a:p>
        </p:txBody>
      </p:sp>
      <p:sp>
        <p:nvSpPr>
          <p:cNvPr id="5123" name="Content Placeholder 7"/>
          <p:cNvSpPr>
            <a:spLocks noGrp="1"/>
          </p:cNvSpPr>
          <p:nvPr>
            <p:ph idx="1"/>
          </p:nvPr>
        </p:nvSpPr>
        <p:spPr>
          <a:xfrm>
            <a:off x="428626" y="2317533"/>
            <a:ext cx="8050213" cy="2846749"/>
          </a:xfrm>
        </p:spPr>
        <p:txBody>
          <a:bodyPr/>
          <a:lstStyle/>
          <a:p>
            <a:pPr marL="457200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/>
              <a:t>Radar separation must be applied to all RNAV aircraft operating at and below </a:t>
            </a:r>
            <a:br>
              <a:rPr lang="en-US" altLang="en-US" sz="2800" dirty="0" smtClean="0"/>
            </a:br>
            <a:r>
              <a:rPr lang="en-US" altLang="en-US" sz="2800" dirty="0" smtClean="0"/>
              <a:t>FL450 on Q routes or random RNAV routes, excluding oceanic airspace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490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b="1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Radar separation must be applied to all aircraft that are _______.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o</a:t>
            </a:r>
            <a:r>
              <a:rPr lang="en-US" dirty="0" smtClean="0"/>
              <a:t>perating on Q routes at and below FL450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eparting a tower controlled airport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perating in RVSM airspace below FL410</a:t>
            </a:r>
          </a:p>
          <a:p>
            <a:pPr lvl="1"/>
            <a:endParaRPr lang="en-US" dirty="0" smtClean="0"/>
          </a:p>
          <a:p>
            <a:pPr marL="514350" indent="-514350">
              <a:buAutoNum type="alphaU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B2228D-06D6-4227-8A25-D2655ED9FF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3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320000">
            <a:off x="6589173" y="1287462"/>
            <a:ext cx="2143125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720000">
            <a:off x="129895" y="1869011"/>
            <a:ext cx="2577642" cy="826668"/>
          </a:xfrm>
          <a:prstGeom prst="rect">
            <a:avLst/>
          </a:prstGeom>
        </p:spPr>
      </p:pic>
      <p:sp>
        <p:nvSpPr>
          <p:cNvPr id="1024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ERAM Radar Separation Minima</a:t>
            </a:r>
            <a:endParaRPr lang="en-US" altLang="en-US" dirty="0"/>
          </a:p>
        </p:txBody>
      </p:sp>
      <p:sp>
        <p:nvSpPr>
          <p:cNvPr id="4" name="Freeform 24"/>
          <p:cNvSpPr>
            <a:spLocks/>
          </p:cNvSpPr>
          <p:nvPr/>
        </p:nvSpPr>
        <p:spPr bwMode="auto">
          <a:xfrm>
            <a:off x="2828018" y="2032000"/>
            <a:ext cx="3679825" cy="327025"/>
          </a:xfrm>
          <a:custGeom>
            <a:avLst/>
            <a:gdLst>
              <a:gd name="T0" fmla="*/ 0 w 2422"/>
              <a:gd name="T1" fmla="*/ 0 h 206"/>
              <a:gd name="T2" fmla="*/ 0 w 2422"/>
              <a:gd name="T3" fmla="*/ 2147483647 h 206"/>
              <a:gd name="T4" fmla="*/ 2147483647 w 2422"/>
              <a:gd name="T5" fmla="*/ 2147483647 h 206"/>
              <a:gd name="T6" fmla="*/ 2147483647 w 2422"/>
              <a:gd name="T7" fmla="*/ 2147483647 h 206"/>
              <a:gd name="T8" fmla="*/ 0 60000 65536"/>
              <a:gd name="T9" fmla="*/ 0 60000 65536"/>
              <a:gd name="T10" fmla="*/ 0 60000 65536"/>
              <a:gd name="T11" fmla="*/ 0 60000 65536"/>
              <a:gd name="T12" fmla="*/ 0 w 2422"/>
              <a:gd name="T13" fmla="*/ 0 h 206"/>
              <a:gd name="T14" fmla="*/ 2422 w 2422"/>
              <a:gd name="T15" fmla="*/ 206 h 2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22" h="206">
                <a:moveTo>
                  <a:pt x="0" y="0"/>
                </a:moveTo>
                <a:lnTo>
                  <a:pt x="0" y="206"/>
                </a:lnTo>
                <a:lnTo>
                  <a:pt x="2422" y="206"/>
                </a:lnTo>
                <a:lnTo>
                  <a:pt x="2422" y="14"/>
                </a:lnTo>
              </a:path>
            </a:pathLst>
          </a:custGeom>
          <a:noFill/>
          <a:ln w="38100">
            <a:solidFill>
              <a:srgbClr val="12203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3602718" y="1917700"/>
            <a:ext cx="2122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122039"/>
                </a:solidFill>
                <a:cs typeface="Arial" charset="0"/>
              </a:rPr>
              <a:t>10 Miles</a:t>
            </a:r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>
            <a:off x="428626" y="3107031"/>
            <a:ext cx="846772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3740151" y="3167356"/>
            <a:ext cx="2122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122039"/>
                </a:solidFill>
                <a:cs typeface="Arial" charset="0"/>
              </a:rPr>
              <a:t>FL600</a:t>
            </a:r>
          </a:p>
        </p:txBody>
      </p:sp>
      <p:sp>
        <p:nvSpPr>
          <p:cNvPr id="13" name="Freeform 25"/>
          <p:cNvSpPr>
            <a:spLocks/>
          </p:cNvSpPr>
          <p:nvPr/>
        </p:nvSpPr>
        <p:spPr bwMode="auto">
          <a:xfrm>
            <a:off x="3421063" y="4160669"/>
            <a:ext cx="2005013" cy="327025"/>
          </a:xfrm>
          <a:custGeom>
            <a:avLst/>
            <a:gdLst>
              <a:gd name="T0" fmla="*/ 0 w 2422"/>
              <a:gd name="T1" fmla="*/ 0 h 206"/>
              <a:gd name="T2" fmla="*/ 0 w 2422"/>
              <a:gd name="T3" fmla="*/ 2147483647 h 206"/>
              <a:gd name="T4" fmla="*/ 2147483647 w 2422"/>
              <a:gd name="T5" fmla="*/ 2147483647 h 206"/>
              <a:gd name="T6" fmla="*/ 2147483647 w 2422"/>
              <a:gd name="T7" fmla="*/ 2147483647 h 206"/>
              <a:gd name="T8" fmla="*/ 0 60000 65536"/>
              <a:gd name="T9" fmla="*/ 0 60000 65536"/>
              <a:gd name="T10" fmla="*/ 0 60000 65536"/>
              <a:gd name="T11" fmla="*/ 0 60000 65536"/>
              <a:gd name="T12" fmla="*/ 0 w 2422"/>
              <a:gd name="T13" fmla="*/ 0 h 206"/>
              <a:gd name="T14" fmla="*/ 2422 w 2422"/>
              <a:gd name="T15" fmla="*/ 206 h 2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22" h="206">
                <a:moveTo>
                  <a:pt x="0" y="0"/>
                </a:moveTo>
                <a:lnTo>
                  <a:pt x="0" y="206"/>
                </a:lnTo>
                <a:lnTo>
                  <a:pt x="2422" y="206"/>
                </a:lnTo>
                <a:lnTo>
                  <a:pt x="2422" y="14"/>
                </a:lnTo>
              </a:path>
            </a:pathLst>
          </a:custGeom>
          <a:noFill/>
          <a:ln w="38100">
            <a:solidFill>
              <a:srgbClr val="12203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3740151" y="4060657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122039"/>
                </a:solidFill>
                <a:cs typeface="Arial" charset="0"/>
              </a:rPr>
              <a:t>5 Miles</a:t>
            </a:r>
          </a:p>
        </p:txBody>
      </p:sp>
      <p:pic>
        <p:nvPicPr>
          <p:cNvPr id="15" name="Picture 3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6" y="3997157"/>
            <a:ext cx="170656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6" y="4022557"/>
            <a:ext cx="18129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818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Radar Separation Minima From Adjacent Airspace</a:t>
            </a:r>
            <a:endParaRPr lang="en-US" alt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28627" y="1984443"/>
            <a:ext cx="6264004" cy="344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97280" y="1984443"/>
            <a:ext cx="6571488" cy="316992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1097280" y="3974592"/>
            <a:ext cx="6571488" cy="43321"/>
          </a:xfrm>
          <a:prstGeom prst="line">
            <a:avLst/>
          </a:prstGeom>
          <a:noFill/>
          <a:ln w="2540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1840992" y="4282766"/>
            <a:ext cx="4851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Adjacent radar controlled airspace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5120640" y="3252411"/>
            <a:ext cx="0" cy="722181"/>
          </a:xfrm>
          <a:prstGeom prst="line">
            <a:avLst/>
          </a:prstGeom>
          <a:noFill/>
          <a:ln w="31750" cap="flat" cmpd="sng" algn="ctr">
            <a:solidFill>
              <a:schemeClr val="bg1"/>
            </a:solidFill>
            <a:prstDash val="solid"/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5333535" y="3613501"/>
            <a:ext cx="135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 ½ miles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EE2B69-885D-471D-A2C3-1510A8D436E7}"/>
              </a:ext>
            </a:extLst>
          </p:cNvPr>
          <p:cNvGrpSpPr/>
          <p:nvPr/>
        </p:nvGrpSpPr>
        <p:grpSpPr>
          <a:xfrm>
            <a:off x="4253736" y="2013983"/>
            <a:ext cx="1310164" cy="818366"/>
            <a:chOff x="2982865" y="1327347"/>
            <a:chExt cx="1310164" cy="81836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F2D4980-D575-4261-8BB0-EF49541AD60C}"/>
                </a:ext>
              </a:extLst>
            </p:cNvPr>
            <p:cNvSpPr txBox="1"/>
            <p:nvPr/>
          </p:nvSpPr>
          <p:spPr>
            <a:xfrm>
              <a:off x="2982865" y="1327347"/>
              <a:ext cx="1310164" cy="818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1400"/>
                </a:lnSpc>
              </a:pPr>
              <a:r>
                <a:rPr lang="en-US" sz="1600" dirty="0" smtClean="0">
                  <a:solidFill>
                    <a:srgbClr val="FFFF00"/>
                  </a:solidFill>
                  <a:latin typeface="Consolas" panose="020B0609020204030204" pitchFamily="49" charset="0"/>
                </a:rPr>
                <a:t>SWA28</a:t>
              </a:r>
              <a:endParaRPr lang="en-US" sz="1600" dirty="0">
                <a:solidFill>
                  <a:srgbClr val="FFFF00"/>
                </a:solidFill>
                <a:latin typeface="Consolas" panose="020B0609020204030204" pitchFamily="49" charset="0"/>
              </a:endParaRPr>
            </a:p>
            <a:p>
              <a:pPr algn="l">
                <a:lnSpc>
                  <a:spcPts val="1400"/>
                </a:lnSpc>
              </a:pPr>
              <a:r>
                <a:rPr lang="en-US" sz="1600" dirty="0" smtClean="0">
                  <a:solidFill>
                    <a:srgbClr val="FFFF00"/>
                  </a:solidFill>
                  <a:latin typeface="Consolas" panose="020B0609020204030204" pitchFamily="49" charset="0"/>
                </a:rPr>
                <a:t>140</a:t>
              </a:r>
              <a:endParaRPr lang="en-US" sz="1600" dirty="0">
                <a:solidFill>
                  <a:srgbClr val="FFFF00"/>
                </a:solidFill>
                <a:latin typeface="Consolas" panose="020B0609020204030204" pitchFamily="49" charset="0"/>
              </a:endParaRPr>
            </a:p>
            <a:p>
              <a:pPr algn="l">
                <a:lnSpc>
                  <a:spcPts val="1400"/>
                </a:lnSpc>
              </a:pPr>
              <a:r>
                <a:rPr lang="en-US" sz="1600" dirty="0">
                  <a:solidFill>
                    <a:srgbClr val="FFFF00"/>
                  </a:solidFill>
                  <a:latin typeface="Consolas" panose="020B0609020204030204" pitchFamily="49" charset="0"/>
                </a:rPr>
                <a:t>533 510</a:t>
              </a:r>
            </a:p>
            <a:p>
              <a:pPr algn="l">
                <a:lnSpc>
                  <a:spcPts val="1400"/>
                </a:lnSpc>
              </a:pPr>
              <a:r>
                <a:rPr lang="en-US" sz="1600" dirty="0">
                  <a:solidFill>
                    <a:srgbClr val="FFFF00"/>
                  </a:solidFill>
                  <a:latin typeface="Consolas" panose="020B0609020204030204" pitchFamily="49" charset="0"/>
                </a:rPr>
                <a:t>KDAL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1A7286A-485D-4616-8191-D86592F43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999" y="1346537"/>
              <a:ext cx="368196" cy="536145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C1F5E0B-2FA1-43FE-A523-C2DB1329A6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285" y="1389854"/>
            <a:ext cx="106680" cy="1066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879A71-C59B-4290-88E9-452C06F54F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737" y="3118763"/>
            <a:ext cx="118872" cy="149352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 bwMode="auto">
          <a:xfrm>
            <a:off x="5123691" y="2593797"/>
            <a:ext cx="0" cy="506284"/>
          </a:xfrm>
          <a:prstGeom prst="line">
            <a:avLst/>
          </a:prstGeom>
          <a:noFill/>
          <a:ln w="31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4240165" y="3193439"/>
            <a:ext cx="708554" cy="0"/>
          </a:xfrm>
          <a:prstGeom prst="line">
            <a:avLst/>
          </a:prstGeom>
          <a:noFill/>
          <a:ln w="31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5C1F5E0B-2FA1-43FE-A523-C2DB1329A6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056" y="2078433"/>
            <a:ext cx="106680" cy="1066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0FD39C-0614-41EF-8885-44011D02FC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194" y="2225450"/>
            <a:ext cx="137160" cy="1402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11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>
          <a:xfrm>
            <a:off x="428626" y="344488"/>
            <a:ext cx="8472488" cy="113769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Radar Separation Minima From Obstructions</a:t>
            </a:r>
            <a:endParaRPr lang="en-US" alt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28627" y="1984443"/>
            <a:ext cx="6264004" cy="344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97280" y="1984443"/>
            <a:ext cx="6571488" cy="316992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3214135" y="3642119"/>
            <a:ext cx="715690" cy="684113"/>
          </a:xfrm>
          <a:prstGeom prst="line">
            <a:avLst/>
          </a:prstGeom>
          <a:noFill/>
          <a:ln w="31750" cap="flat" cmpd="sng" algn="ctr">
            <a:solidFill>
              <a:schemeClr val="bg1"/>
            </a:solidFill>
            <a:prstDash val="solid"/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3687467" y="3666553"/>
            <a:ext cx="135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  <a:r>
              <a:rPr lang="en-US" dirty="0" smtClean="0">
                <a:solidFill>
                  <a:schemeClr val="bg1"/>
                </a:solidFill>
              </a:rPr>
              <a:t> miles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3985477" y="4331650"/>
            <a:ext cx="159026" cy="243848"/>
          </a:xfrm>
          <a:prstGeom prst="line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 flipV="1">
            <a:off x="3985477" y="4326232"/>
            <a:ext cx="159026" cy="249266"/>
          </a:xfrm>
          <a:prstGeom prst="line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3985477" y="4326232"/>
            <a:ext cx="159026" cy="0"/>
          </a:xfrm>
          <a:prstGeom prst="line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1C879A71-C59B-4290-88E9-452C06F54F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109" y="3472804"/>
            <a:ext cx="118872" cy="149352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 bwMode="auto">
          <a:xfrm>
            <a:off x="3112063" y="2947838"/>
            <a:ext cx="0" cy="506284"/>
          </a:xfrm>
          <a:prstGeom prst="line">
            <a:avLst/>
          </a:prstGeom>
          <a:noFill/>
          <a:ln w="31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2423382" y="3650220"/>
            <a:ext cx="575353" cy="520788"/>
          </a:xfrm>
          <a:prstGeom prst="line">
            <a:avLst/>
          </a:prstGeom>
          <a:noFill/>
          <a:ln w="31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1675" y="2225416"/>
            <a:ext cx="1093434" cy="8828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842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FAFDB35B5AD34C89EBE32B06747F48" ma:contentTypeVersion="0" ma:contentTypeDescription="Create a new document." ma:contentTypeScope="" ma:versionID="e72e5cf3a644bd3c2a76949ef822e5f3">
  <xsd:schema xmlns:xsd="http://www.w3.org/2001/XMLSchema" xmlns:xs="http://www.w3.org/2001/XMLSchema" xmlns:p="http://schemas.microsoft.com/office/2006/metadata/properties" xmlns:ns2="4f0e10e1-3e2d-4cb5-bdd3-156dacd9dc33" targetNamespace="http://schemas.microsoft.com/office/2006/metadata/properties" ma:root="true" ma:fieldsID="b03bf376aeaf2378700ad64a9a2727c9" ns2:_="">
    <xsd:import namespace="4f0e10e1-3e2d-4cb5-bdd3-156dacd9dc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e10e1-3e2d-4cb5-bdd3-156dacd9dc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f0e10e1-3e2d-4cb5-bdd3-156dacd9dc33">WEXTPJNUKPJZ-1215587825-11917</_dlc_DocId>
    <_dlc_DocIdUrl xmlns="4f0e10e1-3e2d-4cb5-bdd3-156dacd9dc33">
      <Url>https://ksn2.faa.gov/stt/TTPPM/ER24/_layouts/15/DocIdRedir.aspx?ID=WEXTPJNUKPJZ-1215587825-11917</Url>
      <Description>WEXTPJNUKPJZ-1215587825-11917</Description>
    </_dlc_DocIdUrl>
  </documentManagement>
</p:properties>
</file>

<file path=customXml/item3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OGQ1NzYwZS02MzhhLTQ3ZTgtOWUyZS0xMjI2YzJjYjI2OGQiIG9yaWdpbj0idXNlclNlbGVjdGVkIj48ZWxlbWVudCB1aWQ9IjQyODM0YmZiLTFlYzEtNGJlYi1iZDY0LWViODNmYjNjYjNmMyIgdmFsdWU9IiIgeG1sbnM9Imh0dHA6Ly93d3cuYm9sZG9uamFtZXMuY29tLzIwMDgvMDEvc2llL2ludGVybmFsL2xhYmVsIiAvPjwvc2lzbD48VXNlck5hbWU+TEVJRE9TLUNPUlBcaHVudGxleWE8L1VzZXJOYW1lPjxEYXRlVGltZT4zLzIwLzIwMTkgMTo0MTo0MSBQTTwvRGF0ZVRpbWU+PExhYmVsU3RyaW5nPlVucmVzdHJpY3RlZDwvTGFiZWxTdHJpbmc+PC9pdGVtPjwvbGFiZWxIaXN0b3J5Pg==</Value>
</WrappedLabelHistory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sisl xmlns:xsd="http://www.w3.org/2001/XMLSchema" xmlns:xsi="http://www.w3.org/2001/XMLSchema-instance" xmlns="http://www.boldonjames.com/2008/01/sie/internal/label" sislVersion="0" policy="c8d5760e-638a-47e8-9e2e-1226c2cb268d" origin="userSelected">
  <element uid="42834bfb-1ec1-4beb-bd64-eb83fb3cb3f3" value=""/>
</sisl>
</file>

<file path=customXml/item6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C247941-B9D0-4FDC-8BE4-25B66B31C87A}"/>
</file>

<file path=customXml/itemProps2.xml><?xml version="1.0" encoding="utf-8"?>
<ds:datastoreItem xmlns:ds="http://schemas.openxmlformats.org/officeDocument/2006/customXml" ds:itemID="{B8072934-6861-4385-BA42-D38EA69D639C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c9d3951b-c0b3-413d-9ae1-2b2887eb6f1c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F9459BD-2B43-4CEA-A0A7-FAC4529F944E}">
  <ds:schemaRefs>
    <ds:schemaRef ds:uri="http://www.w3.org/2001/XMLSchema"/>
    <ds:schemaRef ds:uri="http://www.boldonjames.com/2016/02/Classifier/internal/wrappedLabelHistory"/>
  </ds:schemaRefs>
</ds:datastoreItem>
</file>

<file path=customXml/itemProps4.xml><?xml version="1.0" encoding="utf-8"?>
<ds:datastoreItem xmlns:ds="http://schemas.openxmlformats.org/officeDocument/2006/customXml" ds:itemID="{918E6AA5-3449-476A-AEB9-5EBD5F613A75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A09FAFC3-CC43-44EC-B03D-D37171E5740A}">
  <ds:schemaRefs>
    <ds:schemaRef ds:uri="http://www.w3.org/2001/XMLSchema"/>
    <ds:schemaRef ds:uri="http://www.boldonjames.com/2008/01/sie/internal/label"/>
  </ds:schemaRefs>
</ds:datastoreItem>
</file>

<file path=customXml/itemProps6.xml><?xml version="1.0" encoding="utf-8"?>
<ds:datastoreItem xmlns:ds="http://schemas.openxmlformats.org/officeDocument/2006/customXml" ds:itemID="{ED3E784F-BB2C-44CB-AD95-04039381401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71234</TotalTime>
  <Words>653</Words>
  <Application>Microsoft Office PowerPoint</Application>
  <PresentationFormat>On-screen Show (4:3)</PresentationFormat>
  <Paragraphs>130</Paragraphs>
  <Slides>22</Slides>
  <Notes>22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MS PGothic</vt:lpstr>
      <vt:lpstr>Arial</vt:lpstr>
      <vt:lpstr>Calibri</vt:lpstr>
      <vt:lpstr>Consolas</vt:lpstr>
      <vt:lpstr>Times New Roman</vt:lpstr>
      <vt:lpstr>Wingdings</vt:lpstr>
      <vt:lpstr>2_Custom Design</vt:lpstr>
      <vt:lpstr>En Route - Radar Associate Controller Training Part C:         Advanced Concepts</vt:lpstr>
      <vt:lpstr>Lesson Objectives</vt:lpstr>
      <vt:lpstr>Requirements for Radar Separation</vt:lpstr>
      <vt:lpstr>Requirements for Radar Separation (Cont’d)</vt:lpstr>
      <vt:lpstr>Requirements for Radar Separation (Cont’d)</vt:lpstr>
      <vt:lpstr>PowerPoint Presentation</vt:lpstr>
      <vt:lpstr>ERAM Radar Separation Minima</vt:lpstr>
      <vt:lpstr>Radar Separation Minima From Adjacent Airspace</vt:lpstr>
      <vt:lpstr>Radar Separation Minima From Obstructions</vt:lpstr>
      <vt:lpstr>Radar Separation Minima From Adjacent Airspace</vt:lpstr>
      <vt:lpstr>PowerPoint Presentation</vt:lpstr>
      <vt:lpstr>Report Passing</vt:lpstr>
      <vt:lpstr>PowerPoint Presentation</vt:lpstr>
      <vt:lpstr>Safety Alerts</vt:lpstr>
      <vt:lpstr>Conflict Alert</vt:lpstr>
      <vt:lpstr>Group Suppression</vt:lpstr>
      <vt:lpstr>En-Route Minimum Safe Altitude Warning (E-MSAW)</vt:lpstr>
      <vt:lpstr>Traffic Alert and Collision Avoidance System (TCAS)</vt:lpstr>
      <vt:lpstr>PowerPoint Presentation</vt:lpstr>
      <vt:lpstr>Part-Task Exercise</vt:lpstr>
      <vt:lpstr>Lesson Summary 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Radar Flight Data Position</dc:title>
  <dc:creator>Kristen_Leonard Thompson_Dembeck</dc:creator>
  <cp:lastModifiedBy>Nicholson, Nancy A-CTR (FAA)</cp:lastModifiedBy>
  <cp:revision>1023</cp:revision>
  <dcterms:created xsi:type="dcterms:W3CDTF">2018-12-20T16:11:14Z</dcterms:created>
  <dcterms:modified xsi:type="dcterms:W3CDTF">2022-08-17T14:50:41Z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0x0101003DFAFDB35B5AD34C89EBE32B06747F48</vt:lpwstr>
  </property>
  <property fmtid="{D5CDD505-2E9C-101B-9397-08002B2CF9AE}" pid="3" name="docIndexRef">
    <vt:lpwstr>158943d8-408a-46bf-9df6-d5f405e6d5d2</vt:lpwstr>
  </property>
  <property fmtid="{D5CDD505-2E9C-101B-9397-08002B2CF9AE}" pid="4" name="bjSaver">
    <vt:lpwstr>nAFgvCsYDVYf5XXx5wFs3z9OzyqVTT+J</vt:lpwstr>
  </property>
  <property fmtid="{D5CDD505-2E9C-101B-9397-08002B2CF9AE}" pid="5" name="bjDocumentSecurityLabel">
    <vt:lpwstr>Unrestricted</vt:lpwstr>
  </property>
  <property fmtid="{D5CDD505-2E9C-101B-9397-08002B2CF9AE}" pid="6" name="bjLabelHistoryID">
    <vt:lpwstr>{BF9459BD-2B43-4CEA-A0A7-FAC4529F944E}</vt:lpwstr>
  </property>
  <property fmtid="{D5CDD505-2E9C-101B-9397-08002B2CF9AE}" pid="7" name="bjDocumentLabelXML">
    <vt:lpwstr>&lt;?xml version="1.0" encoding="us-ascii"?&gt;&lt;sisl xmlns:xsd="http://www.w3.org/2001/XMLSchema" xmlns:xsi="http://www.w3.org/2001/XMLSchema-instance" sislVersion="0" policy="c8d5760e-638a-47e8-9e2e-1226c2cb268d" origin="userSelected" xmlns="http://www.boldonj</vt:lpwstr>
  </property>
  <property fmtid="{D5CDD505-2E9C-101B-9397-08002B2CF9AE}" pid="8" name="bjDocumentLabelXML-0">
    <vt:lpwstr>ames.com/2008/01/sie/internal/label"&gt;&lt;element uid="42834bfb-1ec1-4beb-bd64-eb83fb3cb3f3" value="" /&gt;&lt;/sisl&gt;</vt:lpwstr>
  </property>
  <property fmtid="{D5CDD505-2E9C-101B-9397-08002B2CF9AE}" pid="9" name="_dlc_DocIdItemGuid">
    <vt:lpwstr>62d1033c-78b3-4714-8fcd-d6c7bdcd2f71</vt:lpwstr>
  </property>
</Properties>
</file>