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68" r:id="rId6"/>
    <p:sldMasterId id="2147484075" r:id="rId7"/>
    <p:sldMasterId id="2147484089" r:id="rId8"/>
    <p:sldMasterId id="2147484095" r:id="rId9"/>
    <p:sldMasterId id="2147484102" r:id="rId10"/>
  </p:sldMasterIdLst>
  <p:notesMasterIdLst>
    <p:notesMasterId r:id="rId71"/>
  </p:notesMasterIdLst>
  <p:handoutMasterIdLst>
    <p:handoutMasterId r:id="rId72"/>
  </p:handoutMasterIdLst>
  <p:sldIdLst>
    <p:sldId id="565" r:id="rId11"/>
    <p:sldId id="481" r:id="rId12"/>
    <p:sldId id="603" r:id="rId13"/>
    <p:sldId id="485" r:id="rId14"/>
    <p:sldId id="486" r:id="rId15"/>
    <p:sldId id="484" r:id="rId16"/>
    <p:sldId id="487" r:id="rId17"/>
    <p:sldId id="604" r:id="rId18"/>
    <p:sldId id="605" r:id="rId19"/>
    <p:sldId id="504" r:id="rId20"/>
    <p:sldId id="639" r:id="rId21"/>
    <p:sldId id="644" r:id="rId22"/>
    <p:sldId id="642" r:id="rId23"/>
    <p:sldId id="646" r:id="rId24"/>
    <p:sldId id="606" r:id="rId25"/>
    <p:sldId id="548" r:id="rId26"/>
    <p:sldId id="552" r:id="rId27"/>
    <p:sldId id="648" r:id="rId28"/>
    <p:sldId id="608" r:id="rId29"/>
    <p:sldId id="609" r:id="rId30"/>
    <p:sldId id="610" r:id="rId31"/>
    <p:sldId id="611" r:id="rId32"/>
    <p:sldId id="511" r:id="rId33"/>
    <p:sldId id="612" r:id="rId34"/>
    <p:sldId id="545" r:id="rId35"/>
    <p:sldId id="549" r:id="rId36"/>
    <p:sldId id="613" r:id="rId37"/>
    <p:sldId id="614" r:id="rId38"/>
    <p:sldId id="615" r:id="rId39"/>
    <p:sldId id="634" r:id="rId40"/>
    <p:sldId id="512" r:id="rId41"/>
    <p:sldId id="513" r:id="rId42"/>
    <p:sldId id="617" r:id="rId43"/>
    <p:sldId id="555" r:id="rId44"/>
    <p:sldId id="618" r:id="rId45"/>
    <p:sldId id="638" r:id="rId46"/>
    <p:sldId id="635" r:id="rId47"/>
    <p:sldId id="621" r:id="rId48"/>
    <p:sldId id="622" r:id="rId49"/>
    <p:sldId id="514" r:id="rId50"/>
    <p:sldId id="515" r:id="rId51"/>
    <p:sldId id="516" r:id="rId52"/>
    <p:sldId id="623" r:id="rId53"/>
    <p:sldId id="554" r:id="rId54"/>
    <p:sldId id="624" r:id="rId55"/>
    <p:sldId id="647" r:id="rId56"/>
    <p:sldId id="626" r:id="rId57"/>
    <p:sldId id="627" r:id="rId58"/>
    <p:sldId id="628" r:id="rId59"/>
    <p:sldId id="629" r:id="rId60"/>
    <p:sldId id="630" r:id="rId61"/>
    <p:sldId id="631" r:id="rId62"/>
    <p:sldId id="636" r:id="rId63"/>
    <p:sldId id="632" r:id="rId64"/>
    <p:sldId id="551" r:id="rId65"/>
    <p:sldId id="553" r:id="rId66"/>
    <p:sldId id="649" r:id="rId67"/>
    <p:sldId id="561" r:id="rId68"/>
    <p:sldId id="326" r:id="rId69"/>
    <p:sldId id="257" r:id="rId70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DB1B2A-9A66-4DB1-BFB4-5D2119B814A4}">
          <p14:sldIdLst>
            <p14:sldId id="565"/>
            <p14:sldId id="481"/>
          </p14:sldIdLst>
        </p14:section>
        <p14:section name="Terminology for Transfering Radar ID" id="{6E407235-51BE-4FB4-A904-E2E6A0E691D7}">
          <p14:sldIdLst>
            <p14:sldId id="603"/>
            <p14:sldId id="485"/>
            <p14:sldId id="486"/>
          </p14:sldIdLst>
        </p14:section>
        <p14:section name="Handoff and Point Out Methods" id="{60310AAB-20C8-4219-B738-39D2389949C0}">
          <p14:sldIdLst>
            <p14:sldId id="484"/>
            <p14:sldId id="487"/>
            <p14:sldId id="604"/>
            <p14:sldId id="605"/>
            <p14:sldId id="504"/>
            <p14:sldId id="639"/>
            <p14:sldId id="644"/>
            <p14:sldId id="642"/>
            <p14:sldId id="646"/>
            <p14:sldId id="606"/>
            <p14:sldId id="548"/>
            <p14:sldId id="552"/>
          </p14:sldIdLst>
        </p14:section>
        <p14:section name="Handoff Procedures" id="{54498C30-7CC4-4036-8872-5FC741FFCB33}">
          <p14:sldIdLst>
            <p14:sldId id="648"/>
            <p14:sldId id="608"/>
            <p14:sldId id="609"/>
            <p14:sldId id="610"/>
            <p14:sldId id="611"/>
            <p14:sldId id="511"/>
            <p14:sldId id="612"/>
            <p14:sldId id="545"/>
            <p14:sldId id="549"/>
          </p14:sldIdLst>
        </p14:section>
        <p14:section name="Handoff Command Entries" id="{63BEA80F-4CC1-462C-8CC1-8B595A4AD341}">
          <p14:sldIdLst>
            <p14:sldId id="613"/>
            <p14:sldId id="614"/>
            <p14:sldId id="615"/>
            <p14:sldId id="634"/>
            <p14:sldId id="512"/>
            <p14:sldId id="513"/>
            <p14:sldId id="617"/>
            <p14:sldId id="555"/>
            <p14:sldId id="618"/>
            <p14:sldId id="638"/>
            <p14:sldId id="635"/>
            <p14:sldId id="621"/>
            <p14:sldId id="622"/>
            <p14:sldId id="514"/>
            <p14:sldId id="515"/>
            <p14:sldId id="516"/>
          </p14:sldIdLst>
        </p14:section>
        <p14:section name="Point Out Procedures" id="{82A8FB6B-0490-4C16-A7B3-03069B4BCFC5}">
          <p14:sldIdLst>
            <p14:sldId id="623"/>
            <p14:sldId id="554"/>
          </p14:sldIdLst>
        </p14:section>
        <p14:section name="Point Out Command Entry" id="{F65EDE92-F067-403F-B7EB-7E771ECD3E97}">
          <p14:sldIdLst>
            <p14:sldId id="624"/>
            <p14:sldId id="647"/>
            <p14:sldId id="626"/>
            <p14:sldId id="627"/>
            <p14:sldId id="628"/>
            <p14:sldId id="629"/>
            <p14:sldId id="630"/>
            <p14:sldId id="631"/>
            <p14:sldId id="636"/>
            <p14:sldId id="632"/>
            <p14:sldId id="551"/>
            <p14:sldId id="553"/>
            <p14:sldId id="649"/>
            <p14:sldId id="561"/>
            <p14:sldId id="32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42">
          <p15:clr>
            <a:srgbClr val="A4A3A4"/>
          </p15:clr>
        </p15:guide>
        <p15:guide id="2" orient="horz" pos="721">
          <p15:clr>
            <a:srgbClr val="A4A3A4"/>
          </p15:clr>
        </p15:guide>
        <p15:guide id="3" orient="horz" pos="3800">
          <p15:clr>
            <a:srgbClr val="A4A3A4"/>
          </p15:clr>
        </p15:guide>
        <p15:guide id="4" orient="horz" pos="3235">
          <p15:clr>
            <a:srgbClr val="A4A3A4"/>
          </p15:clr>
        </p15:guide>
        <p15:guide id="5" pos="339">
          <p15:clr>
            <a:srgbClr val="A4A3A4"/>
          </p15:clr>
        </p15:guide>
        <p15:guide id="6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F9F"/>
    <a:srgbClr val="000021"/>
    <a:srgbClr val="808080"/>
    <a:srgbClr val="FFFFFF"/>
    <a:srgbClr val="125507"/>
    <a:srgbClr val="96A047"/>
    <a:srgbClr val="FBFB00"/>
    <a:srgbClr val="FFFF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7228" autoAdjust="0"/>
  </p:normalViewPr>
  <p:slideViewPr>
    <p:cSldViewPr snapToGrid="0">
      <p:cViewPr varScale="1">
        <p:scale>
          <a:sx n="117" d="100"/>
          <a:sy n="117" d="100"/>
        </p:scale>
        <p:origin x="1104" y="96"/>
      </p:cViewPr>
      <p:guideLst>
        <p:guide orient="horz" pos="542"/>
        <p:guide orient="horz" pos="721"/>
        <p:guide orient="horz" pos="3800"/>
        <p:guide orient="horz" pos="3235"/>
        <p:guide pos="339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65534"/>
    </p:cViewPr>
  </p:sorterViewPr>
  <p:notesViewPr>
    <p:cSldViewPr snapToGrid="0">
      <p:cViewPr varScale="1">
        <p:scale>
          <a:sx n="59" d="100"/>
          <a:sy n="59" d="100"/>
        </p:scale>
        <p:origin x="322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customXml" Target="../customXml/item6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1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8300089-C4E6-4BBF-AEDF-ABB799F15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0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D78BA7C-B5F8-476A-8D6E-18F9A2638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39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30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051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961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56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397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311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349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972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032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999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8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70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576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4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68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866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070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60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665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902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3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351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93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969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75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04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37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47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451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113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7251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27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3480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477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926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492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05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4136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5210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8254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6676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051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1274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747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7445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7773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5473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952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360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4337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792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0701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68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172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44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50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29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0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510426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lesson, you will be able to…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</p:spTree>
    <p:extLst>
      <p:ext uri="{BB962C8B-B14F-4D97-AF65-F5344CB8AC3E}">
        <p14:creationId xmlns:p14="http://schemas.microsoft.com/office/powerpoint/2010/main" val="103288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85408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2807" y="3042180"/>
            <a:ext cx="7058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12: Radar Handoff and Point Out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Draft 4.0.2020.04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28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510426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lesson, you will be able to…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6923087" y="632764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1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2pPr marL="685800" indent="-285750">
              <a:tabLst/>
              <a:defRPr/>
            </a:lvl2pPr>
            <a:lvl3pPr marL="1028700" indent="-273050">
              <a:buFont typeface="Wingdings" panose="05000000000000000000" pitchFamily="2" charset="2"/>
              <a:buChar char="Ø"/>
              <a:defRPr/>
            </a:lvl3pPr>
            <a:lvl4pPr marL="131445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23087" y="632764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1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94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6923087" y="632764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1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53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40173F3-52D3-4495-A0F0-5CCD2AF244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3087" y="632764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1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84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2807" y="3042180"/>
            <a:ext cx="7058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12: Radar Handoff and Point Out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Draft 4.0.2020.04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88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510426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lesson, you will be able to…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6923087" y="632764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1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89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2pPr marL="685800" indent="-285750">
              <a:tabLst/>
              <a:defRPr/>
            </a:lvl2pPr>
            <a:lvl3pPr marL="1028700" indent="-273050">
              <a:buFont typeface="Wingdings" panose="05000000000000000000" pitchFamily="2" charset="2"/>
              <a:buChar char="Ø"/>
              <a:defRPr/>
            </a:lvl3pPr>
            <a:lvl4pPr marL="131445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6923087" y="632764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1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9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2pPr marL="685800" indent="-285750">
              <a:tabLst/>
              <a:defRPr/>
            </a:lvl2pPr>
            <a:lvl3pPr marL="1028700" indent="-273050">
              <a:buFont typeface="Wingdings" panose="05000000000000000000" pitchFamily="2" charset="2"/>
              <a:buChar char="Ø"/>
              <a:defRPr/>
            </a:lvl3pPr>
            <a:lvl4pPr marL="131445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986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60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40173F3-52D3-4495-A0F0-5CCD2AF244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93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997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42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3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 Part C: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885" y="3042180"/>
            <a:ext cx="7058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12: Radar Handoff and Point Out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- 1.0 2022.08</a:t>
            </a:r>
          </a:p>
        </p:txBody>
      </p:sp>
    </p:spTree>
    <p:extLst>
      <p:ext uri="{BB962C8B-B14F-4D97-AF65-F5344CB8AC3E}">
        <p14:creationId xmlns:p14="http://schemas.microsoft.com/office/powerpoint/2010/main" val="393352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 you will be able to </a:t>
            </a:r>
            <a:r>
              <a:rPr lang="en-US" sz="2800" b="0" i="1" dirty="0"/>
              <a:t>(verb)</a:t>
            </a:r>
            <a:r>
              <a:rPr lang="en-US" sz="2800" b="1" dirty="0"/>
              <a:t>: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D155F10-1BA3-4B61-97ED-A53661AC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53E1369-1F03-42A7-AE6F-F1206EBC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2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83672" y="6330825"/>
            <a:ext cx="4080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12: Radar Handoff and Point Out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1" r:id="rId2"/>
    <p:sldLayoutId id="2147484070" r:id="rId3"/>
    <p:sldLayoutId id="214748408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730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9925" y="6499225"/>
            <a:ext cx="184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61BE93-A732-42B5-AC0C-1A6F8C04A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040"/>
            <a:ext cx="9144000" cy="82296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6923087" y="632764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1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018356" y="6330825"/>
            <a:ext cx="4080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12: Radar Handoff and Point Out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8192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12: Radar Handoff and Point 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2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83672" y="6330825"/>
            <a:ext cx="4080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12: Radar Handoff and Point Out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730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83672" y="6330825"/>
            <a:ext cx="4080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12: Radar Handoff and Point Out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1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730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5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4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6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53.png"/><Relationship Id="rId10" Type="http://schemas.openxmlformats.org/officeDocument/2006/relationships/image" Target="../media/image4.png"/><Relationship Id="rId4" Type="http://schemas.openxmlformats.org/officeDocument/2006/relationships/image" Target="../media/image55.png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55.png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png"/><Relationship Id="rId5" Type="http://schemas.openxmlformats.org/officeDocument/2006/relationships/image" Target="../media/image15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Line Data Block Usage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396636" y="3837529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AOR Boundary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7764" y="2917122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Facility 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07671" y="1899284"/>
            <a:ext cx="8328659" cy="3511203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944" t="23149" r="9215" b="17709"/>
          <a:stretch/>
        </p:blipFill>
        <p:spPr>
          <a:xfrm>
            <a:off x="993561" y="2229308"/>
            <a:ext cx="1856232" cy="73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69" t="20831" r="10555" b="19872"/>
          <a:stretch/>
        </p:blipFill>
        <p:spPr>
          <a:xfrm>
            <a:off x="993561" y="3806254"/>
            <a:ext cx="1856232" cy="729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252" t="20739" r="6299" b="19169"/>
          <a:stretch/>
        </p:blipFill>
        <p:spPr>
          <a:xfrm>
            <a:off x="4292133" y="2219654"/>
            <a:ext cx="1854926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3873" t="20135" r="6906" b="17510"/>
          <a:stretch/>
        </p:blipFill>
        <p:spPr>
          <a:xfrm>
            <a:off x="4290827" y="3781735"/>
            <a:ext cx="1856232" cy="7615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71216" y="3194296"/>
            <a:ext cx="17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B0F0"/>
                </a:solidFill>
              </a:rPr>
              <a:t>Heading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299063" y="2961093"/>
            <a:ext cx="644434" cy="325361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2299063" y="4558219"/>
            <a:ext cx="2277964" cy="633313"/>
            <a:chOff x="2277293" y="5194034"/>
            <a:chExt cx="2277964" cy="633313"/>
          </a:xfrm>
        </p:grpSpPr>
        <p:sp>
          <p:nvSpPr>
            <p:cNvPr id="20" name="TextBox 19"/>
            <p:cNvSpPr txBox="1"/>
            <p:nvPr/>
          </p:nvSpPr>
          <p:spPr>
            <a:xfrm>
              <a:off x="2851154" y="5427237"/>
              <a:ext cx="1704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B0F0"/>
                  </a:solidFill>
                </a:rPr>
                <a:t>Speed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2277293" y="5194034"/>
              <a:ext cx="644434" cy="325361"/>
            </a:xfrm>
            <a:prstGeom prst="straightConnector1">
              <a:avLst/>
            </a:prstGeom>
            <a:noFill/>
            <a:ln w="4445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Box 25"/>
          <p:cNvSpPr txBox="1"/>
          <p:nvPr/>
        </p:nvSpPr>
        <p:spPr>
          <a:xfrm>
            <a:off x="6159426" y="3194685"/>
            <a:ext cx="249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Heading and Speed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63056" y="4794885"/>
            <a:ext cx="17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B0F0"/>
                </a:solidFill>
              </a:rPr>
              <a:t>Free Text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595253" y="2965440"/>
            <a:ext cx="644434" cy="325361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582182" y="4557141"/>
            <a:ext cx="644434" cy="325361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4297760" y="3740489"/>
            <a:ext cx="1922877" cy="802776"/>
            <a:chOff x="6626654" y="3743890"/>
            <a:chExt cx="1922877" cy="802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654" y="3743890"/>
              <a:ext cx="1922877" cy="79065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8092" y="4328513"/>
              <a:ext cx="130486" cy="177936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7804832" y="4334821"/>
              <a:ext cx="205985" cy="188226"/>
              <a:chOff x="7763011" y="4742558"/>
              <a:chExt cx="322546" cy="2952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9"/>
              <a:srcRect l="1" r="10871"/>
              <a:stretch/>
            </p:blipFill>
            <p:spPr>
              <a:xfrm>
                <a:off x="7763011" y="4742558"/>
                <a:ext cx="212233" cy="29527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7814474" y="4936638"/>
                <a:ext cx="271083" cy="101195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24384" y="4269667"/>
              <a:ext cx="255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96A04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87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A8ED93B-3AFE-4A2A-A9E3-2F2E82CFE45A}"/>
              </a:ext>
            </a:extLst>
          </p:cNvPr>
          <p:cNvSpPr txBox="1"/>
          <p:nvPr/>
        </p:nvSpPr>
        <p:spPr>
          <a:xfrm>
            <a:off x="6135397" y="4472815"/>
            <a:ext cx="2492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Entry of Hdg/Spd removes Free Form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F4FEEF-A0AF-445D-B715-D4F1E82AC00A}"/>
              </a:ext>
            </a:extLst>
          </p:cNvPr>
          <p:cNvSpPr/>
          <p:nvPr/>
        </p:nvSpPr>
        <p:spPr bwMode="auto">
          <a:xfrm>
            <a:off x="2983966" y="4106862"/>
            <a:ext cx="2779157" cy="1828800"/>
          </a:xfrm>
          <a:prstGeom prst="rect">
            <a:avLst/>
          </a:prstGeom>
          <a:solidFill>
            <a:srgbClr val="00002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Hdg/Spd or Free Form Text </a:t>
            </a:r>
          </a:p>
        </p:txBody>
      </p:sp>
      <p:pic>
        <p:nvPicPr>
          <p:cNvPr id="55" name="Click Icon">
            <a:extLst>
              <a:ext uri="{FF2B5EF4-FFF2-40B4-BE49-F238E27FC236}">
                <a16:creationId xmlns:a16="http://schemas.microsoft.com/office/drawing/2014/main" id="{13DE3F12-6D53-40E7-B703-C79BEE1D6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EC8B72-2F06-41B9-8FE3-4AB31CB04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030" y="4291548"/>
            <a:ext cx="2343150" cy="1495425"/>
          </a:xfrm>
          <a:prstGeom prst="rect">
            <a:avLst/>
          </a:prstGeom>
        </p:spPr>
      </p:pic>
      <p:pic>
        <p:nvPicPr>
          <p:cNvPr id="63" name="Picture 62" descr="Graphical user interface&#10;&#10;Description automatically generated">
            <a:extLst>
              <a:ext uri="{FF2B5EF4-FFF2-40B4-BE49-F238E27FC236}">
                <a16:creationId xmlns:a16="http://schemas.microsoft.com/office/drawing/2014/main" id="{A5CFF0D9-B777-458C-9C57-4F1E5D3E0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" y="1182437"/>
            <a:ext cx="7772400" cy="28031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06D829B-364D-4287-A7E3-294CAC5C2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704" y="2660217"/>
            <a:ext cx="1824228" cy="2560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9198150-6283-4CC1-9B52-23C78466D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576" y="2154249"/>
            <a:ext cx="743712" cy="20116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33DE1D4-6F8A-47D3-A1C0-63CEC7101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681" y="2604559"/>
            <a:ext cx="3394208" cy="104241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096D521-40BF-4485-80A7-4591344531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098" y="4305229"/>
            <a:ext cx="2266950" cy="14668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A732DEE-ECFB-4704-99D4-692F7D86BE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3838" y="2149167"/>
            <a:ext cx="896112" cy="19202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B321F1-5639-4CEC-9D6D-5DEF6E0A70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3672" y="2659013"/>
            <a:ext cx="1666568" cy="2286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C4170C7-FE30-4C8F-83E0-98852DC732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5056" y="2609042"/>
            <a:ext cx="3370513" cy="101498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575DD3ED-8026-41DB-97E9-9EB9281B9E07}"/>
              </a:ext>
            </a:extLst>
          </p:cNvPr>
          <p:cNvSpPr txBox="1"/>
          <p:nvPr/>
        </p:nvSpPr>
        <p:spPr>
          <a:xfrm>
            <a:off x="878100" y="4728123"/>
            <a:ext cx="162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4th Line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046CC60-6588-4A5C-9AE0-1997AA276529}"/>
              </a:ext>
            </a:extLst>
          </p:cNvPr>
          <p:cNvCxnSpPr/>
          <p:nvPr/>
        </p:nvCxnSpPr>
        <p:spPr bwMode="auto">
          <a:xfrm>
            <a:off x="7716136" y="2361666"/>
            <a:ext cx="566020" cy="710906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7F3D5C07-F808-4AB0-A6D5-EBE9B18314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8162" y="4350496"/>
            <a:ext cx="2314575" cy="1428750"/>
          </a:xfrm>
          <a:prstGeom prst="rect">
            <a:avLst/>
          </a:prstGeom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9B8738F-275F-491D-917C-40FE76DFB0AF}"/>
              </a:ext>
            </a:extLst>
          </p:cNvPr>
          <p:cNvCxnSpPr/>
          <p:nvPr/>
        </p:nvCxnSpPr>
        <p:spPr bwMode="auto">
          <a:xfrm flipH="1">
            <a:off x="2370355" y="4970988"/>
            <a:ext cx="982623" cy="0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B645374-1ED1-471B-B4F4-13B5B7E1DF46}"/>
              </a:ext>
            </a:extLst>
          </p:cNvPr>
          <p:cNvCxnSpPr/>
          <p:nvPr/>
        </p:nvCxnSpPr>
        <p:spPr bwMode="auto">
          <a:xfrm flipH="1">
            <a:off x="3589377" y="2773313"/>
            <a:ext cx="1141571" cy="338154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ED16B7C-5A54-4E22-8023-057F4B2B5278}"/>
              </a:ext>
            </a:extLst>
          </p:cNvPr>
          <p:cNvSpPr txBox="1"/>
          <p:nvPr/>
        </p:nvSpPr>
        <p:spPr>
          <a:xfrm>
            <a:off x="2259661" y="2818351"/>
            <a:ext cx="221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F0"/>
                </a:solidFill>
              </a:rPr>
              <a:t>Enter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31D4B5-8796-4DFB-958B-E900BB71E1D8}"/>
              </a:ext>
            </a:extLst>
          </p:cNvPr>
          <p:cNvSpPr/>
          <p:nvPr/>
        </p:nvSpPr>
        <p:spPr bwMode="auto">
          <a:xfrm>
            <a:off x="1856509" y="2604559"/>
            <a:ext cx="2885172" cy="1158891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44764B-5E64-44FF-97EC-2C64E7AB3837}"/>
              </a:ext>
            </a:extLst>
          </p:cNvPr>
          <p:cNvCxnSpPr/>
          <p:nvPr/>
        </p:nvCxnSpPr>
        <p:spPr bwMode="auto">
          <a:xfrm flipH="1">
            <a:off x="3607364" y="2773313"/>
            <a:ext cx="1123584" cy="346139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A84EA6-0418-43A0-A624-3C52801E0275}"/>
              </a:ext>
            </a:extLst>
          </p:cNvPr>
          <p:cNvSpPr txBox="1"/>
          <p:nvPr/>
        </p:nvSpPr>
        <p:spPr>
          <a:xfrm>
            <a:off x="2259411" y="2819898"/>
            <a:ext cx="221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F0"/>
                </a:solidFill>
              </a:rPr>
              <a:t>Enter Command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7A9B-9A47-470B-8886-DD8D1352DDE2}"/>
              </a:ext>
            </a:extLst>
          </p:cNvPr>
          <p:cNvSpPr/>
          <p:nvPr/>
        </p:nvSpPr>
        <p:spPr bwMode="auto">
          <a:xfrm>
            <a:off x="2259411" y="2604559"/>
            <a:ext cx="2488895" cy="1042416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DF003F-CCF1-4BDB-A92A-04FB72CC5E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9171" y="4536747"/>
            <a:ext cx="2504136" cy="1056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3699F5-3455-4B8E-89ED-2C0C1D69F91C}"/>
              </a:ext>
            </a:extLst>
          </p:cNvPr>
          <p:cNvSpPr txBox="1"/>
          <p:nvPr/>
        </p:nvSpPr>
        <p:spPr>
          <a:xfrm>
            <a:off x="6149171" y="4424892"/>
            <a:ext cx="2492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Entry of Free Form Text removes Hdg/Spd</a:t>
            </a:r>
          </a:p>
        </p:txBody>
      </p:sp>
    </p:spTree>
    <p:extLst>
      <p:ext uri="{BB962C8B-B14F-4D97-AF65-F5344CB8AC3E}">
        <p14:creationId xmlns:p14="http://schemas.microsoft.com/office/powerpoint/2010/main" val="4295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4" grpId="0"/>
      <p:bldP spid="2" grpId="0" animBg="1"/>
      <p:bldP spid="25" grpId="0"/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Enter 4</a:t>
            </a:r>
            <a:r>
              <a:rPr lang="en-US" baseline="30000" dirty="0"/>
              <a:t>th</a:t>
            </a:r>
            <a:r>
              <a:rPr lang="en-US" dirty="0"/>
              <a:t> Line Information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38703AC8-7BEB-4C57-957D-C991E83E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r>
              <a:rPr lang="en-US" dirty="0"/>
              <a:t>Keyboard commands</a:t>
            </a:r>
          </a:p>
          <a:p>
            <a:pPr marL="400050" lvl="1" indent="0">
              <a:buNone/>
              <a:tabLst>
                <a:tab pos="1600200" algn="l"/>
              </a:tabLst>
            </a:pPr>
            <a:r>
              <a:rPr lang="en-US" b="1" dirty="0"/>
              <a:t>Syntax:</a:t>
            </a:r>
            <a:r>
              <a:rPr lang="en-US" dirty="0"/>
              <a:t> 	QS &lt;Heading&gt;/&lt;Speed&gt; &lt;FLID&gt;</a:t>
            </a:r>
          </a:p>
          <a:p>
            <a:pPr marL="400050" lvl="1" indent="0">
              <a:buNone/>
              <a:tabLst>
                <a:tab pos="1600200" algn="l"/>
              </a:tabLst>
            </a:pPr>
            <a:r>
              <a:rPr lang="en-US" dirty="0"/>
              <a:t>	QS &lt;Heading&gt; &lt;FLID&gt;</a:t>
            </a:r>
          </a:p>
          <a:p>
            <a:pPr marL="400050" lvl="1" indent="0">
              <a:buNone/>
              <a:tabLst>
                <a:tab pos="1600200" algn="l"/>
              </a:tabLst>
            </a:pPr>
            <a:r>
              <a:rPr lang="en-US" dirty="0"/>
              <a:t> 	QS /&lt;Speed&gt; &lt;FLID&gt;</a:t>
            </a:r>
          </a:p>
          <a:p>
            <a:pPr marL="1600200" lvl="1" indent="0">
              <a:buNone/>
              <a:tabLst>
                <a:tab pos="1600200" algn="l"/>
              </a:tabLst>
            </a:pPr>
            <a:r>
              <a:rPr lang="en-US" dirty="0"/>
              <a:t>QS </a:t>
            </a:r>
            <a:r>
              <a:rPr lang="en-US" sz="2400" b="1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</a:t>
            </a:r>
            <a:r>
              <a:rPr lang="en-US" dirty="0"/>
              <a:t>&lt;Free form text&gt; &lt;FLID&gt;</a:t>
            </a:r>
          </a:p>
          <a:p>
            <a:pPr marL="400050" lvl="1" indent="0">
              <a:buNone/>
              <a:tabLst>
                <a:tab pos="1600200" algn="l"/>
              </a:tabLs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01926-EB1C-4A4D-8181-FBEBA0AF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4113212"/>
            <a:ext cx="54102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Enter 4</a:t>
            </a:r>
            <a:r>
              <a:rPr lang="en-US" baseline="30000" dirty="0"/>
              <a:t>th</a:t>
            </a:r>
            <a:r>
              <a:rPr lang="en-US" dirty="0"/>
              <a:t> Line Information </a:t>
            </a:r>
            <a:r>
              <a:rPr lang="en-US" sz="3200" i="1" dirty="0"/>
              <a:t>(Cont’d)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text, monitor, screen, displayed&#10;&#10;Description automatically generated">
            <a:extLst>
              <a:ext uri="{FF2B5EF4-FFF2-40B4-BE49-F238E27FC236}">
                <a16:creationId xmlns:a16="http://schemas.microsoft.com/office/drawing/2014/main" id="{23F25A26-4CBD-4E9A-A5C8-63B6D6190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2350"/>
            <a:ext cx="6400800" cy="1733160"/>
          </a:xfrm>
          <a:prstGeom prst="rect">
            <a:avLst/>
          </a:prstGeom>
        </p:spPr>
      </p:pic>
      <p:pic>
        <p:nvPicPr>
          <p:cNvPr id="8" name="Hdg Box Outline">
            <a:extLst>
              <a:ext uri="{FF2B5EF4-FFF2-40B4-BE49-F238E27FC236}">
                <a16:creationId xmlns:a16="http://schemas.microsoft.com/office/drawing/2014/main" id="{5A33AB5F-0FD9-4C92-B5DA-238BD780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481" y="2621488"/>
            <a:ext cx="749808" cy="256032"/>
          </a:xfrm>
          <a:prstGeom prst="rect">
            <a:avLst/>
          </a:prstGeom>
        </p:spPr>
      </p:pic>
      <p:pic>
        <p:nvPicPr>
          <p:cNvPr id="10" name="Hdg Box Solid White">
            <a:extLst>
              <a:ext uri="{FF2B5EF4-FFF2-40B4-BE49-F238E27FC236}">
                <a16:creationId xmlns:a16="http://schemas.microsoft.com/office/drawing/2014/main" id="{71A0323B-09C6-4039-A7C4-C261A4112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335" y="2633593"/>
            <a:ext cx="693160" cy="2560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CDF2BB-A949-4B07-8FEF-A144589F0A52}"/>
              </a:ext>
            </a:extLst>
          </p:cNvPr>
          <p:cNvSpPr txBox="1"/>
          <p:nvPr/>
        </p:nvSpPr>
        <p:spPr>
          <a:xfrm>
            <a:off x="3530318" y="3832567"/>
            <a:ext cx="162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TBP</a:t>
            </a:r>
          </a:p>
        </p:txBody>
      </p:sp>
      <p:cxnSp>
        <p:nvCxnSpPr>
          <p:cNvPr id="17" name="Arrow 1">
            <a:extLst>
              <a:ext uri="{FF2B5EF4-FFF2-40B4-BE49-F238E27FC236}">
                <a16:creationId xmlns:a16="http://schemas.microsoft.com/office/drawing/2014/main" id="{79179ED5-660F-4373-9DD9-A176AB0E0EB4}"/>
              </a:ext>
            </a:extLst>
          </p:cNvPr>
          <p:cNvCxnSpPr/>
          <p:nvPr/>
        </p:nvCxnSpPr>
        <p:spPr bwMode="auto">
          <a:xfrm flipH="1">
            <a:off x="4479520" y="2879426"/>
            <a:ext cx="545806" cy="901590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Heading 025">
            <a:extLst>
              <a:ext uri="{FF2B5EF4-FFF2-40B4-BE49-F238E27FC236}">
                <a16:creationId xmlns:a16="http://schemas.microsoft.com/office/drawing/2014/main" id="{D10B1525-DF7A-4950-A092-4D66103B53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26"/>
          <a:stretch/>
        </p:blipFill>
        <p:spPr>
          <a:xfrm>
            <a:off x="4750946" y="2632786"/>
            <a:ext cx="972901" cy="246888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17861A7F-4876-42EA-8B3B-C738CFFCE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6" name="Click Icon">
            <a:extLst>
              <a:ext uri="{FF2B5EF4-FFF2-40B4-BE49-F238E27FC236}">
                <a16:creationId xmlns:a16="http://schemas.microsoft.com/office/drawing/2014/main" id="{E63B709B-3C47-438E-B441-F93BC1185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18AB0E-B964-4569-8240-EFB257C27FE5}"/>
              </a:ext>
            </a:extLst>
          </p:cNvPr>
          <p:cNvCxnSpPr/>
          <p:nvPr/>
        </p:nvCxnSpPr>
        <p:spPr bwMode="auto">
          <a:xfrm flipV="1">
            <a:off x="4363283" y="2154763"/>
            <a:ext cx="116237" cy="128016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Hdg Info Menu">
            <a:extLst>
              <a:ext uri="{FF2B5EF4-FFF2-40B4-BE49-F238E27FC236}">
                <a16:creationId xmlns:a16="http://schemas.microsoft.com/office/drawing/2014/main" id="{41760BCC-9280-497D-A66C-A81F645C9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2171" y="1426637"/>
            <a:ext cx="1791730" cy="4572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8A02337-4171-482C-B146-D4E697A25EE7}"/>
              </a:ext>
            </a:extLst>
          </p:cNvPr>
          <p:cNvCxnSpPr/>
          <p:nvPr/>
        </p:nvCxnSpPr>
        <p:spPr bwMode="auto">
          <a:xfrm flipH="1">
            <a:off x="4769418" y="3968674"/>
            <a:ext cx="859886" cy="98443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rrow 1">
            <a:extLst>
              <a:ext uri="{FF2B5EF4-FFF2-40B4-BE49-F238E27FC236}">
                <a16:creationId xmlns:a16="http://schemas.microsoft.com/office/drawing/2014/main" id="{AF241832-E596-4B9E-9B13-F20A23700DED}"/>
              </a:ext>
            </a:extLst>
          </p:cNvPr>
          <p:cNvCxnSpPr/>
          <p:nvPr/>
        </p:nvCxnSpPr>
        <p:spPr bwMode="auto">
          <a:xfrm>
            <a:off x="5067746" y="2833999"/>
            <a:ext cx="11377" cy="1062659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02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05468 0.0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Remove 4</a:t>
            </a:r>
            <a:r>
              <a:rPr lang="en-US" baseline="30000" dirty="0"/>
              <a:t>th</a:t>
            </a:r>
            <a:r>
              <a:rPr lang="en-US" dirty="0"/>
              <a:t> Line Information</a:t>
            </a:r>
          </a:p>
        </p:txBody>
      </p:sp>
      <p:pic>
        <p:nvPicPr>
          <p:cNvPr id="6" name="Picture 5" descr="A picture containing text, monitor, screen, displayed&#10;&#10;Description automatically generated">
            <a:extLst>
              <a:ext uri="{FF2B5EF4-FFF2-40B4-BE49-F238E27FC236}">
                <a16:creationId xmlns:a16="http://schemas.microsoft.com/office/drawing/2014/main" id="{23F25A26-4CBD-4E9A-A5C8-63B6D6190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2350"/>
            <a:ext cx="6400800" cy="1733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CDF2BB-A949-4B07-8FEF-A144589F0A52}"/>
              </a:ext>
            </a:extLst>
          </p:cNvPr>
          <p:cNvSpPr txBox="1"/>
          <p:nvPr/>
        </p:nvSpPr>
        <p:spPr>
          <a:xfrm>
            <a:off x="4218668" y="3731132"/>
            <a:ext cx="162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TBH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17861A7F-4876-42EA-8B3B-C738CFFCE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6" name="Click Icon">
            <a:extLst>
              <a:ext uri="{FF2B5EF4-FFF2-40B4-BE49-F238E27FC236}">
                <a16:creationId xmlns:a16="http://schemas.microsoft.com/office/drawing/2014/main" id="{E63B709B-3C47-438E-B441-F93BC1185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Arrow 1">
            <a:extLst>
              <a:ext uri="{FF2B5EF4-FFF2-40B4-BE49-F238E27FC236}">
                <a16:creationId xmlns:a16="http://schemas.microsoft.com/office/drawing/2014/main" id="{AF241832-E596-4B9E-9B13-F20A23700DED}"/>
              </a:ext>
            </a:extLst>
          </p:cNvPr>
          <p:cNvCxnSpPr/>
          <p:nvPr/>
        </p:nvCxnSpPr>
        <p:spPr bwMode="auto">
          <a:xfrm>
            <a:off x="5030800" y="2888662"/>
            <a:ext cx="0" cy="815346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BEDF286-3545-4223-9B3B-376854A31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474" y="2637234"/>
            <a:ext cx="710710" cy="210312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B9B1BDA7-E225-4AB1-9090-CC20CB4C0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82" y="2635452"/>
            <a:ext cx="621792" cy="24440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18AB0E-B964-4569-8240-EFB257C27FE5}"/>
              </a:ext>
            </a:extLst>
          </p:cNvPr>
          <p:cNvCxnSpPr/>
          <p:nvPr/>
        </p:nvCxnSpPr>
        <p:spPr bwMode="auto">
          <a:xfrm flipV="1">
            <a:off x="4363283" y="2154763"/>
            <a:ext cx="116237" cy="128016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Hdg Box Solid White">
            <a:extLst>
              <a:ext uri="{FF2B5EF4-FFF2-40B4-BE49-F238E27FC236}">
                <a16:creationId xmlns:a16="http://schemas.microsoft.com/office/drawing/2014/main" id="{D8BB4396-33BA-4894-9698-E54E33BE17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3354" y="2629410"/>
            <a:ext cx="69316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05468 0.0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Map">
            <a:extLst>
              <a:ext uri="{FF2B5EF4-FFF2-40B4-BE49-F238E27FC236}">
                <a16:creationId xmlns:a16="http://schemas.microsoft.com/office/drawing/2014/main" id="{554E4847-CBCD-49F0-AADC-1C6A71FA02AC}"/>
              </a:ext>
            </a:extLst>
          </p:cNvPr>
          <p:cNvGrpSpPr/>
          <p:nvPr/>
        </p:nvGrpSpPr>
        <p:grpSpPr>
          <a:xfrm>
            <a:off x="1082116" y="3011125"/>
            <a:ext cx="6979769" cy="2498767"/>
            <a:chOff x="1082116" y="3011125"/>
            <a:chExt cx="6979769" cy="2498767"/>
          </a:xfrm>
        </p:grpSpPr>
        <p:pic>
          <p:nvPicPr>
            <p:cNvPr id="8" name="Picture 7"/>
            <p:cNvPicPr>
              <a:picLocks/>
            </p:cNvPicPr>
            <p:nvPr/>
          </p:nvPicPr>
          <p:blipFill rotWithShape="1">
            <a:blip r:embed="rId3"/>
            <a:srcRect r="17031" b="34936"/>
            <a:stretch/>
          </p:blipFill>
          <p:spPr>
            <a:xfrm>
              <a:off x="1082116" y="3011125"/>
              <a:ext cx="6979769" cy="249876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8707D6-E0FB-4DF9-8AFC-81B6DF1D8F8D}"/>
                </a:ext>
              </a:extLst>
            </p:cNvPr>
            <p:cNvSpPr/>
            <p:nvPr/>
          </p:nvSpPr>
          <p:spPr bwMode="auto">
            <a:xfrm>
              <a:off x="5477445" y="4620103"/>
              <a:ext cx="99596" cy="135628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Altitude Coordination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079500"/>
            <a:ext cx="8050213" cy="652497"/>
          </a:xfrm>
        </p:spPr>
        <p:txBody>
          <a:bodyPr/>
          <a:lstStyle/>
          <a:p>
            <a:r>
              <a:rPr lang="en-US" sz="2400" dirty="0"/>
              <a:t>The altitude field(s) of the data block must always reflect the current status of the aircraft, unless otherwise specified in a facility directive or LOA</a:t>
            </a:r>
          </a:p>
        </p:txBody>
      </p:sp>
      <p:cxnSp>
        <p:nvCxnSpPr>
          <p:cNvPr id="29" name="Leader">
            <a:extLst>
              <a:ext uri="{FF2B5EF4-FFF2-40B4-BE49-F238E27FC236}">
                <a16:creationId xmlns:a16="http://schemas.microsoft.com/office/drawing/2014/main" id="{872D7D05-156D-47E6-94FE-BF0612D81397}"/>
              </a:ext>
            </a:extLst>
          </p:cNvPr>
          <p:cNvCxnSpPr/>
          <p:nvPr/>
        </p:nvCxnSpPr>
        <p:spPr bwMode="auto">
          <a:xfrm>
            <a:off x="2936813" y="4580739"/>
            <a:ext cx="716025" cy="786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Targ-hist">
            <a:extLst>
              <a:ext uri="{FF2B5EF4-FFF2-40B4-BE49-F238E27FC236}">
                <a16:creationId xmlns:a16="http://schemas.microsoft.com/office/drawing/2014/main" id="{6F80CA6A-18D0-4DFA-B3EE-A8C8B3FDDC9B}"/>
              </a:ext>
            </a:extLst>
          </p:cNvPr>
          <p:cNvGrpSpPr/>
          <p:nvPr/>
        </p:nvGrpSpPr>
        <p:grpSpPr>
          <a:xfrm>
            <a:off x="3430593" y="4484475"/>
            <a:ext cx="405401" cy="631194"/>
            <a:chOff x="3430593" y="4484475"/>
            <a:chExt cx="405401" cy="631194"/>
          </a:xfrm>
        </p:grpSpPr>
        <p:pic>
          <p:nvPicPr>
            <p:cNvPr id="32" name="Hist 1">
              <a:extLst>
                <a:ext uri="{FF2B5EF4-FFF2-40B4-BE49-F238E27FC236}">
                  <a16:creationId xmlns:a16="http://schemas.microsoft.com/office/drawing/2014/main" id="{207A5F35-76D2-4E82-BF06-9A141ED44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067" y="4620103"/>
              <a:ext cx="138331" cy="196855"/>
            </a:xfrm>
            <a:prstGeom prst="rect">
              <a:avLst/>
            </a:prstGeom>
          </p:spPr>
        </p:pic>
        <p:pic>
          <p:nvPicPr>
            <p:cNvPr id="33" name="Target FLAT">
              <a:extLst>
                <a:ext uri="{FF2B5EF4-FFF2-40B4-BE49-F238E27FC236}">
                  <a16:creationId xmlns:a16="http://schemas.microsoft.com/office/drawing/2014/main" id="{D2594A12-E2BF-497E-B586-D40AC284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703" y="4484475"/>
              <a:ext cx="154291" cy="191534"/>
            </a:xfrm>
            <a:prstGeom prst="rect">
              <a:avLst/>
            </a:prstGeom>
          </p:spPr>
        </p:pic>
        <p:pic>
          <p:nvPicPr>
            <p:cNvPr id="34" name="Hist 2">
              <a:extLst>
                <a:ext uri="{FF2B5EF4-FFF2-40B4-BE49-F238E27FC236}">
                  <a16:creationId xmlns:a16="http://schemas.microsoft.com/office/drawing/2014/main" id="{C951E659-1C1E-40A3-9D2B-B546C66A0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375" y="4755731"/>
              <a:ext cx="138331" cy="196855"/>
            </a:xfrm>
            <a:prstGeom prst="rect">
              <a:avLst/>
            </a:prstGeom>
          </p:spPr>
        </p:pic>
        <p:pic>
          <p:nvPicPr>
            <p:cNvPr id="35" name="Hist 3">
              <a:extLst>
                <a:ext uri="{FF2B5EF4-FFF2-40B4-BE49-F238E27FC236}">
                  <a16:creationId xmlns:a16="http://schemas.microsoft.com/office/drawing/2014/main" id="{BDF6AEEE-AECB-4C3D-8EB7-4FB5180E5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593" y="4918814"/>
              <a:ext cx="138331" cy="196855"/>
            </a:xfrm>
            <a:prstGeom prst="rect">
              <a:avLst/>
            </a:prstGeom>
          </p:spPr>
        </p:pic>
      </p:grpSp>
      <p:cxnSp>
        <p:nvCxnSpPr>
          <p:cNvPr id="36" name="Vector line">
            <a:extLst>
              <a:ext uri="{FF2B5EF4-FFF2-40B4-BE49-F238E27FC236}">
                <a16:creationId xmlns:a16="http://schemas.microsoft.com/office/drawing/2014/main" id="{FD214088-7DA1-43FB-B7B3-8842957223E2}"/>
              </a:ext>
            </a:extLst>
          </p:cNvPr>
          <p:cNvCxnSpPr/>
          <p:nvPr/>
        </p:nvCxnSpPr>
        <p:spPr bwMode="auto">
          <a:xfrm flipV="1">
            <a:off x="3803248" y="3883819"/>
            <a:ext cx="368702" cy="609437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SWA547 DB">
            <a:extLst>
              <a:ext uri="{FF2B5EF4-FFF2-40B4-BE49-F238E27FC236}">
                <a16:creationId xmlns:a16="http://schemas.microsoft.com/office/drawing/2014/main" id="{66915080-4397-44EE-9E94-BB906B8A3D93}"/>
              </a:ext>
            </a:extLst>
          </p:cNvPr>
          <p:cNvGrpSpPr/>
          <p:nvPr/>
        </p:nvGrpSpPr>
        <p:grpSpPr>
          <a:xfrm>
            <a:off x="1575149" y="4010345"/>
            <a:ext cx="1512421" cy="828368"/>
            <a:chOff x="1575149" y="4010345"/>
            <a:chExt cx="1512421" cy="828368"/>
          </a:xfrm>
        </p:grpSpPr>
        <p:pic>
          <p:nvPicPr>
            <p:cNvPr id="38" name="CDA">
              <a:extLst>
                <a:ext uri="{FF2B5EF4-FFF2-40B4-BE49-F238E27FC236}">
                  <a16:creationId xmlns:a16="http://schemas.microsoft.com/office/drawing/2014/main" id="{376E54CE-97CF-47F1-9D35-6968911EF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932" y="4085374"/>
              <a:ext cx="135089" cy="135089"/>
            </a:xfrm>
            <a:prstGeom prst="rect">
              <a:avLst/>
            </a:prstGeom>
          </p:spPr>
        </p:pic>
        <p:sp>
          <p:nvSpPr>
            <p:cNvPr id="39" name="SWA547 text">
              <a:extLst>
                <a:ext uri="{FF2B5EF4-FFF2-40B4-BE49-F238E27FC236}">
                  <a16:creationId xmlns:a16="http://schemas.microsoft.com/office/drawing/2014/main" id="{E1D9FB54-1D9C-4A1A-9A6E-805587A4A140}"/>
                </a:ext>
              </a:extLst>
            </p:cNvPr>
            <p:cNvSpPr txBox="1"/>
            <p:nvPr/>
          </p:nvSpPr>
          <p:spPr>
            <a:xfrm>
              <a:off x="1777406" y="4010345"/>
              <a:ext cx="1310164" cy="82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SWA547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330T237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122 451</a:t>
              </a:r>
            </a:p>
          </p:txBody>
        </p:sp>
        <p:pic>
          <p:nvPicPr>
            <p:cNvPr id="40" name="Fence">
              <a:extLst>
                <a:ext uri="{FF2B5EF4-FFF2-40B4-BE49-F238E27FC236}">
                  <a16:creationId xmlns:a16="http://schemas.microsoft.com/office/drawing/2014/main" id="{7CEAB22B-DC58-469A-88BD-3537A9699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124" y="4014972"/>
              <a:ext cx="507188" cy="760782"/>
            </a:xfrm>
            <a:prstGeom prst="rect">
              <a:avLst/>
            </a:prstGeom>
          </p:spPr>
        </p:pic>
        <p:sp>
          <p:nvSpPr>
            <p:cNvPr id="41" name="R">
              <a:extLst>
                <a:ext uri="{FF2B5EF4-FFF2-40B4-BE49-F238E27FC236}">
                  <a16:creationId xmlns:a16="http://schemas.microsoft.com/office/drawing/2014/main" id="{01676F84-FB13-42C8-AD61-A04983E49869}"/>
                </a:ext>
              </a:extLst>
            </p:cNvPr>
            <p:cNvSpPr txBox="1"/>
            <p:nvPr/>
          </p:nvSpPr>
          <p:spPr>
            <a:xfrm>
              <a:off x="1575149" y="4492936"/>
              <a:ext cx="249293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pic>
          <p:nvPicPr>
            <p:cNvPr id="42" name="WIFI">
              <a:extLst>
                <a:ext uri="{FF2B5EF4-FFF2-40B4-BE49-F238E27FC236}">
                  <a16:creationId xmlns:a16="http://schemas.microsoft.com/office/drawing/2014/main" id="{1298989B-5422-49A1-BEDD-07C2DAD3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932" y="4330989"/>
              <a:ext cx="128748" cy="128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77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  <a:endParaRPr lang="en-US" i="1" dirty="0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Tx/>
              <a:buNone/>
            </a:pPr>
            <a:r>
              <a:rPr lang="en-US" dirty="0"/>
              <a:t>During a handoff by landline voice communication, what is true of altitude information?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Only needs to be coordinated if inter/</a:t>
            </a:r>
            <a:r>
              <a:rPr lang="en-US" dirty="0" err="1"/>
              <a:t>intrafacility</a:t>
            </a:r>
            <a:r>
              <a:rPr lang="en-US" dirty="0"/>
              <a:t> automation is out of service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Must be coordinated, unless facility directives ensure altitude information is known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Must be coordinated, regardless of facility directives</a:t>
            </a:r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  <a:p>
            <a:pPr marL="925830" lvl="1" indent="-51435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  <a:endParaRPr lang="en-US" i="1" dirty="0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Tx/>
              <a:buNone/>
            </a:pPr>
            <a:r>
              <a:rPr lang="en-US" dirty="0"/>
              <a:t>What is true of the altitude field(s) in a data block?</a:t>
            </a:r>
          </a:p>
          <a:p>
            <a:pPr marL="45720" indent="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Must always reflect current status of aircraft, unless otherwise specified in a facility directive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There is no requirement to reflect temporary altitudes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When strips are in use, they must always reflect status of aircraft but not the data block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Transferring Controller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079500"/>
            <a:ext cx="8050213" cy="652497"/>
          </a:xfrm>
        </p:spPr>
        <p:txBody>
          <a:bodyPr/>
          <a:lstStyle/>
          <a:p>
            <a:pPr lvl="0"/>
            <a:r>
              <a:rPr lang="en-US" sz="2700" dirty="0"/>
              <a:t>Complete a handoff prior to an aircraft entering the airspace delegated to the receiving controller</a:t>
            </a:r>
          </a:p>
        </p:txBody>
      </p:sp>
      <p:sp>
        <p:nvSpPr>
          <p:cNvPr id="7" name="map mask"/>
          <p:cNvSpPr/>
          <p:nvPr/>
        </p:nvSpPr>
        <p:spPr bwMode="auto">
          <a:xfrm>
            <a:off x="1160060" y="2424752"/>
            <a:ext cx="6528179" cy="3546939"/>
          </a:xfrm>
          <a:prstGeom prst="rect">
            <a:avLst/>
          </a:prstGeom>
          <a:solidFill>
            <a:srgbClr val="01001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191" y="2530150"/>
            <a:ext cx="2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Receiving Controller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9746" y="5602359"/>
            <a:ext cx="252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Transferring Controller</a:t>
            </a:r>
          </a:p>
        </p:txBody>
      </p:sp>
      <p:pic>
        <p:nvPicPr>
          <p:cNvPr id="11" name="Hist 3">
            <a:extLst>
              <a:ext uri="{FF2B5EF4-FFF2-40B4-BE49-F238E27FC236}">
                <a16:creationId xmlns:a16="http://schemas.microsoft.com/office/drawing/2014/main" id="{B4177A2D-0F87-4DF4-BAB3-7304B7B3D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66" y="4884629"/>
            <a:ext cx="83505" cy="81469"/>
          </a:xfrm>
          <a:prstGeom prst="rect">
            <a:avLst/>
          </a:prstGeom>
        </p:spPr>
      </p:pic>
      <p:pic>
        <p:nvPicPr>
          <p:cNvPr id="12" name="Hist 2">
            <a:extLst>
              <a:ext uri="{FF2B5EF4-FFF2-40B4-BE49-F238E27FC236}">
                <a16:creationId xmlns:a16="http://schemas.microsoft.com/office/drawing/2014/main" id="{B4177A2D-0F87-4DF4-BAB3-7304B7B3D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78" y="4759603"/>
            <a:ext cx="83505" cy="81469"/>
          </a:xfrm>
          <a:prstGeom prst="rect">
            <a:avLst/>
          </a:prstGeom>
        </p:spPr>
      </p:pic>
      <p:pic>
        <p:nvPicPr>
          <p:cNvPr id="13" name="Hist 1">
            <a:extLst>
              <a:ext uri="{FF2B5EF4-FFF2-40B4-BE49-F238E27FC236}">
                <a16:creationId xmlns:a16="http://schemas.microsoft.com/office/drawing/2014/main" id="{B4177A2D-0F87-4DF4-BAB3-7304B7B3D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89" y="4631768"/>
            <a:ext cx="83505" cy="81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1042F1-D255-460C-B634-6F754E0B6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32" y="4462012"/>
            <a:ext cx="171084" cy="171084"/>
          </a:xfrm>
          <a:prstGeom prst="rect">
            <a:avLst/>
          </a:prstGeom>
        </p:spPr>
      </p:pic>
      <p:pic>
        <p:nvPicPr>
          <p:cNvPr id="15" name="F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54" y="3929408"/>
            <a:ext cx="562134" cy="853384"/>
          </a:xfrm>
          <a:prstGeom prst="rect">
            <a:avLst/>
          </a:prstGeom>
        </p:spPr>
      </p:pic>
      <p:sp>
        <p:nvSpPr>
          <p:cNvPr id="17" name="N309 295">
            <a:extLst>
              <a:ext uri="{FF2B5EF4-FFF2-40B4-BE49-F238E27FC236}">
                <a16:creationId xmlns:a16="http://schemas.microsoft.com/office/drawing/2014/main" id="{CED47D9F-814A-4DD1-B97D-D0C01EBD5958}"/>
              </a:ext>
            </a:extLst>
          </p:cNvPr>
          <p:cNvSpPr txBox="1"/>
          <p:nvPr/>
        </p:nvSpPr>
        <p:spPr>
          <a:xfrm>
            <a:off x="3393214" y="3895139"/>
            <a:ext cx="1649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spc="120" dirty="0">
                <a:solidFill>
                  <a:srgbClr val="DEE39D"/>
                </a:solidFill>
                <a:latin typeface="Consolas" panose="020B0609020204030204" pitchFamily="49" charset="0"/>
              </a:rPr>
              <a:t>N309</a:t>
            </a:r>
          </a:p>
          <a:p>
            <a:pPr algn="l">
              <a:lnSpc>
                <a:spcPts val="2400"/>
              </a:lnSpc>
            </a:pPr>
            <a:r>
              <a:rPr lang="en-US" sz="2400" spc="120" dirty="0">
                <a:solidFill>
                  <a:srgbClr val="DEE39D"/>
                </a:solidFill>
                <a:latin typeface="Consolas" panose="020B0609020204030204" pitchFamily="49" charset="0"/>
              </a:rPr>
              <a:t>150C</a:t>
            </a:r>
          </a:p>
          <a:p>
            <a:pPr algn="l">
              <a:lnSpc>
                <a:spcPts val="2400"/>
              </a:lnSpc>
            </a:pPr>
            <a:r>
              <a:rPr lang="en-US" sz="2400" spc="120" dirty="0">
                <a:solidFill>
                  <a:srgbClr val="DEE39D"/>
                </a:solidFill>
                <a:latin typeface="Consolas" panose="020B0609020204030204" pitchFamily="49" charset="0"/>
              </a:rPr>
              <a:t>071 295</a:t>
            </a:r>
          </a:p>
        </p:txBody>
      </p:sp>
      <p:sp>
        <p:nvSpPr>
          <p:cNvPr id="18" name="N309 H-20">
            <a:extLst>
              <a:ext uri="{FF2B5EF4-FFF2-40B4-BE49-F238E27FC236}">
                <a16:creationId xmlns:a16="http://schemas.microsoft.com/office/drawing/2014/main" id="{CED47D9F-814A-4DD1-B97D-D0C01EBD5958}"/>
              </a:ext>
            </a:extLst>
          </p:cNvPr>
          <p:cNvSpPr txBox="1"/>
          <p:nvPr/>
        </p:nvSpPr>
        <p:spPr>
          <a:xfrm>
            <a:off x="3393214" y="3895139"/>
            <a:ext cx="1649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spc="120" dirty="0">
                <a:solidFill>
                  <a:srgbClr val="DEE39D"/>
                </a:solidFill>
                <a:latin typeface="Consolas" panose="020B0609020204030204" pitchFamily="49" charset="0"/>
              </a:rPr>
              <a:t>N309</a:t>
            </a:r>
          </a:p>
          <a:p>
            <a:pPr algn="l">
              <a:lnSpc>
                <a:spcPts val="2400"/>
              </a:lnSpc>
            </a:pPr>
            <a:r>
              <a:rPr lang="en-US" sz="2400" spc="120" dirty="0">
                <a:solidFill>
                  <a:srgbClr val="DEE39D"/>
                </a:solidFill>
                <a:latin typeface="Consolas" panose="020B0609020204030204" pitchFamily="49" charset="0"/>
              </a:rPr>
              <a:t>150C</a:t>
            </a:r>
          </a:p>
          <a:p>
            <a:pPr algn="l">
              <a:lnSpc>
                <a:spcPts val="2400"/>
              </a:lnSpc>
            </a:pPr>
            <a:r>
              <a:rPr lang="en-US" sz="2400" spc="120" dirty="0">
                <a:solidFill>
                  <a:srgbClr val="DEE39D"/>
                </a:solidFill>
                <a:latin typeface="Consolas" panose="020B0609020204030204" pitchFamily="49" charset="0"/>
              </a:rPr>
              <a:t>071H-20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22" r="45866" b="2"/>
          <a:stretch/>
        </p:blipFill>
        <p:spPr>
          <a:xfrm>
            <a:off x="4809799" y="4462012"/>
            <a:ext cx="928978" cy="92271"/>
          </a:xfrm>
          <a:prstGeom prst="rect">
            <a:avLst/>
          </a:prstGeom>
        </p:spPr>
      </p:pic>
      <p:pic>
        <p:nvPicPr>
          <p:cNvPr id="20" name="CDA w/ eligibility">
            <a:extLst>
              <a:ext uri="{FF2B5EF4-FFF2-40B4-BE49-F238E27FC236}">
                <a16:creationId xmlns:a16="http://schemas.microsoft.com/office/drawing/2014/main" id="{133C382A-404F-4A44-B64F-65A31ED6FA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66" y="4007041"/>
            <a:ext cx="152754" cy="150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44" y="4291887"/>
            <a:ext cx="142570" cy="142570"/>
          </a:xfrm>
          <a:prstGeom prst="rect">
            <a:avLst/>
          </a:prstGeom>
        </p:spPr>
      </p:pic>
      <p:pic>
        <p:nvPicPr>
          <p:cNvPr id="22" name="Caret">
            <a:extLst>
              <a:ext uri="{FF2B5EF4-FFF2-40B4-BE49-F238E27FC236}">
                <a16:creationId xmlns:a16="http://schemas.microsoft.com/office/drawing/2014/main" id="{1B4B95CA-1676-4856-BA6F-82D523F5D1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61" y="4555094"/>
            <a:ext cx="99799" cy="5499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flipH="1">
            <a:off x="1280160" y="3392812"/>
            <a:ext cx="96736" cy="42366"/>
          </a:xfrm>
          <a:prstGeom prst="line">
            <a:avLst/>
          </a:prstGeom>
          <a:noFill/>
          <a:ln w="19050" cap="flat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717676" y="3152775"/>
            <a:ext cx="519112" cy="136525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579688" y="3040063"/>
            <a:ext cx="320675" cy="57150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3092450" y="3008429"/>
            <a:ext cx="338138" cy="45398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743325" y="3082925"/>
            <a:ext cx="333375" cy="43314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4403725" y="3168605"/>
            <a:ext cx="331788" cy="44496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6742113" y="4373563"/>
            <a:ext cx="134938" cy="339674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5085191" y="3261754"/>
            <a:ext cx="309134" cy="33896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5726113" y="3349564"/>
            <a:ext cx="325438" cy="43248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6316663" y="3416300"/>
            <a:ext cx="250827" cy="314585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7486903" y="2553046"/>
            <a:ext cx="106110" cy="261592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7210425" y="3144838"/>
            <a:ext cx="153988" cy="359615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7245350" y="3461975"/>
            <a:ext cx="301625" cy="21000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848475" y="4073525"/>
            <a:ext cx="103082" cy="84233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6951557" y="3859213"/>
            <a:ext cx="111232" cy="298545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165851" y="5626100"/>
            <a:ext cx="192087" cy="314101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508751" y="5040313"/>
            <a:ext cx="117474" cy="301626"/>
          </a:xfrm>
          <a:prstGeom prst="line">
            <a:avLst/>
          </a:prstGeom>
          <a:noFill/>
          <a:ln w="19050" cap="rnd" cmpd="sng" algn="ctr">
            <a:solidFill>
              <a:srgbClr val="ACACB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803900" y="3819305"/>
            <a:ext cx="243507" cy="632045"/>
          </a:xfrm>
          <a:prstGeom prst="line">
            <a:avLst/>
          </a:prstGeom>
          <a:noFill/>
          <a:ln w="19050" cap="rnd" cmpd="sng" algn="ctr">
            <a:solidFill>
              <a:srgbClr val="DEE3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DB mask"/>
          <p:cNvSpPr/>
          <p:nvPr/>
        </p:nvSpPr>
        <p:spPr bwMode="auto">
          <a:xfrm>
            <a:off x="4019459" y="4499785"/>
            <a:ext cx="721559" cy="384844"/>
          </a:xfrm>
          <a:prstGeom prst="rect">
            <a:avLst/>
          </a:prstGeom>
          <a:solidFill>
            <a:srgbClr val="01001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fld id="{F2BD9D44-EC01-4E71-8CAE-9F9624182C03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8233" y="4915144"/>
            <a:ext cx="1539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Handoff is failing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6736" y="4787681"/>
            <a:ext cx="2383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Assigned a beacon code but not received</a:t>
            </a:r>
          </a:p>
        </p:txBody>
      </p:sp>
      <p:sp>
        <p:nvSpPr>
          <p:cNvPr id="19" name="Freeform 18"/>
          <p:cNvSpPr/>
          <p:nvPr/>
        </p:nvSpPr>
        <p:spPr>
          <a:xfrm>
            <a:off x="319875" y="2516052"/>
            <a:ext cx="2890050" cy="2085189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5336137" y="523440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Freeform 48"/>
          <p:cNvSpPr/>
          <p:nvPr/>
        </p:nvSpPr>
        <p:spPr>
          <a:xfrm>
            <a:off x="3263100" y="2516052"/>
            <a:ext cx="2890050" cy="2085189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6130125" y="2516052"/>
            <a:ext cx="2890050" cy="2085189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863309" y="4011546"/>
            <a:ext cx="151605" cy="730012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5178214" y="4058513"/>
            <a:ext cx="15436" cy="82296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H="1" flipV="1">
            <a:off x="2329700" y="4070297"/>
            <a:ext cx="15436" cy="82296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1496757" y="4925949"/>
            <a:ext cx="168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Coast status</a:t>
            </a:r>
          </a:p>
        </p:txBody>
      </p:sp>
      <p:sp>
        <p:nvSpPr>
          <p:cNvPr id="74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Transferring Controller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(Cont’d)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5" name="Content Placeholder 9"/>
          <p:cNvSpPr txBox="1">
            <a:spLocks/>
          </p:cNvSpPr>
          <p:nvPr/>
        </p:nvSpPr>
        <p:spPr>
          <a:xfrm>
            <a:off x="495300" y="1079500"/>
            <a:ext cx="8050213" cy="652497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Initiate verbal coordination before transferring control of a track when data block displays: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41C35B-97BD-44FB-BDC7-6EED62539429}"/>
              </a:ext>
            </a:extLst>
          </p:cNvPr>
          <p:cNvGrpSpPr/>
          <p:nvPr/>
        </p:nvGrpSpPr>
        <p:grpSpPr>
          <a:xfrm>
            <a:off x="584398" y="2807535"/>
            <a:ext cx="2361004" cy="1331192"/>
            <a:chOff x="828167" y="2707054"/>
            <a:chExt cx="2359973" cy="133119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2FBBEE0-462F-49C8-865B-D43F4105A1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167" y="2916843"/>
              <a:ext cx="945141" cy="9942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5C389EC-D8F0-478A-8B0C-1D75E841E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55" y="2884576"/>
              <a:ext cx="182640" cy="1826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A65B2BC-D0A8-4606-AEDD-ACF08F8EBE83}"/>
                </a:ext>
              </a:extLst>
            </p:cNvPr>
            <p:cNvSpPr txBox="1"/>
            <p:nvPr/>
          </p:nvSpPr>
          <p:spPr>
            <a:xfrm>
              <a:off x="1160825" y="2708587"/>
              <a:ext cx="2027315" cy="132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AAL002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370N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009 CST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1853E03-EC0A-4C71-A84E-A8428849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277" y="2707054"/>
              <a:ext cx="857001" cy="1285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3A9B91-E522-4788-81F0-14DADF7E0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79" y="3267149"/>
              <a:ext cx="168591" cy="168591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1D5D076-80E8-4311-9205-EC1786D29849}"/>
              </a:ext>
            </a:extLst>
          </p:cNvPr>
          <p:cNvGrpSpPr/>
          <p:nvPr/>
        </p:nvGrpSpPr>
        <p:grpSpPr>
          <a:xfrm>
            <a:off x="3516111" y="2807535"/>
            <a:ext cx="2560184" cy="1331192"/>
            <a:chOff x="828167" y="2707054"/>
            <a:chExt cx="2559066" cy="133119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64D2E32-3268-43C9-BBCB-F6864515B1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167" y="2916843"/>
              <a:ext cx="945141" cy="9942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95FFAAD-68CF-4612-9316-30A9F902A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55" y="2884576"/>
              <a:ext cx="182640" cy="182640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7A301BD-680E-47FB-A754-40A5F2FFA99C}"/>
                </a:ext>
              </a:extLst>
            </p:cNvPr>
            <p:cNvSpPr txBox="1"/>
            <p:nvPr/>
          </p:nvSpPr>
          <p:spPr>
            <a:xfrm>
              <a:off x="1160825" y="2708587"/>
              <a:ext cx="2226408" cy="132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SWA347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330C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045FAIL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A796E4C-232E-4998-9699-3A56DB764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277" y="2707054"/>
              <a:ext cx="857001" cy="12855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8F4D44E9-61F7-401C-B6EC-DA46ED19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79" y="3267149"/>
              <a:ext cx="168591" cy="168591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27ADFC4-2E9F-434E-BD40-795AAF3A5680}"/>
              </a:ext>
            </a:extLst>
          </p:cNvPr>
          <p:cNvGrpSpPr/>
          <p:nvPr/>
        </p:nvGrpSpPr>
        <p:grpSpPr>
          <a:xfrm>
            <a:off x="6409299" y="2807535"/>
            <a:ext cx="2361004" cy="1331192"/>
            <a:chOff x="828167" y="2707054"/>
            <a:chExt cx="2359973" cy="133119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0673157-155E-4C75-9E0D-BD403529FD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167" y="2916843"/>
              <a:ext cx="945141" cy="9942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728E4FC-5F94-4357-ABAA-E679D618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55" y="2884576"/>
              <a:ext cx="182640" cy="18264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6D1C658-A73A-405F-B76A-427C16E2FC31}"/>
                </a:ext>
              </a:extLst>
            </p:cNvPr>
            <p:cNvSpPr txBox="1"/>
            <p:nvPr/>
          </p:nvSpPr>
          <p:spPr>
            <a:xfrm>
              <a:off x="1160825" y="2708587"/>
              <a:ext cx="2027315" cy="132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DAL110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370N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160NONE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3E0E586-203A-415D-981F-16431FE1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277" y="2707054"/>
              <a:ext cx="857001" cy="128550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C4FD2A4D-BBA4-4A58-B317-C0F1BC982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79" y="3267149"/>
              <a:ext cx="168591" cy="168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68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" indent="0">
              <a:spcAft>
                <a:spcPts val="600"/>
              </a:spcAft>
              <a:buNone/>
            </a:pPr>
            <a:r>
              <a:rPr lang="en-US" altLang="en-US" dirty="0"/>
              <a:t>At the end of this lesson, you will be able to identify:</a:t>
            </a:r>
          </a:p>
          <a:p>
            <a:pPr lvl="0">
              <a:spcAft>
                <a:spcPts val="600"/>
              </a:spcAft>
            </a:pPr>
            <a:r>
              <a:rPr lang="en-US" sz="2400" b="0" dirty="0"/>
              <a:t>Terminology for transferring radar identification</a:t>
            </a:r>
          </a:p>
          <a:p>
            <a:pPr lvl="0">
              <a:spcAft>
                <a:spcPts val="600"/>
              </a:spcAft>
            </a:pPr>
            <a:r>
              <a:rPr lang="en-US" sz="2400" b="0" dirty="0"/>
              <a:t>Handoff and point out methods</a:t>
            </a:r>
          </a:p>
          <a:p>
            <a:pPr lvl="0">
              <a:spcAft>
                <a:spcPts val="600"/>
              </a:spcAft>
            </a:pPr>
            <a:r>
              <a:rPr lang="en-US" sz="2400" b="0" dirty="0"/>
              <a:t>Handoff procedures</a:t>
            </a:r>
          </a:p>
          <a:p>
            <a:pPr lvl="0">
              <a:spcAft>
                <a:spcPts val="600"/>
              </a:spcAft>
            </a:pPr>
            <a:r>
              <a:rPr lang="en-US" sz="2400" b="0" dirty="0"/>
              <a:t>Handoff command entry</a:t>
            </a:r>
          </a:p>
          <a:p>
            <a:pPr lvl="0">
              <a:spcAft>
                <a:spcPts val="600"/>
              </a:spcAft>
            </a:pPr>
            <a:r>
              <a:rPr lang="en-US" sz="2400" b="0" dirty="0"/>
              <a:t>Point out procedures</a:t>
            </a:r>
          </a:p>
          <a:p>
            <a:pPr lvl="0">
              <a:spcAft>
                <a:spcPts val="600"/>
              </a:spcAft>
            </a:pPr>
            <a:r>
              <a:rPr lang="en-US" sz="2400" b="0" dirty="0"/>
              <a:t>Point out command entry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34139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099" b="22031"/>
          <a:stretch/>
        </p:blipFill>
        <p:spPr>
          <a:xfrm>
            <a:off x="327422" y="2097168"/>
            <a:ext cx="8489157" cy="3892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65640-D2E4-49E4-99CC-F1A3EB899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07" y="4850973"/>
            <a:ext cx="117043" cy="183368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Receiving Controller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936625"/>
            <a:ext cx="8096250" cy="652497"/>
          </a:xfrm>
        </p:spPr>
        <p:txBody>
          <a:bodyPr/>
          <a:lstStyle/>
          <a:p>
            <a:pPr lvl="0"/>
            <a:r>
              <a:rPr lang="en-US" sz="2400" dirty="0"/>
              <a:t>Before accepting a handoff ensure:</a:t>
            </a:r>
          </a:p>
          <a:p>
            <a:pPr lvl="1"/>
            <a:r>
              <a:rPr lang="en-US" sz="2000" dirty="0"/>
              <a:t>Target position corresponds with the position given by the transferring controller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0704" y="2118938"/>
            <a:ext cx="30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Receiving Controller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3722" y="5442568"/>
            <a:ext cx="386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Transferring Controller</a:t>
            </a:r>
          </a:p>
        </p:txBody>
      </p:sp>
      <p:sp>
        <p:nvSpPr>
          <p:cNvPr id="61" name="AutoShape 100"/>
          <p:cNvSpPr>
            <a:spLocks noChangeArrowheads="1"/>
          </p:cNvSpPr>
          <p:nvPr/>
        </p:nvSpPr>
        <p:spPr bwMode="auto">
          <a:xfrm>
            <a:off x="547997" y="2175500"/>
            <a:ext cx="2719968" cy="1685300"/>
          </a:xfrm>
          <a:prstGeom prst="wedgeRoundRectCallout">
            <a:avLst>
              <a:gd name="adj1" fmla="val 130266"/>
              <a:gd name="adj2" fmla="val -41479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45720" rIns="45720" b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122039"/>
                </a:solidFill>
                <a:ea typeface="MS Mincho" pitchFamily="49" charset="-128"/>
              </a:rPr>
              <a:t>“VERIFY POSITION NOVEMBER THREE SIX TANGO,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ONE ZERO MILES NORTH OF JUDD”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+mn-cs"/>
            </a:endParaRPr>
          </a:p>
        </p:txBody>
      </p:sp>
      <p:sp>
        <p:nvSpPr>
          <p:cNvPr id="67" name="AutoShape 100"/>
          <p:cNvSpPr>
            <a:spLocks noChangeArrowheads="1"/>
          </p:cNvSpPr>
          <p:nvPr/>
        </p:nvSpPr>
        <p:spPr bwMode="auto">
          <a:xfrm>
            <a:off x="2083423" y="4280192"/>
            <a:ext cx="2215877" cy="690902"/>
          </a:xfrm>
          <a:prstGeom prst="wedgeRoundRectCallout">
            <a:avLst>
              <a:gd name="adj1" fmla="val -81065"/>
              <a:gd name="adj2" fmla="val 122982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“AFFIRMATIVE”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30080B-53EC-4D6E-929A-93F0A8528C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55" y="5171917"/>
            <a:ext cx="138331" cy="1968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E94ACA-D6E6-40A6-8514-568286232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88" y="5029888"/>
            <a:ext cx="154291" cy="1915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0A5DB8B-AC9E-4E1D-88B5-AD8B7425D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79" y="5303282"/>
            <a:ext cx="138331" cy="1968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0ED2BF-84A1-485F-BA6C-B5E564C39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82" y="5432040"/>
            <a:ext cx="138331" cy="19685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02AB591-ED1B-413F-BD40-ED28630701B5}"/>
              </a:ext>
            </a:extLst>
          </p:cNvPr>
          <p:cNvCxnSpPr/>
          <p:nvPr/>
        </p:nvCxnSpPr>
        <p:spPr bwMode="auto">
          <a:xfrm flipH="1" flipV="1">
            <a:off x="4812264" y="4410829"/>
            <a:ext cx="328383" cy="574737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64F985-FAF9-400F-88EF-A5DB6D33EA46}"/>
              </a:ext>
            </a:extLst>
          </p:cNvPr>
          <p:cNvGrpSpPr/>
          <p:nvPr/>
        </p:nvGrpSpPr>
        <p:grpSpPr>
          <a:xfrm>
            <a:off x="5848159" y="4558810"/>
            <a:ext cx="1512421" cy="1122521"/>
            <a:chOff x="1575149" y="4010345"/>
            <a:chExt cx="1512421" cy="112252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2FAD807-3D05-4ACD-A610-64CD53F801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6289" y="4138645"/>
              <a:ext cx="945141" cy="9942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496013F-05A4-4F87-8014-9B6F24E6FC2F}"/>
                </a:ext>
              </a:extLst>
            </p:cNvPr>
            <p:cNvGrpSpPr/>
            <p:nvPr/>
          </p:nvGrpSpPr>
          <p:grpSpPr>
            <a:xfrm>
              <a:off x="1777406" y="4010345"/>
              <a:ext cx="1310164" cy="828368"/>
              <a:chOff x="5761009" y="4062409"/>
              <a:chExt cx="1310164" cy="828368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C12891-E45C-40EE-BA09-239AC5BFE5EA}"/>
                  </a:ext>
                </a:extLst>
              </p:cNvPr>
              <p:cNvSpPr txBox="1"/>
              <p:nvPr/>
            </p:nvSpPr>
            <p:spPr>
              <a:xfrm>
                <a:off x="5761009" y="4062409"/>
                <a:ext cx="1310164" cy="82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N36T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60 27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122DATA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D08FF686-11FE-4601-BDE0-5A0E8CE96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6727" y="4067036"/>
                <a:ext cx="507188" cy="760782"/>
              </a:xfrm>
              <a:prstGeom prst="rect">
                <a:avLst/>
              </a:prstGeom>
            </p:spPr>
          </p:pic>
        </p:grpSp>
        <p:sp>
          <p:nvSpPr>
            <p:cNvPr id="45" name="TextBox 44" hidden="1">
              <a:extLst>
                <a:ext uri="{FF2B5EF4-FFF2-40B4-BE49-F238E27FC236}">
                  <a16:creationId xmlns:a16="http://schemas.microsoft.com/office/drawing/2014/main" id="{B7495AB3-DAF1-4133-9D26-46F7F74F78AF}"/>
                </a:ext>
              </a:extLst>
            </p:cNvPr>
            <p:cNvSpPr txBox="1"/>
            <p:nvPr/>
          </p:nvSpPr>
          <p:spPr>
            <a:xfrm>
              <a:off x="1575149" y="4492936"/>
              <a:ext cx="249293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4F12ADA-AA15-49DB-8CB3-930DB81F90D4}"/>
              </a:ext>
            </a:extLst>
          </p:cNvPr>
          <p:cNvCxnSpPr/>
          <p:nvPr/>
        </p:nvCxnSpPr>
        <p:spPr bwMode="auto">
          <a:xfrm flipH="1">
            <a:off x="5324582" y="5114841"/>
            <a:ext cx="587925" cy="6008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Click Icon">
            <a:extLst>
              <a:ext uri="{FF2B5EF4-FFF2-40B4-BE49-F238E27FC236}">
                <a16:creationId xmlns:a16="http://schemas.microsoft.com/office/drawing/2014/main" id="{DD73D282-1F90-4D83-AF65-2ABAC66A4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F0082E-F4A2-8FE1-C3DD-F09218051760}"/>
              </a:ext>
            </a:extLst>
          </p:cNvPr>
          <p:cNvSpPr txBox="1"/>
          <p:nvPr/>
        </p:nvSpPr>
        <p:spPr>
          <a:xfrm>
            <a:off x="5843621" y="5042652"/>
            <a:ext cx="299574" cy="34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srgbClr val="EBEB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8C2178-6F81-F9A0-BCD0-32A59F9C55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6" y="4636008"/>
            <a:ext cx="13716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fld id="{F2BD9D44-EC01-4E71-8CAE-9F9624182C03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None/>
                <a:tabLst/>
                <a:defRPr/>
              </a:pPr>
              <a:t>20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" y="5118590"/>
            <a:ext cx="287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Either or both facilities do not have radar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16527" y="5099276"/>
            <a:ext cx="27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Assigned a beacon code but not received</a:t>
            </a:r>
          </a:p>
        </p:txBody>
      </p:sp>
      <p:sp>
        <p:nvSpPr>
          <p:cNvPr id="19" name="Freeform 18"/>
          <p:cNvSpPr/>
          <p:nvPr/>
        </p:nvSpPr>
        <p:spPr>
          <a:xfrm>
            <a:off x="319875" y="2906577"/>
            <a:ext cx="2890050" cy="2085189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5336137" y="5472533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Freeform 48"/>
          <p:cNvSpPr/>
          <p:nvPr/>
        </p:nvSpPr>
        <p:spPr>
          <a:xfrm>
            <a:off x="3263100" y="2906577"/>
            <a:ext cx="2890050" cy="2085189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6130125" y="2906577"/>
            <a:ext cx="2890050" cy="2085189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496679" y="3235513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667440" y="4424152"/>
            <a:ext cx="257598" cy="64008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5221064" y="4459196"/>
            <a:ext cx="15436" cy="64008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4395839" y="5099276"/>
            <a:ext cx="168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Coast status</a:t>
            </a:r>
          </a:p>
        </p:txBody>
      </p:sp>
      <p:sp>
        <p:nvSpPr>
          <p:cNvPr id="74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Receiving Controller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(Cont’d)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5" name="Content Placeholder 9"/>
          <p:cNvSpPr txBox="1">
            <a:spLocks/>
          </p:cNvSpPr>
          <p:nvPr/>
        </p:nvSpPr>
        <p:spPr>
          <a:xfrm>
            <a:off x="495300" y="1079500"/>
            <a:ext cx="8050213" cy="652497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Initiate verbal coordination prior to accepting control of a track when the following indicators are displayed in the data block: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6" name="Straight Arrow Connector 75"/>
          <p:cNvCxnSpPr>
            <a:stCxn id="24" idx="0"/>
          </p:cNvCxnSpPr>
          <p:nvPr/>
        </p:nvCxnSpPr>
        <p:spPr bwMode="auto">
          <a:xfrm flipV="1">
            <a:off x="1935217" y="4430144"/>
            <a:ext cx="249341" cy="688446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30DF617-E697-4481-8A69-C50D1FAD4FCF}"/>
              </a:ext>
            </a:extLst>
          </p:cNvPr>
          <p:cNvGrpSpPr/>
          <p:nvPr/>
        </p:nvGrpSpPr>
        <p:grpSpPr>
          <a:xfrm>
            <a:off x="3484367" y="3235513"/>
            <a:ext cx="2361004" cy="1331192"/>
            <a:chOff x="828167" y="2707054"/>
            <a:chExt cx="2359973" cy="133119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2AED8B4-B4A1-47C5-BA9E-3721CA636F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167" y="2916843"/>
              <a:ext cx="945141" cy="9942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9B9C18D-3075-4F0F-99F0-F3AB19C3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55" y="2884576"/>
              <a:ext cx="182640" cy="18264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CA1526C-6CB8-4DD5-89E8-E47E93C08AD0}"/>
                </a:ext>
              </a:extLst>
            </p:cNvPr>
            <p:cNvSpPr txBox="1"/>
            <p:nvPr/>
          </p:nvSpPr>
          <p:spPr>
            <a:xfrm>
              <a:off x="1160825" y="2708587"/>
              <a:ext cx="2027315" cy="132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SWA347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330N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814 CST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5589FB1-A8C7-4A0A-8744-30B8A59C3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277" y="2707054"/>
              <a:ext cx="857001" cy="12855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E6C5C53-90AE-4007-9550-38997252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79" y="3267149"/>
              <a:ext cx="168591" cy="168591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CF963FB-3661-4A16-A52E-CEB5AD93D11C}"/>
              </a:ext>
            </a:extLst>
          </p:cNvPr>
          <p:cNvGrpSpPr/>
          <p:nvPr/>
        </p:nvGrpSpPr>
        <p:grpSpPr>
          <a:xfrm>
            <a:off x="6297283" y="3235513"/>
            <a:ext cx="2361004" cy="1331192"/>
            <a:chOff x="828167" y="2707054"/>
            <a:chExt cx="2359973" cy="1331192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16816A-6969-46B3-B81B-8CD872456D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167" y="2916843"/>
              <a:ext cx="945141" cy="9942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D06C082-F9D2-461D-BAC9-C8D69F86D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55" y="2884576"/>
              <a:ext cx="182640" cy="18264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59608D2-3EB2-48E9-97E8-165DA6AADF7B}"/>
                </a:ext>
              </a:extLst>
            </p:cNvPr>
            <p:cNvSpPr txBox="1"/>
            <p:nvPr/>
          </p:nvSpPr>
          <p:spPr>
            <a:xfrm>
              <a:off x="1160825" y="2708587"/>
              <a:ext cx="2027315" cy="132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DAL110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370N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009NONE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4DEAB3F-9DF6-48C7-96BE-B894BF257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277" y="2707054"/>
              <a:ext cx="857001" cy="128550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A3E6C2C-1CB7-4EE2-8FCF-BD6E493BF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79" y="3267149"/>
              <a:ext cx="168591" cy="168591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1BBFC1A-500B-4665-8ECC-2DAB7F2C17EE}"/>
              </a:ext>
            </a:extLst>
          </p:cNvPr>
          <p:cNvGrpSpPr/>
          <p:nvPr/>
        </p:nvGrpSpPr>
        <p:grpSpPr>
          <a:xfrm>
            <a:off x="508413" y="3235513"/>
            <a:ext cx="2361004" cy="1331192"/>
            <a:chOff x="828167" y="2707054"/>
            <a:chExt cx="2359973" cy="1331192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FD77DDE-3E26-4420-9485-A59A28A7FB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167" y="2916843"/>
              <a:ext cx="945141" cy="99422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FE0960F-B781-4BCD-9BDB-3FC6B354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55" y="2884576"/>
              <a:ext cx="182640" cy="18264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6A3C22F-3493-4BF9-AD78-D1CBD8A5EF07}"/>
                </a:ext>
              </a:extLst>
            </p:cNvPr>
            <p:cNvSpPr txBox="1"/>
            <p:nvPr/>
          </p:nvSpPr>
          <p:spPr>
            <a:xfrm>
              <a:off x="1160825" y="2708587"/>
              <a:ext cx="2027315" cy="132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N422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70C</a:t>
              </a:r>
            </a:p>
            <a:p>
              <a:pPr marL="0" marR="0" lvl="0" indent="0" algn="l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12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244DATA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852D1E7-3F21-49A9-A01D-FB76FB274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277" y="2707054"/>
              <a:ext cx="857001" cy="12855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C5D7F074-B990-42F3-AA5C-7CB0D088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79" y="3267149"/>
              <a:ext cx="168591" cy="168591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AABA35C-FE57-4BC9-875D-A1CAA5476762}"/>
              </a:ext>
            </a:extLst>
          </p:cNvPr>
          <p:cNvSpPr txBox="1"/>
          <p:nvPr/>
        </p:nvSpPr>
        <p:spPr>
          <a:xfrm>
            <a:off x="477803" y="4057425"/>
            <a:ext cx="377387" cy="50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120" normalizeH="0" baseline="0" noProof="0" dirty="0">
                <a:ln>
                  <a:noFill/>
                </a:ln>
                <a:solidFill>
                  <a:srgbClr val="EBEB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236F74-63CC-476A-800C-FB246FBA72F6}"/>
              </a:ext>
            </a:extLst>
          </p:cNvPr>
          <p:cNvSpPr txBox="1"/>
          <p:nvPr/>
        </p:nvSpPr>
        <p:spPr>
          <a:xfrm>
            <a:off x="3464296" y="4057425"/>
            <a:ext cx="377387" cy="50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120" normalizeH="0" baseline="0" noProof="0" dirty="0">
                <a:ln>
                  <a:noFill/>
                </a:ln>
                <a:solidFill>
                  <a:srgbClr val="EBEB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87401-041C-4C37-99DA-B2025442450D}"/>
              </a:ext>
            </a:extLst>
          </p:cNvPr>
          <p:cNvSpPr txBox="1"/>
          <p:nvPr/>
        </p:nvSpPr>
        <p:spPr>
          <a:xfrm>
            <a:off x="6289708" y="4057425"/>
            <a:ext cx="377387" cy="50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120" normalizeH="0" baseline="0" noProof="0" dirty="0">
                <a:ln>
                  <a:noFill/>
                </a:ln>
                <a:solidFill>
                  <a:srgbClr val="EBEB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83601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DOF-SWA051-VTL_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4274" t="34659" r="11371" b="19462"/>
          <a:stretch/>
        </p:blipFill>
        <p:spPr>
          <a:xfrm>
            <a:off x="457200" y="3013567"/>
            <a:ext cx="8229600" cy="285626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Both Controllers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079500"/>
            <a:ext cx="8244663" cy="652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Within a reasonable amount of time, take appropriate action to establish or restore communications with all aircraft for which a communications transfer or initial contact is expected or required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8692" y="5485748"/>
            <a:ext cx="259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Receiving Controller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5300" y="3071014"/>
            <a:ext cx="252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Transferring Controller</a:t>
            </a:r>
          </a:p>
        </p:txBody>
      </p:sp>
    </p:spTree>
    <p:extLst>
      <p:ext uri="{BB962C8B-B14F-4D97-AF65-F5344CB8AC3E}">
        <p14:creationId xmlns:p14="http://schemas.microsoft.com/office/powerpoint/2010/main" val="7516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18" y="2763508"/>
            <a:ext cx="7963565" cy="23468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116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800" dirty="0" err="1"/>
              <a:t>Interfacility</a:t>
            </a:r>
            <a:r>
              <a:rPr lang="en-US" sz="3800" dirty="0"/>
              <a:t> Automated Information Transfer</a:t>
            </a:r>
            <a:endParaRPr lang="en-US" sz="3800" i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770629"/>
            <a:ext cx="8244663" cy="652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Procedures are specified in AIT directives and LOAs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62200" y="4600575"/>
            <a:ext cx="6191583" cy="1350266"/>
            <a:chOff x="2362200" y="4600575"/>
            <a:chExt cx="6191583" cy="1350266"/>
          </a:xfrm>
        </p:grpSpPr>
        <p:grpSp>
          <p:nvGrpSpPr>
            <p:cNvPr id="12" name="Group 11"/>
            <p:cNvGrpSpPr/>
            <p:nvPr/>
          </p:nvGrpSpPr>
          <p:grpSpPr>
            <a:xfrm>
              <a:off x="2573079" y="5402201"/>
              <a:ext cx="5980704" cy="548640"/>
              <a:chOff x="2509281" y="5551063"/>
              <a:chExt cx="5980704" cy="548640"/>
            </a:xfrm>
          </p:grpSpPr>
          <p:sp>
            <p:nvSpPr>
              <p:cNvPr id="9" name="Rectangular Callout 8"/>
              <p:cNvSpPr/>
              <p:nvPr/>
            </p:nvSpPr>
            <p:spPr bwMode="auto">
              <a:xfrm>
                <a:off x="2509281" y="5551063"/>
                <a:ext cx="5980704" cy="548640"/>
              </a:xfrm>
              <a:prstGeom prst="wedgeRectCallout">
                <a:avLst>
                  <a:gd name="adj1" fmla="val -36004"/>
                  <a:gd name="adj2" fmla="val -152495"/>
                </a:avLst>
              </a:prstGeom>
              <a:solidFill>
                <a:srgbClr val="00B0F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5678" y="5632280"/>
                <a:ext cx="5690812" cy="378453"/>
              </a:xfrm>
              <a:prstGeom prst="rect">
                <a:avLst/>
              </a:prstGeom>
              <a:effectLst/>
            </p:spPr>
          </p:pic>
        </p:grpSp>
        <p:sp>
          <p:nvSpPr>
            <p:cNvPr id="2" name="Rounded Rectangle 1"/>
            <p:cNvSpPr/>
            <p:nvPr/>
          </p:nvSpPr>
          <p:spPr bwMode="auto">
            <a:xfrm>
              <a:off x="2362200" y="4600575"/>
              <a:ext cx="3172968" cy="210312"/>
            </a:xfrm>
            <a:prstGeom prst="round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1285875" y="3590925"/>
            <a:ext cx="371475" cy="36195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"/>
          <a:stretch/>
        </p:blipFill>
        <p:spPr>
          <a:xfrm>
            <a:off x="1059200" y="2350008"/>
            <a:ext cx="70866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4"/>
          <a:stretch/>
        </p:blipFill>
        <p:spPr>
          <a:xfrm>
            <a:off x="1059200" y="2350008"/>
            <a:ext cx="7083136" cy="36576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48F14E-24B9-4046-BA75-B0A340559129}"/>
              </a:ext>
            </a:extLst>
          </p:cNvPr>
          <p:cNvCxnSpPr/>
          <p:nvPr/>
        </p:nvCxnSpPr>
        <p:spPr bwMode="auto">
          <a:xfrm flipH="1" flipV="1">
            <a:off x="3033714" y="4512469"/>
            <a:ext cx="307180" cy="2381"/>
          </a:xfrm>
          <a:prstGeom prst="line">
            <a:avLst/>
          </a:prstGeom>
          <a:noFill/>
          <a:ln w="95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Prearranged Coordination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847488"/>
            <a:ext cx="8577138" cy="4699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Allowing aircraft under your control to enter another controller’s area of jurisdiction may only be approved provided procedures are established and published in a facility directive or LOA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38099" y="5235926"/>
            <a:ext cx="108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37641" y="3244891"/>
            <a:ext cx="112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B</a:t>
            </a:r>
          </a:p>
        </p:txBody>
      </p:sp>
      <p:sp>
        <p:nvSpPr>
          <p:cNvPr id="42" name="AutoShape 100"/>
          <p:cNvSpPr>
            <a:spLocks noChangeArrowheads="1"/>
          </p:cNvSpPr>
          <p:nvPr/>
        </p:nvSpPr>
        <p:spPr bwMode="auto">
          <a:xfrm>
            <a:off x="4592821" y="5153371"/>
            <a:ext cx="2974863" cy="270830"/>
          </a:xfrm>
          <a:prstGeom prst="wedgeRoundRectCallout">
            <a:avLst>
              <a:gd name="adj1" fmla="val -83464"/>
              <a:gd name="adj2" fmla="val 40262"/>
              <a:gd name="adj3" fmla="val 16667"/>
            </a:avLst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threePt" dir="tl"/>
          </a:scene3d>
          <a:sp3d prstMaterial="softmetal"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“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REQUEST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RAINY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 AREA”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+mn-cs"/>
            </a:endParaRPr>
          </a:p>
        </p:txBody>
      </p:sp>
      <p:sp>
        <p:nvSpPr>
          <p:cNvPr id="43" name="AutoShape 100"/>
          <p:cNvSpPr>
            <a:spLocks noChangeArrowheads="1"/>
          </p:cNvSpPr>
          <p:nvPr/>
        </p:nvSpPr>
        <p:spPr bwMode="auto">
          <a:xfrm>
            <a:off x="4915818" y="4074911"/>
            <a:ext cx="2974863" cy="270830"/>
          </a:xfrm>
          <a:prstGeom prst="wedgeRoundRectCallout">
            <a:avLst>
              <a:gd name="adj1" fmla="val -48139"/>
              <a:gd name="adj2" fmla="val -238575"/>
              <a:gd name="adj3" fmla="val 16667"/>
            </a:avLst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threePt" dir="tl"/>
          </a:scene3d>
          <a:sp3d prstMaterial="softmetal"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“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RAINY AREA RELEASED”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+mn-cs"/>
            </a:endParaRPr>
          </a:p>
        </p:txBody>
      </p:sp>
      <p:grpSp>
        <p:nvGrpSpPr>
          <p:cNvPr id="3" name="Rainee Area">
            <a:extLst>
              <a:ext uri="{FF2B5EF4-FFF2-40B4-BE49-F238E27FC236}">
                <a16:creationId xmlns:a16="http://schemas.microsoft.com/office/drawing/2014/main" id="{89F19C66-87CA-45AB-9B42-417B8D0217C1}"/>
              </a:ext>
            </a:extLst>
          </p:cNvPr>
          <p:cNvGrpSpPr/>
          <p:nvPr/>
        </p:nvGrpSpPr>
        <p:grpSpPr>
          <a:xfrm>
            <a:off x="4034567" y="2708678"/>
            <a:ext cx="2010849" cy="400110"/>
            <a:chOff x="4034567" y="2708678"/>
            <a:chExt cx="2010849" cy="400110"/>
          </a:xfrm>
        </p:grpSpPr>
        <p:sp>
          <p:nvSpPr>
            <p:cNvPr id="61" name="TextBox 60"/>
            <p:cNvSpPr txBox="1"/>
            <p:nvPr/>
          </p:nvSpPr>
          <p:spPr>
            <a:xfrm>
              <a:off x="4341313" y="2708678"/>
              <a:ext cx="1704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Rainy Area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4034567" y="2890026"/>
              <a:ext cx="432928" cy="18707"/>
            </a:xfrm>
            <a:prstGeom prst="straightConnector1">
              <a:avLst/>
            </a:prstGeom>
            <a:noFill/>
            <a:ln w="4445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784E11-0AD1-4D25-B2FA-932EB7AB9382}"/>
              </a:ext>
            </a:extLst>
          </p:cNvPr>
          <p:cNvCxnSpPr/>
          <p:nvPr/>
        </p:nvCxnSpPr>
        <p:spPr bwMode="auto">
          <a:xfrm flipV="1">
            <a:off x="3477370" y="2492735"/>
            <a:ext cx="231290" cy="155978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1166A5-3F6E-4191-BA79-A39BEF6B6074}"/>
              </a:ext>
            </a:extLst>
          </p:cNvPr>
          <p:cNvCxnSpPr/>
          <p:nvPr/>
        </p:nvCxnSpPr>
        <p:spPr bwMode="auto">
          <a:xfrm flipV="1">
            <a:off x="3410914" y="4087987"/>
            <a:ext cx="61653" cy="359756"/>
          </a:xfrm>
          <a:prstGeom prst="line">
            <a:avLst/>
          </a:prstGeom>
          <a:noFill/>
          <a:ln w="95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93A20F-8946-4604-9A77-F032FAA2036F}"/>
              </a:ext>
            </a:extLst>
          </p:cNvPr>
          <p:cNvGrpSpPr/>
          <p:nvPr/>
        </p:nvGrpSpPr>
        <p:grpSpPr>
          <a:xfrm>
            <a:off x="2394849" y="4218303"/>
            <a:ext cx="785103" cy="451149"/>
            <a:chOff x="3204772" y="2760463"/>
            <a:chExt cx="785103" cy="45114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2C9863B-4444-45C4-8D86-94F24E6CD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862" y="2936208"/>
              <a:ext cx="57860" cy="578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9AD9D3A-24A3-4D49-ADC4-F1F016F4A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772" y="2836698"/>
              <a:ext cx="62681" cy="6268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B610BE3-802C-46C1-A54F-B71247617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702" y="2783818"/>
              <a:ext cx="229027" cy="34474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40773A-9CFF-4B1C-B12D-CD66A6F62F12}"/>
                </a:ext>
              </a:extLst>
            </p:cNvPr>
            <p:cNvSpPr txBox="1"/>
            <p:nvPr/>
          </p:nvSpPr>
          <p:spPr>
            <a:xfrm>
              <a:off x="3211409" y="2760463"/>
              <a:ext cx="778466" cy="451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7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3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SWA650</a:t>
              </a:r>
            </a:p>
            <a:p>
              <a:pPr marL="0" marR="0" lvl="0" indent="0" algn="l" defTabSz="914400" rtl="0" eaLnBrk="0" fontAlgn="base" latinLnBrk="0" hangingPunct="0">
                <a:lnSpc>
                  <a:spcPct val="7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3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410C</a:t>
              </a:r>
            </a:p>
            <a:p>
              <a:pPr marL="0" marR="0" lvl="0" indent="0" algn="l" defTabSz="914400" rtl="0" eaLnBrk="0" fontAlgn="base" latinLnBrk="0" hangingPunct="0">
                <a:lnSpc>
                  <a:spcPct val="7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3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134 450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15983A0-67F4-4336-841B-A067D5681C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74" y="4562596"/>
            <a:ext cx="62681" cy="89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6F998D5-0A18-4AEE-9063-B703175082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3" y="4467337"/>
            <a:ext cx="69913" cy="867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0808D0E-746E-47B4-B6B4-588D8847A0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11" y="4645204"/>
            <a:ext cx="62681" cy="89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DFEB72-EC7B-44B5-8AFF-D12B8115B2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48" y="4734560"/>
            <a:ext cx="62681" cy="89200"/>
          </a:xfrm>
          <a:prstGeom prst="rect">
            <a:avLst/>
          </a:prstGeom>
        </p:spPr>
      </p:pic>
      <p:pic>
        <p:nvPicPr>
          <p:cNvPr id="28" name="Click Icon">
            <a:extLst>
              <a:ext uri="{FF2B5EF4-FFF2-40B4-BE49-F238E27FC236}">
                <a16:creationId xmlns:a16="http://schemas.microsoft.com/office/drawing/2014/main" id="{F9CD4870-11B0-4457-988D-DBE712F40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  <a:endParaRPr lang="en-US" i="1" dirty="0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Tx/>
              <a:buNone/>
            </a:pPr>
            <a:r>
              <a:rPr lang="en-US" dirty="0"/>
              <a:t>Unless previously coordinated or covered in an LOA, you must transfer communications of an aircraft before it enters the receiving controller’s airspace.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True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False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  <a:endParaRPr lang="en-US" i="1" dirty="0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/>
              <a:t>Which FDB indicators would require verbal coordination?</a:t>
            </a:r>
          </a:p>
          <a:p>
            <a:pPr marL="45720" indent="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CST, NONE, SIDE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SIDE, FAIL, NONE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CST, FAIL, NONE</a:t>
            </a:r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457200" y="3785616"/>
            <a:ext cx="8229600" cy="219456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Initiate Handoff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Intrafacility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079500"/>
            <a:ext cx="8050213" cy="652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function key entry required</a:t>
            </a:r>
            <a:endParaRPr lang="en-US" sz="2300" dirty="0"/>
          </a:p>
          <a:p>
            <a:pPr marL="342900" indent="0">
              <a:buNone/>
            </a:pPr>
            <a:r>
              <a:rPr lang="en-US" dirty="0"/>
              <a:t>Syntax: </a:t>
            </a:r>
          </a:p>
          <a:p>
            <a:pPr marL="342900" indent="0">
              <a:buNone/>
            </a:pPr>
            <a:r>
              <a:rPr lang="en-US" b="0" dirty="0"/>
              <a:t>&lt;sector number or facility&gt;  &lt;FLID&gt;</a:t>
            </a:r>
          </a:p>
          <a:p>
            <a:pPr marL="342900" indent="0">
              <a:buNone/>
            </a:pPr>
            <a:r>
              <a:rPr lang="en-US" dirty="0"/>
              <a:t>Examples: </a:t>
            </a:r>
            <a:r>
              <a:rPr lang="en-US" sz="2900" b="0" dirty="0">
                <a:latin typeface="Consolas" panose="020B0609020204030204" pitchFamily="49" charset="0"/>
              </a:rPr>
              <a:t>30 UAL26</a:t>
            </a:r>
          </a:p>
          <a:p>
            <a:pPr marL="2228850" indent="0">
              <a:buNone/>
            </a:pPr>
            <a:r>
              <a:rPr lang="en-US" sz="2900" b="0" dirty="0">
                <a:latin typeface="Consolas" panose="020B0609020204030204" pitchFamily="49" charset="0"/>
              </a:rPr>
              <a:t>30 526</a:t>
            </a:r>
          </a:p>
          <a:p>
            <a:pPr marL="2228850" indent="0">
              <a:buNone/>
            </a:pPr>
            <a:endParaRPr lang="en-US" sz="2900" b="0" dirty="0">
              <a:latin typeface="Consolas" panose="020B0609020204030204" pitchFamily="49" charset="0"/>
            </a:endParaRPr>
          </a:p>
        </p:txBody>
      </p:sp>
      <p:grpSp>
        <p:nvGrpSpPr>
          <p:cNvPr id="12" name="H-30">
            <a:extLst>
              <a:ext uri="{FF2B5EF4-FFF2-40B4-BE49-F238E27FC236}">
                <a16:creationId xmlns:a16="http://schemas.microsoft.com/office/drawing/2014/main" id="{AE730E28-824D-432E-A4C5-68DB73755346}"/>
              </a:ext>
            </a:extLst>
          </p:cNvPr>
          <p:cNvGrpSpPr/>
          <p:nvPr/>
        </p:nvGrpSpPr>
        <p:grpSpPr>
          <a:xfrm>
            <a:off x="1584135" y="4255044"/>
            <a:ext cx="1851056" cy="1475688"/>
            <a:chOff x="615141" y="4302812"/>
            <a:chExt cx="1851056" cy="14756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1A388F-3A01-412E-9FF0-5B4AF85A8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58" y="4618036"/>
              <a:ext cx="128748" cy="128748"/>
            </a:xfrm>
            <a:prstGeom prst="rect">
              <a:avLst/>
            </a:prstGeom>
          </p:spPr>
        </p:pic>
        <p:grpSp>
          <p:nvGrpSpPr>
            <p:cNvPr id="36" name="H-30">
              <a:extLst>
                <a:ext uri="{FF2B5EF4-FFF2-40B4-BE49-F238E27FC236}">
                  <a16:creationId xmlns:a16="http://schemas.microsoft.com/office/drawing/2014/main" id="{240E91A5-9320-4358-A86A-3FC19830FFA2}"/>
                </a:ext>
              </a:extLst>
            </p:cNvPr>
            <p:cNvGrpSpPr/>
            <p:nvPr/>
          </p:nvGrpSpPr>
          <p:grpSpPr>
            <a:xfrm>
              <a:off x="615141" y="4302812"/>
              <a:ext cx="1851056" cy="1475688"/>
              <a:chOff x="3014171" y="4074912"/>
              <a:chExt cx="1851056" cy="147568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7C07DA5-2761-4A84-902D-5B4269755215}"/>
                  </a:ext>
                </a:extLst>
              </p:cNvPr>
              <p:cNvGrpSpPr/>
              <p:nvPr/>
            </p:nvGrpSpPr>
            <p:grpSpPr>
              <a:xfrm>
                <a:off x="3014171" y="4074912"/>
                <a:ext cx="1851056" cy="1475688"/>
                <a:chOff x="1161583" y="4138726"/>
                <a:chExt cx="1851056" cy="1475688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EB210C9-A45C-49F9-AD4B-29BEF21266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8451" y="5417559"/>
                  <a:ext cx="138331" cy="196855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3898AF7B-170D-4771-8E8C-82FDFCCE77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603" y="5417559"/>
                  <a:ext cx="154291" cy="191534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3FF7B095-DCFD-4E48-A64E-C74D3B157C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7989" y="5417559"/>
                  <a:ext cx="138331" cy="196855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4D462A9D-CC57-4CEB-9542-0B39BC754B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1583" y="5404144"/>
                  <a:ext cx="138331" cy="196855"/>
                </a:xfrm>
                <a:prstGeom prst="rect">
                  <a:avLst/>
                </a:prstGeom>
              </p:spPr>
            </p:pic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350909D-39FB-4825-B71C-2B0BCF4578C5}"/>
                    </a:ext>
                  </a:extLst>
                </p:cNvPr>
                <p:cNvCxnSpPr/>
                <p:nvPr/>
              </p:nvCxnSpPr>
              <p:spPr bwMode="auto">
                <a:xfrm flipH="1">
                  <a:off x="1825388" y="5500048"/>
                  <a:ext cx="689212" cy="6824"/>
                </a:xfrm>
                <a:prstGeom prst="line">
                  <a:avLst/>
                </a:prstGeom>
                <a:noFill/>
                <a:ln w="22225" cap="rnd" cmpd="sng" algn="ctr">
                  <a:solidFill>
                    <a:srgbClr val="EBE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D0CE1E3-B529-4759-BF16-7BF393547966}"/>
                    </a:ext>
                  </a:extLst>
                </p:cNvPr>
                <p:cNvGrpSpPr/>
                <p:nvPr/>
              </p:nvGrpSpPr>
              <p:grpSpPr>
                <a:xfrm>
                  <a:off x="1586001" y="4138726"/>
                  <a:ext cx="1426638" cy="1122521"/>
                  <a:chOff x="1660932" y="4010345"/>
                  <a:chExt cx="1426638" cy="1122521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9D962DEE-9300-43D5-825E-D962493605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76289" y="4138645"/>
                    <a:ext cx="945141" cy="994221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53989333-C690-4CF8-95DB-3F6FE7A3A1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60932" y="4085374"/>
                    <a:ext cx="135089" cy="135089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8209DDB0-B3AC-415D-9ECF-047E7D66E578}"/>
                      </a:ext>
                    </a:extLst>
                  </p:cNvPr>
                  <p:cNvGrpSpPr/>
                  <p:nvPr/>
                </p:nvGrpSpPr>
                <p:grpSpPr>
                  <a:xfrm>
                    <a:off x="1777406" y="4010345"/>
                    <a:ext cx="1310164" cy="828368"/>
                    <a:chOff x="5761009" y="4062409"/>
                    <a:chExt cx="1310164" cy="828368"/>
                  </a:xfrm>
                </p:grpSpPr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AC5668DB-4198-471A-9A32-5526878D49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61009" y="4062409"/>
                      <a:ext cx="1310164" cy="828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UAL26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310C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526H-30</a:t>
                      </a:r>
                    </a:p>
                  </p:txBody>
                </p:sp>
                <p:pic>
                  <p:nvPicPr>
                    <p:cNvPr id="52" name="Picture 51">
                      <a:extLst>
                        <a:ext uri="{FF2B5EF4-FFF2-40B4-BE49-F238E27FC236}">
                          <a16:creationId xmlns:a16="http://schemas.microsoft.com/office/drawing/2014/main" id="{5EF4EC62-B507-40BB-8FC1-CEEECC397C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6727" y="4067036"/>
                      <a:ext cx="507188" cy="76078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cxnSp>
            <p:nvCxnSpPr>
              <p:cNvPr id="39" name="Leader">
                <a:extLst>
                  <a:ext uri="{FF2B5EF4-FFF2-40B4-BE49-F238E27FC236}">
                    <a16:creationId xmlns:a16="http://schemas.microsoft.com/office/drawing/2014/main" id="{7831D4C2-F9E5-44B7-8F1D-396682E319C0}"/>
                  </a:ext>
                </a:extLst>
              </p:cNvPr>
              <p:cNvCxnSpPr/>
              <p:nvPr/>
            </p:nvCxnSpPr>
            <p:spPr bwMode="auto">
              <a:xfrm flipH="1" flipV="1">
                <a:off x="3566017" y="4639518"/>
                <a:ext cx="4592" cy="689946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" name="_451">
            <a:extLst>
              <a:ext uri="{FF2B5EF4-FFF2-40B4-BE49-F238E27FC236}">
                <a16:creationId xmlns:a16="http://schemas.microsoft.com/office/drawing/2014/main" id="{CAD16ACD-EDED-4500-87B8-B2287DAD796C}"/>
              </a:ext>
            </a:extLst>
          </p:cNvPr>
          <p:cNvGrpSpPr/>
          <p:nvPr/>
        </p:nvGrpSpPr>
        <p:grpSpPr>
          <a:xfrm>
            <a:off x="1584135" y="4255044"/>
            <a:ext cx="1851056" cy="1475688"/>
            <a:chOff x="2485766" y="4302812"/>
            <a:chExt cx="1851056" cy="14756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3C1C58D-CE25-4CF6-8772-D9FB64D3C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388" y="4618036"/>
              <a:ext cx="128748" cy="128748"/>
            </a:xfrm>
            <a:prstGeom prst="rect">
              <a:avLst/>
            </a:prstGeom>
          </p:spPr>
        </p:pic>
        <p:grpSp>
          <p:nvGrpSpPr>
            <p:cNvPr id="53" name="_451">
              <a:extLst>
                <a:ext uri="{FF2B5EF4-FFF2-40B4-BE49-F238E27FC236}">
                  <a16:creationId xmlns:a16="http://schemas.microsoft.com/office/drawing/2014/main" id="{80079107-048C-4F7F-A4E5-61C4EFB2D472}"/>
                </a:ext>
              </a:extLst>
            </p:cNvPr>
            <p:cNvGrpSpPr/>
            <p:nvPr/>
          </p:nvGrpSpPr>
          <p:grpSpPr>
            <a:xfrm>
              <a:off x="2485766" y="4302812"/>
              <a:ext cx="1851056" cy="1475688"/>
              <a:chOff x="3014171" y="4074912"/>
              <a:chExt cx="1851056" cy="147568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193D933-41C4-47FF-9D01-AA4E5692D1F6}"/>
                  </a:ext>
                </a:extLst>
              </p:cNvPr>
              <p:cNvGrpSpPr/>
              <p:nvPr/>
            </p:nvGrpSpPr>
            <p:grpSpPr>
              <a:xfrm>
                <a:off x="3014171" y="4074912"/>
                <a:ext cx="1851056" cy="1475688"/>
                <a:chOff x="1161583" y="4138726"/>
                <a:chExt cx="1851056" cy="1475688"/>
              </a:xfrm>
            </p:grpSpPr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AED7FAC0-5EC3-46DD-96E2-9F077EF5F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8451" y="5417559"/>
                  <a:ext cx="138331" cy="196855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C7174372-D722-401F-8EDD-8F50A5C77F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603" y="5417559"/>
                  <a:ext cx="154291" cy="191534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B3E8325-6F37-4EC3-B099-5015476388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7989" y="5417559"/>
                  <a:ext cx="138331" cy="196855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98A6BECD-7C1D-4223-B582-DAEC444CB0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1583" y="5404144"/>
                  <a:ext cx="138331" cy="196855"/>
                </a:xfrm>
                <a:prstGeom prst="rect">
                  <a:avLst/>
                </a:prstGeom>
              </p:spPr>
            </p:pic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7F8A718-B390-4F9F-99A5-16AE7D83AE3F}"/>
                    </a:ext>
                  </a:extLst>
                </p:cNvPr>
                <p:cNvCxnSpPr/>
                <p:nvPr/>
              </p:nvCxnSpPr>
              <p:spPr bwMode="auto">
                <a:xfrm flipH="1">
                  <a:off x="1825388" y="5500048"/>
                  <a:ext cx="689212" cy="6824"/>
                </a:xfrm>
                <a:prstGeom prst="line">
                  <a:avLst/>
                </a:prstGeom>
                <a:noFill/>
                <a:ln w="22225" cap="rnd" cmpd="sng" algn="ctr">
                  <a:solidFill>
                    <a:srgbClr val="EBE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15CF7B03-AA0C-493B-AD43-7BCC06585170}"/>
                    </a:ext>
                  </a:extLst>
                </p:cNvPr>
                <p:cNvGrpSpPr/>
                <p:nvPr/>
              </p:nvGrpSpPr>
              <p:grpSpPr>
                <a:xfrm>
                  <a:off x="1586001" y="4138726"/>
                  <a:ext cx="1426638" cy="1122521"/>
                  <a:chOff x="1660932" y="4010345"/>
                  <a:chExt cx="1426638" cy="1122521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E9215A9A-213B-4D28-8CC1-8DBB81529A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76289" y="4138645"/>
                    <a:ext cx="945141" cy="994221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39618FFC-486C-47D3-8625-882728AC25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60932" y="4085374"/>
                    <a:ext cx="135089" cy="135089"/>
                  </a:xfrm>
                  <a:prstGeom prst="rect">
                    <a:avLst/>
                  </a:prstGeom>
                </p:spPr>
              </p:pic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86C94EA5-9425-4BDB-AFE5-C912F4466631}"/>
                      </a:ext>
                    </a:extLst>
                  </p:cNvPr>
                  <p:cNvGrpSpPr/>
                  <p:nvPr/>
                </p:nvGrpSpPr>
                <p:grpSpPr>
                  <a:xfrm>
                    <a:off x="1777406" y="4010345"/>
                    <a:ext cx="1310164" cy="828368"/>
                    <a:chOff x="5761009" y="4062409"/>
                    <a:chExt cx="1310164" cy="828368"/>
                  </a:xfrm>
                </p:grpSpPr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B7E8AFD0-8C4F-4524-AFA9-DD9E681AB3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61009" y="4062409"/>
                      <a:ext cx="1310164" cy="828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UAL26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310C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526 451</a:t>
                      </a:r>
                    </a:p>
                  </p:txBody>
                </p:sp>
                <p:pic>
                  <p:nvPicPr>
                    <p:cNvPr id="73" name="Picture 72">
                      <a:extLst>
                        <a:ext uri="{FF2B5EF4-FFF2-40B4-BE49-F238E27FC236}">
                          <a16:creationId xmlns:a16="http://schemas.microsoft.com/office/drawing/2014/main" id="{DEDF62DB-DE23-4C7A-9F64-743DBA379F5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6727" y="4067036"/>
                      <a:ext cx="507188" cy="76078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cxnSp>
            <p:nvCxnSpPr>
              <p:cNvPr id="56" name="Leader">
                <a:extLst>
                  <a:ext uri="{FF2B5EF4-FFF2-40B4-BE49-F238E27FC236}">
                    <a16:creationId xmlns:a16="http://schemas.microsoft.com/office/drawing/2014/main" id="{4AAB755B-0F31-4115-8A71-36E5F4A17A4D}"/>
                  </a:ext>
                </a:extLst>
              </p:cNvPr>
              <p:cNvCxnSpPr/>
              <p:nvPr/>
            </p:nvCxnSpPr>
            <p:spPr bwMode="auto">
              <a:xfrm flipH="1" flipV="1">
                <a:off x="3568015" y="4636069"/>
                <a:ext cx="2593" cy="69494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4" name="Field E flash Left">
            <a:extLst>
              <a:ext uri="{FF2B5EF4-FFF2-40B4-BE49-F238E27FC236}">
                <a16:creationId xmlns:a16="http://schemas.microsoft.com/office/drawing/2014/main" id="{6F15D024-C8D0-429B-B346-4A1FE1C88BF3}"/>
              </a:ext>
            </a:extLst>
          </p:cNvPr>
          <p:cNvSpPr/>
          <p:nvPr/>
        </p:nvSpPr>
        <p:spPr bwMode="auto">
          <a:xfrm>
            <a:off x="2687933" y="4772024"/>
            <a:ext cx="615978" cy="24522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R_451">
            <a:extLst>
              <a:ext uri="{FF2B5EF4-FFF2-40B4-BE49-F238E27FC236}">
                <a16:creationId xmlns:a16="http://schemas.microsoft.com/office/drawing/2014/main" id="{BD83B6BD-70FB-4622-907E-1DE444F7D282}"/>
              </a:ext>
            </a:extLst>
          </p:cNvPr>
          <p:cNvGrpSpPr/>
          <p:nvPr/>
        </p:nvGrpSpPr>
        <p:grpSpPr>
          <a:xfrm>
            <a:off x="5797552" y="4255277"/>
            <a:ext cx="1851056" cy="1475688"/>
            <a:chOff x="4548774" y="4289397"/>
            <a:chExt cx="1851056" cy="14756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5CEB58-9B8E-4879-80D2-53D5ED19B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192" y="4618036"/>
              <a:ext cx="128748" cy="128748"/>
            </a:xfrm>
            <a:prstGeom prst="rect">
              <a:avLst/>
            </a:prstGeom>
          </p:spPr>
        </p:pic>
        <p:grpSp>
          <p:nvGrpSpPr>
            <p:cNvPr id="75" name="R_451">
              <a:extLst>
                <a:ext uri="{FF2B5EF4-FFF2-40B4-BE49-F238E27FC236}">
                  <a16:creationId xmlns:a16="http://schemas.microsoft.com/office/drawing/2014/main" id="{F4149526-B328-4AD8-BC48-D12BAB2CDBF7}"/>
                </a:ext>
              </a:extLst>
            </p:cNvPr>
            <p:cNvGrpSpPr/>
            <p:nvPr/>
          </p:nvGrpSpPr>
          <p:grpSpPr>
            <a:xfrm>
              <a:off x="4548774" y="4289397"/>
              <a:ext cx="1851056" cy="1475688"/>
              <a:chOff x="3014171" y="4074912"/>
              <a:chExt cx="1851056" cy="1475688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F1B2FE0-D180-45A0-A5F2-064F9F78F02D}"/>
                  </a:ext>
                </a:extLst>
              </p:cNvPr>
              <p:cNvGrpSpPr/>
              <p:nvPr/>
            </p:nvGrpSpPr>
            <p:grpSpPr>
              <a:xfrm>
                <a:off x="3014171" y="4074912"/>
                <a:ext cx="1851056" cy="1475688"/>
                <a:chOff x="1161583" y="4138726"/>
                <a:chExt cx="1851056" cy="1475688"/>
              </a:xfrm>
            </p:grpSpPr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3E849CDD-6026-42D5-B604-57738B55A3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8451" y="5417559"/>
                  <a:ext cx="138331" cy="196855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1DF26D9-0FD1-4697-B0A3-8EF60299E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603" y="5417559"/>
                  <a:ext cx="154291" cy="191534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F2FB15EA-BFBC-4AFC-9277-7DD1663EEB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7989" y="5417559"/>
                  <a:ext cx="138331" cy="19685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0B2306B0-3B42-4216-BF57-0E39B53351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1583" y="5404144"/>
                  <a:ext cx="138331" cy="196855"/>
                </a:xfrm>
                <a:prstGeom prst="rect">
                  <a:avLst/>
                </a:prstGeom>
              </p:spPr>
            </p:pic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5304532B-95E9-4AAF-B987-EA6746A27B9F}"/>
                    </a:ext>
                  </a:extLst>
                </p:cNvPr>
                <p:cNvCxnSpPr/>
                <p:nvPr/>
              </p:nvCxnSpPr>
              <p:spPr bwMode="auto">
                <a:xfrm flipH="1">
                  <a:off x="1825388" y="5500048"/>
                  <a:ext cx="689212" cy="6824"/>
                </a:xfrm>
                <a:prstGeom prst="line">
                  <a:avLst/>
                </a:prstGeom>
                <a:noFill/>
                <a:ln w="22225" cap="rnd" cmpd="sng" algn="ctr">
                  <a:solidFill>
                    <a:srgbClr val="EBE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E663B7B-D44E-454F-A29B-AA27262D2019}"/>
                    </a:ext>
                  </a:extLst>
                </p:cNvPr>
                <p:cNvGrpSpPr/>
                <p:nvPr/>
              </p:nvGrpSpPr>
              <p:grpSpPr>
                <a:xfrm>
                  <a:off x="1586001" y="4138726"/>
                  <a:ext cx="1426638" cy="1122521"/>
                  <a:chOff x="1660932" y="4010345"/>
                  <a:chExt cx="1426638" cy="1122521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1C3ADBBD-9849-4131-BAC3-739970721E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76289" y="4138645"/>
                    <a:ext cx="945141" cy="994221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8408AD4C-A070-4602-8943-AB876BE1C8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60932" y="4085374"/>
                    <a:ext cx="135089" cy="135089"/>
                  </a:xfrm>
                  <a:prstGeom prst="rect">
                    <a:avLst/>
                  </a:prstGeom>
                </p:spPr>
              </p:pic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93B9C529-E1CA-48BF-ABBD-50D791DAF05B}"/>
                      </a:ext>
                    </a:extLst>
                  </p:cNvPr>
                  <p:cNvGrpSpPr/>
                  <p:nvPr/>
                </p:nvGrpSpPr>
                <p:grpSpPr>
                  <a:xfrm>
                    <a:off x="1777406" y="4010345"/>
                    <a:ext cx="1310164" cy="828368"/>
                    <a:chOff x="5761009" y="4062409"/>
                    <a:chExt cx="1310164" cy="828368"/>
                  </a:xfrm>
                </p:grpSpPr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735FFF8E-47D8-404B-AA92-B034873751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61009" y="4062409"/>
                      <a:ext cx="1310164" cy="828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UAL26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310C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526 451</a:t>
                      </a:r>
                    </a:p>
                  </p:txBody>
                </p:sp>
                <p:pic>
                  <p:nvPicPr>
                    <p:cNvPr id="96" name="Picture 95">
                      <a:extLst>
                        <a:ext uri="{FF2B5EF4-FFF2-40B4-BE49-F238E27FC236}">
                          <a16:creationId xmlns:a16="http://schemas.microsoft.com/office/drawing/2014/main" id="{4A68C9B5-F5AC-46D0-819E-89E9ADB0F1C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6727" y="4067036"/>
                      <a:ext cx="507188" cy="76078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53218B3-85DC-483B-9225-7CC6AE46F91F}"/>
                  </a:ext>
                </a:extLst>
              </p:cNvPr>
              <p:cNvSpPr txBox="1"/>
              <p:nvPr/>
            </p:nvSpPr>
            <p:spPr>
              <a:xfrm>
                <a:off x="3370739" y="4552910"/>
                <a:ext cx="274320" cy="34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0C83547-73FD-4D6C-81D7-33FA41801E6A}"/>
                  </a:ext>
                </a:extLst>
              </p:cNvPr>
              <p:cNvCxnSpPr/>
              <p:nvPr/>
            </p:nvCxnSpPr>
            <p:spPr bwMode="auto">
              <a:xfrm flipH="1" flipV="1">
                <a:off x="3568015" y="4817579"/>
                <a:ext cx="2593" cy="511883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" name="R O-30">
            <a:extLst>
              <a:ext uri="{FF2B5EF4-FFF2-40B4-BE49-F238E27FC236}">
                <a16:creationId xmlns:a16="http://schemas.microsoft.com/office/drawing/2014/main" id="{D6A124DE-A077-407A-8D15-D7713695A327}"/>
              </a:ext>
            </a:extLst>
          </p:cNvPr>
          <p:cNvGrpSpPr/>
          <p:nvPr/>
        </p:nvGrpSpPr>
        <p:grpSpPr>
          <a:xfrm>
            <a:off x="5797552" y="4255277"/>
            <a:ext cx="1851056" cy="1475688"/>
            <a:chOff x="6598688" y="4289397"/>
            <a:chExt cx="1851056" cy="14756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E23849-09D7-439B-91E9-742EB4295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809" y="4618036"/>
              <a:ext cx="128748" cy="128748"/>
            </a:xfrm>
            <a:prstGeom prst="rect">
              <a:avLst/>
            </a:prstGeom>
          </p:spPr>
        </p:pic>
        <p:grpSp>
          <p:nvGrpSpPr>
            <p:cNvPr id="100" name="R O-30">
              <a:extLst>
                <a:ext uri="{FF2B5EF4-FFF2-40B4-BE49-F238E27FC236}">
                  <a16:creationId xmlns:a16="http://schemas.microsoft.com/office/drawing/2014/main" id="{3A9D22DB-E81B-4195-B487-E8C92CE1CCB2}"/>
                </a:ext>
              </a:extLst>
            </p:cNvPr>
            <p:cNvGrpSpPr/>
            <p:nvPr/>
          </p:nvGrpSpPr>
          <p:grpSpPr>
            <a:xfrm>
              <a:off x="6598688" y="4289397"/>
              <a:ext cx="1851056" cy="1475688"/>
              <a:chOff x="3014171" y="4074912"/>
              <a:chExt cx="1851056" cy="147568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CC5CD66-942F-4820-90E1-008BDEDF468D}"/>
                  </a:ext>
                </a:extLst>
              </p:cNvPr>
              <p:cNvGrpSpPr/>
              <p:nvPr/>
            </p:nvGrpSpPr>
            <p:grpSpPr>
              <a:xfrm>
                <a:off x="3014171" y="4074912"/>
                <a:ext cx="1851056" cy="1475688"/>
                <a:chOff x="1161583" y="4138726"/>
                <a:chExt cx="1851056" cy="1475688"/>
              </a:xfrm>
            </p:grpSpPr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E45B1E51-7AB3-4735-A9EF-F299F17F8E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8451" y="5417559"/>
                  <a:ext cx="138331" cy="196855"/>
                </a:xfrm>
                <a:prstGeom prst="rect">
                  <a:avLst/>
                </a:prstGeom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5DAE7A96-7FE1-45E6-85E1-B1F59D298B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603" y="5417559"/>
                  <a:ext cx="154291" cy="191534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A4B5B25D-6B95-4A95-B287-4EB55D48D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7989" y="5417559"/>
                  <a:ext cx="138331" cy="196855"/>
                </a:xfrm>
                <a:prstGeom prst="rect">
                  <a:avLst/>
                </a:prstGeom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28DEBCB8-A65D-4237-AE7A-64160EEB8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1583" y="5404144"/>
                  <a:ext cx="138331" cy="196855"/>
                </a:xfrm>
                <a:prstGeom prst="rect">
                  <a:avLst/>
                </a:prstGeom>
              </p:spPr>
            </p:pic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850ADFB6-3220-4A82-8C01-44B589BE131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825388" y="5500048"/>
                  <a:ext cx="689212" cy="6824"/>
                </a:xfrm>
                <a:prstGeom prst="line">
                  <a:avLst/>
                </a:prstGeom>
                <a:noFill/>
                <a:ln w="22225" cap="rnd" cmpd="sng" algn="ctr">
                  <a:solidFill>
                    <a:srgbClr val="EBE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1D72AE8D-32E6-49EA-A784-AA5DC2E2A832}"/>
                    </a:ext>
                  </a:extLst>
                </p:cNvPr>
                <p:cNvGrpSpPr/>
                <p:nvPr/>
              </p:nvGrpSpPr>
              <p:grpSpPr>
                <a:xfrm>
                  <a:off x="1586001" y="4138726"/>
                  <a:ext cx="1426638" cy="1122521"/>
                  <a:chOff x="1660932" y="4010345"/>
                  <a:chExt cx="1426638" cy="1122521"/>
                </a:xfrm>
              </p:grpSpPr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324E0F17-5C58-44B0-9691-B6AA7141E4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76289" y="4138645"/>
                    <a:ext cx="945141" cy="994221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7578E88A-E21D-47E6-958A-92163FA190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60932" y="4085374"/>
                    <a:ext cx="135089" cy="135089"/>
                  </a:xfrm>
                  <a:prstGeom prst="rect">
                    <a:avLst/>
                  </a:prstGeom>
                </p:spPr>
              </p:pic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5E9FBBBD-3EEF-4F25-9612-06BF40707FCC}"/>
                      </a:ext>
                    </a:extLst>
                  </p:cNvPr>
                  <p:cNvGrpSpPr/>
                  <p:nvPr/>
                </p:nvGrpSpPr>
                <p:grpSpPr>
                  <a:xfrm>
                    <a:off x="1777406" y="4010345"/>
                    <a:ext cx="1310164" cy="828368"/>
                    <a:chOff x="5761009" y="4062409"/>
                    <a:chExt cx="1310164" cy="828368"/>
                  </a:xfrm>
                </p:grpSpPr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D141A04-BB10-4533-9D46-F30FCE8AFF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61009" y="4062409"/>
                      <a:ext cx="1310164" cy="828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UAL26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310C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10" normalizeH="0" baseline="0" noProof="0" dirty="0">
                          <a:ln>
                            <a:noFill/>
                          </a:ln>
                          <a:solidFill>
                            <a:srgbClr val="EBEB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526O-30</a:t>
                      </a:r>
                    </a:p>
                  </p:txBody>
                </p:sp>
                <p:pic>
                  <p:nvPicPr>
                    <p:cNvPr id="115" name="Picture 114">
                      <a:extLst>
                        <a:ext uri="{FF2B5EF4-FFF2-40B4-BE49-F238E27FC236}">
                          <a16:creationId xmlns:a16="http://schemas.microsoft.com/office/drawing/2014/main" id="{D852633F-0C92-44F1-A25D-99F47C1E4E3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6727" y="4067036"/>
                      <a:ext cx="507188" cy="76078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500A8D5-95FC-4892-837D-8DBE30F8516F}"/>
                  </a:ext>
                </a:extLst>
              </p:cNvPr>
              <p:cNvSpPr txBox="1"/>
              <p:nvPr/>
            </p:nvSpPr>
            <p:spPr>
              <a:xfrm>
                <a:off x="3370739" y="4552910"/>
                <a:ext cx="274320" cy="34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398EE98-621D-492D-92BC-569D19B3ABE9}"/>
                  </a:ext>
                </a:extLst>
              </p:cNvPr>
              <p:cNvCxnSpPr/>
              <p:nvPr/>
            </p:nvCxnSpPr>
            <p:spPr bwMode="auto">
              <a:xfrm flipH="1" flipV="1">
                <a:off x="3568015" y="4817579"/>
                <a:ext cx="2593" cy="511883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1" name="Titles">
            <a:extLst>
              <a:ext uri="{FF2B5EF4-FFF2-40B4-BE49-F238E27FC236}">
                <a16:creationId xmlns:a16="http://schemas.microsoft.com/office/drawing/2014/main" id="{F6D9905C-9E20-45BC-8359-A3181E94FD6F}"/>
              </a:ext>
            </a:extLst>
          </p:cNvPr>
          <p:cNvGrpSpPr/>
          <p:nvPr/>
        </p:nvGrpSpPr>
        <p:grpSpPr>
          <a:xfrm>
            <a:off x="1244566" y="3843546"/>
            <a:ext cx="5152327" cy="369332"/>
            <a:chOff x="1244566" y="3628690"/>
            <a:chExt cx="5152327" cy="369332"/>
          </a:xfrm>
        </p:grpSpPr>
        <p:sp>
          <p:nvSpPr>
            <p:cNvPr id="93" name="Before:">
              <a:extLst>
                <a:ext uri="{FF2B5EF4-FFF2-40B4-BE49-F238E27FC236}">
                  <a16:creationId xmlns:a16="http://schemas.microsoft.com/office/drawing/2014/main" id="{C02E8C93-13BC-40FD-9147-F89E0A1E2C4D}"/>
                </a:ext>
              </a:extLst>
            </p:cNvPr>
            <p:cNvSpPr txBox="1"/>
            <p:nvPr/>
          </p:nvSpPr>
          <p:spPr>
            <a:xfrm>
              <a:off x="1244566" y="3628690"/>
              <a:ext cx="94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Before:</a:t>
              </a:r>
            </a:p>
          </p:txBody>
        </p:sp>
        <p:sp>
          <p:nvSpPr>
            <p:cNvPr id="94" name="After:">
              <a:extLst>
                <a:ext uri="{FF2B5EF4-FFF2-40B4-BE49-F238E27FC236}">
                  <a16:creationId xmlns:a16="http://schemas.microsoft.com/office/drawing/2014/main" id="{9C192482-4859-4055-B311-3F6EFA982FCA}"/>
                </a:ext>
              </a:extLst>
            </p:cNvPr>
            <p:cNvSpPr txBox="1"/>
            <p:nvPr/>
          </p:nvSpPr>
          <p:spPr>
            <a:xfrm>
              <a:off x="5664049" y="3628690"/>
              <a:ext cx="73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After:</a:t>
              </a:r>
            </a:p>
          </p:txBody>
        </p:sp>
      </p:grp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B95996D4-B791-498A-B1FC-DDBEDA628F90}"/>
              </a:ext>
            </a:extLst>
          </p:cNvPr>
          <p:cNvSpPr>
            <a:spLocks noChangeAspect="1"/>
          </p:cNvSpPr>
          <p:nvPr/>
        </p:nvSpPr>
        <p:spPr>
          <a:xfrm rot="5400000">
            <a:off x="7230233" y="4327994"/>
            <a:ext cx="155448" cy="15544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8DC57A-1071-4F7A-B93F-CF4B4E798C1B}"/>
              </a:ext>
            </a:extLst>
          </p:cNvPr>
          <p:cNvCxnSpPr/>
          <p:nvPr/>
        </p:nvCxnSpPr>
        <p:spPr>
          <a:xfrm>
            <a:off x="7450030" y="4305536"/>
            <a:ext cx="4763" cy="201168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457200" y="3783498"/>
            <a:ext cx="8229600" cy="219456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Initiate Handoff 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Interfacility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78992"/>
            <a:ext cx="8050213" cy="1923306"/>
          </a:xfrm>
        </p:spPr>
        <p:txBody>
          <a:bodyPr/>
          <a:lstStyle/>
          <a:p>
            <a:r>
              <a:rPr lang="en-US" dirty="0"/>
              <a:t>No function key entry required</a:t>
            </a:r>
          </a:p>
          <a:p>
            <a:r>
              <a:rPr lang="en-US" dirty="0"/>
              <a:t>Local facility adaptation can specify a single letter identifier for handoffs</a:t>
            </a:r>
          </a:p>
          <a:p>
            <a:pPr marL="2343150" indent="-1997075">
              <a:buNone/>
              <a:tabLst>
                <a:tab pos="2114550" algn="l"/>
                <a:tab pos="2397125" algn="l"/>
              </a:tabLst>
            </a:pPr>
            <a:r>
              <a:rPr lang="en-US" b="1" dirty="0"/>
              <a:t>Examples:</a:t>
            </a:r>
            <a:r>
              <a:rPr lang="en-US" sz="2600" b="1" dirty="0"/>
              <a:t> 	</a:t>
            </a:r>
            <a:r>
              <a:rPr lang="en-US" sz="2900" b="0" dirty="0">
                <a:latin typeface="Consolas" panose="020B0609020204030204" pitchFamily="49" charset="0"/>
              </a:rPr>
              <a:t>D30 UAL26                        D 526</a:t>
            </a:r>
          </a:p>
        </p:txBody>
      </p:sp>
      <p:grpSp>
        <p:nvGrpSpPr>
          <p:cNvPr id="52" name="_451">
            <a:extLst>
              <a:ext uri="{FF2B5EF4-FFF2-40B4-BE49-F238E27FC236}">
                <a16:creationId xmlns:a16="http://schemas.microsoft.com/office/drawing/2014/main" id="{D6744A1B-DE69-42AA-AE36-793174ACDCE9}"/>
              </a:ext>
            </a:extLst>
          </p:cNvPr>
          <p:cNvGrpSpPr/>
          <p:nvPr/>
        </p:nvGrpSpPr>
        <p:grpSpPr>
          <a:xfrm>
            <a:off x="1578991" y="4255277"/>
            <a:ext cx="1851056" cy="1475688"/>
            <a:chOff x="3014171" y="4074912"/>
            <a:chExt cx="1851056" cy="147568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0582AD-51B9-4987-A01C-14B811B5DBA1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DD3C5931-C45F-4C9C-9B3D-1E8A5B19C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1B88F39-0453-4634-B484-03A2113E2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F077483-68D1-4E02-BE6E-1969FAA7D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92C6188-F0F3-4577-8CFA-0689F65B5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E99D837-E806-47D5-B732-031402B278EA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BD27D8A5-8E43-40A1-B135-933A814CD2F0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BEFE93C-E002-45C3-B062-58A247DD2CC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BE8BBEDF-BB9D-4DD3-8488-A54A385259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4B3BED6C-B73A-4228-9939-9AAE6D784B03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A09BC434-C9CB-47D6-B1DC-CB310952FB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526 451</a:t>
                    </a:r>
                  </a:p>
                </p:txBody>
              </p:sp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B3092476-CC2A-4C15-AE56-295F415208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18A3A7FE-B9B0-44E9-AB30-EBE610B1E0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F29116-DB6B-4D60-8F59-F881A403D9BF}"/>
                </a:ext>
              </a:extLst>
            </p:cNvPr>
            <p:cNvCxnSpPr/>
            <p:nvPr/>
          </p:nvCxnSpPr>
          <p:spPr bwMode="auto">
            <a:xfrm flipH="1" flipV="1">
              <a:off x="3568015" y="4636069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" name="R_451">
            <a:extLst>
              <a:ext uri="{FF2B5EF4-FFF2-40B4-BE49-F238E27FC236}">
                <a16:creationId xmlns:a16="http://schemas.microsoft.com/office/drawing/2014/main" id="{4DF487E0-BEFA-4D04-8E81-AA86C99BAC9C}"/>
              </a:ext>
            </a:extLst>
          </p:cNvPr>
          <p:cNvGrpSpPr/>
          <p:nvPr/>
        </p:nvGrpSpPr>
        <p:grpSpPr>
          <a:xfrm>
            <a:off x="5794058" y="4255044"/>
            <a:ext cx="1851056" cy="1475688"/>
            <a:chOff x="3014171" y="4074912"/>
            <a:chExt cx="1851056" cy="147568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5DEBCEC-0933-45B4-978C-D012600A81B8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DC4C9A6-2B30-41DA-B12E-108390EEA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AF657ED-B68F-475B-B6E2-513E26DA7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0F11793-BCC8-4BB3-AF13-D855A154A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11AB3CB7-3F9D-4F53-B578-ABB8C6903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DDE1D02-785B-4B92-A46C-5F4C95FD328B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8230197-A0D6-4F27-8965-FD519185DADD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9CC0764-603F-4617-B326-B39DE16133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206BB6C5-E3AF-4C47-8988-157766694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47266327-3051-4ED6-A214-9CF1CB626C74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0637F7A5-72DD-4B8D-BEEA-CE0B9603A530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526 451</a:t>
                    </a:r>
                  </a:p>
                </p:txBody>
              </p:sp>
              <p:pic>
                <p:nvPicPr>
                  <p:cNvPr id="87" name="Picture 86">
                    <a:extLst>
                      <a:ext uri="{FF2B5EF4-FFF2-40B4-BE49-F238E27FC236}">
                        <a16:creationId xmlns:a16="http://schemas.microsoft.com/office/drawing/2014/main" id="{98EF8826-8196-4DA7-91B0-51F04FBD63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33C7F98A-C54E-4702-8D0A-A2A34E60B1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A27348-20AA-490C-88B9-7E14A508AD19}"/>
                </a:ext>
              </a:extLst>
            </p:cNvPr>
            <p:cNvSpPr txBox="1"/>
            <p:nvPr/>
          </p:nvSpPr>
          <p:spPr>
            <a:xfrm>
              <a:off x="3370739" y="4552910"/>
              <a:ext cx="274320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E82FE3-51E8-473E-991C-7F764C3DA5A5}"/>
                </a:ext>
              </a:extLst>
            </p:cNvPr>
            <p:cNvCxnSpPr/>
            <p:nvPr/>
          </p:nvCxnSpPr>
          <p:spPr bwMode="auto">
            <a:xfrm flipH="1" flipV="1">
              <a:off x="3568015" y="4817579"/>
              <a:ext cx="2593" cy="511883"/>
            </a:xfrm>
            <a:prstGeom prst="line">
              <a:avLst/>
            </a:prstGeom>
            <a:noFill/>
            <a:ln w="22225" cap="rnd" cmpd="sng" algn="ctr">
              <a:solidFill>
                <a:srgbClr val="A5A5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R OD30">
            <a:extLst>
              <a:ext uri="{FF2B5EF4-FFF2-40B4-BE49-F238E27FC236}">
                <a16:creationId xmlns:a16="http://schemas.microsoft.com/office/drawing/2014/main" id="{D27BB54E-04BA-46C0-833E-9B39046CB819}"/>
              </a:ext>
            </a:extLst>
          </p:cNvPr>
          <p:cNvGrpSpPr/>
          <p:nvPr/>
        </p:nvGrpSpPr>
        <p:grpSpPr>
          <a:xfrm>
            <a:off x="5794058" y="4255044"/>
            <a:ext cx="1851056" cy="1475688"/>
            <a:chOff x="3014171" y="4074912"/>
            <a:chExt cx="1851056" cy="1475688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89D3310-92E9-46C5-9A2E-FF3E531427FF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1C48312F-7692-40AD-87A6-724A81474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56C6AD7B-1B4D-4DD3-8B34-164582030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B740885C-D9C6-4191-8C4F-8E4011276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2F91B07-2DC7-456D-B61C-C7B51BE93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37D94E46-6D13-42C3-A0A9-B14BA89BE188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16EBEA6-138D-498F-8463-3E2F0C2263E9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9E85E123-DAC4-4F4D-9152-F5BE023825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A6281B20-8C84-4EC7-BD93-462969875D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3C34A0-1726-4837-9C79-E6E104192B9B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19721C88-7351-4593-83C9-F84CDBAA31B6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526OD30</a:t>
                    </a:r>
                  </a:p>
                </p:txBody>
              </p:sp>
              <p:pic>
                <p:nvPicPr>
                  <p:cNvPr id="129" name="Picture 128">
                    <a:extLst>
                      <a:ext uri="{FF2B5EF4-FFF2-40B4-BE49-F238E27FC236}">
                        <a16:creationId xmlns:a16="http://schemas.microsoft.com/office/drawing/2014/main" id="{7FD439AE-E254-46B1-A414-716AE4AF96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D6985C57-AD23-4474-A073-223F995805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51CC43E-4BD4-4451-864C-5E83D6556D2E}"/>
                </a:ext>
              </a:extLst>
            </p:cNvPr>
            <p:cNvSpPr txBox="1"/>
            <p:nvPr/>
          </p:nvSpPr>
          <p:spPr>
            <a:xfrm>
              <a:off x="3370739" y="4552910"/>
              <a:ext cx="274320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A7D4B3C-43FB-4E7D-B31D-0371DBF9B0E0}"/>
                </a:ext>
              </a:extLst>
            </p:cNvPr>
            <p:cNvCxnSpPr/>
            <p:nvPr/>
          </p:nvCxnSpPr>
          <p:spPr bwMode="auto">
            <a:xfrm flipH="1" flipV="1">
              <a:off x="3568015" y="4817579"/>
              <a:ext cx="2593" cy="511883"/>
            </a:xfrm>
            <a:prstGeom prst="line">
              <a:avLst/>
            </a:prstGeom>
            <a:noFill/>
            <a:ln w="22225" cap="rnd" cmpd="sng" algn="ctr">
              <a:solidFill>
                <a:srgbClr val="A5A5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HD30">
            <a:extLst>
              <a:ext uri="{FF2B5EF4-FFF2-40B4-BE49-F238E27FC236}">
                <a16:creationId xmlns:a16="http://schemas.microsoft.com/office/drawing/2014/main" id="{7CFDB98D-AEC7-4F09-8728-1726EB44612B}"/>
              </a:ext>
            </a:extLst>
          </p:cNvPr>
          <p:cNvGrpSpPr/>
          <p:nvPr/>
        </p:nvGrpSpPr>
        <p:grpSpPr>
          <a:xfrm>
            <a:off x="1578991" y="4255277"/>
            <a:ext cx="1851056" cy="1475688"/>
            <a:chOff x="3014171" y="4074912"/>
            <a:chExt cx="1851056" cy="147568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329AB6A-7ED9-4963-A5B5-CAB02516CE27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7186CF5-C98F-4210-8CBE-76827B382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D14D029A-0EDB-46E6-B149-8044B7605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9589B1BA-B48F-4850-AAFB-48868066C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29536F9A-ECD0-4FA8-8957-524EC3E115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5924049-766D-4958-B432-404F831D39E0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7DAA241-421C-44F1-B62A-455A95F77ACB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DC1F869-1479-41E0-832B-8E3267EF80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C58E510-AF7E-43C5-81A3-560B4F48BC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43C74B15-EBA8-4903-A203-BB744F9B8D67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BCDBBB20-7E8D-40D8-819C-D363007200AC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526HD30</a:t>
                    </a:r>
                  </a:p>
                </p:txBody>
              </p:sp>
              <p:pic>
                <p:nvPicPr>
                  <p:cNvPr id="103" name="Picture 102">
                    <a:extLst>
                      <a:ext uri="{FF2B5EF4-FFF2-40B4-BE49-F238E27FC236}">
                        <a16:creationId xmlns:a16="http://schemas.microsoft.com/office/drawing/2014/main" id="{6AF72753-B27A-4D34-900A-5369C13AFA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64D5069D-5432-4B4E-B566-48BEDEAA7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A1BEB3D-ABA7-4863-99BF-986CF5988E90}"/>
                </a:ext>
              </a:extLst>
            </p:cNvPr>
            <p:cNvCxnSpPr/>
            <p:nvPr/>
          </p:nvCxnSpPr>
          <p:spPr bwMode="auto">
            <a:xfrm flipH="1" flipV="1">
              <a:off x="3568015" y="4636069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" name="Field E flash Left">
            <a:extLst>
              <a:ext uri="{FF2B5EF4-FFF2-40B4-BE49-F238E27FC236}">
                <a16:creationId xmlns:a16="http://schemas.microsoft.com/office/drawing/2014/main" id="{4B100D11-D1AC-4259-93A6-72D44A8A635C}"/>
              </a:ext>
            </a:extLst>
          </p:cNvPr>
          <p:cNvSpPr/>
          <p:nvPr/>
        </p:nvSpPr>
        <p:spPr bwMode="auto">
          <a:xfrm>
            <a:off x="2664041" y="4758077"/>
            <a:ext cx="615978" cy="24522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6" name="Titles">
            <a:extLst>
              <a:ext uri="{FF2B5EF4-FFF2-40B4-BE49-F238E27FC236}">
                <a16:creationId xmlns:a16="http://schemas.microsoft.com/office/drawing/2014/main" id="{EBD4727C-ABE5-4894-885C-02F97DFD5023}"/>
              </a:ext>
            </a:extLst>
          </p:cNvPr>
          <p:cNvGrpSpPr/>
          <p:nvPr/>
        </p:nvGrpSpPr>
        <p:grpSpPr>
          <a:xfrm>
            <a:off x="1244566" y="3843546"/>
            <a:ext cx="5152327" cy="369332"/>
            <a:chOff x="1244566" y="3628690"/>
            <a:chExt cx="5152327" cy="369332"/>
          </a:xfrm>
        </p:grpSpPr>
        <p:sp>
          <p:nvSpPr>
            <p:cNvPr id="107" name="Before:">
              <a:extLst>
                <a:ext uri="{FF2B5EF4-FFF2-40B4-BE49-F238E27FC236}">
                  <a16:creationId xmlns:a16="http://schemas.microsoft.com/office/drawing/2014/main" id="{1E73AA11-7632-44D1-B5EB-E5055DACB754}"/>
                </a:ext>
              </a:extLst>
            </p:cNvPr>
            <p:cNvSpPr txBox="1"/>
            <p:nvPr/>
          </p:nvSpPr>
          <p:spPr>
            <a:xfrm>
              <a:off x="1244566" y="3628690"/>
              <a:ext cx="94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Before:</a:t>
              </a:r>
            </a:p>
          </p:txBody>
        </p:sp>
        <p:sp>
          <p:nvSpPr>
            <p:cNvPr id="108" name="After:">
              <a:extLst>
                <a:ext uri="{FF2B5EF4-FFF2-40B4-BE49-F238E27FC236}">
                  <a16:creationId xmlns:a16="http://schemas.microsoft.com/office/drawing/2014/main" id="{D0049A09-D1D6-4B22-B349-C01322228657}"/>
                </a:ext>
              </a:extLst>
            </p:cNvPr>
            <p:cNvSpPr txBox="1"/>
            <p:nvPr/>
          </p:nvSpPr>
          <p:spPr>
            <a:xfrm>
              <a:off x="5664049" y="3628690"/>
              <a:ext cx="73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After:</a:t>
              </a:r>
            </a:p>
          </p:txBody>
        </p:sp>
      </p:grp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44208705-EA32-4DA7-BCD6-E866AF976DE9}"/>
              </a:ext>
            </a:extLst>
          </p:cNvPr>
          <p:cNvSpPr>
            <a:spLocks noChangeAspect="1"/>
          </p:cNvSpPr>
          <p:nvPr/>
        </p:nvSpPr>
        <p:spPr>
          <a:xfrm rot="5400000">
            <a:off x="7230233" y="4327994"/>
            <a:ext cx="155448" cy="15544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5BCD7D3-1C3F-4FDA-8FD2-57DA7004DED0}"/>
              </a:ext>
            </a:extLst>
          </p:cNvPr>
          <p:cNvCxnSpPr/>
          <p:nvPr/>
        </p:nvCxnSpPr>
        <p:spPr>
          <a:xfrm>
            <a:off x="7450030" y="4305536"/>
            <a:ext cx="4763" cy="201168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E3DC0E-9047-4BE0-B8E2-359133F97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7903"/>
            <a:ext cx="8238761" cy="381305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Side Stream Handoff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05017" y="2506827"/>
            <a:ext cx="140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Flight Plan Route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18010" y="2311508"/>
            <a:ext cx="252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Facility 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17948" y="2255195"/>
            <a:ext cx="150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Facility A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0" y="5176818"/>
            <a:ext cx="252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Facility C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09740" y="2537604"/>
            <a:ext cx="116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Weather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182238" y="5038319"/>
            <a:ext cx="116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Deviation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765729" y="4444265"/>
            <a:ext cx="342871" cy="553944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5209740" y="2906936"/>
            <a:ext cx="395285" cy="45434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4108600" y="3167216"/>
            <a:ext cx="240621" cy="427596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495300" y="914975"/>
            <a:ext cx="8050213" cy="1426777"/>
          </a:xfrm>
        </p:spPr>
        <p:txBody>
          <a:bodyPr/>
          <a:lstStyle/>
          <a:p>
            <a:r>
              <a:rPr lang="en-US" sz="2400" dirty="0"/>
              <a:t>A side stream handoff can be directed to a sector in an adjacent center that the aircraft’s flight plan does not enter</a:t>
            </a:r>
            <a:endParaRPr lang="en-US" sz="2600" b="0" dirty="0">
              <a:latin typeface="Consolas" panose="020B06090202040302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27847E-B009-4FAE-BBC2-AB14D2DE3805}"/>
              </a:ext>
            </a:extLst>
          </p:cNvPr>
          <p:cNvGrpSpPr/>
          <p:nvPr/>
        </p:nvGrpSpPr>
        <p:grpSpPr>
          <a:xfrm>
            <a:off x="1768323" y="2559637"/>
            <a:ext cx="1719282" cy="1201100"/>
            <a:chOff x="1645538" y="2554540"/>
            <a:chExt cx="1719282" cy="12011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8C68D9-9F16-424F-B9A1-14E07504E74B}"/>
                </a:ext>
              </a:extLst>
            </p:cNvPr>
            <p:cNvSpPr txBox="1"/>
            <p:nvPr/>
          </p:nvSpPr>
          <p:spPr>
            <a:xfrm>
              <a:off x="2054656" y="2554540"/>
              <a:ext cx="1310164" cy="71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UAL26</a:t>
              </a: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310T195</a:t>
              </a: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526SIDE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40FA83-A8E9-44A0-A7DD-0779659F11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5538" y="2578791"/>
              <a:ext cx="1187932" cy="1176849"/>
              <a:chOff x="670136" y="2982265"/>
              <a:chExt cx="1484916" cy="147106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DF128DF-6498-472D-A383-E4E586403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004" y="4256471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6A2001B-E7FB-4EF3-8CFB-9365D9605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156" y="4256471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074510A-7E2F-45BD-BBE1-F4F71801E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542" y="4256471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5F5D13F-F91F-43AA-9C21-61E4CE075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36" y="4243056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A4B2F88-D706-4CB9-B36D-30FAEBB5B1AF}"/>
                  </a:ext>
                </a:extLst>
              </p:cNvPr>
              <p:cNvCxnSpPr/>
              <p:nvPr/>
            </p:nvCxnSpPr>
            <p:spPr bwMode="auto">
              <a:xfrm flipH="1">
                <a:off x="1333941" y="4338960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9E6EFE2-43C5-46B3-884D-F6AEA2382F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09911" y="3105938"/>
                <a:ext cx="945141" cy="99422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0A263F5-74A4-4419-BB8E-6E4129E14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554" y="3052667"/>
                <a:ext cx="135089" cy="13508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AF28FD1-5B0B-41F1-95E2-684754578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6746" y="2982265"/>
                <a:ext cx="507188" cy="7607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CFDE8B7-3015-4FEF-945A-A6571D802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554" y="3298282"/>
                <a:ext cx="128748" cy="128748"/>
              </a:xfrm>
              <a:prstGeom prst="rect">
                <a:avLst/>
              </a:prstGeom>
            </p:spPr>
          </p:pic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9D4024-B203-4923-B2B8-C4A0ACBC3AA7}"/>
              </a:ext>
            </a:extLst>
          </p:cNvPr>
          <p:cNvCxnSpPr/>
          <p:nvPr/>
        </p:nvCxnSpPr>
        <p:spPr bwMode="auto">
          <a:xfrm rot="5400000" flipH="1">
            <a:off x="1931925" y="3314107"/>
            <a:ext cx="551369" cy="5459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806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249448"/>
            <a:ext cx="8297008" cy="4391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HANDOFF</a:t>
            </a:r>
          </a:p>
          <a:p>
            <a:pPr>
              <a:spcAft>
                <a:spcPts val="600"/>
              </a:spcAft>
            </a:pPr>
            <a:r>
              <a:rPr lang="en-US" dirty="0"/>
              <a:t>RADAR CONTACT</a:t>
            </a:r>
          </a:p>
          <a:p>
            <a:pPr>
              <a:spcAft>
                <a:spcPts val="600"/>
              </a:spcAft>
            </a:pPr>
            <a:r>
              <a:rPr lang="en-US" dirty="0"/>
              <a:t>POINT OUT</a:t>
            </a:r>
          </a:p>
          <a:p>
            <a:pPr>
              <a:spcAft>
                <a:spcPts val="600"/>
              </a:spcAft>
            </a:pPr>
            <a:r>
              <a:rPr lang="en-US" dirty="0"/>
              <a:t>POINT OUT APPROVED</a:t>
            </a:r>
          </a:p>
          <a:p>
            <a:pPr>
              <a:spcAft>
                <a:spcPts val="600"/>
              </a:spcAft>
            </a:pPr>
            <a:r>
              <a:rPr lang="en-US" dirty="0"/>
              <a:t>AUTOMATED INFORMATION TRANSFER (AIT)</a:t>
            </a:r>
          </a:p>
          <a:p>
            <a:pPr>
              <a:spcAft>
                <a:spcPts val="600"/>
              </a:spcAft>
            </a:pPr>
            <a:r>
              <a:rPr lang="en-US" dirty="0"/>
              <a:t>TRAFFIC</a:t>
            </a:r>
          </a:p>
          <a:p>
            <a:pPr>
              <a:spcAft>
                <a:spcPts val="600"/>
              </a:spcAft>
            </a:pPr>
            <a:r>
              <a:rPr lang="en-US" dirty="0"/>
              <a:t>TRAFFIC OBSERVED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947006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Field </a:t>
            </a:r>
            <a:r>
              <a:rPr lang="en-US" dirty="0">
                <a:latin typeface="Arial"/>
              </a:rPr>
              <a:t>E Data Upon Handoff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92989"/>
              </p:ext>
            </p:extLst>
          </p:nvPr>
        </p:nvGraphicFramePr>
        <p:xfrm>
          <a:off x="334963" y="907604"/>
          <a:ext cx="8474075" cy="5102240"/>
        </p:xfrm>
        <a:graphic>
          <a:graphicData uri="http://schemas.openxmlformats.org/drawingml/2006/table">
            <a:tbl>
              <a:tblPr/>
              <a:tblGrid>
                <a:gridCol w="1829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69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Field E Data</a:t>
                      </a:r>
                    </a:p>
                  </a:txBody>
                  <a:tcPr marL="91445" marR="91445" marT="45719" marB="45719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Description</a:t>
                      </a:r>
                    </a:p>
                  </a:txBody>
                  <a:tcPr marL="182880" marR="182880" marT="45719" marB="45719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H-dd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H/O to sector within facility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2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HLdd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6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H/O to sector other facility, or from a STARS facility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2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HLLL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H/O to STARS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12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HLdL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6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H/O to sector within STARS 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12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Consolas" panose="020B0609020204030204" pitchFamily="49" charset="0"/>
                          <a:ea typeface="MS PGothic" pitchFamily="34" charset="-128"/>
                          <a:cs typeface="Arial" pitchFamily="34" charset="0"/>
                        </a:rPr>
                        <a:t>FAIL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H/O is failing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9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Consolas" panose="020B0609020204030204" pitchFamily="49" charset="0"/>
                          <a:ea typeface="MS PGothic" pitchFamily="34" charset="-128"/>
                          <a:cs typeface="Arial" pitchFamily="34" charset="0"/>
                        </a:rPr>
                        <a:t>MISM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6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1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565C7A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22039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Mismatch in target position between two facilities 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Consolas" panose="020B0609020204030204" pitchFamily="49" charset="0"/>
                          <a:ea typeface="MS PGothic" pitchFamily="34" charset="-128"/>
                          <a:cs typeface="Arial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An interfacility handoff where either or both the handoff origin facility or the handoff receiving facility does not have radar data for the flight and a paired track is not established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Consolas" panose="020B0609020204030204" pitchFamily="49" charset="0"/>
                          <a:ea typeface="MS PGothic" pitchFamily="34" charset="-128"/>
                          <a:cs typeface="Arial" pitchFamily="34" charset="0"/>
                        </a:rPr>
                        <a:t>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6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Crosstell track data has timed out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6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Consolas" panose="020B0609020204030204" pitchFamily="49" charset="0"/>
                          <a:ea typeface="MS PGothic" pitchFamily="34" charset="-128"/>
                          <a:cs typeface="Arial" pitchFamily="34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Track has an assigned beacon code, and a beacon code is not received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2203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039"/>
                          </a:solidFill>
                          <a:effectLst/>
                          <a:latin typeface="Consolas" panose="020B0609020204030204" pitchFamily="49" charset="0"/>
                          <a:ea typeface="MS PGothic" pitchFamily="34" charset="-128"/>
                          <a:cs typeface="Arial" pitchFamily="34" charset="0"/>
                        </a:rPr>
                        <a:t>SIDE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Warning to both the initiating and receiving controller that an interfacility (ARTCC to ARTCC) handoff is a side stream handoff.</a:t>
                      </a:r>
                      <a:r>
                        <a:rPr lang="en-US" sz="1400" kern="1200" baseline="0" dirty="0"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kern="1200" dirty="0"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SIDE indicator is displayed</a:t>
                      </a:r>
                      <a:r>
                        <a:rPr lang="en-US" sz="1400" kern="1200" baseline="0" dirty="0"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12203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starting when the handoff is initiated and will continue to flash and time share with handoff accept information for a locally adapted period of time.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55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5" y="1060652"/>
            <a:ext cx="8318500" cy="2092028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What does DATA appearing in Field E of data blocks indicate?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</a:t>
            </a:r>
            <a:endParaRPr lang="en-US" altLang="en-US" b="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There is a discrepancy in the target position between</a:t>
            </a:r>
            <a:br>
              <a:rPr lang="en-US" dirty="0"/>
            </a:br>
            <a:r>
              <a:rPr lang="en-US" dirty="0"/>
              <a:t>the two facilities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Track is being handed off </a:t>
            </a:r>
            <a:r>
              <a:rPr lang="en-US" dirty="0" err="1"/>
              <a:t>intercenter</a:t>
            </a:r>
            <a:r>
              <a:rPr lang="en-US" dirty="0"/>
              <a:t> or from a STARS facility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The handoff origin and/or receiving facility does not</a:t>
            </a:r>
            <a:br>
              <a:rPr lang="en-US" dirty="0"/>
            </a:br>
            <a:r>
              <a:rPr lang="en-US" dirty="0"/>
              <a:t>have radar data for this flight</a:t>
            </a:r>
          </a:p>
        </p:txBody>
      </p:sp>
    </p:spTree>
    <p:extLst>
      <p:ext uri="{BB962C8B-B14F-4D97-AF65-F5344CB8AC3E}">
        <p14:creationId xmlns:p14="http://schemas.microsoft.com/office/powerpoint/2010/main" val="35090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5" y="1060652"/>
            <a:ext cx="8318500" cy="2092028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What does FAIL appearing in Field E of the data block indicate?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</a:t>
            </a:r>
            <a:endParaRPr lang="en-US" altLang="en-US" b="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Handoff was unsuccessful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Transponder failed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Radar is inoperative</a:t>
            </a:r>
          </a:p>
        </p:txBody>
      </p:sp>
    </p:spTree>
    <p:extLst>
      <p:ext uri="{BB962C8B-B14F-4D97-AF65-F5344CB8AC3E}">
        <p14:creationId xmlns:p14="http://schemas.microsoft.com/office/powerpoint/2010/main" val="26481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Accepting Handoff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71391"/>
            <a:ext cx="8050213" cy="19233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function key entry required</a:t>
            </a:r>
          </a:p>
          <a:p>
            <a:pPr marL="3486150" lvl="1" indent="-3144838">
              <a:buNone/>
              <a:tabLst>
                <a:tab pos="2290763" algn="l"/>
              </a:tabLst>
            </a:pPr>
            <a:r>
              <a:rPr lang="en-US" sz="2800" b="1" dirty="0"/>
              <a:t>Syntax: </a:t>
            </a:r>
            <a:r>
              <a:rPr lang="en-US" sz="2800" dirty="0"/>
              <a:t>&lt;FLID&gt; </a:t>
            </a:r>
          </a:p>
          <a:p>
            <a:pPr marL="3486150" lvl="1" indent="-3144838">
              <a:buNone/>
              <a:tabLst>
                <a:tab pos="2290763" algn="l"/>
              </a:tabLst>
            </a:pPr>
            <a:r>
              <a:rPr lang="en-US" sz="2800" b="1" dirty="0"/>
              <a:t>Examples:</a:t>
            </a:r>
            <a:r>
              <a:rPr lang="en-US" sz="2600" b="1" dirty="0"/>
              <a:t> 	</a:t>
            </a:r>
            <a:r>
              <a:rPr lang="en-US" sz="2900" dirty="0">
                <a:latin typeface="Consolas" panose="020B0609020204030204" pitchFamily="49" charset="0"/>
              </a:rPr>
              <a:t>UAL26            </a:t>
            </a:r>
          </a:p>
          <a:p>
            <a:pPr marL="3486150" lvl="1" indent="-3144838">
              <a:buNone/>
              <a:tabLst>
                <a:tab pos="2290763" algn="l"/>
              </a:tabLst>
            </a:pPr>
            <a:r>
              <a:rPr lang="en-US" sz="2900" dirty="0">
                <a:latin typeface="Consolas" panose="020B0609020204030204" pitchFamily="49" charset="0"/>
              </a:rPr>
              <a:t>	526</a:t>
            </a:r>
            <a:endParaRPr lang="en-US" sz="2900" b="0" dirty="0">
              <a:latin typeface="Consolas" panose="020B0609020204030204" pitchFamily="49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7200" y="3489525"/>
            <a:ext cx="8229600" cy="237744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H-40">
            <a:extLst>
              <a:ext uri="{FF2B5EF4-FFF2-40B4-BE49-F238E27FC236}">
                <a16:creationId xmlns:a16="http://schemas.microsoft.com/office/drawing/2014/main" id="{06E05DFB-22E1-494D-A263-FC1B5C642442}"/>
              </a:ext>
            </a:extLst>
          </p:cNvPr>
          <p:cNvGrpSpPr/>
          <p:nvPr/>
        </p:nvGrpSpPr>
        <p:grpSpPr>
          <a:xfrm>
            <a:off x="1582184" y="3920645"/>
            <a:ext cx="1851056" cy="1475688"/>
            <a:chOff x="3014171" y="4074912"/>
            <a:chExt cx="1851056" cy="1475688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6EF4C74-FB56-4159-AC62-9509919766E9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EC0B3192-FD97-4A2D-B682-394370F41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E157A482-3372-4907-A80C-ADDDA977B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52AC2F9B-4250-4892-B367-D5C8C0398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5BE8820B-F887-4760-A962-6E8846525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C08BCA8-574C-4D35-96F9-5F166EC88E3D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9A6D1ECA-C837-4D17-AE3E-E9B18FCA6845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030BDC5B-B2E8-4D2A-B994-20E544C28D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561E59EF-7D04-41BB-9FCC-C0A5233BE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A651E53-FB70-403B-A644-28EB8DC5675E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6DC985E-444F-4C94-BE08-9D919DB25EBF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526H-40</a:t>
                    </a:r>
                  </a:p>
                </p:txBody>
              </p:sp>
              <p:pic>
                <p:nvPicPr>
                  <p:cNvPr id="113" name="Picture 112">
                    <a:extLst>
                      <a:ext uri="{FF2B5EF4-FFF2-40B4-BE49-F238E27FC236}">
                        <a16:creationId xmlns:a16="http://schemas.microsoft.com/office/drawing/2014/main" id="{B4663FA3-DCEB-492D-8C1E-7692EC17C6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75805EB1-879E-4BA7-B099-0163991F5D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900A7C-7F1E-4291-97B1-CD2E1708BB1D}"/>
                </a:ext>
              </a:extLst>
            </p:cNvPr>
            <p:cNvSpPr txBox="1"/>
            <p:nvPr/>
          </p:nvSpPr>
          <p:spPr>
            <a:xfrm>
              <a:off x="3370739" y="4552910"/>
              <a:ext cx="274320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A7B3151-6E3C-419C-B866-71B9A8E2F603}"/>
                </a:ext>
              </a:extLst>
            </p:cNvPr>
            <p:cNvCxnSpPr/>
            <p:nvPr/>
          </p:nvCxnSpPr>
          <p:spPr bwMode="auto">
            <a:xfrm flipH="1" flipV="1">
              <a:off x="3568015" y="4817579"/>
              <a:ext cx="2593" cy="511883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4" name="R _451">
            <a:extLst>
              <a:ext uri="{FF2B5EF4-FFF2-40B4-BE49-F238E27FC236}">
                <a16:creationId xmlns:a16="http://schemas.microsoft.com/office/drawing/2014/main" id="{0DDAD287-0B6D-4E39-B373-D34CC5E9BA58}"/>
              </a:ext>
            </a:extLst>
          </p:cNvPr>
          <p:cNvGrpSpPr/>
          <p:nvPr/>
        </p:nvGrpSpPr>
        <p:grpSpPr>
          <a:xfrm>
            <a:off x="1582184" y="3920645"/>
            <a:ext cx="1851056" cy="1475688"/>
            <a:chOff x="3014171" y="4074912"/>
            <a:chExt cx="1851056" cy="147568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438259F-1D6D-4C27-A8AD-99925D7EB0C4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E435428E-1739-4D0D-B567-27C52DF00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2C04CDD3-48C3-458F-9961-B1B563C82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DCA069BB-7B0C-477F-83D3-531CC8C6D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0EBFF402-A515-45B0-B313-6124CEC0A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7F5FD7F-AB2D-48C3-BB39-F9460CE65CAF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E8E598EA-9053-40AC-806D-DC5DEBFD9A63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53950FED-7C24-4756-8514-CB40E69612B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967FF358-524A-454B-A927-830E97E147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7DE704E-6C5F-4688-8F54-F949E312B5BF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3705B304-6CF7-4262-8E64-5E491C8602AE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526 451</a:t>
                    </a:r>
                  </a:p>
                </p:txBody>
              </p:sp>
              <p:pic>
                <p:nvPicPr>
                  <p:cNvPr id="139" name="Picture 138">
                    <a:extLst>
                      <a:ext uri="{FF2B5EF4-FFF2-40B4-BE49-F238E27FC236}">
                        <a16:creationId xmlns:a16="http://schemas.microsoft.com/office/drawing/2014/main" id="{D95D421A-A523-4FB1-A71B-13F2BC0997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5F44C11C-77AD-4C02-BD6B-AEB7DE8826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6CB59B4-6070-4BE1-A84A-A74345C2EBCB}"/>
                </a:ext>
              </a:extLst>
            </p:cNvPr>
            <p:cNvSpPr txBox="1"/>
            <p:nvPr/>
          </p:nvSpPr>
          <p:spPr>
            <a:xfrm>
              <a:off x="3370739" y="4552910"/>
              <a:ext cx="274320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7DB1D2-A694-456A-865B-D89B624C91DC}"/>
                </a:ext>
              </a:extLst>
            </p:cNvPr>
            <p:cNvCxnSpPr/>
            <p:nvPr/>
          </p:nvCxnSpPr>
          <p:spPr bwMode="auto">
            <a:xfrm flipH="1" flipV="1">
              <a:off x="3568015" y="4817579"/>
              <a:ext cx="2593" cy="511883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C43C7D7-0AB0-4C9C-90ED-629CD2969EAD}"/>
              </a:ext>
            </a:extLst>
          </p:cNvPr>
          <p:cNvSpPr/>
          <p:nvPr/>
        </p:nvSpPr>
        <p:spPr bwMode="auto">
          <a:xfrm>
            <a:off x="2666609" y="4416889"/>
            <a:ext cx="615978" cy="245220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O-40">
            <a:extLst>
              <a:ext uri="{FF2B5EF4-FFF2-40B4-BE49-F238E27FC236}">
                <a16:creationId xmlns:a16="http://schemas.microsoft.com/office/drawing/2014/main" id="{4ADD9E5B-0069-4ACA-A391-917A40340D01}"/>
              </a:ext>
            </a:extLst>
          </p:cNvPr>
          <p:cNvGrpSpPr/>
          <p:nvPr/>
        </p:nvGrpSpPr>
        <p:grpSpPr>
          <a:xfrm>
            <a:off x="5797272" y="3919083"/>
            <a:ext cx="1851056" cy="1475688"/>
            <a:chOff x="3797870" y="4186119"/>
            <a:chExt cx="1851056" cy="1475688"/>
          </a:xfrm>
        </p:grpSpPr>
        <p:grpSp>
          <p:nvGrpSpPr>
            <p:cNvPr id="154" name="_O-40">
              <a:extLst>
                <a:ext uri="{FF2B5EF4-FFF2-40B4-BE49-F238E27FC236}">
                  <a16:creationId xmlns:a16="http://schemas.microsoft.com/office/drawing/2014/main" id="{A0E6D53B-E595-4355-B1A5-B3B07FB7CF4E}"/>
                </a:ext>
              </a:extLst>
            </p:cNvPr>
            <p:cNvGrpSpPr/>
            <p:nvPr/>
          </p:nvGrpSpPr>
          <p:grpSpPr>
            <a:xfrm>
              <a:off x="3797870" y="4186119"/>
              <a:ext cx="1851056" cy="1475688"/>
              <a:chOff x="1161583" y="4138726"/>
              <a:chExt cx="1851056" cy="1475688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CA103249-C1A9-4021-A1CD-A3EEF963D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DC5752CD-F9BB-41A6-A67C-B168103A1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33951D9F-5FEE-440E-AFFC-4C6F250F9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BB4ABAF4-FC01-4AC3-9684-93773B48A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47770627-E5B1-47E2-B017-3CC274593629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19C06D3-6567-41E3-B64D-CDC66115438A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BDE10995-40F4-42B8-809F-DA00BA68885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3E5DFBE2-D6B8-4035-B990-67535166B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F934FFC8-B627-42FA-8D3E-CE78FEDDF7DD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DE2D65DB-EAE0-4868-996D-5F2BC55088B8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526O-40</a:t>
                    </a:r>
                  </a:p>
                </p:txBody>
              </p:sp>
              <p:pic>
                <p:nvPicPr>
                  <p:cNvPr id="167" name="Picture 166">
                    <a:extLst>
                      <a:ext uri="{FF2B5EF4-FFF2-40B4-BE49-F238E27FC236}">
                        <a16:creationId xmlns:a16="http://schemas.microsoft.com/office/drawing/2014/main" id="{05479521-00F0-4D9F-90FC-0B414B859D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5" name="Picture 164">
                  <a:extLst>
                    <a:ext uri="{FF2B5EF4-FFF2-40B4-BE49-F238E27FC236}">
                      <a16:creationId xmlns:a16="http://schemas.microsoft.com/office/drawing/2014/main" id="{3BBA29C2-5FA2-492B-BFE1-641327B66D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33A71A0-579D-40A5-B5B6-2C60773446FD}"/>
                </a:ext>
              </a:extLst>
            </p:cNvPr>
            <p:cNvCxnSpPr/>
            <p:nvPr/>
          </p:nvCxnSpPr>
          <p:spPr bwMode="auto">
            <a:xfrm rot="5400000" flipH="1">
              <a:off x="4006494" y="5098794"/>
              <a:ext cx="689212" cy="682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_451">
            <a:extLst>
              <a:ext uri="{FF2B5EF4-FFF2-40B4-BE49-F238E27FC236}">
                <a16:creationId xmlns:a16="http://schemas.microsoft.com/office/drawing/2014/main" id="{77618380-6A56-49FE-98C4-F1DE409B232E}"/>
              </a:ext>
            </a:extLst>
          </p:cNvPr>
          <p:cNvGrpSpPr/>
          <p:nvPr/>
        </p:nvGrpSpPr>
        <p:grpSpPr>
          <a:xfrm>
            <a:off x="5797272" y="3919083"/>
            <a:ext cx="1851056" cy="1475688"/>
            <a:chOff x="5763830" y="4186119"/>
            <a:chExt cx="1851056" cy="1475688"/>
          </a:xfrm>
        </p:grpSpPr>
        <p:grpSp>
          <p:nvGrpSpPr>
            <p:cNvPr id="64" name="_451">
              <a:extLst>
                <a:ext uri="{FF2B5EF4-FFF2-40B4-BE49-F238E27FC236}">
                  <a16:creationId xmlns:a16="http://schemas.microsoft.com/office/drawing/2014/main" id="{F514CA5D-7125-4724-93A2-87CA90FD461C}"/>
                </a:ext>
              </a:extLst>
            </p:cNvPr>
            <p:cNvGrpSpPr/>
            <p:nvPr/>
          </p:nvGrpSpPr>
          <p:grpSpPr>
            <a:xfrm>
              <a:off x="5763830" y="4186119"/>
              <a:ext cx="1851056" cy="1475688"/>
              <a:chOff x="1161583" y="4138726"/>
              <a:chExt cx="1851056" cy="1475688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57F8196-CD97-49B2-8085-80986F3F4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A926612-874C-47CF-A4E1-4F744EF7A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DFD038D-E3DA-48C6-9B02-CA1A48EC8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FF1C14FA-0123-4A65-B66C-BE7AB1923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7F05A6E-A9E3-4ACC-840C-E585F29E7F45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9C97DE2C-56C7-4C27-A8EC-B5CE223FEAD0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1DDE57C5-E849-4D6F-B743-7452027B391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D42394FD-2F62-497D-930C-DB0CF8A230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87D30FF1-4D37-425B-AC9F-1E10A5D8B740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18187F19-42F5-499C-9EF4-7485661446CE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526 451</a:t>
                    </a:r>
                  </a:p>
                </p:txBody>
              </p:sp>
              <p:pic>
                <p:nvPicPr>
                  <p:cNvPr id="99" name="Picture 98">
                    <a:extLst>
                      <a:ext uri="{FF2B5EF4-FFF2-40B4-BE49-F238E27FC236}">
                        <a16:creationId xmlns:a16="http://schemas.microsoft.com/office/drawing/2014/main" id="{3A18481C-5DB2-4FDC-892F-6361E3A34B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B26DF435-3353-4DB3-9B1C-AF0ACF875F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81EE152-0478-4ECB-B909-79F21025D9CD}"/>
                </a:ext>
              </a:extLst>
            </p:cNvPr>
            <p:cNvCxnSpPr/>
            <p:nvPr/>
          </p:nvCxnSpPr>
          <p:spPr bwMode="auto">
            <a:xfrm rot="5400000" flipH="1">
              <a:off x="5968617" y="5098794"/>
              <a:ext cx="689212" cy="682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Titles">
            <a:extLst>
              <a:ext uri="{FF2B5EF4-FFF2-40B4-BE49-F238E27FC236}">
                <a16:creationId xmlns:a16="http://schemas.microsoft.com/office/drawing/2014/main" id="{EAE45ADE-18B5-4D57-9B00-92B52D4AA3A0}"/>
              </a:ext>
            </a:extLst>
          </p:cNvPr>
          <p:cNvGrpSpPr/>
          <p:nvPr/>
        </p:nvGrpSpPr>
        <p:grpSpPr>
          <a:xfrm>
            <a:off x="1244566" y="3509170"/>
            <a:ext cx="5152327" cy="369332"/>
            <a:chOff x="1244566" y="3628690"/>
            <a:chExt cx="5152327" cy="369332"/>
          </a:xfrm>
        </p:grpSpPr>
        <p:sp>
          <p:nvSpPr>
            <p:cNvPr id="75" name="Before:">
              <a:extLst>
                <a:ext uri="{FF2B5EF4-FFF2-40B4-BE49-F238E27FC236}">
                  <a16:creationId xmlns:a16="http://schemas.microsoft.com/office/drawing/2014/main" id="{9377294E-6A81-4AA1-9B7D-0177501C0216}"/>
                </a:ext>
              </a:extLst>
            </p:cNvPr>
            <p:cNvSpPr txBox="1"/>
            <p:nvPr/>
          </p:nvSpPr>
          <p:spPr>
            <a:xfrm>
              <a:off x="1244566" y="3628690"/>
              <a:ext cx="94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Before:</a:t>
              </a:r>
            </a:p>
          </p:txBody>
        </p:sp>
        <p:sp>
          <p:nvSpPr>
            <p:cNvPr id="76" name="After:">
              <a:extLst>
                <a:ext uri="{FF2B5EF4-FFF2-40B4-BE49-F238E27FC236}">
                  <a16:creationId xmlns:a16="http://schemas.microsoft.com/office/drawing/2014/main" id="{14017D62-55F4-4923-9EF4-0F1911B1F8EF}"/>
                </a:ext>
              </a:extLst>
            </p:cNvPr>
            <p:cNvSpPr txBox="1"/>
            <p:nvPr/>
          </p:nvSpPr>
          <p:spPr>
            <a:xfrm>
              <a:off x="5664049" y="3628690"/>
              <a:ext cx="73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After: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Accept Handoff - QZ Command</a:t>
            </a:r>
          </a:p>
        </p:txBody>
      </p:sp>
      <p:sp>
        <p:nvSpPr>
          <p:cNvPr id="64" name="Content Placeholder 1"/>
          <p:cNvSpPr txBox="1">
            <a:spLocks/>
          </p:cNvSpPr>
          <p:nvPr/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QZ command may be used in place of QN command</a:t>
            </a:r>
          </a:p>
          <a:p>
            <a:pPr marL="336550" lvl="1" indent="0">
              <a:buNone/>
            </a:pPr>
            <a:r>
              <a:rPr lang="en-US" b="1" dirty="0"/>
              <a:t>Syntax: </a:t>
            </a:r>
            <a:r>
              <a:rPr lang="en-US" b="0" dirty="0"/>
              <a:t>QZ  &lt;FLID&gt;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While accepting a handoff, the QZ command may also modify flight plan data by:</a:t>
            </a:r>
          </a:p>
          <a:p>
            <a:pPr lvl="1"/>
            <a:r>
              <a:rPr lang="en-US" dirty="0"/>
              <a:t>Assigning an altitude</a:t>
            </a:r>
          </a:p>
          <a:p>
            <a:pPr lvl="1"/>
            <a:r>
              <a:rPr lang="en-US" dirty="0"/>
              <a:t>Offsetting a data block</a:t>
            </a:r>
          </a:p>
          <a:p>
            <a:pPr lvl="1"/>
            <a:r>
              <a:rPr lang="en-US" dirty="0"/>
              <a:t>Offsetting a data block and assigning an altitude</a:t>
            </a:r>
          </a:p>
        </p:txBody>
      </p:sp>
    </p:spTree>
    <p:extLst>
      <p:ext uri="{BB962C8B-B14F-4D97-AF65-F5344CB8AC3E}">
        <p14:creationId xmlns:p14="http://schemas.microsoft.com/office/powerpoint/2010/main" val="4037222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1BE5FC79-05E8-4B9A-A335-389CE0CCD43C}"/>
              </a:ext>
            </a:extLst>
          </p:cNvPr>
          <p:cNvSpPr/>
          <p:nvPr/>
        </p:nvSpPr>
        <p:spPr bwMode="auto">
          <a:xfrm>
            <a:off x="457200" y="3489525"/>
            <a:ext cx="8229600" cy="237744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Retract Handoff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71391"/>
            <a:ext cx="8050213" cy="1923306"/>
          </a:xfrm>
        </p:spPr>
        <p:txBody>
          <a:bodyPr/>
          <a:lstStyle/>
          <a:p>
            <a:r>
              <a:rPr lang="en-US" dirty="0"/>
              <a:t>No function key entry required</a:t>
            </a:r>
          </a:p>
          <a:p>
            <a:pPr marL="341313" indent="0">
              <a:buNone/>
              <a:tabLst>
                <a:tab pos="2114550" algn="l"/>
              </a:tabLst>
            </a:pPr>
            <a:r>
              <a:rPr lang="en-US" sz="2600" dirty="0"/>
              <a:t>Examples: 	</a:t>
            </a:r>
            <a:r>
              <a:rPr lang="en-US" sz="2900" b="0" dirty="0">
                <a:latin typeface="Consolas" panose="020B0609020204030204" pitchFamily="49" charset="0"/>
              </a:rPr>
              <a:t>UAL26</a:t>
            </a:r>
          </a:p>
          <a:p>
            <a:pPr marL="2057400" lvl="1" indent="0">
              <a:buNone/>
              <a:tabLst>
                <a:tab pos="2114550" algn="l"/>
              </a:tabLst>
            </a:pPr>
            <a:r>
              <a:rPr lang="en-US" sz="2900" dirty="0">
                <a:latin typeface="Consolas" panose="020B0609020204030204" pitchFamily="49" charset="0"/>
              </a:rPr>
              <a:t>	526</a:t>
            </a:r>
          </a:p>
        </p:txBody>
      </p:sp>
      <p:grpSp>
        <p:nvGrpSpPr>
          <p:cNvPr id="2" name="_451">
            <a:extLst>
              <a:ext uri="{FF2B5EF4-FFF2-40B4-BE49-F238E27FC236}">
                <a16:creationId xmlns:a16="http://schemas.microsoft.com/office/drawing/2014/main" id="{2585A635-4D7F-4D06-89BB-2C418F005CD8}"/>
              </a:ext>
            </a:extLst>
          </p:cNvPr>
          <p:cNvGrpSpPr/>
          <p:nvPr/>
        </p:nvGrpSpPr>
        <p:grpSpPr>
          <a:xfrm>
            <a:off x="5800165" y="3920008"/>
            <a:ext cx="1851056" cy="1475688"/>
            <a:chOff x="5763829" y="4186119"/>
            <a:chExt cx="1851056" cy="1475688"/>
          </a:xfrm>
        </p:grpSpPr>
        <p:grpSp>
          <p:nvGrpSpPr>
            <p:cNvPr id="52" name="_451">
              <a:extLst>
                <a:ext uri="{FF2B5EF4-FFF2-40B4-BE49-F238E27FC236}">
                  <a16:creationId xmlns:a16="http://schemas.microsoft.com/office/drawing/2014/main" id="{CC932425-4D42-45FD-96B2-79DDC53657FC}"/>
                </a:ext>
              </a:extLst>
            </p:cNvPr>
            <p:cNvGrpSpPr/>
            <p:nvPr/>
          </p:nvGrpSpPr>
          <p:grpSpPr>
            <a:xfrm>
              <a:off x="5763829" y="4186119"/>
              <a:ext cx="1851056" cy="1475688"/>
              <a:chOff x="1161583" y="4138726"/>
              <a:chExt cx="1851056" cy="147568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76A0FD1-0A40-4732-85A6-874B199D5A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1231BAD-D20B-4821-9790-3B8CF4B03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A3F6E7A0-A02C-4D32-8D77-37AA891FF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C856D1E-2ED2-498B-8F8C-36D40A2DD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92CB2DE-DB8E-4D0F-A6D8-7F1419738471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32FA554-D6C2-4060-A02D-EE31B1CA11AE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FEBEE8BC-3811-4FC4-80E0-36ACE4E3194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348ADFF8-24A5-41AF-8A07-8E4CFD5A5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DEA4C33-035E-4B70-B457-4AEB5B7E9346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8D529D7-9240-467A-B8F0-4E268F438AFF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526 451</a:t>
                    </a:r>
                  </a:p>
                </p:txBody>
              </p:sp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1FCA2EEE-44D9-4CE4-8B25-BC0E4CE44A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DD0F16A-FBE4-450B-83E2-0115C48DA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F40E9C4-90D8-4413-AD81-F0BE3B4B46E1}"/>
                </a:ext>
              </a:extLst>
            </p:cNvPr>
            <p:cNvCxnSpPr/>
            <p:nvPr/>
          </p:nvCxnSpPr>
          <p:spPr bwMode="auto">
            <a:xfrm flipH="1" flipV="1">
              <a:off x="6308597" y="4751272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" name="O-55">
            <a:extLst>
              <a:ext uri="{FF2B5EF4-FFF2-40B4-BE49-F238E27FC236}">
                <a16:creationId xmlns:a16="http://schemas.microsoft.com/office/drawing/2014/main" id="{2C83276C-885A-46DD-A9E3-E83B0C5478D4}"/>
              </a:ext>
            </a:extLst>
          </p:cNvPr>
          <p:cNvGrpSpPr/>
          <p:nvPr/>
        </p:nvGrpSpPr>
        <p:grpSpPr>
          <a:xfrm>
            <a:off x="5800165" y="3920008"/>
            <a:ext cx="1851056" cy="1475688"/>
            <a:chOff x="5763829" y="4186119"/>
            <a:chExt cx="1851056" cy="1475688"/>
          </a:xfrm>
        </p:grpSpPr>
        <p:grpSp>
          <p:nvGrpSpPr>
            <p:cNvPr id="86" name="_451">
              <a:extLst>
                <a:ext uri="{FF2B5EF4-FFF2-40B4-BE49-F238E27FC236}">
                  <a16:creationId xmlns:a16="http://schemas.microsoft.com/office/drawing/2014/main" id="{73E1A8E7-980A-46E2-A0C7-46FAC84D5B86}"/>
                </a:ext>
              </a:extLst>
            </p:cNvPr>
            <p:cNvGrpSpPr/>
            <p:nvPr/>
          </p:nvGrpSpPr>
          <p:grpSpPr>
            <a:xfrm>
              <a:off x="5763829" y="4186119"/>
              <a:ext cx="1851056" cy="1475688"/>
              <a:chOff x="1161583" y="4138726"/>
              <a:chExt cx="1851056" cy="1475688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E77886A2-8959-4394-B22E-0E88E514F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F0AAE780-D234-4B8B-99C7-C80F2E46B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7B92312A-335D-4762-AE6F-A3D49F9BE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9517A2F4-8FC3-4B93-AE5F-C49E902B8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B21937A-5FF6-4625-9E9A-D335438D0834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98A999C-3F2B-4207-AB62-5D1680E90C67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6220B9F-4548-4579-BDED-86B0CA8EF2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2C827FBA-0C57-4629-8CBE-999C4A0DB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ED2B8130-080F-44BB-B0CE-83D3C778C747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1D63AD1C-EEBC-44B3-AB8A-00378C5655E6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526O-55</a:t>
                    </a:r>
                  </a:p>
                </p:txBody>
              </p:sp>
              <p:pic>
                <p:nvPicPr>
                  <p:cNvPr id="99" name="Picture 98">
                    <a:extLst>
                      <a:ext uri="{FF2B5EF4-FFF2-40B4-BE49-F238E27FC236}">
                        <a16:creationId xmlns:a16="http://schemas.microsoft.com/office/drawing/2014/main" id="{0756B0F8-A362-408C-9F82-6D5FB8193D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0E9E747-1B49-49E6-BB24-F7E8BE496E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5022215-465D-453F-9909-1527B275264B}"/>
                </a:ext>
              </a:extLst>
            </p:cNvPr>
            <p:cNvCxnSpPr/>
            <p:nvPr/>
          </p:nvCxnSpPr>
          <p:spPr bwMode="auto">
            <a:xfrm flipH="1" flipV="1">
              <a:off x="6308597" y="4751272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_451">
            <a:extLst>
              <a:ext uri="{FF2B5EF4-FFF2-40B4-BE49-F238E27FC236}">
                <a16:creationId xmlns:a16="http://schemas.microsoft.com/office/drawing/2014/main" id="{E1721E84-19B1-4C2B-A0A5-61C8346BADFF}"/>
              </a:ext>
            </a:extLst>
          </p:cNvPr>
          <p:cNvGrpSpPr/>
          <p:nvPr/>
        </p:nvGrpSpPr>
        <p:grpSpPr>
          <a:xfrm>
            <a:off x="1586437" y="3924221"/>
            <a:ext cx="1851056" cy="1475688"/>
            <a:chOff x="3014171" y="4074912"/>
            <a:chExt cx="1851056" cy="1475688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1578B76-9F3D-4A7E-A4FA-D1660BBF000C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407E4C59-11D8-4F82-A4EC-3D7B11715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DA8B9681-C489-4130-A3C8-C5F913FC6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23D24C03-4C02-409C-8785-ECD7B8995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A95022BF-0D1A-4B69-8805-6CDF0E8DE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A59895B-378B-4E24-B7DC-040FDE56AB86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748808B-DF85-49EA-A429-6602E0923515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CF22331-F077-4FB3-8475-B26F3E972F8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40" name="Picture 139">
                  <a:extLst>
                    <a:ext uri="{FF2B5EF4-FFF2-40B4-BE49-F238E27FC236}">
                      <a16:creationId xmlns:a16="http://schemas.microsoft.com/office/drawing/2014/main" id="{9C68B45E-5ACE-4A92-9C76-4C39875F66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3F17489A-8D28-4C82-95D2-013CB69E144D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F396187D-CDAB-4187-9886-58453453980B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526 451</a:t>
                    </a:r>
                  </a:p>
                </p:txBody>
              </p:sp>
              <p:pic>
                <p:nvPicPr>
                  <p:cNvPr id="144" name="Picture 143">
                    <a:extLst>
                      <a:ext uri="{FF2B5EF4-FFF2-40B4-BE49-F238E27FC236}">
                        <a16:creationId xmlns:a16="http://schemas.microsoft.com/office/drawing/2014/main" id="{E4CD9CDF-C49D-4EC8-AB83-F00A4EB001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6EDC76DE-A73F-4776-BA37-09BC1C9353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A27E30-99C5-4FDD-9EA0-F82A7D0362A1}"/>
                </a:ext>
              </a:extLst>
            </p:cNvPr>
            <p:cNvCxnSpPr/>
            <p:nvPr/>
          </p:nvCxnSpPr>
          <p:spPr bwMode="auto">
            <a:xfrm flipH="1" flipV="1">
              <a:off x="3568015" y="4636069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5" name="HD30">
            <a:extLst>
              <a:ext uri="{FF2B5EF4-FFF2-40B4-BE49-F238E27FC236}">
                <a16:creationId xmlns:a16="http://schemas.microsoft.com/office/drawing/2014/main" id="{76D9CCA9-71B2-4F26-B01D-EEB52CDBB918}"/>
              </a:ext>
            </a:extLst>
          </p:cNvPr>
          <p:cNvGrpSpPr/>
          <p:nvPr/>
        </p:nvGrpSpPr>
        <p:grpSpPr>
          <a:xfrm>
            <a:off x="1586437" y="3924221"/>
            <a:ext cx="1851056" cy="1475688"/>
            <a:chOff x="3014171" y="4074912"/>
            <a:chExt cx="1851056" cy="1475688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9FD4B12A-47BD-4ECF-A55D-6F89D181239C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D1425E79-9700-4644-9EC7-431F7CBAE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8696A566-B3C4-4984-87BB-D142D68E0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EAF5B724-0133-4150-8D1E-F34C0EAD8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54006EE4-8660-4053-AB09-83D1140B9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BABB4F-9D9A-4599-A24C-8736EB4200FC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19123F9F-5EBE-48FA-A42E-BC387858CF4E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77F8B37A-067D-4C13-A9DE-8051375612D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CB287B1E-3853-4850-91CC-5927973B6E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DDD0B26F-2F58-455B-8AC9-222BD6DE0137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A52B8070-09CD-44DD-8EFA-47B900E98601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526H-40</a:t>
                    </a:r>
                  </a:p>
                </p:txBody>
              </p:sp>
              <p:pic>
                <p:nvPicPr>
                  <p:cNvPr id="159" name="Picture 158">
                    <a:extLst>
                      <a:ext uri="{FF2B5EF4-FFF2-40B4-BE49-F238E27FC236}">
                        <a16:creationId xmlns:a16="http://schemas.microsoft.com/office/drawing/2014/main" id="{A6BFF5FF-EE7D-4452-B4DC-D1614ADB8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70217D64-8A97-4520-8802-9687E026A2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538028C-C667-4A23-A724-93CA285F3361}"/>
                </a:ext>
              </a:extLst>
            </p:cNvPr>
            <p:cNvCxnSpPr/>
            <p:nvPr/>
          </p:nvCxnSpPr>
          <p:spPr bwMode="auto">
            <a:xfrm flipH="1" flipV="1">
              <a:off x="3568015" y="4636069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0" name="Field E flash Left">
            <a:extLst>
              <a:ext uri="{FF2B5EF4-FFF2-40B4-BE49-F238E27FC236}">
                <a16:creationId xmlns:a16="http://schemas.microsoft.com/office/drawing/2014/main" id="{EE978925-628D-493D-9523-40CC0FAA60A9}"/>
              </a:ext>
            </a:extLst>
          </p:cNvPr>
          <p:cNvSpPr/>
          <p:nvPr/>
        </p:nvSpPr>
        <p:spPr bwMode="auto">
          <a:xfrm>
            <a:off x="2673802" y="4441201"/>
            <a:ext cx="615978" cy="24522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Titles">
            <a:extLst>
              <a:ext uri="{FF2B5EF4-FFF2-40B4-BE49-F238E27FC236}">
                <a16:creationId xmlns:a16="http://schemas.microsoft.com/office/drawing/2014/main" id="{1F23A71F-D947-4E31-B2D9-A49DA18DBE6F}"/>
              </a:ext>
            </a:extLst>
          </p:cNvPr>
          <p:cNvGrpSpPr/>
          <p:nvPr/>
        </p:nvGrpSpPr>
        <p:grpSpPr>
          <a:xfrm>
            <a:off x="1244566" y="3509170"/>
            <a:ext cx="5152327" cy="369332"/>
            <a:chOff x="1244566" y="3628690"/>
            <a:chExt cx="5152327" cy="369332"/>
          </a:xfrm>
        </p:grpSpPr>
        <p:sp>
          <p:nvSpPr>
            <p:cNvPr id="112" name="Before:">
              <a:extLst>
                <a:ext uri="{FF2B5EF4-FFF2-40B4-BE49-F238E27FC236}">
                  <a16:creationId xmlns:a16="http://schemas.microsoft.com/office/drawing/2014/main" id="{8010E3A0-E71C-4AD4-8982-4251B7CDF7C3}"/>
                </a:ext>
              </a:extLst>
            </p:cNvPr>
            <p:cNvSpPr txBox="1"/>
            <p:nvPr/>
          </p:nvSpPr>
          <p:spPr>
            <a:xfrm>
              <a:off x="1244566" y="3628690"/>
              <a:ext cx="94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Before:</a:t>
              </a:r>
            </a:p>
          </p:txBody>
        </p:sp>
        <p:sp>
          <p:nvSpPr>
            <p:cNvPr id="113" name="After:">
              <a:extLst>
                <a:ext uri="{FF2B5EF4-FFF2-40B4-BE49-F238E27FC236}">
                  <a16:creationId xmlns:a16="http://schemas.microsoft.com/office/drawing/2014/main" id="{41A21CEA-E20A-40EB-B8E6-26126C0AE694}"/>
                </a:ext>
              </a:extLst>
            </p:cNvPr>
            <p:cNvSpPr txBox="1"/>
            <p:nvPr/>
          </p:nvSpPr>
          <p:spPr>
            <a:xfrm>
              <a:off x="5664049" y="3628690"/>
              <a:ext cx="73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After: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5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47782" y="1513000"/>
            <a:ext cx="8848437" cy="4114800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Automatic Handoff</a:t>
            </a: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6898640" y="4264517"/>
            <a:ext cx="209512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Boundary</a:t>
            </a: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539240" y="2418224"/>
            <a:ext cx="87043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Route</a:t>
            </a:r>
          </a:p>
        </p:txBody>
      </p:sp>
      <p:sp>
        <p:nvSpPr>
          <p:cNvPr id="92" name="Adapted HO Pt."/>
          <p:cNvSpPr>
            <a:spLocks noChangeArrowheads="1"/>
          </p:cNvSpPr>
          <p:nvPr/>
        </p:nvSpPr>
        <p:spPr bwMode="auto">
          <a:xfrm>
            <a:off x="578538" y="3841762"/>
            <a:ext cx="2460625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Adapted Handoff Point</a:t>
            </a:r>
          </a:p>
        </p:txBody>
      </p:sp>
      <p:sp>
        <p:nvSpPr>
          <p:cNvPr id="97" name="Freeform 4"/>
          <p:cNvSpPr>
            <a:spLocks/>
          </p:cNvSpPr>
          <p:nvPr/>
        </p:nvSpPr>
        <p:spPr bwMode="auto">
          <a:xfrm>
            <a:off x="1396504" y="2633484"/>
            <a:ext cx="1092695" cy="922338"/>
          </a:xfrm>
          <a:custGeom>
            <a:avLst/>
            <a:gdLst>
              <a:gd name="T0" fmla="*/ 0 w 1403"/>
              <a:gd name="T1" fmla="*/ 0 h 609"/>
              <a:gd name="T2" fmla="*/ 2147483647 w 1403"/>
              <a:gd name="T3" fmla="*/ 0 h 609"/>
              <a:gd name="T4" fmla="*/ 2147483647 w 1403"/>
              <a:gd name="T5" fmla="*/ 2147483647 h 609"/>
              <a:gd name="T6" fmla="*/ 0 60000 65536"/>
              <a:gd name="T7" fmla="*/ 0 60000 65536"/>
              <a:gd name="T8" fmla="*/ 0 60000 65536"/>
              <a:gd name="T9" fmla="*/ 0 w 1403"/>
              <a:gd name="T10" fmla="*/ 0 h 609"/>
              <a:gd name="T11" fmla="*/ 1403 w 1403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3" h="609">
                <a:moveTo>
                  <a:pt x="0" y="0"/>
                </a:moveTo>
                <a:lnTo>
                  <a:pt x="637" y="0"/>
                </a:lnTo>
                <a:lnTo>
                  <a:pt x="1402" y="608"/>
                </a:lnTo>
              </a:path>
            </a:pathLst>
          </a:custGeom>
          <a:noFill/>
          <a:ln w="25400" cap="rnd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428494" y="4509807"/>
            <a:ext cx="470146" cy="296024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Line 8"/>
          <p:cNvSpPr>
            <a:spLocks noChangeShapeType="1"/>
          </p:cNvSpPr>
          <p:nvPr/>
        </p:nvSpPr>
        <p:spPr bwMode="auto">
          <a:xfrm>
            <a:off x="6442872" y="1646348"/>
            <a:ext cx="0" cy="393192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Freeform 3"/>
          <p:cNvSpPr>
            <a:spLocks/>
          </p:cNvSpPr>
          <p:nvPr/>
        </p:nvSpPr>
        <p:spPr bwMode="auto">
          <a:xfrm>
            <a:off x="2861730" y="3671710"/>
            <a:ext cx="2275342" cy="440118"/>
          </a:xfrm>
          <a:custGeom>
            <a:avLst/>
            <a:gdLst>
              <a:gd name="T0" fmla="*/ 0 w 2214"/>
              <a:gd name="T1" fmla="*/ 2147483647 h 1178"/>
              <a:gd name="T2" fmla="*/ 2147483647 w 2214"/>
              <a:gd name="T3" fmla="*/ 2147483647 h 1178"/>
              <a:gd name="T4" fmla="*/ 2147483647 w 2214"/>
              <a:gd name="T5" fmla="*/ 0 h 1178"/>
              <a:gd name="T6" fmla="*/ 0 60000 65536"/>
              <a:gd name="T7" fmla="*/ 0 60000 65536"/>
              <a:gd name="T8" fmla="*/ 0 60000 65536"/>
              <a:gd name="T9" fmla="*/ 0 w 2214"/>
              <a:gd name="T10" fmla="*/ 0 h 1178"/>
              <a:gd name="T11" fmla="*/ 2214 w 2214"/>
              <a:gd name="T12" fmla="*/ 1178 h 1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4" h="1178">
                <a:moveTo>
                  <a:pt x="0" y="1177"/>
                </a:moveTo>
                <a:lnTo>
                  <a:pt x="863" y="1177"/>
                </a:lnTo>
                <a:lnTo>
                  <a:pt x="2213" y="0"/>
                </a:lnTo>
              </a:path>
            </a:pathLst>
          </a:custGeom>
          <a:noFill/>
          <a:ln w="25400" cap="rnd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 flipV="1">
            <a:off x="327025" y="3555823"/>
            <a:ext cx="8496935" cy="15874"/>
          </a:xfrm>
          <a:prstGeom prst="lin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314328-4318-498A-89F5-18E6F127F989}"/>
              </a:ext>
            </a:extLst>
          </p:cNvPr>
          <p:cNvSpPr/>
          <p:nvPr/>
        </p:nvSpPr>
        <p:spPr bwMode="auto">
          <a:xfrm>
            <a:off x="5171440" y="3456709"/>
            <a:ext cx="192490" cy="217487"/>
          </a:xfrm>
          <a:prstGeom prst="ellipse">
            <a:avLst/>
          </a:prstGeom>
          <a:solidFill>
            <a:srgbClr val="009F9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3" name="Normal 1">
            <a:extLst>
              <a:ext uri="{FF2B5EF4-FFF2-40B4-BE49-F238E27FC236}">
                <a16:creationId xmlns:a16="http://schemas.microsoft.com/office/drawing/2014/main" id="{4E197098-49D5-4BE2-895E-C689DE850308}"/>
              </a:ext>
            </a:extLst>
          </p:cNvPr>
          <p:cNvGrpSpPr/>
          <p:nvPr/>
        </p:nvGrpSpPr>
        <p:grpSpPr>
          <a:xfrm>
            <a:off x="4227526" y="2190853"/>
            <a:ext cx="1851056" cy="1475688"/>
            <a:chOff x="3014171" y="4074912"/>
            <a:chExt cx="1851056" cy="147568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E9DB66F-AAFB-4E79-AB31-A7D72E219AD7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00F09FC-F0DA-4E4E-AD88-803DE3455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99AE95E-FAFB-4DDD-BC0D-9DF9492C7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2578B2A-009B-4513-BC33-4D63797D9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F37C13FF-2647-4CD8-8B5B-6C9C2D044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B8E0BD-09F7-4F90-9D9E-12D4B7DA53A3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7FEE932-93D8-42D6-952C-8FDC5872B145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3CF3E6AF-EC54-44EF-BA80-6317B05370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54F5C946-03C2-494B-A27D-BE4F5A6CA7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2E76E2F6-0EFA-49AD-86AF-A69DBD1AA30B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4AF3BC0-3DB9-4372-952E-77147D888EC5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526 410</a:t>
                    </a:r>
                  </a:p>
                </p:txBody>
              </p:sp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859D11C1-A60A-4C23-82A3-40B003C535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5CA44BF-20DC-45F0-9E30-67FC4E1AC5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ECE5A3B-169B-4BE1-A427-988D26A89866}"/>
                </a:ext>
              </a:extLst>
            </p:cNvPr>
            <p:cNvCxnSpPr/>
            <p:nvPr/>
          </p:nvCxnSpPr>
          <p:spPr bwMode="auto">
            <a:xfrm flipH="1" flipV="1">
              <a:off x="3568015" y="4638114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Normal 2">
            <a:extLst>
              <a:ext uri="{FF2B5EF4-FFF2-40B4-BE49-F238E27FC236}">
                <a16:creationId xmlns:a16="http://schemas.microsoft.com/office/drawing/2014/main" id="{4A89FFD1-E390-40EB-9DDC-5088EDDC582B}"/>
              </a:ext>
            </a:extLst>
          </p:cNvPr>
          <p:cNvGrpSpPr/>
          <p:nvPr/>
        </p:nvGrpSpPr>
        <p:grpSpPr>
          <a:xfrm>
            <a:off x="4391669" y="2190853"/>
            <a:ext cx="1851056" cy="1475688"/>
            <a:chOff x="3014171" y="4074912"/>
            <a:chExt cx="1851056" cy="147568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A9F57C8-2B73-4EF5-8C1D-ECC846484730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8C73928F-8F3C-4AAA-BBAA-06EC2812C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4F57785-DA76-46B8-9B4D-21FBBBE27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5C77ADE-F9F6-47D5-A16E-8D8107F58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7B7220D8-7B94-42B6-91CA-AD0388EBE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45F7C9E-E5AB-40EF-87C2-2134F6BD41F0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F24A427D-C11E-4DEF-B54A-D4DE82D7E4D1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EFEA1B2C-CB6F-4DD8-9467-65D5B32E816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D38B053F-6F93-4618-80C7-9436DF843D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6155AE95-DEF7-43BD-AC29-8EAB645D1746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D7C80E2-1EB1-47B6-A848-C00A2AB1B566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526 410</a:t>
                    </a:r>
                  </a:p>
                </p:txBody>
              </p:sp>
              <p:pic>
                <p:nvPicPr>
                  <p:cNvPr id="83" name="Picture 82">
                    <a:extLst>
                      <a:ext uri="{FF2B5EF4-FFF2-40B4-BE49-F238E27FC236}">
                        <a16:creationId xmlns:a16="http://schemas.microsoft.com/office/drawing/2014/main" id="{261D4D7F-9325-49BC-A06C-8385BE02A2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9432C75E-F8AE-488C-A7B3-1941C55AE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2CF4B3-4042-47AC-BFD6-A2F9F5CC2766}"/>
                </a:ext>
              </a:extLst>
            </p:cNvPr>
            <p:cNvCxnSpPr/>
            <p:nvPr/>
          </p:nvCxnSpPr>
          <p:spPr bwMode="auto">
            <a:xfrm flipH="1" flipV="1">
              <a:off x="3568015" y="4638114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Normal 3">
            <a:extLst>
              <a:ext uri="{FF2B5EF4-FFF2-40B4-BE49-F238E27FC236}">
                <a16:creationId xmlns:a16="http://schemas.microsoft.com/office/drawing/2014/main" id="{E0C71EB8-081B-469E-A5B0-AA0824DC533A}"/>
              </a:ext>
            </a:extLst>
          </p:cNvPr>
          <p:cNvGrpSpPr/>
          <p:nvPr/>
        </p:nvGrpSpPr>
        <p:grpSpPr>
          <a:xfrm>
            <a:off x="4554376" y="2190853"/>
            <a:ext cx="1851056" cy="1475688"/>
            <a:chOff x="3014171" y="4074912"/>
            <a:chExt cx="1851056" cy="1475688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5631673-952D-4B0C-B40B-6D5910B80E04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7720DB37-6007-470D-83DE-123FE1494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334D1C10-320E-423B-9D74-36B5EEC7F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76AB354-DA4A-4913-BAEB-48FEA88A3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BFB6492D-F39A-45E4-AAAA-10CEE489F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A855444-E33F-42D0-9442-E765551EAAC5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4A22B32-6422-4C0D-93D9-0DC86FDD4A57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B8CDCBE-DA37-4190-BBE1-83A18B66DE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0AD7EA9-7C08-43F8-B60F-94BDB2F59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1C43583C-EF04-42AD-8648-764FE1B16118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66D165FD-A078-471A-A5D5-D4D6FDBF351F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526 410</a:t>
                    </a:r>
                  </a:p>
                </p:txBody>
              </p:sp>
              <p:pic>
                <p:nvPicPr>
                  <p:cNvPr id="104" name="Picture 103">
                    <a:extLst>
                      <a:ext uri="{FF2B5EF4-FFF2-40B4-BE49-F238E27FC236}">
                        <a16:creationId xmlns:a16="http://schemas.microsoft.com/office/drawing/2014/main" id="{46788C08-CA08-4E7D-A8A3-61F40BC6FB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E4F01482-1E0B-4319-AD7A-6D1CC40182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CBC6500-6361-42D1-8B04-AE1E35B4A63C}"/>
                </a:ext>
              </a:extLst>
            </p:cNvPr>
            <p:cNvCxnSpPr/>
            <p:nvPr/>
          </p:nvCxnSpPr>
          <p:spPr bwMode="auto">
            <a:xfrm flipH="1" flipV="1">
              <a:off x="3568015" y="4638114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H-40">
            <a:extLst>
              <a:ext uri="{FF2B5EF4-FFF2-40B4-BE49-F238E27FC236}">
                <a16:creationId xmlns:a16="http://schemas.microsoft.com/office/drawing/2014/main" id="{7AEAB6BC-6416-45B5-91C9-A8EE64AF4F37}"/>
              </a:ext>
            </a:extLst>
          </p:cNvPr>
          <p:cNvGrpSpPr/>
          <p:nvPr/>
        </p:nvGrpSpPr>
        <p:grpSpPr>
          <a:xfrm>
            <a:off x="4712663" y="2190853"/>
            <a:ext cx="1851056" cy="1475688"/>
            <a:chOff x="3014171" y="4074912"/>
            <a:chExt cx="1851056" cy="14756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BC98FF-990B-4277-8EC2-34E1101F36E5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2317C2C-5868-421D-92CA-B8C560E74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305B412-56F7-4BA9-B4FA-E570CBD25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0493319-DFCC-4DE1-AB74-C86AF247E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BE8690E-6A11-4579-8C2B-3101A4C15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EF2574-7B30-4FE3-8961-4249AE9A4600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F36BD35-6E84-4D95-97CD-43E88A76CE4B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F87B0E8-529A-4080-B28A-9E8BBD2D052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D040193F-041A-4374-B48C-E3B106EFE3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379EC465-0127-43E2-9CA8-9E4C80049B3A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D6193FC-A42B-4F15-BBF4-A936EC58CF40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526H-40</a:t>
                    </a:r>
                  </a:p>
                </p:txBody>
              </p:sp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9B927225-C6D6-4CBD-80B9-8ECBCF0817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DF97A608-D54F-4BE7-BB3D-E43D348F53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E75676-DBDF-4669-B6C7-95A8FD53E403}"/>
                </a:ext>
              </a:extLst>
            </p:cNvPr>
            <p:cNvCxnSpPr/>
            <p:nvPr/>
          </p:nvCxnSpPr>
          <p:spPr bwMode="auto">
            <a:xfrm flipH="1" flipV="1">
              <a:off x="3570608" y="4634830"/>
              <a:ext cx="1" cy="694633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HO _410">
            <a:extLst>
              <a:ext uri="{FF2B5EF4-FFF2-40B4-BE49-F238E27FC236}">
                <a16:creationId xmlns:a16="http://schemas.microsoft.com/office/drawing/2014/main" id="{C811D157-3B90-4235-A25A-EE8071DBEA16}"/>
              </a:ext>
            </a:extLst>
          </p:cNvPr>
          <p:cNvGrpSpPr/>
          <p:nvPr/>
        </p:nvGrpSpPr>
        <p:grpSpPr>
          <a:xfrm>
            <a:off x="4712663" y="2190853"/>
            <a:ext cx="1851056" cy="1475688"/>
            <a:chOff x="3014171" y="4074912"/>
            <a:chExt cx="1851056" cy="147568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9768FD-64BC-4CAB-A241-DC3138C6BE6B}"/>
                </a:ext>
              </a:extLst>
            </p:cNvPr>
            <p:cNvGrpSpPr/>
            <p:nvPr/>
          </p:nvGrpSpPr>
          <p:grpSpPr>
            <a:xfrm>
              <a:off x="3014171" y="4074912"/>
              <a:ext cx="1851056" cy="1475688"/>
              <a:chOff x="1161583" y="4138726"/>
              <a:chExt cx="1851056" cy="147568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4500B9B-DFDD-4847-9D23-3FE86E9B1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451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7A815F4-7905-43D2-AF5C-D35DDB1E3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603" y="5417559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62BC570-3C4D-4B84-8511-6A4ECFE40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989" y="5417559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2AAD46F-09E2-450B-A527-915A9E2EE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583" y="5404144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1AE8E58-E1BE-4275-AE18-E9E6BA79D4CF}"/>
                  </a:ext>
                </a:extLst>
              </p:cNvPr>
              <p:cNvCxnSpPr/>
              <p:nvPr/>
            </p:nvCxnSpPr>
            <p:spPr bwMode="auto">
              <a:xfrm flipH="1">
                <a:off x="1825388" y="5500048"/>
                <a:ext cx="689212" cy="6824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7C50C69-18F6-44AE-A207-6CC4777F1E05}"/>
                  </a:ext>
                </a:extLst>
              </p:cNvPr>
              <p:cNvGrpSpPr/>
              <p:nvPr/>
            </p:nvGrpSpPr>
            <p:grpSpPr>
              <a:xfrm>
                <a:off x="1586001" y="4138726"/>
                <a:ext cx="1426638" cy="1122521"/>
                <a:chOff x="1660932" y="4010345"/>
                <a:chExt cx="1426638" cy="1122521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E5E630E-BF4D-4F5B-A550-329E0981D9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CA4376CF-E397-49E5-8BEF-BF43368636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085374"/>
                  <a:ext cx="135089" cy="135089"/>
                </a:xfrm>
                <a:prstGeom prst="rect">
                  <a:avLst/>
                </a:prstGeom>
              </p:spPr>
            </p:pic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D4EB5341-58CC-42C6-94DE-7CC582C38271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A9E4079-D040-4228-80B5-3DD96DFB7E33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UAL26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310C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526 410</a:t>
                    </a:r>
                  </a:p>
                </p:txBody>
              </p:sp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B55E8F20-0C3B-4C2E-AA82-5FDED057CC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64F66A77-C8CA-40D2-A0A4-A84B6DC81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0932" y="4330989"/>
                  <a:ext cx="128748" cy="12874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FB0E2E-49E6-4FC4-894F-14968736AE51}"/>
                </a:ext>
              </a:extLst>
            </p:cNvPr>
            <p:cNvCxnSpPr/>
            <p:nvPr/>
          </p:nvCxnSpPr>
          <p:spPr bwMode="auto">
            <a:xfrm flipH="1" flipV="1">
              <a:off x="3568015" y="4638114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FEF565C-43EF-4008-A8F3-23EBD5ECEA7F}"/>
              </a:ext>
            </a:extLst>
          </p:cNvPr>
          <p:cNvSpPr/>
          <p:nvPr/>
        </p:nvSpPr>
        <p:spPr bwMode="auto">
          <a:xfrm>
            <a:off x="5781506" y="2698813"/>
            <a:ext cx="615978" cy="245220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6971A1-CDC6-4653-9926-9AF16770F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039759"/>
            <a:ext cx="8050213" cy="36701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Auto Handoff </a:t>
            </a:r>
            <a:r>
              <a:rPr lang="en-US" dirty="0">
                <a:latin typeface="Arial"/>
              </a:rPr>
              <a:t>Command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396216"/>
              </p:ext>
            </p:extLst>
          </p:nvPr>
        </p:nvGraphicFramePr>
        <p:xfrm>
          <a:off x="327025" y="1122363"/>
          <a:ext cx="8482013" cy="43781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7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 or Inhibit Handoff</a:t>
                      </a:r>
                    </a:p>
                  </a:txBody>
                  <a:tcPr marL="91433" marR="91433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274320" marR="274320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6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QA AAL123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6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QA 34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STARS Facility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QA ABC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6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ARTCC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QA M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6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Sectors or Facilities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Arial" panose="020B0604020202020204" pitchFamily="34" charset="0"/>
                        </a:rPr>
                        <a:t>QA 34 ABC M</a:t>
                      </a:r>
                    </a:p>
                  </a:txBody>
                  <a:tcPr marL="274320" marR="274320" anchor="ctr"/>
                </a:tc>
                <a:extLst>
                  <a:ext uri="{0D108BD9-81ED-4DB2-BD59-A6C34878D82A}">
                    <a16:rowId xmlns:a16="http://schemas.microsoft.com/office/drawing/2014/main" val="343472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081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Auto Handoff Inhibit View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71CDAAF-4DB7-4F03-907A-670A67960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4" y="2057400"/>
            <a:ext cx="7227873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Caret Symbol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Content Placeholder 9"/>
          <p:cNvSpPr>
            <a:spLocks noGrp="1"/>
          </p:cNvSpPr>
          <p:nvPr>
            <p:ph idx="1"/>
          </p:nvPr>
        </p:nvSpPr>
        <p:spPr>
          <a:xfrm>
            <a:off x="495300" y="1031875"/>
            <a:ext cx="8050213" cy="652497"/>
          </a:xfrm>
        </p:spPr>
        <p:txBody>
          <a:bodyPr/>
          <a:lstStyle/>
          <a:p>
            <a:pPr lvl="0"/>
            <a:r>
              <a:rPr lang="en-US" dirty="0"/>
              <a:t>A white caret “^” is displayed left of Field D and the Portal Fence when auto handoff is inhibited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200" y="2724150"/>
            <a:ext cx="8229600" cy="301752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742" y="3485817"/>
            <a:ext cx="140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 Handoff Inhibit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524125" y="4124325"/>
            <a:ext cx="1385790" cy="4469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69AF2431-CF5B-49E2-A783-5162478AEEE0}"/>
              </a:ext>
            </a:extLst>
          </p:cNvPr>
          <p:cNvGrpSpPr/>
          <p:nvPr/>
        </p:nvGrpSpPr>
        <p:grpSpPr>
          <a:xfrm>
            <a:off x="3693646" y="3267075"/>
            <a:ext cx="2117533" cy="1994949"/>
            <a:chOff x="3693646" y="3267075"/>
            <a:chExt cx="2117533" cy="19949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7922" t="6124" r="17113" b="17325"/>
            <a:stretch/>
          </p:blipFill>
          <p:spPr>
            <a:xfrm>
              <a:off x="3790950" y="3267075"/>
              <a:ext cx="1790700" cy="142875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4048125" y="4229100"/>
              <a:ext cx="8586" cy="848677"/>
            </a:xfrm>
            <a:prstGeom prst="line">
              <a:avLst/>
            </a:prstGeom>
            <a:noFill/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" name="Group 15"/>
            <p:cNvGrpSpPr/>
            <p:nvPr/>
          </p:nvGrpSpPr>
          <p:grpSpPr>
            <a:xfrm>
              <a:off x="3705047" y="5103902"/>
              <a:ext cx="927941" cy="158122"/>
              <a:chOff x="3241191" y="5080899"/>
              <a:chExt cx="927941" cy="158122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flipH="1" flipV="1">
                <a:off x="3543593" y="5080899"/>
                <a:ext cx="105778" cy="137966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 flipV="1">
                <a:off x="3241191" y="5090975"/>
                <a:ext cx="105778" cy="137966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3341022" y="5084628"/>
                <a:ext cx="105778" cy="137966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 flipV="1">
                <a:off x="3446059" y="5096210"/>
                <a:ext cx="105778" cy="137966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Diamond 20"/>
              <p:cNvSpPr>
                <a:spLocks noChangeAspect="1"/>
              </p:cNvSpPr>
              <p:nvPr/>
            </p:nvSpPr>
            <p:spPr bwMode="auto">
              <a:xfrm>
                <a:off x="3541844" y="5092717"/>
                <a:ext cx="102023" cy="146304"/>
              </a:xfrm>
              <a:prstGeom prst="diamond">
                <a:avLst/>
              </a:prstGeom>
              <a:noFill/>
              <a:ln w="158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3675721" y="5090975"/>
                <a:ext cx="493411" cy="56385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0349" y="3378280"/>
              <a:ext cx="1710830" cy="130786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819826" y="3405134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693646" y="3710890"/>
              <a:ext cx="322047" cy="320040"/>
              <a:chOff x="990600" y="2325962"/>
              <a:chExt cx="274320" cy="27432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118621" y="2325962"/>
                <a:ext cx="0" cy="16459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110338" y="2490558"/>
                <a:ext cx="154582" cy="240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/>
              <p:cNvSpPr/>
              <p:nvPr/>
            </p:nvSpPr>
            <p:spPr>
              <a:xfrm>
                <a:off x="990600" y="2347769"/>
                <a:ext cx="258336" cy="252513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UAL1175 FDB">
            <a:extLst>
              <a:ext uri="{FF2B5EF4-FFF2-40B4-BE49-F238E27FC236}">
                <a16:creationId xmlns:a16="http://schemas.microsoft.com/office/drawing/2014/main" id="{45E5C53D-A4CA-41C0-B4D2-26F5852FE646}"/>
              </a:ext>
            </a:extLst>
          </p:cNvPr>
          <p:cNvGrpSpPr/>
          <p:nvPr/>
        </p:nvGrpSpPr>
        <p:grpSpPr>
          <a:xfrm>
            <a:off x="3529768" y="3405134"/>
            <a:ext cx="2206440" cy="1897299"/>
            <a:chOff x="3568225" y="2136543"/>
            <a:chExt cx="2206440" cy="18972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A9AB1DA-F291-4973-A84D-D04DC6FEF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377" y="2234131"/>
              <a:ext cx="177236" cy="177236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41A3BDC-33C0-4E3C-934D-1B2C3C93EE8D}"/>
                </a:ext>
              </a:extLst>
            </p:cNvPr>
            <p:cNvGrpSpPr/>
            <p:nvPr/>
          </p:nvGrpSpPr>
          <p:grpSpPr>
            <a:xfrm>
              <a:off x="4133613" y="2136543"/>
              <a:ext cx="1641052" cy="1384754"/>
              <a:chOff x="4185703" y="1379464"/>
              <a:chExt cx="1641052" cy="138475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D95EBB-CBEB-48EA-AAB9-06575942F1AE}"/>
                  </a:ext>
                </a:extLst>
              </p:cNvPr>
              <p:cNvSpPr txBox="1"/>
              <p:nvPr/>
            </p:nvSpPr>
            <p:spPr>
              <a:xfrm>
                <a:off x="4185703" y="1380569"/>
                <a:ext cx="1641052" cy="1383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DAL324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310C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543 400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KPIT</a:t>
                </a: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BDB9BD49-E1B0-412A-B04A-5ABB80C2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5730" y="1379464"/>
                <a:ext cx="647593" cy="974798"/>
              </a:xfrm>
              <a:prstGeom prst="rect">
                <a:avLst/>
              </a:prstGeom>
            </p:spPr>
          </p:pic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0F6BC9B-D433-497E-9E02-27402778C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10" y="2560627"/>
              <a:ext cx="163603" cy="163603"/>
            </a:xfrm>
            <a:prstGeom prst="rect">
              <a:avLst/>
            </a:prstGeom>
          </p:spPr>
        </p:pic>
        <p:pic>
          <p:nvPicPr>
            <p:cNvPr id="46" name="Caret">
              <a:extLst>
                <a:ext uri="{FF2B5EF4-FFF2-40B4-BE49-F238E27FC236}">
                  <a16:creationId xmlns:a16="http://schemas.microsoft.com/office/drawing/2014/main" id="{BDCBD14C-AD96-4F42-BDAF-FCAC59B8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923" y="2846553"/>
              <a:ext cx="130350" cy="71825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9FEA835-4DB3-4690-8FD9-10D39544253C}"/>
                </a:ext>
              </a:extLst>
            </p:cNvPr>
            <p:cNvCxnSpPr/>
            <p:nvPr/>
          </p:nvCxnSpPr>
          <p:spPr bwMode="auto">
            <a:xfrm flipV="1">
              <a:off x="4091439" y="2975776"/>
              <a:ext cx="0" cy="784554"/>
            </a:xfrm>
            <a:prstGeom prst="line">
              <a:avLst/>
            </a:prstGeom>
            <a:noFill/>
            <a:ln w="25400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42CB46E-DE9A-42DC-B180-EF48BCD8F0E5}"/>
                </a:ext>
              </a:extLst>
            </p:cNvPr>
            <p:cNvGrpSpPr/>
            <p:nvPr/>
          </p:nvGrpSpPr>
          <p:grpSpPr>
            <a:xfrm>
              <a:off x="3568225" y="3781621"/>
              <a:ext cx="624765" cy="252221"/>
              <a:chOff x="5556569" y="1552233"/>
              <a:chExt cx="624765" cy="25222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92D02BA-4297-4E06-826C-87AE6BF0F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105" y="1552233"/>
                <a:ext cx="177236" cy="252221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56B93DA-AF38-42FE-B3D8-1BC555983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3648" y="1559051"/>
                <a:ext cx="197686" cy="24540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CC26835-F690-4A89-950F-69A702059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569" y="1552233"/>
                <a:ext cx="177236" cy="252221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A035AF6-7E50-4F3F-AD9D-4923F3627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2337" y="1552233"/>
                <a:ext cx="177236" cy="252221"/>
              </a:xfrm>
              <a:prstGeom prst="rect">
                <a:avLst/>
              </a:prstGeom>
            </p:spPr>
          </p:pic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C0AF302-0044-4C91-9AF3-30A52FB53031}"/>
                </a:ext>
              </a:extLst>
            </p:cNvPr>
            <p:cNvCxnSpPr/>
            <p:nvPr/>
          </p:nvCxnSpPr>
          <p:spPr bwMode="auto">
            <a:xfrm flipV="1">
              <a:off x="4239320" y="3907731"/>
              <a:ext cx="665360" cy="1"/>
            </a:xfrm>
            <a:prstGeom prst="line">
              <a:avLst/>
            </a:prstGeom>
            <a:noFill/>
            <a:ln w="25400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9382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  <a:endParaRPr lang="en-US" i="1" dirty="0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Tx/>
              <a:buNone/>
            </a:pPr>
            <a:r>
              <a:rPr lang="en-US" dirty="0"/>
              <a:t>What is the term used to inform the controller initiating a handoff that the aircraft is identified and approval is granted for the aircraft to enter the receiving controller’s airspace?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RADAR HANDOFF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RADAR HANDOFF APPROVED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RADAR CONTACT</a:t>
            </a:r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5" y="1060652"/>
            <a:ext cx="8318500" cy="2092028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What letter is displayed in Field E when a handoff has been initiated?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</a:t>
            </a:r>
            <a:endParaRPr lang="en-US" altLang="en-US" b="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O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H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462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5" y="1060652"/>
            <a:ext cx="8318500" cy="2092028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Where does a caret “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^</a:t>
            </a:r>
            <a:r>
              <a:rPr lang="en-US" dirty="0">
                <a:latin typeface="+mj-lt"/>
                <a:ea typeface="Segoe UI Symbol" panose="020B0502040204020203" pitchFamily="34" charset="0"/>
              </a:rPr>
              <a:t>”</a:t>
            </a:r>
            <a:r>
              <a:rPr lang="en-US" altLang="en-US" dirty="0"/>
              <a:t> appear when a specific aircraft has been inhibited for automatic handoff? 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b="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Above the second character of Field A in a data block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Left of the Portal Fence and Field D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Right of the last character of Field E</a:t>
            </a:r>
          </a:p>
        </p:txBody>
      </p:sp>
    </p:spTree>
    <p:extLst>
      <p:ext uri="{BB962C8B-B14F-4D97-AF65-F5344CB8AC3E}">
        <p14:creationId xmlns:p14="http://schemas.microsoft.com/office/powerpoint/2010/main" val="39780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5" y="1060652"/>
            <a:ext cx="8318500" cy="2092028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An aircraft is eligible for automatic handoff if it is in _______ Track.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</a:t>
            </a:r>
            <a:endParaRPr lang="en-US" altLang="en-US" b="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Flat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Free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either Flat or Free</a:t>
            </a:r>
          </a:p>
        </p:txBody>
      </p:sp>
    </p:spTree>
    <p:extLst>
      <p:ext uri="{BB962C8B-B14F-4D97-AF65-F5344CB8AC3E}">
        <p14:creationId xmlns:p14="http://schemas.microsoft.com/office/powerpoint/2010/main" val="38794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9" y="2736185"/>
            <a:ext cx="8869623" cy="323850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45010-4C83-4DE8-960F-BA6C4144D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41" y="4883566"/>
            <a:ext cx="93107" cy="14631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BEA478-B672-4B5D-89C0-74E392ECD9BC}"/>
              </a:ext>
            </a:extLst>
          </p:cNvPr>
          <p:cNvCxnSpPr/>
          <p:nvPr/>
        </p:nvCxnSpPr>
        <p:spPr bwMode="auto">
          <a:xfrm flipV="1">
            <a:off x="4275934" y="4406936"/>
            <a:ext cx="398248" cy="393010"/>
          </a:xfrm>
          <a:prstGeom prst="line">
            <a:avLst/>
          </a:prstGeom>
          <a:noFill/>
          <a:ln w="1587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3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Point Out Procedures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0" name="AutoShape 100"/>
          <p:cNvSpPr>
            <a:spLocks noChangeArrowheads="1"/>
          </p:cNvSpPr>
          <p:nvPr/>
        </p:nvSpPr>
        <p:spPr bwMode="auto">
          <a:xfrm>
            <a:off x="6030042" y="1869781"/>
            <a:ext cx="2974229" cy="1369008"/>
          </a:xfrm>
          <a:prstGeom prst="wedgeRoundRectCallout">
            <a:avLst>
              <a:gd name="adj1" fmla="val -47059"/>
              <a:gd name="adj2" fmla="val 203057"/>
              <a:gd name="adj3" fmla="val 16667"/>
            </a:avLst>
          </a:prstGeom>
          <a:solidFill>
            <a:schemeClr val="bg1"/>
          </a:solidFill>
          <a:ln w="19050">
            <a:solidFill>
              <a:srgbClr val="003296"/>
            </a:solidFill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“DELTA TWENTY-TWO TEN, POINT OUT APPROVED, P-J”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3400" y="4985594"/>
            <a:ext cx="2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436958" y="5536885"/>
            <a:ext cx="2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2</a:t>
            </a:r>
          </a:p>
        </p:txBody>
      </p:sp>
      <p:sp>
        <p:nvSpPr>
          <p:cNvPr id="133" name="AutoShape 100"/>
          <p:cNvSpPr>
            <a:spLocks noChangeArrowheads="1"/>
          </p:cNvSpPr>
          <p:nvPr/>
        </p:nvSpPr>
        <p:spPr bwMode="auto">
          <a:xfrm>
            <a:off x="1040031" y="2501561"/>
            <a:ext cx="1240971" cy="651797"/>
          </a:xfrm>
          <a:prstGeom prst="wedgeRoundRectCallout">
            <a:avLst>
              <a:gd name="adj1" fmla="val -8534"/>
              <a:gd name="adj2" fmla="val 318580"/>
              <a:gd name="adj3" fmla="val 16667"/>
            </a:avLst>
          </a:prstGeom>
          <a:solidFill>
            <a:schemeClr val="bg1"/>
          </a:solidFill>
          <a:ln w="19050">
            <a:solidFill>
              <a:srgbClr val="00329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+mn-cs"/>
              </a:rPr>
              <a:t>“R-W”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+mn-cs"/>
            </a:endParaRPr>
          </a:p>
        </p:txBody>
      </p:sp>
      <p:sp>
        <p:nvSpPr>
          <p:cNvPr id="129" name="AutoShape 100"/>
          <p:cNvSpPr>
            <a:spLocks noGrp="1" noChangeArrowheads="1"/>
          </p:cNvSpPr>
          <p:nvPr>
            <p:ph idx="1"/>
          </p:nvPr>
        </p:nvSpPr>
        <p:spPr bwMode="auto">
          <a:xfrm>
            <a:off x="531876" y="1114552"/>
            <a:ext cx="4041141" cy="2030033"/>
          </a:xfrm>
          <a:prstGeom prst="wedgeRoundRectCallout">
            <a:avLst>
              <a:gd name="adj1" fmla="val -24888"/>
              <a:gd name="adj2" fmla="val 136943"/>
              <a:gd name="adj3" fmla="val 16667"/>
            </a:avLst>
          </a:prstGeom>
          <a:solidFill>
            <a:schemeClr val="bg1"/>
          </a:solidFill>
          <a:ln w="19050">
            <a:solidFill>
              <a:srgbClr val="00329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45720" indent="0" algn="ctr" eaLnBrk="1" hangingPunct="1">
              <a:spcBef>
                <a:spcPct val="50000"/>
              </a:spcBef>
              <a:buNone/>
              <a:defRPr/>
            </a:pPr>
            <a:r>
              <a:rPr lang="en-US" altLang="ja-JP" sz="2000" b="0" dirty="0">
                <a:solidFill>
                  <a:srgbClr val="122039"/>
                </a:solidFill>
                <a:ea typeface="MS Mincho" pitchFamily="49" charset="-128"/>
              </a:rPr>
              <a:t>“POINT OUT, TWO ZERO MILES NORTHWEST OF TAYLOR, DELTA TWENTY-TWO TEN, CLIMBING TO FLIGHT LEVEL THREE FIVE ZERO, DIRECT CRAIG”</a:t>
            </a:r>
            <a:endParaRPr lang="en-US" altLang="en-US" sz="2000" b="0" dirty="0">
              <a:solidFill>
                <a:srgbClr val="122039"/>
              </a:solidFill>
              <a:ea typeface="MS Mincho" pitchFamily="49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22EB91-9E53-46D2-A5A5-6F463E9231D9}"/>
              </a:ext>
            </a:extLst>
          </p:cNvPr>
          <p:cNvGrpSpPr/>
          <p:nvPr/>
        </p:nvGrpSpPr>
        <p:grpSpPr>
          <a:xfrm>
            <a:off x="3187892" y="4637041"/>
            <a:ext cx="1222720" cy="674095"/>
            <a:chOff x="5061399" y="2457195"/>
            <a:chExt cx="1222720" cy="67409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8B9619-13B5-4181-A738-6461AD8D7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138" y="2727438"/>
              <a:ext cx="100584" cy="100584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621CB4E-4880-49AE-9AFC-37C378667AD7}"/>
                </a:ext>
              </a:extLst>
            </p:cNvPr>
            <p:cNvGrpSpPr/>
            <p:nvPr/>
          </p:nvGrpSpPr>
          <p:grpSpPr>
            <a:xfrm>
              <a:off x="5061399" y="2457195"/>
              <a:ext cx="1222720" cy="674095"/>
              <a:chOff x="2984949" y="2608063"/>
              <a:chExt cx="1222720" cy="67409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A06450D-7E64-411F-A093-ED0706A83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949" y="2684594"/>
                <a:ext cx="106680" cy="106680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02ACE97-F3BE-40F2-BFD1-2E6613164742}"/>
                  </a:ext>
                </a:extLst>
              </p:cNvPr>
              <p:cNvGrpSpPr/>
              <p:nvPr/>
            </p:nvGrpSpPr>
            <p:grpSpPr>
              <a:xfrm>
                <a:off x="3059009" y="2608063"/>
                <a:ext cx="1148660" cy="674095"/>
                <a:chOff x="3792434" y="780522"/>
                <a:chExt cx="1148660" cy="674095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37B898CC-79A5-4A97-9E0D-7E8D7AE35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5727" y="803877"/>
                  <a:ext cx="396241" cy="594361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165414-945A-4660-A5D9-A77B9BE7AEFF}"/>
                    </a:ext>
                  </a:extLst>
                </p:cNvPr>
                <p:cNvSpPr txBox="1"/>
                <p:nvPr/>
              </p:nvSpPr>
              <p:spPr>
                <a:xfrm>
                  <a:off x="3792434" y="780522"/>
                  <a:ext cx="1148660" cy="674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ts val="15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12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DAL2210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5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12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350 321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5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12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260 407</a:t>
                  </a:r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89BF212-F7DE-4A2D-90AA-E079957347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32" y="4181501"/>
            <a:ext cx="106680" cy="15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DA428-9BC3-4088-93F7-8F0A658754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9" y="4257701"/>
            <a:ext cx="118872" cy="149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12323-B585-4E66-8DD4-078F1297F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44" y="4206901"/>
            <a:ext cx="106680" cy="15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CF7AE-9E9B-425D-94D0-F4CDCF7DFF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56" y="4232301"/>
            <a:ext cx="106680" cy="15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118F9-26BF-4C04-980A-0BB78BC61836}"/>
              </a:ext>
            </a:extLst>
          </p:cNvPr>
          <p:cNvSpPr txBox="1"/>
          <p:nvPr/>
        </p:nvSpPr>
        <p:spPr>
          <a:xfrm>
            <a:off x="3517249" y="4379340"/>
            <a:ext cx="274320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10" normalizeH="0" baseline="0" noProof="0" dirty="0">
                <a:ln>
                  <a:noFill/>
                </a:ln>
                <a:solidFill>
                  <a:srgbClr val="EBEB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A25014-B745-4205-9812-04B973E95EED}"/>
              </a:ext>
            </a:extLst>
          </p:cNvPr>
          <p:cNvCxnSpPr/>
          <p:nvPr/>
        </p:nvCxnSpPr>
        <p:spPr bwMode="auto">
          <a:xfrm>
            <a:off x="4805534" y="4358201"/>
            <a:ext cx="516406" cy="131569"/>
          </a:xfrm>
          <a:prstGeom prst="line">
            <a:avLst/>
          </a:prstGeom>
          <a:noFill/>
          <a:ln w="1587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Click Icon">
            <a:extLst>
              <a:ext uri="{FF2B5EF4-FFF2-40B4-BE49-F238E27FC236}">
                <a16:creationId xmlns:a16="http://schemas.microsoft.com/office/drawing/2014/main" id="{CE6E0948-6D1F-4596-9448-5F7F16ADFA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8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3" grpId="0" animBg="1"/>
      <p:bldP spid="1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5" y="1060652"/>
            <a:ext cx="8318500" cy="2092028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/>
              <a:t>After a flight has been pointed out, which controller is responsible for subsequent point outs?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  </a:t>
            </a:r>
            <a:endParaRPr lang="en-US" altLang="en-US" b="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Initiating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Receiving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Both initiating and receiving</a:t>
            </a:r>
          </a:p>
        </p:txBody>
      </p:sp>
    </p:spTree>
    <p:extLst>
      <p:ext uri="{BB962C8B-B14F-4D97-AF65-F5344CB8AC3E}">
        <p14:creationId xmlns:p14="http://schemas.microsoft.com/office/powerpoint/2010/main" val="33518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457200" y="2838738"/>
            <a:ext cx="8229600" cy="310896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3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Initiate Automated Point Out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296068"/>
            <a:ext cx="8050213" cy="1728805"/>
          </a:xfrm>
        </p:spPr>
        <p:txBody>
          <a:bodyPr/>
          <a:lstStyle/>
          <a:p>
            <a:r>
              <a:rPr lang="en-US" dirty="0"/>
              <a:t>QP Command</a:t>
            </a:r>
          </a:p>
          <a:p>
            <a:pPr marL="400050" lvl="1" indent="0">
              <a:buNone/>
            </a:pPr>
            <a:r>
              <a:rPr lang="en-US" b="1" dirty="0"/>
              <a:t>Example: </a:t>
            </a:r>
            <a:r>
              <a:rPr lang="en-US" sz="2500" dirty="0">
                <a:latin typeface="Consolas" panose="020B0609020204030204" pitchFamily="49" charset="0"/>
              </a:rPr>
              <a:t>QP 77 260</a:t>
            </a:r>
          </a:p>
          <a:p>
            <a:pPr lvl="1"/>
            <a:r>
              <a:rPr lang="en-US" dirty="0">
                <a:latin typeface="+mj-lt"/>
              </a:rPr>
              <a:t>Point out sent to sector 77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9949" y="3081975"/>
            <a:ext cx="17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77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6A088-F13B-4C0D-8E62-B85E171683D3}"/>
              </a:ext>
            </a:extLst>
          </p:cNvPr>
          <p:cNvGrpSpPr/>
          <p:nvPr/>
        </p:nvGrpSpPr>
        <p:grpSpPr>
          <a:xfrm>
            <a:off x="5795262" y="3668639"/>
            <a:ext cx="1851056" cy="1728671"/>
            <a:chOff x="5849766" y="3035337"/>
            <a:chExt cx="1851056" cy="1728671"/>
          </a:xfrm>
        </p:grpSpPr>
        <p:pic>
          <p:nvPicPr>
            <p:cNvPr id="3" name="Up arrow">
              <a:extLst>
                <a:ext uri="{FF2B5EF4-FFF2-40B4-BE49-F238E27FC236}">
                  <a16:creationId xmlns:a16="http://schemas.microsoft.com/office/drawing/2014/main" id="{54464E59-54D3-41C0-B5BF-57E96C9BA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792" y="3586457"/>
              <a:ext cx="117043" cy="18336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696EC6-8677-4602-AD08-9AC2B05FBDE7}"/>
                </a:ext>
              </a:extLst>
            </p:cNvPr>
            <p:cNvGrpSpPr/>
            <p:nvPr/>
          </p:nvGrpSpPr>
          <p:grpSpPr>
            <a:xfrm>
              <a:off x="5849766" y="3035337"/>
              <a:ext cx="1851056" cy="1728671"/>
              <a:chOff x="3550978" y="3539187"/>
              <a:chExt cx="1851056" cy="172867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783AFB7-ED7F-4C8D-951E-BA354A92D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7203" y="3871905"/>
                <a:ext cx="135005" cy="135005"/>
              </a:xfrm>
              <a:prstGeom prst="rect">
                <a:avLst/>
              </a:prstGeom>
            </p:spPr>
          </p:pic>
          <p:grpSp>
            <p:nvGrpSpPr>
              <p:cNvPr id="30" name="R _451">
                <a:extLst>
                  <a:ext uri="{FF2B5EF4-FFF2-40B4-BE49-F238E27FC236}">
                    <a16:creationId xmlns:a16="http://schemas.microsoft.com/office/drawing/2014/main" id="{D03CBF48-97EB-4E4E-BD75-49CBF2E3CF86}"/>
                  </a:ext>
                </a:extLst>
              </p:cNvPr>
              <p:cNvGrpSpPr/>
              <p:nvPr/>
            </p:nvGrpSpPr>
            <p:grpSpPr>
              <a:xfrm>
                <a:off x="3550978" y="3792170"/>
                <a:ext cx="1851056" cy="1475688"/>
                <a:chOff x="3014171" y="4074912"/>
                <a:chExt cx="1851056" cy="1475688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DC4A4630-2B2E-4D58-B0BB-B527AF4184C3}"/>
                    </a:ext>
                  </a:extLst>
                </p:cNvPr>
                <p:cNvGrpSpPr/>
                <p:nvPr/>
              </p:nvGrpSpPr>
              <p:grpSpPr>
                <a:xfrm>
                  <a:off x="3014171" y="4074912"/>
                  <a:ext cx="1851056" cy="1475688"/>
                  <a:chOff x="1161583" y="4138726"/>
                  <a:chExt cx="1851056" cy="1475688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18FC0074-0AF0-4178-BA2C-3BC2602AB8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88451" y="5417559"/>
                    <a:ext cx="138331" cy="196855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A6EB3F5B-FF51-43E5-89AF-832961E676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37603" y="5417559"/>
                    <a:ext cx="154291" cy="191534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19FD7AC6-D86B-4495-A8BA-0E29CBEF33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27989" y="5417559"/>
                    <a:ext cx="138331" cy="196855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25B92F96-05B1-48BB-849A-64EB5B4E61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61583" y="5404144"/>
                    <a:ext cx="138331" cy="196855"/>
                  </a:xfrm>
                  <a:prstGeom prst="rect">
                    <a:avLst/>
                  </a:prstGeom>
                </p:spPr>
              </p:pic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D69B5EEA-2DDC-407B-A2E3-E48455060BA5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1825388" y="5500048"/>
                    <a:ext cx="689212" cy="6824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EBEB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C9CD6BF7-F08D-4ECB-A593-A082A5FABAB0}"/>
                      </a:ext>
                    </a:extLst>
                  </p:cNvPr>
                  <p:cNvGrpSpPr/>
                  <p:nvPr/>
                </p:nvGrpSpPr>
                <p:grpSpPr>
                  <a:xfrm>
                    <a:off x="1701358" y="4138726"/>
                    <a:ext cx="1311281" cy="1122521"/>
                    <a:chOff x="1776289" y="4010345"/>
                    <a:chExt cx="1311281" cy="1122521"/>
                  </a:xfrm>
                </p:grpSpPr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E84C9B45-AF53-4564-8A96-D0148C419A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776289" y="4138645"/>
                      <a:ext cx="945141" cy="994221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A815A59D-1873-43D7-9ADE-1D1EC51EF2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77406" y="4010345"/>
                      <a:ext cx="1310164" cy="828368"/>
                      <a:chOff x="5761009" y="4062409"/>
                      <a:chExt cx="1310164" cy="828368"/>
                    </a:xfrm>
                  </p:grpSpPr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1701513F-5846-46E7-BFDB-4F3262D86F7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61009" y="4062409"/>
                        <a:ext cx="1310164" cy="828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ts val="19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000" b="0" i="0" u="none" strike="noStrike" kern="1200" cap="none" spc="110" normalizeH="0" baseline="0" noProof="0" dirty="0">
                            <a:ln>
                              <a:noFill/>
                            </a:ln>
                            <a:solidFill>
                              <a:srgbClr val="EBEB00"/>
                            </a:solidFill>
                            <a:effectLst/>
                            <a:uLnTx/>
                            <a:uFillTx/>
                            <a:latin typeface="Consolas" panose="020B0609020204030204" pitchFamily="49" charset="0"/>
                            <a:ea typeface="+mn-ea"/>
                            <a:cs typeface="+mn-cs"/>
                          </a:rPr>
                          <a:t>DAL2210</a:t>
                        </a: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ts val="19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000" b="0" i="0" u="none" strike="noStrike" kern="1200" cap="none" spc="110" normalizeH="0" baseline="0" noProof="0" dirty="0">
                            <a:ln>
                              <a:noFill/>
                            </a:ln>
                            <a:solidFill>
                              <a:srgbClr val="EBEB00"/>
                            </a:solidFill>
                            <a:effectLst/>
                            <a:uLnTx/>
                            <a:uFillTx/>
                            <a:latin typeface="Consolas" panose="020B0609020204030204" pitchFamily="49" charset="0"/>
                            <a:ea typeface="+mn-ea"/>
                            <a:cs typeface="+mn-cs"/>
                          </a:rPr>
                          <a:t>330 321</a:t>
                        </a: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ts val="19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000" b="0" i="0" u="none" strike="noStrike" kern="1200" cap="none" spc="110" normalizeH="0" baseline="0" noProof="0" dirty="0">
                            <a:ln>
                              <a:noFill/>
                            </a:ln>
                            <a:solidFill>
                              <a:srgbClr val="EBEB00"/>
                            </a:solidFill>
                            <a:effectLst/>
                            <a:uLnTx/>
                            <a:uFillTx/>
                            <a:latin typeface="Consolas" panose="020B0609020204030204" pitchFamily="49" charset="0"/>
                            <a:ea typeface="+mn-ea"/>
                            <a:cs typeface="+mn-cs"/>
                          </a:rPr>
                          <a:t>260 407</a:t>
                        </a:r>
                      </a:p>
                    </p:txBody>
                  </p:sp>
                  <p:pic>
                    <p:nvPicPr>
                      <p:cNvPr id="56" name="Picture 55">
                        <a:extLst>
                          <a:ext uri="{FF2B5EF4-FFF2-40B4-BE49-F238E27FC236}">
                            <a16:creationId xmlns:a16="http://schemas.microsoft.com/office/drawing/2014/main" id="{B000E9EE-1322-43AC-A0AD-B1880B5C33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16727" y="4067036"/>
                        <a:ext cx="507188" cy="760782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438748A-AEBC-4728-9AA5-3B9BC82FF5B5}"/>
                    </a:ext>
                  </a:extLst>
                </p:cNvPr>
                <p:cNvSpPr txBox="1"/>
                <p:nvPr/>
              </p:nvSpPr>
              <p:spPr>
                <a:xfrm>
                  <a:off x="3370739" y="4552910"/>
                  <a:ext cx="274320" cy="34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R</a:t>
                  </a:r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411DEA7-1DC2-4D0C-B4E6-859E71B1EDD2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568015" y="4817579"/>
                  <a:ext cx="2593" cy="511883"/>
                </a:xfrm>
                <a:prstGeom prst="line">
                  <a:avLst/>
                </a:prstGeom>
                <a:noFill/>
                <a:ln w="22225" cap="rnd" cmpd="sng" algn="ctr">
                  <a:solidFill>
                    <a:srgbClr val="EBE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3DC25C-C9C7-4BFB-8B21-8C5689CA0476}"/>
                  </a:ext>
                </a:extLst>
              </p:cNvPr>
              <p:cNvSpPr txBox="1"/>
              <p:nvPr/>
            </p:nvSpPr>
            <p:spPr>
              <a:xfrm>
                <a:off x="4403353" y="3539187"/>
                <a:ext cx="274320" cy="34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P</a:t>
                </a:r>
              </a:p>
            </p:txBody>
          </p:sp>
        </p:grp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751581B-344E-4908-80F5-9FF4B6074A99}"/>
              </a:ext>
            </a:extLst>
          </p:cNvPr>
          <p:cNvCxnSpPr>
            <a:cxnSpLocks/>
          </p:cNvCxnSpPr>
          <p:nvPr/>
        </p:nvCxnSpPr>
        <p:spPr bwMode="auto">
          <a:xfrm>
            <a:off x="2221251" y="3420425"/>
            <a:ext cx="945141" cy="99422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LT Target">
            <a:extLst>
              <a:ext uri="{FF2B5EF4-FFF2-40B4-BE49-F238E27FC236}">
                <a16:creationId xmlns:a16="http://schemas.microsoft.com/office/drawing/2014/main" id="{11F1B84F-1E26-4DFF-832B-EFC702433124}"/>
              </a:ext>
            </a:extLst>
          </p:cNvPr>
          <p:cNvGrpSpPr/>
          <p:nvPr/>
        </p:nvGrpSpPr>
        <p:grpSpPr>
          <a:xfrm>
            <a:off x="1579799" y="5156338"/>
            <a:ext cx="1859210" cy="584712"/>
            <a:chOff x="1681476" y="4517842"/>
            <a:chExt cx="1859210" cy="584712"/>
          </a:xfrm>
        </p:grpSpPr>
        <p:pic>
          <p:nvPicPr>
            <p:cNvPr id="9" name="LDB Target">
              <a:extLst>
                <a:ext uri="{FF2B5EF4-FFF2-40B4-BE49-F238E27FC236}">
                  <a16:creationId xmlns:a16="http://schemas.microsoft.com/office/drawing/2014/main" id="{2F54048C-2F2C-47FA-930A-96E6D48C7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806" y="4572508"/>
              <a:ext cx="129685" cy="184552"/>
            </a:xfrm>
            <a:prstGeom prst="rect">
              <a:avLst/>
            </a:prstGeom>
          </p:spPr>
        </p:pic>
        <p:pic>
          <p:nvPicPr>
            <p:cNvPr id="70" name="LT Hist 1">
              <a:extLst>
                <a:ext uri="{FF2B5EF4-FFF2-40B4-BE49-F238E27FC236}">
                  <a16:creationId xmlns:a16="http://schemas.microsoft.com/office/drawing/2014/main" id="{562FED58-EEE3-47D9-BA94-EB528E6B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44" y="4570958"/>
              <a:ext cx="138331" cy="196855"/>
            </a:xfrm>
            <a:prstGeom prst="rect">
              <a:avLst/>
            </a:prstGeom>
          </p:spPr>
        </p:pic>
        <p:pic>
          <p:nvPicPr>
            <p:cNvPr id="72" name="LT Hist 2">
              <a:extLst>
                <a:ext uri="{FF2B5EF4-FFF2-40B4-BE49-F238E27FC236}">
                  <a16:creationId xmlns:a16="http://schemas.microsoft.com/office/drawing/2014/main" id="{473F8DCD-BE27-49BF-8FE2-148E1790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882" y="4570958"/>
              <a:ext cx="138331" cy="196855"/>
            </a:xfrm>
            <a:prstGeom prst="rect">
              <a:avLst/>
            </a:prstGeom>
          </p:spPr>
        </p:pic>
        <p:pic>
          <p:nvPicPr>
            <p:cNvPr id="73" name="LT Hist 3">
              <a:extLst>
                <a:ext uri="{FF2B5EF4-FFF2-40B4-BE49-F238E27FC236}">
                  <a16:creationId xmlns:a16="http://schemas.microsoft.com/office/drawing/2014/main" id="{C22CE5DB-E63B-4219-8EDB-80294BED8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76" y="4557543"/>
              <a:ext cx="138331" cy="196855"/>
            </a:xfrm>
            <a:prstGeom prst="rect">
              <a:avLst/>
            </a:prstGeom>
          </p:spPr>
        </p:pic>
        <p:sp>
          <p:nvSpPr>
            <p:cNvPr id="78" name="DAL2210 LDB">
              <a:extLst>
                <a:ext uri="{FF2B5EF4-FFF2-40B4-BE49-F238E27FC236}">
                  <a16:creationId xmlns:a16="http://schemas.microsoft.com/office/drawing/2014/main" id="{806CA5DC-D22A-4030-86B6-EA3D948D3F70}"/>
                </a:ext>
              </a:extLst>
            </p:cNvPr>
            <p:cNvSpPr txBox="1"/>
            <p:nvPr/>
          </p:nvSpPr>
          <p:spPr>
            <a:xfrm>
              <a:off x="2230522" y="4517842"/>
              <a:ext cx="1310164" cy="584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DAL2210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321</a:t>
              </a:r>
            </a:p>
          </p:txBody>
        </p:sp>
      </p:grpSp>
      <p:grpSp>
        <p:nvGrpSpPr>
          <p:cNvPr id="44" name="Titles">
            <a:extLst>
              <a:ext uri="{FF2B5EF4-FFF2-40B4-BE49-F238E27FC236}">
                <a16:creationId xmlns:a16="http://schemas.microsoft.com/office/drawing/2014/main" id="{2E8A87B8-2ACB-4E02-A799-643D6FB4D753}"/>
              </a:ext>
            </a:extLst>
          </p:cNvPr>
          <p:cNvGrpSpPr/>
          <p:nvPr/>
        </p:nvGrpSpPr>
        <p:grpSpPr>
          <a:xfrm>
            <a:off x="1244566" y="3509170"/>
            <a:ext cx="5152327" cy="369332"/>
            <a:chOff x="1244566" y="3628690"/>
            <a:chExt cx="5152327" cy="369332"/>
          </a:xfrm>
        </p:grpSpPr>
        <p:sp>
          <p:nvSpPr>
            <p:cNvPr id="52" name="Before:">
              <a:extLst>
                <a:ext uri="{FF2B5EF4-FFF2-40B4-BE49-F238E27FC236}">
                  <a16:creationId xmlns:a16="http://schemas.microsoft.com/office/drawing/2014/main" id="{0415E0AF-BDA6-4E53-9CA3-99FF57A10636}"/>
                </a:ext>
              </a:extLst>
            </p:cNvPr>
            <p:cNvSpPr txBox="1"/>
            <p:nvPr/>
          </p:nvSpPr>
          <p:spPr>
            <a:xfrm>
              <a:off x="1244566" y="3628690"/>
              <a:ext cx="94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Before:</a:t>
              </a:r>
            </a:p>
          </p:txBody>
        </p:sp>
        <p:sp>
          <p:nvSpPr>
            <p:cNvPr id="54" name="After:">
              <a:extLst>
                <a:ext uri="{FF2B5EF4-FFF2-40B4-BE49-F238E27FC236}">
                  <a16:creationId xmlns:a16="http://schemas.microsoft.com/office/drawing/2014/main" id="{71AC9CDA-E6AE-4376-9D9D-80D910B2EA30}"/>
                </a:ext>
              </a:extLst>
            </p:cNvPr>
            <p:cNvSpPr txBox="1"/>
            <p:nvPr/>
          </p:nvSpPr>
          <p:spPr>
            <a:xfrm>
              <a:off x="5664049" y="3628690"/>
              <a:ext cx="73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After: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418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8" y="2158425"/>
            <a:ext cx="8412480" cy="3840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F2CBF-0C0E-4F72-9324-64ABE4624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71" y="3912760"/>
            <a:ext cx="117043" cy="183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752D33-5E9B-47F2-851F-A714AF4D4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28" y="5212923"/>
            <a:ext cx="117043" cy="18336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1670020-AFB2-47CD-87FD-D3D570E182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24" y="4233285"/>
            <a:ext cx="154291" cy="19153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3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FDB Automated Point Out Indicator -Initiating </a:t>
            </a:r>
            <a:r>
              <a:rPr lang="en-US" sz="3600" dirty="0">
                <a:latin typeface="Arial"/>
              </a:rPr>
              <a:t>Sector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296068"/>
            <a:ext cx="8050213" cy="4391025"/>
          </a:xfrm>
        </p:spPr>
        <p:txBody>
          <a:bodyPr/>
          <a:lstStyle/>
          <a:p>
            <a:r>
              <a:rPr lang="en-US" sz="2600" dirty="0"/>
              <a:t>Sector 88 Situation Display after sector 30 acknowledged SWA505 point out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65036" y="2488770"/>
            <a:ext cx="6829335" cy="3161210"/>
            <a:chOff x="806044" y="2426140"/>
            <a:chExt cx="6829335" cy="3161210"/>
          </a:xfrm>
        </p:grpSpPr>
        <p:sp>
          <p:nvSpPr>
            <p:cNvPr id="65" name="TextBox 64"/>
            <p:cNvSpPr txBox="1"/>
            <p:nvPr/>
          </p:nvSpPr>
          <p:spPr>
            <a:xfrm>
              <a:off x="806044" y="2426140"/>
              <a:ext cx="1480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Sector 30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931276" y="5187240"/>
              <a:ext cx="1704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Sector 88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765481" y="2546443"/>
            <a:ext cx="193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Initiated</a:t>
            </a:r>
          </a:p>
        </p:txBody>
      </p:sp>
      <p:cxnSp>
        <p:nvCxnSpPr>
          <p:cNvPr id="83" name="Straight Arrow Connector 82"/>
          <p:cNvCxnSpPr>
            <a:endCxn id="58" idx="1"/>
          </p:cNvCxnSpPr>
          <p:nvPr/>
        </p:nvCxnSpPr>
        <p:spPr bwMode="auto">
          <a:xfrm flipV="1">
            <a:off x="6007573" y="2777276"/>
            <a:ext cx="757908" cy="591548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4724325" y="3764242"/>
            <a:ext cx="186735" cy="74267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79A17E11-40F1-4015-A527-06FEE347EE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44" y="4600117"/>
            <a:ext cx="138331" cy="19685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A3F092C-044E-415D-834D-A6994CA79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53" y="4476484"/>
            <a:ext cx="138331" cy="19685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414B4E1-E1BE-48E3-8701-2F0C2C5678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82" y="4362978"/>
            <a:ext cx="138331" cy="196855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46C3E1A-CA5A-4AFB-A005-0EF375525B08}"/>
              </a:ext>
            </a:extLst>
          </p:cNvPr>
          <p:cNvCxnSpPr/>
          <p:nvPr/>
        </p:nvCxnSpPr>
        <p:spPr bwMode="auto">
          <a:xfrm flipH="1">
            <a:off x="4619086" y="3745706"/>
            <a:ext cx="314325" cy="511970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0173CD-E11B-4B0F-8464-2E1EBEFB5A8E}"/>
              </a:ext>
            </a:extLst>
          </p:cNvPr>
          <p:cNvCxnSpPr/>
          <p:nvPr/>
        </p:nvCxnSpPr>
        <p:spPr bwMode="auto">
          <a:xfrm flipH="1" flipV="1">
            <a:off x="4575171" y="4447946"/>
            <a:ext cx="2593" cy="511883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1B1389-5BA3-45CF-9179-076F7409AE85}"/>
              </a:ext>
            </a:extLst>
          </p:cNvPr>
          <p:cNvGrpSpPr/>
          <p:nvPr/>
        </p:nvGrpSpPr>
        <p:grpSpPr>
          <a:xfrm>
            <a:off x="4432446" y="4627534"/>
            <a:ext cx="1426638" cy="1405267"/>
            <a:chOff x="7416938" y="3071086"/>
            <a:chExt cx="1426638" cy="14052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69C167-5DC6-4EF6-A750-34E5C8DEA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055" y="3676077"/>
              <a:ext cx="128748" cy="128748"/>
            </a:xfrm>
            <a:prstGeom prst="rect">
              <a:avLst/>
            </a:prstGeom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88DF52D-3C00-47F9-A333-D61ECE58CCE3}"/>
                </a:ext>
              </a:extLst>
            </p:cNvPr>
            <p:cNvGrpSpPr/>
            <p:nvPr/>
          </p:nvGrpSpPr>
          <p:grpSpPr>
            <a:xfrm>
              <a:off x="7416938" y="3353832"/>
              <a:ext cx="1426638" cy="1122521"/>
              <a:chOff x="1660932" y="4010345"/>
              <a:chExt cx="1426638" cy="1122521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CBE9BDC-51F4-416C-AE11-4DCAE08D8E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76289" y="4138645"/>
                <a:ext cx="945141" cy="99422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6AE47B7-078E-4C17-AC3F-9CC5976E9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0932" y="4085374"/>
                <a:ext cx="135089" cy="135089"/>
              </a:xfrm>
              <a:prstGeom prst="rect">
                <a:avLst/>
              </a:prstGeom>
            </p:spPr>
          </p:pic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A7D22852-189C-44B1-8FAD-B919F30ECC34}"/>
                  </a:ext>
                </a:extLst>
              </p:cNvPr>
              <p:cNvGrpSpPr/>
              <p:nvPr/>
            </p:nvGrpSpPr>
            <p:grpSpPr>
              <a:xfrm>
                <a:off x="1777406" y="4010345"/>
                <a:ext cx="1310164" cy="828368"/>
                <a:chOff x="5761009" y="4062409"/>
                <a:chExt cx="1310164" cy="828368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DA54E2C4-D9DB-48E8-9DD6-B3E0836EF9E2}"/>
                    </a:ext>
                  </a:extLst>
                </p:cNvPr>
                <p:cNvSpPr txBox="1"/>
                <p:nvPr/>
              </p:nvSpPr>
              <p:spPr>
                <a:xfrm>
                  <a:off x="5761009" y="4062409"/>
                  <a:ext cx="1310164" cy="82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SWA505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310 293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125 433</a:t>
                  </a:r>
                </a:p>
              </p:txBody>
            </p:sp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25D2F7E5-6496-4684-9733-7E007ECE6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6727" y="4067036"/>
                  <a:ext cx="507188" cy="760782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CF4A06-360E-4D5F-A88C-8BFA8E53D86A}"/>
                </a:ext>
              </a:extLst>
            </p:cNvPr>
            <p:cNvSpPr txBox="1"/>
            <p:nvPr/>
          </p:nvSpPr>
          <p:spPr>
            <a:xfrm>
              <a:off x="7842724" y="3071086"/>
              <a:ext cx="274320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37A2A28-386D-4053-AAEA-1C91A80C5B48}"/>
              </a:ext>
            </a:extLst>
          </p:cNvPr>
          <p:cNvGrpSpPr/>
          <p:nvPr/>
        </p:nvGrpSpPr>
        <p:grpSpPr>
          <a:xfrm>
            <a:off x="5328193" y="3329173"/>
            <a:ext cx="1426638" cy="1405267"/>
            <a:chOff x="7416938" y="3071086"/>
            <a:chExt cx="1426638" cy="1405267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3252E2E4-DEF4-4F48-8471-EEFBFE02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055" y="3676077"/>
              <a:ext cx="128748" cy="128748"/>
            </a:xfrm>
            <a:prstGeom prst="rect">
              <a:avLst/>
            </a:prstGeom>
          </p:spPr>
        </p:pic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93EC73B-DAD4-465C-9C44-69DF7C0770A6}"/>
                </a:ext>
              </a:extLst>
            </p:cNvPr>
            <p:cNvGrpSpPr/>
            <p:nvPr/>
          </p:nvGrpSpPr>
          <p:grpSpPr>
            <a:xfrm>
              <a:off x="7416938" y="3353832"/>
              <a:ext cx="1426638" cy="1122521"/>
              <a:chOff x="1660932" y="4010345"/>
              <a:chExt cx="1426638" cy="112252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3995030-441E-4B90-BBD1-4281930996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76289" y="4138645"/>
                <a:ext cx="945141" cy="99422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F9C109CE-3D0A-468A-A76B-661277827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0932" y="4085374"/>
                <a:ext cx="135089" cy="135089"/>
              </a:xfrm>
              <a:prstGeom prst="rect">
                <a:avLst/>
              </a:prstGeom>
            </p:spPr>
          </p:pic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CF7F6C2-4A04-4F7A-A026-7D166CF665FD}"/>
                  </a:ext>
                </a:extLst>
              </p:cNvPr>
              <p:cNvGrpSpPr/>
              <p:nvPr/>
            </p:nvGrpSpPr>
            <p:grpSpPr>
              <a:xfrm>
                <a:off x="1777406" y="4010345"/>
                <a:ext cx="1310164" cy="828368"/>
                <a:chOff x="5761009" y="4062409"/>
                <a:chExt cx="1310164" cy="828368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018A4F45-6F9A-4577-8D35-2FC80A052469}"/>
                    </a:ext>
                  </a:extLst>
                </p:cNvPr>
                <p:cNvSpPr txBox="1"/>
                <p:nvPr/>
              </p:nvSpPr>
              <p:spPr>
                <a:xfrm>
                  <a:off x="5761009" y="4062409"/>
                  <a:ext cx="1310164" cy="82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DAL2210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350 321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260 407</a:t>
                  </a:r>
                </a:p>
              </p:txBody>
            </p:sp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E5E4C04D-14D3-47CC-AE25-0D22A74D3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6727" y="4067036"/>
                  <a:ext cx="507188" cy="760782"/>
                </a:xfrm>
                <a:prstGeom prst="rect">
                  <a:avLst/>
                </a:prstGeom>
              </p:spPr>
            </p:pic>
          </p:grp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E7A881B-8DF4-440E-98FB-3248E9FAB82C}"/>
                </a:ext>
              </a:extLst>
            </p:cNvPr>
            <p:cNvSpPr txBox="1"/>
            <p:nvPr/>
          </p:nvSpPr>
          <p:spPr>
            <a:xfrm>
              <a:off x="7842724" y="3071086"/>
              <a:ext cx="274320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</a:t>
              </a:r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CC66B73-9B4D-4D02-B0B2-E7D2A512A10B}"/>
              </a:ext>
            </a:extLst>
          </p:cNvPr>
          <p:cNvCxnSpPr/>
          <p:nvPr/>
        </p:nvCxnSpPr>
        <p:spPr bwMode="auto">
          <a:xfrm>
            <a:off x="4957384" y="3314938"/>
            <a:ext cx="343981" cy="331442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C0765A6-234A-4A72-8458-317923D54E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75" y="3159970"/>
            <a:ext cx="154291" cy="191534"/>
          </a:xfrm>
          <a:prstGeom prst="rect">
            <a:avLst/>
          </a:prstGeom>
        </p:spPr>
      </p:pic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0DCD674-3106-4714-8A9E-002C2A99FCE8}"/>
              </a:ext>
            </a:extLst>
          </p:cNvPr>
          <p:cNvCxnSpPr/>
          <p:nvPr/>
        </p:nvCxnSpPr>
        <p:spPr bwMode="auto">
          <a:xfrm flipH="1" flipV="1">
            <a:off x="4900074" y="3359944"/>
            <a:ext cx="28574" cy="535781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DFEBB6B-9B19-4E18-9A28-E15F38832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6" y="3033197"/>
            <a:ext cx="138331" cy="1968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A569E4-FBB3-4F75-8CAE-E36E9ACCAE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69" y="2906339"/>
            <a:ext cx="138331" cy="1968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10B043-A957-4147-AA34-4955184025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42" y="2760589"/>
            <a:ext cx="138331" cy="196855"/>
          </a:xfrm>
          <a:prstGeom prst="rect">
            <a:avLst/>
          </a:prstGeom>
        </p:spPr>
      </p:pic>
      <p:grpSp>
        <p:nvGrpSpPr>
          <p:cNvPr id="12" name="SWA547">
            <a:extLst>
              <a:ext uri="{FF2B5EF4-FFF2-40B4-BE49-F238E27FC236}">
                <a16:creationId xmlns:a16="http://schemas.microsoft.com/office/drawing/2014/main" id="{67C63C16-507D-4F0B-8911-C4476A931D0E}"/>
              </a:ext>
            </a:extLst>
          </p:cNvPr>
          <p:cNvGrpSpPr/>
          <p:nvPr/>
        </p:nvGrpSpPr>
        <p:grpSpPr>
          <a:xfrm>
            <a:off x="1260797" y="3389453"/>
            <a:ext cx="1850933" cy="2172479"/>
            <a:chOff x="1201805" y="3389453"/>
            <a:chExt cx="1850933" cy="2172479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7D7FA44-BFF7-4227-A780-BC261B35C9B2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2630986" y="3730647"/>
              <a:ext cx="689212" cy="682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7CFCE8-E5DC-490A-BE1B-15394CD00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61" y="4642819"/>
              <a:ext cx="136009" cy="136009"/>
            </a:xfrm>
            <a:prstGeom prst="rect">
              <a:avLst/>
            </a:prstGeom>
          </p:spPr>
        </p:pic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88971D1-5CCA-47E3-8481-F37432CED4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5012" y="4665566"/>
              <a:ext cx="945141" cy="89636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33A4BE4-6FB9-4670-A63B-F95A1DD15301}"/>
                </a:ext>
              </a:extLst>
            </p:cNvPr>
            <p:cNvSpPr txBox="1"/>
            <p:nvPr/>
          </p:nvSpPr>
          <p:spPr>
            <a:xfrm>
              <a:off x="1386129" y="4549894"/>
              <a:ext cx="1310164" cy="82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SWA547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330C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122 451</a:t>
              </a: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F2E7F48D-DD76-40C0-B451-3C95AB55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847" y="4554066"/>
              <a:ext cx="507188" cy="685903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7032FC9-0993-49F7-B1F3-1B0F568F7149}"/>
                </a:ext>
              </a:extLst>
            </p:cNvPr>
            <p:cNvSpPr txBox="1"/>
            <p:nvPr/>
          </p:nvSpPr>
          <p:spPr>
            <a:xfrm>
              <a:off x="1201805" y="5027891"/>
              <a:ext cx="274320" cy="34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CAD7DF1-6201-41B5-8633-8366EFEBF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27" y="4278147"/>
              <a:ext cx="138331" cy="196855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A0D2CF2C-7BB5-47D4-B110-F20C57B0A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447" y="4119241"/>
              <a:ext cx="154291" cy="191534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67AE5C8-97E0-4222-842D-8724E5398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27" y="4424427"/>
              <a:ext cx="138331" cy="196855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DCBE539E-E525-4EA2-8D86-8A1819AF4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27" y="4584490"/>
              <a:ext cx="138331" cy="196855"/>
            </a:xfrm>
            <a:prstGeom prst="rect">
              <a:avLst/>
            </a:prstGeom>
          </p:spPr>
        </p:pic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C1E0DB2-1DA3-4296-A7FD-4167442CB60E}"/>
                </a:ext>
              </a:extLst>
            </p:cNvPr>
            <p:cNvCxnSpPr/>
            <p:nvPr/>
          </p:nvCxnSpPr>
          <p:spPr bwMode="auto">
            <a:xfrm rot="2700000" flipH="1" flipV="1">
              <a:off x="2669118" y="4173190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7" name="Straight Arrow Connector 86"/>
          <p:cNvCxnSpPr/>
          <p:nvPr/>
        </p:nvCxnSpPr>
        <p:spPr bwMode="auto">
          <a:xfrm>
            <a:off x="5164861" y="4734112"/>
            <a:ext cx="842712" cy="328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>
          <a:xfrm>
            <a:off x="5666969" y="4527135"/>
            <a:ext cx="333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Acknowledged</a:t>
            </a:r>
          </a:p>
        </p:txBody>
      </p:sp>
    </p:spTree>
    <p:extLst>
      <p:ext uri="{BB962C8B-B14F-4D97-AF65-F5344CB8AC3E}">
        <p14:creationId xmlns:p14="http://schemas.microsoft.com/office/powerpoint/2010/main" val="266145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6BE0A46-E85D-42BA-A15A-2F0B2B431FB2}"/>
              </a:ext>
            </a:extLst>
          </p:cNvPr>
          <p:cNvGrpSpPr/>
          <p:nvPr/>
        </p:nvGrpSpPr>
        <p:grpSpPr>
          <a:xfrm>
            <a:off x="2647784" y="3910322"/>
            <a:ext cx="3848433" cy="1919886"/>
            <a:chOff x="2711393" y="3757922"/>
            <a:chExt cx="3848433" cy="19198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042026-3DCA-4E94-ABCA-04B19A9F15EA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43574" t="50009" r="10680"/>
            <a:stretch/>
          </p:blipFill>
          <p:spPr>
            <a:xfrm>
              <a:off x="2711393" y="3757922"/>
              <a:ext cx="3848433" cy="1919886"/>
            </a:xfrm>
            <a:prstGeom prst="rect">
              <a:avLst/>
            </a:prstGeom>
          </p:spPr>
        </p:pic>
        <p:pic>
          <p:nvPicPr>
            <p:cNvPr id="19" name="SWA505">
              <a:extLst>
                <a:ext uri="{FF2B5EF4-FFF2-40B4-BE49-F238E27FC236}">
                  <a16:creationId xmlns:a16="http://schemas.microsoft.com/office/drawing/2014/main" id="{2D9BE582-EDF5-4B45-A49E-8B611090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04" y="4487717"/>
              <a:ext cx="1764395" cy="715937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93CDF5-919D-490F-91C0-D83DA1DA0107}"/>
                </a:ext>
              </a:extLst>
            </p:cNvPr>
            <p:cNvGrpSpPr/>
            <p:nvPr/>
          </p:nvGrpSpPr>
          <p:grpSpPr>
            <a:xfrm>
              <a:off x="3104463" y="4207962"/>
              <a:ext cx="1311281" cy="1405267"/>
              <a:chOff x="4488811" y="4627534"/>
              <a:chExt cx="1311281" cy="1405267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617C124-24DC-4E07-8A5D-BC82E043D3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88811" y="5038580"/>
                <a:ext cx="945141" cy="99422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1105CA5-CCDC-4291-A0CC-C2F24716FF82}"/>
                  </a:ext>
                </a:extLst>
              </p:cNvPr>
              <p:cNvGrpSpPr/>
              <p:nvPr/>
            </p:nvGrpSpPr>
            <p:grpSpPr>
              <a:xfrm>
                <a:off x="4489928" y="4910280"/>
                <a:ext cx="1310164" cy="828368"/>
                <a:chOff x="5761009" y="4062409"/>
                <a:chExt cx="1310164" cy="828368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921D97-EC1D-4F59-9D31-D25423E6A6DA}"/>
                    </a:ext>
                  </a:extLst>
                </p:cNvPr>
                <p:cNvSpPr txBox="1"/>
                <p:nvPr/>
              </p:nvSpPr>
              <p:spPr>
                <a:xfrm>
                  <a:off x="5761009" y="4062409"/>
                  <a:ext cx="1310164" cy="82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UAL1123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310C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266 450</a:t>
                  </a:r>
                </a:p>
              </p:txBody>
            </p: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25F7C26B-334B-4D65-AE88-22B78725B6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6727" y="4067036"/>
                  <a:ext cx="507188" cy="760782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1914F9-697A-4DB3-BA25-B5CB7FCB239C}"/>
                  </a:ext>
                </a:extLst>
              </p:cNvPr>
              <p:cNvSpPr txBox="1"/>
              <p:nvPr/>
            </p:nvSpPr>
            <p:spPr>
              <a:xfrm>
                <a:off x="4799240" y="4627534"/>
                <a:ext cx="274320" cy="34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P</a:t>
                </a:r>
              </a:p>
            </p:txBody>
          </p:sp>
        </p:grpSp>
        <p:pic>
          <p:nvPicPr>
            <p:cNvPr id="21" name="UAL1123">
              <a:extLst>
                <a:ext uri="{FF2B5EF4-FFF2-40B4-BE49-F238E27FC236}">
                  <a16:creationId xmlns:a16="http://schemas.microsoft.com/office/drawing/2014/main" id="{71F04165-1900-4670-A46F-BF2657CBC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04" y="4490591"/>
              <a:ext cx="1757312" cy="713063"/>
            </a:xfrm>
            <a:prstGeom prst="rect">
              <a:avLst/>
            </a:prstGeom>
          </p:spPr>
        </p:pic>
        <p:pic>
          <p:nvPicPr>
            <p:cNvPr id="22" name="CDA w/ eligibility">
              <a:extLst>
                <a:ext uri="{FF2B5EF4-FFF2-40B4-BE49-F238E27FC236}">
                  <a16:creationId xmlns:a16="http://schemas.microsoft.com/office/drawing/2014/main" id="{33F3CE03-3BCF-48B6-9A5E-D4029535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07" y="4580088"/>
              <a:ext cx="130932" cy="129186"/>
            </a:xfrm>
            <a:prstGeom prst="rect">
              <a:avLst/>
            </a:prstGeom>
          </p:spPr>
        </p:pic>
        <p:pic>
          <p:nvPicPr>
            <p:cNvPr id="23" name="WIFI Auto">
              <a:extLst>
                <a:ext uri="{FF2B5EF4-FFF2-40B4-BE49-F238E27FC236}">
                  <a16:creationId xmlns:a16="http://schemas.microsoft.com/office/drawing/2014/main" id="{B6353AF7-BC71-466C-BA77-E26D60F2D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236" y="4823015"/>
              <a:ext cx="122203" cy="127440"/>
            </a:xfrm>
            <a:prstGeom prst="rect">
              <a:avLst/>
            </a:prstGeom>
          </p:spPr>
        </p:pic>
      </p:grp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3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FDB Initiating Sector Pop Up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438943"/>
            <a:ext cx="8050213" cy="4391025"/>
          </a:xfrm>
        </p:spPr>
        <p:txBody>
          <a:bodyPr/>
          <a:lstStyle/>
          <a:p>
            <a:r>
              <a:rPr lang="en-US" sz="2400" dirty="0"/>
              <a:t>Radar controller may display a pop up with all sectors receiving the point out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80426" y="2582778"/>
            <a:ext cx="217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Acknowledged PO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863125" y="2766861"/>
            <a:ext cx="255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Unacknowledged PO</a:t>
            </a:r>
          </a:p>
        </p:txBody>
      </p:sp>
      <p:cxnSp>
        <p:nvCxnSpPr>
          <p:cNvPr id="94" name="Straight Arrow Connector 93"/>
          <p:cNvCxnSpPr/>
          <p:nvPr/>
        </p:nvCxnSpPr>
        <p:spPr bwMode="auto">
          <a:xfrm flipH="1" flipV="1">
            <a:off x="4562476" y="3783107"/>
            <a:ext cx="140153" cy="1241331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 flipV="1">
            <a:off x="5453540" y="3567780"/>
            <a:ext cx="1381125" cy="1456658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8293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F047470-0832-4117-89CF-90F2BEA2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55655" b="36721"/>
          <a:stretch/>
        </p:blipFill>
        <p:spPr>
          <a:xfrm>
            <a:off x="914400" y="5416695"/>
            <a:ext cx="7152114" cy="582353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ACL Automated Point Out Indicator - Initiating Sector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441305"/>
            <a:ext cx="8050213" cy="2711836"/>
          </a:xfrm>
        </p:spPr>
        <p:txBody>
          <a:bodyPr/>
          <a:lstStyle/>
          <a:p>
            <a:pPr lvl="0"/>
            <a:r>
              <a:rPr lang="en-US" sz="2500" dirty="0"/>
              <a:t>When a point out is initiated, the initiating sector’s ACL will display a yellow “P” followed by the receiving sector identification inside a box, both in yellow</a:t>
            </a:r>
          </a:p>
          <a:p>
            <a:pPr lvl="0"/>
            <a:r>
              <a:rPr lang="en-US" sz="2500" dirty="0"/>
              <a:t>When the point out is acknowledged by the receiving sector, the “P” and the sector ID will change to white and the box is removed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99988" y="4426374"/>
            <a:ext cx="273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Acknowledged Point Out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 flipV="1">
            <a:off x="4933950" y="5164338"/>
            <a:ext cx="106825" cy="487001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5416300" y="4426375"/>
            <a:ext cx="266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Unacknowledged Point Outs</a:t>
            </a: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5457463" y="5011938"/>
            <a:ext cx="476612" cy="616252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747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D6418A4-6469-41C1-8B1A-01663107C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6" y="4045738"/>
            <a:ext cx="7783388" cy="19111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ACL Point Out Column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441304"/>
            <a:ext cx="8050213" cy="4391025"/>
          </a:xfrm>
        </p:spPr>
        <p:txBody>
          <a:bodyPr/>
          <a:lstStyle/>
          <a:p>
            <a:pPr lvl="0"/>
            <a:r>
              <a:rPr lang="en-US" sz="2400" dirty="0"/>
              <a:t>Up to five sectors can be displayed in the point out column</a:t>
            </a:r>
          </a:p>
          <a:p>
            <a:r>
              <a:rPr lang="en-US" sz="2400" dirty="0"/>
              <a:t>When point outs exceed the set value, an asterisk “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✱</a:t>
            </a:r>
            <a:r>
              <a:rPr lang="en-US" sz="2400" dirty="0"/>
              <a:t>” will display instead of the “P”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70153" y="3144964"/>
            <a:ext cx="2737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Column Header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 flipV="1">
            <a:off x="3421431" y="3521924"/>
            <a:ext cx="1170828" cy="1292301"/>
          </a:xfrm>
          <a:prstGeom prst="straightConnector1">
            <a:avLst/>
          </a:prstGeom>
          <a:noFill/>
          <a:ln w="53975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5430325" y="3231107"/>
            <a:ext cx="137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Asterisk</a:t>
            </a:r>
          </a:p>
        </p:txBody>
      </p:sp>
      <p:cxnSp>
        <p:nvCxnSpPr>
          <p:cNvPr id="62" name="Straight Arrow Connector 61"/>
          <p:cNvCxnSpPr>
            <a:cxnSpLocks/>
            <a:endCxn id="61" idx="2"/>
          </p:cNvCxnSpPr>
          <p:nvPr/>
        </p:nvCxnSpPr>
        <p:spPr bwMode="auto">
          <a:xfrm flipV="1">
            <a:off x="4844851" y="3692772"/>
            <a:ext cx="1274293" cy="1624561"/>
          </a:xfrm>
          <a:prstGeom prst="straightConnector1">
            <a:avLst/>
          </a:prstGeom>
          <a:noFill/>
          <a:ln w="53975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664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  <a:endParaRPr lang="en-US" i="1" dirty="0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Tx/>
              <a:buNone/>
            </a:pPr>
            <a:r>
              <a:rPr lang="en-US" dirty="0"/>
              <a:t>What is the term used to inform the controller initiating a point out that the aircraft is identified and that approval is granted for the aircraft to enter the receiving controller’s airspace, as coordinated, without a communications transfer?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POINT OUT APPROVED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POINT OUT ACCEPTED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POINT OUT ACKNOWLEDGED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4" y="2158425"/>
            <a:ext cx="8412480" cy="3840480"/>
          </a:xfrm>
          <a:prstGeom prst="rect">
            <a:avLst/>
          </a:prstGeom>
        </p:spPr>
      </p:pic>
      <p:sp>
        <p:nvSpPr>
          <p:cNvPr id="7" name="Black box">
            <a:extLst>
              <a:ext uri="{FF2B5EF4-FFF2-40B4-BE49-F238E27FC236}">
                <a16:creationId xmlns:a16="http://schemas.microsoft.com/office/drawing/2014/main" id="{F06BF1BB-6E88-4355-8FB2-A1DBCE52E66F}"/>
              </a:ext>
            </a:extLst>
          </p:cNvPr>
          <p:cNvSpPr/>
          <p:nvPr/>
        </p:nvSpPr>
        <p:spPr bwMode="auto">
          <a:xfrm>
            <a:off x="4716487" y="3784363"/>
            <a:ext cx="186735" cy="74267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FDB Automated Point Out Indicator - Receiving Sector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292442"/>
            <a:ext cx="8050213" cy="4391025"/>
          </a:xfrm>
        </p:spPr>
        <p:txBody>
          <a:bodyPr/>
          <a:lstStyle/>
          <a:p>
            <a:r>
              <a:rPr lang="en-US" sz="2600" dirty="0"/>
              <a:t>Sector 30 Situation Display after receiving automated point outs from sector 88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57662" y="2488770"/>
            <a:ext cx="6829335" cy="3161210"/>
            <a:chOff x="806044" y="2426140"/>
            <a:chExt cx="6829335" cy="3161210"/>
          </a:xfrm>
        </p:grpSpPr>
        <p:sp>
          <p:nvSpPr>
            <p:cNvPr id="65" name="Sector 30"/>
            <p:cNvSpPr txBox="1"/>
            <p:nvPr/>
          </p:nvSpPr>
          <p:spPr>
            <a:xfrm>
              <a:off x="806044" y="2426140"/>
              <a:ext cx="1480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Sector 30</a:t>
              </a:r>
            </a:p>
          </p:txBody>
        </p:sp>
        <p:sp>
          <p:nvSpPr>
            <p:cNvPr id="66" name="Sector 88"/>
            <p:cNvSpPr txBox="1"/>
            <p:nvPr/>
          </p:nvSpPr>
          <p:spPr>
            <a:xfrm>
              <a:off x="5931276" y="5187240"/>
              <a:ext cx="1704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Sector 88</a:t>
              </a:r>
            </a:p>
          </p:txBody>
        </p:sp>
      </p:grpSp>
      <p:grpSp>
        <p:nvGrpSpPr>
          <p:cNvPr id="61" name="SWA547">
            <a:extLst>
              <a:ext uri="{FF2B5EF4-FFF2-40B4-BE49-F238E27FC236}">
                <a16:creationId xmlns:a16="http://schemas.microsoft.com/office/drawing/2014/main" id="{9AFAA663-36A3-4168-9C8C-5239A3A9D08F}"/>
              </a:ext>
            </a:extLst>
          </p:cNvPr>
          <p:cNvGrpSpPr/>
          <p:nvPr/>
        </p:nvGrpSpPr>
        <p:grpSpPr>
          <a:xfrm>
            <a:off x="1436630" y="3389453"/>
            <a:ext cx="1667726" cy="2172479"/>
            <a:chOff x="1385012" y="3389453"/>
            <a:chExt cx="1667726" cy="217247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E146D4-0071-4167-9067-1EDDFA248601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2630986" y="3730647"/>
              <a:ext cx="689212" cy="682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F4709EF-7395-4816-B5F5-129745E644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5012" y="4665566"/>
              <a:ext cx="945141" cy="89636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813919-6E2C-48D2-9305-19A6FC869C59}"/>
                </a:ext>
              </a:extLst>
            </p:cNvPr>
            <p:cNvSpPr txBox="1"/>
            <p:nvPr/>
          </p:nvSpPr>
          <p:spPr>
            <a:xfrm>
              <a:off x="1386129" y="4549894"/>
              <a:ext cx="1310164" cy="82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SWA547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330C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122 451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70C14B1-057D-4B66-B1FE-DE3C9D618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847" y="4554066"/>
              <a:ext cx="507188" cy="68590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A1BA929-4D06-4351-AA7C-AFF30BA2B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27" y="4278147"/>
              <a:ext cx="138331" cy="19685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9CFB77E-14A1-4FEC-8770-36C06F401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447" y="4119241"/>
              <a:ext cx="154291" cy="191534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A94DE09-1162-4ABF-AF25-2FB9B475D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27" y="4424427"/>
              <a:ext cx="138331" cy="19685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7058FD6-2BEB-4210-BBF5-A68270407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427" y="4584490"/>
              <a:ext cx="138331" cy="196855"/>
            </a:xfrm>
            <a:prstGeom prst="rect">
              <a:avLst/>
            </a:prstGeom>
          </p:spPr>
        </p:pic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F65A264-B682-4809-B379-EF170DD35848}"/>
                </a:ext>
              </a:extLst>
            </p:cNvPr>
            <p:cNvCxnSpPr/>
            <p:nvPr/>
          </p:nvCxnSpPr>
          <p:spPr bwMode="auto">
            <a:xfrm rot="2700000" flipH="1" flipV="1">
              <a:off x="2669118" y="4173190"/>
              <a:ext cx="2593" cy="694944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DAL2210">
            <a:extLst>
              <a:ext uri="{FF2B5EF4-FFF2-40B4-BE49-F238E27FC236}">
                <a16:creationId xmlns:a16="http://schemas.microsoft.com/office/drawing/2014/main" id="{7918AED6-000B-4736-8190-5C744455C1BA}"/>
              </a:ext>
            </a:extLst>
          </p:cNvPr>
          <p:cNvGrpSpPr/>
          <p:nvPr/>
        </p:nvGrpSpPr>
        <p:grpSpPr>
          <a:xfrm>
            <a:off x="4797868" y="2760589"/>
            <a:ext cx="1949589" cy="1973851"/>
            <a:chOff x="4746250" y="2760589"/>
            <a:chExt cx="1949589" cy="1973851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09754C8-74CC-4429-AF7F-C2A3D8E9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879" y="3912760"/>
              <a:ext cx="117043" cy="183368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CB83685-7AA7-4266-AD54-663DAB5F8013}"/>
                </a:ext>
              </a:extLst>
            </p:cNvPr>
            <p:cNvGrpSpPr/>
            <p:nvPr/>
          </p:nvGrpSpPr>
          <p:grpSpPr>
            <a:xfrm>
              <a:off x="5384558" y="3329173"/>
              <a:ext cx="1311281" cy="1405267"/>
              <a:chOff x="7532295" y="3071086"/>
              <a:chExt cx="1311281" cy="1405267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E11DB10-2007-455C-9BAC-465B3D7969F1}"/>
                  </a:ext>
                </a:extLst>
              </p:cNvPr>
              <p:cNvGrpSpPr/>
              <p:nvPr/>
            </p:nvGrpSpPr>
            <p:grpSpPr>
              <a:xfrm>
                <a:off x="7532295" y="3353832"/>
                <a:ext cx="1311281" cy="1122521"/>
                <a:chOff x="1776289" y="4010345"/>
                <a:chExt cx="1311281" cy="1122521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1C90A682-9636-470B-B511-4692B4A2CE8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E9FE8411-3164-49E0-B1D6-BB6367FCCBCA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D1D8C19A-5D48-446C-B959-717BC48213CF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DAL2210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350 321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260 407</a:t>
                    </a:r>
                  </a:p>
                </p:txBody>
              </p:sp>
              <p:pic>
                <p:nvPicPr>
                  <p:cNvPr id="106" name="Picture 105">
                    <a:extLst>
                      <a:ext uri="{FF2B5EF4-FFF2-40B4-BE49-F238E27FC236}">
                        <a16:creationId xmlns:a16="http://schemas.microsoft.com/office/drawing/2014/main" id="{F9923AA6-6ED2-4067-ACB6-C87EF4327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8B68BC3-D8AB-4650-92D5-DDBBF8A7C99D}"/>
                  </a:ext>
                </a:extLst>
              </p:cNvPr>
              <p:cNvSpPr txBox="1"/>
              <p:nvPr/>
            </p:nvSpPr>
            <p:spPr>
              <a:xfrm>
                <a:off x="7842724" y="3071086"/>
                <a:ext cx="274320" cy="34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P</a:t>
                </a:r>
              </a:p>
            </p:txBody>
          </p: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2482505-ABA4-4250-ABF0-FC37C55961BD}"/>
                </a:ext>
              </a:extLst>
            </p:cNvPr>
            <p:cNvCxnSpPr/>
            <p:nvPr/>
          </p:nvCxnSpPr>
          <p:spPr bwMode="auto">
            <a:xfrm>
              <a:off x="4898392" y="3314938"/>
              <a:ext cx="343981" cy="331442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F8A7F62-AF2D-4A01-A522-364D92EE7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683" y="3159970"/>
              <a:ext cx="154291" cy="191534"/>
            </a:xfrm>
            <a:prstGeom prst="rect">
              <a:avLst/>
            </a:prstGeom>
          </p:spPr>
        </p:pic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E3C290A-60C8-469F-93A7-27F9409F631B}"/>
                </a:ext>
              </a:extLst>
            </p:cNvPr>
            <p:cNvCxnSpPr/>
            <p:nvPr/>
          </p:nvCxnSpPr>
          <p:spPr bwMode="auto">
            <a:xfrm flipH="1" flipV="1">
              <a:off x="4841082" y="3359944"/>
              <a:ext cx="28574" cy="535781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4A836F3-DCE3-46BB-A8D0-0097FF268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504" y="3033197"/>
              <a:ext cx="138331" cy="196855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D87B9B62-5F1A-476A-B0B0-1A5744A5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877" y="2906339"/>
              <a:ext cx="138331" cy="196855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4F5C87AE-842F-4641-8E48-3F8BF1233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250" y="2760589"/>
              <a:ext cx="138331" cy="196855"/>
            </a:xfrm>
            <a:prstGeom prst="rect">
              <a:avLst/>
            </a:prstGeom>
          </p:spPr>
        </p:pic>
      </p:grpSp>
      <p:grpSp>
        <p:nvGrpSpPr>
          <p:cNvPr id="107" name="SWA505">
            <a:extLst>
              <a:ext uri="{FF2B5EF4-FFF2-40B4-BE49-F238E27FC236}">
                <a16:creationId xmlns:a16="http://schemas.microsoft.com/office/drawing/2014/main" id="{81A8E1E1-EDDD-4A06-B8F1-FC2570CB83A2}"/>
              </a:ext>
            </a:extLst>
          </p:cNvPr>
          <p:cNvGrpSpPr/>
          <p:nvPr/>
        </p:nvGrpSpPr>
        <p:grpSpPr>
          <a:xfrm>
            <a:off x="4261470" y="3745706"/>
            <a:ext cx="1590240" cy="2287095"/>
            <a:chOff x="4209852" y="3745706"/>
            <a:chExt cx="1590240" cy="2287095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8A927F7-8B9C-4670-B716-66A972BB5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436" y="5212923"/>
              <a:ext cx="117043" cy="183368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79366E5C-B141-4E20-9717-4E4B9BE74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232" y="4233285"/>
              <a:ext cx="154291" cy="191534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81CD446D-BD44-4D18-A298-3A98E9599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852" y="4600117"/>
              <a:ext cx="138331" cy="196855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65F4B5A-E636-4F9A-A3E6-EDEFFE86C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461" y="4476484"/>
              <a:ext cx="138331" cy="19685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DB09D45E-F4B1-4E95-8DE3-521F371EB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990" y="4362978"/>
              <a:ext cx="138331" cy="196855"/>
            </a:xfrm>
            <a:prstGeom prst="rect">
              <a:avLst/>
            </a:prstGeom>
          </p:spPr>
        </p:pic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B5499A1-4813-4EC8-88F4-DF501C06580D}"/>
                </a:ext>
              </a:extLst>
            </p:cNvPr>
            <p:cNvCxnSpPr/>
            <p:nvPr/>
          </p:nvCxnSpPr>
          <p:spPr bwMode="auto">
            <a:xfrm flipH="1">
              <a:off x="4560094" y="3745706"/>
              <a:ext cx="314325" cy="511970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1DF548A-D6DF-4698-90A4-D213ACD7DC0E}"/>
                </a:ext>
              </a:extLst>
            </p:cNvPr>
            <p:cNvCxnSpPr/>
            <p:nvPr/>
          </p:nvCxnSpPr>
          <p:spPr bwMode="auto">
            <a:xfrm flipH="1" flipV="1">
              <a:off x="4516179" y="4447946"/>
              <a:ext cx="2593" cy="511883"/>
            </a:xfrm>
            <a:prstGeom prst="line">
              <a:avLst/>
            </a:prstGeom>
            <a:noFill/>
            <a:ln w="22225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38B5CEF-64B2-48E2-BBCE-65FBA86BD97F}"/>
                </a:ext>
              </a:extLst>
            </p:cNvPr>
            <p:cNvGrpSpPr/>
            <p:nvPr/>
          </p:nvGrpSpPr>
          <p:grpSpPr>
            <a:xfrm>
              <a:off x="4488811" y="4627534"/>
              <a:ext cx="1311281" cy="1405267"/>
              <a:chOff x="7532295" y="3071086"/>
              <a:chExt cx="1311281" cy="1405267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C90D7772-0853-4222-A710-2EE16C73F822}"/>
                  </a:ext>
                </a:extLst>
              </p:cNvPr>
              <p:cNvGrpSpPr/>
              <p:nvPr/>
            </p:nvGrpSpPr>
            <p:grpSpPr>
              <a:xfrm>
                <a:off x="7532295" y="3353832"/>
                <a:ext cx="1311281" cy="1122521"/>
                <a:chOff x="1776289" y="4010345"/>
                <a:chExt cx="1311281" cy="1122521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669631B-C989-4370-8AA1-67FADABE49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76289" y="4138645"/>
                  <a:ext cx="945141" cy="99422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8AAEF537-09B2-478C-96D4-8E4F2886BE1C}"/>
                    </a:ext>
                  </a:extLst>
                </p:cNvPr>
                <p:cNvGrpSpPr/>
                <p:nvPr/>
              </p:nvGrpSpPr>
              <p:grpSpPr>
                <a:xfrm>
                  <a:off x="1777406" y="4010345"/>
                  <a:ext cx="1310164" cy="828368"/>
                  <a:chOff x="5761009" y="4062409"/>
                  <a:chExt cx="1310164" cy="828368"/>
                </a:xfrm>
              </p:grpSpPr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F0610460-7D53-4330-B39C-1B2C50905C2E}"/>
                      </a:ext>
                    </a:extLst>
                  </p:cNvPr>
                  <p:cNvSpPr txBox="1"/>
                  <p:nvPr/>
                </p:nvSpPr>
                <p:spPr>
                  <a:xfrm>
                    <a:off x="5761009" y="4062409"/>
                    <a:ext cx="1310164" cy="828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SWA505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310 293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ts val="19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110" normalizeH="0" baseline="0" noProof="0" dirty="0">
                        <a:ln>
                          <a:noFill/>
                        </a:ln>
                        <a:solidFill>
                          <a:srgbClr val="EBEB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a:t>125 433</a:t>
                    </a:r>
                  </a:p>
                </p:txBody>
              </p:sp>
              <p:pic>
                <p:nvPicPr>
                  <p:cNvPr id="123" name="Picture 122">
                    <a:extLst>
                      <a:ext uri="{FF2B5EF4-FFF2-40B4-BE49-F238E27FC236}">
                        <a16:creationId xmlns:a16="http://schemas.microsoft.com/office/drawing/2014/main" id="{5C78ECDF-C800-4586-AB84-DFBAC01F28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16727" y="4067036"/>
                    <a:ext cx="507188" cy="76078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42CFF24-3E36-429D-BBDE-9E89C21EA2C1}"/>
                  </a:ext>
                </a:extLst>
              </p:cNvPr>
              <p:cNvSpPr txBox="1"/>
              <p:nvPr/>
            </p:nvSpPr>
            <p:spPr>
              <a:xfrm>
                <a:off x="7842724" y="3071086"/>
                <a:ext cx="274320" cy="34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8FEFE3A-1577-4B0D-8FE6-E61879EB1008}"/>
              </a:ext>
            </a:extLst>
          </p:cNvPr>
          <p:cNvSpPr txBox="1"/>
          <p:nvPr/>
        </p:nvSpPr>
        <p:spPr>
          <a:xfrm>
            <a:off x="5249366" y="4091296"/>
            <a:ext cx="274320" cy="34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srgbClr val="EBEB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639FC-C17D-4D10-9ED2-24D98D9B61A7}"/>
              </a:ext>
            </a:extLst>
          </p:cNvPr>
          <p:cNvSpPr txBox="1"/>
          <p:nvPr/>
        </p:nvSpPr>
        <p:spPr>
          <a:xfrm>
            <a:off x="4342417" y="5381787"/>
            <a:ext cx="274320" cy="34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srgbClr val="EBEB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B5A5485-1D65-44E3-9959-7F4782DEB7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10" y="4867056"/>
            <a:ext cx="128748" cy="128748"/>
          </a:xfrm>
          <a:prstGeom prst="rect">
            <a:avLst/>
          </a:prstGeom>
        </p:spPr>
      </p:pic>
      <p:pic>
        <p:nvPicPr>
          <p:cNvPr id="32" name="CDA w/o">
            <a:extLst>
              <a:ext uri="{FF2B5EF4-FFF2-40B4-BE49-F238E27FC236}">
                <a16:creationId xmlns:a16="http://schemas.microsoft.com/office/drawing/2014/main" id="{3607BFA6-2707-481C-8909-3F9F9765E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58" y="4981594"/>
            <a:ext cx="136009" cy="1360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3D2F0E-9D0A-45A0-A19A-E1265D5796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23" y="4635193"/>
            <a:ext cx="135089" cy="135089"/>
          </a:xfrm>
          <a:prstGeom prst="rect">
            <a:avLst/>
          </a:prstGeom>
        </p:spPr>
      </p:pic>
      <p:pic>
        <p:nvPicPr>
          <p:cNvPr id="45" name="CDA w/o">
            <a:extLst>
              <a:ext uri="{FF2B5EF4-FFF2-40B4-BE49-F238E27FC236}">
                <a16:creationId xmlns:a16="http://schemas.microsoft.com/office/drawing/2014/main" id="{E5D49AA9-4F41-4E6E-8C97-AAF19AA6C0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66" y="3688179"/>
            <a:ext cx="136009" cy="1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70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FDB Receiving Sector Pop Up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409405"/>
            <a:ext cx="8050213" cy="590827"/>
          </a:xfrm>
        </p:spPr>
        <p:txBody>
          <a:bodyPr/>
          <a:lstStyle/>
          <a:p>
            <a:r>
              <a:rPr lang="en-US" sz="2600" dirty="0"/>
              <a:t>Radar controller may acknowledge point out(s)</a:t>
            </a:r>
          </a:p>
        </p:txBody>
      </p:sp>
      <p:cxnSp>
        <p:nvCxnSpPr>
          <p:cNvPr id="21" name="Straight Connector 20"/>
          <p:cNvCxnSpPr>
            <a:stCxn id="12" idx="2"/>
          </p:cNvCxnSpPr>
          <p:nvPr/>
        </p:nvCxnSpPr>
        <p:spPr bwMode="auto">
          <a:xfrm>
            <a:off x="1510366" y="5326106"/>
            <a:ext cx="945141" cy="99422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3490887" y="3270924"/>
            <a:ext cx="945141" cy="99422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961060" y="2557593"/>
            <a:ext cx="217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Initiating PO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9730" y="2501749"/>
            <a:ext cx="217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Acknowledged PO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D27356-57E6-4C2E-BCDB-4A548D72D341}"/>
              </a:ext>
            </a:extLst>
          </p:cNvPr>
          <p:cNvGrpSpPr/>
          <p:nvPr/>
        </p:nvGrpSpPr>
        <p:grpSpPr>
          <a:xfrm>
            <a:off x="2582926" y="3388590"/>
            <a:ext cx="3978149" cy="2589279"/>
            <a:chOff x="2711393" y="3388590"/>
            <a:chExt cx="3978149" cy="25892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B8DC00-23EE-49B3-BE22-256E88B711C2}"/>
                </a:ext>
              </a:extLst>
            </p:cNvPr>
            <p:cNvGrpSpPr/>
            <p:nvPr/>
          </p:nvGrpSpPr>
          <p:grpSpPr>
            <a:xfrm>
              <a:off x="2711393" y="3757922"/>
              <a:ext cx="3848433" cy="1919886"/>
              <a:chOff x="2711393" y="3757922"/>
              <a:chExt cx="3848433" cy="1919886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 rotWithShape="1">
              <a:blip r:embed="rId3"/>
              <a:srcRect l="43574" t="50009" r="10680"/>
              <a:stretch/>
            </p:blipFill>
            <p:spPr>
              <a:xfrm>
                <a:off x="2711393" y="3757922"/>
                <a:ext cx="3848433" cy="1919886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8642CDA-730C-4742-9D64-3C7D46A05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156" y="5159821"/>
                <a:ext cx="117043" cy="1833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1A11D55-6812-4691-845C-0C4277721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4904" y="4487717"/>
                <a:ext cx="1764395" cy="715937"/>
              </a:xfrm>
              <a:prstGeom prst="rect">
                <a:avLst/>
              </a:prstGeom>
            </p:spPr>
          </p:pic>
        </p:grpSp>
        <p:cxnSp>
          <p:nvCxnSpPr>
            <p:cNvPr id="25" name="Straight Arrow Connector 24"/>
            <p:cNvCxnSpPr/>
            <p:nvPr/>
          </p:nvCxnSpPr>
          <p:spPr bwMode="auto">
            <a:xfrm flipV="1">
              <a:off x="5564625" y="3388590"/>
              <a:ext cx="1124917" cy="1499933"/>
            </a:xfrm>
            <a:prstGeom prst="straightConnector1">
              <a:avLst/>
            </a:prstGeom>
            <a:noFill/>
            <a:ln w="4445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FE9F24-8A9F-49EF-9C1C-BE39FAC503BA}"/>
                </a:ext>
              </a:extLst>
            </p:cNvPr>
            <p:cNvGrpSpPr/>
            <p:nvPr/>
          </p:nvGrpSpPr>
          <p:grpSpPr>
            <a:xfrm>
              <a:off x="2874212" y="3838575"/>
              <a:ext cx="1580802" cy="2139294"/>
              <a:chOff x="4219290" y="3893507"/>
              <a:chExt cx="1580802" cy="213929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7AC27B-A7AE-4FC6-A82A-3353BB5C6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0232" y="4233285"/>
                <a:ext cx="154291" cy="19153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4320C9-C21A-417F-BB02-8CBEE5399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9290" y="4589990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715738B-C6BF-4340-8848-EA5F5D736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8455" y="4461405"/>
                <a:ext cx="138331" cy="19685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70DDC8F-3970-408C-AA7F-EA135F323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7428" y="4351637"/>
                <a:ext cx="138331" cy="196855"/>
              </a:xfrm>
              <a:prstGeom prst="rect">
                <a:avLst/>
              </a:prstGeom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5F2EE38-2B86-40D1-835A-EDC0CEE9559D}"/>
                  </a:ext>
                </a:extLst>
              </p:cNvPr>
              <p:cNvCxnSpPr/>
              <p:nvPr/>
            </p:nvCxnSpPr>
            <p:spPr bwMode="auto">
              <a:xfrm flipH="1">
                <a:off x="4560095" y="3893507"/>
                <a:ext cx="242558" cy="364169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E6C522E-1E77-4F5A-BCD7-6AB71CB2B861}"/>
                  </a:ext>
                </a:extLst>
              </p:cNvPr>
              <p:cNvCxnSpPr/>
              <p:nvPr/>
            </p:nvCxnSpPr>
            <p:spPr bwMode="auto">
              <a:xfrm flipH="1" flipV="1">
                <a:off x="4516179" y="4447946"/>
                <a:ext cx="2593" cy="511883"/>
              </a:xfrm>
              <a:prstGeom prst="line">
                <a:avLst/>
              </a:prstGeom>
              <a:noFill/>
              <a:ln w="22225" cap="rnd" cmpd="sng" algn="ctr">
                <a:solidFill>
                  <a:srgbClr val="EBE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291C212-3856-4390-82D6-1FF32DF390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88811" y="5038580"/>
                <a:ext cx="945141" cy="99422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759D0FB-B6EF-4662-BC25-FFF372BEBB58}"/>
                  </a:ext>
                </a:extLst>
              </p:cNvPr>
              <p:cNvGrpSpPr/>
              <p:nvPr/>
            </p:nvGrpSpPr>
            <p:grpSpPr>
              <a:xfrm>
                <a:off x="4489928" y="4910280"/>
                <a:ext cx="1310164" cy="828368"/>
                <a:chOff x="5761009" y="4062409"/>
                <a:chExt cx="1310164" cy="828368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6668820-635D-442D-B824-0A08B650D59C}"/>
                    </a:ext>
                  </a:extLst>
                </p:cNvPr>
                <p:cNvSpPr txBox="1"/>
                <p:nvPr/>
              </p:nvSpPr>
              <p:spPr>
                <a:xfrm>
                  <a:off x="5761009" y="4062409"/>
                  <a:ext cx="1310164" cy="828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SWA505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310 293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ts val="19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110" normalizeH="0" baseline="0" noProof="0" dirty="0">
                      <a:ln>
                        <a:noFill/>
                      </a:ln>
                      <a:solidFill>
                        <a:srgbClr val="EBEB00"/>
                      </a:solidFill>
                      <a:effectLst/>
                      <a:uLnTx/>
                      <a:uFillTx/>
                      <a:latin typeface="Consolas" panose="020B0609020204030204" pitchFamily="49" charset="0"/>
                      <a:ea typeface="+mn-ea"/>
                      <a:cs typeface="+mn-cs"/>
                    </a:rPr>
                    <a:t>125 433</a:t>
                  </a:r>
                </a:p>
              </p:txBody>
            </p:sp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EDA9304-85A1-4D87-B628-C34BFA881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6727" y="4067036"/>
                  <a:ext cx="507188" cy="760782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C2E127-2547-44F7-AA04-F795816E4B92}"/>
                  </a:ext>
                </a:extLst>
              </p:cNvPr>
              <p:cNvSpPr txBox="1"/>
              <p:nvPr/>
            </p:nvSpPr>
            <p:spPr>
              <a:xfrm>
                <a:off x="4799240" y="4627534"/>
                <a:ext cx="274320" cy="34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5CF6D78-08BC-4F39-9B07-EF53A1BA9F31}"/>
                  </a:ext>
                </a:extLst>
              </p:cNvPr>
              <p:cNvSpPr txBox="1"/>
              <p:nvPr/>
            </p:nvSpPr>
            <p:spPr>
              <a:xfrm>
                <a:off x="4279017" y="5394231"/>
                <a:ext cx="274320" cy="34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2A9203A-D817-4E2B-8D20-3B89AF2C1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8911" y="4999660"/>
                <a:ext cx="136009" cy="136009"/>
              </a:xfrm>
              <a:prstGeom prst="rect">
                <a:avLst/>
              </a:prstGeom>
            </p:spPr>
          </p:pic>
        </p:grpSp>
      </p:grpSp>
      <p:cxnSp>
        <p:nvCxnSpPr>
          <p:cNvPr id="30" name="Straight Arrow Connector 29"/>
          <p:cNvCxnSpPr/>
          <p:nvPr/>
        </p:nvCxnSpPr>
        <p:spPr bwMode="auto">
          <a:xfrm flipV="1">
            <a:off x="4642338" y="3252202"/>
            <a:ext cx="311405" cy="1646369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043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C9D313A-61A9-4BD4-A4DD-ECF064EF6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1" r="55691" b="36300"/>
          <a:stretch/>
        </p:blipFill>
        <p:spPr>
          <a:xfrm>
            <a:off x="998806" y="5282481"/>
            <a:ext cx="7146388" cy="582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EBEA1F-34A1-4AE0-A3CA-D530AD8BF0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589" r="55619" b="35754"/>
          <a:stretch/>
        </p:blipFill>
        <p:spPr>
          <a:xfrm>
            <a:off x="993080" y="3660984"/>
            <a:ext cx="7157840" cy="58673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8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ACL Automated Point Out Indicator - Receiving Sector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441304"/>
            <a:ext cx="8050213" cy="1337237"/>
          </a:xfrm>
        </p:spPr>
        <p:txBody>
          <a:bodyPr/>
          <a:lstStyle/>
          <a:p>
            <a:pPr lvl="0"/>
            <a:r>
              <a:rPr lang="en-US" sz="2400" dirty="0"/>
              <a:t>When a point out is received, the ACL will display a cyan “P” followed by the initiating sector identification inside a box, both in cyan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18252" y="4644072"/>
            <a:ext cx="410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Acknowledged Point Out</a:t>
            </a: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 bwMode="auto">
          <a:xfrm flipV="1">
            <a:off x="5172713" y="5105737"/>
            <a:ext cx="0" cy="387148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cxnSpLocks/>
          </p:cNvCxnSpPr>
          <p:nvPr/>
        </p:nvCxnSpPr>
        <p:spPr bwMode="auto">
          <a:xfrm flipV="1">
            <a:off x="5374665" y="3450595"/>
            <a:ext cx="0" cy="387148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3320204" y="2988930"/>
            <a:ext cx="410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Unacknowledged Point Outs</a:t>
            </a:r>
          </a:p>
        </p:txBody>
      </p:sp>
    </p:spTree>
    <p:extLst>
      <p:ext uri="{BB962C8B-B14F-4D97-AF65-F5344CB8AC3E}">
        <p14:creationId xmlns:p14="http://schemas.microsoft.com/office/powerpoint/2010/main" val="2752917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100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900" dirty="0"/>
              <a:t>Acknowledge Point Out Command (QP)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1412" y="1558578"/>
            <a:ext cx="8405813" cy="4391025"/>
          </a:xfrm>
        </p:spPr>
        <p:txBody>
          <a:bodyPr/>
          <a:lstStyle/>
          <a:p>
            <a:pPr lvl="0"/>
            <a:r>
              <a:rPr lang="en-US" dirty="0"/>
              <a:t>QP A command can be used to acknowledge a point out</a:t>
            </a:r>
          </a:p>
          <a:p>
            <a:pPr marL="341313" lvl="1" indent="0">
              <a:buNone/>
            </a:pPr>
            <a:r>
              <a:rPr lang="en-US" b="1" dirty="0"/>
              <a:t>Syntax:</a:t>
            </a:r>
            <a:r>
              <a:rPr lang="en-US" dirty="0"/>
              <a:t> QP  A  &lt;FLID&gt;</a:t>
            </a:r>
          </a:p>
          <a:p>
            <a:pPr lvl="0"/>
            <a:r>
              <a:rPr lang="en-US" dirty="0"/>
              <a:t>Multiple point outs of the same aircraft must be acknowledged individually by adding a specific sector ID to the QP A command</a:t>
            </a:r>
          </a:p>
          <a:p>
            <a:pPr marL="341313" lvl="1" indent="0">
              <a:buNone/>
              <a:tabLst>
                <a:tab pos="1885950" algn="l"/>
              </a:tabLst>
            </a:pPr>
            <a:r>
              <a:rPr lang="en-US" b="1" dirty="0"/>
              <a:t>Syntax: </a:t>
            </a:r>
            <a:r>
              <a:rPr lang="en-US" dirty="0"/>
              <a:t>QP  A  &lt;sector ID&gt;  &lt;FLID&gt;</a:t>
            </a:r>
          </a:p>
        </p:txBody>
      </p:sp>
    </p:spTree>
    <p:extLst>
      <p:ext uri="{BB962C8B-B14F-4D97-AF65-F5344CB8AC3E}">
        <p14:creationId xmlns:p14="http://schemas.microsoft.com/office/powerpoint/2010/main" val="1289212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Knowledge Check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status of the point outs to sectors 02 and 03?</a:t>
            </a: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25830" marR="0" lvl="1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 has acknowledged point out and 03 has not</a:t>
            </a:r>
          </a:p>
          <a:p>
            <a:pPr marL="925830" marR="0" lvl="1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03 has acknowledged point out and 02 has not</a:t>
            </a:r>
          </a:p>
          <a:p>
            <a:pPr marL="925830" marR="0" lvl="1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03 has acknowledged point out and a point out is planned for 02</a:t>
            </a:r>
          </a:p>
        </p:txBody>
      </p:sp>
      <p:pic>
        <p:nvPicPr>
          <p:cNvPr id="8" name="Click Icon">
            <a:extLst>
              <a:ext uri="{FF2B5EF4-FFF2-40B4-BE49-F238E27FC236}">
                <a16:creationId xmlns:a16="http://schemas.microsoft.com/office/drawing/2014/main" id="{9C28B59A-17D3-4A63-BB2E-716D9049E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76C6E1-EDC2-43F0-AF09-4A77647A8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55655" b="36721"/>
          <a:stretch/>
        </p:blipFill>
        <p:spPr>
          <a:xfrm>
            <a:off x="995943" y="2123358"/>
            <a:ext cx="7152114" cy="5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  <a:endParaRPr lang="en-US" i="1" dirty="0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Tx/>
              <a:buNone/>
            </a:pPr>
            <a:r>
              <a:rPr lang="en-US" dirty="0"/>
              <a:t>What does it mean when an asterisk is displayed in the point out column?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There are no point outs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Automated point out failure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Point outs exceed the set value of the column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  <a:endParaRPr lang="en-US" i="1" dirty="0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Tx/>
              <a:buNone/>
            </a:pPr>
            <a:r>
              <a:rPr lang="en-US" dirty="0"/>
              <a:t>Will acknowledging a point out remove the pointed out FDB from the Situation Display?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No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Knowledge Check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Tx/>
              <a:buNone/>
            </a:pPr>
            <a:r>
              <a:rPr lang="en-US" dirty="0"/>
              <a:t>Which is a command to point out an FDB to multiple sectors?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sz="2600" dirty="0">
                <a:latin typeface="Consolas" panose="020B0609020204030204" pitchFamily="49" charset="0"/>
              </a:rPr>
              <a:t>QP 30 T21 15 978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sz="2600" dirty="0">
                <a:latin typeface="Consolas" panose="020B0609020204030204" pitchFamily="49" charset="0"/>
              </a:rPr>
              <a:t>QP 978 30 T21 15</a:t>
            </a:r>
            <a:endParaRPr lang="en-US" sz="260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sz="2600" dirty="0">
                <a:latin typeface="Consolas" panose="020B0609020204030204" pitchFamily="49" charset="0"/>
              </a:rPr>
              <a:t>QP 30 978 T21 15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 txBox="1">
            <a:spLocks/>
          </p:cNvSpPr>
          <p:nvPr/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428625" y="326015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kern="0" dirty="0"/>
              <a:t>Part-Task Exercise</a:t>
            </a:r>
            <a:endParaRPr lang="en-US" i="1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95300" y="946755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en-US" sz="2600" kern="0" dirty="0"/>
              <a:t>Purpose</a:t>
            </a:r>
          </a:p>
          <a:p>
            <a:pPr lvl="1"/>
            <a:r>
              <a:rPr lang="en-US" altLang="en-US" sz="2300" dirty="0"/>
              <a:t>Perform Radar Handoff and Point Out tasks as follows:</a:t>
            </a:r>
          </a:p>
          <a:p>
            <a:pPr lvl="2"/>
            <a:r>
              <a:rPr lang="en-US" altLang="en-US" sz="2200" dirty="0"/>
              <a:t>Managing FDB Fourth Line Data</a:t>
            </a:r>
          </a:p>
          <a:p>
            <a:pPr lvl="2"/>
            <a:r>
              <a:rPr lang="en-US" altLang="en-US" sz="2200" dirty="0"/>
              <a:t>Handoff Procedures</a:t>
            </a:r>
          </a:p>
          <a:p>
            <a:pPr lvl="2"/>
            <a:r>
              <a:rPr lang="en-US" altLang="en-US" sz="2200" dirty="0"/>
              <a:t>Handoff and Point Out Command Entries</a:t>
            </a:r>
          </a:p>
          <a:p>
            <a:pPr>
              <a:spcAft>
                <a:spcPts val="0"/>
              </a:spcAft>
            </a:pPr>
            <a:r>
              <a:rPr lang="en-US" altLang="en-US" sz="2600" dirty="0"/>
              <a:t>Materials</a:t>
            </a:r>
          </a:p>
          <a:p>
            <a:pPr lvl="1">
              <a:spcAft>
                <a:spcPts val="0"/>
              </a:spcAft>
            </a:pPr>
            <a:r>
              <a:rPr lang="en-US" altLang="en-US" sz="2300" dirty="0"/>
              <a:t>TTL part-task exercise: Radar Handoff and Point Out</a:t>
            </a:r>
          </a:p>
          <a:p>
            <a:pPr>
              <a:spcAft>
                <a:spcPts val="0"/>
              </a:spcAft>
            </a:pPr>
            <a:r>
              <a:rPr lang="en-US" altLang="en-US" sz="2600" kern="0" dirty="0"/>
              <a:t>Directions</a:t>
            </a:r>
          </a:p>
          <a:p>
            <a:pPr lvl="1">
              <a:spcAft>
                <a:spcPts val="0"/>
              </a:spcAft>
            </a:pPr>
            <a:r>
              <a:rPr lang="en-US" altLang="en-US" sz="2200" kern="0" dirty="0"/>
              <a:t>This exercise takes approximately 30 minutes to complete. Each student must complete the checklist tasks. No headsets are </a:t>
            </a:r>
            <a:r>
              <a:rPr lang="en-US" altLang="en-US" sz="2200" kern="0"/>
              <a:t>required.</a:t>
            </a:r>
            <a:endParaRPr lang="en-US" alt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1213557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152525"/>
            <a:ext cx="8050213" cy="4391025"/>
          </a:xfrm>
        </p:spPr>
        <p:txBody>
          <a:bodyPr/>
          <a:lstStyle/>
          <a:p>
            <a:r>
              <a:rPr lang="en-US" dirty="0"/>
              <a:t>This lesson covered:</a:t>
            </a:r>
          </a:p>
          <a:p>
            <a:pPr lvl="1"/>
            <a:r>
              <a:rPr lang="en-US" dirty="0"/>
              <a:t>Terminology for transferring radar identification</a:t>
            </a:r>
          </a:p>
          <a:p>
            <a:pPr lvl="1"/>
            <a:r>
              <a:rPr lang="en-US" dirty="0"/>
              <a:t>Handoff and point out methods</a:t>
            </a:r>
          </a:p>
          <a:p>
            <a:pPr lvl="1"/>
            <a:r>
              <a:rPr lang="en-US" dirty="0"/>
              <a:t>Handoff procedures</a:t>
            </a:r>
          </a:p>
          <a:p>
            <a:pPr lvl="1"/>
            <a:r>
              <a:rPr lang="en-US" dirty="0"/>
              <a:t>Handoff command entry</a:t>
            </a:r>
          </a:p>
          <a:p>
            <a:pPr lvl="1"/>
            <a:r>
              <a:rPr lang="en-US" dirty="0"/>
              <a:t>Point out procedures</a:t>
            </a:r>
          </a:p>
          <a:p>
            <a:pPr lvl="1"/>
            <a:r>
              <a:rPr lang="en-US" dirty="0"/>
              <a:t>Point out command entry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Summary</a:t>
            </a:r>
          </a:p>
        </p:txBody>
      </p:sp>
    </p:spTree>
    <p:extLst>
      <p:ext uri="{BB962C8B-B14F-4D97-AF65-F5344CB8AC3E}">
        <p14:creationId xmlns:p14="http://schemas.microsoft.com/office/powerpoint/2010/main" val="112422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Handoff and Point Out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13054"/>
          <a:stretch/>
        </p:blipFill>
        <p:spPr>
          <a:xfrm>
            <a:off x="1166813" y="1748588"/>
            <a:ext cx="7378700" cy="42609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0" y="4173029"/>
            <a:ext cx="3081338" cy="212566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28624" y="106065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Transfer Radar Identification</a:t>
            </a:r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88 -0.19051 L 2.5E-6 -2.22222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The End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0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Relay information for handoff, point out, and traffic restrictions in the following order:</a:t>
            </a:r>
          </a:p>
          <a:p>
            <a:pPr lvl="1"/>
            <a:r>
              <a:rPr lang="en-US" dirty="0"/>
              <a:t>Target position</a:t>
            </a:r>
          </a:p>
          <a:p>
            <a:pPr lvl="1"/>
            <a:r>
              <a:rPr lang="en-US" dirty="0"/>
              <a:t>Aircraft identification</a:t>
            </a:r>
          </a:p>
          <a:p>
            <a:pPr lvl="1"/>
            <a:r>
              <a:rPr lang="en-US" dirty="0"/>
              <a:t>Assigned altitude</a:t>
            </a:r>
          </a:p>
          <a:p>
            <a:pPr lvl="2"/>
            <a:r>
              <a:rPr lang="en-US" dirty="0"/>
              <a:t>Appropriate restrictions</a:t>
            </a:r>
          </a:p>
          <a:p>
            <a:pPr lvl="2"/>
            <a:r>
              <a:rPr lang="en-US" dirty="0"/>
              <a:t>Information that the aircraft is climbing or descending</a:t>
            </a:r>
          </a:p>
          <a:p>
            <a:pPr lvl="1"/>
            <a:r>
              <a:rPr lang="en-US" dirty="0"/>
              <a:t>Pertinent information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A615711-9F60-4B36-B19B-F157AC7F79BC}"/>
              </a:ext>
            </a:extLst>
          </p:cNvPr>
          <p:cNvSpPr txBox="1">
            <a:spLocks/>
          </p:cNvSpPr>
          <p:nvPr/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Order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25091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235F43-4350-47F1-999E-D2E314707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 t="7327"/>
          <a:stretch/>
        </p:blipFill>
        <p:spPr>
          <a:xfrm>
            <a:off x="4674327" y="999008"/>
            <a:ext cx="4171208" cy="4999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 t="7327"/>
          <a:stretch/>
        </p:blipFill>
        <p:spPr>
          <a:xfrm>
            <a:off x="332477" y="999008"/>
            <a:ext cx="4171208" cy="4999505"/>
          </a:xfrm>
          <a:prstGeom prst="rect">
            <a:avLst/>
          </a:prstGeom>
        </p:spPr>
      </p:pic>
      <p:sp>
        <p:nvSpPr>
          <p:cNvPr id="12" name="AutoShape 1224"/>
          <p:cNvSpPr>
            <a:spLocks noChangeArrowheads="1"/>
          </p:cNvSpPr>
          <p:nvPr/>
        </p:nvSpPr>
        <p:spPr bwMode="blackWhite">
          <a:xfrm>
            <a:off x="1194619" y="2244516"/>
            <a:ext cx="920508" cy="452849"/>
          </a:xfrm>
          <a:prstGeom prst="wedgeRoundRectCallout">
            <a:avLst>
              <a:gd name="adj1" fmla="val -23177"/>
              <a:gd name="adj2" fmla="val -174234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Arial" pitchFamily="34" charset="0"/>
              </a:rPr>
              <a:t> “D-T”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10" name="AutoShape 1224"/>
          <p:cNvSpPr>
            <a:spLocks noChangeArrowheads="1"/>
          </p:cNvSpPr>
          <p:nvPr/>
        </p:nvSpPr>
        <p:spPr bwMode="blackWhite">
          <a:xfrm>
            <a:off x="421084" y="2084832"/>
            <a:ext cx="2738965" cy="1333168"/>
          </a:xfrm>
          <a:prstGeom prst="wedgeRoundRectCallout">
            <a:avLst>
              <a:gd name="adj1" fmla="val -13209"/>
              <a:gd name="adj2" fmla="val -85335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7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Arial" pitchFamily="34" charset="0"/>
              </a:rPr>
              <a:t>“POINT OUT EAST OF NOWAY DELTA THREE TWENTY-FOUR, FLIGHT LEVEL THREE ONE ZERO, DIRECT SPARTANBURG”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28625" y="344488"/>
            <a:ext cx="8472488" cy="5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Landline / Interphone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9" name="Click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224"/>
          <p:cNvSpPr>
            <a:spLocks noChangeArrowheads="1"/>
          </p:cNvSpPr>
          <p:nvPr/>
        </p:nvSpPr>
        <p:spPr bwMode="blackWhite">
          <a:xfrm>
            <a:off x="6972641" y="1393271"/>
            <a:ext cx="1750275" cy="1333169"/>
          </a:xfrm>
          <a:prstGeom prst="wedgeRoundRectCallout">
            <a:avLst>
              <a:gd name="adj1" fmla="val 19328"/>
              <a:gd name="adj2" fmla="val 212037"/>
              <a:gd name="adj3" fmla="val 16667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softmetal">
            <a:bevelT w="114300" prst="artDeco"/>
            <a:contourClr>
              <a:schemeClr val="accent1">
                <a:shade val="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122039"/>
                </a:solidFill>
                <a:effectLst/>
                <a:uLnTx/>
                <a:uFillTx/>
                <a:latin typeface="Arial" pitchFamily="34" charset="0"/>
                <a:ea typeface="MS Mincho" pitchFamily="49" charset="-128"/>
                <a:cs typeface="Arial" pitchFamily="34" charset="0"/>
              </a:rPr>
              <a:t> “DELTA THREE TWENTY-FOUR, POINT OUT APPROVED,   U-K”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22039"/>
              </a:solidFill>
              <a:effectLst/>
              <a:uLnTx/>
              <a:uFillTx/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726" y="1261222"/>
            <a:ext cx="148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1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 bwMode="auto">
          <a:xfrm>
            <a:off x="4841313" y="3622216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364605" y="4876713"/>
            <a:ext cx="14809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Sector 2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 bwMode="auto">
          <a:xfrm>
            <a:off x="937165" y="5010412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DAL324 FULL /1">
            <a:extLst>
              <a:ext uri="{FF2B5EF4-FFF2-40B4-BE49-F238E27FC236}">
                <a16:creationId xmlns:a16="http://schemas.microsoft.com/office/drawing/2014/main" id="{82B4EFBA-A39C-4439-BCC0-ADB331BCAA58}"/>
              </a:ext>
            </a:extLst>
          </p:cNvPr>
          <p:cNvGrpSpPr/>
          <p:nvPr/>
        </p:nvGrpSpPr>
        <p:grpSpPr>
          <a:xfrm>
            <a:off x="714946" y="4033842"/>
            <a:ext cx="2360293" cy="1634562"/>
            <a:chOff x="4008467" y="809055"/>
            <a:chExt cx="2360293" cy="16345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6AB3F0-0093-4682-A930-59ACCCA3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467" y="1477052"/>
              <a:ext cx="177236" cy="177236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1936B50-4967-44B3-A927-6A4A711D8B66}"/>
                </a:ext>
              </a:extLst>
            </p:cNvPr>
            <p:cNvGrpSpPr/>
            <p:nvPr/>
          </p:nvGrpSpPr>
          <p:grpSpPr>
            <a:xfrm>
              <a:off x="6171074" y="809055"/>
              <a:ext cx="197686" cy="717470"/>
              <a:chOff x="3050846" y="4271641"/>
              <a:chExt cx="197686" cy="717470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28DC26B-55B9-4694-A8F6-EAE183AFC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8826" y="4430547"/>
                <a:ext cx="177236" cy="252221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85906A9-CAD8-4796-AF0F-B5F311EC3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846" y="4271641"/>
                <a:ext cx="197686" cy="24540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67316AD-FBCC-4C6E-9E9D-1F171A084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8826" y="4576827"/>
                <a:ext cx="177236" cy="252221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344713D2-0AF8-4DDE-9983-DC94A5FE9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8826" y="4736890"/>
                <a:ext cx="177236" cy="252221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A0A7799-0799-44BE-B2C4-9A3CB3ADCB0A}"/>
                </a:ext>
              </a:extLst>
            </p:cNvPr>
            <p:cNvGrpSpPr/>
            <p:nvPr/>
          </p:nvGrpSpPr>
          <p:grpSpPr>
            <a:xfrm>
              <a:off x="4185703" y="1379464"/>
              <a:ext cx="1641052" cy="1064153"/>
              <a:chOff x="4185703" y="1379464"/>
              <a:chExt cx="1641052" cy="106415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ADC9E5-F5CB-47A4-9177-8531611B83BF}"/>
                  </a:ext>
                </a:extLst>
              </p:cNvPr>
              <p:cNvSpPr txBox="1"/>
              <p:nvPr/>
            </p:nvSpPr>
            <p:spPr>
              <a:xfrm>
                <a:off x="4185703" y="1380569"/>
                <a:ext cx="1641052" cy="1063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DAL324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310C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543 400</a:t>
                </a: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F0BC421-73AA-4D65-A117-BBEB3508E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5730" y="1379464"/>
                <a:ext cx="647593" cy="974798"/>
              </a:xfrm>
              <a:prstGeom prst="rect">
                <a:avLst/>
              </a:prstGeom>
            </p:spPr>
          </p:pic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9EC7B5-D35F-4187-98D3-B7C5F7E9F045}"/>
                </a:ext>
              </a:extLst>
            </p:cNvPr>
            <p:cNvCxnSpPr/>
            <p:nvPr/>
          </p:nvCxnSpPr>
          <p:spPr bwMode="auto">
            <a:xfrm flipV="1">
              <a:off x="5539001" y="1004838"/>
              <a:ext cx="655562" cy="654430"/>
            </a:xfrm>
            <a:prstGeom prst="line">
              <a:avLst/>
            </a:prstGeom>
            <a:noFill/>
            <a:ln w="25400" cap="rnd" cmpd="sng" algn="ctr">
              <a:solidFill>
                <a:srgbClr val="EBEB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368E08C-90C8-42B5-B38A-089B1D02C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100" y="1803548"/>
              <a:ext cx="163603" cy="16360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A871E6-0AA2-4B1A-8904-3C32DA28BE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7" y="3523158"/>
            <a:ext cx="197686" cy="197686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EB1C3F9-BC6F-4750-882C-BBCA339EB466}"/>
              </a:ext>
            </a:extLst>
          </p:cNvPr>
          <p:cNvGrpSpPr/>
          <p:nvPr/>
        </p:nvGrpSpPr>
        <p:grpSpPr>
          <a:xfrm>
            <a:off x="7216622" y="4033842"/>
            <a:ext cx="197686" cy="717470"/>
            <a:chOff x="3050846" y="4271641"/>
            <a:chExt cx="197686" cy="717470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7D033B5-EDAA-444B-9799-9342CB003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826" y="4430547"/>
              <a:ext cx="177236" cy="252221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CFDAC10-B62D-4578-B353-BC78156F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846" y="4271641"/>
              <a:ext cx="197686" cy="24540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91A9DFAE-4595-4E33-AEA1-E170E0690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826" y="4576827"/>
              <a:ext cx="177236" cy="25222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6CB5CCB1-4FC9-43C1-BD98-1F702D63D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826" y="4736890"/>
              <a:ext cx="177236" cy="25222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72616C-6B1C-44E6-AFB9-E5F527C729DC}"/>
              </a:ext>
            </a:extLst>
          </p:cNvPr>
          <p:cNvGrpSpPr/>
          <p:nvPr/>
        </p:nvGrpSpPr>
        <p:grpSpPr>
          <a:xfrm>
            <a:off x="5411598" y="3435795"/>
            <a:ext cx="1915372" cy="1354662"/>
            <a:chOff x="4956931" y="4604251"/>
            <a:chExt cx="1915372" cy="135466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8BF796C-C000-462D-BEC1-ECF4E46DF3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6234" y="5010412"/>
              <a:ext cx="922281" cy="94850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5C0D9B9-1036-489E-ABAB-06E1F776C464}"/>
                </a:ext>
              </a:extLst>
            </p:cNvPr>
            <p:cNvGrpSpPr/>
            <p:nvPr/>
          </p:nvGrpSpPr>
          <p:grpSpPr>
            <a:xfrm>
              <a:off x="5231251" y="4604251"/>
              <a:ext cx="1641052" cy="1064153"/>
              <a:chOff x="4185703" y="1379464"/>
              <a:chExt cx="1641052" cy="1064153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EA03447-E93B-4A5F-A4C8-B551B527A9A8}"/>
                  </a:ext>
                </a:extLst>
              </p:cNvPr>
              <p:cNvSpPr txBox="1"/>
              <p:nvPr/>
            </p:nvSpPr>
            <p:spPr>
              <a:xfrm>
                <a:off x="4185703" y="1380569"/>
                <a:ext cx="1641052" cy="1063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DAL324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310C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110" normalizeH="0" baseline="0" noProof="0" dirty="0">
                    <a:ln>
                      <a:noFill/>
                    </a:ln>
                    <a:solidFill>
                      <a:srgbClr val="EBEB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543 400</a:t>
                </a:r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1CE51FD5-B94C-4017-8110-8BA659551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5730" y="1379464"/>
                <a:ext cx="647593" cy="974798"/>
              </a:xfrm>
              <a:prstGeom prst="rect">
                <a:avLst/>
              </a:prstGeom>
            </p:spPr>
          </p:pic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9A77B0B-0557-416C-8780-3598EA1AF01C}"/>
                </a:ext>
              </a:extLst>
            </p:cNvPr>
            <p:cNvSpPr txBox="1"/>
            <p:nvPr/>
          </p:nvSpPr>
          <p:spPr>
            <a:xfrm>
              <a:off x="4956931" y="5292614"/>
              <a:ext cx="274320" cy="3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5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5125" b="9550"/>
          <a:stretch/>
        </p:blipFill>
        <p:spPr>
          <a:xfrm>
            <a:off x="1051184" y="3251393"/>
            <a:ext cx="6785012" cy="2741755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100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Block Coordination During and After Handoff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D2F6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484690"/>
            <a:ext cx="8328659" cy="4391025"/>
          </a:xfrm>
        </p:spPr>
        <p:txBody>
          <a:bodyPr/>
          <a:lstStyle/>
          <a:p>
            <a:r>
              <a:rPr lang="en-US" sz="2200" dirty="0"/>
              <a:t>If you change data in the flight plan or FDB after receiving a handoff from another ERAM facility, before the target leaves the transferring facility's Area of Interest (AOI)</a:t>
            </a:r>
          </a:p>
          <a:p>
            <a:pPr lvl="1"/>
            <a:r>
              <a:rPr lang="en-US" sz="2000" dirty="0"/>
              <a:t>Any changes made are reflected in the data block and ACL at both facilities</a:t>
            </a:r>
          </a:p>
          <a:p>
            <a:pPr lvl="1"/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396636" y="4437604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AOR Boundary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7764" y="3517197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Facility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6048" y="5551817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Facility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6698" y="5551436"/>
            <a:ext cx="299355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Facility B Situation Display</a:t>
            </a:r>
          </a:p>
        </p:txBody>
      </p:sp>
      <p:cxnSp>
        <p:nvCxnSpPr>
          <p:cNvPr id="17" name="Leader">
            <a:extLst>
              <a:ext uri="{FF2B5EF4-FFF2-40B4-BE49-F238E27FC236}">
                <a16:creationId xmlns:a16="http://schemas.microsoft.com/office/drawing/2014/main" id="{0C0FE714-9B01-4BE4-9102-331F0381C27E}"/>
              </a:ext>
            </a:extLst>
          </p:cNvPr>
          <p:cNvCxnSpPr/>
          <p:nvPr/>
        </p:nvCxnSpPr>
        <p:spPr bwMode="auto">
          <a:xfrm>
            <a:off x="3593306" y="3929063"/>
            <a:ext cx="575393" cy="2239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Targ-hist">
            <a:extLst>
              <a:ext uri="{FF2B5EF4-FFF2-40B4-BE49-F238E27FC236}">
                <a16:creationId xmlns:a16="http://schemas.microsoft.com/office/drawing/2014/main" id="{78C61C01-CD9D-472F-88EB-74E1B3361D33}"/>
              </a:ext>
            </a:extLst>
          </p:cNvPr>
          <p:cNvGrpSpPr/>
          <p:nvPr/>
        </p:nvGrpSpPr>
        <p:grpSpPr>
          <a:xfrm>
            <a:off x="4197564" y="3675466"/>
            <a:ext cx="240668" cy="350320"/>
            <a:chOff x="3681703" y="4325689"/>
            <a:chExt cx="240668" cy="350320"/>
          </a:xfrm>
        </p:grpSpPr>
        <p:pic>
          <p:nvPicPr>
            <p:cNvPr id="19" name="Hist 1">
              <a:extLst>
                <a:ext uri="{FF2B5EF4-FFF2-40B4-BE49-F238E27FC236}">
                  <a16:creationId xmlns:a16="http://schemas.microsoft.com/office/drawing/2014/main" id="{068B7AEF-377E-40ED-9D3E-04A2E99B6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897" y="4424060"/>
              <a:ext cx="138331" cy="196855"/>
            </a:xfrm>
            <a:prstGeom prst="rect">
              <a:avLst/>
            </a:prstGeom>
          </p:spPr>
        </p:pic>
        <p:pic>
          <p:nvPicPr>
            <p:cNvPr id="20" name="Target FLAT">
              <a:extLst>
                <a:ext uri="{FF2B5EF4-FFF2-40B4-BE49-F238E27FC236}">
                  <a16:creationId xmlns:a16="http://schemas.microsoft.com/office/drawing/2014/main" id="{D3E61C20-1A6D-4CAB-8822-919B1B70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703" y="4484475"/>
              <a:ext cx="154291" cy="191534"/>
            </a:xfrm>
            <a:prstGeom prst="rect">
              <a:avLst/>
            </a:prstGeom>
          </p:spPr>
        </p:pic>
        <p:pic>
          <p:nvPicPr>
            <p:cNvPr id="21" name="Hist 2">
              <a:extLst>
                <a:ext uri="{FF2B5EF4-FFF2-40B4-BE49-F238E27FC236}">
                  <a16:creationId xmlns:a16="http://schemas.microsoft.com/office/drawing/2014/main" id="{F3F1D80D-B227-4B19-99E1-8C905A5BA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082" y="4369533"/>
              <a:ext cx="138331" cy="196855"/>
            </a:xfrm>
            <a:prstGeom prst="rect">
              <a:avLst/>
            </a:prstGeom>
          </p:spPr>
        </p:pic>
        <p:pic>
          <p:nvPicPr>
            <p:cNvPr id="22" name="Hist 3">
              <a:extLst>
                <a:ext uri="{FF2B5EF4-FFF2-40B4-BE49-F238E27FC236}">
                  <a16:creationId xmlns:a16="http://schemas.microsoft.com/office/drawing/2014/main" id="{41F49583-1272-4CDF-B186-82575299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040" y="4325689"/>
              <a:ext cx="138331" cy="196855"/>
            </a:xfrm>
            <a:prstGeom prst="rect">
              <a:avLst/>
            </a:prstGeom>
          </p:spPr>
        </p:pic>
      </p:grpSp>
      <p:cxnSp>
        <p:nvCxnSpPr>
          <p:cNvPr id="23" name="Vector line">
            <a:extLst>
              <a:ext uri="{FF2B5EF4-FFF2-40B4-BE49-F238E27FC236}">
                <a16:creationId xmlns:a16="http://schemas.microsoft.com/office/drawing/2014/main" id="{68D188D0-CBA8-4698-9911-F46FA9C26365}"/>
              </a:ext>
            </a:extLst>
          </p:cNvPr>
          <p:cNvCxnSpPr/>
          <p:nvPr/>
        </p:nvCxnSpPr>
        <p:spPr bwMode="auto">
          <a:xfrm flipV="1">
            <a:off x="3848279" y="4003058"/>
            <a:ext cx="368702" cy="609437"/>
          </a:xfrm>
          <a:prstGeom prst="line">
            <a:avLst/>
          </a:prstGeom>
          <a:noFill/>
          <a:ln w="22225" cap="rnd" cmpd="sng" algn="ctr">
            <a:solidFill>
              <a:srgbClr val="EBE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SWA547 DB">
            <a:extLst>
              <a:ext uri="{FF2B5EF4-FFF2-40B4-BE49-F238E27FC236}">
                <a16:creationId xmlns:a16="http://schemas.microsoft.com/office/drawing/2014/main" id="{E932B87E-8044-40B1-BCDD-D15ABCF177DE}"/>
              </a:ext>
            </a:extLst>
          </p:cNvPr>
          <p:cNvGrpSpPr/>
          <p:nvPr/>
        </p:nvGrpSpPr>
        <p:grpSpPr>
          <a:xfrm>
            <a:off x="2143699" y="3366913"/>
            <a:ext cx="1426638" cy="1072025"/>
            <a:chOff x="1660932" y="4010345"/>
            <a:chExt cx="1426638" cy="1072025"/>
          </a:xfrm>
        </p:grpSpPr>
        <p:pic>
          <p:nvPicPr>
            <p:cNvPr id="25" name="CDA">
              <a:extLst>
                <a:ext uri="{FF2B5EF4-FFF2-40B4-BE49-F238E27FC236}">
                  <a16:creationId xmlns:a16="http://schemas.microsoft.com/office/drawing/2014/main" id="{FBEAA7EF-FFA3-4AB0-B807-0D96AA9DC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932" y="4085374"/>
              <a:ext cx="135089" cy="135089"/>
            </a:xfrm>
            <a:prstGeom prst="rect">
              <a:avLst/>
            </a:prstGeom>
          </p:spPr>
        </p:pic>
        <p:sp>
          <p:nvSpPr>
            <p:cNvPr id="26" name="SWA547 text">
              <a:extLst>
                <a:ext uri="{FF2B5EF4-FFF2-40B4-BE49-F238E27FC236}">
                  <a16:creationId xmlns:a16="http://schemas.microsoft.com/office/drawing/2014/main" id="{B383E170-DFD8-44E8-B9A3-4CA17F3DB849}"/>
                </a:ext>
              </a:extLst>
            </p:cNvPr>
            <p:cNvSpPr txBox="1"/>
            <p:nvPr/>
          </p:nvSpPr>
          <p:spPr>
            <a:xfrm>
              <a:off x="1777406" y="4010345"/>
              <a:ext cx="1310164" cy="107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SWA547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330T237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122 451</a:t>
              </a:r>
            </a:p>
            <a:p>
              <a:pPr marL="0" marR="0" lvl="0" indent="0" algn="l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10" normalizeH="0" baseline="0" noProof="0" dirty="0">
                  <a:ln>
                    <a:noFill/>
                  </a:ln>
                  <a:solidFill>
                    <a:srgbClr val="EBEB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H240</a:t>
              </a:r>
            </a:p>
          </p:txBody>
        </p:sp>
        <p:pic>
          <p:nvPicPr>
            <p:cNvPr id="27" name="Fence">
              <a:extLst>
                <a:ext uri="{FF2B5EF4-FFF2-40B4-BE49-F238E27FC236}">
                  <a16:creationId xmlns:a16="http://schemas.microsoft.com/office/drawing/2014/main" id="{66715933-33E4-4E3A-B2A7-CACE86D00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124" y="4014972"/>
              <a:ext cx="507188" cy="760782"/>
            </a:xfrm>
            <a:prstGeom prst="rect">
              <a:avLst/>
            </a:prstGeom>
          </p:spPr>
        </p:pic>
      </p:grpSp>
      <p:pic>
        <p:nvPicPr>
          <p:cNvPr id="35" name="HSF Indicator">
            <a:extLst>
              <a:ext uri="{FF2B5EF4-FFF2-40B4-BE49-F238E27FC236}">
                <a16:creationId xmlns:a16="http://schemas.microsoft.com/office/drawing/2014/main" id="{6E8F0CFB-BC00-4CD5-9353-008C2776C9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06" y="4003058"/>
            <a:ext cx="134423" cy="113474"/>
          </a:xfrm>
          <a:prstGeom prst="rect">
            <a:avLst/>
          </a:prstGeom>
        </p:spPr>
      </p:pic>
      <p:pic>
        <p:nvPicPr>
          <p:cNvPr id="38" name="WIFI Auto">
            <a:extLst>
              <a:ext uri="{FF2B5EF4-FFF2-40B4-BE49-F238E27FC236}">
                <a16:creationId xmlns:a16="http://schemas.microsoft.com/office/drawing/2014/main" id="{51830FB2-BB8B-4047-B4F6-76C755B04F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76" y="3695135"/>
            <a:ext cx="122203" cy="1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2512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808080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BFM_TMC_Slides_Lesson3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 marL="342900" indent="-342900">
          <a:spcBef>
            <a:spcPts val="0"/>
          </a:spcBef>
          <a:spcAft>
            <a:spcPts val="1200"/>
          </a:spcAft>
          <a:buFontTx/>
          <a:buChar char="•"/>
          <a:defRPr sz="2000" b="1" kern="0" dirty="0" smtClean="0">
            <a:cs typeface="+mn-cs"/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808080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808080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40LzE5LzIwMTkgMzowMTowMiBQTTwvRGF0ZVRpbWU+PExhYmVsU3RyaW5nPlVucmVzdHJpY3RlZDwvTGFiZWxTdHJpbmc+PC9pdGVtPjwvbGFiZWxIaXN0b3J5Pg==</Value>
</WrappedLabelHistor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WEXTPJNUKPJZ-1215587825-11916</_dlc_DocId>
    <_dlc_DocIdUrl xmlns="4f0e10e1-3e2d-4cb5-bdd3-156dacd9dc33">
      <Url>https://ksn2.faa.gov/stt/TTPPM/ER24/_layouts/15/DocIdRedir.aspx?ID=WEXTPJNUKPJZ-1215587825-11916</Url>
      <Description>WEXTPJNUKPJZ-1215587825-11916</Description>
    </_dlc_DocIdUrl>
  </documentManagement>
</p:properties>
</file>

<file path=customXml/item5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31371E-2F65-4755-AE0B-8900F7D1653C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3FF7EB04-0336-47B9-BDCD-48CA52807BF7}"/>
</file>

<file path=customXml/itemProps3.xml><?xml version="1.0" encoding="utf-8"?>
<ds:datastoreItem xmlns:ds="http://schemas.openxmlformats.org/officeDocument/2006/customXml" ds:itemID="{16C3D69F-504B-4C39-BFB0-73BB059A9E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46916DE-013D-4894-BF96-985828AE4997}">
  <ds:schemaRefs>
    <ds:schemaRef ds:uri="http://purl.org/dc/elements/1.1/"/>
    <ds:schemaRef ds:uri="http://schemas.microsoft.com/office/2006/metadata/properties"/>
    <ds:schemaRef ds:uri="c9d3951b-c0b3-413d-9ae1-2b2887eb6f1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B9ABFB7C-6795-4E17-B1DF-BB8F8CCE245D}">
  <ds:schemaRefs>
    <ds:schemaRef ds:uri="http://www.w3.org/2001/XMLSchema"/>
    <ds:schemaRef ds:uri="http://www.boldonjames.com/2008/01/sie/internal/label"/>
  </ds:schemaRefs>
</ds:datastoreItem>
</file>

<file path=customXml/itemProps6.xml><?xml version="1.0" encoding="utf-8"?>
<ds:datastoreItem xmlns:ds="http://schemas.openxmlformats.org/officeDocument/2006/customXml" ds:itemID="{0BB4C0C4-750B-4E33-8C67-801020BA489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95233</TotalTime>
  <Words>2317</Words>
  <Application>Microsoft Office PowerPoint</Application>
  <PresentationFormat>On-screen Show (4:3)</PresentationFormat>
  <Paragraphs>584</Paragraphs>
  <Slides>60</Slides>
  <Notes>60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Consolas</vt:lpstr>
      <vt:lpstr>Courier New</vt:lpstr>
      <vt:lpstr>Segoe UI Black</vt:lpstr>
      <vt:lpstr>Segoe UI Symbol</vt:lpstr>
      <vt:lpstr>Times New Roman</vt:lpstr>
      <vt:lpstr>Wingdings</vt:lpstr>
      <vt:lpstr>6_Custom Design</vt:lpstr>
      <vt:lpstr>TBFM_TMC_Slides_Lesson3</vt:lpstr>
      <vt:lpstr>7_Custom Design</vt:lpstr>
      <vt:lpstr>8_Custom Design</vt:lpstr>
      <vt:lpstr>9_Custom Design</vt:lpstr>
      <vt:lpstr>PowerPoint Presentation</vt:lpstr>
      <vt:lpstr>Lesson Objectives</vt:lpstr>
      <vt:lpstr>Definitions</vt:lpstr>
      <vt:lpstr>PowerPoint Presentation</vt:lpstr>
      <vt:lpstr>PowerPoint Presentation</vt:lpstr>
      <vt:lpstr>Handoff and Point Out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Check</vt:lpstr>
      <vt:lpstr>Knowledge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Check</vt:lpstr>
      <vt:lpstr>Knowledge Check</vt:lpstr>
      <vt:lpstr>Knowledge Check</vt:lpstr>
      <vt:lpstr>PowerPoint Presentation</vt:lpstr>
      <vt:lpstr>Knowledge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Summary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Huntley, Alan P. [US-US][NON-EMP]</cp:lastModifiedBy>
  <cp:revision>1415</cp:revision>
  <dcterms:created xsi:type="dcterms:W3CDTF">2005-01-28T20:32:53Z</dcterms:created>
  <dcterms:modified xsi:type="dcterms:W3CDTF">2022-08-24T12:18:26Z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827bd243-2876-4066-87ba-30bf2ae77af3</vt:lpwstr>
  </property>
  <property fmtid="{D5CDD505-2E9C-101B-9397-08002B2CF9AE}" pid="4" name="bjSaver">
    <vt:lpwstr>nAFgvCsYDVYf5XXx5wFs3z9OzyqVTT+J</vt:lpwstr>
  </property>
  <property fmtid="{D5CDD505-2E9C-101B-9397-08002B2CF9AE}" pid="5" name="bjDocumentSecurityLabel">
    <vt:lpwstr>Unrestricted</vt:lpwstr>
  </property>
  <property fmtid="{D5CDD505-2E9C-101B-9397-08002B2CF9AE}" pid="6" name="bjLabelHistoryID">
    <vt:lpwstr>{AA31371E-2F65-4755-AE0B-8900F7D1653C}</vt:lpwstr>
  </property>
  <property fmtid="{D5CDD505-2E9C-101B-9397-08002B2CF9AE}" pid="7" name="_dlc_DocIdItemGuid">
    <vt:lpwstr>bc3a643d-0af2-4f5d-8c0d-20a90ebe0534</vt:lpwstr>
  </property>
  <property fmtid="{D5CDD505-2E9C-101B-9397-08002B2CF9AE}" pid="8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9" name="bjDocumentLabelXML-0">
    <vt:lpwstr>ames.com/2008/01/sie/internal/label"&gt;&lt;element uid="42834bfb-1ec1-4beb-bd64-eb83fb3cb3f3" value="" /&gt;&lt;/sisl&gt;</vt:lpwstr>
  </property>
  <property fmtid="{D5CDD505-2E9C-101B-9397-08002B2CF9AE}" pid="10" name="MSIP_Label_c968a81f-7ed4-4faa-9408-9652e001dd96_Enabled">
    <vt:lpwstr>true</vt:lpwstr>
  </property>
  <property fmtid="{D5CDD505-2E9C-101B-9397-08002B2CF9AE}" pid="11" name="MSIP_Label_c968a81f-7ed4-4faa-9408-9652e001dd96_SetDate">
    <vt:lpwstr>2022-04-05T17:04:43Z</vt:lpwstr>
  </property>
  <property fmtid="{D5CDD505-2E9C-101B-9397-08002B2CF9AE}" pid="12" name="MSIP_Label_c968a81f-7ed4-4faa-9408-9652e001dd96_Method">
    <vt:lpwstr>Standard</vt:lpwstr>
  </property>
  <property fmtid="{D5CDD505-2E9C-101B-9397-08002B2CF9AE}" pid="13" name="MSIP_Label_c968a81f-7ed4-4faa-9408-9652e001dd96_Name">
    <vt:lpwstr>Unrestricted</vt:lpwstr>
  </property>
  <property fmtid="{D5CDD505-2E9C-101B-9397-08002B2CF9AE}" pid="14" name="MSIP_Label_c968a81f-7ed4-4faa-9408-9652e001dd96_SiteId">
    <vt:lpwstr>b64da4ac-e800-4cfc-8931-e607f720a1b8</vt:lpwstr>
  </property>
  <property fmtid="{D5CDD505-2E9C-101B-9397-08002B2CF9AE}" pid="15" name="MSIP_Label_c968a81f-7ed4-4faa-9408-9652e001dd96_ActionId">
    <vt:lpwstr>039fd7fe-9ef5-4b46-bf5f-394a6ad0a13e</vt:lpwstr>
  </property>
  <property fmtid="{D5CDD505-2E9C-101B-9397-08002B2CF9AE}" pid="16" name="MSIP_Label_c968a81f-7ed4-4faa-9408-9652e001dd96_ContentBits">
    <vt:lpwstr>0</vt:lpwstr>
  </property>
</Properties>
</file>