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4.xml" ContentType="application/vnd.openxmlformats-officedocument.presentationml.slide+xml"/>
  <Override PartName="/ppt/presentation.xml" ContentType="application/vnd.openxmlformats-officedocument.presentationml.presentation.main+xml"/>
  <Override PartName="/ppt/slides/slide3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2.xml" ContentType="application/vnd.openxmlformats-officedocument.presentationml.slide+xml"/>
  <Override PartName="/ppt/slides/slide27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notesSlides/notesSlide34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1.xml" ContentType="application/vnd.openxmlformats-officedocument.presentationml.notesSlide+xml"/>
  <Override PartName="/ppt/slideLayouts/slideLayout9.xml" ContentType="application/vnd.openxmlformats-officedocument.presentationml.slideLayout+xml"/>
  <Override PartName="/ppt/notesSlides/notesSlide22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13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2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Layouts/slideLayout3.xml" ContentType="application/vnd.openxmlformats-officedocument.presentationml.slideLayout+xml"/>
  <Override PartName="/ppt/theme/theme4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5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1.xml" ContentType="application/vnd.openxmlformats-officedocument.customXmlProperties+xml"/>
  <Override PartName="/customXml/itemProps6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4068" r:id="rId6"/>
    <p:sldMasterId id="2147484075" r:id="rId7"/>
  </p:sldMasterIdLst>
  <p:notesMasterIdLst>
    <p:notesMasterId r:id="rId45"/>
  </p:notesMasterIdLst>
  <p:handoutMasterIdLst>
    <p:handoutMasterId r:id="rId46"/>
  </p:handoutMasterIdLst>
  <p:sldIdLst>
    <p:sldId id="473" r:id="rId8"/>
    <p:sldId id="258" r:id="rId9"/>
    <p:sldId id="432" r:id="rId10"/>
    <p:sldId id="433" r:id="rId11"/>
    <p:sldId id="491" r:id="rId12"/>
    <p:sldId id="435" r:id="rId13"/>
    <p:sldId id="477" r:id="rId14"/>
    <p:sldId id="492" r:id="rId15"/>
    <p:sldId id="371" r:id="rId16"/>
    <p:sldId id="440" r:id="rId17"/>
    <p:sldId id="441" r:id="rId18"/>
    <p:sldId id="443" r:id="rId19"/>
    <p:sldId id="444" r:id="rId20"/>
    <p:sldId id="445" r:id="rId21"/>
    <p:sldId id="442" r:id="rId22"/>
    <p:sldId id="446" r:id="rId23"/>
    <p:sldId id="471" r:id="rId24"/>
    <p:sldId id="490" r:id="rId25"/>
    <p:sldId id="488" r:id="rId26"/>
    <p:sldId id="453" r:id="rId27"/>
    <p:sldId id="489" r:id="rId28"/>
    <p:sldId id="452" r:id="rId29"/>
    <p:sldId id="454" r:id="rId30"/>
    <p:sldId id="484" r:id="rId31"/>
    <p:sldId id="465" r:id="rId32"/>
    <p:sldId id="466" r:id="rId33"/>
    <p:sldId id="467" r:id="rId34"/>
    <p:sldId id="455" r:id="rId35"/>
    <p:sldId id="458" r:id="rId36"/>
    <p:sldId id="457" r:id="rId37"/>
    <p:sldId id="482" r:id="rId38"/>
    <p:sldId id="460" r:id="rId39"/>
    <p:sldId id="470" r:id="rId40"/>
    <p:sldId id="468" r:id="rId41"/>
    <p:sldId id="469" r:id="rId42"/>
    <p:sldId id="391" r:id="rId43"/>
    <p:sldId id="257" r:id="rId44"/>
  </p:sldIdLst>
  <p:sldSz cx="9144000" cy="6858000" type="screen4x3"/>
  <p:notesSz cx="6858000" cy="9296400"/>
  <p:custShowLst>
    <p:custShow name="Custom Show 1" id="0">
      <p:sldLst/>
    </p:custShow>
  </p:custShow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42">
          <p15:clr>
            <a:srgbClr val="A4A3A4"/>
          </p15:clr>
        </p15:guide>
        <p15:guide id="2" orient="horz" pos="721">
          <p15:clr>
            <a:srgbClr val="A4A3A4"/>
          </p15:clr>
        </p15:guide>
        <p15:guide id="3" orient="horz" pos="3800">
          <p15:clr>
            <a:srgbClr val="A4A3A4"/>
          </p15:clr>
        </p15:guide>
        <p15:guide id="4" orient="horz" pos="3235">
          <p15:clr>
            <a:srgbClr val="A4A3A4"/>
          </p15:clr>
        </p15:guide>
        <p15:guide id="5" pos="339">
          <p15:clr>
            <a:srgbClr val="A4A3A4"/>
          </p15:clr>
        </p15:guide>
        <p15:guide id="6" pos="28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CFCFC"/>
    <a:srgbClr val="009933"/>
    <a:srgbClr val="01019F"/>
    <a:srgbClr val="FAFAFA"/>
    <a:srgbClr val="0000FF"/>
    <a:srgbClr val="F3F3F3"/>
    <a:srgbClr val="009900"/>
    <a:srgbClr val="F7F7F7"/>
    <a:srgbClr val="F6F6F6"/>
    <a:srgbClr val="F9F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68" autoAdjust="0"/>
    <p:restoredTop sz="94343" autoAdjust="0"/>
  </p:normalViewPr>
  <p:slideViewPr>
    <p:cSldViewPr snapToGrid="0">
      <p:cViewPr varScale="1">
        <p:scale>
          <a:sx n="92" d="100"/>
          <a:sy n="92" d="100"/>
        </p:scale>
        <p:origin x="84" y="444"/>
      </p:cViewPr>
      <p:guideLst>
        <p:guide orient="horz" pos="542"/>
        <p:guide orient="horz" pos="721"/>
        <p:guide orient="horz" pos="3800"/>
        <p:guide orient="horz" pos="3235"/>
        <p:guide pos="339"/>
        <p:guide pos="28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2862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Master" Target="slideMasters/slideMaster2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notesMaster" Target="notesMasters/notesMaster1.xml"/><Relationship Id="rId5" Type="http://schemas.openxmlformats.org/officeDocument/2006/relationships/customXml" Target="../customXml/item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viewProps" Target="viewProps.xml"/><Relationship Id="rId8" Type="http://schemas.openxmlformats.org/officeDocument/2006/relationships/slide" Target="slides/slide1.xml"/><Relationship Id="rId51" Type="http://schemas.openxmlformats.org/officeDocument/2006/relationships/customXml" Target="../customXml/item6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>
            <a:lvl1pPr algn="l" defTabSz="911225" eaLnBrk="1" hangingPunct="1">
              <a:defRPr sz="1200" b="0">
                <a:latin typeface="Times New Roman" pitchFamily="2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>
            <a:lvl1pPr algn="r" defTabSz="911225" eaLnBrk="1" hangingPunct="1">
              <a:defRPr sz="1200" b="0">
                <a:latin typeface="Times New Roman" pitchFamily="2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20" tIns="45510" rIns="91020" bIns="45510" numCol="1" anchor="b" anchorCtr="0" compatLnSpc="1">
            <a:prstTxWarp prst="textNoShape">
              <a:avLst/>
            </a:prstTxWarp>
          </a:bodyPr>
          <a:lstStyle>
            <a:lvl1pPr algn="l" defTabSz="911225" eaLnBrk="1" hangingPunct="1">
              <a:defRPr sz="1200" b="0">
                <a:latin typeface="Times New Roman" pitchFamily="2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20" tIns="45510" rIns="91020" bIns="45510" numCol="1" anchor="b" anchorCtr="0" compatLnSpc="1">
            <a:prstTxWarp prst="textNoShape">
              <a:avLst/>
            </a:prstTxWarp>
          </a:bodyPr>
          <a:lstStyle>
            <a:lvl1pPr algn="r" defTabSz="911225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fld id="{B8300089-C4E6-4BBF-AEDF-ABB799F150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3101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>
            <a:lvl1pPr algn="l" defTabSz="911225" eaLnBrk="1" hangingPunct="1">
              <a:defRPr sz="1200" b="0">
                <a:latin typeface="Times New Roman" pitchFamily="2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>
            <a:lvl1pPr algn="r" defTabSz="911225" eaLnBrk="1" hangingPunct="1">
              <a:defRPr sz="1200" b="0">
                <a:latin typeface="Times New Roman" pitchFamily="2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6488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425"/>
            <a:ext cx="50292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20" tIns="45510" rIns="91020" bIns="45510" numCol="1" anchor="b" anchorCtr="0" compatLnSpc="1">
            <a:prstTxWarp prst="textNoShape">
              <a:avLst/>
            </a:prstTxWarp>
          </a:bodyPr>
          <a:lstStyle>
            <a:lvl1pPr algn="l" defTabSz="911225" eaLnBrk="1" hangingPunct="1">
              <a:defRPr sz="1200" b="0">
                <a:latin typeface="Times New Roman" pitchFamily="2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20" tIns="45510" rIns="91020" bIns="45510" numCol="1" anchor="b" anchorCtr="0" compatLnSpc="1">
            <a:prstTxWarp prst="textNoShape">
              <a:avLst/>
            </a:prstTxWarp>
          </a:bodyPr>
          <a:lstStyle>
            <a:lvl1pPr algn="r" defTabSz="911225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fld id="{DD78BA7C-B5F8-476A-8D6E-18F9A2638B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923967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BA7C-B5F8-476A-8D6E-18F9A2638B8B}" type="slidenum">
              <a:rPr lang="en-US" altLang="en-US" smtClean="0"/>
              <a:pPr/>
              <a:t>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30737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BA7C-B5F8-476A-8D6E-18F9A2638B8B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84730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BA7C-B5F8-476A-8D6E-18F9A2638B8B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55407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BA7C-B5F8-476A-8D6E-18F9A2638B8B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41162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BA7C-B5F8-476A-8D6E-18F9A2638B8B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29158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BA7C-B5F8-476A-8D6E-18F9A2638B8B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52958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BA7C-B5F8-476A-8D6E-18F9A2638B8B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57581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BA7C-B5F8-476A-8D6E-18F9A2638B8B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91897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BA7C-B5F8-476A-8D6E-18F9A2638B8B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52709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BA7C-B5F8-476A-8D6E-18F9A2638B8B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73320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BA7C-B5F8-476A-8D6E-18F9A2638B8B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2741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BA7C-B5F8-476A-8D6E-18F9A2638B8B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32370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BA7C-B5F8-476A-8D6E-18F9A2638B8B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83997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BA7C-B5F8-476A-8D6E-18F9A2638B8B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59514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BA7C-B5F8-476A-8D6E-18F9A2638B8B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29405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BA7C-B5F8-476A-8D6E-18F9A2638B8B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75513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BA7C-B5F8-476A-8D6E-18F9A2638B8B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5293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BA7C-B5F8-476A-8D6E-18F9A2638B8B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59210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BA7C-B5F8-476A-8D6E-18F9A2638B8B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054082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BA7C-B5F8-476A-8D6E-18F9A2638B8B}" type="slidenum">
              <a:rPr lang="en-US" altLang="en-US" smtClean="0"/>
              <a:pPr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0496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BA7C-B5F8-476A-8D6E-18F9A2638B8B}" type="slidenum">
              <a:rPr lang="en-US" altLang="en-US" smtClean="0"/>
              <a:pPr/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524680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BA7C-B5F8-476A-8D6E-18F9A2638B8B}" type="slidenum">
              <a:rPr lang="en-US" altLang="en-US" smtClean="0"/>
              <a:pPr/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25034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BA7C-B5F8-476A-8D6E-18F9A2638B8B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5448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BA7C-B5F8-476A-8D6E-18F9A2638B8B}" type="slidenum">
              <a:rPr lang="en-US" altLang="en-US" smtClean="0"/>
              <a:pPr/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165217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BA7C-B5F8-476A-8D6E-18F9A2638B8B}" type="slidenum">
              <a:rPr lang="en-US" altLang="en-US" smtClean="0"/>
              <a:pPr/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863982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BA7C-B5F8-476A-8D6E-18F9A2638B8B}" type="slidenum">
              <a:rPr lang="en-US" altLang="en-US" smtClean="0"/>
              <a:pPr/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064281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BA7C-B5F8-476A-8D6E-18F9A2638B8B}" type="slidenum">
              <a:rPr lang="en-US" altLang="en-US" smtClean="0"/>
              <a:pPr/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065660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BA7C-B5F8-476A-8D6E-18F9A2638B8B}" type="slidenum">
              <a:rPr lang="en-US" altLang="en-US" smtClean="0"/>
              <a:pPr/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605478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BA7C-B5F8-476A-8D6E-18F9A2638B8B}" type="slidenum">
              <a:rPr lang="en-US" altLang="en-US" smtClean="0"/>
              <a:pPr/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066102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BA7C-B5F8-476A-8D6E-18F9A2638B8B}" type="slidenum">
              <a:rPr lang="en-US" altLang="en-US" smtClean="0"/>
              <a:pPr/>
              <a:t>35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566213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BA7C-B5F8-476A-8D6E-18F9A2638B8B}" type="slidenum">
              <a:rPr lang="en-US" altLang="en-US" smtClean="0"/>
              <a:pPr/>
              <a:t>36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6188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BA7C-B5F8-476A-8D6E-18F9A2638B8B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84734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BA7C-B5F8-476A-8D6E-18F9A2638B8B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87867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BA7C-B5F8-476A-8D6E-18F9A2638B8B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33470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BA7C-B5F8-476A-8D6E-18F9A2638B8B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74393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9329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BA7C-B5F8-476A-8D6E-18F9A2638B8B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1670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316EBF-5E8C-45DB-B6D2-B4C2C3A0DA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/>
            </a:lvl1pPr>
          </a:lstStyle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7EEFEF2-751E-4C1D-ABC6-CC37EA0FF61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28625" y="295345"/>
            <a:ext cx="642990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1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Lesson Objectives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E3D82B-93D6-4BE1-8B9B-453268257D2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28625" y="1303293"/>
            <a:ext cx="808672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/>
              <a:t>At the end of this </a:t>
            </a:r>
            <a:r>
              <a:rPr lang="en-US" sz="2800" b="1" dirty="0" smtClean="0"/>
              <a:t>lesson, </a:t>
            </a:r>
            <a:r>
              <a:rPr lang="en-US" sz="2800" b="1" dirty="0"/>
              <a:t>you will be able to identify:</a:t>
            </a:r>
            <a:r>
              <a:rPr lang="en-US" sz="2800" b="0" i="1" dirty="0"/>
              <a:t> </a:t>
            </a:r>
            <a:endParaRPr lang="en-US" sz="2800" b="0" i="1" kern="1200" dirty="0">
              <a:solidFill>
                <a:srgbClr val="002060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36594CA-AD94-4D81-8AB0-408C536E56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2925" y="2557463"/>
            <a:ext cx="7972425" cy="2608262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dirty="0"/>
              <a:t>Longitudinal separation minima</a:t>
            </a:r>
          </a:p>
          <a:p>
            <a:pPr lvl="0"/>
            <a:r>
              <a:rPr lang="en-US" dirty="0"/>
              <a:t>Procedures for applying separation to aircraft on same/converging/crossing direction courses</a:t>
            </a:r>
          </a:p>
          <a:p>
            <a:pPr lvl="0"/>
            <a:r>
              <a:rPr lang="en-US" dirty="0"/>
              <a:t>Procedures for applying separation to aircraft on opposite direction courses</a:t>
            </a:r>
          </a:p>
        </p:txBody>
      </p:sp>
    </p:spTree>
    <p:extLst>
      <p:ext uri="{BB962C8B-B14F-4D97-AF65-F5344CB8AC3E}">
        <p14:creationId xmlns:p14="http://schemas.microsoft.com/office/powerpoint/2010/main" val="1032886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38AB209-66B6-4297-82AE-4BE76D91AB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>
            <a:lvl3pPr marL="960120" indent="-274320">
              <a:buFont typeface="Wingdings" panose="05000000000000000000" pitchFamily="2" charset="2"/>
              <a:buChar char="Ø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65DADD-9D08-4884-931F-B83ED03CF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2B1CAF-AFEF-4B53-8217-D2B173A086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/>
            </a:lvl1pPr>
          </a:lstStyle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986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CC834C1-2ACF-44AF-8EBA-8AFF781C25B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7"/>
          <a:stretch>
            <a:fillRect/>
          </a:stretch>
        </p:blipFill>
        <p:spPr bwMode="auto">
          <a:xfrm>
            <a:off x="0" y="0"/>
            <a:ext cx="9144000" cy="604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F0BBCF-3CE9-4BB6-B6F8-65E6280B75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The End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067759-6497-4226-BBD0-35CDE076EB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/>
            </a:lvl1pPr>
          </a:lstStyle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743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ChangeArrowheads="1"/>
          </p:cNvSpPr>
          <p:nvPr userDrawn="1"/>
        </p:nvSpPr>
        <p:spPr bwMode="auto">
          <a:xfrm>
            <a:off x="7946136" y="6336792"/>
            <a:ext cx="566928" cy="274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fld id="{819E6BD9-17C4-4D5C-80AF-2FEF5795C4A7}" type="slidenum">
              <a:rPr lang="en-US" altLang="en-US" sz="1200" b="0" smtClean="0">
                <a:solidFill>
                  <a:schemeClr val="bg1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  <a:defRPr/>
              </a:pPr>
              <a:t>‹#›</a:t>
            </a:fld>
            <a:endParaRPr lang="en-US" altLang="en-US" sz="1200" b="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780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0DA32AB-7A47-4D11-844B-72F3C1EEB4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2940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E5BA74F-A20D-40E2-97B7-C3EECD77A96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72937" y="374309"/>
            <a:ext cx="739812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1200" dirty="0" err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En</a:t>
            </a:r>
            <a:r>
              <a:rPr lang="en-US" sz="4000" b="1" kern="1200" dirty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 Route - Radar Associate Controller </a:t>
            </a:r>
            <a:r>
              <a:rPr lang="en-US" sz="4000" b="1" kern="1200" dirty="0" smtClean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Training Part C:</a:t>
            </a:r>
            <a:endParaRPr lang="en-US" sz="4000" b="1" kern="1200" dirty="0">
              <a:solidFill>
                <a:schemeClr val="bg1"/>
              </a:solidFill>
              <a:effectLst>
                <a:outerShdw blurRad="50800" dist="50800" dir="2700000" algn="ctr" rotWithShape="0">
                  <a:schemeClr val="tx1">
                    <a:alpha val="80000"/>
                  </a:schemeClr>
                </a:outerShdw>
              </a:effectLst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1200" dirty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Advanced Concepts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F1F7D3C-8488-4489-9564-D71EC02FE90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212676" y="3042180"/>
            <a:ext cx="67186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1200" dirty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Lesson </a:t>
            </a:r>
            <a:r>
              <a:rPr lang="en-US" sz="2800" b="1" kern="1200" dirty="0" smtClean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11: Beacon Code</a:t>
            </a:r>
            <a:r>
              <a:rPr lang="en-US" sz="2800" b="1" kern="1200" baseline="0" dirty="0" smtClean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 Assignment</a:t>
            </a:r>
            <a:endParaRPr lang="en-US" sz="1400" b="1" kern="1200" dirty="0">
              <a:solidFill>
                <a:srgbClr val="FFFF00"/>
              </a:solidFill>
              <a:effectLst>
                <a:outerShdw blurRad="50800" dist="50800" dir="2700000" algn="ctr" rotWithShape="0">
                  <a:schemeClr val="tx1">
                    <a:alpha val="80000"/>
                  </a:schemeClr>
                </a:outerShdw>
              </a:effectLst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E7500A6-D3AF-4938-A213-71A95099389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881040" y="4744300"/>
            <a:ext cx="338192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1200" dirty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Course - 55054003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1200" dirty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Version - </a:t>
            </a:r>
            <a:r>
              <a:rPr lang="en-US" sz="1400" b="1" kern="1200" dirty="0" smtClean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1.0</a:t>
            </a:r>
            <a:r>
              <a:rPr lang="en-US" sz="1400" b="1" kern="1200" baseline="0" dirty="0" smtClean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en-US" sz="1400" b="1" kern="1200" dirty="0" smtClean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2022.08</a:t>
            </a:r>
            <a:endParaRPr lang="en-US" sz="1400" b="1" kern="1200" dirty="0">
              <a:solidFill>
                <a:schemeClr val="bg1"/>
              </a:solidFill>
              <a:effectLst>
                <a:outerShdw blurRad="50800" dist="50800" dir="2700000" algn="ctr" rotWithShape="0">
                  <a:schemeClr val="tx1">
                    <a:alpha val="80000"/>
                  </a:schemeClr>
                </a:outerShdw>
              </a:effectLst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580683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sson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7EEFEF2-751E-4C1D-ABC6-CC37EA0FF61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28625" y="295345"/>
            <a:ext cx="642990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1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Lesson Objectives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E3D82B-93D6-4BE1-8B9B-453268257D2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28625" y="1303293"/>
            <a:ext cx="808672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/>
              <a:t>At the end of this lesson you will be able to </a:t>
            </a:r>
            <a:r>
              <a:rPr lang="en-US" sz="2800" b="0" i="1" dirty="0"/>
              <a:t>(verb)</a:t>
            </a:r>
            <a:r>
              <a:rPr lang="en-US" sz="2800" b="1" dirty="0"/>
              <a:t>: </a:t>
            </a:r>
            <a:r>
              <a:rPr lang="en-US" sz="2800" b="0" i="1" dirty="0"/>
              <a:t>(edit in master) </a:t>
            </a:r>
            <a:endParaRPr lang="en-US" sz="2800" b="0" i="1" kern="1200" dirty="0">
              <a:solidFill>
                <a:srgbClr val="002060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36594CA-AD94-4D81-8AB0-408C536E56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2924" y="2364627"/>
            <a:ext cx="7972425" cy="3529467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dirty="0"/>
              <a:t>Enter objectives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9E229EDD-58A5-42AE-917E-A8A93BFCD7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45394" y="6336792"/>
            <a:ext cx="56995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228600" indent="-228600" algn="r">
              <a:buFont typeface="+mj-lt"/>
              <a:buAutoNum type="arabicPeriod"/>
              <a:defRPr sz="1200" b="0">
                <a:solidFill>
                  <a:schemeClr val="bg1"/>
                </a:solidFill>
              </a:defRPr>
            </a:lvl1pPr>
          </a:lstStyle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/>
              <a:pPr marL="0" indent="0">
                <a:buFont typeface="+mj-lt"/>
                <a:buNone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1110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38AB209-66B6-4297-82AE-4BE76D91AB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>
            <a:lvl3pPr marL="960120" indent="-274320">
              <a:buFont typeface="Wingdings" panose="05000000000000000000" pitchFamily="2" charset="2"/>
              <a:buChar char="Ø"/>
              <a:defRPr/>
            </a:lvl3pPr>
            <a:lvl4pPr marL="1600200" indent="-228600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65DADD-9D08-4884-931F-B83ED03CF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8D155F10-1BA3-4B61-97ED-A53661AC13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45394" y="6356350"/>
            <a:ext cx="5699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228600" indent="-228600" algn="r">
              <a:buFont typeface="+mj-lt"/>
              <a:buAutoNum type="arabicPeriod"/>
              <a:defRPr sz="1200" b="0">
                <a:solidFill>
                  <a:schemeClr val="bg1"/>
                </a:solidFill>
              </a:defRPr>
            </a:lvl1pPr>
          </a:lstStyle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/>
              <a:pPr marL="0" indent="0">
                <a:buFont typeface="+mj-lt"/>
                <a:buNone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431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7EEFEF2-751E-4C1D-ABC6-CC37EA0FF61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28625" y="295345"/>
            <a:ext cx="642990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1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Lesson Summary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E3D82B-93D6-4BE1-8B9B-453268257D2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28625" y="1303293"/>
            <a:ext cx="80867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/>
              <a:t>This lesson covered:</a:t>
            </a:r>
            <a:r>
              <a:rPr lang="en-US" sz="2800" b="0" i="1" dirty="0"/>
              <a:t> </a:t>
            </a:r>
            <a:endParaRPr lang="en-US" sz="2800" b="0" i="1" kern="1200" dirty="0">
              <a:solidFill>
                <a:srgbClr val="002060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36594CA-AD94-4D81-8AB0-408C536E56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2924" y="2067593"/>
            <a:ext cx="7972425" cy="3826502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dirty="0"/>
              <a:t>Enter objectives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A53E1369-1F03-42A7-AE6F-F1206EBCE5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45394" y="6356350"/>
            <a:ext cx="5699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228600" indent="-228600" algn="r">
              <a:buFont typeface="+mj-lt"/>
              <a:buAutoNum type="arabicPeriod"/>
              <a:defRPr sz="1200" b="0">
                <a:solidFill>
                  <a:schemeClr val="bg1"/>
                </a:solidFill>
              </a:defRPr>
            </a:lvl1pPr>
          </a:lstStyle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/>
              <a:pPr marL="0" indent="0">
                <a:buFont typeface="+mj-lt"/>
                <a:buNone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423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CC834C1-2ACF-44AF-8EBA-8AFF781C25B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7"/>
          <a:stretch>
            <a:fillRect/>
          </a:stretch>
        </p:blipFill>
        <p:spPr bwMode="auto">
          <a:xfrm>
            <a:off x="0" y="0"/>
            <a:ext cx="9144000" cy="604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5C79018-CD7B-4354-9988-902F19E56A72}"/>
              </a:ext>
            </a:extLst>
          </p:cNvPr>
          <p:cNvSpPr txBox="1"/>
          <p:nvPr userDrawn="1"/>
        </p:nvSpPr>
        <p:spPr>
          <a:xfrm>
            <a:off x="426139" y="295345"/>
            <a:ext cx="23345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 dirty="0">
                <a:solidFill>
                  <a:schemeClr val="bg1"/>
                </a:solidFill>
              </a:rPr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val="35335843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FFFFFF"/>
            </a:gs>
            <a:gs pos="50000">
              <a:srgbClr val="FBFBFB"/>
            </a:gs>
            <a:gs pos="100000">
              <a:srgbClr val="D0D0D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7"/>
          <p:cNvSpPr>
            <a:spLocks noChangeArrowheads="1"/>
          </p:cNvSpPr>
          <p:nvPr userDrawn="1"/>
        </p:nvSpPr>
        <p:spPr bwMode="auto">
          <a:xfrm>
            <a:off x="-22225" y="6038850"/>
            <a:ext cx="9166225" cy="819150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Select to edit master title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Select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</p:txBody>
      </p:sp>
      <p:pic>
        <p:nvPicPr>
          <p:cNvPr id="2" name="Picture 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6105525"/>
            <a:ext cx="6953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981074" y="6336792"/>
            <a:ext cx="526960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Lesson </a:t>
            </a:r>
            <a:r>
              <a:rPr lang="en-US" sz="1200" kern="12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11: Beacon</a:t>
            </a:r>
            <a:r>
              <a:rPr lang="en-US" sz="1200" kern="1200" baseline="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 Code Assignment</a:t>
            </a:r>
            <a:endParaRPr lang="en-US" sz="1200" kern="120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>
                    <a:alpha val="80000"/>
                  </a:schemeClr>
                </a:outerShdw>
              </a:effectLst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7945394" y="6336792"/>
            <a:ext cx="56995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228600" indent="-228600" algn="r">
              <a:buFont typeface="+mj-lt"/>
              <a:buAutoNum type="arabicPeriod"/>
              <a:defRPr sz="1200" b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980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3" r:id="rId1"/>
    <p:sldLayoutId id="2147484071" r:id="rId2"/>
    <p:sldLayoutId id="2147484070" r:id="rId3"/>
    <p:sldLayoutId id="2147484074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1D2F6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anose="020B0604020202020204" pitchFamily="34" charset="0"/>
        </a:defRPr>
      </a:lvl9pPr>
    </p:titleStyle>
    <p:bodyStyle>
      <a:lvl1pPr marL="320040" indent="-274320" algn="l" rtl="0" eaLnBrk="0" fontAlgn="base" hangingPunct="0">
        <a:spcBef>
          <a:spcPct val="20000"/>
        </a:spcBef>
        <a:spcAft>
          <a:spcPct val="0"/>
        </a:spcAft>
        <a:buChar char="•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74320" algn="l" rtl="0" eaLnBrk="0" fontAlgn="base" hangingPunct="0">
        <a:spcBef>
          <a:spcPct val="20000"/>
        </a:spcBef>
        <a:spcAft>
          <a:spcPct val="0"/>
        </a:spcAft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indent="-27432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Ø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None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FFFFFF"/>
            </a:gs>
            <a:gs pos="50000">
              <a:srgbClr val="FBFBFB"/>
            </a:gs>
            <a:gs pos="100000">
              <a:srgbClr val="D0D0D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7"/>
          <p:cNvSpPr>
            <a:spLocks noChangeArrowheads="1"/>
          </p:cNvSpPr>
          <p:nvPr userDrawn="1"/>
        </p:nvSpPr>
        <p:spPr bwMode="auto">
          <a:xfrm>
            <a:off x="-22225" y="6038850"/>
            <a:ext cx="9166225" cy="819150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Select to edit master title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Select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 </a:t>
            </a:r>
          </a:p>
        </p:txBody>
      </p:sp>
      <p:pic>
        <p:nvPicPr>
          <p:cNvPr id="2" name="Picture 2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6105525"/>
            <a:ext cx="6953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981074" y="6336792"/>
            <a:ext cx="394927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Lesson </a:t>
            </a:r>
            <a:r>
              <a:rPr lang="en-US" sz="1200" kern="12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11: Beacon Code Assignment</a:t>
            </a:r>
            <a:endParaRPr lang="en-US" sz="1200" kern="120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>
                    <a:alpha val="80000"/>
                  </a:schemeClr>
                </a:outerShdw>
              </a:effectLst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7945394" y="6356350"/>
            <a:ext cx="5699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228600" indent="-228600" algn="r">
              <a:buFont typeface="+mj-lt"/>
              <a:buAutoNum type="arabicPeriod"/>
              <a:defRPr sz="1200" b="0">
                <a:solidFill>
                  <a:schemeClr val="bg1"/>
                </a:solidFill>
              </a:defRPr>
            </a:lvl1pPr>
          </a:lstStyle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/>
              <a:pPr marL="0" indent="0">
                <a:buFont typeface="+mj-lt"/>
                <a:buNone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820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1D2F6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anose="020B0604020202020204" pitchFamily="34" charset="0"/>
        </a:defRPr>
      </a:lvl9pPr>
    </p:titleStyle>
    <p:bodyStyle>
      <a:lvl1pPr marL="320040" indent="-274320" algn="l" rtl="0" eaLnBrk="0" fontAlgn="base" hangingPunct="0">
        <a:spcBef>
          <a:spcPct val="20000"/>
        </a:spcBef>
        <a:spcAft>
          <a:spcPct val="0"/>
        </a:spcAft>
        <a:buChar char="•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74320" algn="l" rtl="0" eaLnBrk="0" fontAlgn="base" hangingPunct="0">
        <a:spcBef>
          <a:spcPct val="20000"/>
        </a:spcBef>
        <a:spcAft>
          <a:spcPct val="0"/>
        </a:spcAft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indent="-27432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Ø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None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g"/><Relationship Id="rId4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561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D1964F-5C9E-41AB-9351-A09A19CA97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9</a:t>
            </a:fld>
            <a:endParaRPr lang="en-US" dirty="0"/>
          </a:p>
        </p:txBody>
      </p:sp>
      <p:pic>
        <p:nvPicPr>
          <p:cNvPr id="5" name="Click Icon">
            <a:extLst>
              <a:ext uri="{FF2B5EF4-FFF2-40B4-BE49-F238E27FC236}">
                <a16:creationId xmlns:a16="http://schemas.microsoft.com/office/drawing/2014/main" id="{C8EF5208-19EA-461B-A3B9-61D268A1AB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663" y="6261870"/>
            <a:ext cx="394232" cy="365760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476B7D7-E7B4-4DE3-9442-0F1CAA0943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8626" y="1169581"/>
            <a:ext cx="8116888" cy="4729569"/>
          </a:xfrm>
        </p:spPr>
        <p:txBody>
          <a:bodyPr/>
          <a:lstStyle/>
          <a:p>
            <a:pPr marL="45720" indent="0">
              <a:buNone/>
            </a:pPr>
            <a:r>
              <a:rPr lang="en-US" dirty="0"/>
              <a:t>An IFR aircraft has no transponder. The pilot declares an emergency and requests a deviation that will fly through Class A airspace. Can you approve this change</a:t>
            </a:r>
            <a:r>
              <a:rPr lang="en-US" dirty="0" smtClean="0"/>
              <a:t>?</a:t>
            </a:r>
          </a:p>
          <a:p>
            <a:pPr marL="45720" indent="0">
              <a:buNone/>
            </a:pPr>
            <a:endParaRPr lang="en-US" dirty="0"/>
          </a:p>
          <a:p>
            <a:pPr marL="868680" lvl="1" indent="-457200">
              <a:buFont typeface="+mj-lt"/>
              <a:buAutoNum type="alphaUcPeriod"/>
            </a:pPr>
            <a:r>
              <a:rPr lang="en-US" dirty="0" smtClean="0"/>
              <a:t>Yes</a:t>
            </a:r>
            <a:endParaRPr lang="en-US" dirty="0"/>
          </a:p>
          <a:p>
            <a:pPr marL="868680" lvl="1" indent="-457200">
              <a:buFont typeface="+mj-lt"/>
              <a:buAutoNum type="alphaUcPeriod"/>
            </a:pPr>
            <a:r>
              <a:rPr lang="en-US" dirty="0" smtClean="0"/>
              <a:t>No</a:t>
            </a:r>
            <a:endParaRPr lang="en-US" dirty="0"/>
          </a:p>
        </p:txBody>
      </p:sp>
      <p:sp>
        <p:nvSpPr>
          <p:cNvPr id="3" name="Slide Title">
            <a:extLst>
              <a:ext uri="{FF2B5EF4-FFF2-40B4-BE49-F238E27FC236}">
                <a16:creationId xmlns:a16="http://schemas.microsoft.com/office/drawing/2014/main" id="{89BF4571-2885-4DEC-932E-0FB04C2B6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Knowledge Check</a:t>
            </a:r>
          </a:p>
        </p:txBody>
      </p:sp>
    </p:spTree>
    <p:extLst>
      <p:ext uri="{BB962C8B-B14F-4D97-AF65-F5344CB8AC3E}">
        <p14:creationId xmlns:p14="http://schemas.microsoft.com/office/powerpoint/2010/main" val="3327958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6C7BDF-ECD4-48E4-A436-51C333FAA7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10</a:t>
            </a:fld>
            <a:endParaRPr lang="en-US" dirty="0"/>
          </a:p>
        </p:txBody>
      </p:sp>
      <p:sp>
        <p:nvSpPr>
          <p:cNvPr id="12" name="Text">
            <a:extLst>
              <a:ext uri="{FF2B5EF4-FFF2-40B4-BE49-F238E27FC236}">
                <a16:creationId xmlns:a16="http://schemas.microsoft.com/office/drawing/2014/main" id="{3CAEA89A-A54F-4920-BDA3-83DB9270C30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5683" y="1794766"/>
            <a:ext cx="8481341" cy="4099042"/>
          </a:xfrm>
        </p:spPr>
        <p:txBody>
          <a:bodyPr/>
          <a:lstStyle/>
          <a:p>
            <a:pPr lvl="0">
              <a:spcAft>
                <a:spcPts val="600"/>
              </a:spcAft>
            </a:pPr>
            <a:r>
              <a:rPr lang="en-US" dirty="0"/>
              <a:t>DISCRETE BEACON </a:t>
            </a:r>
            <a:r>
              <a:rPr lang="en-US" dirty="0" smtClean="0"/>
              <a:t>CODE </a:t>
            </a:r>
            <a:r>
              <a:rPr lang="en-US" dirty="0"/>
              <a:t>- Any one of the 4096 selectable Mode 3/A aircraft transponder codes </a:t>
            </a:r>
            <a:r>
              <a:rPr lang="en-US" dirty="0" smtClean="0"/>
              <a:t>except, </a:t>
            </a:r>
            <a:r>
              <a:rPr lang="en-US" dirty="0"/>
              <a:t>those ending in zero </a:t>
            </a:r>
            <a:r>
              <a:rPr lang="en-US" dirty="0" err="1" smtClean="0"/>
              <a:t>zero</a:t>
            </a:r>
            <a:r>
              <a:rPr lang="en-US" dirty="0" smtClean="0"/>
              <a:t>.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Examples</a:t>
            </a:r>
            <a:r>
              <a:rPr lang="en-US" dirty="0"/>
              <a:t>: 0010, 1201, 2317, </a:t>
            </a:r>
            <a:r>
              <a:rPr lang="en-US" dirty="0" smtClean="0"/>
              <a:t>7777</a:t>
            </a:r>
          </a:p>
          <a:p>
            <a:pPr lvl="0">
              <a:spcAft>
                <a:spcPts val="600"/>
              </a:spcAft>
            </a:pPr>
            <a:r>
              <a:rPr lang="en-US" cap="all" dirty="0" err="1" smtClean="0"/>
              <a:t>Nondiscrete</a:t>
            </a:r>
            <a:r>
              <a:rPr lang="en-US" cap="all" dirty="0" smtClean="0"/>
              <a:t> </a:t>
            </a:r>
            <a:r>
              <a:rPr lang="en-US" cap="all" dirty="0"/>
              <a:t>BEACON </a:t>
            </a:r>
            <a:r>
              <a:rPr lang="en-US" cap="all" dirty="0" smtClean="0"/>
              <a:t>code</a:t>
            </a:r>
            <a:r>
              <a:rPr lang="en-US" dirty="0" smtClean="0"/>
              <a:t> </a:t>
            </a:r>
            <a:r>
              <a:rPr lang="en-US" dirty="0"/>
              <a:t>- Any one of the 4096 selectable Mode 3/A aircraft transponder codes ending in zero </a:t>
            </a:r>
            <a:r>
              <a:rPr lang="en-US" dirty="0" err="1"/>
              <a:t>zero</a:t>
            </a:r>
            <a:r>
              <a:rPr lang="en-US" dirty="0"/>
              <a:t>.</a:t>
            </a:r>
            <a:r>
              <a:rPr lang="en-US" sz="2600" dirty="0" smtClean="0"/>
              <a:t>  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Examples: 0100, 1200, 7600, 7700</a:t>
            </a:r>
          </a:p>
          <a:p>
            <a:pPr marL="45720" indent="0">
              <a:buNone/>
            </a:pPr>
            <a:endParaRPr lang="en-US" sz="2600" dirty="0"/>
          </a:p>
        </p:txBody>
      </p:sp>
      <p:sp>
        <p:nvSpPr>
          <p:cNvPr id="3" name="Slide Title">
            <a:extLst>
              <a:ext uri="{FF2B5EF4-FFF2-40B4-BE49-F238E27FC236}">
                <a16:creationId xmlns:a16="http://schemas.microsoft.com/office/drawing/2014/main" id="{B0B76E7C-84A6-4B89-9C6A-203F0753E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464" y="342576"/>
            <a:ext cx="9041780" cy="1223266"/>
          </a:xfrm>
        </p:spPr>
        <p:txBody>
          <a:bodyPr/>
          <a:lstStyle/>
          <a:p>
            <a:r>
              <a:rPr lang="en-US" dirty="0" smtClean="0"/>
              <a:t>National Beacon Code Allocation Plan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7305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6C7BDF-ECD4-48E4-A436-51C333FAA7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b="1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11</a:t>
            </a:fld>
            <a:endParaRPr lang="en-US" dirty="0"/>
          </a:p>
        </p:txBody>
      </p:sp>
      <p:pic>
        <p:nvPicPr>
          <p:cNvPr id="10" name="Click icon">
            <a:extLst>
              <a:ext uri="{FF2B5EF4-FFF2-40B4-BE49-F238E27FC236}">
                <a16:creationId xmlns:a16="http://schemas.microsoft.com/office/drawing/2014/main" id="{C8EF5208-19EA-461B-A3B9-61D268A1AB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663" y="6261870"/>
            <a:ext cx="394232" cy="365760"/>
          </a:xfrm>
          <a:prstGeom prst="rect">
            <a:avLst/>
          </a:prstGeom>
        </p:spPr>
      </p:pic>
      <p:sp>
        <p:nvSpPr>
          <p:cNvPr id="9" name="Supplemental Text">
            <a:extLst>
              <a:ext uri="{FF2B5EF4-FFF2-40B4-BE49-F238E27FC236}">
                <a16:creationId xmlns:a16="http://schemas.microsoft.com/office/drawing/2014/main" id="{3CAEA89A-A54F-4920-BDA3-83DB9270C305}"/>
              </a:ext>
            </a:extLst>
          </p:cNvPr>
          <p:cNvSpPr txBox="1">
            <a:spLocks/>
          </p:cNvSpPr>
          <p:nvPr/>
        </p:nvSpPr>
        <p:spPr bwMode="auto">
          <a:xfrm>
            <a:off x="490306" y="1365507"/>
            <a:ext cx="8481341" cy="4601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20040" indent="-27432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7432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0120" indent="-27432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cap="all" dirty="0" smtClean="0"/>
              <a:t>EXTERNAL CODES - </a:t>
            </a:r>
            <a:r>
              <a:rPr lang="en-US" dirty="0" smtClean="0"/>
              <a:t>codes reserved for computer assignment to a flight plan with one or more  route segments that are not contained within a single domestic ARTCC’s airspace.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INTERNAL CODES - codes reserved for computer assignment to a flight plan where all route segments are contained within a single ARTCC’s airspace.</a:t>
            </a:r>
          </a:p>
          <a:p>
            <a:pPr marL="45720" indent="0">
              <a:buFontTx/>
              <a:buNone/>
            </a:pPr>
            <a:endParaRPr lang="en-US" sz="2600" b="0" dirty="0"/>
          </a:p>
        </p:txBody>
      </p:sp>
      <p:sp>
        <p:nvSpPr>
          <p:cNvPr id="12" name="Main Text">
            <a:extLst>
              <a:ext uri="{FF2B5EF4-FFF2-40B4-BE49-F238E27FC236}">
                <a16:creationId xmlns:a16="http://schemas.microsoft.com/office/drawing/2014/main" id="{3CAEA89A-A54F-4920-BDA3-83DB9270C30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5683" y="1360883"/>
            <a:ext cx="8481341" cy="4601767"/>
          </a:xfrm>
        </p:spPr>
        <p:txBody>
          <a:bodyPr/>
          <a:lstStyle/>
          <a:p>
            <a:pPr lvl="0">
              <a:spcAft>
                <a:spcPts val="1200"/>
              </a:spcAft>
            </a:pPr>
            <a:r>
              <a:rPr lang="en-US" cap="all" dirty="0" smtClean="0"/>
              <a:t>Beacon Code assignment</a:t>
            </a:r>
            <a:r>
              <a:rPr lang="en-US" dirty="0" smtClean="0"/>
              <a:t> - Distribution of codes to specific facilities and special activities based on the National Beacon Code Allocation Plan.</a:t>
            </a:r>
          </a:p>
          <a:p>
            <a:pPr marL="45720" indent="0">
              <a:buNone/>
            </a:pPr>
            <a:endParaRPr lang="en-US" sz="2600" b="0" dirty="0"/>
          </a:p>
        </p:txBody>
      </p:sp>
      <p:sp>
        <p:nvSpPr>
          <p:cNvPr id="3" name="Slide Title">
            <a:extLst>
              <a:ext uri="{FF2B5EF4-FFF2-40B4-BE49-F238E27FC236}">
                <a16:creationId xmlns:a16="http://schemas.microsoft.com/office/drawing/2014/main" id="{B0B76E7C-84A6-4B89-9C6A-203F0753E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464" y="342576"/>
            <a:ext cx="9041780" cy="609600"/>
          </a:xfrm>
        </p:spPr>
        <p:txBody>
          <a:bodyPr/>
          <a:lstStyle/>
          <a:p>
            <a:r>
              <a:rPr lang="en-US" dirty="0" smtClean="0"/>
              <a:t>Code Assignment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92950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D1964F-5C9E-41AB-9351-A09A19CA97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12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EF5208-19EA-461B-A3B9-61D268A1AB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663" y="6261870"/>
            <a:ext cx="394232" cy="365760"/>
          </a:xfrm>
          <a:prstGeom prst="rect">
            <a:avLst/>
          </a:prstGeom>
        </p:spPr>
      </p:pic>
      <p:sp>
        <p:nvSpPr>
          <p:cNvPr id="2" name="Main Text">
            <a:extLst>
              <a:ext uri="{FF2B5EF4-FFF2-40B4-BE49-F238E27FC236}">
                <a16:creationId xmlns:a16="http://schemas.microsoft.com/office/drawing/2014/main" id="{F476B7D7-E7B4-4DE3-9442-0F1CAA0943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8626" y="1169581"/>
            <a:ext cx="8116888" cy="4729569"/>
          </a:xfrm>
        </p:spPr>
        <p:txBody>
          <a:bodyPr/>
          <a:lstStyle/>
          <a:p>
            <a:pPr marL="45720" indent="0">
              <a:buNone/>
            </a:pPr>
            <a:r>
              <a:rPr lang="en-US" dirty="0" smtClean="0"/>
              <a:t>Beacon codes that end in numbers other than zero </a:t>
            </a:r>
            <a:r>
              <a:rPr lang="en-US" dirty="0" err="1" smtClean="0"/>
              <a:t>zero</a:t>
            </a:r>
            <a:r>
              <a:rPr lang="en-US" dirty="0" smtClean="0"/>
              <a:t> are ___________ codes.</a:t>
            </a:r>
            <a:endParaRPr lang="en-US" dirty="0"/>
          </a:p>
          <a:p>
            <a:pPr marL="45720" indent="0">
              <a:buNone/>
            </a:pPr>
            <a:endParaRPr lang="en-US" dirty="0"/>
          </a:p>
          <a:p>
            <a:pPr marL="868680" lvl="1" indent="-457200">
              <a:buFont typeface="+mj-lt"/>
              <a:buAutoNum type="alphaUcPeriod"/>
            </a:pPr>
            <a:r>
              <a:rPr lang="en-US" dirty="0"/>
              <a:t>m</a:t>
            </a:r>
            <a:r>
              <a:rPr lang="en-US" dirty="0" smtClean="0"/>
              <a:t>ixed</a:t>
            </a:r>
          </a:p>
          <a:p>
            <a:pPr marL="868680" lvl="1" indent="-457200">
              <a:buFont typeface="+mj-lt"/>
              <a:buAutoNum type="alphaUcPeriod"/>
            </a:pPr>
            <a:r>
              <a:rPr lang="en-US" dirty="0" err="1"/>
              <a:t>n</a:t>
            </a:r>
            <a:r>
              <a:rPr lang="en-US" dirty="0" err="1" smtClean="0"/>
              <a:t>ondiscrete</a:t>
            </a:r>
            <a:endParaRPr lang="en-US" dirty="0" smtClean="0"/>
          </a:p>
          <a:p>
            <a:pPr marL="868680" lvl="1" indent="-457200">
              <a:buFont typeface="+mj-lt"/>
              <a:buAutoNum type="alphaUcPeriod"/>
            </a:pPr>
            <a:r>
              <a:rPr lang="en-US" dirty="0"/>
              <a:t>d</a:t>
            </a:r>
            <a:r>
              <a:rPr lang="en-US" dirty="0" smtClean="0"/>
              <a:t>iscrete</a:t>
            </a:r>
            <a:endParaRPr lang="en-US" dirty="0"/>
          </a:p>
        </p:txBody>
      </p:sp>
      <p:sp>
        <p:nvSpPr>
          <p:cNvPr id="3" name="Slide Title">
            <a:extLst>
              <a:ext uri="{FF2B5EF4-FFF2-40B4-BE49-F238E27FC236}">
                <a16:creationId xmlns:a16="http://schemas.microsoft.com/office/drawing/2014/main" id="{89BF4571-2885-4DEC-932E-0FB04C2B6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Knowledge Check</a:t>
            </a:r>
          </a:p>
        </p:txBody>
      </p:sp>
    </p:spTree>
    <p:extLst>
      <p:ext uri="{BB962C8B-B14F-4D97-AF65-F5344CB8AC3E}">
        <p14:creationId xmlns:p14="http://schemas.microsoft.com/office/powerpoint/2010/main" val="3271828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">
            <a:extLst>
              <a:ext uri="{FF2B5EF4-FFF2-40B4-BE49-F238E27FC236}">
                <a16:creationId xmlns:a16="http://schemas.microsoft.com/office/drawing/2014/main" id="{88D1964F-5C9E-41AB-9351-A09A19CA97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13</a:t>
            </a:fld>
            <a:endParaRPr lang="en-US" dirty="0"/>
          </a:p>
        </p:txBody>
      </p:sp>
      <p:pic>
        <p:nvPicPr>
          <p:cNvPr id="5" name="Click Icon">
            <a:extLst>
              <a:ext uri="{FF2B5EF4-FFF2-40B4-BE49-F238E27FC236}">
                <a16:creationId xmlns:a16="http://schemas.microsoft.com/office/drawing/2014/main" id="{C8EF5208-19EA-461B-A3B9-61D268A1AB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663" y="6261870"/>
            <a:ext cx="394232" cy="365760"/>
          </a:xfrm>
          <a:prstGeom prst="rect">
            <a:avLst/>
          </a:prstGeom>
        </p:spPr>
      </p:pic>
      <p:sp>
        <p:nvSpPr>
          <p:cNvPr id="2" name="Text Body">
            <a:extLst>
              <a:ext uri="{FF2B5EF4-FFF2-40B4-BE49-F238E27FC236}">
                <a16:creationId xmlns:a16="http://schemas.microsoft.com/office/drawing/2014/main" id="{F476B7D7-E7B4-4DE3-9442-0F1CAA0943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8626" y="1169581"/>
            <a:ext cx="8116888" cy="4729569"/>
          </a:xfrm>
        </p:spPr>
        <p:txBody>
          <a:bodyPr/>
          <a:lstStyle/>
          <a:p>
            <a:pPr marL="45720" indent="0">
              <a:buNone/>
            </a:pPr>
            <a:r>
              <a:rPr lang="en-US" dirty="0" smtClean="0"/>
              <a:t>How are discrete beacon codes assigned?</a:t>
            </a:r>
          </a:p>
          <a:p>
            <a:pPr marL="45720" indent="0">
              <a:buNone/>
            </a:pPr>
            <a:endParaRPr lang="en-US" dirty="0"/>
          </a:p>
          <a:p>
            <a:pPr marL="868680" lvl="1" indent="-457200">
              <a:buFont typeface="+mj-lt"/>
              <a:buAutoNum type="alphaUcPeriod"/>
            </a:pPr>
            <a:r>
              <a:rPr lang="en-US" dirty="0" smtClean="0"/>
              <a:t>By pilot request</a:t>
            </a:r>
            <a:endParaRPr lang="en-US" dirty="0"/>
          </a:p>
          <a:p>
            <a:pPr marL="868680" lvl="1" indent="-457200">
              <a:buFont typeface="+mj-lt"/>
              <a:buAutoNum type="alphaUcPeriod"/>
            </a:pPr>
            <a:r>
              <a:rPr lang="en-US" dirty="0" smtClean="0"/>
              <a:t>By the automation system</a:t>
            </a:r>
          </a:p>
          <a:p>
            <a:pPr marL="868680" lvl="1" indent="-457200">
              <a:buFont typeface="+mj-lt"/>
              <a:buAutoNum type="alphaUcPeriod"/>
            </a:pPr>
            <a:r>
              <a:rPr lang="en-US" dirty="0" smtClean="0"/>
              <a:t>By the facility manager at each ARTCC</a:t>
            </a:r>
            <a:endParaRPr lang="en-US" dirty="0"/>
          </a:p>
        </p:txBody>
      </p:sp>
      <p:sp>
        <p:nvSpPr>
          <p:cNvPr id="3" name="Slide Title">
            <a:extLst>
              <a:ext uri="{FF2B5EF4-FFF2-40B4-BE49-F238E27FC236}">
                <a16:creationId xmlns:a16="http://schemas.microsoft.com/office/drawing/2014/main" id="{89BF4571-2885-4DEC-932E-0FB04C2B6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Knowledge Check</a:t>
            </a:r>
          </a:p>
        </p:txBody>
      </p:sp>
    </p:spTree>
    <p:extLst>
      <p:ext uri="{BB962C8B-B14F-4D97-AF65-F5344CB8AC3E}">
        <p14:creationId xmlns:p14="http://schemas.microsoft.com/office/powerpoint/2010/main" val="2831420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">
            <a:extLst>
              <a:ext uri="{FF2B5EF4-FFF2-40B4-BE49-F238E27FC236}">
                <a16:creationId xmlns:a16="http://schemas.microsoft.com/office/drawing/2014/main" id="{606C7BDF-ECD4-48E4-A436-51C333FAA7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14</a:t>
            </a:fld>
            <a:endParaRPr lang="en-US" dirty="0"/>
          </a:p>
        </p:txBody>
      </p:sp>
      <p:sp>
        <p:nvSpPr>
          <p:cNvPr id="12" name="Text Body">
            <a:extLst>
              <a:ext uri="{FF2B5EF4-FFF2-40B4-BE49-F238E27FC236}">
                <a16:creationId xmlns:a16="http://schemas.microsoft.com/office/drawing/2014/main" id="{3CAEA89A-A54F-4920-BDA3-83DB9270C30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1949" y="1354190"/>
            <a:ext cx="4542503" cy="4600148"/>
          </a:xfrm>
        </p:spPr>
        <p:txBody>
          <a:bodyPr/>
          <a:lstStyle/>
          <a:p>
            <a:pPr lvl="0">
              <a:spcAft>
                <a:spcPts val="600"/>
              </a:spcAft>
            </a:pPr>
            <a:r>
              <a:rPr lang="en-US" dirty="0"/>
              <a:t>Assign beacon codes to </a:t>
            </a:r>
            <a:r>
              <a:rPr lang="en-US" dirty="0" smtClean="0"/>
              <a:t>only ADS-B and/or transponder equipped aircraft</a:t>
            </a:r>
          </a:p>
          <a:p>
            <a:pPr lvl="0">
              <a:spcAft>
                <a:spcPts val="600"/>
              </a:spcAft>
            </a:pPr>
            <a:r>
              <a:rPr lang="en-US" dirty="0" smtClean="0"/>
              <a:t>Issue beacon codes assigned by the computer</a:t>
            </a:r>
          </a:p>
          <a:p>
            <a:pPr lvl="0">
              <a:spcAft>
                <a:spcPts val="600"/>
              </a:spcAft>
            </a:pPr>
            <a:endParaRPr lang="en-US" sz="2600" dirty="0" smtClean="0"/>
          </a:p>
          <a:p>
            <a:pPr marL="45720" indent="0">
              <a:spcAft>
                <a:spcPts val="600"/>
              </a:spcAft>
              <a:buNone/>
            </a:pPr>
            <a:endParaRPr lang="en-US" sz="2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787" y="1696065"/>
            <a:ext cx="3614033" cy="4258272"/>
          </a:xfrm>
          <a:prstGeom prst="rect">
            <a:avLst/>
          </a:prstGeom>
        </p:spPr>
      </p:pic>
      <p:sp>
        <p:nvSpPr>
          <p:cNvPr id="3" name="Slide Title">
            <a:extLst>
              <a:ext uri="{FF2B5EF4-FFF2-40B4-BE49-F238E27FC236}">
                <a16:creationId xmlns:a16="http://schemas.microsoft.com/office/drawing/2014/main" id="{B0B76E7C-84A6-4B89-9C6A-203F0753E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464" y="342576"/>
            <a:ext cx="9041780" cy="609600"/>
          </a:xfrm>
        </p:spPr>
        <p:txBody>
          <a:bodyPr/>
          <a:lstStyle/>
          <a:p>
            <a:r>
              <a:rPr lang="en-US" dirty="0" smtClean="0"/>
              <a:t>Assignment Criteria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0930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">
            <a:extLst>
              <a:ext uri="{FF2B5EF4-FFF2-40B4-BE49-F238E27FC236}">
                <a16:creationId xmlns:a16="http://schemas.microsoft.com/office/drawing/2014/main" id="{606C7BDF-ECD4-48E4-A436-51C333FAA7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15</a:t>
            </a:fld>
            <a:endParaRPr lang="en-US" dirty="0"/>
          </a:p>
        </p:txBody>
      </p:sp>
      <p:sp>
        <p:nvSpPr>
          <p:cNvPr id="12" name="Text Body">
            <a:extLst>
              <a:ext uri="{FF2B5EF4-FFF2-40B4-BE49-F238E27FC236}">
                <a16:creationId xmlns:a16="http://schemas.microsoft.com/office/drawing/2014/main" id="{3CAEA89A-A54F-4920-BDA3-83DB9270C30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1949" y="1725560"/>
            <a:ext cx="8155857" cy="4140289"/>
          </a:xfrm>
        </p:spPr>
        <p:txBody>
          <a:bodyPr/>
          <a:lstStyle/>
          <a:p>
            <a:pPr lvl="0">
              <a:spcAft>
                <a:spcPts val="600"/>
              </a:spcAft>
            </a:pPr>
            <a:r>
              <a:rPr lang="en-US" dirty="0" smtClean="0"/>
              <a:t>Code 4000 should be assigned when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Operating on a flight plan specifying frequent or rapid changes in assigned altitude in more than one stratum or other category of flight not compatible with a discrete code assignment</a:t>
            </a:r>
            <a:endParaRPr lang="en-US" dirty="0"/>
          </a:p>
          <a:p>
            <a:pPr lvl="1">
              <a:spcAft>
                <a:spcPts val="600"/>
              </a:spcAft>
            </a:pPr>
            <a:endParaRPr lang="en-US" dirty="0"/>
          </a:p>
          <a:p>
            <a:pPr lvl="0">
              <a:spcAft>
                <a:spcPts val="600"/>
              </a:spcAft>
            </a:pPr>
            <a:endParaRPr lang="en-US" sz="2600" dirty="0" smtClean="0"/>
          </a:p>
          <a:p>
            <a:pPr marL="45720" indent="0">
              <a:spcAft>
                <a:spcPts val="600"/>
              </a:spcAft>
              <a:buNone/>
            </a:pPr>
            <a:endParaRPr lang="en-US" sz="2600" dirty="0"/>
          </a:p>
        </p:txBody>
      </p:sp>
      <p:sp>
        <p:nvSpPr>
          <p:cNvPr id="3" name="Slide Title">
            <a:extLst>
              <a:ext uri="{FF2B5EF4-FFF2-40B4-BE49-F238E27FC236}">
                <a16:creationId xmlns:a16="http://schemas.microsoft.com/office/drawing/2014/main" id="{B0B76E7C-84A6-4B89-9C6A-203F0753E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464" y="342576"/>
            <a:ext cx="9041780" cy="609600"/>
          </a:xfrm>
        </p:spPr>
        <p:txBody>
          <a:bodyPr/>
          <a:lstStyle/>
          <a:p>
            <a:r>
              <a:rPr lang="en-US" dirty="0" smtClean="0"/>
              <a:t>Assignment Criteria – Code 4000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3496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8878375-3634-4B7B-80C4-EDFF509D2BD5}"/>
              </a:ext>
            </a:extLst>
          </p:cNvPr>
          <p:cNvSpPr/>
          <p:nvPr/>
        </p:nvSpPr>
        <p:spPr bwMode="auto">
          <a:xfrm>
            <a:off x="5573487" y="1706880"/>
            <a:ext cx="3117668" cy="2142309"/>
          </a:xfrm>
          <a:prstGeom prst="rect">
            <a:avLst/>
          </a:prstGeom>
          <a:solidFill>
            <a:schemeClr val="tx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606C7BDF-ECD4-48E4-A436-51C333FAA7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16</a:t>
            </a:fld>
            <a:endParaRPr lang="en-US" dirty="0"/>
          </a:p>
        </p:txBody>
      </p:sp>
      <p:pic>
        <p:nvPicPr>
          <p:cNvPr id="5" name="Normal DB">
            <a:extLst>
              <a:ext uri="{FF2B5EF4-FFF2-40B4-BE49-F238E27FC236}">
                <a16:creationId xmlns:a16="http://schemas.microsoft.com/office/drawing/2014/main" id="{EB7AB373-1FE1-463A-96A5-70ABF35AC9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513" y="2127161"/>
            <a:ext cx="2641900" cy="2043268"/>
          </a:xfrm>
          <a:prstGeom prst="rect">
            <a:avLst/>
          </a:prstGeom>
        </p:spPr>
      </p:pic>
      <p:pic>
        <p:nvPicPr>
          <p:cNvPr id="10" name="BCN DB">
            <a:extLst>
              <a:ext uri="{FF2B5EF4-FFF2-40B4-BE49-F238E27FC236}">
                <a16:creationId xmlns:a16="http://schemas.microsoft.com/office/drawing/2014/main" id="{2C20B0C9-AE83-4C77-ABC8-05BEB73FE3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513" y="2127161"/>
            <a:ext cx="2641900" cy="2043268"/>
          </a:xfrm>
          <a:prstGeom prst="rect">
            <a:avLst/>
          </a:prstGeom>
        </p:spPr>
      </p:pic>
      <p:sp>
        <p:nvSpPr>
          <p:cNvPr id="12" name="Text Body">
            <a:extLst>
              <a:ext uri="{FF2B5EF4-FFF2-40B4-BE49-F238E27FC236}">
                <a16:creationId xmlns:a16="http://schemas.microsoft.com/office/drawing/2014/main" id="{3CAEA89A-A54F-4920-BDA3-83DB9270C30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24469" y="1354190"/>
            <a:ext cx="4542503" cy="4600148"/>
          </a:xfrm>
        </p:spPr>
        <p:txBody>
          <a:bodyPr/>
          <a:lstStyle/>
          <a:p>
            <a:pPr lvl="0"/>
            <a:r>
              <a:rPr lang="en-US" dirty="0"/>
              <a:t>Do not request an aircraft change from the code it is squawking in the transferring facility’s area of responsibility, unless:</a:t>
            </a:r>
          </a:p>
          <a:p>
            <a:pPr lvl="1"/>
            <a:r>
              <a:rPr lang="en-US" dirty="0"/>
              <a:t>Specified in an </a:t>
            </a:r>
            <a:r>
              <a:rPr lang="en-US" dirty="0" smtClean="0"/>
              <a:t>LOA, or</a:t>
            </a:r>
            <a:endParaRPr lang="en-US" dirty="0"/>
          </a:p>
          <a:p>
            <a:pPr lvl="1"/>
            <a:r>
              <a:rPr lang="en-US" dirty="0"/>
              <a:t>Coordinated at the time of handoff </a:t>
            </a:r>
          </a:p>
          <a:p>
            <a:pPr lvl="0">
              <a:spcAft>
                <a:spcPts val="600"/>
              </a:spcAft>
            </a:pPr>
            <a:endParaRPr lang="en-US" sz="2600" dirty="0"/>
          </a:p>
          <a:p>
            <a:pPr marL="45720" indent="0">
              <a:spcAft>
                <a:spcPts val="600"/>
              </a:spcAft>
              <a:buNone/>
            </a:pPr>
            <a:endParaRPr lang="en-US" sz="2600" dirty="0"/>
          </a:p>
        </p:txBody>
      </p:sp>
      <p:sp>
        <p:nvSpPr>
          <p:cNvPr id="3" name="Slide Title">
            <a:extLst>
              <a:ext uri="{FF2B5EF4-FFF2-40B4-BE49-F238E27FC236}">
                <a16:creationId xmlns:a16="http://schemas.microsoft.com/office/drawing/2014/main" id="{B0B76E7C-84A6-4B89-9C6A-203F0753E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464" y="342576"/>
            <a:ext cx="9041780" cy="609600"/>
          </a:xfrm>
        </p:spPr>
        <p:txBody>
          <a:bodyPr/>
          <a:lstStyle/>
          <a:p>
            <a:r>
              <a:rPr lang="en-US" dirty="0"/>
              <a:t>Code Changes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78992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6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6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8878375-3634-4B7B-80C4-EDFF509D2BD5}"/>
              </a:ext>
            </a:extLst>
          </p:cNvPr>
          <p:cNvSpPr/>
          <p:nvPr/>
        </p:nvSpPr>
        <p:spPr bwMode="auto">
          <a:xfrm>
            <a:off x="5577840" y="1707444"/>
            <a:ext cx="3072384" cy="2157984"/>
          </a:xfrm>
          <a:prstGeom prst="rect">
            <a:avLst/>
          </a:prstGeom>
          <a:solidFill>
            <a:schemeClr val="tx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6C7BDF-ECD4-48E4-A436-51C333FAA7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17</a:t>
            </a:fld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CAEA89A-A54F-4920-BDA3-83DB9270C30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24469" y="1354190"/>
            <a:ext cx="4542503" cy="4600148"/>
          </a:xfrm>
        </p:spPr>
        <p:txBody>
          <a:bodyPr/>
          <a:lstStyle/>
          <a:p>
            <a:r>
              <a:rPr lang="en-US" dirty="0"/>
              <a:t>Assign code 7700 when pilot declares emergency and is not radar identified</a:t>
            </a:r>
          </a:p>
          <a:p>
            <a:r>
              <a:rPr lang="en-US" dirty="0"/>
              <a:t>After radar contact established, request aircraft to change from 7700 to appropriate code</a:t>
            </a:r>
          </a:p>
          <a:p>
            <a:pPr lvl="0">
              <a:spcAft>
                <a:spcPts val="600"/>
              </a:spcAft>
            </a:pPr>
            <a:endParaRPr lang="en-US" sz="2600" dirty="0"/>
          </a:p>
          <a:p>
            <a:pPr marL="45720" indent="0">
              <a:spcAft>
                <a:spcPts val="600"/>
              </a:spcAft>
              <a:buNone/>
            </a:pPr>
            <a:endParaRPr lang="en-US" sz="2600" dirty="0"/>
          </a:p>
        </p:txBody>
      </p:sp>
      <p:sp>
        <p:nvSpPr>
          <p:cNvPr id="18" name="EMRG Data Block" hidden="1">
            <a:extLst>
              <a:ext uri="{FF2B5EF4-FFF2-40B4-BE49-F238E27FC236}">
                <a16:creationId xmlns:a16="http://schemas.microsoft.com/office/drawing/2014/main" id="{728824DE-8624-443E-8076-82D2529F0671}"/>
              </a:ext>
            </a:extLst>
          </p:cNvPr>
          <p:cNvSpPr txBox="1"/>
          <p:nvPr/>
        </p:nvSpPr>
        <p:spPr>
          <a:xfrm>
            <a:off x="6234150" y="2209910"/>
            <a:ext cx="2147854" cy="1269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3600" dirty="0" smtClean="0">
                <a:solidFill>
                  <a:srgbClr val="E0E004"/>
                </a:solidFill>
                <a:latin typeface="Consolas" panose="020B0609020204030204" pitchFamily="49" charset="0"/>
              </a:rPr>
              <a:t>SWA127</a:t>
            </a:r>
            <a:endParaRPr lang="en-US" sz="3600" dirty="0">
              <a:solidFill>
                <a:srgbClr val="E0E004"/>
              </a:solidFill>
              <a:latin typeface="Consolas" panose="020B0609020204030204" pitchFamily="49" charset="0"/>
            </a:endParaRPr>
          </a:p>
          <a:p>
            <a:pPr algn="l">
              <a:lnSpc>
                <a:spcPts val="3000"/>
              </a:lnSpc>
            </a:pPr>
            <a:r>
              <a:rPr lang="en-US" sz="3600" dirty="0" smtClean="0">
                <a:solidFill>
                  <a:srgbClr val="E0E004"/>
                </a:solidFill>
                <a:latin typeface="Consolas" panose="020B0609020204030204" pitchFamily="49" charset="0"/>
              </a:rPr>
              <a:t>220C</a:t>
            </a:r>
            <a:endParaRPr lang="en-US" sz="3600" dirty="0">
              <a:solidFill>
                <a:srgbClr val="E0E004"/>
              </a:solidFill>
              <a:latin typeface="Consolas" panose="020B0609020204030204" pitchFamily="49" charset="0"/>
            </a:endParaRPr>
          </a:p>
          <a:p>
            <a:pPr algn="l">
              <a:lnSpc>
                <a:spcPts val="3000"/>
              </a:lnSpc>
            </a:pPr>
            <a:r>
              <a:rPr lang="en-US" sz="3600" dirty="0" smtClean="0">
                <a:solidFill>
                  <a:srgbClr val="E0E004"/>
                </a:solidFill>
                <a:latin typeface="Consolas" panose="020B0609020204030204" pitchFamily="49" charset="0"/>
              </a:rPr>
              <a:t>024EMRG</a:t>
            </a:r>
            <a:endParaRPr lang="en-US" sz="3600" dirty="0">
              <a:solidFill>
                <a:srgbClr val="E0E004"/>
              </a:solidFill>
              <a:latin typeface="Consolas" panose="020B0609020204030204" pitchFamily="49" charset="0"/>
            </a:endParaRPr>
          </a:p>
        </p:txBody>
      </p:sp>
      <p:grpSp>
        <p:nvGrpSpPr>
          <p:cNvPr id="21" name="DB EMRG" hidden="1">
            <a:extLst>
              <a:ext uri="{FF2B5EF4-FFF2-40B4-BE49-F238E27FC236}">
                <a16:creationId xmlns:a16="http://schemas.microsoft.com/office/drawing/2014/main" id="{65F87EE2-ED7E-4520-AB7F-AD64E9F605B1}"/>
              </a:ext>
            </a:extLst>
          </p:cNvPr>
          <p:cNvGrpSpPr/>
          <p:nvPr/>
        </p:nvGrpSpPr>
        <p:grpSpPr>
          <a:xfrm>
            <a:off x="6220128" y="2152321"/>
            <a:ext cx="2076171" cy="1330698"/>
            <a:chOff x="3575855" y="3458403"/>
            <a:chExt cx="1427936" cy="829703"/>
          </a:xfrm>
        </p:grpSpPr>
        <p:pic>
          <p:nvPicPr>
            <p:cNvPr id="22" name="Fence">
              <a:extLst>
                <a:ext uri="{FF2B5EF4-FFF2-40B4-BE49-F238E27FC236}">
                  <a16:creationId xmlns:a16="http://schemas.microsoft.com/office/drawing/2014/main" id="{454C6C42-E4F1-4108-964B-3CC06581C0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0694" y="3458403"/>
              <a:ext cx="495795" cy="747184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28824DE-8624-443E-8076-82D2529F0671}"/>
                </a:ext>
              </a:extLst>
            </p:cNvPr>
            <p:cNvSpPr txBox="1"/>
            <p:nvPr/>
          </p:nvSpPr>
          <p:spPr>
            <a:xfrm>
              <a:off x="3575855" y="3496832"/>
              <a:ext cx="1427936" cy="791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ts val="3000"/>
                </a:lnSpc>
              </a:pPr>
              <a:r>
                <a:rPr lang="en-US" sz="3600" dirty="0" smtClean="0">
                  <a:solidFill>
                    <a:srgbClr val="FFFF00"/>
                  </a:solidFill>
                  <a:latin typeface="Consolas" panose="020B0609020204030204" pitchFamily="49" charset="0"/>
                </a:rPr>
                <a:t>SWA127</a:t>
              </a:r>
              <a:endParaRPr lang="en-US" sz="3600" dirty="0">
                <a:solidFill>
                  <a:srgbClr val="FFFF00"/>
                </a:solidFill>
                <a:latin typeface="Consolas" panose="020B0609020204030204" pitchFamily="49" charset="0"/>
              </a:endParaRPr>
            </a:p>
            <a:p>
              <a:pPr algn="l">
                <a:lnSpc>
                  <a:spcPts val="3000"/>
                </a:lnSpc>
              </a:pPr>
              <a:r>
                <a:rPr lang="en-US" sz="3600" dirty="0" smtClean="0">
                  <a:solidFill>
                    <a:srgbClr val="FFFF00"/>
                  </a:solidFill>
                  <a:latin typeface="Consolas" panose="020B0609020204030204" pitchFamily="49" charset="0"/>
                </a:rPr>
                <a:t>330C</a:t>
              </a:r>
              <a:endParaRPr lang="en-US" sz="3600" dirty="0">
                <a:solidFill>
                  <a:srgbClr val="FFFF00"/>
                </a:solidFill>
                <a:latin typeface="Consolas" panose="020B0609020204030204" pitchFamily="49" charset="0"/>
              </a:endParaRPr>
            </a:p>
            <a:p>
              <a:pPr algn="l">
                <a:lnSpc>
                  <a:spcPts val="3000"/>
                </a:lnSpc>
              </a:pPr>
              <a:r>
                <a:rPr lang="en-US" sz="3600" dirty="0" smtClean="0">
                  <a:solidFill>
                    <a:srgbClr val="FFFF00"/>
                  </a:solidFill>
                  <a:latin typeface="Consolas" panose="020B0609020204030204" pitchFamily="49" charset="0"/>
                </a:rPr>
                <a:t>024</a:t>
              </a:r>
              <a:r>
                <a:rPr lang="en-US" sz="3600" dirty="0" smtClean="0">
                  <a:solidFill>
                    <a:srgbClr val="E0E004"/>
                  </a:solidFill>
                  <a:latin typeface="Consolas" panose="020B0609020204030204" pitchFamily="49" charset="0"/>
                </a:rPr>
                <a:t>EMRG</a:t>
              </a:r>
              <a:endParaRPr lang="en-US" sz="3600" dirty="0">
                <a:solidFill>
                  <a:srgbClr val="E0E004"/>
                </a:solidFill>
                <a:latin typeface="Consolas" panose="020B0609020204030204" pitchFamily="49" charset="0"/>
              </a:endParaRPr>
            </a:p>
          </p:txBody>
        </p:sp>
      </p:grpSp>
      <p:pic>
        <p:nvPicPr>
          <p:cNvPr id="24" name="CDA w/ eligibility">
            <a:extLst>
              <a:ext uri="{FF2B5EF4-FFF2-40B4-BE49-F238E27FC236}">
                <a16:creationId xmlns:a16="http://schemas.microsoft.com/office/drawing/2014/main" id="{133C382A-404F-4A44-B64F-65A31ED6FA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422" y="2264252"/>
            <a:ext cx="241113" cy="238748"/>
          </a:xfrm>
          <a:prstGeom prst="rect">
            <a:avLst/>
          </a:prstGeom>
        </p:spPr>
      </p:pic>
      <p:grpSp>
        <p:nvGrpSpPr>
          <p:cNvPr id="26" name="DB Editable Normal">
            <a:extLst>
              <a:ext uri="{FF2B5EF4-FFF2-40B4-BE49-F238E27FC236}">
                <a16:creationId xmlns:a16="http://schemas.microsoft.com/office/drawing/2014/main" id="{65F87EE2-ED7E-4520-AB7F-AD64E9F605B1}"/>
              </a:ext>
            </a:extLst>
          </p:cNvPr>
          <p:cNvGrpSpPr/>
          <p:nvPr/>
        </p:nvGrpSpPr>
        <p:grpSpPr>
          <a:xfrm>
            <a:off x="6220128" y="2151613"/>
            <a:ext cx="2076171" cy="1312645"/>
            <a:chOff x="3575855" y="3455587"/>
            <a:chExt cx="1427936" cy="818447"/>
          </a:xfrm>
        </p:grpSpPr>
        <p:pic>
          <p:nvPicPr>
            <p:cNvPr id="27" name="Fence">
              <a:extLst>
                <a:ext uri="{FF2B5EF4-FFF2-40B4-BE49-F238E27FC236}">
                  <a16:creationId xmlns:a16="http://schemas.microsoft.com/office/drawing/2014/main" id="{454C6C42-E4F1-4108-964B-3CC06581C0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0694" y="3455587"/>
              <a:ext cx="495795" cy="747184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28824DE-8624-443E-8076-82D2529F0671}"/>
                </a:ext>
              </a:extLst>
            </p:cNvPr>
            <p:cNvSpPr txBox="1"/>
            <p:nvPr/>
          </p:nvSpPr>
          <p:spPr>
            <a:xfrm>
              <a:off x="3575855" y="3496832"/>
              <a:ext cx="1427936" cy="7772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ts val="3000"/>
                </a:lnSpc>
              </a:pPr>
              <a:r>
                <a:rPr lang="en-US" sz="3600" dirty="0" smtClean="0">
                  <a:solidFill>
                    <a:srgbClr val="E0E004"/>
                  </a:solidFill>
                  <a:latin typeface="Consolas" panose="020B0609020204030204" pitchFamily="49" charset="0"/>
                </a:rPr>
                <a:t>SWA127</a:t>
              </a:r>
              <a:endParaRPr lang="en-US" sz="3600" dirty="0">
                <a:solidFill>
                  <a:srgbClr val="E0E004"/>
                </a:solidFill>
                <a:latin typeface="Consolas" panose="020B0609020204030204" pitchFamily="49" charset="0"/>
              </a:endParaRPr>
            </a:p>
            <a:p>
              <a:pPr algn="l">
                <a:lnSpc>
                  <a:spcPts val="3000"/>
                </a:lnSpc>
              </a:pPr>
              <a:r>
                <a:rPr lang="en-US" sz="3600" dirty="0" smtClean="0">
                  <a:solidFill>
                    <a:srgbClr val="E0E004"/>
                  </a:solidFill>
                  <a:latin typeface="Consolas" panose="020B0609020204030204" pitchFamily="49" charset="0"/>
                </a:rPr>
                <a:t>330C</a:t>
              </a:r>
              <a:endParaRPr lang="en-US" sz="3600" dirty="0">
                <a:solidFill>
                  <a:srgbClr val="E0E004"/>
                </a:solidFill>
                <a:latin typeface="Consolas" panose="020B0609020204030204" pitchFamily="49" charset="0"/>
              </a:endParaRPr>
            </a:p>
            <a:p>
              <a:pPr algn="l">
                <a:lnSpc>
                  <a:spcPts val="3000"/>
                </a:lnSpc>
              </a:pPr>
              <a:r>
                <a:rPr lang="en-US" sz="3600" dirty="0" smtClean="0">
                  <a:solidFill>
                    <a:srgbClr val="E0E004"/>
                  </a:solidFill>
                  <a:latin typeface="Consolas" panose="020B0609020204030204" pitchFamily="49" charset="0"/>
                </a:rPr>
                <a:t>024EMRG</a:t>
              </a:r>
              <a:endParaRPr lang="en-US" sz="3600" dirty="0">
                <a:solidFill>
                  <a:srgbClr val="E0E004"/>
                </a:solidFill>
                <a:latin typeface="Consolas" panose="020B0609020204030204" pitchFamily="49" charset="0"/>
              </a:endParaRPr>
            </a:p>
          </p:txBody>
        </p:sp>
      </p:grpSp>
      <p:pic>
        <p:nvPicPr>
          <p:cNvPr id="29" name="CDA w/ eligibility">
            <a:extLst>
              <a:ext uri="{FF2B5EF4-FFF2-40B4-BE49-F238E27FC236}">
                <a16:creationId xmlns:a16="http://schemas.microsoft.com/office/drawing/2014/main" id="{133C382A-404F-4A44-B64F-65A31ED6FA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168" y="2267712"/>
            <a:ext cx="240098" cy="237744"/>
          </a:xfrm>
          <a:prstGeom prst="rect">
            <a:avLst/>
          </a:prstGeom>
        </p:spPr>
      </p:pic>
      <p:pic>
        <p:nvPicPr>
          <p:cNvPr id="30" name="WIFI Auto" hidden="1">
            <a:extLst>
              <a:ext uri="{FF2B5EF4-FFF2-40B4-BE49-F238E27FC236}">
                <a16:creationId xmlns:a16="http://schemas.microsoft.com/office/drawing/2014/main" id="{443289CE-BACE-45D3-9C09-EE8574E4171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532" y="2542158"/>
            <a:ext cx="263048" cy="274320"/>
          </a:xfrm>
          <a:prstGeom prst="rect">
            <a:avLst/>
          </a:prstGeom>
        </p:spPr>
      </p:pic>
      <p:sp>
        <p:nvSpPr>
          <p:cNvPr id="2" name="Black Rectangle 1"/>
          <p:cNvSpPr/>
          <p:nvPr/>
        </p:nvSpPr>
        <p:spPr bwMode="auto">
          <a:xfrm>
            <a:off x="7114319" y="2964874"/>
            <a:ext cx="1119644" cy="490437"/>
          </a:xfrm>
          <a:prstGeom prst="rect">
            <a:avLst/>
          </a:prstGeom>
          <a:solidFill>
            <a:schemeClr val="tx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812829" y="2680206"/>
            <a:ext cx="329184" cy="329184"/>
            <a:chOff x="5786158" y="2677306"/>
            <a:chExt cx="405569" cy="410699"/>
          </a:xfrm>
        </p:grpSpPr>
        <p:grpSp>
          <p:nvGrpSpPr>
            <p:cNvPr id="33" name="Group 32"/>
            <p:cNvGrpSpPr/>
            <p:nvPr/>
          </p:nvGrpSpPr>
          <p:grpSpPr>
            <a:xfrm>
              <a:off x="5917704" y="2677306"/>
              <a:ext cx="274023" cy="288423"/>
              <a:chOff x="1914964" y="4752899"/>
              <a:chExt cx="258641" cy="276301"/>
            </a:xfrm>
          </p:grpSpPr>
          <p:cxnSp>
            <p:nvCxnSpPr>
              <p:cNvPr id="35" name="Straight Connector 34"/>
              <p:cNvCxnSpPr/>
              <p:nvPr/>
            </p:nvCxnSpPr>
            <p:spPr bwMode="auto">
              <a:xfrm flipH="1" flipV="1">
                <a:off x="1914964" y="4752899"/>
                <a:ext cx="1370" cy="276301"/>
              </a:xfrm>
              <a:prstGeom prst="line">
                <a:avLst/>
              </a:prstGeom>
              <a:noFill/>
              <a:ln w="19050" cap="rnd" cmpd="sng" algn="ctr">
                <a:solidFill>
                  <a:srgbClr val="00F4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6" name="Straight Connector 35"/>
              <p:cNvCxnSpPr/>
              <p:nvPr/>
            </p:nvCxnSpPr>
            <p:spPr bwMode="auto">
              <a:xfrm flipH="1">
                <a:off x="1917329" y="5021580"/>
                <a:ext cx="256276" cy="5673"/>
              </a:xfrm>
              <a:prstGeom prst="line">
                <a:avLst/>
              </a:prstGeom>
              <a:noFill/>
              <a:ln w="22225" cap="rnd" cmpd="sng" algn="ctr">
                <a:solidFill>
                  <a:srgbClr val="00F4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4" name="Arc 33"/>
            <p:cNvSpPr/>
            <p:nvPr/>
          </p:nvSpPr>
          <p:spPr bwMode="auto">
            <a:xfrm>
              <a:off x="5786158" y="2686092"/>
              <a:ext cx="389852" cy="401913"/>
            </a:xfrm>
            <a:prstGeom prst="arc">
              <a:avLst/>
            </a:prstGeom>
            <a:noFill/>
            <a:ln w="19050" cap="rnd" cmpd="sng" algn="ctr">
              <a:solidFill>
                <a:srgbClr val="00F4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Slide Title">
            <a:extLst>
              <a:ext uri="{FF2B5EF4-FFF2-40B4-BE49-F238E27FC236}">
                <a16:creationId xmlns:a16="http://schemas.microsoft.com/office/drawing/2014/main" id="{B0B76E7C-84A6-4B89-9C6A-203F0753E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464" y="342576"/>
            <a:ext cx="8805186" cy="609600"/>
          </a:xfrm>
        </p:spPr>
        <p:txBody>
          <a:bodyPr/>
          <a:lstStyle/>
          <a:p>
            <a:r>
              <a:rPr lang="en-US" dirty="0"/>
              <a:t>Beacon Code Procedures During an Emergency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05511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">
            <a:extLst>
              <a:ext uri="{FF2B5EF4-FFF2-40B4-BE49-F238E27FC236}">
                <a16:creationId xmlns:a16="http://schemas.microsoft.com/office/drawing/2014/main" id="{606C7BDF-ECD4-48E4-A436-51C333FAA7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18</a:t>
            </a:fld>
            <a:endParaRPr lang="en-US" dirty="0"/>
          </a:p>
        </p:txBody>
      </p:sp>
      <p:sp>
        <p:nvSpPr>
          <p:cNvPr id="7" name="Text Box 2"/>
          <p:cNvSpPr>
            <a:spLocks noGrp="1"/>
          </p:cNvSpPr>
          <p:nvPr>
            <p:ph type="body" sz="quarter" idx="11"/>
          </p:nvPr>
        </p:nvSpPr>
        <p:spPr>
          <a:xfrm>
            <a:off x="495300" y="3057133"/>
            <a:ext cx="7867035" cy="2775374"/>
          </a:xfrm>
        </p:spPr>
        <p:txBody>
          <a:bodyPr/>
          <a:lstStyle/>
          <a:p>
            <a:r>
              <a:rPr lang="en-US" dirty="0" smtClean="0"/>
              <a:t>Controller </a:t>
            </a:r>
            <a:r>
              <a:rPr lang="en-US" dirty="0"/>
              <a:t>must apply lost communications procedures</a:t>
            </a:r>
          </a:p>
          <a:p>
            <a:r>
              <a:rPr lang="en-US" dirty="0"/>
              <a:t>If radio communications have not been (re)established with the aircraft after 5 minutes, consider the aircraft’s activity to be </a:t>
            </a:r>
            <a:r>
              <a:rPr lang="en-US" dirty="0" smtClean="0"/>
              <a:t>suspicious 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878375-3634-4B7B-80C4-EDFF509D2BD5}"/>
              </a:ext>
            </a:extLst>
          </p:cNvPr>
          <p:cNvSpPr/>
          <p:nvPr/>
        </p:nvSpPr>
        <p:spPr bwMode="auto">
          <a:xfrm>
            <a:off x="6101599" y="812033"/>
            <a:ext cx="2652588" cy="2142309"/>
          </a:xfrm>
          <a:prstGeom prst="rect">
            <a:avLst/>
          </a:prstGeom>
          <a:solidFill>
            <a:schemeClr val="tx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SWA127 RDO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342" y="1104678"/>
            <a:ext cx="2660172" cy="2057400"/>
          </a:xfrm>
          <a:prstGeom prst="rect">
            <a:avLst/>
          </a:prstGeom>
        </p:spPr>
      </p:pic>
      <p:sp>
        <p:nvSpPr>
          <p:cNvPr id="9" name="Text Box 1"/>
          <p:cNvSpPr txBox="1">
            <a:spLocks/>
          </p:cNvSpPr>
          <p:nvPr/>
        </p:nvSpPr>
        <p:spPr bwMode="auto">
          <a:xfrm>
            <a:off x="495299" y="1217530"/>
            <a:ext cx="5405081" cy="2085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20040" indent="-27432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7432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0120" indent="-27432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If two-way communication is lost, pilot will squawk code 7600</a:t>
            </a:r>
          </a:p>
          <a:p>
            <a:pPr lvl="1"/>
            <a:r>
              <a:rPr lang="en-US" dirty="0" smtClean="0"/>
              <a:t>RDOF blinks in the data block</a:t>
            </a:r>
            <a:endParaRPr lang="en-US" dirty="0"/>
          </a:p>
        </p:txBody>
      </p:sp>
      <p:sp>
        <p:nvSpPr>
          <p:cNvPr id="10" name="align" hidden="1"/>
          <p:cNvSpPr txBox="1">
            <a:spLocks/>
          </p:cNvSpPr>
          <p:nvPr/>
        </p:nvSpPr>
        <p:spPr bwMode="auto">
          <a:xfrm>
            <a:off x="495301" y="1221427"/>
            <a:ext cx="5575632" cy="4730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20040" indent="-27432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7432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0120" indent="-27432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If an aircraft is hijacked, it may squawk code 7500</a:t>
            </a:r>
            <a:endParaRPr lang="en-US" dirty="0"/>
          </a:p>
        </p:txBody>
      </p:sp>
      <p:sp>
        <p:nvSpPr>
          <p:cNvPr id="3" name="Slide Title">
            <a:extLst>
              <a:ext uri="{FF2B5EF4-FFF2-40B4-BE49-F238E27FC236}">
                <a16:creationId xmlns:a16="http://schemas.microsoft.com/office/drawing/2014/main" id="{B0B76E7C-84A6-4B89-9C6A-203F0753E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464" y="342576"/>
            <a:ext cx="9041780" cy="609600"/>
          </a:xfrm>
        </p:spPr>
        <p:txBody>
          <a:bodyPr/>
          <a:lstStyle/>
          <a:p>
            <a:r>
              <a:rPr lang="en-US" dirty="0" smtClean="0"/>
              <a:t>Radio Failure</a:t>
            </a:r>
            <a:endParaRPr lang="en-US" sz="3600" dirty="0"/>
          </a:p>
        </p:txBody>
      </p:sp>
      <p:sp>
        <p:nvSpPr>
          <p:cNvPr id="8" name="Rectangle 7"/>
          <p:cNvSpPr/>
          <p:nvPr/>
        </p:nvSpPr>
        <p:spPr bwMode="auto">
          <a:xfrm>
            <a:off x="7549443" y="1928026"/>
            <a:ext cx="1014111" cy="516835"/>
          </a:xfrm>
          <a:prstGeom prst="rect">
            <a:avLst/>
          </a:prstGeom>
          <a:solidFill>
            <a:srgbClr val="0000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154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BE69430-BC29-4402-A023-F07B2189C3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1</a:t>
            </a:fld>
            <a:endParaRPr lang="en-US" dirty="0"/>
          </a:p>
        </p:txBody>
      </p:sp>
      <p:sp>
        <p:nvSpPr>
          <p:cNvPr id="3" name="Text Box Objectives">
            <a:extLst>
              <a:ext uri="{FF2B5EF4-FFF2-40B4-BE49-F238E27FC236}">
                <a16:creationId xmlns:a16="http://schemas.microsoft.com/office/drawing/2014/main" id="{3CAEA89A-A54F-4920-BDA3-83DB9270C30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2925" y="2466976"/>
            <a:ext cx="7972425" cy="3505200"/>
          </a:xfrm>
        </p:spPr>
        <p:txBody>
          <a:bodyPr/>
          <a:lstStyle/>
          <a:p>
            <a:pPr lvl="0">
              <a:spcAft>
                <a:spcPts val="800"/>
              </a:spcAft>
            </a:pPr>
            <a:r>
              <a:rPr lang="en-US" dirty="0" smtClean="0"/>
              <a:t>Altitude </a:t>
            </a:r>
            <a:r>
              <a:rPr lang="en-US" dirty="0"/>
              <a:t>reporting </a:t>
            </a:r>
            <a:r>
              <a:rPr lang="en-US" dirty="0" smtClean="0"/>
              <a:t>transponder and ADS-B requirements</a:t>
            </a:r>
          </a:p>
          <a:p>
            <a:pPr>
              <a:spcAft>
                <a:spcPts val="800"/>
              </a:spcAft>
            </a:pPr>
            <a:r>
              <a:rPr lang="en-US" dirty="0" smtClean="0"/>
              <a:t>Characteristics of the National </a:t>
            </a:r>
            <a:r>
              <a:rPr lang="en-US" dirty="0"/>
              <a:t>Beacon Code Allocation </a:t>
            </a:r>
            <a:r>
              <a:rPr lang="en-US" dirty="0" smtClean="0"/>
              <a:t>Plan</a:t>
            </a:r>
          </a:p>
          <a:p>
            <a:pPr>
              <a:spcAft>
                <a:spcPts val="800"/>
              </a:spcAft>
            </a:pPr>
            <a:r>
              <a:rPr lang="en-US" dirty="0" smtClean="0"/>
              <a:t>Beacon </a:t>
            </a:r>
            <a:r>
              <a:rPr lang="en-US" dirty="0"/>
              <a:t>code </a:t>
            </a:r>
            <a:r>
              <a:rPr lang="en-US" dirty="0" smtClean="0"/>
              <a:t>requirements</a:t>
            </a:r>
          </a:p>
          <a:p>
            <a:pPr lvl="0">
              <a:spcAft>
                <a:spcPts val="800"/>
              </a:spcAft>
            </a:pPr>
            <a:r>
              <a:rPr lang="en-US" dirty="0"/>
              <a:t>B</a:t>
            </a:r>
            <a:r>
              <a:rPr lang="en-US" dirty="0" smtClean="0"/>
              <a:t>eacon </a:t>
            </a:r>
            <a:r>
              <a:rPr lang="en-US" dirty="0"/>
              <a:t>code commands </a:t>
            </a:r>
          </a:p>
        </p:txBody>
      </p:sp>
    </p:spTree>
    <p:extLst>
      <p:ext uri="{BB962C8B-B14F-4D97-AF65-F5344CB8AC3E}">
        <p14:creationId xmlns:p14="http://schemas.microsoft.com/office/powerpoint/2010/main" val="424711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0B76E7C-84A6-4B89-9C6A-203F0753E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464" y="342575"/>
            <a:ext cx="9041780" cy="1076321"/>
          </a:xfrm>
        </p:spPr>
        <p:txBody>
          <a:bodyPr/>
          <a:lstStyle/>
          <a:p>
            <a:r>
              <a:rPr lang="en-US" dirty="0"/>
              <a:t>Unmanned Aircraft Systems (UAS) Lost Link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6C7BDF-ECD4-48E4-A436-51C333FAA7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19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95300" y="1907627"/>
            <a:ext cx="5640029" cy="4050715"/>
          </a:xfrm>
        </p:spPr>
        <p:txBody>
          <a:bodyPr/>
          <a:lstStyle/>
          <a:p>
            <a:pPr lvl="0"/>
            <a:r>
              <a:rPr lang="en-US" dirty="0"/>
              <a:t>Code 7400 may be displayed </a:t>
            </a:r>
            <a:r>
              <a:rPr lang="en-US" dirty="0" smtClean="0"/>
              <a:t>by UAS when control </a:t>
            </a:r>
            <a:r>
              <a:rPr lang="en-US" dirty="0"/>
              <a:t>link between </a:t>
            </a:r>
            <a:r>
              <a:rPr lang="en-US" dirty="0" smtClean="0"/>
              <a:t>aircraft </a:t>
            </a:r>
            <a:r>
              <a:rPr lang="en-US" dirty="0"/>
              <a:t>and </a:t>
            </a:r>
            <a:r>
              <a:rPr lang="en-US" dirty="0" smtClean="0"/>
              <a:t>operator </a:t>
            </a:r>
            <a:r>
              <a:rPr lang="en-US" dirty="0"/>
              <a:t>is lost </a:t>
            </a:r>
          </a:p>
          <a:p>
            <a:pPr lvl="0"/>
            <a:r>
              <a:rPr lang="en-US" dirty="0" smtClean="0"/>
              <a:t>Determine </a:t>
            </a:r>
            <a:r>
              <a:rPr lang="en-US" dirty="0"/>
              <a:t>lost link procedure as outlined in Special Airworthiness Certificate or Certificate of Waiver or Authorization (COA)</a:t>
            </a:r>
          </a:p>
          <a:p>
            <a:pPr lvl="0"/>
            <a:endParaRPr lang="en-US" dirty="0"/>
          </a:p>
        </p:txBody>
      </p:sp>
      <p:pic>
        <p:nvPicPr>
          <p:cNvPr id="1026" name="Picture 2" descr="https://media.defense.gov/2013/Nov/08/2000718835/-1/-1/0/030813-F-XX000-0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832" y="1907627"/>
            <a:ext cx="2743200" cy="2193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464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d box" hidden="1">
            <a:extLst>
              <a:ext uri="{FF2B5EF4-FFF2-40B4-BE49-F238E27FC236}">
                <a16:creationId xmlns:a16="http://schemas.microsoft.com/office/drawing/2014/main" id="{98878375-3634-4B7B-80C4-EDFF509D2BD5}"/>
              </a:ext>
            </a:extLst>
          </p:cNvPr>
          <p:cNvSpPr/>
          <p:nvPr/>
        </p:nvSpPr>
        <p:spPr bwMode="auto">
          <a:xfrm>
            <a:off x="6101599" y="812033"/>
            <a:ext cx="2652588" cy="2142309"/>
          </a:xfrm>
          <a:prstGeom prst="rect">
            <a:avLst/>
          </a:prstGeom>
          <a:solidFill>
            <a:srgbClr val="FF00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606C7BDF-ECD4-48E4-A436-51C333FAA7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20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878375-3634-4B7B-80C4-EDFF509D2BD5}"/>
              </a:ext>
            </a:extLst>
          </p:cNvPr>
          <p:cNvSpPr/>
          <p:nvPr/>
        </p:nvSpPr>
        <p:spPr bwMode="auto">
          <a:xfrm>
            <a:off x="6107397" y="812033"/>
            <a:ext cx="2652588" cy="2142309"/>
          </a:xfrm>
          <a:prstGeom prst="rect">
            <a:avLst/>
          </a:prstGeom>
          <a:solidFill>
            <a:schemeClr val="tx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 Box 2"/>
          <p:cNvSpPr txBox="1">
            <a:spLocks/>
          </p:cNvSpPr>
          <p:nvPr/>
        </p:nvSpPr>
        <p:spPr bwMode="auto">
          <a:xfrm>
            <a:off x="495299" y="3025781"/>
            <a:ext cx="8546013" cy="4730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20040" indent="-27432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7432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0120" indent="-27432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endParaRPr lang="en-US" dirty="0" smtClean="0"/>
          </a:p>
          <a:p>
            <a:r>
              <a:rPr lang="en-US" dirty="0" smtClean="0"/>
              <a:t>ATC must honor clearance requests, traffic conditions permitting</a:t>
            </a:r>
          </a:p>
          <a:p>
            <a:r>
              <a:rPr lang="en-US" dirty="0" smtClean="0"/>
              <a:t>If necessary, aid escort aircraft into position</a:t>
            </a:r>
          </a:p>
          <a:p>
            <a:endParaRPr lang="en-US" dirty="0"/>
          </a:p>
        </p:txBody>
      </p:sp>
      <p:sp>
        <p:nvSpPr>
          <p:cNvPr id="7" name="Text Box 1"/>
          <p:cNvSpPr>
            <a:spLocks noGrp="1"/>
          </p:cNvSpPr>
          <p:nvPr>
            <p:ph type="body" sz="quarter" idx="11"/>
          </p:nvPr>
        </p:nvSpPr>
        <p:spPr>
          <a:xfrm>
            <a:off x="495301" y="1221427"/>
            <a:ext cx="5575632" cy="4730442"/>
          </a:xfrm>
        </p:spPr>
        <p:txBody>
          <a:bodyPr/>
          <a:lstStyle/>
          <a:p>
            <a:pPr lvl="0"/>
            <a:r>
              <a:rPr lang="en-US" dirty="0"/>
              <a:t>If an aircraft is hijacked, it may squawk code 7500</a:t>
            </a:r>
          </a:p>
          <a:p>
            <a:pPr lvl="1"/>
            <a:r>
              <a:rPr lang="en-US" dirty="0"/>
              <a:t>HIJK blinks in data block</a:t>
            </a:r>
          </a:p>
          <a:p>
            <a:pPr lvl="0"/>
            <a:r>
              <a:rPr lang="en-US" dirty="0" smtClean="0"/>
              <a:t>Use normal flight following and handoff procedures</a:t>
            </a:r>
            <a:endParaRPr lang="en-US" dirty="0"/>
          </a:p>
        </p:txBody>
      </p:sp>
      <p:pic>
        <p:nvPicPr>
          <p:cNvPr id="2" name="SWA127 HIJK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140" y="1104678"/>
            <a:ext cx="2660172" cy="2057400"/>
          </a:xfrm>
          <a:prstGeom prst="rect">
            <a:avLst/>
          </a:prstGeom>
        </p:spPr>
      </p:pic>
      <p:sp>
        <p:nvSpPr>
          <p:cNvPr id="3" name="Slide Title">
            <a:extLst>
              <a:ext uri="{FF2B5EF4-FFF2-40B4-BE49-F238E27FC236}">
                <a16:creationId xmlns:a16="http://schemas.microsoft.com/office/drawing/2014/main" id="{B0B76E7C-84A6-4B89-9C6A-203F0753E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464" y="342576"/>
            <a:ext cx="9041780" cy="609600"/>
          </a:xfrm>
        </p:spPr>
        <p:txBody>
          <a:bodyPr/>
          <a:lstStyle/>
          <a:p>
            <a:r>
              <a:rPr lang="en-US" dirty="0" smtClean="0"/>
              <a:t>Hijacked Aircraft</a:t>
            </a:r>
            <a:endParaRPr lang="en-US" sz="3600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7555241" y="1928026"/>
            <a:ext cx="1014111" cy="516835"/>
          </a:xfrm>
          <a:prstGeom prst="rect">
            <a:avLst/>
          </a:prstGeom>
          <a:solidFill>
            <a:srgbClr val="0000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65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">
            <a:extLst>
              <a:ext uri="{FF2B5EF4-FFF2-40B4-BE49-F238E27FC236}">
                <a16:creationId xmlns:a16="http://schemas.microsoft.com/office/drawing/2014/main" id="{606C7BDF-ECD4-48E4-A436-51C333FAA7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21</a:t>
            </a:fld>
            <a:endParaRPr lang="en-US" dirty="0"/>
          </a:p>
        </p:txBody>
      </p:sp>
      <p:sp>
        <p:nvSpPr>
          <p:cNvPr id="7" name="Text Box"/>
          <p:cNvSpPr>
            <a:spLocks noGrp="1"/>
          </p:cNvSpPr>
          <p:nvPr>
            <p:ph type="body" sz="quarter" idx="11"/>
          </p:nvPr>
        </p:nvSpPr>
        <p:spPr>
          <a:xfrm>
            <a:off x="385857" y="1930290"/>
            <a:ext cx="5063672" cy="3389837"/>
          </a:xfrm>
        </p:spPr>
        <p:txBody>
          <a:bodyPr/>
          <a:lstStyle/>
          <a:p>
            <a:pPr lvl="0"/>
            <a:r>
              <a:rPr lang="en-US" dirty="0"/>
              <a:t>Code 4400 and discrete </a:t>
            </a:r>
            <a:br>
              <a:rPr lang="en-US" dirty="0"/>
            </a:br>
            <a:r>
              <a:rPr lang="en-US" dirty="0" smtClean="0"/>
              <a:t>codes </a:t>
            </a:r>
            <a:r>
              <a:rPr lang="en-US" dirty="0"/>
              <a:t>4440 through 4465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are </a:t>
            </a:r>
            <a:r>
              <a:rPr lang="en-US" dirty="0"/>
              <a:t>reserved for use by:</a:t>
            </a:r>
          </a:p>
          <a:p>
            <a:pPr lvl="1"/>
            <a:r>
              <a:rPr lang="en-US" dirty="0" smtClean="0"/>
              <a:t>Pressure </a:t>
            </a:r>
            <a:r>
              <a:rPr lang="en-US" dirty="0"/>
              <a:t>suit flights</a:t>
            </a:r>
          </a:p>
          <a:p>
            <a:pPr lvl="1"/>
            <a:r>
              <a:rPr lang="en-US" dirty="0"/>
              <a:t>Aircraft operations above FL600</a:t>
            </a:r>
          </a:p>
          <a:p>
            <a:pPr lvl="0"/>
            <a:endParaRPr lang="en-US" dirty="0"/>
          </a:p>
        </p:txBody>
      </p:sp>
      <p:pic>
        <p:nvPicPr>
          <p:cNvPr id="2" name="U2 Graphic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529" y="1329992"/>
            <a:ext cx="3429000" cy="2089404"/>
          </a:xfrm>
          <a:prstGeom prst="rect">
            <a:avLst/>
          </a:prstGeom>
        </p:spPr>
      </p:pic>
      <p:sp>
        <p:nvSpPr>
          <p:cNvPr id="3" name="Slide Title">
            <a:extLst>
              <a:ext uri="{FF2B5EF4-FFF2-40B4-BE49-F238E27FC236}">
                <a16:creationId xmlns:a16="http://schemas.microsoft.com/office/drawing/2014/main" id="{B0B76E7C-84A6-4B89-9C6A-203F0753E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464" y="342576"/>
            <a:ext cx="9041780" cy="987416"/>
          </a:xfrm>
        </p:spPr>
        <p:txBody>
          <a:bodyPr/>
          <a:lstStyle/>
          <a:p>
            <a:r>
              <a:rPr lang="en-US" dirty="0"/>
              <a:t>Pressure Suit Flights and Flights above FL600</a:t>
            </a:r>
          </a:p>
        </p:txBody>
      </p:sp>
      <p:pic>
        <p:nvPicPr>
          <p:cNvPr id="5" name="Pilot Graphic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77" t="9504"/>
          <a:stretch/>
        </p:blipFill>
        <p:spPr>
          <a:xfrm>
            <a:off x="7430653" y="2728857"/>
            <a:ext cx="1599435" cy="3229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81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">
            <a:extLst>
              <a:ext uri="{FF2B5EF4-FFF2-40B4-BE49-F238E27FC236}">
                <a16:creationId xmlns:a16="http://schemas.microsoft.com/office/drawing/2014/main" id="{606C7BDF-ECD4-48E4-A436-51C333FAA7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22</a:t>
            </a:fld>
            <a:endParaRPr lang="en-US" dirty="0"/>
          </a:p>
        </p:txBody>
      </p:sp>
      <p:pic>
        <p:nvPicPr>
          <p:cNvPr id="10" name="Sky Background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54" b="-113"/>
          <a:stretch>
            <a:fillRect/>
          </a:stretch>
        </p:blipFill>
        <p:spPr bwMode="auto">
          <a:xfrm>
            <a:off x="2281238" y="3675343"/>
            <a:ext cx="4824889" cy="201753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BE58 Graphic" descr="66pipertwincomanche cop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752" y="3953915"/>
            <a:ext cx="3535807" cy="1252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VFRs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694" y="1701756"/>
            <a:ext cx="2657475" cy="16208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"/>
          <p:cNvSpPr>
            <a:spLocks noGrp="1"/>
          </p:cNvSpPr>
          <p:nvPr>
            <p:ph type="body" sz="quarter" idx="11"/>
          </p:nvPr>
        </p:nvSpPr>
        <p:spPr>
          <a:xfrm>
            <a:off x="205464" y="1697413"/>
            <a:ext cx="6097230" cy="2256503"/>
          </a:xfrm>
        </p:spPr>
        <p:txBody>
          <a:bodyPr/>
          <a:lstStyle/>
          <a:p>
            <a:pPr lvl="0"/>
            <a:r>
              <a:rPr lang="en-US" dirty="0"/>
              <a:t>Assign appropriate function or </a:t>
            </a:r>
            <a:r>
              <a:rPr lang="en-US" dirty="0" smtClean="0"/>
              <a:t>computer-assigned </a:t>
            </a:r>
            <a:r>
              <a:rPr lang="en-US" dirty="0"/>
              <a:t>codes to VFR aircraft receiving radar advisories</a:t>
            </a:r>
          </a:p>
          <a:p>
            <a:pPr marL="45720" lvl="0" indent="0">
              <a:buNone/>
            </a:pPr>
            <a:endParaRPr lang="en-US" dirty="0"/>
          </a:p>
        </p:txBody>
      </p:sp>
      <p:sp>
        <p:nvSpPr>
          <p:cNvPr id="3" name="Slide Title">
            <a:extLst>
              <a:ext uri="{FF2B5EF4-FFF2-40B4-BE49-F238E27FC236}">
                <a16:creationId xmlns:a16="http://schemas.microsoft.com/office/drawing/2014/main" id="{B0B76E7C-84A6-4B89-9C6A-203F0753E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464" y="342576"/>
            <a:ext cx="9041780" cy="609600"/>
          </a:xfrm>
        </p:spPr>
        <p:txBody>
          <a:bodyPr/>
          <a:lstStyle/>
          <a:p>
            <a:r>
              <a:rPr lang="en-US" dirty="0" smtClean="0"/>
              <a:t>VFR Code Assignments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87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">
            <a:extLst>
              <a:ext uri="{FF2B5EF4-FFF2-40B4-BE49-F238E27FC236}">
                <a16:creationId xmlns:a16="http://schemas.microsoft.com/office/drawing/2014/main" id="{606C7BDF-ECD4-48E4-A436-51C333FAA7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23</a:t>
            </a:fld>
            <a:endParaRPr lang="en-US" dirty="0"/>
          </a:p>
        </p:txBody>
      </p:sp>
      <p:pic>
        <p:nvPicPr>
          <p:cNvPr id="16" name="Picture 15" hidden="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981" y="979058"/>
            <a:ext cx="682625" cy="682625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hidden="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031" y="4325812"/>
            <a:ext cx="1365250" cy="682625"/>
          </a:xfrm>
          <a:prstGeom prst="rect">
            <a:avLst/>
          </a:prstGeom>
          <a:noFill/>
          <a:ln w="38100">
            <a:solidFill>
              <a:srgbClr val="92D05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 hidden="1"/>
          <p:cNvCxnSpPr/>
          <p:nvPr/>
        </p:nvCxnSpPr>
        <p:spPr bwMode="auto">
          <a:xfrm flipH="1" flipV="1">
            <a:off x="7771294" y="1661763"/>
            <a:ext cx="48003" cy="718569"/>
          </a:xfrm>
          <a:prstGeom prst="straightConnector1">
            <a:avLst/>
          </a:prstGeom>
          <a:noFill/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Arrow Connector 17" hidden="1"/>
          <p:cNvCxnSpPr/>
          <p:nvPr/>
        </p:nvCxnSpPr>
        <p:spPr bwMode="auto">
          <a:xfrm>
            <a:off x="5604388" y="3215423"/>
            <a:ext cx="0" cy="1177286"/>
          </a:xfrm>
          <a:prstGeom prst="straightConnector1">
            <a:avLst/>
          </a:prstGeom>
          <a:noFill/>
          <a:ln w="57150" cap="flat" cmpd="sng" algn="ctr">
            <a:solidFill>
              <a:srgbClr val="92D05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 hidden="1"/>
          <p:cNvCxnSpPr/>
          <p:nvPr/>
        </p:nvCxnSpPr>
        <p:spPr bwMode="auto">
          <a:xfrm flipH="1">
            <a:off x="6460221" y="3592738"/>
            <a:ext cx="4603" cy="733293"/>
          </a:xfrm>
          <a:prstGeom prst="straightConnector1">
            <a:avLst/>
          </a:prstGeom>
          <a:noFill/>
          <a:ln w="57150" cap="flat" cmpd="sng" algn="ctr">
            <a:solidFill>
              <a:srgbClr val="92D05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2" name="Beacon Code Menu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044" y="1439334"/>
            <a:ext cx="3213100" cy="346868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3" hidden="1"/>
          <p:cNvSpPr txBox="1"/>
          <p:nvPr/>
        </p:nvSpPr>
        <p:spPr>
          <a:xfrm>
            <a:off x="6661669" y="5211595"/>
            <a:ext cx="2384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Manually inserted code</a:t>
            </a:r>
            <a:endParaRPr lang="en-US" sz="2000" dirty="0"/>
          </a:p>
        </p:txBody>
      </p:sp>
      <p:cxnSp>
        <p:nvCxnSpPr>
          <p:cNvPr id="24" name="Straight Connector 23" hidden="1"/>
          <p:cNvCxnSpPr/>
          <p:nvPr/>
        </p:nvCxnSpPr>
        <p:spPr bwMode="auto">
          <a:xfrm flipH="1" flipV="1">
            <a:off x="7037125" y="4758178"/>
            <a:ext cx="129694" cy="453417"/>
          </a:xfrm>
          <a:prstGeom prst="line">
            <a:avLst/>
          </a:prstGeom>
          <a:noFill/>
          <a:ln w="7620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25" name="Code 3456" hidden="1"/>
          <p:cNvSpPr/>
          <p:nvPr/>
        </p:nvSpPr>
        <p:spPr bwMode="auto">
          <a:xfrm>
            <a:off x="6046967" y="4381476"/>
            <a:ext cx="990158" cy="365760"/>
          </a:xfrm>
          <a:prstGeom prst="rect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705733" y="1967345"/>
            <a:ext cx="2708594" cy="2807855"/>
          </a:xfrm>
          <a:prstGeom prst="rect">
            <a:avLst/>
          </a:prstGeom>
          <a:solidFill>
            <a:schemeClr val="tx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Beacon Codes"/>
          <p:cNvSpPr txBox="1"/>
          <p:nvPr/>
        </p:nvSpPr>
        <p:spPr>
          <a:xfrm>
            <a:off x="5870968" y="1992458"/>
            <a:ext cx="129882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Consolas" panose="020B0609020204030204" pitchFamily="49" charset="0"/>
              </a:rPr>
              <a:t>1200.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Consolas" panose="020B0609020204030204" pitchFamily="49" charset="0"/>
              </a:rPr>
              <a:t>1202.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Consolas" panose="020B0609020204030204" pitchFamily="49" charset="0"/>
              </a:rPr>
              <a:t>1255.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Consolas" panose="020B0609020204030204" pitchFamily="49" charset="0"/>
              </a:rPr>
              <a:t>1277.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Consolas" panose="020B0609020204030204" pitchFamily="49" charset="0"/>
              </a:rPr>
              <a:t>4000.</a:t>
            </a:r>
          </a:p>
          <a:p>
            <a:endParaRPr lang="en-US" b="1" dirty="0"/>
          </a:p>
        </p:txBody>
      </p:sp>
      <p:sp>
        <p:nvSpPr>
          <p:cNvPr id="7" name="Bullet Text Box"/>
          <p:cNvSpPr>
            <a:spLocks noGrp="1"/>
          </p:cNvSpPr>
          <p:nvPr>
            <p:ph type="body" sz="quarter" idx="11"/>
          </p:nvPr>
        </p:nvSpPr>
        <p:spPr>
          <a:xfrm>
            <a:off x="258037" y="1544727"/>
            <a:ext cx="4726127" cy="539795"/>
          </a:xfrm>
        </p:spPr>
        <p:txBody>
          <a:bodyPr/>
          <a:lstStyle/>
          <a:p>
            <a:r>
              <a:rPr lang="en-US" dirty="0" smtClean="0"/>
              <a:t>Continuously monitor beacon codes applicable to your area of operation or operations in adjacent airspace</a:t>
            </a:r>
            <a:endParaRPr lang="en-US" b="1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411480" lvl="1" indent="0">
              <a:buNone/>
            </a:pPr>
            <a:endParaRPr lang="en-US" dirty="0" smtClean="0"/>
          </a:p>
          <a:p>
            <a:pPr lvl="0"/>
            <a:endParaRPr lang="en-US" dirty="0"/>
          </a:p>
        </p:txBody>
      </p:sp>
      <p:grpSp>
        <p:nvGrpSpPr>
          <p:cNvPr id="8" name="Keyboard Group" hidden="1"/>
          <p:cNvGrpSpPr>
            <a:grpSpLocks/>
          </p:cNvGrpSpPr>
          <p:nvPr/>
        </p:nvGrpSpPr>
        <p:grpSpPr bwMode="auto">
          <a:xfrm>
            <a:off x="5029200" y="2125279"/>
            <a:ext cx="3859579" cy="1729683"/>
            <a:chOff x="4646613" y="2333625"/>
            <a:chExt cx="4162425" cy="185329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6613" y="2333625"/>
              <a:ext cx="4162425" cy="1853299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39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Rectangle 12"/>
            <p:cNvSpPr/>
            <p:nvPr/>
          </p:nvSpPr>
          <p:spPr bwMode="auto">
            <a:xfrm>
              <a:off x="5198031" y="3323460"/>
              <a:ext cx="178200" cy="178219"/>
            </a:xfrm>
            <a:prstGeom prst="rect">
              <a:avLst/>
            </a:prstGeom>
            <a:noFill/>
            <a:ln w="28575" cmpd="sng">
              <a:solidFill>
                <a:srgbClr val="92D050"/>
              </a:solidFill>
            </a:ln>
            <a:scene3d>
              <a:camera prst="orthographicFront">
                <a:rot lat="0" lon="0" rev="0"/>
              </a:camera>
              <a:lightRig rig="threePt" dir="tl"/>
            </a:scene3d>
            <a:sp3d prstMaterial="softmetal">
              <a:contourClr>
                <a:schemeClr val="accent1">
                  <a:shade val="30000"/>
                </a:schemeClr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6109827" y="3689438"/>
              <a:ext cx="178200" cy="178219"/>
            </a:xfrm>
            <a:prstGeom prst="rect">
              <a:avLst/>
            </a:prstGeom>
            <a:noFill/>
            <a:ln w="28575" cmpd="sng">
              <a:solidFill>
                <a:srgbClr val="92D050"/>
              </a:solidFill>
            </a:ln>
            <a:scene3d>
              <a:camera prst="orthographicFront">
                <a:rot lat="0" lon="0" rev="0"/>
              </a:camera>
              <a:lightRig rig="threePt" dir="tl"/>
            </a:scene3d>
            <a:sp3d prstMaterial="softmetal">
              <a:contourClr>
                <a:schemeClr val="accent1">
                  <a:shade val="30000"/>
                </a:schemeClr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7514769" y="2606992"/>
              <a:ext cx="178200" cy="178219"/>
            </a:xfrm>
            <a:prstGeom prst="rect">
              <a:avLst/>
            </a:prstGeom>
            <a:noFill/>
            <a:ln w="28575" cmpd="sng">
              <a:solidFill>
                <a:srgbClr val="FFC000"/>
              </a:solidFill>
            </a:ln>
            <a:scene3d>
              <a:camera prst="orthographicFront">
                <a:rot lat="0" lon="0" rev="0"/>
              </a:camera>
              <a:lightRig rig="threePt" dir="tl"/>
            </a:scene3d>
            <a:sp3d prstMaterial="softmetal">
              <a:contourClr>
                <a:schemeClr val="accent1">
                  <a:shade val="30000"/>
                </a:schemeClr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sp>
        <p:nvSpPr>
          <p:cNvPr id="3" name="Slide Title">
            <a:extLst>
              <a:ext uri="{FF2B5EF4-FFF2-40B4-BE49-F238E27FC236}">
                <a16:creationId xmlns:a16="http://schemas.microsoft.com/office/drawing/2014/main" id="{B0B76E7C-84A6-4B89-9C6A-203F0753E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464" y="342576"/>
            <a:ext cx="9041780" cy="609600"/>
          </a:xfrm>
        </p:spPr>
        <p:txBody>
          <a:bodyPr/>
          <a:lstStyle/>
          <a:p>
            <a:r>
              <a:rPr lang="en-US" dirty="0" smtClean="0"/>
              <a:t>Code Monitor Requirements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410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D1964F-5C9E-41AB-9351-A09A19CA97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24</a:t>
            </a:fld>
            <a:endParaRPr lang="en-US" dirty="0"/>
          </a:p>
        </p:txBody>
      </p:sp>
      <p:pic>
        <p:nvPicPr>
          <p:cNvPr id="5" name="Click Icon">
            <a:extLst>
              <a:ext uri="{FF2B5EF4-FFF2-40B4-BE49-F238E27FC236}">
                <a16:creationId xmlns:a16="http://schemas.microsoft.com/office/drawing/2014/main" id="{C8EF5208-19EA-461B-A3B9-61D268A1AB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663" y="6261870"/>
            <a:ext cx="394232" cy="365760"/>
          </a:xfrm>
          <a:prstGeom prst="rect">
            <a:avLst/>
          </a:prstGeom>
        </p:spPr>
      </p:pic>
      <p:sp>
        <p:nvSpPr>
          <p:cNvPr id="2" name="Text Box 1">
            <a:extLst>
              <a:ext uri="{FF2B5EF4-FFF2-40B4-BE49-F238E27FC236}">
                <a16:creationId xmlns:a16="http://schemas.microsoft.com/office/drawing/2014/main" id="{F476B7D7-E7B4-4DE3-9442-0F1CAA0943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8626" y="1169581"/>
            <a:ext cx="8116888" cy="4729569"/>
          </a:xfrm>
        </p:spPr>
        <p:txBody>
          <a:bodyPr/>
          <a:lstStyle/>
          <a:p>
            <a:pPr marL="45720" indent="0">
              <a:buNone/>
            </a:pPr>
            <a:r>
              <a:rPr lang="en-US" dirty="0"/>
              <a:t>Assign beacon codes to _______ equipped aircraft only</a:t>
            </a:r>
            <a:r>
              <a:rPr lang="en-US" dirty="0" smtClean="0"/>
              <a:t>.</a:t>
            </a:r>
          </a:p>
          <a:p>
            <a:pPr marL="45720" indent="0">
              <a:buNone/>
            </a:pPr>
            <a:endParaRPr lang="en-US" dirty="0"/>
          </a:p>
          <a:p>
            <a:pPr marL="868680" lvl="1" indent="-457200">
              <a:buFont typeface="+mj-lt"/>
              <a:buAutoNum type="alphaUcPeriod"/>
            </a:pPr>
            <a:r>
              <a:rPr lang="en-US" dirty="0" smtClean="0"/>
              <a:t>transponder and ADS-B</a:t>
            </a:r>
            <a:endParaRPr lang="en-US" dirty="0"/>
          </a:p>
          <a:p>
            <a:pPr marL="868680" lvl="1" indent="-457200">
              <a:buFont typeface="+mj-lt"/>
              <a:buAutoNum type="alphaUcPeriod"/>
            </a:pPr>
            <a:r>
              <a:rPr lang="en-US" dirty="0"/>
              <a:t>t</a:t>
            </a:r>
            <a:r>
              <a:rPr lang="en-US" dirty="0" smtClean="0"/>
              <a:t>ransponder and ADS-D</a:t>
            </a:r>
            <a:endParaRPr lang="en-US" dirty="0"/>
          </a:p>
          <a:p>
            <a:pPr marL="868680" lvl="1" indent="-457200">
              <a:buFont typeface="+mj-lt"/>
              <a:buAutoNum type="alphaUcPeriod"/>
            </a:pPr>
            <a:r>
              <a:rPr lang="en-US" dirty="0" smtClean="0"/>
              <a:t>transponder</a:t>
            </a:r>
            <a:endParaRPr lang="en-US" dirty="0"/>
          </a:p>
        </p:txBody>
      </p:sp>
      <p:sp>
        <p:nvSpPr>
          <p:cNvPr id="3" name="Slide Title">
            <a:extLst>
              <a:ext uri="{FF2B5EF4-FFF2-40B4-BE49-F238E27FC236}">
                <a16:creationId xmlns:a16="http://schemas.microsoft.com/office/drawing/2014/main" id="{89BF4571-2885-4DEC-932E-0FB04C2B6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Knowledge Check</a:t>
            </a:r>
          </a:p>
        </p:txBody>
      </p:sp>
    </p:spTree>
    <p:extLst>
      <p:ext uri="{BB962C8B-B14F-4D97-AF65-F5344CB8AC3E}">
        <p14:creationId xmlns:p14="http://schemas.microsoft.com/office/powerpoint/2010/main" val="822507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">
            <a:extLst>
              <a:ext uri="{FF2B5EF4-FFF2-40B4-BE49-F238E27FC236}">
                <a16:creationId xmlns:a16="http://schemas.microsoft.com/office/drawing/2014/main" id="{88D1964F-5C9E-41AB-9351-A09A19CA97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25</a:t>
            </a:fld>
            <a:endParaRPr lang="en-US" dirty="0"/>
          </a:p>
        </p:txBody>
      </p:sp>
      <p:pic>
        <p:nvPicPr>
          <p:cNvPr id="5" name="Click Icon">
            <a:extLst>
              <a:ext uri="{FF2B5EF4-FFF2-40B4-BE49-F238E27FC236}">
                <a16:creationId xmlns:a16="http://schemas.microsoft.com/office/drawing/2014/main" id="{C8EF5208-19EA-461B-A3B9-61D268A1AB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663" y="6261870"/>
            <a:ext cx="394232" cy="365760"/>
          </a:xfrm>
          <a:prstGeom prst="rect">
            <a:avLst/>
          </a:prstGeom>
        </p:spPr>
      </p:pic>
      <p:sp>
        <p:nvSpPr>
          <p:cNvPr id="2" name="Text Box 1">
            <a:extLst>
              <a:ext uri="{FF2B5EF4-FFF2-40B4-BE49-F238E27FC236}">
                <a16:creationId xmlns:a16="http://schemas.microsoft.com/office/drawing/2014/main" id="{F476B7D7-E7B4-4DE3-9442-0F1CAA0943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8626" y="1169581"/>
            <a:ext cx="8116888" cy="4729569"/>
          </a:xfrm>
        </p:spPr>
        <p:txBody>
          <a:bodyPr/>
          <a:lstStyle/>
          <a:p>
            <a:pPr marL="45720" indent="0">
              <a:buNone/>
            </a:pPr>
            <a:r>
              <a:rPr lang="en-US" dirty="0"/>
              <a:t>What is the beacon code for hijacked aircraft</a:t>
            </a:r>
            <a:r>
              <a:rPr lang="en-US" dirty="0" smtClean="0"/>
              <a:t>?</a:t>
            </a:r>
          </a:p>
          <a:p>
            <a:pPr marL="45720" indent="0">
              <a:buNone/>
            </a:pPr>
            <a:endParaRPr lang="en-US" dirty="0" smtClean="0"/>
          </a:p>
          <a:p>
            <a:pPr marL="868680" lvl="1" indent="-457200">
              <a:buFont typeface="+mj-lt"/>
              <a:buAutoNum type="alphaUcPeriod"/>
            </a:pPr>
            <a:r>
              <a:rPr lang="en-US" dirty="0" smtClean="0"/>
              <a:t>7300</a:t>
            </a:r>
          </a:p>
          <a:p>
            <a:pPr marL="868680" lvl="1" indent="-457200">
              <a:buFont typeface="+mj-lt"/>
              <a:buAutoNum type="alphaUcPeriod"/>
            </a:pPr>
            <a:r>
              <a:rPr lang="en-US" dirty="0" smtClean="0"/>
              <a:t>7400</a:t>
            </a:r>
            <a:endParaRPr lang="en-US" dirty="0"/>
          </a:p>
          <a:p>
            <a:pPr marL="868680" lvl="1" indent="-457200">
              <a:buFont typeface="+mj-lt"/>
              <a:buAutoNum type="alphaUcPeriod"/>
            </a:pPr>
            <a:r>
              <a:rPr lang="en-US" dirty="0" smtClean="0"/>
              <a:t>7500</a:t>
            </a:r>
            <a:endParaRPr lang="en-US" dirty="0"/>
          </a:p>
        </p:txBody>
      </p:sp>
      <p:sp>
        <p:nvSpPr>
          <p:cNvPr id="3" name="Slide Title">
            <a:extLst>
              <a:ext uri="{FF2B5EF4-FFF2-40B4-BE49-F238E27FC236}">
                <a16:creationId xmlns:a16="http://schemas.microsoft.com/office/drawing/2014/main" id="{89BF4571-2885-4DEC-932E-0FB04C2B6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Knowledge Check</a:t>
            </a:r>
          </a:p>
        </p:txBody>
      </p:sp>
    </p:spTree>
    <p:extLst>
      <p:ext uri="{BB962C8B-B14F-4D97-AF65-F5344CB8AC3E}">
        <p14:creationId xmlns:p14="http://schemas.microsoft.com/office/powerpoint/2010/main" val="1340935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">
            <a:extLst>
              <a:ext uri="{FF2B5EF4-FFF2-40B4-BE49-F238E27FC236}">
                <a16:creationId xmlns:a16="http://schemas.microsoft.com/office/drawing/2014/main" id="{88D1964F-5C9E-41AB-9351-A09A19CA97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26</a:t>
            </a:fld>
            <a:endParaRPr lang="en-US" dirty="0"/>
          </a:p>
        </p:txBody>
      </p:sp>
      <p:pic>
        <p:nvPicPr>
          <p:cNvPr id="5" name="Click Icon">
            <a:extLst>
              <a:ext uri="{FF2B5EF4-FFF2-40B4-BE49-F238E27FC236}">
                <a16:creationId xmlns:a16="http://schemas.microsoft.com/office/drawing/2014/main" id="{C8EF5208-19EA-461B-A3B9-61D268A1AB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663" y="6261870"/>
            <a:ext cx="394232" cy="365760"/>
          </a:xfrm>
          <a:prstGeom prst="rect">
            <a:avLst/>
          </a:prstGeom>
        </p:spPr>
      </p:pic>
      <p:sp>
        <p:nvSpPr>
          <p:cNvPr id="2" name="Text Box 1">
            <a:extLst>
              <a:ext uri="{FF2B5EF4-FFF2-40B4-BE49-F238E27FC236}">
                <a16:creationId xmlns:a16="http://schemas.microsoft.com/office/drawing/2014/main" id="{F476B7D7-E7B4-4DE3-9442-0F1CAA0943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8626" y="1169581"/>
            <a:ext cx="8116888" cy="4729569"/>
          </a:xfrm>
        </p:spPr>
        <p:txBody>
          <a:bodyPr/>
          <a:lstStyle/>
          <a:p>
            <a:pPr marL="45720" indent="0">
              <a:buNone/>
            </a:pPr>
            <a:r>
              <a:rPr lang="en-US" dirty="0"/>
              <a:t>What </a:t>
            </a:r>
            <a:r>
              <a:rPr lang="en-US" dirty="0" smtClean="0"/>
              <a:t>aircraft use beacon code 1200?</a:t>
            </a:r>
          </a:p>
          <a:p>
            <a:pPr marL="45720" indent="0">
              <a:buNone/>
            </a:pPr>
            <a:endParaRPr lang="en-US" dirty="0" smtClean="0"/>
          </a:p>
          <a:p>
            <a:pPr marL="868680" lvl="1" indent="-457200">
              <a:buFont typeface="+mj-lt"/>
              <a:buAutoNum type="alphaUcPeriod"/>
            </a:pPr>
            <a:r>
              <a:rPr lang="en-US" dirty="0" smtClean="0"/>
              <a:t>Military aircraft during pressure suit flights</a:t>
            </a:r>
          </a:p>
          <a:p>
            <a:pPr marL="868680" lvl="1" indent="-457200">
              <a:buFont typeface="+mj-lt"/>
              <a:buAutoNum type="alphaUcPeriod"/>
            </a:pPr>
            <a:r>
              <a:rPr lang="en-US" dirty="0" smtClean="0"/>
              <a:t>VFR </a:t>
            </a:r>
            <a:r>
              <a:rPr lang="en-US" dirty="0"/>
              <a:t>aircraft not being provided services by an ATC facility</a:t>
            </a:r>
          </a:p>
          <a:p>
            <a:pPr marL="868680" lvl="1" indent="-457200">
              <a:buFont typeface="+mj-lt"/>
              <a:buAutoNum type="alphaUcPeriod"/>
            </a:pPr>
            <a:r>
              <a:rPr lang="en-US" dirty="0" smtClean="0"/>
              <a:t>All aircraft flying above FL600</a:t>
            </a:r>
            <a:endParaRPr lang="en-US" dirty="0"/>
          </a:p>
        </p:txBody>
      </p:sp>
      <p:sp>
        <p:nvSpPr>
          <p:cNvPr id="3" name="Slide Title">
            <a:extLst>
              <a:ext uri="{FF2B5EF4-FFF2-40B4-BE49-F238E27FC236}">
                <a16:creationId xmlns:a16="http://schemas.microsoft.com/office/drawing/2014/main" id="{89BF4571-2885-4DEC-932E-0FB04C2B6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Knowledge Check</a:t>
            </a:r>
          </a:p>
        </p:txBody>
      </p:sp>
    </p:spTree>
    <p:extLst>
      <p:ext uri="{BB962C8B-B14F-4D97-AF65-F5344CB8AC3E}">
        <p14:creationId xmlns:p14="http://schemas.microsoft.com/office/powerpoint/2010/main" val="2186188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">
            <a:extLst>
              <a:ext uri="{FF2B5EF4-FFF2-40B4-BE49-F238E27FC236}">
                <a16:creationId xmlns:a16="http://schemas.microsoft.com/office/drawing/2014/main" id="{606C7BDF-ECD4-48E4-A436-51C333FAA7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27</a:t>
            </a:fld>
            <a:endParaRPr lang="en-US" dirty="0"/>
          </a:p>
        </p:txBody>
      </p:sp>
      <p:pic>
        <p:nvPicPr>
          <p:cNvPr id="19" name="Click Icon">
            <a:extLst>
              <a:ext uri="{FF2B5EF4-FFF2-40B4-BE49-F238E27FC236}">
                <a16:creationId xmlns:a16="http://schemas.microsoft.com/office/drawing/2014/main" id="{C8EF5208-19EA-461B-A3B9-61D268A1AB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663" y="6261870"/>
            <a:ext cx="394232" cy="365760"/>
          </a:xfrm>
          <a:prstGeom prst="rect">
            <a:avLst/>
          </a:prstGeom>
        </p:spPr>
      </p:pic>
      <p:grpSp>
        <p:nvGrpSpPr>
          <p:cNvPr id="8" name="Group 9"/>
          <p:cNvGrpSpPr>
            <a:grpSpLocks/>
          </p:cNvGrpSpPr>
          <p:nvPr/>
        </p:nvGrpSpPr>
        <p:grpSpPr bwMode="auto">
          <a:xfrm>
            <a:off x="5029200" y="2125279"/>
            <a:ext cx="3859579" cy="1729683"/>
            <a:chOff x="4646613" y="2333625"/>
            <a:chExt cx="4162425" cy="185329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6613" y="2333625"/>
              <a:ext cx="4162425" cy="1853299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39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Rectangle 12"/>
            <p:cNvSpPr/>
            <p:nvPr/>
          </p:nvSpPr>
          <p:spPr bwMode="auto">
            <a:xfrm>
              <a:off x="5198031" y="3323460"/>
              <a:ext cx="178200" cy="178219"/>
            </a:xfrm>
            <a:prstGeom prst="rect">
              <a:avLst/>
            </a:prstGeom>
            <a:noFill/>
            <a:ln w="28575" cmpd="sng">
              <a:solidFill>
                <a:srgbClr val="92D050"/>
              </a:solidFill>
            </a:ln>
            <a:scene3d>
              <a:camera prst="orthographicFront">
                <a:rot lat="0" lon="0" rev="0"/>
              </a:camera>
              <a:lightRig rig="threePt" dir="tl"/>
            </a:scene3d>
            <a:sp3d prstMaterial="softmetal">
              <a:contourClr>
                <a:schemeClr val="accent1">
                  <a:shade val="30000"/>
                </a:schemeClr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6109827" y="3689438"/>
              <a:ext cx="178200" cy="178219"/>
            </a:xfrm>
            <a:prstGeom prst="rect">
              <a:avLst/>
            </a:prstGeom>
            <a:noFill/>
            <a:ln w="28575" cmpd="sng">
              <a:solidFill>
                <a:srgbClr val="92D050"/>
              </a:solidFill>
            </a:ln>
            <a:scene3d>
              <a:camera prst="orthographicFront">
                <a:rot lat="0" lon="0" rev="0"/>
              </a:camera>
              <a:lightRig rig="threePt" dir="tl"/>
            </a:scene3d>
            <a:sp3d prstMaterial="softmetal">
              <a:contourClr>
                <a:schemeClr val="accent1">
                  <a:shade val="30000"/>
                </a:schemeClr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7514769" y="2606992"/>
              <a:ext cx="178200" cy="178219"/>
            </a:xfrm>
            <a:prstGeom prst="rect">
              <a:avLst/>
            </a:prstGeom>
            <a:noFill/>
            <a:ln w="28575" cmpd="sng">
              <a:solidFill>
                <a:srgbClr val="FFC000"/>
              </a:solidFill>
            </a:ln>
            <a:scene3d>
              <a:camera prst="orthographicFront">
                <a:rot lat="0" lon="0" rev="0"/>
              </a:camera>
              <a:lightRig rig="threePt" dir="tl"/>
            </a:scene3d>
            <a:sp3d prstMaterial="softmetal">
              <a:contourClr>
                <a:schemeClr val="accent1">
                  <a:shade val="30000"/>
                </a:schemeClr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981" y="979058"/>
            <a:ext cx="682625" cy="682625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031" y="4325812"/>
            <a:ext cx="1365250" cy="682625"/>
          </a:xfrm>
          <a:prstGeom prst="rect">
            <a:avLst/>
          </a:prstGeom>
          <a:noFill/>
          <a:ln w="38100">
            <a:solidFill>
              <a:srgbClr val="92D05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 bwMode="auto">
          <a:xfrm flipH="1" flipV="1">
            <a:off x="7771294" y="1661763"/>
            <a:ext cx="48003" cy="718569"/>
          </a:xfrm>
          <a:prstGeom prst="straightConnector1">
            <a:avLst/>
          </a:prstGeom>
          <a:noFill/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5604388" y="3215423"/>
            <a:ext cx="0" cy="1177286"/>
          </a:xfrm>
          <a:prstGeom prst="straightConnector1">
            <a:avLst/>
          </a:prstGeom>
          <a:noFill/>
          <a:ln w="57150" cap="flat" cmpd="sng" algn="ctr">
            <a:solidFill>
              <a:srgbClr val="92D05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/>
          <p:nvPr/>
        </p:nvCxnSpPr>
        <p:spPr bwMode="auto">
          <a:xfrm flipH="1">
            <a:off x="6460221" y="3592738"/>
            <a:ext cx="4603" cy="733293"/>
          </a:xfrm>
          <a:prstGeom prst="straightConnector1">
            <a:avLst/>
          </a:prstGeom>
          <a:noFill/>
          <a:ln w="57150" cap="flat" cmpd="sng" algn="ctr">
            <a:solidFill>
              <a:srgbClr val="92D05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044" y="1439334"/>
            <a:ext cx="3213100" cy="346868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"/>
          <p:cNvSpPr txBox="1"/>
          <p:nvPr/>
        </p:nvSpPr>
        <p:spPr>
          <a:xfrm>
            <a:off x="6661669" y="5211595"/>
            <a:ext cx="2384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Manually inserted code</a:t>
            </a:r>
            <a:endParaRPr lang="en-US" sz="2000" dirty="0"/>
          </a:p>
        </p:txBody>
      </p:sp>
      <p:cxnSp>
        <p:nvCxnSpPr>
          <p:cNvPr id="24" name="Straight Connector 23"/>
          <p:cNvCxnSpPr/>
          <p:nvPr/>
        </p:nvCxnSpPr>
        <p:spPr bwMode="auto">
          <a:xfrm flipH="1" flipV="1">
            <a:off x="7037125" y="4758178"/>
            <a:ext cx="129694" cy="453417"/>
          </a:xfrm>
          <a:prstGeom prst="line">
            <a:avLst/>
          </a:prstGeom>
          <a:noFill/>
          <a:ln w="7620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25" name="Rectangle 24"/>
          <p:cNvSpPr/>
          <p:nvPr/>
        </p:nvSpPr>
        <p:spPr bwMode="auto">
          <a:xfrm>
            <a:off x="6046967" y="4381476"/>
            <a:ext cx="990158" cy="365760"/>
          </a:xfrm>
          <a:prstGeom prst="rect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 Box"/>
          <p:cNvSpPr>
            <a:spLocks noGrp="1"/>
          </p:cNvSpPr>
          <p:nvPr>
            <p:ph type="body" sz="quarter" idx="11"/>
          </p:nvPr>
        </p:nvSpPr>
        <p:spPr>
          <a:xfrm>
            <a:off x="258037" y="1544727"/>
            <a:ext cx="4641469" cy="539795"/>
          </a:xfrm>
        </p:spPr>
        <p:txBody>
          <a:bodyPr/>
          <a:lstStyle/>
          <a:p>
            <a:r>
              <a:rPr lang="en-US" dirty="0" smtClean="0"/>
              <a:t>QB </a:t>
            </a:r>
            <a:r>
              <a:rPr lang="en-US" dirty="0"/>
              <a:t>either typed or inserted by pressing CODE button</a:t>
            </a:r>
          </a:p>
          <a:p>
            <a:pPr marL="45720" lvl="0" indent="0">
              <a:buNone/>
            </a:pPr>
            <a:r>
              <a:rPr lang="en-US" dirty="0"/>
              <a:t> </a:t>
            </a:r>
            <a:r>
              <a:rPr lang="en-US" dirty="0" smtClean="0"/>
              <a:t>  Syntax:  QB </a:t>
            </a:r>
            <a:r>
              <a:rPr lang="en-US" dirty="0" err="1" smtClean="0"/>
              <a:t>dddd</a:t>
            </a:r>
            <a:endParaRPr lang="en-US" dirty="0" smtClean="0"/>
          </a:p>
          <a:p>
            <a:pPr lvl="1"/>
            <a:endParaRPr lang="en-US" dirty="0" smtClean="0"/>
          </a:p>
          <a:p>
            <a:pPr marL="411480" lvl="1" indent="0">
              <a:buNone/>
            </a:pPr>
            <a:endParaRPr lang="en-US" dirty="0" smtClean="0"/>
          </a:p>
          <a:p>
            <a:pPr lvl="0"/>
            <a:endParaRPr lang="en-US" dirty="0"/>
          </a:p>
        </p:txBody>
      </p:sp>
      <p:sp>
        <p:nvSpPr>
          <p:cNvPr id="3" name="Slide Title">
            <a:extLst>
              <a:ext uri="{FF2B5EF4-FFF2-40B4-BE49-F238E27FC236}">
                <a16:creationId xmlns:a16="http://schemas.microsoft.com/office/drawing/2014/main" id="{B0B76E7C-84A6-4B89-9C6A-203F0753E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464" y="342576"/>
            <a:ext cx="9041780" cy="609600"/>
          </a:xfrm>
        </p:spPr>
        <p:txBody>
          <a:bodyPr/>
          <a:lstStyle/>
          <a:p>
            <a:r>
              <a:rPr lang="en-US" dirty="0" smtClean="0"/>
              <a:t>Code Insert or Delete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941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">
            <a:extLst>
              <a:ext uri="{FF2B5EF4-FFF2-40B4-BE49-F238E27FC236}">
                <a16:creationId xmlns:a16="http://schemas.microsoft.com/office/drawing/2014/main" id="{606C7BDF-ECD4-48E4-A436-51C333FAA7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28</a:t>
            </a:fld>
            <a:endParaRPr lang="en-US" dirty="0"/>
          </a:p>
        </p:txBody>
      </p:sp>
      <p:sp>
        <p:nvSpPr>
          <p:cNvPr id="24" name="TextBox  RA Pos Only"/>
          <p:cNvSpPr txBox="1"/>
          <p:nvPr/>
        </p:nvSpPr>
        <p:spPr>
          <a:xfrm>
            <a:off x="356568" y="5167277"/>
            <a:ext cx="24386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(RA Position Only)</a:t>
            </a:r>
            <a:endParaRPr lang="en-US" sz="2000" b="1" dirty="0"/>
          </a:p>
        </p:txBody>
      </p:sp>
      <p:pic>
        <p:nvPicPr>
          <p:cNvPr id="22" name="DQ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251" y="4275343"/>
            <a:ext cx="1365250" cy="682625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or 2"/>
          <p:cNvSpPr txBox="1"/>
          <p:nvPr/>
        </p:nvSpPr>
        <p:spPr>
          <a:xfrm>
            <a:off x="957754" y="3705501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or</a:t>
            </a:r>
            <a:endParaRPr lang="en-US" sz="2000" b="1" dirty="0"/>
          </a:p>
        </p:txBody>
      </p:sp>
      <p:pic>
        <p:nvPicPr>
          <p:cNvPr id="21" name="QB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251" y="2718414"/>
            <a:ext cx="1365250" cy="682625"/>
          </a:xfrm>
          <a:prstGeom prst="rect">
            <a:avLst/>
          </a:prstGeom>
          <a:noFill/>
          <a:ln w="38100">
            <a:solidFill>
              <a:srgbClr val="92D05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or 1"/>
          <p:cNvSpPr txBox="1"/>
          <p:nvPr/>
        </p:nvSpPr>
        <p:spPr>
          <a:xfrm>
            <a:off x="957754" y="2177193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or</a:t>
            </a:r>
            <a:endParaRPr lang="en-US" sz="2000" b="1" dirty="0"/>
          </a:p>
        </p:txBody>
      </p:sp>
      <p:pic>
        <p:nvPicPr>
          <p:cNvPr id="19" name="Code Select Button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251" y="1382712"/>
            <a:ext cx="682625" cy="682625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ain Text"/>
          <p:cNvSpPr>
            <a:spLocks noGrp="1"/>
          </p:cNvSpPr>
          <p:nvPr>
            <p:ph type="body" sz="quarter" idx="11"/>
          </p:nvPr>
        </p:nvSpPr>
        <p:spPr>
          <a:xfrm>
            <a:off x="2447223" y="1434798"/>
            <a:ext cx="6652536" cy="4438929"/>
          </a:xfrm>
        </p:spPr>
        <p:txBody>
          <a:bodyPr/>
          <a:lstStyle/>
          <a:p>
            <a:pPr lvl="0"/>
            <a:r>
              <a:rPr lang="en-US" dirty="0" smtClean="0"/>
              <a:t>Syntax:  QB &lt;FLID&gt; (/FLID) (/FLID)</a:t>
            </a:r>
          </a:p>
          <a:p>
            <a:pPr lvl="1"/>
            <a:r>
              <a:rPr lang="en-US" dirty="0"/>
              <a:t>Up to three flight IDs can be entered in one command</a:t>
            </a:r>
          </a:p>
          <a:p>
            <a:pPr lvl="1"/>
            <a:r>
              <a:rPr lang="en-US" dirty="0"/>
              <a:t>Beacon code cannot be a FLID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/>
          </a:p>
          <a:p>
            <a:r>
              <a:rPr lang="en-US" dirty="0"/>
              <a:t>Syntax:  </a:t>
            </a:r>
            <a:r>
              <a:rPr lang="en-US" dirty="0" smtClean="0"/>
              <a:t>DQ &lt;FLID&gt;</a:t>
            </a:r>
          </a:p>
          <a:p>
            <a:pPr lvl="1"/>
            <a:r>
              <a:rPr lang="en-US" dirty="0" smtClean="0"/>
              <a:t>Single FLID only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3" name="Slide Title">
            <a:extLst>
              <a:ext uri="{FF2B5EF4-FFF2-40B4-BE49-F238E27FC236}">
                <a16:creationId xmlns:a16="http://schemas.microsoft.com/office/drawing/2014/main" id="{B0B76E7C-84A6-4B89-9C6A-203F0753E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464" y="342576"/>
            <a:ext cx="9041780" cy="609600"/>
          </a:xfrm>
        </p:spPr>
        <p:txBody>
          <a:bodyPr/>
          <a:lstStyle/>
          <a:p>
            <a:r>
              <a:rPr lang="en-US" dirty="0" smtClean="0"/>
              <a:t>Discrete Code Request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79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dy" hidden="1">
            <a:extLst>
              <a:ext uri="{FF2B5EF4-FFF2-40B4-BE49-F238E27FC236}">
                <a16:creationId xmlns:a16="http://schemas.microsoft.com/office/drawing/2014/main" id="{3CAEA89A-A54F-4920-BDA3-83DB9270C305}"/>
              </a:ext>
            </a:extLst>
          </p:cNvPr>
          <p:cNvSpPr txBox="1">
            <a:spLocks/>
          </p:cNvSpPr>
          <p:nvPr/>
        </p:nvSpPr>
        <p:spPr bwMode="auto">
          <a:xfrm>
            <a:off x="411936" y="2305322"/>
            <a:ext cx="8230619" cy="311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20040" indent="-27432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7432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0120" indent="-27432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700" dirty="0" smtClean="0"/>
          </a:p>
          <a:p>
            <a:pPr lvl="1"/>
            <a:endParaRPr lang="en-US" sz="2700" dirty="0"/>
          </a:p>
          <a:p>
            <a:pPr lvl="1"/>
            <a:endParaRPr lang="en-US" sz="2700" dirty="0" smtClean="0"/>
          </a:p>
          <a:p>
            <a:pPr lvl="1"/>
            <a:endParaRPr lang="en-US" sz="27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6C7BDF-ECD4-48E4-A436-51C333FAA7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2</a:t>
            </a:fld>
            <a:endParaRPr lang="en-US" dirty="0"/>
          </a:p>
        </p:txBody>
      </p:sp>
      <p:pic>
        <p:nvPicPr>
          <p:cNvPr id="9" name="Transponder Graphic" descr="GTX327_HR_100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887" y="1492765"/>
            <a:ext cx="4498227" cy="119980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Main Text">
            <a:extLst>
              <a:ext uri="{FF2B5EF4-FFF2-40B4-BE49-F238E27FC236}">
                <a16:creationId xmlns:a16="http://schemas.microsoft.com/office/drawing/2014/main" id="{3CAEA89A-A54F-4920-BDA3-83DB9270C30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1936" y="2886699"/>
            <a:ext cx="8230619" cy="3116375"/>
          </a:xfrm>
        </p:spPr>
        <p:txBody>
          <a:bodyPr/>
          <a:lstStyle/>
          <a:p>
            <a:r>
              <a:rPr lang="en-US" sz="2700" dirty="0" smtClean="0"/>
              <a:t>Some </a:t>
            </a:r>
            <a:r>
              <a:rPr lang="en-US" sz="2700" dirty="0"/>
              <a:t>aircraft must be equipped with a transponder and/or Automatic Dependent Surveillance-Broadcast (ADS-B) Out </a:t>
            </a:r>
            <a:r>
              <a:rPr lang="en-US" sz="2700" dirty="0" smtClean="0"/>
              <a:t>equipment</a:t>
            </a:r>
          </a:p>
        </p:txBody>
      </p:sp>
      <p:sp>
        <p:nvSpPr>
          <p:cNvPr id="3" name="Slide Title">
            <a:extLst>
              <a:ext uri="{FF2B5EF4-FFF2-40B4-BE49-F238E27FC236}">
                <a16:creationId xmlns:a16="http://schemas.microsoft.com/office/drawing/2014/main" id="{B0B76E7C-84A6-4B89-9C6A-203F0753E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936" y="342576"/>
            <a:ext cx="8664608" cy="609600"/>
          </a:xfrm>
        </p:spPr>
        <p:txBody>
          <a:bodyPr/>
          <a:lstStyle/>
          <a:p>
            <a:r>
              <a:rPr lang="en-US" dirty="0" smtClean="0"/>
              <a:t>Transponder </a:t>
            </a:r>
            <a:r>
              <a:rPr lang="en-US" dirty="0"/>
              <a:t>and ADS-B </a:t>
            </a:r>
            <a:r>
              <a:rPr lang="en-US" dirty="0" smtClean="0"/>
              <a:t>Out Requirements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42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">
            <a:extLst>
              <a:ext uri="{FF2B5EF4-FFF2-40B4-BE49-F238E27FC236}">
                <a16:creationId xmlns:a16="http://schemas.microsoft.com/office/drawing/2014/main" id="{606C7BDF-ECD4-48E4-A436-51C333FAA7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29</a:t>
            </a:fld>
            <a:endParaRPr lang="en-US" dirty="0"/>
          </a:p>
        </p:txBody>
      </p:sp>
      <p:pic>
        <p:nvPicPr>
          <p:cNvPr id="6" name="Response Area Graphic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569" y="3409317"/>
            <a:ext cx="4651234" cy="182318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Main Text"/>
          <p:cNvSpPr>
            <a:spLocks noGrp="1"/>
          </p:cNvSpPr>
          <p:nvPr>
            <p:ph type="body" sz="quarter" idx="11"/>
          </p:nvPr>
        </p:nvSpPr>
        <p:spPr>
          <a:xfrm>
            <a:off x="647916" y="1394758"/>
            <a:ext cx="8127375" cy="2483568"/>
          </a:xfrm>
        </p:spPr>
        <p:txBody>
          <a:bodyPr/>
          <a:lstStyle/>
          <a:p>
            <a:pPr lvl="0"/>
            <a:r>
              <a:rPr lang="en-US" dirty="0" smtClean="0"/>
              <a:t>System generates new code</a:t>
            </a:r>
            <a:endParaRPr lang="en-US" dirty="0"/>
          </a:p>
          <a:p>
            <a:pPr lvl="0"/>
            <a:r>
              <a:rPr lang="en-US" dirty="0"/>
              <a:t>New code appears in the </a:t>
            </a:r>
            <a:r>
              <a:rPr lang="en-US" dirty="0" smtClean="0"/>
              <a:t>MCA</a:t>
            </a:r>
            <a:endParaRPr lang="en-US" dirty="0"/>
          </a:p>
        </p:txBody>
      </p:sp>
      <p:sp>
        <p:nvSpPr>
          <p:cNvPr id="3" name="Slide Title">
            <a:extLst>
              <a:ext uri="{FF2B5EF4-FFF2-40B4-BE49-F238E27FC236}">
                <a16:creationId xmlns:a16="http://schemas.microsoft.com/office/drawing/2014/main" id="{B0B76E7C-84A6-4B89-9C6A-203F0753E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464" y="342576"/>
            <a:ext cx="9041780" cy="609600"/>
          </a:xfrm>
        </p:spPr>
        <p:txBody>
          <a:bodyPr/>
          <a:lstStyle/>
          <a:p>
            <a:r>
              <a:rPr lang="en-US" dirty="0" smtClean="0"/>
              <a:t>Discrete Code Request 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">
            <a:extLst>
              <a:ext uri="{FF2B5EF4-FFF2-40B4-BE49-F238E27FC236}">
                <a16:creationId xmlns:a16="http://schemas.microsoft.com/office/drawing/2014/main" id="{606C7BDF-ECD4-48E4-A436-51C333FAA7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30</a:t>
            </a:fld>
            <a:endParaRPr lang="en-US" dirty="0"/>
          </a:p>
        </p:txBody>
      </p:sp>
      <p:sp>
        <p:nvSpPr>
          <p:cNvPr id="7" name="Main Text"/>
          <p:cNvSpPr>
            <a:spLocks noGrp="1"/>
          </p:cNvSpPr>
          <p:nvPr>
            <p:ph type="body" sz="quarter" idx="11"/>
          </p:nvPr>
        </p:nvSpPr>
        <p:spPr>
          <a:xfrm>
            <a:off x="2447223" y="1434798"/>
            <a:ext cx="6652536" cy="4438929"/>
          </a:xfrm>
        </p:spPr>
        <p:txBody>
          <a:bodyPr/>
          <a:lstStyle/>
          <a:p>
            <a:pPr lvl="0"/>
            <a:r>
              <a:rPr lang="en-US" dirty="0" smtClean="0"/>
              <a:t>Syntax:  QB &lt;code&gt; &lt;FLID&gt;</a:t>
            </a:r>
          </a:p>
          <a:p>
            <a:pPr lvl="1"/>
            <a:r>
              <a:rPr lang="en-US" dirty="0" smtClean="0"/>
              <a:t>FLID cannot </a:t>
            </a:r>
            <a:r>
              <a:rPr lang="en-US" dirty="0"/>
              <a:t>be a </a:t>
            </a:r>
            <a:r>
              <a:rPr lang="en-US" dirty="0" smtClean="0"/>
              <a:t>beacon code</a:t>
            </a:r>
          </a:p>
          <a:p>
            <a:pPr lvl="0"/>
            <a:endParaRPr lang="en-US" dirty="0" smtClean="0"/>
          </a:p>
          <a:p>
            <a:pPr lvl="0"/>
            <a:endParaRPr lang="en-US" dirty="0"/>
          </a:p>
        </p:txBody>
      </p:sp>
      <p:pic>
        <p:nvPicPr>
          <p:cNvPr id="21" name="QB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251" y="2718414"/>
            <a:ext cx="1365250" cy="682625"/>
          </a:xfrm>
          <a:prstGeom prst="rect">
            <a:avLst/>
          </a:prstGeom>
          <a:noFill/>
          <a:ln w="38100">
            <a:solidFill>
              <a:srgbClr val="92D05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or"/>
          <p:cNvSpPr txBox="1"/>
          <p:nvPr/>
        </p:nvSpPr>
        <p:spPr>
          <a:xfrm>
            <a:off x="957754" y="2177193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or</a:t>
            </a:r>
            <a:endParaRPr lang="en-US" sz="2000" b="1" dirty="0"/>
          </a:p>
        </p:txBody>
      </p:sp>
      <p:pic>
        <p:nvPicPr>
          <p:cNvPr id="19" name="Code Select Button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251" y="1382712"/>
            <a:ext cx="682625" cy="682625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Title">
            <a:extLst>
              <a:ext uri="{FF2B5EF4-FFF2-40B4-BE49-F238E27FC236}">
                <a16:creationId xmlns:a16="http://schemas.microsoft.com/office/drawing/2014/main" id="{B0B76E7C-84A6-4B89-9C6A-203F0753E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464" y="342576"/>
            <a:ext cx="9041780" cy="609600"/>
          </a:xfrm>
        </p:spPr>
        <p:txBody>
          <a:bodyPr/>
          <a:lstStyle/>
          <a:p>
            <a:r>
              <a:rPr lang="en-US" dirty="0" smtClean="0"/>
              <a:t>Manual Code Assignment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94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0B76E7C-84A6-4B89-9C6A-203F0753E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464" y="342576"/>
            <a:ext cx="9041780" cy="609600"/>
          </a:xfrm>
        </p:spPr>
        <p:txBody>
          <a:bodyPr/>
          <a:lstStyle/>
          <a:p>
            <a:r>
              <a:rPr lang="en-US" dirty="0" smtClean="0"/>
              <a:t>Equipment Qualifier Modification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6C7BDF-ECD4-48E4-A436-51C333FAA7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31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002890" y="3230380"/>
            <a:ext cx="7993626" cy="2643347"/>
          </a:xfrm>
        </p:spPr>
        <p:txBody>
          <a:bodyPr/>
          <a:lstStyle/>
          <a:p>
            <a:pPr marL="45720" lvl="0" indent="0">
              <a:buNone/>
            </a:pPr>
            <a:r>
              <a:rPr lang="en-US" dirty="0" smtClean="0"/>
              <a:t>Syntax:  QB &lt;equipment qualifier&gt; </a:t>
            </a:r>
            <a:br>
              <a:rPr lang="en-US" dirty="0" smtClean="0"/>
            </a:br>
            <a:r>
              <a:rPr lang="en-US" dirty="0" smtClean="0"/>
              <a:t>               &lt;FLID&gt; (/FLID) (/FLID)</a:t>
            </a:r>
          </a:p>
          <a:p>
            <a:pPr lvl="1"/>
            <a:r>
              <a:rPr lang="en-US" dirty="0"/>
              <a:t>Up to three flight IDs can be entered in one </a:t>
            </a:r>
            <a:r>
              <a:rPr lang="en-US" dirty="0" smtClean="0"/>
              <a:t>command, separated by a “/”</a:t>
            </a:r>
            <a:endParaRPr lang="en-US" dirty="0"/>
          </a:p>
          <a:p>
            <a:pPr lvl="1"/>
            <a:r>
              <a:rPr lang="en-US" dirty="0"/>
              <a:t>Beacon code cannot be a FLID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039" y="1707877"/>
            <a:ext cx="682625" cy="682625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135" y="1707877"/>
            <a:ext cx="1365250" cy="682625"/>
          </a:xfrm>
          <a:prstGeom prst="rect">
            <a:avLst/>
          </a:prstGeom>
          <a:noFill/>
          <a:ln w="38100">
            <a:solidFill>
              <a:srgbClr val="92D05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75826" y="1990392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or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49834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0B76E7C-84A6-4B89-9C6A-203F0753E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464" y="342576"/>
            <a:ext cx="9041780" cy="609600"/>
          </a:xfrm>
        </p:spPr>
        <p:txBody>
          <a:bodyPr/>
          <a:lstStyle/>
          <a:p>
            <a:r>
              <a:rPr lang="en-US" dirty="0" smtClean="0"/>
              <a:t>Equipment Template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6C7BDF-ECD4-48E4-A436-51C333FAA7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32</a:t>
            </a:fld>
            <a:endParaRPr lang="en-US" dirty="0"/>
          </a:p>
        </p:txBody>
      </p:sp>
      <p:pic>
        <p:nvPicPr>
          <p:cNvPr id="8" name="Animation Click">
            <a:extLst>
              <a:ext uri="{FF2B5EF4-FFF2-40B4-BE49-F238E27FC236}">
                <a16:creationId xmlns:a16="http://schemas.microsoft.com/office/drawing/2014/main" id="{C8EF5208-19EA-461B-A3B9-61D268A1AB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663" y="6261870"/>
            <a:ext cx="394232" cy="365760"/>
          </a:xfrm>
          <a:prstGeom prst="rect">
            <a:avLst/>
          </a:prstGeom>
        </p:spPr>
      </p:pic>
      <p:pic>
        <p:nvPicPr>
          <p:cNvPr id="6" name="Equipment Templat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1242404"/>
            <a:ext cx="8686800" cy="4091823"/>
          </a:xfrm>
          <a:prstGeom prst="rect">
            <a:avLst/>
          </a:prstGeom>
        </p:spPr>
      </p:pic>
      <p:pic>
        <p:nvPicPr>
          <p:cNvPr id="2" name="Amendment Templat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64" y="1253448"/>
            <a:ext cx="8709936" cy="2827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141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476B7D7-E7B4-4DE3-9442-0F1CAA0943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8626" y="1169581"/>
            <a:ext cx="8116888" cy="4729569"/>
          </a:xfrm>
        </p:spPr>
        <p:txBody>
          <a:bodyPr/>
          <a:lstStyle/>
          <a:p>
            <a:pPr marL="45720" indent="0">
              <a:buNone/>
            </a:pPr>
            <a:r>
              <a:rPr lang="en-US" dirty="0"/>
              <a:t>Why should you use the </a:t>
            </a:r>
            <a:r>
              <a:rPr lang="en-US" dirty="0" smtClean="0"/>
              <a:t>Equipment </a:t>
            </a:r>
            <a:r>
              <a:rPr lang="en-US" dirty="0"/>
              <a:t>T</a:t>
            </a:r>
            <a:r>
              <a:rPr lang="en-US" dirty="0" smtClean="0"/>
              <a:t>emplate </a:t>
            </a:r>
            <a:r>
              <a:rPr lang="en-US" dirty="0"/>
              <a:t>to modify an aircraft’s equipment code</a:t>
            </a:r>
            <a:r>
              <a:rPr lang="en-US" dirty="0" smtClean="0"/>
              <a:t>?</a:t>
            </a:r>
          </a:p>
          <a:p>
            <a:pPr marL="45720" indent="0">
              <a:buNone/>
            </a:pPr>
            <a:endParaRPr lang="en-US" dirty="0" smtClean="0"/>
          </a:p>
          <a:p>
            <a:pPr marL="868680" lvl="1" indent="-457200">
              <a:spcAft>
                <a:spcPts val="800"/>
              </a:spcAft>
              <a:buFont typeface="+mj-lt"/>
              <a:buAutoNum type="alphaUcPeriod"/>
            </a:pPr>
            <a:r>
              <a:rPr lang="en-US" dirty="0" smtClean="0"/>
              <a:t>Opens automatically when the CODE button is pressed</a:t>
            </a:r>
          </a:p>
          <a:p>
            <a:pPr marL="868680" lvl="1" indent="-457200">
              <a:spcAft>
                <a:spcPts val="800"/>
              </a:spcAft>
              <a:buFont typeface="+mj-lt"/>
              <a:buAutoNum type="alphaUcPeriod"/>
            </a:pPr>
            <a:r>
              <a:rPr lang="en-US" dirty="0"/>
              <a:t>Ensures ICAO data is not inadvertently deleted or </a:t>
            </a:r>
            <a:r>
              <a:rPr lang="en-US" dirty="0" smtClean="0"/>
              <a:t>amended</a:t>
            </a:r>
          </a:p>
          <a:p>
            <a:pPr marL="868680" lvl="1" indent="-457200">
              <a:spcAft>
                <a:spcPts val="800"/>
              </a:spcAft>
              <a:buFont typeface="+mj-lt"/>
              <a:buAutoNum type="alphaUcPeriod"/>
            </a:pPr>
            <a:r>
              <a:rPr lang="en-US" dirty="0" smtClean="0"/>
              <a:t>Allows CPDLC command to be composed at the same time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9BF4571-2885-4DEC-932E-0FB04C2B6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Knowledge Check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D1964F-5C9E-41AB-9351-A09A19CA97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33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EF5208-19EA-461B-A3B9-61D268A1AB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663" y="6261870"/>
            <a:ext cx="394232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003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" dur="indefinite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476B7D7-E7B4-4DE3-9442-0F1CAA0943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8626" y="1169581"/>
            <a:ext cx="8116888" cy="4729569"/>
          </a:xfrm>
        </p:spPr>
        <p:txBody>
          <a:bodyPr/>
          <a:lstStyle/>
          <a:p>
            <a:pPr marL="45720" indent="0">
              <a:buNone/>
            </a:pPr>
            <a:r>
              <a:rPr lang="en-US" dirty="0"/>
              <a:t>To request a new beacon code for an aircraft, use the _______</a:t>
            </a:r>
            <a:r>
              <a:rPr lang="en-US" dirty="0" smtClean="0"/>
              <a:t>command.</a:t>
            </a:r>
          </a:p>
          <a:p>
            <a:pPr marL="45720" indent="0">
              <a:buNone/>
            </a:pPr>
            <a:endParaRPr lang="en-US" dirty="0" smtClean="0"/>
          </a:p>
          <a:p>
            <a:pPr marL="868680" lvl="1" indent="-457200">
              <a:buFont typeface="+mj-lt"/>
              <a:buAutoNum type="alphaUcPeriod"/>
            </a:pPr>
            <a:r>
              <a:rPr lang="en-US" dirty="0" smtClean="0"/>
              <a:t>BC &lt;FLID&gt; </a:t>
            </a:r>
          </a:p>
          <a:p>
            <a:pPr marL="868680" lvl="1" indent="-457200">
              <a:buFont typeface="+mj-lt"/>
              <a:buAutoNum type="alphaUcPeriod"/>
            </a:pPr>
            <a:r>
              <a:rPr lang="en-US" dirty="0" smtClean="0"/>
              <a:t>QB </a:t>
            </a:r>
            <a:r>
              <a:rPr lang="en-US" dirty="0"/>
              <a:t>&lt;FLID&gt; </a:t>
            </a:r>
            <a:endParaRPr lang="en-US" dirty="0" smtClean="0"/>
          </a:p>
          <a:p>
            <a:pPr marL="868680" lvl="1" indent="-457200">
              <a:buFont typeface="+mj-lt"/>
              <a:buAutoNum type="alphaUcPeriod"/>
            </a:pPr>
            <a:r>
              <a:rPr lang="en-US" dirty="0" smtClean="0"/>
              <a:t>QC </a:t>
            </a:r>
            <a:r>
              <a:rPr lang="en-US" dirty="0"/>
              <a:t>&lt;FLID&gt; </a:t>
            </a:r>
          </a:p>
          <a:p>
            <a:pPr marL="411480" lvl="1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9BF4571-2885-4DEC-932E-0FB04C2B6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Knowledge Check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D1964F-5C9E-41AB-9351-A09A19CA97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34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EF5208-19EA-461B-A3B9-61D268A1AB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663" y="6261870"/>
            <a:ext cx="394232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663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B297CC1-29AE-463B-99F1-06BB776D3C9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45720" indent="0">
              <a:spcAft>
                <a:spcPts val="800"/>
              </a:spcAft>
              <a:buNone/>
            </a:pPr>
            <a:r>
              <a:rPr lang="en-US" dirty="0"/>
              <a:t>This lesson covered:</a:t>
            </a:r>
          </a:p>
          <a:p>
            <a:pPr lvl="0">
              <a:spcAft>
                <a:spcPts val="800"/>
              </a:spcAft>
            </a:pPr>
            <a:r>
              <a:rPr lang="en-US" b="0" dirty="0" smtClean="0"/>
              <a:t>Altitude </a:t>
            </a:r>
            <a:r>
              <a:rPr lang="en-US" b="0" dirty="0"/>
              <a:t>reporting transponder and ADS-B Out </a:t>
            </a:r>
            <a:r>
              <a:rPr lang="en-US" b="0" dirty="0" smtClean="0"/>
              <a:t>requirements</a:t>
            </a:r>
          </a:p>
          <a:p>
            <a:pPr lvl="0">
              <a:spcAft>
                <a:spcPts val="800"/>
              </a:spcAft>
            </a:pPr>
            <a:r>
              <a:rPr lang="en-US" b="0" dirty="0" smtClean="0"/>
              <a:t>Characteristics of the National </a:t>
            </a:r>
            <a:r>
              <a:rPr lang="en-US" b="0" dirty="0"/>
              <a:t>Beacon Code Allocation </a:t>
            </a:r>
            <a:r>
              <a:rPr lang="en-US" b="0" dirty="0" smtClean="0"/>
              <a:t>Plan</a:t>
            </a:r>
            <a:endParaRPr lang="en-US" b="0" dirty="0"/>
          </a:p>
          <a:p>
            <a:pPr>
              <a:spcAft>
                <a:spcPts val="800"/>
              </a:spcAft>
            </a:pPr>
            <a:r>
              <a:rPr lang="en-US" b="0" dirty="0" smtClean="0"/>
              <a:t>Beacon </a:t>
            </a:r>
            <a:r>
              <a:rPr lang="en-US" b="0" dirty="0"/>
              <a:t>code requirements</a:t>
            </a:r>
          </a:p>
          <a:p>
            <a:pPr lvl="0">
              <a:spcAft>
                <a:spcPts val="800"/>
              </a:spcAft>
            </a:pPr>
            <a:r>
              <a:rPr lang="en-US" b="0" dirty="0"/>
              <a:t>Beacon code commands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D84F556-FC5F-4F83-8F91-8DADE25B0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Summary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C7237E-E1CE-432C-A583-74A565D261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2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22F84-00E9-497B-BE89-4885D7780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468CBEB-6352-41D5-95D2-C3B391BF62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90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lick Icon">
            <a:extLst>
              <a:ext uri="{FF2B5EF4-FFF2-40B4-BE49-F238E27FC236}">
                <a16:creationId xmlns:a16="http://schemas.microsoft.com/office/drawing/2014/main" id="{C8EF5208-19EA-461B-A3B9-61D268A1AB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663" y="6261870"/>
            <a:ext cx="394232" cy="36576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6C7BDF-ECD4-48E4-A436-51C333FAA7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3</a:t>
            </a:fld>
            <a:endParaRPr lang="en-US" dirty="0"/>
          </a:p>
        </p:txBody>
      </p:sp>
      <p:sp>
        <p:nvSpPr>
          <p:cNvPr id="7" name="In all airspace of the 48">
            <a:extLst>
              <a:ext uri="{FF2B5EF4-FFF2-40B4-BE49-F238E27FC236}">
                <a16:creationId xmlns:a16="http://schemas.microsoft.com/office/drawing/2014/main" id="{3CAEA89A-A54F-4920-BDA3-83DB9270C305}"/>
              </a:ext>
            </a:extLst>
          </p:cNvPr>
          <p:cNvSpPr txBox="1">
            <a:spLocks/>
          </p:cNvSpPr>
          <p:nvPr/>
        </p:nvSpPr>
        <p:spPr bwMode="auto">
          <a:xfrm>
            <a:off x="411024" y="2314758"/>
            <a:ext cx="8230619" cy="4506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20040" indent="-27432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7432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0120" indent="-27432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Aft>
                <a:spcPts val="600"/>
              </a:spcAft>
              <a:buFont typeface="Symbol" panose="05050102010706020507" pitchFamily="18" charset="2"/>
              <a:buChar char=""/>
            </a:pPr>
            <a:r>
              <a:rPr lang="en-US" dirty="0" smtClean="0"/>
              <a:t>In all </a:t>
            </a:r>
            <a:r>
              <a:rPr lang="en-US" dirty="0"/>
              <a:t>a</a:t>
            </a:r>
            <a:r>
              <a:rPr lang="en-US" dirty="0" smtClean="0"/>
              <a:t>irspace of the 48 contiguous states and the District of Columbia at and above 10,000’ MSL:</a:t>
            </a:r>
          </a:p>
          <a:p>
            <a:pPr lvl="2">
              <a:spcAft>
                <a:spcPts val="600"/>
              </a:spcAft>
            </a:pPr>
            <a:r>
              <a:rPr lang="en-US" dirty="0" smtClean="0"/>
              <a:t>Excluding airspace at and below 2,500’ Above Ground Level (AGL)</a:t>
            </a:r>
          </a:p>
          <a:p>
            <a:pPr lvl="2">
              <a:spcAft>
                <a:spcPts val="600"/>
              </a:spcAft>
            </a:pPr>
            <a:r>
              <a:rPr lang="en-US" dirty="0" smtClean="0"/>
              <a:t>Unless a glider or balloon</a:t>
            </a:r>
          </a:p>
          <a:p>
            <a:pPr>
              <a:spcAft>
                <a:spcPts val="600"/>
              </a:spcAft>
            </a:pPr>
            <a:endParaRPr lang="en-US" dirty="0" smtClean="0"/>
          </a:p>
          <a:p>
            <a:pPr marL="45720" indent="0">
              <a:buFontTx/>
              <a:buNone/>
            </a:pPr>
            <a:endParaRPr lang="en-US" dirty="0"/>
          </a:p>
        </p:txBody>
      </p:sp>
      <p:sp>
        <p:nvSpPr>
          <p:cNvPr id="8" name="Above the ceiling">
            <a:extLst>
              <a:ext uri="{FF2B5EF4-FFF2-40B4-BE49-F238E27FC236}">
                <a16:creationId xmlns:a16="http://schemas.microsoft.com/office/drawing/2014/main" id="{3CAEA89A-A54F-4920-BDA3-83DB9270C305}"/>
              </a:ext>
            </a:extLst>
          </p:cNvPr>
          <p:cNvSpPr txBox="1">
            <a:spLocks/>
          </p:cNvSpPr>
          <p:nvPr/>
        </p:nvSpPr>
        <p:spPr bwMode="auto">
          <a:xfrm>
            <a:off x="415635" y="1722304"/>
            <a:ext cx="8211129" cy="4096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20040" indent="-27432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7432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0120" indent="-27432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spcAft>
                <a:spcPts val="600"/>
              </a:spcAft>
              <a:buFontTx/>
              <a:buNone/>
            </a:pPr>
            <a:r>
              <a:rPr lang="en-US" dirty="0" smtClean="0"/>
              <a:t> 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Above </a:t>
            </a:r>
            <a:r>
              <a:rPr lang="en-US" dirty="0"/>
              <a:t>the ceiling and within the lateral boundaries of Class B or C airspace designated for specific airports up to 10,000’ </a:t>
            </a:r>
            <a:r>
              <a:rPr lang="en-US" dirty="0" smtClean="0"/>
              <a:t>MSL</a:t>
            </a:r>
            <a:endParaRPr lang="en-US" dirty="0"/>
          </a:p>
          <a:p>
            <a:pPr lvl="1">
              <a:spcAft>
                <a:spcPts val="600"/>
              </a:spcAft>
            </a:pPr>
            <a:endParaRPr lang="en-US" dirty="0"/>
          </a:p>
          <a:p>
            <a:pPr marL="320040" lvl="1">
              <a:spcAft>
                <a:spcPts val="600"/>
              </a:spcAft>
              <a:buChar char="•"/>
            </a:pPr>
            <a:endParaRPr lang="en-US" sz="2800" b="1" dirty="0"/>
          </a:p>
        </p:txBody>
      </p:sp>
      <p:sp>
        <p:nvSpPr>
          <p:cNvPr id="12" name="Text Box 1">
            <a:extLst>
              <a:ext uri="{FF2B5EF4-FFF2-40B4-BE49-F238E27FC236}">
                <a16:creationId xmlns:a16="http://schemas.microsoft.com/office/drawing/2014/main" id="{3CAEA89A-A54F-4920-BDA3-83DB9270C30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7165" y="2299854"/>
            <a:ext cx="8229600" cy="3620655"/>
          </a:xfrm>
        </p:spPr>
        <p:txBody>
          <a:bodyPr/>
          <a:lstStyle/>
          <a:p>
            <a:pPr lvl="1">
              <a:spcAft>
                <a:spcPts val="600"/>
              </a:spcAft>
            </a:pPr>
            <a:r>
              <a:rPr lang="en-US" dirty="0" smtClean="0"/>
              <a:t>In Class A, B, and C airspace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Within 30 miles and from the surface up to 10,000’ Mean Sea Level (MSL) of specific airports</a:t>
            </a:r>
          </a:p>
          <a:p>
            <a:pPr lvl="2">
              <a:spcAft>
                <a:spcPts val="600"/>
              </a:spcAft>
            </a:pPr>
            <a:r>
              <a:rPr lang="en-US" dirty="0" smtClean="0"/>
              <a:t>Gliders and balloons may operate outside of Class A, B, or C airspace within 30 miles </a:t>
            </a:r>
            <a:r>
              <a:rPr lang="en-US" dirty="0"/>
              <a:t>if they meet specific criteria</a:t>
            </a:r>
          </a:p>
          <a:p>
            <a:pPr lvl="1">
              <a:spcAft>
                <a:spcPts val="600"/>
              </a:spcAft>
            </a:pPr>
            <a:endParaRPr lang="en-US" dirty="0" smtClean="0"/>
          </a:p>
          <a:p>
            <a:pPr>
              <a:spcAft>
                <a:spcPts val="600"/>
              </a:spcAft>
            </a:pPr>
            <a:endParaRPr lang="en-US" dirty="0" smtClean="0"/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2" name="Sub Title"/>
          <p:cNvSpPr txBox="1"/>
          <p:nvPr/>
        </p:nvSpPr>
        <p:spPr>
          <a:xfrm>
            <a:off x="170874" y="1704100"/>
            <a:ext cx="8190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292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+mn-lt"/>
              </a:rPr>
              <a:t>Requirements apply to all aircraft operating:</a:t>
            </a:r>
            <a:endParaRPr lang="en-US" sz="2800" b="1" dirty="0">
              <a:latin typeface="+mn-lt"/>
            </a:endParaRPr>
          </a:p>
        </p:txBody>
      </p:sp>
      <p:sp>
        <p:nvSpPr>
          <p:cNvPr id="11" name="Slide Title">
            <a:extLst>
              <a:ext uri="{FF2B5EF4-FFF2-40B4-BE49-F238E27FC236}">
                <a16:creationId xmlns:a16="http://schemas.microsoft.com/office/drawing/2014/main" id="{B0B76E7C-84A6-4B89-9C6A-203F0753EBB1}"/>
              </a:ext>
            </a:extLst>
          </p:cNvPr>
          <p:cNvSpPr txBox="1">
            <a:spLocks/>
          </p:cNvSpPr>
          <p:nvPr/>
        </p:nvSpPr>
        <p:spPr bwMode="auto">
          <a:xfrm>
            <a:off x="210312" y="347472"/>
            <a:ext cx="8938536" cy="973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D2F6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dirty="0" smtClean="0"/>
              <a:t>Operations Requiring Transponder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451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lick Icon">
            <a:extLst>
              <a:ext uri="{FF2B5EF4-FFF2-40B4-BE49-F238E27FC236}">
                <a16:creationId xmlns:a16="http://schemas.microsoft.com/office/drawing/2014/main" id="{C8EF5208-19EA-461B-A3B9-61D268A1AB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688" y="6263640"/>
            <a:ext cx="394232" cy="36576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8EF5208-19EA-461B-A3B9-61D268A1AB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663" y="6261870"/>
            <a:ext cx="394232" cy="36576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6C7BDF-ECD4-48E4-A436-51C333FAA7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4</a:t>
            </a:fld>
            <a:endParaRPr lang="en-US" dirty="0"/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3CAEA89A-A54F-4920-BDA3-83DB9270C305}"/>
              </a:ext>
            </a:extLst>
          </p:cNvPr>
          <p:cNvSpPr txBox="1">
            <a:spLocks/>
          </p:cNvSpPr>
          <p:nvPr/>
        </p:nvSpPr>
        <p:spPr bwMode="auto">
          <a:xfrm>
            <a:off x="497205" y="1505813"/>
            <a:ext cx="8230619" cy="421570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20040" indent="-27432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7432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0120" indent="-27432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0040" lvl="1">
              <a:spcAft>
                <a:spcPts val="600"/>
              </a:spcAft>
              <a:buChar char="•"/>
            </a:pPr>
            <a:endParaRPr lang="en-US" b="1" dirty="0" smtClean="0"/>
          </a:p>
          <a:p>
            <a:pPr marL="662940" lvl="2" indent="-342900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dirty="0" smtClean="0"/>
              <a:t>In </a:t>
            </a:r>
            <a:r>
              <a:rPr lang="en-US" dirty="0"/>
              <a:t>Class E airspace at and above 3,000’ MSL over the Gulf of Mexico from the coastline of the U.S. out to 12 miles</a:t>
            </a:r>
          </a:p>
        </p:txBody>
      </p:sp>
      <p:pic>
        <p:nvPicPr>
          <p:cNvPr id="10" name="Oil Platform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0" y="3198922"/>
            <a:ext cx="4572000" cy="2522596"/>
          </a:xfrm>
          <a:prstGeom prst="rect">
            <a:avLst/>
          </a:prstGeom>
        </p:spPr>
      </p:pic>
      <p:sp>
        <p:nvSpPr>
          <p:cNvPr id="8" name="Text Box 2">
            <a:extLst>
              <a:ext uri="{FF2B5EF4-FFF2-40B4-BE49-F238E27FC236}">
                <a16:creationId xmlns:a16="http://schemas.microsoft.com/office/drawing/2014/main" id="{3CAEA89A-A54F-4920-BDA3-83DB9270C305}"/>
              </a:ext>
            </a:extLst>
          </p:cNvPr>
          <p:cNvSpPr txBox="1">
            <a:spLocks/>
          </p:cNvSpPr>
          <p:nvPr/>
        </p:nvSpPr>
        <p:spPr bwMode="auto">
          <a:xfrm>
            <a:off x="487680" y="1439138"/>
            <a:ext cx="8230619" cy="4506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20040" indent="-27432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7432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0120" indent="-27432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spcAft>
                <a:spcPts val="600"/>
              </a:spcAft>
              <a:buFontTx/>
              <a:buNone/>
            </a:pPr>
            <a:r>
              <a:rPr lang="en-US" dirty="0" smtClean="0"/>
              <a:t>  </a:t>
            </a:r>
          </a:p>
          <a:p>
            <a:pPr marL="662940" lvl="2" indent="-342900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dirty="0" smtClean="0"/>
              <a:t>Above the ceiling and within the lateral boundaries of Class B or C airspace designated for a specific airport up to and including 10,000’ MSL</a:t>
            </a:r>
          </a:p>
          <a:p>
            <a:pPr lvl="1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b="0" dirty="0" smtClean="0"/>
              <a:t>Class E airspace within the </a:t>
            </a:r>
            <a:r>
              <a:rPr lang="en-US" b="0" dirty="0" err="1" smtClean="0"/>
              <a:t>the</a:t>
            </a:r>
            <a:r>
              <a:rPr lang="en-US" b="0" dirty="0" smtClean="0"/>
              <a:t> 48 contiguous states and the District of Columbia at and above 10,000’ MSL, excluding airspace at and below 2,500’ AGL</a:t>
            </a:r>
          </a:p>
          <a:p>
            <a:pPr lvl="2">
              <a:spcAft>
                <a:spcPts val="600"/>
              </a:spcAft>
            </a:pPr>
            <a:r>
              <a:rPr lang="en-US" dirty="0" smtClean="0"/>
              <a:t>Unless </a:t>
            </a:r>
            <a:r>
              <a:rPr lang="en-US" dirty="0"/>
              <a:t>a glider or balloon</a:t>
            </a:r>
          </a:p>
          <a:p>
            <a:pPr marL="320040" lvl="1">
              <a:spcAft>
                <a:spcPts val="600"/>
              </a:spcAft>
              <a:buChar char="•"/>
            </a:pPr>
            <a:endParaRPr lang="en-US" sz="2800" b="1" dirty="0"/>
          </a:p>
        </p:txBody>
      </p:sp>
      <p:sp>
        <p:nvSpPr>
          <p:cNvPr id="12" name="Text Box 1">
            <a:extLst>
              <a:ext uri="{FF2B5EF4-FFF2-40B4-BE49-F238E27FC236}">
                <a16:creationId xmlns:a16="http://schemas.microsoft.com/office/drawing/2014/main" id="{3CAEA89A-A54F-4920-BDA3-83DB9270C30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1936" y="1439138"/>
            <a:ext cx="8230619" cy="4506298"/>
          </a:xfrm>
        </p:spPr>
        <p:txBody>
          <a:bodyPr/>
          <a:lstStyle/>
          <a:p>
            <a:pPr>
              <a:spcAft>
                <a:spcPts val="600"/>
              </a:spcAft>
            </a:pPr>
            <a:endParaRPr lang="en-US" dirty="0" smtClean="0"/>
          </a:p>
          <a:p>
            <a:pPr lvl="1">
              <a:spcAft>
                <a:spcPts val="600"/>
              </a:spcAft>
            </a:pPr>
            <a:r>
              <a:rPr lang="en-US" dirty="0" smtClean="0"/>
              <a:t>In Class A, B, and C airspace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Within 30 miles and </a:t>
            </a:r>
            <a:r>
              <a:rPr lang="en-US" dirty="0" smtClean="0"/>
              <a:t>from the surface up </a:t>
            </a:r>
            <a:r>
              <a:rPr lang="en-US" dirty="0"/>
              <a:t>to 10,000’ MSL of specific airports</a:t>
            </a:r>
          </a:p>
          <a:p>
            <a:pPr lvl="2">
              <a:spcAft>
                <a:spcPts val="600"/>
              </a:spcAft>
            </a:pPr>
            <a:r>
              <a:rPr lang="en-US" dirty="0" smtClean="0"/>
              <a:t>Gliders </a:t>
            </a:r>
            <a:r>
              <a:rPr lang="en-US" dirty="0"/>
              <a:t>and balloons may operate outside of Class A, Class B, or Class C airspace within 30 miles if they meet specific </a:t>
            </a:r>
            <a:r>
              <a:rPr lang="en-US" dirty="0" smtClean="0"/>
              <a:t>criteria</a:t>
            </a:r>
          </a:p>
          <a:p>
            <a:pPr>
              <a:spcAft>
                <a:spcPts val="600"/>
              </a:spcAft>
            </a:pPr>
            <a:endParaRPr lang="en-US" dirty="0" smtClean="0"/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15" name="Sub Title"/>
          <p:cNvSpPr txBox="1"/>
          <p:nvPr/>
        </p:nvSpPr>
        <p:spPr>
          <a:xfrm>
            <a:off x="170874" y="1437400"/>
            <a:ext cx="8190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292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+mn-lt"/>
              </a:rPr>
              <a:t>Requirements apply to all aircraft operating:</a:t>
            </a:r>
            <a:endParaRPr lang="en-US" sz="2800" b="1" dirty="0">
              <a:latin typeface="+mn-lt"/>
            </a:endParaRPr>
          </a:p>
        </p:txBody>
      </p:sp>
      <p:sp>
        <p:nvSpPr>
          <p:cNvPr id="11" name="Slide Title">
            <a:extLst>
              <a:ext uri="{FF2B5EF4-FFF2-40B4-BE49-F238E27FC236}">
                <a16:creationId xmlns:a16="http://schemas.microsoft.com/office/drawing/2014/main" id="{B0B76E7C-84A6-4B89-9C6A-203F0753EBB1}"/>
              </a:ext>
            </a:extLst>
          </p:cNvPr>
          <p:cNvSpPr txBox="1">
            <a:spLocks/>
          </p:cNvSpPr>
          <p:nvPr/>
        </p:nvSpPr>
        <p:spPr bwMode="auto">
          <a:xfrm>
            <a:off x="429768" y="292608"/>
            <a:ext cx="8938536" cy="973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D2F6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dirty="0" smtClean="0"/>
              <a:t>Operations Requiring ADS-B Out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47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lick Icon">
            <a:extLst>
              <a:ext uri="{FF2B5EF4-FFF2-40B4-BE49-F238E27FC236}">
                <a16:creationId xmlns:a16="http://schemas.microsoft.com/office/drawing/2014/main" id="{C8EF5208-19EA-461B-A3B9-61D268A1AB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663" y="6261870"/>
            <a:ext cx="394232" cy="365760"/>
          </a:xfrm>
          <a:prstGeom prst="rect">
            <a:avLst/>
          </a:prstGeom>
        </p:spPr>
      </p:pic>
      <p:sp>
        <p:nvSpPr>
          <p:cNvPr id="4" name="Slide Number">
            <a:extLst>
              <a:ext uri="{FF2B5EF4-FFF2-40B4-BE49-F238E27FC236}">
                <a16:creationId xmlns:a16="http://schemas.microsoft.com/office/drawing/2014/main" id="{606C7BDF-ECD4-48E4-A436-51C333FAA7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46136" y="6336792"/>
            <a:ext cx="569955" cy="274320"/>
          </a:xfrm>
        </p:spPr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5</a:t>
            </a:fld>
            <a:endParaRPr lang="en-US" dirty="0"/>
          </a:p>
        </p:txBody>
      </p:sp>
      <p:sp>
        <p:nvSpPr>
          <p:cNvPr id="5" name="Text Box 2 VFR">
            <a:extLst>
              <a:ext uri="{FF2B5EF4-FFF2-40B4-BE49-F238E27FC236}">
                <a16:creationId xmlns:a16="http://schemas.microsoft.com/office/drawing/2014/main" id="{3CAEA89A-A54F-4920-BDA3-83DB9270C305}"/>
              </a:ext>
            </a:extLst>
          </p:cNvPr>
          <p:cNvSpPr txBox="1">
            <a:spLocks/>
          </p:cNvSpPr>
          <p:nvPr/>
        </p:nvSpPr>
        <p:spPr bwMode="auto">
          <a:xfrm>
            <a:off x="338328" y="1600200"/>
            <a:ext cx="8485632" cy="445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20040" indent="-27432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7432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0120" indent="-27432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dirty="0" smtClean="0"/>
              <a:t>For VFR aircraft with an inoperable transponder or Mode C, or not equipped with Mode C, suggest that the aircraft do one of the following: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Conduct flight in airspace not affected by 14 CFR Part 91.215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File an IFR flight plan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Provide a VFR route of flight and maintain radio contact with ATC</a:t>
            </a:r>
          </a:p>
          <a:p>
            <a:pPr marL="45720" indent="0">
              <a:buFontTx/>
              <a:buNone/>
            </a:pPr>
            <a:endParaRPr lang="en-US" dirty="0"/>
          </a:p>
        </p:txBody>
      </p:sp>
      <p:sp>
        <p:nvSpPr>
          <p:cNvPr id="12" name="Text Box 1 IFR">
            <a:extLst>
              <a:ext uri="{FF2B5EF4-FFF2-40B4-BE49-F238E27FC236}">
                <a16:creationId xmlns:a16="http://schemas.microsoft.com/office/drawing/2014/main" id="{3CAEA89A-A54F-4920-BDA3-83DB9270C30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5488" y="1600200"/>
            <a:ext cx="8481341" cy="481692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</a:t>
            </a:r>
            <a:r>
              <a:rPr lang="en-US" dirty="0" smtClean="0"/>
              <a:t>ust </a:t>
            </a:r>
            <a:r>
              <a:rPr lang="en-US" dirty="0"/>
              <a:t>be made to the ATC facility having jurisdiction over the </a:t>
            </a:r>
            <a:r>
              <a:rPr lang="en-US" dirty="0" smtClean="0"/>
              <a:t>concerned airspace</a:t>
            </a:r>
            <a:endParaRPr lang="en-US" dirty="0"/>
          </a:p>
        </p:txBody>
      </p:sp>
      <p:sp>
        <p:nvSpPr>
          <p:cNvPr id="3" name="Slide Title">
            <a:extLst>
              <a:ext uri="{FF2B5EF4-FFF2-40B4-BE49-F238E27FC236}">
                <a16:creationId xmlns:a16="http://schemas.microsoft.com/office/drawing/2014/main" id="{B0B76E7C-84A6-4B89-9C6A-203F0753E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464" y="342575"/>
            <a:ext cx="6811156" cy="973839"/>
          </a:xfrm>
        </p:spPr>
        <p:txBody>
          <a:bodyPr/>
          <a:lstStyle/>
          <a:p>
            <a:r>
              <a:rPr lang="en-US" dirty="0" smtClean="0"/>
              <a:t>Inflight Deviation Requests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209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">
            <a:extLst>
              <a:ext uri="{FF2B5EF4-FFF2-40B4-BE49-F238E27FC236}">
                <a16:creationId xmlns:a16="http://schemas.microsoft.com/office/drawing/2014/main" id="{606C7BDF-ECD4-48E4-A436-51C333FAA7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6</a:t>
            </a:fld>
            <a:endParaRPr lang="en-US" dirty="0"/>
          </a:p>
        </p:txBody>
      </p:sp>
      <p:pic>
        <p:nvPicPr>
          <p:cNvPr id="5" name="Picture Left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7" y="1911740"/>
            <a:ext cx="3265714" cy="3119670"/>
          </a:xfrm>
          <a:prstGeom prst="rect">
            <a:avLst/>
          </a:prstGeom>
        </p:spPr>
      </p:pic>
      <p:pic>
        <p:nvPicPr>
          <p:cNvPr id="6" name="Picture Right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600" y="3216900"/>
            <a:ext cx="4064000" cy="2515941"/>
          </a:xfrm>
          <a:prstGeom prst="rect">
            <a:avLst/>
          </a:prstGeom>
        </p:spPr>
      </p:pic>
      <p:sp>
        <p:nvSpPr>
          <p:cNvPr id="8" name="Text Box 1"/>
          <p:cNvSpPr>
            <a:spLocks noChangeArrowheads="1"/>
          </p:cNvSpPr>
          <p:nvPr/>
        </p:nvSpPr>
        <p:spPr bwMode="hidden">
          <a:xfrm>
            <a:off x="3479610" y="1698598"/>
            <a:ext cx="3835589" cy="1352789"/>
          </a:xfrm>
          <a:prstGeom prst="wedgeRoundRectCallout">
            <a:avLst>
              <a:gd name="adj1" fmla="val -59090"/>
              <a:gd name="adj2" fmla="val 32896"/>
              <a:gd name="adj3" fmla="val 16667"/>
            </a:avLst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lIns="0" tIns="0" rIns="0" bIns="0" anchor="ctr"/>
          <a:lstStyle>
            <a:lvl1pPr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800" dirty="0" smtClean="0"/>
              <a:t>“TAYLOR LOW APREQ, </a:t>
            </a:r>
            <a:r>
              <a:rPr lang="en-US" sz="1800" dirty="0" smtClean="0"/>
              <a:t>BONANZA TWO THREE TANGO INOPERATIVE TRANSPONDER AND MODE C, ONE SEVEN THOUSAND</a:t>
            </a:r>
            <a:r>
              <a:rPr lang="en-US" altLang="en-US" sz="1800" dirty="0" smtClean="0"/>
              <a:t>”</a:t>
            </a:r>
            <a:endParaRPr lang="en-US" altLang="en-US" sz="1800" dirty="0"/>
          </a:p>
        </p:txBody>
      </p:sp>
      <p:sp>
        <p:nvSpPr>
          <p:cNvPr id="10" name="Text Box 2"/>
          <p:cNvSpPr>
            <a:spLocks noChangeArrowheads="1"/>
          </p:cNvSpPr>
          <p:nvPr/>
        </p:nvSpPr>
        <p:spPr bwMode="hidden">
          <a:xfrm>
            <a:off x="2459263" y="5342059"/>
            <a:ext cx="2677886" cy="556295"/>
          </a:xfrm>
          <a:prstGeom prst="wedgeRoundRectCallout">
            <a:avLst>
              <a:gd name="adj1" fmla="val 56212"/>
              <a:gd name="adj2" fmla="val -173760"/>
              <a:gd name="adj3" fmla="val 16667"/>
            </a:avLst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lIns="0" tIns="0" rIns="0" bIns="0" anchor="ctr"/>
          <a:lstStyle>
            <a:lvl1pPr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800" dirty="0" smtClean="0"/>
              <a:t>“APPROVED AS REQUESTED, BC”</a:t>
            </a:r>
            <a:endParaRPr lang="en-US" altLang="en-US" sz="1800" dirty="0"/>
          </a:p>
        </p:txBody>
      </p:sp>
      <p:sp>
        <p:nvSpPr>
          <p:cNvPr id="9" name="Slide Title">
            <a:extLst>
              <a:ext uri="{FF2B5EF4-FFF2-40B4-BE49-F238E27FC236}">
                <a16:creationId xmlns:a16="http://schemas.microsoft.com/office/drawing/2014/main" id="{B0B76E7C-84A6-4B89-9C6A-203F0753EBB1}"/>
              </a:ext>
            </a:extLst>
          </p:cNvPr>
          <p:cNvSpPr txBox="1">
            <a:spLocks/>
          </p:cNvSpPr>
          <p:nvPr/>
        </p:nvSpPr>
        <p:spPr bwMode="auto">
          <a:xfrm>
            <a:off x="205464" y="342575"/>
            <a:ext cx="8938536" cy="973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D2F6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3800" dirty="0" smtClean="0"/>
              <a:t>Inflight Deviation Requests </a:t>
            </a:r>
            <a:r>
              <a:rPr lang="en-US" sz="3200" i="1" dirty="0" smtClean="0"/>
              <a:t>(Cont’d)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254756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E30 Graphic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325850"/>
            <a:ext cx="9144000" cy="459109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14693" name="AutoShape 7"/>
          <p:cNvSpPr>
            <a:spLocks noChangeArrowheads="1"/>
          </p:cNvSpPr>
          <p:nvPr/>
        </p:nvSpPr>
        <p:spPr bwMode="hidden">
          <a:xfrm>
            <a:off x="46552" y="1361222"/>
            <a:ext cx="3679313" cy="1328176"/>
          </a:xfrm>
          <a:prstGeom prst="wedgeRoundRectCallout">
            <a:avLst>
              <a:gd name="adj1" fmla="val 55738"/>
              <a:gd name="adj2" fmla="val 46921"/>
              <a:gd name="adj3" fmla="val 16667"/>
            </a:avLst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lIns="0" tIns="0" rIns="0" bIns="0" anchor="ctr"/>
          <a:lstStyle>
            <a:lvl1pPr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800" dirty="0"/>
              <a:t>“NOVEMBER SIX </a:t>
            </a:r>
            <a:r>
              <a:rPr lang="en-US" altLang="en-US" sz="1800" dirty="0" err="1"/>
              <a:t>SIX</a:t>
            </a:r>
            <a:r>
              <a:rPr lang="en-US" altLang="en-US" sz="1800" dirty="0"/>
              <a:t> KILO GOLF </a:t>
            </a:r>
            <a:r>
              <a:rPr lang="en-US" altLang="en-US" sz="1800" dirty="0" smtClean="0"/>
              <a:t>OUR TRANSPONDER HAS FAILED. REQUEST FLIGHT LEVEL TWO ONE ZERO.”</a:t>
            </a:r>
            <a:endParaRPr lang="en-US" altLang="en-US" sz="1800" dirty="0"/>
          </a:p>
        </p:txBody>
      </p:sp>
      <p:sp>
        <p:nvSpPr>
          <p:cNvPr id="114694" name="AutoShape 6"/>
          <p:cNvSpPr>
            <a:spLocks noChangeArrowheads="1"/>
          </p:cNvSpPr>
          <p:nvPr/>
        </p:nvSpPr>
        <p:spPr bwMode="hidden">
          <a:xfrm>
            <a:off x="4670885" y="4643832"/>
            <a:ext cx="4409768" cy="1144434"/>
          </a:xfrm>
          <a:prstGeom prst="wedgeRoundRectCallout">
            <a:avLst>
              <a:gd name="adj1" fmla="val -58458"/>
              <a:gd name="adj2" fmla="val 51419"/>
              <a:gd name="adj3" fmla="val 16667"/>
            </a:avLst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lIns="0" tIns="0" rIns="0" bIns="0" anchor="ctr"/>
          <a:lstStyle>
            <a:lvl1pPr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800" dirty="0"/>
              <a:t>“NOVEMBER SIX </a:t>
            </a:r>
            <a:r>
              <a:rPr lang="en-US" altLang="en-US" sz="1800" dirty="0" err="1"/>
              <a:t>SIX</a:t>
            </a:r>
            <a:r>
              <a:rPr lang="en-US" altLang="en-US" sz="1800" dirty="0"/>
              <a:t> KILO GOLF, </a:t>
            </a:r>
            <a:r>
              <a:rPr lang="en-US" sz="1800" dirty="0"/>
              <a:t>UNABLE YOUR REQUEST FOR FLIGHT LEVEL </a:t>
            </a:r>
            <a:r>
              <a:rPr lang="en-US" altLang="en-US" sz="1800" dirty="0"/>
              <a:t>TWO ONE ZERO </a:t>
            </a:r>
            <a:r>
              <a:rPr lang="en-US" sz="1800" dirty="0" smtClean="0"/>
              <a:t>DUE </a:t>
            </a:r>
            <a:r>
              <a:rPr lang="en-US" sz="1800" dirty="0"/>
              <a:t>TO </a:t>
            </a:r>
            <a:r>
              <a:rPr lang="en-US" sz="1800" dirty="0" smtClean="0"/>
              <a:t>PRIMARY RADAR OUTAGE”</a:t>
            </a:r>
            <a:endParaRPr lang="en-US" altLang="en-US" sz="1800" dirty="0"/>
          </a:p>
        </p:txBody>
      </p:sp>
      <p:sp>
        <p:nvSpPr>
          <p:cNvPr id="22530" name="Slide Title"/>
          <p:cNvSpPr>
            <a:spLocks noGrp="1" noChangeArrowheads="1"/>
          </p:cNvSpPr>
          <p:nvPr>
            <p:ph type="title"/>
          </p:nvPr>
        </p:nvSpPr>
        <p:spPr>
          <a:xfrm>
            <a:off x="132057" y="295059"/>
            <a:ext cx="8472488" cy="810353"/>
          </a:xfrm>
        </p:spPr>
        <p:txBody>
          <a:bodyPr/>
          <a:lstStyle/>
          <a:p>
            <a:r>
              <a:rPr lang="en-US" dirty="0"/>
              <a:t>Failed Transponder </a:t>
            </a:r>
            <a:r>
              <a:rPr lang="en-US" dirty="0" smtClean="0"/>
              <a:t>or ADS-B Out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28477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D1964F-5C9E-41AB-9351-A09A19CA97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8</a:t>
            </a:fld>
            <a:endParaRPr lang="en-US" dirty="0"/>
          </a:p>
        </p:txBody>
      </p:sp>
      <p:pic>
        <p:nvPicPr>
          <p:cNvPr id="5" name="Click Icon">
            <a:extLst>
              <a:ext uri="{FF2B5EF4-FFF2-40B4-BE49-F238E27FC236}">
                <a16:creationId xmlns:a16="http://schemas.microsoft.com/office/drawing/2014/main" id="{C8EF5208-19EA-461B-A3B9-61D268A1AB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663" y="6261870"/>
            <a:ext cx="394232" cy="365760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476B7D7-E7B4-4DE3-9442-0F1CAA0943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8626" y="1169581"/>
            <a:ext cx="8116888" cy="4729569"/>
          </a:xfrm>
        </p:spPr>
        <p:txBody>
          <a:bodyPr/>
          <a:lstStyle/>
          <a:p>
            <a:pPr marL="45720" indent="0">
              <a:buNone/>
            </a:pPr>
            <a:r>
              <a:rPr lang="en-US" dirty="0"/>
              <a:t>Transponder requirements apply to all aircraft </a:t>
            </a:r>
            <a:r>
              <a:rPr lang="en-US" dirty="0" smtClean="0"/>
              <a:t>operating in what classes of airspace?</a:t>
            </a:r>
            <a:endParaRPr lang="en-US" dirty="0"/>
          </a:p>
          <a:p>
            <a:pPr marL="45720" indent="0">
              <a:buNone/>
            </a:pPr>
            <a:endParaRPr lang="en-US" dirty="0"/>
          </a:p>
          <a:p>
            <a:pPr marL="868680" lvl="1" indent="-457200">
              <a:buFont typeface="+mj-lt"/>
              <a:buAutoNum type="alphaUcPeriod"/>
            </a:pPr>
            <a:r>
              <a:rPr lang="en-US" dirty="0" smtClean="0"/>
              <a:t>Classes A, B, and C</a:t>
            </a:r>
            <a:endParaRPr lang="en-US" dirty="0"/>
          </a:p>
          <a:p>
            <a:pPr marL="868680" lvl="1" indent="-457200">
              <a:buFont typeface="+mj-lt"/>
              <a:buAutoNum type="alphaUcPeriod"/>
            </a:pPr>
            <a:r>
              <a:rPr lang="en-US" dirty="0" smtClean="0"/>
              <a:t>Classes B, C, and D</a:t>
            </a:r>
            <a:endParaRPr lang="en-US" dirty="0"/>
          </a:p>
          <a:p>
            <a:pPr marL="868680" lvl="1" indent="-457200">
              <a:buFont typeface="+mj-lt"/>
              <a:buAutoNum type="alphaUcPeriod"/>
            </a:pPr>
            <a:r>
              <a:rPr lang="en-US" dirty="0" smtClean="0"/>
              <a:t>Classes C, D, and E</a:t>
            </a:r>
            <a:endParaRPr lang="en-US" dirty="0"/>
          </a:p>
        </p:txBody>
      </p:sp>
      <p:sp>
        <p:nvSpPr>
          <p:cNvPr id="3" name="Slide Title">
            <a:extLst>
              <a:ext uri="{FF2B5EF4-FFF2-40B4-BE49-F238E27FC236}">
                <a16:creationId xmlns:a16="http://schemas.microsoft.com/office/drawing/2014/main" id="{89BF4571-2885-4DEC-932E-0FB04C2B6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Knowledge Check</a:t>
            </a:r>
          </a:p>
        </p:txBody>
      </p:sp>
    </p:spTree>
    <p:extLst>
      <p:ext uri="{BB962C8B-B14F-4D97-AF65-F5344CB8AC3E}">
        <p14:creationId xmlns:p14="http://schemas.microsoft.com/office/powerpoint/2010/main" val="2163059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6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noFill/>
        <a:ln w="38100" cap="flat" cmpd="sng" algn="ctr">
          <a:solidFill>
            <a:srgbClr val="00206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noFill/>
        <a:ln w="31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7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noFill/>
        <a:ln w="38100" cap="flat" cmpd="sng" algn="ctr">
          <a:solidFill>
            <a:srgbClr val="00206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noFill/>
        <a:ln w="31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WrappedLabelHistory xmlns:xsi="http://www.w3.org/2001/XMLSchema-instance" xmlns:xsd="http://www.w3.org/2001/XMLSchema" xmlns="http://www.boldonjames.com/2016/02/Classifier/internal/wrappedLabelHistory">
  <Value>PD94bWwgdmVyc2lvbj0iMS4wIiBlbmNvZGluZz0idXMtYXNjaWkiPz48bGFiZWxIaXN0b3J5IHhtbG5zOnhzaT0iaHR0cDovL3d3dy53My5vcmcvMjAwMS9YTUxTY2hlbWEtaW5zdGFuY2UiIHhtbG5zOnhzZD0iaHR0cDovL3d3dy53My5vcmcvMjAwMS9YTUxTY2hlbWEiIHhtbG5zPSJodHRwOi8vd3d3LmJvbGRvbmphbWVzLmNvbS8yMDE2LzAyL0NsYXNzaWZpZXIvaW50ZXJuYWwvbGFiZWxIaXN0b3J5Ij48aXRlbT48c2lzbCBzaXNsVmVyc2lvbj0iMCIgcG9saWN5PSJjOGQ1NzYwZS02MzhhLTQ3ZTgtOWUyZS0xMjI2YzJjYjI2OGQiIG9yaWdpbj0idXNlclNlbGVjdGVkIj48ZWxlbWVudCB1aWQ9IjQyODM0YmZiLTFlYzEtNGJlYi1iZDY0LWViODNmYjNjYjNmMyIgdmFsdWU9IiIgeG1sbnM9Imh0dHA6Ly93d3cuYm9sZG9uamFtZXMuY29tLzIwMDgvMDEvc2llL2ludGVybmFsL2xhYmVsIiAvPjwvc2lzbD48VXNlck5hbWU+TEVJRE9TLUNPUlBcaHVudGxleWE8L1VzZXJOYW1lPjxEYXRlVGltZT40LzE5LzIwMTkgMzowMTowMiBQTTwvRGF0ZVRpbWU+PExhYmVsU3RyaW5nPlVucmVzdHJpY3RlZDwvTGFiZWxTdHJpbmc+PC9pdGVtPjwvbGFiZWxIaXN0b3J5Pg==</Value>
</WrappedLabelHistory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f0e10e1-3e2d-4cb5-bdd3-156dacd9dc33">WEXTPJNUKPJZ-1215587825-11918</_dlc_DocId>
    <_dlc_DocIdUrl xmlns="4f0e10e1-3e2d-4cb5-bdd3-156dacd9dc33">
      <Url>https://ksn2.faa.gov/stt/TTPPM/ER24/_layouts/15/DocIdRedir.aspx?ID=WEXTPJNUKPJZ-1215587825-11918</Url>
      <Description>WEXTPJNUKPJZ-1215587825-11918</Description>
    </_dlc_DocIdUrl>
  </documentManagement>
</p:properties>
</file>

<file path=customXml/item4.xml><?xml version="1.0" encoding="utf-8"?>
<sisl xmlns:xsd="http://www.w3.org/2001/XMLSchema" xmlns:xsi="http://www.w3.org/2001/XMLSchema-instance" xmlns="http://www.boldonjames.com/2008/01/sie/internal/label" sislVersion="0" policy="c8d5760e-638a-47e8-9e2e-1226c2cb268d" origin="userSelected">
  <element uid="42834bfb-1ec1-4beb-bd64-eb83fb3cb3f3" value=""/>
</sisl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FAFDB35B5AD34C89EBE32B06747F48" ma:contentTypeVersion="0" ma:contentTypeDescription="Create a new document." ma:contentTypeScope="" ma:versionID="e72e5cf3a644bd3c2a76949ef822e5f3">
  <xsd:schema xmlns:xsd="http://www.w3.org/2001/XMLSchema" xmlns:xs="http://www.w3.org/2001/XMLSchema" xmlns:p="http://schemas.microsoft.com/office/2006/metadata/properties" xmlns:ns2="4f0e10e1-3e2d-4cb5-bdd3-156dacd9dc33" targetNamespace="http://schemas.microsoft.com/office/2006/metadata/properties" ma:root="true" ma:fieldsID="b03bf376aeaf2378700ad64a9a2727c9" ns2:_="">
    <xsd:import namespace="4f0e10e1-3e2d-4cb5-bdd3-156dacd9dc3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0e10e1-3e2d-4cb5-bdd3-156dacd9dc3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6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AA31371E-2F65-4755-AE0B-8900F7D1653C}">
  <ds:schemaRefs>
    <ds:schemaRef ds:uri="http://www.w3.org/2001/XMLSchema"/>
    <ds:schemaRef ds:uri="http://www.boldonjames.com/2016/02/Classifier/internal/wrappedLabelHistory"/>
  </ds:schemaRefs>
</ds:datastoreItem>
</file>

<file path=customXml/itemProps2.xml><?xml version="1.0" encoding="utf-8"?>
<ds:datastoreItem xmlns:ds="http://schemas.openxmlformats.org/officeDocument/2006/customXml" ds:itemID="{16C3D69F-504B-4C39-BFB0-73BB059A9ED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46916DE-013D-4894-BF96-985828AE4997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c9d3951b-c0b3-413d-9ae1-2b2887eb6f1c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1AB3AD0F-96D9-41F0-9CFC-3A2F07C96298}">
  <ds:schemaRefs>
    <ds:schemaRef ds:uri="http://www.w3.org/2001/XMLSchema"/>
    <ds:schemaRef ds:uri="http://www.boldonjames.com/2008/01/sie/internal/label"/>
  </ds:schemaRefs>
</ds:datastoreItem>
</file>

<file path=customXml/itemProps5.xml><?xml version="1.0" encoding="utf-8"?>
<ds:datastoreItem xmlns:ds="http://schemas.openxmlformats.org/officeDocument/2006/customXml" ds:itemID="{A8DF9917-4F5E-4C7E-97A9-FDAF377A3923}"/>
</file>

<file path=customXml/itemProps6.xml><?xml version="1.0" encoding="utf-8"?>
<ds:datastoreItem xmlns:ds="http://schemas.openxmlformats.org/officeDocument/2006/customXml" ds:itemID="{39CAD377-08B1-4D03-BB31-377C5A63AB47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75124</TotalTime>
  <Words>1455</Words>
  <Application>Microsoft Office PowerPoint</Application>
  <PresentationFormat>On-screen Show (4:3)</PresentationFormat>
  <Paragraphs>268</Paragraphs>
  <Slides>37</Slides>
  <Notes>37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  <vt:variant>
        <vt:lpstr>Custom Shows</vt:lpstr>
      </vt:variant>
      <vt:variant>
        <vt:i4>1</vt:i4>
      </vt:variant>
    </vt:vector>
  </HeadingPairs>
  <TitlesOfParts>
    <vt:vector size="46" baseType="lpstr">
      <vt:lpstr>Arial</vt:lpstr>
      <vt:lpstr>Consolas</vt:lpstr>
      <vt:lpstr>Courier New</vt:lpstr>
      <vt:lpstr>Symbol</vt:lpstr>
      <vt:lpstr>Times New Roman</vt:lpstr>
      <vt:lpstr>Wingdings</vt:lpstr>
      <vt:lpstr>6_Custom Design</vt:lpstr>
      <vt:lpstr>7_Custom Design</vt:lpstr>
      <vt:lpstr>PowerPoint Presentation</vt:lpstr>
      <vt:lpstr>PowerPoint Presentation</vt:lpstr>
      <vt:lpstr>Transponder and ADS-B Out Requirements</vt:lpstr>
      <vt:lpstr>PowerPoint Presentation</vt:lpstr>
      <vt:lpstr>PowerPoint Presentation</vt:lpstr>
      <vt:lpstr>Inflight Deviation Requests</vt:lpstr>
      <vt:lpstr>PowerPoint Presentation</vt:lpstr>
      <vt:lpstr>Failed Transponder or ADS-B Out</vt:lpstr>
      <vt:lpstr>Knowledge Check</vt:lpstr>
      <vt:lpstr>Knowledge Check</vt:lpstr>
      <vt:lpstr>National Beacon Code Allocation Plan</vt:lpstr>
      <vt:lpstr>Code Assignment</vt:lpstr>
      <vt:lpstr>Knowledge Check</vt:lpstr>
      <vt:lpstr>Knowledge Check</vt:lpstr>
      <vt:lpstr>Assignment Criteria</vt:lpstr>
      <vt:lpstr>Assignment Criteria – Code 4000</vt:lpstr>
      <vt:lpstr>Code Changes</vt:lpstr>
      <vt:lpstr>Beacon Code Procedures During an Emergency</vt:lpstr>
      <vt:lpstr>Radio Failure</vt:lpstr>
      <vt:lpstr>Unmanned Aircraft Systems (UAS) Lost Link</vt:lpstr>
      <vt:lpstr>Hijacked Aircraft</vt:lpstr>
      <vt:lpstr>Pressure Suit Flights and Flights above FL600</vt:lpstr>
      <vt:lpstr>VFR Code Assignments</vt:lpstr>
      <vt:lpstr>Code Monitor Requirements</vt:lpstr>
      <vt:lpstr>Knowledge Check</vt:lpstr>
      <vt:lpstr>Knowledge Check</vt:lpstr>
      <vt:lpstr>Knowledge Check</vt:lpstr>
      <vt:lpstr>Code Insert or Delete</vt:lpstr>
      <vt:lpstr>Discrete Code Request</vt:lpstr>
      <vt:lpstr>Discrete Code Request Results</vt:lpstr>
      <vt:lpstr>Manual Code Assignment</vt:lpstr>
      <vt:lpstr>Equipment Qualifier Modification</vt:lpstr>
      <vt:lpstr>Equipment Template</vt:lpstr>
      <vt:lpstr>Knowledge Check</vt:lpstr>
      <vt:lpstr>Knowledge Check</vt:lpstr>
      <vt:lpstr>Lesson Summary</vt:lpstr>
      <vt:lpstr>The End</vt:lpstr>
      <vt:lpstr>Custom Show 1</vt:lpstr>
    </vt:vector>
  </TitlesOfParts>
  <Company>FAA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MTONEY</dc:creator>
  <cp:lastModifiedBy>Nicholson, Nancy A-CTR (FAA)</cp:lastModifiedBy>
  <cp:revision>1192</cp:revision>
  <dcterms:created xsi:type="dcterms:W3CDTF">2005-01-28T20:32:53Z</dcterms:created>
  <dcterms:modified xsi:type="dcterms:W3CDTF">2022-08-16T21:49:11Z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0x0101003DFAFDB35B5AD34C89EBE32B06747F48</vt:lpwstr>
  </property>
  <property fmtid="{D5CDD505-2E9C-101B-9397-08002B2CF9AE}" pid="3" name="docIndexRef">
    <vt:lpwstr>45fbdbba-08ee-4828-8a02-d72094ac2d58</vt:lpwstr>
  </property>
  <property fmtid="{D5CDD505-2E9C-101B-9397-08002B2CF9AE}" pid="4" name="bjSaver">
    <vt:lpwstr>nAFgvCsYDVYf5XXx5wFs3z9OzyqVTT+J</vt:lpwstr>
  </property>
  <property fmtid="{D5CDD505-2E9C-101B-9397-08002B2CF9AE}" pid="5" name="bjDocumentSecurityLabel">
    <vt:lpwstr>Unrestricted</vt:lpwstr>
  </property>
  <property fmtid="{D5CDD505-2E9C-101B-9397-08002B2CF9AE}" pid="6" name="bjLabelHistoryID">
    <vt:lpwstr>{AA31371E-2F65-4755-AE0B-8900F7D1653C}</vt:lpwstr>
  </property>
  <property fmtid="{D5CDD505-2E9C-101B-9397-08002B2CF9AE}" pid="7" name="_dlc_DocIdItemGuid">
    <vt:lpwstr>7de35c5f-7d34-4d09-8251-a4ca6cb9d06c</vt:lpwstr>
  </property>
  <property fmtid="{D5CDD505-2E9C-101B-9397-08002B2CF9AE}" pid="8" name="bjDocumentLabelXML">
    <vt:lpwstr>&lt;?xml version="1.0" encoding="us-ascii"?&gt;&lt;sisl xmlns:xsd="http://www.w3.org/2001/XMLSchema" xmlns:xsi="http://www.w3.org/2001/XMLSchema-instance" sislVersion="0" policy="c8d5760e-638a-47e8-9e2e-1226c2cb268d" origin="userSelected" xmlns="http://www.boldonj</vt:lpwstr>
  </property>
  <property fmtid="{D5CDD505-2E9C-101B-9397-08002B2CF9AE}" pid="9" name="bjDocumentLabelXML-0">
    <vt:lpwstr>ames.com/2008/01/sie/internal/label"&gt;&lt;element uid="42834bfb-1ec1-4beb-bd64-eb83fb3cb3f3" value="" /&gt;&lt;/sisl&gt;</vt:lpwstr>
  </property>
</Properties>
</file>