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2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068" r:id="rId6"/>
    <p:sldMasterId id="2147484075" r:id="rId7"/>
    <p:sldMasterId id="2147484081" r:id="rId8"/>
  </p:sldMasterIdLst>
  <p:notesMasterIdLst>
    <p:notesMasterId r:id="rId38"/>
  </p:notesMasterIdLst>
  <p:handoutMasterIdLst>
    <p:handoutMasterId r:id="rId39"/>
  </p:handoutMasterIdLst>
  <p:sldIdLst>
    <p:sldId id="331" r:id="rId9"/>
    <p:sldId id="259" r:id="rId10"/>
    <p:sldId id="323" r:id="rId11"/>
    <p:sldId id="348" r:id="rId12"/>
    <p:sldId id="309" r:id="rId13"/>
    <p:sldId id="324" r:id="rId14"/>
    <p:sldId id="312" r:id="rId15"/>
    <p:sldId id="333" r:id="rId16"/>
    <p:sldId id="279" r:id="rId17"/>
    <p:sldId id="263" r:id="rId18"/>
    <p:sldId id="290" r:id="rId19"/>
    <p:sldId id="291" r:id="rId20"/>
    <p:sldId id="283" r:id="rId21"/>
    <p:sldId id="349" r:id="rId22"/>
    <p:sldId id="292" r:id="rId23"/>
    <p:sldId id="293" r:id="rId24"/>
    <p:sldId id="335" r:id="rId25"/>
    <p:sldId id="337" r:id="rId26"/>
    <p:sldId id="302" r:id="rId27"/>
    <p:sldId id="304" r:id="rId28"/>
    <p:sldId id="339" r:id="rId29"/>
    <p:sldId id="341" r:id="rId30"/>
    <p:sldId id="300" r:id="rId31"/>
    <p:sldId id="350" r:id="rId32"/>
    <p:sldId id="294" r:id="rId33"/>
    <p:sldId id="295" r:id="rId34"/>
    <p:sldId id="265" r:id="rId35"/>
    <p:sldId id="266" r:id="rId36"/>
    <p:sldId id="257" r:id="rId37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2">
          <p15:clr>
            <a:srgbClr val="A4A3A4"/>
          </p15:clr>
        </p15:guide>
        <p15:guide id="2" orient="horz" pos="721">
          <p15:clr>
            <a:srgbClr val="A4A3A4"/>
          </p15:clr>
        </p15:guide>
        <p15:guide id="3" orient="horz" pos="3800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pos="339">
          <p15:clr>
            <a:srgbClr val="A4A3A4"/>
          </p15:clr>
        </p15:guide>
        <p15:guide id="6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C8C8C"/>
    <a:srgbClr val="006400"/>
    <a:srgbClr val="BCBCBC"/>
    <a:srgbClr val="B4B4B4"/>
    <a:srgbClr val="00AAAA"/>
    <a:srgbClr val="B3B3B3"/>
    <a:srgbClr val="FCFCFC"/>
    <a:srgbClr val="00E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5853" autoAdjust="0"/>
  </p:normalViewPr>
  <p:slideViewPr>
    <p:cSldViewPr snapToGrid="0">
      <p:cViewPr varScale="1">
        <p:scale>
          <a:sx n="86" d="100"/>
          <a:sy n="86" d="100"/>
        </p:scale>
        <p:origin x="84" y="618"/>
      </p:cViewPr>
      <p:guideLst>
        <p:guide orient="horz" pos="542"/>
        <p:guide orient="horz" pos="721"/>
        <p:guide orient="horz" pos="3800"/>
        <p:guide orient="horz" pos="3235"/>
        <p:guide pos="33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ustomXml" Target="../customXml/item6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8300089-C4E6-4BBF-AEDF-ABB799F150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10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DD78BA7C-B5F8-476A-8D6E-18F9A2638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39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75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387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938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29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75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479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577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517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75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137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48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381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742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315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452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7526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52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028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689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2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78BA7C-B5F8-476A-8D6E-18F9A2638B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31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272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78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2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0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95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548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2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430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43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215221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to identify steps for: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295374"/>
            <a:ext cx="7972425" cy="260826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Creating a trial plan</a:t>
            </a:r>
          </a:p>
          <a:p>
            <a:pPr lvl="0"/>
            <a:r>
              <a:rPr lang="en-US" dirty="0"/>
              <a:t>Resubmitting an invalid trial plan</a:t>
            </a:r>
          </a:p>
          <a:p>
            <a:pPr lvl="0"/>
            <a:r>
              <a:rPr lang="en-US" dirty="0"/>
              <a:t>Sending an amendment</a:t>
            </a:r>
          </a:p>
          <a:p>
            <a:pPr lvl="0"/>
            <a:r>
              <a:rPr lang="en-US" dirty="0"/>
              <a:t>Sending an interim altitude</a:t>
            </a:r>
          </a:p>
          <a:p>
            <a:pPr lvl="0"/>
            <a:r>
              <a:rPr lang="en-US" dirty="0"/>
              <a:t>Graphic trial planning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8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B1CAF-AFEF-4B53-8217-D2B173A0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8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19974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1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 C: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10: Trial Plans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</a:t>
            </a:r>
            <a:r>
              <a:rPr lang="en-US" sz="14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1.0 2022.08</a:t>
            </a: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58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/>
              <a:t>Fourth level </a:t>
            </a:r>
            <a:endParaRPr lang="en-US" altLang="en-US" dirty="0"/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10: Trial Plans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8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1" r:id="rId2"/>
    <p:sldLayoutId id="2147484070" r:id="rId3"/>
    <p:sldLayoutId id="2147484074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10: Trial Plans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17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10: Trial Plans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6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1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88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is a restriction trial plan created from the ACL?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Trial Restrictions…&gt;Flight ID&gt;Plan Options…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Flight ID&gt;Plan Options…&gt;Trial Restrictions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Plan Options…&gt;Trial Restrictions&gt;Flight ID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create a speed trial plan from the GPD?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Speed menu button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the flight plan route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speed in the GPD data block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5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function of the “+” and “-” buttons on the Trial Departure Menu?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Add or subtract time from the current time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Move the flight entry up or down in the view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Raise or lower the requested altitude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Invalid Trial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190757"/>
            <a:ext cx="8412480" cy="46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7252C0-5233-46FD-B07A-C442B5B9FA9E}"/>
              </a:ext>
            </a:extLst>
          </p:cNvPr>
          <p:cNvSpPr/>
          <p:nvPr/>
        </p:nvSpPr>
        <p:spPr bwMode="auto">
          <a:xfrm>
            <a:off x="955935" y="1029010"/>
            <a:ext cx="7258810" cy="4449892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13</a:t>
            </a:fld>
            <a:endParaRPr lang="en-US" dirty="0"/>
          </a:p>
        </p:txBody>
      </p:sp>
      <p:pic>
        <p:nvPicPr>
          <p:cNvPr id="14" name="Click Icon">
            <a:extLst>
              <a:ext uri="{FF2B5EF4-FFF2-40B4-BE49-F238E27FC236}">
                <a16:creationId xmlns:a16="http://schemas.microsoft.com/office/drawing/2014/main" id="{D46A5A25-9FE4-469E-8E03-E3E456DF7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6" name="GDP AAL001.T1 dash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76" y="1069848"/>
            <a:ext cx="7242048" cy="4010718"/>
          </a:xfrm>
          <a:prstGeom prst="rect">
            <a:avLst/>
          </a:prstGeom>
        </p:spPr>
      </p:pic>
      <p:pic>
        <p:nvPicPr>
          <p:cNvPr id="21" name="GPD AAL001.T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76" y="1069848"/>
            <a:ext cx="7242048" cy="4025894"/>
          </a:xfrm>
          <a:prstGeom prst="rect">
            <a:avLst/>
          </a:prstGeom>
        </p:spPr>
      </p:pic>
      <p:sp>
        <p:nvSpPr>
          <p:cNvPr id="13" name="Implied Command">
            <a:extLst>
              <a:ext uri="{FF2B5EF4-FFF2-40B4-BE49-F238E27FC236}">
                <a16:creationId xmlns:a16="http://schemas.microsoft.com/office/drawing/2014/main" id="{2AF7BB89-D993-445A-9599-D8195ECEE69E}"/>
              </a:ext>
            </a:extLst>
          </p:cNvPr>
          <p:cNvSpPr txBox="1"/>
          <p:nvPr/>
        </p:nvSpPr>
        <p:spPr>
          <a:xfrm>
            <a:off x="1317231" y="5508462"/>
            <a:ext cx="6509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Implied Command (TBE Trial Plan ID)</a:t>
            </a:r>
          </a:p>
        </p:txBody>
      </p:sp>
      <p:pic>
        <p:nvPicPr>
          <p:cNvPr id="3" name="GPD SWA051.T1 dash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51" y="1072939"/>
            <a:ext cx="7242048" cy="4125138"/>
          </a:xfrm>
          <a:prstGeom prst="rect">
            <a:avLst/>
          </a:prstGeom>
        </p:spPr>
      </p:pic>
      <p:sp>
        <p:nvSpPr>
          <p:cNvPr id="17" name="Text - Sel Com (TBP)">
            <a:extLst>
              <a:ext uri="{FF2B5EF4-FFF2-40B4-BE49-F238E27FC236}">
                <a16:creationId xmlns:a16="http://schemas.microsoft.com/office/drawing/2014/main" id="{2AF7BB89-D993-445A-9599-D8195ECEE69E}"/>
              </a:ext>
            </a:extLst>
          </p:cNvPr>
          <p:cNvSpPr txBox="1"/>
          <p:nvPr/>
        </p:nvSpPr>
        <p:spPr>
          <a:xfrm>
            <a:off x="1214350" y="5509890"/>
            <a:ext cx="6715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Select Command (TBP)- Plans Display</a:t>
            </a:r>
          </a:p>
        </p:txBody>
      </p:sp>
      <p:pic>
        <p:nvPicPr>
          <p:cNvPr id="12" name="Plan Options... Dwell 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573" y="3434926"/>
            <a:ext cx="1024128" cy="206037"/>
          </a:xfrm>
          <a:prstGeom prst="rect">
            <a:avLst/>
          </a:prstGeom>
        </p:spPr>
      </p:pic>
      <p:pic>
        <p:nvPicPr>
          <p:cNvPr id="25" name="Cursor A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41" y="3219715"/>
            <a:ext cx="81964" cy="137160"/>
          </a:xfrm>
          <a:prstGeom prst="rect">
            <a:avLst/>
          </a:prstGeom>
        </p:spPr>
      </p:pic>
      <p:pic>
        <p:nvPicPr>
          <p:cNvPr id="31" name="GPD SWA051.T1 dashed select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120" y="1069848"/>
            <a:ext cx="7246095" cy="4123944"/>
          </a:xfrm>
          <a:prstGeom prst="rect">
            <a:avLst/>
          </a:prstGeom>
        </p:spPr>
      </p:pic>
      <p:cxnSp>
        <p:nvCxnSpPr>
          <p:cNvPr id="18" name="SWA051.T1 arrow"/>
          <p:cNvCxnSpPr/>
          <p:nvPr/>
        </p:nvCxnSpPr>
        <p:spPr bwMode="auto">
          <a:xfrm flipH="1" flipV="1">
            <a:off x="2227729" y="4177553"/>
            <a:ext cx="2649071" cy="1388059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AAL001.T1 arrow"/>
          <p:cNvCxnSpPr/>
          <p:nvPr/>
        </p:nvCxnSpPr>
        <p:spPr bwMode="auto">
          <a:xfrm flipV="1">
            <a:off x="5092700" y="2711824"/>
            <a:ext cx="940547" cy="2853788"/>
          </a:xfrm>
          <a:prstGeom prst="straightConnector1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Cursor 2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47" y="4040393"/>
            <a:ext cx="81964" cy="137160"/>
          </a:xfrm>
          <a:prstGeom prst="rect">
            <a:avLst/>
          </a:prstGeom>
        </p:spPr>
      </p:pic>
      <p:pic>
        <p:nvPicPr>
          <p:cNvPr id="22" name="Cursor 1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02" y="3219715"/>
            <a:ext cx="81964" cy="137160"/>
          </a:xfrm>
          <a:prstGeom prst="rect">
            <a:avLst/>
          </a:prstGeom>
        </p:spPr>
      </p:pic>
      <p:pic>
        <p:nvPicPr>
          <p:cNvPr id="6" name="POM PD GPD SWA051.T1 dashe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976" y="1049121"/>
            <a:ext cx="7242048" cy="4429781"/>
          </a:xfrm>
          <a:prstGeom prst="rect">
            <a:avLst/>
          </a:prstGeom>
        </p:spPr>
      </p:pic>
      <p:pic>
        <p:nvPicPr>
          <p:cNvPr id="7" name="G7 - Final Graphic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590" y="1051560"/>
            <a:ext cx="7240821" cy="4114800"/>
          </a:xfrm>
          <a:prstGeom prst="rect">
            <a:avLst/>
          </a:prstGeom>
        </p:spPr>
      </p:pic>
      <p:pic>
        <p:nvPicPr>
          <p:cNvPr id="32" name="Cursor - Resubmit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83" y="4942208"/>
            <a:ext cx="81964" cy="137160"/>
          </a:xfrm>
          <a:prstGeom prst="rect">
            <a:avLst/>
          </a:prstGeom>
        </p:spPr>
      </p:pic>
      <p:sp>
        <p:nvSpPr>
          <p:cNvPr id="34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dirty="0"/>
              <a:t>Resubmit Invalid Trial Plan</a:t>
            </a:r>
          </a:p>
        </p:txBody>
      </p:sp>
    </p:spTree>
    <p:extLst>
      <p:ext uri="{BB962C8B-B14F-4D97-AF65-F5344CB8AC3E}">
        <p14:creationId xmlns:p14="http://schemas.microsoft.com/office/powerpoint/2010/main" val="123090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93 L -0.11719 -0.0914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021 0.21944 L -0.57483 0.11597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2222E-6 -0.00069 L -0.00417 -0.07338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3" grpId="1" build="allAtOnce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732" y="1029010"/>
            <a:ext cx="8472488" cy="4972220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Which trial </a:t>
            </a:r>
            <a:r>
              <a:rPr lang="en-US" dirty="0" smtClean="0"/>
              <a:t>plan ID shows invalid trial plan coding?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24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Xxx</a:t>
            </a:r>
          </a:p>
          <a:p>
            <a:pPr marL="925830" lvl="1" indent="-514350">
              <a:spcAft>
                <a:spcPts val="2400"/>
              </a:spcAft>
              <a:buFont typeface="+mj-lt"/>
              <a:buAutoNum type="alphaUcPeriod"/>
            </a:pP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Xxx</a:t>
            </a:r>
          </a:p>
          <a:p>
            <a:pPr marL="925830" lvl="1" indent="-514350">
              <a:spcAft>
                <a:spcPts val="2400"/>
              </a:spcAft>
              <a:buFont typeface="+mj-lt"/>
              <a:buAutoNum type="alphaUcPeriod"/>
            </a:pPr>
            <a:r>
              <a:rPr lang="en-US" dirty="0"/>
              <a:t>xxx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753" y="2279325"/>
            <a:ext cx="2352675" cy="714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7444" t="6782" r="6598" b="17427"/>
          <a:stretch/>
        </p:blipFill>
        <p:spPr>
          <a:xfrm>
            <a:off x="1295400" y="3150335"/>
            <a:ext cx="2358028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682" t="8387" r="6829" b="12696"/>
          <a:stretch/>
        </p:blipFill>
        <p:spPr>
          <a:xfrm>
            <a:off x="1291073" y="3992770"/>
            <a:ext cx="2366682" cy="6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resubmit an invalid trial plan?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Plan Options…&gt;Resubmit&gt;Trial Plan ID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Trial Plan ID&gt;Plan Options…&gt;Resubmit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Invalid List&gt;Trial Plan ID&gt;Resubmit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16</a:t>
            </a:fld>
            <a:endParaRPr lang="en-US" dirty="0"/>
          </a:p>
        </p:txBody>
      </p:sp>
      <p:pic>
        <p:nvPicPr>
          <p:cNvPr id="25" name="Click Icon">
            <a:extLst>
              <a:ext uri="{FF2B5EF4-FFF2-40B4-BE49-F238E27FC236}">
                <a16:creationId xmlns:a16="http://schemas.microsoft.com/office/drawing/2014/main" id="{3BE95FAB-81B9-4C3D-9451-D9E7B6EE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" name="Graphic 1"/>
          <p:cNvPicPr>
            <a:picLocks noChangeAspect="1"/>
          </p:cNvPicPr>
          <p:nvPr/>
        </p:nvPicPr>
        <p:blipFill rotWithShape="1">
          <a:blip r:embed="rId4"/>
          <a:srcRect l="50371" t="18110" r="1286" b="19454"/>
          <a:stretch/>
        </p:blipFill>
        <p:spPr>
          <a:xfrm>
            <a:off x="320040" y="2039112"/>
            <a:ext cx="8503920" cy="3089062"/>
          </a:xfrm>
          <a:prstGeom prst="rect">
            <a:avLst/>
          </a:prstGeom>
        </p:spPr>
      </p:pic>
      <p:pic>
        <p:nvPicPr>
          <p:cNvPr id="5" name="Graphic 2"/>
          <p:cNvPicPr>
            <a:picLocks noChangeAspect="1"/>
          </p:cNvPicPr>
          <p:nvPr/>
        </p:nvPicPr>
        <p:blipFill rotWithShape="1">
          <a:blip r:embed="rId5"/>
          <a:srcRect l="50333" t="18136" r="1283" b="19281"/>
          <a:stretch/>
        </p:blipFill>
        <p:spPr>
          <a:xfrm>
            <a:off x="320040" y="2036619"/>
            <a:ext cx="8503920" cy="3093642"/>
          </a:xfrm>
          <a:prstGeom prst="rect">
            <a:avLst/>
          </a:prstGeom>
        </p:spPr>
      </p:pic>
      <p:pic>
        <p:nvPicPr>
          <p:cNvPr id="6" name="Graphic 3"/>
          <p:cNvPicPr>
            <a:picLocks noChangeAspect="1"/>
          </p:cNvPicPr>
          <p:nvPr/>
        </p:nvPicPr>
        <p:blipFill rotWithShape="1">
          <a:blip r:embed="rId6"/>
          <a:srcRect l="50333" t="18130" r="1283" b="19286"/>
          <a:stretch/>
        </p:blipFill>
        <p:spPr>
          <a:xfrm>
            <a:off x="320040" y="2039112"/>
            <a:ext cx="8503920" cy="3093642"/>
          </a:xfrm>
          <a:prstGeom prst="rect">
            <a:avLst/>
          </a:prstGeom>
        </p:spPr>
      </p:pic>
      <p:pic>
        <p:nvPicPr>
          <p:cNvPr id="7" name="Graphic 4"/>
          <p:cNvPicPr>
            <a:picLocks noChangeAspect="1"/>
          </p:cNvPicPr>
          <p:nvPr/>
        </p:nvPicPr>
        <p:blipFill rotWithShape="1">
          <a:blip r:embed="rId7"/>
          <a:srcRect l="50335" t="18121" r="1241" b="19150"/>
          <a:stretch/>
        </p:blipFill>
        <p:spPr>
          <a:xfrm>
            <a:off x="320040" y="2039112"/>
            <a:ext cx="8503920" cy="3098216"/>
          </a:xfrm>
          <a:prstGeom prst="rect">
            <a:avLst/>
          </a:prstGeom>
        </p:spPr>
      </p:pic>
      <p:pic>
        <p:nvPicPr>
          <p:cNvPr id="10" name="Graphic 5" hidden="1"/>
          <p:cNvPicPr>
            <a:picLocks noChangeAspect="1"/>
          </p:cNvPicPr>
          <p:nvPr/>
        </p:nvPicPr>
        <p:blipFill rotWithShape="1">
          <a:blip r:embed="rId8"/>
          <a:srcRect l="50332" t="18202" r="1281" b="19320"/>
          <a:stretch/>
        </p:blipFill>
        <p:spPr>
          <a:xfrm>
            <a:off x="320040" y="2039112"/>
            <a:ext cx="8503920" cy="3088418"/>
          </a:xfrm>
          <a:prstGeom prst="rect">
            <a:avLst/>
          </a:prstGeom>
        </p:spPr>
      </p:pic>
      <p:pic>
        <p:nvPicPr>
          <p:cNvPr id="17" name="Cursor 1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36" y="4438987"/>
            <a:ext cx="81964" cy="137160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140197" y="344488"/>
            <a:ext cx="889989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800" dirty="0"/>
              <a:t>Amendment Trial Plan - Plans Display</a:t>
            </a:r>
          </a:p>
        </p:txBody>
      </p:sp>
      <p:pic>
        <p:nvPicPr>
          <p:cNvPr id="3" name="Banner Cyan - Plans Displayz"/>
          <p:cNvPicPr>
            <a:picLocks noChangeAspect="1"/>
          </p:cNvPicPr>
          <p:nvPr/>
        </p:nvPicPr>
        <p:blipFill rotWithShape="1">
          <a:blip r:embed="rId10"/>
          <a:srcRect l="108" t="14892" r="343" b="7134"/>
          <a:stretch/>
        </p:blipFill>
        <p:spPr>
          <a:xfrm>
            <a:off x="1372331" y="3167288"/>
            <a:ext cx="6254496" cy="1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-0.06753 -0.1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53 -0.12917 L 0.22778 -0.15324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12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066800" y="1213168"/>
            <a:ext cx="6942667" cy="477881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17</a:t>
            </a:fld>
            <a:endParaRPr lang="en-US" dirty="0"/>
          </a:p>
        </p:txBody>
      </p:sp>
      <p:pic>
        <p:nvPicPr>
          <p:cNvPr id="25" name="Click Icon">
            <a:extLst>
              <a:ext uri="{FF2B5EF4-FFF2-40B4-BE49-F238E27FC236}">
                <a16:creationId xmlns:a16="http://schemas.microsoft.com/office/drawing/2014/main" id="{3BE95FAB-81B9-4C3D-9451-D9E7B6EE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5" name="Graphic 1"/>
          <p:cNvPicPr>
            <a:picLocks noChangeAspect="1"/>
          </p:cNvPicPr>
          <p:nvPr/>
        </p:nvPicPr>
        <p:blipFill rotWithShape="1">
          <a:blip r:embed="rId4"/>
          <a:srcRect l="16547" t="15662" r="54762" b="31852"/>
          <a:stretch/>
        </p:blipFill>
        <p:spPr>
          <a:xfrm>
            <a:off x="1600200" y="1374035"/>
            <a:ext cx="5943600" cy="3058121"/>
          </a:xfrm>
          <a:prstGeom prst="rect">
            <a:avLst/>
          </a:prstGeom>
        </p:spPr>
      </p:pic>
      <p:pic>
        <p:nvPicPr>
          <p:cNvPr id="6" name="Graphic 2"/>
          <p:cNvPicPr>
            <a:picLocks noChangeAspect="1"/>
          </p:cNvPicPr>
          <p:nvPr/>
        </p:nvPicPr>
        <p:blipFill rotWithShape="1">
          <a:blip r:embed="rId5"/>
          <a:srcRect l="16547" t="14816" r="54762" b="32275"/>
          <a:stretch/>
        </p:blipFill>
        <p:spPr>
          <a:xfrm>
            <a:off x="1600200" y="1326516"/>
            <a:ext cx="5943600" cy="3082780"/>
          </a:xfrm>
          <a:prstGeom prst="rect">
            <a:avLst/>
          </a:prstGeom>
        </p:spPr>
      </p:pic>
      <p:pic>
        <p:nvPicPr>
          <p:cNvPr id="8" name="Graphic 3"/>
          <p:cNvPicPr>
            <a:picLocks noChangeAspect="1"/>
          </p:cNvPicPr>
          <p:nvPr/>
        </p:nvPicPr>
        <p:blipFill rotWithShape="1">
          <a:blip r:embed="rId6"/>
          <a:srcRect l="16666" t="15238" r="54644" b="31852"/>
          <a:stretch/>
        </p:blipFill>
        <p:spPr>
          <a:xfrm>
            <a:off x="1627632" y="1354085"/>
            <a:ext cx="5943600" cy="3082779"/>
          </a:xfrm>
          <a:prstGeom prst="rect">
            <a:avLst/>
          </a:prstGeom>
        </p:spPr>
      </p:pic>
      <p:pic>
        <p:nvPicPr>
          <p:cNvPr id="16" name="Cursor 1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66" y="2212919"/>
            <a:ext cx="81964" cy="137160"/>
          </a:xfrm>
          <a:prstGeom prst="rect">
            <a:avLst/>
          </a:prstGeom>
        </p:spPr>
      </p:pic>
      <p:pic>
        <p:nvPicPr>
          <p:cNvPr id="18" name="Graphic 4b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1338072"/>
            <a:ext cx="6766559" cy="4645152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Amendment Trial Plan - GPD</a:t>
            </a:r>
          </a:p>
        </p:txBody>
      </p:sp>
    </p:spTree>
    <p:extLst>
      <p:ext uri="{BB962C8B-B14F-4D97-AF65-F5344CB8AC3E}">
        <p14:creationId xmlns:p14="http://schemas.microsoft.com/office/powerpoint/2010/main" val="277638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-0.10955 0.084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55 0.08472 L -0.00122 -0.0805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82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Selecting </a:t>
            </a:r>
            <a:r>
              <a:rPr lang="en-US" dirty="0" err="1"/>
              <a:t>AM+Uplink</a:t>
            </a:r>
            <a:r>
              <a:rPr lang="en-US" dirty="0"/>
              <a:t> amends the FP and  _____.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sends a CPDLC command to the aircraft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amends the CPDLC command 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creates a trial plan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4A393-AEA5-4DAE-914A-1A54B8988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6E91C-5EC4-44AD-A6DA-065BE7F0F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Creating a trial plan</a:t>
            </a:r>
          </a:p>
          <a:p>
            <a:pPr lvl="0"/>
            <a:r>
              <a:rPr lang="en-US" dirty="0"/>
              <a:t>Resubmitting an invalid trial plan</a:t>
            </a:r>
          </a:p>
          <a:p>
            <a:pPr lvl="0"/>
            <a:r>
              <a:rPr lang="en-US" dirty="0"/>
              <a:t>Sending an amendment or interim altitude</a:t>
            </a:r>
          </a:p>
          <a:p>
            <a:pPr lvl="0"/>
            <a:r>
              <a:rPr lang="en-US" dirty="0"/>
              <a:t>Graphic trial planning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is a trial plan sent as an amendment?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Trial Plan ID&gt;Plan Options…&gt;Amend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Amend&gt;Trial Plan ID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Trial Plan ID&gt;Amend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20</a:t>
            </a:fld>
            <a:endParaRPr lang="en-US" dirty="0"/>
          </a:p>
        </p:txBody>
      </p:sp>
      <p:pic>
        <p:nvPicPr>
          <p:cNvPr id="25" name="Click Icon">
            <a:extLst>
              <a:ext uri="{FF2B5EF4-FFF2-40B4-BE49-F238E27FC236}">
                <a16:creationId xmlns:a16="http://schemas.microsoft.com/office/drawing/2014/main" id="{3BE95FAB-81B9-4C3D-9451-D9E7B6EE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7" name="Graphic 1"/>
          <p:cNvPicPr>
            <a:picLocks noChangeAspect="1"/>
          </p:cNvPicPr>
          <p:nvPr/>
        </p:nvPicPr>
        <p:blipFill rotWithShape="1">
          <a:blip r:embed="rId4"/>
          <a:srcRect l="7309" t="33656" r="60049" b="29677"/>
          <a:stretch/>
        </p:blipFill>
        <p:spPr>
          <a:xfrm>
            <a:off x="548640" y="2436860"/>
            <a:ext cx="8046720" cy="2542176"/>
          </a:xfrm>
          <a:prstGeom prst="rect">
            <a:avLst/>
          </a:prstGeom>
        </p:spPr>
      </p:pic>
      <p:pic>
        <p:nvPicPr>
          <p:cNvPr id="8" name="Graphic 2"/>
          <p:cNvPicPr>
            <a:picLocks noChangeAspect="1"/>
          </p:cNvPicPr>
          <p:nvPr/>
        </p:nvPicPr>
        <p:blipFill rotWithShape="1">
          <a:blip r:embed="rId5"/>
          <a:srcRect l="7346" t="33700" r="60073" b="29743"/>
          <a:stretch/>
        </p:blipFill>
        <p:spPr>
          <a:xfrm>
            <a:off x="548640" y="2436031"/>
            <a:ext cx="8046720" cy="2539219"/>
          </a:xfrm>
          <a:prstGeom prst="rect">
            <a:avLst/>
          </a:prstGeom>
        </p:spPr>
      </p:pic>
      <p:pic>
        <p:nvPicPr>
          <p:cNvPr id="10" name="Graphic 3"/>
          <p:cNvPicPr>
            <a:picLocks noChangeAspect="1"/>
          </p:cNvPicPr>
          <p:nvPr/>
        </p:nvPicPr>
        <p:blipFill rotWithShape="1">
          <a:blip r:embed="rId6"/>
          <a:srcRect l="7308" t="33592" r="60074" b="29726"/>
          <a:stretch/>
        </p:blipFill>
        <p:spPr>
          <a:xfrm>
            <a:off x="548640" y="2436031"/>
            <a:ext cx="8046720" cy="2545106"/>
          </a:xfrm>
          <a:prstGeom prst="rect">
            <a:avLst/>
          </a:prstGeom>
        </p:spPr>
      </p:pic>
      <p:pic>
        <p:nvPicPr>
          <p:cNvPr id="13" name="Graphic 4" hidden="1"/>
          <p:cNvPicPr>
            <a:picLocks noChangeAspect="1"/>
          </p:cNvPicPr>
          <p:nvPr/>
        </p:nvPicPr>
        <p:blipFill rotWithShape="1">
          <a:blip r:embed="rId7"/>
          <a:srcRect l="7281" t="33673" r="60075" b="29753"/>
          <a:stretch/>
        </p:blipFill>
        <p:spPr>
          <a:xfrm>
            <a:off x="548640" y="2432304"/>
            <a:ext cx="8046720" cy="2535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01" y="4286586"/>
            <a:ext cx="81964" cy="13716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1044172"/>
          </a:xfrm>
        </p:spPr>
        <p:txBody>
          <a:bodyPr/>
          <a:lstStyle/>
          <a:p>
            <a:r>
              <a:rPr lang="en-US" dirty="0"/>
              <a:t>Interim Altitude Trial Plans - Plans Display</a:t>
            </a:r>
          </a:p>
        </p:txBody>
      </p:sp>
    </p:spTree>
    <p:extLst>
      <p:ext uri="{BB962C8B-B14F-4D97-AF65-F5344CB8AC3E}">
        <p14:creationId xmlns:p14="http://schemas.microsoft.com/office/powerpoint/2010/main" val="30910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-0.10659 -0.1905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59 -0.19051 L 0.28976 -0.2222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159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lick Icon">
            <a:extLst>
              <a:ext uri="{FF2B5EF4-FFF2-40B4-BE49-F238E27FC236}">
                <a16:creationId xmlns:a16="http://schemas.microsoft.com/office/drawing/2014/main" id="{3BE95FAB-81B9-4C3D-9451-D9E7B6EE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28600" y="1237233"/>
            <a:ext cx="8686800" cy="466344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21</a:t>
            </a:fld>
            <a:endParaRPr lang="en-US" dirty="0"/>
          </a:p>
        </p:txBody>
      </p:sp>
      <p:pic>
        <p:nvPicPr>
          <p:cNvPr id="2" name="Graphic 1"/>
          <p:cNvPicPr>
            <a:picLocks noChangeAspect="1"/>
          </p:cNvPicPr>
          <p:nvPr/>
        </p:nvPicPr>
        <p:blipFill rotWithShape="1">
          <a:blip r:embed="rId4"/>
          <a:srcRect l="144" t="475" r="371" b="107"/>
          <a:stretch/>
        </p:blipFill>
        <p:spPr>
          <a:xfrm>
            <a:off x="457200" y="1383040"/>
            <a:ext cx="8229600" cy="4459472"/>
          </a:xfrm>
          <a:prstGeom prst="rect">
            <a:avLst/>
          </a:prstGeom>
        </p:spPr>
      </p:pic>
      <p:pic>
        <p:nvPicPr>
          <p:cNvPr id="13" name="Graphic 2 - Trial Plan ID Emphasis"/>
          <p:cNvPicPr>
            <a:picLocks noChangeAspect="1"/>
          </p:cNvPicPr>
          <p:nvPr/>
        </p:nvPicPr>
        <p:blipFill rotWithShape="1">
          <a:blip r:embed="rId5"/>
          <a:srcRect l="231" t="278" r="283" b="1"/>
          <a:stretch/>
        </p:blipFill>
        <p:spPr>
          <a:xfrm>
            <a:off x="457200" y="1380744"/>
            <a:ext cx="8229600" cy="4466275"/>
          </a:xfrm>
          <a:prstGeom prst="rect">
            <a:avLst/>
          </a:prstGeom>
        </p:spPr>
      </p:pic>
      <p:pic>
        <p:nvPicPr>
          <p:cNvPr id="5" name="Graphic 3 - Interim B Dwell Emphasis"/>
          <p:cNvPicPr>
            <a:picLocks noChangeAspect="1"/>
          </p:cNvPicPr>
          <p:nvPr/>
        </p:nvPicPr>
        <p:blipFill rotWithShape="1">
          <a:blip r:embed="rId6"/>
          <a:srcRect l="10109" t="20526" r="58911" b="19878"/>
          <a:stretch/>
        </p:blipFill>
        <p:spPr>
          <a:xfrm>
            <a:off x="457200" y="1380744"/>
            <a:ext cx="8229600" cy="4452586"/>
          </a:xfrm>
          <a:prstGeom prst="rect">
            <a:avLst/>
          </a:prstGeom>
        </p:spPr>
      </p:pic>
      <p:pic>
        <p:nvPicPr>
          <p:cNvPr id="8" name="Graphic 4 - Results" hidden="1"/>
          <p:cNvPicPr>
            <a:picLocks noChangeAspect="1"/>
          </p:cNvPicPr>
          <p:nvPr/>
        </p:nvPicPr>
        <p:blipFill rotWithShape="1">
          <a:blip r:embed="rId7"/>
          <a:srcRect t="630" r="731"/>
          <a:stretch/>
        </p:blipFill>
        <p:spPr>
          <a:xfrm>
            <a:off x="400107" y="1380744"/>
            <a:ext cx="8496192" cy="4489644"/>
          </a:xfrm>
          <a:prstGeom prst="rect">
            <a:avLst/>
          </a:prstGeom>
        </p:spPr>
      </p:pic>
      <p:pic>
        <p:nvPicPr>
          <p:cNvPr id="16" name="cursor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20" y="2571460"/>
            <a:ext cx="81964" cy="137160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dirty="0"/>
              <a:t>Interim Altitude Trial Plan - GPD</a:t>
            </a:r>
          </a:p>
        </p:txBody>
      </p:sp>
    </p:spTree>
    <p:extLst>
      <p:ext uri="{BB962C8B-B14F-4D97-AF65-F5344CB8AC3E}">
        <p14:creationId xmlns:p14="http://schemas.microsoft.com/office/powerpoint/2010/main" val="10883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093 L -0.12656 0.086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3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56 0.08635 L 0.36459 -0.1236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9" y="-1050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How do you enter an interim altitude from a trial plan?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Interim&gt;Plan ID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Trial Plan ID&gt;Interim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Trial Plan ID&gt;T&gt;Send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8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lick icon">
            <a:extLst>
              <a:ext uri="{FF2B5EF4-FFF2-40B4-BE49-F238E27FC236}">
                <a16:creationId xmlns:a16="http://schemas.microsoft.com/office/drawing/2014/main" id="{3BE95FAB-81B9-4C3D-9451-D9E7B6EE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23</a:t>
            </a:fld>
            <a:endParaRPr lang="en-US" dirty="0"/>
          </a:p>
        </p:txBody>
      </p:sp>
      <p:pic>
        <p:nvPicPr>
          <p:cNvPr id="8" name="G1"/>
          <p:cNvPicPr>
            <a:picLocks noChangeAspect="1"/>
          </p:cNvPicPr>
          <p:nvPr/>
        </p:nvPicPr>
        <p:blipFill rotWithShape="1">
          <a:blip r:embed="rId4"/>
          <a:srcRect t="303" r="265" b="438"/>
          <a:stretch/>
        </p:blipFill>
        <p:spPr>
          <a:xfrm>
            <a:off x="457200" y="1071153"/>
            <a:ext cx="8229600" cy="4680176"/>
          </a:xfrm>
          <a:prstGeom prst="rect">
            <a:avLst/>
          </a:prstGeom>
        </p:spPr>
      </p:pic>
      <p:grpSp>
        <p:nvGrpSpPr>
          <p:cNvPr id="29" name="G2 Group\">
            <a:extLst>
              <a:ext uri="{FF2B5EF4-FFF2-40B4-BE49-F238E27FC236}">
                <a16:creationId xmlns:a16="http://schemas.microsoft.com/office/drawing/2014/main" id="{E9C9EE2F-E874-422E-B2C3-2382B77F45C8}"/>
              </a:ext>
            </a:extLst>
          </p:cNvPr>
          <p:cNvGrpSpPr/>
          <p:nvPr/>
        </p:nvGrpSpPr>
        <p:grpSpPr>
          <a:xfrm>
            <a:off x="457200" y="1071154"/>
            <a:ext cx="8229600" cy="4701383"/>
            <a:chOff x="457200" y="1071154"/>
            <a:chExt cx="8229600" cy="4701383"/>
          </a:xfrm>
        </p:grpSpPr>
        <p:pic>
          <p:nvPicPr>
            <p:cNvPr id="9" name="G2 TBH Destination"/>
            <p:cNvPicPr>
              <a:picLocks noChangeAspect="1"/>
            </p:cNvPicPr>
            <p:nvPr/>
          </p:nvPicPr>
          <p:blipFill rotWithShape="1">
            <a:blip r:embed="rId5"/>
            <a:srcRect l="11246" t="19016" r="62403" b="27458"/>
            <a:stretch/>
          </p:blipFill>
          <p:spPr>
            <a:xfrm>
              <a:off x="457200" y="1071154"/>
              <a:ext cx="8229600" cy="4701383"/>
            </a:xfrm>
            <a:prstGeom prst="rect">
              <a:avLst/>
            </a:prstGeom>
          </p:spPr>
        </p:pic>
        <p:sp>
          <p:nvSpPr>
            <p:cNvPr id="28" name="14 092 mask">
              <a:extLst>
                <a:ext uri="{FF2B5EF4-FFF2-40B4-BE49-F238E27FC236}">
                  <a16:creationId xmlns:a16="http://schemas.microsoft.com/office/drawing/2014/main" id="{EAF8F0C2-08F5-4DF4-AD38-A6C83C9E1BEC}"/>
                </a:ext>
              </a:extLst>
            </p:cNvPr>
            <p:cNvSpPr/>
            <p:nvPr/>
          </p:nvSpPr>
          <p:spPr bwMode="auto">
            <a:xfrm>
              <a:off x="2675882" y="3820285"/>
              <a:ext cx="454395" cy="409516"/>
            </a:xfrm>
            <a:prstGeom prst="rect">
              <a:avLst/>
            </a:prstGeom>
            <a:solidFill>
              <a:srgbClr val="00000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1" name="G3 14 092"/>
          <p:cNvPicPr>
            <a:picLocks noChangeAspect="1"/>
          </p:cNvPicPr>
          <p:nvPr/>
        </p:nvPicPr>
        <p:blipFill rotWithShape="1">
          <a:blip r:embed="rId6"/>
          <a:srcRect l="11210" t="18984" r="62385" b="27623"/>
          <a:stretch/>
        </p:blipFill>
        <p:spPr>
          <a:xfrm>
            <a:off x="457200" y="1069848"/>
            <a:ext cx="8229600" cy="4680093"/>
          </a:xfrm>
          <a:prstGeom prst="rect">
            <a:avLst/>
          </a:prstGeom>
        </p:spPr>
      </p:pic>
      <p:pic>
        <p:nvPicPr>
          <p:cNvPr id="14" name="G4 32 072"/>
          <p:cNvPicPr>
            <a:picLocks noChangeAspect="1"/>
          </p:cNvPicPr>
          <p:nvPr/>
        </p:nvPicPr>
        <p:blipFill rotWithShape="1">
          <a:blip r:embed="rId7"/>
          <a:srcRect l="11238" t="18984" r="62414" b="27623"/>
          <a:stretch/>
        </p:blipFill>
        <p:spPr>
          <a:xfrm>
            <a:off x="457200" y="1069848"/>
            <a:ext cx="8229600" cy="4690082"/>
          </a:xfrm>
          <a:prstGeom prst="rect">
            <a:avLst/>
          </a:prstGeom>
        </p:spPr>
      </p:pic>
      <p:pic>
        <p:nvPicPr>
          <p:cNvPr id="2" name="G5 Graphic Menu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1682" r="328" b="704"/>
          <a:stretch/>
        </p:blipFill>
        <p:spPr>
          <a:xfrm>
            <a:off x="457200" y="1069848"/>
            <a:ext cx="8229600" cy="4685082"/>
          </a:xfrm>
          <a:prstGeom prst="rect">
            <a:avLst/>
          </a:prstGeom>
        </p:spPr>
      </p:pic>
      <p:pic>
        <p:nvPicPr>
          <p:cNvPr id="16" name="G6 Move Cursoro to Drone"/>
          <p:cNvPicPr>
            <a:picLocks noChangeAspect="1"/>
          </p:cNvPicPr>
          <p:nvPr/>
        </p:nvPicPr>
        <p:blipFill rotWithShape="1">
          <a:blip r:embed="rId9"/>
          <a:srcRect l="11238" t="19027" r="62414" b="27243"/>
          <a:stretch/>
        </p:blipFill>
        <p:spPr>
          <a:xfrm>
            <a:off x="457200" y="1069848"/>
            <a:ext cx="8229600" cy="4719816"/>
          </a:xfrm>
          <a:prstGeom prst="rect">
            <a:avLst/>
          </a:prstGeom>
        </p:spPr>
      </p:pic>
      <p:pic>
        <p:nvPicPr>
          <p:cNvPr id="13" name="Cursor - Resubmit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08" y="4391154"/>
            <a:ext cx="81964" cy="137160"/>
          </a:xfrm>
          <a:prstGeom prst="rect">
            <a:avLst/>
          </a:prstGeom>
        </p:spPr>
      </p:pic>
      <p:pic>
        <p:nvPicPr>
          <p:cNvPr id="19" name="G7 Final State"/>
          <p:cNvPicPr>
            <a:picLocks noChangeAspect="1"/>
          </p:cNvPicPr>
          <p:nvPr/>
        </p:nvPicPr>
        <p:blipFill rotWithShape="1">
          <a:blip r:embed="rId11"/>
          <a:srcRect l="9722" t="18108" r="57870" b="15390"/>
          <a:stretch/>
        </p:blipFill>
        <p:spPr>
          <a:xfrm>
            <a:off x="228600" y="969264"/>
            <a:ext cx="8686800" cy="5013523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dirty="0"/>
              <a:t>Create Graphic Trial Plan</a:t>
            </a:r>
          </a:p>
        </p:txBody>
      </p:sp>
      <p:pic>
        <p:nvPicPr>
          <p:cNvPr id="18" name="Plus cursor">
            <a:extLst>
              <a:ext uri="{FF2B5EF4-FFF2-40B4-BE49-F238E27FC236}">
                <a16:creationId xmlns:a16="http://schemas.microsoft.com/office/drawing/2014/main" id="{010908EB-2C1A-4224-9F36-2A86E5B429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1" y="3194441"/>
            <a:ext cx="155448" cy="155694"/>
          </a:xfrm>
          <a:prstGeom prst="rect">
            <a:avLst/>
          </a:prstGeom>
        </p:spPr>
      </p:pic>
      <p:pic>
        <p:nvPicPr>
          <p:cNvPr id="20" name="arrow cursor">
            <a:extLst>
              <a:ext uri="{FF2B5EF4-FFF2-40B4-BE49-F238E27FC236}">
                <a16:creationId xmlns:a16="http://schemas.microsoft.com/office/drawing/2014/main" id="{9714E607-2AE1-40CF-877F-3B5E452EFC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89" y="4102771"/>
            <a:ext cx="81964" cy="137160"/>
          </a:xfrm>
          <a:prstGeom prst="rect">
            <a:avLst/>
          </a:prstGeom>
        </p:spPr>
      </p:pic>
      <p:cxnSp>
        <p:nvCxnSpPr>
          <p:cNvPr id="5" name="Line 1">
            <a:extLst>
              <a:ext uri="{FF2B5EF4-FFF2-40B4-BE49-F238E27FC236}">
                <a16:creationId xmlns:a16="http://schemas.microsoft.com/office/drawing/2014/main" id="{4E499DF1-6515-4498-8BF0-3643E5E1C1AC}"/>
              </a:ext>
            </a:extLst>
          </p:cNvPr>
          <p:cNvCxnSpPr/>
          <p:nvPr/>
        </p:nvCxnSpPr>
        <p:spPr bwMode="auto">
          <a:xfrm flipH="1" flipV="1">
            <a:off x="1109207" y="3275937"/>
            <a:ext cx="496956" cy="73152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Line 2">
            <a:extLst>
              <a:ext uri="{FF2B5EF4-FFF2-40B4-BE49-F238E27FC236}">
                <a16:creationId xmlns:a16="http://schemas.microsoft.com/office/drawing/2014/main" id="{38E22681-9C8E-4360-AB69-B9A80ACF3D0D}"/>
              </a:ext>
            </a:extLst>
          </p:cNvPr>
          <p:cNvCxnSpPr/>
          <p:nvPr/>
        </p:nvCxnSpPr>
        <p:spPr bwMode="auto">
          <a:xfrm>
            <a:off x="1606163" y="4007457"/>
            <a:ext cx="1115732" cy="1759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line 3">
            <a:extLst>
              <a:ext uri="{FF2B5EF4-FFF2-40B4-BE49-F238E27FC236}">
                <a16:creationId xmlns:a16="http://schemas.microsoft.com/office/drawing/2014/main" id="{9192787E-C3B3-484C-AF27-406B665AD134}"/>
              </a:ext>
            </a:extLst>
          </p:cNvPr>
          <p:cNvCxnSpPr/>
          <p:nvPr/>
        </p:nvCxnSpPr>
        <p:spPr bwMode="auto">
          <a:xfrm flipV="1">
            <a:off x="2782957" y="3273157"/>
            <a:ext cx="2386737" cy="751891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line 4">
            <a:extLst>
              <a:ext uri="{FF2B5EF4-FFF2-40B4-BE49-F238E27FC236}">
                <a16:creationId xmlns:a16="http://schemas.microsoft.com/office/drawing/2014/main" id="{4A3BB608-9DBF-4356-8281-A47B2A479B11}"/>
              </a:ext>
            </a:extLst>
          </p:cNvPr>
          <p:cNvCxnSpPr/>
          <p:nvPr/>
        </p:nvCxnSpPr>
        <p:spPr bwMode="auto">
          <a:xfrm flipH="1" flipV="1">
            <a:off x="5169696" y="3275937"/>
            <a:ext cx="1128073" cy="1138941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7212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0903 -0.1319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-3.33333E-6 L 0.05434 0.106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532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4 0.10672 L 0.18437 0.1092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7 0.10926 L 0.44618 0.00023 " pathEditMode="relative" rAng="0" ptsTypes="AA">
                                      <p:cBhvr>
                                        <p:cTn id="34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-546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19 0.00023 L 0.57309 0.17315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2" y="861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-1.48148E-6 L 0.05347 0.07269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What is the first step to create a graphic trial plan on the GPD?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TBH the destination in the GPD data block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TBP Graphic from the menu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TBE flight ID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/>
              <a:t>Only one point can be designated when creating a graphic trial plan.</a:t>
            </a:r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True</a:t>
            </a:r>
          </a:p>
          <a:p>
            <a:pPr marL="925830" lvl="1" indent="-514350">
              <a:spcAft>
                <a:spcPts val="1200"/>
              </a:spcAft>
              <a:buFont typeface="+mj-lt"/>
              <a:buAutoNum type="alphaUcPeriod"/>
            </a:pPr>
            <a:r>
              <a:rPr lang="en-US" dirty="0"/>
              <a:t>False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840880"/>
            <a:ext cx="8218932" cy="504893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altLang="en-US" sz="2600" kern="0" dirty="0" smtClean="0"/>
              <a:t>Purpose</a:t>
            </a:r>
          </a:p>
          <a:p>
            <a:pPr lvl="1">
              <a:spcAft>
                <a:spcPts val="0"/>
              </a:spcAft>
            </a:pPr>
            <a:r>
              <a:rPr lang="en-US" altLang="en-US" sz="2300" kern="0" dirty="0"/>
              <a:t>Perform the following </a:t>
            </a:r>
            <a:r>
              <a:rPr lang="en-US" altLang="en-US" sz="2300" kern="0" dirty="0" smtClean="0"/>
              <a:t>tasks:</a:t>
            </a:r>
            <a:endParaRPr lang="en-US" altLang="en-US" sz="2300" b="0" dirty="0"/>
          </a:p>
          <a:p>
            <a:pPr lvl="2"/>
            <a:r>
              <a:rPr lang="en-US" altLang="en-US" sz="2300" dirty="0"/>
              <a:t>Creating a trial plan</a:t>
            </a:r>
          </a:p>
          <a:p>
            <a:pPr lvl="2"/>
            <a:r>
              <a:rPr lang="en-US" altLang="en-US" sz="2300" dirty="0"/>
              <a:t>Resubmitting an invalid trial plan</a:t>
            </a:r>
          </a:p>
          <a:p>
            <a:pPr lvl="2"/>
            <a:r>
              <a:rPr lang="en-US" altLang="en-US" sz="2300" dirty="0"/>
              <a:t>Sending an amendment or interim altitude</a:t>
            </a:r>
          </a:p>
          <a:p>
            <a:pPr lvl="2"/>
            <a:r>
              <a:rPr lang="en-US" altLang="en-US" sz="2300" dirty="0"/>
              <a:t>Graphic trial planning</a:t>
            </a:r>
            <a:endParaRPr lang="en-US" altLang="en-US" dirty="0"/>
          </a:p>
          <a:p>
            <a:pPr>
              <a:spcAft>
                <a:spcPts val="0"/>
              </a:spcAft>
            </a:pPr>
            <a:r>
              <a:rPr lang="en-US" altLang="en-US" sz="2600" b="1" dirty="0">
                <a:ea typeface="+mn-ea"/>
                <a:cs typeface="+mn-cs"/>
              </a:rPr>
              <a:t>Materials</a:t>
            </a:r>
          </a:p>
          <a:p>
            <a:pPr lvl="1">
              <a:spcAft>
                <a:spcPts val="0"/>
              </a:spcAft>
            </a:pPr>
            <a:r>
              <a:rPr lang="en-US" altLang="en-US" sz="2300" dirty="0"/>
              <a:t>TTL </a:t>
            </a:r>
            <a:r>
              <a:rPr lang="en-US" altLang="en-US" sz="2300" dirty="0" smtClean="0"/>
              <a:t>part-task exercise: </a:t>
            </a:r>
            <a:r>
              <a:rPr lang="en-US" altLang="en-US" sz="2300" dirty="0"/>
              <a:t>Trial </a:t>
            </a:r>
            <a:r>
              <a:rPr lang="en-US" altLang="en-US" sz="2300" dirty="0" smtClean="0"/>
              <a:t>Plans</a:t>
            </a:r>
          </a:p>
          <a:p>
            <a:pPr>
              <a:spcAft>
                <a:spcPts val="0"/>
              </a:spcAft>
            </a:pPr>
            <a:r>
              <a:rPr lang="en-US" altLang="en-US" sz="2600" kern="0" dirty="0" smtClean="0"/>
              <a:t>Directions</a:t>
            </a:r>
            <a:endParaRPr lang="en-US" altLang="en-US" sz="2600" kern="0" dirty="0"/>
          </a:p>
          <a:p>
            <a:pPr marL="662940" lvl="1" indent="-342900"/>
            <a:r>
              <a:rPr lang="en-US" altLang="en-US" sz="2300" kern="0" dirty="0"/>
              <a:t>This exercise takes approximately 30 minutes to complete. Each student must complete the checklist. No headsets are </a:t>
            </a:r>
            <a:r>
              <a:rPr lang="en-US" altLang="en-US" sz="2300" kern="0" dirty="0" smtClean="0"/>
              <a:t>required.</a:t>
            </a:r>
            <a:endParaRPr lang="en-US" sz="2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9768" y="273041"/>
            <a:ext cx="8472488" cy="6096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kern="0" dirty="0"/>
              <a:t>Part-Task Exercise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D8C4990-46D1-402F-ACAC-E9BBBAB8E6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6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A25853-6516-4215-8377-36D2CFBC9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F9A6F-ABC8-453A-A9E3-EA8307D52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Creating a trial plan</a:t>
            </a:r>
          </a:p>
          <a:p>
            <a:r>
              <a:rPr lang="en-US" dirty="0"/>
              <a:t>Resubmitting an invalid trial plan</a:t>
            </a:r>
          </a:p>
          <a:p>
            <a:r>
              <a:rPr lang="en-US" dirty="0"/>
              <a:t>Sending an amendment or interim altitude</a:t>
            </a:r>
          </a:p>
          <a:p>
            <a:r>
              <a:rPr lang="en-US" dirty="0"/>
              <a:t>Graphic trial planning</a:t>
            </a:r>
          </a:p>
        </p:txBody>
      </p:sp>
    </p:spTree>
    <p:extLst>
      <p:ext uri="{BB962C8B-B14F-4D97-AF65-F5344CB8AC3E}">
        <p14:creationId xmlns:p14="http://schemas.microsoft.com/office/powerpoint/2010/main" val="7203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83D732B-AF52-4C6D-9025-E2C57B80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0209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50DBDF-9855-412D-853E-DFD35642A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Trial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E54A7-2CDE-4E82-AEB3-1C02B58D2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3BEB5F-84C0-4EE6-8B95-E05D23447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283D6-F277-44DB-89F2-507A719F99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r="2496" b="3301"/>
          <a:stretch/>
        </p:blipFill>
        <p:spPr>
          <a:xfrm>
            <a:off x="0" y="1231711"/>
            <a:ext cx="9144000" cy="4783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D20A4-2B9B-41F6-A10C-5DBA32FE2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" r="2496" b="3301"/>
          <a:stretch/>
        </p:blipFill>
        <p:spPr>
          <a:xfrm>
            <a:off x="0" y="1231711"/>
            <a:ext cx="9144000" cy="47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lick icon">
            <a:extLst>
              <a:ext uri="{FF2B5EF4-FFF2-40B4-BE49-F238E27FC236}">
                <a16:creationId xmlns:a16="http://schemas.microsoft.com/office/drawing/2014/main" id="{CF3A73A4-5D53-44C8-BAFB-1FB4FDF89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8" name="ACL focus SWA1599">
            <a:extLst>
              <a:ext uri="{FF2B5EF4-FFF2-40B4-BE49-F238E27FC236}">
                <a16:creationId xmlns:a16="http://schemas.microsoft.com/office/drawing/2014/main" id="{D7274BB6-82AA-40EA-A2CF-96D3F3EEA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8" y="1723624"/>
            <a:ext cx="8863602" cy="3410719"/>
          </a:xfrm>
          <a:prstGeom prst="rect">
            <a:avLst/>
          </a:prstGeom>
        </p:spPr>
      </p:pic>
      <p:pic>
        <p:nvPicPr>
          <p:cNvPr id="27" name="ACL focus SWA1599 select">
            <a:extLst>
              <a:ext uri="{FF2B5EF4-FFF2-40B4-BE49-F238E27FC236}">
                <a16:creationId xmlns:a16="http://schemas.microsoft.com/office/drawing/2014/main" id="{8354DB18-F9F5-4B98-95D6-BABF9FD5CB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5" y="1723640"/>
            <a:ext cx="8866650" cy="3410719"/>
          </a:xfrm>
          <a:prstGeom prst="rect">
            <a:avLst/>
          </a:prstGeom>
        </p:spPr>
      </p:pic>
      <p:pic>
        <p:nvPicPr>
          <p:cNvPr id="25" name="ACL un-focus FL210 SWA1599">
            <a:extLst>
              <a:ext uri="{FF2B5EF4-FFF2-40B4-BE49-F238E27FC236}">
                <a16:creationId xmlns:a16="http://schemas.microsoft.com/office/drawing/2014/main" id="{FF658E48-D00B-46C3-B570-74886ADFF1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723640"/>
            <a:ext cx="8863602" cy="3410719"/>
          </a:xfrm>
          <a:prstGeom prst="rect">
            <a:avLst/>
          </a:prstGeom>
        </p:spPr>
      </p:pic>
      <p:pic>
        <p:nvPicPr>
          <p:cNvPr id="24" name="Plans Display SWA1599 INV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2339338"/>
            <a:ext cx="7662688" cy="21793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Altitude Trial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</a:t>
            </a:fld>
            <a:endParaRPr lang="en-US" dirty="0"/>
          </a:p>
        </p:txBody>
      </p:sp>
      <p:pic>
        <p:nvPicPr>
          <p:cNvPr id="12" name="cursor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36" y="4438987"/>
            <a:ext cx="81964" cy="137160"/>
          </a:xfrm>
          <a:prstGeom prst="rect">
            <a:avLst/>
          </a:prstGeom>
        </p:spPr>
      </p:pic>
      <p:sp>
        <p:nvSpPr>
          <p:cNvPr id="15" name="210 dwell">
            <a:extLst>
              <a:ext uri="{FF2B5EF4-FFF2-40B4-BE49-F238E27FC236}">
                <a16:creationId xmlns:a16="http://schemas.microsoft.com/office/drawing/2014/main" id="{5CB7D16D-984B-4B81-A311-A593E9BB27EE}"/>
              </a:ext>
            </a:extLst>
          </p:cNvPr>
          <p:cNvSpPr/>
          <p:nvPr/>
        </p:nvSpPr>
        <p:spPr bwMode="auto">
          <a:xfrm>
            <a:off x="3908029" y="3224016"/>
            <a:ext cx="254396" cy="114497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ltitude Menu SWA15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32" y="2449376"/>
            <a:ext cx="874740" cy="24027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C1CEFF-53E6-4C2F-9860-2DC066CDBE5C}"/>
              </a:ext>
            </a:extLst>
          </p:cNvPr>
          <p:cNvSpPr/>
          <p:nvPr/>
        </p:nvSpPr>
        <p:spPr bwMode="auto">
          <a:xfrm>
            <a:off x="4361892" y="4472549"/>
            <a:ext cx="258770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Cursor middle">
            <a:extLst>
              <a:ext uri="{FF2B5EF4-FFF2-40B4-BE49-F238E27FC236}">
                <a16:creationId xmlns:a16="http://schemas.microsoft.com/office/drawing/2014/main" id="{AD93C5CF-7DCD-4102-96A2-6B382C22B0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17" y="4266544"/>
            <a:ext cx="81964" cy="137160"/>
          </a:xfrm>
          <a:prstGeom prst="rect">
            <a:avLst/>
          </a:prstGeom>
        </p:spPr>
      </p:pic>
      <p:pic>
        <p:nvPicPr>
          <p:cNvPr id="22" name="Plan Options Menu SWA15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6" y="2354957"/>
            <a:ext cx="1996444" cy="2508509"/>
          </a:xfrm>
          <a:prstGeom prst="rect">
            <a:avLst/>
          </a:prstGeom>
        </p:spPr>
      </p:pic>
      <p:sp>
        <p:nvSpPr>
          <p:cNvPr id="26" name="SWA1599 dwell">
            <a:extLst>
              <a:ext uri="{FF2B5EF4-FFF2-40B4-BE49-F238E27FC236}">
                <a16:creationId xmlns:a16="http://schemas.microsoft.com/office/drawing/2014/main" id="{4ED44866-859F-4958-A3F9-EF28F51F9AD5}"/>
              </a:ext>
            </a:extLst>
          </p:cNvPr>
          <p:cNvSpPr/>
          <p:nvPr/>
        </p:nvSpPr>
        <p:spPr bwMode="auto">
          <a:xfrm>
            <a:off x="1247775" y="3225604"/>
            <a:ext cx="1293019" cy="114497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Plan Options... dwell"/>
          <p:cNvSpPr/>
          <p:nvPr/>
        </p:nvSpPr>
        <p:spPr bwMode="auto">
          <a:xfrm>
            <a:off x="194980" y="1975338"/>
            <a:ext cx="1183764" cy="234462"/>
          </a:xfrm>
          <a:prstGeom prst="rect">
            <a:avLst/>
          </a:prstGeom>
          <a:noFill/>
          <a:ln w="12700" cap="flat" cmpd="sng" algn="ctr">
            <a:solidFill>
              <a:srgbClr val="FCFCF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16927 -0.167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8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00225 0.0393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0.03935 L 0.38733 -0.26598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1527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733 -0.26598 L -0.27968 -0.1393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51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69 -0.13935 L -0.39427 -0.3173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-891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88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88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26" grpId="0" animBg="1"/>
      <p:bldP spid="26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lick icon">
            <a:extLst>
              <a:ext uri="{FF2B5EF4-FFF2-40B4-BE49-F238E27FC236}">
                <a16:creationId xmlns:a16="http://schemas.microsoft.com/office/drawing/2014/main" id="{3BE95FAB-81B9-4C3D-9451-D9E7B6EE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22" name="ACL f">
            <a:extLst>
              <a:ext uri="{FF2B5EF4-FFF2-40B4-BE49-F238E27FC236}">
                <a16:creationId xmlns:a16="http://schemas.microsoft.com/office/drawing/2014/main" id="{ACF71867-897D-40F6-81DD-930B0CD75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5" y="1707122"/>
            <a:ext cx="8863602" cy="3410719"/>
          </a:xfrm>
          <a:prstGeom prst="rect">
            <a:avLst/>
          </a:prstGeom>
        </p:spPr>
      </p:pic>
      <p:pic>
        <p:nvPicPr>
          <p:cNvPr id="23" name="ACL f KJAN select">
            <a:extLst>
              <a:ext uri="{FF2B5EF4-FFF2-40B4-BE49-F238E27FC236}">
                <a16:creationId xmlns:a16="http://schemas.microsoft.com/office/drawing/2014/main" id="{31576D99-BF78-4B9F-B21A-7A540512D8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5" y="1707122"/>
            <a:ext cx="8863602" cy="3410719"/>
          </a:xfrm>
          <a:prstGeom prst="rect">
            <a:avLst/>
          </a:prstGeom>
        </p:spPr>
      </p:pic>
      <p:pic>
        <p:nvPicPr>
          <p:cNvPr id="21" name="Route menu">
            <a:extLst>
              <a:ext uri="{FF2B5EF4-FFF2-40B4-BE49-F238E27FC236}">
                <a16:creationId xmlns:a16="http://schemas.microsoft.com/office/drawing/2014/main" id="{0012F665-ECC1-4802-AD7A-37CC83E5C8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4" y="1545332"/>
            <a:ext cx="4078232" cy="4072136"/>
          </a:xfrm>
          <a:prstGeom prst="rect">
            <a:avLst/>
          </a:prstGeom>
        </p:spPr>
      </p:pic>
      <p:pic>
        <p:nvPicPr>
          <p:cNvPr id="2" name="Plans Displa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6" y="2339338"/>
            <a:ext cx="7662688" cy="21793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</a:t>
            </a:fld>
            <a:endParaRPr lang="en-US" dirty="0"/>
          </a:p>
        </p:txBody>
      </p:sp>
      <p:pic>
        <p:nvPicPr>
          <p:cNvPr id="12" name="Cursor NE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61" y="4383028"/>
            <a:ext cx="81964" cy="137160"/>
          </a:xfrm>
          <a:prstGeom prst="rect">
            <a:avLst/>
          </a:prstGeom>
        </p:spPr>
      </p:pic>
      <p:sp>
        <p:nvSpPr>
          <p:cNvPr id="14" name="ICT dwell">
            <a:extLst>
              <a:ext uri="{FF2B5EF4-FFF2-40B4-BE49-F238E27FC236}">
                <a16:creationId xmlns:a16="http://schemas.microsoft.com/office/drawing/2014/main" id="{3DC1CEFF-53E6-4C2F-9860-2DC066CDBE5C}"/>
              </a:ext>
            </a:extLst>
          </p:cNvPr>
          <p:cNvSpPr/>
          <p:nvPr/>
        </p:nvSpPr>
        <p:spPr bwMode="auto">
          <a:xfrm>
            <a:off x="2807915" y="3790826"/>
            <a:ext cx="258770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KJAN... dwell">
            <a:extLst>
              <a:ext uri="{FF2B5EF4-FFF2-40B4-BE49-F238E27FC236}">
                <a16:creationId xmlns:a16="http://schemas.microsoft.com/office/drawing/2014/main" id="{5CB7D16D-984B-4B81-A311-A593E9BB27EE}"/>
              </a:ext>
            </a:extLst>
          </p:cNvPr>
          <p:cNvSpPr/>
          <p:nvPr/>
        </p:nvSpPr>
        <p:spPr bwMode="auto">
          <a:xfrm>
            <a:off x="6000018" y="3011787"/>
            <a:ext cx="1784288" cy="145273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Cursor SW">
            <a:extLst>
              <a:ext uri="{FF2B5EF4-FFF2-40B4-BE49-F238E27FC236}">
                <a16:creationId xmlns:a16="http://schemas.microsoft.com/office/drawing/2014/main" id="{AD93C5CF-7DCD-4102-96A2-6B382C22B0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11" y="2719219"/>
            <a:ext cx="81964" cy="1371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Trial Plan</a:t>
            </a:r>
          </a:p>
        </p:txBody>
      </p:sp>
    </p:spTree>
    <p:extLst>
      <p:ext uri="{BB962C8B-B14F-4D97-AF65-F5344CB8AC3E}">
        <p14:creationId xmlns:p14="http://schemas.microsoft.com/office/powerpoint/2010/main" val="2801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34132 -0.1833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0.10295 0.1696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ack Background"/>
          <p:cNvSpPr/>
          <p:nvPr/>
        </p:nvSpPr>
        <p:spPr bwMode="auto">
          <a:xfrm>
            <a:off x="798370" y="967756"/>
            <a:ext cx="7547260" cy="5038344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Trial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E95FAB-81B9-4C3D-9451-D9E7B6EEE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CB7D16D-984B-4B81-A311-A593E9BB27EE}"/>
              </a:ext>
            </a:extLst>
          </p:cNvPr>
          <p:cNvSpPr/>
          <p:nvPr/>
        </p:nvSpPr>
        <p:spPr bwMode="auto">
          <a:xfrm>
            <a:off x="6674984" y="9511673"/>
            <a:ext cx="258770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36" y="10115887"/>
            <a:ext cx="81964" cy="1371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091794-91F8-4D35-BF2E-4ADF41DB2AC7}"/>
              </a:ext>
            </a:extLst>
          </p:cNvPr>
          <p:cNvSpPr/>
          <p:nvPr/>
        </p:nvSpPr>
        <p:spPr bwMode="auto">
          <a:xfrm>
            <a:off x="3585197" y="9546648"/>
            <a:ext cx="258770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215509-19FF-496F-9302-5E9D124DF987}"/>
              </a:ext>
            </a:extLst>
          </p:cNvPr>
          <p:cNvSpPr/>
          <p:nvPr/>
        </p:nvSpPr>
        <p:spPr bwMode="auto">
          <a:xfrm>
            <a:off x="3585197" y="10438563"/>
            <a:ext cx="258770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079E57-6AB1-489C-AD64-DD3B5BEF31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85" y="9648357"/>
            <a:ext cx="81964" cy="137160"/>
          </a:xfrm>
          <a:prstGeom prst="rect">
            <a:avLst/>
          </a:prstGeom>
        </p:spPr>
      </p:pic>
      <p:pic>
        <p:nvPicPr>
          <p:cNvPr id="6" name="Graphic Plan Display Initial State-L1"/>
          <p:cNvPicPr>
            <a:picLocks noChangeAspect="1"/>
          </p:cNvPicPr>
          <p:nvPr/>
        </p:nvPicPr>
        <p:blipFill rotWithShape="1">
          <a:blip r:embed="rId5"/>
          <a:srcRect l="14167" t="25397" r="58452" b="22539"/>
          <a:stretch/>
        </p:blipFill>
        <p:spPr>
          <a:xfrm>
            <a:off x="1190101" y="1140234"/>
            <a:ext cx="6830568" cy="3652872"/>
          </a:xfrm>
          <a:prstGeom prst="rect">
            <a:avLst/>
          </a:prstGeom>
        </p:spPr>
      </p:pic>
      <p:pic>
        <p:nvPicPr>
          <p:cNvPr id="7" name="Speed Menu without Dwell E-L2"/>
          <p:cNvPicPr>
            <a:picLocks noChangeAspect="1"/>
          </p:cNvPicPr>
          <p:nvPr/>
        </p:nvPicPr>
        <p:blipFill rotWithShape="1">
          <a:blip r:embed="rId6"/>
          <a:srcRect l="14167" t="24973" r="58690" b="22116"/>
          <a:stretch/>
        </p:blipFill>
        <p:spPr>
          <a:xfrm>
            <a:off x="1193706" y="1110143"/>
            <a:ext cx="6757416" cy="3704725"/>
          </a:xfrm>
          <a:prstGeom prst="rect">
            <a:avLst/>
          </a:prstGeom>
        </p:spPr>
      </p:pic>
      <p:pic>
        <p:nvPicPr>
          <p:cNvPr id="26" name="Cursor 1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78" y="4024114"/>
            <a:ext cx="81964" cy="137160"/>
          </a:xfrm>
          <a:prstGeom prst="rect">
            <a:avLst/>
          </a:prstGeom>
        </p:spPr>
      </p:pic>
      <p:pic>
        <p:nvPicPr>
          <p:cNvPr id="24" name="-37-white box around"/>
          <p:cNvPicPr>
            <a:picLocks noChangeAspect="1"/>
          </p:cNvPicPr>
          <p:nvPr/>
        </p:nvPicPr>
        <p:blipFill rotWithShape="1">
          <a:blip r:embed="rId7"/>
          <a:srcRect l="13355" t="13917" r="21052" b="18793"/>
          <a:stretch/>
        </p:blipFill>
        <p:spPr>
          <a:xfrm>
            <a:off x="6553319" y="3574683"/>
            <a:ext cx="228600" cy="141513"/>
          </a:xfrm>
          <a:prstGeom prst="rect">
            <a:avLst/>
          </a:prstGeom>
          <a:solidFill>
            <a:srgbClr val="000000"/>
          </a:solidFill>
          <a:ln>
            <a:solidFill>
              <a:srgbClr val="B3B3B3"/>
            </a:solidFill>
          </a:ln>
        </p:spPr>
      </p:pic>
      <p:pic>
        <p:nvPicPr>
          <p:cNvPr id="9" name="2Speed Menu with Dwell Emphasis-L3"/>
          <p:cNvPicPr>
            <a:picLocks noChangeAspect="1"/>
          </p:cNvPicPr>
          <p:nvPr/>
        </p:nvPicPr>
        <p:blipFill rotWithShape="1">
          <a:blip r:embed="rId8"/>
          <a:srcRect l="14394" t="25858" r="58986" b="22694"/>
          <a:stretch/>
        </p:blipFill>
        <p:spPr>
          <a:xfrm>
            <a:off x="1252952" y="1174151"/>
            <a:ext cx="6619846" cy="3598348"/>
          </a:xfrm>
          <a:prstGeom prst="rect">
            <a:avLst/>
          </a:prstGeom>
        </p:spPr>
      </p:pic>
      <p:pic>
        <p:nvPicPr>
          <p:cNvPr id="20" name="1Plans Display Final State-L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2315" b="1682"/>
          <a:stretch/>
        </p:blipFill>
        <p:spPr>
          <a:xfrm>
            <a:off x="873666" y="1146719"/>
            <a:ext cx="7177955" cy="4828631"/>
          </a:xfrm>
          <a:prstGeom prst="rect">
            <a:avLst/>
          </a:prstGeom>
        </p:spPr>
      </p:pic>
      <p:pic>
        <p:nvPicPr>
          <p:cNvPr id="19" name="Speed Inser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136" y="2571329"/>
            <a:ext cx="1645920" cy="1450413"/>
          </a:xfrm>
          <a:prstGeom prst="rect">
            <a:avLst/>
          </a:prstGeom>
        </p:spPr>
      </p:pic>
      <p:pic>
        <p:nvPicPr>
          <p:cNvPr id="27" name="Cursor 2">
            <a:extLst>
              <a:ext uri="{FF2B5EF4-FFF2-40B4-BE49-F238E27FC236}">
                <a16:creationId xmlns:a16="http://schemas.microsoft.com/office/drawing/2014/main" id="{32F44244-6688-40EA-B67D-4514F2C82A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30" y="3139380"/>
            <a:ext cx="81964" cy="137160"/>
          </a:xfrm>
          <a:prstGeom prst="rect">
            <a:avLst/>
          </a:prstGeom>
        </p:spPr>
      </p:pic>
      <p:pic>
        <p:nvPicPr>
          <p:cNvPr id="2" name="237- no highlight"/>
          <p:cNvPicPr>
            <a:picLocks noChangeAspect="1"/>
          </p:cNvPicPr>
          <p:nvPr/>
        </p:nvPicPr>
        <p:blipFill rotWithShape="1">
          <a:blip r:embed="rId11"/>
          <a:srcRect l="4961" t="8834" b="13076"/>
          <a:stretch/>
        </p:blipFill>
        <p:spPr>
          <a:xfrm>
            <a:off x="5981152" y="2767263"/>
            <a:ext cx="258407" cy="11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-0.0467 -0.128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12917 0.0773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386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lick icon">
            <a:extLst>
              <a:ext uri="{FF2B5EF4-FFF2-40B4-BE49-F238E27FC236}">
                <a16:creationId xmlns:a16="http://schemas.microsoft.com/office/drawing/2014/main" id="{D46A5A25-9FE4-469E-8E03-E3E456DF7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22" name="Black background"/>
          <p:cNvSpPr/>
          <p:nvPr/>
        </p:nvSpPr>
        <p:spPr bwMode="auto">
          <a:xfrm>
            <a:off x="128016" y="1619956"/>
            <a:ext cx="8887968" cy="3840480"/>
          </a:xfrm>
          <a:prstGeom prst="rect">
            <a:avLst/>
          </a:prstGeom>
          <a:solidFill>
            <a:srgbClr val="000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ACL f Nom">
            <a:extLst>
              <a:ext uri="{FF2B5EF4-FFF2-40B4-BE49-F238E27FC236}">
                <a16:creationId xmlns:a16="http://schemas.microsoft.com/office/drawing/2014/main" id="{1B668A2D-0957-4D39-B029-9E65E904C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723640"/>
            <a:ext cx="8863602" cy="3410719"/>
          </a:xfrm>
          <a:prstGeom prst="rect">
            <a:avLst/>
          </a:prstGeom>
        </p:spPr>
      </p:pic>
      <p:pic>
        <p:nvPicPr>
          <p:cNvPr id="26" name="ACL f N425CA select">
            <a:extLst>
              <a:ext uri="{FF2B5EF4-FFF2-40B4-BE49-F238E27FC236}">
                <a16:creationId xmlns:a16="http://schemas.microsoft.com/office/drawing/2014/main" id="{6895F662-E154-45A7-BF68-FB411A0AC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723640"/>
            <a:ext cx="8863602" cy="3410719"/>
          </a:xfrm>
          <a:prstGeom prst="rect">
            <a:avLst/>
          </a:prstGeom>
        </p:spPr>
      </p:pic>
      <p:pic>
        <p:nvPicPr>
          <p:cNvPr id="29" name="ACL u-f N425CA select">
            <a:extLst>
              <a:ext uri="{FF2B5EF4-FFF2-40B4-BE49-F238E27FC236}">
                <a16:creationId xmlns:a16="http://schemas.microsoft.com/office/drawing/2014/main" id="{BEF4DB16-7C96-4152-BC59-0BFAD2489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723640"/>
            <a:ext cx="8863602" cy="34107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Restrictions Trial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</a:t>
            </a:fld>
            <a:endParaRPr lang="en-US" dirty="0"/>
          </a:p>
        </p:txBody>
      </p:sp>
      <p:pic>
        <p:nvPicPr>
          <p:cNvPr id="32" name="Plan Ops f">
            <a:extLst>
              <a:ext uri="{FF2B5EF4-FFF2-40B4-BE49-F238E27FC236}">
                <a16:creationId xmlns:a16="http://schemas.microsoft.com/office/drawing/2014/main" id="{5352F8FE-B6A4-4ECF-A25A-265FD9121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6" y="2097480"/>
            <a:ext cx="2011684" cy="2840742"/>
          </a:xfrm>
          <a:prstGeom prst="rect">
            <a:avLst/>
          </a:prstGeom>
        </p:spPr>
      </p:pic>
      <p:pic>
        <p:nvPicPr>
          <p:cNvPr id="31" name="Plan Ops u-f">
            <a:extLst>
              <a:ext uri="{FF2B5EF4-FFF2-40B4-BE49-F238E27FC236}">
                <a16:creationId xmlns:a16="http://schemas.microsoft.com/office/drawing/2014/main" id="{D32F0F87-73AB-4AA7-B0A0-AF60D1CF5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6" y="2097480"/>
            <a:ext cx="2011684" cy="2840742"/>
          </a:xfrm>
          <a:prstGeom prst="rect">
            <a:avLst/>
          </a:prstGeom>
        </p:spPr>
      </p:pic>
      <p:pic>
        <p:nvPicPr>
          <p:cNvPr id="30" name="Trial Restrictions Menu">
            <a:extLst>
              <a:ext uri="{FF2B5EF4-FFF2-40B4-BE49-F238E27FC236}">
                <a16:creationId xmlns:a16="http://schemas.microsoft.com/office/drawing/2014/main" id="{C804A5B5-5927-4A99-94CC-57B9EE2DBF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24" y="2485187"/>
            <a:ext cx="7662688" cy="1984252"/>
          </a:xfrm>
          <a:prstGeom prst="rect">
            <a:avLst/>
          </a:prstGeom>
        </p:spPr>
      </p:pic>
      <p:sp>
        <p:nvSpPr>
          <p:cNvPr id="10" name="Trial Rest. dwell">
            <a:extLst>
              <a:ext uri="{FF2B5EF4-FFF2-40B4-BE49-F238E27FC236}">
                <a16:creationId xmlns:a16="http://schemas.microsoft.com/office/drawing/2014/main" id="{3BF9F2FD-BCA6-49DA-AC82-2349DFF3BDC6}"/>
              </a:ext>
            </a:extLst>
          </p:cNvPr>
          <p:cNvSpPr/>
          <p:nvPr/>
        </p:nvSpPr>
        <p:spPr bwMode="auto">
          <a:xfrm>
            <a:off x="2764639" y="3688790"/>
            <a:ext cx="1650199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cursor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78" y="3909038"/>
            <a:ext cx="81964" cy="137160"/>
          </a:xfrm>
          <a:prstGeom prst="rect">
            <a:avLst/>
          </a:prstGeom>
        </p:spPr>
      </p:pic>
      <p:sp>
        <p:nvSpPr>
          <p:cNvPr id="9" name="N425CA dwell">
            <a:extLst>
              <a:ext uri="{FF2B5EF4-FFF2-40B4-BE49-F238E27FC236}">
                <a16:creationId xmlns:a16="http://schemas.microsoft.com/office/drawing/2014/main" id="{622C8A95-568B-44FE-966E-229BD67F98FD}"/>
              </a:ext>
            </a:extLst>
          </p:cNvPr>
          <p:cNvSpPr/>
          <p:nvPr/>
        </p:nvSpPr>
        <p:spPr bwMode="auto">
          <a:xfrm>
            <a:off x="1252538" y="2865235"/>
            <a:ext cx="1271587" cy="1366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2B2826-633F-4CC9-B0CF-E86394060244}"/>
              </a:ext>
            </a:extLst>
          </p:cNvPr>
          <p:cNvSpPr/>
          <p:nvPr/>
        </p:nvSpPr>
        <p:spPr bwMode="auto">
          <a:xfrm>
            <a:off x="1583288" y="3422873"/>
            <a:ext cx="110318" cy="1103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787425D-1451-467D-8B02-24C5EEA275FD}"/>
              </a:ext>
            </a:extLst>
          </p:cNvPr>
          <p:cNvSpPr/>
          <p:nvPr/>
        </p:nvSpPr>
        <p:spPr bwMode="auto">
          <a:xfrm>
            <a:off x="1947480" y="3429878"/>
            <a:ext cx="110318" cy="1103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Plan Ops dwell">
            <a:extLst>
              <a:ext uri="{FF2B5EF4-FFF2-40B4-BE49-F238E27FC236}">
                <a16:creationId xmlns:a16="http://schemas.microsoft.com/office/drawing/2014/main" id="{7C86E64C-3645-4BB5-8F90-6B9490210B21}"/>
              </a:ext>
            </a:extLst>
          </p:cNvPr>
          <p:cNvSpPr/>
          <p:nvPr/>
        </p:nvSpPr>
        <p:spPr bwMode="auto">
          <a:xfrm>
            <a:off x="200267" y="1987113"/>
            <a:ext cx="1171334" cy="223652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49792" y="4031534"/>
            <a:ext cx="7664796" cy="1392939"/>
            <a:chOff x="749792" y="4031534"/>
            <a:chExt cx="7664796" cy="1392939"/>
          </a:xfrm>
        </p:grpSpPr>
        <p:pic>
          <p:nvPicPr>
            <p:cNvPr id="8" name="Plans Disp">
              <a:extLst>
                <a:ext uri="{FF2B5EF4-FFF2-40B4-BE49-F238E27FC236}">
                  <a16:creationId xmlns:a16="http://schemas.microsoft.com/office/drawing/2014/main" id="{F571ACE8-EF97-4BA9-8176-0B24E90C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92" y="4031534"/>
              <a:ext cx="7662688" cy="1392939"/>
            </a:xfrm>
            <a:prstGeom prst="rect">
              <a:avLst/>
            </a:prstGeom>
          </p:spPr>
        </p:pic>
        <p:pic>
          <p:nvPicPr>
            <p:cNvPr id="19" name="Plans Display menu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4" b="76035"/>
            <a:stretch/>
          </p:blipFill>
          <p:spPr>
            <a:xfrm>
              <a:off x="751900" y="4271992"/>
              <a:ext cx="7662688" cy="287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116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1875 -0.1465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1875 -0.14653 L -0.20069 -0.2643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69 -0.26435 L -0.0092 -0.021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1215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-0.0213 L -0.10416 -0.05694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7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16 -0.05694 L -0.09913 -0.1412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27" grpId="0" animBg="1"/>
      <p:bldP spid="27" grpId="1" animBg="1"/>
      <p:bldP spid="28" grpId="0" animBg="1"/>
      <p:bldP spid="28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ackground"/>
          <p:cNvSpPr/>
          <p:nvPr/>
        </p:nvSpPr>
        <p:spPr bwMode="auto">
          <a:xfrm>
            <a:off x="0" y="986833"/>
            <a:ext cx="9144000" cy="5047488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8C8C8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89383"/>
            <a:ext cx="7772400" cy="2021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663" t="11878" r="60804" b="58182"/>
          <a:stretch/>
        </p:blipFill>
        <p:spPr>
          <a:xfrm>
            <a:off x="685800" y="1289304"/>
            <a:ext cx="7772030" cy="20116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6A5A25-9FE4-469E-8E03-E3E456DF76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43" name="GPD"/>
          <p:cNvPicPr>
            <a:picLocks noChangeAspect="1"/>
          </p:cNvPicPr>
          <p:nvPr/>
        </p:nvPicPr>
        <p:blipFill rotWithShape="1">
          <a:blip r:embed="rId6"/>
          <a:srcRect l="3817" t="24043" r="3154" b="802"/>
          <a:stretch/>
        </p:blipFill>
        <p:spPr>
          <a:xfrm>
            <a:off x="999836" y="2338575"/>
            <a:ext cx="7230535" cy="3429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95" y="3099467"/>
            <a:ext cx="7863840" cy="2163099"/>
          </a:xfrm>
          <a:prstGeom prst="rect">
            <a:avLst/>
          </a:prstGeom>
        </p:spPr>
      </p:pic>
      <p:sp>
        <p:nvSpPr>
          <p:cNvPr id="47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dirty="0"/>
              <a:t>Departure Time - Implied</a:t>
            </a:r>
          </a:p>
        </p:txBody>
      </p:sp>
      <p:pic>
        <p:nvPicPr>
          <p:cNvPr id="16" name="DEP-01">
            <a:extLst>
              <a:ext uri="{FF2B5EF4-FFF2-40B4-BE49-F238E27FC236}">
                <a16:creationId xmlns:a16="http://schemas.microsoft.com/office/drawing/2014/main" id="{A5A9B6AB-6633-4741-A565-2F66EDB1C9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1" y="1037876"/>
            <a:ext cx="8902127" cy="246888"/>
          </a:xfrm>
          <a:prstGeom prst="rect">
            <a:avLst/>
          </a:prstGeom>
        </p:spPr>
      </p:pic>
      <p:pic>
        <p:nvPicPr>
          <p:cNvPr id="17" name="DEP_01 GPD plans-w">
            <a:extLst>
              <a:ext uri="{FF2B5EF4-FFF2-40B4-BE49-F238E27FC236}">
                <a16:creationId xmlns:a16="http://schemas.microsoft.com/office/drawing/2014/main" id="{92304427-D711-4C3E-BCFA-923F71C14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1" y="1037876"/>
            <a:ext cx="8902127" cy="246888"/>
          </a:xfrm>
          <a:prstGeom prst="rect">
            <a:avLst/>
          </a:prstGeom>
        </p:spPr>
      </p:pic>
      <p:pic>
        <p:nvPicPr>
          <p:cNvPr id="19" name="DEP-01 GPD PLANS">
            <a:extLst>
              <a:ext uri="{FF2B5EF4-FFF2-40B4-BE49-F238E27FC236}">
                <a16:creationId xmlns:a16="http://schemas.microsoft.com/office/drawing/2014/main" id="{079F97D3-7F6E-4A6C-B191-F5856F0449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1" y="1037876"/>
            <a:ext cx="8913998" cy="247217"/>
          </a:xfrm>
          <a:prstGeom prst="rect">
            <a:avLst/>
          </a:prstGeom>
        </p:spPr>
      </p:pic>
      <p:sp>
        <p:nvSpPr>
          <p:cNvPr id="45" name="Plans dwell"/>
          <p:cNvSpPr/>
          <p:nvPr/>
        </p:nvSpPr>
        <p:spPr bwMode="auto">
          <a:xfrm>
            <a:off x="2039889" y="1044463"/>
            <a:ext cx="453279" cy="235369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4" name="Cursor 2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95" y="2111026"/>
            <a:ext cx="81964" cy="137160"/>
          </a:xfrm>
          <a:prstGeom prst="rect">
            <a:avLst/>
          </a:prstGeom>
        </p:spPr>
      </p:pic>
      <p:pic>
        <p:nvPicPr>
          <p:cNvPr id="42" name="Cursor 1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47" y="2659836"/>
            <a:ext cx="8196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0.16961 -0.079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3941 -0.1256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627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8</a:t>
            </a:fld>
            <a:endParaRPr lang="en-US" dirty="0"/>
          </a:p>
        </p:txBody>
      </p:sp>
      <p:pic>
        <p:nvPicPr>
          <p:cNvPr id="14" name="Click icon">
            <a:extLst>
              <a:ext uri="{FF2B5EF4-FFF2-40B4-BE49-F238E27FC236}">
                <a16:creationId xmlns:a16="http://schemas.microsoft.com/office/drawing/2014/main" id="{D46A5A25-9FE4-469E-8E03-E3E456DF7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12" name="DL">
            <a:extLst>
              <a:ext uri="{FF2B5EF4-FFF2-40B4-BE49-F238E27FC236}">
                <a16:creationId xmlns:a16="http://schemas.microsoft.com/office/drawing/2014/main" id="{1CAED38A-B1E2-4E8E-BD26-3C1110CDC2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977521"/>
            <a:ext cx="8863602" cy="2319533"/>
          </a:xfrm>
          <a:prstGeom prst="rect">
            <a:avLst/>
          </a:prstGeom>
        </p:spPr>
      </p:pic>
      <p:pic>
        <p:nvPicPr>
          <p:cNvPr id="13" name="DL 0603 select">
            <a:extLst>
              <a:ext uri="{FF2B5EF4-FFF2-40B4-BE49-F238E27FC236}">
                <a16:creationId xmlns:a16="http://schemas.microsoft.com/office/drawing/2014/main" id="{6B61BD09-09FB-4ED3-95B3-5CC6EAA7CD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9" y="1977521"/>
            <a:ext cx="8863602" cy="2319533"/>
          </a:xfrm>
          <a:prstGeom prst="rect">
            <a:avLst/>
          </a:prstGeom>
        </p:spPr>
      </p:pic>
      <p:pic>
        <p:nvPicPr>
          <p:cNvPr id="3" name="Trial Dept Menu">
            <a:extLst>
              <a:ext uri="{FF2B5EF4-FFF2-40B4-BE49-F238E27FC236}">
                <a16:creationId xmlns:a16="http://schemas.microsoft.com/office/drawing/2014/main" id="{AFD077CA-08BB-4816-867E-73B3D7478C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7" y="2390502"/>
            <a:ext cx="1764796" cy="1694691"/>
          </a:xfrm>
          <a:prstGeom prst="rect">
            <a:avLst/>
          </a:prstGeom>
        </p:spPr>
      </p:pic>
      <p:sp>
        <p:nvSpPr>
          <p:cNvPr id="9" name="0603 dwell">
            <a:extLst>
              <a:ext uri="{FF2B5EF4-FFF2-40B4-BE49-F238E27FC236}">
                <a16:creationId xmlns:a16="http://schemas.microsoft.com/office/drawing/2014/main" id="{622C8A95-568B-44FE-966E-229BD67F98FD}"/>
              </a:ext>
            </a:extLst>
          </p:cNvPr>
          <p:cNvSpPr/>
          <p:nvPr/>
        </p:nvSpPr>
        <p:spPr bwMode="auto">
          <a:xfrm>
            <a:off x="583407" y="3297169"/>
            <a:ext cx="307182" cy="131831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Cursor">
            <a:extLst>
              <a:ext uri="{FF2B5EF4-FFF2-40B4-BE49-F238E27FC236}">
                <a16:creationId xmlns:a16="http://schemas.microsoft.com/office/drawing/2014/main" id="{782EA200-E7E2-4A9F-8CF8-2B59D0AE6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78" y="3972168"/>
            <a:ext cx="81964" cy="137160"/>
          </a:xfrm>
          <a:prstGeom prst="rect">
            <a:avLst/>
          </a:prstGeom>
        </p:spPr>
      </p:pic>
      <p:sp>
        <p:nvSpPr>
          <p:cNvPr id="10" name="Create TP 2">
            <a:extLst>
              <a:ext uri="{FF2B5EF4-FFF2-40B4-BE49-F238E27FC236}">
                <a16:creationId xmlns:a16="http://schemas.microsoft.com/office/drawing/2014/main" id="{431459F6-D773-475F-8694-DFD57A50F356}"/>
              </a:ext>
            </a:extLst>
          </p:cNvPr>
          <p:cNvSpPr/>
          <p:nvPr/>
        </p:nvSpPr>
        <p:spPr bwMode="auto">
          <a:xfrm>
            <a:off x="1049050" y="3610534"/>
            <a:ext cx="722639" cy="2668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0621">
            <a:extLst>
              <a:ext uri="{FF2B5EF4-FFF2-40B4-BE49-F238E27FC236}">
                <a16:creationId xmlns:a16="http://schemas.microsoft.com/office/drawing/2014/main" id="{5F54A0B9-37D6-4064-92C7-32D3224FAE39}"/>
              </a:ext>
            </a:extLst>
          </p:cNvPr>
          <p:cNvSpPr/>
          <p:nvPr/>
        </p:nvSpPr>
        <p:spPr bwMode="auto">
          <a:xfrm>
            <a:off x="1049050" y="2894430"/>
            <a:ext cx="422598" cy="26684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- +">
            <a:extLst>
              <a:ext uri="{FF2B5EF4-FFF2-40B4-BE49-F238E27FC236}">
                <a16:creationId xmlns:a16="http://schemas.microsoft.com/office/drawing/2014/main" id="{95145CE8-EF75-4776-9C9E-DDC9AFAEBE24}"/>
              </a:ext>
            </a:extLst>
          </p:cNvPr>
          <p:cNvSpPr/>
          <p:nvPr/>
        </p:nvSpPr>
        <p:spPr bwMode="auto">
          <a:xfrm>
            <a:off x="1701807" y="2894429"/>
            <a:ext cx="707224" cy="266840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Now">
            <a:extLst>
              <a:ext uri="{FF2B5EF4-FFF2-40B4-BE49-F238E27FC236}">
                <a16:creationId xmlns:a16="http://schemas.microsoft.com/office/drawing/2014/main" id="{741C0717-49B0-481D-8854-894F6053FFFA}"/>
              </a:ext>
            </a:extLst>
          </p:cNvPr>
          <p:cNvSpPr/>
          <p:nvPr/>
        </p:nvSpPr>
        <p:spPr bwMode="auto">
          <a:xfrm>
            <a:off x="2087563" y="3234622"/>
            <a:ext cx="321468" cy="2668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P Time">
            <a:extLst>
              <a:ext uri="{FF2B5EF4-FFF2-40B4-BE49-F238E27FC236}">
                <a16:creationId xmlns:a16="http://schemas.microsoft.com/office/drawing/2014/main" id="{B3B723A4-D892-486D-BF54-48C4ED34ACA1}"/>
              </a:ext>
            </a:extLst>
          </p:cNvPr>
          <p:cNvSpPr/>
          <p:nvPr/>
        </p:nvSpPr>
        <p:spPr bwMode="auto">
          <a:xfrm>
            <a:off x="1049050" y="3234622"/>
            <a:ext cx="543213" cy="266841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Create TP 1">
            <a:extLst>
              <a:ext uri="{FF2B5EF4-FFF2-40B4-BE49-F238E27FC236}">
                <a16:creationId xmlns:a16="http://schemas.microsoft.com/office/drawing/2014/main" id="{1FE0F3B4-AAA9-4EB8-A744-D57C1A07B1E7}"/>
              </a:ext>
            </a:extLst>
          </p:cNvPr>
          <p:cNvSpPr/>
          <p:nvPr/>
        </p:nvSpPr>
        <p:spPr bwMode="auto">
          <a:xfrm>
            <a:off x="1049050" y="3610534"/>
            <a:ext cx="722639" cy="266842"/>
          </a:xfrm>
          <a:prstGeom prst="round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E2C913-9CF3-4F4C-9A34-E604221D35CD}"/>
              </a:ext>
            </a:extLst>
          </p:cNvPr>
          <p:cNvSpPr txBox="1"/>
          <p:nvPr/>
        </p:nvSpPr>
        <p:spPr>
          <a:xfrm>
            <a:off x="2303088" y="5286212"/>
            <a:ext cx="4571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TBP Trial Departure Menu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8"/>
            <a:ext cx="8472488" cy="10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Departure  Time - Trial Departure Menu</a:t>
            </a:r>
          </a:p>
        </p:txBody>
      </p:sp>
    </p:spTree>
    <p:extLst>
      <p:ext uri="{BB962C8B-B14F-4D97-AF65-F5344CB8AC3E}">
        <p14:creationId xmlns:p14="http://schemas.microsoft.com/office/powerpoint/2010/main" val="8659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24375 -0.0819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</p:bldLst>
  </p:timing>
</p:sld>
</file>

<file path=ppt/theme/theme1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FFC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WEXTPJNUKPJZ-1215587825-11915</_dlc_DocId>
    <_dlc_DocIdUrl xmlns="4f0e10e1-3e2d-4cb5-bdd3-156dacd9dc33">
      <Url>https://ksn2.faa.gov/stt/TTPPM/ER24/_layouts/15/DocIdRedir.aspx?ID=WEXTPJNUKPJZ-1215587825-11915</Url>
      <Description>WEXTPJNUKPJZ-1215587825-11915</Description>
    </_dlc_DocIdUrl>
  </documentManagement>
</p:properties>
</file>

<file path=customXml/item3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40LzE5LzIwMTkgMzowMTowMiBQTTwvRGF0ZVRpbWU+PExhYmVsU3RyaW5nPlVucmVzdHJpY3RlZDwvTGFiZWxTdHJpbmc+PC9pdGVtPjwvbGFiZWxIaXN0b3J5Pg==</Value>
</WrappedLabelHistory>
</file>

<file path=customXml/item4.xml><?xml version="1.0" encoding="utf-8"?>
<sisl xmlns:xsi="http://www.w3.org/2001/XMLSchema-instance" xmlns:xsd="http://www.w3.org/2001/XMLSchema" xmlns="http://www.boldonjames.com/2008/01/sie/internal/label" sislVersion="0" policy="c8d5760e-638a-47e8-9e2e-1226c2cb268d" origin="userSelected">
  <element uid="42834bfb-1ec1-4beb-bd64-eb83fb3cb3f3" value=""/>
</sisl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6C3D69F-504B-4C39-BFB0-73BB059A9E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6916DE-013D-4894-BF96-985828AE499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A31371E-2F65-4755-AE0B-8900F7D1653C}">
  <ds:schemaRefs>
    <ds:schemaRef ds:uri="http://www.w3.org/2001/XMLSchema"/>
    <ds:schemaRef ds:uri="http://www.boldonjames.com/2016/02/Classifier/internal/wrappedLabelHistory"/>
  </ds:schemaRefs>
</ds:datastoreItem>
</file>

<file path=customXml/itemProps4.xml><?xml version="1.0" encoding="utf-8"?>
<ds:datastoreItem xmlns:ds="http://schemas.openxmlformats.org/officeDocument/2006/customXml" ds:itemID="{F315863A-CD4A-4EF9-8BCB-FE47C9060F4C}">
  <ds:schemaRefs>
    <ds:schemaRef ds:uri="http://www.w3.org/2001/XMLSchema"/>
    <ds:schemaRef ds:uri="http://www.boldonjames.com/2008/01/sie/internal/label"/>
  </ds:schemaRefs>
</ds:datastoreItem>
</file>

<file path=customXml/itemProps5.xml><?xml version="1.0" encoding="utf-8"?>
<ds:datastoreItem xmlns:ds="http://schemas.openxmlformats.org/officeDocument/2006/customXml" ds:itemID="{EF0102E6-A304-4BB5-B09C-F206D986228D}"/>
</file>

<file path=customXml/itemProps6.xml><?xml version="1.0" encoding="utf-8"?>
<ds:datastoreItem xmlns:ds="http://schemas.openxmlformats.org/officeDocument/2006/customXml" ds:itemID="{20367B29-C895-4791-A54D-1FA149155AA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42393</TotalTime>
  <Words>509</Words>
  <Application>Microsoft Office PowerPoint</Application>
  <PresentationFormat>On-screen Show (4:3)</PresentationFormat>
  <Paragraphs>153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Courier New</vt:lpstr>
      <vt:lpstr>Times New Roman</vt:lpstr>
      <vt:lpstr>Wingdings</vt:lpstr>
      <vt:lpstr>6_Custom Design</vt:lpstr>
      <vt:lpstr>7_Custom Design</vt:lpstr>
      <vt:lpstr>8_Custom Design</vt:lpstr>
      <vt:lpstr>PowerPoint Presentation</vt:lpstr>
      <vt:lpstr>PowerPoint Presentation</vt:lpstr>
      <vt:lpstr>Trial Plans</vt:lpstr>
      <vt:lpstr>Altitude Trial Plan</vt:lpstr>
      <vt:lpstr>Route Trial Plan</vt:lpstr>
      <vt:lpstr>Speed Trial Plan</vt:lpstr>
      <vt:lpstr>Restrictions Trial Plan</vt:lpstr>
      <vt:lpstr>Departure Time - Implied</vt:lpstr>
      <vt:lpstr>PowerPoint Presentation</vt:lpstr>
      <vt:lpstr>Knowledge Check</vt:lpstr>
      <vt:lpstr>Knowledge Check</vt:lpstr>
      <vt:lpstr>Knowledge Check</vt:lpstr>
      <vt:lpstr>Invalid Trial Plan</vt:lpstr>
      <vt:lpstr>Resubmit Invalid Trial Plan</vt:lpstr>
      <vt:lpstr>Knowledge Check</vt:lpstr>
      <vt:lpstr>Knowledge Check</vt:lpstr>
      <vt:lpstr>PowerPoint Presentation</vt:lpstr>
      <vt:lpstr>Amendment Trial Plan - GPD</vt:lpstr>
      <vt:lpstr>Knowledge Check</vt:lpstr>
      <vt:lpstr>Knowledge Check</vt:lpstr>
      <vt:lpstr>Interim Altitude Trial Plans - Plans Display</vt:lpstr>
      <vt:lpstr>Interim Altitude Trial Plan - GPD</vt:lpstr>
      <vt:lpstr>Knowledge Check</vt:lpstr>
      <vt:lpstr>Create Graphic Trial Plan</vt:lpstr>
      <vt:lpstr>Knowledge Check</vt:lpstr>
      <vt:lpstr>Knowledge Check</vt:lpstr>
      <vt:lpstr>Part-Task Exercise</vt:lpstr>
      <vt:lpstr>PowerPoint Presentation</vt:lpstr>
      <vt:lpstr>The End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Nicholson, Nancy A-CTR (FAA)</cp:lastModifiedBy>
  <cp:revision>953</cp:revision>
  <dcterms:created xsi:type="dcterms:W3CDTF">2005-01-28T20:32:53Z</dcterms:created>
  <dcterms:modified xsi:type="dcterms:W3CDTF">2022-08-16T21:47:55Z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b81845a9-d962-4598-a008-0928621941da</vt:lpwstr>
  </property>
  <property fmtid="{D5CDD505-2E9C-101B-9397-08002B2CF9AE}" pid="4" name="bjSaver">
    <vt:lpwstr>nAFgvCsYDVYf5XXx5wFs3z9OzyqVTT+J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policy="c8d5760e-638a-47e8-9e2e-1226c2cb268d" origin="userSelected" xmlns="http://www.boldonj</vt:lpwstr>
  </property>
  <property fmtid="{D5CDD505-2E9C-101B-9397-08002B2CF9AE}" pid="6" name="bjDocumentLabelXML-0">
    <vt:lpwstr>ames.com/2008/01/sie/internal/label"&gt;&lt;element uid="42834bfb-1ec1-4beb-bd64-eb83fb3cb3f3" value="" /&gt;&lt;/sisl&gt;</vt:lpwstr>
  </property>
  <property fmtid="{D5CDD505-2E9C-101B-9397-08002B2CF9AE}" pid="7" name="bjDocumentSecurityLabel">
    <vt:lpwstr>Unrestricted</vt:lpwstr>
  </property>
  <property fmtid="{D5CDD505-2E9C-101B-9397-08002B2CF9AE}" pid="8" name="bjLabelHistoryID">
    <vt:lpwstr>{AA31371E-2F65-4755-AE0B-8900F7D1653C}</vt:lpwstr>
  </property>
  <property fmtid="{D5CDD505-2E9C-101B-9397-08002B2CF9AE}" pid="9" name="_dlc_DocIdItemGuid">
    <vt:lpwstr>2e12bebf-8ede-4c69-ab7a-4f040f7dbf3e</vt:lpwstr>
  </property>
</Properties>
</file>