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slides/slide71.xml" ContentType="application/vnd.openxmlformats-officedocument.presentationml.slide+xml"/>
  <Override PartName="/ppt/slides/slide75.xml" ContentType="application/vnd.openxmlformats-officedocument.presentationml.slide+xml"/>
  <Override PartName="/ppt/slides/slide74.xml" ContentType="application/vnd.openxmlformats-officedocument.presentationml.slide+xml"/>
  <Override PartName="/ppt/slides/slide73.xml" ContentType="application/vnd.openxmlformats-officedocument.presentationml.slide+xml"/>
  <Override PartName="/ppt/slides/slide72.xml" ContentType="application/vnd.openxmlformats-officedocument.presentationml.slide+xml"/>
  <Override PartName="/ppt/presentation.xml" ContentType="application/vnd.openxmlformats-officedocument.presentationml.presentation.main+xml"/>
  <Override PartName="/ppt/slides/slide70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41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1.xml" ContentType="application/vnd.openxmlformats-officedocument.presentationml.slide+xml"/>
  <Override PartName="/ppt/slides/slide47.xml" ContentType="application/vnd.openxmlformats-officedocument.presentationml.slide+xml"/>
  <Override PartName="/ppt/slides/slide69.xml" ContentType="application/vnd.openxmlformats-officedocument.presentationml.slide+xml"/>
  <Override PartName="/ppt/slides/slide68.xml" ContentType="application/vnd.openxmlformats-officedocument.presentationml.slide+xml"/>
  <Override PartName="/ppt/slides/slide67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7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Slides/notesSlide30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heme/themeOverride2.xml" ContentType="application/vnd.openxmlformats-officedocument.themeOverride+xml"/>
  <Override PartName="/ppt/theme/themeOverride1.xml" ContentType="application/vnd.openxmlformats-officedocument.themeOverride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5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1.xml" ContentType="application/vnd.openxmlformats-officedocument.customXmlProperties+xml"/>
  <Override PartName="/customXml/itemProps6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bookmarkIdSeed="2">
  <p:sldMasterIdLst>
    <p:sldMasterId id="2147484068" r:id="rId6"/>
    <p:sldMasterId id="2147484075" r:id="rId7"/>
  </p:sldMasterIdLst>
  <p:notesMasterIdLst>
    <p:notesMasterId r:id="rId83"/>
  </p:notesMasterIdLst>
  <p:handoutMasterIdLst>
    <p:handoutMasterId r:id="rId84"/>
  </p:handoutMasterIdLst>
  <p:sldIdLst>
    <p:sldId id="540" r:id="rId8"/>
    <p:sldId id="409" r:id="rId9"/>
    <p:sldId id="384" r:id="rId10"/>
    <p:sldId id="423" r:id="rId11"/>
    <p:sldId id="424" r:id="rId12"/>
    <p:sldId id="425" r:id="rId13"/>
    <p:sldId id="426" r:id="rId14"/>
    <p:sldId id="427" r:id="rId15"/>
    <p:sldId id="428" r:id="rId16"/>
    <p:sldId id="429" r:id="rId17"/>
    <p:sldId id="430" r:id="rId18"/>
    <p:sldId id="431" r:id="rId19"/>
    <p:sldId id="267" r:id="rId20"/>
    <p:sldId id="545" r:id="rId21"/>
    <p:sldId id="352" r:id="rId22"/>
    <p:sldId id="283" r:id="rId23"/>
    <p:sldId id="284" r:id="rId24"/>
    <p:sldId id="285" r:id="rId25"/>
    <p:sldId id="286" r:id="rId26"/>
    <p:sldId id="555" r:id="rId27"/>
    <p:sldId id="290" r:id="rId28"/>
    <p:sldId id="407" r:id="rId29"/>
    <p:sldId id="557" r:id="rId30"/>
    <p:sldId id="411" r:id="rId31"/>
    <p:sldId id="488" r:id="rId32"/>
    <p:sldId id="546" r:id="rId33"/>
    <p:sldId id="541" r:id="rId34"/>
    <p:sldId id="551" r:id="rId35"/>
    <p:sldId id="355" r:id="rId36"/>
    <p:sldId id="356" r:id="rId37"/>
    <p:sldId id="354" r:id="rId38"/>
    <p:sldId id="357" r:id="rId39"/>
    <p:sldId id="359" r:id="rId40"/>
    <p:sldId id="444" r:id="rId41"/>
    <p:sldId id="414" r:id="rId42"/>
    <p:sldId id="391" r:id="rId43"/>
    <p:sldId id="539" r:id="rId44"/>
    <p:sldId id="575" r:id="rId45"/>
    <p:sldId id="544" r:id="rId46"/>
    <p:sldId id="360" r:id="rId47"/>
    <p:sldId id="361" r:id="rId48"/>
    <p:sldId id="415" r:id="rId49"/>
    <p:sldId id="416" r:id="rId50"/>
    <p:sldId id="537" r:id="rId51"/>
    <p:sldId id="501" r:id="rId52"/>
    <p:sldId id="502" r:id="rId53"/>
    <p:sldId id="503" r:id="rId54"/>
    <p:sldId id="504" r:id="rId55"/>
    <p:sldId id="505" r:id="rId56"/>
    <p:sldId id="509" r:id="rId57"/>
    <p:sldId id="367" r:id="rId58"/>
    <p:sldId id="396" r:id="rId59"/>
    <p:sldId id="397" r:id="rId60"/>
    <p:sldId id="309" r:id="rId61"/>
    <p:sldId id="560" r:id="rId62"/>
    <p:sldId id="515" r:id="rId63"/>
    <p:sldId id="565" r:id="rId64"/>
    <p:sldId id="538" r:id="rId65"/>
    <p:sldId id="564" r:id="rId66"/>
    <p:sldId id="368" r:id="rId67"/>
    <p:sldId id="369" r:id="rId68"/>
    <p:sldId id="490" r:id="rId69"/>
    <p:sldId id="574" r:id="rId70"/>
    <p:sldId id="567" r:id="rId71"/>
    <p:sldId id="568" r:id="rId72"/>
    <p:sldId id="569" r:id="rId73"/>
    <p:sldId id="571" r:id="rId74"/>
    <p:sldId id="572" r:id="rId75"/>
    <p:sldId id="573" r:id="rId76"/>
    <p:sldId id="370" r:id="rId77"/>
    <p:sldId id="371" r:id="rId78"/>
    <p:sldId id="453" r:id="rId79"/>
    <p:sldId id="351" r:id="rId80"/>
    <p:sldId id="257" r:id="rId81"/>
    <p:sldId id="559" r:id="rId82"/>
  </p:sldIdLst>
  <p:sldSz cx="9144000" cy="6858000" type="screen4x3"/>
  <p:notesSz cx="6858000" cy="92964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0BC5ECA-E691-44D8-A373-EFEDAFA29507}">
          <p14:sldIdLst>
            <p14:sldId id="540"/>
          </p14:sldIdLst>
        </p14:section>
        <p14:section name="Lesson Objectives" id="{B274E03D-E59A-40B8-BF5A-2F438AD533CE}">
          <p14:sldIdLst>
            <p14:sldId id="409"/>
          </p14:sldIdLst>
        </p14:section>
        <p14:section name="ELO-1: Colors and indicators for conflict probe alerts" id="{468B831C-D445-4FC7-851F-BF8CD224BAD3}">
          <p14:sldIdLst>
            <p14:sldId id="384"/>
            <p14:sldId id="423"/>
            <p14:sldId id="424"/>
            <p14:sldId id="425"/>
            <p14:sldId id="426"/>
            <p14:sldId id="427"/>
            <p14:sldId id="428"/>
            <p14:sldId id="429"/>
            <p14:sldId id="430"/>
            <p14:sldId id="431"/>
            <p14:sldId id="267"/>
            <p14:sldId id="545"/>
            <p14:sldId id="352"/>
            <p14:sldId id="283"/>
            <p14:sldId id="284"/>
            <p14:sldId id="285"/>
            <p14:sldId id="286"/>
          </p14:sldIdLst>
        </p14:section>
        <p14:section name="ELO-2: Conflict Probe Alerts on the GPD" id="{4C285B2D-66D0-44D7-9B9E-68B6E622C381}">
          <p14:sldIdLst>
            <p14:sldId id="555"/>
            <p14:sldId id="290"/>
            <p14:sldId id="407"/>
            <p14:sldId id="557"/>
            <p14:sldId id="411"/>
            <p14:sldId id="488"/>
            <p14:sldId id="546"/>
            <p14:sldId id="541"/>
            <p14:sldId id="551"/>
            <p14:sldId id="355"/>
            <p14:sldId id="356"/>
            <p14:sldId id="354"/>
            <p14:sldId id="357"/>
            <p14:sldId id="359"/>
          </p14:sldIdLst>
        </p14:section>
        <p14:section name="ELO-3: Automated Problem Detection characteristics" id="{415DBD1C-B9BC-4FEC-9E81-EF42C112039D}">
          <p14:sldIdLst>
            <p14:sldId id="444"/>
            <p14:sldId id="414"/>
            <p14:sldId id="391"/>
            <p14:sldId id="539"/>
            <p14:sldId id="575"/>
            <p14:sldId id="544"/>
            <p14:sldId id="360"/>
            <p14:sldId id="361"/>
            <p14:sldId id="415"/>
            <p14:sldId id="416"/>
          </p14:sldIdLst>
        </p14:section>
        <p14:section name="ELO-4: Rules for Conflict Notification" id="{EE49B49B-2A54-4F81-8CC5-FF6CBDFD755C}">
          <p14:sldIdLst>
            <p14:sldId id="537"/>
            <p14:sldId id="501"/>
            <p14:sldId id="502"/>
            <p14:sldId id="503"/>
            <p14:sldId id="504"/>
            <p14:sldId id="505"/>
            <p14:sldId id="509"/>
            <p14:sldId id="367"/>
            <p14:sldId id="396"/>
            <p14:sldId id="397"/>
          </p14:sldIdLst>
        </p14:section>
        <p14:section name="ELO5: Stop Probe functions" id="{CBE17CB2-87C6-4B49-87AD-A3E6AA26B321}">
          <p14:sldIdLst>
            <p14:sldId id="309"/>
            <p14:sldId id="560"/>
            <p14:sldId id="515"/>
            <p14:sldId id="565"/>
            <p14:sldId id="538"/>
            <p14:sldId id="564"/>
            <p14:sldId id="368"/>
            <p14:sldId id="369"/>
          </p14:sldIdLst>
        </p14:section>
        <p14:section name="Airspace Status View Functionality" id="{D4D1FE32-80C8-4CB3-9F75-E61CD09D5151}">
          <p14:sldIdLst>
            <p14:sldId id="490"/>
            <p14:sldId id="574"/>
            <p14:sldId id="567"/>
            <p14:sldId id="568"/>
            <p14:sldId id="569"/>
            <p14:sldId id="571"/>
            <p14:sldId id="572"/>
            <p14:sldId id="573"/>
            <p14:sldId id="370"/>
            <p14:sldId id="371"/>
          </p14:sldIdLst>
        </p14:section>
        <p14:section name="Practice Exercise 1" id="{160D0725-36A0-4466-AA0D-6F3EEFB4FA0E}">
          <p14:sldIdLst>
            <p14:sldId id="453"/>
          </p14:sldIdLst>
        </p14:section>
        <p14:section name="Lesson Summary" id="{90BA858E-D2BE-4A2A-804C-52AC136BC219}">
          <p14:sldIdLst>
            <p14:sldId id="351"/>
            <p14:sldId id="257"/>
            <p14:sldId id="5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542">
          <p15:clr>
            <a:srgbClr val="A4A3A4"/>
          </p15:clr>
        </p15:guide>
        <p15:guide id="2" orient="horz" pos="721">
          <p15:clr>
            <a:srgbClr val="A4A3A4"/>
          </p15:clr>
        </p15:guide>
        <p15:guide id="3" orient="horz" pos="3800">
          <p15:clr>
            <a:srgbClr val="A4A3A4"/>
          </p15:clr>
        </p15:guide>
        <p15:guide id="4" orient="horz" pos="3235">
          <p15:clr>
            <a:srgbClr val="A4A3A4"/>
          </p15:clr>
        </p15:guide>
        <p15:guide id="5" pos="339">
          <p15:clr>
            <a:srgbClr val="A4A3A4"/>
          </p15:clr>
        </p15:guide>
        <p15:guide id="6" pos="287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nnedy, Steven S. [US][NON-EMP]" initials="KSS[" lastIdx="32" clrIdx="0">
    <p:extLst>
      <p:ext uri="{19B8F6BF-5375-455C-9EA6-DF929625EA0E}">
        <p15:presenceInfo xmlns:p15="http://schemas.microsoft.com/office/powerpoint/2012/main" userId="S-1-5-21-727274380-931424960-1827182208-1340437" providerId="AD"/>
      </p:ext>
    </p:extLst>
  </p:cmAuthor>
  <p:cmAuthor id="2" name="Huntley, Alan P. [US-US][NON-EMP]" initials="HAP[" lastIdx="1" clrIdx="1">
    <p:extLst>
      <p:ext uri="{19B8F6BF-5375-455C-9EA6-DF929625EA0E}">
        <p15:presenceInfo xmlns:p15="http://schemas.microsoft.com/office/powerpoint/2012/main" userId="S-1-5-21-727274380-931424960-1827182208-138724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F6F06"/>
    <a:srgbClr val="939598"/>
    <a:srgbClr val="FFF400"/>
    <a:srgbClr val="6DB36F"/>
    <a:srgbClr val="BF6F07"/>
    <a:srgbClr val="FF9900"/>
    <a:srgbClr val="CF7201"/>
    <a:srgbClr val="CC660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3" autoAdjust="0"/>
    <p:restoredTop sz="94650" autoAdjust="0"/>
  </p:normalViewPr>
  <p:slideViewPr>
    <p:cSldViewPr snapToGrid="0">
      <p:cViewPr varScale="1">
        <p:scale>
          <a:sx n="90" d="100"/>
          <a:sy n="90" d="100"/>
        </p:scale>
        <p:origin x="102" y="636"/>
      </p:cViewPr>
      <p:guideLst>
        <p:guide orient="horz" pos="542"/>
        <p:guide orient="horz" pos="721"/>
        <p:guide orient="horz" pos="3800"/>
        <p:guide orient="horz" pos="3235"/>
        <p:guide pos="339"/>
        <p:guide pos="28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handoutMaster" Target="handoutMasters/handoutMaster1.xml"/><Relationship Id="rId89" Type="http://schemas.openxmlformats.org/officeDocument/2006/relationships/tableStyles" Target="tableStyles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customXml" Target="../customXml/item5.xml"/><Relationship Id="rId90" Type="http://schemas.openxmlformats.org/officeDocument/2006/relationships/customXml" Target="../customXml/item6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notesMaster" Target="notesMasters/notesMaster1.xml"/><Relationship Id="rId88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2.xml"/><Relationship Id="rId71" Type="http://schemas.openxmlformats.org/officeDocument/2006/relationships/slide" Target="slides/slide64.xml"/><Relationship Id="rId2" Type="http://schemas.openxmlformats.org/officeDocument/2006/relationships/customXml" Target="../customXml/item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viewProps" Target="viewProps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l" defTabSz="911225" eaLnBrk="1" hangingPunct="1">
              <a:defRPr sz="1200" b="0">
                <a:latin typeface="Times New Roman" pitchFamily="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 eaLnBrk="1" hangingPunct="1">
              <a:defRPr sz="1200" b="0">
                <a:latin typeface="Times New Roman" pitchFamily="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l" defTabSz="911225" eaLnBrk="1" hangingPunct="1">
              <a:defRPr sz="1200" b="0">
                <a:latin typeface="Times New Roman" pitchFamily="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fld id="{B8300089-C4E6-4BBF-AEDF-ABB799F150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3101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l" defTabSz="911225" eaLnBrk="1" hangingPunct="1">
              <a:defRPr sz="1200" b="0">
                <a:latin typeface="Times New Roman" pitchFamily="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 eaLnBrk="1" hangingPunct="1">
              <a:defRPr sz="1200" b="0">
                <a:latin typeface="Times New Roman" pitchFamily="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64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6425"/>
            <a:ext cx="502920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l" defTabSz="911225" eaLnBrk="1" hangingPunct="1">
              <a:defRPr sz="1200" b="0">
                <a:latin typeface="Times New Roman" pitchFamily="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fld id="{DD78BA7C-B5F8-476A-8D6E-18F9A2638B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923967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1807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5001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0387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81376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48361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39668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87717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09591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30838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38922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8391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81338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53434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23558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03725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17271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491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8707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86095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3521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40828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2555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5709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31564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88954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6835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78557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03987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84395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91845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94427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04315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1649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26593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19287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12281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03351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09952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421042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021796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354362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1565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058276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2635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9062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2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2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78BA7C-B5F8-476A-8D6E-18F9A2638B8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44356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95397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896030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982604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871324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210356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404899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856813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640150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4590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81882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59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920008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60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110885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61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754688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62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798740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63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478292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64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977263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65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728691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66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975954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67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49988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68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9215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821798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69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371314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70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216662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71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224155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72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486061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73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600729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74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3184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2308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4597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316EBF-5E8C-45DB-B6D2-B4C2C3A0DA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b="1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EEFEF2-751E-4C1D-ABC6-CC37EA0FF61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295345"/>
            <a:ext cx="64299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Lesson Objectives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E3D82B-93D6-4BE1-8B9B-453268257D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54330" y="1430416"/>
            <a:ext cx="808672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sz="28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At the end of this lesson, you will be able to identify: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594CA-AD94-4D81-8AB0-408C536E56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2925" y="2557463"/>
            <a:ext cx="7972425" cy="2608262"/>
          </a:xfrm>
        </p:spPr>
        <p:txBody>
          <a:bodyPr/>
          <a:lstStyle>
            <a:lvl1pPr marL="320040" marR="0" indent="-27432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b="0" baseline="0"/>
            </a:lvl1pPr>
          </a:lstStyle>
          <a:p>
            <a:pPr lvl="0"/>
            <a:r>
              <a:rPr lang="en-US" dirty="0"/>
              <a:t>Colors used for Conflict Probe Alerts</a:t>
            </a:r>
          </a:p>
          <a:p>
            <a:pPr marL="320040" marR="0" lvl="0" indent="-27432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dirty="0"/>
              <a:t>Conflict Probe Alerts on the GPD</a:t>
            </a:r>
          </a:p>
          <a:p>
            <a:pPr marL="320040" marR="0" lvl="0" indent="-27432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dirty="0"/>
              <a:t>How to display alerts on the GPD</a:t>
            </a:r>
          </a:p>
          <a:p>
            <a:pPr marL="320040" marR="0" lvl="0" indent="-27432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dirty="0"/>
              <a:t>Content from Automated Problem Detection (APD)</a:t>
            </a:r>
          </a:p>
          <a:p>
            <a:pPr marL="320040" marR="0" lvl="0" indent="-27432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dirty="0"/>
              <a:t>Types of plan processing</a:t>
            </a:r>
          </a:p>
          <a:p>
            <a:pPr marL="320040" marR="0" lvl="0" indent="-27432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dirty="0"/>
          </a:p>
          <a:p>
            <a:pPr marL="320040" marR="0" lvl="0" indent="-27432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dirty="0"/>
          </a:p>
          <a:p>
            <a:pPr marL="320040" marR="0" lvl="0" indent="-27432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dirty="0"/>
          </a:p>
          <a:p>
            <a:pPr marL="320040" marR="0" lvl="0" indent="-27432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886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8AB209-66B6-4297-82AE-4BE76D91AB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>
            <a:lvl3pPr marL="960120" indent="-274320">
              <a:buFont typeface="Wingdings" panose="05000000000000000000" pitchFamily="2" charset="2"/>
              <a:buChar char="Ø"/>
              <a:defRPr/>
            </a:lvl3pPr>
            <a:lvl4pPr marL="1600200" indent="-228600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65DADD-9D08-4884-931F-B83ED03C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B1CAF-AFEF-4B53-8217-D2B173A086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b="1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986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C834C1-2ACF-44AF-8EBA-8AFF781C25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"/>
          <a:stretch>
            <a:fillRect/>
          </a:stretch>
        </p:blipFill>
        <p:spPr bwMode="auto">
          <a:xfrm>
            <a:off x="0" y="0"/>
            <a:ext cx="9144000" cy="60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F0BBCF-3CE9-4BB6-B6F8-65E6280B75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The End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067759-6497-4226-BBD0-35CDE076EB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b="1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743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8AB209-66B6-4297-82AE-4BE76D91AB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>
            <a:lvl1pPr>
              <a:spcAft>
                <a:spcPts val="672"/>
              </a:spcAft>
              <a:defRPr/>
            </a:lvl1pPr>
            <a:lvl2pPr marL="685800" indent="-285750">
              <a:spcAft>
                <a:spcPts val="576"/>
              </a:spcAft>
              <a:tabLst/>
              <a:defRPr/>
            </a:lvl2pPr>
            <a:lvl3pPr marL="1028700" indent="-273050">
              <a:spcAft>
                <a:spcPts val="576"/>
              </a:spcAft>
              <a:buFont typeface="Wingdings" panose="05000000000000000000" pitchFamily="2" charset="2"/>
              <a:buChar char="Ø"/>
              <a:defRPr/>
            </a:lvl3pPr>
            <a:lvl4pPr marL="1314450" indent="-228600">
              <a:spcAft>
                <a:spcPts val="432"/>
              </a:spcAft>
              <a:buFont typeface="Courier New" panose="02070309020205020404" pitchFamily="49" charset="0"/>
              <a:buChar char="o"/>
              <a:defRPr/>
            </a:lvl4pPr>
            <a:lvl5pPr>
              <a:spcAft>
                <a:spcPts val="432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65DADD-9D08-4884-931F-B83ED03C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3C2B1CAF-AFEF-4B53-8217-D2B173A086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945394" y="6336792"/>
            <a:ext cx="569955" cy="274320"/>
          </a:xfrm>
        </p:spPr>
        <p:txBody>
          <a:bodyPr/>
          <a:lstStyle>
            <a:lvl1pPr>
              <a:defRPr b="0"/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693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DA32AB-7A47-4D11-844B-72F3C1EEB4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2940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E5BA74F-A20D-40E2-97B7-C3EECD77A96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72937" y="374309"/>
            <a:ext cx="739812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 err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En</a:t>
            </a:r>
            <a:r>
              <a:rPr lang="en-US" sz="40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Route - Radar Associate Controller </a:t>
            </a:r>
            <a:r>
              <a:rPr lang="en-US" sz="4000" b="1" kern="1200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Training Part C:</a:t>
            </a:r>
            <a:endParaRPr lang="en-US" sz="4000" b="1" kern="1200" dirty="0">
              <a:solidFill>
                <a:schemeClr val="bg1"/>
              </a:solidFill>
              <a:effectLst>
                <a:outerShdw blurRad="50800" dist="50800" dir="2700000" algn="ctr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Advanced Concepts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1F7D3C-8488-4489-9564-D71EC02FE90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40665" y="3095968"/>
            <a:ext cx="73981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Lesson 9: Alerts and Airspace Status View</a:t>
            </a:r>
            <a:endParaRPr lang="en-US" sz="1400" b="1" kern="1200" dirty="0">
              <a:solidFill>
                <a:srgbClr val="FFFF00"/>
              </a:solidFill>
              <a:effectLst>
                <a:outerShdw blurRad="50800" dist="50800" dir="2700000" algn="ctr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7500A6-D3AF-4938-A213-71A95099389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881040" y="4744300"/>
            <a:ext cx="33819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Course - 55054003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Version - 1.0 2022.08</a:t>
            </a:r>
          </a:p>
        </p:txBody>
      </p:sp>
    </p:spTree>
    <p:extLst>
      <p:ext uri="{BB962C8B-B14F-4D97-AF65-F5344CB8AC3E}">
        <p14:creationId xmlns:p14="http://schemas.microsoft.com/office/powerpoint/2010/main" val="41516143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sson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EEFEF2-751E-4C1D-ABC6-CC37EA0FF61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295345"/>
            <a:ext cx="64299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Lesson Objectives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E3D82B-93D6-4BE1-8B9B-453268257D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1303293"/>
            <a:ext cx="808672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/>
              <a:t>At the end of this lesson you will be able to </a:t>
            </a:r>
            <a:r>
              <a:rPr lang="en-US" sz="2800" b="0" i="1" dirty="0"/>
              <a:t>(verb)</a:t>
            </a:r>
            <a:r>
              <a:rPr lang="en-US" sz="2800" b="1" dirty="0"/>
              <a:t>: </a:t>
            </a:r>
            <a:r>
              <a:rPr lang="en-US" sz="2800" b="0" i="1" dirty="0"/>
              <a:t>(edit in master) </a:t>
            </a:r>
            <a:endParaRPr lang="en-US" sz="2800" b="0" i="1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594CA-AD94-4D81-8AB0-408C536E56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2924" y="2364627"/>
            <a:ext cx="7972425" cy="3529467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Enter objectives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9E229EDD-58A5-42AE-917E-A8A93BFCD7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45394" y="6336792"/>
            <a:ext cx="56995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28600" indent="-228600" algn="r">
              <a:buFont typeface="+mj-lt"/>
              <a:buAutoNum type="arabicPeriod"/>
              <a:defRPr sz="1200" b="0">
                <a:solidFill>
                  <a:schemeClr val="bg1"/>
                </a:solidFill>
              </a:defRPr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/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246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8AB209-66B6-4297-82AE-4BE76D91AB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>
            <a:lvl3pPr marL="960120" indent="-274320">
              <a:buFont typeface="Wingdings" panose="05000000000000000000" pitchFamily="2" charset="2"/>
              <a:buChar char="Ø"/>
              <a:defRPr/>
            </a:lvl3pPr>
            <a:lvl4pPr marL="1600200" indent="-228600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65DADD-9D08-4884-931F-B83ED03C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8D155F10-1BA3-4B61-97ED-A53661AC1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45394" y="6356350"/>
            <a:ext cx="569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28600" indent="-228600" algn="r">
              <a:buFont typeface="+mj-lt"/>
              <a:buAutoNum type="arabicPeriod"/>
              <a:defRPr sz="1200" b="0">
                <a:solidFill>
                  <a:schemeClr val="bg1"/>
                </a:solidFill>
              </a:defRPr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/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434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EEFEF2-751E-4C1D-ABC6-CC37EA0FF61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295345"/>
            <a:ext cx="64299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Lesson Summary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E3D82B-93D6-4BE1-8B9B-453268257D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1303293"/>
            <a:ext cx="80867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/>
              <a:t>This lesson covered:</a:t>
            </a:r>
            <a:r>
              <a:rPr lang="en-US" sz="2800" b="0" i="1" dirty="0"/>
              <a:t> </a:t>
            </a:r>
            <a:endParaRPr lang="en-US" sz="2800" b="0" i="1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594CA-AD94-4D81-8AB0-408C536E56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2924" y="2067593"/>
            <a:ext cx="7972425" cy="382650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Enter objectives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A53E1369-1F03-42A7-AE6F-F1206EBCE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45394" y="6356350"/>
            <a:ext cx="569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28600" indent="-228600" algn="r">
              <a:buFont typeface="+mj-lt"/>
              <a:buAutoNum type="arabicPeriod"/>
              <a:defRPr sz="1200" b="0">
                <a:solidFill>
                  <a:schemeClr val="bg1"/>
                </a:solidFill>
              </a:defRPr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/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78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C834C1-2ACF-44AF-8EBA-8AFF781C25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"/>
          <a:stretch>
            <a:fillRect/>
          </a:stretch>
        </p:blipFill>
        <p:spPr bwMode="auto">
          <a:xfrm>
            <a:off x="0" y="0"/>
            <a:ext cx="9144000" cy="60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C79018-CD7B-4354-9988-902F19E56A72}"/>
              </a:ext>
            </a:extLst>
          </p:cNvPr>
          <p:cNvSpPr txBox="1"/>
          <p:nvPr userDrawn="1"/>
        </p:nvSpPr>
        <p:spPr>
          <a:xfrm>
            <a:off x="426139" y="295345"/>
            <a:ext cx="2334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2257482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FFFFFF"/>
            </a:gs>
            <a:gs pos="50000">
              <a:srgbClr val="FBFBFB"/>
            </a:gs>
            <a:gs pos="100000">
              <a:srgbClr val="D0D0D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7"/>
          <p:cNvSpPr>
            <a:spLocks noChangeArrowheads="1"/>
          </p:cNvSpPr>
          <p:nvPr userDrawn="1"/>
        </p:nvSpPr>
        <p:spPr bwMode="auto">
          <a:xfrm>
            <a:off x="-22225" y="6038850"/>
            <a:ext cx="9166225" cy="819150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title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/>
              <a:t>Fourth level </a:t>
            </a:r>
            <a:endParaRPr lang="en-US" altLang="en-US" dirty="0"/>
          </a:p>
        </p:txBody>
      </p:sp>
      <p:pic>
        <p:nvPicPr>
          <p:cNvPr id="2" name="Picture 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6105525"/>
            <a:ext cx="6953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981074" y="6336792"/>
            <a:ext cx="39492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Lesson 9: Alerts</a:t>
            </a:r>
            <a:r>
              <a:rPr lang="en-US" sz="1200" kern="1200" baseline="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and Airspace Status View</a:t>
            </a:r>
            <a:endParaRPr lang="en-US" sz="1200" kern="12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945394" y="6336792"/>
            <a:ext cx="56995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28600" indent="-228600" algn="r">
              <a:buFont typeface="+mj-lt"/>
              <a:buAutoNum type="arabicPeriod"/>
              <a:defRPr sz="12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980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1" r:id="rId2"/>
    <p:sldLayoutId id="2147484070" r:id="rId3"/>
    <p:sldLayoutId id="2147484074" r:id="rId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9pPr>
    </p:titleStyle>
    <p:bodyStyle>
      <a:lvl1pPr marL="320040" indent="-274320" algn="l" rtl="0" eaLnBrk="0" fontAlgn="base" hangingPunct="0">
        <a:spcBef>
          <a:spcPct val="20000"/>
        </a:spcBef>
        <a:spcAft>
          <a:spcPct val="0"/>
        </a:spcAft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7432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indent="-27432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FFFFFF"/>
            </a:gs>
            <a:gs pos="50000">
              <a:srgbClr val="FBFBFB"/>
            </a:gs>
            <a:gs pos="100000">
              <a:srgbClr val="D0D0D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7"/>
          <p:cNvSpPr>
            <a:spLocks noChangeArrowheads="1"/>
          </p:cNvSpPr>
          <p:nvPr userDrawn="1"/>
        </p:nvSpPr>
        <p:spPr bwMode="auto">
          <a:xfrm>
            <a:off x="-22225" y="6038850"/>
            <a:ext cx="9166225" cy="819150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title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 </a:t>
            </a:r>
          </a:p>
        </p:txBody>
      </p:sp>
      <p:pic>
        <p:nvPicPr>
          <p:cNvPr id="2" name="Picture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6105525"/>
            <a:ext cx="6953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981074" y="6336792"/>
            <a:ext cx="39492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Lesson 9: Alerts and Airspace Status View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945394" y="6336792"/>
            <a:ext cx="56995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28600" indent="-228600" algn="r">
              <a:buFont typeface="+mj-lt"/>
              <a:buAutoNum type="arabicPeriod"/>
              <a:defRPr sz="1200" b="0">
                <a:solidFill>
                  <a:schemeClr val="bg1"/>
                </a:solidFill>
              </a:defRPr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/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087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9pPr>
    </p:titleStyle>
    <p:bodyStyle>
      <a:lvl1pPr marL="320040" indent="-274320" algn="l" rtl="0" eaLnBrk="0" fontAlgn="base" hangingPunct="0">
        <a:spcBef>
          <a:spcPct val="20000"/>
        </a:spcBef>
        <a:spcAft>
          <a:spcPct val="0"/>
        </a:spcAft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7432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indent="-27432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1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microsoft.com/office/2007/relationships/hdphoto" Target="../media/hdphoto2.wdp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microsoft.com/office/2007/relationships/hdphoto" Target="../media/hdphoto1.wdp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1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17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7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7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7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04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0388AE-D2C7-4E0B-8F7C-70AF472F7B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300" y="1417320"/>
            <a:ext cx="8050213" cy="4391025"/>
          </a:xfrm>
        </p:spPr>
        <p:txBody>
          <a:bodyPr/>
          <a:lstStyle/>
          <a:p>
            <a:pPr lvl="0"/>
            <a:r>
              <a:rPr lang="en-US" dirty="0"/>
              <a:t>Brown S in all three alert boxes signifies stop probe is in effect for flight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Alert Boxes - Brown 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9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49EDCE0-D346-4A8B-B77F-3E3B2B873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5" y="3840480"/>
            <a:ext cx="3032171" cy="210312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 bwMode="auto">
          <a:xfrm rot="10800000">
            <a:off x="5662254" y="5051177"/>
            <a:ext cx="861646" cy="356089"/>
          </a:xfrm>
          <a:prstGeom prst="rightArrow">
            <a:avLst/>
          </a:prstGeom>
          <a:solidFill>
            <a:srgbClr val="00B0F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127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399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0388AE-D2C7-4E0B-8F7C-70AF472F7B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300" y="1417320"/>
            <a:ext cx="8050213" cy="4391025"/>
          </a:xfrm>
        </p:spPr>
        <p:txBody>
          <a:bodyPr/>
          <a:lstStyle/>
          <a:p>
            <a:pPr lvl="0"/>
            <a:r>
              <a:rPr lang="en-US" dirty="0"/>
              <a:t>Brown H in all three alert boxes signifies aircraft is in hold status</a:t>
            </a:r>
          </a:p>
          <a:p>
            <a:pPr lvl="1"/>
            <a:r>
              <a:rPr lang="en-US" dirty="0"/>
              <a:t>Flight is not probed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Alert Boxes - Brown 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10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3148481-F75F-48AC-A250-62EDC0640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5" y="3840480"/>
            <a:ext cx="3032170" cy="210312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 bwMode="auto">
          <a:xfrm rot="10800000">
            <a:off x="5671046" y="5051177"/>
            <a:ext cx="861646" cy="356089"/>
          </a:xfrm>
          <a:prstGeom prst="rightArrow">
            <a:avLst/>
          </a:prstGeom>
          <a:solidFill>
            <a:srgbClr val="00B0F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127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353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0388AE-D2C7-4E0B-8F7C-70AF472F7B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300" y="1417320"/>
            <a:ext cx="8050213" cy="4391025"/>
          </a:xfrm>
        </p:spPr>
        <p:txBody>
          <a:bodyPr/>
          <a:lstStyle/>
          <a:p>
            <a:pPr lvl="0"/>
            <a:r>
              <a:rPr lang="en-US" dirty="0"/>
              <a:t>A brown F in all three alert boxes signifies that a flight is frozen with a QH F command</a:t>
            </a:r>
          </a:p>
          <a:p>
            <a:pPr lvl="1"/>
            <a:r>
              <a:rPr lang="en-US" dirty="0"/>
              <a:t>Flight is not probed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Alert Boxes - Brown 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11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077E30C-3510-4D7B-876D-DF9F5CAB52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5" y="3840480"/>
            <a:ext cx="3032170" cy="210312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 bwMode="auto">
          <a:xfrm rot="10800000">
            <a:off x="5660136" y="5051177"/>
            <a:ext cx="861646" cy="356089"/>
          </a:xfrm>
          <a:prstGeom prst="rightArrow">
            <a:avLst/>
          </a:prstGeom>
          <a:solidFill>
            <a:srgbClr val="00B0F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127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16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55051" t="53745" r="8276" b="6503"/>
          <a:stretch/>
        </p:blipFill>
        <p:spPr>
          <a:xfrm>
            <a:off x="244337" y="2758624"/>
            <a:ext cx="8644467" cy="263538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0388AE-D2C7-4E0B-8F7C-70AF472F7B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76" y="1201472"/>
            <a:ext cx="8046720" cy="4391025"/>
          </a:xfrm>
        </p:spPr>
        <p:txBody>
          <a:bodyPr/>
          <a:lstStyle/>
          <a:p>
            <a:r>
              <a:rPr lang="en-US" dirty="0"/>
              <a:t>FLID color matches the alert</a:t>
            </a:r>
          </a:p>
          <a:p>
            <a:endParaRPr lang="en-US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Alert Indicators - Plans Display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sp>
        <p:nvSpPr>
          <p:cNvPr id="12" name="Yellow Alert text"/>
          <p:cNvSpPr txBox="1"/>
          <p:nvPr/>
        </p:nvSpPr>
        <p:spPr>
          <a:xfrm>
            <a:off x="565676" y="1994540"/>
            <a:ext cx="3349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Yellow Alert</a:t>
            </a:r>
          </a:p>
        </p:txBody>
      </p:sp>
      <p:sp>
        <p:nvSpPr>
          <p:cNvPr id="13" name="Red Alert test"/>
          <p:cNvSpPr txBox="1"/>
          <p:nvPr/>
        </p:nvSpPr>
        <p:spPr>
          <a:xfrm>
            <a:off x="1561590" y="2274583"/>
            <a:ext cx="3349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Red Alert</a:t>
            </a:r>
          </a:p>
        </p:txBody>
      </p:sp>
      <p:sp>
        <p:nvSpPr>
          <p:cNvPr id="14" name="No Conflicts text"/>
          <p:cNvSpPr txBox="1"/>
          <p:nvPr/>
        </p:nvSpPr>
        <p:spPr>
          <a:xfrm>
            <a:off x="-13929" y="2257310"/>
            <a:ext cx="2014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 Conflicts</a:t>
            </a:r>
          </a:p>
        </p:txBody>
      </p:sp>
      <p:cxnSp>
        <p:nvCxnSpPr>
          <p:cNvPr id="16" name="Straight Arrow - No Conflicts"/>
          <p:cNvCxnSpPr/>
          <p:nvPr/>
        </p:nvCxnSpPr>
        <p:spPr bwMode="auto">
          <a:xfrm>
            <a:off x="866140" y="2601854"/>
            <a:ext cx="151839" cy="568997"/>
          </a:xfrm>
          <a:prstGeom prst="straightConnector1">
            <a:avLst/>
          </a:prstGeom>
          <a:noFill/>
          <a:ln w="539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17" name="Straight Arrow - Yellow Alert"/>
          <p:cNvCxnSpPr/>
          <p:nvPr/>
        </p:nvCxnSpPr>
        <p:spPr bwMode="auto">
          <a:xfrm flipH="1">
            <a:off x="1651393" y="2384481"/>
            <a:ext cx="251056" cy="1167076"/>
          </a:xfrm>
          <a:prstGeom prst="straightConnector1">
            <a:avLst/>
          </a:prstGeom>
          <a:noFill/>
          <a:ln w="539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18" name="Straight Arrow - Red Alert"/>
          <p:cNvCxnSpPr/>
          <p:nvPr/>
        </p:nvCxnSpPr>
        <p:spPr bwMode="auto">
          <a:xfrm flipH="1">
            <a:off x="1611159" y="2645912"/>
            <a:ext cx="1238376" cy="1855305"/>
          </a:xfrm>
          <a:prstGeom prst="straightConnector1">
            <a:avLst/>
          </a:prstGeom>
          <a:noFill/>
          <a:ln w="539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26" name="Alert with Aircraft"/>
          <p:cNvSpPr txBox="1"/>
          <p:nvPr/>
        </p:nvSpPr>
        <p:spPr>
          <a:xfrm>
            <a:off x="1017979" y="5609770"/>
            <a:ext cx="3349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Conflicting Aircraft or SAA</a:t>
            </a:r>
          </a:p>
        </p:txBody>
      </p:sp>
      <p:cxnSp>
        <p:nvCxnSpPr>
          <p:cNvPr id="28" name="Straight Arrow - Alert Acft"/>
          <p:cNvCxnSpPr/>
          <p:nvPr/>
        </p:nvCxnSpPr>
        <p:spPr bwMode="auto">
          <a:xfrm flipV="1">
            <a:off x="2223204" y="4156454"/>
            <a:ext cx="369900" cy="1489949"/>
          </a:xfrm>
          <a:prstGeom prst="straightConnector1">
            <a:avLst/>
          </a:prstGeom>
          <a:noFill/>
          <a:ln w="539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44" name="Estimated Time of Conflict"/>
          <p:cNvSpPr txBox="1"/>
          <p:nvPr/>
        </p:nvSpPr>
        <p:spPr>
          <a:xfrm>
            <a:off x="5584974" y="2242580"/>
            <a:ext cx="3349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Estimated Time of Conflict</a:t>
            </a:r>
          </a:p>
        </p:txBody>
      </p:sp>
      <p:cxnSp>
        <p:nvCxnSpPr>
          <p:cNvPr id="45" name="Straight Arrow - Estimated Conflict"/>
          <p:cNvCxnSpPr/>
          <p:nvPr/>
        </p:nvCxnSpPr>
        <p:spPr bwMode="auto">
          <a:xfrm flipH="1">
            <a:off x="5996772" y="2657420"/>
            <a:ext cx="378144" cy="1363614"/>
          </a:xfrm>
          <a:prstGeom prst="straightConnector1">
            <a:avLst/>
          </a:prstGeom>
          <a:noFill/>
          <a:ln w="539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20" name="Straight Arrow - Estimated Conflict"/>
          <p:cNvCxnSpPr>
            <a:stCxn id="24" idx="2"/>
          </p:cNvCxnSpPr>
          <p:nvPr/>
        </p:nvCxnSpPr>
        <p:spPr bwMode="auto">
          <a:xfrm>
            <a:off x="4686816" y="2391352"/>
            <a:ext cx="636551" cy="1629682"/>
          </a:xfrm>
          <a:prstGeom prst="straightConnector1">
            <a:avLst/>
          </a:prstGeom>
          <a:noFill/>
          <a:ln w="539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24" name="Estimated Time of Conflict"/>
          <p:cNvSpPr txBox="1"/>
          <p:nvPr/>
        </p:nvSpPr>
        <p:spPr>
          <a:xfrm>
            <a:off x="3012008" y="1991242"/>
            <a:ext cx="3349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Time Until Conflict</a:t>
            </a:r>
          </a:p>
        </p:txBody>
      </p:sp>
    </p:spTree>
    <p:extLst>
      <p:ext uri="{BB962C8B-B14F-4D97-AF65-F5344CB8AC3E}">
        <p14:creationId xmlns:p14="http://schemas.microsoft.com/office/powerpoint/2010/main" val="78523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26" grpId="0"/>
      <p:bldP spid="44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716" t="5593" r="4564" b="5611"/>
          <a:stretch/>
        </p:blipFill>
        <p:spPr>
          <a:xfrm>
            <a:off x="4465565" y="2080391"/>
            <a:ext cx="4368610" cy="38953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0388AE-D2C7-4E0B-8F7C-70AF472F7B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76" y="1000442"/>
            <a:ext cx="8050213" cy="1874923"/>
          </a:xfrm>
        </p:spPr>
        <p:txBody>
          <a:bodyPr/>
          <a:lstStyle/>
          <a:p>
            <a:r>
              <a:rPr lang="en-US" dirty="0"/>
              <a:t>Line 0 contains a number for each alert type designator assigned to the sector</a:t>
            </a:r>
          </a:p>
          <a:p>
            <a:pPr lvl="1"/>
            <a:r>
              <a:rPr lang="en-US" dirty="0"/>
              <a:t>Red/muted red</a:t>
            </a:r>
          </a:p>
          <a:p>
            <a:pPr lvl="1"/>
            <a:r>
              <a:rPr lang="en-US" dirty="0"/>
              <a:t>Yellow/muted yellow</a:t>
            </a:r>
          </a:p>
          <a:p>
            <a:pPr lvl="1"/>
            <a:r>
              <a:rPr lang="en-US" dirty="0"/>
              <a:t>Orange</a:t>
            </a:r>
          </a:p>
          <a:p>
            <a:pPr lvl="1"/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Alert Indicators - GPD Data Block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13</a:t>
            </a:fld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1841501" y="3993175"/>
            <a:ext cx="2318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Alert Indicators</a:t>
            </a:r>
          </a:p>
        </p:txBody>
      </p:sp>
      <p:cxnSp>
        <p:nvCxnSpPr>
          <p:cNvPr id="67" name="Straight Arrow Connector 66"/>
          <p:cNvCxnSpPr/>
          <p:nvPr/>
        </p:nvCxnSpPr>
        <p:spPr bwMode="auto">
          <a:xfrm>
            <a:off x="3911600" y="4203700"/>
            <a:ext cx="914400" cy="7120"/>
          </a:xfrm>
          <a:prstGeom prst="straightConnector1">
            <a:avLst/>
          </a:prstGeom>
          <a:noFill/>
          <a:ln w="508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708092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046720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What color alert indicates that two aircraft are predicted to have less than 5 miles lateral separation?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Red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Yellow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Muted red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62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046720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What color alert indicates that an aircraft is predicted to come within 3 miles of scheduled Special Activity Airspace?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Red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Yellow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Orange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046720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What color indicates that a conflict between 5 and 12 miles is predicted during a portion of the flight where an altitude change is planned, but the aircraft has not yet been cleared for the change?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Muted red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Muted yellow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Orange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9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046720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What does a brown H in all three alert boxes on the ACL indicate?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Aircraft is in handoff status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Aircraft is commanded frozen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Aircraft is in a hold status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83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046720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The route line color on the GPD indicates the most critical conflict unless _________?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an aircraft is in hold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alerts are suppressed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a lesser alert is selected in Line 0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4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04A393-AEA5-4DAE-914A-1A54B8988F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</a:t>
            </a:fld>
            <a:endParaRPr lang="en-US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38AB209-66B6-4297-82AE-4BE76D91AB84}"/>
              </a:ext>
            </a:extLst>
          </p:cNvPr>
          <p:cNvSpPr txBox="1">
            <a:spLocks/>
          </p:cNvSpPr>
          <p:nvPr/>
        </p:nvSpPr>
        <p:spPr bwMode="auto">
          <a:xfrm>
            <a:off x="564373" y="2584352"/>
            <a:ext cx="8206648" cy="331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0040" marR="0" indent="-27432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8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12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Alert indicators and colors</a:t>
            </a:r>
          </a:p>
          <a:p>
            <a:r>
              <a:rPr lang="en-US" sz="2400" dirty="0"/>
              <a:t>Alerts on the Graphic Plan Display (GPD)</a:t>
            </a:r>
          </a:p>
          <a:p>
            <a:r>
              <a:rPr lang="en-US" sz="2400" dirty="0"/>
              <a:t>Automated Problem Detection (APD)</a:t>
            </a:r>
          </a:p>
          <a:p>
            <a:r>
              <a:rPr lang="en-US" sz="2400" dirty="0"/>
              <a:t>Rules for conflict notification</a:t>
            </a:r>
          </a:p>
          <a:p>
            <a:r>
              <a:rPr lang="en-US" sz="2400" dirty="0"/>
              <a:t>Stop Probe functionality</a:t>
            </a:r>
          </a:p>
          <a:p>
            <a:r>
              <a:rPr lang="en-US" sz="2400" dirty="0"/>
              <a:t>Airspace Status View functionality</a:t>
            </a:r>
          </a:p>
        </p:txBody>
      </p:sp>
    </p:spTree>
    <p:extLst>
      <p:ext uri="{BB962C8B-B14F-4D97-AF65-F5344CB8AC3E}">
        <p14:creationId xmlns:p14="http://schemas.microsoft.com/office/powerpoint/2010/main" val="17728479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DDF44BA-1466-4F80-BE43-403E5705AD1E}"/>
              </a:ext>
            </a:extLst>
          </p:cNvPr>
          <p:cNvSpPr/>
          <p:nvPr/>
        </p:nvSpPr>
        <p:spPr bwMode="auto">
          <a:xfrm>
            <a:off x="2788920" y="2340864"/>
            <a:ext cx="5861304" cy="36576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SUA pi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6321" y="2700739"/>
            <a:ext cx="5041392" cy="3273552"/>
          </a:xfrm>
          <a:prstGeom prst="rect">
            <a:avLst/>
          </a:prstGeom>
        </p:spPr>
      </p:pic>
      <p:sp>
        <p:nvSpPr>
          <p:cNvPr id="51" name="Text SAA"/>
          <p:cNvSpPr txBox="1"/>
          <p:nvPr/>
        </p:nvSpPr>
        <p:spPr>
          <a:xfrm>
            <a:off x="397998" y="5142428"/>
            <a:ext cx="2393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Initial Point of Violation</a:t>
            </a:r>
          </a:p>
        </p:txBody>
      </p:sp>
      <p:cxnSp>
        <p:nvCxnSpPr>
          <p:cNvPr id="52" name="N102 line"/>
          <p:cNvCxnSpPr>
            <a:cxnSpLocks/>
          </p:cNvCxnSpPr>
          <p:nvPr/>
        </p:nvCxnSpPr>
        <p:spPr bwMode="auto">
          <a:xfrm flipV="1">
            <a:off x="2758198" y="5066805"/>
            <a:ext cx="3180768" cy="429566"/>
          </a:xfrm>
          <a:prstGeom prst="line">
            <a:avLst/>
          </a:prstGeom>
          <a:noFill/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N102 point"/>
          <p:cNvSpPr/>
          <p:nvPr/>
        </p:nvSpPr>
        <p:spPr bwMode="auto">
          <a:xfrm>
            <a:off x="5938966" y="4916638"/>
            <a:ext cx="262233" cy="262233"/>
          </a:xfrm>
          <a:prstGeom prst="ellipse">
            <a:avLst/>
          </a:prstGeom>
          <a:noFill/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D697B3D-58E1-4942-9AD4-590D122E4A97}"/>
              </a:ext>
            </a:extLst>
          </p:cNvPr>
          <p:cNvSpPr/>
          <p:nvPr/>
        </p:nvSpPr>
        <p:spPr bwMode="auto">
          <a:xfrm>
            <a:off x="428625" y="2166825"/>
            <a:ext cx="6010265" cy="36576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00316B0-F9D2-42DB-83D3-192784F1D9E3}"/>
              </a:ext>
            </a:extLst>
          </p:cNvPr>
          <p:cNvSpPr/>
          <p:nvPr/>
        </p:nvSpPr>
        <p:spPr bwMode="auto">
          <a:xfrm>
            <a:off x="2788920" y="2340864"/>
            <a:ext cx="5861304" cy="36576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9" name="Yellow alerts pic" descr="Shape&#10;&#10;Description automatically generated">
            <a:extLst>
              <a:ext uri="{FF2B5EF4-FFF2-40B4-BE49-F238E27FC236}">
                <a16:creationId xmlns:a16="http://schemas.microsoft.com/office/drawing/2014/main" id="{A62C4DE6-1DAC-40D3-95F4-A43692DFC0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1"/>
          <a:stretch/>
        </p:blipFill>
        <p:spPr>
          <a:xfrm>
            <a:off x="5081269" y="2368203"/>
            <a:ext cx="3204247" cy="3612193"/>
          </a:xfrm>
          <a:prstGeom prst="rect">
            <a:avLst/>
          </a:prstGeom>
        </p:spPr>
      </p:pic>
      <p:sp>
        <p:nvSpPr>
          <p:cNvPr id="5" name="Text A/C-A/C"/>
          <p:cNvSpPr txBox="1"/>
          <p:nvPr/>
        </p:nvSpPr>
        <p:spPr>
          <a:xfrm>
            <a:off x="414231" y="5078671"/>
            <a:ext cx="2393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Initial Points of Violation</a:t>
            </a:r>
          </a:p>
        </p:txBody>
      </p:sp>
      <p:cxnSp>
        <p:nvCxnSpPr>
          <p:cNvPr id="48" name="UAL102 line"/>
          <p:cNvCxnSpPr>
            <a:endCxn id="17" idx="3"/>
          </p:cNvCxnSpPr>
          <p:nvPr/>
        </p:nvCxnSpPr>
        <p:spPr bwMode="auto">
          <a:xfrm flipV="1">
            <a:off x="2805545" y="5067785"/>
            <a:ext cx="3235353" cy="262040"/>
          </a:xfrm>
          <a:prstGeom prst="line">
            <a:avLst/>
          </a:prstGeom>
          <a:noFill/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UAL102 point"/>
          <p:cNvSpPr/>
          <p:nvPr/>
        </p:nvSpPr>
        <p:spPr bwMode="auto">
          <a:xfrm>
            <a:off x="6454201" y="4581679"/>
            <a:ext cx="285990" cy="285990"/>
          </a:xfrm>
          <a:prstGeom prst="ellipse">
            <a:avLst/>
          </a:prstGeom>
          <a:noFill/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SWA101 point"/>
          <p:cNvSpPr>
            <a:spLocks noChangeAspect="1"/>
          </p:cNvSpPr>
          <p:nvPr/>
        </p:nvSpPr>
        <p:spPr bwMode="auto">
          <a:xfrm>
            <a:off x="5999386" y="4825833"/>
            <a:ext cx="283464" cy="283464"/>
          </a:xfrm>
          <a:prstGeom prst="ellipse">
            <a:avLst/>
          </a:prstGeom>
          <a:noFill/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9" name="SWA101 line"/>
          <p:cNvCxnSpPr>
            <a:endCxn id="16" idx="2"/>
          </p:cNvCxnSpPr>
          <p:nvPr/>
        </p:nvCxnSpPr>
        <p:spPr bwMode="auto">
          <a:xfrm flipV="1">
            <a:off x="2805545" y="4724674"/>
            <a:ext cx="3648656" cy="605150"/>
          </a:xfrm>
          <a:prstGeom prst="line">
            <a:avLst/>
          </a:prstGeom>
          <a:noFill/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0388AE-D2C7-4E0B-8F7C-70AF472F7B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629" y="1268677"/>
            <a:ext cx="8046720" cy="4391025"/>
          </a:xfrm>
        </p:spPr>
        <p:txBody>
          <a:bodyPr/>
          <a:lstStyle/>
          <a:p>
            <a:pPr lvl="0"/>
            <a:r>
              <a:rPr lang="en-US" dirty="0"/>
              <a:t>GPD depicts results of Trial Plans and conflict probe in graphical form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 of Violation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19</a:t>
            </a:fld>
            <a:endParaRPr lang="en-US" dirty="0"/>
          </a:p>
        </p:txBody>
      </p:sp>
      <p:pic>
        <p:nvPicPr>
          <p:cNvPr id="58" name="Click Icon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D94D980-8724-48AE-8868-F108DD0AECE6}"/>
              </a:ext>
            </a:extLst>
          </p:cNvPr>
          <p:cNvSpPr/>
          <p:nvPr/>
        </p:nvSpPr>
        <p:spPr bwMode="auto">
          <a:xfrm>
            <a:off x="289993" y="2332448"/>
            <a:ext cx="6010265" cy="36576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5E0EA7-62B4-4E0A-A3C3-08D898704B5E}"/>
              </a:ext>
            </a:extLst>
          </p:cNvPr>
          <p:cNvSpPr/>
          <p:nvPr/>
        </p:nvSpPr>
        <p:spPr bwMode="auto">
          <a:xfrm>
            <a:off x="2791617" y="2336292"/>
            <a:ext cx="5858607" cy="36576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4" name="A/C-A/C"/>
          <p:cNvPicPr>
            <a:picLocks noChangeAspect="1"/>
          </p:cNvPicPr>
          <p:nvPr/>
        </p:nvPicPr>
        <p:blipFill rotWithShape="1">
          <a:blip r:embed="rId6"/>
          <a:srcRect l="12417" t="12755" r="287" b="-244"/>
          <a:stretch/>
        </p:blipFill>
        <p:spPr>
          <a:xfrm>
            <a:off x="2980944" y="2523744"/>
            <a:ext cx="5562692" cy="3275009"/>
          </a:xfrm>
          <a:prstGeom prst="rect">
            <a:avLst/>
          </a:prstGeom>
        </p:spPr>
      </p:pic>
      <p:sp>
        <p:nvSpPr>
          <p:cNvPr id="27" name="Text A/C-A/C">
            <a:extLst>
              <a:ext uri="{FF2B5EF4-FFF2-40B4-BE49-F238E27FC236}">
                <a16:creationId xmlns:a16="http://schemas.microsoft.com/office/drawing/2014/main" id="{E11CB4CB-8ECD-41C5-8220-FD6CB41634AF}"/>
              </a:ext>
            </a:extLst>
          </p:cNvPr>
          <p:cNvSpPr txBox="1"/>
          <p:nvPr/>
        </p:nvSpPr>
        <p:spPr>
          <a:xfrm>
            <a:off x="461636" y="5070128"/>
            <a:ext cx="2393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Initial Points of Violation</a:t>
            </a:r>
          </a:p>
        </p:txBody>
      </p:sp>
      <p:cxnSp>
        <p:nvCxnSpPr>
          <p:cNvPr id="28" name="N102 line">
            <a:extLst>
              <a:ext uri="{FF2B5EF4-FFF2-40B4-BE49-F238E27FC236}">
                <a16:creationId xmlns:a16="http://schemas.microsoft.com/office/drawing/2014/main" id="{B3C72587-3ED9-4CD8-BBDB-4FA2D270B19B}"/>
              </a:ext>
            </a:extLst>
          </p:cNvPr>
          <p:cNvCxnSpPr/>
          <p:nvPr/>
        </p:nvCxnSpPr>
        <p:spPr bwMode="auto">
          <a:xfrm flipV="1">
            <a:off x="2638394" y="4828897"/>
            <a:ext cx="3180768" cy="429566"/>
          </a:xfrm>
          <a:prstGeom prst="line">
            <a:avLst/>
          </a:prstGeom>
          <a:noFill/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UAL102 point">
            <a:extLst>
              <a:ext uri="{FF2B5EF4-FFF2-40B4-BE49-F238E27FC236}">
                <a16:creationId xmlns:a16="http://schemas.microsoft.com/office/drawing/2014/main" id="{3440A148-4838-4058-8498-2B00035D8162}"/>
              </a:ext>
            </a:extLst>
          </p:cNvPr>
          <p:cNvSpPr/>
          <p:nvPr/>
        </p:nvSpPr>
        <p:spPr bwMode="auto">
          <a:xfrm>
            <a:off x="6003050" y="4276930"/>
            <a:ext cx="285990" cy="285990"/>
          </a:xfrm>
          <a:prstGeom prst="ellipse">
            <a:avLst/>
          </a:prstGeom>
          <a:noFill/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" name="SWA101 point">
            <a:extLst>
              <a:ext uri="{FF2B5EF4-FFF2-40B4-BE49-F238E27FC236}">
                <a16:creationId xmlns:a16="http://schemas.microsoft.com/office/drawing/2014/main" id="{53A2FF22-FAA8-4D3A-A8BB-3A4995AB4E95}"/>
              </a:ext>
            </a:extLst>
          </p:cNvPr>
          <p:cNvSpPr>
            <a:spLocks noChangeAspect="1"/>
          </p:cNvSpPr>
          <p:nvPr/>
        </p:nvSpPr>
        <p:spPr bwMode="auto">
          <a:xfrm>
            <a:off x="5776441" y="4686249"/>
            <a:ext cx="283464" cy="283464"/>
          </a:xfrm>
          <a:prstGeom prst="ellipse">
            <a:avLst/>
          </a:prstGeom>
          <a:noFill/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31" name="SWA101 line">
            <a:extLst>
              <a:ext uri="{FF2B5EF4-FFF2-40B4-BE49-F238E27FC236}">
                <a16:creationId xmlns:a16="http://schemas.microsoft.com/office/drawing/2014/main" id="{5350E045-E126-4EFB-A673-07FFDE49C44C}"/>
              </a:ext>
            </a:extLst>
          </p:cNvPr>
          <p:cNvCxnSpPr>
            <a:endCxn id="29" idx="2"/>
          </p:cNvCxnSpPr>
          <p:nvPr/>
        </p:nvCxnSpPr>
        <p:spPr bwMode="auto">
          <a:xfrm flipV="1">
            <a:off x="2657420" y="4419925"/>
            <a:ext cx="3345630" cy="836302"/>
          </a:xfrm>
          <a:prstGeom prst="line">
            <a:avLst/>
          </a:prstGeom>
          <a:noFill/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81132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2" grpId="0" animBg="1"/>
      <p:bldP spid="5" grpId="0"/>
      <p:bldP spid="16" grpId="0" animBg="1"/>
      <p:bldP spid="17" grpId="0" animBg="1"/>
      <p:bldP spid="25" grpId="0" animBg="1"/>
      <p:bldP spid="10" grpId="0" animBg="1"/>
      <p:bldP spid="27" grpId="0"/>
      <p:bldP spid="29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0388AE-D2C7-4E0B-8F7C-70AF472F7B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300" y="1483629"/>
            <a:ext cx="8050213" cy="4415521"/>
          </a:xfrm>
        </p:spPr>
        <p:txBody>
          <a:bodyPr/>
          <a:lstStyle/>
          <a:p>
            <a:r>
              <a:rPr lang="en-US" dirty="0"/>
              <a:t>Aircraft is not predicted to have any violations</a:t>
            </a:r>
          </a:p>
          <a:p>
            <a:endParaRPr lang="en-US" sz="2600" b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Green Route of Flight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563" y="2847984"/>
            <a:ext cx="4714875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268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b="9001"/>
          <a:stretch/>
        </p:blipFill>
        <p:spPr>
          <a:xfrm>
            <a:off x="3114270" y="3609180"/>
            <a:ext cx="3328416" cy="212410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0388AE-D2C7-4E0B-8F7C-70AF472F7B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Orange alert indicator displayed in Line 0 when aircraft is predicted to fly within 3 miles of active or scheduled Special Activity Airspace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Activity Airspace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04965" y="3817142"/>
            <a:ext cx="1902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Alert Indicator</a:t>
            </a:r>
          </a:p>
        </p:txBody>
      </p:sp>
      <p:cxnSp>
        <p:nvCxnSpPr>
          <p:cNvPr id="8" name="Straight Arrow Connector 7"/>
          <p:cNvCxnSpPr>
            <a:stCxn id="7" idx="3"/>
          </p:cNvCxnSpPr>
          <p:nvPr/>
        </p:nvCxnSpPr>
        <p:spPr bwMode="auto">
          <a:xfrm>
            <a:off x="2707560" y="4017197"/>
            <a:ext cx="1643215" cy="200055"/>
          </a:xfrm>
          <a:prstGeom prst="straightConnector1">
            <a:avLst/>
          </a:prstGeom>
          <a:noFill/>
          <a:ln w="508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220262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b="2678"/>
          <a:stretch/>
        </p:blipFill>
        <p:spPr>
          <a:xfrm>
            <a:off x="292608" y="3356387"/>
            <a:ext cx="6008867" cy="17190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5A7C157-9F31-4484-8404-569CA8AB3102}"/>
              </a:ext>
            </a:extLst>
          </p:cNvPr>
          <p:cNvSpPr/>
          <p:nvPr/>
        </p:nvSpPr>
        <p:spPr bwMode="auto">
          <a:xfrm>
            <a:off x="850543" y="4639918"/>
            <a:ext cx="790248" cy="41086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/>
          <a:srcRect l="23755" t="18861" r="50639" b="77599"/>
          <a:stretch/>
        </p:blipFill>
        <p:spPr>
          <a:xfrm>
            <a:off x="706598" y="2935293"/>
            <a:ext cx="5597949" cy="43543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0388AE-D2C7-4E0B-8F7C-70AF472F7B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75" y="1222322"/>
            <a:ext cx="8225351" cy="4621413"/>
          </a:xfrm>
          <a:ln w="12700">
            <a:noFill/>
          </a:ln>
        </p:spPr>
        <p:txBody>
          <a:bodyPr/>
          <a:lstStyle/>
          <a:p>
            <a:r>
              <a:rPr lang="en-US" dirty="0"/>
              <a:t>The ACL Show button displays the aircraft’s current route and any alert(s) assigned to your sector</a:t>
            </a:r>
          </a:p>
          <a:p>
            <a:pPr lvl="1"/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Show Alert Using ACL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22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50543" y="5565144"/>
            <a:ext cx="1349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1. TBP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96575" y="2443920"/>
            <a:ext cx="1349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2. TBP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11950" t="1645" r="4847" b="28381"/>
          <a:stretch/>
        </p:blipFill>
        <p:spPr>
          <a:xfrm>
            <a:off x="992850" y="4704494"/>
            <a:ext cx="182880" cy="2407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5803" y="4699836"/>
            <a:ext cx="209550" cy="2476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3863" y="4658968"/>
            <a:ext cx="361950" cy="3619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/>
          <a:srcRect l="14712" t="20550" r="82336" b="73340"/>
          <a:stretch/>
        </p:blipFill>
        <p:spPr>
          <a:xfrm>
            <a:off x="4094756" y="3372465"/>
            <a:ext cx="731520" cy="426003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 bwMode="auto">
          <a:xfrm rot="3535350">
            <a:off x="3758434" y="2929817"/>
            <a:ext cx="614459" cy="304479"/>
          </a:xfrm>
          <a:prstGeom prst="rightArrow">
            <a:avLst/>
          </a:prstGeom>
          <a:solidFill>
            <a:srgbClr val="00B0F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127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/>
          <a:srcRect l="4492" t="18860" r="89943" b="77740"/>
          <a:stretch/>
        </p:blipFill>
        <p:spPr>
          <a:xfrm>
            <a:off x="299780" y="2935763"/>
            <a:ext cx="1223633" cy="42062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955556" y="3373460"/>
            <a:ext cx="3628103" cy="2639961"/>
            <a:chOff x="4955556" y="3373460"/>
            <a:chExt cx="3628103" cy="263996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0"/>
            <a:srcRect l="41129" t="31254" r="19193" b="17420"/>
            <a:stretch/>
          </p:blipFill>
          <p:spPr>
            <a:xfrm>
              <a:off x="4955556" y="3373460"/>
              <a:ext cx="3628103" cy="2639961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1"/>
            <a:srcRect r="10616" b="12112"/>
            <a:stretch/>
          </p:blipFill>
          <p:spPr>
            <a:xfrm>
              <a:off x="5169085" y="3408726"/>
              <a:ext cx="3061286" cy="136620"/>
            </a:xfrm>
            <a:prstGeom prst="rect">
              <a:avLst/>
            </a:prstGeom>
          </p:spPr>
        </p:pic>
      </p:grpSp>
      <p:sp>
        <p:nvSpPr>
          <p:cNvPr id="20" name="Right Arrow 19"/>
          <p:cNvSpPr/>
          <p:nvPr/>
        </p:nvSpPr>
        <p:spPr bwMode="auto">
          <a:xfrm rot="17922885">
            <a:off x="1357440" y="5116942"/>
            <a:ext cx="548640" cy="304479"/>
          </a:xfrm>
          <a:prstGeom prst="rightArrow">
            <a:avLst/>
          </a:prstGeom>
          <a:solidFill>
            <a:srgbClr val="00B0F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5C65B7-350D-4DDB-88AD-CF8FA51DD617}"/>
              </a:ext>
            </a:extLst>
          </p:cNvPr>
          <p:cNvSpPr/>
          <p:nvPr/>
        </p:nvSpPr>
        <p:spPr bwMode="auto">
          <a:xfrm>
            <a:off x="943179" y="4668511"/>
            <a:ext cx="310896" cy="310896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0EA6986-4351-4387-8C78-E16DD7F57F48}"/>
              </a:ext>
            </a:extLst>
          </p:cNvPr>
          <p:cNvSpPr/>
          <p:nvPr/>
        </p:nvSpPr>
        <p:spPr bwMode="auto">
          <a:xfrm>
            <a:off x="1303434" y="4671922"/>
            <a:ext cx="310896" cy="310896"/>
          </a:xfrm>
          <a:prstGeom prst="rect">
            <a:avLst/>
          </a:prstGeom>
          <a:noFill/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71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3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Show Alert Using GPD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23</a:t>
            </a:fld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26" name="B- Bottom Picture"/>
          <p:cNvPicPr>
            <a:picLocks noChangeAspect="1"/>
          </p:cNvPicPr>
          <p:nvPr/>
        </p:nvPicPr>
        <p:blipFill rotWithShape="1">
          <a:blip r:embed="rId4"/>
          <a:srcRect l="16656" t="21144" r="60683" b="14539"/>
          <a:stretch/>
        </p:blipFill>
        <p:spPr>
          <a:xfrm>
            <a:off x="1413779" y="1209572"/>
            <a:ext cx="5968117" cy="4764024"/>
          </a:xfrm>
          <a:prstGeom prst="rect">
            <a:avLst/>
          </a:prstGeom>
        </p:spPr>
      </p:pic>
      <p:pic>
        <p:nvPicPr>
          <p:cNvPr id="27" name="B_First Level Down"/>
          <p:cNvPicPr>
            <a:picLocks noChangeAspect="1"/>
          </p:cNvPicPr>
          <p:nvPr/>
        </p:nvPicPr>
        <p:blipFill rotWithShape="1">
          <a:blip r:embed="rId5"/>
          <a:srcRect l="16634" t="19449" r="60682" b="16219"/>
          <a:stretch/>
        </p:blipFill>
        <p:spPr>
          <a:xfrm>
            <a:off x="1417320" y="1207008"/>
            <a:ext cx="5972911" cy="4764024"/>
          </a:xfrm>
          <a:prstGeom prst="rect">
            <a:avLst/>
          </a:prstGeom>
        </p:spPr>
      </p:pic>
      <p:pic>
        <p:nvPicPr>
          <p:cNvPr id="28" name="Top Level Picture B"/>
          <p:cNvPicPr>
            <a:picLocks noChangeAspect="1"/>
          </p:cNvPicPr>
          <p:nvPr/>
        </p:nvPicPr>
        <p:blipFill rotWithShape="1">
          <a:blip r:embed="rId6"/>
          <a:srcRect l="16585" t="19390" r="60691" b="16208"/>
          <a:stretch/>
        </p:blipFill>
        <p:spPr>
          <a:xfrm>
            <a:off x="1417320" y="1207008"/>
            <a:ext cx="5971032" cy="4764024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 bwMode="auto">
          <a:xfrm rot="9398424">
            <a:off x="5493958" y="4540053"/>
            <a:ext cx="2286000" cy="137160"/>
          </a:xfrm>
          <a:prstGeom prst="rightArrow">
            <a:avLst/>
          </a:prstGeom>
          <a:solidFill>
            <a:srgbClr val="00B0F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 rot="12173025">
            <a:off x="3667498" y="2391448"/>
            <a:ext cx="4114800" cy="137160"/>
          </a:xfrm>
          <a:prstGeom prst="rightArrow">
            <a:avLst/>
          </a:prstGeom>
          <a:solidFill>
            <a:srgbClr val="00B0F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12700" dir="5400000" algn="ctr" rotWithShape="0">
              <a:schemeClr val="tx1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75293" y="3099145"/>
            <a:ext cx="1349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2. TBP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75294" y="3911468"/>
            <a:ext cx="1349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1. TBP</a:t>
            </a:r>
          </a:p>
        </p:txBody>
      </p:sp>
    </p:spTree>
    <p:extLst>
      <p:ext uri="{BB962C8B-B14F-4D97-AF65-F5344CB8AC3E}">
        <p14:creationId xmlns:p14="http://schemas.microsoft.com/office/powerpoint/2010/main" val="94782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17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Show All Alerts Using ACL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24</a:t>
            </a:fld>
            <a:endParaRPr lang="en-US" dirty="0"/>
          </a:p>
        </p:txBody>
      </p:sp>
      <p:pic>
        <p:nvPicPr>
          <p:cNvPr id="17" name="Click Icon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14" name="Middle Layer"/>
          <p:cNvPicPr>
            <a:picLocks noChangeAspect="1"/>
          </p:cNvPicPr>
          <p:nvPr/>
        </p:nvPicPr>
        <p:blipFill rotWithShape="1">
          <a:blip r:embed="rId4"/>
          <a:srcRect t="15210" r="53813" b="5386"/>
          <a:stretch/>
        </p:blipFill>
        <p:spPr>
          <a:xfrm>
            <a:off x="151014" y="1703647"/>
            <a:ext cx="8869680" cy="4288763"/>
          </a:xfrm>
          <a:prstGeom prst="rect">
            <a:avLst/>
          </a:prstGeom>
        </p:spPr>
      </p:pic>
      <p:pic>
        <p:nvPicPr>
          <p:cNvPr id="15" name="Gray UAL104"/>
          <p:cNvPicPr>
            <a:picLocks noChangeAspect="1"/>
          </p:cNvPicPr>
          <p:nvPr/>
        </p:nvPicPr>
        <p:blipFill rotWithShape="1">
          <a:blip r:embed="rId5"/>
          <a:srcRect l="4702" t="30265" r="88750" b="66931"/>
          <a:stretch/>
        </p:blipFill>
        <p:spPr>
          <a:xfrm>
            <a:off x="1058794" y="2520105"/>
            <a:ext cx="1261872" cy="151999"/>
          </a:xfrm>
          <a:prstGeom prst="rect">
            <a:avLst/>
          </a:prstGeom>
        </p:spPr>
      </p:pic>
      <p:pic>
        <p:nvPicPr>
          <p:cNvPr id="11" name="Top Layer"/>
          <p:cNvPicPr>
            <a:picLocks noChangeAspect="1"/>
          </p:cNvPicPr>
          <p:nvPr/>
        </p:nvPicPr>
        <p:blipFill rotWithShape="1">
          <a:blip r:embed="rId6"/>
          <a:srcRect l="4" t="15317" r="53853" b="5185"/>
          <a:stretch/>
        </p:blipFill>
        <p:spPr>
          <a:xfrm>
            <a:off x="137160" y="1707397"/>
            <a:ext cx="8869680" cy="42977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2" name="TextBox 21"/>
          <p:cNvSpPr txBox="1"/>
          <p:nvPr/>
        </p:nvSpPr>
        <p:spPr>
          <a:xfrm>
            <a:off x="843889" y="1097626"/>
            <a:ext cx="1349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TBE</a:t>
            </a:r>
          </a:p>
        </p:txBody>
      </p:sp>
      <p:cxnSp>
        <p:nvCxnSpPr>
          <p:cNvPr id="24" name="Straight Connector 23"/>
          <p:cNvCxnSpPr>
            <a:stCxn id="22" idx="2"/>
          </p:cNvCxnSpPr>
          <p:nvPr/>
        </p:nvCxnSpPr>
        <p:spPr bwMode="auto">
          <a:xfrm>
            <a:off x="1518699" y="1497736"/>
            <a:ext cx="6724" cy="995292"/>
          </a:xfrm>
          <a:prstGeom prst="line">
            <a:avLst/>
          </a:prstGeom>
          <a:noFill/>
          <a:ln w="539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25" name="Straight Arrow Connector 24"/>
          <p:cNvCxnSpPr/>
          <p:nvPr/>
        </p:nvCxnSpPr>
        <p:spPr bwMode="auto">
          <a:xfrm flipH="1" flipV="1">
            <a:off x="781959" y="4028085"/>
            <a:ext cx="61930" cy="121884"/>
          </a:xfrm>
          <a:prstGeom prst="straightConnector1">
            <a:avLst/>
          </a:prstGeom>
          <a:noFill/>
          <a:ln w="28575" cap="rnd" cmpd="sng" algn="ctr">
            <a:solidFill>
              <a:schemeClr val="bg1"/>
            </a:solidFill>
            <a:prstDash val="solid"/>
            <a:round/>
            <a:headEnd type="none" w="med" len="med"/>
            <a:tailEnd type="stealth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10096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115 L 0.12483 -0.217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5" y="-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F121EC9-4D92-08D6-4EFC-E60E95D50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476990"/>
            <a:ext cx="6400800" cy="448056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Show All Alerts Using GPD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25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sp>
        <p:nvSpPr>
          <p:cNvPr id="20" name="TBE Text"/>
          <p:cNvSpPr txBox="1"/>
          <p:nvPr/>
        </p:nvSpPr>
        <p:spPr>
          <a:xfrm>
            <a:off x="7752726" y="1908721"/>
            <a:ext cx="1349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TBE</a:t>
            </a: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6C0388AE-D2C7-4E0B-8F7C-70AF472F7B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76" y="928982"/>
            <a:ext cx="8046720" cy="595300"/>
          </a:xfrm>
        </p:spPr>
        <p:txBody>
          <a:bodyPr/>
          <a:lstStyle/>
          <a:p>
            <a:pPr lvl="0"/>
            <a:r>
              <a:rPr lang="en-US" sz="2200" dirty="0"/>
              <a:t>TBE on GPD entry call sign to display all alerts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 flipV="1">
            <a:off x="6794044" y="3451440"/>
            <a:ext cx="61931" cy="124742"/>
          </a:xfrm>
          <a:prstGeom prst="straightConnector1">
            <a:avLst/>
          </a:prstGeom>
          <a:noFill/>
          <a:ln w="28575" cap="rnd" cmpd="sng" algn="ctr">
            <a:solidFill>
              <a:schemeClr val="bg1"/>
            </a:solidFill>
            <a:prstDash val="solid"/>
            <a:round/>
            <a:headEnd type="none" w="med" len="med"/>
            <a:tailEnd type="stealth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32CB62E3-1AAD-11C0-6C57-5596E5E7FA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1481328"/>
            <a:ext cx="6400800" cy="4478638"/>
          </a:xfrm>
          <a:prstGeom prst="rect">
            <a:avLst/>
          </a:prstGeom>
        </p:spPr>
      </p:pic>
      <p:cxnSp>
        <p:nvCxnSpPr>
          <p:cNvPr id="7" name="Cyan Arrow"/>
          <p:cNvCxnSpPr/>
          <p:nvPr/>
        </p:nvCxnSpPr>
        <p:spPr bwMode="auto">
          <a:xfrm flipH="1">
            <a:off x="6081823" y="2099401"/>
            <a:ext cx="2018953" cy="718227"/>
          </a:xfrm>
          <a:prstGeom prst="straightConnector1">
            <a:avLst/>
          </a:prstGeom>
          <a:noFill/>
          <a:ln w="444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5014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09218 -0.097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18" y="-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/>
          <a:srcRect l="62283" t="27388" r="13665" b="13615"/>
          <a:stretch/>
        </p:blipFill>
        <p:spPr>
          <a:xfrm>
            <a:off x="2536372" y="2134528"/>
            <a:ext cx="5486400" cy="3784967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0388AE-D2C7-4E0B-8F7C-70AF472F7B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76" y="1223547"/>
            <a:ext cx="8046720" cy="2228850"/>
          </a:xfrm>
        </p:spPr>
        <p:txBody>
          <a:bodyPr/>
          <a:lstStyle/>
          <a:p>
            <a:pPr lvl="0"/>
            <a:r>
              <a:rPr lang="en-US" dirty="0"/>
              <a:t>To acknowledge a selected conflict: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344488"/>
            <a:ext cx="9032032" cy="609600"/>
          </a:xfrm>
        </p:spPr>
        <p:txBody>
          <a:bodyPr/>
          <a:lstStyle/>
          <a:p>
            <a:r>
              <a:rPr lang="en-US" dirty="0"/>
              <a:t>Acknowledge Selected Conflict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26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48345" y="2876130"/>
            <a:ext cx="1349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1. TBH</a:t>
            </a:r>
          </a:p>
        </p:txBody>
      </p:sp>
      <p:sp>
        <p:nvSpPr>
          <p:cNvPr id="19" name="2 TBP"/>
          <p:cNvSpPr txBox="1"/>
          <p:nvPr/>
        </p:nvSpPr>
        <p:spPr>
          <a:xfrm>
            <a:off x="1048345" y="3935006"/>
            <a:ext cx="1349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2.TBP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5"/>
          <a:srcRect l="62269" t="27753" r="13654" b="14036"/>
          <a:stretch/>
        </p:blipFill>
        <p:spPr>
          <a:xfrm>
            <a:off x="2535013" y="2154911"/>
            <a:ext cx="5486400" cy="3730568"/>
          </a:xfrm>
          <a:prstGeom prst="rect">
            <a:avLst/>
          </a:prstGeom>
        </p:spPr>
      </p:pic>
      <p:pic>
        <p:nvPicPr>
          <p:cNvPr id="41" name="1st level Up Picture"/>
          <p:cNvPicPr>
            <a:picLocks noChangeAspect="1"/>
          </p:cNvPicPr>
          <p:nvPr/>
        </p:nvPicPr>
        <p:blipFill rotWithShape="1">
          <a:blip r:embed="rId6"/>
          <a:srcRect l="62247" t="27442" r="13634" b="13968"/>
          <a:stretch/>
        </p:blipFill>
        <p:spPr>
          <a:xfrm>
            <a:off x="2530473" y="2145284"/>
            <a:ext cx="5490940" cy="3751944"/>
          </a:xfrm>
          <a:prstGeom prst="rect">
            <a:avLst/>
          </a:prstGeom>
        </p:spPr>
      </p:pic>
      <p:pic>
        <p:nvPicPr>
          <p:cNvPr id="43" name="OK Picture"/>
          <p:cNvPicPr>
            <a:picLocks noChangeAspect="1"/>
          </p:cNvPicPr>
          <p:nvPr/>
        </p:nvPicPr>
        <p:blipFill rotWithShape="1">
          <a:blip r:embed="rId7"/>
          <a:srcRect l="62275" t="27502" r="13648" b="13875"/>
          <a:stretch/>
        </p:blipFill>
        <p:spPr>
          <a:xfrm>
            <a:off x="2547258" y="2157984"/>
            <a:ext cx="5486400" cy="375706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8"/>
          <a:srcRect l="62331" t="27413" r="13686" b="13701"/>
          <a:stretch/>
        </p:blipFill>
        <p:spPr>
          <a:xfrm>
            <a:off x="2546694" y="2149020"/>
            <a:ext cx="5477006" cy="3782063"/>
          </a:xfrm>
          <a:prstGeom prst="rect">
            <a:avLst/>
          </a:prstGeom>
        </p:spPr>
      </p:pic>
      <p:cxnSp>
        <p:nvCxnSpPr>
          <p:cNvPr id="45" name="Straight Arrow Connector 44"/>
          <p:cNvCxnSpPr/>
          <p:nvPr/>
        </p:nvCxnSpPr>
        <p:spPr bwMode="auto">
          <a:xfrm flipH="1" flipV="1">
            <a:off x="6192982" y="6960850"/>
            <a:ext cx="61931" cy="124742"/>
          </a:xfrm>
          <a:prstGeom prst="straightConnector1">
            <a:avLst/>
          </a:prstGeom>
          <a:noFill/>
          <a:ln w="28575" cap="rnd" cmpd="sng" algn="ctr">
            <a:solidFill>
              <a:schemeClr val="bg1"/>
            </a:solidFill>
            <a:prstDash val="solid"/>
            <a:round/>
            <a:headEnd type="none" w="med" len="med"/>
            <a:tailEnd type="stealth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46" name="Straight Arrow- TBH"/>
          <p:cNvCxnSpPr/>
          <p:nvPr/>
        </p:nvCxnSpPr>
        <p:spPr bwMode="auto">
          <a:xfrm>
            <a:off x="2313634" y="3199688"/>
            <a:ext cx="586153" cy="281906"/>
          </a:xfrm>
          <a:prstGeom prst="straightConnector1">
            <a:avLst/>
          </a:prstGeom>
          <a:noFill/>
          <a:ln w="539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54" name="Straight Arrow- TBP 2"/>
          <p:cNvCxnSpPr/>
          <p:nvPr/>
        </p:nvCxnSpPr>
        <p:spPr bwMode="auto">
          <a:xfrm flipV="1">
            <a:off x="2260916" y="3905809"/>
            <a:ext cx="1377463" cy="217205"/>
          </a:xfrm>
          <a:prstGeom prst="straightConnector1">
            <a:avLst/>
          </a:prstGeom>
          <a:noFill/>
          <a:ln w="539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63" name="3. TBP"/>
          <p:cNvSpPr txBox="1"/>
          <p:nvPr/>
        </p:nvSpPr>
        <p:spPr>
          <a:xfrm>
            <a:off x="1048345" y="5117535"/>
            <a:ext cx="1349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3. TBP</a:t>
            </a:r>
          </a:p>
        </p:txBody>
      </p:sp>
      <p:cxnSp>
        <p:nvCxnSpPr>
          <p:cNvPr id="64" name="Straight Arrow- TBP 3"/>
          <p:cNvCxnSpPr/>
          <p:nvPr/>
        </p:nvCxnSpPr>
        <p:spPr bwMode="auto">
          <a:xfrm flipV="1">
            <a:off x="2207183" y="4392575"/>
            <a:ext cx="1431196" cy="843454"/>
          </a:xfrm>
          <a:prstGeom prst="straightConnector1">
            <a:avLst/>
          </a:prstGeom>
          <a:noFill/>
          <a:ln w="539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66" name="White Acknowledged Alert"/>
          <p:cNvSpPr txBox="1"/>
          <p:nvPr/>
        </p:nvSpPr>
        <p:spPr>
          <a:xfrm>
            <a:off x="142210" y="1964363"/>
            <a:ext cx="20649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Result: Acknowledged Alert (White)</a:t>
            </a:r>
          </a:p>
        </p:txBody>
      </p:sp>
      <p:cxnSp>
        <p:nvCxnSpPr>
          <p:cNvPr id="70" name="Straight Arrow- TBP 2"/>
          <p:cNvCxnSpPr/>
          <p:nvPr/>
        </p:nvCxnSpPr>
        <p:spPr bwMode="auto">
          <a:xfrm>
            <a:off x="2031060" y="2654327"/>
            <a:ext cx="1093140" cy="798070"/>
          </a:xfrm>
          <a:prstGeom prst="straightConnector1">
            <a:avLst/>
          </a:prstGeom>
          <a:noFill/>
          <a:ln w="539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27006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9" grpId="0"/>
      <p:bldP spid="19" grpId="1"/>
      <p:bldP spid="63" grpId="0"/>
      <p:bldP spid="63" grpId="1"/>
      <p:bldP spid="6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/>
          <a:srcRect l="62283" t="27388" r="13665" b="13615"/>
          <a:stretch/>
        </p:blipFill>
        <p:spPr>
          <a:xfrm>
            <a:off x="2536372" y="2191678"/>
            <a:ext cx="5486400" cy="3784967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0388AE-D2C7-4E0B-8F7C-70AF472F7B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76" y="1223547"/>
            <a:ext cx="8046720" cy="2228850"/>
          </a:xfrm>
        </p:spPr>
        <p:txBody>
          <a:bodyPr/>
          <a:lstStyle/>
          <a:p>
            <a:pPr lvl="0"/>
            <a:r>
              <a:rPr lang="en-US" dirty="0"/>
              <a:t>To acknowledge all conflicts: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344488"/>
            <a:ext cx="9032032" cy="609600"/>
          </a:xfrm>
        </p:spPr>
        <p:txBody>
          <a:bodyPr/>
          <a:lstStyle/>
          <a:p>
            <a:r>
              <a:rPr lang="en-US" dirty="0"/>
              <a:t>Acknowledge All Conflicts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27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76038" y="3333464"/>
            <a:ext cx="1349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1. TBH</a:t>
            </a:r>
          </a:p>
        </p:txBody>
      </p:sp>
      <p:sp>
        <p:nvSpPr>
          <p:cNvPr id="19" name="2 TBP"/>
          <p:cNvSpPr txBox="1"/>
          <p:nvPr/>
        </p:nvSpPr>
        <p:spPr>
          <a:xfrm>
            <a:off x="2319402" y="1742546"/>
            <a:ext cx="1349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2.TBP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5"/>
          <a:srcRect l="62291" t="27485" r="13654" b="14035"/>
          <a:stretch/>
        </p:blipFill>
        <p:spPr>
          <a:xfrm>
            <a:off x="2532888" y="2194560"/>
            <a:ext cx="5486400" cy="3751306"/>
          </a:xfrm>
          <a:prstGeom prst="rect">
            <a:avLst/>
          </a:prstGeom>
        </p:spPr>
      </p:pic>
      <p:cxnSp>
        <p:nvCxnSpPr>
          <p:cNvPr id="45" name="Straight Arrow Connector 44"/>
          <p:cNvCxnSpPr/>
          <p:nvPr/>
        </p:nvCxnSpPr>
        <p:spPr bwMode="auto">
          <a:xfrm flipH="1" flipV="1">
            <a:off x="6192982" y="6960850"/>
            <a:ext cx="61931" cy="124742"/>
          </a:xfrm>
          <a:prstGeom prst="straightConnector1">
            <a:avLst/>
          </a:prstGeom>
          <a:noFill/>
          <a:ln w="28575" cap="rnd" cmpd="sng" algn="ctr">
            <a:solidFill>
              <a:schemeClr val="bg1"/>
            </a:solidFill>
            <a:prstDash val="solid"/>
            <a:round/>
            <a:headEnd type="none" w="med" len="med"/>
            <a:tailEnd type="stealth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pic>
        <p:nvPicPr>
          <p:cNvPr id="21" name="ALL CONFLICTS Picture"/>
          <p:cNvPicPr>
            <a:picLocks noChangeAspect="1"/>
          </p:cNvPicPr>
          <p:nvPr/>
        </p:nvPicPr>
        <p:blipFill rotWithShape="1">
          <a:blip r:embed="rId6"/>
          <a:srcRect l="62295" t="27425" r="13636" b="13737"/>
          <a:stretch/>
        </p:blipFill>
        <p:spPr>
          <a:xfrm>
            <a:off x="2532888" y="2194560"/>
            <a:ext cx="5486400" cy="3771962"/>
          </a:xfrm>
          <a:prstGeom prst="rect">
            <a:avLst/>
          </a:prstGeom>
        </p:spPr>
      </p:pic>
      <p:pic>
        <p:nvPicPr>
          <p:cNvPr id="20" name="Result Picture"/>
          <p:cNvPicPr>
            <a:picLocks noChangeAspect="1"/>
          </p:cNvPicPr>
          <p:nvPr/>
        </p:nvPicPr>
        <p:blipFill rotWithShape="1">
          <a:blip r:embed="rId7"/>
          <a:srcRect l="62263" t="27384" r="13653" b="13553"/>
          <a:stretch/>
        </p:blipFill>
        <p:spPr>
          <a:xfrm>
            <a:off x="2532888" y="2194560"/>
            <a:ext cx="5486400" cy="3784048"/>
          </a:xfrm>
          <a:prstGeom prst="rect">
            <a:avLst/>
          </a:prstGeom>
        </p:spPr>
      </p:pic>
      <p:cxnSp>
        <p:nvCxnSpPr>
          <p:cNvPr id="54" name="Straight Arrow- TBP 2"/>
          <p:cNvCxnSpPr>
            <a:stCxn id="19" idx="2"/>
          </p:cNvCxnSpPr>
          <p:nvPr/>
        </p:nvCxnSpPr>
        <p:spPr bwMode="auto">
          <a:xfrm>
            <a:off x="2994212" y="2142656"/>
            <a:ext cx="1240553" cy="1495894"/>
          </a:xfrm>
          <a:prstGeom prst="straightConnector1">
            <a:avLst/>
          </a:prstGeom>
          <a:noFill/>
          <a:ln w="539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46" name="Straight Arrow- TBH"/>
          <p:cNvCxnSpPr/>
          <p:nvPr/>
        </p:nvCxnSpPr>
        <p:spPr bwMode="auto">
          <a:xfrm>
            <a:off x="2025234" y="3509547"/>
            <a:ext cx="832161" cy="29200"/>
          </a:xfrm>
          <a:prstGeom prst="straightConnector1">
            <a:avLst/>
          </a:prstGeom>
          <a:noFill/>
          <a:ln w="539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>
            <a:off x="2303073" y="2547842"/>
            <a:ext cx="762678" cy="843480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Left Bracket 23"/>
          <p:cNvSpPr/>
          <p:nvPr/>
        </p:nvSpPr>
        <p:spPr bwMode="auto">
          <a:xfrm rot="5400000">
            <a:off x="2971232" y="3334154"/>
            <a:ext cx="153145" cy="256040"/>
          </a:xfrm>
          <a:prstGeom prst="leftBracket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sult Text"/>
          <p:cNvSpPr txBox="1"/>
          <p:nvPr/>
        </p:nvSpPr>
        <p:spPr>
          <a:xfrm>
            <a:off x="429768" y="1995336"/>
            <a:ext cx="1873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Result: Acknowledged Alerts (White)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5625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9" grpId="0"/>
      <p:bldP spid="19" grpId="1"/>
      <p:bldP spid="24" grpId="0" animBg="1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046720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How is a Point of Violation shown on the GPD?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Dashed line where the conflict is predicted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Blue line where the conflict is predicted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Bold line where the conflict is predicted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81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Alert Indicators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5205" t="54459" r="71056" b="22894"/>
          <a:stretch/>
        </p:blipFill>
        <p:spPr>
          <a:xfrm>
            <a:off x="1531784" y="2206136"/>
            <a:ext cx="7156560" cy="12801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8103" t="28751" r="74871" b="30610"/>
          <a:stretch/>
        </p:blipFill>
        <p:spPr>
          <a:xfrm>
            <a:off x="2039992" y="3610787"/>
            <a:ext cx="5312270" cy="23774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1165" y="1363782"/>
            <a:ext cx="1349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ACL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08" y="2343145"/>
            <a:ext cx="1578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Plans Display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35081" y="4278426"/>
            <a:ext cx="20845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Graphic Plan Display</a:t>
            </a:r>
          </a:p>
          <a:p>
            <a:endParaRPr lang="en-US" sz="20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5637" t="23808" r="72760" b="62743"/>
          <a:stretch/>
        </p:blipFill>
        <p:spPr>
          <a:xfrm>
            <a:off x="1531784" y="1127967"/>
            <a:ext cx="7147560" cy="83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45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046720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What color is the route of flight when it is displayed for an aircraft that is not predicted to have any violations?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Orange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Yellow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Green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91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046720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What color is the numbered alert indicator in the GPD data block that predicts an airspace violation within 3 miles of active or scheduled Special Activity Airspace?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Red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Muted yellow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Orange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30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32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50000">
              <a:srgbClr val="FBFBFB"/>
            </a:gs>
            <a:gs pos="100000">
              <a:srgbClr val="D0D0D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046720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Which button is used to graphically display or remove a selected aircraft’s Current Plan and any specific alert(s) assigned to your sector?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Alert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Show All 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Show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31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62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50000">
              <a:srgbClr val="FBFBFB"/>
            </a:gs>
            <a:gs pos="100000">
              <a:srgbClr val="D0D0D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4" y="1060652"/>
            <a:ext cx="8219189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What color does an alert indicator change to when all alerts of that type are acknowledged?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Red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Muted yellow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White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Knowledge Check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32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886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0388AE-D2C7-4E0B-8F7C-70AF472F7B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4053" y="1463673"/>
            <a:ext cx="8266563" cy="4892677"/>
          </a:xfrm>
        </p:spPr>
        <p:txBody>
          <a:bodyPr/>
          <a:lstStyle/>
          <a:p>
            <a:pPr lvl="0"/>
            <a:r>
              <a:rPr lang="en-US" dirty="0"/>
              <a:t>Automated Problem Detection (APD) compares trajectories to predict conflicts</a:t>
            </a:r>
          </a:p>
          <a:p>
            <a:pPr lvl="1"/>
            <a:r>
              <a:rPr lang="en-US" dirty="0"/>
              <a:t>Checks Current Plan trajectory </a:t>
            </a:r>
          </a:p>
          <a:p>
            <a:pPr lvl="1"/>
            <a:r>
              <a:rPr lang="en-US" dirty="0"/>
              <a:t>Checks Trial Plan trajectory </a:t>
            </a:r>
          </a:p>
          <a:p>
            <a:pPr lvl="1"/>
            <a:r>
              <a:rPr lang="en-US" dirty="0"/>
              <a:t>Checks Current and Trial Plans against other current plans and airspaces</a:t>
            </a:r>
          </a:p>
          <a:p>
            <a:r>
              <a:rPr lang="en-US" dirty="0"/>
              <a:t>Neither Current Plans nor Trial Plans are checked against other Trial Plans</a:t>
            </a:r>
          </a:p>
          <a:p>
            <a:pPr lvl="1"/>
            <a:endParaRPr lang="en-US" dirty="0"/>
          </a:p>
          <a:p>
            <a:pPr lvl="1"/>
            <a:endParaRPr lang="en-US" b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37" y="344488"/>
            <a:ext cx="8929396" cy="609600"/>
          </a:xfrm>
        </p:spPr>
        <p:txBody>
          <a:bodyPr/>
          <a:lstStyle/>
          <a:p>
            <a:r>
              <a:rPr lang="en-US" sz="3900" dirty="0"/>
              <a:t>Automated Problem Detection (APD)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4129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0388AE-D2C7-4E0B-8F7C-70AF472F7B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76" y="1138547"/>
            <a:ext cx="8050213" cy="696639"/>
          </a:xfrm>
        </p:spPr>
        <p:txBody>
          <a:bodyPr/>
          <a:lstStyle/>
          <a:p>
            <a:r>
              <a:rPr lang="en-US" dirty="0"/>
              <a:t>Current Plan entries include CID and FLID</a:t>
            </a:r>
          </a:p>
          <a:p>
            <a:r>
              <a:rPr lang="en-US" dirty="0"/>
              <a:t>Trial Plan entries appended with .T(#)</a:t>
            </a:r>
          </a:p>
          <a:p>
            <a:pPr lvl="1"/>
            <a:r>
              <a:rPr lang="en-US" dirty="0"/>
              <a:t>Indicates the number of Trial Plans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APD - Plans Display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34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12" y="3349097"/>
            <a:ext cx="8712262" cy="24125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2437" y="2813745"/>
            <a:ext cx="2179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Current Plans</a:t>
            </a:r>
          </a:p>
        </p:txBody>
      </p:sp>
      <p:cxnSp>
        <p:nvCxnSpPr>
          <p:cNvPr id="12" name="Straight Arrow- TBP 2"/>
          <p:cNvCxnSpPr/>
          <p:nvPr/>
        </p:nvCxnSpPr>
        <p:spPr bwMode="auto">
          <a:xfrm flipH="1">
            <a:off x="1950720" y="3174492"/>
            <a:ext cx="1242061" cy="2281428"/>
          </a:xfrm>
          <a:prstGeom prst="straightConnector1">
            <a:avLst/>
          </a:prstGeom>
          <a:noFill/>
          <a:ln w="539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H="1">
            <a:off x="354447" y="3175785"/>
            <a:ext cx="278014" cy="645101"/>
          </a:xfrm>
          <a:prstGeom prst="line">
            <a:avLst/>
          </a:prstGeom>
          <a:noFill/>
          <a:ln w="539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14" name="Left Bracket 13"/>
          <p:cNvSpPr/>
          <p:nvPr/>
        </p:nvSpPr>
        <p:spPr bwMode="auto">
          <a:xfrm>
            <a:off x="354447" y="3771961"/>
            <a:ext cx="399934" cy="1217862"/>
          </a:xfrm>
          <a:prstGeom prst="leftBracket">
            <a:avLst/>
          </a:prstGeom>
          <a:noFill/>
          <a:ln w="539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606763" y="2815710"/>
            <a:ext cx="2179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Trial Plan</a:t>
            </a:r>
          </a:p>
        </p:txBody>
      </p:sp>
    </p:spTree>
    <p:extLst>
      <p:ext uri="{BB962C8B-B14F-4D97-AF65-F5344CB8AC3E}">
        <p14:creationId xmlns:p14="http://schemas.microsoft.com/office/powerpoint/2010/main" val="81947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0388AE-D2C7-4E0B-8F7C-70AF472F7B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76" y="1494359"/>
            <a:ext cx="8046720" cy="2165390"/>
          </a:xfrm>
        </p:spPr>
        <p:txBody>
          <a:bodyPr/>
          <a:lstStyle/>
          <a:p>
            <a:r>
              <a:rPr lang="en-US" dirty="0"/>
              <a:t>Aircraft not probed, no alerts for flight</a:t>
            </a:r>
          </a:p>
          <a:p>
            <a:r>
              <a:rPr lang="en-US" dirty="0"/>
              <a:t>Reason displayed in Plans Display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344488"/>
            <a:ext cx="8929396" cy="609600"/>
          </a:xfrm>
        </p:spPr>
        <p:txBody>
          <a:bodyPr/>
          <a:lstStyle/>
          <a:p>
            <a:r>
              <a:rPr lang="en-US" dirty="0"/>
              <a:t>APD Ineligible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35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9" y="3507186"/>
            <a:ext cx="9013371" cy="20562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8" y="3485516"/>
            <a:ext cx="8998173" cy="206751"/>
          </a:xfrm>
          <a:prstGeom prst="rect">
            <a:avLst/>
          </a:prstGeom>
        </p:spPr>
      </p:pic>
      <p:cxnSp>
        <p:nvCxnSpPr>
          <p:cNvPr id="10" name="Straight Arrow- TBP 2"/>
          <p:cNvCxnSpPr/>
          <p:nvPr/>
        </p:nvCxnSpPr>
        <p:spPr bwMode="auto">
          <a:xfrm>
            <a:off x="2083981" y="4408620"/>
            <a:ext cx="583019" cy="20505"/>
          </a:xfrm>
          <a:prstGeom prst="straightConnector1">
            <a:avLst/>
          </a:prstGeom>
          <a:noFill/>
          <a:ln w="539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1143241" y="2971681"/>
            <a:ext cx="3838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APD Ineligible Reasons</a:t>
            </a:r>
          </a:p>
        </p:txBody>
      </p:sp>
      <p:cxnSp>
        <p:nvCxnSpPr>
          <p:cNvPr id="15" name="Straight Arrow- TBP 2"/>
          <p:cNvCxnSpPr/>
          <p:nvPr/>
        </p:nvCxnSpPr>
        <p:spPr bwMode="auto">
          <a:xfrm>
            <a:off x="2083981" y="5224130"/>
            <a:ext cx="583019" cy="21670"/>
          </a:xfrm>
          <a:prstGeom prst="straightConnector1">
            <a:avLst/>
          </a:prstGeom>
          <a:noFill/>
          <a:ln w="539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>
            <a:off x="2083981" y="3371791"/>
            <a:ext cx="0" cy="1852339"/>
          </a:xfrm>
          <a:prstGeom prst="line">
            <a:avLst/>
          </a:prstGeom>
          <a:noFill/>
          <a:ln w="539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2020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APD Separation Values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36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388904" y="1246126"/>
            <a:ext cx="8411301" cy="4572000"/>
            <a:chOff x="381006" y="1792898"/>
            <a:chExt cx="8411301" cy="3542568"/>
          </a:xfrm>
        </p:grpSpPr>
        <p:sp>
          <p:nvSpPr>
            <p:cNvPr id="6" name="Rectangle 5"/>
            <p:cNvSpPr/>
            <p:nvPr/>
          </p:nvSpPr>
          <p:spPr bwMode="auto">
            <a:xfrm>
              <a:off x="382469" y="1793630"/>
              <a:ext cx="3064119" cy="1764199"/>
            </a:xfrm>
            <a:prstGeom prst="rect">
              <a:avLst/>
            </a:prstGeom>
            <a:noFill/>
            <a:ln w="38100" cap="flat" cmpd="sng" algn="ctr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381006" y="3555024"/>
              <a:ext cx="3064119" cy="1780442"/>
            </a:xfrm>
            <a:prstGeom prst="rect">
              <a:avLst/>
            </a:prstGeom>
            <a:noFill/>
            <a:ln w="38100" cap="flat" cmpd="sng" algn="ctr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445124" y="1792898"/>
              <a:ext cx="5347183" cy="3542567"/>
            </a:xfrm>
            <a:prstGeom prst="rect">
              <a:avLst/>
            </a:prstGeom>
            <a:noFill/>
            <a:ln w="38100" cap="flat" cmpd="sng" algn="ctr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cxnSp>
        <p:nvCxnSpPr>
          <p:cNvPr id="20" name="Straight Connector 19"/>
          <p:cNvCxnSpPr/>
          <p:nvPr/>
        </p:nvCxnSpPr>
        <p:spPr bwMode="auto">
          <a:xfrm flipV="1">
            <a:off x="722201" y="2124221"/>
            <a:ext cx="2604281" cy="797170"/>
          </a:xfrm>
          <a:prstGeom prst="line">
            <a:avLst/>
          </a:prstGeom>
          <a:noFill/>
          <a:ln w="12700" cap="flat" cmpd="sng" algn="ctr">
            <a:solidFill>
              <a:schemeClr val="bg2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2645417" y="1833486"/>
            <a:ext cx="274126" cy="1241961"/>
          </a:xfrm>
          <a:prstGeom prst="line">
            <a:avLst/>
          </a:prstGeom>
          <a:noFill/>
          <a:ln w="12700" cap="flat" cmpd="sng" algn="ctr">
            <a:solidFill>
              <a:schemeClr val="bg2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0924">
            <a:off x="1550792" y="2473304"/>
            <a:ext cx="313211" cy="291082"/>
          </a:xfrm>
          <a:prstGeom prst="rect">
            <a:avLst/>
          </a:prstGeom>
          <a:noFill/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3638">
            <a:off x="2556160" y="2639530"/>
            <a:ext cx="313211" cy="291082"/>
          </a:xfrm>
          <a:prstGeom prst="rect">
            <a:avLst/>
          </a:prstGeom>
          <a:noFill/>
        </p:spPr>
      </p:pic>
      <p:sp>
        <p:nvSpPr>
          <p:cNvPr id="29" name="Rectangle 28"/>
          <p:cNvSpPr/>
          <p:nvPr/>
        </p:nvSpPr>
        <p:spPr bwMode="auto">
          <a:xfrm rot="20634528">
            <a:off x="1301478" y="2289256"/>
            <a:ext cx="778119" cy="678473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 rot="16778528">
            <a:off x="2421271" y="2471665"/>
            <a:ext cx="548640" cy="640080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1366" y="3136875"/>
            <a:ext cx="12536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6600"/>
                </a:solidFill>
              </a:rPr>
              <a:t>5 NM Total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78744" y="1357526"/>
            <a:ext cx="26288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Lateral Separation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21366" y="3652215"/>
            <a:ext cx="3174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Longitudinal Separation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201126" y="1368996"/>
            <a:ext cx="39096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Vertical Separation</a:t>
            </a:r>
          </a:p>
        </p:txBody>
      </p:sp>
      <p:cxnSp>
        <p:nvCxnSpPr>
          <p:cNvPr id="47" name="Straight Arrow Connector 46"/>
          <p:cNvCxnSpPr/>
          <p:nvPr/>
        </p:nvCxnSpPr>
        <p:spPr bwMode="auto">
          <a:xfrm flipV="1">
            <a:off x="-1176076" y="2403243"/>
            <a:ext cx="291461" cy="376596"/>
          </a:xfrm>
          <a:prstGeom prst="straightConnector1">
            <a:avLst/>
          </a:prstGeom>
          <a:noFill/>
          <a:ln w="12700" cap="flat" cmpd="sng" algn="ctr">
            <a:solidFill>
              <a:srgbClr val="00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Straight Arrow Connector 49"/>
          <p:cNvCxnSpPr/>
          <p:nvPr/>
        </p:nvCxnSpPr>
        <p:spPr bwMode="auto">
          <a:xfrm flipV="1">
            <a:off x="948201" y="2879307"/>
            <a:ext cx="106911" cy="262884"/>
          </a:xfrm>
          <a:prstGeom prst="straightConnector1">
            <a:avLst/>
          </a:prstGeom>
          <a:noFill/>
          <a:ln w="12700" cap="flat" cmpd="sng" algn="ctr">
            <a:solidFill>
              <a:srgbClr val="00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1" name="Cube 100"/>
          <p:cNvSpPr/>
          <p:nvPr/>
        </p:nvSpPr>
        <p:spPr bwMode="auto">
          <a:xfrm>
            <a:off x="4764575" y="2851844"/>
            <a:ext cx="2743200" cy="448930"/>
          </a:xfrm>
          <a:prstGeom prst="cube">
            <a:avLst/>
          </a:prstGeom>
          <a:noFill/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02" name="Straight Arrow Connector 101"/>
          <p:cNvCxnSpPr/>
          <p:nvPr/>
        </p:nvCxnSpPr>
        <p:spPr bwMode="auto">
          <a:xfrm flipH="1">
            <a:off x="6762878" y="3126150"/>
            <a:ext cx="0" cy="173736"/>
          </a:xfrm>
          <a:prstGeom prst="straightConnector1">
            <a:avLst/>
          </a:prstGeom>
          <a:noFill/>
          <a:ln w="12700" cap="flat" cmpd="sng" algn="ctr">
            <a:solidFill>
              <a:srgbClr val="006600"/>
            </a:solidFill>
            <a:prstDash val="solid"/>
            <a:round/>
            <a:headEnd type="triangle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7" name="Straight Connector 106"/>
          <p:cNvCxnSpPr/>
          <p:nvPr/>
        </p:nvCxnSpPr>
        <p:spPr bwMode="auto">
          <a:xfrm>
            <a:off x="4775846" y="3127129"/>
            <a:ext cx="2606040" cy="0"/>
          </a:xfrm>
          <a:prstGeom prst="line">
            <a:avLst/>
          </a:prstGeom>
          <a:noFill/>
          <a:ln w="12700" cap="flat" cmpd="sng" algn="ctr">
            <a:solidFill>
              <a:schemeClr val="bg2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9" name="Straight Arrow Connector 108"/>
          <p:cNvCxnSpPr/>
          <p:nvPr/>
        </p:nvCxnSpPr>
        <p:spPr bwMode="auto">
          <a:xfrm>
            <a:off x="6196598" y="3307891"/>
            <a:ext cx="0" cy="457200"/>
          </a:xfrm>
          <a:prstGeom prst="straightConnector1">
            <a:avLst/>
          </a:prstGeom>
          <a:noFill/>
          <a:ln w="12700" cap="flat" cmpd="sng" algn="ctr">
            <a:solidFill>
              <a:srgbClr val="006600"/>
            </a:solidFill>
            <a:prstDash val="solid"/>
            <a:round/>
            <a:headEnd type="triangle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0" name="TextBox 109"/>
          <p:cNvSpPr txBox="1"/>
          <p:nvPr/>
        </p:nvSpPr>
        <p:spPr>
          <a:xfrm>
            <a:off x="3710366" y="4512465"/>
            <a:ext cx="4944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Minimum Separation below FL410 = 400’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6788834" y="3081267"/>
            <a:ext cx="4954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6600"/>
                </a:solidFill>
              </a:rPr>
              <a:t>300’</a:t>
            </a:r>
          </a:p>
        </p:txBody>
      </p:sp>
      <p:sp>
        <p:nvSpPr>
          <p:cNvPr id="114" name="Cube 113"/>
          <p:cNvSpPr/>
          <p:nvPr/>
        </p:nvSpPr>
        <p:spPr bwMode="auto">
          <a:xfrm>
            <a:off x="4764024" y="3772092"/>
            <a:ext cx="2743200" cy="448930"/>
          </a:xfrm>
          <a:prstGeom prst="cube">
            <a:avLst/>
          </a:prstGeom>
          <a:noFill/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15" name="Straight Arrow Connector 114"/>
          <p:cNvCxnSpPr/>
          <p:nvPr/>
        </p:nvCxnSpPr>
        <p:spPr bwMode="auto">
          <a:xfrm flipH="1">
            <a:off x="6765054" y="3865322"/>
            <a:ext cx="0" cy="192024"/>
          </a:xfrm>
          <a:prstGeom prst="straightConnector1">
            <a:avLst/>
          </a:prstGeom>
          <a:noFill/>
          <a:ln w="12700" cap="flat" cmpd="sng" algn="ctr">
            <a:solidFill>
              <a:srgbClr val="006600"/>
            </a:solidFill>
            <a:prstDash val="solid"/>
            <a:round/>
            <a:headEnd type="triangle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6" name="TextBox 115"/>
          <p:cNvSpPr txBox="1"/>
          <p:nvPr/>
        </p:nvSpPr>
        <p:spPr>
          <a:xfrm>
            <a:off x="6814972" y="3849058"/>
            <a:ext cx="478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6600"/>
                </a:solidFill>
              </a:rPr>
              <a:t>300’</a:t>
            </a:r>
          </a:p>
        </p:txBody>
      </p:sp>
      <p:cxnSp>
        <p:nvCxnSpPr>
          <p:cNvPr id="118" name="Straight Connector 117"/>
          <p:cNvCxnSpPr/>
          <p:nvPr/>
        </p:nvCxnSpPr>
        <p:spPr bwMode="auto">
          <a:xfrm flipV="1">
            <a:off x="803737" y="4632709"/>
            <a:ext cx="2503905" cy="759799"/>
          </a:xfrm>
          <a:prstGeom prst="line">
            <a:avLst/>
          </a:prstGeom>
          <a:noFill/>
          <a:ln w="12700" cap="flat" cmpd="sng" algn="ctr">
            <a:solidFill>
              <a:schemeClr val="bg2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7" name="Picture 1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0924">
            <a:off x="1231479" y="5076345"/>
            <a:ext cx="313211" cy="291082"/>
          </a:xfrm>
          <a:prstGeom prst="rect">
            <a:avLst/>
          </a:prstGeom>
          <a:noFill/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0924">
            <a:off x="2495408" y="4687285"/>
            <a:ext cx="313211" cy="291082"/>
          </a:xfrm>
          <a:prstGeom prst="rect">
            <a:avLst/>
          </a:prstGeom>
          <a:noFill/>
        </p:spPr>
      </p:pic>
      <p:sp>
        <p:nvSpPr>
          <p:cNvPr id="120" name="Rectangle 119"/>
          <p:cNvSpPr/>
          <p:nvPr/>
        </p:nvSpPr>
        <p:spPr bwMode="auto">
          <a:xfrm rot="20617181">
            <a:off x="2425532" y="4520445"/>
            <a:ext cx="457200" cy="640080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1" name="Rectangle 120"/>
          <p:cNvSpPr/>
          <p:nvPr/>
        </p:nvSpPr>
        <p:spPr bwMode="auto">
          <a:xfrm rot="20617181">
            <a:off x="1171152" y="4905844"/>
            <a:ext cx="457200" cy="640080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4" name="Left Brace 123"/>
          <p:cNvSpPr/>
          <p:nvPr/>
        </p:nvSpPr>
        <p:spPr bwMode="auto">
          <a:xfrm rot="4436480">
            <a:off x="1135089" y="4549298"/>
            <a:ext cx="274320" cy="457200"/>
          </a:xfrm>
          <a:prstGeom prst="leftBrace">
            <a:avLst/>
          </a:prstGeom>
          <a:noFill/>
          <a:ln w="12700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Left Brace 124"/>
          <p:cNvSpPr/>
          <p:nvPr/>
        </p:nvSpPr>
        <p:spPr bwMode="auto">
          <a:xfrm rot="4436480">
            <a:off x="2386528" y="4160977"/>
            <a:ext cx="274320" cy="457200"/>
          </a:xfrm>
          <a:prstGeom prst="leftBrace">
            <a:avLst/>
          </a:prstGeom>
          <a:noFill/>
          <a:ln w="12700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TextBox 125"/>
          <p:cNvSpPr txBox="1"/>
          <p:nvPr/>
        </p:nvSpPr>
        <p:spPr>
          <a:xfrm>
            <a:off x="293164" y="4355710"/>
            <a:ext cx="1166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6600"/>
                </a:solidFill>
              </a:rPr>
              <a:t>3 NM Total</a:t>
            </a:r>
          </a:p>
        </p:txBody>
      </p:sp>
      <p:cxnSp>
        <p:nvCxnSpPr>
          <p:cNvPr id="127" name="Straight Arrow Connector 126"/>
          <p:cNvCxnSpPr>
            <a:endCxn id="125" idx="1"/>
          </p:cNvCxnSpPr>
          <p:nvPr/>
        </p:nvCxnSpPr>
        <p:spPr bwMode="auto">
          <a:xfrm flipV="1">
            <a:off x="1307200" y="4257769"/>
            <a:ext cx="1161288" cy="183912"/>
          </a:xfrm>
          <a:prstGeom prst="straightConnector1">
            <a:avLst/>
          </a:prstGeom>
          <a:noFill/>
          <a:ln w="12700" cap="flat" cmpd="sng" algn="ctr">
            <a:solidFill>
              <a:srgbClr val="00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" name="TextBox 55"/>
          <p:cNvSpPr txBox="1"/>
          <p:nvPr/>
        </p:nvSpPr>
        <p:spPr>
          <a:xfrm>
            <a:off x="3015205" y="2244448"/>
            <a:ext cx="62091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Minimum Separation between FL410-FL600  = 1400’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861307" y="3395972"/>
            <a:ext cx="2765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Minimum Separation</a:t>
            </a:r>
          </a:p>
        </p:txBody>
      </p:sp>
      <p:cxnSp>
        <p:nvCxnSpPr>
          <p:cNvPr id="59" name="Straight Connector 58"/>
          <p:cNvCxnSpPr/>
          <p:nvPr/>
        </p:nvCxnSpPr>
        <p:spPr bwMode="auto">
          <a:xfrm>
            <a:off x="4773168" y="4047625"/>
            <a:ext cx="2606040" cy="0"/>
          </a:xfrm>
          <a:prstGeom prst="line">
            <a:avLst/>
          </a:prstGeom>
          <a:noFill/>
          <a:ln w="12700" cap="flat" cmpd="sng" algn="ctr">
            <a:solidFill>
              <a:schemeClr val="bg2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0" name="Left Brace 59"/>
          <p:cNvSpPr/>
          <p:nvPr/>
        </p:nvSpPr>
        <p:spPr bwMode="auto">
          <a:xfrm rot="20608497">
            <a:off x="1033939" y="2448952"/>
            <a:ext cx="274320" cy="667512"/>
          </a:xfrm>
          <a:prstGeom prst="leftBrace">
            <a:avLst>
              <a:gd name="adj1" fmla="val 8333"/>
              <a:gd name="adj2" fmla="val 58168"/>
            </a:avLst>
          </a:prstGeom>
          <a:noFill/>
          <a:ln w="12700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6" name="Picture 10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40" y="2908383"/>
            <a:ext cx="985067" cy="364340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128" y="3830452"/>
            <a:ext cx="985067" cy="364340"/>
          </a:xfrm>
          <a:prstGeom prst="rect">
            <a:avLst/>
          </a:prstGeom>
        </p:spPr>
      </p:pic>
      <p:sp>
        <p:nvSpPr>
          <p:cNvPr id="65" name="Left Brace 64"/>
          <p:cNvSpPr/>
          <p:nvPr/>
        </p:nvSpPr>
        <p:spPr bwMode="auto">
          <a:xfrm rot="16783011">
            <a:off x="2509017" y="2872369"/>
            <a:ext cx="236491" cy="630936"/>
          </a:xfrm>
          <a:prstGeom prst="leftBrace">
            <a:avLst>
              <a:gd name="adj1" fmla="val 8333"/>
              <a:gd name="adj2" fmla="val 48898"/>
            </a:avLst>
          </a:prstGeom>
          <a:noFill/>
          <a:ln w="12700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/>
          <p:cNvCxnSpPr>
            <a:endCxn id="65" idx="1"/>
          </p:cNvCxnSpPr>
          <p:nvPr/>
        </p:nvCxnSpPr>
        <p:spPr bwMode="auto">
          <a:xfrm>
            <a:off x="1397526" y="3287976"/>
            <a:ext cx="1188720" cy="15237"/>
          </a:xfrm>
          <a:prstGeom prst="straightConnector1">
            <a:avLst/>
          </a:prstGeom>
          <a:noFill/>
          <a:ln w="12700" cap="flat" cmpd="sng" algn="ctr">
            <a:solidFill>
              <a:srgbClr val="00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0616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E434B10F-ACB0-4FD7-8D4F-0B46F5098B1C}"/>
              </a:ext>
            </a:extLst>
          </p:cNvPr>
          <p:cNvSpPr/>
          <p:nvPr/>
        </p:nvSpPr>
        <p:spPr bwMode="auto">
          <a:xfrm>
            <a:off x="5120786" y="4660361"/>
            <a:ext cx="2538046" cy="634376"/>
          </a:xfrm>
          <a:prstGeom prst="ellipse">
            <a:avLst/>
          </a:prstGeom>
          <a:noFill/>
          <a:ln w="127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l"/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APD Separation Buffer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37</a:t>
            </a:fld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3463636" y="4227598"/>
            <a:ext cx="1965614" cy="634376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809382" y="4094065"/>
            <a:ext cx="410051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n-US" sz="1800" dirty="0"/>
              <a:t>Depending on type of SAA, </a:t>
            </a:r>
          </a:p>
          <a:p>
            <a:pPr lvl="0" algn="l">
              <a:spcAft>
                <a:spcPts val="600"/>
              </a:spcAft>
            </a:pPr>
            <a:r>
              <a:rPr lang="en-US" sz="1800" dirty="0"/>
              <a:t>conflict occurs at either:</a:t>
            </a:r>
          </a:p>
          <a:p>
            <a:pPr marL="285750" lvl="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Airspace boundary, or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Separation buffer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3001818" y="4935452"/>
            <a:ext cx="2083799" cy="316324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Box 21"/>
          <p:cNvSpPr txBox="1"/>
          <p:nvPr/>
        </p:nvSpPr>
        <p:spPr>
          <a:xfrm>
            <a:off x="529936" y="3330351"/>
            <a:ext cx="2933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40 minutes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06" y="3007587"/>
            <a:ext cx="985532" cy="364512"/>
          </a:xfrm>
          <a:prstGeom prst="rect">
            <a:avLst/>
          </a:prstGeom>
        </p:spPr>
      </p:pic>
      <p:sp>
        <p:nvSpPr>
          <p:cNvPr id="7" name="Can 6"/>
          <p:cNvSpPr/>
          <p:nvPr/>
        </p:nvSpPr>
        <p:spPr bwMode="auto">
          <a:xfrm>
            <a:off x="5464419" y="2722169"/>
            <a:ext cx="1850781" cy="2469791"/>
          </a:xfrm>
          <a:prstGeom prst="can">
            <a:avLst/>
          </a:prstGeom>
          <a:solidFill>
            <a:srgbClr val="CC7800">
              <a:alpha val="48000"/>
            </a:srgbClr>
          </a:solidFill>
          <a:ln w="38100" cap="flat" cmpd="sng" algn="ctr">
            <a:solidFill>
              <a:srgbClr val="CC7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30412" y="3899491"/>
            <a:ext cx="1028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SAA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69EB68F-830F-4E75-ABF6-FD83D7C6A007}"/>
              </a:ext>
            </a:extLst>
          </p:cNvPr>
          <p:cNvSpPr/>
          <p:nvPr/>
        </p:nvSpPr>
        <p:spPr bwMode="auto">
          <a:xfrm>
            <a:off x="5464419" y="4745001"/>
            <a:ext cx="1850781" cy="454355"/>
          </a:xfrm>
          <a:prstGeom prst="ellipse">
            <a:avLst/>
          </a:prstGeom>
          <a:noFill/>
          <a:ln w="12700" cap="flat" cmpd="sng" algn="ctr">
            <a:solidFill>
              <a:srgbClr val="CC7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l"/>
            <a:endParaRPr lang="en-US" sz="2000" dirty="0"/>
          </a:p>
        </p:txBody>
      </p:sp>
      <p:sp>
        <p:nvSpPr>
          <p:cNvPr id="8" name="Can 7"/>
          <p:cNvSpPr/>
          <p:nvPr/>
        </p:nvSpPr>
        <p:spPr bwMode="auto">
          <a:xfrm>
            <a:off x="5120786" y="2474994"/>
            <a:ext cx="2538046" cy="2819400"/>
          </a:xfrm>
          <a:prstGeom prst="can">
            <a:avLst/>
          </a:prstGeom>
          <a:noFill/>
          <a:ln w="381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2" y="3004966"/>
            <a:ext cx="985532" cy="36451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185201" y="3035295"/>
            <a:ext cx="3177435" cy="416260"/>
            <a:chOff x="1185201" y="3035295"/>
            <a:chExt cx="3177435" cy="416260"/>
          </a:xfrm>
        </p:grpSpPr>
        <p:cxnSp>
          <p:nvCxnSpPr>
            <p:cNvPr id="18" name="Straight Connector 17"/>
            <p:cNvCxnSpPr/>
            <p:nvPr/>
          </p:nvCxnSpPr>
          <p:spPr bwMode="auto">
            <a:xfrm flipH="1">
              <a:off x="1185201" y="3035295"/>
              <a:ext cx="7693" cy="404490"/>
            </a:xfrm>
            <a:prstGeom prst="line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Arrow Connector 18"/>
            <p:cNvCxnSpPr/>
            <p:nvPr/>
          </p:nvCxnSpPr>
          <p:spPr bwMode="auto">
            <a:xfrm flipV="1">
              <a:off x="1201858" y="3231228"/>
              <a:ext cx="3160778" cy="10017"/>
            </a:xfrm>
            <a:prstGeom prst="straightConnector1">
              <a:avLst/>
            </a:prstGeom>
            <a:noFill/>
            <a:ln w="31750" cap="flat" cmpd="sng" algn="ctr">
              <a:solidFill>
                <a:srgbClr val="00B050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Connector 24"/>
            <p:cNvCxnSpPr/>
            <p:nvPr/>
          </p:nvCxnSpPr>
          <p:spPr bwMode="auto">
            <a:xfrm flipH="1">
              <a:off x="4354051" y="3047065"/>
              <a:ext cx="7693" cy="404490"/>
            </a:xfrm>
            <a:prstGeom prst="line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DE0C67-19A8-4118-9885-768A544C7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3360" y="1444463"/>
            <a:ext cx="1828800" cy="1070128"/>
          </a:xfrm>
          <a:prstGeom prst="rect">
            <a:avLst/>
          </a:prstGeom>
          <a:ln w="34925">
            <a:solidFill>
              <a:schemeClr val="bg2">
                <a:lumMod val="7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10C154-3725-4709-A135-DC68DA03B6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84" r="1"/>
          <a:stretch/>
        </p:blipFill>
        <p:spPr>
          <a:xfrm>
            <a:off x="4572000" y="1988501"/>
            <a:ext cx="441624" cy="4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33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APD Inhibited Areas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38</a:t>
            </a:fld>
            <a:endParaRPr lang="en-US" dirty="0"/>
          </a:p>
        </p:txBody>
      </p:sp>
      <p:sp>
        <p:nvSpPr>
          <p:cNvPr id="8" name="Can 7"/>
          <p:cNvSpPr/>
          <p:nvPr/>
        </p:nvSpPr>
        <p:spPr bwMode="auto">
          <a:xfrm>
            <a:off x="1530593" y="2780940"/>
            <a:ext cx="5434379" cy="2957148"/>
          </a:xfrm>
          <a:prstGeom prst="can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Left Brace 22"/>
          <p:cNvSpPr/>
          <p:nvPr/>
        </p:nvSpPr>
        <p:spPr bwMode="auto">
          <a:xfrm>
            <a:off x="1179635" y="3131169"/>
            <a:ext cx="237392" cy="2277060"/>
          </a:xfrm>
          <a:prstGeom prst="leftBrace">
            <a:avLst/>
          </a:prstGeom>
          <a:noFill/>
          <a:ln w="349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-209550" y="4080251"/>
            <a:ext cx="1626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APDIA</a:t>
            </a:r>
          </a:p>
        </p:txBody>
      </p:sp>
      <p:sp>
        <p:nvSpPr>
          <p:cNvPr id="27" name="Freeform 26"/>
          <p:cNvSpPr/>
          <p:nvPr/>
        </p:nvSpPr>
        <p:spPr bwMode="auto">
          <a:xfrm rot="2524334">
            <a:off x="3444512" y="1485057"/>
            <a:ext cx="4251152" cy="2518353"/>
          </a:xfrm>
          <a:custGeom>
            <a:avLst/>
            <a:gdLst>
              <a:gd name="connsiteX0" fmla="*/ 1679331 w 1679331"/>
              <a:gd name="connsiteY0" fmla="*/ 3214750 h 3214750"/>
              <a:gd name="connsiteX1" fmla="*/ 1191358 w 1679331"/>
              <a:gd name="connsiteY1" fmla="*/ 256138 h 3214750"/>
              <a:gd name="connsiteX2" fmla="*/ 0 w 1679331"/>
              <a:gd name="connsiteY2" fmla="*/ 348457 h 3214750"/>
              <a:gd name="connsiteX0" fmla="*/ 1679331 w 2710273"/>
              <a:gd name="connsiteY0" fmla="*/ 3177712 h 3177712"/>
              <a:gd name="connsiteX1" fmla="*/ 2672657 w 2710273"/>
              <a:gd name="connsiteY1" fmla="*/ 276765 h 3177712"/>
              <a:gd name="connsiteX2" fmla="*/ 0 w 2710273"/>
              <a:gd name="connsiteY2" fmla="*/ 311419 h 3177712"/>
              <a:gd name="connsiteX0" fmla="*/ 1679331 w 2734110"/>
              <a:gd name="connsiteY0" fmla="*/ 3177712 h 3177712"/>
              <a:gd name="connsiteX1" fmla="*/ 2672657 w 2734110"/>
              <a:gd name="connsiteY1" fmla="*/ 276765 h 3177712"/>
              <a:gd name="connsiteX2" fmla="*/ 0 w 2734110"/>
              <a:gd name="connsiteY2" fmla="*/ 311419 h 3177712"/>
              <a:gd name="connsiteX0" fmla="*/ 1679331 w 2734110"/>
              <a:gd name="connsiteY0" fmla="*/ 3132467 h 3132467"/>
              <a:gd name="connsiteX1" fmla="*/ 2672657 w 2734110"/>
              <a:gd name="connsiteY1" fmla="*/ 231520 h 3132467"/>
              <a:gd name="connsiteX2" fmla="*/ 0 w 2734110"/>
              <a:gd name="connsiteY2" fmla="*/ 266174 h 3132467"/>
              <a:gd name="connsiteX0" fmla="*/ 1679331 w 2148349"/>
              <a:gd name="connsiteY0" fmla="*/ 2902152 h 2902152"/>
              <a:gd name="connsiteX1" fmla="*/ 1977908 w 2148349"/>
              <a:gd name="connsiteY1" fmla="*/ 583751 h 2902152"/>
              <a:gd name="connsiteX2" fmla="*/ 0 w 2148349"/>
              <a:gd name="connsiteY2" fmla="*/ 35859 h 2902152"/>
              <a:gd name="connsiteX0" fmla="*/ 3722302 w 4191320"/>
              <a:gd name="connsiteY0" fmla="*/ 2404095 h 2404095"/>
              <a:gd name="connsiteX1" fmla="*/ 4020879 w 4191320"/>
              <a:gd name="connsiteY1" fmla="*/ 85694 h 2404095"/>
              <a:gd name="connsiteX2" fmla="*/ 0 w 4191320"/>
              <a:gd name="connsiteY2" fmla="*/ 1400155 h 2404095"/>
              <a:gd name="connsiteX0" fmla="*/ 3722302 w 4191320"/>
              <a:gd name="connsiteY0" fmla="*/ 2421386 h 2421386"/>
              <a:gd name="connsiteX1" fmla="*/ 4020879 w 4191320"/>
              <a:gd name="connsiteY1" fmla="*/ 102985 h 2421386"/>
              <a:gd name="connsiteX2" fmla="*/ 0 w 4191320"/>
              <a:gd name="connsiteY2" fmla="*/ 1417446 h 2421386"/>
              <a:gd name="connsiteX0" fmla="*/ 3722302 w 4191320"/>
              <a:gd name="connsiteY0" fmla="*/ 2548577 h 2548577"/>
              <a:gd name="connsiteX1" fmla="*/ 4020879 w 4191320"/>
              <a:gd name="connsiteY1" fmla="*/ 230176 h 2548577"/>
              <a:gd name="connsiteX2" fmla="*/ 0 w 4191320"/>
              <a:gd name="connsiteY2" fmla="*/ 1544637 h 2548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91320" h="2548577">
                <a:moveTo>
                  <a:pt x="3722302" y="2548577"/>
                </a:moveTo>
                <a:cubicBezTo>
                  <a:pt x="4259032" y="1494511"/>
                  <a:pt x="4300767" y="707891"/>
                  <a:pt x="4020879" y="230176"/>
                </a:cubicBezTo>
                <a:cubicBezTo>
                  <a:pt x="3441601" y="-604921"/>
                  <a:pt x="1648072" y="1064960"/>
                  <a:pt x="0" y="1544637"/>
                </a:cubicBezTo>
              </a:path>
            </a:pathLst>
          </a:custGeom>
          <a:noFill/>
          <a:ln w="28575" cap="flat" cmpd="sng" algn="ctr">
            <a:solidFill>
              <a:srgbClr val="002060"/>
            </a:solidFill>
            <a:prstDash val="lgDash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C4EF99-92D4-4D8D-9A35-0EACB20076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035" y="5256531"/>
            <a:ext cx="1705229" cy="32440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1F48B11-14B0-47F2-A962-2F63E6F9EBE8}"/>
              </a:ext>
            </a:extLst>
          </p:cNvPr>
          <p:cNvSpPr/>
          <p:nvPr/>
        </p:nvSpPr>
        <p:spPr bwMode="auto">
          <a:xfrm>
            <a:off x="1530593" y="5037615"/>
            <a:ext cx="5434379" cy="692888"/>
          </a:xfrm>
          <a:prstGeom prst="ellipse">
            <a:avLst/>
          </a:prstGeom>
          <a:noFill/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l"/>
            <a:endParaRPr lang="en-US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6BA707-12A0-4C5E-89DB-7121F222ED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00" b="97200" l="10000" r="90000">
                        <a14:foregroundMark x1="45200" y1="93600" x2="50400" y2="93200"/>
                        <a14:foregroundMark x1="48800" y1="3600" x2="53200" y2="3600"/>
                        <a14:foregroundMark x1="46400" y1="97200" x2="49200" y2="9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042" y="5168782"/>
            <a:ext cx="252442" cy="2524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32A164-BEC2-4BE8-A01D-7AC2736449B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250" b="97188" l="4250" r="48000">
                        <a14:foregroundMark x1="4250" y1="81563" x2="4250" y2="82188"/>
                        <a14:foregroundMark x1="46500" y1="78125" x2="47500" y2="77813"/>
                        <a14:foregroundMark x1="48000" y1="85000" x2="47750" y2="8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846" r="48123"/>
          <a:stretch/>
        </p:blipFill>
        <p:spPr>
          <a:xfrm rot="20955045">
            <a:off x="5265740" y="4760138"/>
            <a:ext cx="698127" cy="281571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3" name="TextBox 12"/>
          <p:cNvSpPr txBox="1"/>
          <p:nvPr/>
        </p:nvSpPr>
        <p:spPr>
          <a:xfrm>
            <a:off x="5235445" y="1826708"/>
            <a:ext cx="3838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Trajectory Probed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82035" y="3987117"/>
            <a:ext cx="3838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Trajectory Not Probed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6859994" y="4181780"/>
            <a:ext cx="191386" cy="170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83794" y="4666729"/>
            <a:ext cx="2483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Trajectory Exits APDIA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 flipV="1">
            <a:off x="7023352" y="4336457"/>
            <a:ext cx="198813" cy="380098"/>
          </a:xfrm>
          <a:prstGeom prst="straightConnector1">
            <a:avLst/>
          </a:prstGeom>
          <a:noFill/>
          <a:ln w="349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1008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45922F-43CC-4C64-BBA9-0559BFB106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5" y="3391742"/>
            <a:ext cx="3032171" cy="2103120"/>
          </a:xfrm>
          <a:prstGeom prst="rect">
            <a:avLst/>
          </a:prstGeom>
          <a:noFill/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0388AE-D2C7-4E0B-8F7C-70AF472F7B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76" y="1417320"/>
            <a:ext cx="8046720" cy="4391025"/>
          </a:xfrm>
        </p:spPr>
        <p:txBody>
          <a:bodyPr/>
          <a:lstStyle/>
          <a:p>
            <a:pPr lvl="0"/>
            <a:r>
              <a:rPr lang="en-US" dirty="0"/>
              <a:t>When two aircraft are predicted to have less than 5 miles lateral separation</a:t>
            </a:r>
          </a:p>
          <a:p>
            <a:pPr lvl="1"/>
            <a:r>
              <a:rPr lang="en-US" dirty="0"/>
              <a:t>Alert box changes to red </a:t>
            </a:r>
          </a:p>
          <a:p>
            <a:pPr lvl="1"/>
            <a:r>
              <a:rPr lang="en-US" dirty="0"/>
              <a:t>R</a:t>
            </a:r>
            <a:r>
              <a:rPr lang="en-US" b="0" dirty="0"/>
              <a:t>ed number indicates total conflicts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Alert Indicators - Red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3</a:t>
            </a:fld>
            <a:endParaRPr lang="en-US" dirty="0"/>
          </a:p>
        </p:txBody>
      </p:sp>
      <p:sp>
        <p:nvSpPr>
          <p:cNvPr id="5" name="Right Arrow 4"/>
          <p:cNvSpPr/>
          <p:nvPr/>
        </p:nvSpPr>
        <p:spPr bwMode="auto">
          <a:xfrm rot="16200000">
            <a:off x="3839144" y="5362332"/>
            <a:ext cx="861646" cy="356089"/>
          </a:xfrm>
          <a:prstGeom prst="rightArrow">
            <a:avLst/>
          </a:prstGeom>
          <a:solidFill>
            <a:srgbClr val="00B0F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127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5775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046720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When does Automated Problem Detection (APD) probe a new Trial Plan against other Trial Plans?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When there are Current Plans to probe against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Only if there is a conflict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Never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39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2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046720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When an aircraft is ineligible to be probed, where is the notification displayed?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Automatic Problem Detection (APD)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Aircraft Situation Display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Plans Display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Knowledge Check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40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2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046720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Which type of plan shows the flight the aircraft is currently expected by EAS to fly?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Trial Plan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Current Plan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Future Plan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Knowledge Check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41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4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046720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Which type of plan is used to test whether a proposed change to the Current Plan will be conflict free?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Trial Plan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Current Plan 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Test Plan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Knowledge Check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42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5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95300" y="1279525"/>
            <a:ext cx="8050213" cy="4391025"/>
          </a:xfrm>
        </p:spPr>
        <p:txBody>
          <a:bodyPr/>
          <a:lstStyle/>
          <a:p>
            <a:r>
              <a:rPr lang="en-US" dirty="0"/>
              <a:t>Although APD may detect a conflict, sector may not be notified immediately</a:t>
            </a:r>
          </a:p>
          <a:p>
            <a:r>
              <a:rPr lang="en-US" dirty="0"/>
              <a:t>When an alert is provided:</a:t>
            </a:r>
          </a:p>
          <a:p>
            <a:pPr lvl="1"/>
            <a:r>
              <a:rPr lang="en-US" dirty="0"/>
              <a:t>Only one sector receives the alert at a time</a:t>
            </a:r>
          </a:p>
          <a:p>
            <a:pPr lvl="1"/>
            <a:r>
              <a:rPr lang="en-US" dirty="0"/>
              <a:t>Aircraft-to-aircraft alerts</a:t>
            </a:r>
          </a:p>
          <a:p>
            <a:pPr lvl="2"/>
            <a:r>
              <a:rPr lang="en-US" sz="2200" dirty="0"/>
              <a:t>Notification is generally provided to the sector where the conflict is first predicted to occur</a:t>
            </a:r>
          </a:p>
          <a:p>
            <a:pPr lvl="2"/>
            <a:r>
              <a:rPr lang="en-US" sz="2200" dirty="0"/>
              <a:t>Transferred to the next sector upon handoff</a:t>
            </a:r>
          </a:p>
          <a:p>
            <a:pPr lvl="1"/>
            <a:r>
              <a:rPr lang="en-US" dirty="0"/>
              <a:t>Aircraft-to-airspace alerts</a:t>
            </a:r>
          </a:p>
          <a:p>
            <a:pPr lvl="2"/>
            <a:r>
              <a:rPr lang="en-US" sz="2200" dirty="0"/>
              <a:t>Sector controlling the aircraft receives the alert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Rules for Conflict Notification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43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2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457200"/>
            <a:ext cx="8472488" cy="609600"/>
          </a:xfrm>
        </p:spPr>
        <p:txBody>
          <a:bodyPr/>
          <a:lstStyle/>
          <a:p>
            <a:r>
              <a:rPr lang="en-US" dirty="0"/>
              <a:t>Rules of Sector Control During Conflict Notification - Rule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44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" y="1828800"/>
            <a:ext cx="8308849" cy="34381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59773" y="4261338"/>
            <a:ext cx="214532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400"/>
                </a:solidFill>
              </a:rPr>
              <a:t>Initial Points of Violation</a:t>
            </a:r>
          </a:p>
        </p:txBody>
      </p:sp>
    </p:spTree>
    <p:extLst>
      <p:ext uri="{BB962C8B-B14F-4D97-AF65-F5344CB8AC3E}">
        <p14:creationId xmlns:p14="http://schemas.microsoft.com/office/powerpoint/2010/main" val="2139402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457200"/>
            <a:ext cx="8472488" cy="609600"/>
          </a:xfrm>
        </p:spPr>
        <p:txBody>
          <a:bodyPr/>
          <a:lstStyle/>
          <a:p>
            <a:r>
              <a:rPr lang="en-US" dirty="0"/>
              <a:t>Rules of Sector Control During Conflict Notification - Rule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45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" y="1828800"/>
            <a:ext cx="8308849" cy="34381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38472" y="4877288"/>
            <a:ext cx="214532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400"/>
                </a:solidFill>
              </a:rPr>
              <a:t>Initial Points of Violation</a:t>
            </a:r>
          </a:p>
        </p:txBody>
      </p:sp>
    </p:spTree>
    <p:extLst>
      <p:ext uri="{BB962C8B-B14F-4D97-AF65-F5344CB8AC3E}">
        <p14:creationId xmlns:p14="http://schemas.microsoft.com/office/powerpoint/2010/main" val="27267833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457200"/>
            <a:ext cx="8472488" cy="609600"/>
          </a:xfrm>
        </p:spPr>
        <p:txBody>
          <a:bodyPr/>
          <a:lstStyle/>
          <a:p>
            <a:r>
              <a:rPr lang="en-US" dirty="0"/>
              <a:t>Rules of Sector Control During Conflict Notification - Rule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46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" y="1828800"/>
            <a:ext cx="8308849" cy="34381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98722" y="4883638"/>
            <a:ext cx="214532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400"/>
                </a:solidFill>
              </a:rPr>
              <a:t>Conflict Intersection</a:t>
            </a:r>
          </a:p>
        </p:txBody>
      </p:sp>
    </p:spTree>
    <p:extLst>
      <p:ext uri="{BB962C8B-B14F-4D97-AF65-F5344CB8AC3E}">
        <p14:creationId xmlns:p14="http://schemas.microsoft.com/office/powerpoint/2010/main" val="9232289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457200"/>
            <a:ext cx="8472488" cy="609600"/>
          </a:xfrm>
        </p:spPr>
        <p:txBody>
          <a:bodyPr/>
          <a:lstStyle/>
          <a:p>
            <a:r>
              <a:rPr lang="en-US" dirty="0"/>
              <a:t>Rules of Sector Control During Conflict Notification - Rule 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47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" y="1828800"/>
            <a:ext cx="8308849" cy="34381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88123" y="4889988"/>
            <a:ext cx="214532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400"/>
                </a:solidFill>
              </a:rPr>
              <a:t>Initial Points of Violation</a:t>
            </a:r>
          </a:p>
        </p:txBody>
      </p:sp>
    </p:spTree>
    <p:extLst>
      <p:ext uri="{BB962C8B-B14F-4D97-AF65-F5344CB8AC3E}">
        <p14:creationId xmlns:p14="http://schemas.microsoft.com/office/powerpoint/2010/main" val="39319336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457200"/>
            <a:ext cx="8472488" cy="609600"/>
          </a:xfrm>
        </p:spPr>
        <p:txBody>
          <a:bodyPr/>
          <a:lstStyle/>
          <a:p>
            <a:r>
              <a:rPr lang="en-US" dirty="0"/>
              <a:t>Rules of Sector Control During Conflict Notification - Rule 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48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79" y="1825470"/>
            <a:ext cx="8312727" cy="343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751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0388AE-D2C7-4E0B-8F7C-70AF472F7B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76" y="1081418"/>
            <a:ext cx="8046720" cy="4391025"/>
          </a:xfrm>
        </p:spPr>
        <p:txBody>
          <a:bodyPr/>
          <a:lstStyle/>
          <a:p>
            <a:pPr lvl="0"/>
            <a:r>
              <a:rPr lang="en-US" dirty="0"/>
              <a:t>When two aircraft are predicted to have less than 5 miles lateral separation and where an altitude change is planned but not issued</a:t>
            </a:r>
          </a:p>
          <a:p>
            <a:pPr lvl="1"/>
            <a:r>
              <a:rPr lang="en-US" dirty="0"/>
              <a:t>Alert box changes to muted red </a:t>
            </a:r>
          </a:p>
          <a:p>
            <a:pPr lvl="1"/>
            <a:r>
              <a:rPr lang="en-US" dirty="0"/>
              <a:t>Muted red number indicates total conflicts</a:t>
            </a:r>
          </a:p>
          <a:p>
            <a:pPr lvl="1"/>
            <a:r>
              <a:rPr lang="en-US" dirty="0"/>
              <a:t>Highest level alert is always shown in the alert box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Alert Indicators - Muted Red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4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3652936" y="4096139"/>
            <a:ext cx="695126" cy="1413588"/>
          </a:xfrm>
          <a:prstGeom prst="rec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7F531B-B079-45F8-A4AA-7064F77992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5" y="3840480"/>
            <a:ext cx="3032171" cy="2103120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 bwMode="auto">
          <a:xfrm rot="2087546">
            <a:off x="2600580" y="4467331"/>
            <a:ext cx="1505863" cy="356089"/>
          </a:xfrm>
          <a:prstGeom prst="rightArrow">
            <a:avLst/>
          </a:prstGeom>
          <a:solidFill>
            <a:srgbClr val="00B0F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127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918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457200"/>
            <a:ext cx="8472488" cy="609600"/>
          </a:xfrm>
        </p:spPr>
        <p:txBody>
          <a:bodyPr/>
          <a:lstStyle/>
          <a:p>
            <a:r>
              <a:rPr lang="en-US" dirty="0"/>
              <a:t>Rules of Sector Control During Conflict Notification - Rule 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/>
            </a:pPr>
            <a:fld id="{F2BD9D44-EC01-4E71-8CAE-9F9624182C03}" type="slidenum">
              <a:rPr kumimoji="0" lang="en-US" altLang="en-US" sz="120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+mj-lt"/>
                <a:buNone/>
                <a:tabLst/>
                <a:defRPr/>
              </a:pPr>
              <a:t>49</a:t>
            </a:fld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" y="1828800"/>
            <a:ext cx="8308849" cy="343814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 rot="2098918">
            <a:off x="6629334" y="2735952"/>
            <a:ext cx="1297511" cy="635958"/>
          </a:xfrm>
          <a:prstGeom prst="rect">
            <a:avLst/>
          </a:prstGeom>
          <a:noFill/>
          <a:ln w="19050" cap="flat" cmpd="sng" algn="ctr">
            <a:solidFill>
              <a:srgbClr val="BF6F0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58964" y="2808346"/>
            <a:ext cx="1238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BF6F06"/>
                </a:solidFill>
              </a:rPr>
              <a:t>Active</a:t>
            </a:r>
          </a:p>
          <a:p>
            <a:r>
              <a:rPr lang="en-US" sz="1400" b="1" dirty="0">
                <a:solidFill>
                  <a:srgbClr val="BF6F06"/>
                </a:solidFill>
              </a:rPr>
              <a:t>SAA</a:t>
            </a:r>
          </a:p>
        </p:txBody>
      </p:sp>
    </p:spTree>
    <p:extLst>
      <p:ext uri="{BB962C8B-B14F-4D97-AF65-F5344CB8AC3E}">
        <p14:creationId xmlns:p14="http://schemas.microsoft.com/office/powerpoint/2010/main" val="39488137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046720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Which sector will receive a conflict notification when an aircraft conflict is predicted to occur?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Every sector that has control of a problem aircraft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All sectors that the aircraft are flying through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Sector where the conflict is first predicted to occur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50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046720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If points of violation are located in different sectors, and only one of these sectors controls an aircraft involved in conflict, which sector would receive conflict notification? </a:t>
            </a:r>
          </a:p>
          <a:p>
            <a:pPr marL="45720" indent="0">
              <a:buNone/>
            </a:pPr>
            <a:endParaRPr lang="en-US" sz="2200" dirty="0"/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Every sector that has control of a problem aircraft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b="0" dirty="0"/>
              <a:t>Sector containing a point of violation and currently controlling one of the aircraft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Sector where the conflict is first predicted to occur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51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62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046720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Which sector will receive a conflict notification when an aircraft-to-airspace conflict is predicted to occur?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Every sector that has an FDB displayed for the problem aircraft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All sectors that the aircraft is flying through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Sector that has track control of the aircraft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52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84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0388AE-D2C7-4E0B-8F7C-70AF472F7B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5136" y="1014907"/>
            <a:ext cx="8050213" cy="4084791"/>
          </a:xfrm>
        </p:spPr>
        <p:txBody>
          <a:bodyPr/>
          <a:lstStyle/>
          <a:p>
            <a:r>
              <a:rPr lang="en-US" dirty="0"/>
              <a:t>Access the Stop Probe Menu in Plan Options menu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Stop Probe Menu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53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8555" t="30309" r="61855" b="13561"/>
          <a:stretch/>
        </p:blipFill>
        <p:spPr>
          <a:xfrm>
            <a:off x="2819400" y="2210174"/>
            <a:ext cx="4572000" cy="36843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8584" t="30301" r="61831" b="13544"/>
          <a:stretch/>
        </p:blipFill>
        <p:spPr>
          <a:xfrm>
            <a:off x="2816352" y="2212848"/>
            <a:ext cx="4572000" cy="36870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8570" t="30309" r="61843" b="13547"/>
          <a:stretch/>
        </p:blipFill>
        <p:spPr>
          <a:xfrm>
            <a:off x="2816352" y="2212848"/>
            <a:ext cx="4572000" cy="36857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18571" t="30398" r="61839" b="13472"/>
          <a:stretch/>
        </p:blipFill>
        <p:spPr>
          <a:xfrm>
            <a:off x="2816352" y="2212848"/>
            <a:ext cx="4572000" cy="36841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18577" t="30286" r="61839" b="13651"/>
          <a:stretch/>
        </p:blipFill>
        <p:spPr>
          <a:xfrm>
            <a:off x="2816352" y="2212848"/>
            <a:ext cx="4572000" cy="3680952"/>
          </a:xfrm>
          <a:prstGeom prst="rect">
            <a:avLst/>
          </a:prstGeom>
        </p:spPr>
      </p:pic>
      <p:pic>
        <p:nvPicPr>
          <p:cNvPr id="14" name="Stop Probe Menu"/>
          <p:cNvPicPr>
            <a:picLocks noChangeAspect="1"/>
          </p:cNvPicPr>
          <p:nvPr/>
        </p:nvPicPr>
        <p:blipFill rotWithShape="1">
          <a:blip r:embed="rId8"/>
          <a:srcRect l="18563" t="30295" r="61822" b="13577"/>
          <a:stretch/>
        </p:blipFill>
        <p:spPr>
          <a:xfrm>
            <a:off x="2816352" y="2212848"/>
            <a:ext cx="4572000" cy="3679457"/>
          </a:xfrm>
          <a:prstGeom prst="rect">
            <a:avLst/>
          </a:prstGeom>
        </p:spPr>
      </p:pic>
      <p:sp>
        <p:nvSpPr>
          <p:cNvPr id="15" name="1st TBP"/>
          <p:cNvSpPr txBox="1"/>
          <p:nvPr/>
        </p:nvSpPr>
        <p:spPr>
          <a:xfrm>
            <a:off x="1362456" y="4516124"/>
            <a:ext cx="2179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1. TBP</a:t>
            </a:r>
          </a:p>
        </p:txBody>
      </p:sp>
      <p:cxnSp>
        <p:nvCxnSpPr>
          <p:cNvPr id="16" name="1st TBP Arrow"/>
          <p:cNvCxnSpPr/>
          <p:nvPr/>
        </p:nvCxnSpPr>
        <p:spPr bwMode="auto">
          <a:xfrm flipV="1">
            <a:off x="2372570" y="4695698"/>
            <a:ext cx="3647574" cy="20481"/>
          </a:xfrm>
          <a:prstGeom prst="straightConnector1">
            <a:avLst/>
          </a:prstGeom>
          <a:noFill/>
          <a:ln w="539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19" name="2nd TBP"/>
          <p:cNvSpPr txBox="1"/>
          <p:nvPr/>
        </p:nvSpPr>
        <p:spPr>
          <a:xfrm>
            <a:off x="1365167" y="2269345"/>
            <a:ext cx="2179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2. TBP</a:t>
            </a:r>
          </a:p>
        </p:txBody>
      </p:sp>
      <p:cxnSp>
        <p:nvCxnSpPr>
          <p:cNvPr id="20" name="2nd TBP Arrow"/>
          <p:cNvCxnSpPr/>
          <p:nvPr/>
        </p:nvCxnSpPr>
        <p:spPr bwMode="auto">
          <a:xfrm flipV="1">
            <a:off x="2407009" y="2461442"/>
            <a:ext cx="421232" cy="7958"/>
          </a:xfrm>
          <a:prstGeom prst="straightConnector1">
            <a:avLst/>
          </a:prstGeom>
          <a:noFill/>
          <a:ln w="539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26" name="2nd TBP"/>
          <p:cNvSpPr txBox="1"/>
          <p:nvPr/>
        </p:nvSpPr>
        <p:spPr>
          <a:xfrm>
            <a:off x="1362456" y="3445385"/>
            <a:ext cx="2179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3. TBP</a:t>
            </a:r>
          </a:p>
        </p:txBody>
      </p:sp>
      <p:cxnSp>
        <p:nvCxnSpPr>
          <p:cNvPr id="27" name="2nd TBP Arrow"/>
          <p:cNvCxnSpPr/>
          <p:nvPr/>
        </p:nvCxnSpPr>
        <p:spPr bwMode="auto">
          <a:xfrm flipV="1">
            <a:off x="2297363" y="3669494"/>
            <a:ext cx="515941" cy="6512"/>
          </a:xfrm>
          <a:prstGeom prst="straightConnector1">
            <a:avLst/>
          </a:prstGeom>
          <a:noFill/>
          <a:ln w="539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33" name="Present Position Text"/>
          <p:cNvSpPr txBox="1"/>
          <p:nvPr/>
        </p:nvSpPr>
        <p:spPr>
          <a:xfrm>
            <a:off x="345683" y="2901596"/>
            <a:ext cx="2179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Present Position</a:t>
            </a:r>
          </a:p>
        </p:txBody>
      </p:sp>
      <p:cxnSp>
        <p:nvCxnSpPr>
          <p:cNvPr id="34" name="Arrow- Present Position"/>
          <p:cNvCxnSpPr/>
          <p:nvPr/>
        </p:nvCxnSpPr>
        <p:spPr bwMode="auto">
          <a:xfrm flipV="1">
            <a:off x="2432735" y="3107212"/>
            <a:ext cx="528640" cy="10342"/>
          </a:xfrm>
          <a:prstGeom prst="straightConnector1">
            <a:avLst/>
          </a:prstGeom>
          <a:noFill/>
          <a:ln w="539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35" name="Future Fix Text"/>
          <p:cNvSpPr txBox="1"/>
          <p:nvPr/>
        </p:nvSpPr>
        <p:spPr>
          <a:xfrm>
            <a:off x="226386" y="3623580"/>
            <a:ext cx="2179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Future Fixes</a:t>
            </a:r>
          </a:p>
        </p:txBody>
      </p:sp>
      <p:cxnSp>
        <p:nvCxnSpPr>
          <p:cNvPr id="40" name="Straight Connector 39"/>
          <p:cNvCxnSpPr/>
          <p:nvPr/>
        </p:nvCxnSpPr>
        <p:spPr bwMode="auto">
          <a:xfrm flipV="1">
            <a:off x="2159000" y="3877738"/>
            <a:ext cx="538055" cy="5168"/>
          </a:xfrm>
          <a:prstGeom prst="line">
            <a:avLst/>
          </a:prstGeom>
          <a:noFill/>
          <a:ln w="539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" name="Left Bracket 42"/>
          <p:cNvSpPr/>
          <p:nvPr/>
        </p:nvSpPr>
        <p:spPr bwMode="auto">
          <a:xfrm>
            <a:off x="2697055" y="3310173"/>
            <a:ext cx="305525" cy="1078209"/>
          </a:xfrm>
          <a:prstGeom prst="leftBracke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6CDF7F3-00E3-7009-E5B4-9015A69977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37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9" grpId="0"/>
      <p:bldP spid="19" grpId="1"/>
      <p:bldP spid="26" grpId="1"/>
      <p:bldP spid="26" grpId="2"/>
      <p:bldP spid="33" grpId="1"/>
      <p:bldP spid="35" grpId="0"/>
      <p:bldP spid="4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B954C5-D8E4-4922-AE3A-BF9549D93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088136"/>
            <a:ext cx="8686800" cy="494081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A6ED01B-01A4-4E42-8997-E707DC5A1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087999"/>
            <a:ext cx="8686800" cy="49650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182649F-FE86-47B8-8CA1-72EB13B334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088136"/>
            <a:ext cx="8686800" cy="4915537"/>
          </a:xfrm>
          <a:prstGeom prst="rect">
            <a:avLst/>
          </a:prstGeom>
        </p:spPr>
      </p:pic>
      <p:sp>
        <p:nvSpPr>
          <p:cNvPr id="21" name="Right Arrow 20"/>
          <p:cNvSpPr/>
          <p:nvPr/>
        </p:nvSpPr>
        <p:spPr bwMode="auto">
          <a:xfrm flipH="1">
            <a:off x="2028722" y="1935509"/>
            <a:ext cx="1051560" cy="457200"/>
          </a:xfrm>
          <a:prstGeom prst="rightArrow">
            <a:avLst/>
          </a:prstGeom>
          <a:solidFill>
            <a:srgbClr val="00B0F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 4. TBP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C0CFFFB-97A6-4078-9F68-A966C3BCB7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1088136"/>
            <a:ext cx="8686800" cy="4936231"/>
          </a:xfrm>
          <a:prstGeom prst="rect">
            <a:avLst/>
          </a:prstGeom>
        </p:spPr>
      </p:pic>
      <p:sp>
        <p:nvSpPr>
          <p:cNvPr id="20" name="Right Arrow 19"/>
          <p:cNvSpPr/>
          <p:nvPr/>
        </p:nvSpPr>
        <p:spPr bwMode="auto">
          <a:xfrm flipH="1">
            <a:off x="2244524" y="2523505"/>
            <a:ext cx="1075226" cy="611386"/>
          </a:xfrm>
          <a:prstGeom prst="rightArrow">
            <a:avLst/>
          </a:prstGeom>
          <a:solidFill>
            <a:srgbClr val="00B0F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lang="en-US" sz="1400" dirty="0"/>
              <a:t>3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TBP</a:t>
            </a:r>
          </a:p>
        </p:txBody>
      </p:sp>
      <p:pic>
        <p:nvPicPr>
          <p:cNvPr id="12" name="2nd State- no click">
            <a:extLst>
              <a:ext uri="{FF2B5EF4-FFF2-40B4-BE49-F238E27FC236}">
                <a16:creationId xmlns:a16="http://schemas.microsoft.com/office/drawing/2014/main" id="{EF49D8D9-4AEF-4C6C-B770-6C3A5F7CA7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1088136"/>
            <a:ext cx="8686800" cy="4924673"/>
          </a:xfrm>
          <a:prstGeom prst="rect">
            <a:avLst/>
          </a:prstGeom>
        </p:spPr>
      </p:pic>
      <p:sp>
        <p:nvSpPr>
          <p:cNvPr id="22" name="2nd TBP"/>
          <p:cNvSpPr/>
          <p:nvPr/>
        </p:nvSpPr>
        <p:spPr bwMode="auto">
          <a:xfrm rot="19148855">
            <a:off x="246949" y="1607061"/>
            <a:ext cx="1044153" cy="611386"/>
          </a:xfrm>
          <a:prstGeom prst="rightArrow">
            <a:avLst/>
          </a:prstGeom>
          <a:solidFill>
            <a:srgbClr val="00B0F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2. TBP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9CF83C2-96FD-4D57-BEF3-20CEAF6EC9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1088136"/>
            <a:ext cx="8686800" cy="4923594"/>
          </a:xfrm>
          <a:prstGeom prst="rect">
            <a:avLst/>
          </a:prstGeom>
        </p:spPr>
      </p:pic>
      <p:sp>
        <p:nvSpPr>
          <p:cNvPr id="19" name="1st TBP"/>
          <p:cNvSpPr/>
          <p:nvPr/>
        </p:nvSpPr>
        <p:spPr bwMode="auto">
          <a:xfrm>
            <a:off x="2287148" y="4704281"/>
            <a:ext cx="1047750" cy="611386"/>
          </a:xfrm>
          <a:prstGeom prst="rightArrow">
            <a:avLst/>
          </a:prstGeom>
          <a:solidFill>
            <a:srgbClr val="00B0F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 1. TBP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 Position Stop Probe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54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91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 animBg="1"/>
      <p:bldP spid="22" grpId="0" animBg="1"/>
      <p:bldP spid="1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Fix Stop Probe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938794" y="4457192"/>
            <a:ext cx="569955" cy="274320"/>
          </a:xfrm>
        </p:spPr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55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688" y="6261870"/>
            <a:ext cx="394232" cy="365760"/>
          </a:xfrm>
          <a:prstGeom prst="rect">
            <a:avLst/>
          </a:prstGeom>
        </p:spPr>
      </p:pic>
      <p:pic>
        <p:nvPicPr>
          <p:cNvPr id="30" name="Picture 29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6012000"/>
            <a:ext cx="8229600" cy="4114800"/>
          </a:xfrm>
          <a:prstGeom prst="rect">
            <a:avLst/>
          </a:prstGeom>
        </p:spPr>
      </p:pic>
      <p:pic>
        <p:nvPicPr>
          <p:cNvPr id="32" name="Picture 31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6012000"/>
            <a:ext cx="8229600" cy="41148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09F2052-58B6-4616-B9CC-0E229C4A1F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1088136"/>
            <a:ext cx="8686800" cy="466857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D2DCE01-A617-4159-9348-41B26F072F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1088136"/>
            <a:ext cx="8686800" cy="46727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2C8EAAC-BAB8-4D9D-9D37-BA5B4BA068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1088136"/>
            <a:ext cx="8686800" cy="4661399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 bwMode="auto">
          <a:xfrm flipH="1">
            <a:off x="1878413" y="2290444"/>
            <a:ext cx="1051560" cy="457200"/>
          </a:xfrm>
          <a:prstGeom prst="rightArrow">
            <a:avLst/>
          </a:prstGeom>
          <a:solidFill>
            <a:srgbClr val="00B0F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 4. TBP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3076BAD-3D4A-4BDB-B8B3-18769C7000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00" y="1088136"/>
            <a:ext cx="8686800" cy="4679888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 bwMode="auto">
          <a:xfrm flipH="1">
            <a:off x="2372469" y="2567554"/>
            <a:ext cx="902543" cy="611386"/>
          </a:xfrm>
          <a:prstGeom prst="rightArrow">
            <a:avLst/>
          </a:prstGeom>
          <a:solidFill>
            <a:srgbClr val="00B0F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lang="en-US" sz="1400" dirty="0"/>
              <a:t>3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TBP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16E78B-9BEC-4E56-A7CA-B47F2741C4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" y="1088136"/>
            <a:ext cx="8686800" cy="4677507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 bwMode="auto">
          <a:xfrm rot="18769347">
            <a:off x="276270" y="1577986"/>
            <a:ext cx="896112" cy="611386"/>
          </a:xfrm>
          <a:prstGeom prst="rightArrow">
            <a:avLst/>
          </a:prstGeom>
          <a:solidFill>
            <a:srgbClr val="00B0F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2. TBP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FE4CEC-EEDF-4DCD-AF60-604027556E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600" y="1088136"/>
            <a:ext cx="8686800" cy="4672739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 bwMode="auto">
          <a:xfrm>
            <a:off x="3232346" y="3668336"/>
            <a:ext cx="1077295" cy="611386"/>
          </a:xfrm>
          <a:prstGeom prst="rightArrow">
            <a:avLst/>
          </a:prstGeom>
          <a:solidFill>
            <a:srgbClr val="00B0F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 1. TBP</a:t>
            </a:r>
          </a:p>
        </p:txBody>
      </p:sp>
      <p:sp>
        <p:nvSpPr>
          <p:cNvPr id="33" name="Slide Number Placeholder 3">
            <a:extLst>
              <a:ext uri="{FF2B5EF4-FFF2-40B4-BE49-F238E27FC236}">
                <a16:creationId xmlns:a16="http://schemas.microsoft.com/office/drawing/2014/main" id="{0E401F34-FCBF-439F-B425-259E01C17661}"/>
              </a:ext>
            </a:extLst>
          </p:cNvPr>
          <p:cNvSpPr txBox="1">
            <a:spLocks/>
          </p:cNvSpPr>
          <p:nvPr/>
        </p:nvSpPr>
        <p:spPr>
          <a:xfrm>
            <a:off x="7945394" y="6336792"/>
            <a:ext cx="56995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228600" indent="-228600" algn="r" rtl="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 sz="1200" b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  <p:bldP spid="1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 shot of a computer&#10;&#10;Description automatically generated with low confidence">
            <a:extLst>
              <a:ext uri="{FF2B5EF4-FFF2-40B4-BE49-F238E27FC236}">
                <a16:creationId xmlns:a16="http://schemas.microsoft.com/office/drawing/2014/main" id="{BF3605ED-9660-4C85-B584-8908E07F1E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162" y="3955030"/>
            <a:ext cx="6455677" cy="192024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0388AE-D2C7-4E0B-8F7C-70AF472F7B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76" y="1130236"/>
            <a:ext cx="8050213" cy="1361037"/>
          </a:xfrm>
        </p:spPr>
        <p:txBody>
          <a:bodyPr/>
          <a:lstStyle/>
          <a:p>
            <a:r>
              <a:rPr lang="en-US" dirty="0"/>
              <a:t>When a present position stop probe is in effect, a brown S appears in the three alert boxes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Stop Probe - ACL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56</a:t>
            </a:fld>
            <a:endParaRPr lang="en-US" dirty="0"/>
          </a:p>
        </p:txBody>
      </p:sp>
      <p:sp>
        <p:nvSpPr>
          <p:cNvPr id="9" name="Right Arrow 8"/>
          <p:cNvSpPr/>
          <p:nvPr/>
        </p:nvSpPr>
        <p:spPr bwMode="auto">
          <a:xfrm rot="8350977">
            <a:off x="2180779" y="4722700"/>
            <a:ext cx="530352" cy="365760"/>
          </a:xfrm>
          <a:prstGeom prst="rightArrow">
            <a:avLst/>
          </a:prstGeom>
          <a:solidFill>
            <a:srgbClr val="00B0F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 bwMode="auto">
          <a:xfrm rot="8523946">
            <a:off x="2332672" y="5332711"/>
            <a:ext cx="529138" cy="365760"/>
          </a:xfrm>
          <a:prstGeom prst="rightArrow">
            <a:avLst/>
          </a:prstGeom>
          <a:solidFill>
            <a:srgbClr val="00B0F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6C0388AE-D2C7-4E0B-8F7C-70AF472F7BA1}"/>
              </a:ext>
            </a:extLst>
          </p:cNvPr>
          <p:cNvSpPr txBox="1">
            <a:spLocks/>
          </p:cNvSpPr>
          <p:nvPr/>
        </p:nvSpPr>
        <p:spPr bwMode="auto">
          <a:xfrm>
            <a:off x="493776" y="2476954"/>
            <a:ext cx="8050213" cy="136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12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When a stop probe will take effect at a future fix, a brown S appears to the right of the three alert boxes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4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9" grpId="0" animBg="1"/>
      <p:bldP spid="9" grpId="1" animBg="1"/>
      <p:bldP spid="10" grpId="0" animBg="1"/>
      <p:bldP spid="1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0388AE-D2C7-4E0B-8F7C-70AF472F7B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300" y="1252905"/>
            <a:ext cx="8050213" cy="4646246"/>
          </a:xfrm>
        </p:spPr>
        <p:txBody>
          <a:bodyPr/>
          <a:lstStyle/>
          <a:p>
            <a:pPr lvl="0"/>
            <a:r>
              <a:rPr lang="en-US" dirty="0"/>
              <a:t>When Stop Probe is in effect for an aircraft, on the GPD data block:</a:t>
            </a:r>
          </a:p>
          <a:p>
            <a:pPr lvl="1"/>
            <a:r>
              <a:rPr lang="en-US" dirty="0"/>
              <a:t>Brown SSS occupies Line 0</a:t>
            </a:r>
          </a:p>
          <a:p>
            <a:pPr lvl="1"/>
            <a:r>
              <a:rPr lang="en-US" dirty="0"/>
              <a:t>All text is brown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Stop Probe - GPD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57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631" y="3438017"/>
            <a:ext cx="4107064" cy="2211496"/>
          </a:xfrm>
          <a:prstGeom prst="rect">
            <a:avLst/>
          </a:prstGeom>
          <a:effectLst>
            <a:outerShdw blurRad="50800" dist="635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7" name="Right Arrow 6"/>
          <p:cNvSpPr/>
          <p:nvPr/>
        </p:nvSpPr>
        <p:spPr bwMode="auto">
          <a:xfrm rot="898520">
            <a:off x="2980331" y="3742320"/>
            <a:ext cx="958362" cy="365760"/>
          </a:xfrm>
          <a:prstGeom prst="rightArrow">
            <a:avLst/>
          </a:prstGeom>
          <a:solidFill>
            <a:srgbClr val="00B0F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3267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Resume Probe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58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22E9152-C6D3-4CAF-9171-48A5F4A87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087376"/>
            <a:ext cx="8686800" cy="49225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DA19C9-B84E-447A-BCF4-51F358F51D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088136"/>
            <a:ext cx="8686800" cy="49109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C02797-4871-4538-BC7F-2248358C40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1087376"/>
            <a:ext cx="8686800" cy="4931652"/>
          </a:xfrm>
          <a:prstGeom prst="rect">
            <a:avLst/>
          </a:prstGeom>
        </p:spPr>
      </p:pic>
      <p:sp>
        <p:nvSpPr>
          <p:cNvPr id="20" name="Right Arrow 19"/>
          <p:cNvSpPr/>
          <p:nvPr/>
        </p:nvSpPr>
        <p:spPr bwMode="auto">
          <a:xfrm flipH="1">
            <a:off x="2029954" y="2519254"/>
            <a:ext cx="903514" cy="611386"/>
          </a:xfrm>
          <a:prstGeom prst="rightArrow">
            <a:avLst/>
          </a:prstGeom>
          <a:solidFill>
            <a:srgbClr val="00B0F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lang="en-US" sz="1400" dirty="0"/>
              <a:t>3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TBP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58949C-E6EA-4666-8FCD-AACB768CE5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1088136"/>
            <a:ext cx="8686800" cy="4909931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 bwMode="auto">
          <a:xfrm rot="18785279">
            <a:off x="340323" y="1622238"/>
            <a:ext cx="896112" cy="611386"/>
          </a:xfrm>
          <a:prstGeom prst="rightArrow">
            <a:avLst/>
          </a:prstGeom>
          <a:solidFill>
            <a:srgbClr val="00B0F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2. TBP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BEE2F4-5DCB-439C-BE76-5DFBB1CAA0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1088136"/>
            <a:ext cx="8686800" cy="4920100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 bwMode="auto">
          <a:xfrm>
            <a:off x="2386801" y="4579668"/>
            <a:ext cx="1067979" cy="611386"/>
          </a:xfrm>
          <a:prstGeom prst="rightArrow">
            <a:avLst/>
          </a:prstGeom>
          <a:solidFill>
            <a:srgbClr val="00B0F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 1. TBP</a:t>
            </a:r>
          </a:p>
        </p:txBody>
      </p:sp>
    </p:spTree>
    <p:extLst>
      <p:ext uri="{BB962C8B-B14F-4D97-AF65-F5344CB8AC3E}">
        <p14:creationId xmlns:p14="http://schemas.microsoft.com/office/powerpoint/2010/main" val="80319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6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0388AE-D2C7-4E0B-8F7C-70AF472F7B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76" y="1417320"/>
            <a:ext cx="8046720" cy="4391025"/>
          </a:xfrm>
        </p:spPr>
        <p:txBody>
          <a:bodyPr/>
          <a:lstStyle/>
          <a:p>
            <a:pPr lvl="0"/>
            <a:r>
              <a:rPr lang="en-US" dirty="0"/>
              <a:t>When two aircraft are predicted to have between 5 and 12 miles lateral separation </a:t>
            </a:r>
          </a:p>
          <a:p>
            <a:pPr lvl="1"/>
            <a:r>
              <a:rPr lang="en-US" dirty="0"/>
              <a:t>Alert box changes to yellow </a:t>
            </a:r>
          </a:p>
          <a:p>
            <a:pPr lvl="1"/>
            <a:r>
              <a:rPr lang="en-US" dirty="0"/>
              <a:t>Yellow number indicates total conflicts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Alert Indicators - Yellow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5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E1F343-943D-409D-ABA7-FCEC51000F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5" y="3400213"/>
            <a:ext cx="3032171" cy="210312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 bwMode="auto">
          <a:xfrm rot="16200000">
            <a:off x="4408051" y="5339043"/>
            <a:ext cx="861646" cy="356089"/>
          </a:xfrm>
          <a:prstGeom prst="rightArrow">
            <a:avLst/>
          </a:prstGeom>
          <a:solidFill>
            <a:srgbClr val="00B0F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127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246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9768" y="1060704"/>
            <a:ext cx="8046720" cy="4797411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How is a future fix Stop Probe shown on the ACL?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Brown H next to the alert boxes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Yellow S next to the alert boxes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Brown S next to the alert boxes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59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9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7731" y="1060704"/>
            <a:ext cx="8046720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To stop probe at a future fix TBP FLID, then TBP the Plan Options Menu, then ________.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TBP Stop Probe 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TBP fix name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TBP Stop Probe, then TBP fix name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60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6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Airspace Status View - Accessing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61</a:t>
            </a:fld>
            <a:endParaRPr lang="en-US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251880" y="314711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893160" y="1024907"/>
            <a:ext cx="1349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1. TBP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24694" y="1024907"/>
            <a:ext cx="1349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2. TBP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" t="2154" r="1555" b="1818"/>
          <a:stretch/>
        </p:blipFill>
        <p:spPr>
          <a:xfrm>
            <a:off x="1234440" y="1585433"/>
            <a:ext cx="6675120" cy="441306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" t="2738" r="1495" b="1617"/>
          <a:stretch/>
        </p:blipFill>
        <p:spPr>
          <a:xfrm>
            <a:off x="1234440" y="1581912"/>
            <a:ext cx="6675120" cy="441675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" t="1216" r="1231" b="1730"/>
          <a:stretch/>
        </p:blipFill>
        <p:spPr>
          <a:xfrm>
            <a:off x="1234440" y="1581912"/>
            <a:ext cx="6675120" cy="441890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" t="2053" r="1598" b="2047"/>
          <a:stretch/>
        </p:blipFill>
        <p:spPr>
          <a:xfrm>
            <a:off x="1234440" y="1581912"/>
            <a:ext cx="6675120" cy="442851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" y="3453720"/>
            <a:ext cx="6675120" cy="145681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 bwMode="auto">
          <a:xfrm rot="10800000" flipV="1">
            <a:off x="4567970" y="1389247"/>
            <a:ext cx="4030" cy="320040"/>
          </a:xfrm>
          <a:prstGeom prst="straightConnector1">
            <a:avLst/>
          </a:prstGeom>
          <a:noFill/>
          <a:ln w="539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 flipH="1">
            <a:off x="6406353" y="1435910"/>
            <a:ext cx="484062" cy="787630"/>
          </a:xfrm>
          <a:prstGeom prst="line">
            <a:avLst/>
          </a:prstGeom>
          <a:noFill/>
          <a:ln w="539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 flipH="1">
            <a:off x="5562601" y="2223540"/>
            <a:ext cx="855784" cy="12771"/>
          </a:xfrm>
          <a:prstGeom prst="straightConnector1">
            <a:avLst/>
          </a:prstGeom>
          <a:noFill/>
          <a:ln w="539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918B6E27-4E6C-40BC-BEAE-1EA96E45D0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8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 bwMode="auto">
          <a:xfrm>
            <a:off x="150876" y="3199827"/>
            <a:ext cx="8842248" cy="2695282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5" name="Bottom Pic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225708"/>
            <a:ext cx="8686800" cy="259257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Airspace Status 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62</a:t>
            </a:fld>
            <a:endParaRPr lang="en-US" dirty="0"/>
          </a:p>
        </p:txBody>
      </p:sp>
      <p:pic>
        <p:nvPicPr>
          <p:cNvPr id="14" name="1st Level Down Pic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227832"/>
            <a:ext cx="8686800" cy="2616329"/>
          </a:xfrm>
          <a:prstGeom prst="rect">
            <a:avLst/>
          </a:prstGeom>
        </p:spPr>
      </p:pic>
      <p:pic>
        <p:nvPicPr>
          <p:cNvPr id="19" name="Top Pi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51" y="3225021"/>
            <a:ext cx="8686800" cy="2472849"/>
          </a:xfrm>
          <a:prstGeom prst="rect">
            <a:avLst/>
          </a:prstGeom>
        </p:spPr>
      </p:pic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6C0388AE-D2C7-4E0B-8F7C-70AF472F7B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76" y="1138547"/>
            <a:ext cx="8050213" cy="696639"/>
          </a:xfrm>
        </p:spPr>
        <p:txBody>
          <a:bodyPr/>
          <a:lstStyle/>
          <a:p>
            <a:pPr lvl="0"/>
            <a:r>
              <a:rPr lang="en-US" dirty="0"/>
              <a:t>View can be expanded or compressed from the Airspace Status View menu</a:t>
            </a:r>
          </a:p>
          <a:p>
            <a:pPr lvl="0"/>
            <a:r>
              <a:rPr lang="en-US" dirty="0"/>
              <a:t>Compressed view displays only the first line of each SAA’s data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76203" y="2600568"/>
            <a:ext cx="3838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TBP or TBE for Menu</a:t>
            </a:r>
          </a:p>
        </p:txBody>
      </p:sp>
      <p:cxnSp>
        <p:nvCxnSpPr>
          <p:cNvPr id="22" name="Straight Arrow- TBP 2"/>
          <p:cNvCxnSpPr/>
          <p:nvPr/>
        </p:nvCxnSpPr>
        <p:spPr bwMode="auto">
          <a:xfrm flipH="1">
            <a:off x="428626" y="2957942"/>
            <a:ext cx="174047" cy="282589"/>
          </a:xfrm>
          <a:prstGeom prst="straightConnector1">
            <a:avLst/>
          </a:prstGeom>
          <a:noFill/>
          <a:ln w="539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24" name="TextBox 23"/>
          <p:cNvSpPr txBox="1"/>
          <p:nvPr/>
        </p:nvSpPr>
        <p:spPr>
          <a:xfrm>
            <a:off x="2098192" y="2717963"/>
            <a:ext cx="3838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TBP or TBE to Compress View</a:t>
            </a:r>
          </a:p>
        </p:txBody>
      </p:sp>
      <p:cxnSp>
        <p:nvCxnSpPr>
          <p:cNvPr id="25" name="Straight Arrow- TBP 2"/>
          <p:cNvCxnSpPr/>
          <p:nvPr/>
        </p:nvCxnSpPr>
        <p:spPr bwMode="auto">
          <a:xfrm flipH="1">
            <a:off x="1051649" y="3000678"/>
            <a:ext cx="1217418" cy="808435"/>
          </a:xfrm>
          <a:prstGeom prst="straightConnector1">
            <a:avLst/>
          </a:prstGeom>
          <a:noFill/>
          <a:ln w="539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28" name="Text Placeholder 1">
            <a:extLst>
              <a:ext uri="{FF2B5EF4-FFF2-40B4-BE49-F238E27FC236}">
                <a16:creationId xmlns:a16="http://schemas.microsoft.com/office/drawing/2014/main" id="{6C0388AE-D2C7-4E0B-8F7C-70AF472F7BA1}"/>
              </a:ext>
            </a:extLst>
          </p:cNvPr>
          <p:cNvSpPr txBox="1">
            <a:spLocks/>
          </p:cNvSpPr>
          <p:nvPr/>
        </p:nvSpPr>
        <p:spPr bwMode="auto">
          <a:xfrm>
            <a:off x="7359796" y="1143000"/>
            <a:ext cx="8050213" cy="696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12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dirty="0"/>
              <a:t>   </a:t>
            </a:r>
          </a:p>
        </p:txBody>
      </p:sp>
      <p:sp>
        <p:nvSpPr>
          <p:cNvPr id="31" name="FACILITIES TBP"/>
          <p:cNvSpPr txBox="1"/>
          <p:nvPr/>
        </p:nvSpPr>
        <p:spPr>
          <a:xfrm>
            <a:off x="848026" y="2620060"/>
            <a:ext cx="2483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TBP or TBE</a:t>
            </a:r>
          </a:p>
        </p:txBody>
      </p:sp>
      <p:pic>
        <p:nvPicPr>
          <p:cNvPr id="34" name="ADJ FAC Graphic"/>
          <p:cNvPicPr>
            <a:picLocks noChangeAspect="1"/>
          </p:cNvPicPr>
          <p:nvPr/>
        </p:nvPicPr>
        <p:blipFill rotWithShape="1">
          <a:blip r:embed="rId6"/>
          <a:srcRect l="47270" t="3659" r="3713" b="9068"/>
          <a:stretch/>
        </p:blipFill>
        <p:spPr>
          <a:xfrm>
            <a:off x="2323288" y="3263882"/>
            <a:ext cx="990971" cy="1133856"/>
          </a:xfrm>
          <a:prstGeom prst="rect">
            <a:avLst/>
          </a:prstGeom>
        </p:spPr>
      </p:pic>
      <p:cxnSp>
        <p:nvCxnSpPr>
          <p:cNvPr id="35" name="Straight Arrow- TBP 2"/>
          <p:cNvCxnSpPr/>
          <p:nvPr/>
        </p:nvCxnSpPr>
        <p:spPr bwMode="auto">
          <a:xfrm flipH="1">
            <a:off x="2092042" y="2957942"/>
            <a:ext cx="6150" cy="305940"/>
          </a:xfrm>
          <a:prstGeom prst="straightConnector1">
            <a:avLst/>
          </a:prstGeom>
          <a:noFill/>
          <a:ln w="539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39" name="Text Placeholder 1">
            <a:extLst>
              <a:ext uri="{FF2B5EF4-FFF2-40B4-BE49-F238E27FC236}">
                <a16:creationId xmlns:a16="http://schemas.microsoft.com/office/drawing/2014/main" id="{6C0388AE-D2C7-4E0B-8F7C-70AF472F7BA1}"/>
              </a:ext>
            </a:extLst>
          </p:cNvPr>
          <p:cNvSpPr txBox="1">
            <a:spLocks/>
          </p:cNvSpPr>
          <p:nvPr/>
        </p:nvSpPr>
        <p:spPr bwMode="auto">
          <a:xfrm>
            <a:off x="493776" y="1145398"/>
            <a:ext cx="8499348" cy="696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12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Can display SAA of selected adjacent facilities</a:t>
            </a:r>
          </a:p>
        </p:txBody>
      </p:sp>
      <p:cxnSp>
        <p:nvCxnSpPr>
          <p:cNvPr id="42" name="Straight Arrow- TBP 2"/>
          <p:cNvCxnSpPr/>
          <p:nvPr/>
        </p:nvCxnSpPr>
        <p:spPr bwMode="auto">
          <a:xfrm>
            <a:off x="7551420" y="2885376"/>
            <a:ext cx="0" cy="351347"/>
          </a:xfrm>
          <a:prstGeom prst="straightConnector1">
            <a:avLst/>
          </a:prstGeom>
          <a:noFill/>
          <a:ln w="666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45" name="Straight Arrow- TBP 2"/>
          <p:cNvCxnSpPr/>
          <p:nvPr/>
        </p:nvCxnSpPr>
        <p:spPr bwMode="auto">
          <a:xfrm>
            <a:off x="7627620" y="2888646"/>
            <a:ext cx="0" cy="351347"/>
          </a:xfrm>
          <a:prstGeom prst="straightConnector1">
            <a:avLst/>
          </a:prstGeom>
          <a:noFill/>
          <a:ln w="666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46" name="TextBox 45"/>
          <p:cNvSpPr txBox="1"/>
          <p:nvPr/>
        </p:nvSpPr>
        <p:spPr>
          <a:xfrm>
            <a:off x="6450451" y="2558089"/>
            <a:ext cx="2483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Expanded View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2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21" grpId="0" uiExpand="1"/>
      <p:bldP spid="21" grpId="1" uiExpand="1"/>
      <p:bldP spid="24" grpId="0" uiExpand="1"/>
      <p:bldP spid="24" grpId="1" uiExpand="1"/>
      <p:bldP spid="28" grpId="0" build="allAtOnce"/>
      <p:bldP spid="31" grpId="0"/>
      <p:bldP spid="31" grpId="1"/>
      <p:bldP spid="39" grpId="0" build="allAtOnce"/>
      <p:bldP spid="39" grpId="1" build="allAtOnce"/>
      <p:bldP spid="46" grpId="0" uiExpand="1"/>
      <p:bldP spid="46" grpId="1" uiExpand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A9C22BAB-6C04-4A70-856F-90137D45D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2414321"/>
            <a:ext cx="8961120" cy="267958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457200"/>
            <a:ext cx="8472488" cy="609600"/>
          </a:xfrm>
        </p:spPr>
        <p:txBody>
          <a:bodyPr/>
          <a:lstStyle/>
          <a:p>
            <a:r>
              <a:rPr lang="en-US" sz="3900" dirty="0"/>
              <a:t>Airspace Status View - Buttons and Labels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63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216109" y="2724150"/>
            <a:ext cx="1187695" cy="2360235"/>
          </a:xfrm>
          <a:prstGeom prst="rect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71795" y="1605963"/>
            <a:ext cx="1160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Radio Buttons</a:t>
            </a:r>
          </a:p>
        </p:txBody>
      </p:sp>
      <p:cxnSp>
        <p:nvCxnSpPr>
          <p:cNvPr id="28" name="Straight Arrow Connector 27"/>
          <p:cNvCxnSpPr/>
          <p:nvPr/>
        </p:nvCxnSpPr>
        <p:spPr bwMode="auto">
          <a:xfrm>
            <a:off x="800027" y="2293557"/>
            <a:ext cx="1" cy="440118"/>
          </a:xfrm>
          <a:prstGeom prst="straightConnector1">
            <a:avLst/>
          </a:prstGeom>
          <a:noFill/>
          <a:ln w="508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1975023" y="5196353"/>
            <a:ext cx="2096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White Buttons</a:t>
            </a:r>
          </a:p>
        </p:txBody>
      </p:sp>
      <p:cxnSp>
        <p:nvCxnSpPr>
          <p:cNvPr id="26" name="Straight Arrow Connector 25"/>
          <p:cNvCxnSpPr/>
          <p:nvPr/>
        </p:nvCxnSpPr>
        <p:spPr bwMode="auto">
          <a:xfrm flipH="1" flipV="1">
            <a:off x="959040" y="4488413"/>
            <a:ext cx="1203135" cy="907996"/>
          </a:xfrm>
          <a:prstGeom prst="straightConnector1">
            <a:avLst/>
          </a:prstGeom>
          <a:noFill/>
          <a:ln w="508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Box 24"/>
          <p:cNvSpPr txBox="1"/>
          <p:nvPr/>
        </p:nvSpPr>
        <p:spPr>
          <a:xfrm>
            <a:off x="112499" y="5435762"/>
            <a:ext cx="1797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Gray Buttons</a:t>
            </a:r>
          </a:p>
        </p:txBody>
      </p:sp>
      <p:cxnSp>
        <p:nvCxnSpPr>
          <p:cNvPr id="30" name="Straight Arrow Connector 29"/>
          <p:cNvCxnSpPr/>
          <p:nvPr/>
        </p:nvCxnSpPr>
        <p:spPr bwMode="auto">
          <a:xfrm flipH="1" flipV="1">
            <a:off x="640019" y="5013775"/>
            <a:ext cx="64758" cy="400112"/>
          </a:xfrm>
          <a:prstGeom prst="straightConnector1">
            <a:avLst/>
          </a:prstGeom>
          <a:noFill/>
          <a:ln w="508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Rounded Rectangle 33"/>
          <p:cNvSpPr/>
          <p:nvPr/>
        </p:nvSpPr>
        <p:spPr bwMode="auto">
          <a:xfrm>
            <a:off x="1396278" y="2547801"/>
            <a:ext cx="5166436" cy="155613"/>
          </a:xfrm>
          <a:prstGeom prst="roundRect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516812" y="1696154"/>
            <a:ext cx="2721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Column Labels</a:t>
            </a:r>
          </a:p>
        </p:txBody>
      </p:sp>
      <p:cxnSp>
        <p:nvCxnSpPr>
          <p:cNvPr id="39" name="Straight Arrow Connector 38"/>
          <p:cNvCxnSpPr/>
          <p:nvPr/>
        </p:nvCxnSpPr>
        <p:spPr bwMode="auto">
          <a:xfrm>
            <a:off x="3784738" y="2073498"/>
            <a:ext cx="383" cy="440118"/>
          </a:xfrm>
          <a:prstGeom prst="straightConnector1">
            <a:avLst/>
          </a:prstGeom>
          <a:noFill/>
          <a:ln w="508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 flipH="1" flipV="1">
            <a:off x="1271548" y="4483298"/>
            <a:ext cx="930009" cy="928669"/>
          </a:xfrm>
          <a:prstGeom prst="straightConnector1">
            <a:avLst/>
          </a:prstGeom>
          <a:noFill/>
          <a:ln w="508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Arrow Connector 35"/>
          <p:cNvCxnSpPr/>
          <p:nvPr/>
        </p:nvCxnSpPr>
        <p:spPr bwMode="auto">
          <a:xfrm flipV="1">
            <a:off x="704777" y="5013776"/>
            <a:ext cx="214881" cy="400111"/>
          </a:xfrm>
          <a:prstGeom prst="straightConnector1">
            <a:avLst/>
          </a:prstGeom>
          <a:noFill/>
          <a:ln w="508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992046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8313812" y="-1277382"/>
            <a:ext cx="620973" cy="2286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Airspace Status View - REQ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959287" y="3134917"/>
            <a:ext cx="569955" cy="274320"/>
          </a:xfrm>
        </p:spPr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64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556" y="3059995"/>
            <a:ext cx="394232" cy="365760"/>
          </a:xfrm>
          <a:prstGeom prst="rect">
            <a:avLst/>
          </a:prstGeom>
        </p:spPr>
      </p:pic>
      <p:pic>
        <p:nvPicPr>
          <p:cNvPr id="36" name="Picture 3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A447C31F-9077-4FD6-8610-54CF8ACD34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2428492"/>
            <a:ext cx="8961120" cy="26795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0BB42A-7AF0-4F50-B1F5-3C583754C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340" y="3291719"/>
            <a:ext cx="2679597" cy="1563624"/>
          </a:xfrm>
          <a:prstGeom prst="rect">
            <a:avLst/>
          </a:prstGeom>
        </p:spPr>
      </p:pic>
      <p:pic>
        <p:nvPicPr>
          <p:cNvPr id="38" name="Picture 3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AB42A9BB-33F3-494E-9206-7C97860ED7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2432304"/>
            <a:ext cx="8920041" cy="267919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453" y="3014158"/>
            <a:ext cx="115037" cy="137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7109" y="3025456"/>
            <a:ext cx="121920" cy="109728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 bwMode="auto">
          <a:xfrm flipH="1">
            <a:off x="328510" y="2183126"/>
            <a:ext cx="412232" cy="832262"/>
          </a:xfrm>
          <a:prstGeom prst="straightConnector1">
            <a:avLst/>
          </a:prstGeom>
          <a:noFill/>
          <a:ln w="508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183710" y="1769124"/>
            <a:ext cx="2356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TBP or TBE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57236" y="1773936"/>
            <a:ext cx="1834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TBP or TBE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342760" y="1773936"/>
            <a:ext cx="4460796" cy="1452919"/>
            <a:chOff x="2195054" y="1660907"/>
            <a:chExt cx="4460796" cy="1452919"/>
          </a:xfrm>
        </p:grpSpPr>
        <p:cxnSp>
          <p:nvCxnSpPr>
            <p:cNvPr id="32" name="Straight Arrow Connector 31"/>
            <p:cNvCxnSpPr/>
            <p:nvPr/>
          </p:nvCxnSpPr>
          <p:spPr bwMode="auto">
            <a:xfrm flipH="1">
              <a:off x="4631645" y="1995919"/>
              <a:ext cx="1" cy="838706"/>
            </a:xfrm>
            <a:prstGeom prst="straightConnector1">
              <a:avLst/>
            </a:prstGeom>
            <a:noFill/>
            <a:ln w="508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4" name="Rounded Rectangle 33"/>
            <p:cNvSpPr/>
            <p:nvPr/>
          </p:nvSpPr>
          <p:spPr bwMode="auto">
            <a:xfrm>
              <a:off x="2195054" y="2867057"/>
              <a:ext cx="4460796" cy="246769"/>
            </a:xfrm>
            <a:prstGeom prst="roundRect">
              <a:avLst/>
            </a:prstGeom>
            <a:noFill/>
            <a:ln w="190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14812" y="1660907"/>
              <a:ext cx="18349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Results</a:t>
              </a:r>
            </a:p>
          </p:txBody>
        </p:sp>
      </p:grpSp>
      <p:sp>
        <p:nvSpPr>
          <p:cNvPr id="47" name="Slide Number Placeholder 3">
            <a:extLst>
              <a:ext uri="{FF2B5EF4-FFF2-40B4-BE49-F238E27FC236}">
                <a16:creationId xmlns:a16="http://schemas.microsoft.com/office/drawing/2014/main" id="{442C792C-9DFE-4BA2-83DF-F024FD476C5C}"/>
              </a:ext>
            </a:extLst>
          </p:cNvPr>
          <p:cNvSpPr txBox="1">
            <a:spLocks/>
          </p:cNvSpPr>
          <p:nvPr/>
        </p:nvSpPr>
        <p:spPr>
          <a:xfrm>
            <a:off x="7945394" y="6336792"/>
            <a:ext cx="56995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228600" indent="-228600" algn="r" rtl="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 sz="1200" b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64</a:t>
            </a:fld>
            <a:endParaRPr lang="en-US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94EB9C4-0D57-4F7B-9B7A-38257B4087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C3133A8-D5ED-43EF-A59C-3FF9076A26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6584" y="3025459"/>
            <a:ext cx="121920" cy="109728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 flipH="1">
            <a:off x="6098504" y="2167349"/>
            <a:ext cx="58073" cy="2317384"/>
          </a:xfrm>
          <a:prstGeom prst="straightConnector1">
            <a:avLst/>
          </a:prstGeom>
          <a:noFill/>
          <a:ln w="508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5697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  <p:bldP spid="11" grpI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1479617-9001-4301-A2D5-93CD578E1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67712"/>
            <a:ext cx="8229600" cy="309067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 dirty="0"/>
              <a:t>Airspace Status View - Pending SAA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65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537438" y="1394374"/>
            <a:ext cx="2720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Select Altitude Range in a Pending SAA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4978392" y="2043286"/>
            <a:ext cx="474418" cy="2049170"/>
          </a:xfrm>
          <a:prstGeom prst="straightConnector1">
            <a:avLst/>
          </a:prstGeom>
          <a:noFill/>
          <a:ln w="508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5201151" y="4173088"/>
            <a:ext cx="1523108" cy="562847"/>
            <a:chOff x="5902951" y="4548257"/>
            <a:chExt cx="1172823" cy="486924"/>
          </a:xfrm>
        </p:grpSpPr>
        <p:pic>
          <p:nvPicPr>
            <p:cNvPr id="19" name="Picture 18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02951" y="4548257"/>
              <a:ext cx="704106" cy="164742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02963" y="4557231"/>
              <a:ext cx="472811" cy="477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836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Text&#10;&#10;Description automatically generated">
            <a:extLst>
              <a:ext uri="{FF2B5EF4-FFF2-40B4-BE49-F238E27FC236}">
                <a16:creationId xmlns:a16="http://schemas.microsoft.com/office/drawing/2014/main" id="{FAEE8304-BD07-4637-A2F8-24DB4323F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94908"/>
            <a:ext cx="8686800" cy="2690106"/>
          </a:xfrm>
          <a:prstGeom prst="rect">
            <a:avLst/>
          </a:prstGeom>
        </p:spPr>
      </p:pic>
      <p:pic>
        <p:nvPicPr>
          <p:cNvPr id="39" name="Picture 3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554E539-93D0-4E03-9C70-9C2DF156EE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95144"/>
            <a:ext cx="8686800" cy="2697564"/>
          </a:xfrm>
          <a:prstGeom prst="rect">
            <a:avLst/>
          </a:prstGeom>
        </p:spPr>
      </p:pic>
      <p:pic>
        <p:nvPicPr>
          <p:cNvPr id="46" name="Picture 4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69551FD-430E-4A66-B0F8-352D6A364E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95144"/>
            <a:ext cx="8686800" cy="269314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Airspace Status View - 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66</a:t>
            </a:fld>
            <a:endParaRPr lang="en-US" dirty="0"/>
          </a:p>
        </p:txBody>
      </p:sp>
      <p:sp>
        <p:nvSpPr>
          <p:cNvPr id="6" name="TBP 1"/>
          <p:cNvSpPr txBox="1"/>
          <p:nvPr/>
        </p:nvSpPr>
        <p:spPr>
          <a:xfrm>
            <a:off x="343310" y="1716552"/>
            <a:ext cx="2954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1. TBP or TBE</a:t>
            </a:r>
          </a:p>
        </p:txBody>
      </p:sp>
      <p:sp>
        <p:nvSpPr>
          <p:cNvPr id="11" name="TBP 2"/>
          <p:cNvSpPr txBox="1"/>
          <p:nvPr/>
        </p:nvSpPr>
        <p:spPr>
          <a:xfrm>
            <a:off x="4097584" y="1677134"/>
            <a:ext cx="1834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3. TBP or TBE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cxnSp>
        <p:nvCxnSpPr>
          <p:cNvPr id="14" name="TBP 1 Arrow"/>
          <p:cNvCxnSpPr/>
          <p:nvPr/>
        </p:nvCxnSpPr>
        <p:spPr bwMode="auto">
          <a:xfrm flipH="1">
            <a:off x="785039" y="2150310"/>
            <a:ext cx="293593" cy="719399"/>
          </a:xfrm>
          <a:prstGeom prst="straightConnector1">
            <a:avLst/>
          </a:prstGeom>
          <a:noFill/>
          <a:ln w="508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Blue Rectangle"/>
          <p:cNvSpPr/>
          <p:nvPr/>
        </p:nvSpPr>
        <p:spPr bwMode="auto">
          <a:xfrm>
            <a:off x="1533214" y="2862257"/>
            <a:ext cx="4492869" cy="181646"/>
          </a:xfrm>
          <a:prstGeom prst="roundRect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Results Arrow"/>
          <p:cNvCxnSpPr/>
          <p:nvPr/>
        </p:nvCxnSpPr>
        <p:spPr bwMode="auto">
          <a:xfrm flipH="1">
            <a:off x="5846893" y="2003327"/>
            <a:ext cx="866035" cy="814351"/>
          </a:xfrm>
          <a:prstGeom prst="straightConnector1">
            <a:avLst/>
          </a:prstGeom>
          <a:noFill/>
          <a:ln w="508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Results"/>
          <p:cNvSpPr txBox="1"/>
          <p:nvPr/>
        </p:nvSpPr>
        <p:spPr>
          <a:xfrm>
            <a:off x="6292800" y="1673352"/>
            <a:ext cx="1834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Results</a:t>
            </a:r>
          </a:p>
        </p:txBody>
      </p:sp>
      <p:cxnSp>
        <p:nvCxnSpPr>
          <p:cNvPr id="9" name="TBP 2 Arrow"/>
          <p:cNvCxnSpPr/>
          <p:nvPr/>
        </p:nvCxnSpPr>
        <p:spPr bwMode="auto">
          <a:xfrm flipH="1">
            <a:off x="3298222" y="2003327"/>
            <a:ext cx="962854" cy="1795531"/>
          </a:xfrm>
          <a:prstGeom prst="straightConnector1">
            <a:avLst/>
          </a:prstGeom>
          <a:noFill/>
          <a:ln w="508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BP 2"/>
          <p:cNvSpPr txBox="1"/>
          <p:nvPr/>
        </p:nvSpPr>
        <p:spPr>
          <a:xfrm>
            <a:off x="3053934" y="1247386"/>
            <a:ext cx="3111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2. Enter Altitude Range</a:t>
            </a:r>
          </a:p>
        </p:txBody>
      </p:sp>
      <p:cxnSp>
        <p:nvCxnSpPr>
          <p:cNvPr id="26" name="TBP 2 Arrow"/>
          <p:cNvCxnSpPr/>
          <p:nvPr/>
        </p:nvCxnSpPr>
        <p:spPr bwMode="auto">
          <a:xfrm flipH="1">
            <a:off x="1955861" y="1577638"/>
            <a:ext cx="1361307" cy="1699169"/>
          </a:xfrm>
          <a:prstGeom prst="straightConnector1">
            <a:avLst/>
          </a:prstGeom>
          <a:noFill/>
          <a:ln w="508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TBP 2 Arrow"/>
          <p:cNvCxnSpPr/>
          <p:nvPr/>
        </p:nvCxnSpPr>
        <p:spPr bwMode="auto">
          <a:xfrm flipH="1">
            <a:off x="2926465" y="1601500"/>
            <a:ext cx="371757" cy="1675307"/>
          </a:xfrm>
          <a:prstGeom prst="straightConnector1">
            <a:avLst/>
          </a:prstGeom>
          <a:noFill/>
          <a:ln w="508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0498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  <p:bldP spid="11" grpId="1"/>
      <p:bldP spid="27" grpId="0" animBg="1"/>
      <p:bldP spid="31" grpId="0"/>
      <p:bldP spid="25" grpId="0"/>
      <p:bldP spid="25" grpId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521DBD7-0366-434B-A006-CE38F7DA1F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95144"/>
            <a:ext cx="8686800" cy="273292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344488"/>
            <a:ext cx="8875834" cy="609600"/>
          </a:xfrm>
        </p:spPr>
        <p:txBody>
          <a:bodyPr/>
          <a:lstStyle/>
          <a:p>
            <a:r>
              <a:rPr lang="en-US" dirty="0"/>
              <a:t>Airspace Status View - OFF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67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68766" y="1547907"/>
            <a:ext cx="1683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OFF Button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1147237" y="1948017"/>
            <a:ext cx="383953" cy="666786"/>
          </a:xfrm>
          <a:prstGeom prst="straightConnector1">
            <a:avLst/>
          </a:prstGeom>
          <a:noFill/>
          <a:ln w="508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2374840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AA269632-A6A5-4F1B-BD92-DE773AB49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821016"/>
            <a:ext cx="8686800" cy="233412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344488"/>
            <a:ext cx="8875834" cy="609600"/>
          </a:xfrm>
        </p:spPr>
        <p:txBody>
          <a:bodyPr/>
          <a:lstStyle/>
          <a:p>
            <a:r>
              <a:rPr lang="en-US" dirty="0"/>
              <a:t>Airspace Status View - SCH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68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9425" y="5572192"/>
            <a:ext cx="1683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SCH Button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983638" y="4782624"/>
            <a:ext cx="366104" cy="834098"/>
          </a:xfrm>
          <a:prstGeom prst="straightConnector1">
            <a:avLst/>
          </a:prstGeom>
          <a:noFill/>
          <a:ln w="508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3225881" y="5568696"/>
            <a:ext cx="2472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Pending Status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3670300" y="4102100"/>
            <a:ext cx="685800" cy="1466597"/>
          </a:xfrm>
          <a:prstGeom prst="straightConnector1">
            <a:avLst/>
          </a:prstGeom>
          <a:noFill/>
          <a:ln w="508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6C0388AE-D2C7-4E0B-8F7C-70AF472F7BA1}"/>
              </a:ext>
            </a:extLst>
          </p:cNvPr>
          <p:cNvSpPr txBox="1">
            <a:spLocks/>
          </p:cNvSpPr>
          <p:nvPr/>
        </p:nvSpPr>
        <p:spPr bwMode="auto">
          <a:xfrm>
            <a:off x="493776" y="1143000"/>
            <a:ext cx="8050213" cy="696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12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SCH button filled in when an SAA is scheduled active within the next 48 hours</a:t>
            </a:r>
          </a:p>
        </p:txBody>
      </p:sp>
    </p:spTree>
    <p:extLst>
      <p:ext uri="{BB962C8B-B14F-4D97-AF65-F5344CB8AC3E}">
        <p14:creationId xmlns:p14="http://schemas.microsoft.com/office/powerpoint/2010/main" val="154318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0388AE-D2C7-4E0B-8F7C-70AF472F7B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76" y="1035486"/>
            <a:ext cx="8046720" cy="4391025"/>
          </a:xfrm>
        </p:spPr>
        <p:txBody>
          <a:bodyPr/>
          <a:lstStyle/>
          <a:p>
            <a:pPr lvl="0"/>
            <a:r>
              <a:rPr lang="en-US" dirty="0"/>
              <a:t>When two aircraft are predicted to have between 5 and 12 miles lateral separation where an altitude change is planned but not issued</a:t>
            </a:r>
          </a:p>
          <a:p>
            <a:pPr lvl="1"/>
            <a:r>
              <a:rPr lang="en-US" dirty="0"/>
              <a:t>Alert box changes to muted yellow </a:t>
            </a:r>
          </a:p>
          <a:p>
            <a:pPr lvl="1"/>
            <a:r>
              <a:rPr lang="en-US" dirty="0"/>
              <a:t>Muted yellow number indicates total conflicts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Alert Indicators - Muted Yellow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6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4348057" y="3977601"/>
            <a:ext cx="695126" cy="1413588"/>
          </a:xfrm>
          <a:prstGeom prst="rec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BAE482-8D7F-4500-A2C9-3A67B97EF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5" y="3721942"/>
            <a:ext cx="3032171" cy="210312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 bwMode="auto">
          <a:xfrm rot="16200000">
            <a:off x="4554095" y="5519068"/>
            <a:ext cx="577640" cy="356089"/>
          </a:xfrm>
          <a:prstGeom prst="rightArrow">
            <a:avLst/>
          </a:prstGeom>
          <a:solidFill>
            <a:srgbClr val="00B0F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127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06466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046720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Which view is used to see the status of Special Activity Airspace up to 48 hours in advance?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Options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Airport Stream Filter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Airspace Status View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69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8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046720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Which button is selected to view planned use of Special Activity Airspace?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PLAN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ON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/>
              <a:t>SCH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Knowledge Check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70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6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95300" y="1197864"/>
            <a:ext cx="8050213" cy="4391025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altLang="en-US" kern="0" dirty="0"/>
              <a:t>Purpose</a:t>
            </a:r>
          </a:p>
          <a:p>
            <a:pPr lvl="1">
              <a:spcAft>
                <a:spcPts val="0"/>
              </a:spcAft>
            </a:pPr>
            <a:r>
              <a:rPr lang="en-US" altLang="en-US" dirty="0"/>
              <a:t>Perform Alert and Airspace Status View tasks</a:t>
            </a:r>
          </a:p>
          <a:p>
            <a:pPr>
              <a:spcAft>
                <a:spcPts val="0"/>
              </a:spcAft>
            </a:pPr>
            <a:r>
              <a:rPr lang="en-US" altLang="en-US" kern="0" dirty="0"/>
              <a:t>Materials</a:t>
            </a:r>
          </a:p>
          <a:p>
            <a:pPr lvl="1">
              <a:spcAft>
                <a:spcPts val="0"/>
              </a:spcAft>
            </a:pPr>
            <a:r>
              <a:rPr lang="en-US" altLang="en-US" dirty="0"/>
              <a:t>TTL part-task exercise: Alerts and Airspace Status View</a:t>
            </a:r>
          </a:p>
          <a:p>
            <a:pPr>
              <a:spcAft>
                <a:spcPts val="0"/>
              </a:spcAft>
            </a:pPr>
            <a:r>
              <a:rPr lang="en-US" altLang="en-US" kern="0" dirty="0"/>
              <a:t>Directions</a:t>
            </a:r>
          </a:p>
          <a:p>
            <a:pPr lvl="1">
              <a:spcAft>
                <a:spcPts val="0"/>
              </a:spcAft>
            </a:pPr>
            <a:r>
              <a:rPr lang="en-US" altLang="en-US" kern="0" dirty="0"/>
              <a:t>This exercise takes approximately 30 minutes to complete. Each student must complete the checklist tasks. No headsets are required.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9768" y="273041"/>
            <a:ext cx="8472488" cy="609600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kern="0" dirty="0"/>
              <a:t>Part-Task Exercise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945394" y="6336792"/>
            <a:ext cx="569955" cy="274320"/>
          </a:xfrm>
        </p:spPr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65285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72</a:t>
            </a:fld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C06E91C-5EC4-44AD-A6DA-065BE7F0FBE8}"/>
              </a:ext>
            </a:extLst>
          </p:cNvPr>
          <p:cNvSpPr txBox="1">
            <a:spLocks/>
          </p:cNvSpPr>
          <p:nvPr/>
        </p:nvSpPr>
        <p:spPr bwMode="auto">
          <a:xfrm>
            <a:off x="490635" y="1199860"/>
            <a:ext cx="7972425" cy="260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12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dirty="0"/>
              <a:t>This lesson covered:</a:t>
            </a:r>
          </a:p>
          <a:p>
            <a:pPr marL="45720" indent="0">
              <a:spcBef>
                <a:spcPts val="0"/>
              </a:spcBef>
              <a:buNone/>
            </a:pPr>
            <a:endParaRPr lang="en-US" sz="1200" dirty="0"/>
          </a:p>
          <a:p>
            <a:r>
              <a:rPr lang="en-US" sz="2400" b="0" dirty="0"/>
              <a:t>Alert indicators and colors</a:t>
            </a:r>
          </a:p>
          <a:p>
            <a:r>
              <a:rPr lang="en-US" sz="2400" b="0" dirty="0"/>
              <a:t>Alerts on the GPD</a:t>
            </a:r>
          </a:p>
          <a:p>
            <a:r>
              <a:rPr lang="en-US" sz="2400" b="0" dirty="0"/>
              <a:t>Automated Problem Detection (APD)</a:t>
            </a:r>
          </a:p>
          <a:p>
            <a:r>
              <a:rPr lang="en-US" sz="2400" b="0" dirty="0"/>
              <a:t>Rules for conflict notification</a:t>
            </a:r>
          </a:p>
          <a:p>
            <a:r>
              <a:rPr lang="en-US" sz="2400" b="0" dirty="0"/>
              <a:t>Stop Probe functionality</a:t>
            </a:r>
          </a:p>
          <a:p>
            <a:r>
              <a:rPr lang="en-US" sz="2400" b="0" dirty="0"/>
              <a:t>Airspace Status View functionality</a:t>
            </a:r>
          </a:p>
        </p:txBody>
      </p:sp>
    </p:spTree>
    <p:extLst>
      <p:ext uri="{BB962C8B-B14F-4D97-AF65-F5344CB8AC3E}">
        <p14:creationId xmlns:p14="http://schemas.microsoft.com/office/powerpoint/2010/main" val="172408068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2F84-00E9-497B-BE89-4885D7780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68CBEB-6352-41D5-95D2-C3B391BF62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90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E434B10F-ACB0-4FD7-8D4F-0B46F5098B1C}"/>
              </a:ext>
            </a:extLst>
          </p:cNvPr>
          <p:cNvSpPr/>
          <p:nvPr/>
        </p:nvSpPr>
        <p:spPr bwMode="auto">
          <a:xfrm>
            <a:off x="5120786" y="4660361"/>
            <a:ext cx="2538046" cy="634376"/>
          </a:xfrm>
          <a:prstGeom prst="ellipse">
            <a:avLst/>
          </a:prstGeom>
          <a:noFill/>
          <a:ln w="127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l"/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APD Separation Buffer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74</a:t>
            </a:fld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3463636" y="4227598"/>
            <a:ext cx="1965614" cy="634376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809382" y="4094065"/>
            <a:ext cx="410051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n-US" sz="1800" dirty="0"/>
              <a:t>Depending on type of SAA, </a:t>
            </a:r>
          </a:p>
          <a:p>
            <a:pPr lvl="0" algn="l">
              <a:spcAft>
                <a:spcPts val="600"/>
              </a:spcAft>
            </a:pPr>
            <a:r>
              <a:rPr lang="en-US" sz="1800" dirty="0"/>
              <a:t>conflict occurs at either:</a:t>
            </a:r>
          </a:p>
          <a:p>
            <a:pPr marL="285750" lvl="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Airspace boundary, or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Separation buffer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3001818" y="4935452"/>
            <a:ext cx="2083799" cy="316324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1185201" y="3216309"/>
            <a:ext cx="3175784" cy="17582"/>
          </a:xfrm>
          <a:prstGeom prst="straightConnector1">
            <a:avLst/>
          </a:prstGeom>
          <a:noFill/>
          <a:ln w="31750" cap="flat" cmpd="sng" algn="ctr">
            <a:solidFill>
              <a:srgbClr val="00B050"/>
            </a:solidFill>
            <a:prstDash val="solid"/>
            <a:round/>
            <a:headEnd type="triangle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Box 21"/>
          <p:cNvSpPr txBox="1"/>
          <p:nvPr/>
        </p:nvSpPr>
        <p:spPr>
          <a:xfrm>
            <a:off x="529936" y="3330351"/>
            <a:ext cx="2933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40 minutes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06" y="3007587"/>
            <a:ext cx="985532" cy="364512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 bwMode="auto">
          <a:xfrm flipH="1">
            <a:off x="1185201" y="3035295"/>
            <a:ext cx="7693" cy="404490"/>
          </a:xfrm>
          <a:prstGeom prst="line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 flipH="1">
            <a:off x="4353292" y="2987598"/>
            <a:ext cx="7693" cy="404490"/>
          </a:xfrm>
          <a:prstGeom prst="line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Can 6"/>
          <p:cNvSpPr/>
          <p:nvPr/>
        </p:nvSpPr>
        <p:spPr bwMode="auto">
          <a:xfrm>
            <a:off x="5464419" y="2722169"/>
            <a:ext cx="1850781" cy="2469791"/>
          </a:xfrm>
          <a:prstGeom prst="can">
            <a:avLst/>
          </a:prstGeom>
          <a:solidFill>
            <a:srgbClr val="CC7800">
              <a:alpha val="48000"/>
            </a:srgbClr>
          </a:solidFill>
          <a:ln w="38100" cap="flat" cmpd="sng" algn="ctr">
            <a:solidFill>
              <a:srgbClr val="CC7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30412" y="3899491"/>
            <a:ext cx="1028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SAA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69EB68F-830F-4E75-ABF6-FD83D7C6A007}"/>
              </a:ext>
            </a:extLst>
          </p:cNvPr>
          <p:cNvSpPr/>
          <p:nvPr/>
        </p:nvSpPr>
        <p:spPr bwMode="auto">
          <a:xfrm>
            <a:off x="5464419" y="4745001"/>
            <a:ext cx="1850781" cy="454355"/>
          </a:xfrm>
          <a:prstGeom prst="ellipse">
            <a:avLst/>
          </a:prstGeom>
          <a:noFill/>
          <a:ln w="12700" cap="flat" cmpd="sng" algn="ctr">
            <a:solidFill>
              <a:srgbClr val="CC7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l"/>
            <a:endParaRPr lang="en-US" sz="2000" dirty="0"/>
          </a:p>
        </p:txBody>
      </p:sp>
      <p:sp>
        <p:nvSpPr>
          <p:cNvPr id="8" name="Can 7"/>
          <p:cNvSpPr/>
          <p:nvPr/>
        </p:nvSpPr>
        <p:spPr bwMode="auto">
          <a:xfrm>
            <a:off x="5120786" y="2474994"/>
            <a:ext cx="2538046" cy="2819400"/>
          </a:xfrm>
          <a:prstGeom prst="can">
            <a:avLst/>
          </a:prstGeom>
          <a:noFill/>
          <a:ln w="381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1183929" y="3231228"/>
            <a:ext cx="3160778" cy="10017"/>
          </a:xfrm>
          <a:prstGeom prst="straightConnector1">
            <a:avLst/>
          </a:prstGeom>
          <a:noFill/>
          <a:ln w="31750" cap="flat" cmpd="sng" algn="ctr">
            <a:solidFill>
              <a:srgbClr val="00B050"/>
            </a:solidFill>
            <a:prstDash val="solid"/>
            <a:round/>
            <a:headEnd type="triangle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2" y="3004966"/>
            <a:ext cx="985532" cy="364512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 bwMode="auto">
          <a:xfrm flipH="1">
            <a:off x="1179767" y="3047586"/>
            <a:ext cx="7693" cy="404490"/>
          </a:xfrm>
          <a:prstGeom prst="line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 flipH="1">
            <a:off x="4354051" y="3047065"/>
            <a:ext cx="7693" cy="404490"/>
          </a:xfrm>
          <a:prstGeom prst="line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DE0C67-19A8-4118-9885-768A544C7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3360" y="1444463"/>
            <a:ext cx="1828800" cy="1070128"/>
          </a:xfrm>
          <a:prstGeom prst="rect">
            <a:avLst/>
          </a:prstGeom>
          <a:ln w="34925">
            <a:solidFill>
              <a:schemeClr val="bg2">
                <a:lumMod val="7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10C154-3725-4709-A135-DC68DA03B6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84" r="1"/>
          <a:stretch/>
        </p:blipFill>
        <p:spPr>
          <a:xfrm>
            <a:off x="4572000" y="1988501"/>
            <a:ext cx="441624" cy="4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4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59259E-6 L 0.25 -2.59259E-6 " pathEditMode="relative" rAng="0" ptsTypes="AA">
                                      <p:cBhvr>
                                        <p:cTn id="14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0.00232 L 0.25 -0.00232 " pathEditMode="relative" rAng="0" ptsTypes="AA">
                                      <p:cBhvr>
                                        <p:cTn id="16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-0.0037 L 0.2507 -0.0037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0046 L 0.25 -0.00046 " pathEditMode="relative" rAng="0" ptsTypes="AA">
                                      <p:cBhvr>
                                        <p:cTn id="20" dur="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81481E-6 L 0.25 -4.81481E-6 " pathEditMode="relative" rAng="0" ptsTypes="AA">
                                      <p:cBhvr>
                                        <p:cTn id="24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0388AE-D2C7-4E0B-8F7C-70AF472F7B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76" y="1417320"/>
            <a:ext cx="8046720" cy="4391025"/>
          </a:xfrm>
        </p:spPr>
        <p:txBody>
          <a:bodyPr/>
          <a:lstStyle/>
          <a:p>
            <a:pPr lvl="0"/>
            <a:r>
              <a:rPr lang="en-US" dirty="0"/>
              <a:t>Aircraft-to-airspace violation predicted within 3 miles of active or scheduled Special Activity Airspace (SAA)</a:t>
            </a:r>
          </a:p>
          <a:p>
            <a:pPr lvl="1"/>
            <a:r>
              <a:rPr lang="en-US" dirty="0"/>
              <a:t>Alert box changes to orange </a:t>
            </a:r>
          </a:p>
          <a:p>
            <a:pPr lvl="1"/>
            <a:r>
              <a:rPr lang="en-US" dirty="0"/>
              <a:t>Orange number indicates total conflicts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Alert Indicators - Orange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5230D5-B734-4173-AFD1-EF7B1C048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5" y="3840480"/>
            <a:ext cx="3032170" cy="210312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 bwMode="auto">
          <a:xfrm rot="9318311">
            <a:off x="5597994" y="4778128"/>
            <a:ext cx="861646" cy="356089"/>
          </a:xfrm>
          <a:prstGeom prst="rightArrow">
            <a:avLst/>
          </a:prstGeom>
          <a:solidFill>
            <a:srgbClr val="00B0F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127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033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0388AE-D2C7-4E0B-8F7C-70AF472F7B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76" y="1417320"/>
            <a:ext cx="8046720" cy="4389120"/>
          </a:xfrm>
        </p:spPr>
        <p:txBody>
          <a:bodyPr/>
          <a:lstStyle/>
          <a:p>
            <a:r>
              <a:rPr lang="en-US" dirty="0"/>
              <a:t>Brown X in all three alert boxes with brown flight ID signifies that entry is not being probed by system</a:t>
            </a:r>
          </a:p>
          <a:p>
            <a:r>
              <a:rPr lang="en-US" dirty="0"/>
              <a:t>Flights not probed:</a:t>
            </a:r>
          </a:p>
          <a:p>
            <a:pPr lvl="1"/>
            <a:r>
              <a:rPr lang="en-US" dirty="0"/>
              <a:t>VFR</a:t>
            </a:r>
          </a:p>
          <a:p>
            <a:pPr lvl="1"/>
            <a:r>
              <a:rPr lang="en-US" dirty="0"/>
              <a:t>OTP</a:t>
            </a:r>
          </a:p>
          <a:p>
            <a:pPr lvl="1"/>
            <a:r>
              <a:rPr lang="en-US" dirty="0"/>
              <a:t>ABV</a:t>
            </a:r>
          </a:p>
          <a:p>
            <a:pPr lvl="1"/>
            <a:r>
              <a:rPr lang="en-US" dirty="0"/>
              <a:t>Untracked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Alert Boxes - Brown 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8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0DA0272-406C-4174-AD0C-3C41F2391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096" y="3840480"/>
            <a:ext cx="3032170" cy="210312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 bwMode="auto">
          <a:xfrm rot="10800000">
            <a:off x="5655443" y="5051176"/>
            <a:ext cx="861646" cy="356089"/>
          </a:xfrm>
          <a:prstGeom prst="rightArrow">
            <a:avLst/>
          </a:prstGeom>
          <a:solidFill>
            <a:srgbClr val="00B0F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127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98444"/>
      </p:ext>
    </p:extLst>
  </p:cSld>
  <p:clrMapOvr>
    <a:masterClrMapping/>
  </p:clrMapOvr>
</p:sld>
</file>

<file path=ppt/theme/theme1.xml><?xml version="1.0" encoding="utf-8"?>
<a:theme xmlns:a="http://schemas.openxmlformats.org/drawingml/2006/main" name="6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1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>
            <a:solidFill>
              <a:schemeClr val="bg1"/>
            </a:solidFill>
          </a:defRPr>
        </a:defPPr>
      </a:lstStyle>
    </a:spDef>
    <a:lnDef>
      <a:spPr bwMode="auto">
        <a:noFill/>
        <a:ln w="31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noFill/>
        <a:ln w="38100" cap="flat" cmpd="sng" algn="ctr">
          <a:solidFill>
            <a:srgbClr val="00206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noFill/>
        <a:ln w="31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1_Custom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1_Custom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sisl xmlns:xsd="http://www.w3.org/2001/XMLSchema" xmlns:xsi="http://www.w3.org/2001/XMLSchema-instance" xmlns="http://www.boldonjames.com/2008/01/sie/internal/label" sislVersion="0" policy="c8d5760e-638a-47e8-9e2e-1226c2cb268d" origin="userSelected">
  <element uid="42834bfb-1ec1-4beb-bd64-eb83fb3cb3f3" value=""/>
</sisl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FAFDB35B5AD34C89EBE32B06747F48" ma:contentTypeVersion="0" ma:contentTypeDescription="Create a new document." ma:contentTypeScope="" ma:versionID="e72e5cf3a644bd3c2a76949ef822e5f3">
  <xsd:schema xmlns:xsd="http://www.w3.org/2001/XMLSchema" xmlns:xs="http://www.w3.org/2001/XMLSchema" xmlns:p="http://schemas.microsoft.com/office/2006/metadata/properties" xmlns:ns2="4f0e10e1-3e2d-4cb5-bdd3-156dacd9dc33" targetNamespace="http://schemas.microsoft.com/office/2006/metadata/properties" ma:root="true" ma:fieldsID="b03bf376aeaf2378700ad64a9a2727c9" ns2:_="">
    <xsd:import namespace="4f0e10e1-3e2d-4cb5-bdd3-156dacd9dc3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0e10e1-3e2d-4cb5-bdd3-156dacd9dc3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f0e10e1-3e2d-4cb5-bdd3-156dacd9dc33">WEXTPJNUKPJZ-1215587825-11914</_dlc_DocId>
    <_dlc_DocIdUrl xmlns="4f0e10e1-3e2d-4cb5-bdd3-156dacd9dc33">
      <Url>https://ksn2.faa.gov/stt/TTPPM/ER24/_layouts/15/DocIdRedir.aspx?ID=WEXTPJNUKPJZ-1215587825-11914</Url>
      <Description>WEXTPJNUKPJZ-1215587825-11914</Description>
    </_dlc_DocIdUrl>
  </documentManagement>
</p:properties>
</file>

<file path=customXml/item5.xml><?xml version="1.0" encoding="utf-8"?>
<WrappedLabelHistory xmlns:xsi="http://www.w3.org/2001/XMLSchema-instance" xmlns:xsd="http://www.w3.org/2001/XMLSchema" xmlns="http://www.boldonjames.com/2016/02/Classifier/internal/wrappedLabelHistory">
  <Value>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jOGQ1NzYwZS02MzhhLTQ3ZTgtOWUyZS0xMjI2YzJjYjI2OGQiIG9yaWdpbj0idXNlclNlbGVjdGVkIj48ZWxlbWVudCB1aWQ9IjQyODM0YmZiLTFlYzEtNGJlYi1iZDY0LWViODNmYjNjYjNmMyIgdmFsdWU9IiIgeG1sbnM9Imh0dHA6Ly93d3cuYm9sZG9uamFtZXMuY29tLzIwMDgvMDEvc2llL2ludGVybmFsL2xhYmVsIiAvPjwvc2lzbD48VXNlck5hbWU+TEVJRE9TLUNPUlBcaHVudGxleWE8L1VzZXJOYW1lPjxEYXRlVGltZT40LzE5LzIwMTkgMzowMTowMiBQTTwvRGF0ZVRpbWU+PExhYmVsU3RyaW5nPlVucmVzdHJpY3RlZDwvTGFiZWxTdHJpbmc+PC9pdGVtPjwvbGFiZWxIaXN0b3J5Pg==</Value>
</WrappedLabelHistory>
</file>

<file path=customXml/item6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5A7674D5-3048-44B2-A37B-3BD2D476A830}">
  <ds:schemaRefs>
    <ds:schemaRef ds:uri="http://www.w3.org/2001/XMLSchema"/>
    <ds:schemaRef ds:uri="http://www.boldonjames.com/2008/01/sie/internal/label"/>
  </ds:schemaRefs>
</ds:datastoreItem>
</file>

<file path=customXml/itemProps2.xml><?xml version="1.0" encoding="utf-8"?>
<ds:datastoreItem xmlns:ds="http://schemas.openxmlformats.org/officeDocument/2006/customXml" ds:itemID="{16C3D69F-504B-4C39-BFB0-73BB059A9ED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17A1E42-C7A6-4ABE-A122-151EF3B4D401}"/>
</file>

<file path=customXml/itemProps4.xml><?xml version="1.0" encoding="utf-8"?>
<ds:datastoreItem xmlns:ds="http://schemas.openxmlformats.org/officeDocument/2006/customXml" ds:itemID="{046916DE-013D-4894-BF96-985828AE4997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c9d3951b-c0b3-413d-9ae1-2b2887eb6f1c"/>
    <ds:schemaRef ds:uri="http://www.w3.org/XML/1998/namespace"/>
  </ds:schemaRefs>
</ds:datastoreItem>
</file>

<file path=customXml/itemProps5.xml><?xml version="1.0" encoding="utf-8"?>
<ds:datastoreItem xmlns:ds="http://schemas.openxmlformats.org/officeDocument/2006/customXml" ds:itemID="{AA31371E-2F65-4755-AE0B-8900F7D1653C}">
  <ds:schemaRefs>
    <ds:schemaRef ds:uri="http://www.w3.org/2001/XMLSchema"/>
    <ds:schemaRef ds:uri="http://www.boldonjames.com/2016/02/Classifier/internal/wrappedLabelHistory"/>
  </ds:schemaRefs>
</ds:datastoreItem>
</file>

<file path=customXml/itemProps6.xml><?xml version="1.0" encoding="utf-8"?>
<ds:datastoreItem xmlns:ds="http://schemas.openxmlformats.org/officeDocument/2006/customXml" ds:itemID="{59084517-B177-49C1-9485-3A2C23C2BD5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132542</TotalTime>
  <Words>2089</Words>
  <Application>Microsoft Office PowerPoint</Application>
  <PresentationFormat>On-screen Show (4:3)</PresentationFormat>
  <Paragraphs>516</Paragraphs>
  <Slides>75</Slides>
  <Notes>75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75</vt:i4>
      </vt:variant>
    </vt:vector>
  </HeadingPairs>
  <TitlesOfParts>
    <vt:vector size="81" baseType="lpstr">
      <vt:lpstr>Arial</vt:lpstr>
      <vt:lpstr>Courier New</vt:lpstr>
      <vt:lpstr>Times New Roman</vt:lpstr>
      <vt:lpstr>Wingdings</vt:lpstr>
      <vt:lpstr>6_Custom Design</vt:lpstr>
      <vt:lpstr>7_Custom Design</vt:lpstr>
      <vt:lpstr>PowerPoint Presentation</vt:lpstr>
      <vt:lpstr>PowerPoint Presentation</vt:lpstr>
      <vt:lpstr>Alert Indicators</vt:lpstr>
      <vt:lpstr>Alert Indicators - Red</vt:lpstr>
      <vt:lpstr>Alert Indicators - Muted Red</vt:lpstr>
      <vt:lpstr>Alert Indicators - Yellow</vt:lpstr>
      <vt:lpstr>Alert Indicators - Muted Yellow</vt:lpstr>
      <vt:lpstr>Alert Indicators - Orange</vt:lpstr>
      <vt:lpstr>Alert Boxes - Brown X</vt:lpstr>
      <vt:lpstr>Alert Boxes - Brown S</vt:lpstr>
      <vt:lpstr>Alert Boxes - Brown H</vt:lpstr>
      <vt:lpstr>Alert Boxes - Brown F</vt:lpstr>
      <vt:lpstr>Alert Indicators - Plans Display</vt:lpstr>
      <vt:lpstr>Alert Indicators - GPD Data Block</vt:lpstr>
      <vt:lpstr>Knowledge Check</vt:lpstr>
      <vt:lpstr>Knowledge Check</vt:lpstr>
      <vt:lpstr>Knowledge Check</vt:lpstr>
      <vt:lpstr>Knowledge Check</vt:lpstr>
      <vt:lpstr>Knowledge Check</vt:lpstr>
      <vt:lpstr>Point of Violation</vt:lpstr>
      <vt:lpstr>Green Route of Flight</vt:lpstr>
      <vt:lpstr>Special Activity Airspace</vt:lpstr>
      <vt:lpstr>Show Alert Using ACL</vt:lpstr>
      <vt:lpstr>Show Alert Using GPD</vt:lpstr>
      <vt:lpstr>Show All Alerts Using ACL</vt:lpstr>
      <vt:lpstr>Show All Alerts Using GPD</vt:lpstr>
      <vt:lpstr>Acknowledge Selected Conflict</vt:lpstr>
      <vt:lpstr>Acknowledge All Conflicts</vt:lpstr>
      <vt:lpstr>Knowledge Check</vt:lpstr>
      <vt:lpstr>Knowledge Check</vt:lpstr>
      <vt:lpstr>Knowledge Check</vt:lpstr>
      <vt:lpstr>Knowledge Check</vt:lpstr>
      <vt:lpstr>Knowledge Check</vt:lpstr>
      <vt:lpstr>Automated Problem Detection (APD)</vt:lpstr>
      <vt:lpstr>APD - Plans Display</vt:lpstr>
      <vt:lpstr>APD Ineligible</vt:lpstr>
      <vt:lpstr>APD Separation Values</vt:lpstr>
      <vt:lpstr>APD Separation Buffer</vt:lpstr>
      <vt:lpstr>APD Inhibited Areas</vt:lpstr>
      <vt:lpstr>Knowledge Check</vt:lpstr>
      <vt:lpstr>Knowledge Check</vt:lpstr>
      <vt:lpstr>Knowledge Check</vt:lpstr>
      <vt:lpstr>Knowledge Check</vt:lpstr>
      <vt:lpstr>Rules for Conflict Notification</vt:lpstr>
      <vt:lpstr>Rules of Sector Control During Conflict Notification - Rule 1</vt:lpstr>
      <vt:lpstr>Rules of Sector Control During Conflict Notification - Rule 2</vt:lpstr>
      <vt:lpstr>Rules of Sector Control During Conflict Notification - Rule 3</vt:lpstr>
      <vt:lpstr>Rules of Sector Control During Conflict Notification - Rule 4</vt:lpstr>
      <vt:lpstr>Rules of Sector Control During Conflict Notification - Rule 5</vt:lpstr>
      <vt:lpstr>Rules of Sector Control During Conflict Notification - Rule 6</vt:lpstr>
      <vt:lpstr>Knowledge Check</vt:lpstr>
      <vt:lpstr>Knowledge Check</vt:lpstr>
      <vt:lpstr>Knowledge Check</vt:lpstr>
      <vt:lpstr>Stop Probe Menu</vt:lpstr>
      <vt:lpstr>Present Position Stop Probe</vt:lpstr>
      <vt:lpstr>Future Fix Stop Probe</vt:lpstr>
      <vt:lpstr>Stop Probe - ACL</vt:lpstr>
      <vt:lpstr>Stop Probe - GPD</vt:lpstr>
      <vt:lpstr>Resume Probe</vt:lpstr>
      <vt:lpstr>Knowledge Check</vt:lpstr>
      <vt:lpstr>Knowledge Check</vt:lpstr>
      <vt:lpstr>Airspace Status View - Accessing</vt:lpstr>
      <vt:lpstr>Airspace Status View</vt:lpstr>
      <vt:lpstr>Airspace Status View - Buttons and Labels</vt:lpstr>
      <vt:lpstr>Airspace Status View - REQ</vt:lpstr>
      <vt:lpstr>Airspace Status View - Pending SAA</vt:lpstr>
      <vt:lpstr>Airspace Status View - ON</vt:lpstr>
      <vt:lpstr>Airspace Status View - OFF</vt:lpstr>
      <vt:lpstr>Airspace Status View - SCH</vt:lpstr>
      <vt:lpstr>Knowledge Check</vt:lpstr>
      <vt:lpstr>Knowledge Check</vt:lpstr>
      <vt:lpstr>Part-Task Exercise</vt:lpstr>
      <vt:lpstr>Lesson Summary</vt:lpstr>
      <vt:lpstr>The End</vt:lpstr>
      <vt:lpstr>APD Separation Buffer</vt:lpstr>
    </vt:vector>
  </TitlesOfParts>
  <Company>FAA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MTONEY</dc:creator>
  <cp:lastModifiedBy>Nicholson, Nancy A-CTR (FAA)</cp:lastModifiedBy>
  <cp:revision>1620</cp:revision>
  <dcterms:created xsi:type="dcterms:W3CDTF">2005-01-28T20:32:53Z</dcterms:created>
  <dcterms:modified xsi:type="dcterms:W3CDTF">2022-08-11T17:05:25Z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0x0101003DFAFDB35B5AD34C89EBE32B06747F48</vt:lpwstr>
  </property>
  <property fmtid="{D5CDD505-2E9C-101B-9397-08002B2CF9AE}" pid="3" name="docIndexRef">
    <vt:lpwstr>1d33aa4e-8c56-41ff-a83a-5f53ff213c51</vt:lpwstr>
  </property>
  <property fmtid="{D5CDD505-2E9C-101B-9397-08002B2CF9AE}" pid="4" name="bjSaver">
    <vt:lpwstr>nAFgvCsYDVYf5XXx5wFs3z9OzyqVTT+J</vt:lpwstr>
  </property>
  <property fmtid="{D5CDD505-2E9C-101B-9397-08002B2CF9AE}" pid="5" name="bjDocumentSecurityLabel">
    <vt:lpwstr>Unrestricted</vt:lpwstr>
  </property>
  <property fmtid="{D5CDD505-2E9C-101B-9397-08002B2CF9AE}" pid="6" name="bjLabelHistoryID">
    <vt:lpwstr>{AA31371E-2F65-4755-AE0B-8900F7D1653C}</vt:lpwstr>
  </property>
  <property fmtid="{D5CDD505-2E9C-101B-9397-08002B2CF9AE}" pid="7" name="_dlc_DocIdItemGuid">
    <vt:lpwstr>6d9aea0e-67f6-4e6e-86d6-b5a5560f50d7</vt:lpwstr>
  </property>
  <property fmtid="{D5CDD505-2E9C-101B-9397-08002B2CF9AE}" pid="8" name="bjDocumentLabelXML">
    <vt:lpwstr>&lt;?xml version="1.0" encoding="us-ascii"?&gt;&lt;sisl xmlns:xsd="http://www.w3.org/2001/XMLSchema" xmlns:xsi="http://www.w3.org/2001/XMLSchema-instance" sislVersion="0" policy="c8d5760e-638a-47e8-9e2e-1226c2cb268d" origin="userSelected" xmlns="http://www.boldonj</vt:lpwstr>
  </property>
  <property fmtid="{D5CDD505-2E9C-101B-9397-08002B2CF9AE}" pid="9" name="bjDocumentLabelXML-0">
    <vt:lpwstr>ames.com/2008/01/sie/internal/label"&gt;&lt;element uid="42834bfb-1ec1-4beb-bd64-eb83fb3cb3f3" value="" /&gt;&lt;/sisl&gt;</vt:lpwstr>
  </property>
  <property fmtid="{D5CDD505-2E9C-101B-9397-08002B2CF9AE}" pid="10" name="MSIP_Label_c968a81f-7ed4-4faa-9408-9652e001dd96_Enabled">
    <vt:lpwstr>true</vt:lpwstr>
  </property>
  <property fmtid="{D5CDD505-2E9C-101B-9397-08002B2CF9AE}" pid="11" name="MSIP_Label_c968a81f-7ed4-4faa-9408-9652e001dd96_SetDate">
    <vt:lpwstr>2022-04-05T15:18:41Z</vt:lpwstr>
  </property>
  <property fmtid="{D5CDD505-2E9C-101B-9397-08002B2CF9AE}" pid="12" name="MSIP_Label_c968a81f-7ed4-4faa-9408-9652e001dd96_Method">
    <vt:lpwstr>Standard</vt:lpwstr>
  </property>
  <property fmtid="{D5CDD505-2E9C-101B-9397-08002B2CF9AE}" pid="13" name="MSIP_Label_c968a81f-7ed4-4faa-9408-9652e001dd96_Name">
    <vt:lpwstr>Unrestricted</vt:lpwstr>
  </property>
  <property fmtid="{D5CDD505-2E9C-101B-9397-08002B2CF9AE}" pid="14" name="MSIP_Label_c968a81f-7ed4-4faa-9408-9652e001dd96_SiteId">
    <vt:lpwstr>b64da4ac-e800-4cfc-8931-e607f720a1b8</vt:lpwstr>
  </property>
  <property fmtid="{D5CDD505-2E9C-101B-9397-08002B2CF9AE}" pid="15" name="MSIP_Label_c968a81f-7ed4-4faa-9408-9652e001dd96_ActionId">
    <vt:lpwstr>c5f1de15-009b-4781-bb60-6d5380d15b08</vt:lpwstr>
  </property>
  <property fmtid="{D5CDD505-2E9C-101B-9397-08002B2CF9AE}" pid="16" name="MSIP_Label_c968a81f-7ed4-4faa-9408-9652e001dd96_ContentBits">
    <vt:lpwstr>0</vt:lpwstr>
  </property>
</Properties>
</file>