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4.xml" ContentType="application/inkml+xml"/>
  <Override PartName="/ppt/ink/ink2.xml" ContentType="application/inkml+xml"/>
  <Override PartName="/ppt/ink/ink9.xml" ContentType="application/inkml+xml"/>
  <Override PartName="/ppt/ink/ink8.xml" ContentType="application/inkml+xml"/>
  <Override PartName="/ppt/ink/ink6.xml" ContentType="application/inkml+xml"/>
  <Override PartName="/ppt/ink/ink5.xml" ContentType="application/inkml+xml"/>
  <Override PartName="/ppt/ink/ink3.xml" ContentType="application/inkml+xml"/>
  <Override PartName="/ppt/ink/ink1.xml" ContentType="application/inkml+xml"/>
  <Override PartName="/ppt/theme/theme5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ink/ink10.xml" ContentType="application/inkml+xml"/>
  <Override PartName="/ppt/theme/theme4.xml" ContentType="application/vnd.openxmlformats-officedocument.theme+xml"/>
  <Override PartName="/ppt/ink/ink7.xml" ContentType="application/inkml+xml"/>
  <Override PartName="/ppt/ink/ink12.xml" ContentType="application/inkml+xml"/>
  <Override PartName="/ppt/ink/ink20.xml" ContentType="application/inkml+xml"/>
  <Override PartName="/ppt/ink/ink19.xml" ContentType="application/inkml+xml"/>
  <Override PartName="/ppt/ink/ink11.xml" ContentType="application/inkml+xml"/>
  <Override PartName="/ppt/ink/ink17.xml" ContentType="application/inkml+xml"/>
  <Override PartName="/ppt/ink/ink18.xml" ContentType="application/inkml+xml"/>
  <Override PartName="/ppt/ink/ink16.xml" ContentType="application/inkml+xml"/>
  <Override PartName="/ppt/ink/ink14.xml" ContentType="application/inkml+xml"/>
  <Override PartName="/ppt/ink/ink13.xml" ContentType="application/inkml+xml"/>
  <Override PartName="/ppt/ink/ink15.xml" ContentType="application/inkml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68" r:id="rId6"/>
    <p:sldMasterId id="2147484075" r:id="rId7"/>
    <p:sldMasterId id="2147484116" r:id="rId8"/>
  </p:sldMasterIdLst>
  <p:notesMasterIdLst>
    <p:notesMasterId r:id="rId33"/>
  </p:notesMasterIdLst>
  <p:handoutMasterIdLst>
    <p:handoutMasterId r:id="rId34"/>
  </p:handoutMasterIdLst>
  <p:sldIdLst>
    <p:sldId id="509" r:id="rId9"/>
    <p:sldId id="265" r:id="rId10"/>
    <p:sldId id="515" r:id="rId11"/>
    <p:sldId id="483" r:id="rId12"/>
    <p:sldId id="484" r:id="rId13"/>
    <p:sldId id="485" r:id="rId14"/>
    <p:sldId id="486" r:id="rId15"/>
    <p:sldId id="487" r:id="rId16"/>
    <p:sldId id="516" r:id="rId17"/>
    <p:sldId id="489" r:id="rId18"/>
    <p:sldId id="490" r:id="rId19"/>
    <p:sldId id="514" r:id="rId20"/>
    <p:sldId id="492" r:id="rId21"/>
    <p:sldId id="494" r:id="rId22"/>
    <p:sldId id="495" r:id="rId23"/>
    <p:sldId id="496" r:id="rId24"/>
    <p:sldId id="497" r:id="rId25"/>
    <p:sldId id="506" r:id="rId26"/>
    <p:sldId id="499" r:id="rId27"/>
    <p:sldId id="500" r:id="rId28"/>
    <p:sldId id="502" r:id="rId29"/>
    <p:sldId id="505" r:id="rId30"/>
    <p:sldId id="503" r:id="rId31"/>
    <p:sldId id="504" r:id="rId32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412532-5C5F-4BB9-B5AF-30CFB414667C}">
          <p14:sldIdLst>
            <p14:sldId id="509"/>
            <p14:sldId id="265"/>
            <p14:sldId id="515"/>
          </p14:sldIdLst>
        </p14:section>
        <p14:section name="PID" id="{C6946C4F-73C4-4863-91CE-6355DE15C6A2}">
          <p14:sldIdLst>
            <p14:sldId id="483"/>
            <p14:sldId id="484"/>
            <p14:sldId id="485"/>
            <p14:sldId id="486"/>
            <p14:sldId id="487"/>
            <p14:sldId id="516"/>
            <p14:sldId id="489"/>
            <p14:sldId id="490"/>
            <p14:sldId id="514"/>
            <p14:sldId id="492"/>
            <p14:sldId id="494"/>
            <p14:sldId id="495"/>
            <p14:sldId id="496"/>
            <p14:sldId id="497"/>
            <p14:sldId id="506"/>
            <p14:sldId id="499"/>
            <p14:sldId id="500"/>
            <p14:sldId id="502"/>
            <p14:sldId id="505"/>
            <p14:sldId id="503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51"/>
    <a:srgbClr val="E6E6E6"/>
    <a:srgbClr val="FCFCFC"/>
    <a:srgbClr val="FDFDFD"/>
    <a:srgbClr val="D0D0D0"/>
    <a:srgbClr val="F0F000"/>
    <a:srgbClr val="C0C0C0"/>
    <a:srgbClr val="000000"/>
    <a:srgbClr val="6E6E6E"/>
    <a:srgbClr val="00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4" autoAdjust="0"/>
    <p:restoredTop sz="92450" autoAdjust="0"/>
  </p:normalViewPr>
  <p:slideViewPr>
    <p:cSldViewPr snapToGrid="0">
      <p:cViewPr varScale="1">
        <p:scale>
          <a:sx n="84" d="100"/>
          <a:sy n="84" d="100"/>
        </p:scale>
        <p:origin x="90" y="570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22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ustomXml" Target="../customXml/item6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3.048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0,'26'0'313,"27"0"-313,0 0 16,-26 0-16,-1 0 31,1 0-31,-27 0 15,26 0 32,1 0-31,-1 26 0,1-26-16,-1 0 15,0 0-15,-26 0 16,27 0-16,-1 0 15,1 0 1,-1 0 15,1 0-15,-27 0-16,26 0 16,1 0-16,26 0 31,-27 0-16,-26 0 1,26 0-16,1 0 16,26 0 15,-27 0-31,-26 0 16,27 0-16,-1 0 15,27 0-15,53 27 16,0-1-1,-27 1-15,-26-27 16,26 26-16,1-26 16,-27 27-16,26-27 15,1 26-15,-54-26 16,0 0-16,1 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00.024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22 0,'0'-26'31,"0"52"0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3.357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1 0,'26'0'360,"27"27"-360,27 26 15,-1 0-15,0-27 16,-26 1-1,27-27-15,-1 26 16,0 1-16,-26-1 16,0-26-16,0 0 15,-26 0-15,-1 0 16,27 0-16,-26 0 16,-1 0-16,0 0 15,27 0-15,0 0 16,-26 0-16,26 0 15,-27 0-15,1 0 16,25 0-16,-52 0 16,27 0-1,-1 0-15,1 0 16,-1 0 0,1 0-1,-27 0-15,53 0 16,-27 0-16,27 0 15,26 0-15,-52 0 16,52 0 0,1 0-16,-27 0 15,26 0-15,0 0 16,1 0-16,-27 0 16,26 0-16,-53 0 15,27 0-15,0 0 16,0 0-16,0 0 15,-53 0-15,27 0 16,25 0-16,-25 0 16,26 0-16,-27 0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3.595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3.775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3.954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4.119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4.306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4.727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0,'0'13'94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4.918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25.067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7.222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3:52.087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7.453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7.644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8.383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0,'0'13'78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8.569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0,'0'13'63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8.719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0,'0'13'62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8.888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22 0,'0'-26'16,"0"52"46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400" max="4800" units="cm"/>
          <inkml:channel name="Y" type="integer" max="1350" units="cm"/>
          <inkml:channel name="T" type="integer" max="2.14748E9" units="dev"/>
        </inkml:traceFormat>
        <inkml:channelProperties>
          <inkml:channelProperty channel="X" name="resolution" value="150.94339" units="1/cm"/>
          <inkml:channelProperty channel="Y" name="resolution" value="50.37313" units="1/cm"/>
          <inkml:channelProperty channel="T" name="resolution" value="1" units="1/dev"/>
        </inkml:channelProperties>
      </inkml:inkSource>
      <inkml:timestamp xml:id="ts0" timeString="2021-08-12T19:02:59.847"/>
    </inkml:context>
    <inkml:brush xml:id="br0">
      <inkml:brushProperty name="width" value="0.29167" units="cm"/>
      <inkml:brushProperty name="height" value="0.58333" units="cm"/>
      <inkml:brushProperty name="color" value="#F2F2F2"/>
      <inkml:brushProperty name="tip" value="rectangle"/>
      <inkml:brushProperty name="rasterOp" value="maskPen"/>
      <inkml:brushProperty name="fitToCurve" value="1"/>
    </inkml:brush>
  </inkml:definitions>
  <inkml:trace contextRef="#ctx0" brushRef="#br0">0 1 0,'0'15'94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658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3812382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2475429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23714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2048485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2180800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2224865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67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214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219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9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6D9EFB-E580-4298-ADB5-2D4A9471AD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727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083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721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02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514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65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844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13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1815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402838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361655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332380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ICD-section 1.2 _ AMPM 1.1</a:t>
            </a:r>
          </a:p>
          <a:p>
            <a:pPr eaLnBrk="1" hangingPunct="1"/>
            <a:r>
              <a:rPr lang="en-US" altLang="en-US" dirty="0"/>
              <a:t> Mention the Freeze horizons and RMD parameters will be covered later in this lesson</a:t>
            </a:r>
          </a:p>
        </p:txBody>
      </p:sp>
    </p:spTree>
    <p:extLst>
      <p:ext uri="{BB962C8B-B14F-4D97-AF65-F5344CB8AC3E}">
        <p14:creationId xmlns:p14="http://schemas.microsoft.com/office/powerpoint/2010/main" val="157128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510426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to…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2557463"/>
            <a:ext cx="7972425" cy="260826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</p:spTree>
    <p:extLst>
      <p:ext uri="{BB962C8B-B14F-4D97-AF65-F5344CB8AC3E}">
        <p14:creationId xmlns:p14="http://schemas.microsoft.com/office/powerpoint/2010/main" val="103288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2pPr marL="685800" indent="-285750">
              <a:tabLst/>
              <a:defRPr/>
            </a:lvl2pPr>
            <a:lvl3pPr marL="1028700" indent="-273050">
              <a:buFont typeface="Wingdings" panose="05000000000000000000" pitchFamily="2" charset="2"/>
              <a:buChar char="Ø"/>
              <a:defRPr/>
            </a:lvl3pPr>
            <a:lvl4pPr marL="131445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98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4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2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2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spcAft>
                <a:spcPts val="672"/>
              </a:spcAft>
              <a:defRPr/>
            </a:lvl1pPr>
            <a:lvl2pPr marL="685800" indent="-285750">
              <a:spcAft>
                <a:spcPts val="576"/>
              </a:spcAft>
              <a:tabLst/>
              <a:defRPr/>
            </a:lvl2pPr>
            <a:lvl3pPr marL="1028700" indent="-273050">
              <a:spcAft>
                <a:spcPts val="576"/>
              </a:spcAft>
              <a:buFont typeface="Wingdings" panose="05000000000000000000" pitchFamily="2" charset="2"/>
              <a:buChar char="Ø"/>
              <a:defRPr/>
            </a:lvl3pPr>
            <a:lvl4pPr marL="1314450" indent="-228600">
              <a:spcAft>
                <a:spcPts val="432"/>
              </a:spcAft>
              <a:buFont typeface="Courier New" panose="02070309020205020404" pitchFamily="49" charset="0"/>
              <a:buChar char="o"/>
              <a:defRPr/>
            </a:lvl4pPr>
            <a:lvl5pPr>
              <a:spcAft>
                <a:spcPts val="432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90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4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C: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8: Pilot Initiated Downlinks (PIDs)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- 1.0 2022.08</a:t>
            </a:r>
          </a:p>
        </p:txBody>
      </p:sp>
    </p:spTree>
    <p:extLst>
      <p:ext uri="{BB962C8B-B14F-4D97-AF65-F5344CB8AC3E}">
        <p14:creationId xmlns:p14="http://schemas.microsoft.com/office/powerpoint/2010/main" val="25796757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68961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0" y="6038850"/>
            <a:ext cx="9144000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6136" y="6336792"/>
            <a:ext cx="56692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5527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018356" y="6330825"/>
            <a:ext cx="4080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8: Pilot Initiated Downlinks (PIDs)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8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1" r:id="rId2"/>
    <p:sldLayoutId id="2147484070" r:id="rId3"/>
    <p:sldLayoutId id="2147484087" r:id="rId4"/>
    <p:sldLayoutId id="2147484090" r:id="rId5"/>
    <p:sldLayoutId id="2147484115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730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9925" y="6499225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347472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261BE93-A732-42B5-AC0C-1A6F8C04A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040"/>
            <a:ext cx="9144000" cy="82296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>
              <a:cs typeface="+mn-cs"/>
            </a:endParaRPr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3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1018356" y="6330825"/>
            <a:ext cx="4080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8: Pilot Initiated Downlinks (PIDs)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8192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30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8: Pilot</a:t>
            </a:r>
            <a:r>
              <a:rPr lang="en-US" sz="1200" kern="1200" baseline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Initiated Downlinks (PIDs)</a:t>
            </a:r>
            <a:endParaRPr lang="en-US" sz="1200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1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2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21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18" Type="http://schemas.openxmlformats.org/officeDocument/2006/relationships/customXml" Target="../ink/ink10.xml"/><Relationship Id="rId26" Type="http://schemas.openxmlformats.org/officeDocument/2006/relationships/customXml" Target="../ink/ink17.xml"/><Relationship Id="rId3" Type="http://schemas.openxmlformats.org/officeDocument/2006/relationships/customXml" Target="../ink/ink1.xml"/><Relationship Id="rId21" Type="http://schemas.openxmlformats.org/officeDocument/2006/relationships/customXml" Target="../ink/ink12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13.emf"/><Relationship Id="rId25" Type="http://schemas.openxmlformats.org/officeDocument/2006/relationships/customXml" Target="../ink/ink16.xml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9.xml"/><Relationship Id="rId20" Type="http://schemas.openxmlformats.org/officeDocument/2006/relationships/image" Target="../media/image14.emf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11" Type="http://schemas.openxmlformats.org/officeDocument/2006/relationships/image" Target="../media/image11.emf"/><Relationship Id="rId24" Type="http://schemas.openxmlformats.org/officeDocument/2006/relationships/customXml" Target="../ink/ink15.xml"/><Relationship Id="rId5" Type="http://schemas.openxmlformats.org/officeDocument/2006/relationships/customXml" Target="../ink/ink2.xml"/><Relationship Id="rId15" Type="http://schemas.openxmlformats.org/officeDocument/2006/relationships/image" Target="../media/image12.emf"/><Relationship Id="rId23" Type="http://schemas.openxmlformats.org/officeDocument/2006/relationships/customXml" Target="../ink/ink14.xml"/><Relationship Id="rId28" Type="http://schemas.openxmlformats.org/officeDocument/2006/relationships/customXml" Target="../ink/ink19.xml"/><Relationship Id="rId10" Type="http://schemas.openxmlformats.org/officeDocument/2006/relationships/customXml" Target="../ink/ink5.xml"/><Relationship Id="rId19" Type="http://schemas.openxmlformats.org/officeDocument/2006/relationships/customXml" Target="../ink/ink11.xml"/><Relationship Id="rId4" Type="http://schemas.openxmlformats.org/officeDocument/2006/relationships/image" Target="../media/image8.emf"/><Relationship Id="rId9" Type="http://schemas.openxmlformats.org/officeDocument/2006/relationships/image" Target="../media/image10.emf"/><Relationship Id="rId14" Type="http://schemas.openxmlformats.org/officeDocument/2006/relationships/customXml" Target="../ink/ink8.xml"/><Relationship Id="rId22" Type="http://schemas.openxmlformats.org/officeDocument/2006/relationships/customXml" Target="../ink/ink13.xml"/><Relationship Id="rId27" Type="http://schemas.openxmlformats.org/officeDocument/2006/relationships/customXml" Target="../ink/ink18.xml"/><Relationship Id="rId30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7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PID Request - Uplink in Progress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1395" t="44275" r="74967" b="42353"/>
          <a:stretch/>
        </p:blipFill>
        <p:spPr>
          <a:xfrm>
            <a:off x="5426854" y="2851150"/>
            <a:ext cx="1938528" cy="20040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51878" y="2230097"/>
            <a:ext cx="3657600" cy="1190467"/>
            <a:chOff x="1751878" y="2230097"/>
            <a:chExt cx="3657600" cy="11904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4446" t="37580" r="78700" b="54488"/>
            <a:stretch/>
          </p:blipFill>
          <p:spPr>
            <a:xfrm>
              <a:off x="1751878" y="2230097"/>
              <a:ext cx="3657600" cy="119046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5086350" y="2908300"/>
              <a:ext cx="209550" cy="260350"/>
            </a:xfrm>
            <a:prstGeom prst="rect">
              <a:avLst/>
            </a:prstGeom>
            <a:solidFill>
              <a:srgbClr val="D0D0D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74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PID Request - Special Conditions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5131" y="1888073"/>
            <a:ext cx="3970866" cy="2387600"/>
            <a:chOff x="821267" y="4690540"/>
            <a:chExt cx="3970866" cy="2387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162" t="32416" r="76198" b="51251"/>
            <a:stretch/>
          </p:blipFill>
          <p:spPr>
            <a:xfrm>
              <a:off x="821267" y="4690540"/>
              <a:ext cx="3970866" cy="23876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4434387" y="5421898"/>
              <a:ext cx="226126" cy="301575"/>
            </a:xfrm>
            <a:prstGeom prst="rect">
              <a:avLst/>
            </a:prstGeom>
            <a:solidFill>
              <a:srgbClr val="D0D0D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361817" y="1888073"/>
            <a:ext cx="2945680" cy="2386584"/>
            <a:chOff x="5027925" y="2019998"/>
            <a:chExt cx="2988734" cy="24214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8698" t="45849" r="74738" b="35241"/>
            <a:stretch/>
          </p:blipFill>
          <p:spPr>
            <a:xfrm>
              <a:off x="5027925" y="2019998"/>
              <a:ext cx="2988734" cy="242146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7366000" y="2770218"/>
              <a:ext cx="220133" cy="294715"/>
            </a:xfrm>
            <a:prstGeom prst="rect">
              <a:avLst/>
            </a:prstGeom>
            <a:solidFill>
              <a:srgbClr val="D0D0D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096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PID Request - Altitude</a:t>
            </a:r>
          </a:p>
        </p:txBody>
      </p:sp>
      <p:pic>
        <p:nvPicPr>
          <p:cNvPr id="21" name="Animation click arrow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Down Arrow"/>
          <p:cNvCxnSpPr/>
          <p:nvPr/>
        </p:nvCxnSpPr>
        <p:spPr bwMode="auto">
          <a:xfrm flipH="1">
            <a:off x="7401906" y="2799756"/>
            <a:ext cx="10276" cy="100584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Indicates Reason text"/>
          <p:cNvSpPr/>
          <p:nvPr/>
        </p:nvSpPr>
        <p:spPr>
          <a:xfrm>
            <a:off x="4720195" y="4393313"/>
            <a:ext cx="2235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Asterisk Indicates Reason</a:t>
            </a:r>
          </a:p>
        </p:txBody>
      </p:sp>
      <p:sp>
        <p:nvSpPr>
          <p:cNvPr id="30" name="Due to Reason text"/>
          <p:cNvSpPr/>
          <p:nvPr/>
        </p:nvSpPr>
        <p:spPr>
          <a:xfrm>
            <a:off x="6438794" y="2387025"/>
            <a:ext cx="2235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Due to Reason</a:t>
            </a:r>
          </a:p>
        </p:txBody>
      </p:sp>
      <p:pic>
        <p:nvPicPr>
          <p:cNvPr id="8" name="Uplink 1"/>
          <p:cNvPicPr>
            <a:picLocks noChangeAspect="1"/>
          </p:cNvPicPr>
          <p:nvPr/>
        </p:nvPicPr>
        <p:blipFill rotWithShape="1">
          <a:blip r:embed="rId4"/>
          <a:srcRect t="17709" r="37456"/>
          <a:stretch/>
        </p:blipFill>
        <p:spPr>
          <a:xfrm>
            <a:off x="2830770" y="1892808"/>
            <a:ext cx="1536236" cy="1429834"/>
          </a:xfrm>
          <a:prstGeom prst="rect">
            <a:avLst/>
          </a:prstGeom>
          <a:solidFill>
            <a:srgbClr val="FCFCFC"/>
          </a:solidFill>
        </p:spPr>
      </p:pic>
      <p:grpSp>
        <p:nvGrpSpPr>
          <p:cNvPr id="12" name="AAL054-1"/>
          <p:cNvGrpSpPr/>
          <p:nvPr/>
        </p:nvGrpSpPr>
        <p:grpSpPr>
          <a:xfrm>
            <a:off x="493776" y="1371600"/>
            <a:ext cx="2315306" cy="1027321"/>
            <a:chOff x="244970" y="1415078"/>
            <a:chExt cx="2315306" cy="1027321"/>
          </a:xfrm>
        </p:grpSpPr>
        <p:grpSp>
          <p:nvGrpSpPr>
            <p:cNvPr id="10" name="Group 9"/>
            <p:cNvGrpSpPr/>
            <p:nvPr/>
          </p:nvGrpSpPr>
          <p:grpSpPr>
            <a:xfrm>
              <a:off x="244970" y="1415078"/>
              <a:ext cx="2315306" cy="1027321"/>
              <a:chOff x="505674" y="3836666"/>
              <a:chExt cx="2315306" cy="1027321"/>
            </a:xfrm>
          </p:grpSpPr>
          <p:pic>
            <p:nvPicPr>
              <p:cNvPr id="9" name="REQ 37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674" y="3836666"/>
                <a:ext cx="2315306" cy="102732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41"/>
              <a:stretch/>
            </p:blipFill>
            <p:spPr>
              <a:xfrm>
                <a:off x="765791" y="3879325"/>
                <a:ext cx="1348971" cy="291861"/>
              </a:xfrm>
              <a:prstGeom prst="rect">
                <a:avLst/>
              </a:prstGeom>
            </p:spPr>
          </p:pic>
        </p:grpSp>
        <p:pic>
          <p:nvPicPr>
            <p:cNvPr id="27" name="Call sign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583" y="1475905"/>
              <a:ext cx="1444709" cy="291861"/>
            </a:xfrm>
            <a:prstGeom prst="rect">
              <a:avLst/>
            </a:prstGeom>
          </p:spPr>
        </p:pic>
      </p:grpSp>
      <p:pic>
        <p:nvPicPr>
          <p:cNvPr id="29" name="WX Uplink"/>
          <p:cNvPicPr>
            <a:picLocks noChangeAspect="1"/>
          </p:cNvPicPr>
          <p:nvPr/>
        </p:nvPicPr>
        <p:blipFill rotWithShape="1">
          <a:blip r:embed="rId4"/>
          <a:srcRect t="650" r="37456"/>
          <a:stretch/>
        </p:blipFill>
        <p:spPr>
          <a:xfrm>
            <a:off x="7063984" y="3828001"/>
            <a:ext cx="1536236" cy="1726250"/>
          </a:xfrm>
          <a:prstGeom prst="rect">
            <a:avLst/>
          </a:prstGeom>
          <a:solidFill>
            <a:srgbClr val="FCFCFC"/>
          </a:solidFill>
        </p:spPr>
      </p:pic>
      <p:grpSp>
        <p:nvGrpSpPr>
          <p:cNvPr id="31" name="AAL054-2"/>
          <p:cNvGrpSpPr/>
          <p:nvPr/>
        </p:nvGrpSpPr>
        <p:grpSpPr>
          <a:xfrm>
            <a:off x="4727514" y="3104825"/>
            <a:ext cx="2315306" cy="1027321"/>
            <a:chOff x="244970" y="1415078"/>
            <a:chExt cx="2315306" cy="1027321"/>
          </a:xfrm>
        </p:grpSpPr>
        <p:grpSp>
          <p:nvGrpSpPr>
            <p:cNvPr id="32" name="Group 31"/>
            <p:cNvGrpSpPr/>
            <p:nvPr/>
          </p:nvGrpSpPr>
          <p:grpSpPr>
            <a:xfrm>
              <a:off x="244970" y="1415078"/>
              <a:ext cx="2315306" cy="1027321"/>
              <a:chOff x="505674" y="3836666"/>
              <a:chExt cx="2315306" cy="102732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674" y="3836666"/>
                <a:ext cx="2315306" cy="1027321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41"/>
              <a:stretch/>
            </p:blipFill>
            <p:spPr>
              <a:xfrm>
                <a:off x="765791" y="3879325"/>
                <a:ext cx="1348971" cy="291861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583" y="1475905"/>
              <a:ext cx="1444709" cy="291861"/>
            </a:xfrm>
            <a:prstGeom prst="rect">
              <a:avLst/>
            </a:prstGeom>
          </p:spPr>
        </p:pic>
      </p:grpSp>
      <p:sp>
        <p:nvSpPr>
          <p:cNvPr id="13" name="mask"/>
          <p:cNvSpPr/>
          <p:nvPr/>
        </p:nvSpPr>
        <p:spPr bwMode="auto">
          <a:xfrm>
            <a:off x="2521011" y="1943805"/>
            <a:ext cx="160198" cy="264704"/>
          </a:xfrm>
          <a:prstGeom prst="rect">
            <a:avLst/>
          </a:prstGeom>
          <a:solidFill>
            <a:srgbClr val="E6E6E6"/>
          </a:solidFill>
          <a:ln w="38100" cap="flat" cmpd="sng" algn="ctr">
            <a:solidFill>
              <a:srgbClr val="E6E6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3" name="Up Arrow"/>
          <p:cNvCxnSpPr/>
          <p:nvPr/>
        </p:nvCxnSpPr>
        <p:spPr bwMode="auto">
          <a:xfrm flipV="1">
            <a:off x="6332746" y="3972126"/>
            <a:ext cx="404820" cy="540328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14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PID Request - Voice Contact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351" t="35236" r="75258" b="56651"/>
          <a:stretch/>
        </p:blipFill>
        <p:spPr>
          <a:xfrm>
            <a:off x="2355286" y="3034150"/>
            <a:ext cx="3200400" cy="8702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4799" t="39537" r="71939" b="55099"/>
          <a:stretch/>
        </p:blipFill>
        <p:spPr>
          <a:xfrm>
            <a:off x="5555686" y="3486885"/>
            <a:ext cx="1243584" cy="5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90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Forwarding Open PIDs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861" y="1817647"/>
            <a:ext cx="1416205" cy="313349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92351" y="1817647"/>
            <a:ext cx="1416205" cy="313349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4841" y="1817646"/>
            <a:ext cx="1416205" cy="313349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45873" y="1817646"/>
            <a:ext cx="1416205" cy="313349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58363" y="1817645"/>
            <a:ext cx="1416205" cy="313349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9861" y="1817645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Facility 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7013" y="1817645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Facility 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3894" y="1817645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Facility 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1923" y="2125636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Sector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8636" y="2125636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Sector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97411" y="2125636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Sector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44466" y="3966931"/>
            <a:ext cx="135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0070C0"/>
                </a:solidFill>
              </a:rPr>
              <a:t>UNABLE, REQUEST AGAIN WITH NEXT ATC UNIT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45873" y="1817644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Facility 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43025" y="1817644"/>
            <a:ext cx="134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Facility B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76245" y="1216152"/>
            <a:ext cx="3921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/>
              <a:t>Intrafacility</a:t>
            </a:r>
            <a:r>
              <a:rPr lang="en-US" altLang="en-US" sz="2000" dirty="0"/>
              <a:t> Eligibility Transfer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04149" y="1217478"/>
            <a:ext cx="3718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/>
              <a:t>Interfacility</a:t>
            </a:r>
            <a:r>
              <a:rPr lang="en-US" altLang="en-US" sz="2000" dirty="0"/>
              <a:t> Eligibility Transfer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3662" y="2921148"/>
            <a:ext cx="814830" cy="24579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1661531" y="3100038"/>
            <a:ext cx="186225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98145" y="2854242"/>
            <a:ext cx="814830" cy="24579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6626014" y="3033132"/>
            <a:ext cx="488336" cy="44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62321" y="2971092"/>
            <a:ext cx="814830" cy="245796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 bwMode="auto">
          <a:xfrm flipV="1">
            <a:off x="4135246" y="3322836"/>
            <a:ext cx="0" cy="557836"/>
          </a:xfrm>
          <a:prstGeom prst="line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Rectangle 42"/>
          <p:cNvSpPr/>
          <p:nvPr/>
        </p:nvSpPr>
        <p:spPr>
          <a:xfrm>
            <a:off x="7023189" y="3968496"/>
            <a:ext cx="135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0070C0"/>
                </a:solidFill>
              </a:rPr>
              <a:t>UNABLE, REQUEST AGAIN WITH NEXT ATC UNIT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41044" y="2914593"/>
            <a:ext cx="814830" cy="245796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 bwMode="auto">
          <a:xfrm flipV="1">
            <a:off x="7713969" y="3319272"/>
            <a:ext cx="0" cy="557836"/>
          </a:xfrm>
          <a:prstGeom prst="line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Rectangle 45"/>
          <p:cNvSpPr/>
          <p:nvPr/>
        </p:nvSpPr>
        <p:spPr>
          <a:xfrm>
            <a:off x="598254" y="4243929"/>
            <a:ext cx="1351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/>
              <a:t>REQ 390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1800067" y="4413206"/>
            <a:ext cx="44132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Rectangle 49"/>
          <p:cNvSpPr/>
          <p:nvPr/>
        </p:nvSpPr>
        <p:spPr>
          <a:xfrm>
            <a:off x="2067622" y="4243929"/>
            <a:ext cx="1351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/>
              <a:t>REQ 390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554131" y="4213152"/>
            <a:ext cx="1351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/>
              <a:t>REQ 390</a:t>
            </a:r>
          </a:p>
        </p:txBody>
      </p:sp>
    </p:spTree>
    <p:extLst>
      <p:ext uri="{BB962C8B-B14F-4D97-AF65-F5344CB8AC3E}">
        <p14:creationId xmlns:p14="http://schemas.microsoft.com/office/powerpoint/2010/main" val="147486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Responding to PIDs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493776" y="1508760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You should respond by using the PID menu</a:t>
            </a:r>
          </a:p>
          <a:p>
            <a:pPr lvl="1"/>
            <a:r>
              <a:rPr lang="en-US" dirty="0"/>
              <a:t>Using voice has the potential to cause confusion and increase both pilot and controller workload</a:t>
            </a:r>
          </a:p>
        </p:txBody>
      </p:sp>
      <p:pic>
        <p:nvPicPr>
          <p:cNvPr id="8" name="L4d_Using the PID Me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6996588"/>
            <a:ext cx="2171700" cy="1221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04" y="5206122"/>
            <a:ext cx="731177" cy="65836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7" t="22598" r="5164" b="5461"/>
          <a:stretch/>
        </p:blipFill>
        <p:spPr>
          <a:xfrm>
            <a:off x="5163202" y="3718784"/>
            <a:ext cx="1371600" cy="1685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4775" r="37786" b="60001"/>
          <a:stretch/>
        </p:blipFill>
        <p:spPr>
          <a:xfrm>
            <a:off x="2584287" y="3247579"/>
            <a:ext cx="2560320" cy="8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5" y="1060652"/>
            <a:ext cx="8472488" cy="209202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What does the yellow triangle with a yellow line beneath it indicate</a:t>
            </a:r>
            <a:r>
              <a:rPr lang="en-US" altLang="en-US"/>
              <a:t>? </a:t>
            </a: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Normal PID - no uplinks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Normal PID - with uplinks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Emergency PID - response is necessary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39802" y="2176111"/>
            <a:ext cx="7669994" cy="882900"/>
            <a:chOff x="739802" y="2176111"/>
            <a:chExt cx="7669994" cy="882900"/>
          </a:xfrm>
        </p:grpSpPr>
        <p:sp>
          <p:nvSpPr>
            <p:cNvPr id="25" name="Freeform 24"/>
            <p:cNvSpPr/>
            <p:nvPr/>
          </p:nvSpPr>
          <p:spPr>
            <a:xfrm>
              <a:off x="739802" y="2520591"/>
              <a:ext cx="7669994" cy="538420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80849" y="2668736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57967" y="2668736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30171" y="2669479"/>
              <a:ext cx="260399" cy="2537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138932" y="2596281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114613" y="2605246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98822" y="2649719"/>
              <a:ext cx="117707" cy="26954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765989" y="2598417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B738/L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188296" y="2596281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20388" y="2596281"/>
              <a:ext cx="7489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5223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44988" y="2704218"/>
              <a:ext cx="274320" cy="274320"/>
              <a:chOff x="990600" y="2325962"/>
              <a:chExt cx="274320" cy="27432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1118621" y="2325962"/>
                <a:ext cx="0" cy="164596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1110338" y="2490558"/>
                <a:ext cx="154582" cy="240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Arc 48"/>
              <p:cNvSpPr/>
              <p:nvPr/>
            </p:nvSpPr>
            <p:spPr>
              <a:xfrm>
                <a:off x="990600" y="2347769"/>
                <a:ext cx="258336" cy="252513"/>
              </a:xfrm>
              <a:prstGeom prst="arc">
                <a:avLst>
                  <a:gd name="adj1" fmla="val 16790014"/>
                  <a:gd name="adj2" fmla="val 21314967"/>
                </a:avLst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Isosceles Triangle 42"/>
            <p:cNvSpPr/>
            <p:nvPr/>
          </p:nvSpPr>
          <p:spPr>
            <a:xfrm flipV="1">
              <a:off x="3056094" y="2715534"/>
              <a:ext cx="109728" cy="164592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3054058" y="2906069"/>
              <a:ext cx="11864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>
              <a:off x="3109082" y="2176111"/>
              <a:ext cx="0" cy="457200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Rectangle 2">
            <a:extLst>
              <a:ext uri="{FF2B5EF4-FFF2-40B4-BE49-F238E27FC236}">
                <a16:creationId xmlns:a16="http://schemas.microsoft.com/office/drawing/2014/main" id="{22D879C0-02B4-4AAD-A82D-432722AA0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12813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5" y="1060652"/>
            <a:ext cx="8472488" cy="209202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Why is the Normal PID indicator offset to the left of the CDA Session with Eligibility symbol?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/>
              <a:t>Answer: </a:t>
            </a:r>
            <a:r>
              <a:rPr lang="en-US" sz="2300" b="0" dirty="0"/>
              <a:t>There is an altitude uplink in progress.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>
          <a:xfrm>
            <a:off x="130201" y="2984879"/>
            <a:ext cx="8869680" cy="538420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95946" y="3133024"/>
            <a:ext cx="235414" cy="25520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3064" y="3133024"/>
            <a:ext cx="235414" cy="25520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45268" y="3133767"/>
            <a:ext cx="260399" cy="25371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54029" y="3060569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29710" y="3069534"/>
            <a:ext cx="1031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SWA427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92252" y="3114007"/>
            <a:ext cx="117707" cy="2695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77497" y="3060569"/>
            <a:ext cx="1172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B738/L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15465" y="3060569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70964" y="3072865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5223  /  KMIA./.CHS.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60085" y="3168506"/>
            <a:ext cx="274320" cy="274320"/>
            <a:chOff x="990600" y="2325962"/>
            <a:chExt cx="274320" cy="27432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118621" y="2325962"/>
              <a:ext cx="0" cy="16459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110338" y="2490558"/>
              <a:ext cx="154582" cy="240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rc 37"/>
            <p:cNvSpPr/>
            <p:nvPr/>
          </p:nvSpPr>
          <p:spPr>
            <a:xfrm>
              <a:off x="990600" y="2347769"/>
              <a:ext cx="258336" cy="252513"/>
            </a:xfrm>
            <a:prstGeom prst="arc">
              <a:avLst>
                <a:gd name="adj1" fmla="val 16790014"/>
                <a:gd name="adj2" fmla="val 21314967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Isosceles Triangle 31"/>
          <p:cNvSpPr/>
          <p:nvPr/>
        </p:nvSpPr>
        <p:spPr>
          <a:xfrm flipV="1">
            <a:off x="2399741" y="3179822"/>
            <a:ext cx="109728" cy="164592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397705" y="3370357"/>
            <a:ext cx="11864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576233" y="3201625"/>
            <a:ext cx="107645" cy="142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2443204" y="2640399"/>
            <a:ext cx="0" cy="45720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Connector 2"/>
          <p:cNvCxnSpPr/>
          <p:nvPr/>
        </p:nvCxnSpPr>
        <p:spPr bwMode="auto">
          <a:xfrm>
            <a:off x="5418638" y="3400174"/>
            <a:ext cx="407505" cy="0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476FF67-77D4-4641-BF3E-DF2B51E2B4B5}"/>
              </a:ext>
            </a:extLst>
          </p:cNvPr>
          <p:cNvSpPr txBox="1"/>
          <p:nvPr/>
        </p:nvSpPr>
        <p:spPr>
          <a:xfrm>
            <a:off x="2288658" y="3326594"/>
            <a:ext cx="45773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Knowledge Check</a:t>
            </a:r>
            <a:endParaRPr lang="en-US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97E5B968-C7FD-431F-83DC-525CED161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68" y="347472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9856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5" y="1060652"/>
            <a:ext cx="8472488" cy="209202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To display the PID menu, would you TBP or TBE on A, B, or C?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39802" y="3311327"/>
            <a:ext cx="7669994" cy="538420"/>
            <a:chOff x="739802" y="1339491"/>
            <a:chExt cx="7669994" cy="538420"/>
          </a:xfrm>
        </p:grpSpPr>
        <p:sp>
          <p:nvSpPr>
            <p:cNvPr id="10" name="Freeform 9"/>
            <p:cNvSpPr/>
            <p:nvPr/>
          </p:nvSpPr>
          <p:spPr>
            <a:xfrm>
              <a:off x="739802" y="1339491"/>
              <a:ext cx="7669994" cy="538420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80849" y="1487636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57967" y="1487636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30171" y="1488379"/>
              <a:ext cx="260399" cy="2537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38932" y="1415181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14613" y="1424146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98822" y="1468619"/>
              <a:ext cx="117707" cy="26954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65989" y="1417317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B738/L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88296" y="1415181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20388" y="1415181"/>
              <a:ext cx="7489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5223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44988" y="1523118"/>
              <a:ext cx="274320" cy="274320"/>
              <a:chOff x="990600" y="2325962"/>
              <a:chExt cx="274320" cy="27432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118621" y="2325962"/>
                <a:ext cx="0" cy="164596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1110338" y="2490558"/>
                <a:ext cx="154582" cy="240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Arc 26"/>
              <p:cNvSpPr/>
              <p:nvPr/>
            </p:nvSpPr>
            <p:spPr>
              <a:xfrm>
                <a:off x="990600" y="2347769"/>
                <a:ext cx="258336" cy="252513"/>
              </a:xfrm>
              <a:prstGeom prst="arc">
                <a:avLst>
                  <a:gd name="adj1" fmla="val 16790014"/>
                  <a:gd name="adj2" fmla="val 21314967"/>
                </a:avLst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Isosceles Triangle 20"/>
            <p:cNvSpPr/>
            <p:nvPr/>
          </p:nvSpPr>
          <p:spPr>
            <a:xfrm flipV="1">
              <a:off x="2884644" y="1534434"/>
              <a:ext cx="109728" cy="164592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2882608" y="1724969"/>
              <a:ext cx="11864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061136" y="1556237"/>
              <a:ext cx="107645" cy="1427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09432" y="2458192"/>
            <a:ext cx="110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64095" y="2457672"/>
            <a:ext cx="110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93289" y="2458193"/>
            <a:ext cx="110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2679402" y="2896585"/>
            <a:ext cx="266468" cy="55959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3111631" y="2874027"/>
            <a:ext cx="275491" cy="581341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rot="180000">
            <a:off x="4734864" y="2910333"/>
            <a:ext cx="33518" cy="520597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4777B75-084D-4FED-A793-53E99CC9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94461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5" y="1060652"/>
            <a:ext cx="8472488" cy="209202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What does the grayed out UPLINK pick area indicate?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1600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Answer: </a:t>
            </a:r>
            <a:r>
              <a:rPr lang="en-US" sz="2400" b="0" dirty="0"/>
              <a:t>There is an open Route uplink to this aircraft and the UPLINK response is not available</a:t>
            </a:r>
            <a:endParaRPr lang="en-US" altLang="en-US" sz="2400" b="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1395" t="44275" r="74967" b="42353"/>
          <a:stretch/>
        </p:blipFill>
        <p:spPr>
          <a:xfrm>
            <a:off x="5426854" y="3917950"/>
            <a:ext cx="1938528" cy="200406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1878" y="3296897"/>
            <a:ext cx="3657600" cy="1190467"/>
            <a:chOff x="1751878" y="2230097"/>
            <a:chExt cx="3657600" cy="11904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14446" t="37580" r="78700" b="54488"/>
            <a:stretch/>
          </p:blipFill>
          <p:spPr>
            <a:xfrm>
              <a:off x="1751878" y="2230097"/>
              <a:ext cx="3657600" cy="119046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5086350" y="2908300"/>
              <a:ext cx="209550" cy="260350"/>
            </a:xfrm>
            <a:prstGeom prst="rect">
              <a:avLst/>
            </a:prstGeom>
            <a:solidFill>
              <a:srgbClr val="D0D0D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521C43-FC43-40A2-B8EA-82695082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33268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altLang="en-US" sz="4000" dirty="0"/>
              <a:t>Lesson Objectives</a:t>
            </a:r>
            <a:endParaRPr lang="en-US" altLang="en-US" sz="4000" kern="0" dirty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altLang="en-US" dirty="0"/>
              <a:t>At the end of this lesson, you will be able to identify characteristics of CPDLC </a:t>
            </a:r>
            <a:r>
              <a:rPr lang="en-US" dirty="0"/>
              <a:t>Pilot Initiated Downlinks (PIDs).</a:t>
            </a:r>
          </a:p>
        </p:txBody>
      </p:sp>
    </p:spTree>
    <p:extLst>
      <p:ext uri="{BB962C8B-B14F-4D97-AF65-F5344CB8AC3E}">
        <p14:creationId xmlns:p14="http://schemas.microsoft.com/office/powerpoint/2010/main" val="317299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5" y="1060652"/>
            <a:ext cx="8318500" cy="209202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You received a PID request at your sector. You then transferred communication to a sector at an adjacent facility.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dirty="0"/>
              <a:t>Will the system forward that PID request to the next sector after eligibility is transferred to that sector? 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400" dirty="0"/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dirty="0"/>
              <a:t>Answer:  </a:t>
            </a:r>
            <a:r>
              <a:rPr lang="en-US" altLang="en-US" sz="2400" b="0" dirty="0"/>
              <a:t>No, the system will not forward PID requests across facilities. The system will automatically uplink an UNABLE, REQUEST AGAIN WITH NEXT ATC UNIT message.</a:t>
            </a:r>
            <a:endParaRPr lang="en-US" altLang="en-US" sz="2400" b="0" i="1" dirty="0"/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AF297-C6D8-437A-A8AD-C6405848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38991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5" y="1060652"/>
            <a:ext cx="8472488" cy="209202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dirty="0"/>
              <a:t>Why should you respond to a PID request using the PID menu? 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  </a:t>
            </a:r>
            <a:endParaRPr lang="en-US" altLang="en-US" b="0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You cannot use voice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To reduce confusion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To allow the pilot extra time to comply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8FE91-3D38-4F5F-B3E6-0C2857DF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39313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152144"/>
            <a:ext cx="8050213" cy="4391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kern="0" dirty="0"/>
              <a:t>Purpose</a:t>
            </a:r>
          </a:p>
          <a:p>
            <a:pPr lvl="1"/>
            <a:r>
              <a:rPr lang="en-US" altLang="en-US" sz="2300" dirty="0"/>
              <a:t>Respond to Pilot Initiated Downlinks</a:t>
            </a:r>
          </a:p>
          <a:p>
            <a:pPr>
              <a:spcAft>
                <a:spcPts val="0"/>
              </a:spcAft>
            </a:pPr>
            <a:r>
              <a:rPr lang="en-US" altLang="en-US" kern="0" dirty="0"/>
              <a:t>Materials</a:t>
            </a:r>
          </a:p>
          <a:p>
            <a:pPr lvl="1">
              <a:spcAft>
                <a:spcPts val="0"/>
              </a:spcAft>
            </a:pPr>
            <a:r>
              <a:rPr lang="en-US" altLang="en-US" sz="2300" dirty="0"/>
              <a:t>TTL part-task exercise: Pilot Initiated Downlinks</a:t>
            </a:r>
          </a:p>
          <a:p>
            <a:pPr>
              <a:spcAft>
                <a:spcPts val="0"/>
              </a:spcAft>
            </a:pPr>
            <a:r>
              <a:rPr lang="en-US" altLang="en-US" kern="0" dirty="0"/>
              <a:t>Directions</a:t>
            </a:r>
          </a:p>
          <a:p>
            <a:pPr lvl="1">
              <a:spcAft>
                <a:spcPts val="0"/>
              </a:spcAft>
            </a:pPr>
            <a:r>
              <a:rPr lang="en-US" altLang="en-US" sz="2200" kern="0" dirty="0"/>
              <a:t>This exercise takes approximately 30 minutes to complete. Each student must complete the checklist tasks. No headsets are required.</a:t>
            </a:r>
          </a:p>
          <a:p>
            <a:pPr lvl="1">
              <a:spcAft>
                <a:spcPts val="0"/>
              </a:spcAft>
            </a:pPr>
            <a:endParaRPr lang="en-US" altLang="en-US" sz="2200" kern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77BAE-64EF-4C1D-9818-266AB452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Part-Task Exercise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5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508760"/>
            <a:ext cx="8050213" cy="4391025"/>
          </a:xfrm>
        </p:spPr>
        <p:txBody>
          <a:bodyPr/>
          <a:lstStyle/>
          <a:p>
            <a:pPr marL="45720" indent="0">
              <a:buNone/>
            </a:pPr>
            <a:r>
              <a:rPr lang="en-US" sz="3200" dirty="0"/>
              <a:t>This lesson covered:</a:t>
            </a:r>
          </a:p>
          <a:p>
            <a:r>
              <a:rPr lang="en-US" b="0" dirty="0"/>
              <a:t>CPDLC pilot initiated downlinks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Normal PID Indicator - no uplinks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Normal PID Indicator - with uplinks 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PID Menu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PID requests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Forwarding open PIDs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Responding to PIDs</a:t>
            </a:r>
          </a:p>
          <a:p>
            <a:pPr lvl="1">
              <a:spcBef>
                <a:spcPts val="400"/>
              </a:spcBef>
            </a:pPr>
            <a:endParaRPr lang="en-US" dirty="0"/>
          </a:p>
          <a:p>
            <a:pPr lvl="2">
              <a:spcBef>
                <a:spcPts val="400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Summary</a:t>
            </a:r>
          </a:p>
        </p:txBody>
      </p:sp>
    </p:spTree>
    <p:extLst>
      <p:ext uri="{BB962C8B-B14F-4D97-AF65-F5344CB8AC3E}">
        <p14:creationId xmlns:p14="http://schemas.microsoft.com/office/powerpoint/2010/main" val="634310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2F84-00E9-497B-BE89-4885D77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20267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Initiated Downlinks (PIDs)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85005"/>
            <a:ext cx="8686800" cy="49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6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38733" y="3054623"/>
            <a:ext cx="4088378" cy="2656004"/>
            <a:chOff x="2442477" y="1466452"/>
            <a:chExt cx="4088378" cy="2656004"/>
          </a:xfrm>
        </p:grpSpPr>
        <p:sp>
          <p:nvSpPr>
            <p:cNvPr id="27" name="Freeform 26"/>
            <p:cNvSpPr/>
            <p:nvPr/>
          </p:nvSpPr>
          <p:spPr>
            <a:xfrm>
              <a:off x="2834363" y="1466452"/>
              <a:ext cx="2991709" cy="2572243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3690119" y="1879827"/>
              <a:ext cx="2840736" cy="22426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00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  <a:r>
                <a:rPr lang="en-US" sz="4000" dirty="0">
                  <a:solidFill>
                    <a:srgbClr val="FFFF00"/>
                  </a:solidFill>
                  <a:latin typeface="Inconsolata" panose="020B0609030003000000" pitchFamily="49" charset="0"/>
                </a:rPr>
                <a:t/>
              </a:r>
              <a:br>
                <a:rPr lang="en-US" sz="4000" dirty="0">
                  <a:solidFill>
                    <a:srgbClr val="FFFF00"/>
                  </a:solidFill>
                  <a:latin typeface="Inconsolata" panose="020B0609030003000000" pitchFamily="49" charset="0"/>
                </a:rPr>
              </a:br>
              <a:r>
                <a:rPr lang="en-US" sz="40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330C</a:t>
              </a:r>
              <a:r>
                <a:rPr lang="en-US" sz="4000" dirty="0">
                  <a:solidFill>
                    <a:srgbClr val="FFFF00"/>
                  </a:solidFill>
                  <a:latin typeface="Inconsolata" panose="020B0609030003000000" pitchFamily="49" charset="0"/>
                </a:rPr>
                <a:t/>
              </a:r>
              <a:br>
                <a:rPr lang="en-US" sz="4000" dirty="0">
                  <a:solidFill>
                    <a:srgbClr val="FFFF00"/>
                  </a:solidFill>
                  <a:latin typeface="Inconsolata" panose="020B0609030003000000" pitchFamily="49" charset="0"/>
                </a:rPr>
              </a:br>
              <a:r>
                <a:rPr lang="en-US" sz="40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425</a:t>
              </a:r>
              <a:r>
                <a:rPr lang="en-US" sz="4000" dirty="0">
                  <a:solidFill>
                    <a:srgbClr val="FFFF00"/>
                  </a:solidFill>
                  <a:latin typeface="Inconsolata" panose="020B0609030003000000" pitchFamily="49" charset="0"/>
                </a:rPr>
                <a:t> </a:t>
              </a:r>
              <a:r>
                <a:rPr lang="en-US" sz="40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400</a:t>
              </a:r>
              <a:r>
                <a:rPr lang="en-US" dirty="0">
                  <a:latin typeface="Inconsolata" panose="020B0609030003000000" pitchFamily="49" charset="0"/>
                </a:rPr>
                <a:t/>
              </a:r>
              <a:br>
                <a:rPr lang="en-US" dirty="0">
                  <a:latin typeface="Inconsolata" panose="020B0609030003000000" pitchFamily="49" charset="0"/>
                </a:rPr>
              </a:br>
              <a:endParaRPr lang="en-US" dirty="0">
                <a:latin typeface="Inconsolata" panose="020B0609030003000000" pitchFamily="49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744421" y="2055889"/>
              <a:ext cx="731520" cy="1265815"/>
              <a:chOff x="5851258" y="2237474"/>
              <a:chExt cx="731520" cy="126581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5851258" y="2237854"/>
                <a:ext cx="3515" cy="1265435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5851258" y="2237474"/>
                <a:ext cx="731520" cy="6598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Isosceles Triangle 35"/>
            <p:cNvSpPr/>
            <p:nvPr/>
          </p:nvSpPr>
          <p:spPr>
            <a:xfrm flipV="1">
              <a:off x="3439544" y="2150308"/>
              <a:ext cx="210312" cy="274320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flipV="1">
              <a:off x="2442477" y="2290313"/>
              <a:ext cx="911150" cy="7198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" name="Group 1"/>
            <p:cNvGrpSpPr/>
            <p:nvPr/>
          </p:nvGrpSpPr>
          <p:grpSpPr>
            <a:xfrm>
              <a:off x="3431447" y="2624748"/>
              <a:ext cx="206109" cy="222662"/>
              <a:chOff x="1614870" y="2848870"/>
              <a:chExt cx="206109" cy="22266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625914" y="2848870"/>
                <a:ext cx="0" cy="21946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1614870" y="3068331"/>
                <a:ext cx="206109" cy="320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Arc 41"/>
            <p:cNvSpPr/>
            <p:nvPr/>
          </p:nvSpPr>
          <p:spPr>
            <a:xfrm>
              <a:off x="3271796" y="2653824"/>
              <a:ext cx="344448" cy="336684"/>
            </a:xfrm>
            <a:prstGeom prst="arc">
              <a:avLst>
                <a:gd name="adj1" fmla="val 16790014"/>
                <a:gd name="adj2" fmla="val 21314967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H="1">
              <a:off x="3436159" y="2499391"/>
              <a:ext cx="206109" cy="320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742832" y="1226631"/>
            <a:ext cx="7669994" cy="1048866"/>
            <a:chOff x="706736" y="4427034"/>
            <a:chExt cx="7669994" cy="1048866"/>
          </a:xfrm>
        </p:grpSpPr>
        <p:sp>
          <p:nvSpPr>
            <p:cNvPr id="66" name="Freeform 65"/>
            <p:cNvSpPr/>
            <p:nvPr/>
          </p:nvSpPr>
          <p:spPr>
            <a:xfrm>
              <a:off x="706736" y="4937480"/>
              <a:ext cx="7669994" cy="538420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20888" y="5085625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398006" y="5085625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70210" y="5086368"/>
              <a:ext cx="260399" cy="2537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078971" y="5013170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767777" y="5013170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262342" y="5066608"/>
              <a:ext cx="117707" cy="26954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329509" y="5015306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B738/L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51816" y="5013170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883908" y="5013170"/>
              <a:ext cx="7489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5223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785027" y="5121107"/>
              <a:ext cx="274320" cy="274320"/>
              <a:chOff x="990600" y="2325962"/>
              <a:chExt cx="274320" cy="27432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1118621" y="2325962"/>
                <a:ext cx="0" cy="164596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1110338" y="2490558"/>
                <a:ext cx="154582" cy="240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Arc 79"/>
              <p:cNvSpPr/>
              <p:nvPr/>
            </p:nvSpPr>
            <p:spPr>
              <a:xfrm>
                <a:off x="990600" y="2347769"/>
                <a:ext cx="258336" cy="252513"/>
              </a:xfrm>
              <a:prstGeom prst="arc">
                <a:avLst>
                  <a:gd name="adj1" fmla="val 16790014"/>
                  <a:gd name="adj2" fmla="val 21314967"/>
                </a:avLst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Isosceles Triangle 101"/>
            <p:cNvSpPr/>
            <p:nvPr/>
          </p:nvSpPr>
          <p:spPr>
            <a:xfrm flipV="1">
              <a:off x="2735300" y="5132423"/>
              <a:ext cx="109728" cy="164592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>
              <a:off x="2726388" y="5322958"/>
              <a:ext cx="11864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 bwMode="auto">
            <a:xfrm>
              <a:off x="2788246" y="4427034"/>
              <a:ext cx="0" cy="637436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Title 2">
            <a:extLst>
              <a:ext uri="{FF2B5EF4-FFF2-40B4-BE49-F238E27FC236}">
                <a16:creationId xmlns:a16="http://schemas.microsoft.com/office/drawing/2014/main" id="{B10B5255-15C6-4C35-BD97-E9DA3089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altLang="en-US" dirty="0"/>
              <a:t>Normal PID Indicator - No Uplinks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3162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2DC3D8F-2887-441C-A358-B83B4FE5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76" y="3758184"/>
            <a:ext cx="3364992" cy="2249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67" y="3742529"/>
            <a:ext cx="3136392" cy="22565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39802" y="1339491"/>
            <a:ext cx="7669994" cy="1309377"/>
            <a:chOff x="679841" y="4480280"/>
            <a:chExt cx="7669994" cy="1309377"/>
          </a:xfrm>
        </p:grpSpPr>
        <p:sp>
          <p:nvSpPr>
            <p:cNvPr id="66" name="Freeform 65"/>
            <p:cNvSpPr/>
            <p:nvPr/>
          </p:nvSpPr>
          <p:spPr>
            <a:xfrm>
              <a:off x="679841" y="4480280"/>
              <a:ext cx="7669994" cy="538420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20888" y="4628425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398006" y="4628425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70210" y="4629168"/>
              <a:ext cx="260399" cy="2537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078971" y="4555970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054652" y="4564935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638861" y="4609408"/>
              <a:ext cx="117707" cy="26954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706028" y="4558106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B738/L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128335" y="4555970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260427" y="4555970"/>
              <a:ext cx="7489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5223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785027" y="4663907"/>
              <a:ext cx="274320" cy="274320"/>
              <a:chOff x="990600" y="2325962"/>
              <a:chExt cx="274320" cy="27432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1118621" y="2325962"/>
                <a:ext cx="0" cy="164596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1110338" y="2490558"/>
                <a:ext cx="154582" cy="240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Arc 79"/>
              <p:cNvSpPr/>
              <p:nvPr/>
            </p:nvSpPr>
            <p:spPr>
              <a:xfrm>
                <a:off x="990600" y="2347769"/>
                <a:ext cx="258336" cy="252513"/>
              </a:xfrm>
              <a:prstGeom prst="arc">
                <a:avLst>
                  <a:gd name="adj1" fmla="val 16790014"/>
                  <a:gd name="adj2" fmla="val 21314967"/>
                </a:avLst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Isosceles Triangle 101"/>
            <p:cNvSpPr/>
            <p:nvPr/>
          </p:nvSpPr>
          <p:spPr>
            <a:xfrm flipV="1">
              <a:off x="2824683" y="4675223"/>
              <a:ext cx="109728" cy="164592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>
              <a:off x="2822647" y="4865758"/>
              <a:ext cx="11864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3001175" y="4697026"/>
              <a:ext cx="107645" cy="1427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79841" y="5251237"/>
              <a:ext cx="7669994" cy="538420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120888" y="5399382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398006" y="5399382"/>
              <a:ext cx="235414" cy="25520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670210" y="5400125"/>
              <a:ext cx="260399" cy="2537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078971" y="5326927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054652" y="5335892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638861" y="5380365"/>
              <a:ext cx="117707" cy="26954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706028" y="5329063"/>
              <a:ext cx="10310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B738/L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128335" y="5326927"/>
              <a:ext cx="6078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260427" y="5326927"/>
              <a:ext cx="7489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5223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85027" y="5434864"/>
              <a:ext cx="274320" cy="274320"/>
              <a:chOff x="990600" y="2325962"/>
              <a:chExt cx="274320" cy="27432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1118621" y="2325962"/>
                <a:ext cx="0" cy="164596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1110338" y="2490558"/>
                <a:ext cx="154582" cy="240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Arc 87"/>
              <p:cNvSpPr/>
              <p:nvPr/>
            </p:nvSpPr>
            <p:spPr>
              <a:xfrm>
                <a:off x="990600" y="2347769"/>
                <a:ext cx="258336" cy="252513"/>
              </a:xfrm>
              <a:prstGeom prst="arc">
                <a:avLst>
                  <a:gd name="adj1" fmla="val 16790014"/>
                  <a:gd name="adj2" fmla="val 21314967"/>
                </a:avLst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Isosceles Triangle 88"/>
            <p:cNvSpPr/>
            <p:nvPr/>
          </p:nvSpPr>
          <p:spPr>
            <a:xfrm flipV="1">
              <a:off x="2824683" y="5446180"/>
              <a:ext cx="109728" cy="164592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>
              <a:off x="2822647" y="5636715"/>
              <a:ext cx="11864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Isosceles Triangle 91"/>
            <p:cNvSpPr/>
            <p:nvPr/>
          </p:nvSpPr>
          <p:spPr>
            <a:xfrm>
              <a:off x="2998101" y="5443172"/>
              <a:ext cx="109728" cy="16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>
              <a:off x="2996065" y="5641973"/>
              <a:ext cx="11864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itle 2"/>
          <p:cNvSpPr txBox="1">
            <a:spLocks/>
          </p:cNvSpPr>
          <p:nvPr/>
        </p:nvSpPr>
        <p:spPr bwMode="auto">
          <a:xfrm>
            <a:off x="428625" y="344488"/>
            <a:ext cx="8472488" cy="59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800" dirty="0"/>
              <a:t>Normal PID Indicator - With Uplinks</a:t>
            </a:r>
            <a:endParaRPr lang="en-US" sz="3800" i="1" dirty="0"/>
          </a:p>
        </p:txBody>
      </p:sp>
      <p:cxnSp>
        <p:nvCxnSpPr>
          <p:cNvPr id="91" name="Straight Connector 90"/>
          <p:cNvCxnSpPr/>
          <p:nvPr/>
        </p:nvCxnSpPr>
        <p:spPr bwMode="auto">
          <a:xfrm>
            <a:off x="2928107" y="995011"/>
            <a:ext cx="0" cy="45720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94"/>
          <p:cNvCxnSpPr/>
          <p:nvPr/>
        </p:nvCxnSpPr>
        <p:spPr bwMode="auto">
          <a:xfrm flipV="1">
            <a:off x="742821" y="4438887"/>
            <a:ext cx="911150" cy="7198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Rectangle 95"/>
          <p:cNvSpPr/>
          <p:nvPr/>
        </p:nvSpPr>
        <p:spPr>
          <a:xfrm>
            <a:off x="1500378" y="2819262"/>
            <a:ext cx="2383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CDA Session with Eligibility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005764" y="2820415"/>
            <a:ext cx="2383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Generic Uplink In Progress</a:t>
            </a:r>
          </a:p>
        </p:txBody>
      </p:sp>
      <p:cxnSp>
        <p:nvCxnSpPr>
          <p:cNvPr id="100" name="Straight Connector 99"/>
          <p:cNvCxnSpPr/>
          <p:nvPr/>
        </p:nvCxnSpPr>
        <p:spPr bwMode="auto">
          <a:xfrm>
            <a:off x="2104870" y="3631209"/>
            <a:ext cx="0" cy="64008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>
            <a:off x="5848195" y="3631209"/>
            <a:ext cx="0" cy="64008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4" name="Picture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5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PID Menu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40794" y="1294244"/>
            <a:ext cx="7276104" cy="3654983"/>
            <a:chOff x="940794" y="1294244"/>
            <a:chExt cx="7276104" cy="3654983"/>
          </a:xfrm>
        </p:grpSpPr>
        <p:sp>
          <p:nvSpPr>
            <p:cNvPr id="20" name="Rectangle 19"/>
            <p:cNvSpPr/>
            <p:nvPr/>
          </p:nvSpPr>
          <p:spPr>
            <a:xfrm>
              <a:off x="940794" y="1294244"/>
              <a:ext cx="19110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/>
                <a:t>Header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302119" y="1305253"/>
              <a:ext cx="191477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/>
                <a:t>Close Menu Pick Area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40794" y="3748898"/>
              <a:ext cx="15160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/>
                <a:t>PID Message Area</a:t>
              </a: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2246243" y="1750532"/>
              <a:ext cx="494931" cy="474746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5998507" y="1750532"/>
              <a:ext cx="423473" cy="459657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2087217" y="3461620"/>
              <a:ext cx="653957" cy="384826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2797566" y="2230490"/>
            <a:ext cx="3156339" cy="1853879"/>
            <a:chOff x="2993831" y="2418231"/>
            <a:chExt cx="3156339" cy="1853879"/>
          </a:xfrm>
        </p:grpSpPr>
        <p:sp>
          <p:nvSpPr>
            <p:cNvPr id="35" name="TextBox 34"/>
            <p:cNvSpPr txBox="1"/>
            <p:nvPr/>
          </p:nvSpPr>
          <p:spPr>
            <a:xfrm>
              <a:off x="2993831" y="3810445"/>
              <a:ext cx="3156338" cy="46166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REQ VOICE CONTACT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93831" y="3352174"/>
              <a:ext cx="3156337" cy="46166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REQ 390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93832" y="2418231"/>
              <a:ext cx="2882768" cy="4572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93832" y="2889762"/>
              <a:ext cx="3156338" cy="45720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REQ DRCT PXT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74075" y="2418231"/>
              <a:ext cx="276094" cy="4572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X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953903" y="4104072"/>
            <a:ext cx="1080667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53904" y="3646872"/>
            <a:ext cx="1080667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ROGER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02119" y="4782816"/>
            <a:ext cx="1914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PID Response Pop Up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H="1" flipV="1">
            <a:off x="4201983" y="4113455"/>
            <a:ext cx="1" cy="48873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2797565" y="3618531"/>
            <a:ext cx="3156337" cy="461665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REQ VOICE CONTACT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44594" y="4556694"/>
            <a:ext cx="1914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TBP or TBE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46553" y="3662299"/>
            <a:ext cx="3008376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wrap="square" lIns="45720" rIns="45720" rtlCol="0" anchor="ctr">
            <a:spAutoFit/>
          </a:bodyPr>
          <a:lstStyle/>
          <a:p>
            <a:pPr algn="l"/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REQ VOICE CONTACT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rot="5400000" flipH="1">
            <a:off x="6406809" y="4540852"/>
            <a:ext cx="423473" cy="459657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7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19" grpId="0"/>
      <p:bldP spid="23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533635" y="2600400"/>
              <a:ext cx="600480" cy="67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1075" y="2495280"/>
                <a:ext cx="7056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638395" y="259068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5835" y="2485920"/>
                <a:ext cx="10548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638395" y="2590680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5835" y="2485920"/>
                <a:ext cx="10548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2638395" y="2581320"/>
              <a:ext cx="360" cy="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85835" y="247620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2886075" y="2638560"/>
              <a:ext cx="360" cy="97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3515" y="2533440"/>
                <a:ext cx="1054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2886075" y="2638560"/>
              <a:ext cx="360" cy="97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3515" y="2533440"/>
                <a:ext cx="1054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2886075" y="2638560"/>
              <a:ext cx="360" cy="9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3515" y="2533440"/>
                <a:ext cx="1054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/>
              <p14:cNvContentPartPr/>
              <p14:nvPr/>
            </p14:nvContentPartPr>
            <p14:xfrm>
              <a:off x="2886075" y="2640000"/>
              <a:ext cx="360" cy="82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33515" y="2534880"/>
                <a:ext cx="105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/>
              <p14:cNvContentPartPr/>
              <p14:nvPr/>
            </p14:nvContentPartPr>
            <p14:xfrm>
              <a:off x="3533715" y="2733240"/>
              <a:ext cx="360" cy="10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81155" y="2628480"/>
                <a:ext cx="1054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/>
              <p14:cNvContentPartPr/>
              <p14:nvPr/>
            </p14:nvContentPartPr>
            <p14:xfrm>
              <a:off x="3533715" y="2725680"/>
              <a:ext cx="360" cy="82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81155" y="2620560"/>
                <a:ext cx="105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/>
              <p14:cNvContentPartPr/>
              <p14:nvPr/>
            </p14:nvContentPartPr>
            <p14:xfrm>
              <a:off x="2552715" y="2571240"/>
              <a:ext cx="943200" cy="961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00155" y="2466480"/>
                <a:ext cx="104832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/>
              <p14:cNvContentPartPr/>
              <p14:nvPr/>
            </p14:nvContentPartPr>
            <p14:xfrm>
              <a:off x="3495555" y="2667000"/>
              <a:ext cx="36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2995" y="256188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/>
              <p14:cNvContentPartPr/>
              <p14:nvPr/>
            </p14:nvContentPartPr>
            <p14:xfrm>
              <a:off x="3495555" y="2667000"/>
              <a:ext cx="36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2995" y="256188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Ink 23"/>
              <p14:cNvContentPartPr/>
              <p14:nvPr/>
            </p14:nvContentPartPr>
            <p14:xfrm>
              <a:off x="3495555" y="2667000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2995" y="256188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/>
              <p14:cNvContentPartPr/>
              <p14:nvPr/>
            </p14:nvContentPartPr>
            <p14:xfrm>
              <a:off x="3495555" y="2667000"/>
              <a:ext cx="36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2995" y="256188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Ink 25"/>
              <p14:cNvContentPartPr/>
              <p14:nvPr/>
            </p14:nvContentPartPr>
            <p14:xfrm>
              <a:off x="3495555" y="2667000"/>
              <a:ext cx="360" cy="3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2995" y="256188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Ink 26"/>
              <p14:cNvContentPartPr/>
              <p14:nvPr/>
            </p14:nvContentPartPr>
            <p14:xfrm>
              <a:off x="3495555" y="2667000"/>
              <a:ext cx="360" cy="97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42995" y="2561880"/>
                <a:ext cx="1054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/>
              <p14:cNvContentPartPr/>
              <p14:nvPr/>
            </p14:nvContentPartPr>
            <p14:xfrm>
              <a:off x="3495555" y="2667000"/>
              <a:ext cx="360" cy="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2995" y="256188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Ink 29"/>
              <p14:cNvContentPartPr/>
              <p14:nvPr/>
            </p14:nvContentPartPr>
            <p14:xfrm>
              <a:off x="3495555" y="2667000"/>
              <a:ext cx="360" cy="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2995" y="2561880"/>
                <a:ext cx="1054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145" name="Ink 6144"/>
              <p14:cNvContentPartPr/>
              <p14:nvPr/>
            </p14:nvContentPartPr>
            <p14:xfrm>
              <a:off x="6143715" y="-276360"/>
              <a:ext cx="360" cy="360"/>
            </p14:xfrm>
          </p:contentPart>
        </mc:Choice>
        <mc:Fallback xmlns="">
          <p:pic>
            <p:nvPicPr>
              <p:cNvPr id="6145" name="Ink 614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1155" y="-381120"/>
                <a:ext cx="105480" cy="21024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9" t="34474" r="5069" b="5474"/>
          <a:stretch/>
        </p:blipFill>
        <p:spPr>
          <a:xfrm>
            <a:off x="5278658" y="2663006"/>
            <a:ext cx="1642631" cy="16769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0679" y="2155791"/>
            <a:ext cx="3060932" cy="1005840"/>
            <a:chOff x="2210679" y="2155791"/>
            <a:chExt cx="3060932" cy="1005840"/>
          </a:xfrm>
        </p:grpSpPr>
        <p:pic>
          <p:nvPicPr>
            <p:cNvPr id="6148" name="Picture 6147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" t="4108" r="37743" b="59872"/>
            <a:stretch/>
          </p:blipFill>
          <p:spPr>
            <a:xfrm>
              <a:off x="2210679" y="2155791"/>
              <a:ext cx="3060932" cy="10058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003800" y="2725680"/>
              <a:ext cx="165100" cy="227070"/>
            </a:xfrm>
            <a:prstGeom prst="rect">
              <a:avLst/>
            </a:prstGeom>
            <a:solidFill>
              <a:srgbClr val="D0D0D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1" name="Rectangle 2">
            <a:extLst>
              <a:ext uri="{FF2B5EF4-FFF2-40B4-BE49-F238E27FC236}">
                <a16:creationId xmlns:a16="http://schemas.microsoft.com/office/drawing/2014/main" id="{CA1E8DB1-4406-4580-B21C-9E4914774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PID Request - Direct-to-Fix</a:t>
            </a:r>
          </a:p>
        </p:txBody>
      </p:sp>
    </p:spTree>
    <p:extLst>
      <p:ext uri="{BB962C8B-B14F-4D97-AF65-F5344CB8AC3E}">
        <p14:creationId xmlns:p14="http://schemas.microsoft.com/office/powerpoint/2010/main" val="129009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PID Request - Direct-to-Fix Error</a:t>
            </a:r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493776" y="147733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Possible Error Text</a:t>
            </a:r>
          </a:p>
          <a:p>
            <a:pPr lvl="1"/>
            <a:r>
              <a:rPr lang="en-US" dirty="0"/>
              <a:t>AUTO ROUTE</a:t>
            </a:r>
          </a:p>
          <a:p>
            <a:pPr lvl="1"/>
            <a:r>
              <a:rPr lang="en-US" dirty="0"/>
              <a:t>TFM REROUTE</a:t>
            </a:r>
          </a:p>
          <a:p>
            <a:pPr lvl="1"/>
            <a:r>
              <a:rPr lang="en-US" dirty="0"/>
              <a:t>NOT ON ROUTE</a:t>
            </a:r>
          </a:p>
          <a:p>
            <a:pPr lvl="1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145726" y="3692628"/>
            <a:ext cx="4852549" cy="1566258"/>
            <a:chOff x="1638377" y="3601188"/>
            <a:chExt cx="4852549" cy="1566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5196" t="45385" r="612" b="1735"/>
            <a:stretch/>
          </p:blipFill>
          <p:spPr>
            <a:xfrm>
              <a:off x="4805779" y="4124960"/>
              <a:ext cx="1685147" cy="104248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756" t="1916" r="35369" b="19023"/>
            <a:stretch/>
          </p:blipFill>
          <p:spPr>
            <a:xfrm>
              <a:off x="1638377" y="3601188"/>
              <a:ext cx="3139742" cy="155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285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PID Request - STANDBY Sent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43720" y="4802422"/>
            <a:ext cx="2918876" cy="457200"/>
          </a:xfrm>
          <a:prstGeom prst="rect">
            <a:avLst/>
          </a:prstGeom>
          <a:solidFill>
            <a:srgbClr val="6E6E6E"/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8198" y="4800600"/>
            <a:ext cx="411480" cy="457200"/>
          </a:xfrm>
          <a:prstGeom prst="rect">
            <a:avLst/>
          </a:prstGeom>
          <a:solidFill>
            <a:srgbClr val="6E6E6E"/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1683" y="5244277"/>
            <a:ext cx="3365616" cy="461665"/>
          </a:xfrm>
          <a:prstGeom prst="rect">
            <a:avLst/>
          </a:prstGeom>
          <a:solidFill>
            <a:srgbClr val="000000"/>
          </a:solidFill>
          <a:ln w="12700">
            <a:solidFill>
              <a:srgbClr val="C0C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0F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SBY-ERR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8124" y="3983493"/>
            <a:ext cx="223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STANDBY Uplink Failure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348787" y="4975767"/>
            <a:ext cx="494931" cy="47474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5849683" y="2902972"/>
            <a:ext cx="457200" cy="4333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>
          <a:xfrm>
            <a:off x="6297141" y="2513760"/>
            <a:ext cx="223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STANDBY Not Available</a:t>
            </a:r>
          </a:p>
        </p:txBody>
      </p:sp>
      <p:sp>
        <p:nvSpPr>
          <p:cNvPr id="27" name="Right Bracket 26"/>
          <p:cNvSpPr/>
          <p:nvPr/>
        </p:nvSpPr>
        <p:spPr bwMode="auto">
          <a:xfrm>
            <a:off x="5663424" y="2324752"/>
            <a:ext cx="174224" cy="1463040"/>
          </a:xfrm>
          <a:prstGeom prst="rightBracket">
            <a:avLst/>
          </a:pr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3570" t="38575" r="206" b="242"/>
          <a:stretch/>
        </p:blipFill>
        <p:spPr>
          <a:xfrm>
            <a:off x="3850579" y="2314206"/>
            <a:ext cx="1794163" cy="1468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008" y="4868836"/>
            <a:ext cx="960120" cy="32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019" y="4869021"/>
            <a:ext cx="307731" cy="320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312" y="5341812"/>
            <a:ext cx="1817371" cy="32004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33884" y="1777341"/>
            <a:ext cx="3110345" cy="1073729"/>
            <a:chOff x="8184388" y="1850328"/>
            <a:chExt cx="3110345" cy="107372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294" t="980" r="36909" b="54286"/>
            <a:stretch/>
          </p:blipFill>
          <p:spPr>
            <a:xfrm>
              <a:off x="8184388" y="1850328"/>
              <a:ext cx="3110345" cy="107372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10998200" y="2444832"/>
              <a:ext cx="220574" cy="250629"/>
            </a:xfrm>
            <a:prstGeom prst="rect">
              <a:avLst/>
            </a:prstGeom>
            <a:solidFill>
              <a:srgbClr val="D0D0D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1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4" grpId="0"/>
    </p:bldLst>
  </p:timing>
</p:sld>
</file>

<file path=ppt/theme/theme1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BFM_TMC_Slides_Lesson3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8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 marL="342900" indent="-342900">
          <a:spcBef>
            <a:spcPts val="0"/>
          </a:spcBef>
          <a:spcAft>
            <a:spcPts val="1200"/>
          </a:spcAft>
          <a:buFontTx/>
          <a:buChar char="•"/>
          <a:defRPr sz="2000" b="1" kern="0" dirty="0" smtClean="0">
            <a:cs typeface="+mn-cs"/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WEXTPJNUKPJZ-1215587825-11913</_dlc_DocId>
    <_dlc_DocIdUrl xmlns="4f0e10e1-3e2d-4cb5-bdd3-156dacd9dc33">
      <Url>https://ksn2.faa.gov/stt/TTPPM/ER24/_layouts/15/DocIdRedir.aspx?ID=WEXTPJNUKPJZ-1215587825-11913</Url>
      <Description>WEXTPJNUKPJZ-1215587825-11913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sisl xmlns:xsd="http://www.w3.org/2001/XMLSchema" xmlns:xsi="http://www.w3.org/2001/XMLSchema-instance" xmlns="http://www.boldonjames.com/2008/01/sie/internal/label" sislVersion="0" policy="c8d5760e-638a-47e8-9e2e-1226c2cb268d" origin="userSelected">
  <element uid="42834bfb-1ec1-4beb-bd64-eb83fb3cb3f3" value=""/>
</sisl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2.xml><?xml version="1.0" encoding="utf-8"?>
<ds:datastoreItem xmlns:ds="http://schemas.openxmlformats.org/officeDocument/2006/customXml" ds:itemID="{046916DE-013D-4894-BF96-985828AE4997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c9d3951b-c0b3-413d-9ae1-2b2887eb6f1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5E9D778-70D3-4693-8C4B-314FA622AD80}"/>
</file>

<file path=customXml/itemProps4.xml><?xml version="1.0" encoding="utf-8"?>
<ds:datastoreItem xmlns:ds="http://schemas.openxmlformats.org/officeDocument/2006/customXml" ds:itemID="{4132F0D7-C67E-4B2E-9785-0CB14D1AC23F}">
  <ds:schemaRefs>
    <ds:schemaRef ds:uri="http://www.w3.org/2001/XMLSchema"/>
    <ds:schemaRef ds:uri="http://www.boldonjames.com/2008/01/sie/internal/label"/>
  </ds:schemaRefs>
</ds:datastoreItem>
</file>

<file path=customXml/itemProps5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69D093D3-853E-45ED-8DEB-395465C991E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81438</TotalTime>
  <Words>777</Words>
  <Application>Microsoft Office PowerPoint</Application>
  <PresentationFormat>On-screen Show (4:3)</PresentationFormat>
  <Paragraphs>192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Consolas</vt:lpstr>
      <vt:lpstr>Courier New</vt:lpstr>
      <vt:lpstr>Inconsolata</vt:lpstr>
      <vt:lpstr>Times New Roman</vt:lpstr>
      <vt:lpstr>Wingdings</vt:lpstr>
      <vt:lpstr>6_Custom Design</vt:lpstr>
      <vt:lpstr>TBFM_TMC_Slides_Lesson3</vt:lpstr>
      <vt:lpstr>7_Custom Design</vt:lpstr>
      <vt:lpstr>PowerPoint Presentation</vt:lpstr>
      <vt:lpstr>PowerPoint Presentation</vt:lpstr>
      <vt:lpstr>Pilot Initiated Downlinks (PIDs)</vt:lpstr>
      <vt:lpstr>Normal PID Indicator - No Uplinks</vt:lpstr>
      <vt:lpstr>PowerPoint Presentation</vt:lpstr>
      <vt:lpstr>PID Menu</vt:lpstr>
      <vt:lpstr>PowerPoint Presentation</vt:lpstr>
      <vt:lpstr>PID Request - Direct-to-Fix Error</vt:lpstr>
      <vt:lpstr>PID Request - STANDBY Sent</vt:lpstr>
      <vt:lpstr>PID Request - Uplink in Progress</vt:lpstr>
      <vt:lpstr>PID Request - Special Conditions</vt:lpstr>
      <vt:lpstr>PID Request - Altitude</vt:lpstr>
      <vt:lpstr>PID Request - Voice Contact</vt:lpstr>
      <vt:lpstr>Forwarding Open PIDs</vt:lpstr>
      <vt:lpstr>Responding to PIDs</vt:lpstr>
      <vt:lpstr>PowerPoint Presentation</vt:lpstr>
      <vt:lpstr>PowerPoint Presentation</vt:lpstr>
      <vt:lpstr>Knowledge Check</vt:lpstr>
      <vt:lpstr>Knowledge Check</vt:lpstr>
      <vt:lpstr>Knowledge Check</vt:lpstr>
      <vt:lpstr>Knowledge Check</vt:lpstr>
      <vt:lpstr>Part-Task Exercise</vt:lpstr>
      <vt:lpstr>Lesson Summary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1233</cp:revision>
  <dcterms:created xsi:type="dcterms:W3CDTF">2005-01-28T20:32:53Z</dcterms:created>
  <dcterms:modified xsi:type="dcterms:W3CDTF">2022-08-11T14:48:25Z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2795bc0d-418d-44bb-88b1-1863a3fb51a0</vt:lpwstr>
  </property>
  <property fmtid="{D5CDD505-2E9C-101B-9397-08002B2CF9AE}" pid="4" name="bjSaver">
    <vt:lpwstr>nAFgvCsYDVYf5XXx5wFs3z9OzyqVTT+J</vt:lpwstr>
  </property>
  <property fmtid="{D5CDD505-2E9C-101B-9397-08002B2CF9AE}" pid="5" name="bjDocumentSecurityLabel">
    <vt:lpwstr>Unrestricted</vt:lpwstr>
  </property>
  <property fmtid="{D5CDD505-2E9C-101B-9397-08002B2CF9AE}" pid="6" name="bjLabelHistoryID">
    <vt:lpwstr>{AA31371E-2F65-4755-AE0B-8900F7D1653C}</vt:lpwstr>
  </property>
  <property fmtid="{D5CDD505-2E9C-101B-9397-08002B2CF9AE}" pid="7" name="_dlc_DocIdItemGuid">
    <vt:lpwstr>1f611657-4316-440b-88e4-67be97a29869</vt:lpwstr>
  </property>
  <property fmtid="{D5CDD505-2E9C-101B-9397-08002B2CF9AE}" pid="8" name="bjDocumentLabelXML">
    <vt:lpwstr>&lt;?xml version="1.0" encoding="us-ascii"?&gt;&lt;sisl xmlns:xsd="http://www.w3.org/2001/XMLSchema" xmlns:xsi="http://www.w3.org/2001/XMLSchema-instance" sislVersion="0" policy="c8d5760e-638a-47e8-9e2e-1226c2cb268d" origin="userSelected" xmlns="http://www.boldonj</vt:lpwstr>
  </property>
  <property fmtid="{D5CDD505-2E9C-101B-9397-08002B2CF9AE}" pid="9" name="bjDocumentLabelXML-0">
    <vt:lpwstr>ames.com/2008/01/sie/internal/label"&gt;&lt;element uid="42834bfb-1ec1-4beb-bd64-eb83fb3cb3f3" value="" /&gt;&lt;/sisl&gt;</vt:lpwstr>
  </property>
  <property fmtid="{D5CDD505-2E9C-101B-9397-08002B2CF9AE}" pid="10" name="MSIP_Label_c968a81f-7ed4-4faa-9408-9652e001dd96_Enabled">
    <vt:lpwstr>true</vt:lpwstr>
  </property>
  <property fmtid="{D5CDD505-2E9C-101B-9397-08002B2CF9AE}" pid="11" name="MSIP_Label_c968a81f-7ed4-4faa-9408-9652e001dd96_SetDate">
    <vt:lpwstr>2022-04-01T13:21:46Z</vt:lpwstr>
  </property>
  <property fmtid="{D5CDD505-2E9C-101B-9397-08002B2CF9AE}" pid="12" name="MSIP_Label_c968a81f-7ed4-4faa-9408-9652e001dd96_Method">
    <vt:lpwstr>Standard</vt:lpwstr>
  </property>
  <property fmtid="{D5CDD505-2E9C-101B-9397-08002B2CF9AE}" pid="13" name="MSIP_Label_c968a81f-7ed4-4faa-9408-9652e001dd96_Name">
    <vt:lpwstr>Unrestricted</vt:lpwstr>
  </property>
  <property fmtid="{D5CDD505-2E9C-101B-9397-08002B2CF9AE}" pid="14" name="MSIP_Label_c968a81f-7ed4-4faa-9408-9652e001dd96_SiteId">
    <vt:lpwstr>b64da4ac-e800-4cfc-8931-e607f720a1b8</vt:lpwstr>
  </property>
  <property fmtid="{D5CDD505-2E9C-101B-9397-08002B2CF9AE}" pid="15" name="MSIP_Label_c968a81f-7ed4-4faa-9408-9652e001dd96_ActionId">
    <vt:lpwstr>d9be8eee-a3cf-4a31-aa23-5a2c64946734</vt:lpwstr>
  </property>
  <property fmtid="{D5CDD505-2E9C-101B-9397-08002B2CF9AE}" pid="16" name="MSIP_Label_c968a81f-7ed4-4faa-9408-9652e001dd96_ContentBits">
    <vt:lpwstr>0</vt:lpwstr>
  </property>
</Properties>
</file>