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slides/slide71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presentation.xml" ContentType="application/vnd.openxmlformats-officedocument.presentationml.presentation.main+xml"/>
  <Override PartName="/ppt/slides/slide70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32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1.xml" ContentType="application/vnd.openxmlformats-officedocument.presentationml.slide+xml"/>
  <Override PartName="/ppt/slides/slide37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65.xml" ContentType="application/vnd.openxmlformats-officedocument.presentationml.slide+xml"/>
  <Override PartName="/ppt/notesSlides/notesSlide6.xml" ContentType="application/vnd.openxmlformats-officedocument.presentationml.notesSlide+xml"/>
  <Override PartName="/ppt/slideLayouts/slideLayout32.xml" ContentType="application/vnd.openxmlformats-officedocument.presentationml.slideLayout+xml"/>
  <Override PartName="/ppt/notesSlides/notesSlide56.xml" ContentType="application/vnd.openxmlformats-officedocument.presentationml.notesSlide+xml"/>
  <Override PartName="/ppt/slideLayouts/slideLayout31.xml" ContentType="application/vnd.openxmlformats-officedocument.presentationml.slideLayout+xml"/>
  <Override PartName="/ppt/notesSlides/notesSlide57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8.xml" ContentType="application/vnd.openxmlformats-officedocument.presentationml.notesSlid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2.xml" ContentType="application/vnd.openxmlformats-officedocument.presentationml.notesSlide+xml"/>
  <Override PartName="/ppt/slideLayouts/slideLayout27.xml" ContentType="application/vnd.openxmlformats-officedocument.presentationml.slideLayout+xml"/>
  <Override PartName="/ppt/notesSlides/notesSlide6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3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3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47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67.xml" ContentType="application/vnd.openxmlformats-officedocument.presentationml.notesSlide+xml"/>
  <Override PartName="/ppt/slideLayouts/slideLayout2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70.xml" ContentType="application/vnd.openxmlformats-officedocument.presentationml.notesSlide+xml"/>
  <Override PartName="/ppt/slideLayouts/slideLayout20.xml" ContentType="application/vnd.openxmlformats-officedocument.presentationml.slideLayout+xml"/>
  <Override PartName="/ppt/notesSlides/notesSlide71.xml" ContentType="application/vnd.openxmlformats-officedocument.presentationml.notesSlide+xml"/>
  <Override PartName="/ppt/slideLayouts/slideLayout22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68.xml" ContentType="application/vnd.openxmlformats-officedocument.presentationml.notesSlide+xml"/>
  <Override PartName="/ppt/slideLayouts/slideLayout23.xml" ContentType="application/vnd.openxmlformats-officedocument.presentationml.slideLayout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76.xml" ContentType="application/vnd.openxmlformats-officedocument.presentationml.notesSlide+xml"/>
  <Override PartName="/ppt/notesSlides/notesSlide75.xml" ContentType="application/vnd.openxmlformats-officedocument.presentationml.notesSlide+xml"/>
  <Override PartName="/ppt/slideLayouts/slideLayout25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7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5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1.xml" ContentType="application/vnd.openxmlformats-officedocument.customXmlProperties+xml"/>
  <Override PartName="/customXml/itemProps6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4068" r:id="rId6"/>
    <p:sldMasterId id="2147484075" r:id="rId7"/>
    <p:sldMasterId id="2147484116" r:id="rId8"/>
    <p:sldMasterId id="2147484122" r:id="rId9"/>
    <p:sldMasterId id="2147484128" r:id="rId10"/>
  </p:sldMasterIdLst>
  <p:notesMasterIdLst>
    <p:notesMasterId r:id="rId87"/>
  </p:notesMasterIdLst>
  <p:handoutMasterIdLst>
    <p:handoutMasterId r:id="rId88"/>
  </p:handoutMasterIdLst>
  <p:sldIdLst>
    <p:sldId id="515" r:id="rId11"/>
    <p:sldId id="265" r:id="rId12"/>
    <p:sldId id="385" r:id="rId13"/>
    <p:sldId id="369" r:id="rId14"/>
    <p:sldId id="595" r:id="rId15"/>
    <p:sldId id="589" r:id="rId16"/>
    <p:sldId id="494" r:id="rId17"/>
    <p:sldId id="596" r:id="rId18"/>
    <p:sldId id="373" r:id="rId19"/>
    <p:sldId id="585" r:id="rId20"/>
    <p:sldId id="586" r:id="rId21"/>
    <p:sldId id="377" r:id="rId22"/>
    <p:sldId id="374" r:id="rId23"/>
    <p:sldId id="394" r:id="rId24"/>
    <p:sldId id="395" r:id="rId25"/>
    <p:sldId id="520" r:id="rId26"/>
    <p:sldId id="393" r:id="rId27"/>
    <p:sldId id="396" r:id="rId28"/>
    <p:sldId id="380" r:id="rId29"/>
    <p:sldId id="391" r:id="rId30"/>
    <p:sldId id="521" r:id="rId31"/>
    <p:sldId id="587" r:id="rId32"/>
    <p:sldId id="523" r:id="rId33"/>
    <p:sldId id="402" r:id="rId34"/>
    <p:sldId id="600" r:id="rId35"/>
    <p:sldId id="601" r:id="rId36"/>
    <p:sldId id="575" r:id="rId37"/>
    <p:sldId id="497" r:id="rId38"/>
    <p:sldId id="387" r:id="rId39"/>
    <p:sldId id="583" r:id="rId40"/>
    <p:sldId id="582" r:id="rId41"/>
    <p:sldId id="401" r:id="rId42"/>
    <p:sldId id="498" r:id="rId43"/>
    <p:sldId id="390" r:id="rId44"/>
    <p:sldId id="499" r:id="rId45"/>
    <p:sldId id="381" r:id="rId46"/>
    <p:sldId id="473" r:id="rId47"/>
    <p:sldId id="479" r:id="rId48"/>
    <p:sldId id="475" r:id="rId49"/>
    <p:sldId id="476" r:id="rId50"/>
    <p:sldId id="407" r:id="rId51"/>
    <p:sldId id="408" r:id="rId52"/>
    <p:sldId id="409" r:id="rId53"/>
    <p:sldId id="410" r:id="rId54"/>
    <p:sldId id="411" r:id="rId55"/>
    <p:sldId id="599" r:id="rId56"/>
    <p:sldId id="598" r:id="rId57"/>
    <p:sldId id="502" r:id="rId58"/>
    <p:sldId id="503" r:id="rId59"/>
    <p:sldId id="590" r:id="rId60"/>
    <p:sldId id="591" r:id="rId61"/>
    <p:sldId id="504" r:id="rId62"/>
    <p:sldId id="505" r:id="rId63"/>
    <p:sldId id="506" r:id="rId64"/>
    <p:sldId id="424" r:id="rId65"/>
    <p:sldId id="425" r:id="rId66"/>
    <p:sldId id="597" r:id="rId67"/>
    <p:sldId id="592" r:id="rId68"/>
    <p:sldId id="508" r:id="rId69"/>
    <p:sldId id="509" r:id="rId70"/>
    <p:sldId id="477" r:id="rId71"/>
    <p:sldId id="444" r:id="rId72"/>
    <p:sldId id="510" r:id="rId73"/>
    <p:sldId id="480" r:id="rId74"/>
    <p:sldId id="434" r:id="rId75"/>
    <p:sldId id="511" r:id="rId76"/>
    <p:sldId id="512" r:id="rId77"/>
    <p:sldId id="481" r:id="rId78"/>
    <p:sldId id="436" r:id="rId79"/>
    <p:sldId id="514" r:id="rId80"/>
    <p:sldId id="445" r:id="rId81"/>
    <p:sldId id="513" r:id="rId82"/>
    <p:sldId id="442" r:id="rId83"/>
    <p:sldId id="482" r:id="rId84"/>
    <p:sldId id="326" r:id="rId85"/>
    <p:sldId id="257" r:id="rId86"/>
  </p:sldIdLst>
  <p:sldSz cx="9144000" cy="6858000" type="screen4x3"/>
  <p:notesSz cx="68580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C412532-5C5F-4BB9-B5AF-30CFB414667C}">
          <p14:sldIdLst>
            <p14:sldId id="515"/>
            <p14:sldId id="265"/>
          </p14:sldIdLst>
        </p14:section>
        <p14:section name="Basic Route Amendments" id="{2D413C35-EF06-4E31-8E92-D6B0D5631DF1}">
          <p14:sldIdLst>
            <p14:sldId id="385"/>
            <p14:sldId id="369"/>
            <p14:sldId id="595"/>
          </p14:sldIdLst>
        </p14:section>
        <p14:section name="Untitled Section" id="{64609F3A-0813-4977-B5F8-8D90A4430A95}">
          <p14:sldIdLst>
            <p14:sldId id="589"/>
            <p14:sldId id="494"/>
            <p14:sldId id="596"/>
            <p14:sldId id="373"/>
          </p14:sldIdLst>
        </p14:section>
        <p14:section name="Route Menu Amendments" id="{5120D164-DF9F-49AB-AAEE-654340EDE89E}">
          <p14:sldIdLst>
            <p14:sldId id="585"/>
            <p14:sldId id="586"/>
            <p14:sldId id="377"/>
            <p14:sldId id="374"/>
            <p14:sldId id="394"/>
            <p14:sldId id="395"/>
            <p14:sldId id="520"/>
            <p14:sldId id="393"/>
            <p14:sldId id="396"/>
            <p14:sldId id="380"/>
            <p14:sldId id="391"/>
            <p14:sldId id="521"/>
            <p14:sldId id="587"/>
            <p14:sldId id="523"/>
            <p14:sldId id="402"/>
            <p14:sldId id="600"/>
            <p14:sldId id="601"/>
            <p14:sldId id="575"/>
            <p14:sldId id="497"/>
            <p14:sldId id="387"/>
            <p14:sldId id="583"/>
            <p14:sldId id="582"/>
            <p14:sldId id="401"/>
            <p14:sldId id="498"/>
            <p14:sldId id="390"/>
            <p14:sldId id="499"/>
            <p14:sldId id="381"/>
            <p14:sldId id="473"/>
            <p14:sldId id="479"/>
            <p14:sldId id="475"/>
            <p14:sldId id="476"/>
          </p14:sldIdLst>
        </p14:section>
        <p14:section name="TFM Reroute Amendments" id="{700ED422-889B-4621-BF82-5303F452B2E6}">
          <p14:sldIdLst>
            <p14:sldId id="407"/>
            <p14:sldId id="408"/>
            <p14:sldId id="409"/>
            <p14:sldId id="410"/>
            <p14:sldId id="411"/>
            <p14:sldId id="599"/>
            <p14:sldId id="598"/>
            <p14:sldId id="502"/>
            <p14:sldId id="503"/>
            <p14:sldId id="590"/>
            <p14:sldId id="591"/>
            <p14:sldId id="504"/>
            <p14:sldId id="505"/>
            <p14:sldId id="506"/>
            <p14:sldId id="424"/>
            <p14:sldId id="425"/>
            <p14:sldId id="597"/>
            <p14:sldId id="592"/>
            <p14:sldId id="508"/>
            <p14:sldId id="509"/>
            <p14:sldId id="477"/>
            <p14:sldId id="444"/>
            <p14:sldId id="510"/>
          </p14:sldIdLst>
        </p14:section>
        <p14:section name="CPDLC Route Uplinks" id="{68AB2F57-C7AC-40C8-97FD-BF47D6A6C3D7}">
          <p14:sldIdLst>
            <p14:sldId id="480"/>
            <p14:sldId id="434"/>
            <p14:sldId id="511"/>
            <p14:sldId id="512"/>
            <p14:sldId id="481"/>
            <p14:sldId id="436"/>
            <p14:sldId id="514"/>
            <p14:sldId id="445"/>
            <p14:sldId id="513"/>
            <p14:sldId id="442"/>
            <p14:sldId id="482"/>
            <p14:sldId id="326"/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42">
          <p15:clr>
            <a:srgbClr val="A4A3A4"/>
          </p15:clr>
        </p15:guide>
        <p15:guide id="2" orient="horz" pos="721">
          <p15:clr>
            <a:srgbClr val="A4A3A4"/>
          </p15:clr>
        </p15:guide>
        <p15:guide id="3" orient="horz" pos="3800">
          <p15:clr>
            <a:srgbClr val="A4A3A4"/>
          </p15:clr>
        </p15:guide>
        <p15:guide id="4" orient="horz" pos="3235">
          <p15:clr>
            <a:srgbClr val="A4A3A4"/>
          </p15:clr>
        </p15:guide>
        <p15:guide id="5" pos="339">
          <p15:clr>
            <a:srgbClr val="A4A3A4"/>
          </p15:clr>
        </p15:guide>
        <p15:guide id="6" pos="28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7E7"/>
    <a:srgbClr val="38952B"/>
    <a:srgbClr val="000000"/>
    <a:srgbClr val="555555"/>
    <a:srgbClr val="00DADA"/>
    <a:srgbClr val="FF3300"/>
    <a:srgbClr val="E4E4E4"/>
    <a:srgbClr val="02E6E6"/>
    <a:srgbClr val="00B1B1"/>
    <a:srgbClr val="00A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9" autoAdjust="0"/>
    <p:restoredTop sz="94696" autoAdjust="0"/>
  </p:normalViewPr>
  <p:slideViewPr>
    <p:cSldViewPr snapToGrid="0">
      <p:cViewPr varScale="1">
        <p:scale>
          <a:sx n="89" d="100"/>
          <a:sy n="89" d="100"/>
        </p:scale>
        <p:origin x="102" y="516"/>
      </p:cViewPr>
      <p:guideLst>
        <p:guide orient="horz" pos="542"/>
        <p:guide orient="horz" pos="721"/>
        <p:guide orient="horz" pos="3800"/>
        <p:guide orient="horz" pos="3235"/>
        <p:guide pos="339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9912"/>
    </p:cViewPr>
  </p:sorterViewPr>
  <p:notesViewPr>
    <p:cSldViewPr snapToGrid="0">
      <p:cViewPr varScale="1">
        <p:scale>
          <a:sx n="59" d="100"/>
          <a:sy n="59" d="100"/>
        </p:scale>
        <p:origin x="3226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presProps" Target="presProps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5" Type="http://schemas.openxmlformats.org/officeDocument/2006/relationships/customXml" Target="../customXml/item5.xml"/><Relationship Id="rId90" Type="http://schemas.openxmlformats.org/officeDocument/2006/relationships/viewProps" Target="viewProps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customXml" Target="../customXml/item6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5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2.xml"/><Relationship Id="rId71" Type="http://schemas.openxmlformats.org/officeDocument/2006/relationships/slide" Target="slides/slide61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B8300089-C4E6-4BBF-AEDF-ABB799F150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101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DD78BA7C-B5F8-476A-8D6E-18F9A2638B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2396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445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72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46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79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211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677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856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211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381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9155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9969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6D9EFB-E580-4298-ADB5-2D4A9471AD4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9727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8090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47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1381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0372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4015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57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3716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84133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41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377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2153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5181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4123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0943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988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81804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568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4976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5728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3815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972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8968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8214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95330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9898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3035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158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9369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17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18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033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58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4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76517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90702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3937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428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767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642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39965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0645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26063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05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20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401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3711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6806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94687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15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58237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497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727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9818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80230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190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370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8214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923898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3558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870945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885249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68754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449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962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6187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Objectives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510426"/>
            <a:ext cx="80867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At the end of this lesson, you will be able to… </a:t>
            </a:r>
            <a:r>
              <a:rPr lang="en-US" sz="2800" b="0" i="1" dirty="0"/>
              <a:t>(edit in master)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5" y="2557463"/>
            <a:ext cx="7972425" cy="260826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6923087" y="632764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72DFE862-CAA9-4920-9877-393C3D3AFDAB}" type="slidenum">
              <a:rPr lang="en-US" altLang="en-US" sz="1200" b="1">
                <a:solidFill>
                  <a:schemeClr val="bg1"/>
                </a:solidFill>
                <a:cs typeface="+mn-cs"/>
              </a:rPr>
              <a:pPr algn="r" eaLnBrk="1" hangingPunct="1">
                <a:defRPr/>
              </a:pPr>
              <a:t>‹#›</a:t>
            </a:fld>
            <a:endParaRPr lang="en-US" altLang="en-US" sz="1200" b="1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88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367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672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9606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497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569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127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5672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939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DA32AB-7A47-4D11-844B-72F3C1EEB4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94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5BA74F-A20D-40E2-97B7-C3EECD77A9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2937" y="374309"/>
            <a:ext cx="73981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 err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Route - Radar Associate Controller Training: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Advanced Concepts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1F7D3C-8488-4489-9564-D71EC02FE9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12676" y="3042180"/>
            <a:ext cx="67186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7: Route Amendments</a:t>
            </a:r>
            <a:endParaRPr lang="en-US" sz="1400" b="1" kern="1200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7500A6-D3AF-4938-A213-71A9509938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81040" y="4744300"/>
            <a:ext cx="33819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Course - 55054003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Version - </a:t>
            </a:r>
            <a:r>
              <a:rPr lang="en-US" sz="1400" b="1" kern="120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Draft 4.0.2020.04</a:t>
            </a:r>
            <a:endParaRPr lang="en-US" sz="14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254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Objectives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510426"/>
            <a:ext cx="80867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At the end of this lesson, you will be able to… </a:t>
            </a:r>
            <a:r>
              <a:rPr lang="en-US" sz="2800" b="0" i="1" dirty="0"/>
              <a:t>(edit in master)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5" y="2557463"/>
            <a:ext cx="7972425" cy="260826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6923087" y="632764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72DFE862-CAA9-4920-9877-393C3D3AFDAB}" type="slidenum">
              <a:rPr lang="en-US" altLang="en-US" sz="1200" b="1">
                <a:solidFill>
                  <a:schemeClr val="bg1"/>
                </a:solidFill>
                <a:cs typeface="+mn-cs"/>
              </a:rPr>
              <a:pPr algn="r" eaLnBrk="1" hangingPunct="1">
                <a:defRPr/>
              </a:pPr>
              <a:t>‹#›</a:t>
            </a:fld>
            <a:endParaRPr lang="en-US" altLang="en-US" sz="1200" b="1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919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2pPr marL="685800" indent="-285750">
              <a:tabLst/>
              <a:defRPr/>
            </a:lvl2pPr>
            <a:lvl3pPr marL="1028700" indent="-273050">
              <a:buFont typeface="Wingdings" panose="05000000000000000000" pitchFamily="2" charset="2"/>
              <a:buChar char="Ø"/>
              <a:defRPr/>
            </a:lvl3pPr>
            <a:lvl4pPr marL="131445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DADD-9D08-4884-931F-B83ED03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1986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2pPr marL="685800" indent="-285750">
              <a:tabLst/>
              <a:defRPr/>
            </a:lvl2pPr>
            <a:lvl3pPr marL="1028700" indent="-273050">
              <a:buFont typeface="Wingdings" panose="05000000000000000000" pitchFamily="2" charset="2"/>
              <a:buChar char="Ø"/>
              <a:defRPr/>
            </a:lvl3pPr>
            <a:lvl4pPr marL="131445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DADD-9D08-4884-931F-B83ED03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17"/>
          <p:cNvSpPr>
            <a:spLocks noChangeArrowheads="1"/>
          </p:cNvSpPr>
          <p:nvPr userDrawn="1"/>
        </p:nvSpPr>
        <p:spPr bwMode="auto">
          <a:xfrm>
            <a:off x="6923087" y="632764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72DFE862-CAA9-4920-9877-393C3D3AFDAB}" type="slidenum">
              <a:rPr lang="en-US" altLang="en-US" sz="1200" b="1">
                <a:solidFill>
                  <a:schemeClr val="bg1"/>
                </a:solidFill>
                <a:cs typeface="+mn-cs"/>
              </a:rPr>
              <a:pPr algn="r" eaLnBrk="1" hangingPunct="1">
                <a:defRPr/>
              </a:pPr>
              <a:t>‹#›</a:t>
            </a:fld>
            <a:endParaRPr lang="en-US" altLang="en-US" sz="1200" b="1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1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834C1-2ACF-44AF-8EBA-8AFF781C25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/>
          <a:stretch>
            <a:fillRect/>
          </a:stretch>
        </p:blipFill>
        <p:spPr bwMode="auto">
          <a:xfrm>
            <a:off x="0" y="0"/>
            <a:ext cx="91440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F0BBCF-3CE9-4BB6-B6F8-65E6280B7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The End</a:t>
            </a:r>
          </a:p>
        </p:txBody>
      </p:sp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6923087" y="632764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72DFE862-CAA9-4920-9877-393C3D3AFDAB}" type="slidenum">
              <a:rPr lang="en-US" altLang="en-US" sz="1200" b="1">
                <a:solidFill>
                  <a:schemeClr val="bg1"/>
                </a:solidFill>
                <a:cs typeface="+mn-cs"/>
              </a:rPr>
              <a:pPr algn="r" eaLnBrk="1" hangingPunct="1">
                <a:defRPr/>
              </a:pPr>
              <a:t>‹#›</a:t>
            </a:fld>
            <a:endParaRPr lang="en-US" altLang="en-US" sz="1200" b="1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113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17"/>
          <p:cNvSpPr>
            <a:spLocks noChangeArrowheads="1"/>
          </p:cNvSpPr>
          <p:nvPr userDrawn="1"/>
        </p:nvSpPr>
        <p:spPr bwMode="auto">
          <a:xfrm>
            <a:off x="6923087" y="632764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72DFE862-CAA9-4920-9877-393C3D3AFDAB}" type="slidenum">
              <a:rPr lang="en-US" altLang="en-US" sz="1200" b="1">
                <a:solidFill>
                  <a:schemeClr val="bg1"/>
                </a:solidFill>
                <a:cs typeface="+mn-cs"/>
              </a:rPr>
              <a:pPr algn="r" eaLnBrk="1" hangingPunct="1">
                <a:defRPr/>
              </a:pPr>
              <a:t>‹#›</a:t>
            </a:fld>
            <a:endParaRPr lang="en-US" altLang="en-US" sz="1200" b="1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157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DA32AB-7A47-4D11-844B-72F3C1EEB4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94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5BA74F-A20D-40E2-97B7-C3EECD77A9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2937" y="374309"/>
            <a:ext cx="73981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 err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Route - Radar Associate Controller Training: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Advanced Concepts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1F7D3C-8488-4489-9564-D71EC02FE9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12676" y="3042180"/>
            <a:ext cx="67186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7: Route Amendments</a:t>
            </a:r>
            <a:endParaRPr lang="en-US" sz="1400" b="1" kern="1200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7500A6-D3AF-4938-A213-71A9509938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81040" y="4744300"/>
            <a:ext cx="33819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Course - 55054003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Version - Draft 4.0.2020.07</a:t>
            </a:r>
          </a:p>
        </p:txBody>
      </p:sp>
    </p:spTree>
    <p:extLst>
      <p:ext uri="{BB962C8B-B14F-4D97-AF65-F5344CB8AC3E}">
        <p14:creationId xmlns:p14="http://schemas.microsoft.com/office/powerpoint/2010/main" val="3761691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Objectives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510426"/>
            <a:ext cx="80867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At the end of this lesson, you will be able to… </a:t>
            </a:r>
            <a:r>
              <a:rPr lang="en-US" sz="2800" b="0" i="1" dirty="0"/>
              <a:t>(edit in master)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5" y="2557463"/>
            <a:ext cx="7972425" cy="260826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6923087" y="632764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72DFE862-CAA9-4920-9877-393C3D3AFDAB}" type="slidenum">
              <a:rPr lang="en-US" altLang="en-US" sz="1200" b="1">
                <a:solidFill>
                  <a:schemeClr val="bg1"/>
                </a:solidFill>
                <a:cs typeface="+mn-cs"/>
              </a:rPr>
              <a:pPr algn="r" eaLnBrk="1" hangingPunct="1">
                <a:defRPr/>
              </a:pPr>
              <a:t>‹#›</a:t>
            </a:fld>
            <a:endParaRPr lang="en-US" altLang="en-US" sz="1200" b="1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310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2pPr marL="685800" indent="-285750">
              <a:tabLst/>
              <a:defRPr/>
            </a:lvl2pPr>
            <a:lvl3pPr marL="1028700" indent="-273050">
              <a:buFont typeface="Wingdings" panose="05000000000000000000" pitchFamily="2" charset="2"/>
              <a:buChar char="Ø"/>
              <a:defRPr/>
            </a:lvl3pPr>
            <a:lvl4pPr marL="131445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DADD-9D08-4884-931F-B83ED03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17"/>
          <p:cNvSpPr>
            <a:spLocks noChangeArrowheads="1"/>
          </p:cNvSpPr>
          <p:nvPr userDrawn="1"/>
        </p:nvSpPr>
        <p:spPr bwMode="auto">
          <a:xfrm>
            <a:off x="6923087" y="632764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72DFE862-CAA9-4920-9877-393C3D3AFDAB}" type="slidenum">
              <a:rPr lang="en-US" altLang="en-US" sz="1200" b="1">
                <a:solidFill>
                  <a:schemeClr val="bg1"/>
                </a:solidFill>
                <a:cs typeface="+mn-cs"/>
              </a:rPr>
              <a:pPr algn="r" eaLnBrk="1" hangingPunct="1">
                <a:defRPr/>
              </a:pPr>
              <a:t>‹#›</a:t>
            </a:fld>
            <a:endParaRPr lang="en-US" altLang="en-US" sz="1200" b="1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557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834C1-2ACF-44AF-8EBA-8AFF781C25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/>
          <a:stretch>
            <a:fillRect/>
          </a:stretch>
        </p:blipFill>
        <p:spPr bwMode="auto">
          <a:xfrm>
            <a:off x="0" y="0"/>
            <a:ext cx="91440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F0BBCF-3CE9-4BB6-B6F8-65E6280B7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The End</a:t>
            </a:r>
          </a:p>
        </p:txBody>
      </p:sp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6923087" y="632764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72DFE862-CAA9-4920-9877-393C3D3AFDAB}" type="slidenum">
              <a:rPr lang="en-US" altLang="en-US" sz="1200" b="1">
                <a:solidFill>
                  <a:schemeClr val="bg1"/>
                </a:solidFill>
                <a:cs typeface="+mn-cs"/>
              </a:rPr>
              <a:pPr algn="r" eaLnBrk="1" hangingPunct="1">
                <a:defRPr/>
              </a:pPr>
              <a:t>‹#›</a:t>
            </a:fld>
            <a:endParaRPr lang="en-US" altLang="en-US" sz="1200" b="1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83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17"/>
          <p:cNvSpPr>
            <a:spLocks noChangeArrowheads="1"/>
          </p:cNvSpPr>
          <p:nvPr userDrawn="1"/>
        </p:nvSpPr>
        <p:spPr bwMode="auto">
          <a:xfrm>
            <a:off x="6923087" y="632764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72DFE862-CAA9-4920-9877-393C3D3AFDAB}" type="slidenum">
              <a:rPr lang="en-US" altLang="en-US" sz="1200" b="1">
                <a:solidFill>
                  <a:schemeClr val="bg1"/>
                </a:solidFill>
                <a:cs typeface="+mn-cs"/>
              </a:rPr>
              <a:pPr algn="r" eaLnBrk="1" hangingPunct="1">
                <a:defRPr/>
              </a:pPr>
              <a:t>‹#›</a:t>
            </a:fld>
            <a:endParaRPr lang="en-US" altLang="en-US" sz="1200" b="1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9758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DA32AB-7A47-4D11-844B-72F3C1EEB4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94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5BA74F-A20D-40E2-97B7-C3EECD77A9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2937" y="374309"/>
            <a:ext cx="73981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 err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Route - Radar Associate Controller </a:t>
            </a:r>
            <a:r>
              <a:rPr lang="en-US" sz="4000" b="1" kern="12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Training Part</a:t>
            </a:r>
            <a:r>
              <a:rPr lang="en-US" sz="4000" b="1" kern="1200" baseline="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C</a:t>
            </a:r>
            <a:r>
              <a:rPr lang="en-US" sz="4000" b="1" kern="12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lang="en-US" sz="40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Advanced Concepts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1F7D3C-8488-4489-9564-D71EC02FE9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12676" y="3042180"/>
            <a:ext cx="67186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7: Route Amendments</a:t>
            </a:r>
            <a:endParaRPr lang="en-US" sz="1400" b="1" kern="1200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7500A6-D3AF-4938-A213-71A9509938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81040" y="4744300"/>
            <a:ext cx="33819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Course - 55054003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Version - 1.0 2022.08</a:t>
            </a:r>
          </a:p>
        </p:txBody>
      </p:sp>
    </p:spTree>
    <p:extLst>
      <p:ext uri="{BB962C8B-B14F-4D97-AF65-F5344CB8AC3E}">
        <p14:creationId xmlns:p14="http://schemas.microsoft.com/office/powerpoint/2010/main" val="2326891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sson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Objectives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303293"/>
            <a:ext cx="80867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At the end of this lesson you will be able to </a:t>
            </a:r>
            <a:r>
              <a:rPr lang="en-US" sz="2800" b="0" i="1" dirty="0"/>
              <a:t>(verb)</a:t>
            </a:r>
            <a:r>
              <a:rPr lang="en-US" sz="2800" b="1" dirty="0"/>
              <a:t>: </a:t>
            </a:r>
            <a:r>
              <a:rPr lang="en-US" sz="2800" b="0" i="1" dirty="0"/>
              <a:t>(edit in master)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364627"/>
            <a:ext cx="7972425" cy="352946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E229EDD-58A5-42AE-917E-A8A93BFCD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36792"/>
            <a:ext cx="56995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358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834C1-2ACF-44AF-8EBA-8AFF781C25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/>
          <a:stretch>
            <a:fillRect/>
          </a:stretch>
        </p:blipFill>
        <p:spPr bwMode="auto">
          <a:xfrm>
            <a:off x="0" y="0"/>
            <a:ext cx="91440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F0BBCF-3CE9-4BB6-B6F8-65E6280B7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199743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3pPr marL="960120" indent="-274320">
              <a:buFont typeface="Wingdings" panose="05000000000000000000" pitchFamily="2" charset="2"/>
              <a:buChar char="Ø"/>
              <a:defRPr/>
            </a:lvl3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DADD-9D08-4884-931F-B83ED03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D155F10-1BA3-4B61-97ED-A53661AC1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491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Summary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303293"/>
            <a:ext cx="8086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This lesson covered:</a:t>
            </a:r>
            <a:r>
              <a:rPr lang="en-US" sz="2800" b="0" i="1" dirty="0"/>
              <a:t>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067593"/>
            <a:ext cx="7972425" cy="382650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53E1369-1F03-42A7-AE6F-F1206EBCE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568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834C1-2ACF-44AF-8EBA-8AFF781C25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/>
          <a:stretch>
            <a:fillRect/>
          </a:stretch>
        </p:blipFill>
        <p:spPr bwMode="auto">
          <a:xfrm>
            <a:off x="0" y="0"/>
            <a:ext cx="91440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C79018-CD7B-4354-9988-902F19E56A72}"/>
              </a:ext>
            </a:extLst>
          </p:cNvPr>
          <p:cNvSpPr txBox="1"/>
          <p:nvPr userDrawn="1"/>
        </p:nvSpPr>
        <p:spPr>
          <a:xfrm>
            <a:off x="426139" y="295345"/>
            <a:ext cx="233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76895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642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472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1pPr>
              <a:spcAft>
                <a:spcPts val="672"/>
              </a:spcAft>
              <a:defRPr/>
            </a:lvl1pPr>
            <a:lvl2pPr marL="685800" indent="-285750">
              <a:spcAft>
                <a:spcPts val="576"/>
              </a:spcAft>
              <a:tabLst/>
              <a:defRPr/>
            </a:lvl2pPr>
            <a:lvl3pPr marL="1028700" indent="-273050">
              <a:spcAft>
                <a:spcPts val="576"/>
              </a:spcAft>
              <a:buFont typeface="Wingdings" panose="05000000000000000000" pitchFamily="2" charset="2"/>
              <a:buChar char="Ø"/>
              <a:defRPr/>
            </a:lvl3pPr>
            <a:lvl4pPr marL="1314450" indent="-228600">
              <a:spcAft>
                <a:spcPts val="432"/>
              </a:spcAft>
              <a:buFont typeface="Courier New" panose="02070309020205020404" pitchFamily="49" charset="0"/>
              <a:buChar char="o"/>
              <a:defRPr/>
            </a:lvl4pPr>
            <a:lvl5pPr>
              <a:spcAft>
                <a:spcPts val="432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DADD-9D08-4884-931F-B83ED03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1651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603358" y="0"/>
            <a:ext cx="3540642" cy="6858000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35000">
                <a:schemeClr val="accent1">
                  <a:lumMod val="45000"/>
                  <a:lumOff val="55000"/>
                </a:schemeClr>
              </a:gs>
              <a:gs pos="5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1080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10" name="Picture 1079" descr="NEW FAA LOGO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altLang="en-US" sz="1800" b="1" dirty="0">
                  <a:solidFill>
                    <a:schemeClr val="bg1"/>
                  </a:solidFill>
                  <a:cs typeface="+mn-cs"/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altLang="en-US" sz="1800" b="1" dirty="0">
                  <a:solidFill>
                    <a:schemeClr val="bg1"/>
                  </a:solidFill>
                  <a:cs typeface="+mn-cs"/>
                </a:rPr>
                <a:t>Administration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05870" y="1719721"/>
            <a:ext cx="3076127" cy="3331682"/>
          </a:xfrm>
          <a:prstGeom prst="rect">
            <a:avLst/>
          </a:prstGeom>
          <a:effectLst>
            <a:outerShdw blurRad="1270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6915163" y="1897186"/>
            <a:ext cx="914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ATC UPLINK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043375" y="1912212"/>
            <a:ext cx="9140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1923Z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7912568" y="1863402"/>
            <a:ext cx="4755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1/1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7634176" y="2008146"/>
            <a:ext cx="6249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STATUS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8066688" y="1992758"/>
            <a:ext cx="5688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OPEN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099562" y="2832848"/>
            <a:ext cx="1064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&lt;WILCO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6103562" y="3072807"/>
            <a:ext cx="1120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&lt;STANDBY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7634176" y="2847676"/>
            <a:ext cx="989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UNABLE&gt;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5911473" y="2702318"/>
            <a:ext cx="2864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726777" y="3091382"/>
            <a:ext cx="897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LOG&gt;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6118560" y="3296942"/>
            <a:ext cx="838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&lt;PRINT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68063" y="5994494"/>
            <a:ext cx="2114550" cy="638175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6270420" y="2292893"/>
            <a:ext cx="2288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CONTACT WASHINGTON CENTER AT 126.800</a:t>
            </a:r>
          </a:p>
        </p:txBody>
      </p:sp>
    </p:spTree>
    <p:extLst>
      <p:ext uri="{BB962C8B-B14F-4D97-AF65-F5344CB8AC3E}">
        <p14:creationId xmlns:p14="http://schemas.microsoft.com/office/powerpoint/2010/main" val="1658582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8344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1920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0" y="6038850"/>
            <a:ext cx="9144000" cy="81915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 </a:t>
            </a:r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10552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1" y="6105527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978408" y="6336792"/>
            <a:ext cx="40809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1200" dirty="0">
                <a:solidFill>
                  <a:schemeClr val="bg1"/>
                </a:solidFill>
              </a:rPr>
              <a:t>Lesson</a:t>
            </a:r>
            <a:r>
              <a:rPr lang="en-US" altLang="en-US" sz="1200" baseline="0" dirty="0">
                <a:solidFill>
                  <a:schemeClr val="bg1"/>
                </a:solidFill>
              </a:rPr>
              <a:t> 7: Route Amendments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Rectangle 17"/>
          <p:cNvSpPr>
            <a:spLocks noChangeArrowheads="1"/>
          </p:cNvSpPr>
          <p:nvPr userDrawn="1"/>
        </p:nvSpPr>
        <p:spPr bwMode="auto">
          <a:xfrm>
            <a:off x="7946136" y="6336792"/>
            <a:ext cx="566928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72DFE862-CAA9-4920-9877-393C3D3AFDAB}" type="slidenum">
              <a:rPr lang="en-US" altLang="en-US" sz="1200" b="0">
                <a:solidFill>
                  <a:schemeClr val="bg1"/>
                </a:solidFill>
                <a:cs typeface="+mn-cs"/>
              </a:rPr>
              <a:pPr algn="r" eaLnBrk="1" hangingPunct="1">
                <a:defRPr/>
              </a:pPr>
              <a:t>‹#›</a:t>
            </a:fld>
            <a:endParaRPr lang="en-US" altLang="en-US" sz="1200" b="0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98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1" r:id="rId2"/>
    <p:sldLayoutId id="2147484070" r:id="rId3"/>
    <p:sldLayoutId id="2147484087" r:id="rId4"/>
    <p:sldLayoutId id="2147484090" r:id="rId5"/>
    <p:sldLayoutId id="2147484115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9pPr>
    </p:titleStyle>
    <p:bodyStyle>
      <a:lvl1pPr marL="32004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730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1445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9925" y="6499225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9768" y="347472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261BE93-A732-42B5-AC0C-1A6F8C04A0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Rectangle 12"/>
          <p:cNvSpPr>
            <a:spLocks noChangeArrowheads="1"/>
          </p:cNvSpPr>
          <p:nvPr/>
        </p:nvSpPr>
        <p:spPr bwMode="auto">
          <a:xfrm>
            <a:off x="0" y="6035040"/>
            <a:ext cx="9144000" cy="82296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>
              <a:cs typeface="+mn-cs"/>
            </a:endParaRPr>
          </a:p>
        </p:txBody>
      </p:sp>
      <p:sp>
        <p:nvSpPr>
          <p:cNvPr id="1032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US" altLang="en-US" sz="12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3" name="Rectangle 17"/>
          <p:cNvSpPr>
            <a:spLocks noChangeArrowheads="1"/>
          </p:cNvSpPr>
          <p:nvPr userDrawn="1"/>
        </p:nvSpPr>
        <p:spPr bwMode="auto">
          <a:xfrm>
            <a:off x="7946136" y="6336792"/>
            <a:ext cx="566928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72DFE862-CAA9-4920-9877-393C3D3AFDAB}" type="slidenum">
              <a:rPr lang="en-US" altLang="en-US" sz="1200" b="0">
                <a:solidFill>
                  <a:schemeClr val="bg1"/>
                </a:solidFill>
                <a:cs typeface="+mn-cs"/>
              </a:rPr>
              <a:pPr algn="r" eaLnBrk="1" hangingPunct="1">
                <a:defRPr/>
              </a:pPr>
              <a:t>‹#›</a:t>
            </a:fld>
            <a:endParaRPr lang="en-US" altLang="en-US" sz="1200" b="0" dirty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15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1" y="6108192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978408" y="6336792"/>
            <a:ext cx="40809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1200" dirty="0">
                <a:solidFill>
                  <a:schemeClr val="bg1"/>
                </a:solidFill>
              </a:rPr>
              <a:t>Lesson</a:t>
            </a:r>
            <a:r>
              <a:rPr lang="en-US" altLang="en-US" sz="1200" baseline="0" dirty="0">
                <a:solidFill>
                  <a:schemeClr val="bg1"/>
                </a:solidFill>
              </a:rPr>
              <a:t> 7: Route Amendments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0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0" y="6038850"/>
            <a:ext cx="9144000" cy="81915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 </a:t>
            </a:r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10552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1" y="6105527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083672" y="6330825"/>
            <a:ext cx="40809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1200" dirty="0">
                <a:solidFill>
                  <a:schemeClr val="bg1"/>
                </a:solidFill>
              </a:rPr>
              <a:t>Lesson</a:t>
            </a:r>
            <a:r>
              <a:rPr lang="en-US" altLang="en-US" sz="1200" baseline="0" dirty="0">
                <a:solidFill>
                  <a:schemeClr val="bg1"/>
                </a:solidFill>
              </a:rPr>
              <a:t> 7: Route Amendments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72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9pPr>
    </p:titleStyle>
    <p:bodyStyle>
      <a:lvl1pPr marL="32004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730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1445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0" y="6038850"/>
            <a:ext cx="9144000" cy="81915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 </a:t>
            </a:r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10552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1" y="6105527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083672" y="6330825"/>
            <a:ext cx="40809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1200" dirty="0">
                <a:solidFill>
                  <a:schemeClr val="bg1"/>
                </a:solidFill>
              </a:rPr>
              <a:t>Lesson</a:t>
            </a:r>
            <a:r>
              <a:rPr lang="en-US" altLang="en-US" sz="1200" baseline="0" dirty="0">
                <a:solidFill>
                  <a:schemeClr val="bg1"/>
                </a:solidFill>
              </a:rPr>
              <a:t> 7: Route Amendments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7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9pPr>
    </p:titleStyle>
    <p:bodyStyle>
      <a:lvl1pPr marL="32004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730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1445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-22225" y="6038850"/>
            <a:ext cx="9166225" cy="81915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 </a:t>
            </a:r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10552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981074" y="6336792"/>
            <a:ext cx="3949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7: Route Amendments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2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9pPr>
    </p:titleStyle>
    <p:bodyStyle>
      <a:lvl1pPr marL="32004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10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0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10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1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7" Type="http://schemas.openxmlformats.org/officeDocument/2006/relationships/image" Target="../media/image106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emf"/><Relationship Id="rId5" Type="http://schemas.openxmlformats.org/officeDocument/2006/relationships/image" Target="../media/image56.emf"/><Relationship Id="rId4" Type="http://schemas.openxmlformats.org/officeDocument/2006/relationships/image" Target="../media/image10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1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1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1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e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398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21178" cy="609600"/>
          </a:xfrm>
        </p:spPr>
        <p:txBody>
          <a:bodyPr/>
          <a:lstStyle/>
          <a:p>
            <a:r>
              <a:rPr lang="en-US" dirty="0"/>
              <a:t>Route Menu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95300" y="1222375"/>
            <a:ext cx="4886325" cy="4391025"/>
          </a:xfrm>
        </p:spPr>
        <p:txBody>
          <a:bodyPr/>
          <a:lstStyle/>
          <a:p>
            <a:r>
              <a:rPr lang="en-US" sz="2400" dirty="0"/>
              <a:t>The purpose of the Route Menu is to provide the user with a method for creating a trial plan or amending a FP route of flight</a:t>
            </a:r>
          </a:p>
          <a:p>
            <a:r>
              <a:rPr lang="en-US" sz="2400" dirty="0"/>
              <a:t>The three types of route amendments available in the Route Menu are:</a:t>
            </a:r>
          </a:p>
          <a:p>
            <a:pPr lvl="1"/>
            <a:r>
              <a:rPr lang="en-US" sz="2000" dirty="0"/>
              <a:t>Manually typing in a new route in the typing buffer</a:t>
            </a:r>
          </a:p>
          <a:p>
            <a:pPr lvl="1"/>
            <a:r>
              <a:rPr lang="en-US" sz="2000" dirty="0"/>
              <a:t>Selecting a direct-to-fix option</a:t>
            </a:r>
          </a:p>
          <a:p>
            <a:pPr lvl="1"/>
            <a:r>
              <a:rPr lang="en-US" sz="2000" dirty="0"/>
              <a:t>Selecting an ATC preferred route option</a:t>
            </a:r>
          </a:p>
          <a:p>
            <a:pPr lvl="1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3721" t="20997" r="73901" b="8285"/>
          <a:stretch/>
        </p:blipFill>
        <p:spPr>
          <a:xfrm>
            <a:off x="5505766" y="633094"/>
            <a:ext cx="3343275" cy="537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2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71C5F15-EB4E-4A31-88B7-5F41B0150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517" y="3721609"/>
            <a:ext cx="1544948" cy="19385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643301-FC2D-4A66-9523-B6E19C655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68789"/>
            <a:ext cx="8229600" cy="1097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9710A4-5C17-48D3-A9D4-F7673B9C9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069848"/>
            <a:ext cx="8229600" cy="109728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512137" y="1165496"/>
            <a:ext cx="960120" cy="256032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 flipH="1">
            <a:off x="6478503" y="2912832"/>
            <a:ext cx="2371300" cy="453704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altLang="en-US" sz="2000" b="0" dirty="0"/>
              <a:t>Or TBP: Accesses the Route Menu in one step</a:t>
            </a:r>
            <a:endParaRPr lang="en-US" sz="2000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21178" cy="609600"/>
          </a:xfrm>
        </p:spPr>
        <p:txBody>
          <a:bodyPr/>
          <a:lstStyle/>
          <a:p>
            <a:r>
              <a:rPr lang="en-US" dirty="0"/>
              <a:t>Accessing the Route Menu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88386" y="1427888"/>
            <a:ext cx="1012608" cy="2113735"/>
            <a:chOff x="188386" y="3046892"/>
            <a:chExt cx="1012608" cy="2113735"/>
          </a:xfrm>
        </p:grpSpPr>
        <p:sp>
          <p:nvSpPr>
            <p:cNvPr id="16" name="TextBox 15"/>
            <p:cNvSpPr txBox="1"/>
            <p:nvPr/>
          </p:nvSpPr>
          <p:spPr>
            <a:xfrm>
              <a:off x="188386" y="4760517"/>
              <a:ext cx="10126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>
                  <a:latin typeface="+mn-lt"/>
                </a:rPr>
                <a:t>2. TBP</a:t>
              </a: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 flipV="1">
              <a:off x="518269" y="3046892"/>
              <a:ext cx="342491" cy="1674267"/>
            </a:xfrm>
            <a:prstGeom prst="line">
              <a:avLst/>
            </a:prstGeom>
            <a:noFill/>
            <a:ln w="920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5" name="Straight Connector 24"/>
          <p:cNvCxnSpPr/>
          <p:nvPr/>
        </p:nvCxnSpPr>
        <p:spPr bwMode="auto">
          <a:xfrm flipV="1">
            <a:off x="6746453" y="1898085"/>
            <a:ext cx="98222" cy="928302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 bwMode="auto">
          <a:xfrm>
            <a:off x="5619525" y="1679546"/>
            <a:ext cx="2377440" cy="182880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4898" y="5214105"/>
            <a:ext cx="101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+mn-lt"/>
              </a:rPr>
              <a:t>3. TBP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1184690" y="4360927"/>
            <a:ext cx="1463040" cy="155081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flipV="1">
            <a:off x="512137" y="4516008"/>
            <a:ext cx="554326" cy="698097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V="1">
            <a:off x="1655288" y="1898085"/>
            <a:ext cx="177255" cy="650562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 Placeholder 1"/>
          <p:cNvSpPr txBox="1">
            <a:spLocks/>
          </p:cNvSpPr>
          <p:nvPr/>
        </p:nvSpPr>
        <p:spPr bwMode="auto">
          <a:xfrm flipH="1">
            <a:off x="1210611" y="2623740"/>
            <a:ext cx="1029825" cy="45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Tx/>
              <a:buNone/>
            </a:pPr>
            <a:r>
              <a:rPr lang="en-US" altLang="en-US" sz="2000" b="0" dirty="0"/>
              <a:t>1. TBP</a:t>
            </a:r>
            <a:endParaRPr lang="en-US" sz="2000" b="0" dirty="0"/>
          </a:p>
        </p:txBody>
      </p:sp>
      <p:sp>
        <p:nvSpPr>
          <p:cNvPr id="29" name="Rectangle 28"/>
          <p:cNvSpPr/>
          <p:nvPr/>
        </p:nvSpPr>
        <p:spPr bwMode="auto">
          <a:xfrm>
            <a:off x="1682883" y="1689274"/>
            <a:ext cx="894945" cy="182880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6CCC1D9-6677-4FDC-BC48-55FB73A810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8475" y="2280770"/>
            <a:ext cx="335549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1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build="p"/>
      <p:bldP spid="36" grpId="0" animBg="1"/>
      <p:bldP spid="38" grpId="0"/>
      <p:bldP spid="43" grpId="0" animBg="1"/>
      <p:bldP spid="35" grpId="0" build="p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 Menu Layout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2376" y="2866912"/>
            <a:ext cx="1817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Direct-to-Fix/ ATC Intended Route Section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2376" y="5577789"/>
            <a:ext cx="2275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Bottom Section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2376" y="1915342"/>
            <a:ext cx="2275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Selection Boxes Section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2376" y="4346235"/>
            <a:ext cx="1817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APR Section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5718" y="1279892"/>
            <a:ext cx="1817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Top Section</a:t>
            </a:r>
          </a:p>
        </p:txBody>
      </p:sp>
      <p:sp>
        <p:nvSpPr>
          <p:cNvPr id="19" name="Left Bracket 18"/>
          <p:cNvSpPr/>
          <p:nvPr/>
        </p:nvSpPr>
        <p:spPr bwMode="auto">
          <a:xfrm>
            <a:off x="3237215" y="1145091"/>
            <a:ext cx="258778" cy="739969"/>
          </a:xfrm>
          <a:prstGeom prst="leftBracket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ket 19"/>
          <p:cNvSpPr/>
          <p:nvPr/>
        </p:nvSpPr>
        <p:spPr bwMode="auto">
          <a:xfrm>
            <a:off x="3237215" y="1942552"/>
            <a:ext cx="258779" cy="393192"/>
          </a:xfrm>
          <a:prstGeom prst="leftBracket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ket 20"/>
          <p:cNvSpPr/>
          <p:nvPr/>
        </p:nvSpPr>
        <p:spPr bwMode="auto">
          <a:xfrm>
            <a:off x="3244392" y="2389687"/>
            <a:ext cx="251601" cy="1537544"/>
          </a:xfrm>
          <a:prstGeom prst="leftBracket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ket 21"/>
          <p:cNvSpPr/>
          <p:nvPr/>
        </p:nvSpPr>
        <p:spPr bwMode="auto">
          <a:xfrm>
            <a:off x="3241093" y="3998195"/>
            <a:ext cx="238324" cy="1628131"/>
          </a:xfrm>
          <a:prstGeom prst="leftBracket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ket 22"/>
          <p:cNvSpPr/>
          <p:nvPr/>
        </p:nvSpPr>
        <p:spPr bwMode="auto">
          <a:xfrm>
            <a:off x="3261335" y="5680269"/>
            <a:ext cx="218082" cy="228600"/>
          </a:xfrm>
          <a:prstGeom prst="leftBracket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endCxn id="19" idx="1"/>
          </p:cNvCxnSpPr>
          <p:nvPr/>
        </p:nvCxnSpPr>
        <p:spPr bwMode="auto">
          <a:xfrm>
            <a:off x="2241755" y="1506601"/>
            <a:ext cx="995460" cy="8475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2718625" y="2136996"/>
            <a:ext cx="502920" cy="8475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2418739" y="3089507"/>
            <a:ext cx="822960" cy="8475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2423651" y="4567089"/>
            <a:ext cx="822960" cy="8475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2615380" y="5801045"/>
            <a:ext cx="640080" cy="8475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1826" t="11879" r="78550" b="6662"/>
          <a:stretch/>
        </p:blipFill>
        <p:spPr>
          <a:xfrm>
            <a:off x="3438311" y="1025052"/>
            <a:ext cx="3111464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55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Section - Buttons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628775" y="3087925"/>
            <a:ext cx="5886450" cy="1704975"/>
            <a:chOff x="1628775" y="582850"/>
            <a:chExt cx="5886450" cy="1704975"/>
          </a:xfrm>
        </p:grpSpPr>
        <p:grpSp>
          <p:nvGrpSpPr>
            <p:cNvPr id="7" name="Group 6"/>
            <p:cNvGrpSpPr/>
            <p:nvPr/>
          </p:nvGrpSpPr>
          <p:grpSpPr>
            <a:xfrm>
              <a:off x="1628775" y="582850"/>
              <a:ext cx="5886450" cy="1704975"/>
              <a:chOff x="642650" y="582850"/>
              <a:chExt cx="5886450" cy="170497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/>
              <a:srcRect l="14604" t="27221" r="65663" b="52455"/>
              <a:stretch/>
            </p:blipFill>
            <p:spPr>
              <a:xfrm>
                <a:off x="642650" y="582850"/>
                <a:ext cx="5886450" cy="1704975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42838" y="833338"/>
                <a:ext cx="2276475" cy="285750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3075" y="1119088"/>
              <a:ext cx="1915160" cy="53035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711558" y="2135741"/>
            <a:ext cx="6891280" cy="1498624"/>
            <a:chOff x="1777032" y="4018270"/>
            <a:chExt cx="6271215" cy="1247246"/>
          </a:xfrm>
        </p:grpSpPr>
        <p:sp>
          <p:nvSpPr>
            <p:cNvPr id="26" name="Text Placeholder 1"/>
            <p:cNvSpPr txBox="1">
              <a:spLocks/>
            </p:cNvSpPr>
            <p:nvPr/>
          </p:nvSpPr>
          <p:spPr>
            <a:xfrm>
              <a:off x="4794558" y="4235833"/>
              <a:ext cx="844662" cy="435126"/>
            </a:xfrm>
            <a:prstGeom prst="rect">
              <a:avLst/>
            </a:prstGeom>
          </p:spPr>
          <p:txBody>
            <a:bodyPr/>
            <a:lstStyle>
              <a:lvl1pPr marL="320040" indent="-27432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2870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Ø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1445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  <a:tabLst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600"/>
                </a:spcAft>
                <a:buNone/>
              </a:pPr>
              <a:r>
                <a:rPr lang="en-US" altLang="en-US" sz="1800" b="0" dirty="0"/>
                <a:t>Uplink</a:t>
              </a:r>
              <a:endParaRPr lang="en-US" sz="1800" dirty="0"/>
            </a:p>
          </p:txBody>
        </p:sp>
        <p:sp>
          <p:nvSpPr>
            <p:cNvPr id="19" name="Text Placeholder 1"/>
            <p:cNvSpPr txBox="1">
              <a:spLocks/>
            </p:cNvSpPr>
            <p:nvPr/>
          </p:nvSpPr>
          <p:spPr>
            <a:xfrm>
              <a:off x="5813263" y="4018270"/>
              <a:ext cx="1372477" cy="870251"/>
            </a:xfrm>
            <a:prstGeom prst="rect">
              <a:avLst/>
            </a:prstGeom>
          </p:spPr>
          <p:txBody>
            <a:bodyPr/>
            <a:lstStyle>
              <a:lvl1pPr marL="320040" indent="-27432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2870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Ø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1445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  <a:tabLst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600"/>
                </a:spcAft>
                <a:buNone/>
              </a:pPr>
              <a:r>
                <a:rPr lang="en-US" altLang="en-US" sz="1800" b="0" dirty="0"/>
                <a:t>Due To Chevron</a:t>
              </a:r>
              <a:endParaRPr lang="en-US" sz="1800" dirty="0"/>
            </a:p>
          </p:txBody>
        </p:sp>
        <p:sp>
          <p:nvSpPr>
            <p:cNvPr id="20" name="Text Placeholder 1"/>
            <p:cNvSpPr txBox="1">
              <a:spLocks/>
            </p:cNvSpPr>
            <p:nvPr/>
          </p:nvSpPr>
          <p:spPr>
            <a:xfrm>
              <a:off x="7083003" y="4235833"/>
              <a:ext cx="965244" cy="428825"/>
            </a:xfrm>
            <a:prstGeom prst="rect">
              <a:avLst/>
            </a:prstGeom>
          </p:spPr>
          <p:txBody>
            <a:bodyPr/>
            <a:lstStyle>
              <a:lvl1pPr marL="320040" indent="-27432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2870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Ø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1445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  <a:tabLst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600"/>
                </a:spcAft>
                <a:buNone/>
              </a:pPr>
              <a:r>
                <a:rPr lang="en-US" altLang="en-US" sz="1800" b="0" dirty="0"/>
                <a:t>Amend</a:t>
              </a:r>
              <a:endParaRPr lang="en-US" sz="1800" dirty="0"/>
            </a:p>
          </p:txBody>
        </p:sp>
        <p:cxnSp>
          <p:nvCxnSpPr>
            <p:cNvPr id="21" name="Straight Connector 20"/>
            <p:cNvCxnSpPr/>
            <p:nvPr/>
          </p:nvCxnSpPr>
          <p:spPr bwMode="auto">
            <a:xfrm>
              <a:off x="2215221" y="4634219"/>
              <a:ext cx="10544" cy="631297"/>
            </a:xfrm>
            <a:prstGeom prst="line">
              <a:avLst/>
            </a:prstGeom>
            <a:noFill/>
            <a:ln w="603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sx="102000" sy="102000" algn="ctr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5208250" y="4565756"/>
              <a:ext cx="363944" cy="699760"/>
            </a:xfrm>
            <a:prstGeom prst="line">
              <a:avLst/>
            </a:prstGeom>
            <a:noFill/>
            <a:ln w="603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sx="102000" sy="102000" algn="ctr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6243082" y="4565756"/>
              <a:ext cx="5856" cy="681274"/>
            </a:xfrm>
            <a:prstGeom prst="line">
              <a:avLst/>
            </a:prstGeom>
            <a:noFill/>
            <a:ln w="603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sx="102000" sy="102000" algn="ctr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6888881" y="4565756"/>
              <a:ext cx="362143" cy="686881"/>
            </a:xfrm>
            <a:prstGeom prst="line">
              <a:avLst/>
            </a:prstGeom>
            <a:noFill/>
            <a:ln w="603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sx="102000" sy="102000" algn="ctr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sp>
          <p:nvSpPr>
            <p:cNvPr id="25" name="Text Placeholder 1"/>
            <p:cNvSpPr txBox="1">
              <a:spLocks/>
            </p:cNvSpPr>
            <p:nvPr/>
          </p:nvSpPr>
          <p:spPr>
            <a:xfrm>
              <a:off x="1777032" y="4208080"/>
              <a:ext cx="1263319" cy="428825"/>
            </a:xfrm>
            <a:prstGeom prst="rect">
              <a:avLst/>
            </a:prstGeom>
          </p:spPr>
          <p:txBody>
            <a:bodyPr/>
            <a:lstStyle>
              <a:lvl1pPr marL="320040" indent="-27432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2870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Ø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1445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  <a:tabLst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600"/>
                </a:spcAft>
                <a:buNone/>
              </a:pPr>
              <a:r>
                <a:rPr lang="en-US" altLang="en-US" sz="1800" b="0" dirty="0"/>
                <a:t>Trial Plan</a:t>
              </a:r>
              <a:endParaRPr lang="en-US" sz="1800" dirty="0"/>
            </a:p>
          </p:txBody>
        </p:sp>
      </p:grpSp>
      <p:sp>
        <p:nvSpPr>
          <p:cNvPr id="17" name="Text Placeholder 1"/>
          <p:cNvSpPr txBox="1">
            <a:spLocks/>
          </p:cNvSpPr>
          <p:nvPr/>
        </p:nvSpPr>
        <p:spPr>
          <a:xfrm>
            <a:off x="2778103" y="1479787"/>
            <a:ext cx="2544885" cy="1045647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1800" b="0" dirty="0"/>
              <a:t>Aircraft ID and Aircraft Type/Equipment</a:t>
            </a:r>
            <a:endParaRPr lang="en-US" sz="1800" dirty="0"/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3758030" y="2159357"/>
            <a:ext cx="0" cy="1179056"/>
          </a:xfrm>
          <a:prstGeom prst="line">
            <a:avLst/>
          </a:prstGeom>
          <a:noFill/>
          <a:ln w="603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28139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Section - Due To Chevron</a:t>
            </a:r>
          </a:p>
        </p:txBody>
      </p:sp>
      <p:sp>
        <p:nvSpPr>
          <p:cNvPr id="26" name="Text Placeholder 1"/>
          <p:cNvSpPr txBox="1">
            <a:spLocks/>
          </p:cNvSpPr>
          <p:nvPr/>
        </p:nvSpPr>
        <p:spPr>
          <a:xfrm>
            <a:off x="5383156" y="1361243"/>
            <a:ext cx="4200771" cy="87025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2000" b="0" dirty="0"/>
              <a:t>Due To Chevron Button</a:t>
            </a:r>
            <a:endParaRPr lang="en-US" sz="2000" b="0" dirty="0"/>
          </a:p>
          <a:p>
            <a:pPr lvl="2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600200" y="1787487"/>
            <a:ext cx="7000368" cy="3584964"/>
            <a:chOff x="1600200" y="1787487"/>
            <a:chExt cx="7000368" cy="35849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12690" t="39915" r="65495" b="34532"/>
            <a:stretch/>
          </p:blipFill>
          <p:spPr>
            <a:xfrm>
              <a:off x="1600200" y="2106199"/>
              <a:ext cx="5943600" cy="1958163"/>
            </a:xfrm>
            <a:prstGeom prst="rect">
              <a:avLst/>
            </a:prstGeom>
          </p:spPr>
        </p:pic>
        <p:sp>
          <p:nvSpPr>
            <p:cNvPr id="28" name="Text Placeholder 1"/>
            <p:cNvSpPr txBox="1">
              <a:spLocks/>
            </p:cNvSpPr>
            <p:nvPr/>
          </p:nvSpPr>
          <p:spPr>
            <a:xfrm>
              <a:off x="6484394" y="4502200"/>
              <a:ext cx="2116174" cy="870251"/>
            </a:xfrm>
            <a:prstGeom prst="rect">
              <a:avLst/>
            </a:prstGeom>
          </p:spPr>
          <p:txBody>
            <a:bodyPr/>
            <a:lstStyle>
              <a:lvl1pPr marL="320040" indent="-27432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2870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Ø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1445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  <a:tabLst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600"/>
                </a:spcAft>
                <a:buNone/>
              </a:pPr>
              <a:r>
                <a:rPr lang="en-US" sz="2000" b="0" dirty="0"/>
                <a:t>Due To Reasons</a:t>
              </a:r>
            </a:p>
            <a:p>
              <a:pPr marL="755650" lvl="2" indent="0">
                <a:buNone/>
              </a:pPr>
              <a:endParaRPr lang="en-US" sz="2800" dirty="0"/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6632887" y="1787487"/>
              <a:ext cx="6725" cy="822960"/>
            </a:xfrm>
            <a:prstGeom prst="line">
              <a:avLst/>
            </a:prstGeom>
            <a:noFill/>
            <a:ln w="539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sp>
          <p:nvSpPr>
            <p:cNvPr id="45" name="Left Bracket 44"/>
            <p:cNvSpPr/>
            <p:nvPr/>
          </p:nvSpPr>
          <p:spPr bwMode="auto">
            <a:xfrm rot="-5400000">
              <a:off x="6500800" y="2588179"/>
              <a:ext cx="181419" cy="1694120"/>
            </a:xfrm>
            <a:prstGeom prst="leftBracket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>
              <a:endCxn id="45" idx="1"/>
            </p:cNvCxnSpPr>
            <p:nvPr/>
          </p:nvCxnSpPr>
          <p:spPr bwMode="auto">
            <a:xfrm flipH="1" flipV="1">
              <a:off x="6591510" y="3525949"/>
              <a:ext cx="151021" cy="941190"/>
            </a:xfrm>
            <a:prstGeom prst="lin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" name="Rectangle 4"/>
            <p:cNvSpPr/>
            <p:nvPr/>
          </p:nvSpPr>
          <p:spPr bwMode="auto">
            <a:xfrm>
              <a:off x="3695700" y="2677886"/>
              <a:ext cx="1736271" cy="353785"/>
            </a:xfrm>
            <a:prstGeom prst="rect">
              <a:avLst/>
            </a:prstGeom>
            <a:solidFill>
              <a:srgbClr val="0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1021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65591" y="4694963"/>
            <a:ext cx="1799123" cy="870251"/>
            <a:chOff x="227525" y="4136607"/>
            <a:chExt cx="1799123" cy="870251"/>
          </a:xfrm>
        </p:grpSpPr>
        <p:sp>
          <p:nvSpPr>
            <p:cNvPr id="45" name="Left Bracket 44"/>
            <p:cNvSpPr/>
            <p:nvPr/>
          </p:nvSpPr>
          <p:spPr bwMode="auto">
            <a:xfrm>
              <a:off x="1922936" y="4661764"/>
              <a:ext cx="103712" cy="170060"/>
            </a:xfrm>
            <a:prstGeom prst="leftBracket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1"/>
            <p:cNvSpPr txBox="1">
              <a:spLocks/>
            </p:cNvSpPr>
            <p:nvPr/>
          </p:nvSpPr>
          <p:spPr>
            <a:xfrm>
              <a:off x="227525" y="4136607"/>
              <a:ext cx="1451963" cy="870251"/>
            </a:xfrm>
            <a:prstGeom prst="rect">
              <a:avLst/>
            </a:prstGeom>
          </p:spPr>
          <p:txBody>
            <a:bodyPr/>
            <a:lstStyle>
              <a:lvl1pPr marL="320040" indent="-27432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2870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Ø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1445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  <a:tabLst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600"/>
                </a:spcAft>
                <a:buNone/>
              </a:pPr>
              <a:r>
                <a:rPr lang="en-US" altLang="en-US" sz="1800" b="0" dirty="0"/>
                <a:t>Pending Reroute</a:t>
              </a:r>
              <a:endParaRPr lang="en-US" sz="1800" b="0" dirty="0"/>
            </a:p>
            <a:p>
              <a:pPr lvl="2"/>
              <a:endParaRPr lang="en-US" dirty="0"/>
            </a:p>
          </p:txBody>
        </p:sp>
        <p:cxnSp>
          <p:nvCxnSpPr>
            <p:cNvPr id="47" name="Straight Connector 46"/>
            <p:cNvCxnSpPr>
              <a:endCxn id="45" idx="1"/>
            </p:cNvCxnSpPr>
            <p:nvPr/>
          </p:nvCxnSpPr>
          <p:spPr bwMode="auto">
            <a:xfrm>
              <a:off x="1281516" y="4469736"/>
              <a:ext cx="641420" cy="277058"/>
            </a:xfrm>
            <a:prstGeom prst="line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1199866"/>
          </a:xfrm>
        </p:spPr>
        <p:txBody>
          <a:bodyPr/>
          <a:lstStyle/>
          <a:p>
            <a:r>
              <a:rPr lang="en-US" sz="3800" dirty="0"/>
              <a:t>Top Section - Pending Reroute and Typing Buffer</a:t>
            </a:r>
          </a:p>
        </p:txBody>
      </p:sp>
      <p:sp>
        <p:nvSpPr>
          <p:cNvPr id="21" name="Rectangle 8"/>
          <p:cNvSpPr txBox="1">
            <a:spLocks noChangeArrowheads="1"/>
          </p:cNvSpPr>
          <p:nvPr/>
        </p:nvSpPr>
        <p:spPr bwMode="auto">
          <a:xfrm>
            <a:off x="495300" y="1561731"/>
            <a:ext cx="8191500" cy="250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/>
              <a:t>Second row displays Pending Reroute in yellow text, but only if there is a pending reroute for the aircraft</a:t>
            </a:r>
          </a:p>
          <a:p>
            <a:pPr lvl="0"/>
            <a:endParaRPr lang="en-US" sz="2400" dirty="0"/>
          </a:p>
          <a:p>
            <a:pPr lvl="0"/>
            <a:endParaRPr lang="en-US" sz="2400" dirty="0"/>
          </a:p>
          <a:p>
            <a:pPr lvl="0"/>
            <a:endParaRPr lang="en-US" sz="1800" dirty="0"/>
          </a:p>
          <a:p>
            <a:pPr lvl="0"/>
            <a:r>
              <a:rPr lang="en-US" sz="2400" dirty="0"/>
              <a:t>Third row displays the pending reroute, but only if:</a:t>
            </a:r>
          </a:p>
          <a:p>
            <a:pPr lvl="1"/>
            <a:r>
              <a:rPr lang="en-US" sz="1600" dirty="0"/>
              <a:t>A pending reroute has been trial planned and selected, and</a:t>
            </a:r>
          </a:p>
          <a:p>
            <a:pPr lvl="1"/>
            <a:r>
              <a:rPr lang="en-US" sz="1600" dirty="0"/>
              <a:t>Route Menu was opened from the Plans Display/Plan Options Menu</a:t>
            </a:r>
          </a:p>
          <a:p>
            <a:pPr lvl="1"/>
            <a:endParaRPr lang="en-US" altLang="en-US" sz="2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2668888" y="4933611"/>
            <a:ext cx="6374139" cy="1105240"/>
            <a:chOff x="2078338" y="4372130"/>
            <a:chExt cx="6374139" cy="1105240"/>
          </a:xfrm>
        </p:grpSpPr>
        <p:sp>
          <p:nvSpPr>
            <p:cNvPr id="19" name="Left Bracket 18"/>
            <p:cNvSpPr/>
            <p:nvPr/>
          </p:nvSpPr>
          <p:spPr bwMode="auto">
            <a:xfrm rot="16200000">
              <a:off x="2379728" y="4856722"/>
              <a:ext cx="138281" cy="741062"/>
            </a:xfrm>
            <a:prstGeom prst="leftBracket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962650" y="4372130"/>
              <a:ext cx="2489827" cy="759393"/>
              <a:chOff x="6424045" y="2572149"/>
              <a:chExt cx="2489827" cy="760538"/>
            </a:xfrm>
          </p:grpSpPr>
          <p:sp>
            <p:nvSpPr>
              <p:cNvPr id="39" name="Left Bracket 38"/>
              <p:cNvSpPr/>
              <p:nvPr/>
            </p:nvSpPr>
            <p:spPr bwMode="auto">
              <a:xfrm flipH="1">
                <a:off x="6424045" y="3038423"/>
                <a:ext cx="239914" cy="294264"/>
              </a:xfrm>
              <a:prstGeom prst="leftBracket">
                <a:avLst/>
              </a:prstGeom>
              <a:noFill/>
              <a:ln w="254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 Placeholder 1"/>
              <p:cNvSpPr txBox="1">
                <a:spLocks/>
              </p:cNvSpPr>
              <p:nvPr/>
            </p:nvSpPr>
            <p:spPr>
              <a:xfrm>
                <a:off x="6842404" y="2572149"/>
                <a:ext cx="2071468" cy="486213"/>
              </a:xfrm>
              <a:prstGeom prst="rect">
                <a:avLst/>
              </a:prstGeom>
            </p:spPr>
            <p:txBody>
              <a:bodyPr/>
              <a:lstStyle>
                <a:lvl1pPr marL="320040" indent="-27432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28700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Ø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1445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  <a:tabLst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None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indent="-1714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en-US" sz="2000" dirty="0"/>
                  <a:t>Fourth Row: </a:t>
                </a:r>
                <a:r>
                  <a:rPr lang="en-US" altLang="en-US" sz="1800" b="0" dirty="0"/>
                  <a:t>Typing Buffer</a:t>
                </a:r>
                <a:endParaRPr lang="en-US" sz="1800" b="0" dirty="0"/>
              </a:p>
              <a:p>
                <a:pPr marL="0" lvl="2" indent="0">
                  <a:spcAft>
                    <a:spcPts val="600"/>
                  </a:spcAft>
                  <a:buNone/>
                </a:pPr>
                <a:endParaRPr lang="en-US" sz="18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40" name="Straight Connector 39"/>
              <p:cNvCxnSpPr/>
              <p:nvPr/>
            </p:nvCxnSpPr>
            <p:spPr bwMode="auto">
              <a:xfrm flipV="1">
                <a:off x="6679297" y="3058362"/>
                <a:ext cx="353518" cy="109042"/>
              </a:xfrm>
              <a:prstGeom prst="line">
                <a:avLst/>
              </a:prstGeom>
              <a:noFill/>
              <a:ln w="254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0" name="Text Placeholder 1"/>
            <p:cNvSpPr txBox="1">
              <a:spLocks/>
            </p:cNvSpPr>
            <p:nvPr/>
          </p:nvSpPr>
          <p:spPr>
            <a:xfrm>
              <a:off x="3295650" y="5131524"/>
              <a:ext cx="3275770" cy="345846"/>
            </a:xfrm>
            <a:prstGeom prst="rect">
              <a:avLst/>
            </a:prstGeom>
          </p:spPr>
          <p:txBody>
            <a:bodyPr/>
            <a:lstStyle>
              <a:lvl1pPr marL="320040" indent="-27432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2870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Ø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1445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  <a:tabLst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600"/>
                </a:spcAft>
                <a:buNone/>
              </a:pPr>
              <a:r>
                <a:rPr lang="en-US" altLang="en-US" sz="1800" b="0" dirty="0"/>
                <a:t>Non-Editable Element</a:t>
              </a:r>
              <a:endParaRPr lang="en-US" sz="1800" dirty="0"/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2819400" y="5296394"/>
              <a:ext cx="476250" cy="0"/>
            </a:xfrm>
            <a:prstGeom prst="line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13350" t="53451" r="69089" b="30088"/>
          <a:stretch/>
        </p:blipFill>
        <p:spPr>
          <a:xfrm>
            <a:off x="2514600" y="2438403"/>
            <a:ext cx="4114800" cy="10847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12025" t="43677" r="70390" b="40206"/>
          <a:stretch/>
        </p:blipFill>
        <p:spPr>
          <a:xfrm>
            <a:off x="2570494" y="4658857"/>
            <a:ext cx="4114800" cy="10607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44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49287" y="3998915"/>
            <a:ext cx="5943600" cy="1532174"/>
            <a:chOff x="1491572" y="2831971"/>
            <a:chExt cx="5943600" cy="153217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12025" t="43677" r="70390" b="40206"/>
            <a:stretch/>
          </p:blipFill>
          <p:spPr>
            <a:xfrm>
              <a:off x="1491572" y="2831971"/>
              <a:ext cx="5943600" cy="153217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3627120" y="3444240"/>
              <a:ext cx="1615440" cy="251460"/>
            </a:xfrm>
            <a:prstGeom prst="rect">
              <a:avLst/>
            </a:prstGeom>
            <a:solidFill>
              <a:srgbClr val="000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6" name="Text Placeholder 1"/>
          <p:cNvSpPr txBox="1">
            <a:spLocks/>
          </p:cNvSpPr>
          <p:nvPr/>
        </p:nvSpPr>
        <p:spPr>
          <a:xfrm>
            <a:off x="341351" y="4428494"/>
            <a:ext cx="1878226" cy="481522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/>
              <a:t>    not displayed</a:t>
            </a:r>
          </a:p>
          <a:p>
            <a:pPr lvl="2"/>
            <a:endParaRPr lang="en-US" dirty="0"/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2174131" y="4451539"/>
            <a:ext cx="2292406" cy="131181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Rectangle 8"/>
          <p:cNvSpPr txBox="1">
            <a:spLocks noChangeArrowheads="1"/>
          </p:cNvSpPr>
          <p:nvPr/>
        </p:nvSpPr>
        <p:spPr bwMode="auto">
          <a:xfrm>
            <a:off x="495300" y="1345260"/>
            <a:ext cx="8191500" cy="104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600" dirty="0"/>
              <a:t>Before Pending Reroute is applied:</a:t>
            </a:r>
          </a:p>
          <a:p>
            <a:pPr lvl="0"/>
            <a:endParaRPr lang="en-US" sz="2400" dirty="0"/>
          </a:p>
          <a:p>
            <a:pPr lvl="0"/>
            <a:endParaRPr lang="en-US" sz="1800" dirty="0"/>
          </a:p>
          <a:p>
            <a:pPr lvl="1"/>
            <a:endParaRPr lang="en-US" altLang="en-US" sz="2000" dirty="0"/>
          </a:p>
        </p:txBody>
      </p:sp>
      <p:sp>
        <p:nvSpPr>
          <p:cNvPr id="39" name="Left Bracket 38"/>
          <p:cNvSpPr/>
          <p:nvPr/>
        </p:nvSpPr>
        <p:spPr bwMode="auto">
          <a:xfrm rot="5400000" flipH="1">
            <a:off x="4516790" y="4508020"/>
            <a:ext cx="76551" cy="1845732"/>
          </a:xfrm>
          <a:prstGeom prst="leftBracket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"/>
          <p:cNvSpPr txBox="1">
            <a:spLocks/>
          </p:cNvSpPr>
          <p:nvPr/>
        </p:nvSpPr>
        <p:spPr>
          <a:xfrm>
            <a:off x="4017169" y="5601578"/>
            <a:ext cx="5417776" cy="48548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1700" b="0" dirty="0"/>
              <a:t>Typing buffer route includes applied TFM Reroute</a:t>
            </a:r>
            <a:endParaRPr lang="en-US" sz="1700" b="0" dirty="0"/>
          </a:p>
          <a:p>
            <a:pPr marL="0" lvl="2" indent="0">
              <a:spcAft>
                <a:spcPts val="600"/>
              </a:spcAft>
              <a:buNone/>
            </a:pPr>
            <a:endParaRPr lang="en-US" sz="1800" dirty="0">
              <a:solidFill>
                <a:srgbClr val="C00000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 bwMode="auto">
          <a:xfrm flipH="1" flipV="1">
            <a:off x="3996679" y="5485452"/>
            <a:ext cx="81378" cy="232252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 Placeholder 1"/>
          <p:cNvSpPr txBox="1">
            <a:spLocks/>
          </p:cNvSpPr>
          <p:nvPr/>
        </p:nvSpPr>
        <p:spPr>
          <a:xfrm>
            <a:off x="352249" y="5091188"/>
            <a:ext cx="1967841" cy="345846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1800" b="0" dirty="0"/>
              <a:t>Applied TFM Reroute</a:t>
            </a:r>
            <a:endParaRPr lang="en-US" sz="1800" dirty="0"/>
          </a:p>
        </p:txBody>
      </p:sp>
      <p:cxnSp>
        <p:nvCxnSpPr>
          <p:cNvPr id="22" name="Straight Connector 21"/>
          <p:cNvCxnSpPr/>
          <p:nvPr/>
        </p:nvCxnSpPr>
        <p:spPr bwMode="auto">
          <a:xfrm flipH="1">
            <a:off x="1803756" y="5074762"/>
            <a:ext cx="597876" cy="189159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8"/>
          <p:cNvSpPr txBox="1">
            <a:spLocks noChangeArrowheads="1"/>
          </p:cNvSpPr>
          <p:nvPr/>
        </p:nvSpPr>
        <p:spPr bwMode="auto">
          <a:xfrm>
            <a:off x="499110" y="3468948"/>
            <a:ext cx="8191500" cy="62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600" dirty="0"/>
              <a:t>After TFM Reroute has been applied:</a:t>
            </a:r>
          </a:p>
          <a:p>
            <a:pPr marL="45720" lvl="0" indent="0">
              <a:buNone/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719" y="4169900"/>
            <a:ext cx="1644161" cy="2816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2401632" y="4862644"/>
            <a:ext cx="2344615" cy="232123"/>
          </a:xfrm>
          <a:prstGeom prst="round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4361010" y="4577216"/>
            <a:ext cx="1790444" cy="182880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350008" y="1910769"/>
            <a:ext cx="5943600" cy="1532174"/>
            <a:chOff x="2350008" y="1910769"/>
            <a:chExt cx="5943600" cy="1532174"/>
          </a:xfrm>
        </p:grpSpPr>
        <p:grpSp>
          <p:nvGrpSpPr>
            <p:cNvPr id="23" name="Group 22"/>
            <p:cNvGrpSpPr/>
            <p:nvPr/>
          </p:nvGrpSpPr>
          <p:grpSpPr>
            <a:xfrm>
              <a:off x="2350008" y="1910769"/>
              <a:ext cx="5943600" cy="1532174"/>
              <a:chOff x="1491572" y="2831971"/>
              <a:chExt cx="5943600" cy="1532174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/>
              <a:srcRect l="12025" t="43677" r="70390" b="40206"/>
              <a:stretch/>
            </p:blipFill>
            <p:spPr>
              <a:xfrm>
                <a:off x="1491572" y="2831971"/>
                <a:ext cx="5943600" cy="1532174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 bwMode="auto">
              <a:xfrm>
                <a:off x="1565824" y="3728454"/>
                <a:ext cx="2560320" cy="182880"/>
              </a:xfrm>
              <a:prstGeom prst="rect">
                <a:avLst/>
              </a:prstGeom>
              <a:solidFill>
                <a:srgbClr val="000000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 bwMode="auto">
            <a:xfrm>
              <a:off x="6038844" y="3091040"/>
              <a:ext cx="521980" cy="163616"/>
            </a:xfrm>
            <a:prstGeom prst="rect">
              <a:avLst/>
            </a:prstGeom>
            <a:solidFill>
              <a:srgbClr val="0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6"/>
            <a:srcRect t="14530"/>
            <a:stretch/>
          </p:blipFill>
          <p:spPr>
            <a:xfrm>
              <a:off x="3975734" y="3079750"/>
              <a:ext cx="2324100" cy="17910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5" y="2069554"/>
            <a:ext cx="1644161" cy="281639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 bwMode="auto">
          <a:xfrm>
            <a:off x="2174131" y="2374833"/>
            <a:ext cx="2444806" cy="174659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Rounded Rectangle 30"/>
          <p:cNvSpPr/>
          <p:nvPr/>
        </p:nvSpPr>
        <p:spPr bwMode="auto">
          <a:xfrm>
            <a:off x="4361688" y="2543987"/>
            <a:ext cx="1790444" cy="182880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Placeholder 1"/>
          <p:cNvSpPr txBox="1">
            <a:spLocks/>
          </p:cNvSpPr>
          <p:nvPr/>
        </p:nvSpPr>
        <p:spPr>
          <a:xfrm>
            <a:off x="339039" y="2308918"/>
            <a:ext cx="1989638" cy="491966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/>
              <a:t>          displayed</a:t>
            </a:r>
          </a:p>
          <a:p>
            <a:pPr lvl="2"/>
            <a:endParaRPr lang="en-US" dirty="0"/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C9315FAC-EF38-41AB-8D06-28EC86D19B37}"/>
              </a:ext>
            </a:extLst>
          </p:cNvPr>
          <p:cNvSpPr txBox="1">
            <a:spLocks/>
          </p:cNvSpPr>
          <p:nvPr/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900" dirty="0"/>
              <a:t>Top Section - TFM Reroute Applied</a:t>
            </a:r>
          </a:p>
        </p:txBody>
      </p:sp>
    </p:spTree>
    <p:extLst>
      <p:ext uri="{BB962C8B-B14F-4D97-AF65-F5344CB8AC3E}">
        <p14:creationId xmlns:p14="http://schemas.microsoft.com/office/powerpoint/2010/main" val="419169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9" grpId="0" animBg="1"/>
      <p:bldP spid="28" grpId="0"/>
      <p:bldP spid="20" grpId="0"/>
      <p:bldP spid="8" grpId="0" animBg="1"/>
      <p:bldP spid="14" grpId="0" animBg="1"/>
      <p:bldP spid="31" grpId="0" animBg="1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808" t="28734" r="74265" b="54677"/>
          <a:stretch/>
        </p:blipFill>
        <p:spPr>
          <a:xfrm>
            <a:off x="630382" y="2600016"/>
            <a:ext cx="5367528" cy="1572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0832" t="23729" r="73289" b="59917"/>
          <a:stretch/>
        </p:blipFill>
        <p:spPr>
          <a:xfrm>
            <a:off x="628096" y="2626022"/>
            <a:ext cx="5367528" cy="1554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0829" t="23704" r="73311" b="55858"/>
          <a:stretch/>
        </p:blipFill>
        <p:spPr>
          <a:xfrm>
            <a:off x="629239" y="2625001"/>
            <a:ext cx="5367528" cy="1945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0836" t="23723" r="73295" b="55883"/>
          <a:stretch/>
        </p:blipFill>
        <p:spPr>
          <a:xfrm>
            <a:off x="629239" y="2618589"/>
            <a:ext cx="5367528" cy="194018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Section - Usage</a:t>
            </a:r>
          </a:p>
        </p:txBody>
      </p:sp>
      <p:sp>
        <p:nvSpPr>
          <p:cNvPr id="19" name="Rectangle 8"/>
          <p:cNvSpPr txBox="1">
            <a:spLocks noChangeArrowheads="1"/>
          </p:cNvSpPr>
          <p:nvPr/>
        </p:nvSpPr>
        <p:spPr bwMode="auto">
          <a:xfrm>
            <a:off x="495300" y="1306685"/>
            <a:ext cx="7450094" cy="1465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To amend a route: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0830" t="23838" r="73284" b="55844"/>
          <a:stretch/>
        </p:blipFill>
        <p:spPr>
          <a:xfrm>
            <a:off x="629239" y="2624567"/>
            <a:ext cx="5367528" cy="193076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175192" y="4567801"/>
            <a:ext cx="6069044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925" indent="-288925" algn="l">
              <a:spcAft>
                <a:spcPts val="600"/>
              </a:spcAft>
              <a:buFont typeface="+mj-lt"/>
              <a:buAutoNum type="arabicPeriod" startAt="4"/>
            </a:pPr>
            <a:r>
              <a:rPr lang="en-US" altLang="en-US" sz="2000" dirty="0"/>
              <a:t>Complete the amendment using Route Menu:</a:t>
            </a:r>
          </a:p>
          <a:p>
            <a:pPr marL="573088" indent="-290513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1800" dirty="0"/>
              <a:t>Typing Buffer, or</a:t>
            </a:r>
          </a:p>
          <a:p>
            <a:pPr marL="573088" indent="-290513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1800" dirty="0"/>
              <a:t>Direct-to-Fix section, or</a:t>
            </a:r>
          </a:p>
          <a:p>
            <a:pPr marL="573088" indent="-290513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1800" dirty="0"/>
              <a:t>ATC Preferred Route section</a:t>
            </a:r>
          </a:p>
          <a:p>
            <a:pPr marL="573088" indent="-290513" algn="l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altLang="en-US" sz="1800" dirty="0"/>
          </a:p>
          <a:p>
            <a:pPr marL="746125" lvl="1" indent="-288925" algn="l">
              <a:spcAft>
                <a:spcPts val="600"/>
              </a:spcAft>
              <a:buFont typeface="+mj-lt"/>
              <a:buAutoNum type="arabicPeriod" startAt="4"/>
            </a:pPr>
            <a:endParaRPr lang="en-US" altLang="en-US" sz="2000" dirty="0"/>
          </a:p>
        </p:txBody>
      </p:sp>
      <p:cxnSp>
        <p:nvCxnSpPr>
          <p:cNvPr id="51" name="Straight Connector 50"/>
          <p:cNvCxnSpPr/>
          <p:nvPr/>
        </p:nvCxnSpPr>
        <p:spPr bwMode="auto">
          <a:xfrm flipH="1">
            <a:off x="5844099" y="3540011"/>
            <a:ext cx="371963" cy="102320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Connector 58"/>
          <p:cNvCxnSpPr>
            <a:stCxn id="2" idx="1"/>
          </p:cNvCxnSpPr>
          <p:nvPr/>
        </p:nvCxnSpPr>
        <p:spPr bwMode="auto">
          <a:xfrm flipH="1">
            <a:off x="5190720" y="2967631"/>
            <a:ext cx="1019161" cy="187627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Straight Connector 63"/>
          <p:cNvCxnSpPr/>
          <p:nvPr/>
        </p:nvCxnSpPr>
        <p:spPr bwMode="auto">
          <a:xfrm flipH="1">
            <a:off x="4516034" y="2491968"/>
            <a:ext cx="379141" cy="663290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6209881" y="2767576"/>
            <a:ext cx="3329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l">
              <a:spcAft>
                <a:spcPts val="600"/>
              </a:spcAft>
              <a:buFont typeface="+mj-lt"/>
              <a:buAutoNum type="arabicPeriod" startAt="2"/>
            </a:pPr>
            <a:r>
              <a:rPr lang="en-US" altLang="en-US" sz="2000" dirty="0"/>
              <a:t>TBP Due to Chevron</a:t>
            </a:r>
          </a:p>
        </p:txBody>
      </p:sp>
      <p:sp>
        <p:nvSpPr>
          <p:cNvPr id="36" name="Text Placeholder 1"/>
          <p:cNvSpPr txBox="1">
            <a:spLocks/>
          </p:cNvSpPr>
          <p:nvPr/>
        </p:nvSpPr>
        <p:spPr>
          <a:xfrm>
            <a:off x="4798488" y="2141177"/>
            <a:ext cx="2847975" cy="48846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33363">
              <a:spcAft>
                <a:spcPts val="600"/>
              </a:spcAft>
              <a:buAutoNum type="arabicPeriod"/>
            </a:pPr>
            <a:r>
              <a:rPr lang="en-US" altLang="en-US" sz="2000" b="0" dirty="0"/>
              <a:t>TBP Uplink or Amend</a:t>
            </a:r>
            <a:endParaRPr lang="en-US" sz="2000" b="0" dirty="0">
              <a:solidFill>
                <a:srgbClr val="C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07595" y="3339956"/>
            <a:ext cx="33317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l">
              <a:spcAft>
                <a:spcPts val="600"/>
              </a:spcAft>
              <a:buFont typeface="+mj-lt"/>
              <a:buAutoNum type="arabicPeriod" startAt="3"/>
            </a:pPr>
            <a:r>
              <a:rPr lang="en-US" altLang="en-US" sz="2000" dirty="0"/>
              <a:t>TBP Due to Reason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1"/>
          <p:cNvSpPr txBox="1">
            <a:spLocks/>
          </p:cNvSpPr>
          <p:nvPr/>
        </p:nvSpPr>
        <p:spPr>
          <a:xfrm>
            <a:off x="1481421" y="2130722"/>
            <a:ext cx="2847975" cy="48846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2000" b="0" dirty="0"/>
              <a:t>Selected by default</a:t>
            </a:r>
            <a:endParaRPr lang="en-US" sz="2000" b="0" dirty="0">
              <a:solidFill>
                <a:srgbClr val="C0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H="1">
            <a:off x="1198488" y="2491968"/>
            <a:ext cx="342452" cy="663290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5734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6" grpId="0"/>
      <p:bldP spid="2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1143302"/>
          </a:xfrm>
        </p:spPr>
        <p:txBody>
          <a:bodyPr/>
          <a:lstStyle/>
          <a:p>
            <a:r>
              <a:rPr lang="en-US" dirty="0"/>
              <a:t>Top Section - Typing Buffer Amendment</a:t>
            </a:r>
          </a:p>
        </p:txBody>
      </p:sp>
      <p:sp>
        <p:nvSpPr>
          <p:cNvPr id="46" name="Text Placeholder 1"/>
          <p:cNvSpPr txBox="1">
            <a:spLocks/>
          </p:cNvSpPr>
          <p:nvPr/>
        </p:nvSpPr>
        <p:spPr>
          <a:xfrm>
            <a:off x="352922" y="3347939"/>
            <a:ext cx="1451963" cy="87025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2000" b="0" dirty="0"/>
              <a:t>Typing Buffer</a:t>
            </a:r>
            <a:endParaRPr lang="en-US" sz="2000" b="0" dirty="0"/>
          </a:p>
          <a:p>
            <a:pPr lvl="2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601" t="29774" r="74695" b="54854"/>
          <a:stretch/>
        </p:blipFill>
        <p:spPr>
          <a:xfrm>
            <a:off x="1828800" y="2282622"/>
            <a:ext cx="5486400" cy="1613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640" t="29831" r="74710" b="54885"/>
          <a:stretch/>
        </p:blipFill>
        <p:spPr>
          <a:xfrm>
            <a:off x="1828800" y="2286000"/>
            <a:ext cx="5486400" cy="1609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0623" t="27406" r="74698" b="57373"/>
          <a:stretch/>
        </p:blipFill>
        <p:spPr>
          <a:xfrm>
            <a:off x="1828800" y="2286001"/>
            <a:ext cx="5486400" cy="1600200"/>
          </a:xfrm>
          <a:prstGeom prst="rect">
            <a:avLst/>
          </a:prstGeom>
        </p:spPr>
      </p:pic>
      <p:sp>
        <p:nvSpPr>
          <p:cNvPr id="36" name="Text Placeholder 1"/>
          <p:cNvSpPr txBox="1">
            <a:spLocks/>
          </p:cNvSpPr>
          <p:nvPr/>
        </p:nvSpPr>
        <p:spPr>
          <a:xfrm>
            <a:off x="7608478" y="2196406"/>
            <a:ext cx="1451963" cy="87025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Aft>
                <a:spcPts val="600"/>
              </a:spcAft>
              <a:buNone/>
            </a:pPr>
            <a:r>
              <a:rPr lang="en-US" altLang="en-US" sz="2000" b="0" dirty="0"/>
              <a:t>1. TBP Amend</a:t>
            </a:r>
            <a:endParaRPr lang="en-US" sz="2000" b="0" dirty="0"/>
          </a:p>
          <a:p>
            <a:pPr lvl="2"/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 bwMode="auto">
          <a:xfrm flipH="1">
            <a:off x="6932268" y="2438400"/>
            <a:ext cx="692922" cy="431739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 Placeholder 1"/>
          <p:cNvSpPr txBox="1">
            <a:spLocks/>
          </p:cNvSpPr>
          <p:nvPr/>
        </p:nvSpPr>
        <p:spPr>
          <a:xfrm>
            <a:off x="3645472" y="4815042"/>
            <a:ext cx="2155253" cy="87025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None/>
            </a:pPr>
            <a:r>
              <a:rPr lang="en-US" altLang="en-US" sz="2000" b="0" dirty="0"/>
              <a:t>2. Enter revised route string</a:t>
            </a:r>
            <a:endParaRPr lang="en-US" sz="2000" b="0" dirty="0"/>
          </a:p>
          <a:p>
            <a:pPr lvl="2"/>
            <a:endParaRPr lang="en-US" dirty="0"/>
          </a:p>
        </p:txBody>
      </p:sp>
      <p:sp>
        <p:nvSpPr>
          <p:cNvPr id="24" name="Text Placeholder 1"/>
          <p:cNvSpPr txBox="1">
            <a:spLocks/>
          </p:cNvSpPr>
          <p:nvPr/>
        </p:nvSpPr>
        <p:spPr>
          <a:xfrm>
            <a:off x="6121137" y="4830293"/>
            <a:ext cx="2315184" cy="879176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None/>
            </a:pPr>
            <a:r>
              <a:rPr lang="en-US" altLang="en-US" sz="2000" b="0" dirty="0"/>
              <a:t>3. KBE completes amendment</a:t>
            </a:r>
            <a:endParaRPr lang="en-US" sz="2000" b="0" dirty="0"/>
          </a:p>
          <a:p>
            <a:pPr lvl="2"/>
            <a:endParaRPr lang="en-US" dirty="0"/>
          </a:p>
        </p:txBody>
      </p:sp>
      <p:sp>
        <p:nvSpPr>
          <p:cNvPr id="45" name="Left Bracket 44"/>
          <p:cNvSpPr/>
          <p:nvPr/>
        </p:nvSpPr>
        <p:spPr bwMode="auto">
          <a:xfrm>
            <a:off x="1719057" y="3424550"/>
            <a:ext cx="258779" cy="393192"/>
          </a:xfrm>
          <a:prstGeom prst="leftBracket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ket 33"/>
          <p:cNvSpPr/>
          <p:nvPr/>
        </p:nvSpPr>
        <p:spPr bwMode="auto">
          <a:xfrm rot="-5400000">
            <a:off x="5032955" y="1735521"/>
            <a:ext cx="195350" cy="3969091"/>
          </a:xfrm>
          <a:prstGeom prst="leftBracket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>
            <a:endCxn id="45" idx="1"/>
          </p:cNvCxnSpPr>
          <p:nvPr/>
        </p:nvCxnSpPr>
        <p:spPr bwMode="auto">
          <a:xfrm>
            <a:off x="1323975" y="3590925"/>
            <a:ext cx="395082" cy="30221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>
            <a:off x="4458540" y="3817742"/>
            <a:ext cx="4021" cy="987228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70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1" grpId="0"/>
      <p:bldP spid="24" grpId="0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706438"/>
          </a:xfrm>
        </p:spPr>
        <p:txBody>
          <a:bodyPr/>
          <a:lstStyle/>
          <a:p>
            <a:r>
              <a:rPr lang="en-US" dirty="0"/>
              <a:t>Selection Boxes Section</a:t>
            </a:r>
          </a:p>
        </p:txBody>
      </p:sp>
      <p:sp>
        <p:nvSpPr>
          <p:cNvPr id="15" name="Rectangle 8"/>
          <p:cNvSpPr txBox="1">
            <a:spLocks noChangeArrowheads="1"/>
          </p:cNvSpPr>
          <p:nvPr/>
        </p:nvSpPr>
        <p:spPr bwMode="auto">
          <a:xfrm>
            <a:off x="495300" y="1508760"/>
            <a:ext cx="8050213" cy="102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Include PAR selection box</a:t>
            </a:r>
          </a:p>
          <a:p>
            <a:pPr lvl="1"/>
            <a:r>
              <a:rPr lang="en-US" altLang="en-US" dirty="0"/>
              <a:t>Only active if the route to be amended includes an adapted Preferential Arrival Route (PAR)</a:t>
            </a:r>
          </a:p>
          <a:p>
            <a:pPr lvl="1"/>
            <a:r>
              <a:rPr lang="en-US" altLang="en-US" dirty="0"/>
              <a:t>Selecting this box prior to selecting the downstream fix results in an amendment from the current position to the selected downstream fix, and includes the appropriate PAR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416" t="39897" r="70456" b="51555"/>
          <a:stretch/>
        </p:blipFill>
        <p:spPr>
          <a:xfrm>
            <a:off x="1539308" y="4620729"/>
            <a:ext cx="6183923" cy="738554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 bwMode="auto">
          <a:xfrm>
            <a:off x="973668" y="4810125"/>
            <a:ext cx="676317" cy="5345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41296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r>
              <a:rPr lang="en-US" altLang="en-US" sz="4000" dirty="0"/>
              <a:t>Lesson Objectives</a:t>
            </a:r>
            <a:endParaRPr lang="en-US" altLang="en-US" sz="4000" kern="0" dirty="0"/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None/>
            </a:pPr>
            <a:r>
              <a:rPr lang="en-US" altLang="en-US" dirty="0"/>
              <a:t>At the end of this lesson, you will be able to identify characteristics of:</a:t>
            </a:r>
          </a:p>
          <a:p>
            <a:pPr lvl="0"/>
            <a:r>
              <a:rPr lang="en-US" b="0" dirty="0"/>
              <a:t>Keyboard route amendments</a:t>
            </a:r>
          </a:p>
          <a:p>
            <a:pPr lvl="0"/>
            <a:r>
              <a:rPr lang="en-US" b="0" dirty="0"/>
              <a:t>Route Menu amendments</a:t>
            </a:r>
          </a:p>
          <a:p>
            <a:r>
              <a:rPr lang="en-US" b="0" dirty="0"/>
              <a:t>Traffic Flow Management (TFM) Reroutes</a:t>
            </a:r>
          </a:p>
          <a:p>
            <a:pPr lvl="0"/>
            <a:r>
              <a:rPr lang="en-US" b="0" dirty="0"/>
              <a:t>CPDLC route uplinks</a:t>
            </a:r>
          </a:p>
        </p:txBody>
      </p:sp>
    </p:spTree>
    <p:extLst>
      <p:ext uri="{BB962C8B-B14F-4D97-AF65-F5344CB8AC3E}">
        <p14:creationId xmlns:p14="http://schemas.microsoft.com/office/powerpoint/2010/main" val="3172996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9416" t="39897" r="70456" b="51555"/>
          <a:stretch/>
        </p:blipFill>
        <p:spPr>
          <a:xfrm>
            <a:off x="1480039" y="3886733"/>
            <a:ext cx="6183923" cy="73855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7"/>
            <a:ext cx="8472488" cy="680413"/>
          </a:xfrm>
        </p:spPr>
        <p:txBody>
          <a:bodyPr/>
          <a:lstStyle/>
          <a:p>
            <a:r>
              <a:rPr lang="en-US" dirty="0"/>
              <a:t>Selection Boxes Section</a:t>
            </a:r>
            <a:r>
              <a:rPr lang="en-US" sz="3200" i="1" dirty="0"/>
              <a:t> (Cont’d)</a:t>
            </a:r>
            <a:endParaRPr lang="en-US" dirty="0"/>
          </a:p>
        </p:txBody>
      </p:sp>
      <p:sp>
        <p:nvSpPr>
          <p:cNvPr id="26" name="Text Placeholder 1"/>
          <p:cNvSpPr txBox="1">
            <a:spLocks/>
          </p:cNvSpPr>
          <p:nvPr/>
        </p:nvSpPr>
        <p:spPr>
          <a:xfrm>
            <a:off x="3972535" y="2884897"/>
            <a:ext cx="4200771" cy="87025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2000" b="0" dirty="0"/>
              <a:t>Prohibits application of an adapted Equipment Restricted Route (ERR)</a:t>
            </a:r>
            <a:endParaRPr lang="en-US" sz="3200" b="0" dirty="0"/>
          </a:p>
        </p:txBody>
      </p:sp>
      <p:sp>
        <p:nvSpPr>
          <p:cNvPr id="46" name="Text Placeholder 1"/>
          <p:cNvSpPr txBox="1">
            <a:spLocks/>
          </p:cNvSpPr>
          <p:nvPr/>
        </p:nvSpPr>
        <p:spPr>
          <a:xfrm>
            <a:off x="682880" y="2884897"/>
            <a:ext cx="2697629" cy="87025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2000" b="0" dirty="0"/>
              <a:t>Prohibits application of an adapted route</a:t>
            </a:r>
            <a:endParaRPr lang="en-US" sz="2000" b="0" dirty="0"/>
          </a:p>
        </p:txBody>
      </p:sp>
      <p:sp>
        <p:nvSpPr>
          <p:cNvPr id="29" name="Text Placeholder 1"/>
          <p:cNvSpPr txBox="1">
            <a:spLocks/>
          </p:cNvSpPr>
          <p:nvPr/>
        </p:nvSpPr>
        <p:spPr>
          <a:xfrm>
            <a:off x="5287124" y="5092976"/>
            <a:ext cx="3773749" cy="87025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2000" b="0" dirty="0"/>
              <a:t>Uplinked route will contain a Full Route Clearance (FRC)</a:t>
            </a:r>
            <a:endParaRPr lang="en-US" sz="2000" b="0" dirty="0"/>
          </a:p>
        </p:txBody>
      </p:sp>
      <p:sp>
        <p:nvSpPr>
          <p:cNvPr id="11" name="Rectangle 8"/>
          <p:cNvSpPr txBox="1">
            <a:spLocks noChangeArrowheads="1"/>
          </p:cNvSpPr>
          <p:nvPr/>
        </p:nvSpPr>
        <p:spPr bwMode="auto">
          <a:xfrm>
            <a:off x="495300" y="1508126"/>
            <a:ext cx="8050213" cy="61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Append </a:t>
            </a:r>
            <a:r>
              <a:rPr lang="en-US" dirty="0">
                <a:solidFill>
                  <a:srgbClr val="000000"/>
                </a:solidFill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✱</a:t>
            </a: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  <a:cs typeface="Segoe UI Symbol" panose="020B0502040204020203" pitchFamily="34" charset="0"/>
              </a:rPr>
              <a:t>, Append 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⊕</a:t>
            </a: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  <a:cs typeface="Segoe UI Symbol" panose="020B0502040204020203" pitchFamily="34" charset="0"/>
              </a:rPr>
              <a:t>, FRC</a:t>
            </a:r>
            <a:endParaRPr lang="en-US" altLang="en-US" dirty="0"/>
          </a:p>
        </p:txBody>
      </p:sp>
      <p:cxnSp>
        <p:nvCxnSpPr>
          <p:cNvPr id="21" name="Straight Connector 20"/>
          <p:cNvCxnSpPr/>
          <p:nvPr/>
        </p:nvCxnSpPr>
        <p:spPr bwMode="auto">
          <a:xfrm flipH="1">
            <a:off x="2781301" y="3477491"/>
            <a:ext cx="1191234" cy="819206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1316182" y="3532909"/>
            <a:ext cx="315973" cy="763788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5971309" y="4146888"/>
            <a:ext cx="1021724" cy="946088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55596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1101540"/>
          </a:xfrm>
        </p:spPr>
        <p:txBody>
          <a:bodyPr/>
          <a:lstStyle/>
          <a:p>
            <a:r>
              <a:rPr lang="en-US" dirty="0"/>
              <a:t>Direct-to-Fix / ATC Intended Route Section</a:t>
            </a:r>
            <a:endParaRPr lang="en-US" i="1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459322" y="2620916"/>
            <a:ext cx="1966693" cy="87025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000" b="0" dirty="0"/>
              <a:t>ATC Intended Route</a:t>
            </a:r>
          </a:p>
          <a:p>
            <a:pPr lvl="2"/>
            <a:endParaRPr lang="en-US" dirty="0"/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459322" y="4003803"/>
            <a:ext cx="1966693" cy="735658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000" b="0" dirty="0"/>
              <a:t>Direct-to-Fixes</a:t>
            </a:r>
          </a:p>
          <a:p>
            <a:pPr lvl="2"/>
            <a:endParaRPr lang="en-US" dirty="0"/>
          </a:p>
        </p:txBody>
      </p:sp>
      <p:sp>
        <p:nvSpPr>
          <p:cNvPr id="9" name="Left Bracket 8"/>
          <p:cNvSpPr/>
          <p:nvPr/>
        </p:nvSpPr>
        <p:spPr bwMode="auto">
          <a:xfrm>
            <a:off x="2586035" y="3280559"/>
            <a:ext cx="261955" cy="2544508"/>
          </a:xfrm>
          <a:prstGeom prst="leftBracket">
            <a:avLst>
              <a:gd name="adj" fmla="val 0"/>
            </a:avLst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265995" y="4232291"/>
            <a:ext cx="320040" cy="10782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Left Bracket 10"/>
          <p:cNvSpPr/>
          <p:nvPr/>
        </p:nvSpPr>
        <p:spPr bwMode="auto">
          <a:xfrm>
            <a:off x="2589211" y="2560836"/>
            <a:ext cx="258779" cy="633282"/>
          </a:xfrm>
          <a:prstGeom prst="leftBracket">
            <a:avLst>
              <a:gd name="adj" fmla="val 0"/>
            </a:avLst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2267583" y="2837888"/>
            <a:ext cx="320040" cy="10782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" name="Group 4"/>
          <p:cNvGrpSpPr/>
          <p:nvPr/>
        </p:nvGrpSpPr>
        <p:grpSpPr>
          <a:xfrm>
            <a:off x="2830203" y="2108351"/>
            <a:ext cx="5827454" cy="3858004"/>
            <a:chOff x="3005284" y="1792763"/>
            <a:chExt cx="5827454" cy="3858004"/>
          </a:xfrm>
        </p:grpSpPr>
        <p:sp>
          <p:nvSpPr>
            <p:cNvPr id="4" name="Rectangle 3"/>
            <p:cNvSpPr/>
            <p:nvPr/>
          </p:nvSpPr>
          <p:spPr bwMode="auto">
            <a:xfrm>
              <a:off x="3005284" y="3297935"/>
              <a:ext cx="5797296" cy="2352832"/>
            </a:xfrm>
            <a:prstGeom prst="rect">
              <a:avLst/>
            </a:prstGeom>
            <a:solidFill>
              <a:srgbClr val="0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8010" y="1792763"/>
              <a:ext cx="5824728" cy="37804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3283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990533"/>
              </p:ext>
            </p:extLst>
          </p:nvPr>
        </p:nvGraphicFramePr>
        <p:xfrm>
          <a:off x="474810" y="977742"/>
          <a:ext cx="8194380" cy="4711911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492213">
                  <a:extLst>
                    <a:ext uri="{9D8B030D-6E8A-4147-A177-3AD203B41FA5}">
                      <a16:colId xmlns:a16="http://schemas.microsoft.com/office/drawing/2014/main" val="3545454369"/>
                    </a:ext>
                  </a:extLst>
                </a:gridCol>
                <a:gridCol w="4210493">
                  <a:extLst>
                    <a:ext uri="{9D8B030D-6E8A-4147-A177-3AD203B41FA5}">
                      <a16:colId xmlns:a16="http://schemas.microsoft.com/office/drawing/2014/main" val="2675859568"/>
                    </a:ext>
                  </a:extLst>
                </a:gridCol>
                <a:gridCol w="2491674">
                  <a:extLst>
                    <a:ext uri="{9D8B030D-6E8A-4147-A177-3AD203B41FA5}">
                      <a16:colId xmlns:a16="http://schemas.microsoft.com/office/drawing/2014/main" val="486143214"/>
                    </a:ext>
                  </a:extLst>
                </a:gridCol>
              </a:tblGrid>
              <a:tr h="36851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Coding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Condition for Application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Example(s)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6938884"/>
                  </a:ext>
                </a:extLst>
              </a:tr>
              <a:tr h="368511">
                <a:tc>
                  <a:txBody>
                    <a:bodyPr/>
                    <a:lstStyle/>
                    <a:p>
                      <a:r>
                        <a:rPr lang="en-US" sz="1500" dirty="0"/>
                        <a:t>Cyan characters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Items are part of an unissued adapted route (AAR, ADAR, or ADR)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385175"/>
                  </a:ext>
                </a:extLst>
              </a:tr>
              <a:tr h="368511">
                <a:tc>
                  <a:txBody>
                    <a:bodyPr/>
                    <a:lstStyle/>
                    <a:p>
                      <a:r>
                        <a:rPr lang="en-US" sz="1500" dirty="0"/>
                        <a:t>White characters in white brackets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Item is part of an auto route with non-field 10 </a:t>
                      </a:r>
                      <a:r>
                        <a:rPr lang="en-US" sz="1500" dirty="0" err="1"/>
                        <a:t>alphanumerics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5943254"/>
                  </a:ext>
                </a:extLst>
              </a:tr>
              <a:tr h="368511">
                <a:tc>
                  <a:txBody>
                    <a:bodyPr/>
                    <a:lstStyle/>
                    <a:p>
                      <a:r>
                        <a:rPr lang="en-US" sz="1500" dirty="0"/>
                        <a:t>Underlined coral characters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Flight is not eligible for the item in the route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3737995"/>
                  </a:ext>
                </a:extLst>
              </a:tr>
              <a:tr h="368511">
                <a:tc>
                  <a:txBody>
                    <a:bodyPr/>
                    <a:lstStyle/>
                    <a:p>
                      <a:r>
                        <a:rPr lang="en-US" sz="1500" dirty="0"/>
                        <a:t>Cyan characters with coral underline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Items are part of an unissued AAR, ADAR, or ADR for which the flight is not eligible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926182"/>
                  </a:ext>
                </a:extLst>
              </a:tr>
              <a:tr h="368511">
                <a:tc>
                  <a:txBody>
                    <a:bodyPr/>
                    <a:lstStyle/>
                    <a:p>
                      <a:r>
                        <a:rPr lang="en-US" sz="1500" dirty="0"/>
                        <a:t>Yellow chevrons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Surround TFM protected portion of route when TFM reroute is pending for the flight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4020763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r>
                        <a:rPr lang="en-US" sz="1500" dirty="0"/>
                        <a:t>White chevrons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Surround TFM protected portion of route when a TFM reroute is in effect for the flight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353707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XXX or ???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Incomplete</a:t>
                      </a:r>
                      <a:r>
                        <a:rPr lang="en-US" sz="1500" baseline="0" dirty="0"/>
                        <a:t> route indicator</a:t>
                      </a:r>
                      <a:endParaRPr lang="en-US" sz="15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299780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450095"/>
          </a:xfrm>
        </p:spPr>
        <p:txBody>
          <a:bodyPr/>
          <a:lstStyle/>
          <a:p>
            <a:r>
              <a:rPr lang="en-US" dirty="0"/>
              <a:t>ATC Intended Route - Coding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755" y="1997500"/>
            <a:ext cx="2065816" cy="25999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696112" y="1429908"/>
            <a:ext cx="1457103" cy="260394"/>
            <a:chOff x="3648075" y="3252787"/>
            <a:chExt cx="1847850" cy="3524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8075" y="3252787"/>
              <a:ext cx="1847850" cy="35242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1" r="63178" b="65276"/>
            <a:stretch/>
          </p:blipFill>
          <p:spPr>
            <a:xfrm>
              <a:off x="5328130" y="3350701"/>
              <a:ext cx="115740" cy="168677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2318" y="2759905"/>
            <a:ext cx="1284217" cy="2781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9898" y="3535705"/>
            <a:ext cx="1749056" cy="287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t="14480" b="15823"/>
          <a:stretch/>
        </p:blipFill>
        <p:spPr>
          <a:xfrm>
            <a:off x="6391755" y="4305300"/>
            <a:ext cx="2181966" cy="2819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1755" y="4859018"/>
            <a:ext cx="2157856" cy="3073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404548" y="1911096"/>
            <a:ext cx="8317442" cy="3937000"/>
          </a:xfrm>
          <a:prstGeom prst="rect">
            <a:avLst/>
          </a:prstGeom>
          <a:solidFill>
            <a:schemeClr val="l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31837" y="2688336"/>
            <a:ext cx="8317442" cy="3200400"/>
          </a:xfrm>
          <a:prstGeom prst="rect">
            <a:avLst/>
          </a:prstGeom>
          <a:solidFill>
            <a:schemeClr val="l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28625" y="3456432"/>
            <a:ext cx="8317442" cy="2286000"/>
          </a:xfrm>
          <a:prstGeom prst="rect">
            <a:avLst/>
          </a:prstGeom>
          <a:solidFill>
            <a:schemeClr val="l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11480" y="4242816"/>
            <a:ext cx="8317442" cy="1188720"/>
          </a:xfrm>
          <a:prstGeom prst="rect">
            <a:avLst/>
          </a:prstGeom>
          <a:solidFill>
            <a:schemeClr val="l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11480" y="4791456"/>
            <a:ext cx="8317442" cy="685800"/>
          </a:xfrm>
          <a:prstGeom prst="rect">
            <a:avLst/>
          </a:prstGeom>
          <a:solidFill>
            <a:schemeClr val="l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2318" y="5383868"/>
            <a:ext cx="581025" cy="228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016" y="5383868"/>
            <a:ext cx="511344" cy="2286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 bwMode="auto">
          <a:xfrm>
            <a:off x="415248" y="5340096"/>
            <a:ext cx="8317442" cy="685800"/>
          </a:xfrm>
          <a:prstGeom prst="rect">
            <a:avLst/>
          </a:prstGeom>
          <a:solidFill>
            <a:schemeClr val="l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96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6" grpId="0" animBg="1"/>
      <p:bldP spid="17" grpId="0" animBg="1"/>
      <p:bldP spid="18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450095"/>
          </a:xfrm>
        </p:spPr>
        <p:txBody>
          <a:bodyPr/>
          <a:lstStyle/>
          <a:p>
            <a:r>
              <a:rPr lang="en-US" dirty="0"/>
              <a:t>Direct-to-Fix - Coding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663550"/>
              </p:ext>
            </p:extLst>
          </p:nvPr>
        </p:nvGraphicFramePr>
        <p:xfrm>
          <a:off x="474809" y="977742"/>
          <a:ext cx="8426303" cy="4862988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992166">
                  <a:extLst>
                    <a:ext uri="{9D8B030D-6E8A-4147-A177-3AD203B41FA5}">
                      <a16:colId xmlns:a16="http://schemas.microsoft.com/office/drawing/2014/main" val="3545454369"/>
                    </a:ext>
                  </a:extLst>
                </a:gridCol>
                <a:gridCol w="4728399">
                  <a:extLst>
                    <a:ext uri="{9D8B030D-6E8A-4147-A177-3AD203B41FA5}">
                      <a16:colId xmlns:a16="http://schemas.microsoft.com/office/drawing/2014/main" val="2675859568"/>
                    </a:ext>
                  </a:extLst>
                </a:gridCol>
                <a:gridCol w="1705738">
                  <a:extLst>
                    <a:ext uri="{9D8B030D-6E8A-4147-A177-3AD203B41FA5}">
                      <a16:colId xmlns:a16="http://schemas.microsoft.com/office/drawing/2014/main" val="486143214"/>
                    </a:ext>
                  </a:extLst>
                </a:gridCol>
              </a:tblGrid>
              <a:tr h="36851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Coding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Condition for Application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Example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6938884"/>
                  </a:ext>
                </a:extLst>
              </a:tr>
              <a:tr h="730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50" dirty="0"/>
                        <a:t>White chevrons</a:t>
                      </a:r>
                      <a:endParaRPr lang="en-US" sz="155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5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50" dirty="0">
                          <a:solidFill>
                            <a:schemeClr val="tx1"/>
                          </a:solidFill>
                        </a:rPr>
                        <a:t>Fix is part of TFM-protected portion of route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385175"/>
                  </a:ext>
                </a:extLst>
              </a:tr>
              <a:tr h="3685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50" dirty="0"/>
                        <a:t>Cyan characters</a:t>
                      </a:r>
                      <a:endParaRPr lang="en-US" sz="15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50" dirty="0">
                          <a:solidFill>
                            <a:schemeClr val="tx1"/>
                          </a:solidFill>
                        </a:rPr>
                        <a:t>Fix is part of an unissued AAR that is expected to be issued in a clearance by the local facility and the item is not the route destination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5943254"/>
                  </a:ext>
                </a:extLst>
              </a:tr>
              <a:tr h="368511">
                <a:tc>
                  <a:txBody>
                    <a:bodyPr/>
                    <a:lstStyle/>
                    <a:p>
                      <a:r>
                        <a:rPr lang="en-US" sz="1550" dirty="0">
                          <a:solidFill>
                            <a:schemeClr val="tx1"/>
                          </a:solidFill>
                        </a:rPr>
                        <a:t>Cyan characters within cyan parentheses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Fix is an part of an unissued AAR that is not expected to be issued in a clearance by the local facility (i.e., expected to be issued by a down route facility) and the item is not the route destination</a:t>
                      </a:r>
                      <a:endParaRPr lang="en-US" sz="15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3737995"/>
                  </a:ext>
                </a:extLst>
              </a:tr>
              <a:tr h="368511">
                <a:tc>
                  <a:txBody>
                    <a:bodyPr/>
                    <a:lstStyle/>
                    <a:p>
                      <a:r>
                        <a:rPr lang="en-US" sz="1550" dirty="0">
                          <a:solidFill>
                            <a:schemeClr val="tx1"/>
                          </a:solidFill>
                        </a:rPr>
                        <a:t>Gray characters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50" dirty="0">
                          <a:solidFill>
                            <a:schemeClr val="tx1"/>
                          </a:solidFill>
                        </a:rPr>
                        <a:t>Fix was generated from a non-field 10 adapted route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926182"/>
                  </a:ext>
                </a:extLst>
              </a:tr>
              <a:tr h="368511">
                <a:tc>
                  <a:txBody>
                    <a:bodyPr/>
                    <a:lstStyle/>
                    <a:p>
                      <a:r>
                        <a:rPr lang="en-US" sz="1550" dirty="0">
                          <a:solidFill>
                            <a:schemeClr val="tx1"/>
                          </a:solidFill>
                        </a:rPr>
                        <a:t>Underlined</a:t>
                      </a:r>
                      <a:r>
                        <a:rPr lang="en-US" sz="1550" baseline="0" dirty="0">
                          <a:solidFill>
                            <a:schemeClr val="tx1"/>
                          </a:solidFill>
                        </a:rPr>
                        <a:t> coral characters</a:t>
                      </a:r>
                      <a:endParaRPr lang="en-US" sz="15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50" dirty="0">
                          <a:solidFill>
                            <a:schemeClr val="tx1"/>
                          </a:solidFill>
                        </a:rPr>
                        <a:t>Flight is ineligible for this fix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4020763"/>
                  </a:ext>
                </a:extLst>
              </a:tr>
              <a:tr h="3685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50" dirty="0"/>
                        <a:t>Cyan characters with coral underline</a:t>
                      </a:r>
                      <a:endParaRPr lang="en-US" sz="155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5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50" dirty="0">
                          <a:solidFill>
                            <a:schemeClr val="tx1"/>
                          </a:solidFill>
                        </a:rPr>
                        <a:t>Fix is part of an </a:t>
                      </a:r>
                      <a:r>
                        <a:rPr lang="en-US" sz="1550" dirty="0" err="1">
                          <a:solidFill>
                            <a:schemeClr val="tx1"/>
                          </a:solidFill>
                        </a:rPr>
                        <a:t>uncleared</a:t>
                      </a:r>
                      <a:r>
                        <a:rPr lang="en-US" sz="1550" dirty="0">
                          <a:solidFill>
                            <a:schemeClr val="tx1"/>
                          </a:solidFill>
                        </a:rPr>
                        <a:t> AAR, ADAR, or ADR for which the flight is not eligible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353707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6117" t="1274" r="22053" b="7455"/>
          <a:stretch/>
        </p:blipFill>
        <p:spPr>
          <a:xfrm>
            <a:off x="7487401" y="1443052"/>
            <a:ext cx="1095375" cy="342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137" y="2179237"/>
            <a:ext cx="923902" cy="3845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797" y="2992821"/>
            <a:ext cx="720582" cy="3258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680" y="4052839"/>
            <a:ext cx="1582816" cy="2751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710" y="4595429"/>
            <a:ext cx="1498756" cy="2940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9169" y="5155623"/>
            <a:ext cx="957870" cy="3986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457200" y="2083531"/>
            <a:ext cx="8503920" cy="3937000"/>
          </a:xfrm>
          <a:prstGeom prst="rect">
            <a:avLst/>
          </a:prstGeom>
          <a:solidFill>
            <a:schemeClr val="l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11480" y="2884438"/>
            <a:ext cx="8503920" cy="3063240"/>
          </a:xfrm>
          <a:prstGeom prst="rect">
            <a:avLst/>
          </a:prstGeom>
          <a:solidFill>
            <a:schemeClr val="l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11480" y="3921998"/>
            <a:ext cx="8503920" cy="2011680"/>
          </a:xfrm>
          <a:prstGeom prst="rect">
            <a:avLst/>
          </a:prstGeom>
          <a:solidFill>
            <a:schemeClr val="l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11480" y="4484964"/>
            <a:ext cx="8503920" cy="1444752"/>
          </a:xfrm>
          <a:prstGeom prst="rect">
            <a:avLst/>
          </a:prstGeom>
          <a:solidFill>
            <a:schemeClr val="l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13279" y="5044374"/>
            <a:ext cx="8503920" cy="868680"/>
          </a:xfrm>
          <a:prstGeom prst="rect">
            <a:avLst/>
          </a:prstGeom>
          <a:solidFill>
            <a:schemeClr val="l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14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5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1101540"/>
          </a:xfrm>
        </p:spPr>
        <p:txBody>
          <a:bodyPr/>
          <a:lstStyle/>
          <a:p>
            <a:r>
              <a:rPr lang="en-US" dirty="0"/>
              <a:t>Direct-to-Fix - Amend Route</a:t>
            </a:r>
          </a:p>
        </p:txBody>
      </p:sp>
      <p:sp>
        <p:nvSpPr>
          <p:cNvPr id="35" name="Content Placeholder 34"/>
          <p:cNvSpPr>
            <a:spLocks noGrp="1"/>
          </p:cNvSpPr>
          <p:nvPr>
            <p:ph idx="1"/>
          </p:nvPr>
        </p:nvSpPr>
        <p:spPr>
          <a:xfrm>
            <a:off x="495301" y="1508126"/>
            <a:ext cx="3092630" cy="633306"/>
          </a:xfrm>
        </p:spPr>
        <p:txBody>
          <a:bodyPr/>
          <a:lstStyle/>
          <a:p>
            <a:r>
              <a:rPr lang="en-US" dirty="0"/>
              <a:t>Use the areas outlined here to amend a route using a           Direct-to-Fix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151226" y="1508126"/>
            <a:ext cx="3976683" cy="4481219"/>
            <a:chOff x="4151226" y="1508126"/>
            <a:chExt cx="3976683" cy="4481219"/>
          </a:xfrm>
        </p:grpSpPr>
        <p:grpSp>
          <p:nvGrpSpPr>
            <p:cNvPr id="39" name="Group 38"/>
            <p:cNvGrpSpPr/>
            <p:nvPr/>
          </p:nvGrpSpPr>
          <p:grpSpPr>
            <a:xfrm>
              <a:off x="4166334" y="1508126"/>
              <a:ext cx="3946466" cy="4481219"/>
              <a:chOff x="4729309" y="1446028"/>
              <a:chExt cx="3946466" cy="4481219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354"/>
              <a:stretch/>
            </p:blipFill>
            <p:spPr>
              <a:xfrm>
                <a:off x="4729309" y="1446028"/>
                <a:ext cx="3946466" cy="4481219"/>
              </a:xfrm>
              <a:prstGeom prst="rect">
                <a:avLst/>
              </a:prstGeom>
            </p:spPr>
          </p:pic>
          <p:sp>
            <p:nvSpPr>
              <p:cNvPr id="41" name="Rectangle 40"/>
              <p:cNvSpPr/>
              <p:nvPr/>
            </p:nvSpPr>
            <p:spPr bwMode="auto">
              <a:xfrm>
                <a:off x="6037125" y="1780953"/>
                <a:ext cx="379624" cy="212652"/>
              </a:xfrm>
              <a:prstGeom prst="rect">
                <a:avLst/>
              </a:prstGeom>
              <a:solidFill>
                <a:srgbClr val="000000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6214731" y="1781884"/>
                <a:ext cx="231968" cy="137423"/>
                <a:chOff x="3946429" y="4312140"/>
                <a:chExt cx="231968" cy="137423"/>
              </a:xfrm>
            </p:grpSpPr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1" r="17008" b="4092"/>
                <a:stretch/>
              </p:blipFill>
              <p:spPr>
                <a:xfrm>
                  <a:off x="3946429" y="4321547"/>
                  <a:ext cx="72749" cy="128016"/>
                </a:xfrm>
                <a:prstGeom prst="rect">
                  <a:avLst/>
                </a:prstGeom>
              </p:spPr>
            </p:pic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4497" t="9566" r="20342" b="14415"/>
                <a:stretch/>
              </p:blipFill>
              <p:spPr>
                <a:xfrm>
                  <a:off x="4107942" y="4312140"/>
                  <a:ext cx="70455" cy="128016"/>
                </a:xfrm>
                <a:prstGeom prst="rect">
                  <a:avLst/>
                </a:prstGeom>
              </p:spPr>
            </p:pic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1" r="17008" b="4092"/>
                <a:stretch/>
              </p:blipFill>
              <p:spPr>
                <a:xfrm>
                  <a:off x="4019959" y="4321452"/>
                  <a:ext cx="72749" cy="128016"/>
                </a:xfrm>
                <a:prstGeom prst="rect">
                  <a:avLst/>
                </a:prstGeom>
              </p:spPr>
            </p:pic>
          </p:grpSp>
        </p:grpSp>
        <p:sp>
          <p:nvSpPr>
            <p:cNvPr id="36" name="Rectangle 35"/>
            <p:cNvSpPr/>
            <p:nvPr/>
          </p:nvSpPr>
          <p:spPr bwMode="auto">
            <a:xfrm>
              <a:off x="6697980" y="1971998"/>
              <a:ext cx="1364695" cy="342455"/>
            </a:xfrm>
            <a:prstGeom prst="rect">
              <a:avLst/>
            </a:prstGeom>
            <a:noFill/>
            <a:ln w="603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151226" y="2802685"/>
              <a:ext cx="3240174" cy="594360"/>
            </a:xfrm>
            <a:prstGeom prst="rect">
              <a:avLst/>
            </a:prstGeom>
            <a:noFill/>
            <a:ln w="603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7472509" y="2805510"/>
              <a:ext cx="655400" cy="594360"/>
            </a:xfrm>
            <a:prstGeom prst="rect">
              <a:avLst/>
            </a:prstGeom>
            <a:noFill/>
            <a:ln w="603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4151226" y="4164997"/>
              <a:ext cx="3976682" cy="1783080"/>
            </a:xfrm>
            <a:prstGeom prst="rect">
              <a:avLst/>
            </a:prstGeom>
            <a:noFill/>
            <a:ln w="603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74627" y="1828067"/>
              <a:ext cx="604948" cy="214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74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"/>
          <p:cNvSpPr txBox="1">
            <a:spLocks/>
          </p:cNvSpPr>
          <p:nvPr/>
        </p:nvSpPr>
        <p:spPr>
          <a:xfrm>
            <a:off x="4743484" y="6354238"/>
            <a:ext cx="1797151" cy="813930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itle 2"/>
          <p:cNvSpPr txBox="1">
            <a:spLocks/>
          </p:cNvSpPr>
          <p:nvPr/>
        </p:nvSpPr>
        <p:spPr bwMode="auto">
          <a:xfrm>
            <a:off x="428625" y="344488"/>
            <a:ext cx="8472488" cy="110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900" dirty="0"/>
              <a:t>Direct-to-Fix -                           Include PAR Not Selected 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6492240" y="1563624"/>
            <a:ext cx="2284936" cy="4416552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6491988" y="1564003"/>
            <a:ext cx="2284936" cy="4416552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 bwMode="auto">
          <a:xfrm>
            <a:off x="2920755" y="3663571"/>
            <a:ext cx="539133" cy="0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4"/>
          <a:srcRect l="7872" t="18129" r="55690" b="3710"/>
          <a:stretch/>
        </p:blipFill>
        <p:spPr>
          <a:xfrm>
            <a:off x="374824" y="1567344"/>
            <a:ext cx="7315200" cy="441321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5"/>
          <a:srcRect l="52210" t="7311" r="1423" b="16939"/>
          <a:stretch/>
        </p:blipFill>
        <p:spPr>
          <a:xfrm>
            <a:off x="4068545" y="2667000"/>
            <a:ext cx="4343400" cy="186734"/>
          </a:xfrm>
          <a:prstGeom prst="rect">
            <a:avLst/>
          </a:prstGeom>
        </p:spPr>
      </p:pic>
      <p:sp>
        <p:nvSpPr>
          <p:cNvPr id="77" name="Text Placeholder 1"/>
          <p:cNvSpPr txBox="1">
            <a:spLocks/>
          </p:cNvSpPr>
          <p:nvPr/>
        </p:nvSpPr>
        <p:spPr>
          <a:xfrm>
            <a:off x="371475" y="2510586"/>
            <a:ext cx="1040353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Not selected</a:t>
            </a:r>
          </a:p>
          <a:p>
            <a:pPr lvl="2"/>
            <a:endParaRPr lang="en-US" dirty="0"/>
          </a:p>
        </p:txBody>
      </p:sp>
      <p:cxnSp>
        <p:nvCxnSpPr>
          <p:cNvPr id="78" name="Straight Arrow Connector 77"/>
          <p:cNvCxnSpPr/>
          <p:nvPr/>
        </p:nvCxnSpPr>
        <p:spPr bwMode="auto">
          <a:xfrm flipV="1">
            <a:off x="962025" y="2505075"/>
            <a:ext cx="533400" cy="152400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5" name="Text Placeholder 1"/>
          <p:cNvSpPr txBox="1">
            <a:spLocks/>
          </p:cNvSpPr>
          <p:nvPr/>
        </p:nvSpPr>
        <p:spPr>
          <a:xfrm>
            <a:off x="371475" y="3587492"/>
            <a:ext cx="1259071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chemeClr val="bg1"/>
                </a:solidFill>
              </a:rPr>
              <a:t>White Fix </a:t>
            </a:r>
            <a:r>
              <a:rPr lang="en-US" sz="1800" b="0" dirty="0">
                <a:solidFill>
                  <a:srgbClr val="FFFF00"/>
                </a:solidFill>
              </a:rPr>
              <a:t>Selected</a:t>
            </a:r>
          </a:p>
          <a:p>
            <a:pPr lvl="2"/>
            <a:endParaRPr lang="en-US" dirty="0"/>
          </a:p>
        </p:txBody>
      </p:sp>
      <p:cxnSp>
        <p:nvCxnSpPr>
          <p:cNvPr id="86" name="Straight Arrow Connector 85"/>
          <p:cNvCxnSpPr/>
          <p:nvPr/>
        </p:nvCxnSpPr>
        <p:spPr bwMode="auto">
          <a:xfrm flipV="1">
            <a:off x="971550" y="3448050"/>
            <a:ext cx="533400" cy="152400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7" name="Text Placeholder 1"/>
          <p:cNvSpPr txBox="1">
            <a:spLocks/>
          </p:cNvSpPr>
          <p:nvPr/>
        </p:nvSpPr>
        <p:spPr>
          <a:xfrm>
            <a:off x="5788307" y="2968439"/>
            <a:ext cx="3256537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Resulting ACL Route Field</a:t>
            </a:r>
          </a:p>
          <a:p>
            <a:pPr lvl="2"/>
            <a:endParaRPr lang="en-US" dirty="0"/>
          </a:p>
        </p:txBody>
      </p:sp>
      <p:sp>
        <p:nvSpPr>
          <p:cNvPr id="88" name="Text Placeholder 1"/>
          <p:cNvSpPr txBox="1">
            <a:spLocks/>
          </p:cNvSpPr>
          <p:nvPr/>
        </p:nvSpPr>
        <p:spPr>
          <a:xfrm>
            <a:off x="5788307" y="2058506"/>
            <a:ext cx="3146599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Beginning ACL Route Field</a:t>
            </a:r>
          </a:p>
          <a:p>
            <a:pPr lvl="2"/>
            <a:endParaRPr lang="en-US" dirty="0"/>
          </a:p>
        </p:txBody>
      </p:sp>
      <p:cxnSp>
        <p:nvCxnSpPr>
          <p:cNvPr id="89" name="Straight Arrow Connector 88"/>
          <p:cNvCxnSpPr/>
          <p:nvPr/>
        </p:nvCxnSpPr>
        <p:spPr bwMode="auto">
          <a:xfrm flipH="1" flipV="1">
            <a:off x="5686425" y="1935004"/>
            <a:ext cx="173230" cy="199658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Straight Arrow Connector 89"/>
          <p:cNvCxnSpPr/>
          <p:nvPr/>
        </p:nvCxnSpPr>
        <p:spPr bwMode="auto">
          <a:xfrm flipH="1" flipV="1">
            <a:off x="5687568" y="2858929"/>
            <a:ext cx="173230" cy="199658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Rectangle 44"/>
          <p:cNvSpPr/>
          <p:nvPr/>
        </p:nvSpPr>
        <p:spPr bwMode="auto">
          <a:xfrm>
            <a:off x="382238" y="1563624"/>
            <a:ext cx="8402272" cy="4416552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/>
          <a:srcRect l="8110" t="17973" r="58137" b="7504"/>
          <a:stretch/>
        </p:blipFill>
        <p:spPr>
          <a:xfrm>
            <a:off x="374904" y="1560820"/>
            <a:ext cx="7112063" cy="4416552"/>
          </a:xfrm>
          <a:prstGeom prst="rect">
            <a:avLst/>
          </a:prstGeom>
        </p:spPr>
      </p:pic>
      <p:sp>
        <p:nvSpPr>
          <p:cNvPr id="48" name="Text Placeholder 1"/>
          <p:cNvSpPr txBox="1">
            <a:spLocks/>
          </p:cNvSpPr>
          <p:nvPr/>
        </p:nvSpPr>
        <p:spPr>
          <a:xfrm>
            <a:off x="426434" y="2535562"/>
            <a:ext cx="1040353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Not selected</a:t>
            </a:r>
          </a:p>
          <a:p>
            <a:pPr lvl="2"/>
            <a:endParaRPr lang="en-US" dirty="0"/>
          </a:p>
        </p:txBody>
      </p:sp>
      <p:cxnSp>
        <p:nvCxnSpPr>
          <p:cNvPr id="50" name="Straight Arrow Connector 49"/>
          <p:cNvCxnSpPr/>
          <p:nvPr/>
        </p:nvCxnSpPr>
        <p:spPr bwMode="auto">
          <a:xfrm flipV="1">
            <a:off x="1016984" y="2530051"/>
            <a:ext cx="533400" cy="152400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 Placeholder 1"/>
          <p:cNvSpPr txBox="1">
            <a:spLocks/>
          </p:cNvSpPr>
          <p:nvPr/>
        </p:nvSpPr>
        <p:spPr>
          <a:xfrm>
            <a:off x="324829" y="3587067"/>
            <a:ext cx="1405934" cy="788989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Selected </a:t>
            </a:r>
            <a:r>
              <a:rPr lang="en-US" sz="1700" b="0" dirty="0">
                <a:solidFill>
                  <a:schemeClr val="bg1"/>
                </a:solidFill>
              </a:rPr>
              <a:t>(White Fix)</a:t>
            </a:r>
          </a:p>
          <a:p>
            <a:pPr lvl="2"/>
            <a:endParaRPr lang="en-US" dirty="0"/>
          </a:p>
        </p:txBody>
      </p:sp>
      <p:cxnSp>
        <p:nvCxnSpPr>
          <p:cNvPr id="52" name="Straight Arrow Connector 51"/>
          <p:cNvCxnSpPr/>
          <p:nvPr/>
        </p:nvCxnSpPr>
        <p:spPr bwMode="auto">
          <a:xfrm flipV="1">
            <a:off x="807434" y="2691976"/>
            <a:ext cx="1310802" cy="933450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Arrow Connector 52"/>
          <p:cNvCxnSpPr/>
          <p:nvPr/>
        </p:nvCxnSpPr>
        <p:spPr bwMode="auto">
          <a:xfrm flipV="1">
            <a:off x="807434" y="3353706"/>
            <a:ext cx="742950" cy="281245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Text Placeholder 1"/>
          <p:cNvSpPr txBox="1">
            <a:spLocks/>
          </p:cNvSpPr>
          <p:nvPr/>
        </p:nvSpPr>
        <p:spPr>
          <a:xfrm>
            <a:off x="5843266" y="2083482"/>
            <a:ext cx="3146599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Beginning ACL Route Field</a:t>
            </a:r>
          </a:p>
          <a:p>
            <a:pPr lvl="2"/>
            <a:endParaRPr lang="en-US" dirty="0"/>
          </a:p>
        </p:txBody>
      </p:sp>
      <p:sp>
        <p:nvSpPr>
          <p:cNvPr id="55" name="Text Placeholder 1"/>
          <p:cNvSpPr txBox="1">
            <a:spLocks/>
          </p:cNvSpPr>
          <p:nvPr/>
        </p:nvSpPr>
        <p:spPr>
          <a:xfrm>
            <a:off x="5843266" y="2993415"/>
            <a:ext cx="3256537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Resulting ACL Route Field</a:t>
            </a:r>
          </a:p>
          <a:p>
            <a:pPr lvl="2"/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 bwMode="auto">
          <a:xfrm flipH="1" flipV="1">
            <a:off x="5693759" y="1925850"/>
            <a:ext cx="220855" cy="233788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Arrow Connector 56"/>
          <p:cNvCxnSpPr/>
          <p:nvPr/>
        </p:nvCxnSpPr>
        <p:spPr bwMode="auto">
          <a:xfrm flipH="1" flipV="1">
            <a:off x="5742527" y="2883905"/>
            <a:ext cx="173230" cy="199658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7"/>
          <a:srcRect l="57305" t="15678" b="10837"/>
          <a:stretch/>
        </p:blipFill>
        <p:spPr>
          <a:xfrm>
            <a:off x="4128193" y="2659435"/>
            <a:ext cx="3513597" cy="171450"/>
          </a:xfrm>
          <a:prstGeom prst="rect">
            <a:avLst/>
          </a:prstGeom>
        </p:spPr>
      </p:pic>
      <p:sp>
        <p:nvSpPr>
          <p:cNvPr id="59" name="Text Placeholder 1"/>
          <p:cNvSpPr txBox="1">
            <a:spLocks/>
          </p:cNvSpPr>
          <p:nvPr/>
        </p:nvSpPr>
        <p:spPr>
          <a:xfrm>
            <a:off x="4439889" y="3551594"/>
            <a:ext cx="3786947" cy="1286257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0" dirty="0">
                <a:solidFill>
                  <a:srgbClr val="00DADA"/>
                </a:solidFill>
                <a:latin typeface="Consolas" panose="020B0609020204030204" pitchFamily="49" charset="0"/>
              </a:rPr>
              <a:t>[MANGE..THHMP.CAVLR4.]</a:t>
            </a:r>
            <a:r>
              <a:rPr lang="en-US" sz="1800" b="0" dirty="0">
                <a:solidFill>
                  <a:srgbClr val="00DADA"/>
                </a:solidFill>
              </a:rPr>
              <a:t> </a:t>
            </a:r>
            <a:r>
              <a:rPr lang="en-US" sz="1800" b="0" dirty="0">
                <a:solidFill>
                  <a:srgbClr val="FFFF00"/>
                </a:solidFill>
              </a:rPr>
              <a:t>is the suppressed ERR PAR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0" dirty="0">
                <a:solidFill>
                  <a:srgbClr val="00DADA"/>
                </a:solidFill>
                <a:latin typeface="Consolas" panose="020B0609020204030204" pitchFamily="49" charset="0"/>
              </a:rPr>
              <a:t>[MATOX..FAK.COATT5.]</a:t>
            </a:r>
            <a:r>
              <a:rPr lang="en-US" sz="1800" b="0" dirty="0">
                <a:solidFill>
                  <a:srgbClr val="00B0F0"/>
                </a:solidFill>
              </a:rPr>
              <a:t> </a:t>
            </a:r>
            <a:r>
              <a:rPr lang="en-US" sz="1800" b="0" dirty="0">
                <a:solidFill>
                  <a:srgbClr val="FFFF00"/>
                </a:solidFill>
              </a:rPr>
              <a:t>is the applied non-ERR PAR.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374904" y="1558742"/>
            <a:ext cx="8402272" cy="4416552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1561282"/>
            <a:ext cx="7277551" cy="441655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9"/>
          <a:srcRect t="20812" b="6236"/>
          <a:stretch/>
        </p:blipFill>
        <p:spPr>
          <a:xfrm>
            <a:off x="4346289" y="2636718"/>
            <a:ext cx="2882502" cy="173736"/>
          </a:xfrm>
          <a:prstGeom prst="rect">
            <a:avLst/>
          </a:prstGeom>
        </p:spPr>
      </p:pic>
      <p:sp>
        <p:nvSpPr>
          <p:cNvPr id="63" name="Text Placeholder 1"/>
          <p:cNvSpPr txBox="1">
            <a:spLocks/>
          </p:cNvSpPr>
          <p:nvPr/>
        </p:nvSpPr>
        <p:spPr>
          <a:xfrm>
            <a:off x="477062" y="2191454"/>
            <a:ext cx="1040353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Not selected</a:t>
            </a:r>
          </a:p>
          <a:p>
            <a:pPr lvl="2"/>
            <a:endParaRPr lang="en-US" dirty="0"/>
          </a:p>
        </p:txBody>
      </p:sp>
      <p:cxnSp>
        <p:nvCxnSpPr>
          <p:cNvPr id="64" name="Straight Arrow Connector 63"/>
          <p:cNvCxnSpPr/>
          <p:nvPr/>
        </p:nvCxnSpPr>
        <p:spPr bwMode="auto">
          <a:xfrm>
            <a:off x="1265179" y="2477757"/>
            <a:ext cx="489541" cy="73447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Text Placeholder 1"/>
          <p:cNvSpPr txBox="1">
            <a:spLocks/>
          </p:cNvSpPr>
          <p:nvPr/>
        </p:nvSpPr>
        <p:spPr>
          <a:xfrm>
            <a:off x="421816" y="3608221"/>
            <a:ext cx="1304329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Selected</a:t>
            </a:r>
            <a:r>
              <a:rPr lang="en-US" sz="1800" b="0" dirty="0">
                <a:solidFill>
                  <a:srgbClr val="38952B"/>
                </a:solidFill>
              </a:rPr>
              <a:t> </a:t>
            </a:r>
            <a:r>
              <a:rPr lang="en-US" sz="1800" b="0" dirty="0">
                <a:solidFill>
                  <a:schemeClr val="bg1"/>
                </a:solidFill>
              </a:rPr>
              <a:t>(White Fix)</a:t>
            </a:r>
          </a:p>
          <a:p>
            <a:pPr lvl="2"/>
            <a:endParaRPr lang="en-US" dirty="0"/>
          </a:p>
        </p:txBody>
      </p:sp>
      <p:cxnSp>
        <p:nvCxnSpPr>
          <p:cNvPr id="66" name="Straight Arrow Connector 65"/>
          <p:cNvCxnSpPr/>
          <p:nvPr/>
        </p:nvCxnSpPr>
        <p:spPr bwMode="auto">
          <a:xfrm flipV="1">
            <a:off x="1011770" y="2754894"/>
            <a:ext cx="781058" cy="891685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Straight Arrow Connector 66"/>
          <p:cNvCxnSpPr/>
          <p:nvPr/>
        </p:nvCxnSpPr>
        <p:spPr bwMode="auto">
          <a:xfrm flipV="1">
            <a:off x="1011770" y="3374859"/>
            <a:ext cx="742950" cy="281245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Text Placeholder 1"/>
          <p:cNvSpPr txBox="1">
            <a:spLocks/>
          </p:cNvSpPr>
          <p:nvPr/>
        </p:nvSpPr>
        <p:spPr>
          <a:xfrm>
            <a:off x="5742799" y="2019965"/>
            <a:ext cx="3146599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Beginning ACL Route Field</a:t>
            </a:r>
          </a:p>
          <a:p>
            <a:pPr lvl="2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1" name="Text Placeholder 1"/>
          <p:cNvSpPr txBox="1">
            <a:spLocks/>
          </p:cNvSpPr>
          <p:nvPr/>
        </p:nvSpPr>
        <p:spPr>
          <a:xfrm>
            <a:off x="5742799" y="2929898"/>
            <a:ext cx="3256537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Resulting ACL Route Field</a:t>
            </a:r>
          </a:p>
          <a:p>
            <a:pPr lvl="2"/>
            <a:endParaRPr lang="en-US" dirty="0"/>
          </a:p>
        </p:txBody>
      </p:sp>
      <p:cxnSp>
        <p:nvCxnSpPr>
          <p:cNvPr id="73" name="Straight Arrow Connector 72"/>
          <p:cNvCxnSpPr/>
          <p:nvPr/>
        </p:nvCxnSpPr>
        <p:spPr bwMode="auto">
          <a:xfrm flipH="1" flipV="1">
            <a:off x="5593292" y="1862333"/>
            <a:ext cx="220855" cy="233788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Arrow Connector 73"/>
          <p:cNvCxnSpPr/>
          <p:nvPr/>
        </p:nvCxnSpPr>
        <p:spPr bwMode="auto">
          <a:xfrm flipH="1" flipV="1">
            <a:off x="5642060" y="2820388"/>
            <a:ext cx="173230" cy="199658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" name="Text Placeholder 1"/>
          <p:cNvSpPr txBox="1">
            <a:spLocks/>
          </p:cNvSpPr>
          <p:nvPr/>
        </p:nvSpPr>
        <p:spPr>
          <a:xfrm>
            <a:off x="5122821" y="3494992"/>
            <a:ext cx="3256537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dirty="0">
                <a:solidFill>
                  <a:srgbClr val="FFFF00"/>
                </a:solidFill>
              </a:rPr>
              <a:t>NOTE: </a:t>
            </a:r>
            <a:r>
              <a:rPr lang="en-US" sz="1800" b="0" dirty="0">
                <a:solidFill>
                  <a:srgbClr val="FFFF00"/>
                </a:solidFill>
              </a:rPr>
              <a:t>No PAR applied.</a:t>
            </a:r>
            <a:endParaRPr lang="en-US" sz="1800" dirty="0">
              <a:solidFill>
                <a:srgbClr val="3895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13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7" grpId="0"/>
      <p:bldP spid="85" grpId="0"/>
      <p:bldP spid="87" grpId="0"/>
      <p:bldP spid="45" grpId="0" animBg="1"/>
      <p:bldP spid="48" grpId="0"/>
      <p:bldP spid="51" grpId="0"/>
      <p:bldP spid="54" grpId="0"/>
      <p:bldP spid="55" grpId="0"/>
      <p:bldP spid="59" grpId="0"/>
      <p:bldP spid="59" grpId="1"/>
      <p:bldP spid="60" grpId="0" animBg="1"/>
      <p:bldP spid="63" grpId="0"/>
      <p:bldP spid="65" grpId="0"/>
      <p:bldP spid="69" grpId="0"/>
      <p:bldP spid="71" grpId="0"/>
      <p:bldP spid="7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 bwMode="auto">
          <a:xfrm>
            <a:off x="428625" y="344488"/>
            <a:ext cx="8472488" cy="110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900" dirty="0"/>
              <a:t>Direct-to-Fix -                           Include PAR Not Selected</a:t>
            </a:r>
            <a:r>
              <a:rPr lang="en-US" sz="3900" dirty="0">
                <a:solidFill>
                  <a:srgbClr val="FF0000"/>
                </a:solidFill>
              </a:rPr>
              <a:t> </a:t>
            </a:r>
            <a:r>
              <a:rPr lang="en-US" sz="3200" i="1" dirty="0"/>
              <a:t>(Cont’d)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370000" y="1563624"/>
            <a:ext cx="8402272" cy="4416552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1563624"/>
            <a:ext cx="6911539" cy="441655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 t="17171" b="5392"/>
          <a:stretch/>
        </p:blipFill>
        <p:spPr>
          <a:xfrm>
            <a:off x="4211404" y="2618014"/>
            <a:ext cx="4343400" cy="190501"/>
          </a:xfrm>
          <a:prstGeom prst="rect">
            <a:avLst/>
          </a:prstGeom>
        </p:spPr>
      </p:pic>
      <p:sp>
        <p:nvSpPr>
          <p:cNvPr id="43" name="Text Placeholder 1"/>
          <p:cNvSpPr txBox="1">
            <a:spLocks/>
          </p:cNvSpPr>
          <p:nvPr/>
        </p:nvSpPr>
        <p:spPr>
          <a:xfrm>
            <a:off x="462563" y="2584461"/>
            <a:ext cx="1040353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Not selected</a:t>
            </a:r>
          </a:p>
          <a:p>
            <a:pPr lvl="2"/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 bwMode="auto">
          <a:xfrm flipV="1">
            <a:off x="1049376" y="2593002"/>
            <a:ext cx="533400" cy="152400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Text Placeholder 1"/>
          <p:cNvSpPr txBox="1">
            <a:spLocks/>
          </p:cNvSpPr>
          <p:nvPr/>
        </p:nvSpPr>
        <p:spPr>
          <a:xfrm>
            <a:off x="462915" y="3742909"/>
            <a:ext cx="1095375" cy="634357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00DADA"/>
                </a:solidFill>
              </a:rPr>
              <a:t>Blue Fix </a:t>
            </a:r>
            <a:r>
              <a:rPr lang="en-US" sz="1800" b="0" dirty="0">
                <a:solidFill>
                  <a:srgbClr val="FFFF00"/>
                </a:solidFill>
              </a:rPr>
              <a:t>Selected</a:t>
            </a:r>
          </a:p>
          <a:p>
            <a:pPr lvl="2"/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 bwMode="auto">
          <a:xfrm flipV="1">
            <a:off x="1036105" y="3584580"/>
            <a:ext cx="533400" cy="152400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 Placeholder 1"/>
          <p:cNvSpPr txBox="1">
            <a:spLocks/>
          </p:cNvSpPr>
          <p:nvPr/>
        </p:nvSpPr>
        <p:spPr>
          <a:xfrm>
            <a:off x="5788307" y="2924895"/>
            <a:ext cx="3256537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Resulting ACL Route Field</a:t>
            </a:r>
          </a:p>
          <a:p>
            <a:pPr lvl="2"/>
            <a:endParaRPr lang="en-US" dirty="0"/>
          </a:p>
        </p:txBody>
      </p:sp>
      <p:sp>
        <p:nvSpPr>
          <p:cNvPr id="48" name="Text Placeholder 1"/>
          <p:cNvSpPr txBox="1">
            <a:spLocks/>
          </p:cNvSpPr>
          <p:nvPr/>
        </p:nvSpPr>
        <p:spPr>
          <a:xfrm>
            <a:off x="5788307" y="2081954"/>
            <a:ext cx="3146599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Beginning ACL Route Field</a:t>
            </a:r>
          </a:p>
          <a:p>
            <a:pPr lvl="2"/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 bwMode="auto">
          <a:xfrm flipH="1" flipV="1">
            <a:off x="5645392" y="1858802"/>
            <a:ext cx="227866" cy="274798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>
            <a:outerShdw blurRad="63500" sx="102000" sy="102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50" name="Straight Arrow Connector 49"/>
          <p:cNvCxnSpPr/>
          <p:nvPr/>
        </p:nvCxnSpPr>
        <p:spPr bwMode="auto">
          <a:xfrm flipH="1" flipV="1">
            <a:off x="5687568" y="2815385"/>
            <a:ext cx="173230" cy="199658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7" name="Picture 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 73"/>
          <p:cNvSpPr/>
          <p:nvPr/>
        </p:nvSpPr>
        <p:spPr bwMode="auto">
          <a:xfrm>
            <a:off x="370000" y="1563624"/>
            <a:ext cx="8402272" cy="4416552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1563624"/>
            <a:ext cx="6813936" cy="4416552"/>
          </a:xfrm>
          <a:prstGeom prst="rect">
            <a:avLst/>
          </a:prstGeom>
        </p:spPr>
      </p:pic>
      <p:sp>
        <p:nvSpPr>
          <p:cNvPr id="76" name="Text Placeholder 1"/>
          <p:cNvSpPr txBox="1">
            <a:spLocks/>
          </p:cNvSpPr>
          <p:nvPr/>
        </p:nvSpPr>
        <p:spPr>
          <a:xfrm>
            <a:off x="499921" y="2554612"/>
            <a:ext cx="1040353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Not selected</a:t>
            </a:r>
          </a:p>
          <a:p>
            <a:pPr lvl="2"/>
            <a:endParaRPr lang="en-US" dirty="0"/>
          </a:p>
        </p:txBody>
      </p:sp>
      <p:cxnSp>
        <p:nvCxnSpPr>
          <p:cNvPr id="78" name="Straight Arrow Connector 77"/>
          <p:cNvCxnSpPr/>
          <p:nvPr/>
        </p:nvCxnSpPr>
        <p:spPr bwMode="auto">
          <a:xfrm flipV="1">
            <a:off x="1090471" y="2549101"/>
            <a:ext cx="533400" cy="152400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" name="Text Placeholder 1"/>
          <p:cNvSpPr txBox="1">
            <a:spLocks/>
          </p:cNvSpPr>
          <p:nvPr/>
        </p:nvSpPr>
        <p:spPr>
          <a:xfrm>
            <a:off x="423721" y="3606117"/>
            <a:ext cx="1208730" cy="847349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Selected</a:t>
            </a:r>
            <a:r>
              <a:rPr lang="en-US" sz="1800" b="0" dirty="0">
                <a:solidFill>
                  <a:srgbClr val="38952B"/>
                </a:solidFill>
              </a:rPr>
              <a:t> </a:t>
            </a:r>
            <a:r>
              <a:rPr lang="en-US" sz="1800" b="0" dirty="0">
                <a:solidFill>
                  <a:srgbClr val="00DADA"/>
                </a:solidFill>
              </a:rPr>
              <a:t>(Blue Fix)</a:t>
            </a:r>
          </a:p>
          <a:p>
            <a:pPr lvl="2"/>
            <a:endParaRPr lang="en-US" dirty="0"/>
          </a:p>
        </p:txBody>
      </p:sp>
      <p:cxnSp>
        <p:nvCxnSpPr>
          <p:cNvPr id="80" name="Straight Arrow Connector 79"/>
          <p:cNvCxnSpPr/>
          <p:nvPr/>
        </p:nvCxnSpPr>
        <p:spPr bwMode="auto">
          <a:xfrm flipV="1">
            <a:off x="880921" y="2711026"/>
            <a:ext cx="1310802" cy="933450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Straight Arrow Connector 80"/>
          <p:cNvCxnSpPr/>
          <p:nvPr/>
        </p:nvCxnSpPr>
        <p:spPr bwMode="auto">
          <a:xfrm flipV="1">
            <a:off x="880921" y="3372756"/>
            <a:ext cx="742950" cy="281245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" name="Text Placeholder 1"/>
          <p:cNvSpPr txBox="1">
            <a:spLocks/>
          </p:cNvSpPr>
          <p:nvPr/>
        </p:nvSpPr>
        <p:spPr>
          <a:xfrm>
            <a:off x="5571948" y="2190162"/>
            <a:ext cx="3146599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Beginning ACL Route Field</a:t>
            </a:r>
          </a:p>
          <a:p>
            <a:pPr lvl="2"/>
            <a:endParaRPr lang="en-US" dirty="0"/>
          </a:p>
        </p:txBody>
      </p:sp>
      <p:sp>
        <p:nvSpPr>
          <p:cNvPr id="83" name="Text Placeholder 1"/>
          <p:cNvSpPr txBox="1">
            <a:spLocks/>
          </p:cNvSpPr>
          <p:nvPr/>
        </p:nvSpPr>
        <p:spPr>
          <a:xfrm>
            <a:off x="5571948" y="3100095"/>
            <a:ext cx="3256537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Resulting ACL Route Field</a:t>
            </a:r>
          </a:p>
          <a:p>
            <a:pPr lvl="2"/>
            <a:endParaRPr lang="en-US" dirty="0"/>
          </a:p>
        </p:txBody>
      </p:sp>
      <p:cxnSp>
        <p:nvCxnSpPr>
          <p:cNvPr id="84" name="Straight Arrow Connector 83"/>
          <p:cNvCxnSpPr/>
          <p:nvPr/>
        </p:nvCxnSpPr>
        <p:spPr bwMode="auto">
          <a:xfrm flipH="1" flipV="1">
            <a:off x="5198745" y="1866900"/>
            <a:ext cx="462915" cy="365760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>
            <a:outerShdw blurRad="63500" sx="102000" sy="102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85" name="Straight Arrow Connector 84"/>
          <p:cNvCxnSpPr/>
          <p:nvPr/>
        </p:nvCxnSpPr>
        <p:spPr bwMode="auto">
          <a:xfrm flipH="1" flipV="1">
            <a:off x="5471209" y="2990585"/>
            <a:ext cx="173230" cy="199658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7"/>
          <a:srcRect l="883" t="16646" r="2748" b="8948"/>
          <a:stretch/>
        </p:blipFill>
        <p:spPr>
          <a:xfrm>
            <a:off x="4347401" y="2798656"/>
            <a:ext cx="3629406" cy="173736"/>
          </a:xfrm>
          <a:prstGeom prst="rect">
            <a:avLst/>
          </a:prstGeom>
        </p:spPr>
      </p:pic>
      <p:sp>
        <p:nvSpPr>
          <p:cNvPr id="87" name="Text Placeholder 1"/>
          <p:cNvSpPr txBox="1">
            <a:spLocks/>
          </p:cNvSpPr>
          <p:nvPr/>
        </p:nvSpPr>
        <p:spPr>
          <a:xfrm>
            <a:off x="4445000" y="3799779"/>
            <a:ext cx="4324096" cy="1286257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0" dirty="0">
                <a:solidFill>
                  <a:srgbClr val="00DADA"/>
                </a:solidFill>
                <a:latin typeface="Consolas" panose="020B0609020204030204" pitchFamily="49" charset="0"/>
              </a:rPr>
              <a:t>[DORRN.CAVLR4.]</a:t>
            </a:r>
            <a:r>
              <a:rPr lang="en-US" sz="1800" b="0" dirty="0">
                <a:solidFill>
                  <a:srgbClr val="00DADA"/>
                </a:solidFill>
              </a:rPr>
              <a:t> </a:t>
            </a:r>
            <a:r>
              <a:rPr lang="en-US" sz="1800" b="0" dirty="0">
                <a:solidFill>
                  <a:srgbClr val="FFFF00"/>
                </a:solidFill>
              </a:rPr>
              <a:t>is the suppressed ERR PAR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0" dirty="0">
                <a:solidFill>
                  <a:srgbClr val="00DADA"/>
                </a:solidFill>
                <a:latin typeface="Consolas" panose="020B0609020204030204" pitchFamily="49" charset="0"/>
              </a:rPr>
              <a:t>[FAK.COATT5.]</a:t>
            </a:r>
            <a:r>
              <a:rPr lang="en-US" sz="1800" b="0" dirty="0">
                <a:solidFill>
                  <a:srgbClr val="00DADA"/>
                </a:solidFill>
              </a:rPr>
              <a:t> </a:t>
            </a:r>
            <a:r>
              <a:rPr lang="en-US" sz="1800" b="0" dirty="0">
                <a:solidFill>
                  <a:srgbClr val="FFFF00"/>
                </a:solidFill>
              </a:rPr>
              <a:t>is the applied non-ERR PAR</a:t>
            </a:r>
          </a:p>
        </p:txBody>
      </p:sp>
      <p:sp>
        <p:nvSpPr>
          <p:cNvPr id="88" name="Rectangle 87"/>
          <p:cNvSpPr/>
          <p:nvPr/>
        </p:nvSpPr>
        <p:spPr bwMode="auto">
          <a:xfrm>
            <a:off x="374904" y="1563624"/>
            <a:ext cx="8402272" cy="4416552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1563624"/>
            <a:ext cx="6798446" cy="4416552"/>
          </a:xfrm>
          <a:prstGeom prst="rect">
            <a:avLst/>
          </a:prstGeom>
        </p:spPr>
      </p:pic>
      <p:sp>
        <p:nvSpPr>
          <p:cNvPr id="90" name="Text Placeholder 1"/>
          <p:cNvSpPr txBox="1">
            <a:spLocks/>
          </p:cNvSpPr>
          <p:nvPr/>
        </p:nvSpPr>
        <p:spPr>
          <a:xfrm>
            <a:off x="416102" y="2368407"/>
            <a:ext cx="1040353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Not selected</a:t>
            </a:r>
          </a:p>
          <a:p>
            <a:pPr lvl="2"/>
            <a:endParaRPr lang="en-US" dirty="0"/>
          </a:p>
        </p:txBody>
      </p:sp>
      <p:cxnSp>
        <p:nvCxnSpPr>
          <p:cNvPr id="91" name="Straight Arrow Connector 90"/>
          <p:cNvCxnSpPr/>
          <p:nvPr/>
        </p:nvCxnSpPr>
        <p:spPr bwMode="auto">
          <a:xfrm>
            <a:off x="998439" y="2523561"/>
            <a:ext cx="611501" cy="14096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" name="Text Placeholder 1"/>
          <p:cNvSpPr txBox="1">
            <a:spLocks/>
          </p:cNvSpPr>
          <p:nvPr/>
        </p:nvSpPr>
        <p:spPr>
          <a:xfrm>
            <a:off x="417410" y="3876613"/>
            <a:ext cx="1162058" cy="754653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Selected </a:t>
            </a:r>
            <a:r>
              <a:rPr lang="en-US" sz="1800" b="0" dirty="0">
                <a:solidFill>
                  <a:srgbClr val="00DADA"/>
                </a:solidFill>
              </a:rPr>
              <a:t>(Blue Fix)</a:t>
            </a:r>
          </a:p>
          <a:p>
            <a:pPr lvl="2"/>
            <a:endParaRPr lang="en-US" dirty="0"/>
          </a:p>
        </p:txBody>
      </p:sp>
      <p:cxnSp>
        <p:nvCxnSpPr>
          <p:cNvPr id="93" name="Straight Arrow Connector 92"/>
          <p:cNvCxnSpPr/>
          <p:nvPr/>
        </p:nvCxnSpPr>
        <p:spPr bwMode="auto">
          <a:xfrm flipV="1">
            <a:off x="852458" y="2714061"/>
            <a:ext cx="804013" cy="972053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Straight Arrow Connector 93"/>
          <p:cNvCxnSpPr/>
          <p:nvPr/>
        </p:nvCxnSpPr>
        <p:spPr bwMode="auto">
          <a:xfrm flipV="1">
            <a:off x="852458" y="3481528"/>
            <a:ext cx="795590" cy="204586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5" name="Text Placeholder 1"/>
          <p:cNvSpPr txBox="1">
            <a:spLocks/>
          </p:cNvSpPr>
          <p:nvPr/>
        </p:nvSpPr>
        <p:spPr>
          <a:xfrm>
            <a:off x="5742799" y="2143578"/>
            <a:ext cx="3146599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Beginning ACL Route Field</a:t>
            </a:r>
          </a:p>
          <a:p>
            <a:pPr lvl="2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6" name="Text Placeholder 1"/>
          <p:cNvSpPr txBox="1">
            <a:spLocks/>
          </p:cNvSpPr>
          <p:nvPr/>
        </p:nvSpPr>
        <p:spPr>
          <a:xfrm>
            <a:off x="5742799" y="3076371"/>
            <a:ext cx="3256537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Resulting ACL Route Field</a:t>
            </a:r>
          </a:p>
          <a:p>
            <a:pPr lvl="2"/>
            <a:endParaRPr lang="en-US" dirty="0"/>
          </a:p>
        </p:txBody>
      </p:sp>
      <p:cxnSp>
        <p:nvCxnSpPr>
          <p:cNvPr id="97" name="Straight Arrow Connector 96"/>
          <p:cNvCxnSpPr/>
          <p:nvPr/>
        </p:nvCxnSpPr>
        <p:spPr bwMode="auto">
          <a:xfrm flipH="1" flipV="1">
            <a:off x="5562814" y="1848786"/>
            <a:ext cx="281726" cy="338154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8" name="Straight Arrow Connector 97"/>
          <p:cNvCxnSpPr/>
          <p:nvPr/>
        </p:nvCxnSpPr>
        <p:spPr bwMode="auto">
          <a:xfrm flipH="1" flipV="1">
            <a:off x="5642060" y="2966861"/>
            <a:ext cx="173230" cy="199658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" name="Text Placeholder 1"/>
          <p:cNvSpPr txBox="1">
            <a:spLocks/>
          </p:cNvSpPr>
          <p:nvPr/>
        </p:nvSpPr>
        <p:spPr>
          <a:xfrm>
            <a:off x="4614333" y="3698142"/>
            <a:ext cx="3843867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dirty="0">
                <a:solidFill>
                  <a:srgbClr val="FFFF00"/>
                </a:solidFill>
              </a:rPr>
              <a:t>NOTE: </a:t>
            </a:r>
            <a:r>
              <a:rPr lang="en-US" sz="1800" b="0" dirty="0">
                <a:solidFill>
                  <a:srgbClr val="FFFF00"/>
                </a:solidFill>
              </a:rPr>
              <a:t>No PAR applied.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9"/>
          <a:srcRect l="5069" t="30466" b="15665"/>
          <a:stretch/>
        </p:blipFill>
        <p:spPr>
          <a:xfrm>
            <a:off x="4374707" y="2743602"/>
            <a:ext cx="3124962" cy="17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2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47" grpId="0"/>
      <p:bldP spid="74" grpId="0" animBg="1"/>
      <p:bldP spid="76" grpId="0"/>
      <p:bldP spid="79" grpId="0"/>
      <p:bldP spid="82" grpId="0"/>
      <p:bldP spid="83" grpId="0"/>
      <p:bldP spid="87" grpId="0"/>
      <p:bldP spid="88" grpId="0" animBg="1"/>
      <p:bldP spid="90" grpId="0"/>
      <p:bldP spid="92" grpId="0"/>
      <p:bldP spid="95" grpId="0"/>
      <p:bldP spid="96" grpId="0"/>
      <p:bldP spid="9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 bwMode="auto">
          <a:xfrm>
            <a:off x="428625" y="344488"/>
            <a:ext cx="8472488" cy="110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900" dirty="0"/>
              <a:t>Direct-to-Fix -                           Include PAR Selected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374904" y="1558742"/>
            <a:ext cx="8402272" cy="4416552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3"/>
          <a:srcRect l="8512" t="18200" r="57321" b="5398"/>
          <a:stretch/>
        </p:blipFill>
        <p:spPr>
          <a:xfrm>
            <a:off x="374904" y="1563624"/>
            <a:ext cx="7022442" cy="4416552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4"/>
          <a:srcRect l="1640" t="13057" r="3182" b="19480"/>
          <a:stretch/>
        </p:blipFill>
        <p:spPr>
          <a:xfrm>
            <a:off x="4122779" y="2732767"/>
            <a:ext cx="4009055" cy="155448"/>
          </a:xfrm>
          <a:prstGeom prst="rect">
            <a:avLst/>
          </a:prstGeom>
        </p:spPr>
      </p:pic>
      <p:sp>
        <p:nvSpPr>
          <p:cNvPr id="80" name="Text Placeholder 1"/>
          <p:cNvSpPr txBox="1">
            <a:spLocks/>
          </p:cNvSpPr>
          <p:nvPr/>
        </p:nvSpPr>
        <p:spPr>
          <a:xfrm>
            <a:off x="374904" y="2697144"/>
            <a:ext cx="1128012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Selected</a:t>
            </a:r>
          </a:p>
          <a:p>
            <a:pPr lvl="2"/>
            <a:endParaRPr lang="en-US" dirty="0"/>
          </a:p>
        </p:txBody>
      </p:sp>
      <p:cxnSp>
        <p:nvCxnSpPr>
          <p:cNvPr id="81" name="Straight Arrow Connector 80"/>
          <p:cNvCxnSpPr/>
          <p:nvPr/>
        </p:nvCxnSpPr>
        <p:spPr bwMode="auto">
          <a:xfrm flipV="1">
            <a:off x="938910" y="2531923"/>
            <a:ext cx="533400" cy="152400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" name="Text Placeholder 1"/>
          <p:cNvSpPr txBox="1">
            <a:spLocks/>
          </p:cNvSpPr>
          <p:nvPr/>
        </p:nvSpPr>
        <p:spPr>
          <a:xfrm>
            <a:off x="374904" y="3647660"/>
            <a:ext cx="1095375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chemeClr val="bg1"/>
                </a:solidFill>
              </a:rPr>
              <a:t>White Fix </a:t>
            </a:r>
            <a:r>
              <a:rPr lang="en-US" sz="1800" b="0" dirty="0">
                <a:solidFill>
                  <a:srgbClr val="FFFF00"/>
                </a:solidFill>
              </a:rPr>
              <a:t>Selected</a:t>
            </a:r>
          </a:p>
          <a:p>
            <a:pPr lvl="2"/>
            <a:endParaRPr lang="en-US" dirty="0"/>
          </a:p>
        </p:txBody>
      </p:sp>
      <p:cxnSp>
        <p:nvCxnSpPr>
          <p:cNvPr id="83" name="Straight Arrow Connector 82"/>
          <p:cNvCxnSpPr/>
          <p:nvPr/>
        </p:nvCxnSpPr>
        <p:spPr bwMode="auto">
          <a:xfrm flipV="1">
            <a:off x="938910" y="3490378"/>
            <a:ext cx="533400" cy="152400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4" name="Text Placeholder 1"/>
          <p:cNvSpPr txBox="1">
            <a:spLocks/>
          </p:cNvSpPr>
          <p:nvPr/>
        </p:nvSpPr>
        <p:spPr>
          <a:xfrm>
            <a:off x="5788307" y="3020145"/>
            <a:ext cx="3256537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Resulting ACL Route Field</a:t>
            </a:r>
          </a:p>
          <a:p>
            <a:pPr lvl="2"/>
            <a:endParaRPr lang="en-US" dirty="0"/>
          </a:p>
        </p:txBody>
      </p:sp>
      <p:sp>
        <p:nvSpPr>
          <p:cNvPr id="85" name="Text Placeholder 1"/>
          <p:cNvSpPr txBox="1">
            <a:spLocks/>
          </p:cNvSpPr>
          <p:nvPr/>
        </p:nvSpPr>
        <p:spPr>
          <a:xfrm>
            <a:off x="5788307" y="2081954"/>
            <a:ext cx="3146599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Beginning ACL Route Field</a:t>
            </a:r>
          </a:p>
          <a:p>
            <a:pPr lvl="2"/>
            <a:endParaRPr lang="en-US" dirty="0"/>
          </a:p>
        </p:txBody>
      </p:sp>
      <p:cxnSp>
        <p:nvCxnSpPr>
          <p:cNvPr id="86" name="Straight Arrow Connector 85"/>
          <p:cNvCxnSpPr/>
          <p:nvPr/>
        </p:nvCxnSpPr>
        <p:spPr bwMode="auto">
          <a:xfrm flipH="1" flipV="1">
            <a:off x="5645392" y="1858802"/>
            <a:ext cx="227866" cy="274798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>
            <a:outerShdw blurRad="63500" sx="102000" sy="102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87" name="Straight Arrow Connector 86"/>
          <p:cNvCxnSpPr/>
          <p:nvPr/>
        </p:nvCxnSpPr>
        <p:spPr bwMode="auto">
          <a:xfrm flipH="1" flipV="1">
            <a:off x="5687568" y="2910635"/>
            <a:ext cx="173230" cy="199658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/>
          <p:nvPr/>
        </p:nvSpPr>
        <p:spPr bwMode="auto">
          <a:xfrm>
            <a:off x="374904" y="1561282"/>
            <a:ext cx="8402272" cy="4416552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/>
          <a:srcRect l="8484" t="17933" r="56894" b="5030"/>
          <a:stretch/>
        </p:blipFill>
        <p:spPr>
          <a:xfrm>
            <a:off x="374904" y="1566164"/>
            <a:ext cx="7057216" cy="44165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8040" y="2734758"/>
            <a:ext cx="2416510" cy="155448"/>
          </a:xfrm>
          <a:prstGeom prst="rect">
            <a:avLst/>
          </a:prstGeom>
        </p:spPr>
      </p:pic>
      <p:sp>
        <p:nvSpPr>
          <p:cNvPr id="40" name="Text Placeholder 1"/>
          <p:cNvSpPr txBox="1">
            <a:spLocks/>
          </p:cNvSpPr>
          <p:nvPr/>
        </p:nvSpPr>
        <p:spPr>
          <a:xfrm>
            <a:off x="404114" y="2699684"/>
            <a:ext cx="1128012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Selected</a:t>
            </a:r>
          </a:p>
          <a:p>
            <a:pPr lvl="2"/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 bwMode="auto">
          <a:xfrm flipV="1">
            <a:off x="968120" y="2534463"/>
            <a:ext cx="533400" cy="152400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Text Placeholder 1"/>
          <p:cNvSpPr txBox="1">
            <a:spLocks/>
          </p:cNvSpPr>
          <p:nvPr/>
        </p:nvSpPr>
        <p:spPr>
          <a:xfrm>
            <a:off x="404114" y="3932140"/>
            <a:ext cx="1095375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00DADA"/>
                </a:solidFill>
              </a:rPr>
              <a:t>Blue Fix </a:t>
            </a:r>
            <a:r>
              <a:rPr lang="en-US" sz="1800" b="0" dirty="0">
                <a:solidFill>
                  <a:srgbClr val="FFFF00"/>
                </a:solidFill>
              </a:rPr>
              <a:t>Selected</a:t>
            </a:r>
          </a:p>
          <a:p>
            <a:pPr lvl="2"/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 bwMode="auto">
          <a:xfrm flipV="1">
            <a:off x="968120" y="3774858"/>
            <a:ext cx="533400" cy="152400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 Placeholder 1"/>
          <p:cNvSpPr txBox="1">
            <a:spLocks/>
          </p:cNvSpPr>
          <p:nvPr/>
        </p:nvSpPr>
        <p:spPr>
          <a:xfrm>
            <a:off x="5794657" y="3022685"/>
            <a:ext cx="3256537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Resulting ACL Route Field</a:t>
            </a:r>
          </a:p>
          <a:p>
            <a:pPr lvl="2"/>
            <a:endParaRPr lang="en-US" dirty="0"/>
          </a:p>
        </p:txBody>
      </p:sp>
      <p:sp>
        <p:nvSpPr>
          <p:cNvPr id="45" name="Text Placeholder 1"/>
          <p:cNvSpPr txBox="1">
            <a:spLocks/>
          </p:cNvSpPr>
          <p:nvPr/>
        </p:nvSpPr>
        <p:spPr>
          <a:xfrm>
            <a:off x="5794657" y="2084494"/>
            <a:ext cx="3146599" cy="423714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>
                <a:solidFill>
                  <a:srgbClr val="FFFF00"/>
                </a:solidFill>
              </a:rPr>
              <a:t>Beginning ACL Route Field</a:t>
            </a:r>
          </a:p>
          <a:p>
            <a:pPr lvl="2"/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 bwMode="auto">
          <a:xfrm flipH="1" flipV="1">
            <a:off x="5651742" y="1861342"/>
            <a:ext cx="227866" cy="274798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>
            <a:outerShdw blurRad="63500" sx="102000" sy="102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47" name="Straight Arrow Connector 46"/>
          <p:cNvCxnSpPr/>
          <p:nvPr/>
        </p:nvCxnSpPr>
        <p:spPr bwMode="auto">
          <a:xfrm flipH="1" flipV="1">
            <a:off x="5693918" y="2913175"/>
            <a:ext cx="173230" cy="199658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2531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2" grpId="0"/>
      <p:bldP spid="84" grpId="0"/>
      <p:bldP spid="37" grpId="0" animBg="1"/>
      <p:bldP spid="40" grpId="0"/>
      <p:bldP spid="42" grpId="0"/>
      <p:bldP spid="44" grpId="0"/>
      <p:bldP spid="4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1EB90A-C5B8-48F2-B289-D35B6CB92C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31" y="1784950"/>
            <a:ext cx="5761341" cy="1224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A200FB-88A7-4E4E-B905-144F1B8F38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31" y="4213753"/>
            <a:ext cx="5761341" cy="12243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APR Section</a:t>
            </a:r>
            <a:endParaRPr lang="en-US" sz="3200" i="1" dirty="0"/>
          </a:p>
        </p:txBody>
      </p:sp>
      <p:sp>
        <p:nvSpPr>
          <p:cNvPr id="27" name="Text Placeholder 1"/>
          <p:cNvSpPr txBox="1">
            <a:spLocks/>
          </p:cNvSpPr>
          <p:nvPr/>
        </p:nvSpPr>
        <p:spPr>
          <a:xfrm>
            <a:off x="346947" y="1184005"/>
            <a:ext cx="1966693" cy="87025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1800" b="0" dirty="0"/>
              <a:t>ELIGIBLE tab (selected)</a:t>
            </a:r>
            <a:endParaRPr lang="en-US" sz="1800" b="0" dirty="0"/>
          </a:p>
          <a:p>
            <a:pPr lvl="2"/>
            <a:endParaRPr lang="en-US" dirty="0"/>
          </a:p>
        </p:txBody>
      </p:sp>
      <p:sp>
        <p:nvSpPr>
          <p:cNvPr id="28" name="Text Placeholder 1"/>
          <p:cNvSpPr txBox="1">
            <a:spLocks/>
          </p:cNvSpPr>
          <p:nvPr/>
        </p:nvSpPr>
        <p:spPr>
          <a:xfrm>
            <a:off x="2235054" y="1184004"/>
            <a:ext cx="1966693" cy="87025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1800" b="0" dirty="0"/>
              <a:t>ALL tab</a:t>
            </a:r>
            <a:endParaRPr lang="en-US" sz="1800" b="0" dirty="0"/>
          </a:p>
          <a:p>
            <a:pPr lvl="2"/>
            <a:endParaRPr lang="en-US" dirty="0"/>
          </a:p>
        </p:txBody>
      </p:sp>
      <p:sp>
        <p:nvSpPr>
          <p:cNvPr id="29" name="Text Placeholder 1"/>
          <p:cNvSpPr txBox="1">
            <a:spLocks/>
          </p:cNvSpPr>
          <p:nvPr/>
        </p:nvSpPr>
        <p:spPr>
          <a:xfrm>
            <a:off x="346947" y="3693738"/>
            <a:ext cx="3022597" cy="87025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1800" b="0" dirty="0"/>
              <a:t>No Eligible APRs</a:t>
            </a:r>
            <a:endParaRPr lang="en-US" sz="1800" b="0" dirty="0"/>
          </a:p>
          <a:p>
            <a:pPr marL="755650" lvl="2" indent="0">
              <a:buNone/>
            </a:pP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1663885" y="1541635"/>
            <a:ext cx="314632" cy="696260"/>
          </a:xfrm>
          <a:prstGeom prst="line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2545212" y="1526891"/>
            <a:ext cx="314632" cy="696260"/>
          </a:xfrm>
          <a:prstGeom prst="line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762000" y="4038600"/>
            <a:ext cx="1096245" cy="942109"/>
          </a:xfrm>
          <a:prstGeom prst="line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02566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581" b="53249"/>
          <a:stretch/>
        </p:blipFill>
        <p:spPr>
          <a:xfrm>
            <a:off x="457200" y="4861680"/>
            <a:ext cx="8229600" cy="106515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3953691" y="4675309"/>
            <a:ext cx="461555" cy="1088572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r>
              <a:rPr lang="en-US" sz="4000" dirty="0"/>
              <a:t>APR Section - ELIGIBLE Tab</a:t>
            </a:r>
            <a:endParaRPr lang="en-US" altLang="en-US" sz="4000" kern="0" dirty="0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495300" y="1097825"/>
            <a:ext cx="8191500" cy="4391162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Lists sector specific eligible ATC Preferred Routes (APRs)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2400" dirty="0"/>
              <a:t>NOTE: </a:t>
            </a:r>
            <a:r>
              <a:rPr lang="en-US" sz="2400" b="0" dirty="0"/>
              <a:t>Eligible APR(s) are indicated by a blue departure point in the ACL route of flight.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783080" y="2087748"/>
            <a:ext cx="5577840" cy="1542505"/>
            <a:chOff x="1762304" y="2815884"/>
            <a:chExt cx="5577840" cy="154250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l="-25" t="2050" r="-23" b="61137"/>
            <a:stretch/>
          </p:blipFill>
          <p:spPr>
            <a:xfrm>
              <a:off x="1762304" y="2815884"/>
              <a:ext cx="5577840" cy="124767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t="90483"/>
            <a:stretch/>
          </p:blipFill>
          <p:spPr>
            <a:xfrm>
              <a:off x="1762304" y="4035685"/>
              <a:ext cx="5577840" cy="3227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2389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5300" y="1077821"/>
            <a:ext cx="8050213" cy="4391025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Preferential Departure Route (PDR) - </a:t>
            </a:r>
            <a:r>
              <a:rPr lang="en-US" sz="2400" b="0" dirty="0"/>
              <a:t>A specific departure route from an airport or terminal area to an </a:t>
            </a:r>
            <a:r>
              <a:rPr lang="en-US" sz="2400" b="0" dirty="0" err="1"/>
              <a:t>en</a:t>
            </a:r>
            <a:r>
              <a:rPr lang="en-US" sz="2400" b="0" dirty="0"/>
              <a:t> route point where there is no further need for flow control. It may be included in an Instrument Departure Procedure (DP) or a Preferred IFR Route.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Preferential Arrival Route (PAR) - </a:t>
            </a:r>
            <a:r>
              <a:rPr lang="en-US" sz="2400" b="0" dirty="0"/>
              <a:t>A specific arrival route from an appropriate </a:t>
            </a:r>
            <a:r>
              <a:rPr lang="en-US" sz="2400" b="0" dirty="0" err="1"/>
              <a:t>en</a:t>
            </a:r>
            <a:r>
              <a:rPr lang="en-US" sz="2400" b="0" dirty="0"/>
              <a:t> route point to an airport or terminal area. It may be included in a Standard Terminal Arrival (STAR) or a Preferred IFR Route.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Preferential Departure and Arrival Route (PDAR) - </a:t>
            </a:r>
            <a:r>
              <a:rPr lang="en-US" sz="2400" b="0" dirty="0"/>
              <a:t>A route between two terminals which are within or immediately adjacent to one ARTCC’s area.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 Definitions</a:t>
            </a:r>
          </a:p>
        </p:txBody>
      </p:sp>
    </p:spTree>
    <p:extLst>
      <p:ext uri="{BB962C8B-B14F-4D97-AF65-F5344CB8AC3E}">
        <p14:creationId xmlns:p14="http://schemas.microsoft.com/office/powerpoint/2010/main" val="2188322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733685"/>
          </a:xfrm>
        </p:spPr>
        <p:txBody>
          <a:bodyPr/>
          <a:lstStyle/>
          <a:p>
            <a:r>
              <a:rPr lang="en-US" dirty="0"/>
              <a:t>APR Section - All Tab</a:t>
            </a:r>
            <a:endParaRPr lang="en-US" sz="32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600" t="45558" r="71255" b="10680"/>
          <a:stretch/>
        </p:blipFill>
        <p:spPr>
          <a:xfrm>
            <a:off x="4926133" y="2258961"/>
            <a:ext cx="4023360" cy="2729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"/>
          <p:cNvSpPr txBox="1">
            <a:spLocks/>
          </p:cNvSpPr>
          <p:nvPr/>
        </p:nvSpPr>
        <p:spPr>
          <a:xfrm>
            <a:off x="5198358" y="1559667"/>
            <a:ext cx="3702755" cy="87025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2000" b="0" dirty="0"/>
              <a:t>When no APRs are available: APR Section Removed</a:t>
            </a:r>
          </a:p>
          <a:p>
            <a:pPr lvl="2" algn="ctr"/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789820" y="1138669"/>
            <a:ext cx="3282696" cy="4754880"/>
            <a:chOff x="967641" y="233215"/>
            <a:chExt cx="3282696" cy="475488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967641" y="233215"/>
              <a:ext cx="3282696" cy="4754880"/>
            </a:xfrm>
            <a:prstGeom prst="rect">
              <a:avLst/>
            </a:prstGeom>
            <a:solidFill>
              <a:srgbClr val="0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12702" t="11820" r="71395" b="5990"/>
            <a:stretch/>
          </p:blipFill>
          <p:spPr>
            <a:xfrm>
              <a:off x="967641" y="233215"/>
              <a:ext cx="3270738" cy="4754880"/>
            </a:xfrm>
            <a:prstGeom prst="rect">
              <a:avLst/>
            </a:prstGeom>
          </p:spPr>
        </p:pic>
      </p:grpSp>
      <p:cxnSp>
        <p:nvCxnSpPr>
          <p:cNvPr id="6" name="Straight Connector 5"/>
          <p:cNvCxnSpPr/>
          <p:nvPr/>
        </p:nvCxnSpPr>
        <p:spPr bwMode="auto">
          <a:xfrm>
            <a:off x="2554848" y="3309259"/>
            <a:ext cx="1042189" cy="554593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Placeholder 1"/>
          <p:cNvSpPr txBox="1">
            <a:spLocks/>
          </p:cNvSpPr>
          <p:nvPr/>
        </p:nvSpPr>
        <p:spPr>
          <a:xfrm>
            <a:off x="1703233" y="2557540"/>
            <a:ext cx="1189328" cy="87025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/>
              <a:t>All Available APRs</a:t>
            </a:r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345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022E-16 L -0.14965 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047 L -0.15 -0.00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L -0.154 0.00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012" t="52295" r="69195" b="11705"/>
          <a:stretch/>
        </p:blipFill>
        <p:spPr>
          <a:xfrm>
            <a:off x="2832828" y="1736639"/>
            <a:ext cx="5660136" cy="4154643"/>
          </a:xfrm>
          <a:prstGeom prst="rect">
            <a:avLst/>
          </a:prstGeom>
          <a:ln w="22225">
            <a:solidFill>
              <a:srgbClr val="555555"/>
            </a:solidFill>
          </a:ln>
        </p:spPr>
      </p:pic>
      <p:cxnSp>
        <p:nvCxnSpPr>
          <p:cNvPr id="4" name="Straight Connector 3"/>
          <p:cNvCxnSpPr/>
          <p:nvPr/>
        </p:nvCxnSpPr>
        <p:spPr bwMode="auto">
          <a:xfrm>
            <a:off x="2028825" y="2227634"/>
            <a:ext cx="895350" cy="379447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2110902" y="2835470"/>
            <a:ext cx="887322" cy="0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Placeholder 1"/>
          <p:cNvSpPr txBox="1">
            <a:spLocks/>
          </p:cNvSpPr>
          <p:nvPr/>
        </p:nvSpPr>
        <p:spPr>
          <a:xfrm>
            <a:off x="337278" y="1679541"/>
            <a:ext cx="1966693" cy="87025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/>
              <a:t>Eligible Advanced APR</a:t>
            </a:r>
          </a:p>
          <a:p>
            <a:pPr lvl="2"/>
            <a:endParaRPr lang="en-US" dirty="0"/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338328" y="2480349"/>
            <a:ext cx="1966693" cy="735658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/>
              <a:t>Eligible Non-Advanced APR</a:t>
            </a:r>
          </a:p>
          <a:p>
            <a:pPr lvl="2"/>
            <a:endParaRPr lang="en-US" dirty="0"/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338328" y="3873144"/>
            <a:ext cx="1966693" cy="87025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/>
              <a:t>Ineligible APRs</a:t>
            </a:r>
          </a:p>
          <a:p>
            <a:pPr lvl="2"/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2028825" y="4049581"/>
            <a:ext cx="631145" cy="11322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itle 2"/>
          <p:cNvSpPr txBox="1">
            <a:spLocks/>
          </p:cNvSpPr>
          <p:nvPr/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APR Section - Sort Order</a:t>
            </a:r>
          </a:p>
        </p:txBody>
      </p:sp>
      <p:sp>
        <p:nvSpPr>
          <p:cNvPr id="18" name="Left Bracket 17"/>
          <p:cNvSpPr/>
          <p:nvPr/>
        </p:nvSpPr>
        <p:spPr bwMode="auto">
          <a:xfrm>
            <a:off x="2657999" y="2986394"/>
            <a:ext cx="340225" cy="2269830"/>
          </a:xfrm>
          <a:prstGeom prst="leftBracket">
            <a:avLst>
              <a:gd name="adj" fmla="val 0"/>
            </a:avLst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01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28" y="347472"/>
            <a:ext cx="3157154" cy="5632704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5578770" cy="612648"/>
          </a:xfrm>
        </p:spPr>
        <p:txBody>
          <a:bodyPr/>
          <a:lstStyle/>
          <a:p>
            <a:r>
              <a:rPr lang="en-US" dirty="0"/>
              <a:t>APR - Amend Route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 txBox="1">
            <a:spLocks/>
          </p:cNvSpPr>
          <p:nvPr/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buFont typeface="+mj-lt"/>
              <a:buNone/>
            </a:pPr>
            <a:endParaRPr lang="en-US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339" y="601268"/>
            <a:ext cx="449591" cy="158349"/>
          </a:xfrm>
          <a:prstGeom prst="rect">
            <a:avLst/>
          </a:prstGeom>
        </p:spPr>
      </p:pic>
      <p:sp>
        <p:nvSpPr>
          <p:cNvPr id="42" name="Content Placeholder 34"/>
          <p:cNvSpPr>
            <a:spLocks noGrp="1"/>
          </p:cNvSpPr>
          <p:nvPr>
            <p:ph idx="1"/>
          </p:nvPr>
        </p:nvSpPr>
        <p:spPr>
          <a:xfrm>
            <a:off x="495300" y="1508126"/>
            <a:ext cx="4884773" cy="633306"/>
          </a:xfrm>
        </p:spPr>
        <p:txBody>
          <a:bodyPr/>
          <a:lstStyle/>
          <a:p>
            <a:r>
              <a:rPr lang="en-US" dirty="0"/>
              <a:t>Use the areas outlined here to amend a route using an APR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8399499" y="1382862"/>
            <a:ext cx="499952" cy="457200"/>
          </a:xfrm>
          <a:prstGeom prst="rect">
            <a:avLst/>
          </a:prstGeom>
          <a:noFill/>
          <a:ln w="603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5763127" y="1602318"/>
            <a:ext cx="1704473" cy="237744"/>
          </a:xfrm>
          <a:prstGeom prst="rect">
            <a:avLst/>
          </a:prstGeom>
          <a:noFill/>
          <a:ln w="603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5763127" y="4089781"/>
            <a:ext cx="3136324" cy="1600200"/>
          </a:xfrm>
          <a:prstGeom prst="rect">
            <a:avLst/>
          </a:prstGeom>
          <a:noFill/>
          <a:ln w="603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726846" y="703974"/>
            <a:ext cx="1172605" cy="292608"/>
          </a:xfrm>
          <a:prstGeom prst="rect">
            <a:avLst/>
          </a:prstGeom>
          <a:noFill/>
          <a:ln w="603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674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E93367B-BA0B-41DA-9550-1395E15D9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t="1416" r="-297"/>
          <a:stretch/>
        </p:blipFill>
        <p:spPr>
          <a:xfrm>
            <a:off x="235975" y="3038168"/>
            <a:ext cx="8672051" cy="15408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7"/>
            <a:ext cx="8590014" cy="1170413"/>
          </a:xfrm>
        </p:spPr>
        <p:txBody>
          <a:bodyPr/>
          <a:lstStyle/>
          <a:p>
            <a:r>
              <a:rPr lang="en-US" dirty="0"/>
              <a:t>APR - Removal of Blue Departure Point from ACL</a:t>
            </a:r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 bwMode="auto">
          <a:xfrm>
            <a:off x="5235676" y="2743200"/>
            <a:ext cx="732596" cy="1203544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97201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12648"/>
          </a:xfrm>
        </p:spPr>
        <p:txBody>
          <a:bodyPr/>
          <a:lstStyle/>
          <a:p>
            <a:r>
              <a:rPr lang="en-US" dirty="0"/>
              <a:t>Bottom Section</a:t>
            </a:r>
            <a:endParaRPr lang="en-US" sz="3200" i="1" dirty="0"/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309657" y="4900852"/>
            <a:ext cx="1568133" cy="87025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000" b="0" dirty="0"/>
              <a:t>Bottom Section</a:t>
            </a:r>
          </a:p>
          <a:p>
            <a:pPr lvl="2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431794" y="5069672"/>
            <a:ext cx="382198" cy="450284"/>
            <a:chOff x="2155079" y="3178738"/>
            <a:chExt cx="1241264" cy="1954265"/>
          </a:xfrm>
        </p:grpSpPr>
        <p:sp>
          <p:nvSpPr>
            <p:cNvPr id="16" name="Left Bracket 15"/>
            <p:cNvSpPr/>
            <p:nvPr/>
          </p:nvSpPr>
          <p:spPr bwMode="auto">
            <a:xfrm>
              <a:off x="2655380" y="3178738"/>
              <a:ext cx="740963" cy="1954265"/>
            </a:xfrm>
            <a:prstGeom prst="leftBracket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2155079" y="3934024"/>
              <a:ext cx="502920" cy="10782"/>
            </a:xfrm>
            <a:prstGeom prst="line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932" y="1800490"/>
            <a:ext cx="5660136" cy="37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47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80788" y="1722856"/>
            <a:ext cx="6381030" cy="3190515"/>
            <a:chOff x="2680788" y="1722856"/>
            <a:chExt cx="6381030" cy="319051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3778B5D-2267-4529-950A-2FD39D14E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0788" y="1722856"/>
              <a:ext cx="6381030" cy="319051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3380" y="2091866"/>
              <a:ext cx="1415845" cy="274320"/>
            </a:xfrm>
            <a:prstGeom prst="rect">
              <a:avLst/>
            </a:prstGeom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Route 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857375" y="1571625"/>
            <a:ext cx="3300593" cy="639272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25400" sx="102000" sy="102000" algn="ct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4" name="Text Placeholder 1"/>
          <p:cNvSpPr txBox="1">
            <a:spLocks/>
          </p:cNvSpPr>
          <p:nvPr/>
        </p:nvSpPr>
        <p:spPr>
          <a:xfrm>
            <a:off x="607537" y="1326393"/>
            <a:ext cx="1471644" cy="341825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/>
              <a:t>Aircraft ID</a:t>
            </a:r>
          </a:p>
          <a:p>
            <a:pPr lvl="2"/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 bwMode="auto">
          <a:xfrm flipV="1">
            <a:off x="2282314" y="4066773"/>
            <a:ext cx="593931" cy="327546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 Placeholder 1"/>
          <p:cNvSpPr txBox="1">
            <a:spLocks/>
          </p:cNvSpPr>
          <p:nvPr/>
        </p:nvSpPr>
        <p:spPr>
          <a:xfrm>
            <a:off x="202101" y="3146790"/>
            <a:ext cx="2565723" cy="341825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/>
              <a:t>TFM-Protected Segment of Previous Route</a:t>
            </a:r>
          </a:p>
          <a:p>
            <a:pPr lvl="2"/>
            <a:endParaRPr lang="en-US" sz="1700" dirty="0"/>
          </a:p>
        </p:txBody>
      </p:sp>
      <p:cxnSp>
        <p:nvCxnSpPr>
          <p:cNvPr id="23" name="Straight Connector 22"/>
          <p:cNvCxnSpPr/>
          <p:nvPr/>
        </p:nvCxnSpPr>
        <p:spPr bwMode="auto">
          <a:xfrm flipV="1">
            <a:off x="2462299" y="3488615"/>
            <a:ext cx="806063" cy="142770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 Placeholder 1"/>
          <p:cNvSpPr txBox="1">
            <a:spLocks/>
          </p:cNvSpPr>
          <p:nvPr/>
        </p:nvSpPr>
        <p:spPr>
          <a:xfrm>
            <a:off x="571262" y="4156381"/>
            <a:ext cx="2293353" cy="341825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/>
              <a:t>TFM-Protected Segment Message</a:t>
            </a:r>
          </a:p>
          <a:p>
            <a:pPr lvl="2"/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418266" y="2845219"/>
            <a:ext cx="446349" cy="33444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 Placeholder 1"/>
          <p:cNvSpPr txBox="1">
            <a:spLocks/>
          </p:cNvSpPr>
          <p:nvPr/>
        </p:nvSpPr>
        <p:spPr>
          <a:xfrm>
            <a:off x="217846" y="1869072"/>
            <a:ext cx="2646769" cy="341825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/>
              <a:t>Current Coordination Fix &amp; Time</a:t>
            </a:r>
          </a:p>
          <a:p>
            <a:pPr lvl="2"/>
            <a:endParaRPr lang="en-US" sz="1800" b="1" dirty="0">
              <a:solidFill>
                <a:srgbClr val="C0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1604185" y="2353726"/>
            <a:ext cx="1183821" cy="173832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 Placeholder 1"/>
          <p:cNvSpPr txBox="1">
            <a:spLocks/>
          </p:cNvSpPr>
          <p:nvPr/>
        </p:nvSpPr>
        <p:spPr>
          <a:xfrm>
            <a:off x="640711" y="2640329"/>
            <a:ext cx="1926949" cy="341825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/>
              <a:t>Previous Route</a:t>
            </a:r>
          </a:p>
          <a:p>
            <a:pPr lvl="2"/>
            <a:endParaRPr lang="en-US" dirty="0"/>
          </a:p>
        </p:txBody>
      </p:sp>
      <p:sp>
        <p:nvSpPr>
          <p:cNvPr id="47" name="Text Placeholder 1"/>
          <p:cNvSpPr txBox="1">
            <a:spLocks/>
          </p:cNvSpPr>
          <p:nvPr/>
        </p:nvSpPr>
        <p:spPr>
          <a:xfrm>
            <a:off x="2864615" y="5266975"/>
            <a:ext cx="2293353" cy="341825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/>
              <a:t>Apply Previous Route Button</a:t>
            </a:r>
          </a:p>
          <a:p>
            <a:pPr lvl="2"/>
            <a:endParaRPr lang="en-US" dirty="0"/>
          </a:p>
        </p:txBody>
      </p:sp>
      <p:sp>
        <p:nvSpPr>
          <p:cNvPr id="48" name="Text Placeholder 1"/>
          <p:cNvSpPr txBox="1">
            <a:spLocks/>
          </p:cNvSpPr>
          <p:nvPr/>
        </p:nvSpPr>
        <p:spPr>
          <a:xfrm>
            <a:off x="6808833" y="5258018"/>
            <a:ext cx="2293353" cy="341825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0" dirty="0"/>
              <a:t>Exit Button</a:t>
            </a:r>
            <a:endParaRPr lang="en-US" b="0" dirty="0"/>
          </a:p>
        </p:txBody>
      </p:sp>
      <p:cxnSp>
        <p:nvCxnSpPr>
          <p:cNvPr id="51" name="Straight Connector 50"/>
          <p:cNvCxnSpPr/>
          <p:nvPr/>
        </p:nvCxnSpPr>
        <p:spPr bwMode="auto">
          <a:xfrm flipV="1">
            <a:off x="3333338" y="4744353"/>
            <a:ext cx="305727" cy="513665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 flipV="1">
            <a:off x="7578711" y="4744353"/>
            <a:ext cx="650889" cy="522622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045453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The Append </a:t>
            </a:r>
            <a:r>
              <a:rPr lang="en-US" dirty="0">
                <a:solidFill>
                  <a:srgbClr val="000000"/>
                </a:solidFill>
                <a:latin typeface="Segoe UI Symbol" panose="020B0502040204020203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✱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selection box inhibits what type of adapted routes</a:t>
            </a:r>
            <a:r>
              <a:rPr lang="en-US" dirty="0"/>
              <a:t>?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Equipment Restricted Routes (ERR)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Non-ERR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All</a:t>
            </a:r>
          </a:p>
          <a:p>
            <a:pPr marL="925830" lvl="1" indent="-514350">
              <a:buFont typeface="+mj-lt"/>
              <a:buAutoNum type="alphaUcPeriod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6263640"/>
            <a:ext cx="394232" cy="365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6" b="73024"/>
          <a:stretch/>
        </p:blipFill>
        <p:spPr>
          <a:xfrm>
            <a:off x="951973" y="2149522"/>
            <a:ext cx="7240055" cy="108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4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324850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In the Route Menu ATC Intended Route, what do the cyan coded elements represent?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Unissued preferential route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Pilot requested route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TFMS Request</a:t>
            </a:r>
          </a:p>
          <a:p>
            <a:pPr marL="925830" lvl="1" indent="-514350">
              <a:buFont typeface="+mj-lt"/>
              <a:buAutoNum type="alphaUcPeriod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6263640"/>
            <a:ext cx="394232" cy="365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8" b="61942"/>
          <a:stretch/>
        </p:blipFill>
        <p:spPr>
          <a:xfrm>
            <a:off x="1674594" y="2339163"/>
            <a:ext cx="5794812" cy="12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7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In which area may you edit the route of flight?</a:t>
            </a: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6263640"/>
            <a:ext cx="394232" cy="365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85"/>
          <a:stretch/>
        </p:blipFill>
        <p:spPr>
          <a:xfrm>
            <a:off x="1621987" y="1814795"/>
            <a:ext cx="5900027" cy="4012073"/>
          </a:xfrm>
          <a:prstGeom prst="rect">
            <a:avLst/>
          </a:prstGeom>
        </p:spPr>
      </p:pic>
      <p:sp>
        <p:nvSpPr>
          <p:cNvPr id="9" name="Text Placeholder 1"/>
          <p:cNvSpPr txBox="1">
            <a:spLocks/>
          </p:cNvSpPr>
          <p:nvPr/>
        </p:nvSpPr>
        <p:spPr>
          <a:xfrm>
            <a:off x="789795" y="3245889"/>
            <a:ext cx="498798" cy="664743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b="0" dirty="0">
                <a:solidFill>
                  <a:srgbClr val="000000"/>
                </a:solidFill>
              </a:rPr>
              <a:t>A</a:t>
            </a:r>
            <a:endParaRPr lang="en-US" b="0" dirty="0">
              <a:solidFill>
                <a:srgbClr val="000000"/>
              </a:solidFill>
            </a:endParaRPr>
          </a:p>
          <a:p>
            <a:pPr lvl="2"/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200718" y="3530801"/>
            <a:ext cx="606056" cy="2705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" name="Group 5"/>
          <p:cNvGrpSpPr/>
          <p:nvPr/>
        </p:nvGrpSpPr>
        <p:grpSpPr>
          <a:xfrm>
            <a:off x="789795" y="4918492"/>
            <a:ext cx="959563" cy="664743"/>
            <a:chOff x="871683" y="3808181"/>
            <a:chExt cx="959563" cy="664743"/>
          </a:xfrm>
        </p:grpSpPr>
        <p:sp>
          <p:nvSpPr>
            <p:cNvPr id="12" name="Text Placeholder 1"/>
            <p:cNvSpPr txBox="1">
              <a:spLocks/>
            </p:cNvSpPr>
            <p:nvPr/>
          </p:nvSpPr>
          <p:spPr>
            <a:xfrm>
              <a:off x="871683" y="3808181"/>
              <a:ext cx="498798" cy="664743"/>
            </a:xfrm>
            <a:prstGeom prst="rect">
              <a:avLst/>
            </a:prstGeom>
          </p:spPr>
          <p:txBody>
            <a:bodyPr/>
            <a:lstStyle>
              <a:lvl1pPr marL="320040" indent="-27432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2870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Ø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1445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  <a:tabLst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600"/>
                </a:spcAft>
                <a:buNone/>
              </a:pPr>
              <a:r>
                <a:rPr lang="en-US" b="0" dirty="0">
                  <a:solidFill>
                    <a:srgbClr val="000000"/>
                  </a:solidFill>
                </a:rPr>
                <a:t>B</a:t>
              </a:r>
            </a:p>
            <a:p>
              <a:pPr lvl="2"/>
              <a:endParaRPr lang="en-US" dirty="0"/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>
              <a:off x="1282606" y="4093093"/>
              <a:ext cx="548640" cy="2705"/>
            </a:xfrm>
            <a:prstGeom prst="line">
              <a:avLst/>
            </a:prstGeom>
            <a:noFill/>
            <a:ln w="444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2742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are the CPDLC Due to Reasons that may be uplinked?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Airspace; Congestion; Weather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Traffic; Weather; Airport closure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Weather; Traffic; Airspace restriction</a:t>
            </a:r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  <a:p>
            <a:pPr marL="925830" lvl="1" indent="-514350">
              <a:buFont typeface="+mj-lt"/>
              <a:buAutoNum type="alphaUcPeriod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626364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6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5300" y="1821454"/>
            <a:ext cx="8050213" cy="4391025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altLang="en-US" dirty="0"/>
              <a:t>Syntax: QU  &lt;FIX&gt;  (FIX)…(FIX)  &lt;FLID&gt;</a:t>
            </a:r>
          </a:p>
          <a:p>
            <a:pPr lvl="1"/>
            <a:r>
              <a:rPr lang="en-US" dirty="0"/>
              <a:t>Maximum of 17 fixes</a:t>
            </a:r>
          </a:p>
          <a:p>
            <a:pPr marL="400050" lvl="1" indent="0">
              <a:buNone/>
            </a:pPr>
            <a:r>
              <a:rPr lang="en-US" b="1" dirty="0"/>
              <a:t>                   Examples:</a:t>
            </a:r>
          </a:p>
          <a:p>
            <a:pPr lvl="2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960022"/>
          </a:xfrm>
        </p:spPr>
        <p:txBody>
          <a:bodyPr/>
          <a:lstStyle/>
          <a:p>
            <a:r>
              <a:rPr lang="en-US" dirty="0"/>
              <a:t>Keyboard Track Reroute Commands (QU)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5" t="14599" r="3876" b="62189"/>
          <a:stretch/>
        </p:blipFill>
        <p:spPr bwMode="auto">
          <a:xfrm>
            <a:off x="412927" y="3798703"/>
            <a:ext cx="2003612" cy="146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2622176" y="4927172"/>
            <a:ext cx="6278937" cy="459100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63500" dir="2700000" algn="ctr" rotWithShape="0">
              <a:schemeClr val="bg2"/>
            </a:outerShdw>
          </a:effectLst>
        </p:spPr>
        <p:txBody>
          <a:bodyPr wrap="square" tIns="91440">
            <a:spAutoFit/>
          </a:bodyPr>
          <a:lstStyle/>
          <a:p>
            <a:pPr algn="l" eaLnBrk="1" hangingPunct="1">
              <a:lnSpc>
                <a:spcPts val="2500"/>
              </a:lnSpc>
              <a:spcBef>
                <a:spcPts val="600"/>
              </a:spcBef>
              <a:defRPr/>
            </a:pPr>
            <a:r>
              <a:rPr lang="it-IT" sz="2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QU JOT STL270010 3727/8942 FAM KCGI 746</a:t>
            </a:r>
            <a:endParaRPr lang="en-US" sz="22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22176" y="3631005"/>
            <a:ext cx="6278937" cy="471283"/>
            <a:chOff x="2756648" y="4343913"/>
            <a:chExt cx="6225988" cy="471283"/>
          </a:xfrm>
        </p:grpSpPr>
        <p:sp>
          <p:nvSpPr>
            <p:cNvPr id="7" name="Rectangle 6"/>
            <p:cNvSpPr/>
            <p:nvPr/>
          </p:nvSpPr>
          <p:spPr bwMode="auto">
            <a:xfrm>
              <a:off x="2756648" y="4343913"/>
              <a:ext cx="6225988" cy="471283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76200" dist="63500" dir="2700000" algn="ctr" rotWithShape="0">
                <a:schemeClr val="bg2"/>
              </a:outerShdw>
            </a:effectLst>
          </p:spPr>
          <p:txBody>
            <a:bodyPr wrap="square" tIns="91440">
              <a:spAutoFit/>
            </a:bodyPr>
            <a:lstStyle/>
            <a:p>
              <a:pPr algn="l" eaLnBrk="1" hangingPunct="1">
                <a:lnSpc>
                  <a:spcPts val="2500"/>
                </a:lnSpc>
                <a:spcBef>
                  <a:spcPts val="600"/>
                </a:spcBef>
                <a:defRPr/>
              </a:pPr>
              <a:r>
                <a:rPr lang="it-IT" sz="22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QU SEA PMD090005 KLAX  AAL521</a:t>
              </a:r>
              <a:endParaRPr lang="en-US" sz="2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6473" y="4471300"/>
              <a:ext cx="114299" cy="228600"/>
            </a:xfrm>
            <a:prstGeom prst="rect">
              <a:avLst/>
            </a:prstGeom>
          </p:spPr>
        </p:pic>
      </p:grpSp>
      <p:cxnSp>
        <p:nvCxnSpPr>
          <p:cNvPr id="11" name="Straight Connector 10"/>
          <p:cNvCxnSpPr/>
          <p:nvPr/>
        </p:nvCxnSpPr>
        <p:spPr bwMode="auto">
          <a:xfrm>
            <a:off x="974402" y="3352874"/>
            <a:ext cx="440331" cy="513772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3" name="Group 12"/>
          <p:cNvGrpSpPr/>
          <p:nvPr/>
        </p:nvGrpSpPr>
        <p:grpSpPr>
          <a:xfrm>
            <a:off x="2622176" y="4291243"/>
            <a:ext cx="6278937" cy="471283"/>
            <a:chOff x="2622176" y="4291243"/>
            <a:chExt cx="6278937" cy="471283"/>
          </a:xfrm>
        </p:grpSpPr>
        <p:sp>
          <p:nvSpPr>
            <p:cNvPr id="9" name="Rectangle 8"/>
            <p:cNvSpPr/>
            <p:nvPr/>
          </p:nvSpPr>
          <p:spPr bwMode="auto">
            <a:xfrm>
              <a:off x="2622176" y="4291243"/>
              <a:ext cx="6278937" cy="471283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76200" dist="63500" dir="2700000" algn="ctr" rotWithShape="0">
                <a:schemeClr val="bg2"/>
              </a:outerShdw>
            </a:effectLst>
          </p:spPr>
          <p:txBody>
            <a:bodyPr wrap="square" tIns="91440">
              <a:spAutoFit/>
            </a:bodyPr>
            <a:lstStyle/>
            <a:p>
              <a:pPr algn="l" eaLnBrk="1" hangingPunct="1">
                <a:lnSpc>
                  <a:spcPts val="2500"/>
                </a:lnSpc>
                <a:spcBef>
                  <a:spcPts val="600"/>
                </a:spcBef>
                <a:defRPr/>
              </a:pPr>
              <a:r>
                <a:rPr lang="it-IT" sz="22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QU 2832/8119 CRG DBN KATL * DAL2040</a:t>
              </a:r>
              <a:endParaRPr lang="en-US" sz="22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59425" y="4379575"/>
              <a:ext cx="238125" cy="257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56235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Which is an advanced eligible ATC Preferred Route?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Top one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Top two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All</a:t>
            </a:r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  <a:p>
            <a:pPr marL="925830" lvl="1" indent="-514350">
              <a:buFont typeface="+mj-lt"/>
              <a:buAutoNum type="alphaUcPeriod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6263640"/>
            <a:ext cx="394232" cy="365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55213"/>
          <a:stretch/>
        </p:blipFill>
        <p:spPr>
          <a:xfrm>
            <a:off x="1248890" y="2208975"/>
            <a:ext cx="6646221" cy="198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6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12648"/>
          </a:xfrm>
        </p:spPr>
        <p:txBody>
          <a:bodyPr/>
          <a:lstStyle/>
          <a:p>
            <a:r>
              <a:rPr lang="en-US" dirty="0"/>
              <a:t>TFM Reroutes</a:t>
            </a:r>
            <a:endParaRPr lang="en-US" sz="32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459" y="1099515"/>
            <a:ext cx="4885082" cy="48850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19574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1B15191D-C634-41B5-961E-618137C3B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42" y="2895197"/>
            <a:ext cx="6405417" cy="21031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12648"/>
          </a:xfrm>
        </p:spPr>
        <p:txBody>
          <a:bodyPr/>
          <a:lstStyle/>
          <a:p>
            <a:r>
              <a:rPr lang="en-US" dirty="0"/>
              <a:t>TFM Quick View</a:t>
            </a:r>
            <a:endParaRPr lang="en-US" sz="3200" i="1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350221" y="3471119"/>
            <a:ext cx="1324252" cy="87025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2000" b="0" dirty="0"/>
              <a:t>TBP or TBE</a:t>
            </a:r>
            <a:endParaRPr lang="en-US" sz="2000" b="0" dirty="0"/>
          </a:p>
        </p:txBody>
      </p:sp>
      <p:sp>
        <p:nvSpPr>
          <p:cNvPr id="16" name="Content Placeholder 34"/>
          <p:cNvSpPr>
            <a:spLocks noGrp="1"/>
          </p:cNvSpPr>
          <p:nvPr>
            <p:ph idx="1"/>
          </p:nvPr>
        </p:nvSpPr>
        <p:spPr>
          <a:xfrm>
            <a:off x="495300" y="1491042"/>
            <a:ext cx="7933403" cy="633306"/>
          </a:xfrm>
        </p:spPr>
        <p:txBody>
          <a:bodyPr/>
          <a:lstStyle/>
          <a:p>
            <a:r>
              <a:rPr lang="en-US" sz="2400" dirty="0"/>
              <a:t>To open TFM Quick View</a:t>
            </a:r>
          </a:p>
        </p:txBody>
      </p:sp>
      <p:sp>
        <p:nvSpPr>
          <p:cNvPr id="19" name="Text Placeholder 1"/>
          <p:cNvSpPr txBox="1">
            <a:spLocks/>
          </p:cNvSpPr>
          <p:nvPr/>
        </p:nvSpPr>
        <p:spPr>
          <a:xfrm>
            <a:off x="3152038" y="2024946"/>
            <a:ext cx="3153052" cy="87025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2000" b="0" dirty="0"/>
              <a:t>TFM Indicator Field</a:t>
            </a:r>
            <a:endParaRPr lang="en-US" sz="2000" b="0" dirty="0"/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2642367" y="2339163"/>
            <a:ext cx="509671" cy="509820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1343996" y="3678696"/>
            <a:ext cx="1115568" cy="51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 bwMode="auto">
          <a:xfrm>
            <a:off x="2484935" y="2921324"/>
            <a:ext cx="192028" cy="1920240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0D3681-484F-40F3-8B37-972E0197F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663" y="3832804"/>
            <a:ext cx="5416040" cy="14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055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 bwMode="auto">
          <a:xfrm flipH="1">
            <a:off x="1041991" y="2698852"/>
            <a:ext cx="696171" cy="1043808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Left Bracket 20"/>
          <p:cNvSpPr/>
          <p:nvPr/>
        </p:nvSpPr>
        <p:spPr bwMode="auto">
          <a:xfrm>
            <a:off x="1752334" y="2598483"/>
            <a:ext cx="328779" cy="265886"/>
          </a:xfrm>
          <a:prstGeom prst="leftBracket">
            <a:avLst>
              <a:gd name="adj" fmla="val 0"/>
            </a:avLst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 bwMode="auto">
          <a:xfrm flipH="1" flipV="1">
            <a:off x="1166128" y="2092965"/>
            <a:ext cx="572033" cy="340001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Left Bracket 16"/>
          <p:cNvSpPr/>
          <p:nvPr/>
        </p:nvSpPr>
        <p:spPr bwMode="auto">
          <a:xfrm>
            <a:off x="1748794" y="2346011"/>
            <a:ext cx="328779" cy="182880"/>
          </a:xfrm>
          <a:prstGeom prst="leftBracket">
            <a:avLst>
              <a:gd name="adj" fmla="val 0"/>
            </a:avLst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12648"/>
          </a:xfrm>
        </p:spPr>
        <p:txBody>
          <a:bodyPr/>
          <a:lstStyle/>
          <a:p>
            <a:r>
              <a:rPr lang="en-US" dirty="0"/>
              <a:t>TFM Quick View Layout</a:t>
            </a:r>
            <a:endParaRPr lang="en-US" sz="3200" i="1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582057" y="3820629"/>
            <a:ext cx="2312207" cy="87025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2000" b="0" dirty="0"/>
              <a:t>Pending Reroute</a:t>
            </a:r>
            <a:endParaRPr lang="en-US" sz="2000" b="0" dirty="0"/>
          </a:p>
        </p:txBody>
      </p:sp>
      <p:sp>
        <p:nvSpPr>
          <p:cNvPr id="19" name="Text Placeholder 1"/>
          <p:cNvSpPr txBox="1">
            <a:spLocks/>
          </p:cNvSpPr>
          <p:nvPr/>
        </p:nvSpPr>
        <p:spPr>
          <a:xfrm>
            <a:off x="627872" y="1747282"/>
            <a:ext cx="3153052" cy="87025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2000" b="0" dirty="0"/>
              <a:t>Header</a:t>
            </a:r>
            <a:endParaRPr lang="en-US" sz="2000" b="0" dirty="0"/>
          </a:p>
        </p:txBody>
      </p:sp>
      <p:grpSp>
        <p:nvGrpSpPr>
          <p:cNvPr id="5" name="Group 4"/>
          <p:cNvGrpSpPr/>
          <p:nvPr/>
        </p:nvGrpSpPr>
        <p:grpSpPr>
          <a:xfrm>
            <a:off x="1822935" y="2320303"/>
            <a:ext cx="6622196" cy="1234440"/>
            <a:chOff x="1822935" y="2320303"/>
            <a:chExt cx="6622196" cy="12344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935" y="2320303"/>
              <a:ext cx="6622196" cy="123444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b="22009"/>
            <a:stretch/>
          </p:blipFill>
          <p:spPr>
            <a:xfrm>
              <a:off x="5157939" y="2332797"/>
              <a:ext cx="1453896" cy="189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50915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 bwMode="auto">
          <a:xfrm flipH="1" flipV="1">
            <a:off x="1166128" y="2135983"/>
            <a:ext cx="572034" cy="828616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Left Bracket 16"/>
          <p:cNvSpPr/>
          <p:nvPr/>
        </p:nvSpPr>
        <p:spPr bwMode="auto">
          <a:xfrm>
            <a:off x="1748794" y="2877643"/>
            <a:ext cx="328779" cy="182880"/>
          </a:xfrm>
          <a:prstGeom prst="leftBracket">
            <a:avLst>
              <a:gd name="adj" fmla="val 0"/>
            </a:avLst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12648"/>
          </a:xfrm>
        </p:spPr>
        <p:txBody>
          <a:bodyPr/>
          <a:lstStyle/>
          <a:p>
            <a:r>
              <a:rPr lang="en-US" dirty="0"/>
              <a:t>TFM Quick View Layout </a:t>
            </a:r>
            <a:r>
              <a:rPr lang="en-US" sz="3200" i="1" dirty="0"/>
              <a:t>(Cont’d)</a:t>
            </a:r>
          </a:p>
        </p:txBody>
      </p:sp>
      <p:sp>
        <p:nvSpPr>
          <p:cNvPr id="19" name="Text Placeholder 1"/>
          <p:cNvSpPr txBox="1">
            <a:spLocks/>
          </p:cNvSpPr>
          <p:nvPr/>
        </p:nvSpPr>
        <p:spPr>
          <a:xfrm>
            <a:off x="627872" y="1747282"/>
            <a:ext cx="3153052" cy="87025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000" b="0" dirty="0"/>
              <a:t>Pending Remarks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35" y="2320303"/>
            <a:ext cx="6622196" cy="1234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22009"/>
          <a:stretch/>
        </p:blipFill>
        <p:spPr>
          <a:xfrm>
            <a:off x="5157939" y="2332797"/>
            <a:ext cx="1453896" cy="18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323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 bwMode="auto">
          <a:xfrm flipH="1">
            <a:off x="1166128" y="3315548"/>
            <a:ext cx="572035" cy="774712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Left Bracket 20"/>
          <p:cNvSpPr/>
          <p:nvPr/>
        </p:nvSpPr>
        <p:spPr bwMode="auto">
          <a:xfrm>
            <a:off x="1752334" y="3138492"/>
            <a:ext cx="328779" cy="361623"/>
          </a:xfrm>
          <a:prstGeom prst="leftBracket">
            <a:avLst>
              <a:gd name="adj" fmla="val 0"/>
            </a:avLst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12648"/>
          </a:xfrm>
        </p:spPr>
        <p:txBody>
          <a:bodyPr/>
          <a:lstStyle/>
          <a:p>
            <a:r>
              <a:rPr lang="en-US" dirty="0"/>
              <a:t>TFM Quick View Layout </a:t>
            </a:r>
            <a:r>
              <a:rPr lang="en-US" sz="3200" i="1" dirty="0"/>
              <a:t>(Cont’d)</a:t>
            </a: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582057" y="4107709"/>
            <a:ext cx="2312207" cy="87025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2000" b="0" dirty="0"/>
              <a:t>TFM Quick View Buttons</a:t>
            </a:r>
            <a:endParaRPr lang="en-US" sz="2000" b="0" dirty="0"/>
          </a:p>
        </p:txBody>
      </p:sp>
      <p:grpSp>
        <p:nvGrpSpPr>
          <p:cNvPr id="2" name="Group 1"/>
          <p:cNvGrpSpPr/>
          <p:nvPr/>
        </p:nvGrpSpPr>
        <p:grpSpPr>
          <a:xfrm>
            <a:off x="1822935" y="2320303"/>
            <a:ext cx="6622196" cy="1234440"/>
            <a:chOff x="1822935" y="2320303"/>
            <a:chExt cx="6622196" cy="123444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935" y="2320303"/>
              <a:ext cx="6622196" cy="123444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b="22009"/>
            <a:stretch/>
          </p:blipFill>
          <p:spPr>
            <a:xfrm>
              <a:off x="5157939" y="2332797"/>
              <a:ext cx="1453896" cy="189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44994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TFM Reroute Menu Access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739" t="23554" r="71489" b="23471"/>
          <a:stretch/>
        </p:blipFill>
        <p:spPr>
          <a:xfrm>
            <a:off x="5233878" y="1167896"/>
            <a:ext cx="3474720" cy="375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746" t="23488" r="65508" b="9605"/>
          <a:stretch/>
        </p:blipFill>
        <p:spPr>
          <a:xfrm>
            <a:off x="468080" y="1149563"/>
            <a:ext cx="3840480" cy="3659831"/>
          </a:xfrm>
          <a:prstGeom prst="rect">
            <a:avLst/>
          </a:prstGeom>
        </p:spPr>
      </p:pic>
      <p:cxnSp>
        <p:nvCxnSpPr>
          <p:cNvPr id="25" name="Straight Connector 24"/>
          <p:cNvCxnSpPr>
            <a:stCxn id="17" idx="1"/>
          </p:cNvCxnSpPr>
          <p:nvPr/>
        </p:nvCxnSpPr>
        <p:spPr bwMode="auto">
          <a:xfrm flipH="1">
            <a:off x="2533651" y="4025136"/>
            <a:ext cx="1904999" cy="523506"/>
          </a:xfrm>
          <a:prstGeom prst="line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7" name="Text Placeholder 1"/>
          <p:cNvSpPr txBox="1">
            <a:spLocks/>
          </p:cNvSpPr>
          <p:nvPr/>
        </p:nvSpPr>
        <p:spPr>
          <a:xfrm>
            <a:off x="4438650" y="3787881"/>
            <a:ext cx="1324252" cy="474509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2000" dirty="0"/>
              <a:t>TBP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000" b="0" dirty="0"/>
              <a:t>Or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000" dirty="0"/>
              <a:t>TBP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18564" t="39928" r="68915" b="46813"/>
          <a:stretch/>
        </p:blipFill>
        <p:spPr>
          <a:xfrm>
            <a:off x="1563624" y="5001768"/>
            <a:ext cx="2743200" cy="817026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 bwMode="auto">
          <a:xfrm flipH="1">
            <a:off x="2360588" y="4927096"/>
            <a:ext cx="2078062" cy="610987"/>
          </a:xfrm>
          <a:prstGeom prst="line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24" name="Rectangle 23"/>
          <p:cNvSpPr/>
          <p:nvPr/>
        </p:nvSpPr>
        <p:spPr bwMode="auto">
          <a:xfrm>
            <a:off x="5230368" y="1131520"/>
            <a:ext cx="3584448" cy="411480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14739" t="23554" r="71489" b="23471"/>
          <a:stretch/>
        </p:blipFill>
        <p:spPr>
          <a:xfrm>
            <a:off x="5230368" y="1170432"/>
            <a:ext cx="3474720" cy="37592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626364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9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12648"/>
          </a:xfrm>
        </p:spPr>
        <p:txBody>
          <a:bodyPr/>
          <a:lstStyle/>
          <a:p>
            <a:r>
              <a:rPr lang="en-US" dirty="0"/>
              <a:t>TFM Reroute Menu</a:t>
            </a:r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237107" y="1048910"/>
            <a:ext cx="1200928" cy="379230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2000" b="0" dirty="0"/>
              <a:t>Header</a:t>
            </a:r>
            <a:endParaRPr lang="en-US" sz="2000" b="0" dirty="0"/>
          </a:p>
        </p:txBody>
      </p:sp>
      <p:sp>
        <p:nvSpPr>
          <p:cNvPr id="24" name="Text Placeholder 1"/>
          <p:cNvSpPr txBox="1">
            <a:spLocks/>
          </p:cNvSpPr>
          <p:nvPr/>
        </p:nvSpPr>
        <p:spPr>
          <a:xfrm>
            <a:off x="237106" y="1605534"/>
            <a:ext cx="1923895" cy="379230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2000" b="0" dirty="0"/>
              <a:t>Current Route Section</a:t>
            </a:r>
            <a:endParaRPr lang="en-US" sz="2000" b="0" dirty="0"/>
          </a:p>
        </p:txBody>
      </p:sp>
      <p:sp>
        <p:nvSpPr>
          <p:cNvPr id="25" name="Text Placeholder 1"/>
          <p:cNvSpPr txBox="1">
            <a:spLocks/>
          </p:cNvSpPr>
          <p:nvPr/>
        </p:nvSpPr>
        <p:spPr>
          <a:xfrm>
            <a:off x="237107" y="2882924"/>
            <a:ext cx="1680512" cy="379230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2000" b="0" dirty="0"/>
              <a:t>Pending TFM Reroute Section</a:t>
            </a:r>
            <a:endParaRPr lang="en-US" sz="2000" b="0" dirty="0"/>
          </a:p>
        </p:txBody>
      </p:sp>
      <p:sp>
        <p:nvSpPr>
          <p:cNvPr id="26" name="Text Placeholder 1"/>
          <p:cNvSpPr txBox="1">
            <a:spLocks/>
          </p:cNvSpPr>
          <p:nvPr/>
        </p:nvSpPr>
        <p:spPr>
          <a:xfrm>
            <a:off x="237107" y="4557461"/>
            <a:ext cx="1680512" cy="379230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2000" b="0" dirty="0"/>
              <a:t>Direct-to-Fix Section</a:t>
            </a:r>
            <a:endParaRPr lang="en-US" sz="2000" b="0" dirty="0"/>
          </a:p>
        </p:txBody>
      </p:sp>
      <p:cxnSp>
        <p:nvCxnSpPr>
          <p:cNvPr id="28" name="Straight Connector 27"/>
          <p:cNvCxnSpPr/>
          <p:nvPr/>
        </p:nvCxnSpPr>
        <p:spPr bwMode="auto">
          <a:xfrm flipH="1">
            <a:off x="1749521" y="4765463"/>
            <a:ext cx="438912" cy="0"/>
          </a:xfrm>
          <a:prstGeom prst="line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1418766" y="3088793"/>
            <a:ext cx="758952" cy="0"/>
          </a:xfrm>
          <a:prstGeom prst="line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 flipH="1">
            <a:off x="1980258" y="1842558"/>
            <a:ext cx="201168" cy="0"/>
          </a:xfrm>
          <a:prstGeom prst="line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Left Bracket 32"/>
          <p:cNvSpPr/>
          <p:nvPr/>
        </p:nvSpPr>
        <p:spPr bwMode="auto">
          <a:xfrm>
            <a:off x="2195066" y="2302077"/>
            <a:ext cx="433926" cy="1746048"/>
          </a:xfrm>
          <a:prstGeom prst="leftBracket">
            <a:avLst>
              <a:gd name="adj" fmla="val 0"/>
            </a:avLst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ket 30"/>
          <p:cNvSpPr/>
          <p:nvPr/>
        </p:nvSpPr>
        <p:spPr bwMode="auto">
          <a:xfrm>
            <a:off x="2192900" y="1428136"/>
            <a:ext cx="539496" cy="791185"/>
          </a:xfrm>
          <a:prstGeom prst="leftBracket">
            <a:avLst>
              <a:gd name="adj" fmla="val 0"/>
            </a:avLst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ket 31"/>
          <p:cNvSpPr/>
          <p:nvPr/>
        </p:nvSpPr>
        <p:spPr bwMode="auto">
          <a:xfrm flipV="1">
            <a:off x="2192900" y="4120982"/>
            <a:ext cx="541907" cy="1246615"/>
          </a:xfrm>
          <a:prstGeom prst="leftBracket">
            <a:avLst>
              <a:gd name="adj" fmla="val 0"/>
            </a:avLst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 bwMode="auto">
          <a:xfrm flipH="1">
            <a:off x="1339578" y="1253175"/>
            <a:ext cx="841248" cy="0"/>
          </a:xfrm>
          <a:prstGeom prst="line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Left Bracket 10"/>
          <p:cNvSpPr/>
          <p:nvPr/>
        </p:nvSpPr>
        <p:spPr bwMode="auto">
          <a:xfrm>
            <a:off x="2195066" y="1169580"/>
            <a:ext cx="539496" cy="185699"/>
          </a:xfrm>
          <a:prstGeom prst="leftBracket">
            <a:avLst>
              <a:gd name="adj" fmla="val 0"/>
            </a:avLst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1BD2B9-8368-4587-B770-75383AF7F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899" y="1145040"/>
            <a:ext cx="4426202" cy="47738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626364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33" grpId="0" animBg="1"/>
      <p:bldP spid="31" grpId="0" animBg="1"/>
      <p:bldP spid="3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3E29C7-7FFF-4710-9344-125C233352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74" y="1145040"/>
            <a:ext cx="4426202" cy="477384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12648"/>
          </a:xfrm>
        </p:spPr>
        <p:txBody>
          <a:bodyPr/>
          <a:lstStyle/>
          <a:p>
            <a:r>
              <a:rPr lang="en-US" dirty="0"/>
              <a:t>TFM Reroute Menu </a:t>
            </a:r>
            <a:r>
              <a:rPr lang="en-US" sz="3200" i="1" dirty="0"/>
              <a:t>(Cont’d)</a:t>
            </a: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431862" y="1927901"/>
            <a:ext cx="3492438" cy="365819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2000" b="0" dirty="0"/>
              <a:t>Pending TFM Reroute Title</a:t>
            </a:r>
            <a:endParaRPr lang="en-US" sz="2000" b="0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1929843" y="2954625"/>
            <a:ext cx="1732078" cy="379230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2000" b="0" dirty="0"/>
              <a:t>Typing Buffer</a:t>
            </a:r>
            <a:endParaRPr lang="en-US" sz="2000" b="0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1266825" y="3361449"/>
            <a:ext cx="2727262" cy="379230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2000" b="0" dirty="0"/>
              <a:t>Pending Remarks</a:t>
            </a:r>
            <a:endParaRPr lang="en-US" sz="2000" b="0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3619500" y="2236570"/>
            <a:ext cx="1295400" cy="245054"/>
          </a:xfrm>
          <a:prstGeom prst="line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>
            <a:stCxn id="7" idx="3"/>
          </p:cNvCxnSpPr>
          <p:nvPr/>
        </p:nvCxnSpPr>
        <p:spPr bwMode="auto">
          <a:xfrm>
            <a:off x="3661920" y="3144240"/>
            <a:ext cx="530352" cy="21098"/>
          </a:xfrm>
          <a:prstGeom prst="line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3446680" y="3429001"/>
            <a:ext cx="740664" cy="115567"/>
          </a:xfrm>
          <a:prstGeom prst="line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Placeholder 1"/>
          <p:cNvSpPr txBox="1">
            <a:spLocks/>
          </p:cNvSpPr>
          <p:nvPr/>
        </p:nvSpPr>
        <p:spPr>
          <a:xfrm>
            <a:off x="792308" y="2456574"/>
            <a:ext cx="3531264" cy="379230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2000" b="0" dirty="0"/>
              <a:t>Pending TFM Reroute</a:t>
            </a:r>
            <a:endParaRPr lang="en-US" sz="2000" b="0" dirty="0"/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446681" y="2695167"/>
            <a:ext cx="1767613" cy="134267"/>
          </a:xfrm>
          <a:prstGeom prst="line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 Placeholder 1"/>
          <p:cNvSpPr txBox="1">
            <a:spLocks/>
          </p:cNvSpPr>
          <p:nvPr/>
        </p:nvSpPr>
        <p:spPr>
          <a:xfrm>
            <a:off x="1170367" y="4539118"/>
            <a:ext cx="2727262" cy="379230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en-US" sz="2000" b="0" dirty="0"/>
              <a:t>Direct-to-Fix Section</a:t>
            </a:r>
            <a:endParaRPr lang="en-US" sz="2000" b="0" dirty="0"/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3623820" y="4752975"/>
            <a:ext cx="356616" cy="0"/>
          </a:xfrm>
          <a:prstGeom prst="line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Left Bracket 25"/>
          <p:cNvSpPr/>
          <p:nvPr/>
        </p:nvSpPr>
        <p:spPr bwMode="auto">
          <a:xfrm>
            <a:off x="3994087" y="4095750"/>
            <a:ext cx="193257" cy="1335024"/>
          </a:xfrm>
          <a:prstGeom prst="leftBracket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626364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8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6" grpId="0"/>
      <p:bldP spid="23" grpId="0"/>
      <p:bldP spid="2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B7204E-D289-4628-B505-71F3C61C3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899" y="1145040"/>
            <a:ext cx="4426202" cy="477384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12648"/>
          </a:xfrm>
        </p:spPr>
        <p:txBody>
          <a:bodyPr/>
          <a:lstStyle/>
          <a:p>
            <a:r>
              <a:rPr lang="en-US" dirty="0"/>
              <a:t>TFM Reroute Menu Buttons</a:t>
            </a:r>
            <a:endParaRPr lang="en-US" sz="3200" i="1" dirty="0"/>
          </a:p>
        </p:txBody>
      </p:sp>
      <p:sp>
        <p:nvSpPr>
          <p:cNvPr id="6" name="Rectangle 5"/>
          <p:cNvSpPr/>
          <p:nvPr/>
        </p:nvSpPr>
        <p:spPr bwMode="auto">
          <a:xfrm>
            <a:off x="2428100" y="1402059"/>
            <a:ext cx="4300169" cy="347472"/>
          </a:xfrm>
          <a:prstGeom prst="rect">
            <a:avLst/>
          </a:prstGeom>
          <a:noFill/>
          <a:ln w="603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391032" y="5507595"/>
            <a:ext cx="4368114" cy="347472"/>
          </a:xfrm>
          <a:prstGeom prst="rect">
            <a:avLst/>
          </a:prstGeom>
          <a:noFill/>
          <a:ln w="603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496962" y="3655538"/>
            <a:ext cx="2119184" cy="347472"/>
          </a:xfrm>
          <a:prstGeom prst="rect">
            <a:avLst/>
          </a:prstGeom>
          <a:noFill/>
          <a:ln w="603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822184" y="1189422"/>
            <a:ext cx="1451455" cy="1482396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000" b="0" dirty="0"/>
              <a:t>TFM Reroute Menu Buttons</a:t>
            </a:r>
          </a:p>
          <a:p>
            <a:pPr lvl="2"/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891148" y="1565855"/>
            <a:ext cx="502920" cy="3762"/>
          </a:xfrm>
          <a:prstGeom prst="line">
            <a:avLst/>
          </a:prstGeom>
          <a:noFill/>
          <a:ln w="412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>
            <a:endCxn id="8" idx="1"/>
          </p:cNvCxnSpPr>
          <p:nvPr/>
        </p:nvCxnSpPr>
        <p:spPr bwMode="auto">
          <a:xfrm>
            <a:off x="1329070" y="3816918"/>
            <a:ext cx="2167892" cy="12356"/>
          </a:xfrm>
          <a:prstGeom prst="line">
            <a:avLst/>
          </a:prstGeom>
          <a:noFill/>
          <a:ln w="412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1302544" y="5680380"/>
            <a:ext cx="1088488" cy="951"/>
          </a:xfrm>
          <a:prstGeom prst="line">
            <a:avLst/>
          </a:prstGeom>
          <a:noFill/>
          <a:ln w="412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1319214" y="2505075"/>
            <a:ext cx="28574" cy="3191256"/>
          </a:xfrm>
          <a:prstGeom prst="line">
            <a:avLst/>
          </a:prstGeom>
          <a:noFill/>
          <a:ln w="412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87764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 bwMode="auto">
          <a:xfrm>
            <a:off x="1894600" y="2597407"/>
            <a:ext cx="19156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kern="0" dirty="0">
                <a:cs typeface="+mn-cs"/>
              </a:rPr>
              <a:t> /&lt;Reason&gt;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3074469" y="2599103"/>
            <a:ext cx="228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sz="2400" kern="0" dirty="0">
                <a:cs typeface="+mn-cs"/>
              </a:rPr>
              <a:t>/FRC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1341338" y="2597407"/>
            <a:ext cx="5532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kern="0" dirty="0">
                <a:cs typeface="+mn-cs"/>
              </a:rPr>
              <a:t>/U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127639" y="2501995"/>
            <a:ext cx="5365157" cy="640080"/>
          </a:xfrm>
          <a:prstGeom prst="rect">
            <a:avLst/>
          </a:prstGeom>
          <a:solidFill>
            <a:schemeClr val="l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QU Commands - Uplinked</a:t>
            </a: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493776" y="1064226"/>
            <a:ext cx="8240649" cy="144881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Composition: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CPDLC fields can be entered in any order 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Spaces are optional between CPDLC fields</a:t>
            </a:r>
          </a:p>
          <a:p>
            <a:pPr marL="682625" indent="0">
              <a:spcBef>
                <a:spcPts val="0"/>
              </a:spcBef>
              <a:buNone/>
              <a:tabLst>
                <a:tab pos="2228850" algn="l"/>
                <a:tab pos="2514600" algn="l"/>
              </a:tabLst>
            </a:pPr>
            <a:r>
              <a:rPr lang="en-US" sz="2400" dirty="0"/>
              <a:t>Examples:</a:t>
            </a:r>
            <a:r>
              <a:rPr lang="en-US" dirty="0"/>
              <a:t> 	</a:t>
            </a:r>
            <a:r>
              <a:rPr lang="en-US" sz="2400" b="0" dirty="0">
                <a:latin typeface="Consolas" panose="020B0609020204030204" pitchFamily="49" charset="0"/>
              </a:rPr>
              <a:t>QU MCN /U /TFC /FRC 334          		QU MCN /FRC/U/TFC 334</a:t>
            </a:r>
          </a:p>
          <a:p>
            <a:pPr marL="682625" indent="0">
              <a:spcBef>
                <a:spcPts val="0"/>
              </a:spcBef>
              <a:spcAft>
                <a:spcPts val="600"/>
              </a:spcAft>
              <a:buNone/>
              <a:tabLst>
                <a:tab pos="2228850" algn="l"/>
                <a:tab pos="2514600" algn="l"/>
              </a:tabLst>
            </a:pPr>
            <a:r>
              <a:rPr lang="en-US" sz="2400" b="0" dirty="0">
                <a:solidFill>
                  <a:srgbClr val="000000"/>
                </a:solidFill>
                <a:latin typeface="Consolas" panose="020B0609020204030204" pitchFamily="49" charset="0"/>
              </a:rPr>
              <a:t>		QU MCN /FRC/U /TFC 334</a:t>
            </a:r>
            <a:endParaRPr lang="en-US" sz="2000" dirty="0"/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Route element(s) can be before, in between, or after CPDLC fields</a:t>
            </a:r>
          </a:p>
          <a:p>
            <a:pPr marL="682625" indent="0">
              <a:spcBef>
                <a:spcPts val="0"/>
              </a:spcBef>
              <a:spcAft>
                <a:spcPts val="600"/>
              </a:spcAft>
              <a:buNone/>
              <a:tabLst>
                <a:tab pos="2338388" algn="l"/>
              </a:tabLst>
            </a:pPr>
            <a:r>
              <a:rPr lang="en-US" sz="2400" dirty="0"/>
              <a:t>Examples:</a:t>
            </a:r>
            <a:r>
              <a:rPr lang="en-US" dirty="0"/>
              <a:t> 	</a:t>
            </a:r>
            <a:r>
              <a:rPr lang="en-US" sz="2400" b="0" dirty="0">
                <a:latin typeface="Consolas" panose="020B0609020204030204" pitchFamily="49" charset="0"/>
              </a:rPr>
              <a:t>QU /U /WX MCN AMG /FRC 334</a:t>
            </a:r>
          </a:p>
          <a:p>
            <a:pPr marL="682625" indent="0">
              <a:spcBef>
                <a:spcPts val="0"/>
              </a:spcBef>
              <a:spcAft>
                <a:spcPts val="600"/>
              </a:spcAft>
              <a:buNone/>
              <a:tabLst>
                <a:tab pos="2338388" algn="l"/>
              </a:tabLst>
            </a:pPr>
            <a:r>
              <a:rPr lang="en-US" sz="2400" b="0" dirty="0">
                <a:latin typeface="Consolas" panose="020B0609020204030204" pitchFamily="49" charset="0"/>
              </a:rPr>
              <a:t>	</a:t>
            </a:r>
            <a:r>
              <a:rPr lang="en-US" sz="2400" b="0" dirty="0">
                <a:solidFill>
                  <a:srgbClr val="000000"/>
                </a:solidFill>
                <a:latin typeface="Consolas" panose="020B0609020204030204" pitchFamily="49" charset="0"/>
              </a:rPr>
              <a:t>QU /U /WX /FRC MCN AMG 334</a:t>
            </a:r>
            <a:endParaRPr lang="en-US" sz="2400" b="0" dirty="0">
              <a:latin typeface="Consolas" panose="020B0609020204030204" pitchFamily="49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493776" y="1060704"/>
            <a:ext cx="8240649" cy="1448811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Track Reroute (QU) command provides the ability to amend the route and uplink it to CPDLC eligible aircraft by inserting /U into the command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A Due to Reason may be inserted for the clearance by using one of the following:</a:t>
            </a:r>
          </a:p>
          <a:p>
            <a:pPr lvl="1"/>
            <a:r>
              <a:rPr lang="en-US" dirty="0"/>
              <a:t>/TFC - Due to traffic</a:t>
            </a:r>
          </a:p>
          <a:p>
            <a:pPr lvl="1"/>
            <a:r>
              <a:rPr lang="en-US" dirty="0"/>
              <a:t>/RES - Due to airspace restriction</a:t>
            </a:r>
          </a:p>
          <a:p>
            <a:pPr lvl="1"/>
            <a:r>
              <a:rPr lang="en-US" dirty="0"/>
              <a:t>/WX - Due to weather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8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path" presetSubtype="0" accel="50000" decel="5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44444E-6 -0.00023 L 0.06163 0.0456 C 0.07465 0.05671 0.09843 0.0618 0.11458 0.06342 C 0.13072 0.06528 0.14513 0.06736 0.15833 0.05602 C 0.17899 0.04074 0.17257 0.01759 0.16423 0.00046 " pathEditMode="relative" rAng="0" ptsTypes="AAA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324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0046 C 0.0224 0.01296 0.05591 -0.04236 0.03941 -0.0537 C 0.0231 -0.06528 -0.0644 -0.06829 -0.09843 -0.06991 C -0.13194 -0.0713 -0.17777 -0.05278 -0.16354 -0.06157 C -0.21197 -0.03356 -0.18784 -0.00278 -0.18437 0.00023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344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0.17917 0.0002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2" grpId="0" animBg="1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450095"/>
          </a:xfrm>
        </p:spPr>
        <p:txBody>
          <a:bodyPr/>
          <a:lstStyle/>
          <a:p>
            <a:r>
              <a:rPr lang="en-US" dirty="0"/>
              <a:t>TFM Reroute Menu Coding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888957"/>
              </p:ext>
            </p:extLst>
          </p:nvPr>
        </p:nvGraphicFramePr>
        <p:xfrm>
          <a:off x="474810" y="977742"/>
          <a:ext cx="8194380" cy="4970671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859316">
                  <a:extLst>
                    <a:ext uri="{9D8B030D-6E8A-4147-A177-3AD203B41FA5}">
                      <a16:colId xmlns:a16="http://schemas.microsoft.com/office/drawing/2014/main" val="3545454369"/>
                    </a:ext>
                  </a:extLst>
                </a:gridCol>
                <a:gridCol w="2141621">
                  <a:extLst>
                    <a:ext uri="{9D8B030D-6E8A-4147-A177-3AD203B41FA5}">
                      <a16:colId xmlns:a16="http://schemas.microsoft.com/office/drawing/2014/main" val="2098012158"/>
                    </a:ext>
                  </a:extLst>
                </a:gridCol>
                <a:gridCol w="2069432">
                  <a:extLst>
                    <a:ext uri="{9D8B030D-6E8A-4147-A177-3AD203B41FA5}">
                      <a16:colId xmlns:a16="http://schemas.microsoft.com/office/drawing/2014/main" val="2675859568"/>
                    </a:ext>
                  </a:extLst>
                </a:gridCol>
                <a:gridCol w="2124011">
                  <a:extLst>
                    <a:ext uri="{9D8B030D-6E8A-4147-A177-3AD203B41FA5}">
                      <a16:colId xmlns:a16="http://schemas.microsoft.com/office/drawing/2014/main" val="486143214"/>
                    </a:ext>
                  </a:extLst>
                </a:gridCol>
              </a:tblGrid>
              <a:tr h="36851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Coding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Condition for Application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Example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938884"/>
                  </a:ext>
                </a:extLst>
              </a:tr>
              <a:tr h="76443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Protected Segment Symbols -       Current Route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White chevrons</a:t>
                      </a:r>
                    </a:p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Current route contains protected segment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6385175"/>
                  </a:ext>
                </a:extLst>
              </a:tr>
              <a:tr h="36851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Protected Segment Symbols -      Pending Reroute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Yellow chevrons around protected portion of route</a:t>
                      </a:r>
                    </a:p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Pending TFM reroute contains protected segment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5943254"/>
                  </a:ext>
                </a:extLst>
              </a:tr>
              <a:tr h="36851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Divergent Fix - Pending Reroute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Point (fix) at which aircraft joins reroute or divergent point is in white text</a:t>
                      </a:r>
                    </a:p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Divergent point is a fix within current flight plan route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3737995"/>
                  </a:ext>
                </a:extLst>
              </a:tr>
              <a:tr h="36851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Convergent Fix - Pending Reroute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Point (fix) at which aircraft joins current flight plan route or  convergent point is in white text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Convergent point is a fix within current flight plan route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8926182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189" y="2471653"/>
            <a:ext cx="1785160" cy="3200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4932" y="3426440"/>
            <a:ext cx="1800417" cy="3200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920" y="4739823"/>
            <a:ext cx="1800417" cy="3200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413279" y="2394825"/>
            <a:ext cx="8317442" cy="1097280"/>
          </a:xfrm>
          <a:prstGeom prst="rect">
            <a:avLst/>
          </a:prstGeom>
          <a:solidFill>
            <a:schemeClr val="l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13279" y="3339838"/>
            <a:ext cx="8317442" cy="1371600"/>
          </a:xfrm>
          <a:prstGeom prst="rect">
            <a:avLst/>
          </a:prstGeom>
          <a:solidFill>
            <a:schemeClr val="l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13279" y="4651175"/>
            <a:ext cx="8317442" cy="1353312"/>
          </a:xfrm>
          <a:prstGeom prst="rect">
            <a:avLst/>
          </a:prstGeom>
          <a:solidFill>
            <a:schemeClr val="l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6263640"/>
            <a:ext cx="394232" cy="3657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5920" y="1708335"/>
            <a:ext cx="1789429" cy="31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6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4" y="344488"/>
            <a:ext cx="8546933" cy="450095"/>
          </a:xfrm>
        </p:spPr>
        <p:txBody>
          <a:bodyPr/>
          <a:lstStyle/>
          <a:p>
            <a:r>
              <a:rPr lang="en-US" dirty="0"/>
              <a:t>TFM Reroute Menu Coding</a:t>
            </a:r>
            <a:r>
              <a:rPr lang="en-US" sz="3200" dirty="0"/>
              <a:t> </a:t>
            </a:r>
            <a:r>
              <a:rPr lang="en-US" sz="3200" i="1" dirty="0"/>
              <a:t>(Cont’d)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201437"/>
              </p:ext>
            </p:extLst>
          </p:nvPr>
        </p:nvGraphicFramePr>
        <p:xfrm>
          <a:off x="474810" y="1225847"/>
          <a:ext cx="8194380" cy="4554264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666811">
                  <a:extLst>
                    <a:ext uri="{9D8B030D-6E8A-4147-A177-3AD203B41FA5}">
                      <a16:colId xmlns:a16="http://schemas.microsoft.com/office/drawing/2014/main" val="3545454369"/>
                    </a:ext>
                  </a:extLst>
                </a:gridCol>
                <a:gridCol w="2430379">
                  <a:extLst>
                    <a:ext uri="{9D8B030D-6E8A-4147-A177-3AD203B41FA5}">
                      <a16:colId xmlns:a16="http://schemas.microsoft.com/office/drawing/2014/main" val="2098012158"/>
                    </a:ext>
                  </a:extLst>
                </a:gridCol>
                <a:gridCol w="2189747">
                  <a:extLst>
                    <a:ext uri="{9D8B030D-6E8A-4147-A177-3AD203B41FA5}">
                      <a16:colId xmlns:a16="http://schemas.microsoft.com/office/drawing/2014/main" val="2675859568"/>
                    </a:ext>
                  </a:extLst>
                </a:gridCol>
                <a:gridCol w="1907443">
                  <a:extLst>
                    <a:ext uri="{9D8B030D-6E8A-4147-A177-3AD203B41FA5}">
                      <a16:colId xmlns:a16="http://schemas.microsoft.com/office/drawing/2014/main" val="486143214"/>
                    </a:ext>
                  </a:extLst>
                </a:gridCol>
              </a:tblGrid>
              <a:tr h="36851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Data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Coding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Condition for Application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Example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938884"/>
                  </a:ext>
                </a:extLst>
              </a:tr>
              <a:tr h="104906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Pending Reroute String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Cyan text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Portion of route that is not on current route flight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plan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See Below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385175"/>
                  </a:ext>
                </a:extLst>
              </a:tr>
              <a:tr h="36851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Flight Beyond Divergent Fix Warning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Yellow text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Flight is past divergent fix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See Below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5943254"/>
                  </a:ext>
                </a:extLst>
              </a:tr>
              <a:tr h="36851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Protected Segment Symbols in Direct-to-Fix List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Each fix that is part of TFM-protected portion of route is displayed with chevrons pointing inward towards the fix, which is white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Fix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is part of TFM-protected portion of the route (protected segment)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3737995"/>
                  </a:ext>
                </a:extLst>
              </a:tr>
              <a:tr h="26159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Menu Item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Underlined coral characters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Flight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is ineligible for route fix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926182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02" y="2597746"/>
            <a:ext cx="8046720" cy="285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132" y="3245322"/>
            <a:ext cx="3858589" cy="308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305" y="3808751"/>
            <a:ext cx="1800417" cy="320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3304" y="5283731"/>
            <a:ext cx="1800417" cy="320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6263640"/>
            <a:ext cx="394232" cy="3657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413279" y="2919475"/>
            <a:ext cx="8317442" cy="822960"/>
          </a:xfrm>
          <a:prstGeom prst="rect">
            <a:avLst/>
          </a:prstGeom>
          <a:solidFill>
            <a:schemeClr val="l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13279" y="3654634"/>
            <a:ext cx="8317442" cy="1645920"/>
          </a:xfrm>
          <a:prstGeom prst="rect">
            <a:avLst/>
          </a:prstGeom>
          <a:solidFill>
            <a:schemeClr val="l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13279" y="5213308"/>
            <a:ext cx="8317442" cy="731520"/>
          </a:xfrm>
          <a:prstGeom prst="rect">
            <a:avLst/>
          </a:prstGeom>
          <a:solidFill>
            <a:schemeClr val="l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96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948256-091D-45C9-BD92-3954E3AE3D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899" y="1145040"/>
            <a:ext cx="4426202" cy="477384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12648"/>
          </a:xfrm>
        </p:spPr>
        <p:txBody>
          <a:bodyPr/>
          <a:lstStyle/>
          <a:p>
            <a:r>
              <a:rPr lang="en-US" sz="3800" dirty="0"/>
              <a:t>TFM Reroute Menu - Apply Reroute </a:t>
            </a:r>
            <a:endParaRPr lang="en-US" sz="3800" i="1" dirty="0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7107562" y="1357277"/>
            <a:ext cx="1471644" cy="341825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000" b="0" dirty="0"/>
              <a:t>1. TBP</a:t>
            </a:r>
          </a:p>
          <a:p>
            <a:pPr lvl="2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H="1" flipV="1">
            <a:off x="6666953" y="1584332"/>
            <a:ext cx="457200" cy="1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 Placeholder 1"/>
          <p:cNvSpPr txBox="1">
            <a:spLocks/>
          </p:cNvSpPr>
          <p:nvPr/>
        </p:nvSpPr>
        <p:spPr>
          <a:xfrm>
            <a:off x="7043705" y="3671939"/>
            <a:ext cx="1471644" cy="341825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000" b="0" dirty="0"/>
              <a:t>3. TBP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flipH="1" flipV="1">
            <a:off x="5552769" y="3863758"/>
            <a:ext cx="1490936" cy="1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 Placeholder 1"/>
          <p:cNvSpPr txBox="1">
            <a:spLocks/>
          </p:cNvSpPr>
          <p:nvPr/>
        </p:nvSpPr>
        <p:spPr>
          <a:xfrm>
            <a:off x="163321" y="2932997"/>
            <a:ext cx="2136788" cy="632208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700" b="0" dirty="0"/>
              <a:t>2</a:t>
            </a:r>
            <a:r>
              <a:rPr lang="en-US" sz="2000" b="0" dirty="0"/>
              <a:t>. TBP and edit</a:t>
            </a:r>
          </a:p>
          <a:p>
            <a:pPr lvl="2"/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2120539" y="3160841"/>
            <a:ext cx="359140" cy="6578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385029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EDA285-7219-4DF4-9489-2407BBF659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36" y="1617520"/>
            <a:ext cx="3452915" cy="372411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4" y="344488"/>
            <a:ext cx="8546933" cy="1231649"/>
          </a:xfrm>
        </p:spPr>
        <p:txBody>
          <a:bodyPr/>
          <a:lstStyle/>
          <a:p>
            <a:r>
              <a:rPr lang="en-US" dirty="0"/>
              <a:t>TFM Reroute - Reject Confirmation Pop Up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1488" b="1238"/>
          <a:stretch/>
        </p:blipFill>
        <p:spPr>
          <a:xfrm>
            <a:off x="4110825" y="5045906"/>
            <a:ext cx="2115049" cy="9426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8430" y="4429893"/>
            <a:ext cx="1265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1. TBP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656114" y="4778827"/>
            <a:ext cx="668482" cy="312280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Content Placeholder 34"/>
          <p:cNvSpPr>
            <a:spLocks noGrp="1"/>
          </p:cNvSpPr>
          <p:nvPr>
            <p:ph idx="1"/>
          </p:nvPr>
        </p:nvSpPr>
        <p:spPr>
          <a:xfrm>
            <a:off x="495301" y="2020983"/>
            <a:ext cx="2717026" cy="633306"/>
          </a:xfrm>
        </p:spPr>
        <p:txBody>
          <a:bodyPr/>
          <a:lstStyle/>
          <a:p>
            <a:r>
              <a:rPr lang="en-US" dirty="0"/>
              <a:t>Sector has track control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66257" y="5551122"/>
            <a:ext cx="116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2. TBP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259289" y="5754374"/>
            <a:ext cx="914400" cy="11646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626364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0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2FECA-B96D-42BA-9672-12180F21AB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36" y="1617520"/>
            <a:ext cx="3452915" cy="372411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4" y="344488"/>
            <a:ext cx="8546933" cy="1231649"/>
          </a:xfrm>
        </p:spPr>
        <p:txBody>
          <a:bodyPr/>
          <a:lstStyle/>
          <a:p>
            <a:r>
              <a:rPr lang="en-US" dirty="0"/>
              <a:t>TFM Reroute - Reject Eligibility Pop Up</a:t>
            </a:r>
            <a:endParaRPr lang="en-US" i="1" dirty="0"/>
          </a:p>
        </p:txBody>
      </p:sp>
      <p:sp>
        <p:nvSpPr>
          <p:cNvPr id="16" name="Content Placeholder 34"/>
          <p:cNvSpPr>
            <a:spLocks noGrp="1"/>
          </p:cNvSpPr>
          <p:nvPr>
            <p:ph idx="1"/>
          </p:nvPr>
        </p:nvSpPr>
        <p:spPr>
          <a:xfrm>
            <a:off x="495301" y="2100993"/>
            <a:ext cx="2717026" cy="633306"/>
          </a:xfrm>
        </p:spPr>
        <p:txBody>
          <a:bodyPr/>
          <a:lstStyle/>
          <a:p>
            <a:r>
              <a:rPr lang="en-US" dirty="0"/>
              <a:t>Sector does not have track control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778" y="5062335"/>
            <a:ext cx="2636325" cy="870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78430" y="4440779"/>
            <a:ext cx="1265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1. TBP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656114" y="4789713"/>
            <a:ext cx="668482" cy="312280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2242459" y="5551122"/>
            <a:ext cx="1167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2. TBP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335491" y="5754374"/>
            <a:ext cx="914400" cy="11646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626364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0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 txBox="1">
            <a:spLocks noChangeArrowheads="1"/>
          </p:cNvSpPr>
          <p:nvPr/>
        </p:nvSpPr>
        <p:spPr bwMode="auto">
          <a:xfrm>
            <a:off x="495300" y="1125988"/>
            <a:ext cx="8050213" cy="250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5" name="Title 2"/>
          <p:cNvSpPr txBox="1">
            <a:spLocks/>
          </p:cNvSpPr>
          <p:nvPr/>
        </p:nvSpPr>
        <p:spPr bwMode="auto">
          <a:xfrm>
            <a:off x="428624" y="344488"/>
            <a:ext cx="8715375" cy="61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800" dirty="0"/>
              <a:t>TFM - Send AM Confirmation Pop Up</a:t>
            </a:r>
            <a:endParaRPr lang="en-US" sz="3800" i="1" dirty="0"/>
          </a:p>
        </p:txBody>
      </p:sp>
      <p:sp>
        <p:nvSpPr>
          <p:cNvPr id="11" name="Rectangle 8"/>
          <p:cNvSpPr txBox="1">
            <a:spLocks noChangeArrowheads="1"/>
          </p:cNvSpPr>
          <p:nvPr/>
        </p:nvSpPr>
        <p:spPr bwMode="auto">
          <a:xfrm>
            <a:off x="493776" y="1250444"/>
            <a:ext cx="8050213" cy="250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Provides notification to the controller that there has been a reroute cancellation while one of the following is open:</a:t>
            </a:r>
          </a:p>
          <a:p>
            <a:pPr lvl="1"/>
            <a:r>
              <a:rPr lang="en-US" dirty="0"/>
              <a:t>TFM Reroute menu</a:t>
            </a:r>
          </a:p>
          <a:p>
            <a:pPr lvl="1"/>
            <a:r>
              <a:rPr lang="en-US" dirty="0"/>
              <a:t>TFM Quick View menu</a:t>
            </a:r>
          </a:p>
          <a:p>
            <a:pPr lvl="1"/>
            <a:r>
              <a:rPr lang="en-US" dirty="0"/>
              <a:t>Plans Display (reroute trial plan)</a:t>
            </a:r>
          </a:p>
          <a:p>
            <a:pPr lvl="1">
              <a:spcAft>
                <a:spcPts val="1200"/>
              </a:spcAft>
            </a:pPr>
            <a:endParaRPr lang="en-US" sz="2200" dirty="0"/>
          </a:p>
          <a:p>
            <a:r>
              <a:rPr lang="en-US" dirty="0"/>
              <a:t>Provides the means to choose whether to continue to send or cancel an amendm</a:t>
            </a:r>
            <a:r>
              <a:rPr lang="en-US" sz="2400" dirty="0"/>
              <a:t>ent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83" t="1965" r="2019" b="3285"/>
          <a:stretch/>
        </p:blipFill>
        <p:spPr>
          <a:xfrm>
            <a:off x="5962940" y="2588741"/>
            <a:ext cx="2748060" cy="175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759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 txBox="1">
            <a:spLocks noChangeArrowheads="1"/>
          </p:cNvSpPr>
          <p:nvPr/>
        </p:nvSpPr>
        <p:spPr bwMode="auto">
          <a:xfrm>
            <a:off x="26064" y="897386"/>
            <a:ext cx="8050213" cy="250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5" name="Title 2"/>
          <p:cNvSpPr txBox="1">
            <a:spLocks/>
          </p:cNvSpPr>
          <p:nvPr/>
        </p:nvSpPr>
        <p:spPr bwMode="auto">
          <a:xfrm>
            <a:off x="428625" y="344488"/>
            <a:ext cx="8472488" cy="61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TFM Reroute Warning Pop Up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56" y="1588644"/>
            <a:ext cx="6178244" cy="2671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378" y="3777049"/>
            <a:ext cx="3805697" cy="174593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 rot="10800000">
            <a:off x="3954469" y="4184203"/>
            <a:ext cx="5735" cy="731520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6263640"/>
            <a:ext cx="394232" cy="3657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21640" y="4915723"/>
            <a:ext cx="1265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TBP</a:t>
            </a:r>
          </a:p>
        </p:txBody>
      </p:sp>
    </p:spTree>
    <p:extLst>
      <p:ext uri="{BB962C8B-B14F-4D97-AF65-F5344CB8AC3E}">
        <p14:creationId xmlns:p14="http://schemas.microsoft.com/office/powerpoint/2010/main" val="227230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2B3504-E748-453A-9DE3-5D83486EC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" y="4716532"/>
            <a:ext cx="9006840" cy="970675"/>
          </a:xfrm>
          <a:prstGeom prst="rect">
            <a:avLst/>
          </a:prstGeom>
        </p:spPr>
      </p:pic>
      <p:sp>
        <p:nvSpPr>
          <p:cNvPr id="14" name="Rectangle 8"/>
          <p:cNvSpPr txBox="1">
            <a:spLocks noChangeArrowheads="1"/>
          </p:cNvSpPr>
          <p:nvPr/>
        </p:nvSpPr>
        <p:spPr bwMode="auto">
          <a:xfrm>
            <a:off x="495300" y="1125988"/>
            <a:ext cx="8050213" cy="250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When a pending TFM Reroute becomes invalid:</a:t>
            </a:r>
          </a:p>
          <a:p>
            <a:pPr lvl="1"/>
            <a:r>
              <a:rPr lang="en-US" dirty="0"/>
              <a:t>Cyan “T” to the left of the route field in the ACL is removed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Route is no longer available to be applied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5" name="Title 2"/>
          <p:cNvSpPr txBox="1">
            <a:spLocks/>
          </p:cNvSpPr>
          <p:nvPr/>
        </p:nvSpPr>
        <p:spPr bwMode="auto">
          <a:xfrm>
            <a:off x="428625" y="344487"/>
            <a:ext cx="8472488" cy="61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TFM Reroute Becomes Invalid</a:t>
            </a: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 bwMode="auto">
          <a:xfrm flipH="1">
            <a:off x="5472056" y="4167433"/>
            <a:ext cx="4863" cy="1188720"/>
          </a:xfrm>
          <a:prstGeom prst="line">
            <a:avLst/>
          </a:prstGeom>
          <a:noFill/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glow>
              <a:schemeClr val="tx1"/>
            </a:glow>
            <a:outerShdw blurRad="88900" sx="102000" sy="102000" algn="ctr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630831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110" t="44517" r="75079" b="6502"/>
          <a:stretch/>
        </p:blipFill>
        <p:spPr>
          <a:xfrm>
            <a:off x="2658502" y="1083758"/>
            <a:ext cx="3826997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934" t="52165" r="67866" b="35862"/>
          <a:stretch/>
        </p:blipFill>
        <p:spPr>
          <a:xfrm>
            <a:off x="3267485" y="4859770"/>
            <a:ext cx="2070841" cy="11247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6606" y="4750893"/>
            <a:ext cx="101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1. TBP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274333" y="4961074"/>
            <a:ext cx="457200" cy="11646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itle 2"/>
          <p:cNvSpPr txBox="1">
            <a:spLocks/>
          </p:cNvSpPr>
          <p:nvPr/>
        </p:nvSpPr>
        <p:spPr bwMode="auto">
          <a:xfrm>
            <a:off x="428625" y="344487"/>
            <a:ext cx="8472488" cy="61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TFM Reroutes Invalidated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33880" y="5552829"/>
            <a:ext cx="101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2. TBP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2371607" y="5752869"/>
            <a:ext cx="960120" cy="11646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626364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0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D051D0-B227-46A7-835B-6B6FF3B80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5" y="2121229"/>
            <a:ext cx="7809810" cy="3136571"/>
          </a:xfrm>
          <a:prstGeom prst="rect">
            <a:avLst/>
          </a:prstGeom>
        </p:spPr>
      </p:pic>
      <p:sp>
        <p:nvSpPr>
          <p:cNvPr id="14" name="Rectangle 8"/>
          <p:cNvSpPr txBox="1">
            <a:spLocks noChangeArrowheads="1"/>
          </p:cNvSpPr>
          <p:nvPr/>
        </p:nvSpPr>
        <p:spPr bwMode="auto">
          <a:xfrm>
            <a:off x="495300" y="1125988"/>
            <a:ext cx="8050213" cy="250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5" name="Title 2"/>
          <p:cNvSpPr txBox="1">
            <a:spLocks/>
          </p:cNvSpPr>
          <p:nvPr/>
        </p:nvSpPr>
        <p:spPr bwMode="auto">
          <a:xfrm>
            <a:off x="428625" y="344488"/>
            <a:ext cx="8472488" cy="61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TFM Reroute Remarks</a:t>
            </a:r>
            <a:endParaRPr lang="en-US" i="1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3249" y="4128065"/>
            <a:ext cx="889686" cy="0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01153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77714" t="18735" r="4076" b="61786"/>
          <a:stretch/>
        </p:blipFill>
        <p:spPr>
          <a:xfrm>
            <a:off x="4273852" y="2168451"/>
            <a:ext cx="4622555" cy="13906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Acknowledge Embedded Route Text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32546" y="1406619"/>
            <a:ext cx="4048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 acknowledge embedded route   1. TBH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2842" y="4438177"/>
            <a:ext cx="101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2. TBP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689" t="1358" r="1349" b="2752"/>
          <a:stretch/>
        </p:blipFill>
        <p:spPr>
          <a:xfrm>
            <a:off x="5925518" y="3691727"/>
            <a:ext cx="2834640" cy="119854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>
            <a:off x="5505450" y="4638232"/>
            <a:ext cx="547008" cy="0"/>
          </a:xfrm>
          <a:prstGeom prst="line">
            <a:avLst/>
          </a:prstGeom>
          <a:noFill/>
          <a:ln w="603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7708672" y="1102032"/>
            <a:ext cx="101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Cyan Box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09258" y="1087592"/>
            <a:ext cx="1458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Cyan Brackets</a:t>
            </a: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6038414" y="1839969"/>
            <a:ext cx="385364" cy="1160406"/>
          </a:xfrm>
          <a:prstGeom prst="line">
            <a:avLst/>
          </a:prstGeom>
          <a:noFill/>
          <a:ln w="603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37" name="Straight Connector 36"/>
          <p:cNvCxnSpPr>
            <a:stCxn id="33" idx="2"/>
          </p:cNvCxnSpPr>
          <p:nvPr/>
        </p:nvCxnSpPr>
        <p:spPr bwMode="auto">
          <a:xfrm>
            <a:off x="6038414" y="1795478"/>
            <a:ext cx="1236036" cy="1211567"/>
          </a:xfrm>
          <a:prstGeom prst="line">
            <a:avLst/>
          </a:prstGeom>
          <a:noFill/>
          <a:ln w="603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25" name="Rectangle 8"/>
          <p:cNvSpPr txBox="1">
            <a:spLocks noChangeArrowheads="1"/>
          </p:cNvSpPr>
          <p:nvPr/>
        </p:nvSpPr>
        <p:spPr bwMode="auto">
          <a:xfrm>
            <a:off x="495300" y="1148063"/>
            <a:ext cx="3783258" cy="250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lvl="0" indent="0">
              <a:buNone/>
            </a:pPr>
            <a:r>
              <a:rPr lang="en-US" sz="2400" dirty="0"/>
              <a:t>ACL embedded route text: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b="0" dirty="0"/>
              <a:t>If preferential route needs to be issued:</a:t>
            </a:r>
          </a:p>
          <a:p>
            <a:pPr lvl="1"/>
            <a:r>
              <a:rPr lang="en-US" sz="1800" dirty="0"/>
              <a:t>Cyan box around the entire Route field, and</a:t>
            </a:r>
          </a:p>
          <a:p>
            <a:pPr lvl="1"/>
            <a:r>
              <a:rPr lang="en-US" sz="1800" dirty="0"/>
              <a:t>Cyan brackets around a cyan embedded route</a:t>
            </a:r>
          </a:p>
          <a:p>
            <a:r>
              <a:rPr lang="en-US" altLang="en-US" sz="2200" b="0" dirty="0"/>
              <a:t>If sector is not eligible for cyan coded text</a:t>
            </a:r>
          </a:p>
          <a:p>
            <a:pPr lvl="1"/>
            <a:r>
              <a:rPr lang="en-US" sz="1800" dirty="0"/>
              <a:t>Muted brackets around muted embedded route</a:t>
            </a:r>
          </a:p>
          <a:p>
            <a:pPr lvl="1"/>
            <a:r>
              <a:rPr lang="en-US" sz="1800" dirty="0"/>
              <a:t>Preferential route cannot be acknowledged</a:t>
            </a:r>
          </a:p>
          <a:p>
            <a:pPr lvl="1"/>
            <a:endParaRPr lang="en-US" alt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5925518" y="3872949"/>
            <a:ext cx="2697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Muted Brackets around Muted Route</a:t>
            </a:r>
          </a:p>
        </p:txBody>
      </p:sp>
      <p:cxnSp>
        <p:nvCxnSpPr>
          <p:cNvPr id="27" name="Straight Connector 26"/>
          <p:cNvCxnSpPr/>
          <p:nvPr/>
        </p:nvCxnSpPr>
        <p:spPr bwMode="auto">
          <a:xfrm flipV="1">
            <a:off x="6515100" y="3365438"/>
            <a:ext cx="252469" cy="616012"/>
          </a:xfrm>
          <a:prstGeom prst="line">
            <a:avLst/>
          </a:prstGeom>
          <a:noFill/>
          <a:ln w="603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>
            <a:stCxn id="17" idx="2"/>
          </p:cNvCxnSpPr>
          <p:nvPr/>
        </p:nvCxnSpPr>
        <p:spPr bwMode="auto">
          <a:xfrm flipH="1">
            <a:off x="6858000" y="2114505"/>
            <a:ext cx="98614" cy="885870"/>
          </a:xfrm>
          <a:prstGeom prst="line">
            <a:avLst/>
          </a:prstGeom>
          <a:noFill/>
          <a:ln w="603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 flipH="1">
            <a:off x="7610602" y="1839969"/>
            <a:ext cx="323980" cy="1160406"/>
          </a:xfrm>
          <a:prstGeom prst="line">
            <a:avLst/>
          </a:prstGeom>
          <a:noFill/>
          <a:ln w="603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349" y="5531348"/>
            <a:ext cx="3638550" cy="29527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68850" y="5085392"/>
            <a:ext cx="3218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Resulting Amendment</a:t>
            </a:r>
          </a:p>
        </p:txBody>
      </p:sp>
    </p:spTree>
    <p:extLst>
      <p:ext uri="{BB962C8B-B14F-4D97-AF65-F5344CB8AC3E}">
        <p14:creationId xmlns:p14="http://schemas.microsoft.com/office/powerpoint/2010/main" val="89498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2" grpId="0"/>
      <p:bldP spid="33" grpId="0"/>
      <p:bldP spid="26" grpId="0"/>
      <p:bldP spid="26" grpId="1"/>
      <p:bldP spid="2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42C031-D707-4C48-91E1-EB44A6A62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42" y="3178217"/>
            <a:ext cx="8695071" cy="1274338"/>
          </a:xfrm>
          <a:prstGeom prst="rect">
            <a:avLst/>
          </a:prstGeom>
        </p:spPr>
      </p:pic>
      <p:sp>
        <p:nvSpPr>
          <p:cNvPr id="14" name="Rectangle 8"/>
          <p:cNvSpPr txBox="1">
            <a:spLocks noChangeArrowheads="1"/>
          </p:cNvSpPr>
          <p:nvPr/>
        </p:nvSpPr>
        <p:spPr bwMode="auto">
          <a:xfrm>
            <a:off x="495300" y="1125988"/>
            <a:ext cx="8050213" cy="250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5" name="Title 2"/>
          <p:cNvSpPr txBox="1">
            <a:spLocks/>
          </p:cNvSpPr>
          <p:nvPr/>
        </p:nvSpPr>
        <p:spPr bwMode="auto">
          <a:xfrm>
            <a:off x="428625" y="344488"/>
            <a:ext cx="8472488" cy="1244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TFM Reroute Remarks Functionality</a:t>
            </a:r>
            <a:endParaRPr lang="en-US" i="1" dirty="0"/>
          </a:p>
        </p:txBody>
      </p:sp>
      <p:sp>
        <p:nvSpPr>
          <p:cNvPr id="11" name="Rectangle 8"/>
          <p:cNvSpPr txBox="1">
            <a:spLocks noChangeArrowheads="1"/>
          </p:cNvSpPr>
          <p:nvPr/>
        </p:nvSpPr>
        <p:spPr bwMode="auto">
          <a:xfrm>
            <a:off x="493776" y="1926680"/>
            <a:ext cx="8050213" cy="250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TFM pending reroute may add or remove remarks in a flight plan</a:t>
            </a:r>
          </a:p>
        </p:txBody>
      </p:sp>
    </p:spTree>
    <p:extLst>
      <p:ext uri="{BB962C8B-B14F-4D97-AF65-F5344CB8AC3E}">
        <p14:creationId xmlns:p14="http://schemas.microsoft.com/office/powerpoint/2010/main" val="27883049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may the TFM Quick View be accessed?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the flight ID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the “T” in the TFM indicator field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the blue coding in the route field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6263640"/>
            <a:ext cx="394232" cy="365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C8B6A8-CB1F-4BEB-929C-9911CA031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1865672"/>
            <a:ext cx="8595360" cy="136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2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2"/>
          <p:cNvSpPr txBox="1">
            <a:spLocks/>
          </p:cNvSpPr>
          <p:nvPr/>
        </p:nvSpPr>
        <p:spPr bwMode="auto">
          <a:xfrm>
            <a:off x="428625" y="344488"/>
            <a:ext cx="8472488" cy="55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Knowledge Check</a:t>
            </a:r>
            <a:endParaRPr lang="en-US" i="1" dirty="0"/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4" y="1060652"/>
            <a:ext cx="8086725" cy="361469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Tx/>
              <a:buNone/>
            </a:pPr>
            <a:r>
              <a:rPr lang="en-US" dirty="0"/>
              <a:t>What is true of TFM Pending Reroute remarks?</a:t>
            </a:r>
          </a:p>
          <a:p>
            <a:pPr marL="45720" indent="0">
              <a:buFontTx/>
              <a:buNone/>
            </a:pPr>
            <a:endParaRPr lang="en-US" dirty="0"/>
          </a:p>
          <a:p>
            <a:pPr marL="45720" indent="0">
              <a:buFontTx/>
              <a:buNone/>
            </a:pPr>
            <a:endParaRPr lang="en-US" dirty="0"/>
          </a:p>
          <a:p>
            <a:pPr marL="45720" indent="0">
              <a:buFontTx/>
              <a:buNone/>
            </a:pPr>
            <a:endParaRPr lang="en-US" dirty="0"/>
          </a:p>
          <a:p>
            <a:pPr marL="45720" indent="0">
              <a:buFontTx/>
              <a:buNone/>
            </a:pPr>
            <a:endParaRPr lang="en-US" dirty="0"/>
          </a:p>
          <a:p>
            <a:pPr marL="45720" indent="0">
              <a:buFontTx/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All remarks may be edited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All remarks except the TMI ID may be edited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This field is not selectable and cannot be edited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621" y="2123980"/>
            <a:ext cx="5580759" cy="2158076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 bwMode="auto">
          <a:xfrm>
            <a:off x="957504" y="3578011"/>
            <a:ext cx="914400" cy="11646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0433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2"/>
          <p:cNvSpPr txBox="1">
            <a:spLocks/>
          </p:cNvSpPr>
          <p:nvPr/>
        </p:nvSpPr>
        <p:spPr bwMode="auto">
          <a:xfrm>
            <a:off x="428625" y="344488"/>
            <a:ext cx="8472488" cy="55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Knowledge Check</a:t>
            </a:r>
            <a:endParaRPr lang="en-US" i="1" dirty="0"/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4" y="1060652"/>
            <a:ext cx="8086725" cy="361469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Tx/>
              <a:buNone/>
            </a:pPr>
            <a:r>
              <a:rPr lang="en-US" dirty="0"/>
              <a:t>SARAA in the Pending TFM Reroute is the point at which the aircraft will _____ .</a:t>
            </a:r>
          </a:p>
          <a:p>
            <a:pPr marL="45720" indent="0">
              <a:buFontTx/>
              <a:buNone/>
            </a:pPr>
            <a:endParaRPr lang="en-US" dirty="0"/>
          </a:p>
          <a:p>
            <a:pPr marL="45720" indent="0">
              <a:buFontTx/>
              <a:buNone/>
            </a:pPr>
            <a:endParaRPr lang="en-US" dirty="0"/>
          </a:p>
          <a:p>
            <a:pPr marL="45720" indent="0">
              <a:buFontTx/>
              <a:buNone/>
            </a:pPr>
            <a:endParaRPr lang="en-US" sz="1600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begin protected route segment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diverge from TFM reroute and join current route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diverge from current route and join TFM reroute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2405519" y="2245012"/>
            <a:ext cx="4332963" cy="76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7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 txBox="1">
            <a:spLocks noChangeArrowheads="1"/>
          </p:cNvSpPr>
          <p:nvPr/>
        </p:nvSpPr>
        <p:spPr bwMode="auto">
          <a:xfrm>
            <a:off x="495300" y="1125988"/>
            <a:ext cx="8050213" cy="250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5" name="Title 2"/>
          <p:cNvSpPr txBox="1">
            <a:spLocks/>
          </p:cNvSpPr>
          <p:nvPr/>
        </p:nvSpPr>
        <p:spPr bwMode="auto">
          <a:xfrm>
            <a:off x="428624" y="344488"/>
            <a:ext cx="7810915" cy="107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CPDLC Route Uplink Considerations</a:t>
            </a:r>
            <a:endParaRPr lang="en-US" i="1" dirty="0"/>
          </a:p>
        </p:txBody>
      </p:sp>
      <p:sp>
        <p:nvSpPr>
          <p:cNvPr id="20" name="Rectangle 8"/>
          <p:cNvSpPr txBox="1">
            <a:spLocks noChangeArrowheads="1"/>
          </p:cNvSpPr>
          <p:nvPr/>
        </p:nvSpPr>
        <p:spPr bwMode="auto">
          <a:xfrm>
            <a:off x="493776" y="1627415"/>
            <a:ext cx="8050213" cy="250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Capability to uplink four different types of route clearances</a:t>
            </a:r>
          </a:p>
          <a:p>
            <a:pPr lvl="0"/>
            <a:r>
              <a:rPr lang="en-US" dirty="0"/>
              <a:t>EAS will validate the command, and if valid update the flight plan</a:t>
            </a:r>
          </a:p>
          <a:p>
            <a:pPr lvl="1"/>
            <a:r>
              <a:rPr lang="en-US" dirty="0"/>
              <a:t>After flight plan is updated, the system builds and sends an uplink message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2754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 txBox="1">
            <a:spLocks noChangeArrowheads="1"/>
          </p:cNvSpPr>
          <p:nvPr/>
        </p:nvSpPr>
        <p:spPr bwMode="auto">
          <a:xfrm>
            <a:off x="495300" y="1125988"/>
            <a:ext cx="8050213" cy="250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5" name="Title 2"/>
          <p:cNvSpPr txBox="1">
            <a:spLocks/>
          </p:cNvSpPr>
          <p:nvPr/>
        </p:nvSpPr>
        <p:spPr bwMode="auto">
          <a:xfrm>
            <a:off x="428625" y="344488"/>
            <a:ext cx="8472488" cy="55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CPDLC Route Clearance Types</a:t>
            </a:r>
            <a:endParaRPr lang="en-US" i="1" dirty="0"/>
          </a:p>
        </p:txBody>
      </p:sp>
      <p:sp>
        <p:nvSpPr>
          <p:cNvPr id="11" name="Rectangle 8"/>
          <p:cNvSpPr txBox="1">
            <a:spLocks noChangeArrowheads="1"/>
          </p:cNvSpPr>
          <p:nvPr/>
        </p:nvSpPr>
        <p:spPr bwMode="auto">
          <a:xfrm>
            <a:off x="493776" y="1032724"/>
            <a:ext cx="8050213" cy="250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36" y="1063206"/>
            <a:ext cx="4170024" cy="4516457"/>
          </a:xfrm>
          <a:prstGeom prst="rect">
            <a:avLst/>
          </a:prstGeom>
          <a:effectLst>
            <a:outerShdw blurRad="1270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198986" y="1410300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ATC UPLINK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83054" y="1384425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1923Z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97752" y="1409846"/>
            <a:ext cx="5154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1/1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19360" y="1554590"/>
            <a:ext cx="6773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STATUS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45167" y="1539202"/>
            <a:ext cx="515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8984" y="1934986"/>
            <a:ext cx="3186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PROCEED DIRECT TO FAK, REST OF ROUTE UNCHANGED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08984" y="2670396"/>
            <a:ext cx="1036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&lt;STANDBY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08984" y="2975046"/>
            <a:ext cx="966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&lt;UNABLE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11961" y="2641576"/>
            <a:ext cx="972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WILCO&gt;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79198" y="2387269"/>
            <a:ext cx="3104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8984" y="3268106"/>
            <a:ext cx="838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&lt;PRINT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11961" y="2975046"/>
            <a:ext cx="972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LOAD&gt;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197166" y="1496344"/>
            <a:ext cx="3577916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PROCEED DIRECT TO &lt;Position&gt;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1000" dirty="0"/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CLEARED TO &lt;Position&gt; VIA &lt;Route&gt;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1000" dirty="0"/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CLEARED &lt;Route&gt;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1000" dirty="0"/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AT &lt;Position&gt; CLEARED &lt;Route&gt;</a:t>
            </a:r>
          </a:p>
          <a:p>
            <a:pPr>
              <a:spcAft>
                <a:spcPts val="600"/>
              </a:spcAft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727284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 txBox="1">
            <a:spLocks/>
          </p:cNvSpPr>
          <p:nvPr/>
        </p:nvSpPr>
        <p:spPr bwMode="auto">
          <a:xfrm>
            <a:off x="428625" y="344488"/>
            <a:ext cx="8472488" cy="55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Route Uplink - In Progress</a:t>
            </a:r>
            <a:endParaRPr lang="en-US" i="1" dirty="0"/>
          </a:p>
        </p:txBody>
      </p:sp>
      <p:sp>
        <p:nvSpPr>
          <p:cNvPr id="28" name="Freeform 27"/>
          <p:cNvSpPr/>
          <p:nvPr/>
        </p:nvSpPr>
        <p:spPr>
          <a:xfrm>
            <a:off x="706736" y="1925924"/>
            <a:ext cx="7669994" cy="538420"/>
          </a:xfrm>
          <a:custGeom>
            <a:avLst/>
            <a:gdLst>
              <a:gd name="connsiteX0" fmla="*/ 41564 w 3640975"/>
              <a:gd name="connsiteY0" fmla="*/ 133003 h 3466407"/>
              <a:gd name="connsiteX1" fmla="*/ 41564 w 3640975"/>
              <a:gd name="connsiteY1" fmla="*/ 133003 h 3466407"/>
              <a:gd name="connsiteX2" fmla="*/ 1596044 w 3640975"/>
              <a:gd name="connsiteY2" fmla="*/ 0 h 3466407"/>
              <a:gd name="connsiteX3" fmla="*/ 2568633 w 3640975"/>
              <a:gd name="connsiteY3" fmla="*/ 166254 h 3466407"/>
              <a:gd name="connsiteX4" fmla="*/ 3017520 w 3640975"/>
              <a:gd name="connsiteY4" fmla="*/ 24938 h 3466407"/>
              <a:gd name="connsiteX5" fmla="*/ 3640975 w 3640975"/>
              <a:gd name="connsiteY5" fmla="*/ 257694 h 3466407"/>
              <a:gd name="connsiteX6" fmla="*/ 3499659 w 3640975"/>
              <a:gd name="connsiteY6" fmla="*/ 1471352 h 3466407"/>
              <a:gd name="connsiteX7" fmla="*/ 3566160 w 3640975"/>
              <a:gd name="connsiteY7" fmla="*/ 2701636 h 3466407"/>
              <a:gd name="connsiteX8" fmla="*/ 3566160 w 3640975"/>
              <a:gd name="connsiteY8" fmla="*/ 2784763 h 3466407"/>
              <a:gd name="connsiteX9" fmla="*/ 3483033 w 3640975"/>
              <a:gd name="connsiteY9" fmla="*/ 3316778 h 3466407"/>
              <a:gd name="connsiteX10" fmla="*/ 2751513 w 3640975"/>
              <a:gd name="connsiteY10" fmla="*/ 3466407 h 3466407"/>
              <a:gd name="connsiteX11" fmla="*/ 1945179 w 3640975"/>
              <a:gd name="connsiteY11" fmla="*/ 3325090 h 3466407"/>
              <a:gd name="connsiteX12" fmla="*/ 540328 w 3640975"/>
              <a:gd name="connsiteY12" fmla="*/ 3391592 h 3466407"/>
              <a:gd name="connsiteX13" fmla="*/ 8313 w 3640975"/>
              <a:gd name="connsiteY13" fmla="*/ 3241963 h 3466407"/>
              <a:gd name="connsiteX14" fmla="*/ 91440 w 3640975"/>
              <a:gd name="connsiteY14" fmla="*/ 2751512 h 3466407"/>
              <a:gd name="connsiteX15" fmla="*/ 0 w 3640975"/>
              <a:gd name="connsiteY15" fmla="*/ 1687483 h 3466407"/>
              <a:gd name="connsiteX16" fmla="*/ 66502 w 3640975"/>
              <a:gd name="connsiteY16" fmla="*/ 856210 h 3466407"/>
              <a:gd name="connsiteX17" fmla="*/ 41564 w 3640975"/>
              <a:gd name="connsiteY17" fmla="*/ 133003 h 346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40975" h="3466407">
                <a:moveTo>
                  <a:pt x="41564" y="133003"/>
                </a:moveTo>
                <a:lnTo>
                  <a:pt x="41564" y="133003"/>
                </a:lnTo>
                <a:lnTo>
                  <a:pt x="1596044" y="0"/>
                </a:lnTo>
                <a:lnTo>
                  <a:pt x="2568633" y="166254"/>
                </a:lnTo>
                <a:lnTo>
                  <a:pt x="3017520" y="24938"/>
                </a:lnTo>
                <a:lnTo>
                  <a:pt x="3640975" y="257694"/>
                </a:lnTo>
                <a:lnTo>
                  <a:pt x="3499659" y="1471352"/>
                </a:lnTo>
                <a:lnTo>
                  <a:pt x="3566160" y="2701636"/>
                </a:lnTo>
                <a:lnTo>
                  <a:pt x="3566160" y="2784763"/>
                </a:lnTo>
                <a:lnTo>
                  <a:pt x="3483033" y="3316778"/>
                </a:lnTo>
                <a:lnTo>
                  <a:pt x="2751513" y="3466407"/>
                </a:lnTo>
                <a:lnTo>
                  <a:pt x="1945179" y="3325090"/>
                </a:lnTo>
                <a:lnTo>
                  <a:pt x="540328" y="3391592"/>
                </a:lnTo>
                <a:lnTo>
                  <a:pt x="8313" y="3241963"/>
                </a:lnTo>
                <a:lnTo>
                  <a:pt x="91440" y="2751512"/>
                </a:lnTo>
                <a:lnTo>
                  <a:pt x="0" y="1687483"/>
                </a:lnTo>
                <a:lnTo>
                  <a:pt x="66502" y="856210"/>
                </a:lnTo>
                <a:lnTo>
                  <a:pt x="41564" y="1330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404735" y="1990472"/>
            <a:ext cx="6078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280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36827" y="1990472"/>
            <a:ext cx="7489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5223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5197275" y="1364053"/>
            <a:ext cx="0" cy="637436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Rectangle 43"/>
          <p:cNvSpPr/>
          <p:nvPr/>
        </p:nvSpPr>
        <p:spPr>
          <a:xfrm>
            <a:off x="3735719" y="1990472"/>
            <a:ext cx="325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163484" y="2001489"/>
            <a:ext cx="31809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RDU..ROA..EKN..IHD.N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833CFC-3423-4793-A405-5AF60DF487F7}"/>
              </a:ext>
            </a:extLst>
          </p:cNvPr>
          <p:cNvGrpSpPr/>
          <p:nvPr/>
        </p:nvGrpSpPr>
        <p:grpSpPr>
          <a:xfrm>
            <a:off x="2829702" y="2858372"/>
            <a:ext cx="3089189" cy="2572243"/>
            <a:chOff x="2860205" y="2432075"/>
            <a:chExt cx="3089189" cy="2572243"/>
          </a:xfrm>
        </p:grpSpPr>
        <p:sp>
          <p:nvSpPr>
            <p:cNvPr id="24" name="Freeform 34">
              <a:extLst>
                <a:ext uri="{FF2B5EF4-FFF2-40B4-BE49-F238E27FC236}">
                  <a16:creationId xmlns:a16="http://schemas.microsoft.com/office/drawing/2014/main" id="{778FF946-098C-4E39-ADC7-A42E909CF877}"/>
                </a:ext>
              </a:extLst>
            </p:cNvPr>
            <p:cNvSpPr/>
            <p:nvPr/>
          </p:nvSpPr>
          <p:spPr>
            <a:xfrm>
              <a:off x="2860205" y="2432075"/>
              <a:ext cx="3089189" cy="2572243"/>
            </a:xfrm>
            <a:custGeom>
              <a:avLst/>
              <a:gdLst>
                <a:gd name="connsiteX0" fmla="*/ 41564 w 3640975"/>
                <a:gd name="connsiteY0" fmla="*/ 133003 h 3466407"/>
                <a:gd name="connsiteX1" fmla="*/ 41564 w 3640975"/>
                <a:gd name="connsiteY1" fmla="*/ 133003 h 3466407"/>
                <a:gd name="connsiteX2" fmla="*/ 1596044 w 3640975"/>
                <a:gd name="connsiteY2" fmla="*/ 0 h 3466407"/>
                <a:gd name="connsiteX3" fmla="*/ 2568633 w 3640975"/>
                <a:gd name="connsiteY3" fmla="*/ 166254 h 3466407"/>
                <a:gd name="connsiteX4" fmla="*/ 3017520 w 3640975"/>
                <a:gd name="connsiteY4" fmla="*/ 24938 h 3466407"/>
                <a:gd name="connsiteX5" fmla="*/ 3640975 w 3640975"/>
                <a:gd name="connsiteY5" fmla="*/ 257694 h 3466407"/>
                <a:gd name="connsiteX6" fmla="*/ 3499659 w 3640975"/>
                <a:gd name="connsiteY6" fmla="*/ 1471352 h 3466407"/>
                <a:gd name="connsiteX7" fmla="*/ 3566160 w 3640975"/>
                <a:gd name="connsiteY7" fmla="*/ 2701636 h 3466407"/>
                <a:gd name="connsiteX8" fmla="*/ 3566160 w 3640975"/>
                <a:gd name="connsiteY8" fmla="*/ 2784763 h 3466407"/>
                <a:gd name="connsiteX9" fmla="*/ 3483033 w 3640975"/>
                <a:gd name="connsiteY9" fmla="*/ 3316778 h 3466407"/>
                <a:gd name="connsiteX10" fmla="*/ 2751513 w 3640975"/>
                <a:gd name="connsiteY10" fmla="*/ 3466407 h 3466407"/>
                <a:gd name="connsiteX11" fmla="*/ 1945179 w 3640975"/>
                <a:gd name="connsiteY11" fmla="*/ 3325090 h 3466407"/>
                <a:gd name="connsiteX12" fmla="*/ 540328 w 3640975"/>
                <a:gd name="connsiteY12" fmla="*/ 3391592 h 3466407"/>
                <a:gd name="connsiteX13" fmla="*/ 8313 w 3640975"/>
                <a:gd name="connsiteY13" fmla="*/ 3241963 h 3466407"/>
                <a:gd name="connsiteX14" fmla="*/ 91440 w 3640975"/>
                <a:gd name="connsiteY14" fmla="*/ 2751512 h 3466407"/>
                <a:gd name="connsiteX15" fmla="*/ 0 w 3640975"/>
                <a:gd name="connsiteY15" fmla="*/ 1687483 h 3466407"/>
                <a:gd name="connsiteX16" fmla="*/ 66502 w 3640975"/>
                <a:gd name="connsiteY16" fmla="*/ 856210 h 3466407"/>
                <a:gd name="connsiteX17" fmla="*/ 41564 w 3640975"/>
                <a:gd name="connsiteY17" fmla="*/ 133003 h 346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40975" h="3466407">
                  <a:moveTo>
                    <a:pt x="41564" y="133003"/>
                  </a:moveTo>
                  <a:lnTo>
                    <a:pt x="41564" y="133003"/>
                  </a:lnTo>
                  <a:lnTo>
                    <a:pt x="1596044" y="0"/>
                  </a:lnTo>
                  <a:lnTo>
                    <a:pt x="2568633" y="166254"/>
                  </a:lnTo>
                  <a:lnTo>
                    <a:pt x="3017520" y="24938"/>
                  </a:lnTo>
                  <a:lnTo>
                    <a:pt x="3640975" y="257694"/>
                  </a:lnTo>
                  <a:lnTo>
                    <a:pt x="3499659" y="1471352"/>
                  </a:lnTo>
                  <a:lnTo>
                    <a:pt x="3566160" y="2701636"/>
                  </a:lnTo>
                  <a:lnTo>
                    <a:pt x="3566160" y="2784763"/>
                  </a:lnTo>
                  <a:lnTo>
                    <a:pt x="3483033" y="3316778"/>
                  </a:lnTo>
                  <a:lnTo>
                    <a:pt x="2751513" y="3466407"/>
                  </a:lnTo>
                  <a:lnTo>
                    <a:pt x="1945179" y="3325090"/>
                  </a:lnTo>
                  <a:lnTo>
                    <a:pt x="540328" y="3391592"/>
                  </a:lnTo>
                  <a:lnTo>
                    <a:pt x="8313" y="3241963"/>
                  </a:lnTo>
                  <a:lnTo>
                    <a:pt x="91440" y="2751512"/>
                  </a:lnTo>
                  <a:lnTo>
                    <a:pt x="0" y="1687483"/>
                  </a:lnTo>
                  <a:lnTo>
                    <a:pt x="66502" y="856210"/>
                  </a:lnTo>
                  <a:lnTo>
                    <a:pt x="41564" y="1330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CDA w/">
              <a:extLst>
                <a:ext uri="{FF2B5EF4-FFF2-40B4-BE49-F238E27FC236}">
                  <a16:creationId xmlns:a16="http://schemas.microsoft.com/office/drawing/2014/main" id="{98342496-3298-4459-930A-4F5B17C8CD12}"/>
                </a:ext>
              </a:extLst>
            </p:cNvPr>
            <p:cNvSpPr/>
            <p:nvPr/>
          </p:nvSpPr>
          <p:spPr>
            <a:xfrm>
              <a:off x="3365910" y="3112015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B text">
              <a:extLst>
                <a:ext uri="{FF2B5EF4-FFF2-40B4-BE49-F238E27FC236}">
                  <a16:creationId xmlns:a16="http://schemas.microsoft.com/office/drawing/2014/main" id="{F089CF29-F7D7-4434-995F-9D22694F864D}"/>
                </a:ext>
              </a:extLst>
            </p:cNvPr>
            <p:cNvSpPr txBox="1">
              <a:spLocks/>
            </p:cNvSpPr>
            <p:nvPr/>
          </p:nvSpPr>
          <p:spPr>
            <a:xfrm>
              <a:off x="3612662" y="2988602"/>
              <a:ext cx="1995961" cy="1459189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ts val="3400"/>
                </a:lnSpc>
              </a:pPr>
              <a:r>
                <a:rPr lang="en-US" sz="3600" dirty="0">
                  <a:solidFill>
                    <a:srgbClr val="FFFF00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SWA427</a:t>
              </a:r>
            </a:p>
            <a:p>
              <a:pPr algn="l">
                <a:lnSpc>
                  <a:spcPts val="3400"/>
                </a:lnSpc>
              </a:pPr>
              <a:r>
                <a:rPr lang="en-US" sz="3600" dirty="0">
                  <a:solidFill>
                    <a:srgbClr val="FFFF00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280C</a:t>
              </a:r>
            </a:p>
            <a:p>
              <a:pPr algn="l">
                <a:lnSpc>
                  <a:spcPts val="3400"/>
                </a:lnSpc>
              </a:pPr>
              <a:r>
                <a:rPr lang="en-US" sz="3600" dirty="0">
                  <a:solidFill>
                    <a:srgbClr val="FFFF00"/>
                  </a:solidFill>
                  <a:latin typeface="Consolas" panose="020B0609020204030204" pitchFamily="49" charset="0"/>
                </a:rPr>
                <a:t>225 300</a:t>
              </a:r>
              <a:endParaRPr lang="en-US" dirty="0">
                <a:latin typeface="Inconsolata" panose="020B0609030003000000" pitchFamily="49" charset="0"/>
              </a:endParaRPr>
            </a:p>
          </p:txBody>
        </p:sp>
        <p:grpSp>
          <p:nvGrpSpPr>
            <p:cNvPr id="48" name="Fence">
              <a:extLst>
                <a:ext uri="{FF2B5EF4-FFF2-40B4-BE49-F238E27FC236}">
                  <a16:creationId xmlns:a16="http://schemas.microsoft.com/office/drawing/2014/main" id="{7A460616-E28E-4D51-8B13-398415A10B17}"/>
                </a:ext>
              </a:extLst>
            </p:cNvPr>
            <p:cNvGrpSpPr/>
            <p:nvPr/>
          </p:nvGrpSpPr>
          <p:grpSpPr>
            <a:xfrm>
              <a:off x="3668059" y="3017803"/>
              <a:ext cx="759686" cy="1265435"/>
              <a:chOff x="1701632" y="4185489"/>
              <a:chExt cx="759686" cy="1265435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0F619684-9148-4C39-A7B8-95785144B6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01632" y="4185489"/>
                <a:ext cx="3516" cy="1265435"/>
              </a:xfrm>
              <a:prstGeom prst="line">
                <a:avLst/>
              </a:prstGeom>
              <a:ln w="25400" cap="rnd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AE4B83A3-C087-49AA-B42A-CFEADF143C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6394" y="4186946"/>
                <a:ext cx="754924" cy="0"/>
              </a:xfrm>
              <a:prstGeom prst="line">
                <a:avLst/>
              </a:prstGeom>
              <a:ln w="25400" cap="rnd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2" name="WIFI auto big">
              <a:extLst>
                <a:ext uri="{FF2B5EF4-FFF2-40B4-BE49-F238E27FC236}">
                  <a16:creationId xmlns:a16="http://schemas.microsoft.com/office/drawing/2014/main" id="{8297BAB8-B40D-4D71-A29B-A4202600D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910" y="3571368"/>
              <a:ext cx="219457" cy="226315"/>
            </a:xfrm>
            <a:prstGeom prst="rect">
              <a:avLst/>
            </a:prstGeom>
          </p:spPr>
        </p:pic>
      </p:grpSp>
      <p:cxnSp>
        <p:nvCxnSpPr>
          <p:cNvPr id="43" name="Straight Connector 42"/>
          <p:cNvCxnSpPr/>
          <p:nvPr/>
        </p:nvCxnSpPr>
        <p:spPr bwMode="auto">
          <a:xfrm flipH="1" flipV="1">
            <a:off x="4053094" y="4773218"/>
            <a:ext cx="8355" cy="822960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4" name="Gen up small">
            <a:extLst>
              <a:ext uri="{FF2B5EF4-FFF2-40B4-BE49-F238E27FC236}">
                <a16:creationId xmlns:a16="http://schemas.microsoft.com/office/drawing/2014/main" id="{64C593F4-5D2E-4073-8FFF-A439E9A91E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09" y="2116046"/>
            <a:ext cx="155448" cy="201168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841235B-34D9-44C3-89B3-E2DE1FAFDC0B}"/>
              </a:ext>
            </a:extLst>
          </p:cNvPr>
          <p:cNvCxnSpPr/>
          <p:nvPr/>
        </p:nvCxnSpPr>
        <p:spPr bwMode="auto">
          <a:xfrm flipV="1">
            <a:off x="3705993" y="4709535"/>
            <a:ext cx="697060" cy="1"/>
          </a:xfrm>
          <a:prstGeom prst="line">
            <a:avLst/>
          </a:prstGeom>
          <a:noFill/>
          <a:ln w="31750" cap="rnd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411275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 txBox="1">
            <a:spLocks noChangeArrowheads="1"/>
          </p:cNvSpPr>
          <p:nvPr/>
        </p:nvSpPr>
        <p:spPr bwMode="auto">
          <a:xfrm>
            <a:off x="495300" y="1125988"/>
            <a:ext cx="8050213" cy="250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0" name="Title 2"/>
          <p:cNvSpPr txBox="1">
            <a:spLocks/>
          </p:cNvSpPr>
          <p:nvPr/>
        </p:nvSpPr>
        <p:spPr bwMode="auto">
          <a:xfrm>
            <a:off x="428625" y="344488"/>
            <a:ext cx="8472488" cy="55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Route Uplink - Processing</a:t>
            </a:r>
            <a:endParaRPr lang="en-US" i="1" dirty="0"/>
          </a:p>
        </p:txBody>
      </p:sp>
      <p:cxnSp>
        <p:nvCxnSpPr>
          <p:cNvPr id="21" name="Straight Connector 20"/>
          <p:cNvCxnSpPr/>
          <p:nvPr/>
        </p:nvCxnSpPr>
        <p:spPr bwMode="auto">
          <a:xfrm flipH="1">
            <a:off x="4417801" y="4538529"/>
            <a:ext cx="15339" cy="642586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4417801" y="3426434"/>
            <a:ext cx="15339" cy="642586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H="1">
            <a:off x="4417801" y="2288464"/>
            <a:ext cx="15339" cy="642586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4417801" y="1456299"/>
            <a:ext cx="15339" cy="642586"/>
          </a:xfrm>
          <a:prstGeom prst="line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1276098" y="1285453"/>
            <a:ext cx="6468079" cy="400110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000" dirty="0">
                <a:latin typeface="+mn-lt"/>
                <a:cs typeface="Consolas" panose="020B0609020204030204" pitchFamily="49" charset="0"/>
              </a:rPr>
              <a:t>Controller enters route command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76098" y="2119075"/>
            <a:ext cx="6468079" cy="400110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  <a:cs typeface="Consolas" panose="020B0609020204030204" pitchFamily="49" charset="0"/>
              </a:rPr>
              <a:t>EAS validates the command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76098" y="2945419"/>
            <a:ext cx="6468079" cy="707886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  <a:cs typeface="Consolas" panose="020B0609020204030204" pitchFamily="49" charset="0"/>
              </a:rPr>
              <a:t>If command passes validation route will be amended in EAS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76098" y="4075736"/>
            <a:ext cx="6468079" cy="707886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  <a:cs typeface="Consolas" panose="020B0609020204030204" pitchFamily="49" charset="0"/>
              </a:rPr>
              <a:t>CPDLC will build the uplink and evaluate route for any FMS </a:t>
            </a:r>
            <a:r>
              <a:rPr lang="en-US" sz="2000" dirty="0" err="1">
                <a:latin typeface="+mn-lt"/>
                <a:cs typeface="Consolas" panose="020B0609020204030204" pitchFamily="49" charset="0"/>
              </a:rPr>
              <a:t>loadability</a:t>
            </a:r>
            <a:r>
              <a:rPr lang="en-US" sz="2000" dirty="0">
                <a:latin typeface="+mn-lt"/>
                <a:cs typeface="Consolas" panose="020B0609020204030204" pitchFamily="49" charset="0"/>
              </a:rPr>
              <a:t> issues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76098" y="5179134"/>
            <a:ext cx="6468079" cy="707886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  <a:cs typeface="Consolas" panose="020B0609020204030204" pitchFamily="49" charset="0"/>
              </a:rPr>
              <a:t>If no FMS </a:t>
            </a:r>
            <a:r>
              <a:rPr lang="en-US" sz="2000" dirty="0" err="1">
                <a:latin typeface="+mn-lt"/>
                <a:cs typeface="Consolas" panose="020B0609020204030204" pitchFamily="49" charset="0"/>
              </a:rPr>
              <a:t>loadability</a:t>
            </a:r>
            <a:r>
              <a:rPr lang="en-US" sz="2000" dirty="0">
                <a:latin typeface="+mn-lt"/>
                <a:cs typeface="Consolas" panose="020B0609020204030204" pitchFamily="49" charset="0"/>
              </a:rPr>
              <a:t> issues are identified, CPDLC will uplink the message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41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 txBox="1">
            <a:spLocks noChangeArrowheads="1"/>
          </p:cNvSpPr>
          <p:nvPr/>
        </p:nvSpPr>
        <p:spPr bwMode="auto">
          <a:xfrm>
            <a:off x="495300" y="1125988"/>
            <a:ext cx="8050213" cy="250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0" name="Title 2"/>
          <p:cNvSpPr txBox="1">
            <a:spLocks/>
          </p:cNvSpPr>
          <p:nvPr/>
        </p:nvSpPr>
        <p:spPr bwMode="auto">
          <a:xfrm>
            <a:off x="428625" y="344488"/>
            <a:ext cx="8472488" cy="67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dirty="0"/>
              <a:t>Route Uplink - FMS </a:t>
            </a:r>
            <a:r>
              <a:rPr lang="en-US" sz="3600" dirty="0" err="1"/>
              <a:t>Loadability</a:t>
            </a:r>
            <a:r>
              <a:rPr lang="en-US" sz="3600" dirty="0"/>
              <a:t> Issues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907" y="2600325"/>
            <a:ext cx="5970186" cy="1951806"/>
          </a:xfrm>
          <a:prstGeom prst="rect">
            <a:avLst/>
          </a:prstGeom>
        </p:spPr>
      </p:pic>
      <p:sp>
        <p:nvSpPr>
          <p:cNvPr id="16" name="Rectangle 8"/>
          <p:cNvSpPr txBox="1">
            <a:spLocks noChangeArrowheads="1"/>
          </p:cNvSpPr>
          <p:nvPr/>
        </p:nvSpPr>
        <p:spPr bwMode="auto">
          <a:xfrm>
            <a:off x="489743" y="1726063"/>
            <a:ext cx="8050213" cy="250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Example: </a:t>
            </a:r>
            <a:r>
              <a:rPr lang="en-US" altLang="en-US" sz="2850" b="0" dirty="0">
                <a:latin typeface="Consolas" panose="020B0609020204030204" pitchFamily="49" charset="0"/>
              </a:rPr>
              <a:t>BWI LOCAL ADAPTATION IN ROUTE</a:t>
            </a:r>
          </a:p>
        </p:txBody>
      </p:sp>
    </p:spTree>
    <p:extLst>
      <p:ext uri="{BB962C8B-B14F-4D97-AF65-F5344CB8AC3E}">
        <p14:creationId xmlns:p14="http://schemas.microsoft.com/office/powerpoint/2010/main" val="35318243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/>
          <p:cNvSpPr txBox="1">
            <a:spLocks/>
          </p:cNvSpPr>
          <p:nvPr/>
        </p:nvSpPr>
        <p:spPr bwMode="auto">
          <a:xfrm>
            <a:off x="428625" y="344488"/>
            <a:ext cx="8472488" cy="55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Route Uplink - System Latency</a:t>
            </a:r>
            <a:endParaRPr lang="en-US" i="1" dirty="0"/>
          </a:p>
        </p:txBody>
      </p:sp>
      <p:sp>
        <p:nvSpPr>
          <p:cNvPr id="15" name="Rectangle 8"/>
          <p:cNvSpPr txBox="1">
            <a:spLocks noChangeArrowheads="1"/>
          </p:cNvSpPr>
          <p:nvPr/>
        </p:nvSpPr>
        <p:spPr bwMode="auto">
          <a:xfrm>
            <a:off x="493776" y="1032724"/>
            <a:ext cx="8050213" cy="250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Do NOT use CPDLC if there is a chance the aircraft will be past the first fix in the route amendment before a response is received from the pilot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1107913" y="2820557"/>
            <a:ext cx="3923531" cy="173198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17"/>
          <p:cNvSpPr/>
          <p:nvPr/>
        </p:nvSpPr>
        <p:spPr>
          <a:xfrm>
            <a:off x="1336797" y="3911316"/>
            <a:ext cx="5537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CRG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73536" y="2504170"/>
            <a:ext cx="5537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CHS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435112" y="3388937"/>
            <a:ext cx="5537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DIW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019729" y="3239218"/>
            <a:ext cx="5537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SAV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17523" y="4943607"/>
            <a:ext cx="85867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Cleared Route:  KMIA./.CRG..SAV..CHS..ILM..DIW..KJFK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17523" y="5353539"/>
            <a:ext cx="85867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Do not uplink direct ILM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206352" y="3340593"/>
            <a:ext cx="8671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SWA123</a:t>
            </a:r>
          </a:p>
        </p:txBody>
      </p:sp>
      <p:sp>
        <p:nvSpPr>
          <p:cNvPr id="36" name="Oval 35"/>
          <p:cNvSpPr/>
          <p:nvPr/>
        </p:nvSpPr>
        <p:spPr>
          <a:xfrm>
            <a:off x="5189924" y="2429780"/>
            <a:ext cx="1828800" cy="1828800"/>
          </a:xfrm>
          <a:prstGeom prst="ellipse">
            <a:avLst/>
          </a:prstGeom>
          <a:solidFill>
            <a:srgbClr val="FFB3B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stCxn id="40" idx="2"/>
          </p:cNvCxnSpPr>
          <p:nvPr/>
        </p:nvCxnSpPr>
        <p:spPr bwMode="auto">
          <a:xfrm>
            <a:off x="6035616" y="3440914"/>
            <a:ext cx="2711509" cy="50446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>
            <a:stCxn id="40" idx="2"/>
          </p:cNvCxnSpPr>
          <p:nvPr/>
        </p:nvCxnSpPr>
        <p:spPr bwMode="auto">
          <a:xfrm flipH="1" flipV="1">
            <a:off x="5050386" y="2824028"/>
            <a:ext cx="985230" cy="61688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/>
          <p:cNvSpPr txBox="1"/>
          <p:nvPr/>
        </p:nvSpPr>
        <p:spPr>
          <a:xfrm>
            <a:off x="5374981" y="3718351"/>
            <a:ext cx="1458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TOO CLOSE</a:t>
            </a:r>
          </a:p>
        </p:txBody>
      </p:sp>
      <p:sp>
        <p:nvSpPr>
          <p:cNvPr id="40" name="Oval 39"/>
          <p:cNvSpPr/>
          <p:nvPr/>
        </p:nvSpPr>
        <p:spPr>
          <a:xfrm>
            <a:off x="6035616" y="3365610"/>
            <a:ext cx="137416" cy="15060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27474" y="3067181"/>
            <a:ext cx="5537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ILM</a:t>
            </a:r>
          </a:p>
        </p:txBody>
      </p:sp>
      <p:sp>
        <p:nvSpPr>
          <p:cNvPr id="42" name="Oval 41"/>
          <p:cNvSpPr/>
          <p:nvPr/>
        </p:nvSpPr>
        <p:spPr>
          <a:xfrm>
            <a:off x="4962736" y="2745253"/>
            <a:ext cx="137416" cy="15060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676800" y="3684186"/>
            <a:ext cx="137416" cy="15060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296579" y="3482749"/>
            <a:ext cx="137416" cy="15060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613647" y="4210090"/>
            <a:ext cx="137416" cy="15060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5170" y="3146312"/>
            <a:ext cx="585867" cy="693319"/>
          </a:xfrm>
          <a:prstGeom prst="rect">
            <a:avLst/>
          </a:prstGeom>
        </p:spPr>
      </p:pic>
      <p:pic>
        <p:nvPicPr>
          <p:cNvPr id="25" name="L4b_System Latency and Ro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78441" y="7058538"/>
            <a:ext cx="2149033" cy="12088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904" y="5206122"/>
            <a:ext cx="731177" cy="658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990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2857" t="18546" r="9951" b="68546"/>
          <a:stretch/>
        </p:blipFill>
        <p:spPr>
          <a:xfrm>
            <a:off x="205740" y="1945034"/>
            <a:ext cx="8732520" cy="852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55208" t="60000" r="16875" b="6667"/>
          <a:stretch/>
        </p:blipFill>
        <p:spPr>
          <a:xfrm>
            <a:off x="2322576" y="3064147"/>
            <a:ext cx="6364224" cy="213723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21178" cy="609600"/>
          </a:xfrm>
        </p:spPr>
        <p:txBody>
          <a:bodyPr/>
          <a:lstStyle/>
          <a:p>
            <a:r>
              <a:rPr lang="en-US" sz="3500" dirty="0"/>
              <a:t>Amendment Template - Route Change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51363" y="3765971"/>
            <a:ext cx="1966693" cy="870251"/>
          </a:xfrm>
        </p:spPr>
        <p:txBody>
          <a:bodyPr/>
          <a:lstStyle/>
          <a:p>
            <a:pPr marL="279400" indent="-279400">
              <a:spcAft>
                <a:spcPts val="600"/>
              </a:spcAft>
              <a:buNone/>
            </a:pPr>
            <a:r>
              <a:rPr lang="en-US" altLang="en-US" sz="2000" b="0" dirty="0"/>
              <a:t>3. TBP or TBE and type to insert amended route</a:t>
            </a:r>
            <a:endParaRPr lang="en-US" sz="2000" b="0" dirty="0"/>
          </a:p>
          <a:p>
            <a:pPr lvl="2"/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2034540" y="3924309"/>
            <a:ext cx="502920" cy="7620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 Placeholder 1"/>
          <p:cNvSpPr txBox="1">
            <a:spLocks/>
          </p:cNvSpPr>
          <p:nvPr/>
        </p:nvSpPr>
        <p:spPr bwMode="auto">
          <a:xfrm>
            <a:off x="2953223" y="5548642"/>
            <a:ext cx="5096833" cy="870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None/>
            </a:pPr>
            <a:r>
              <a:rPr lang="en-US" altLang="en-US" sz="2000" b="0" dirty="0"/>
              <a:t>4. TBP Send button or KBE</a:t>
            </a:r>
            <a:endParaRPr lang="en-US" sz="2000" b="0" dirty="0"/>
          </a:p>
          <a:p>
            <a:pPr lvl="2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8079" y="4881641"/>
            <a:ext cx="466344" cy="255531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 bwMode="auto">
          <a:xfrm flipH="1" flipV="1">
            <a:off x="2681251" y="5095867"/>
            <a:ext cx="337692" cy="412963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467224" y="1316809"/>
            <a:ext cx="2591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1. TBP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52833" t="18681" r="9947" b="68691"/>
          <a:stretch/>
        </p:blipFill>
        <p:spPr>
          <a:xfrm>
            <a:off x="205740" y="1953000"/>
            <a:ext cx="8732520" cy="8332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6223" y="3883998"/>
            <a:ext cx="1872533" cy="13716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477156" y="1085802"/>
            <a:ext cx="1043940" cy="1221806"/>
            <a:chOff x="4950757" y="949804"/>
            <a:chExt cx="1012608" cy="1221806"/>
          </a:xfrm>
        </p:grpSpPr>
        <p:sp>
          <p:nvSpPr>
            <p:cNvPr id="16" name="TextBox 15"/>
            <p:cNvSpPr txBox="1"/>
            <p:nvPr/>
          </p:nvSpPr>
          <p:spPr>
            <a:xfrm>
              <a:off x="4950757" y="949804"/>
              <a:ext cx="10126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2. TBP</a:t>
              </a: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5468758" y="1329750"/>
              <a:ext cx="5735" cy="538510"/>
            </a:xfrm>
            <a:prstGeom prst="line">
              <a:avLst/>
            </a:prstGeom>
            <a:noFill/>
            <a:ln w="920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sx="102000" sy="102000" algn="ctr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sp>
          <p:nvSpPr>
            <p:cNvPr id="21" name="Rectangle 20"/>
            <p:cNvSpPr/>
            <p:nvPr/>
          </p:nvSpPr>
          <p:spPr bwMode="auto">
            <a:xfrm>
              <a:off x="5090217" y="1897290"/>
              <a:ext cx="753913" cy="274320"/>
            </a:xfrm>
            <a:prstGeom prst="rect">
              <a:avLst/>
            </a:prstGeom>
            <a:noFill/>
            <a:ln w="603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sx="102000" sy="102000" algn="ctr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cxnSp>
        <p:nvCxnSpPr>
          <p:cNvPr id="22" name="Straight Connector 21"/>
          <p:cNvCxnSpPr/>
          <p:nvPr/>
        </p:nvCxnSpPr>
        <p:spPr bwMode="auto">
          <a:xfrm>
            <a:off x="1762812" y="1772864"/>
            <a:ext cx="3766" cy="797243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sx="102000" sy="102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9700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3" grpId="0"/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/>
          <p:cNvSpPr txBox="1">
            <a:spLocks/>
          </p:cNvSpPr>
          <p:nvPr/>
        </p:nvSpPr>
        <p:spPr bwMode="auto">
          <a:xfrm>
            <a:off x="428625" y="344488"/>
            <a:ext cx="8472488" cy="55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Route Uplink - Timeout Indicators</a:t>
            </a:r>
            <a:endParaRPr lang="en-US" i="1" dirty="0"/>
          </a:p>
        </p:txBody>
      </p:sp>
      <p:sp>
        <p:nvSpPr>
          <p:cNvPr id="29" name="Freeform 28"/>
          <p:cNvSpPr/>
          <p:nvPr/>
        </p:nvSpPr>
        <p:spPr>
          <a:xfrm>
            <a:off x="706736" y="1851380"/>
            <a:ext cx="7669994" cy="538420"/>
          </a:xfrm>
          <a:custGeom>
            <a:avLst/>
            <a:gdLst>
              <a:gd name="connsiteX0" fmla="*/ 41564 w 3640975"/>
              <a:gd name="connsiteY0" fmla="*/ 133003 h 3466407"/>
              <a:gd name="connsiteX1" fmla="*/ 41564 w 3640975"/>
              <a:gd name="connsiteY1" fmla="*/ 133003 h 3466407"/>
              <a:gd name="connsiteX2" fmla="*/ 1596044 w 3640975"/>
              <a:gd name="connsiteY2" fmla="*/ 0 h 3466407"/>
              <a:gd name="connsiteX3" fmla="*/ 2568633 w 3640975"/>
              <a:gd name="connsiteY3" fmla="*/ 166254 h 3466407"/>
              <a:gd name="connsiteX4" fmla="*/ 3017520 w 3640975"/>
              <a:gd name="connsiteY4" fmla="*/ 24938 h 3466407"/>
              <a:gd name="connsiteX5" fmla="*/ 3640975 w 3640975"/>
              <a:gd name="connsiteY5" fmla="*/ 257694 h 3466407"/>
              <a:gd name="connsiteX6" fmla="*/ 3499659 w 3640975"/>
              <a:gd name="connsiteY6" fmla="*/ 1471352 h 3466407"/>
              <a:gd name="connsiteX7" fmla="*/ 3566160 w 3640975"/>
              <a:gd name="connsiteY7" fmla="*/ 2701636 h 3466407"/>
              <a:gd name="connsiteX8" fmla="*/ 3566160 w 3640975"/>
              <a:gd name="connsiteY8" fmla="*/ 2784763 h 3466407"/>
              <a:gd name="connsiteX9" fmla="*/ 3483033 w 3640975"/>
              <a:gd name="connsiteY9" fmla="*/ 3316778 h 3466407"/>
              <a:gd name="connsiteX10" fmla="*/ 2751513 w 3640975"/>
              <a:gd name="connsiteY10" fmla="*/ 3466407 h 3466407"/>
              <a:gd name="connsiteX11" fmla="*/ 1945179 w 3640975"/>
              <a:gd name="connsiteY11" fmla="*/ 3325090 h 3466407"/>
              <a:gd name="connsiteX12" fmla="*/ 540328 w 3640975"/>
              <a:gd name="connsiteY12" fmla="*/ 3391592 h 3466407"/>
              <a:gd name="connsiteX13" fmla="*/ 8313 w 3640975"/>
              <a:gd name="connsiteY13" fmla="*/ 3241963 h 3466407"/>
              <a:gd name="connsiteX14" fmla="*/ 91440 w 3640975"/>
              <a:gd name="connsiteY14" fmla="*/ 2751512 h 3466407"/>
              <a:gd name="connsiteX15" fmla="*/ 0 w 3640975"/>
              <a:gd name="connsiteY15" fmla="*/ 1687483 h 3466407"/>
              <a:gd name="connsiteX16" fmla="*/ 66502 w 3640975"/>
              <a:gd name="connsiteY16" fmla="*/ 856210 h 3466407"/>
              <a:gd name="connsiteX17" fmla="*/ 41564 w 3640975"/>
              <a:gd name="connsiteY17" fmla="*/ 133003 h 346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40975" h="3466407">
                <a:moveTo>
                  <a:pt x="41564" y="133003"/>
                </a:moveTo>
                <a:lnTo>
                  <a:pt x="41564" y="133003"/>
                </a:lnTo>
                <a:lnTo>
                  <a:pt x="1596044" y="0"/>
                </a:lnTo>
                <a:lnTo>
                  <a:pt x="2568633" y="166254"/>
                </a:lnTo>
                <a:lnTo>
                  <a:pt x="3017520" y="24938"/>
                </a:lnTo>
                <a:lnTo>
                  <a:pt x="3640975" y="257694"/>
                </a:lnTo>
                <a:lnTo>
                  <a:pt x="3499659" y="1471352"/>
                </a:lnTo>
                <a:lnTo>
                  <a:pt x="3566160" y="2701636"/>
                </a:lnTo>
                <a:lnTo>
                  <a:pt x="3566160" y="2784763"/>
                </a:lnTo>
                <a:lnTo>
                  <a:pt x="3483033" y="3316778"/>
                </a:lnTo>
                <a:lnTo>
                  <a:pt x="2751513" y="3466407"/>
                </a:lnTo>
                <a:lnTo>
                  <a:pt x="1945179" y="3325090"/>
                </a:lnTo>
                <a:lnTo>
                  <a:pt x="540328" y="3391592"/>
                </a:lnTo>
                <a:lnTo>
                  <a:pt x="8313" y="3241963"/>
                </a:lnTo>
                <a:lnTo>
                  <a:pt x="91440" y="2751512"/>
                </a:lnTo>
                <a:lnTo>
                  <a:pt x="0" y="1687483"/>
                </a:lnTo>
                <a:lnTo>
                  <a:pt x="66502" y="856210"/>
                </a:lnTo>
                <a:lnTo>
                  <a:pt x="41564" y="1330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404735" y="1915928"/>
            <a:ext cx="6078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280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36827" y="1915928"/>
            <a:ext cx="7489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5223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735719" y="1915928"/>
            <a:ext cx="325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163484" y="1926945"/>
            <a:ext cx="31809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RDU..ROA..EKN..IHD.N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36644" y="1995831"/>
            <a:ext cx="274320" cy="274320"/>
            <a:chOff x="4936644" y="1995831"/>
            <a:chExt cx="274320" cy="274320"/>
          </a:xfrm>
        </p:grpSpPr>
        <p:sp>
          <p:nvSpPr>
            <p:cNvPr id="56" name="Isosceles Triangle 55"/>
            <p:cNvSpPr/>
            <p:nvPr/>
          </p:nvSpPr>
          <p:spPr>
            <a:xfrm>
              <a:off x="4994573" y="2020926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4936644" y="1995831"/>
              <a:ext cx="274320" cy="274320"/>
              <a:chOff x="5818783" y="5069502"/>
              <a:chExt cx="468601" cy="274320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5818783" y="5069502"/>
                <a:ext cx="73152" cy="274320"/>
                <a:chOff x="5289340" y="2344608"/>
                <a:chExt cx="78807" cy="342383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5289340" y="2344608"/>
                  <a:ext cx="2033" cy="342383"/>
                </a:xfrm>
                <a:prstGeom prst="line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5289340" y="2686991"/>
                  <a:ext cx="78807" cy="0"/>
                </a:xfrm>
                <a:prstGeom prst="line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flipH="1">
                  <a:off x="5289340" y="2346065"/>
                  <a:ext cx="78807" cy="0"/>
                </a:xfrm>
                <a:prstGeom prst="line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/>
            </p:nvGrpSpPr>
            <p:grpSpPr>
              <a:xfrm flipH="1">
                <a:off x="6214232" y="5069502"/>
                <a:ext cx="73152" cy="274320"/>
                <a:chOff x="5289340" y="2344608"/>
                <a:chExt cx="78807" cy="342383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5289340" y="2344608"/>
                  <a:ext cx="2033" cy="342383"/>
                </a:xfrm>
                <a:prstGeom prst="line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H="1">
                  <a:off x="5289340" y="2686991"/>
                  <a:ext cx="78807" cy="0"/>
                </a:xfrm>
                <a:prstGeom prst="line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H="1">
                  <a:off x="5289340" y="2346065"/>
                  <a:ext cx="78807" cy="0"/>
                </a:xfrm>
                <a:prstGeom prst="line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47" name="Straight Connector 46"/>
          <p:cNvCxnSpPr/>
          <p:nvPr/>
        </p:nvCxnSpPr>
        <p:spPr bwMode="auto">
          <a:xfrm>
            <a:off x="5063046" y="1297542"/>
            <a:ext cx="0" cy="637436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2AD4B69-B555-40C6-B81F-51B71F9CB524}"/>
              </a:ext>
            </a:extLst>
          </p:cNvPr>
          <p:cNvGrpSpPr/>
          <p:nvPr/>
        </p:nvGrpSpPr>
        <p:grpSpPr>
          <a:xfrm>
            <a:off x="2829702" y="2858372"/>
            <a:ext cx="3089189" cy="2572243"/>
            <a:chOff x="2860205" y="2432075"/>
            <a:chExt cx="3089189" cy="2572243"/>
          </a:xfrm>
        </p:grpSpPr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C368B7F7-9A44-4233-AB45-6662AAABCC05}"/>
                </a:ext>
              </a:extLst>
            </p:cNvPr>
            <p:cNvSpPr/>
            <p:nvPr/>
          </p:nvSpPr>
          <p:spPr>
            <a:xfrm>
              <a:off x="2860205" y="2432075"/>
              <a:ext cx="3089189" cy="2572243"/>
            </a:xfrm>
            <a:custGeom>
              <a:avLst/>
              <a:gdLst>
                <a:gd name="connsiteX0" fmla="*/ 41564 w 3640975"/>
                <a:gd name="connsiteY0" fmla="*/ 133003 h 3466407"/>
                <a:gd name="connsiteX1" fmla="*/ 41564 w 3640975"/>
                <a:gd name="connsiteY1" fmla="*/ 133003 h 3466407"/>
                <a:gd name="connsiteX2" fmla="*/ 1596044 w 3640975"/>
                <a:gd name="connsiteY2" fmla="*/ 0 h 3466407"/>
                <a:gd name="connsiteX3" fmla="*/ 2568633 w 3640975"/>
                <a:gd name="connsiteY3" fmla="*/ 166254 h 3466407"/>
                <a:gd name="connsiteX4" fmla="*/ 3017520 w 3640975"/>
                <a:gd name="connsiteY4" fmla="*/ 24938 h 3466407"/>
                <a:gd name="connsiteX5" fmla="*/ 3640975 w 3640975"/>
                <a:gd name="connsiteY5" fmla="*/ 257694 h 3466407"/>
                <a:gd name="connsiteX6" fmla="*/ 3499659 w 3640975"/>
                <a:gd name="connsiteY6" fmla="*/ 1471352 h 3466407"/>
                <a:gd name="connsiteX7" fmla="*/ 3566160 w 3640975"/>
                <a:gd name="connsiteY7" fmla="*/ 2701636 h 3466407"/>
                <a:gd name="connsiteX8" fmla="*/ 3566160 w 3640975"/>
                <a:gd name="connsiteY8" fmla="*/ 2784763 h 3466407"/>
                <a:gd name="connsiteX9" fmla="*/ 3483033 w 3640975"/>
                <a:gd name="connsiteY9" fmla="*/ 3316778 h 3466407"/>
                <a:gd name="connsiteX10" fmla="*/ 2751513 w 3640975"/>
                <a:gd name="connsiteY10" fmla="*/ 3466407 h 3466407"/>
                <a:gd name="connsiteX11" fmla="*/ 1945179 w 3640975"/>
                <a:gd name="connsiteY11" fmla="*/ 3325090 h 3466407"/>
                <a:gd name="connsiteX12" fmla="*/ 540328 w 3640975"/>
                <a:gd name="connsiteY12" fmla="*/ 3391592 h 3466407"/>
                <a:gd name="connsiteX13" fmla="*/ 8313 w 3640975"/>
                <a:gd name="connsiteY13" fmla="*/ 3241963 h 3466407"/>
                <a:gd name="connsiteX14" fmla="*/ 91440 w 3640975"/>
                <a:gd name="connsiteY14" fmla="*/ 2751512 h 3466407"/>
                <a:gd name="connsiteX15" fmla="*/ 0 w 3640975"/>
                <a:gd name="connsiteY15" fmla="*/ 1687483 h 3466407"/>
                <a:gd name="connsiteX16" fmla="*/ 66502 w 3640975"/>
                <a:gd name="connsiteY16" fmla="*/ 856210 h 3466407"/>
                <a:gd name="connsiteX17" fmla="*/ 41564 w 3640975"/>
                <a:gd name="connsiteY17" fmla="*/ 133003 h 346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40975" h="3466407">
                  <a:moveTo>
                    <a:pt x="41564" y="133003"/>
                  </a:moveTo>
                  <a:lnTo>
                    <a:pt x="41564" y="133003"/>
                  </a:lnTo>
                  <a:lnTo>
                    <a:pt x="1596044" y="0"/>
                  </a:lnTo>
                  <a:lnTo>
                    <a:pt x="2568633" y="166254"/>
                  </a:lnTo>
                  <a:lnTo>
                    <a:pt x="3017520" y="24938"/>
                  </a:lnTo>
                  <a:lnTo>
                    <a:pt x="3640975" y="257694"/>
                  </a:lnTo>
                  <a:lnTo>
                    <a:pt x="3499659" y="1471352"/>
                  </a:lnTo>
                  <a:lnTo>
                    <a:pt x="3566160" y="2701636"/>
                  </a:lnTo>
                  <a:lnTo>
                    <a:pt x="3566160" y="2784763"/>
                  </a:lnTo>
                  <a:lnTo>
                    <a:pt x="3483033" y="3316778"/>
                  </a:lnTo>
                  <a:lnTo>
                    <a:pt x="2751513" y="3466407"/>
                  </a:lnTo>
                  <a:lnTo>
                    <a:pt x="1945179" y="3325090"/>
                  </a:lnTo>
                  <a:lnTo>
                    <a:pt x="540328" y="3391592"/>
                  </a:lnTo>
                  <a:lnTo>
                    <a:pt x="8313" y="3241963"/>
                  </a:lnTo>
                  <a:lnTo>
                    <a:pt x="91440" y="2751512"/>
                  </a:lnTo>
                  <a:lnTo>
                    <a:pt x="0" y="1687483"/>
                  </a:lnTo>
                  <a:lnTo>
                    <a:pt x="66502" y="856210"/>
                  </a:lnTo>
                  <a:lnTo>
                    <a:pt x="41564" y="1330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CDA w/">
              <a:extLst>
                <a:ext uri="{FF2B5EF4-FFF2-40B4-BE49-F238E27FC236}">
                  <a16:creationId xmlns:a16="http://schemas.microsoft.com/office/drawing/2014/main" id="{98B9AD01-ACDD-4D11-AF4C-519F0A06D160}"/>
                </a:ext>
              </a:extLst>
            </p:cNvPr>
            <p:cNvSpPr/>
            <p:nvPr/>
          </p:nvSpPr>
          <p:spPr>
            <a:xfrm>
              <a:off x="3365910" y="3112015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DB text">
              <a:extLst>
                <a:ext uri="{FF2B5EF4-FFF2-40B4-BE49-F238E27FC236}">
                  <a16:creationId xmlns:a16="http://schemas.microsoft.com/office/drawing/2014/main" id="{ECB8F926-30DD-45D9-A1E1-5B2E7F8FFAE9}"/>
                </a:ext>
              </a:extLst>
            </p:cNvPr>
            <p:cNvSpPr txBox="1">
              <a:spLocks/>
            </p:cNvSpPr>
            <p:nvPr/>
          </p:nvSpPr>
          <p:spPr>
            <a:xfrm>
              <a:off x="3612662" y="2988602"/>
              <a:ext cx="1995961" cy="1459189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ts val="3400"/>
                </a:lnSpc>
              </a:pPr>
              <a:r>
                <a:rPr lang="en-US" sz="3600" dirty="0">
                  <a:solidFill>
                    <a:srgbClr val="FFFF00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SWA427</a:t>
              </a:r>
            </a:p>
            <a:p>
              <a:pPr algn="l">
                <a:lnSpc>
                  <a:spcPts val="3400"/>
                </a:lnSpc>
              </a:pPr>
              <a:r>
                <a:rPr lang="en-US" sz="3600" dirty="0">
                  <a:solidFill>
                    <a:srgbClr val="FFFF00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280C</a:t>
              </a:r>
            </a:p>
            <a:p>
              <a:pPr algn="l">
                <a:lnSpc>
                  <a:spcPts val="34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Consolas" panose="020B0609020204030204" pitchFamily="49" charset="0"/>
                </a:rPr>
                <a:t>225 </a:t>
              </a:r>
              <a:r>
                <a:rPr lang="en-US" sz="3600" dirty="0">
                  <a:solidFill>
                    <a:srgbClr val="FFFF00"/>
                  </a:solidFill>
                  <a:latin typeface="Consolas" panose="020B0609020204030204" pitchFamily="49" charset="0"/>
                </a:rPr>
                <a:t>300</a:t>
              </a:r>
              <a:endParaRPr lang="en-US" dirty="0">
                <a:solidFill>
                  <a:srgbClr val="FFFF00"/>
                </a:solidFill>
                <a:latin typeface="Inconsolata" panose="020B0609030003000000" pitchFamily="49" charset="0"/>
              </a:endParaRPr>
            </a:p>
          </p:txBody>
        </p:sp>
        <p:grpSp>
          <p:nvGrpSpPr>
            <p:cNvPr id="75" name="Fence">
              <a:extLst>
                <a:ext uri="{FF2B5EF4-FFF2-40B4-BE49-F238E27FC236}">
                  <a16:creationId xmlns:a16="http://schemas.microsoft.com/office/drawing/2014/main" id="{C16F0B46-B315-4AD7-A2CC-B065CC8B8023}"/>
                </a:ext>
              </a:extLst>
            </p:cNvPr>
            <p:cNvGrpSpPr/>
            <p:nvPr/>
          </p:nvGrpSpPr>
          <p:grpSpPr>
            <a:xfrm>
              <a:off x="3668059" y="3017803"/>
              <a:ext cx="759686" cy="1265435"/>
              <a:chOff x="1701632" y="4185489"/>
              <a:chExt cx="759686" cy="1265435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D61380A4-9C93-4D88-802C-7A6A1F0FEA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01632" y="4185489"/>
                <a:ext cx="3516" cy="1265435"/>
              </a:xfrm>
              <a:prstGeom prst="line">
                <a:avLst/>
              </a:prstGeom>
              <a:ln w="25400" cap="rnd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D4CBB2EE-AA16-4A31-8FFD-9F69213455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6394" y="4186946"/>
                <a:ext cx="754924" cy="0"/>
              </a:xfrm>
              <a:prstGeom prst="line">
                <a:avLst/>
              </a:prstGeom>
              <a:ln w="25400" cap="rnd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6" name="WIFI auto big">
              <a:extLst>
                <a:ext uri="{FF2B5EF4-FFF2-40B4-BE49-F238E27FC236}">
                  <a16:creationId xmlns:a16="http://schemas.microsoft.com/office/drawing/2014/main" id="{0D998C74-5071-4D22-8C7E-3324DB37F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910" y="3571368"/>
              <a:ext cx="219457" cy="226315"/>
            </a:xfrm>
            <a:prstGeom prst="rect">
              <a:avLst/>
            </a:prstGeom>
          </p:spPr>
        </p:pic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05E25F2-02B5-4292-B455-61C45E7E52B3}"/>
              </a:ext>
            </a:extLst>
          </p:cNvPr>
          <p:cNvCxnSpPr/>
          <p:nvPr/>
        </p:nvCxnSpPr>
        <p:spPr bwMode="auto">
          <a:xfrm flipH="1" flipV="1">
            <a:off x="4053094" y="4773218"/>
            <a:ext cx="8355" cy="822960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27775D7-D570-4E10-962C-28AED9EAB1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87" y="4323216"/>
            <a:ext cx="782362" cy="35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28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 txBox="1">
            <a:spLocks/>
          </p:cNvSpPr>
          <p:nvPr/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buFont typeface="+mj-lt"/>
              <a:buNone/>
            </a:pPr>
            <a:endParaRPr lang="en-US" dirty="0"/>
          </a:p>
        </p:txBody>
      </p:sp>
      <p:sp>
        <p:nvSpPr>
          <p:cNvPr id="39" name="Title 2"/>
          <p:cNvSpPr txBox="1">
            <a:spLocks/>
          </p:cNvSpPr>
          <p:nvPr/>
        </p:nvSpPr>
        <p:spPr bwMode="auto">
          <a:xfrm>
            <a:off x="428625" y="344488"/>
            <a:ext cx="8472488" cy="55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Knowledge Check</a:t>
            </a:r>
            <a:endParaRPr lang="en-US" i="1" dirty="0"/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4" y="1060652"/>
            <a:ext cx="8086725" cy="361469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Tx/>
              <a:buNone/>
            </a:pPr>
            <a:r>
              <a:rPr lang="en-US" dirty="0"/>
              <a:t>A CPDLC route amendment is always uplinked if the amendment passes validation and is recorded in ERAM.</a:t>
            </a:r>
          </a:p>
          <a:p>
            <a:pPr marL="45720" indent="0">
              <a:buFontTx/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True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False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16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2"/>
          <p:cNvSpPr txBox="1">
            <a:spLocks/>
          </p:cNvSpPr>
          <p:nvPr/>
        </p:nvSpPr>
        <p:spPr bwMode="auto">
          <a:xfrm>
            <a:off x="428625" y="344488"/>
            <a:ext cx="8472488" cy="55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Knowledge Check</a:t>
            </a:r>
            <a:endParaRPr lang="en-US" i="1" dirty="0"/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4" y="1060652"/>
            <a:ext cx="8086725" cy="361469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Tx/>
              <a:buNone/>
            </a:pPr>
            <a:r>
              <a:rPr lang="en-US" dirty="0"/>
              <a:t>What does the white triangle with green underline indicate?</a:t>
            </a:r>
          </a:p>
          <a:p>
            <a:pPr marL="45720" indent="0">
              <a:buFontTx/>
              <a:buNone/>
            </a:pPr>
            <a:endParaRPr lang="en-US" dirty="0"/>
          </a:p>
          <a:p>
            <a:pPr marL="45720" indent="0">
              <a:buFontTx/>
              <a:buNone/>
            </a:pPr>
            <a:endParaRPr lang="en-US" dirty="0"/>
          </a:p>
          <a:p>
            <a:pPr marL="45720" indent="0">
              <a:buFontTx/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Route Timeout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Altitude Uplink In Progress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Route Uplink In Progress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Freeform 41"/>
          <p:cNvSpPr/>
          <p:nvPr/>
        </p:nvSpPr>
        <p:spPr>
          <a:xfrm>
            <a:off x="706736" y="2446933"/>
            <a:ext cx="7669994" cy="538420"/>
          </a:xfrm>
          <a:custGeom>
            <a:avLst/>
            <a:gdLst>
              <a:gd name="connsiteX0" fmla="*/ 41564 w 3640975"/>
              <a:gd name="connsiteY0" fmla="*/ 133003 h 3466407"/>
              <a:gd name="connsiteX1" fmla="*/ 41564 w 3640975"/>
              <a:gd name="connsiteY1" fmla="*/ 133003 h 3466407"/>
              <a:gd name="connsiteX2" fmla="*/ 1596044 w 3640975"/>
              <a:gd name="connsiteY2" fmla="*/ 0 h 3466407"/>
              <a:gd name="connsiteX3" fmla="*/ 2568633 w 3640975"/>
              <a:gd name="connsiteY3" fmla="*/ 166254 h 3466407"/>
              <a:gd name="connsiteX4" fmla="*/ 3017520 w 3640975"/>
              <a:gd name="connsiteY4" fmla="*/ 24938 h 3466407"/>
              <a:gd name="connsiteX5" fmla="*/ 3640975 w 3640975"/>
              <a:gd name="connsiteY5" fmla="*/ 257694 h 3466407"/>
              <a:gd name="connsiteX6" fmla="*/ 3499659 w 3640975"/>
              <a:gd name="connsiteY6" fmla="*/ 1471352 h 3466407"/>
              <a:gd name="connsiteX7" fmla="*/ 3566160 w 3640975"/>
              <a:gd name="connsiteY7" fmla="*/ 2701636 h 3466407"/>
              <a:gd name="connsiteX8" fmla="*/ 3566160 w 3640975"/>
              <a:gd name="connsiteY8" fmla="*/ 2784763 h 3466407"/>
              <a:gd name="connsiteX9" fmla="*/ 3483033 w 3640975"/>
              <a:gd name="connsiteY9" fmla="*/ 3316778 h 3466407"/>
              <a:gd name="connsiteX10" fmla="*/ 2751513 w 3640975"/>
              <a:gd name="connsiteY10" fmla="*/ 3466407 h 3466407"/>
              <a:gd name="connsiteX11" fmla="*/ 1945179 w 3640975"/>
              <a:gd name="connsiteY11" fmla="*/ 3325090 h 3466407"/>
              <a:gd name="connsiteX12" fmla="*/ 540328 w 3640975"/>
              <a:gd name="connsiteY12" fmla="*/ 3391592 h 3466407"/>
              <a:gd name="connsiteX13" fmla="*/ 8313 w 3640975"/>
              <a:gd name="connsiteY13" fmla="*/ 3241963 h 3466407"/>
              <a:gd name="connsiteX14" fmla="*/ 91440 w 3640975"/>
              <a:gd name="connsiteY14" fmla="*/ 2751512 h 3466407"/>
              <a:gd name="connsiteX15" fmla="*/ 0 w 3640975"/>
              <a:gd name="connsiteY15" fmla="*/ 1687483 h 3466407"/>
              <a:gd name="connsiteX16" fmla="*/ 66502 w 3640975"/>
              <a:gd name="connsiteY16" fmla="*/ 856210 h 3466407"/>
              <a:gd name="connsiteX17" fmla="*/ 41564 w 3640975"/>
              <a:gd name="connsiteY17" fmla="*/ 133003 h 346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40975" h="3466407">
                <a:moveTo>
                  <a:pt x="41564" y="133003"/>
                </a:moveTo>
                <a:lnTo>
                  <a:pt x="41564" y="133003"/>
                </a:lnTo>
                <a:lnTo>
                  <a:pt x="1596044" y="0"/>
                </a:lnTo>
                <a:lnTo>
                  <a:pt x="2568633" y="166254"/>
                </a:lnTo>
                <a:lnTo>
                  <a:pt x="3017520" y="24938"/>
                </a:lnTo>
                <a:lnTo>
                  <a:pt x="3640975" y="257694"/>
                </a:lnTo>
                <a:lnTo>
                  <a:pt x="3499659" y="1471352"/>
                </a:lnTo>
                <a:lnTo>
                  <a:pt x="3566160" y="2701636"/>
                </a:lnTo>
                <a:lnTo>
                  <a:pt x="3566160" y="2784763"/>
                </a:lnTo>
                <a:lnTo>
                  <a:pt x="3483033" y="3316778"/>
                </a:lnTo>
                <a:lnTo>
                  <a:pt x="2751513" y="3466407"/>
                </a:lnTo>
                <a:lnTo>
                  <a:pt x="1945179" y="3325090"/>
                </a:lnTo>
                <a:lnTo>
                  <a:pt x="540328" y="3391592"/>
                </a:lnTo>
                <a:lnTo>
                  <a:pt x="8313" y="3241963"/>
                </a:lnTo>
                <a:lnTo>
                  <a:pt x="91440" y="2751512"/>
                </a:lnTo>
                <a:lnTo>
                  <a:pt x="0" y="1687483"/>
                </a:lnTo>
                <a:lnTo>
                  <a:pt x="66502" y="856210"/>
                </a:lnTo>
                <a:lnTo>
                  <a:pt x="41564" y="1330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404735" y="2511481"/>
            <a:ext cx="6078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280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536827" y="2511481"/>
            <a:ext cx="7489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5223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 bwMode="auto">
          <a:xfrm>
            <a:off x="5097418" y="1885062"/>
            <a:ext cx="0" cy="637436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Rectangle 73"/>
          <p:cNvSpPr/>
          <p:nvPr/>
        </p:nvSpPr>
        <p:spPr>
          <a:xfrm>
            <a:off x="3735719" y="2511481"/>
            <a:ext cx="325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5075932" y="2512770"/>
            <a:ext cx="31809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RDU..ROA..EKN..IHD.N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Gen up small">
            <a:extLst>
              <a:ext uri="{FF2B5EF4-FFF2-40B4-BE49-F238E27FC236}">
                <a16:creationId xmlns:a16="http://schemas.microsoft.com/office/drawing/2014/main" id="{1EDC6B7F-1D10-4FF7-B1CE-97FEB54064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80" y="2626038"/>
            <a:ext cx="155448" cy="2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1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706736" y="2468094"/>
            <a:ext cx="7669994" cy="538420"/>
          </a:xfrm>
          <a:custGeom>
            <a:avLst/>
            <a:gdLst>
              <a:gd name="connsiteX0" fmla="*/ 41564 w 3640975"/>
              <a:gd name="connsiteY0" fmla="*/ 133003 h 3466407"/>
              <a:gd name="connsiteX1" fmla="*/ 41564 w 3640975"/>
              <a:gd name="connsiteY1" fmla="*/ 133003 h 3466407"/>
              <a:gd name="connsiteX2" fmla="*/ 1596044 w 3640975"/>
              <a:gd name="connsiteY2" fmla="*/ 0 h 3466407"/>
              <a:gd name="connsiteX3" fmla="*/ 2568633 w 3640975"/>
              <a:gd name="connsiteY3" fmla="*/ 166254 h 3466407"/>
              <a:gd name="connsiteX4" fmla="*/ 3017520 w 3640975"/>
              <a:gd name="connsiteY4" fmla="*/ 24938 h 3466407"/>
              <a:gd name="connsiteX5" fmla="*/ 3640975 w 3640975"/>
              <a:gd name="connsiteY5" fmla="*/ 257694 h 3466407"/>
              <a:gd name="connsiteX6" fmla="*/ 3499659 w 3640975"/>
              <a:gd name="connsiteY6" fmla="*/ 1471352 h 3466407"/>
              <a:gd name="connsiteX7" fmla="*/ 3566160 w 3640975"/>
              <a:gd name="connsiteY7" fmla="*/ 2701636 h 3466407"/>
              <a:gd name="connsiteX8" fmla="*/ 3566160 w 3640975"/>
              <a:gd name="connsiteY8" fmla="*/ 2784763 h 3466407"/>
              <a:gd name="connsiteX9" fmla="*/ 3483033 w 3640975"/>
              <a:gd name="connsiteY9" fmla="*/ 3316778 h 3466407"/>
              <a:gd name="connsiteX10" fmla="*/ 2751513 w 3640975"/>
              <a:gd name="connsiteY10" fmla="*/ 3466407 h 3466407"/>
              <a:gd name="connsiteX11" fmla="*/ 1945179 w 3640975"/>
              <a:gd name="connsiteY11" fmla="*/ 3325090 h 3466407"/>
              <a:gd name="connsiteX12" fmla="*/ 540328 w 3640975"/>
              <a:gd name="connsiteY12" fmla="*/ 3391592 h 3466407"/>
              <a:gd name="connsiteX13" fmla="*/ 8313 w 3640975"/>
              <a:gd name="connsiteY13" fmla="*/ 3241963 h 3466407"/>
              <a:gd name="connsiteX14" fmla="*/ 91440 w 3640975"/>
              <a:gd name="connsiteY14" fmla="*/ 2751512 h 3466407"/>
              <a:gd name="connsiteX15" fmla="*/ 0 w 3640975"/>
              <a:gd name="connsiteY15" fmla="*/ 1687483 h 3466407"/>
              <a:gd name="connsiteX16" fmla="*/ 66502 w 3640975"/>
              <a:gd name="connsiteY16" fmla="*/ 856210 h 3466407"/>
              <a:gd name="connsiteX17" fmla="*/ 41564 w 3640975"/>
              <a:gd name="connsiteY17" fmla="*/ 133003 h 346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40975" h="3466407">
                <a:moveTo>
                  <a:pt x="41564" y="133003"/>
                </a:moveTo>
                <a:lnTo>
                  <a:pt x="41564" y="133003"/>
                </a:lnTo>
                <a:lnTo>
                  <a:pt x="1596044" y="0"/>
                </a:lnTo>
                <a:lnTo>
                  <a:pt x="2568633" y="166254"/>
                </a:lnTo>
                <a:lnTo>
                  <a:pt x="3017520" y="24938"/>
                </a:lnTo>
                <a:lnTo>
                  <a:pt x="3640975" y="257694"/>
                </a:lnTo>
                <a:lnTo>
                  <a:pt x="3499659" y="1471352"/>
                </a:lnTo>
                <a:lnTo>
                  <a:pt x="3566160" y="2701636"/>
                </a:lnTo>
                <a:lnTo>
                  <a:pt x="3566160" y="2784763"/>
                </a:lnTo>
                <a:lnTo>
                  <a:pt x="3483033" y="3316778"/>
                </a:lnTo>
                <a:lnTo>
                  <a:pt x="2751513" y="3466407"/>
                </a:lnTo>
                <a:lnTo>
                  <a:pt x="1945179" y="3325090"/>
                </a:lnTo>
                <a:lnTo>
                  <a:pt x="540328" y="3391592"/>
                </a:lnTo>
                <a:lnTo>
                  <a:pt x="8313" y="3241963"/>
                </a:lnTo>
                <a:lnTo>
                  <a:pt x="91440" y="2751512"/>
                </a:lnTo>
                <a:lnTo>
                  <a:pt x="0" y="1687483"/>
                </a:lnTo>
                <a:lnTo>
                  <a:pt x="66502" y="856210"/>
                </a:lnTo>
                <a:lnTo>
                  <a:pt x="41564" y="1330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404735" y="2532642"/>
            <a:ext cx="6078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280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36827" y="2532642"/>
            <a:ext cx="7489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5223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5063046" y="1895206"/>
            <a:ext cx="0" cy="637436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Rectangle 53"/>
          <p:cNvSpPr/>
          <p:nvPr/>
        </p:nvSpPr>
        <p:spPr>
          <a:xfrm>
            <a:off x="3735719" y="2532642"/>
            <a:ext cx="325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163484" y="2543659"/>
            <a:ext cx="31809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RDU..ROA..EKN..IHD.N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>
            <a:off x="4994573" y="2637640"/>
            <a:ext cx="182880" cy="1828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4936644" y="2612545"/>
            <a:ext cx="274320" cy="274320"/>
            <a:chOff x="5818783" y="5069502"/>
            <a:chExt cx="468601" cy="274320"/>
          </a:xfrm>
        </p:grpSpPr>
        <p:grpSp>
          <p:nvGrpSpPr>
            <p:cNvPr id="58" name="Group 57"/>
            <p:cNvGrpSpPr/>
            <p:nvPr/>
          </p:nvGrpSpPr>
          <p:grpSpPr>
            <a:xfrm>
              <a:off x="5818783" y="5069502"/>
              <a:ext cx="73152" cy="274320"/>
              <a:chOff x="5289340" y="2344608"/>
              <a:chExt cx="78807" cy="342383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5289340" y="2344608"/>
                <a:ext cx="2033" cy="342383"/>
              </a:xfrm>
              <a:prstGeom prst="line">
                <a:avLst/>
              </a:prstGeom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H="1">
                <a:off x="5289340" y="2686991"/>
                <a:ext cx="78807" cy="0"/>
              </a:xfrm>
              <a:prstGeom prst="line">
                <a:avLst/>
              </a:prstGeom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H="1">
                <a:off x="5289340" y="2346065"/>
                <a:ext cx="78807" cy="0"/>
              </a:xfrm>
              <a:prstGeom prst="line">
                <a:avLst/>
              </a:prstGeom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 flipH="1">
              <a:off x="6214232" y="5069502"/>
              <a:ext cx="73152" cy="274320"/>
              <a:chOff x="5289340" y="2344608"/>
              <a:chExt cx="78807" cy="342383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5289340" y="2344608"/>
                <a:ext cx="2033" cy="342383"/>
              </a:xfrm>
              <a:prstGeom prst="line">
                <a:avLst/>
              </a:prstGeom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>
                <a:off x="5289340" y="2686991"/>
                <a:ext cx="78807" cy="0"/>
              </a:xfrm>
              <a:prstGeom prst="line">
                <a:avLst/>
              </a:prstGeom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H="1">
                <a:off x="5289340" y="2346065"/>
                <a:ext cx="78807" cy="0"/>
              </a:xfrm>
              <a:prstGeom prst="line">
                <a:avLst/>
              </a:prstGeom>
              <a:ln w="15875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Title 2"/>
          <p:cNvSpPr txBox="1">
            <a:spLocks/>
          </p:cNvSpPr>
          <p:nvPr/>
        </p:nvSpPr>
        <p:spPr bwMode="auto">
          <a:xfrm>
            <a:off x="428625" y="344488"/>
            <a:ext cx="8472488" cy="55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Knowledge Check</a:t>
            </a:r>
            <a:endParaRPr lang="en-US" i="1" dirty="0"/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4" y="1060704"/>
            <a:ext cx="8086725" cy="547462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Tx/>
              <a:buNone/>
            </a:pPr>
            <a:r>
              <a:rPr lang="en-US" dirty="0"/>
              <a:t>What does the white-bracketed triangle indicate?</a:t>
            </a:r>
          </a:p>
          <a:p>
            <a:pPr marL="45720" indent="0">
              <a:buFontTx/>
              <a:buNone/>
            </a:pPr>
            <a:endParaRPr lang="en-US" dirty="0"/>
          </a:p>
          <a:p>
            <a:pPr marL="45720" indent="0">
              <a:buFontTx/>
              <a:buNone/>
            </a:pPr>
            <a:endParaRPr lang="en-US" dirty="0"/>
          </a:p>
          <a:p>
            <a:pPr marL="45720" indent="0">
              <a:buFontTx/>
              <a:buNone/>
            </a:pPr>
            <a:endParaRPr lang="en-US" dirty="0"/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Route Timeout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Altitude Timeout</a:t>
            </a:r>
          </a:p>
          <a:p>
            <a:pPr marL="925830" lvl="1" indent="-514350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Pilot Timeout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53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5300" y="1152144"/>
            <a:ext cx="8050213" cy="439102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en-US" kern="0" dirty="0"/>
              <a:t>Purpose</a:t>
            </a:r>
          </a:p>
          <a:p>
            <a:pPr lvl="1"/>
            <a:r>
              <a:rPr lang="en-US" dirty="0"/>
              <a:t>Perform route amendment tasks, which include CPDLC uplink and Traffic Flow Management Reroute functionality</a:t>
            </a:r>
            <a:endParaRPr lang="en-US" altLang="en-US" dirty="0">
              <a:solidFill>
                <a:srgbClr val="FF0000"/>
              </a:solidFill>
            </a:endParaRPr>
          </a:p>
          <a:p>
            <a:pPr>
              <a:spcAft>
                <a:spcPts val="0"/>
              </a:spcAft>
            </a:pPr>
            <a:r>
              <a:rPr lang="en-US" altLang="en-US" b="1" dirty="0">
                <a:ea typeface="+mn-ea"/>
                <a:cs typeface="+mn-cs"/>
              </a:rPr>
              <a:t>Materials</a:t>
            </a:r>
          </a:p>
          <a:p>
            <a:pPr lvl="1">
              <a:spcAft>
                <a:spcPts val="0"/>
              </a:spcAft>
            </a:pPr>
            <a:r>
              <a:rPr lang="en-US" altLang="en-US" dirty="0"/>
              <a:t>TTL part-task exercise: Route Amendments</a:t>
            </a:r>
          </a:p>
          <a:p>
            <a:pPr>
              <a:spcAft>
                <a:spcPts val="0"/>
              </a:spcAft>
            </a:pPr>
            <a:r>
              <a:rPr lang="en-US" altLang="en-US" kern="0" dirty="0"/>
              <a:t>Directions</a:t>
            </a:r>
          </a:p>
          <a:p>
            <a:pPr lvl="1"/>
            <a:r>
              <a:rPr lang="en-US" altLang="en-US" kern="0" dirty="0"/>
              <a:t>This exercise takes approximately 45 minutes to complete. Each student must complete the checklist tasks. No headsets are required.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9768" y="273041"/>
            <a:ext cx="8472488" cy="6096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kern="0" dirty="0"/>
              <a:t>Part-Task Exercise</a:t>
            </a:r>
          </a:p>
        </p:txBody>
      </p:sp>
    </p:spTree>
    <p:extLst>
      <p:ext uri="{BB962C8B-B14F-4D97-AF65-F5344CB8AC3E}">
        <p14:creationId xmlns:p14="http://schemas.microsoft.com/office/powerpoint/2010/main" val="189374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5300" y="1152525"/>
            <a:ext cx="8050213" cy="4391025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This lesson covered: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Keyboard route amendments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Route Menu amendments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Traffic Flow Management (TFM) Reroutes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CPDLC route uplinks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Summary</a:t>
            </a:r>
          </a:p>
        </p:txBody>
      </p:sp>
    </p:spTree>
    <p:extLst>
      <p:ext uri="{BB962C8B-B14F-4D97-AF65-F5344CB8AC3E}">
        <p14:creationId xmlns:p14="http://schemas.microsoft.com/office/powerpoint/2010/main" val="11242275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2F84-00E9-497B-BE89-4885D7780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020903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is an unissued embedded route displayed in the route field?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  <a:tabLst>
                <a:tab pos="339725" algn="l"/>
              </a:tabLst>
            </a:pPr>
            <a:r>
              <a:rPr lang="en-US" b="0" dirty="0"/>
              <a:t>	</a:t>
            </a:r>
            <a:r>
              <a:rPr lang="en-US" sz="2400" b="0" dirty="0"/>
              <a:t>A.</a:t>
            </a:r>
          </a:p>
          <a:p>
            <a:pPr marL="45720" indent="0">
              <a:buNone/>
              <a:tabLst>
                <a:tab pos="339725" algn="l"/>
              </a:tabLst>
            </a:pPr>
            <a:endParaRPr lang="en-US" sz="1400" b="0" dirty="0"/>
          </a:p>
          <a:p>
            <a:pPr marL="45720" indent="0">
              <a:buNone/>
              <a:tabLst>
                <a:tab pos="339725" algn="l"/>
              </a:tabLst>
            </a:pPr>
            <a:r>
              <a:rPr lang="en-US" b="0" dirty="0"/>
              <a:t>	</a:t>
            </a:r>
            <a:r>
              <a:rPr lang="en-US" sz="2400" b="0" dirty="0"/>
              <a:t>B.</a:t>
            </a:r>
          </a:p>
          <a:p>
            <a:pPr marL="45720" indent="0">
              <a:buNone/>
              <a:tabLst>
                <a:tab pos="339725" algn="l"/>
              </a:tabLst>
            </a:pPr>
            <a:endParaRPr lang="en-US" sz="1600" b="0" dirty="0"/>
          </a:p>
          <a:p>
            <a:pPr marL="45720" indent="0">
              <a:buNone/>
              <a:tabLst>
                <a:tab pos="339725" algn="l"/>
              </a:tabLst>
            </a:pPr>
            <a:r>
              <a:rPr lang="en-US" b="0" dirty="0"/>
              <a:t>	</a:t>
            </a:r>
            <a:r>
              <a:rPr lang="en-US" sz="2400" b="0" dirty="0"/>
              <a:t>C.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pic>
        <p:nvPicPr>
          <p:cNvPr id="5" name="click icon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6263640"/>
            <a:ext cx="394232" cy="365760"/>
          </a:xfrm>
          <a:prstGeom prst="rect">
            <a:avLst/>
          </a:prstGeom>
        </p:spPr>
      </p:pic>
      <p:pic>
        <p:nvPicPr>
          <p:cNvPr id="4" name="answer 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25" y="4125350"/>
            <a:ext cx="6941316" cy="512064"/>
          </a:xfrm>
          <a:prstGeom prst="rect">
            <a:avLst/>
          </a:prstGeom>
        </p:spPr>
      </p:pic>
      <p:pic>
        <p:nvPicPr>
          <p:cNvPr id="8" name="answer 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25" y="2523655"/>
            <a:ext cx="6032533" cy="5120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3" r="2306" b="12656"/>
          <a:stretch/>
        </p:blipFill>
        <p:spPr>
          <a:xfrm>
            <a:off x="1342653" y="3324720"/>
            <a:ext cx="7621731" cy="5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3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Which of the following is not a valid QU amendment?</a:t>
            </a:r>
          </a:p>
          <a:p>
            <a:pPr marL="45720" indent="0">
              <a:buNone/>
            </a:pPr>
            <a:endParaRPr lang="en-US" dirty="0"/>
          </a:p>
          <a:p>
            <a:pPr marL="860425" lvl="1" indent="-449263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 </a:t>
            </a:r>
            <a:r>
              <a:rPr lang="en-US" sz="2600" dirty="0">
                <a:latin typeface="Consolas" panose="020B0609020204030204" pitchFamily="49" charset="0"/>
              </a:rPr>
              <a:t>QU SAV CAE090005 KCLT ↓ AAL521</a:t>
            </a:r>
            <a:endParaRPr lang="en-US" dirty="0"/>
          </a:p>
          <a:p>
            <a:pPr marL="860425" lvl="1" indent="-449263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 </a:t>
            </a:r>
            <a:r>
              <a:rPr lang="en-US" sz="2600" dirty="0">
                <a:latin typeface="Consolas" panose="020B0609020204030204" pitchFamily="49" charset="0"/>
              </a:rPr>
              <a:t>QU 2832/8119 CRG DBN KATL DAL2040</a:t>
            </a:r>
            <a:endParaRPr lang="en-US" dirty="0"/>
          </a:p>
          <a:p>
            <a:pPr marL="860425" lvl="1" indent="-449263"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 </a:t>
            </a:r>
            <a:r>
              <a:rPr lang="en-US" sz="2600" dirty="0">
                <a:latin typeface="Consolas" panose="020B0609020204030204" pitchFamily="49" charset="0"/>
              </a:rPr>
              <a:t>QU 746 JOT090005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626364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noFill/>
        <a:ln w="31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BFM_TMC_Slides_Lesson3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>
              <a:lumMod val="8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>
        <a:defPPr marL="342900" indent="-342900">
          <a:spcBef>
            <a:spcPts val="0"/>
          </a:spcBef>
          <a:spcAft>
            <a:spcPts val="1200"/>
          </a:spcAft>
          <a:buFontTx/>
          <a:buChar char="•"/>
          <a:defRPr sz="2000" b="1" kern="0" dirty="0" smtClean="0">
            <a:cs typeface="+mn-cs"/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noFill/>
        <a:ln w="31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noFill/>
        <a:ln w="31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noFill/>
        <a:ln w="31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sisl xmlns:xsd="http://www.w3.org/2001/XMLSchema" xmlns:xsi="http://www.w3.org/2001/XMLSchema-instance" xmlns="http://www.boldonjames.com/2008/01/sie/internal/label" sislVersion="0" policy="c8d5760e-638a-47e8-9e2e-1226c2cb268d" origin="userSelected">
  <element uid="42834bfb-1ec1-4beb-bd64-eb83fb3cb3f3" value=""/>
</sisl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FAFDB35B5AD34C89EBE32B06747F48" ma:contentTypeVersion="0" ma:contentTypeDescription="Create a new document." ma:contentTypeScope="" ma:versionID="e72e5cf3a644bd3c2a76949ef822e5f3">
  <xsd:schema xmlns:xsd="http://www.w3.org/2001/XMLSchema" xmlns:xs="http://www.w3.org/2001/XMLSchema" xmlns:p="http://schemas.microsoft.com/office/2006/metadata/properties" xmlns:ns2="4f0e10e1-3e2d-4cb5-bdd3-156dacd9dc33" targetNamespace="http://schemas.microsoft.com/office/2006/metadata/properties" ma:root="true" ma:fieldsID="b03bf376aeaf2378700ad64a9a2727c9" ns2:_="">
    <xsd:import namespace="4f0e10e1-3e2d-4cb5-bdd3-156dacd9dc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e10e1-3e2d-4cb5-bdd3-156dacd9dc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OGQ1NzYwZS02MzhhLTQ3ZTgtOWUyZS0xMjI2YzJjYjI2OGQiIG9yaWdpbj0idXNlclNlbGVjdGVkIj48ZWxlbWVudCB1aWQ9IjQyODM0YmZiLTFlYzEtNGJlYi1iZDY0LWViODNmYjNjYjNmMyIgdmFsdWU9IiIgeG1sbnM9Imh0dHA6Ly93d3cuYm9sZG9uamFtZXMuY29tLzIwMDgvMDEvc2llL2ludGVybmFsL2xhYmVsIiAvPjwvc2lzbD48VXNlck5hbWU+TEVJRE9TLUNPUlBcaHVudGxleWE8L1VzZXJOYW1lPjxEYXRlVGltZT40LzE5LzIwMTkgMzowMTowMiBQTTwvRGF0ZVRpbWU+PExhYmVsU3RyaW5nPlVucmVzdHJpY3RlZDwvTGFiZWxTdHJpbmc+PC9pdGVtPjwvbGFiZWxIaXN0b3J5Pg==</Value>
</WrappedLabelHistory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f0e10e1-3e2d-4cb5-bdd3-156dacd9dc33">WEXTPJNUKPJZ-1215587825-11912</_dlc_DocId>
    <_dlc_DocIdUrl xmlns="4f0e10e1-3e2d-4cb5-bdd3-156dacd9dc33">
      <Url>https://ksn2.faa.gov/stt/TTPPM/ER24/_layouts/15/DocIdRedir.aspx?ID=WEXTPJNUKPJZ-1215587825-11912</Url>
      <Description>WEXTPJNUKPJZ-1215587825-11912</Description>
    </_dlc_DocIdUrl>
  </documentManagement>
</p:properties>
</file>

<file path=customXml/item6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6C3D69F-504B-4C39-BFB0-73BB059A9E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B67923-A852-47F2-972C-F7C6B549D6EF}">
  <ds:schemaRefs>
    <ds:schemaRef ds:uri="http://www.w3.org/2001/XMLSchema"/>
    <ds:schemaRef ds:uri="http://www.boldonjames.com/2008/01/sie/internal/label"/>
  </ds:schemaRefs>
</ds:datastoreItem>
</file>

<file path=customXml/itemProps3.xml><?xml version="1.0" encoding="utf-8"?>
<ds:datastoreItem xmlns:ds="http://schemas.openxmlformats.org/officeDocument/2006/customXml" ds:itemID="{95921484-F2E9-459C-B2AA-723DD92FDFB3}"/>
</file>

<file path=customXml/itemProps4.xml><?xml version="1.0" encoding="utf-8"?>
<ds:datastoreItem xmlns:ds="http://schemas.openxmlformats.org/officeDocument/2006/customXml" ds:itemID="{AA31371E-2F65-4755-AE0B-8900F7D1653C}">
  <ds:schemaRefs>
    <ds:schemaRef ds:uri="http://www.w3.org/2001/XMLSchema"/>
    <ds:schemaRef ds:uri="http://www.boldonjames.com/2016/02/Classifier/internal/wrappedLabelHistory"/>
  </ds:schemaRefs>
</ds:datastoreItem>
</file>

<file path=customXml/itemProps5.xml><?xml version="1.0" encoding="utf-8"?>
<ds:datastoreItem xmlns:ds="http://schemas.openxmlformats.org/officeDocument/2006/customXml" ds:itemID="{046916DE-013D-4894-BF96-985828AE4997}">
  <ds:schemaRefs>
    <ds:schemaRef ds:uri="http://schemas.openxmlformats.org/package/2006/metadata/core-properties"/>
    <ds:schemaRef ds:uri="http://purl.org/dc/elements/1.1/"/>
    <ds:schemaRef ds:uri="http://purl.org/dc/dcmitype/"/>
    <ds:schemaRef ds:uri="http://www.w3.org/XML/1998/namespace"/>
    <ds:schemaRef ds:uri="c9d3951b-c0b3-413d-9ae1-2b2887eb6f1c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</ds:schemaRefs>
</ds:datastoreItem>
</file>

<file path=customXml/itemProps6.xml><?xml version="1.0" encoding="utf-8"?>
<ds:datastoreItem xmlns:ds="http://schemas.openxmlformats.org/officeDocument/2006/customXml" ds:itemID="{F639F2CC-9F8C-4781-9E3A-92DD8E3B584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121292</TotalTime>
  <Words>2657</Words>
  <Application>Microsoft Office PowerPoint</Application>
  <PresentationFormat>On-screen Show (4:3)</PresentationFormat>
  <Paragraphs>562</Paragraphs>
  <Slides>76</Slides>
  <Notes>76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76</vt:i4>
      </vt:variant>
    </vt:vector>
  </HeadingPairs>
  <TitlesOfParts>
    <vt:vector size="90" baseType="lpstr">
      <vt:lpstr>MS PGothic</vt:lpstr>
      <vt:lpstr>Arial</vt:lpstr>
      <vt:lpstr>Consolas</vt:lpstr>
      <vt:lpstr>Courier New</vt:lpstr>
      <vt:lpstr>Inconsolata</vt:lpstr>
      <vt:lpstr>Segoe UI</vt:lpstr>
      <vt:lpstr>Segoe UI Symbol</vt:lpstr>
      <vt:lpstr>Times New Roman</vt:lpstr>
      <vt:lpstr>Wingdings</vt:lpstr>
      <vt:lpstr>6_Custom Design</vt:lpstr>
      <vt:lpstr>TBFM_TMC_Slides_Lesson3</vt:lpstr>
      <vt:lpstr>7_Custom Design</vt:lpstr>
      <vt:lpstr>8_Custom Design</vt:lpstr>
      <vt:lpstr>9_Custom Design</vt:lpstr>
      <vt:lpstr>PowerPoint Presentation</vt:lpstr>
      <vt:lpstr>PowerPoint Presentation</vt:lpstr>
      <vt:lpstr>Route Definitions</vt:lpstr>
      <vt:lpstr>Keyboard Track Reroute Commands (QU)</vt:lpstr>
      <vt:lpstr>QU Commands - Uplinked</vt:lpstr>
      <vt:lpstr>Acknowledge Embedded Route Text</vt:lpstr>
      <vt:lpstr>Amendment Template - Route Change</vt:lpstr>
      <vt:lpstr>Knowledge Check</vt:lpstr>
      <vt:lpstr>Knowledge Check</vt:lpstr>
      <vt:lpstr>Route Menu</vt:lpstr>
      <vt:lpstr>Accessing the Route Menu</vt:lpstr>
      <vt:lpstr>Route Menu Layout</vt:lpstr>
      <vt:lpstr>Top Section - Buttons</vt:lpstr>
      <vt:lpstr>Top Section - Due To Chevron</vt:lpstr>
      <vt:lpstr>Top Section - Pending Reroute and Typing Buffer</vt:lpstr>
      <vt:lpstr>PowerPoint Presentation</vt:lpstr>
      <vt:lpstr>Top Section - Usage</vt:lpstr>
      <vt:lpstr>Top Section - Typing Buffer Amendment</vt:lpstr>
      <vt:lpstr>Selection Boxes Section</vt:lpstr>
      <vt:lpstr>Selection Boxes Section (Cont’d)</vt:lpstr>
      <vt:lpstr>Direct-to-Fix / ATC Intended Route Section</vt:lpstr>
      <vt:lpstr>ATC Intended Route - Coding</vt:lpstr>
      <vt:lpstr>Direct-to-Fix - Coding</vt:lpstr>
      <vt:lpstr>Direct-to-Fix - Amend Route</vt:lpstr>
      <vt:lpstr>PowerPoint Presentation</vt:lpstr>
      <vt:lpstr>PowerPoint Presentation</vt:lpstr>
      <vt:lpstr>PowerPoint Presentation</vt:lpstr>
      <vt:lpstr>APR Section</vt:lpstr>
      <vt:lpstr>PowerPoint Presentation</vt:lpstr>
      <vt:lpstr>APR Section - All Tab</vt:lpstr>
      <vt:lpstr>PowerPoint Presentation</vt:lpstr>
      <vt:lpstr>APR - Amend Route</vt:lpstr>
      <vt:lpstr>APR - Removal of Blue Departure Point from ACL</vt:lpstr>
      <vt:lpstr>Bottom Section</vt:lpstr>
      <vt:lpstr>Previous Route </vt:lpstr>
      <vt:lpstr>Knowledge Check</vt:lpstr>
      <vt:lpstr>Knowledge Check</vt:lpstr>
      <vt:lpstr>Knowledge Check</vt:lpstr>
      <vt:lpstr>Knowledge Check</vt:lpstr>
      <vt:lpstr>Knowledge Check</vt:lpstr>
      <vt:lpstr>TFM Reroutes</vt:lpstr>
      <vt:lpstr>TFM Quick View</vt:lpstr>
      <vt:lpstr>TFM Quick View Layout</vt:lpstr>
      <vt:lpstr>TFM Quick View Layout (Cont’d)</vt:lpstr>
      <vt:lpstr>TFM Quick View Layout (Cont’d)</vt:lpstr>
      <vt:lpstr>TFM Reroute Menu Access</vt:lpstr>
      <vt:lpstr>TFM Reroute Menu</vt:lpstr>
      <vt:lpstr>TFM Reroute Menu (Cont’d)</vt:lpstr>
      <vt:lpstr>TFM Reroute Menu Buttons</vt:lpstr>
      <vt:lpstr>TFM Reroute Menu Coding</vt:lpstr>
      <vt:lpstr>TFM Reroute Menu Coding (Cont’d)</vt:lpstr>
      <vt:lpstr>TFM Reroute Menu - Apply Reroute </vt:lpstr>
      <vt:lpstr>TFM Reroute - Reject Confirmation Pop Up</vt:lpstr>
      <vt:lpstr>TFM Reroute - Reject Eligibility Pop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Knowledge Check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Part-Task Exercise</vt:lpstr>
      <vt:lpstr>Lesson Summary</vt:lpstr>
      <vt:lpstr>The End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Nicholson, Nancy A-CTR (FAA)</cp:lastModifiedBy>
  <cp:revision>1525</cp:revision>
  <dcterms:created xsi:type="dcterms:W3CDTF">2005-01-28T20:32:53Z</dcterms:created>
  <dcterms:modified xsi:type="dcterms:W3CDTF">2022-08-11T13:53:45Z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0x0101003DFAFDB35B5AD34C89EBE32B06747F48</vt:lpwstr>
  </property>
  <property fmtid="{D5CDD505-2E9C-101B-9397-08002B2CF9AE}" pid="3" name="docIndexRef">
    <vt:lpwstr>cc16d920-8660-48c4-afdd-ad67cd8d82bf</vt:lpwstr>
  </property>
  <property fmtid="{D5CDD505-2E9C-101B-9397-08002B2CF9AE}" pid="4" name="bjSaver">
    <vt:lpwstr>nAFgvCsYDVYf5XXx5wFs3z9OzyqVTT+J</vt:lpwstr>
  </property>
  <property fmtid="{D5CDD505-2E9C-101B-9397-08002B2CF9AE}" pid="5" name="bjDocumentSecurityLabel">
    <vt:lpwstr>Unrestricted</vt:lpwstr>
  </property>
  <property fmtid="{D5CDD505-2E9C-101B-9397-08002B2CF9AE}" pid="6" name="bjLabelHistoryID">
    <vt:lpwstr>{AA31371E-2F65-4755-AE0B-8900F7D1653C}</vt:lpwstr>
  </property>
  <property fmtid="{D5CDD505-2E9C-101B-9397-08002B2CF9AE}" pid="7" name="_dlc_DocIdItemGuid">
    <vt:lpwstr>f7301267-8357-493c-b2ef-6c9a2916eaa3</vt:lpwstr>
  </property>
  <property fmtid="{D5CDD505-2E9C-101B-9397-08002B2CF9AE}" pid="8" name="bjDocumentLabelXML">
    <vt:lpwstr>&lt;?xml version="1.0" encoding="us-ascii"?&gt;&lt;sisl xmlns:xsd="http://www.w3.org/2001/XMLSchema" xmlns:xsi="http://www.w3.org/2001/XMLSchema-instance" sislVersion="0" policy="c8d5760e-638a-47e8-9e2e-1226c2cb268d" origin="userSelected" xmlns="http://www.boldonj</vt:lpwstr>
  </property>
  <property fmtid="{D5CDD505-2E9C-101B-9397-08002B2CF9AE}" pid="9" name="bjDocumentLabelXML-0">
    <vt:lpwstr>ames.com/2008/01/sie/internal/label"&gt;&lt;element uid="42834bfb-1ec1-4beb-bd64-eb83fb3cb3f3" value="" /&gt;&lt;/sisl&gt;</vt:lpwstr>
  </property>
  <property fmtid="{D5CDD505-2E9C-101B-9397-08002B2CF9AE}" pid="10" name="MSIP_Label_c968a81f-7ed4-4faa-9408-9652e001dd96_Enabled">
    <vt:lpwstr>true</vt:lpwstr>
  </property>
  <property fmtid="{D5CDD505-2E9C-101B-9397-08002B2CF9AE}" pid="11" name="MSIP_Label_c968a81f-7ed4-4faa-9408-9652e001dd96_SetDate">
    <vt:lpwstr>2022-03-24T20:07:23Z</vt:lpwstr>
  </property>
  <property fmtid="{D5CDD505-2E9C-101B-9397-08002B2CF9AE}" pid="12" name="MSIP_Label_c968a81f-7ed4-4faa-9408-9652e001dd96_Method">
    <vt:lpwstr>Standard</vt:lpwstr>
  </property>
  <property fmtid="{D5CDD505-2E9C-101B-9397-08002B2CF9AE}" pid="13" name="MSIP_Label_c968a81f-7ed4-4faa-9408-9652e001dd96_Name">
    <vt:lpwstr>Unrestricted</vt:lpwstr>
  </property>
  <property fmtid="{D5CDD505-2E9C-101B-9397-08002B2CF9AE}" pid="14" name="MSIP_Label_c968a81f-7ed4-4faa-9408-9652e001dd96_SiteId">
    <vt:lpwstr>b64da4ac-e800-4cfc-8931-e607f720a1b8</vt:lpwstr>
  </property>
  <property fmtid="{D5CDD505-2E9C-101B-9397-08002B2CF9AE}" pid="15" name="MSIP_Label_c968a81f-7ed4-4faa-9408-9652e001dd96_ActionId">
    <vt:lpwstr>b22f9f62-c711-4892-8174-a8eb3f9f3b96</vt:lpwstr>
  </property>
  <property fmtid="{D5CDD505-2E9C-101B-9397-08002B2CF9AE}" pid="16" name="MSIP_Label_c968a81f-7ed4-4faa-9408-9652e001dd96_ContentBits">
    <vt:lpwstr>0</vt:lpwstr>
  </property>
</Properties>
</file>