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slides/slide49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50.xml" ContentType="application/vnd.openxmlformats-officedocument.presentationml.slide+xml"/>
  <Override PartName="/ppt/presentation.xml" ContentType="application/vnd.openxmlformats-officedocument.presentationml.presentation.main+xml"/>
  <Override PartName="/ppt/slides/slide48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47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30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39.xml" ContentType="application/vnd.openxmlformats-officedocument.presentationml.slide+xml"/>
  <Override PartName="/ppt/slides/slide43.xml" ContentType="application/vnd.openxmlformats-officedocument.presentationml.slide+xml"/>
  <Override PartName="/ppt/slides/slide37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8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1.xml" ContentType="application/vnd.openxmlformats-officedocument.presentationml.notesSlide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docProps/custom.xml" ContentType="application/vnd.openxmlformats-officedocument.custom-properties+xml"/>
  <Override PartName="/customXml/itemProps5.xml" ContentType="application/vnd.openxmlformats-officedocument.customXmlProperties+xml"/>
  <Override PartName="/docProps/app.xml" ContentType="application/vnd.openxmlformats-officedocument.extended-properties+xml"/>
  <Override PartName="/customXml/itemProps4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6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4068" r:id="rId6"/>
    <p:sldMasterId id="2147484087" r:id="rId7"/>
  </p:sldMasterIdLst>
  <p:notesMasterIdLst>
    <p:notesMasterId r:id="rId61"/>
  </p:notesMasterIdLst>
  <p:handoutMasterIdLst>
    <p:handoutMasterId r:id="rId62"/>
  </p:handoutMasterIdLst>
  <p:sldIdLst>
    <p:sldId id="320" r:id="rId8"/>
    <p:sldId id="259" r:id="rId9"/>
    <p:sldId id="262" r:id="rId10"/>
    <p:sldId id="266" r:id="rId11"/>
    <p:sldId id="370" r:id="rId12"/>
    <p:sldId id="267" r:id="rId13"/>
    <p:sldId id="268" r:id="rId14"/>
    <p:sldId id="269" r:id="rId15"/>
    <p:sldId id="295" r:id="rId16"/>
    <p:sldId id="271" r:id="rId17"/>
    <p:sldId id="270" r:id="rId18"/>
    <p:sldId id="261" r:id="rId19"/>
    <p:sldId id="272" r:id="rId20"/>
    <p:sldId id="296" r:id="rId21"/>
    <p:sldId id="273" r:id="rId22"/>
    <p:sldId id="326" r:id="rId23"/>
    <p:sldId id="274" r:id="rId24"/>
    <p:sldId id="276" r:id="rId25"/>
    <p:sldId id="288" r:id="rId26"/>
    <p:sldId id="347" r:id="rId27"/>
    <p:sldId id="297" r:id="rId28"/>
    <p:sldId id="383" r:id="rId29"/>
    <p:sldId id="277" r:id="rId30"/>
    <p:sldId id="278" r:id="rId31"/>
    <p:sldId id="376" r:id="rId32"/>
    <p:sldId id="283" r:id="rId33"/>
    <p:sldId id="284" r:id="rId34"/>
    <p:sldId id="384" r:id="rId35"/>
    <p:sldId id="314" r:id="rId36"/>
    <p:sldId id="372" r:id="rId37"/>
    <p:sldId id="385" r:id="rId38"/>
    <p:sldId id="353" r:id="rId39"/>
    <p:sldId id="386" r:id="rId40"/>
    <p:sldId id="387" r:id="rId41"/>
    <p:sldId id="298" r:id="rId42"/>
    <p:sldId id="290" r:id="rId43"/>
    <p:sldId id="377" r:id="rId44"/>
    <p:sldId id="378" r:id="rId45"/>
    <p:sldId id="292" r:id="rId46"/>
    <p:sldId id="293" r:id="rId47"/>
    <p:sldId id="339" r:id="rId48"/>
    <p:sldId id="299" r:id="rId49"/>
    <p:sldId id="305" r:id="rId50"/>
    <p:sldId id="304" r:id="rId51"/>
    <p:sldId id="379" r:id="rId52"/>
    <p:sldId id="308" r:id="rId53"/>
    <p:sldId id="306" r:id="rId54"/>
    <p:sldId id="380" r:id="rId55"/>
    <p:sldId id="381" r:id="rId56"/>
    <p:sldId id="382" r:id="rId57"/>
    <p:sldId id="311" r:id="rId58"/>
    <p:sldId id="294" r:id="rId59"/>
    <p:sldId id="257" r:id="rId60"/>
  </p:sldIdLst>
  <p:sldSz cx="9144000" cy="6858000" type="screen4x3"/>
  <p:notesSz cx="6858000" cy="92964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27EC2C7-E25D-4B0D-9F39-B39BD8B0CC07}">
          <p14:sldIdLst>
            <p14:sldId id="320"/>
            <p14:sldId id="259"/>
            <p14:sldId id="262"/>
            <p14:sldId id="266"/>
            <p14:sldId id="370"/>
            <p14:sldId id="267"/>
            <p14:sldId id="268"/>
            <p14:sldId id="269"/>
            <p14:sldId id="295"/>
            <p14:sldId id="271"/>
            <p14:sldId id="270"/>
            <p14:sldId id="261"/>
            <p14:sldId id="272"/>
            <p14:sldId id="296"/>
            <p14:sldId id="273"/>
            <p14:sldId id="326"/>
            <p14:sldId id="274"/>
            <p14:sldId id="276"/>
            <p14:sldId id="288"/>
            <p14:sldId id="347"/>
            <p14:sldId id="297"/>
            <p14:sldId id="383"/>
            <p14:sldId id="277"/>
            <p14:sldId id="278"/>
            <p14:sldId id="376"/>
            <p14:sldId id="283"/>
            <p14:sldId id="284"/>
            <p14:sldId id="384"/>
            <p14:sldId id="314"/>
            <p14:sldId id="372"/>
            <p14:sldId id="385"/>
            <p14:sldId id="353"/>
            <p14:sldId id="386"/>
            <p14:sldId id="387"/>
            <p14:sldId id="298"/>
            <p14:sldId id="290"/>
            <p14:sldId id="377"/>
            <p14:sldId id="378"/>
            <p14:sldId id="292"/>
            <p14:sldId id="293"/>
            <p14:sldId id="339"/>
            <p14:sldId id="299"/>
          </p14:sldIdLst>
        </p14:section>
        <p14:section name="Mode C Validation" id="{F5149C0C-BD2C-44DD-BBD3-26455829827F}">
          <p14:sldIdLst>
            <p14:sldId id="305"/>
            <p14:sldId id="304"/>
            <p14:sldId id="379"/>
            <p14:sldId id="308"/>
            <p14:sldId id="306"/>
            <p14:sldId id="380"/>
            <p14:sldId id="381"/>
            <p14:sldId id="382"/>
            <p14:sldId id="311"/>
            <p14:sldId id="294"/>
            <p14:sldId id="25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542">
          <p15:clr>
            <a:srgbClr val="A4A3A4"/>
          </p15:clr>
        </p15:guide>
        <p15:guide id="2" orient="horz" pos="721">
          <p15:clr>
            <a:srgbClr val="A4A3A4"/>
          </p15:clr>
        </p15:guide>
        <p15:guide id="3" orient="horz" pos="3800">
          <p15:clr>
            <a:srgbClr val="A4A3A4"/>
          </p15:clr>
        </p15:guide>
        <p15:guide id="4" orient="horz" pos="3235">
          <p15:clr>
            <a:srgbClr val="A4A3A4"/>
          </p15:clr>
        </p15:guide>
        <p15:guide id="5" pos="339">
          <p15:clr>
            <a:srgbClr val="A4A3A4"/>
          </p15:clr>
        </p15:guide>
        <p15:guide id="6" pos="287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E6E6E"/>
    <a:srgbClr val="A1A1A1"/>
    <a:srgbClr val="E1E1E1"/>
    <a:srgbClr val="1D2F68"/>
    <a:srgbClr val="FDFD00"/>
    <a:srgbClr val="00EF00"/>
    <a:srgbClr val="B0736E"/>
    <a:srgbClr val="FF99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11" autoAdjust="0"/>
    <p:restoredTop sz="94611" autoAdjust="0"/>
  </p:normalViewPr>
  <p:slideViewPr>
    <p:cSldViewPr snapToGrid="0">
      <p:cViewPr varScale="1">
        <p:scale>
          <a:sx n="89" d="100"/>
          <a:sy n="89" d="100"/>
        </p:scale>
        <p:origin x="90" y="516"/>
      </p:cViewPr>
      <p:guideLst>
        <p:guide orient="horz" pos="542"/>
        <p:guide orient="horz" pos="721"/>
        <p:guide orient="horz" pos="3800"/>
        <p:guide orient="horz" pos="3235"/>
        <p:guide pos="339"/>
        <p:guide pos="28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4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presProps" Target="presProps.xml"/><Relationship Id="rId7" Type="http://schemas.openxmlformats.org/officeDocument/2006/relationships/slideMaster" Target="slideMasters/slideMaster2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tableStyles" Target="tableStyles.xml"/><Relationship Id="rId5" Type="http://schemas.openxmlformats.org/officeDocument/2006/relationships/customXml" Target="../customXml/item5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customXml" Target="../customXml/item6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l" defTabSz="911225" eaLnBrk="1" hangingPunct="1">
              <a:defRPr sz="1200" b="0">
                <a:latin typeface="Times New Roman" pitchFamily="2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 eaLnBrk="1" hangingPunct="1">
              <a:defRPr sz="1200" b="0">
                <a:latin typeface="Times New Roman" pitchFamily="2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l" defTabSz="911225" eaLnBrk="1" hangingPunct="1">
              <a:defRPr sz="1200" b="0">
                <a:latin typeface="Times New Roman" pitchFamily="2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fld id="{B8300089-C4E6-4BBF-AEDF-ABB799F150F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731012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l" defTabSz="911225" eaLnBrk="1" hangingPunct="1">
              <a:defRPr sz="1200" b="0">
                <a:latin typeface="Times New Roman" pitchFamily="2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 eaLnBrk="1" hangingPunct="1">
              <a:defRPr sz="1200" b="0">
                <a:latin typeface="Times New Roman" pitchFamily="2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4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6488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6425"/>
            <a:ext cx="502920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l" defTabSz="911225" eaLnBrk="1" hangingPunct="1">
              <a:defRPr sz="1200" b="0">
                <a:latin typeface="Times New Roman" pitchFamily="2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 eaLnBrk="1" hangingPunct="1">
              <a:defRPr sz="1200">
                <a:latin typeface="Times New Roman" panose="02020603050405020304" pitchFamily="18" charset="0"/>
              </a:defRPr>
            </a:lvl1pPr>
          </a:lstStyle>
          <a:p>
            <a:fld id="{DD78BA7C-B5F8-476A-8D6E-18F9A2638B8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2923967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2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583885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736642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958625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879845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601806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18643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932142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384811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011228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406667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06058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487316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CE6D9EFB-E580-4298-ADB5-2D4A9471AD46}" type="slidenum">
              <a:rPr lang="en-US" altLang="en-US" smtClean="0"/>
              <a:pPr eaLnBrk="1" hangingPunct="1">
                <a:spcBef>
                  <a:spcPct val="0"/>
                </a:spcBef>
                <a:defRPr/>
              </a:pPr>
              <a:t>19</a:t>
            </a:fld>
            <a:endParaRPr lang="en-US" altLang="en-US" dirty="0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6877980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520815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656221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573286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602711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655058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099457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420707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200526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72817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434241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29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490446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30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827634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31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256310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32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216525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33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316284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34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16189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35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133913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36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442643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37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6838638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38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59985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6223159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39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123223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12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39A70B7-7548-44C5-A237-0F0734AB5530}" type="slidenum">
              <a:rPr lang="en-US" altLang="en-US"/>
              <a:pPr eaLnBrk="1" hangingPunct="1">
                <a:spcBef>
                  <a:spcPct val="0"/>
                </a:spcBef>
              </a:pPr>
              <a:t>40</a:t>
            </a:fld>
            <a:endParaRPr lang="en-US" altLang="en-US" dirty="0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06958508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41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3879479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42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4882388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43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573775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44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913778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45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9176134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46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2779283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47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7509301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48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69954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7003406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49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5121598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50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363760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51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6834575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52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04255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41574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982509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865438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8BA7C-B5F8-476A-8D6E-18F9A2638B8B}" type="slidenum">
              <a:rPr lang="en-US" altLang="en-US" smtClean="0"/>
              <a:pPr/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6883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316EBF-5E8C-45DB-B6D2-B4C2C3A0DA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EEFEF2-751E-4C1D-ABC6-CC37EA0FF61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625" y="295345"/>
            <a:ext cx="64299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Lesson Objectives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E3D82B-93D6-4BE1-8B9B-453268257D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625" y="1510426"/>
            <a:ext cx="808672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/>
              <a:t>At the end of this lesson, you will be able </a:t>
            </a:r>
            <a:r>
              <a:rPr lang="en-US" sz="2800" b="1" dirty="0" smtClean="0"/>
              <a:t>to</a:t>
            </a:r>
            <a:r>
              <a:rPr lang="en-US" sz="2800" b="1" baseline="0" dirty="0" smtClean="0"/>
              <a:t> recall:</a:t>
            </a:r>
            <a:r>
              <a:rPr lang="en-US" sz="2800" b="0" i="1" dirty="0" smtClean="0"/>
              <a:t> </a:t>
            </a:r>
            <a:endParaRPr lang="en-US" sz="2800" b="0" i="1" kern="1200" dirty="0">
              <a:solidFill>
                <a:srgbClr val="00206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6594CA-AD94-4D81-8AB0-408C536E56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2925" y="2557463"/>
            <a:ext cx="7972425" cy="2608262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Enter objectives</a:t>
            </a:r>
          </a:p>
        </p:txBody>
      </p:sp>
    </p:spTree>
    <p:extLst>
      <p:ext uri="{BB962C8B-B14F-4D97-AF65-F5344CB8AC3E}">
        <p14:creationId xmlns:p14="http://schemas.microsoft.com/office/powerpoint/2010/main" val="1032886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Objectives Cont'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316EBF-5E8C-45DB-B6D2-B4C2C3A0DA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‹#›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7EEFEF2-751E-4C1D-ABC6-CC37EA0FF61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28625" y="295345"/>
            <a:ext cx="64299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Lesson </a:t>
            </a:r>
            <a:r>
              <a:rPr lang="en-US" sz="4000" b="1" kern="12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Objectives </a:t>
            </a:r>
            <a:r>
              <a:rPr lang="en-US" sz="3200" b="1" i="1" kern="120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(Cont’d)</a:t>
            </a:r>
            <a:endParaRPr lang="en-US" sz="3200" b="1" i="1" kern="1200" dirty="0">
              <a:solidFill>
                <a:srgbClr val="002060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6594CA-AD94-4D81-8AB0-408C536E56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2925" y="1194955"/>
            <a:ext cx="7972425" cy="4623954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Enter objectives</a:t>
            </a:r>
          </a:p>
        </p:txBody>
      </p:sp>
    </p:spTree>
    <p:extLst>
      <p:ext uri="{BB962C8B-B14F-4D97-AF65-F5344CB8AC3E}">
        <p14:creationId xmlns:p14="http://schemas.microsoft.com/office/powerpoint/2010/main" val="36331843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38AB209-66B6-4297-82AE-4BE76D91AB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/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 marL="960120" indent="-27432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lvl3pPr>
            <a:lvl4pPr marL="1234440" indent="-22860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/>
            </a:lvl4pPr>
            <a:lvl5pPr marL="1463040"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65DADD-9D08-4884-931F-B83ED03C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B1CAF-AFEF-4B53-8217-D2B173A086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986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C834C1-2ACF-44AF-8EBA-8AFF781C25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"/>
          <a:stretch>
            <a:fillRect/>
          </a:stretch>
        </p:blipFill>
        <p:spPr bwMode="auto">
          <a:xfrm>
            <a:off x="0" y="0"/>
            <a:ext cx="9144000" cy="60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F0BBCF-3CE9-4BB6-B6F8-65E6280B75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The End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067759-6497-4226-BBD0-35CDE076EB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/>
            </a:lvl1pPr>
          </a:lstStyle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743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DA32AB-7A47-4D11-844B-72F3C1EEB4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2940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E5BA74F-A20D-40E2-97B7-C3EECD77A96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72937" y="374309"/>
            <a:ext cx="739812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En Route - Radar Associate Controller </a:t>
            </a:r>
            <a:r>
              <a:rPr lang="en-US" sz="4000" b="1" kern="1200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Training Part C:</a:t>
            </a:r>
            <a:endParaRPr lang="en-US" sz="4000" b="1" kern="1200" dirty="0">
              <a:solidFill>
                <a:schemeClr val="bg1"/>
              </a:solidFill>
              <a:effectLst>
                <a:outerShdw blurRad="50800" dist="50800" dir="2700000" algn="ctr" rotWithShape="0">
                  <a:schemeClr val="tx1">
                    <a:alpha val="80000"/>
                  </a:scheme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Advanced Concepts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F1F7D3C-8488-4489-9564-D71EC02FE90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212676" y="3042180"/>
            <a:ext cx="67186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Lesson </a:t>
            </a:r>
            <a:r>
              <a:rPr lang="en-US" sz="2800" b="1" kern="1200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6: Altitude Amendments</a:t>
            </a:r>
            <a:endParaRPr lang="en-US" sz="1400" b="1" kern="1200" dirty="0">
              <a:solidFill>
                <a:srgbClr val="FFFF00"/>
              </a:solidFill>
              <a:effectLst>
                <a:outerShdw blurRad="50800" dist="50800" dir="2700000" algn="ctr" rotWithShape="0">
                  <a:schemeClr val="tx1">
                    <a:alpha val="80000"/>
                  </a:scheme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7500A6-D3AF-4938-A213-71A95099389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881040" y="4744300"/>
            <a:ext cx="33819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Course - 55054003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1200" dirty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Version - </a:t>
            </a:r>
            <a:r>
              <a:rPr lang="en-US" sz="1400" b="1" kern="1200" dirty="0" smtClean="0">
                <a:solidFill>
                  <a:schemeClr val="bg1"/>
                </a:solidFill>
                <a:effectLst>
                  <a:outerShdw blurRad="50800" dist="50800" dir="27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1.0 2022.08</a:t>
            </a:r>
            <a:endParaRPr lang="en-US" sz="1400" b="1" kern="1200" dirty="0">
              <a:solidFill>
                <a:schemeClr val="bg1"/>
              </a:solidFill>
              <a:effectLst>
                <a:outerShdw blurRad="50800" dist="50800" dir="2700000" algn="ctr" rotWithShape="0">
                  <a:schemeClr val="tx1">
                    <a:alpha val="80000"/>
                  </a:scheme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28498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FFFFFF"/>
            </a:gs>
            <a:gs pos="50000">
              <a:srgbClr val="FBFBFB"/>
            </a:gs>
            <a:gs pos="100000">
              <a:srgbClr val="D0D0D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7"/>
          <p:cNvSpPr>
            <a:spLocks noChangeArrowheads="1"/>
          </p:cNvSpPr>
          <p:nvPr userDrawn="1"/>
        </p:nvSpPr>
        <p:spPr bwMode="auto">
          <a:xfrm>
            <a:off x="-22225" y="6038850"/>
            <a:ext cx="9166225" cy="819150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Select to edit master title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Select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/>
              <a:t>Fourth level </a:t>
            </a:r>
            <a:endParaRPr lang="en-US" altLang="en-US" dirty="0"/>
          </a:p>
        </p:txBody>
      </p:sp>
      <p:pic>
        <p:nvPicPr>
          <p:cNvPr id="2" name="Picture 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6105525"/>
            <a:ext cx="6953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981074" y="6336792"/>
            <a:ext cx="39492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Lesson </a:t>
            </a:r>
            <a:r>
              <a:rPr lang="en-US" sz="1200" kern="12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6: Altitude</a:t>
            </a:r>
            <a:r>
              <a:rPr lang="en-US" sz="1200" kern="1200" baseline="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Amendments</a:t>
            </a:r>
            <a:endParaRPr lang="en-US" sz="1200" kern="12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945394" y="6336792"/>
            <a:ext cx="56995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228600" indent="-228600" algn="r">
              <a:buFont typeface="+mj-lt"/>
              <a:buAutoNum type="arabicPeriod"/>
              <a:defRPr sz="1200" b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980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1" r:id="rId3"/>
    <p:sldLayoutId id="2147484070" r:id="rId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9pPr>
    </p:titleStyle>
    <p:bodyStyle>
      <a:lvl1pPr marL="320040" indent="-274320" algn="l" rtl="0" eaLnBrk="0" fontAlgn="base" hangingPunct="0">
        <a:spcBef>
          <a:spcPct val="20000"/>
        </a:spcBef>
        <a:spcAft>
          <a:spcPct val="0"/>
        </a:spcAft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7432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indent="-27432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1">
          <a:gsLst>
            <a:gs pos="0">
              <a:srgbClr val="FFFFFF"/>
            </a:gs>
            <a:gs pos="50000">
              <a:srgbClr val="FBFBFB"/>
            </a:gs>
            <a:gs pos="100000">
              <a:srgbClr val="D0D0D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7"/>
          <p:cNvSpPr>
            <a:spLocks noChangeArrowheads="1"/>
          </p:cNvSpPr>
          <p:nvPr userDrawn="1"/>
        </p:nvSpPr>
        <p:spPr bwMode="auto">
          <a:xfrm>
            <a:off x="-22225" y="6038850"/>
            <a:ext cx="9166225" cy="819150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5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Select to edit master title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Select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 </a:t>
            </a:r>
          </a:p>
        </p:txBody>
      </p:sp>
      <p:pic>
        <p:nvPicPr>
          <p:cNvPr id="2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6105525"/>
            <a:ext cx="6953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981074" y="6336792"/>
            <a:ext cx="39492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Lesson </a:t>
            </a:r>
            <a:r>
              <a:rPr lang="en-US" sz="1200" kern="12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6: Altitude Amendments</a:t>
            </a:r>
            <a:endParaRPr lang="en-US" sz="1200" kern="1200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>
                    <a:alpha val="80000"/>
                  </a:scheme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7945394" y="6336792"/>
            <a:ext cx="569955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228600" indent="-228600" algn="r">
              <a:buFont typeface="+mj-lt"/>
              <a:buAutoNum type="arabicPeriod"/>
              <a:defRPr sz="1200" b="0">
                <a:solidFill>
                  <a:schemeClr val="bg1"/>
                </a:solidFill>
              </a:defRPr>
            </a:lvl1pPr>
          </a:lstStyle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/>
              <a:pPr marL="0" indent="0">
                <a:buFont typeface="+mj-lt"/>
                <a:buNone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191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1D2F6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panose="020B0604020202020204" pitchFamily="34" charset="0"/>
        </a:defRPr>
      </a:lvl9pPr>
    </p:titleStyle>
    <p:bodyStyle>
      <a:lvl1pPr marL="320040" indent="-274320" algn="l" rtl="0" eaLnBrk="0" fontAlgn="base" hangingPunct="0">
        <a:spcBef>
          <a:spcPct val="20000"/>
        </a:spcBef>
        <a:spcAft>
          <a:spcPct val="0"/>
        </a:spcAft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7432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indent="-27432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rtl="0" eaLnBrk="0" fontAlgn="base" hangingPunct="0">
        <a:spcBef>
          <a:spcPct val="20000"/>
        </a:spcBef>
        <a:spcAft>
          <a:spcPct val="0"/>
        </a:spcAft>
        <a:buNone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1.png"/><Relationship Id="rId7" Type="http://schemas.openxmlformats.org/officeDocument/2006/relationships/image" Target="../media/image8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607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7480" y="4530022"/>
            <a:ext cx="1226049" cy="9144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0388AE-D2C7-4E0B-8F7C-70AF472F7B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5136" y="1081357"/>
            <a:ext cx="8327172" cy="383085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700" dirty="0" smtClean="0"/>
              <a:t>Temporary altitudes issued by controllers for: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dirty="0" smtClean="0"/>
              <a:t>Separation </a:t>
            </a:r>
            <a:endParaRPr lang="en-US" sz="2200" dirty="0"/>
          </a:p>
          <a:p>
            <a:pPr lvl="1">
              <a:spcBef>
                <a:spcPts val="0"/>
              </a:spcBef>
            </a:pPr>
            <a:r>
              <a:rPr lang="en-US" sz="2200" dirty="0"/>
              <a:t>M</a:t>
            </a:r>
            <a:r>
              <a:rPr lang="en-US" sz="2200" dirty="0" smtClean="0"/>
              <a:t>eeting flight restrictions</a:t>
            </a:r>
          </a:p>
          <a:p>
            <a:pPr>
              <a:spcAft>
                <a:spcPts val="4200"/>
              </a:spcAft>
              <a:buFont typeface="Arial" panose="020B0604020202020204" pitchFamily="34" charset="0"/>
              <a:buChar char="•"/>
            </a:pPr>
            <a:r>
              <a:rPr lang="en-US" dirty="0"/>
              <a:t>Displayed to the right of the </a:t>
            </a:r>
            <a:r>
              <a:rPr lang="en-US" dirty="0" smtClean="0"/>
              <a:t>FP assigned </a:t>
            </a:r>
            <a:r>
              <a:rPr lang="en-US" dirty="0"/>
              <a:t>a</a:t>
            </a:r>
            <a:r>
              <a:rPr lang="en-US" dirty="0" smtClean="0"/>
              <a:t>ltitude </a:t>
            </a:r>
            <a:r>
              <a:rPr lang="en-US" dirty="0"/>
              <a:t>in the </a:t>
            </a:r>
            <a:r>
              <a:rPr lang="en-US" dirty="0" smtClean="0"/>
              <a:t>ACL</a:t>
            </a:r>
          </a:p>
          <a:p>
            <a:pPr>
              <a:spcAft>
                <a:spcPts val="6600"/>
              </a:spcAft>
              <a:buFont typeface="Arial" panose="020B0604020202020204" pitchFamily="34" charset="0"/>
              <a:buChar char="•"/>
            </a:pPr>
            <a:r>
              <a:rPr lang="en-US" dirty="0"/>
              <a:t>Displayed instead of the </a:t>
            </a:r>
            <a:r>
              <a:rPr lang="en-US" dirty="0" smtClean="0"/>
              <a:t>FP assigned </a:t>
            </a:r>
            <a:r>
              <a:rPr lang="en-US" dirty="0"/>
              <a:t>a</a:t>
            </a:r>
            <a:r>
              <a:rPr lang="en-US" dirty="0" smtClean="0"/>
              <a:t>ltitude </a:t>
            </a:r>
            <a:r>
              <a:rPr lang="en-US" dirty="0"/>
              <a:t>in the </a:t>
            </a:r>
            <a:r>
              <a:rPr lang="en-US" dirty="0" smtClean="0"/>
              <a:t>FDB</a:t>
            </a:r>
          </a:p>
          <a:p>
            <a:pPr>
              <a:spcAft>
                <a:spcPts val="3000"/>
              </a:spcAft>
              <a:buFont typeface="Arial" panose="020B0604020202020204" pitchFamily="34" charset="0"/>
              <a:buChar char="•"/>
            </a:pPr>
            <a:r>
              <a:rPr lang="en-US" sz="2700" dirty="0" smtClean="0"/>
              <a:t>Coordinated with a neighboring ARTCC</a:t>
            </a:r>
          </a:p>
          <a:p>
            <a:pPr lvl="2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44487"/>
            <a:ext cx="8472488" cy="663431"/>
          </a:xfrm>
        </p:spPr>
        <p:txBody>
          <a:bodyPr/>
          <a:lstStyle/>
          <a:p>
            <a:r>
              <a:rPr lang="en-US" dirty="0" smtClean="0"/>
              <a:t>Interim Altitude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r="56784" b="8807"/>
          <a:stretch/>
        </p:blipFill>
        <p:spPr>
          <a:xfrm>
            <a:off x="911489" y="3391051"/>
            <a:ext cx="5943600" cy="283975"/>
          </a:xfrm>
          <a:prstGeom prst="rect">
            <a:avLst/>
          </a:prstGeom>
        </p:spPr>
      </p:pic>
      <p:cxnSp>
        <p:nvCxnSpPr>
          <p:cNvPr id="36" name="Straight Arrow Connector 35"/>
          <p:cNvCxnSpPr/>
          <p:nvPr/>
        </p:nvCxnSpPr>
        <p:spPr bwMode="auto">
          <a:xfrm>
            <a:off x="6214536" y="2944434"/>
            <a:ext cx="5505" cy="320040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Arrow Connector 6"/>
          <p:cNvCxnSpPr/>
          <p:nvPr/>
        </p:nvCxnSpPr>
        <p:spPr bwMode="auto">
          <a:xfrm flipV="1">
            <a:off x="3235213" y="4939840"/>
            <a:ext cx="442867" cy="200662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" name="TextBox 37"/>
          <p:cNvSpPr txBox="1"/>
          <p:nvPr/>
        </p:nvSpPr>
        <p:spPr>
          <a:xfrm>
            <a:off x="2347244" y="4956786"/>
            <a:ext cx="940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/>
              <a:t>Interim</a:t>
            </a:r>
            <a:endParaRPr lang="en-US" sz="1800" dirty="0"/>
          </a:p>
        </p:txBody>
      </p:sp>
      <p:sp>
        <p:nvSpPr>
          <p:cNvPr id="42" name="TextBox 41"/>
          <p:cNvSpPr txBox="1"/>
          <p:nvPr/>
        </p:nvSpPr>
        <p:spPr>
          <a:xfrm>
            <a:off x="4873000" y="4977080"/>
            <a:ext cx="1308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/>
              <a:t>Mode C</a:t>
            </a:r>
            <a:endParaRPr lang="en-US" sz="1800" dirty="0"/>
          </a:p>
        </p:txBody>
      </p:sp>
      <p:cxnSp>
        <p:nvCxnSpPr>
          <p:cNvPr id="45" name="Straight Arrow Connector 44"/>
          <p:cNvCxnSpPr/>
          <p:nvPr/>
        </p:nvCxnSpPr>
        <p:spPr bwMode="auto">
          <a:xfrm flipH="1" flipV="1">
            <a:off x="4468986" y="4922490"/>
            <a:ext cx="464062" cy="160226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sp>
        <p:nvSpPr>
          <p:cNvPr id="50" name="Right Bracket 49"/>
          <p:cNvSpPr/>
          <p:nvPr/>
        </p:nvSpPr>
        <p:spPr bwMode="auto">
          <a:xfrm rot="16200000">
            <a:off x="6138765" y="3084341"/>
            <a:ext cx="164233" cy="495302"/>
          </a:xfrm>
          <a:prstGeom prst="rightBracket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47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2" grpId="0"/>
      <p:bldP spid="5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0388AE-D2C7-4E0B-8F7C-70AF472F7B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300" y="1560080"/>
            <a:ext cx="8050213" cy="4456255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Without CPDLC uplink</a:t>
            </a:r>
          </a:p>
          <a:p>
            <a:pPr marL="347663" lvl="2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 smtClean="0"/>
              <a:t>Syntax: </a:t>
            </a:r>
            <a:r>
              <a:rPr lang="en-US" dirty="0" smtClean="0"/>
              <a:t>QQ &lt;</a:t>
            </a:r>
            <a:r>
              <a:rPr lang="en-US" dirty="0" err="1" smtClean="0"/>
              <a:t>ddd</a:t>
            </a:r>
            <a:r>
              <a:rPr lang="en-US" dirty="0" smtClean="0"/>
              <a:t>&gt; &lt;FLID&gt;</a:t>
            </a:r>
            <a:endParaRPr lang="en-US" dirty="0"/>
          </a:p>
          <a:p>
            <a:pPr marL="347663" lvl="2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b="1" dirty="0" smtClean="0"/>
              <a:t>Example: </a:t>
            </a:r>
            <a:r>
              <a:rPr lang="en-US" sz="2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QQ 120 348</a:t>
            </a:r>
          </a:p>
          <a:p>
            <a:pPr marL="320040" lvl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With CPDLC uplink</a:t>
            </a:r>
          </a:p>
          <a:p>
            <a:pPr marL="347663" lvl="2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 smtClean="0"/>
              <a:t>Syntax: </a:t>
            </a:r>
            <a:r>
              <a:rPr lang="en-US" dirty="0" smtClean="0"/>
              <a:t>QQ &lt;</a:t>
            </a:r>
            <a:r>
              <a:rPr lang="en-US" dirty="0" err="1" smtClean="0"/>
              <a:t>ddd</a:t>
            </a:r>
            <a:r>
              <a:rPr lang="en-US" dirty="0" smtClean="0"/>
              <a:t>&gt; /U &lt;FLID&gt;</a:t>
            </a:r>
          </a:p>
          <a:p>
            <a:pPr marL="347663" lvl="2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 smtClean="0"/>
              <a:t>Example: </a:t>
            </a:r>
            <a:r>
              <a:rPr lang="en-US" sz="2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QQ 120 /U 348</a:t>
            </a:r>
            <a:endParaRPr lang="en-US" sz="26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44487"/>
            <a:ext cx="8472488" cy="663431"/>
          </a:xfrm>
        </p:spPr>
        <p:txBody>
          <a:bodyPr/>
          <a:lstStyle/>
          <a:p>
            <a:r>
              <a:rPr lang="en-US" dirty="0" smtClean="0"/>
              <a:t>QQ Command for Interim Altitude</a:t>
            </a:r>
            <a:endParaRPr lang="en-US" sz="320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21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875306-FD12-425A-8A64-2B72E8FC28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300" y="1203325"/>
            <a:ext cx="8050213" cy="4391025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Temporary altitude used for local traffic avoidance</a:t>
            </a:r>
          </a:p>
          <a:p>
            <a:pPr lvl="1">
              <a:buFont typeface="Arial" panose="020B0604020202020204" pitchFamily="34" charset="0"/>
              <a:buChar char="–"/>
            </a:pPr>
            <a:r>
              <a:rPr lang="en-US" dirty="0" smtClean="0"/>
              <a:t>Not </a:t>
            </a:r>
            <a:r>
              <a:rPr lang="en-US" dirty="0"/>
              <a:t>coordinated with </a:t>
            </a:r>
            <a:r>
              <a:rPr lang="en-US" dirty="0" smtClean="0"/>
              <a:t>neighboring ARTCCs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</a:pPr>
            <a:r>
              <a:rPr lang="en-US" dirty="0" smtClean="0"/>
              <a:t>Only entered and removed by controller input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</a:pPr>
            <a:r>
              <a:rPr lang="en-US" dirty="0" smtClean="0"/>
              <a:t>Supersedes existing interim </a:t>
            </a:r>
            <a:r>
              <a:rPr lang="en-US" dirty="0"/>
              <a:t>a</a:t>
            </a:r>
            <a:r>
              <a:rPr lang="en-US" dirty="0" smtClean="0"/>
              <a:t>ltitude for conflict alert predictions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</a:pPr>
            <a:r>
              <a:rPr lang="en-US" dirty="0" smtClean="0"/>
              <a:t>Is not modeled in the aircraft trajectory or flight plan trajectory</a:t>
            </a:r>
          </a:p>
          <a:p>
            <a:pPr lvl="1">
              <a:buFont typeface="Arial" panose="020B0604020202020204" pitchFamily="34" charset="0"/>
              <a:buChar char="–"/>
            </a:pPr>
            <a:r>
              <a:rPr lang="en-US" dirty="0" smtClean="0"/>
              <a:t>Is </a:t>
            </a:r>
            <a:r>
              <a:rPr lang="en-US" dirty="0"/>
              <a:t>not displayed in the ACL</a:t>
            </a:r>
          </a:p>
          <a:p>
            <a:pPr lvl="1">
              <a:buFont typeface="Arial" panose="020B0604020202020204" pitchFamily="34" charset="0"/>
              <a:buChar char="–"/>
            </a:pPr>
            <a:r>
              <a:rPr lang="en-US" dirty="0" smtClean="0"/>
              <a:t>Displayed </a:t>
            </a:r>
            <a:r>
              <a:rPr lang="en-US" dirty="0"/>
              <a:t>instead of assigned and interim </a:t>
            </a:r>
            <a:r>
              <a:rPr lang="en-US" dirty="0" smtClean="0"/>
              <a:t>altitudes </a:t>
            </a:r>
            <a:r>
              <a:rPr lang="en-US" dirty="0"/>
              <a:t>in the FDB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–"/>
            </a:pPr>
            <a:endParaRPr lang="en-US" dirty="0" smtClean="0"/>
          </a:p>
          <a:p>
            <a:pPr marL="41148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801968-00FD-4D2A-8A1A-806EF2CDE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Interim Altitude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11E6A-ADE7-436B-8967-8CFEE9B0DC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2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283" y="2186872"/>
            <a:ext cx="2011680" cy="188450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875306-FD12-425A-8A64-2B72E8FC28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300" y="1856232"/>
            <a:ext cx="5380567" cy="3471119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Without</a:t>
            </a:r>
            <a:r>
              <a:rPr lang="en-US" dirty="0" smtClean="0"/>
              <a:t> CPDLC uplink</a:t>
            </a:r>
          </a:p>
          <a:p>
            <a:pPr marL="347663" lvl="2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 smtClean="0"/>
              <a:t>Syntax: </a:t>
            </a:r>
            <a:r>
              <a:rPr lang="en-US" dirty="0" smtClean="0"/>
              <a:t>QQ L&lt;</a:t>
            </a:r>
            <a:r>
              <a:rPr lang="en-US" dirty="0" err="1" smtClean="0"/>
              <a:t>ddd</a:t>
            </a:r>
            <a:r>
              <a:rPr lang="en-US" dirty="0"/>
              <a:t>&gt;</a:t>
            </a:r>
            <a:r>
              <a:rPr lang="en-US" dirty="0" smtClean="0"/>
              <a:t> &lt;FLID&gt;</a:t>
            </a:r>
          </a:p>
          <a:p>
            <a:pPr marL="347663" lvl="2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b="1" dirty="0" smtClean="0"/>
              <a:t>Example: </a:t>
            </a:r>
            <a:r>
              <a:rPr lang="en-US" sz="2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QQ L200 025</a:t>
            </a:r>
          </a:p>
          <a:p>
            <a:r>
              <a:rPr lang="en-US" dirty="0"/>
              <a:t>With CPDLC uplink</a:t>
            </a:r>
          </a:p>
          <a:p>
            <a:pPr marL="347663" lvl="2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 smtClean="0"/>
              <a:t>Syntax: </a:t>
            </a:r>
            <a:r>
              <a:rPr lang="en-US" dirty="0" smtClean="0"/>
              <a:t>QQ L&lt;</a:t>
            </a:r>
            <a:r>
              <a:rPr lang="en-US" dirty="0" err="1" smtClean="0"/>
              <a:t>ddd</a:t>
            </a:r>
            <a:r>
              <a:rPr lang="en-US" dirty="0"/>
              <a:t>&gt;</a:t>
            </a:r>
            <a:r>
              <a:rPr lang="en-US" dirty="0" smtClean="0"/>
              <a:t> /U &lt;FLID&gt;</a:t>
            </a:r>
          </a:p>
          <a:p>
            <a:pPr marL="347663" lvl="2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 smtClean="0"/>
              <a:t>Example: </a:t>
            </a:r>
            <a:r>
              <a:rPr lang="en-US" sz="2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QQ L200 /U 025</a:t>
            </a:r>
            <a:endParaRPr lang="en-US" sz="2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11E6A-ADE7-436B-8967-8CFEE9B0DC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12</a:t>
            </a:fld>
            <a:endParaRPr lang="en-US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35801968-00FD-4D2A-8A1A-806EF2CDEA18}"/>
              </a:ext>
            </a:extLst>
          </p:cNvPr>
          <p:cNvSpPr txBox="1">
            <a:spLocks/>
          </p:cNvSpPr>
          <p:nvPr/>
        </p:nvSpPr>
        <p:spPr bwMode="auto">
          <a:xfrm>
            <a:off x="428625" y="347472"/>
            <a:ext cx="8472488" cy="1030627"/>
          </a:xfrm>
          <a:prstGeom prst="rect">
            <a:avLst/>
          </a:prstGeom>
          <a:noFill/>
          <a:ln w="635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/>
              <a:t>QQ Command for Local Interim </a:t>
            </a:r>
            <a:r>
              <a:rPr lang="en-US" dirty="0" smtClean="0"/>
              <a:t>Altitude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7484659" y="3608591"/>
            <a:ext cx="5505" cy="546091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Right Bracket 10"/>
          <p:cNvSpPr/>
          <p:nvPr/>
        </p:nvSpPr>
        <p:spPr bwMode="auto">
          <a:xfrm rot="16200000" flipH="1" flipV="1">
            <a:off x="7461055" y="3248333"/>
            <a:ext cx="61054" cy="659459"/>
          </a:xfrm>
          <a:prstGeom prst="rightBracket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38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 smtClean="0"/>
              <a:t>Which is true about a local </a:t>
            </a:r>
            <a:r>
              <a:rPr lang="en-US" dirty="0"/>
              <a:t>i</a:t>
            </a:r>
            <a:r>
              <a:rPr lang="en-US" dirty="0" smtClean="0"/>
              <a:t>nterim </a:t>
            </a:r>
            <a:r>
              <a:rPr lang="en-US" dirty="0"/>
              <a:t>a</a:t>
            </a:r>
            <a:r>
              <a:rPr lang="en-US" dirty="0" smtClean="0"/>
              <a:t>ltitude?</a:t>
            </a:r>
            <a:endParaRPr lang="en-US" dirty="0"/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buFont typeface="+mj-lt"/>
              <a:buAutoNum type="alphaUcPeriod"/>
            </a:pPr>
            <a:r>
              <a:rPr lang="en-US" dirty="0" smtClean="0"/>
              <a:t>Not eligible for uplink</a:t>
            </a:r>
            <a:endParaRPr lang="en-US" dirty="0"/>
          </a:p>
          <a:p>
            <a:pPr marL="925830" lvl="1" indent="-514350">
              <a:buFont typeface="+mj-lt"/>
              <a:buAutoNum type="alphaUcPeriod"/>
            </a:pPr>
            <a:r>
              <a:rPr lang="en-US" dirty="0" smtClean="0"/>
              <a:t>Only used for block altitudes</a:t>
            </a:r>
            <a:endParaRPr lang="en-US" dirty="0"/>
          </a:p>
          <a:p>
            <a:pPr marL="925830" lvl="1" indent="-514350">
              <a:buFont typeface="+mj-lt"/>
              <a:buAutoNum type="alphaUcPeriod"/>
            </a:pPr>
            <a:r>
              <a:rPr lang="en-US" dirty="0" smtClean="0"/>
              <a:t>Not coordinated with a neighboring ARTCC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13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25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875306-FD12-425A-8A64-2B72E8FC28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Used operationally as an intermediate altitude prior to the aircraft’s final requested altitude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Uplinked to the aircraft, but not displayed in the FDB or ACL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Used in departure procedures to coordinate between sectors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Adapted by facilities based on the departure airport</a:t>
            </a:r>
          </a:p>
          <a:p>
            <a:pPr marL="41148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801968-00FD-4D2A-8A1A-806EF2CDE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Waiver Altitude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11E6A-ADE7-436B-8967-8CFEE9B0DC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92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875306-FD12-425A-8A64-2B72E8FC28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300" y="1508760"/>
            <a:ext cx="8266451" cy="4391025"/>
          </a:xfrm>
        </p:spPr>
        <p:txBody>
          <a:bodyPr/>
          <a:lstStyle/>
          <a:p>
            <a:pPr marL="319088" lvl="1" indent="-260350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1998663" algn="l"/>
              </a:tabLst>
            </a:pPr>
            <a:r>
              <a:rPr lang="en-US" sz="2800" b="1" dirty="0" smtClean="0"/>
              <a:t>Only eligible for CPDLC uplink</a:t>
            </a:r>
          </a:p>
          <a:p>
            <a:pPr marL="346075" lvl="1" indent="0">
              <a:spcAft>
                <a:spcPts val="1200"/>
              </a:spcAft>
              <a:buNone/>
              <a:tabLst>
                <a:tab pos="1998663" algn="l"/>
              </a:tabLst>
            </a:pPr>
            <a:r>
              <a:rPr lang="en-US" sz="2800" b="1" dirty="0" smtClean="0"/>
              <a:t>Syntax</a:t>
            </a:r>
            <a:r>
              <a:rPr lang="en-US" sz="2800" b="1" dirty="0"/>
              <a:t>: </a:t>
            </a:r>
            <a:r>
              <a:rPr lang="en-US" sz="2800" dirty="0" smtClean="0"/>
              <a:t>QQ </a:t>
            </a:r>
            <a:r>
              <a:rPr lang="en-US" sz="2800" dirty="0"/>
              <a:t>W </a:t>
            </a:r>
            <a:r>
              <a:rPr lang="en-US" sz="2800" dirty="0" smtClean="0"/>
              <a:t>/U &lt;FLID</a:t>
            </a:r>
            <a:r>
              <a:rPr lang="en-US" sz="2800" dirty="0"/>
              <a:t>&gt;</a:t>
            </a:r>
          </a:p>
          <a:p>
            <a:pPr marL="346075" lvl="1" indent="0">
              <a:spcAft>
                <a:spcPts val="800"/>
              </a:spcAft>
              <a:buNone/>
            </a:pPr>
            <a:r>
              <a:rPr lang="en-US" sz="2800" b="1" dirty="0" smtClean="0"/>
              <a:t>Example: </a:t>
            </a:r>
            <a:r>
              <a:rPr lang="en-US" sz="3000" dirty="0" smtClean="0">
                <a:latin typeface="Consolas" panose="020B0609020204030204" pitchFamily="49" charset="0"/>
              </a:rPr>
              <a:t>QQ W /U 348           </a:t>
            </a:r>
            <a:r>
              <a:rPr lang="en-US" b="1" dirty="0" smtClean="0"/>
              <a:t>	</a:t>
            </a:r>
          </a:p>
          <a:p>
            <a:pPr marL="685800" lvl="2" indent="0">
              <a:spcBef>
                <a:spcPts val="0"/>
              </a:spcBef>
              <a:spcAft>
                <a:spcPts val="600"/>
              </a:spcAft>
              <a:buNone/>
            </a:pPr>
            <a:endParaRPr lang="en-US" b="1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801968-00FD-4D2A-8A1A-806EF2CDE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QQ Command for Waiver Altitude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11E6A-ADE7-436B-8967-8CFEE9B0DC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37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875306-FD12-425A-8A64-2B72E8FC28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300" y="1867924"/>
            <a:ext cx="8050213" cy="4391025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900"/>
              </a:spcAft>
            </a:pPr>
            <a:r>
              <a:rPr lang="en-US" dirty="0" smtClean="0"/>
              <a:t>Assigned to an aircraft that is descending via an arrival route with a published Vertical Navigation (VNAV) profile</a:t>
            </a:r>
          </a:p>
          <a:p>
            <a:pPr marL="320040" lvl="1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800" b="1" dirty="0" smtClean="0"/>
              <a:t>Clearance indicates </a:t>
            </a:r>
            <a:r>
              <a:rPr lang="en-US" sz="2800" b="1" dirty="0"/>
              <a:t>that a flight has been cleared to fly a published VNAV profile for a published Standard Terminal Arrival Route (STAR)</a:t>
            </a:r>
          </a:p>
          <a:p>
            <a:pPr marL="320040" lvl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Entered into </a:t>
            </a:r>
            <a:r>
              <a:rPr lang="en-US" sz="2800" b="1" dirty="0" smtClean="0"/>
              <a:t>the system, but not </a:t>
            </a:r>
            <a:r>
              <a:rPr lang="en-US" sz="2800" b="1" dirty="0"/>
              <a:t>uplinked to the aircraft</a:t>
            </a:r>
          </a:p>
          <a:p>
            <a:pPr marL="41148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801968-00FD-4D2A-8A1A-806EF2CDE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Procedure Altitude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11E6A-ADE7-436B-8967-8CFEE9B0DC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16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8" t="-7733" r="46510" b="-5702"/>
          <a:stretch/>
        </p:blipFill>
        <p:spPr>
          <a:xfrm>
            <a:off x="914400" y="1402765"/>
            <a:ext cx="6858000" cy="38769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 bwMode="auto">
          <a:xfrm>
            <a:off x="7289813" y="925086"/>
            <a:ext cx="5975" cy="357396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Right Bracket 8"/>
          <p:cNvSpPr/>
          <p:nvPr/>
        </p:nvSpPr>
        <p:spPr bwMode="auto">
          <a:xfrm rot="16200000">
            <a:off x="7193362" y="1094138"/>
            <a:ext cx="183403" cy="557784"/>
          </a:xfrm>
          <a:prstGeom prst="rightBracket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8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875306-FD12-425A-8A64-2B72E8FC28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300" y="2392535"/>
            <a:ext cx="8050213" cy="4391025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Procedure altitude is not uplinked to the aircraft</a:t>
            </a:r>
          </a:p>
          <a:p>
            <a:pPr marL="685800" lvl="2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 smtClean="0"/>
              <a:t>Syntax: </a:t>
            </a:r>
            <a:r>
              <a:rPr lang="en-US" dirty="0" smtClean="0"/>
              <a:t>QQ P&lt;</a:t>
            </a:r>
            <a:r>
              <a:rPr lang="en-US" dirty="0" err="1" smtClean="0"/>
              <a:t>ddd</a:t>
            </a:r>
            <a:r>
              <a:rPr lang="en-US" dirty="0" smtClean="0"/>
              <a:t>&gt; &lt;FLID&gt;</a:t>
            </a:r>
          </a:p>
          <a:p>
            <a:pPr marL="685800" lvl="2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b="1" dirty="0" smtClean="0"/>
              <a:t>Example: </a:t>
            </a:r>
            <a:r>
              <a:rPr lang="en-US" sz="2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QQ P120 348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11E6A-ADE7-436B-8967-8CFEE9B0DC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17</a:t>
            </a:fld>
            <a:endParaRPr lang="en-US" dirty="0"/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35801968-00FD-4D2A-8A1A-806EF2CDEA18}"/>
              </a:ext>
            </a:extLst>
          </p:cNvPr>
          <p:cNvSpPr txBox="1">
            <a:spLocks/>
          </p:cNvSpPr>
          <p:nvPr/>
        </p:nvSpPr>
        <p:spPr bwMode="auto">
          <a:xfrm>
            <a:off x="428625" y="347472"/>
            <a:ext cx="8472488" cy="1030627"/>
          </a:xfrm>
          <a:prstGeom prst="rect">
            <a:avLst/>
          </a:prstGeom>
          <a:noFill/>
          <a:ln w="635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/>
              <a:t>QQ Command for Procedure Altitude</a:t>
            </a:r>
          </a:p>
        </p:txBody>
      </p:sp>
    </p:spTree>
    <p:extLst>
      <p:ext uri="{BB962C8B-B14F-4D97-AF65-F5344CB8AC3E}">
        <p14:creationId xmlns:p14="http://schemas.microsoft.com/office/powerpoint/2010/main" val="292946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875306-FD12-425A-8A64-2B72E8FC28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300" y="1245738"/>
            <a:ext cx="8050213" cy="4391025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2600" dirty="0" smtClean="0"/>
              <a:t>The Uplink Crossing Restriction (UC) command allows the controller to manually uplink a clearance to cross a position at an altitude, and optionally a speed</a:t>
            </a:r>
          </a:p>
          <a:p>
            <a:pPr marL="346075" indent="0">
              <a:spcAft>
                <a:spcPts val="1000"/>
              </a:spcAft>
              <a:buNone/>
            </a:pPr>
            <a:r>
              <a:rPr lang="en-US" sz="2400" dirty="0" smtClean="0"/>
              <a:t>Syntax:</a:t>
            </a:r>
          </a:p>
          <a:p>
            <a:pPr marL="346075" indent="0">
              <a:spcAft>
                <a:spcPts val="1000"/>
              </a:spcAft>
              <a:buNone/>
            </a:pPr>
            <a:r>
              <a:rPr lang="en-US" sz="2400" b="0" dirty="0" smtClean="0"/>
              <a:t>UC &lt;Position&gt; </a:t>
            </a:r>
            <a:r>
              <a:rPr lang="en-US" sz="2400" b="0" dirty="0"/>
              <a:t>&lt;</a:t>
            </a:r>
            <a:r>
              <a:rPr lang="en-US" sz="2400" b="0" dirty="0" smtClean="0"/>
              <a:t>Altitude&gt; </a:t>
            </a:r>
            <a:r>
              <a:rPr lang="en-US" sz="2400" b="0" dirty="0"/>
              <a:t>(Speed) </a:t>
            </a:r>
            <a:r>
              <a:rPr lang="en-US" sz="2400" b="0" dirty="0" smtClean="0"/>
              <a:t>&lt;FLID&gt;</a:t>
            </a:r>
          </a:p>
          <a:p>
            <a:pPr marL="682625" lvl="1" indent="-273050">
              <a:spcBef>
                <a:spcPts val="0"/>
              </a:spcBef>
              <a:buFont typeface="Arial" panose="020B0604020202020204" pitchFamily="34" charset="0"/>
              <a:buChar char="–"/>
            </a:pPr>
            <a:r>
              <a:rPr lang="en-US" dirty="0" smtClean="0"/>
              <a:t>The position must be on the aircraft’s current route and must be one of the following:</a:t>
            </a:r>
          </a:p>
          <a:p>
            <a:pPr lvl="2"/>
            <a:r>
              <a:rPr lang="en-US" sz="2000" dirty="0" smtClean="0"/>
              <a:t>Published fix</a:t>
            </a:r>
          </a:p>
          <a:p>
            <a:pPr lvl="2"/>
            <a:r>
              <a:rPr lang="en-US" sz="2000" dirty="0" smtClean="0"/>
              <a:t>FRD</a:t>
            </a:r>
          </a:p>
          <a:p>
            <a:pPr lvl="2">
              <a:spcAft>
                <a:spcPts val="1200"/>
              </a:spcAft>
            </a:pPr>
            <a:r>
              <a:rPr lang="en-US" sz="2000" dirty="0" smtClean="0"/>
              <a:t>Lat/Long</a:t>
            </a:r>
          </a:p>
          <a:p>
            <a:pPr lvl="2">
              <a:spcAft>
                <a:spcPts val="1200"/>
              </a:spcAft>
            </a:pPr>
            <a:endParaRPr lang="en-US" b="1" dirty="0" smtClean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801968-00FD-4D2A-8A1A-806EF2CDE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Uplink Crossing Restriction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11E6A-ADE7-436B-8967-8CFEE9B0DC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34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04A393-AEA5-4DAE-914A-1A54B8988F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1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06E91C-5EC4-44AD-A6DA-065BE7F0FB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2925" y="2498194"/>
            <a:ext cx="7972425" cy="3417310"/>
          </a:xfrm>
        </p:spPr>
        <p:txBody>
          <a:bodyPr/>
          <a:lstStyle/>
          <a:p>
            <a:pPr marL="640080">
              <a:spcBef>
                <a:spcPts val="0"/>
              </a:spcBef>
              <a:spcAft>
                <a:spcPts val="900"/>
              </a:spcAft>
            </a:pPr>
            <a:r>
              <a:rPr lang="en-US" dirty="0" smtClean="0"/>
              <a:t>Altitude amendment commands and syntax</a:t>
            </a:r>
          </a:p>
          <a:p>
            <a:pPr marL="640080">
              <a:spcBef>
                <a:spcPts val="0"/>
              </a:spcBef>
              <a:spcAft>
                <a:spcPts val="900"/>
              </a:spcAft>
            </a:pPr>
            <a:r>
              <a:rPr lang="en-US" dirty="0" smtClean="0"/>
              <a:t>EDST altitude amendments</a:t>
            </a:r>
          </a:p>
          <a:p>
            <a:pPr marL="640080">
              <a:spcBef>
                <a:spcPts val="0"/>
              </a:spcBef>
              <a:spcAft>
                <a:spcPts val="900"/>
              </a:spcAft>
            </a:pPr>
            <a:r>
              <a:rPr lang="en-US" dirty="0" smtClean="0"/>
              <a:t>CPDLC altitude processing </a:t>
            </a:r>
          </a:p>
          <a:p>
            <a:pPr marL="640080">
              <a:spcBef>
                <a:spcPts val="0"/>
              </a:spcBef>
              <a:spcAft>
                <a:spcPts val="900"/>
              </a:spcAft>
            </a:pPr>
            <a:r>
              <a:rPr lang="en-US" dirty="0" smtClean="0"/>
              <a:t>Mode </a:t>
            </a:r>
            <a:r>
              <a:rPr lang="en-US" dirty="0"/>
              <a:t>C validation and altitude </a:t>
            </a:r>
            <a:r>
              <a:rPr lang="en-US" dirty="0" smtClean="0"/>
              <a:t>confirmation requirements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3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573" y="4723800"/>
            <a:ext cx="731520" cy="671611"/>
          </a:xfrm>
          <a:prstGeom prst="rect">
            <a:avLst/>
          </a:prstGeom>
        </p:spPr>
      </p:pic>
      <p:pic>
        <p:nvPicPr>
          <p:cNvPr id="2" name="L4a_Silent Check In and Crossing Restriction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61501" y="7043038"/>
            <a:ext cx="2056713" cy="115690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19</a:t>
            </a:fld>
            <a:endParaRPr lang="en-US" dirty="0"/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6B875306-FD12-425A-8A64-2B72E8FC28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2008188"/>
            <a:ext cx="8050213" cy="179228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 smtClean="0"/>
              <a:t>If a pilot is instructed to MONITOR when changing to your frequency, you will not receive notification of any crossing restrictions issued</a:t>
            </a:r>
          </a:p>
          <a:p>
            <a:endParaRPr lang="en-US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35801968-00FD-4D2A-8A1A-806EF2CDEA18}"/>
              </a:ext>
            </a:extLst>
          </p:cNvPr>
          <p:cNvSpPr txBox="1">
            <a:spLocks/>
          </p:cNvSpPr>
          <p:nvPr/>
        </p:nvSpPr>
        <p:spPr bwMode="auto">
          <a:xfrm>
            <a:off x="428625" y="347472"/>
            <a:ext cx="8472488" cy="1030627"/>
          </a:xfrm>
          <a:prstGeom prst="rect">
            <a:avLst/>
          </a:prstGeom>
          <a:noFill/>
          <a:ln w="635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/>
              <a:t>Silent Check-ins and Crossing Restrictions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467174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 smtClean="0"/>
              <a:t>Which is the correct format to uplink a crossing restriction?</a:t>
            </a:r>
            <a:endParaRPr lang="en-US" dirty="0"/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buFont typeface="+mj-lt"/>
              <a:buAutoNum type="alphaUcPeriod"/>
            </a:pPr>
            <a:r>
              <a:rPr lang="en-US" sz="2600" dirty="0" smtClean="0">
                <a:latin typeface="Consolas" panose="020B0609020204030204" pitchFamily="49" charset="0"/>
              </a:rPr>
              <a:t>UC BDEGA A120 AAL250</a:t>
            </a:r>
            <a:endParaRPr lang="en-US" sz="2600" dirty="0">
              <a:latin typeface="Consolas" panose="020B0609020204030204" pitchFamily="49" charset="0"/>
            </a:endParaRPr>
          </a:p>
          <a:p>
            <a:pPr marL="925830" lvl="1" indent="-514350">
              <a:buFont typeface="+mj-lt"/>
              <a:buAutoNum type="alphaUcPeriod"/>
            </a:pPr>
            <a:r>
              <a:rPr lang="en-US" sz="2600" dirty="0" smtClean="0">
                <a:latin typeface="Consolas" panose="020B0609020204030204" pitchFamily="49" charset="0"/>
              </a:rPr>
              <a:t>UC AAL250 BDEGA A120</a:t>
            </a:r>
            <a:endParaRPr lang="en-US" sz="2600" dirty="0">
              <a:latin typeface="Consolas" panose="020B0609020204030204" pitchFamily="49" charset="0"/>
            </a:endParaRPr>
          </a:p>
          <a:p>
            <a:pPr marL="925830" lvl="1" indent="-514350">
              <a:buFont typeface="+mj-lt"/>
              <a:buAutoNum type="alphaUcPeriod"/>
            </a:pPr>
            <a:r>
              <a:rPr lang="en-US" sz="2600" dirty="0" smtClean="0">
                <a:latin typeface="Consolas" panose="020B0609020204030204" pitchFamily="49" charset="0"/>
              </a:rPr>
              <a:t>UC BDEGA ALT120 AAL250</a:t>
            </a:r>
            <a:endParaRPr lang="en-US" sz="2600" dirty="0">
              <a:latin typeface="Consolas" panose="020B0609020204030204" pitchFamily="49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20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03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 smtClean="0"/>
              <a:t>Which altitude will be displayed in the ACL?</a:t>
            </a:r>
            <a:endParaRPr lang="en-US" dirty="0"/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buFont typeface="+mj-lt"/>
              <a:buAutoNum type="alphaU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Procedure Altitude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25830" lvl="1" indent="-514350">
              <a:buFont typeface="+mj-lt"/>
              <a:buAutoNum type="alphaU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Local Interim Altitude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25830" lvl="1" indent="-514350">
              <a:buFont typeface="+mj-lt"/>
              <a:buAutoNum type="alphaU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Waiver Altitude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21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41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875306-FD12-425A-8A64-2B72E8FC28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Urgency indicators </a:t>
            </a:r>
            <a:r>
              <a:rPr lang="en-US" dirty="0"/>
              <a:t>may be added to any uplinked altitude clearance except crossing </a:t>
            </a:r>
            <a:r>
              <a:rPr lang="en-US" dirty="0" smtClean="0"/>
              <a:t>restrictions</a:t>
            </a:r>
          </a:p>
          <a:p>
            <a:pPr lvl="1"/>
            <a:r>
              <a:rPr lang="en-US" dirty="0" smtClean="0"/>
              <a:t>Only </a:t>
            </a:r>
            <a:r>
              <a:rPr lang="en-US" dirty="0"/>
              <a:t>one urgency </a:t>
            </a:r>
            <a:r>
              <a:rPr lang="en-US" dirty="0" smtClean="0"/>
              <a:t>indicator </a:t>
            </a:r>
            <a:r>
              <a:rPr lang="en-US" dirty="0"/>
              <a:t>may be added to a clearance</a:t>
            </a:r>
          </a:p>
          <a:p>
            <a:pPr lvl="1"/>
            <a:r>
              <a:rPr lang="en-US" dirty="0" smtClean="0"/>
              <a:t>These options inform the pilot if other than standard compliance is needed with the clearance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/PD - Pilot’s Discretion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/IMM - Immediately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/EXP - Expedite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endParaRPr lang="en-US" dirty="0" smtClean="0"/>
          </a:p>
          <a:p>
            <a:pPr marL="685800" lvl="2" indent="0">
              <a:spcBef>
                <a:spcPts val="0"/>
              </a:spcBef>
              <a:spcAft>
                <a:spcPts val="600"/>
              </a:spcAft>
              <a:buNone/>
            </a:pPr>
            <a:endParaRPr lang="en-US" b="1" dirty="0" smtClean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801968-00FD-4D2A-8A1A-806EF2CDE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Urgency Indicator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11E6A-ADE7-436B-8967-8CFEE9B0DC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70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875306-FD12-425A-8A64-2B72E8FC28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/>
              <a:t>Due to Reason may be added to an uplinked clearance, except for crossing restrictions, and combined with an </a:t>
            </a:r>
            <a:r>
              <a:rPr lang="en-US" dirty="0" smtClean="0"/>
              <a:t>urgency </a:t>
            </a:r>
            <a:r>
              <a:rPr lang="en-US" dirty="0"/>
              <a:t>indicator in the same clearance</a:t>
            </a:r>
            <a:endParaRPr lang="en-US" dirty="0" smtClean="0"/>
          </a:p>
          <a:p>
            <a:pPr lvl="1">
              <a:spcAft>
                <a:spcPts val="1200"/>
              </a:spcAft>
              <a:buFont typeface="Arial" panose="020B0604020202020204" pitchFamily="34" charset="0"/>
              <a:buChar char="–"/>
            </a:pPr>
            <a:r>
              <a:rPr lang="en-US" dirty="0" smtClean="0"/>
              <a:t>These </a:t>
            </a:r>
            <a:r>
              <a:rPr lang="en-US" dirty="0"/>
              <a:t>options inform the pilot of the reason for an altitude change:</a:t>
            </a:r>
            <a:endParaRPr lang="en-US" dirty="0" smtClean="0"/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/TFC - Due to traffic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/RES - Due to airspace restrictions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/WX - Due to weather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endParaRPr lang="en-US" dirty="0" smtClean="0"/>
          </a:p>
          <a:p>
            <a:pPr marL="685800" lvl="2" indent="0">
              <a:spcBef>
                <a:spcPts val="0"/>
              </a:spcBef>
              <a:spcAft>
                <a:spcPts val="600"/>
              </a:spcAft>
              <a:buNone/>
            </a:pPr>
            <a:endParaRPr lang="en-US" b="1" dirty="0" smtClean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801968-00FD-4D2A-8A1A-806EF2CDE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Due to Reason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11E6A-ADE7-436B-8967-8CFEE9B0DC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75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801968-00FD-4D2A-8A1A-806EF2CDE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CPDLC Keyboard </a:t>
            </a:r>
            <a:r>
              <a:rPr lang="en-US" dirty="0"/>
              <a:t>Keys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11E6A-ADE7-436B-8967-8CFEE9B0DC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24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79" y="2087650"/>
            <a:ext cx="7613892" cy="356242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18430" y="2607732"/>
            <a:ext cx="2038777" cy="786029"/>
          </a:xfrm>
          <a:prstGeom prst="rect">
            <a:avLst/>
          </a:prstGeom>
          <a:noFill/>
          <a:ln w="444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 flipV="1">
            <a:off x="6768060" y="3595972"/>
            <a:ext cx="742012" cy="374755"/>
          </a:xfrm>
          <a:prstGeom prst="rect">
            <a:avLst/>
          </a:prstGeom>
          <a:noFill/>
          <a:ln w="444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904997" y="1256653"/>
            <a:ext cx="14990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 smtClean="0"/>
              <a:t>CPDLC Key </a:t>
            </a:r>
            <a:endParaRPr lang="en-US" alt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1577028" y="1441318"/>
            <a:ext cx="33807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 smtClean="0"/>
              <a:t>CPDLC Enter Key 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72474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875306-FD12-425A-8A64-2B72E8FC28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5136" y="1265044"/>
            <a:ext cx="8050213" cy="228010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Altitudes may be entered by a sector that  does not have track control of an FDB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–"/>
            </a:pPr>
            <a:r>
              <a:rPr lang="en-US" dirty="0" smtClean="0"/>
              <a:t>/OK - To amend an FP assigned altitude</a:t>
            </a:r>
          </a:p>
          <a:p>
            <a:pPr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–"/>
            </a:pPr>
            <a:r>
              <a:rPr lang="en-US" dirty="0" smtClean="0"/>
              <a:t>/TT - To amend, or remove, an interim or local interim altitude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endParaRPr lang="en-US" dirty="0" smtClean="0"/>
          </a:p>
          <a:p>
            <a:pPr marL="685800" lvl="2" indent="0">
              <a:spcBef>
                <a:spcPts val="0"/>
              </a:spcBef>
              <a:spcAft>
                <a:spcPts val="600"/>
              </a:spcAft>
              <a:buNone/>
            </a:pPr>
            <a:endParaRPr lang="en-US" b="1" dirty="0" smtClean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801968-00FD-4D2A-8A1A-806EF2CDE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Eligibility Override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11E6A-ADE7-436B-8967-8CFEE9B0DC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25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66" t="2010" r="753" b="1145"/>
          <a:stretch/>
        </p:blipFill>
        <p:spPr>
          <a:xfrm>
            <a:off x="233474" y="4258736"/>
            <a:ext cx="2772833" cy="14943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656" t="1480" r="798" b="741"/>
          <a:stretch/>
        </p:blipFill>
        <p:spPr>
          <a:xfrm>
            <a:off x="6004644" y="4258736"/>
            <a:ext cx="2937933" cy="14901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449" t="1898" r="1201" b="1626"/>
          <a:stretch/>
        </p:blipFill>
        <p:spPr>
          <a:xfrm>
            <a:off x="3143626" y="4258736"/>
            <a:ext cx="2772833" cy="15070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5854" y="3790021"/>
            <a:ext cx="2615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FP Assigned Altitude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3459088" y="3790021"/>
            <a:ext cx="2183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Interim Altitude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6325365" y="3793594"/>
            <a:ext cx="2420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/>
              <a:t>Local Interim Altitude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955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875306-FD12-425A-8A64-2B72E8FC28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5136" y="1375115"/>
            <a:ext cx="8050213" cy="1812222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The system inhibits uplinks to aircraft that have no surveillance reported or Mode C altitude displayed</a:t>
            </a:r>
          </a:p>
          <a:p>
            <a:pPr marL="685800" lvl="2" indent="0">
              <a:spcBef>
                <a:spcPts val="0"/>
              </a:spcBef>
              <a:spcAft>
                <a:spcPts val="600"/>
              </a:spcAft>
              <a:buNone/>
            </a:pPr>
            <a:endParaRPr lang="en-US" dirty="0" smtClean="0"/>
          </a:p>
          <a:p>
            <a:pPr marL="685800" lvl="2" indent="0">
              <a:spcBef>
                <a:spcPts val="0"/>
              </a:spcBef>
              <a:spcAft>
                <a:spcPts val="600"/>
              </a:spcAft>
              <a:buNone/>
            </a:pPr>
            <a:endParaRPr lang="en-US" b="1" dirty="0" smtClean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801968-00FD-4D2A-8A1A-806EF2CDE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Eligibility Override - No Mode C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11E6A-ADE7-436B-8967-8CFEE9B0DC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26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059" t="2012" r="1330" b="1752"/>
          <a:stretch/>
        </p:blipFill>
        <p:spPr>
          <a:xfrm>
            <a:off x="2462023" y="3222448"/>
            <a:ext cx="4219955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34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 smtClean="0"/>
              <a:t>Which is the eligibility override command to add, remove, or change an Interim Altitude?</a:t>
            </a:r>
            <a:endParaRPr lang="en-US" dirty="0"/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buFont typeface="+mj-lt"/>
              <a:buAutoNum type="alphaU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/OV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25830" lvl="1" indent="-514350">
              <a:buFont typeface="+mj-lt"/>
              <a:buAutoNum type="alphaU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/TT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25830" lvl="1" indent="-514350">
              <a:buFont typeface="+mj-lt"/>
              <a:buAutoNum type="alphaU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/TI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27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85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310" y="1516481"/>
            <a:ext cx="1508760" cy="448362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EDST Altitude Menu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28</a:t>
            </a:fld>
            <a:endParaRPr lang="en-US" dirty="0"/>
          </a:p>
        </p:txBody>
      </p:sp>
      <p:cxnSp>
        <p:nvCxnSpPr>
          <p:cNvPr id="50" name="Straight Arrow Connector 49"/>
          <p:cNvCxnSpPr/>
          <p:nvPr/>
        </p:nvCxnSpPr>
        <p:spPr bwMode="auto">
          <a:xfrm flipH="1" flipV="1">
            <a:off x="6265071" y="1882170"/>
            <a:ext cx="303868" cy="204738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" name="TextBox 50"/>
          <p:cNvSpPr txBox="1"/>
          <p:nvPr/>
        </p:nvSpPr>
        <p:spPr>
          <a:xfrm>
            <a:off x="6518137" y="2045758"/>
            <a:ext cx="2183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/>
              <a:t>Trial Plan pick area</a:t>
            </a:r>
            <a:endParaRPr lang="en-US" sz="1800" dirty="0"/>
          </a:p>
        </p:txBody>
      </p:sp>
      <p:sp>
        <p:nvSpPr>
          <p:cNvPr id="55" name="Text Placeholder 1">
            <a:extLst>
              <a:ext uri="{FF2B5EF4-FFF2-40B4-BE49-F238E27FC236}">
                <a16:creationId xmlns:a16="http://schemas.microsoft.com/office/drawing/2014/main" id="{6B875306-FD12-425A-8A64-2B72E8FC28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5136" y="1375115"/>
            <a:ext cx="3801031" cy="3798018"/>
          </a:xfrm>
        </p:spPr>
        <p:txBody>
          <a:bodyPr/>
          <a:lstStyle/>
          <a:p>
            <a:pPr marL="685800" lvl="2" indent="0">
              <a:spcBef>
                <a:spcPts val="0"/>
              </a:spcBef>
              <a:spcAft>
                <a:spcPts val="600"/>
              </a:spcAft>
              <a:buNone/>
            </a:pPr>
            <a:endParaRPr lang="en-US" dirty="0" smtClean="0"/>
          </a:p>
          <a:p>
            <a:pPr marL="685800" lvl="2" indent="0">
              <a:spcBef>
                <a:spcPts val="0"/>
              </a:spcBef>
              <a:spcAft>
                <a:spcPts val="600"/>
              </a:spcAft>
              <a:buNone/>
            </a:pPr>
            <a:endParaRPr lang="en-US" b="1" dirty="0" smtClean="0"/>
          </a:p>
          <a:p>
            <a:endParaRPr lang="en-US" dirty="0"/>
          </a:p>
        </p:txBody>
      </p:sp>
      <p:sp>
        <p:nvSpPr>
          <p:cNvPr id="72" name="Text Placeholder 1">
            <a:extLst>
              <a:ext uri="{FF2B5EF4-FFF2-40B4-BE49-F238E27FC236}">
                <a16:creationId xmlns:a16="http://schemas.microsoft.com/office/drawing/2014/main" id="{6B875306-FD12-425A-8A64-2B72E8FC28DD}"/>
              </a:ext>
            </a:extLst>
          </p:cNvPr>
          <p:cNvSpPr txBox="1">
            <a:spLocks/>
          </p:cNvSpPr>
          <p:nvPr/>
        </p:nvSpPr>
        <p:spPr bwMode="auto">
          <a:xfrm>
            <a:off x="465136" y="1375115"/>
            <a:ext cx="3987305" cy="1812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0040" indent="-274320" algn="l" rtl="0" eaLnBrk="0" fontAlgn="base" hangingPunct="0">
              <a:spcBef>
                <a:spcPts val="0"/>
              </a:spcBef>
              <a:spcAft>
                <a:spcPts val="1200"/>
              </a:spcAft>
              <a:buChar char="•"/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74320" algn="l" rtl="0" eaLnBrk="0" fontAlgn="base" hangingPunct="0">
              <a:spcBef>
                <a:spcPts val="0"/>
              </a:spcBef>
              <a:spcAft>
                <a:spcPts val="600"/>
              </a:spcAft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0120" indent="-274320" algn="l" rtl="0" eaLnBrk="0" fontAlgn="base" hangingPunct="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rtl="0" eaLnBrk="0" fontAlgn="base" hangingPunct="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0" algn="l" rtl="0" eaLnBrk="0" fontAlgn="base" hangingPunct="0">
              <a:spcBef>
                <a:spcPts val="0"/>
              </a:spcBef>
              <a:spcAft>
                <a:spcPts val="600"/>
              </a:spcAft>
              <a:buNone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The purpose of the Altitude Menu is to provide the user with a method for</a:t>
            </a:r>
          </a:p>
          <a:p>
            <a:pPr lvl="1"/>
            <a:r>
              <a:rPr lang="en-US" dirty="0" smtClean="0"/>
              <a:t>Creating a trial plan</a:t>
            </a:r>
          </a:p>
          <a:p>
            <a:pPr lvl="1"/>
            <a:r>
              <a:rPr lang="en-US" dirty="0" smtClean="0"/>
              <a:t>Amending an FP assigned altitude</a:t>
            </a:r>
          </a:p>
          <a:p>
            <a:pPr lvl="1"/>
            <a:r>
              <a:rPr lang="en-US" dirty="0" smtClean="0"/>
              <a:t>Entering an interim, procedure or waiver altitude</a:t>
            </a:r>
          </a:p>
          <a:p>
            <a:pPr marL="685800" lvl="2" indent="0">
              <a:buFont typeface="Wingdings" panose="05000000000000000000" pitchFamily="2" charset="2"/>
              <a:buNone/>
            </a:pPr>
            <a:endParaRPr lang="en-US" dirty="0" smtClean="0"/>
          </a:p>
          <a:p>
            <a:pPr marL="685800" lvl="2" indent="0">
              <a:buFont typeface="Wingdings" panose="05000000000000000000" pitchFamily="2" charset="2"/>
              <a:buNone/>
            </a:pPr>
            <a:endParaRPr lang="en-US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21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0388AE-D2C7-4E0B-8F7C-70AF472F7B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300" y="1715946"/>
            <a:ext cx="8050213" cy="3375602"/>
          </a:xfrm>
        </p:spPr>
        <p:txBody>
          <a:bodyPr/>
          <a:lstStyle/>
          <a:p>
            <a:pPr marL="320040" lvl="1">
              <a:spcAft>
                <a:spcPts val="1200"/>
              </a:spcAft>
              <a:buChar char="•"/>
            </a:pPr>
            <a:r>
              <a:rPr lang="en-US" sz="2800" b="1" dirty="0" smtClean="0"/>
              <a:t>Assigned </a:t>
            </a:r>
            <a:r>
              <a:rPr lang="en-US" sz="2800" b="1" dirty="0"/>
              <a:t>(QZ and AM)</a:t>
            </a:r>
          </a:p>
          <a:p>
            <a:pPr marL="320040" lvl="1">
              <a:spcAft>
                <a:spcPts val="1200"/>
              </a:spcAft>
              <a:buChar char="•"/>
            </a:pPr>
            <a:r>
              <a:rPr lang="en-US" sz="2800" b="1" dirty="0"/>
              <a:t>Interim (QQ)</a:t>
            </a:r>
          </a:p>
          <a:p>
            <a:pPr marL="320040" lvl="1">
              <a:spcAft>
                <a:spcPts val="1200"/>
              </a:spcAft>
              <a:buChar char="•"/>
            </a:pPr>
            <a:r>
              <a:rPr lang="en-US" sz="2800" b="1" dirty="0"/>
              <a:t>Local Interim (QQ L)</a:t>
            </a:r>
          </a:p>
          <a:p>
            <a:pPr marL="320040" lvl="1">
              <a:spcAft>
                <a:spcPts val="1200"/>
              </a:spcAft>
              <a:buChar char="•"/>
            </a:pPr>
            <a:r>
              <a:rPr lang="en-US" sz="2800" b="1" dirty="0"/>
              <a:t>Waiver (QQ W)</a:t>
            </a:r>
          </a:p>
          <a:p>
            <a:pPr marL="320040" lvl="1">
              <a:spcAft>
                <a:spcPts val="1200"/>
              </a:spcAft>
              <a:buChar char="•"/>
            </a:pPr>
            <a:r>
              <a:rPr lang="en-US" sz="2800" b="1" dirty="0"/>
              <a:t>Procedure (QQ P</a:t>
            </a:r>
            <a:r>
              <a:rPr lang="en-US" sz="2800" b="1" dirty="0" smtClean="0"/>
              <a:t>)</a:t>
            </a:r>
          </a:p>
          <a:p>
            <a:pPr marL="320040" lvl="1">
              <a:spcAft>
                <a:spcPts val="1200"/>
              </a:spcAft>
              <a:buChar char="•"/>
            </a:pPr>
            <a:r>
              <a:rPr lang="en-US" sz="2800" b="1" dirty="0" smtClean="0"/>
              <a:t>Crossing Restriction (UC)</a:t>
            </a:r>
            <a:endParaRPr lang="en-US" sz="2800" b="1" dirty="0"/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2</a:t>
            </a:fld>
            <a:endParaRPr 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 txBox="1">
            <a:spLocks/>
          </p:cNvSpPr>
          <p:nvPr/>
        </p:nvSpPr>
        <p:spPr bwMode="auto">
          <a:xfrm>
            <a:off x="428625" y="344487"/>
            <a:ext cx="8472488" cy="116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 smtClean="0"/>
              <a:t>Types of Altitude Amendments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6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294" y="1513913"/>
            <a:ext cx="1508760" cy="448362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EDST Altitude Menu Pick </a:t>
            </a:r>
            <a:r>
              <a:rPr lang="en-US" dirty="0"/>
              <a:t>Areas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29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51585" y="1232651"/>
            <a:ext cx="2034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/>
              <a:t>Menu Title (ACID)</a:t>
            </a:r>
            <a:endParaRPr lang="en-US" sz="1800" dirty="0"/>
          </a:p>
        </p:txBody>
      </p:sp>
      <p:cxnSp>
        <p:nvCxnSpPr>
          <p:cNvPr id="7" name="Straight Arrow Connector 6"/>
          <p:cNvCxnSpPr>
            <a:stCxn id="5" idx="3"/>
          </p:cNvCxnSpPr>
          <p:nvPr/>
        </p:nvCxnSpPr>
        <p:spPr bwMode="auto">
          <a:xfrm>
            <a:off x="3286125" y="1417317"/>
            <a:ext cx="588645" cy="225662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6313646" y="1468760"/>
            <a:ext cx="2323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/>
              <a:t>Menu Exit pick area</a:t>
            </a:r>
            <a:endParaRPr lang="en-US" sz="1800" dirty="0"/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 bwMode="auto">
          <a:xfrm flipH="1">
            <a:off x="5402103" y="1653426"/>
            <a:ext cx="911543" cy="10278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1135668" y="1576203"/>
            <a:ext cx="2183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/>
              <a:t>Trial Plan pick area</a:t>
            </a:r>
            <a:endParaRPr lang="en-US" sz="1800" dirty="0"/>
          </a:p>
        </p:txBody>
      </p:sp>
      <p:sp>
        <p:nvSpPr>
          <p:cNvPr id="16" name="TextBox 15"/>
          <p:cNvSpPr txBox="1"/>
          <p:nvPr/>
        </p:nvSpPr>
        <p:spPr>
          <a:xfrm>
            <a:off x="1303020" y="1928430"/>
            <a:ext cx="1931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/>
              <a:t>Amend pick area</a:t>
            </a:r>
            <a:endParaRPr lang="en-US" sz="1800" dirty="0"/>
          </a:p>
        </p:txBody>
      </p:sp>
      <p:cxnSp>
        <p:nvCxnSpPr>
          <p:cNvPr id="18" name="Straight Arrow Connector 17"/>
          <p:cNvCxnSpPr>
            <a:stCxn id="16" idx="3"/>
          </p:cNvCxnSpPr>
          <p:nvPr/>
        </p:nvCxnSpPr>
        <p:spPr bwMode="auto">
          <a:xfrm>
            <a:off x="3234690" y="2113096"/>
            <a:ext cx="640080" cy="5554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Box 19"/>
          <p:cNvSpPr txBox="1"/>
          <p:nvPr/>
        </p:nvSpPr>
        <p:spPr>
          <a:xfrm>
            <a:off x="6011097" y="1905055"/>
            <a:ext cx="2310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/>
              <a:t>Flight Plan Assigned Altitude</a:t>
            </a:r>
            <a:endParaRPr lang="en-US" sz="1800" dirty="0"/>
          </a:p>
        </p:txBody>
      </p:sp>
      <p:cxnSp>
        <p:nvCxnSpPr>
          <p:cNvPr id="26" name="Straight Arrow Connector 25"/>
          <p:cNvCxnSpPr/>
          <p:nvPr/>
        </p:nvCxnSpPr>
        <p:spPr bwMode="auto">
          <a:xfrm flipH="1">
            <a:off x="5401147" y="2113096"/>
            <a:ext cx="655670" cy="252410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TextBox 26"/>
          <p:cNvSpPr txBox="1"/>
          <p:nvPr/>
        </p:nvSpPr>
        <p:spPr>
          <a:xfrm>
            <a:off x="1303020" y="2390095"/>
            <a:ext cx="1931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/>
              <a:t>Uplink pick area</a:t>
            </a:r>
            <a:endParaRPr lang="en-US" sz="1800" dirty="0"/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3108960" y="2573712"/>
            <a:ext cx="765810" cy="0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TextBox 29"/>
          <p:cNvSpPr txBox="1"/>
          <p:nvPr/>
        </p:nvSpPr>
        <p:spPr>
          <a:xfrm>
            <a:off x="131445" y="2943044"/>
            <a:ext cx="3251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/>
              <a:t>Urgency Indicators pick areas</a:t>
            </a:r>
            <a:endParaRPr lang="en-US" sz="1800" dirty="0"/>
          </a:p>
        </p:txBody>
      </p:sp>
      <p:cxnSp>
        <p:nvCxnSpPr>
          <p:cNvPr id="32" name="Straight Arrow Connector 31"/>
          <p:cNvCxnSpPr>
            <a:stCxn id="30" idx="3"/>
          </p:cNvCxnSpPr>
          <p:nvPr/>
        </p:nvCxnSpPr>
        <p:spPr bwMode="auto">
          <a:xfrm flipV="1">
            <a:off x="3383280" y="2849663"/>
            <a:ext cx="491490" cy="278047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Arrow Connector 33"/>
          <p:cNvCxnSpPr>
            <a:stCxn id="30" idx="3"/>
          </p:cNvCxnSpPr>
          <p:nvPr/>
        </p:nvCxnSpPr>
        <p:spPr bwMode="auto">
          <a:xfrm flipV="1">
            <a:off x="3383280" y="3028775"/>
            <a:ext cx="545467" cy="98935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Arrow Connector 35"/>
          <p:cNvCxnSpPr>
            <a:stCxn id="30" idx="3"/>
          </p:cNvCxnSpPr>
          <p:nvPr/>
        </p:nvCxnSpPr>
        <p:spPr bwMode="auto">
          <a:xfrm>
            <a:off x="3383280" y="3127710"/>
            <a:ext cx="491490" cy="183617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TextBox 36"/>
          <p:cNvSpPr txBox="1"/>
          <p:nvPr/>
        </p:nvSpPr>
        <p:spPr>
          <a:xfrm>
            <a:off x="5765121" y="2476422"/>
            <a:ext cx="3135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/>
              <a:t>Reason Expansion pick area</a:t>
            </a:r>
            <a:endParaRPr lang="en-US" sz="1800" dirty="0"/>
          </a:p>
        </p:txBody>
      </p:sp>
      <p:cxnSp>
        <p:nvCxnSpPr>
          <p:cNvPr id="39" name="Straight Arrow Connector 38"/>
          <p:cNvCxnSpPr>
            <a:stCxn id="37" idx="1"/>
          </p:cNvCxnSpPr>
          <p:nvPr/>
        </p:nvCxnSpPr>
        <p:spPr bwMode="auto">
          <a:xfrm flipH="1">
            <a:off x="5404439" y="2661088"/>
            <a:ext cx="360682" cy="120869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2" name="TextBox 41"/>
          <p:cNvSpPr txBox="1"/>
          <p:nvPr/>
        </p:nvSpPr>
        <p:spPr>
          <a:xfrm>
            <a:off x="6086820" y="2761901"/>
            <a:ext cx="3051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/>
              <a:t>Due to Reason pick areas</a:t>
            </a:r>
            <a:endParaRPr lang="en-US" sz="1800" dirty="0"/>
          </a:p>
        </p:txBody>
      </p:sp>
      <p:cxnSp>
        <p:nvCxnSpPr>
          <p:cNvPr id="44" name="Straight Arrow Connector 43"/>
          <p:cNvCxnSpPr>
            <a:stCxn id="42" idx="1"/>
          </p:cNvCxnSpPr>
          <p:nvPr/>
        </p:nvCxnSpPr>
        <p:spPr bwMode="auto">
          <a:xfrm flipH="1" flipV="1">
            <a:off x="5189881" y="2797587"/>
            <a:ext cx="896939" cy="148980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Straight Arrow Connector 45"/>
          <p:cNvCxnSpPr/>
          <p:nvPr/>
        </p:nvCxnSpPr>
        <p:spPr bwMode="auto">
          <a:xfrm flipH="1">
            <a:off x="5227440" y="2962582"/>
            <a:ext cx="867607" cy="50563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Straight Arrow Connector 47"/>
          <p:cNvCxnSpPr/>
          <p:nvPr/>
        </p:nvCxnSpPr>
        <p:spPr bwMode="auto">
          <a:xfrm flipH="1">
            <a:off x="5244207" y="2973056"/>
            <a:ext cx="850840" cy="299718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3234690" y="1787769"/>
            <a:ext cx="640080" cy="92201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2" name="TextBox 51"/>
          <p:cNvSpPr txBox="1"/>
          <p:nvPr/>
        </p:nvSpPr>
        <p:spPr>
          <a:xfrm>
            <a:off x="262890" y="4881469"/>
            <a:ext cx="2846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/>
              <a:t>Current Altitude</a:t>
            </a:r>
            <a:endParaRPr lang="en-US" sz="1800" dirty="0"/>
          </a:p>
        </p:txBody>
      </p:sp>
      <p:cxnSp>
        <p:nvCxnSpPr>
          <p:cNvPr id="54" name="Straight Arrow Connector 53"/>
          <p:cNvCxnSpPr>
            <a:stCxn id="52" idx="3"/>
          </p:cNvCxnSpPr>
          <p:nvPr/>
        </p:nvCxnSpPr>
        <p:spPr bwMode="auto">
          <a:xfrm flipV="1">
            <a:off x="3108960" y="5063365"/>
            <a:ext cx="819787" cy="2770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8" name="TextBox 57"/>
          <p:cNvSpPr txBox="1"/>
          <p:nvPr/>
        </p:nvSpPr>
        <p:spPr>
          <a:xfrm>
            <a:off x="5857874" y="3590417"/>
            <a:ext cx="3174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/>
              <a:t>Procedure Altitude pick area</a:t>
            </a:r>
            <a:endParaRPr lang="en-US" sz="1800" dirty="0"/>
          </a:p>
        </p:txBody>
      </p:sp>
      <p:cxnSp>
        <p:nvCxnSpPr>
          <p:cNvPr id="60" name="Straight Arrow Connector 59"/>
          <p:cNvCxnSpPr>
            <a:stCxn id="58" idx="1"/>
          </p:cNvCxnSpPr>
          <p:nvPr/>
        </p:nvCxnSpPr>
        <p:spPr bwMode="auto">
          <a:xfrm flipH="1">
            <a:off x="5407772" y="3775083"/>
            <a:ext cx="450102" cy="1697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1" name="TextBox 60"/>
          <p:cNvSpPr txBox="1"/>
          <p:nvPr/>
        </p:nvSpPr>
        <p:spPr>
          <a:xfrm>
            <a:off x="1200150" y="5339333"/>
            <a:ext cx="1845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/>
              <a:t>Dwell emphasis</a:t>
            </a:r>
            <a:endParaRPr lang="en-US" sz="1800" dirty="0"/>
          </a:p>
        </p:txBody>
      </p:sp>
      <p:cxnSp>
        <p:nvCxnSpPr>
          <p:cNvPr id="63" name="Straight Arrow Connector 62"/>
          <p:cNvCxnSpPr>
            <a:stCxn id="61" idx="3"/>
          </p:cNvCxnSpPr>
          <p:nvPr/>
        </p:nvCxnSpPr>
        <p:spPr bwMode="auto">
          <a:xfrm>
            <a:off x="3046094" y="5523999"/>
            <a:ext cx="914400" cy="0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" name="Rectangle 63"/>
          <p:cNvSpPr/>
          <p:nvPr/>
        </p:nvSpPr>
        <p:spPr bwMode="auto">
          <a:xfrm>
            <a:off x="3928747" y="4116064"/>
            <a:ext cx="528953" cy="1817370"/>
          </a:xfrm>
          <a:prstGeom prst="rect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947900" y="3856800"/>
            <a:ext cx="2098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/>
              <a:t>Assigned Altitude pick area</a:t>
            </a:r>
            <a:endParaRPr lang="en-US" sz="1800" dirty="0"/>
          </a:p>
        </p:txBody>
      </p:sp>
      <p:cxnSp>
        <p:nvCxnSpPr>
          <p:cNvPr id="69" name="Straight Arrow Connector 68"/>
          <p:cNvCxnSpPr>
            <a:stCxn id="65" idx="3"/>
          </p:cNvCxnSpPr>
          <p:nvPr/>
        </p:nvCxnSpPr>
        <p:spPr bwMode="auto">
          <a:xfrm>
            <a:off x="3046095" y="4179966"/>
            <a:ext cx="868680" cy="2561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0" name="Rectangle 69"/>
          <p:cNvSpPr/>
          <p:nvPr/>
        </p:nvSpPr>
        <p:spPr bwMode="auto">
          <a:xfrm>
            <a:off x="4457700" y="4118420"/>
            <a:ext cx="320040" cy="1817370"/>
          </a:xfrm>
          <a:prstGeom prst="rect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806441" y="4463197"/>
            <a:ext cx="2813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/>
              <a:t>Interim Altitude pick area</a:t>
            </a:r>
            <a:endParaRPr lang="en-US" sz="1800" dirty="0"/>
          </a:p>
        </p:txBody>
      </p:sp>
      <p:cxnSp>
        <p:nvCxnSpPr>
          <p:cNvPr id="73" name="Straight Arrow Connector 72"/>
          <p:cNvCxnSpPr>
            <a:stCxn id="71" idx="1"/>
          </p:cNvCxnSpPr>
          <p:nvPr/>
        </p:nvCxnSpPr>
        <p:spPr bwMode="auto">
          <a:xfrm flipH="1">
            <a:off x="4777740" y="4647863"/>
            <a:ext cx="1028701" cy="328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4" name="TextBox 73"/>
          <p:cNvSpPr txBox="1"/>
          <p:nvPr/>
        </p:nvSpPr>
        <p:spPr>
          <a:xfrm>
            <a:off x="6056817" y="5250801"/>
            <a:ext cx="2458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/>
              <a:t>Menu Scroll pick area</a:t>
            </a:r>
            <a:endParaRPr lang="en-US" sz="1800" dirty="0"/>
          </a:p>
        </p:txBody>
      </p:sp>
      <p:cxnSp>
        <p:nvCxnSpPr>
          <p:cNvPr id="76" name="Straight Arrow Connector 75"/>
          <p:cNvCxnSpPr>
            <a:stCxn id="74" idx="1"/>
          </p:cNvCxnSpPr>
          <p:nvPr/>
        </p:nvCxnSpPr>
        <p:spPr bwMode="auto">
          <a:xfrm flipH="1" flipV="1">
            <a:off x="5442539" y="4411389"/>
            <a:ext cx="614278" cy="1024078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8" name="Straight Arrow Connector 77"/>
          <p:cNvCxnSpPr>
            <a:stCxn id="74" idx="1"/>
          </p:cNvCxnSpPr>
          <p:nvPr/>
        </p:nvCxnSpPr>
        <p:spPr bwMode="auto">
          <a:xfrm flipH="1">
            <a:off x="5442539" y="5435467"/>
            <a:ext cx="614278" cy="184666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5" name="Picture 4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5625129" y="3138150"/>
            <a:ext cx="3590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/>
              <a:t>Local Interim Altitude pick area</a:t>
            </a:r>
            <a:endParaRPr lang="en-US" sz="1800" dirty="0"/>
          </a:p>
        </p:txBody>
      </p:sp>
      <p:cxnSp>
        <p:nvCxnSpPr>
          <p:cNvPr id="57" name="Straight Arrow Connector 56"/>
          <p:cNvCxnSpPr>
            <a:stCxn id="56" idx="1"/>
          </p:cNvCxnSpPr>
          <p:nvPr/>
        </p:nvCxnSpPr>
        <p:spPr bwMode="auto">
          <a:xfrm flipH="1">
            <a:off x="5378121" y="3322816"/>
            <a:ext cx="247008" cy="172158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2" name="TextBox 61"/>
          <p:cNvSpPr txBox="1"/>
          <p:nvPr/>
        </p:nvSpPr>
        <p:spPr>
          <a:xfrm>
            <a:off x="6095047" y="4085786"/>
            <a:ext cx="2782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/>
              <a:t>Waiver Altitude pick area</a:t>
            </a:r>
            <a:endParaRPr lang="en-US" sz="1800" dirty="0"/>
          </a:p>
        </p:txBody>
      </p:sp>
      <p:cxnSp>
        <p:nvCxnSpPr>
          <p:cNvPr id="66" name="Straight Arrow Connector 65"/>
          <p:cNvCxnSpPr>
            <a:stCxn id="62" idx="1"/>
          </p:cNvCxnSpPr>
          <p:nvPr/>
        </p:nvCxnSpPr>
        <p:spPr bwMode="auto">
          <a:xfrm flipH="1" flipV="1">
            <a:off x="5409608" y="3979979"/>
            <a:ext cx="685439" cy="290473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74572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/>
      <p:bldP spid="8" grpId="1"/>
      <p:bldP spid="11" grpId="0"/>
      <p:bldP spid="11" grpId="1"/>
      <p:bldP spid="16" grpId="0"/>
      <p:bldP spid="16" grpId="1"/>
      <p:bldP spid="20" grpId="0"/>
      <p:bldP spid="20" grpId="1"/>
      <p:bldP spid="27" grpId="0"/>
      <p:bldP spid="27" grpId="1"/>
      <p:bldP spid="30" grpId="0"/>
      <p:bldP spid="30" grpId="1"/>
      <p:bldP spid="37" grpId="0"/>
      <p:bldP spid="37" grpId="1"/>
      <p:bldP spid="42" grpId="0"/>
      <p:bldP spid="42" grpId="1"/>
      <p:bldP spid="52" grpId="0"/>
      <p:bldP spid="52" grpId="1"/>
      <p:bldP spid="58" grpId="0"/>
      <p:bldP spid="58" grpId="1"/>
      <p:bldP spid="61" grpId="0"/>
      <p:bldP spid="61" grpId="1"/>
      <p:bldP spid="64" grpId="0" animBg="1"/>
      <p:bldP spid="64" grpId="1" animBg="1"/>
      <p:bldP spid="65" grpId="0"/>
      <p:bldP spid="65" grpId="1"/>
      <p:bldP spid="70" grpId="0" animBg="1"/>
      <p:bldP spid="70" grpId="1" animBg="1"/>
      <p:bldP spid="71" grpId="0"/>
      <p:bldP spid="71" grpId="1"/>
      <p:bldP spid="74" grpId="0"/>
      <p:bldP spid="56" grpId="0"/>
      <p:bldP spid="56" grpId="1"/>
      <p:bldP spid="62" grpId="0"/>
      <p:bldP spid="62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79" r="477" b="1876"/>
          <a:stretch/>
        </p:blipFill>
        <p:spPr>
          <a:xfrm>
            <a:off x="91440" y="3339181"/>
            <a:ext cx="8961120" cy="24438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32" t="1399" r="405" b="1060"/>
          <a:stretch/>
        </p:blipFill>
        <p:spPr>
          <a:xfrm>
            <a:off x="91440" y="3337560"/>
            <a:ext cx="8961120" cy="24477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355" t="1182" r="166" b="1443"/>
          <a:stretch/>
        </p:blipFill>
        <p:spPr>
          <a:xfrm>
            <a:off x="91440" y="3337560"/>
            <a:ext cx="8961120" cy="242403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84" y="3347844"/>
            <a:ext cx="8942832" cy="14289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875306-FD12-425A-8A64-2B72E8FC28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5136" y="1375115"/>
            <a:ext cx="8050213" cy="1812222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Altitude entries may also be made from the Plan Options Menu</a:t>
            </a:r>
          </a:p>
          <a:p>
            <a:pPr marL="685800" lvl="2" indent="0">
              <a:spcBef>
                <a:spcPts val="0"/>
              </a:spcBef>
              <a:spcAft>
                <a:spcPts val="600"/>
              </a:spcAft>
              <a:buNone/>
            </a:pPr>
            <a:endParaRPr lang="en-US" dirty="0" smtClean="0"/>
          </a:p>
          <a:p>
            <a:pPr marL="685800" lvl="2" indent="0">
              <a:spcBef>
                <a:spcPts val="0"/>
              </a:spcBef>
              <a:spcAft>
                <a:spcPts val="600"/>
              </a:spcAft>
              <a:buNone/>
            </a:pPr>
            <a:endParaRPr lang="en-US" b="1" dirty="0" smtClean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801968-00FD-4D2A-8A1A-806EF2CDE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Options </a:t>
            </a:r>
            <a:r>
              <a:rPr lang="en-US" dirty="0"/>
              <a:t>Menu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11E6A-ADE7-436B-8967-8CFEE9B0DC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30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76568" y="2618299"/>
            <a:ext cx="1652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 smtClean="0"/>
              <a:t>TBP</a:t>
            </a:r>
            <a:r>
              <a:rPr lang="en-US" sz="1800" dirty="0" smtClean="0"/>
              <a:t> Flight Id</a:t>
            </a:r>
            <a:endParaRPr lang="en-US" sz="1800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>
            <a:off x="1749025" y="2985027"/>
            <a:ext cx="467338" cy="1068211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Box 16"/>
          <p:cNvSpPr txBox="1"/>
          <p:nvPr/>
        </p:nvSpPr>
        <p:spPr>
          <a:xfrm>
            <a:off x="428625" y="2618299"/>
            <a:ext cx="2264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 smtClean="0"/>
              <a:t>TBP</a:t>
            </a:r>
            <a:r>
              <a:rPr lang="en-US" sz="1800" dirty="0" smtClean="0"/>
              <a:t> Plan Options…</a:t>
            </a:r>
            <a:endParaRPr lang="en-US" sz="1800" dirty="0"/>
          </a:p>
        </p:txBody>
      </p:sp>
      <p:cxnSp>
        <p:nvCxnSpPr>
          <p:cNvPr id="19" name="Straight Arrow Connector 18"/>
          <p:cNvCxnSpPr/>
          <p:nvPr/>
        </p:nvCxnSpPr>
        <p:spPr bwMode="auto">
          <a:xfrm flipH="1">
            <a:off x="665018" y="2990582"/>
            <a:ext cx="13855" cy="479725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25" name="TextBox 24"/>
          <p:cNvSpPr txBox="1"/>
          <p:nvPr/>
        </p:nvSpPr>
        <p:spPr>
          <a:xfrm>
            <a:off x="3415030" y="2620452"/>
            <a:ext cx="2264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 smtClean="0"/>
              <a:t>TBP</a:t>
            </a:r>
            <a:r>
              <a:rPr lang="en-US" sz="1800" dirty="0" smtClean="0"/>
              <a:t> Altitude…</a:t>
            </a:r>
            <a:endParaRPr lang="en-US" sz="1800" dirty="0"/>
          </a:p>
        </p:txBody>
      </p:sp>
      <p:cxnSp>
        <p:nvCxnSpPr>
          <p:cNvPr id="26" name="Straight Arrow Connector 25"/>
          <p:cNvCxnSpPr/>
          <p:nvPr/>
        </p:nvCxnSpPr>
        <p:spPr bwMode="auto">
          <a:xfrm flipH="1">
            <a:off x="2775914" y="2987631"/>
            <a:ext cx="784704" cy="1065607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29" name="Group 28"/>
          <p:cNvGrpSpPr/>
          <p:nvPr/>
        </p:nvGrpSpPr>
        <p:grpSpPr>
          <a:xfrm>
            <a:off x="4235049" y="3664615"/>
            <a:ext cx="902676" cy="2286000"/>
            <a:chOff x="4235049" y="3733195"/>
            <a:chExt cx="902676" cy="22860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8"/>
            <a:srcRect l="10279" t="14005" r="18176" b="8005"/>
            <a:stretch/>
          </p:blipFill>
          <p:spPr>
            <a:xfrm>
              <a:off x="4235049" y="3733195"/>
              <a:ext cx="902676" cy="228600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06520" y="4312772"/>
              <a:ext cx="549075" cy="118872"/>
            </a:xfrm>
            <a:prstGeom prst="rect">
              <a:avLst/>
            </a:prstGeom>
          </p:spPr>
        </p:pic>
      </p:grpSp>
      <p:sp>
        <p:nvSpPr>
          <p:cNvPr id="30" name="TextBox 29"/>
          <p:cNvSpPr txBox="1"/>
          <p:nvPr/>
        </p:nvSpPr>
        <p:spPr>
          <a:xfrm>
            <a:off x="5387679" y="2615695"/>
            <a:ext cx="3701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 smtClean="0"/>
              <a:t>TBP</a:t>
            </a:r>
            <a:r>
              <a:rPr lang="en-US" sz="1800" dirty="0" smtClean="0"/>
              <a:t> or </a:t>
            </a:r>
            <a:r>
              <a:rPr lang="en-US" sz="1800" b="1" dirty="0" smtClean="0"/>
              <a:t>TBE</a:t>
            </a:r>
            <a:r>
              <a:rPr lang="en-US" sz="1800" dirty="0" smtClean="0"/>
              <a:t> AMEND or UPLINK</a:t>
            </a:r>
            <a:endParaRPr lang="en-US" sz="1800" dirty="0"/>
          </a:p>
        </p:txBody>
      </p:sp>
      <p:cxnSp>
        <p:nvCxnSpPr>
          <p:cNvPr id="31" name="Straight Arrow Connector 30"/>
          <p:cNvCxnSpPr/>
          <p:nvPr/>
        </p:nvCxnSpPr>
        <p:spPr bwMode="auto">
          <a:xfrm flipH="1">
            <a:off x="4905375" y="2970570"/>
            <a:ext cx="1083010" cy="1032371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Arrow Connector 31"/>
          <p:cNvCxnSpPr>
            <a:endCxn id="28" idx="3"/>
          </p:cNvCxnSpPr>
          <p:nvPr/>
        </p:nvCxnSpPr>
        <p:spPr bwMode="auto">
          <a:xfrm flipH="1">
            <a:off x="4955595" y="2932809"/>
            <a:ext cx="1073730" cy="1370819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TextBox 26"/>
          <p:cNvSpPr txBox="1"/>
          <p:nvPr/>
        </p:nvSpPr>
        <p:spPr>
          <a:xfrm>
            <a:off x="3857024" y="2621350"/>
            <a:ext cx="4022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 smtClean="0"/>
              <a:t>TBP or TBE </a:t>
            </a:r>
            <a:r>
              <a:rPr lang="en-US" sz="1800" dirty="0" smtClean="0"/>
              <a:t>an Assigned Altitude</a:t>
            </a:r>
            <a:endParaRPr lang="en-US" sz="1800" dirty="0"/>
          </a:p>
        </p:txBody>
      </p:sp>
      <p:sp>
        <p:nvSpPr>
          <p:cNvPr id="33" name="TextBox 32"/>
          <p:cNvSpPr txBox="1"/>
          <p:nvPr/>
        </p:nvSpPr>
        <p:spPr>
          <a:xfrm>
            <a:off x="4653224" y="2325496"/>
            <a:ext cx="4252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 smtClean="0"/>
              <a:t>Or- TBP or TBE </a:t>
            </a:r>
            <a:r>
              <a:rPr lang="en-US" sz="1800" dirty="0" smtClean="0"/>
              <a:t>an Interim Altitude “T”</a:t>
            </a:r>
            <a:endParaRPr lang="en-US" sz="18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/>
          <a:srcRect l="898" t="2026" r="-507" b="1944"/>
          <a:stretch/>
        </p:blipFill>
        <p:spPr>
          <a:xfrm>
            <a:off x="4230944" y="3806590"/>
            <a:ext cx="905256" cy="568518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857024" y="2701471"/>
            <a:ext cx="5268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 smtClean="0"/>
              <a:t>Or- Type digits </a:t>
            </a:r>
            <a:r>
              <a:rPr lang="en-US" sz="1800" dirty="0" smtClean="0"/>
              <a:t>of an Assigned Altitude and KBE</a:t>
            </a:r>
          </a:p>
        </p:txBody>
      </p:sp>
      <p:cxnSp>
        <p:nvCxnSpPr>
          <p:cNvPr id="35" name="Straight Arrow Connector 34"/>
          <p:cNvCxnSpPr/>
          <p:nvPr/>
        </p:nvCxnSpPr>
        <p:spPr bwMode="auto">
          <a:xfrm>
            <a:off x="4086430" y="3025533"/>
            <a:ext cx="389958" cy="1775439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Rectangle 17"/>
          <p:cNvSpPr/>
          <p:nvPr/>
        </p:nvSpPr>
        <p:spPr bwMode="auto">
          <a:xfrm>
            <a:off x="4221964" y="4807615"/>
            <a:ext cx="360593" cy="1143000"/>
          </a:xfrm>
          <a:prstGeom prst="rect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 bwMode="auto">
          <a:xfrm flipH="1">
            <a:off x="4788494" y="2615695"/>
            <a:ext cx="449412" cy="2141250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Rectangle 36"/>
          <p:cNvSpPr/>
          <p:nvPr/>
        </p:nvSpPr>
        <p:spPr bwMode="auto">
          <a:xfrm>
            <a:off x="4558074" y="4814258"/>
            <a:ext cx="230420" cy="1143000"/>
          </a:xfrm>
          <a:prstGeom prst="rect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1"/>
          <a:srcRect l="638" t="3356" r="1505" b="4006"/>
          <a:stretch/>
        </p:blipFill>
        <p:spPr>
          <a:xfrm>
            <a:off x="5294376" y="4247274"/>
            <a:ext cx="2286000" cy="65987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2"/>
          <a:srcRect l="804" t="3518" r="1258" b="3842"/>
          <a:stretch/>
        </p:blipFill>
        <p:spPr>
          <a:xfrm>
            <a:off x="5294376" y="4251960"/>
            <a:ext cx="2286000" cy="65718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3"/>
          <a:srcRect l="195" t="4268" r="1746" b="4417"/>
          <a:stretch/>
        </p:blipFill>
        <p:spPr>
          <a:xfrm>
            <a:off x="5294376" y="4257822"/>
            <a:ext cx="2286000" cy="649111"/>
          </a:xfrm>
          <a:prstGeom prst="rect">
            <a:avLst/>
          </a:prstGeom>
        </p:spPr>
      </p:pic>
      <p:cxnSp>
        <p:nvCxnSpPr>
          <p:cNvPr id="38" name="Straight Arrow Connector 37"/>
          <p:cNvCxnSpPr/>
          <p:nvPr/>
        </p:nvCxnSpPr>
        <p:spPr bwMode="auto">
          <a:xfrm>
            <a:off x="4948959" y="3025533"/>
            <a:ext cx="499347" cy="1602414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52272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17" grpId="1"/>
      <p:bldP spid="25" grpId="0"/>
      <p:bldP spid="25" grpId="1"/>
      <p:bldP spid="30" grpId="0"/>
      <p:bldP spid="30" grpId="1"/>
      <p:bldP spid="27" grpId="0"/>
      <p:bldP spid="27" grpId="1"/>
      <p:bldP spid="33" grpId="0"/>
      <p:bldP spid="33" grpId="1"/>
      <p:bldP spid="34" grpId="0"/>
      <p:bldP spid="18" grpId="0" animBg="1"/>
      <p:bldP spid="18" grpId="1" animBg="1"/>
      <p:bldP spid="37" grpId="0" animBg="1"/>
      <p:bldP spid="37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801968-00FD-4D2A-8A1A-806EF2CDE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GPD - Altitude </a:t>
            </a:r>
            <a:r>
              <a:rPr lang="en-US" dirty="0"/>
              <a:t>Amendment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11E6A-ADE7-436B-8967-8CFEE9B0DC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31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50" t="795" r="564" b="840"/>
          <a:stretch/>
        </p:blipFill>
        <p:spPr>
          <a:xfrm>
            <a:off x="914400" y="2164523"/>
            <a:ext cx="7315200" cy="37587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61" t="602" r="346" b="634"/>
          <a:stretch/>
        </p:blipFill>
        <p:spPr>
          <a:xfrm>
            <a:off x="914400" y="2164553"/>
            <a:ext cx="7315200" cy="375872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980804" y="1345981"/>
            <a:ext cx="2075663" cy="2980487"/>
            <a:chOff x="980805" y="1345981"/>
            <a:chExt cx="2058661" cy="2984787"/>
          </a:xfrm>
        </p:grpSpPr>
        <p:sp>
          <p:nvSpPr>
            <p:cNvPr id="7" name="TextBox 6"/>
            <p:cNvSpPr txBox="1"/>
            <p:nvPr/>
          </p:nvSpPr>
          <p:spPr>
            <a:xfrm>
              <a:off x="980805" y="1345981"/>
              <a:ext cx="16525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b="1" dirty="0" smtClean="0"/>
                <a:t>TBP</a:t>
              </a:r>
              <a:r>
                <a:rPr lang="en-US" sz="1800" dirty="0" smtClean="0"/>
                <a:t> on       Altitude Field</a:t>
              </a:r>
              <a:endParaRPr lang="en-US" sz="1800" dirty="0"/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>
              <a:off x="1439333" y="1982853"/>
              <a:ext cx="1600133" cy="2347915"/>
            </a:xfrm>
            <a:prstGeom prst="straightConnector1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2" name="Group 21"/>
          <p:cNvGrpSpPr/>
          <p:nvPr/>
        </p:nvGrpSpPr>
        <p:grpSpPr>
          <a:xfrm>
            <a:off x="4148222" y="1336522"/>
            <a:ext cx="2829194" cy="1152678"/>
            <a:chOff x="4148222" y="1336522"/>
            <a:chExt cx="2829194" cy="1152678"/>
          </a:xfrm>
        </p:grpSpPr>
        <p:sp>
          <p:nvSpPr>
            <p:cNvPr id="15" name="TextBox 14"/>
            <p:cNvSpPr txBox="1"/>
            <p:nvPr/>
          </p:nvSpPr>
          <p:spPr>
            <a:xfrm>
              <a:off x="4148222" y="1336522"/>
              <a:ext cx="28291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dirty="0" smtClean="0"/>
                <a:t>Complete amendment in Altitude menu</a:t>
              </a:r>
              <a:endParaRPr lang="en-US" sz="1800" dirty="0"/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 flipH="1">
              <a:off x="4318001" y="1992312"/>
              <a:ext cx="16932" cy="496888"/>
            </a:xfrm>
            <a:prstGeom prst="straightConnector1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75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875306-FD12-425A-8A64-2B72E8FC28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5136" y="960245"/>
            <a:ext cx="8050213" cy="1812222"/>
          </a:xfrm>
        </p:spPr>
        <p:txBody>
          <a:bodyPr/>
          <a:lstStyle/>
          <a:p>
            <a:pPr lvl="0"/>
            <a:r>
              <a:rPr lang="en-US" dirty="0" smtClean="0"/>
              <a:t>GPD altitude </a:t>
            </a:r>
            <a:r>
              <a:rPr lang="en-US" dirty="0"/>
              <a:t>amendments </a:t>
            </a:r>
            <a:r>
              <a:rPr lang="en-US" dirty="0" smtClean="0"/>
              <a:t>using previous trial </a:t>
            </a:r>
            <a:r>
              <a:rPr lang="en-US" dirty="0"/>
              <a:t>planned </a:t>
            </a:r>
            <a:r>
              <a:rPr lang="en-US" dirty="0" smtClean="0"/>
              <a:t>altitudes</a:t>
            </a:r>
            <a:endParaRPr lang="en-US" dirty="0"/>
          </a:p>
          <a:p>
            <a:pPr marL="685800" lvl="2" indent="0">
              <a:spcBef>
                <a:spcPts val="0"/>
              </a:spcBef>
              <a:spcAft>
                <a:spcPts val="600"/>
              </a:spcAft>
              <a:buNone/>
            </a:pPr>
            <a:endParaRPr lang="en-US" dirty="0" smtClean="0"/>
          </a:p>
          <a:p>
            <a:pPr marL="685800" lvl="2" indent="0">
              <a:spcBef>
                <a:spcPts val="0"/>
              </a:spcBef>
              <a:spcAft>
                <a:spcPts val="600"/>
              </a:spcAft>
              <a:buNone/>
            </a:pPr>
            <a:endParaRPr lang="en-US" b="1" dirty="0" smtClean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801968-00FD-4D2A-8A1A-806EF2CDE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800" dirty="0" smtClean="0"/>
              <a:t>GPD - Amend Trial </a:t>
            </a:r>
            <a:r>
              <a:rPr lang="en-US" sz="3800" dirty="0"/>
              <a:t>Planned Altitude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11E6A-ADE7-436B-8967-8CFEE9B0DC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32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883" y="7984519"/>
            <a:ext cx="3182292" cy="16520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340" t="486" r="340" b="160"/>
          <a:stretch/>
        </p:blipFill>
        <p:spPr>
          <a:xfrm>
            <a:off x="241300" y="2208395"/>
            <a:ext cx="7315200" cy="376407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l="428" t="1272" r="762" b="912"/>
          <a:stretch/>
        </p:blipFill>
        <p:spPr>
          <a:xfrm>
            <a:off x="237744" y="2212848"/>
            <a:ext cx="7315200" cy="37512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653" t="1416" r="962" b="1430"/>
          <a:stretch/>
        </p:blipFill>
        <p:spPr>
          <a:xfrm>
            <a:off x="237744" y="2212848"/>
            <a:ext cx="7315200" cy="3768247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4664869" y="3109142"/>
            <a:ext cx="4548897" cy="2016792"/>
            <a:chOff x="4649896" y="3080236"/>
            <a:chExt cx="4548897" cy="2016792"/>
          </a:xfrm>
        </p:grpSpPr>
        <p:sp>
          <p:nvSpPr>
            <p:cNvPr id="19" name="TextBox 18"/>
            <p:cNvSpPr txBox="1"/>
            <p:nvPr/>
          </p:nvSpPr>
          <p:spPr>
            <a:xfrm>
              <a:off x="7651750" y="4173698"/>
              <a:ext cx="148460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b="1" dirty="0" smtClean="0"/>
                <a:t>TBP</a:t>
              </a:r>
              <a:r>
                <a:rPr lang="en-US" sz="1800" dirty="0" smtClean="0"/>
                <a:t> on       Trial Plan Data Block</a:t>
              </a:r>
              <a:endParaRPr lang="en-US" sz="1800" dirty="0"/>
            </a:p>
          </p:txBody>
        </p:sp>
        <p:cxnSp>
          <p:nvCxnSpPr>
            <p:cNvPr id="20" name="Straight Arrow Connector 19"/>
            <p:cNvCxnSpPr/>
            <p:nvPr/>
          </p:nvCxnSpPr>
          <p:spPr bwMode="auto">
            <a:xfrm flipH="1">
              <a:off x="4649896" y="4338434"/>
              <a:ext cx="3001854" cy="516694"/>
            </a:xfrm>
            <a:prstGeom prst="straightConnector1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" name="TextBox 20"/>
            <p:cNvSpPr txBox="1"/>
            <p:nvPr/>
          </p:nvSpPr>
          <p:spPr>
            <a:xfrm>
              <a:off x="7651750" y="3080236"/>
              <a:ext cx="15470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dirty="0" smtClean="0"/>
                <a:t>Trial Plan Altitude</a:t>
              </a:r>
              <a:endParaRPr lang="en-US" sz="1800" dirty="0"/>
            </a:p>
          </p:txBody>
        </p:sp>
        <p:cxnSp>
          <p:nvCxnSpPr>
            <p:cNvPr id="23" name="Straight Arrow Connector 22"/>
            <p:cNvCxnSpPr/>
            <p:nvPr/>
          </p:nvCxnSpPr>
          <p:spPr bwMode="auto">
            <a:xfrm flipH="1">
              <a:off x="4915531" y="3233593"/>
              <a:ext cx="2736219" cy="482537"/>
            </a:xfrm>
            <a:prstGeom prst="straightConnector1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0" name="Group 39"/>
          <p:cNvGrpSpPr/>
          <p:nvPr/>
        </p:nvGrpSpPr>
        <p:grpSpPr>
          <a:xfrm>
            <a:off x="5403912" y="1730319"/>
            <a:ext cx="3651670" cy="877075"/>
            <a:chOff x="5171158" y="1368854"/>
            <a:chExt cx="3651670" cy="1185550"/>
          </a:xfrm>
        </p:grpSpPr>
        <p:grpSp>
          <p:nvGrpSpPr>
            <p:cNvPr id="32" name="Group 31"/>
            <p:cNvGrpSpPr/>
            <p:nvPr/>
          </p:nvGrpSpPr>
          <p:grpSpPr>
            <a:xfrm>
              <a:off x="5171158" y="1368854"/>
              <a:ext cx="3651670" cy="831784"/>
              <a:chOff x="5380428" y="1020104"/>
              <a:chExt cx="3651670" cy="831784"/>
            </a:xfrm>
          </p:grpSpPr>
          <p:cxnSp>
            <p:nvCxnSpPr>
              <p:cNvPr id="30" name="Straight Arrow Connector 29"/>
              <p:cNvCxnSpPr/>
              <p:nvPr/>
            </p:nvCxnSpPr>
            <p:spPr bwMode="auto">
              <a:xfrm>
                <a:off x="6268942" y="1558297"/>
                <a:ext cx="75812" cy="293591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triangle"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cxnSp>
          <p:sp>
            <p:nvSpPr>
              <p:cNvPr id="31" name="TextBox 30"/>
              <p:cNvSpPr txBox="1"/>
              <p:nvPr/>
            </p:nvSpPr>
            <p:spPr>
              <a:xfrm>
                <a:off x="5380428" y="1020104"/>
                <a:ext cx="36516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800" b="1" dirty="0" smtClean="0"/>
                  <a:t>TBP</a:t>
                </a:r>
                <a:r>
                  <a:rPr lang="en-US" sz="1800" dirty="0" smtClean="0"/>
                  <a:t> </a:t>
                </a:r>
                <a:r>
                  <a:rPr lang="en-US" sz="1800" b="1" dirty="0" smtClean="0"/>
                  <a:t>Interim</a:t>
                </a:r>
                <a:r>
                  <a:rPr lang="en-US" sz="1800" dirty="0" smtClean="0"/>
                  <a:t> for Interim Altitude</a:t>
                </a:r>
                <a:endParaRPr lang="en-US" sz="1800" dirty="0"/>
              </a:p>
            </p:txBody>
          </p:sp>
        </p:grpSp>
        <p:sp>
          <p:nvSpPr>
            <p:cNvPr id="37" name="Rectangle 36"/>
            <p:cNvSpPr/>
            <p:nvPr/>
          </p:nvSpPr>
          <p:spPr bwMode="auto">
            <a:xfrm>
              <a:off x="5992024" y="2220683"/>
              <a:ext cx="603504" cy="333721"/>
            </a:xfrm>
            <a:prstGeom prst="rect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238501" y="1843356"/>
            <a:ext cx="5560556" cy="1694279"/>
            <a:chOff x="3238501" y="1843356"/>
            <a:chExt cx="5560556" cy="1694279"/>
          </a:xfrm>
        </p:grpSpPr>
        <p:sp>
          <p:nvSpPr>
            <p:cNvPr id="41" name="TextBox 40"/>
            <p:cNvSpPr txBox="1"/>
            <p:nvPr/>
          </p:nvSpPr>
          <p:spPr>
            <a:xfrm>
              <a:off x="5220837" y="1843356"/>
              <a:ext cx="3578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b="1" dirty="0" smtClean="0"/>
                <a:t>Resulting Altitude Amendment</a:t>
              </a:r>
              <a:endParaRPr lang="en-US" sz="1800" b="1" dirty="0"/>
            </a:p>
          </p:txBody>
        </p:sp>
        <p:cxnSp>
          <p:nvCxnSpPr>
            <p:cNvPr id="42" name="Straight Arrow Connector 41"/>
            <p:cNvCxnSpPr/>
            <p:nvPr/>
          </p:nvCxnSpPr>
          <p:spPr bwMode="auto">
            <a:xfrm flipH="1">
              <a:off x="3238501" y="2117844"/>
              <a:ext cx="2052638" cy="1419791"/>
            </a:xfrm>
            <a:prstGeom prst="straightConnector1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5416127" y="1755935"/>
            <a:ext cx="3675211" cy="851443"/>
            <a:chOff x="5335226" y="-1416896"/>
            <a:chExt cx="3675211" cy="851443"/>
          </a:xfrm>
        </p:grpSpPr>
        <p:grpSp>
          <p:nvGrpSpPr>
            <p:cNvPr id="25" name="Group 24"/>
            <p:cNvGrpSpPr/>
            <p:nvPr/>
          </p:nvGrpSpPr>
          <p:grpSpPr>
            <a:xfrm>
              <a:off x="5335226" y="-1416896"/>
              <a:ext cx="3675211" cy="567670"/>
              <a:chOff x="5544496" y="-1765646"/>
              <a:chExt cx="3675211" cy="567670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5544496" y="-1765646"/>
                <a:ext cx="367521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800" b="1" dirty="0" smtClean="0"/>
                  <a:t>TBP</a:t>
                </a:r>
                <a:r>
                  <a:rPr lang="en-US" sz="1800" dirty="0" smtClean="0"/>
                  <a:t> </a:t>
                </a:r>
                <a:r>
                  <a:rPr lang="en-US" sz="1800" b="1" dirty="0" smtClean="0"/>
                  <a:t>Amend</a:t>
                </a:r>
                <a:r>
                  <a:rPr lang="en-US" sz="1800" dirty="0" smtClean="0"/>
                  <a:t> for Assigned Altitude</a:t>
                </a:r>
                <a:endParaRPr lang="en-US" sz="1800" dirty="0"/>
              </a:p>
            </p:txBody>
          </p:sp>
          <p:cxnSp>
            <p:nvCxnSpPr>
              <p:cNvPr id="27" name="Straight Arrow Connector 26"/>
              <p:cNvCxnSpPr/>
              <p:nvPr/>
            </p:nvCxnSpPr>
            <p:spPr bwMode="auto">
              <a:xfrm flipH="1">
                <a:off x="6120697" y="-1430679"/>
                <a:ext cx="82490" cy="232703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triangle"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cxnSp>
        </p:grpSp>
        <p:sp>
          <p:nvSpPr>
            <p:cNvPr id="26" name="Rectangle 25"/>
            <p:cNvSpPr/>
            <p:nvPr/>
          </p:nvSpPr>
          <p:spPr bwMode="auto">
            <a:xfrm>
              <a:off x="5682827" y="-812341"/>
              <a:ext cx="457200" cy="246888"/>
            </a:xfrm>
            <a:prstGeom prst="rect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720970" y="1506681"/>
            <a:ext cx="4482448" cy="1100697"/>
            <a:chOff x="8084614" y="-2125036"/>
            <a:chExt cx="4482448" cy="1100697"/>
          </a:xfrm>
        </p:grpSpPr>
        <p:grpSp>
          <p:nvGrpSpPr>
            <p:cNvPr id="34" name="Group 33"/>
            <p:cNvGrpSpPr/>
            <p:nvPr/>
          </p:nvGrpSpPr>
          <p:grpSpPr>
            <a:xfrm>
              <a:off x="8356298" y="-2125036"/>
              <a:ext cx="4210764" cy="790781"/>
              <a:chOff x="8565568" y="-2473786"/>
              <a:chExt cx="4210764" cy="790781"/>
            </a:xfrm>
          </p:grpSpPr>
          <p:cxnSp>
            <p:nvCxnSpPr>
              <p:cNvPr id="36" name="Straight Arrow Connector 35"/>
              <p:cNvCxnSpPr/>
              <p:nvPr/>
            </p:nvCxnSpPr>
            <p:spPr bwMode="auto">
              <a:xfrm flipH="1">
                <a:off x="8565568" y="-2207598"/>
                <a:ext cx="215968" cy="524593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triangle"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cxnSp>
          <p:sp>
            <p:nvSpPr>
              <p:cNvPr id="38" name="TextBox 37"/>
              <p:cNvSpPr txBox="1"/>
              <p:nvPr/>
            </p:nvSpPr>
            <p:spPr>
              <a:xfrm>
                <a:off x="8772619" y="-2473786"/>
                <a:ext cx="400371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800" b="1" dirty="0" smtClean="0"/>
                  <a:t>TBP</a:t>
                </a:r>
                <a:r>
                  <a:rPr lang="en-US" sz="1800" dirty="0" smtClean="0"/>
                  <a:t> </a:t>
                </a:r>
                <a:r>
                  <a:rPr lang="en-US" sz="1800" b="1" dirty="0" err="1" smtClean="0"/>
                  <a:t>Amend+Uplink</a:t>
                </a:r>
                <a:r>
                  <a:rPr lang="en-US" sz="1800" dirty="0" smtClean="0"/>
                  <a:t> for Assigned Altitude and Uplink Clearance</a:t>
                </a:r>
                <a:endParaRPr lang="en-US" sz="1800" dirty="0"/>
              </a:p>
            </p:txBody>
          </p:sp>
        </p:grpSp>
        <p:sp>
          <p:nvSpPr>
            <p:cNvPr id="35" name="Rectangle 34"/>
            <p:cNvSpPr/>
            <p:nvPr/>
          </p:nvSpPr>
          <p:spPr bwMode="auto">
            <a:xfrm>
              <a:off x="8084614" y="-1271227"/>
              <a:ext cx="1033272" cy="246888"/>
            </a:xfrm>
            <a:prstGeom prst="rect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437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202882"/>
            <a:ext cx="8686800" cy="3108453"/>
          </a:xfrm>
          <a:prstGeom prst="rect">
            <a:avLst/>
          </a:prstGeom>
        </p:spPr>
      </p:pic>
      <p:sp>
        <p:nvSpPr>
          <p:cNvPr id="34" name="Rectangle 33"/>
          <p:cNvSpPr>
            <a:spLocks/>
          </p:cNvSpPr>
          <p:nvPr/>
        </p:nvSpPr>
        <p:spPr bwMode="auto">
          <a:xfrm>
            <a:off x="228600" y="2204380"/>
            <a:ext cx="8686800" cy="3474720"/>
          </a:xfrm>
          <a:prstGeom prst="rect">
            <a:avLst/>
          </a:prstGeom>
          <a:solidFill>
            <a:srgbClr val="000000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flipH="1">
            <a:off x="3928536" y="2026669"/>
            <a:ext cx="775905" cy="1266864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/>
          <p:nvPr/>
        </p:nvCxnSpPr>
        <p:spPr bwMode="auto">
          <a:xfrm flipH="1">
            <a:off x="4114801" y="2044009"/>
            <a:ext cx="617705" cy="1308791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11E6A-ADE7-436B-8967-8CFEE9B0DC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945394" y="6336792"/>
            <a:ext cx="569955" cy="274320"/>
          </a:xfrm>
        </p:spPr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33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734677" y="1495363"/>
            <a:ext cx="4317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 smtClean="0"/>
              <a:t>Create a Trial Plan:                           TBP or TBE</a:t>
            </a:r>
            <a:r>
              <a:rPr lang="en-US" sz="1800" dirty="0" smtClean="0"/>
              <a:t> altitude or T beside altitude</a:t>
            </a:r>
            <a:endParaRPr lang="en-US" sz="18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051" y="3026630"/>
            <a:ext cx="8686800" cy="2664995"/>
          </a:xfrm>
          <a:prstGeom prst="rect">
            <a:avLst/>
          </a:prstGeom>
        </p:spPr>
      </p:pic>
      <p:cxnSp>
        <p:nvCxnSpPr>
          <p:cNvPr id="37" name="Straight Arrow Connector 36"/>
          <p:cNvCxnSpPr/>
          <p:nvPr/>
        </p:nvCxnSpPr>
        <p:spPr bwMode="auto">
          <a:xfrm flipH="1">
            <a:off x="3002846" y="2079080"/>
            <a:ext cx="646287" cy="1988859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Rectangle 32"/>
          <p:cNvSpPr/>
          <p:nvPr/>
        </p:nvSpPr>
        <p:spPr bwMode="auto">
          <a:xfrm>
            <a:off x="2488519" y="4103335"/>
            <a:ext cx="1702480" cy="182880"/>
          </a:xfrm>
          <a:prstGeom prst="rect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/>
          <a:srcRect l="390" r="2339" b="1716"/>
          <a:stretch/>
        </p:blipFill>
        <p:spPr>
          <a:xfrm>
            <a:off x="299720" y="3010112"/>
            <a:ext cx="8595360" cy="2629102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3506071" y="1715732"/>
            <a:ext cx="3188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 smtClean="0"/>
              <a:t>TBP </a:t>
            </a:r>
            <a:r>
              <a:rPr lang="en-US" sz="1800" dirty="0" smtClean="0"/>
              <a:t>one of these buttons</a:t>
            </a:r>
            <a:endParaRPr lang="en-US" sz="1800" dirty="0"/>
          </a:p>
        </p:txBody>
      </p:sp>
      <p:sp>
        <p:nvSpPr>
          <p:cNvPr id="41" name="TextBox 40"/>
          <p:cNvSpPr txBox="1"/>
          <p:nvPr/>
        </p:nvSpPr>
        <p:spPr>
          <a:xfrm>
            <a:off x="4001687" y="1697107"/>
            <a:ext cx="4772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b="1" dirty="0" smtClean="0"/>
              <a:t>Accepted </a:t>
            </a:r>
            <a:r>
              <a:rPr lang="en-US" sz="1800" b="1" dirty="0" err="1" smtClean="0"/>
              <a:t>AM+Uplink</a:t>
            </a:r>
            <a:endParaRPr lang="en-US" sz="1800" dirty="0"/>
          </a:p>
        </p:txBody>
      </p:sp>
      <p:cxnSp>
        <p:nvCxnSpPr>
          <p:cNvPr id="42" name="Straight Arrow Connector 41"/>
          <p:cNvCxnSpPr/>
          <p:nvPr/>
        </p:nvCxnSpPr>
        <p:spPr bwMode="auto">
          <a:xfrm flipH="1">
            <a:off x="3049310" y="2066555"/>
            <a:ext cx="1094340" cy="2169445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5" name="Rectangle 44"/>
          <p:cNvSpPr/>
          <p:nvPr/>
        </p:nvSpPr>
        <p:spPr bwMode="auto">
          <a:xfrm>
            <a:off x="2108285" y="4258546"/>
            <a:ext cx="1846754" cy="320040"/>
          </a:xfrm>
          <a:prstGeom prst="rect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35801968-00FD-4D2A-8A1A-806EF2CDEA18}"/>
              </a:ext>
            </a:extLst>
          </p:cNvPr>
          <p:cNvSpPr txBox="1">
            <a:spLocks/>
          </p:cNvSpPr>
          <p:nvPr/>
        </p:nvSpPr>
        <p:spPr bwMode="auto">
          <a:xfrm>
            <a:off x="428625" y="347472"/>
            <a:ext cx="8181975" cy="1030627"/>
          </a:xfrm>
          <a:prstGeom prst="rect">
            <a:avLst/>
          </a:prstGeom>
          <a:noFill/>
          <a:ln w="635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/>
              <a:t>Plans </a:t>
            </a:r>
            <a:r>
              <a:rPr lang="en-US" dirty="0" smtClean="0"/>
              <a:t>Display -</a:t>
            </a:r>
            <a:endParaRPr lang="en-US" dirty="0"/>
          </a:p>
          <a:p>
            <a:r>
              <a:rPr lang="en-US" dirty="0" smtClean="0"/>
              <a:t>Amend </a:t>
            </a:r>
            <a:r>
              <a:rPr lang="en-US" dirty="0"/>
              <a:t>Trial Planned Altitude</a:t>
            </a:r>
          </a:p>
        </p:txBody>
      </p:sp>
    </p:spTree>
    <p:extLst>
      <p:ext uri="{BB962C8B-B14F-4D97-AF65-F5344CB8AC3E}">
        <p14:creationId xmlns:p14="http://schemas.microsoft.com/office/powerpoint/2010/main" val="160578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17" grpId="0"/>
      <p:bldP spid="33" grpId="0" animBg="1"/>
      <p:bldP spid="33" grpId="1" animBg="1"/>
      <p:bldP spid="39" grpId="0"/>
      <p:bldP spid="39" grpId="1"/>
      <p:bldP spid="41" grpId="0"/>
      <p:bldP spid="4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 smtClean="0"/>
              <a:t>An altitude clearance cannot be amended and uplinked from a trial plan.</a:t>
            </a:r>
            <a:endParaRPr lang="en-US" dirty="0"/>
          </a:p>
          <a:p>
            <a:pPr marL="45720" indent="0">
              <a:buNone/>
            </a:pPr>
            <a:endParaRPr lang="en-US" dirty="0" smtClean="0"/>
          </a:p>
          <a:p>
            <a:pPr marL="925830" lvl="1" indent="-514350">
              <a:buFont typeface="+mj-lt"/>
              <a:buAutoNum type="alphaUcPeriod"/>
            </a:pPr>
            <a:r>
              <a:rPr lang="en-US" dirty="0" smtClean="0"/>
              <a:t>True</a:t>
            </a:r>
          </a:p>
          <a:p>
            <a:pPr marL="925830" lvl="1" indent="-514350">
              <a:buFont typeface="+mj-lt"/>
              <a:buAutoNum type="alphaUcPeriod"/>
            </a:pPr>
            <a:r>
              <a:rPr lang="en-US" dirty="0" smtClean="0"/>
              <a:t>False</a:t>
            </a:r>
          </a:p>
          <a:p>
            <a:pPr marL="411480" lvl="1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34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55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801968-00FD-4D2A-8A1A-806EF2CDE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Altitude Uplink Processing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11E6A-ADE7-436B-8967-8CFEE9B0DC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35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 bwMode="auto">
          <a:xfrm flipH="1">
            <a:off x="4417801" y="3950568"/>
            <a:ext cx="15339" cy="642586"/>
          </a:xfrm>
          <a:prstGeom prst="line">
            <a:avLst/>
          </a:prstGeom>
          <a:noFill/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 flipH="1">
            <a:off x="4405086" y="3137283"/>
            <a:ext cx="15339" cy="642586"/>
          </a:xfrm>
          <a:prstGeom prst="line">
            <a:avLst/>
          </a:prstGeom>
          <a:noFill/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 flipH="1">
            <a:off x="4405440" y="2358889"/>
            <a:ext cx="15339" cy="642586"/>
          </a:xfrm>
          <a:prstGeom prst="line">
            <a:avLst/>
          </a:prstGeom>
          <a:noFill/>
          <a:ln w="444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1276095" y="2234639"/>
            <a:ext cx="6468079" cy="400110"/>
          </a:xfrm>
          <a:prstGeom prst="rect">
            <a:avLst/>
          </a:prstGeom>
          <a:solidFill>
            <a:schemeClr val="accent1"/>
          </a:solidFill>
          <a:ln w="19050"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2000" dirty="0" smtClean="0">
                <a:latin typeface="+mn-lt"/>
                <a:cs typeface="Consolas" panose="020B0609020204030204" pitchFamily="49" charset="0"/>
              </a:rPr>
              <a:t>Controller enters altitude command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76096" y="3018544"/>
            <a:ext cx="6468079" cy="400110"/>
          </a:xfrm>
          <a:prstGeom prst="rect">
            <a:avLst/>
          </a:prstGeom>
          <a:solidFill>
            <a:schemeClr val="accent1"/>
          </a:solidFill>
          <a:ln w="19050"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  <a:cs typeface="Consolas" panose="020B0609020204030204" pitchFamily="49" charset="0"/>
              </a:rPr>
              <a:t>The system validates the command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76096" y="3796938"/>
            <a:ext cx="6468079" cy="400110"/>
          </a:xfrm>
          <a:prstGeom prst="rect">
            <a:avLst/>
          </a:prstGeom>
          <a:solidFill>
            <a:schemeClr val="accent1"/>
          </a:solidFill>
          <a:ln w="19050"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  <a:cs typeface="Consolas" panose="020B0609020204030204" pitchFamily="49" charset="0"/>
              </a:rPr>
              <a:t>If command passes validation flight data will be updated </a:t>
            </a:r>
            <a:endParaRPr lang="en-US" sz="2000" i="1" dirty="0" smtClean="0">
              <a:latin typeface="+mn-lt"/>
              <a:cs typeface="Consolas" panose="020B0609020204030204" pitchFamily="49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76098" y="4610223"/>
            <a:ext cx="6468079" cy="707886"/>
          </a:xfrm>
          <a:prstGeom prst="rect">
            <a:avLst/>
          </a:prstGeom>
          <a:solidFill>
            <a:schemeClr val="accent1"/>
          </a:solidFill>
          <a:ln w="19050"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  <a:cs typeface="Consolas" panose="020B0609020204030204" pitchFamily="49" charset="0"/>
              </a:rPr>
              <a:t>After flight data is updated, the system will build and send the uplink message</a:t>
            </a:r>
          </a:p>
        </p:txBody>
      </p:sp>
    </p:spTree>
    <p:extLst>
      <p:ext uri="{BB962C8B-B14F-4D97-AF65-F5344CB8AC3E}">
        <p14:creationId xmlns:p14="http://schemas.microsoft.com/office/powerpoint/2010/main" val="91088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801968-00FD-4D2A-8A1A-806EF2CDE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Altitude Uplink in Progress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11E6A-ADE7-436B-8967-8CFEE9B0DC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36</a:t>
            </a:fld>
            <a:endParaRPr lang="en-US" dirty="0"/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6B875306-FD12-425A-8A64-2B72E8FC28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5136" y="1375115"/>
            <a:ext cx="8050213" cy="1812222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The Altitude Uplink in Progress indicator is displayed when an altitude is initially sent, until a response is received that closes the uplink</a:t>
            </a:r>
          </a:p>
          <a:p>
            <a:pPr marL="685800" lvl="2" indent="0">
              <a:spcBef>
                <a:spcPts val="0"/>
              </a:spcBef>
              <a:spcAft>
                <a:spcPts val="600"/>
              </a:spcAft>
              <a:buNone/>
            </a:pPr>
            <a:endParaRPr lang="en-US" dirty="0"/>
          </a:p>
          <a:p>
            <a:pPr marL="685800" lvl="2" indent="0">
              <a:spcBef>
                <a:spcPts val="0"/>
              </a:spcBef>
              <a:spcAft>
                <a:spcPts val="600"/>
              </a:spcAft>
              <a:buNone/>
            </a:pPr>
            <a:endParaRPr lang="en-US" b="1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F31938-7C32-4E00-8ECE-3EAC4A4BC5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32"/>
          <a:stretch/>
        </p:blipFill>
        <p:spPr>
          <a:xfrm>
            <a:off x="0" y="3315370"/>
            <a:ext cx="9144000" cy="66160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AFF21CC-A7A9-4366-9941-947084681904}"/>
              </a:ext>
            </a:extLst>
          </p:cNvPr>
          <p:cNvSpPr/>
          <p:nvPr/>
        </p:nvSpPr>
        <p:spPr bwMode="auto">
          <a:xfrm>
            <a:off x="7725656" y="3483922"/>
            <a:ext cx="557770" cy="324505"/>
          </a:xfrm>
          <a:prstGeom prst="rect">
            <a:avLst/>
          </a:prstGeom>
          <a:noFill/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rapezoid 14">
            <a:extLst>
              <a:ext uri="{FF2B5EF4-FFF2-40B4-BE49-F238E27FC236}">
                <a16:creationId xmlns:a16="http://schemas.microsoft.com/office/drawing/2014/main" id="{98910938-09F6-4DA9-844C-C938C60CF79E}"/>
              </a:ext>
            </a:extLst>
          </p:cNvPr>
          <p:cNvSpPr/>
          <p:nvPr/>
        </p:nvSpPr>
        <p:spPr bwMode="auto">
          <a:xfrm>
            <a:off x="7294925" y="3808427"/>
            <a:ext cx="1419233" cy="661607"/>
          </a:xfrm>
          <a:prstGeom prst="trapezoid">
            <a:avLst>
              <a:gd name="adj" fmla="val 66723"/>
            </a:avLst>
          </a:prstGeom>
          <a:noFill/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B6B49A-3483-4769-9058-00561BCC5F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925" y="4470034"/>
            <a:ext cx="1419233" cy="845948"/>
          </a:xfrm>
          <a:prstGeom prst="rect">
            <a:avLst/>
          </a:prstGeom>
          <a:solidFill>
            <a:srgbClr val="00EF00"/>
          </a:solidFill>
          <a:ln w="25400">
            <a:solidFill>
              <a:srgbClr val="00B0F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961" y="4421455"/>
            <a:ext cx="1505160" cy="943107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grpSp>
        <p:nvGrpSpPr>
          <p:cNvPr id="7" name="Group 6"/>
          <p:cNvGrpSpPr/>
          <p:nvPr/>
        </p:nvGrpSpPr>
        <p:grpSpPr>
          <a:xfrm>
            <a:off x="640049" y="4097796"/>
            <a:ext cx="2986088" cy="1751330"/>
            <a:chOff x="640049" y="4097796"/>
            <a:chExt cx="2986088" cy="175133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A8347DB-3B1B-46BA-829A-ABFBD49F25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7" t="8876" r="30736" b="37609"/>
            <a:stretch/>
          </p:blipFill>
          <p:spPr>
            <a:xfrm>
              <a:off x="640049" y="4097796"/>
              <a:ext cx="2986088" cy="175133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30852" y="4840687"/>
              <a:ext cx="900767" cy="3931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632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5801968-00FD-4D2A-8A1A-806EF2CDE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Altitude Uplink Timeout Indicator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11E6A-ADE7-436B-8967-8CFEE9B0DC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37</a:t>
            </a:fld>
            <a:endParaRPr lang="en-US" dirty="0"/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6B875306-FD12-425A-8A64-2B72E8FC28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5136" y="1375115"/>
            <a:ext cx="8050213" cy="1812222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Displayed when no response to an altitude uplink has been received within an adapted time period</a:t>
            </a:r>
          </a:p>
          <a:p>
            <a:pPr marL="685800" lvl="2" indent="0">
              <a:spcBef>
                <a:spcPts val="0"/>
              </a:spcBef>
              <a:spcAft>
                <a:spcPts val="600"/>
              </a:spcAft>
              <a:buNone/>
            </a:pPr>
            <a:endParaRPr lang="en-US" dirty="0"/>
          </a:p>
          <a:p>
            <a:pPr marL="685800" lvl="2" indent="0">
              <a:spcBef>
                <a:spcPts val="0"/>
              </a:spcBef>
              <a:spcAft>
                <a:spcPts val="600"/>
              </a:spcAft>
              <a:buNone/>
            </a:pPr>
            <a:endParaRPr lang="en-US" b="1" dirty="0"/>
          </a:p>
          <a:p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B6F489F-C7CF-43BA-8768-6A63DF64AAE7}"/>
              </a:ext>
            </a:extLst>
          </p:cNvPr>
          <p:cNvGrpSpPr/>
          <p:nvPr/>
        </p:nvGrpSpPr>
        <p:grpSpPr>
          <a:xfrm>
            <a:off x="735367" y="4035498"/>
            <a:ext cx="2795452" cy="1912183"/>
            <a:chOff x="735367" y="4035498"/>
            <a:chExt cx="2795452" cy="1912183"/>
          </a:xfrm>
        </p:grpSpPr>
        <p:sp>
          <p:nvSpPr>
            <p:cNvPr id="2" name="Rectangle 1"/>
            <p:cNvSpPr/>
            <p:nvPr/>
          </p:nvSpPr>
          <p:spPr bwMode="auto">
            <a:xfrm>
              <a:off x="735367" y="4035498"/>
              <a:ext cx="2795452" cy="1912183"/>
            </a:xfrm>
            <a:prstGeom prst="rect">
              <a:avLst/>
            </a:prstGeom>
            <a:solidFill>
              <a:schemeClr val="tx1"/>
            </a:solidFill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312"/>
            <a:stretch/>
          </p:blipFill>
          <p:spPr>
            <a:xfrm>
              <a:off x="859563" y="4126287"/>
              <a:ext cx="2547060" cy="1821394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AA04266-4574-4684-BB79-D156872B25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26"/>
          <a:stretch/>
        </p:blipFill>
        <p:spPr>
          <a:xfrm>
            <a:off x="0" y="3256804"/>
            <a:ext cx="9144000" cy="72373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5B19184-E185-4C3C-9C27-A8D41B42BAA0}"/>
              </a:ext>
            </a:extLst>
          </p:cNvPr>
          <p:cNvSpPr/>
          <p:nvPr/>
        </p:nvSpPr>
        <p:spPr bwMode="auto">
          <a:xfrm>
            <a:off x="7677971" y="3444438"/>
            <a:ext cx="662773" cy="348465"/>
          </a:xfrm>
          <a:prstGeom prst="rect">
            <a:avLst/>
          </a:prstGeom>
          <a:noFill/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Trapezoid 17">
            <a:extLst>
              <a:ext uri="{FF2B5EF4-FFF2-40B4-BE49-F238E27FC236}">
                <a16:creationId xmlns:a16="http://schemas.microsoft.com/office/drawing/2014/main" id="{E8D6433B-C5D8-4628-9650-588253029CAC}"/>
              </a:ext>
            </a:extLst>
          </p:cNvPr>
          <p:cNvSpPr/>
          <p:nvPr/>
        </p:nvSpPr>
        <p:spPr bwMode="auto">
          <a:xfrm>
            <a:off x="7291511" y="3790829"/>
            <a:ext cx="1435693" cy="694643"/>
          </a:xfrm>
          <a:prstGeom prst="trapezoid">
            <a:avLst>
              <a:gd name="adj" fmla="val 54659"/>
            </a:avLst>
          </a:prstGeom>
          <a:noFill/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D4C7A77-F6E7-422B-A04F-97CA9DC30EDA}"/>
              </a:ext>
            </a:extLst>
          </p:cNvPr>
          <p:cNvGrpSpPr/>
          <p:nvPr/>
        </p:nvGrpSpPr>
        <p:grpSpPr>
          <a:xfrm>
            <a:off x="7291510" y="4485472"/>
            <a:ext cx="1435694" cy="790330"/>
            <a:chOff x="7291306" y="4449975"/>
            <a:chExt cx="1435694" cy="79033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DE448DC-5C35-4DDF-9698-3E13ED2057EC}"/>
                </a:ext>
              </a:extLst>
            </p:cNvPr>
            <p:cNvSpPr/>
            <p:nvPr/>
          </p:nvSpPr>
          <p:spPr bwMode="auto">
            <a:xfrm>
              <a:off x="7291306" y="4449975"/>
              <a:ext cx="1435694" cy="790330"/>
            </a:xfrm>
            <a:prstGeom prst="rect">
              <a:avLst/>
            </a:prstGeom>
            <a:solidFill>
              <a:schemeClr val="tx1"/>
            </a:solidFill>
            <a:ln w="254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E214D45-672A-4925-B35B-B0CD3DC2D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7013" y="4559892"/>
              <a:ext cx="1164280" cy="570497"/>
            </a:xfrm>
            <a:prstGeom prst="rect">
              <a:avLst/>
            </a:prstGeom>
            <a:ln w="25400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46616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875306-FD12-425A-8A64-2B72E8FC28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5136" y="1375114"/>
            <a:ext cx="8050213" cy="4601939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CPDLC altitude validation requirements:</a:t>
            </a:r>
          </a:p>
          <a:p>
            <a:pPr lvl="1">
              <a:spcAft>
                <a:spcPts val="800"/>
              </a:spcAft>
              <a:buFont typeface="Arial" panose="020B0604020202020204" pitchFamily="34" charset="0"/>
              <a:buChar char="–"/>
            </a:pPr>
            <a:r>
              <a:rPr lang="en-US" sz="2000" dirty="0" smtClean="0"/>
              <a:t>Command can only specify a single numeric altitude</a:t>
            </a:r>
          </a:p>
          <a:p>
            <a:pPr lvl="1">
              <a:spcAft>
                <a:spcPts val="800"/>
              </a:spcAft>
              <a:buFont typeface="Arial" panose="020B0604020202020204" pitchFamily="34" charset="0"/>
              <a:buChar char="–"/>
            </a:pPr>
            <a:r>
              <a:rPr lang="en-US" sz="2000" dirty="0" smtClean="0"/>
              <a:t>Local facility has track control</a:t>
            </a:r>
          </a:p>
          <a:p>
            <a:pPr lvl="1">
              <a:spcAft>
                <a:spcPts val="800"/>
              </a:spcAft>
              <a:buFont typeface="Arial" panose="020B0604020202020204" pitchFamily="34" charset="0"/>
              <a:buChar char="–"/>
            </a:pPr>
            <a:r>
              <a:rPr lang="en-US" sz="2000" dirty="0" smtClean="0"/>
              <a:t>Sector has eligibility</a:t>
            </a:r>
          </a:p>
          <a:p>
            <a:pPr lvl="1">
              <a:spcAft>
                <a:spcPts val="800"/>
              </a:spcAft>
              <a:buFont typeface="Arial" panose="020B0604020202020204" pitchFamily="34" charset="0"/>
              <a:buChar char="–"/>
            </a:pPr>
            <a:r>
              <a:rPr lang="en-US" sz="2000" dirty="0" smtClean="0"/>
              <a:t>Aircraft is marked on </a:t>
            </a:r>
            <a:r>
              <a:rPr lang="en-US" sz="2000" dirty="0"/>
              <a:t>f</a:t>
            </a:r>
            <a:r>
              <a:rPr lang="en-US" sz="2000" dirty="0" smtClean="0"/>
              <a:t>requency</a:t>
            </a:r>
          </a:p>
          <a:p>
            <a:pPr lvl="1">
              <a:spcAft>
                <a:spcPts val="800"/>
              </a:spcAft>
              <a:buFont typeface="Arial" panose="020B0604020202020204" pitchFamily="34" charset="0"/>
              <a:buChar char="–"/>
            </a:pPr>
            <a:r>
              <a:rPr lang="en-US" sz="2000" dirty="0" smtClean="0"/>
              <a:t>No open altitude uplinks for the aircraft</a:t>
            </a:r>
          </a:p>
          <a:p>
            <a:pPr lvl="1">
              <a:spcAft>
                <a:spcPts val="800"/>
              </a:spcAft>
              <a:buFont typeface="Arial" panose="020B0604020202020204" pitchFamily="34" charset="0"/>
              <a:buChar char="–"/>
            </a:pPr>
            <a:r>
              <a:rPr lang="en-US" sz="2000" dirty="0" smtClean="0"/>
              <a:t>No TOC or frequency uplink in progress</a:t>
            </a:r>
          </a:p>
          <a:p>
            <a:pPr lvl="1">
              <a:spcAft>
                <a:spcPts val="800"/>
              </a:spcAft>
              <a:buFont typeface="Arial" panose="020B0604020202020204" pitchFamily="34" charset="0"/>
              <a:buChar char="–"/>
            </a:pPr>
            <a:r>
              <a:rPr lang="en-US" sz="2000" dirty="0" smtClean="0"/>
              <a:t>No unacknowledged IC mismatch alert for the aircraft</a:t>
            </a:r>
          </a:p>
          <a:p>
            <a:pPr lvl="1">
              <a:spcAft>
                <a:spcPts val="800"/>
              </a:spcAft>
              <a:buFont typeface="Arial" panose="020B0604020202020204" pitchFamily="34" charset="0"/>
              <a:buChar char="–"/>
            </a:pPr>
            <a:r>
              <a:rPr lang="en-US" sz="2000" dirty="0" smtClean="0"/>
              <a:t>No unacknowledged abnormal uplink for the aircraft</a:t>
            </a:r>
          </a:p>
          <a:p>
            <a:pPr lvl="1">
              <a:spcAft>
                <a:spcPts val="800"/>
              </a:spcAft>
              <a:buFont typeface="Arial" panose="020B0604020202020204" pitchFamily="34" charset="0"/>
              <a:buChar char="–"/>
            </a:pPr>
            <a:r>
              <a:rPr lang="en-US" sz="2000" dirty="0" smtClean="0"/>
              <a:t>No unacknowledged emergency PID for the aircraft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dirty="0" smtClean="0"/>
          </a:p>
          <a:p>
            <a:pPr marL="685800" lvl="2" indent="0">
              <a:spcBef>
                <a:spcPts val="0"/>
              </a:spcBef>
              <a:spcAft>
                <a:spcPts val="600"/>
              </a:spcAft>
              <a:buNone/>
            </a:pPr>
            <a:endParaRPr lang="en-US" dirty="0" smtClean="0"/>
          </a:p>
          <a:p>
            <a:pPr marL="685800" lvl="2" indent="0">
              <a:spcBef>
                <a:spcPts val="0"/>
              </a:spcBef>
              <a:spcAft>
                <a:spcPts val="600"/>
              </a:spcAft>
              <a:buNone/>
            </a:pPr>
            <a:endParaRPr lang="en-US" b="1" dirty="0" smtClean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801968-00FD-4D2A-8A1A-806EF2CDE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CPDLC Altitude Validation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11E6A-ADE7-436B-8967-8CFEE9B0DC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58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0388AE-D2C7-4E0B-8F7C-70AF472F7B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300" y="1099191"/>
            <a:ext cx="8050213" cy="4892533"/>
          </a:xfrm>
        </p:spPr>
        <p:txBody>
          <a:bodyPr/>
          <a:lstStyle/>
          <a:p>
            <a:pPr>
              <a:spcAft>
                <a:spcPts val="1100"/>
              </a:spcAft>
            </a:pPr>
            <a:r>
              <a:rPr lang="en-US" dirty="0"/>
              <a:t>Uplink may be accomplished via:</a:t>
            </a:r>
          </a:p>
          <a:p>
            <a:pPr lvl="1">
              <a:spcAft>
                <a:spcPts val="500"/>
              </a:spcAft>
            </a:pPr>
            <a:r>
              <a:rPr lang="en-US" sz="2200" dirty="0"/>
              <a:t>Keyboard</a:t>
            </a:r>
          </a:p>
          <a:p>
            <a:pPr lvl="1">
              <a:spcAft>
                <a:spcPts val="500"/>
              </a:spcAft>
            </a:pPr>
            <a:r>
              <a:rPr lang="en-US" sz="2200" dirty="0"/>
              <a:t>EDST menus</a:t>
            </a:r>
          </a:p>
          <a:p>
            <a:pPr>
              <a:spcAft>
                <a:spcPts val="1100"/>
              </a:spcAft>
            </a:pPr>
            <a:r>
              <a:rPr lang="en-US" dirty="0"/>
              <a:t>When </a:t>
            </a:r>
            <a:r>
              <a:rPr lang="en-US" dirty="0" err="1"/>
              <a:t>uplinking</a:t>
            </a:r>
            <a:r>
              <a:rPr lang="en-US" dirty="0"/>
              <a:t> an altitude, the system will build the appropriate uplink message type</a:t>
            </a:r>
          </a:p>
          <a:p>
            <a:pPr>
              <a:spcBef>
                <a:spcPts val="0"/>
              </a:spcBef>
              <a:spcAft>
                <a:spcPts val="1100"/>
              </a:spcAft>
            </a:pPr>
            <a:r>
              <a:rPr lang="en-US" dirty="0" smtClean="0"/>
              <a:t>Only single altitudes may be uplinked</a:t>
            </a:r>
            <a:endParaRPr lang="en-US" dirty="0"/>
          </a:p>
          <a:p>
            <a:pPr lvl="1">
              <a:spcBef>
                <a:spcPts val="0"/>
              </a:spcBef>
              <a:spcAft>
                <a:spcPts val="500"/>
              </a:spcAft>
            </a:pPr>
            <a:r>
              <a:rPr lang="en-US" dirty="0" smtClean="0"/>
              <a:t>Altitudes other than a single altitude will be rejected, such as:</a:t>
            </a:r>
          </a:p>
          <a:p>
            <a:pPr lvl="2">
              <a:spcAft>
                <a:spcPts val="500"/>
              </a:spcAft>
            </a:pPr>
            <a:r>
              <a:rPr lang="en-US" dirty="0" smtClean="0"/>
              <a:t>­</a:t>
            </a:r>
            <a:r>
              <a:rPr lang="en-US" sz="2200" dirty="0" smtClean="0"/>
              <a:t>VFR</a:t>
            </a:r>
            <a:r>
              <a:rPr lang="en-US" sz="2200" dirty="0"/>
              <a:t>, OTP, ABV</a:t>
            </a:r>
          </a:p>
          <a:p>
            <a:pPr lvl="2">
              <a:spcAft>
                <a:spcPts val="500"/>
              </a:spcAft>
            </a:pPr>
            <a:r>
              <a:rPr lang="en-US" sz="2200" dirty="0" smtClean="0"/>
              <a:t>­Block </a:t>
            </a:r>
            <a:r>
              <a:rPr lang="en-US" sz="2200" dirty="0"/>
              <a:t>altitudes</a:t>
            </a:r>
          </a:p>
          <a:p>
            <a:pPr lvl="2"/>
            <a:r>
              <a:rPr lang="en-US" sz="2200" dirty="0" smtClean="0"/>
              <a:t>­ALT/FIX/ALT</a:t>
            </a:r>
            <a:endParaRPr lang="en-US" sz="2200" dirty="0"/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3</a:t>
            </a:fld>
            <a:endParaRPr 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 txBox="1">
            <a:spLocks/>
          </p:cNvSpPr>
          <p:nvPr/>
        </p:nvSpPr>
        <p:spPr bwMode="auto">
          <a:xfrm>
            <a:off x="428625" y="344487"/>
            <a:ext cx="8472488" cy="663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 smtClean="0"/>
              <a:t>Supported Altitude </a:t>
            </a:r>
            <a:r>
              <a:rPr lang="en-US" dirty="0"/>
              <a:t>Uplinks</a:t>
            </a:r>
          </a:p>
        </p:txBody>
      </p:sp>
    </p:spTree>
    <p:extLst>
      <p:ext uri="{BB962C8B-B14F-4D97-AF65-F5344CB8AC3E}">
        <p14:creationId xmlns:p14="http://schemas.microsoft.com/office/powerpoint/2010/main" val="335632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875306-FD12-425A-8A64-2B72E8FC28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5136" y="1091097"/>
            <a:ext cx="8200882" cy="4601939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600" dirty="0" smtClean="0"/>
              <a:t>CPDLC altitude uplinks are inhibited when any of several conditions exist</a:t>
            </a:r>
          </a:p>
          <a:p>
            <a:r>
              <a:rPr lang="en-US" sz="2600" dirty="0" smtClean="0"/>
              <a:t>The pop up box allows the controller to either override the inhibition, or cancel the uplink by exiting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dirty="0" smtClean="0"/>
          </a:p>
          <a:p>
            <a:pPr marL="685800" lvl="2" indent="0">
              <a:spcBef>
                <a:spcPts val="0"/>
              </a:spcBef>
              <a:spcAft>
                <a:spcPts val="600"/>
              </a:spcAft>
              <a:buNone/>
            </a:pPr>
            <a:endParaRPr lang="en-US" dirty="0" smtClean="0"/>
          </a:p>
          <a:p>
            <a:pPr marL="685800" lvl="2" indent="0">
              <a:spcBef>
                <a:spcPts val="0"/>
              </a:spcBef>
              <a:spcAft>
                <a:spcPts val="600"/>
              </a:spcAft>
              <a:buNone/>
            </a:pPr>
            <a:endParaRPr lang="en-US" b="1" dirty="0" smtClean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801968-00FD-4D2A-8A1A-806EF2CDE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CPDLC Inhibited Uplink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11E6A-ADE7-436B-8967-8CFEE9B0DC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39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38" t="2489" r="1291" b="1900"/>
          <a:stretch/>
        </p:blipFill>
        <p:spPr>
          <a:xfrm>
            <a:off x="2377440" y="3320202"/>
            <a:ext cx="4389120" cy="268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99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 rot="20514893">
            <a:off x="3321880" y="4200862"/>
            <a:ext cx="23334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B0F0"/>
                </a:solidFill>
                <a:latin typeface="Consolas" panose="020B0609020204030204" pitchFamily="49" charset="0"/>
              </a:rPr>
              <a:t>QZ 350 /U 123</a:t>
            </a:r>
            <a:endParaRPr lang="en-US" sz="1600" b="1" dirty="0">
              <a:solidFill>
                <a:srgbClr val="00B0F0"/>
              </a:solidFill>
              <a:latin typeface="Consolas" panose="020B0609020204030204" pitchFamily="49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 bwMode="auto">
          <a:xfrm flipV="1">
            <a:off x="3490623" y="4183321"/>
            <a:ext cx="1982132" cy="660003"/>
          </a:xfrm>
          <a:prstGeom prst="straightConnector1">
            <a:avLst/>
          </a:prstGeom>
          <a:noFill/>
          <a:ln w="444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3"/>
          <a:srcRect l="66934" t="55675"/>
          <a:stretch/>
        </p:blipFill>
        <p:spPr>
          <a:xfrm>
            <a:off x="5489702" y="3679053"/>
            <a:ext cx="1275954" cy="931092"/>
          </a:xfrm>
          <a:prstGeom prst="rect">
            <a:avLst/>
          </a:prstGeom>
        </p:spPr>
      </p:pic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74638" y="182563"/>
            <a:ext cx="8659812" cy="609600"/>
          </a:xfrm>
        </p:spPr>
        <p:txBody>
          <a:bodyPr/>
          <a:lstStyle/>
          <a:p>
            <a:r>
              <a:rPr lang="en-US" altLang="en-US" dirty="0" smtClean="0"/>
              <a:t>Behavior of </a:t>
            </a:r>
            <a:r>
              <a:rPr lang="en-US" altLang="en-US" dirty="0"/>
              <a:t>Altitude </a:t>
            </a:r>
            <a:r>
              <a:rPr lang="en-US" altLang="en-US" dirty="0" smtClean="0"/>
              <a:t>Amendments</a:t>
            </a:r>
            <a:endParaRPr lang="en-US" altLang="en-US" dirty="0"/>
          </a:p>
        </p:txBody>
      </p:sp>
      <p:sp>
        <p:nvSpPr>
          <p:cNvPr id="43" name="Slide Number Placeholder 3">
            <a:extLst>
              <a:ext uri="{FF2B5EF4-FFF2-40B4-BE49-F238E27FC236}">
                <a16:creationId xmlns:a16="http://schemas.microsoft.com/office/drawing/2014/main" id="{89911E6A-ADE7-436B-8967-8CFEE9B0DC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945394" y="6336792"/>
            <a:ext cx="569955" cy="274320"/>
          </a:xfrm>
        </p:spPr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40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66934" b="55621"/>
          <a:stretch/>
        </p:blipFill>
        <p:spPr>
          <a:xfrm>
            <a:off x="5472755" y="4935174"/>
            <a:ext cx="1275954" cy="93222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 rot="695578">
            <a:off x="3495460" y="5084953"/>
            <a:ext cx="1906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B0F0"/>
                </a:solidFill>
                <a:latin typeface="Consolas" panose="020B0609020204030204" pitchFamily="49" charset="0"/>
              </a:rPr>
              <a:t>QZ 350 123</a:t>
            </a:r>
            <a:endParaRPr lang="en-US" sz="1600" b="1" dirty="0">
              <a:solidFill>
                <a:srgbClr val="00B0F0"/>
              </a:solidFill>
              <a:latin typeface="Consolas" panose="020B0609020204030204" pitchFamily="49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>
            <a:off x="3581400" y="4893232"/>
            <a:ext cx="1891355" cy="432120"/>
          </a:xfrm>
          <a:prstGeom prst="straightConnector1">
            <a:avLst/>
          </a:prstGeom>
          <a:noFill/>
          <a:ln w="444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8" name="Group 17"/>
          <p:cNvGrpSpPr/>
          <p:nvPr/>
        </p:nvGrpSpPr>
        <p:grpSpPr>
          <a:xfrm>
            <a:off x="3989082" y="2920802"/>
            <a:ext cx="4356957" cy="285394"/>
            <a:chOff x="1730374" y="960427"/>
            <a:chExt cx="4356957" cy="28539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/>
            <a:srcRect r="59805" b="-7010"/>
            <a:stretch/>
          </p:blipFill>
          <p:spPr>
            <a:xfrm>
              <a:off x="1730374" y="960427"/>
              <a:ext cx="4356957" cy="28539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12574" y="1027342"/>
              <a:ext cx="137160" cy="13287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/>
            <a:srcRect r="44205" b="11450"/>
            <a:stretch/>
          </p:blipFill>
          <p:spPr>
            <a:xfrm>
              <a:off x="1796882" y="988084"/>
              <a:ext cx="340126" cy="193991"/>
            </a:xfrm>
            <a:prstGeom prst="rect">
              <a:avLst/>
            </a:prstGeom>
          </p:spPr>
        </p:pic>
      </p:grpSp>
      <p:sp>
        <p:nvSpPr>
          <p:cNvPr id="22" name="TextBox 21"/>
          <p:cNvSpPr txBox="1"/>
          <p:nvPr/>
        </p:nvSpPr>
        <p:spPr>
          <a:xfrm rot="868976">
            <a:off x="4939444" y="2111044"/>
            <a:ext cx="1906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B0F0"/>
                </a:solidFill>
                <a:latin typeface="Consolas" panose="020B0609020204030204" pitchFamily="49" charset="0"/>
              </a:rPr>
              <a:t>QZ 350 123</a:t>
            </a:r>
            <a:endParaRPr lang="en-US" sz="1600" b="1" dirty="0">
              <a:solidFill>
                <a:srgbClr val="00B0F0"/>
              </a:solidFill>
              <a:latin typeface="Consolas" panose="020B0609020204030204" pitchFamily="49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4844663" y="2191885"/>
            <a:ext cx="2828346" cy="692746"/>
          </a:xfrm>
          <a:prstGeom prst="straightConnector1">
            <a:avLst/>
          </a:prstGeom>
          <a:noFill/>
          <a:ln w="444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1509" name="Picture 2150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9082" y="1006688"/>
            <a:ext cx="4176836" cy="292608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 bwMode="auto">
          <a:xfrm flipV="1">
            <a:off x="4927396" y="1299296"/>
            <a:ext cx="2745613" cy="724630"/>
          </a:xfrm>
          <a:prstGeom prst="straightConnector1">
            <a:avLst/>
          </a:prstGeom>
          <a:noFill/>
          <a:ln w="444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TextBox 38"/>
          <p:cNvSpPr txBox="1"/>
          <p:nvPr/>
        </p:nvSpPr>
        <p:spPr>
          <a:xfrm rot="20693575">
            <a:off x="4848460" y="1423475"/>
            <a:ext cx="23334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B0F0"/>
                </a:solidFill>
                <a:latin typeface="Consolas" panose="020B0609020204030204" pitchFamily="49" charset="0"/>
              </a:rPr>
              <a:t>QZ 350 /U 123</a:t>
            </a:r>
            <a:endParaRPr lang="en-US" sz="1600" b="1" dirty="0">
              <a:solidFill>
                <a:srgbClr val="00B0F0"/>
              </a:solidFill>
              <a:latin typeface="Consolas" panose="020B0609020204030204" pitchFamily="49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64511" y="1994834"/>
            <a:ext cx="4290390" cy="247356"/>
            <a:chOff x="139172" y="1758721"/>
            <a:chExt cx="4290390" cy="24735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8"/>
            <a:srcRect r="61600" b="118"/>
            <a:stretch/>
          </p:blipFill>
          <p:spPr>
            <a:xfrm>
              <a:off x="139172" y="1758721"/>
              <a:ext cx="4290390" cy="24735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6"/>
            <a:srcRect r="44205" b="11450"/>
            <a:stretch/>
          </p:blipFill>
          <p:spPr>
            <a:xfrm>
              <a:off x="294382" y="1787813"/>
              <a:ext cx="340126" cy="19399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8149" y="1822899"/>
              <a:ext cx="137160" cy="132873"/>
            </a:xfrm>
            <a:prstGeom prst="rect">
              <a:avLst/>
            </a:prstGeom>
          </p:spPr>
        </p:pic>
      </p:grpSp>
      <p:sp>
        <p:nvSpPr>
          <p:cNvPr id="21519" name="TextBox 21518"/>
          <p:cNvSpPr txBox="1"/>
          <p:nvPr/>
        </p:nvSpPr>
        <p:spPr>
          <a:xfrm>
            <a:off x="1145513" y="916164"/>
            <a:ext cx="2149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ACL</a:t>
            </a:r>
            <a:endParaRPr lang="en-US" sz="3200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1145513" y="3504584"/>
            <a:ext cx="2149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FDB</a:t>
            </a:r>
            <a:endParaRPr lang="en-US" sz="3200" b="1" dirty="0"/>
          </a:p>
        </p:txBody>
      </p:sp>
      <p:cxnSp>
        <p:nvCxnSpPr>
          <p:cNvPr id="21521" name="Straight Connector 21520"/>
          <p:cNvCxnSpPr/>
          <p:nvPr/>
        </p:nvCxnSpPr>
        <p:spPr bwMode="auto">
          <a:xfrm flipV="1">
            <a:off x="1375564" y="3430199"/>
            <a:ext cx="6400800" cy="3022"/>
          </a:xfrm>
          <a:prstGeom prst="line">
            <a:avLst/>
          </a:prstGeom>
          <a:noFill/>
          <a:ln w="69850" cap="flat" cmpd="sng" algn="ctr">
            <a:solidFill>
              <a:srgbClr val="1D2F6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8" name="Picture 67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65936" y="4421699"/>
            <a:ext cx="1172884" cy="8931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43290" y="3656175"/>
            <a:ext cx="1406138" cy="10043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89702" y="4938786"/>
            <a:ext cx="1309175" cy="98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46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6" grpId="0"/>
      <p:bldP spid="22" grpId="0"/>
      <p:bldP spid="3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 smtClean="0"/>
              <a:t>Which of these would cause the system to inhibit a CPDLC uplink?</a:t>
            </a:r>
            <a:endParaRPr lang="en-US" dirty="0"/>
          </a:p>
          <a:p>
            <a:pPr marL="45720" indent="0">
              <a:buNone/>
            </a:pPr>
            <a:endParaRPr lang="en-US" dirty="0" smtClean="0"/>
          </a:p>
          <a:p>
            <a:pPr marL="925830" lvl="1" indent="-514350">
              <a:buFont typeface="+mj-lt"/>
              <a:buAutoNum type="alphaUcPeriod"/>
            </a:pPr>
            <a:r>
              <a:rPr lang="en-US" dirty="0"/>
              <a:t>A</a:t>
            </a:r>
            <a:r>
              <a:rPr lang="en-US" dirty="0" smtClean="0"/>
              <a:t>ircraft has an Interim Altitude assigned</a:t>
            </a:r>
          </a:p>
          <a:p>
            <a:pPr marL="925830" lvl="1" indent="-514350">
              <a:buFont typeface="+mj-lt"/>
              <a:buAutoNum type="alphaUcPeriod"/>
            </a:pPr>
            <a:r>
              <a:rPr lang="en-US" dirty="0" smtClean="0"/>
              <a:t>Controller is assigning a Local Interim Altitude</a:t>
            </a:r>
          </a:p>
          <a:p>
            <a:pPr marL="925830" lvl="1" indent="-514350">
              <a:buFont typeface="+mj-lt"/>
              <a:buAutoNum type="alphaUcPeriod"/>
            </a:pPr>
            <a:r>
              <a:rPr lang="en-US" dirty="0" smtClean="0"/>
              <a:t>Mode C altitude not being displayed for the aircraft</a:t>
            </a:r>
          </a:p>
          <a:p>
            <a:pPr marL="411480" lvl="1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41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37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875306-FD12-425A-8A64-2B72E8FC28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776" y="1736004"/>
            <a:ext cx="8200882" cy="3311186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dirty="0" smtClean="0"/>
              <a:t>Mode C altitude must be validated:</a:t>
            </a:r>
          </a:p>
          <a:p>
            <a:pPr lvl="1">
              <a:spcAft>
                <a:spcPts val="700"/>
              </a:spcAft>
            </a:pPr>
            <a:r>
              <a:rPr lang="en-US" dirty="0" smtClean="0"/>
              <a:t>After </a:t>
            </a:r>
            <a:r>
              <a:rPr lang="en-US" dirty="0"/>
              <a:t>a</a:t>
            </a:r>
            <a:r>
              <a:rPr lang="en-US" dirty="0" smtClean="0"/>
              <a:t>ccepting an </a:t>
            </a:r>
            <a:r>
              <a:rPr lang="en-US" dirty="0" err="1" smtClean="0"/>
              <a:t>interfacility</a:t>
            </a:r>
            <a:r>
              <a:rPr lang="en-US" dirty="0" smtClean="0"/>
              <a:t> handoff, except:</a:t>
            </a:r>
          </a:p>
          <a:p>
            <a:pPr lvl="2">
              <a:spcAft>
                <a:spcPts val="700"/>
              </a:spcAft>
            </a:pPr>
            <a:r>
              <a:rPr lang="en-US" dirty="0" smtClean="0"/>
              <a:t>­ERAM </a:t>
            </a:r>
            <a:r>
              <a:rPr lang="en-US" dirty="0"/>
              <a:t>facilities are not required to validate Mode C altitude readouts after accepting </a:t>
            </a:r>
            <a:r>
              <a:rPr lang="en-US" dirty="0" err="1"/>
              <a:t>interfacility</a:t>
            </a:r>
            <a:r>
              <a:rPr lang="en-US" dirty="0"/>
              <a:t> handoffs from other ERAM facilities</a:t>
            </a:r>
            <a:endParaRPr lang="en-US" dirty="0" smtClean="0"/>
          </a:p>
          <a:p>
            <a:pPr lvl="1">
              <a:spcAft>
                <a:spcPts val="700"/>
              </a:spcAft>
            </a:pPr>
            <a:r>
              <a:rPr lang="en-US" dirty="0" smtClean="0"/>
              <a:t>After initial track start</a:t>
            </a:r>
          </a:p>
          <a:p>
            <a:pPr lvl="1">
              <a:spcAft>
                <a:spcPts val="700"/>
              </a:spcAft>
            </a:pPr>
            <a:r>
              <a:rPr lang="en-US" dirty="0" smtClean="0"/>
              <a:t>After track start from Coast</a:t>
            </a:r>
          </a:p>
          <a:p>
            <a:pPr lvl="1">
              <a:spcAft>
                <a:spcPts val="700"/>
              </a:spcAft>
            </a:pPr>
            <a:r>
              <a:rPr lang="en-US" dirty="0" smtClean="0"/>
              <a:t>During and after the display of a missing, unreasonable</a:t>
            </a:r>
            <a:r>
              <a:rPr lang="en-US" dirty="0"/>
              <a:t>, </a:t>
            </a:r>
            <a:r>
              <a:rPr lang="en-US" dirty="0" smtClean="0"/>
              <a:t>exceptional, or otherwise </a:t>
            </a:r>
            <a:r>
              <a:rPr lang="en-US" dirty="0"/>
              <a:t>unreliable Mode C readout indicator</a:t>
            </a:r>
            <a:endParaRPr lang="en-US" dirty="0" smtClean="0"/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dirty="0" smtClean="0"/>
          </a:p>
          <a:p>
            <a:pPr marL="685800" lvl="2" indent="0">
              <a:spcBef>
                <a:spcPts val="0"/>
              </a:spcBef>
              <a:spcAft>
                <a:spcPts val="600"/>
              </a:spcAft>
              <a:buNone/>
            </a:pPr>
            <a:endParaRPr lang="en-US" dirty="0" smtClean="0"/>
          </a:p>
          <a:p>
            <a:pPr marL="685800" lvl="2" indent="0">
              <a:spcBef>
                <a:spcPts val="0"/>
              </a:spcBef>
              <a:spcAft>
                <a:spcPts val="600"/>
              </a:spcAft>
              <a:buNone/>
            </a:pPr>
            <a:endParaRPr lang="en-US" b="1" dirty="0" smtClean="0"/>
          </a:p>
          <a:p>
            <a:r>
              <a:rPr lang="en-US" dirty="0" smtClean="0"/>
              <a:t>A 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801968-00FD-4D2A-8A1A-806EF2CDE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44487"/>
            <a:ext cx="8472488" cy="1227137"/>
          </a:xfrm>
        </p:spPr>
        <p:txBody>
          <a:bodyPr/>
          <a:lstStyle/>
          <a:p>
            <a:r>
              <a:rPr lang="en-US" dirty="0" smtClean="0"/>
              <a:t>Requirements for Validating </a:t>
            </a:r>
            <a:br>
              <a:rPr lang="en-US" dirty="0" smtClean="0"/>
            </a:br>
            <a:r>
              <a:rPr lang="en-US" dirty="0" smtClean="0"/>
              <a:t>Mode C Readout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11E6A-ADE7-436B-8967-8CFEE9B0DC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17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875306-FD12-425A-8A64-2B72E8FC28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776" y="1389888"/>
            <a:ext cx="6540887" cy="4697073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  <a:tabLst>
                <a:tab pos="0" algn="l"/>
              </a:tabLst>
            </a:pPr>
            <a:r>
              <a:rPr lang="en-US" dirty="0" smtClean="0"/>
              <a:t>Consider an altitude readout to be valid when:</a:t>
            </a:r>
          </a:p>
          <a:p>
            <a:pPr lvl="1">
              <a:spcAft>
                <a:spcPts val="1200"/>
              </a:spcAft>
            </a:pPr>
            <a:r>
              <a:rPr lang="en-US" sz="2200" dirty="0"/>
              <a:t>It varies less than </a:t>
            </a:r>
            <a:r>
              <a:rPr lang="en-US" sz="2200" dirty="0" smtClean="0"/>
              <a:t>300’ </a:t>
            </a:r>
            <a:r>
              <a:rPr lang="en-US" sz="2200" dirty="0"/>
              <a:t>from the </a:t>
            </a:r>
            <a:r>
              <a:rPr lang="en-US" sz="2200" dirty="0" smtClean="0"/>
              <a:t>pilot reported </a:t>
            </a:r>
            <a:r>
              <a:rPr lang="en-US" sz="2200" dirty="0"/>
              <a:t>altitude, </a:t>
            </a:r>
            <a:r>
              <a:rPr lang="en-US" sz="2200" dirty="0" smtClean="0"/>
              <a:t>or</a:t>
            </a:r>
          </a:p>
          <a:p>
            <a:pPr lvl="1">
              <a:spcAft>
                <a:spcPts val="1200"/>
              </a:spcAft>
            </a:pPr>
            <a:r>
              <a:rPr lang="en-US" sz="2200" dirty="0"/>
              <a:t>You receive a continuous readout from </a:t>
            </a:r>
            <a:r>
              <a:rPr lang="en-US" sz="2200" dirty="0" smtClean="0"/>
              <a:t>an aircraft </a:t>
            </a:r>
            <a:r>
              <a:rPr lang="en-US" sz="2200" dirty="0"/>
              <a:t>on the airport and the readout varies by </a:t>
            </a:r>
            <a:r>
              <a:rPr lang="en-US" sz="2200" dirty="0" smtClean="0"/>
              <a:t>less than 300’ </a:t>
            </a:r>
            <a:r>
              <a:rPr lang="en-US" sz="2200" dirty="0"/>
              <a:t>from the field elevation, </a:t>
            </a:r>
            <a:r>
              <a:rPr lang="en-US" sz="2200" dirty="0" smtClean="0"/>
              <a:t>or</a:t>
            </a:r>
          </a:p>
          <a:p>
            <a:pPr lvl="1">
              <a:spcAft>
                <a:spcPts val="1200"/>
              </a:spcAft>
            </a:pPr>
            <a:r>
              <a:rPr lang="en-US" sz="2200" dirty="0"/>
              <a:t>You have correlated the altitude </a:t>
            </a:r>
            <a:r>
              <a:rPr lang="en-US" sz="2200" dirty="0" smtClean="0"/>
              <a:t>information in </a:t>
            </a:r>
            <a:r>
              <a:rPr lang="en-US" sz="2200" dirty="0"/>
              <a:t>your data block with the validated information </a:t>
            </a:r>
            <a:r>
              <a:rPr lang="en-US" sz="2200" dirty="0" smtClean="0"/>
              <a:t>in a </a:t>
            </a:r>
            <a:r>
              <a:rPr lang="en-US" sz="2200" dirty="0"/>
              <a:t>data block generated in another facility</a:t>
            </a:r>
            <a:endParaRPr lang="en-US" sz="2200" dirty="0" smtClean="0"/>
          </a:p>
          <a:p>
            <a:pPr marL="411480" lvl="1" indent="0">
              <a:spcAft>
                <a:spcPts val="1200"/>
              </a:spcAft>
              <a:buNone/>
            </a:pPr>
            <a:endParaRPr lang="en-US" dirty="0" smtClean="0"/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dirty="0" smtClean="0"/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dirty="0" smtClean="0"/>
          </a:p>
          <a:p>
            <a:pPr marL="685800" lvl="2" indent="0">
              <a:spcBef>
                <a:spcPts val="0"/>
              </a:spcBef>
              <a:spcAft>
                <a:spcPts val="600"/>
              </a:spcAft>
              <a:buNone/>
            </a:pPr>
            <a:endParaRPr lang="en-US" dirty="0" smtClean="0"/>
          </a:p>
          <a:p>
            <a:pPr marL="685800" lvl="2" indent="0">
              <a:spcBef>
                <a:spcPts val="0"/>
              </a:spcBef>
              <a:spcAft>
                <a:spcPts val="600"/>
              </a:spcAft>
              <a:buNone/>
            </a:pPr>
            <a:endParaRPr lang="en-US" b="1" dirty="0" smtClean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801968-00FD-4D2A-8A1A-806EF2CDE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Valid Mode C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11E6A-ADE7-436B-8967-8CFEE9B0DC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43</a:t>
            </a:fld>
            <a:endParaRPr lang="en-US" dirty="0"/>
          </a:p>
        </p:txBody>
      </p:sp>
      <p:pic>
        <p:nvPicPr>
          <p:cNvPr id="2050" name="Picture 1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220" y="2075512"/>
            <a:ext cx="1874520" cy="173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114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95300" y="1389888"/>
            <a:ext cx="8050213" cy="4391025"/>
          </a:xfrm>
        </p:spPr>
        <p:txBody>
          <a:bodyPr/>
          <a:lstStyle/>
          <a:p>
            <a:r>
              <a:rPr lang="en-US" dirty="0"/>
              <a:t>If you observe an invalid altitude readout below FL180:</a:t>
            </a:r>
          </a:p>
          <a:p>
            <a:pPr lvl="1"/>
            <a:r>
              <a:rPr lang="en-US" dirty="0"/>
              <a:t>The radar controller issues the pilot the correct altimeter and confirms the pilot has accurately reported the altitude</a:t>
            </a:r>
          </a:p>
          <a:p>
            <a:pPr lvl="1"/>
            <a:r>
              <a:rPr lang="en-US" dirty="0"/>
              <a:t>If altitude readout continues to be invalid:</a:t>
            </a:r>
          </a:p>
          <a:p>
            <a:pPr lvl="2"/>
            <a:r>
              <a:rPr lang="en-US" sz="2200" dirty="0"/>
              <a:t>Pilot should be instructed to </a:t>
            </a:r>
            <a:r>
              <a:rPr lang="en-US" sz="2200" dirty="0" smtClean="0"/>
              <a:t>turn off                      altitude reporting </a:t>
            </a:r>
            <a:r>
              <a:rPr lang="en-US" sz="2200" dirty="0"/>
              <a:t>and given a reason</a:t>
            </a:r>
          </a:p>
          <a:p>
            <a:pPr lvl="2"/>
            <a:r>
              <a:rPr lang="en-US" sz="2200" dirty="0"/>
              <a:t>Sector team notifies the supervisor/CIC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Invalid Altitude Readout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44</a:t>
            </a:fld>
            <a:endParaRPr lang="en-US" dirty="0"/>
          </a:p>
        </p:txBody>
      </p:sp>
      <p:pic>
        <p:nvPicPr>
          <p:cNvPr id="5" name="Picture 1" descr="image0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" r="9028" b="6167"/>
          <a:stretch/>
        </p:blipFill>
        <p:spPr bwMode="auto">
          <a:xfrm>
            <a:off x="6876996" y="4106720"/>
            <a:ext cx="2051825" cy="1876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690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875306-FD12-425A-8A64-2B72E8FC28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776" y="1389787"/>
            <a:ext cx="6555271" cy="403482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If you observe an invalid altitude readout at or above FL180, unless the aircraft is descending below class A airspace:</a:t>
            </a:r>
          </a:p>
          <a:p>
            <a:pPr lvl="1">
              <a:spcAft>
                <a:spcPts val="1000"/>
              </a:spcAft>
            </a:pPr>
            <a:r>
              <a:rPr lang="en-US" sz="2300" dirty="0" smtClean="0"/>
              <a:t>The radar controller verifies </a:t>
            </a:r>
            <a:r>
              <a:rPr lang="en-US" sz="2300" dirty="0"/>
              <a:t>that the pilot is using 29.92 </a:t>
            </a:r>
            <a:r>
              <a:rPr lang="en-US" sz="2300" dirty="0" smtClean="0"/>
              <a:t>as </a:t>
            </a:r>
            <a:r>
              <a:rPr lang="en-US" sz="2300" dirty="0"/>
              <a:t>the altimeter setting and has </a:t>
            </a:r>
            <a:r>
              <a:rPr lang="en-US" sz="2300" dirty="0" smtClean="0"/>
              <a:t>accurately reported </a:t>
            </a:r>
            <a:r>
              <a:rPr lang="en-US" sz="2300" dirty="0"/>
              <a:t>the </a:t>
            </a:r>
            <a:r>
              <a:rPr lang="en-US" sz="2300" dirty="0" smtClean="0"/>
              <a:t>altitude</a:t>
            </a:r>
          </a:p>
          <a:p>
            <a:pPr lvl="1">
              <a:spcAft>
                <a:spcPts val="1200"/>
              </a:spcAft>
              <a:buFont typeface="Arial" panose="020B0604020202020204" pitchFamily="34" charset="0"/>
              <a:buChar char="–"/>
            </a:pPr>
            <a:r>
              <a:rPr lang="en-US" sz="2300" dirty="0" smtClean="0"/>
              <a:t>If Mode C readout continues to be invalid, the radar controller instructs the pilot to turn off the altitude reporting portion of the transponder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dirty="0" smtClean="0"/>
          </a:p>
          <a:p>
            <a:pPr marL="685800" lvl="2" indent="0">
              <a:spcBef>
                <a:spcPts val="0"/>
              </a:spcBef>
              <a:spcAft>
                <a:spcPts val="600"/>
              </a:spcAft>
              <a:buNone/>
            </a:pPr>
            <a:endParaRPr lang="en-US" dirty="0" smtClean="0"/>
          </a:p>
          <a:p>
            <a:pPr marL="685800" lvl="2" indent="0">
              <a:spcBef>
                <a:spcPts val="0"/>
              </a:spcBef>
              <a:spcAft>
                <a:spcPts val="600"/>
              </a:spcAft>
              <a:buNone/>
            </a:pPr>
            <a:endParaRPr lang="en-US" b="1" dirty="0" smtClean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801968-00FD-4D2A-8A1A-806EF2CDE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Invalid Altitude Readout </a:t>
            </a:r>
            <a:r>
              <a:rPr lang="en-US" sz="3200" dirty="0" smtClean="0"/>
              <a:t>(Cont’d)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11E6A-ADE7-436B-8967-8CFEE9B0DC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45</a:t>
            </a:fld>
            <a:endParaRPr lang="en-US" dirty="0"/>
          </a:p>
        </p:txBody>
      </p:sp>
      <p:pic>
        <p:nvPicPr>
          <p:cNvPr id="1027" name="Picture 1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698" y="1389787"/>
            <a:ext cx="205105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351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875306-FD12-425A-8A64-2B72E8FC28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776" y="1508760"/>
            <a:ext cx="8200882" cy="3825536"/>
          </a:xfrm>
        </p:spPr>
        <p:txBody>
          <a:bodyPr/>
          <a:lstStyle/>
          <a:p>
            <a:r>
              <a:rPr lang="en-US" dirty="0"/>
              <a:t>Request a pilot to confirm assigned altitude on </a:t>
            </a:r>
            <a:r>
              <a:rPr lang="en-US" dirty="0" smtClean="0"/>
              <a:t>initial contact unless: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The pilot states the assigned altitude, </a:t>
            </a:r>
            <a:r>
              <a:rPr lang="en-US" dirty="0" smtClean="0"/>
              <a:t>or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You assign a new altitude to a climbing or </a:t>
            </a:r>
            <a:r>
              <a:rPr lang="en-US" dirty="0" smtClean="0"/>
              <a:t>a descending </a:t>
            </a:r>
            <a:r>
              <a:rPr lang="en-US" dirty="0"/>
              <a:t>aircraft, </a:t>
            </a:r>
            <a:r>
              <a:rPr lang="en-US" dirty="0" smtClean="0"/>
              <a:t>or 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The Mode C readout is valid and indicates </a:t>
            </a:r>
            <a:r>
              <a:rPr lang="en-US" dirty="0" smtClean="0"/>
              <a:t>that the </a:t>
            </a:r>
            <a:r>
              <a:rPr lang="en-US" dirty="0"/>
              <a:t>aircraft is established at the assigned </a:t>
            </a:r>
            <a:r>
              <a:rPr lang="en-US" dirty="0" smtClean="0"/>
              <a:t>altitude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dirty="0" smtClean="0"/>
          </a:p>
          <a:p>
            <a:pPr marL="685800" lvl="2" indent="0">
              <a:spcBef>
                <a:spcPts val="0"/>
              </a:spcBef>
              <a:spcAft>
                <a:spcPts val="600"/>
              </a:spcAft>
              <a:buNone/>
            </a:pPr>
            <a:endParaRPr lang="en-US" dirty="0" smtClean="0"/>
          </a:p>
          <a:p>
            <a:pPr marL="685800" lvl="2" indent="0">
              <a:spcBef>
                <a:spcPts val="0"/>
              </a:spcBef>
              <a:spcAft>
                <a:spcPts val="600"/>
              </a:spcAft>
              <a:buNone/>
            </a:pPr>
            <a:endParaRPr lang="en-US" b="1" dirty="0" smtClean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801968-00FD-4D2A-8A1A-806EF2CDE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Altitude Confirmation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11E6A-ADE7-436B-8967-8CFEE9B0DC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29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 smtClean="0"/>
              <a:t>When must you validate an aircraft’s Mode C readout?</a:t>
            </a:r>
            <a:endParaRPr lang="en-US" dirty="0"/>
          </a:p>
          <a:p>
            <a:pPr marL="45720" indent="0">
              <a:buNone/>
            </a:pPr>
            <a:endParaRPr lang="en-US" dirty="0" smtClean="0"/>
          </a:p>
          <a:p>
            <a:pPr marL="925830" lvl="1" indent="-514350">
              <a:buFont typeface="+mj-lt"/>
              <a:buAutoNum type="alphaUcPeriod"/>
            </a:pPr>
            <a:r>
              <a:rPr lang="en-US" dirty="0" smtClean="0"/>
              <a:t>After accepting a handoff from an ERAM facility</a:t>
            </a:r>
          </a:p>
          <a:p>
            <a:pPr marL="925830" lvl="1" indent="-514350">
              <a:buFont typeface="+mj-lt"/>
              <a:buAutoNum type="alphaUcPeriod"/>
            </a:pPr>
            <a:r>
              <a:rPr lang="en-US" dirty="0" smtClean="0"/>
              <a:t>After accepting any handoff above FL450</a:t>
            </a:r>
          </a:p>
          <a:p>
            <a:pPr marL="925830" lvl="1" indent="-514350">
              <a:buFont typeface="+mj-lt"/>
              <a:buAutoNum type="alphaUcPeriod"/>
            </a:pPr>
            <a:r>
              <a:rPr lang="en-US" dirty="0" smtClean="0"/>
              <a:t>After accepting a handoff from a non-ERAM facility</a:t>
            </a:r>
          </a:p>
          <a:p>
            <a:pPr marL="411480" lvl="1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47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54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 smtClean="0"/>
              <a:t>When is a Mode C readout considered valid?</a:t>
            </a:r>
            <a:endParaRPr lang="en-US" dirty="0"/>
          </a:p>
          <a:p>
            <a:pPr marL="45720" indent="0">
              <a:buNone/>
            </a:pPr>
            <a:endParaRPr lang="en-US" dirty="0" smtClean="0"/>
          </a:p>
          <a:p>
            <a:pPr marL="925830" lvl="1" indent="-514350">
              <a:buFont typeface="+mj-lt"/>
              <a:buAutoNum type="alphaUcPeriod"/>
            </a:pPr>
            <a:r>
              <a:rPr lang="en-US" dirty="0" smtClean="0"/>
              <a:t>When it varies less than 300’ from the pilot reported altitude</a:t>
            </a:r>
          </a:p>
          <a:p>
            <a:pPr marL="925830" lvl="1" indent="-514350">
              <a:buFont typeface="+mj-lt"/>
              <a:buAutoNum type="alphaUcPeriod"/>
            </a:pPr>
            <a:r>
              <a:rPr lang="en-US" dirty="0" smtClean="0"/>
              <a:t>Anytime an aircraft is on your frequency</a:t>
            </a:r>
          </a:p>
          <a:p>
            <a:pPr marL="925830" lvl="1" indent="-514350">
              <a:buFont typeface="+mj-lt"/>
              <a:buAutoNum type="alphaUcPeriod"/>
            </a:pPr>
            <a:r>
              <a:rPr lang="en-US" dirty="0" smtClean="0"/>
              <a:t>When an aircraft is assigned a STAR</a:t>
            </a:r>
          </a:p>
          <a:p>
            <a:pPr marL="411480" lvl="1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48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754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0388AE-D2C7-4E0B-8F7C-70AF472F7B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5136" y="1093862"/>
            <a:ext cx="8050213" cy="4845465"/>
          </a:xfrm>
        </p:spPr>
        <p:txBody>
          <a:bodyPr/>
          <a:lstStyle/>
          <a:p>
            <a:pPr marL="685800" lvl="2" indent="0">
              <a:buNone/>
            </a:pPr>
            <a:endParaRPr lang="en-US" sz="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4</a:t>
            </a:fld>
            <a:endParaRPr 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 txBox="1">
            <a:spLocks/>
          </p:cNvSpPr>
          <p:nvPr/>
        </p:nvSpPr>
        <p:spPr bwMode="auto">
          <a:xfrm>
            <a:off x="428625" y="344487"/>
            <a:ext cx="8472488" cy="663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 smtClean="0"/>
              <a:t>Altitude Data </a:t>
            </a:r>
            <a:r>
              <a:rPr lang="en-US" dirty="0"/>
              <a:t>Processing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2411" y="1260002"/>
            <a:ext cx="2897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Transferring controller:</a:t>
            </a:r>
            <a:endParaRPr lang="en-US" sz="1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174953" y="2158911"/>
            <a:ext cx="21449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Local Interim Altitude displayed in FDB but not displayed in ACL</a:t>
            </a:r>
            <a:endParaRPr lang="en-US" sz="1800" dirty="0"/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 flipV="1">
            <a:off x="7367089" y="1935828"/>
            <a:ext cx="7932" cy="325001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Box 18"/>
          <p:cNvSpPr txBox="1"/>
          <p:nvPr/>
        </p:nvSpPr>
        <p:spPr>
          <a:xfrm>
            <a:off x="252411" y="3690380"/>
            <a:ext cx="2794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Receiving controller:</a:t>
            </a:r>
            <a:endParaRPr lang="en-US" sz="18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5886805" y="4748028"/>
            <a:ext cx="2103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Local Interim Altitude not displayed in FDB or ACL</a:t>
            </a:r>
            <a:endParaRPr lang="en-US" sz="1800" dirty="0"/>
          </a:p>
        </p:txBody>
      </p:sp>
      <p:cxnSp>
        <p:nvCxnSpPr>
          <p:cNvPr id="34" name="Straight Connector 33"/>
          <p:cNvCxnSpPr>
            <a:stCxn id="2" idx="1"/>
            <a:endCxn id="2" idx="3"/>
          </p:cNvCxnSpPr>
          <p:nvPr/>
        </p:nvCxnSpPr>
        <p:spPr bwMode="auto">
          <a:xfrm>
            <a:off x="465136" y="3516595"/>
            <a:ext cx="8050213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208F1C7F-DFCA-4355-9A38-EBBB8BBE1D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" t="1" r="52326" b="5198"/>
          <a:stretch/>
        </p:blipFill>
        <p:spPr>
          <a:xfrm>
            <a:off x="1623701" y="1690105"/>
            <a:ext cx="6241568" cy="2497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4C4CBA2-F652-41D7-A0BE-D6FE01A174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t="4130" r="52549" b="14240"/>
          <a:stretch/>
        </p:blipFill>
        <p:spPr>
          <a:xfrm>
            <a:off x="1922804" y="4109254"/>
            <a:ext cx="5829280" cy="283284"/>
          </a:xfrm>
          <a:prstGeom prst="rect">
            <a:avLst/>
          </a:prstGeom>
        </p:spPr>
      </p:pic>
      <p:cxnSp>
        <p:nvCxnSpPr>
          <p:cNvPr id="57" name="Straight Arrow Connector 56"/>
          <p:cNvCxnSpPr/>
          <p:nvPr/>
        </p:nvCxnSpPr>
        <p:spPr bwMode="auto">
          <a:xfrm flipV="1">
            <a:off x="7298721" y="4407016"/>
            <a:ext cx="0" cy="366650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549" y="2190776"/>
            <a:ext cx="2156409" cy="9510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628" y="4690608"/>
            <a:ext cx="2036330" cy="950976"/>
          </a:xfrm>
          <a:prstGeom prst="rect">
            <a:avLst/>
          </a:prstGeom>
        </p:spPr>
      </p:pic>
      <p:cxnSp>
        <p:nvCxnSpPr>
          <p:cNvPr id="59" name="Straight Arrow Connector 58"/>
          <p:cNvCxnSpPr/>
          <p:nvPr/>
        </p:nvCxnSpPr>
        <p:spPr bwMode="auto">
          <a:xfrm flipH="1">
            <a:off x="5059110" y="5089023"/>
            <a:ext cx="1115843" cy="0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Straight Arrow Connector 54"/>
          <p:cNvCxnSpPr/>
          <p:nvPr/>
        </p:nvCxnSpPr>
        <p:spPr bwMode="auto">
          <a:xfrm flipH="1" flipV="1">
            <a:off x="5338220" y="2636380"/>
            <a:ext cx="968577" cy="6056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06829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 smtClean="0"/>
              <a:t>What altimeter should a pilot use at or above FL180?</a:t>
            </a:r>
            <a:endParaRPr lang="en-US" dirty="0"/>
          </a:p>
          <a:p>
            <a:pPr marL="45720" indent="0">
              <a:buNone/>
            </a:pPr>
            <a:endParaRPr lang="en-US" dirty="0" smtClean="0"/>
          </a:p>
          <a:p>
            <a:pPr marL="925830" lvl="1" indent="-514350">
              <a:buFont typeface="+mj-lt"/>
              <a:buAutoNum type="alphaUcPeriod"/>
            </a:pPr>
            <a:r>
              <a:rPr lang="en-US" dirty="0" smtClean="0"/>
              <a:t>29.92</a:t>
            </a:r>
          </a:p>
          <a:p>
            <a:pPr marL="925830" lvl="1" indent="-514350">
              <a:buFont typeface="+mj-lt"/>
              <a:buAutoNum type="alphaUcPeriod"/>
            </a:pPr>
            <a:r>
              <a:rPr lang="en-US" dirty="0" smtClean="0"/>
              <a:t>28.92</a:t>
            </a:r>
          </a:p>
          <a:p>
            <a:pPr marL="925830" lvl="1" indent="-514350">
              <a:buFont typeface="+mj-lt"/>
              <a:buAutoNum type="alphaUcPeriod"/>
            </a:pPr>
            <a:r>
              <a:rPr lang="en-US" dirty="0" smtClean="0"/>
              <a:t>30.01</a:t>
            </a:r>
          </a:p>
          <a:p>
            <a:pPr marL="411480" lvl="1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49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39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875306-FD12-425A-8A64-2B72E8FC28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776" y="1508760"/>
            <a:ext cx="8200882" cy="4348832"/>
          </a:xfrm>
        </p:spPr>
        <p:txBody>
          <a:bodyPr/>
          <a:lstStyle/>
          <a:p>
            <a:r>
              <a:rPr lang="en-US" dirty="0" smtClean="0"/>
              <a:t>Purpose:</a:t>
            </a:r>
          </a:p>
          <a:p>
            <a:pPr lvl="1">
              <a:spcAft>
                <a:spcPts val="1200"/>
              </a:spcAft>
            </a:pPr>
            <a:r>
              <a:rPr lang="en-US" dirty="0"/>
              <a:t>P</a:t>
            </a:r>
            <a:r>
              <a:rPr lang="en-US" dirty="0" smtClean="0"/>
              <a:t>erform altitude amendment tasks</a:t>
            </a:r>
          </a:p>
          <a:p>
            <a:r>
              <a:rPr lang="en-US" dirty="0" smtClean="0"/>
              <a:t>Materials: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TTL part-task exercise: Altitude Amendments</a:t>
            </a:r>
          </a:p>
          <a:p>
            <a:r>
              <a:rPr lang="en-US" dirty="0" smtClean="0"/>
              <a:t>Directions</a:t>
            </a:r>
          </a:p>
          <a:p>
            <a:pPr lvl="1"/>
            <a:r>
              <a:rPr lang="en-US" dirty="0" smtClean="0"/>
              <a:t>This exercise takes approximate 45 minutes to complete. Each student must complete the checklist tasks. No headsets required.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dirty="0" smtClean="0"/>
          </a:p>
          <a:p>
            <a:pPr marL="685800" lvl="2" indent="0">
              <a:spcBef>
                <a:spcPts val="0"/>
              </a:spcBef>
              <a:spcAft>
                <a:spcPts val="600"/>
              </a:spcAft>
              <a:buNone/>
            </a:pPr>
            <a:endParaRPr lang="en-US" dirty="0" smtClean="0"/>
          </a:p>
          <a:p>
            <a:pPr marL="685800" lvl="2" indent="0">
              <a:spcBef>
                <a:spcPts val="0"/>
              </a:spcBef>
              <a:spcAft>
                <a:spcPts val="600"/>
              </a:spcAft>
              <a:buNone/>
            </a:pPr>
            <a:endParaRPr lang="en-US" b="1" dirty="0" smtClean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801968-00FD-4D2A-8A1A-806EF2CDE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Part-Task Exercise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11E6A-ADE7-436B-8967-8CFEE9B0DC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26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B875306-FD12-425A-8A64-2B72E8FC28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776" y="1508760"/>
            <a:ext cx="8050213" cy="4568485"/>
          </a:xfrm>
        </p:spPr>
        <p:txBody>
          <a:bodyPr/>
          <a:lstStyle/>
          <a:p>
            <a:pPr marL="4572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 smtClean="0"/>
              <a:t>This lesson covered:</a:t>
            </a:r>
          </a:p>
          <a:p>
            <a:pPr marL="640080" lvl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Characteristics of ERAM altitude amendments</a:t>
            </a:r>
          </a:p>
          <a:p>
            <a:pPr marL="640080" lvl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Characteristics of EDST altitude amendments</a:t>
            </a:r>
          </a:p>
          <a:p>
            <a:pPr marL="640080" lvl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Characteristics of CPDLC altitude processing</a:t>
            </a:r>
          </a:p>
          <a:p>
            <a:pPr marL="640080" lvl="1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Mode C validation and altitude confirmation requirements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dirty="0" smtClean="0"/>
          </a:p>
          <a:p>
            <a:pPr marL="685800" lvl="2" indent="0">
              <a:spcBef>
                <a:spcPts val="0"/>
              </a:spcBef>
              <a:spcAft>
                <a:spcPts val="600"/>
              </a:spcAft>
              <a:buNone/>
            </a:pPr>
            <a:endParaRPr lang="en-US" dirty="0" smtClean="0"/>
          </a:p>
          <a:p>
            <a:pPr marL="685800" lvl="2" indent="0">
              <a:spcBef>
                <a:spcPts val="0"/>
              </a:spcBef>
              <a:spcAft>
                <a:spcPts val="600"/>
              </a:spcAft>
              <a:buNone/>
            </a:pPr>
            <a:endParaRPr lang="en-US" b="1" dirty="0" smtClean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801968-00FD-4D2A-8A1A-806EF2CDE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 Summary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11E6A-ADE7-436B-8967-8CFEE9B0DC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92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22F84-00E9-497B-BE89-4885D7780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End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68CBEB-6352-41D5-95D2-C3B391BF62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90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0388AE-D2C7-4E0B-8F7C-70AF472F7B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3776" y="1719072"/>
            <a:ext cx="8050213" cy="3919100"/>
          </a:xfrm>
        </p:spPr>
        <p:txBody>
          <a:bodyPr/>
          <a:lstStyle/>
          <a:p>
            <a:pPr lvl="0"/>
            <a:r>
              <a:rPr lang="en-US" dirty="0" smtClean="0"/>
              <a:t>Planned </a:t>
            </a:r>
            <a:r>
              <a:rPr lang="en-US" dirty="0"/>
              <a:t>altitude for </a:t>
            </a:r>
            <a:r>
              <a:rPr lang="en-US" dirty="0" smtClean="0"/>
              <a:t>the </a:t>
            </a:r>
            <a:r>
              <a:rPr lang="en-US" dirty="0"/>
              <a:t>aircraft</a:t>
            </a:r>
          </a:p>
          <a:p>
            <a:r>
              <a:rPr lang="en-US" dirty="0"/>
              <a:t>Is the requested altitude, when the flight plan is filed</a:t>
            </a:r>
          </a:p>
          <a:p>
            <a:r>
              <a:rPr lang="en-US" dirty="0"/>
              <a:t>If available, may be issued in initial clearance</a:t>
            </a:r>
          </a:p>
          <a:p>
            <a:r>
              <a:rPr lang="en-US" dirty="0"/>
              <a:t>Can be modified using:</a:t>
            </a:r>
          </a:p>
          <a:p>
            <a:pPr lvl="1"/>
            <a:r>
              <a:rPr lang="en-US" dirty="0"/>
              <a:t>Keyboard commands</a:t>
            </a:r>
          </a:p>
          <a:p>
            <a:pPr lvl="1"/>
            <a:r>
              <a:rPr lang="en-US" dirty="0"/>
              <a:t>EDST menus</a:t>
            </a:r>
          </a:p>
          <a:p>
            <a:pPr lvl="4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D1018D-EB2D-42D2-A99E-AF42162D2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44487"/>
            <a:ext cx="8472488" cy="663431"/>
          </a:xfrm>
        </p:spPr>
        <p:txBody>
          <a:bodyPr/>
          <a:lstStyle/>
          <a:p>
            <a:r>
              <a:rPr lang="en-US" dirty="0" smtClean="0"/>
              <a:t>Flight Plan (FP) Assigned Altitude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70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0388AE-D2C7-4E0B-8F7C-70AF472F7B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300" y="1719072"/>
            <a:ext cx="8050213" cy="4456255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Without CPDLC uplink</a:t>
            </a:r>
          </a:p>
          <a:p>
            <a:pPr marL="282575" lvl="2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dirty="0" smtClean="0"/>
              <a:t>Syntax: </a:t>
            </a:r>
            <a:r>
              <a:rPr lang="en-US" dirty="0" smtClean="0"/>
              <a:t>AM &lt;FLID&gt; ALT &lt;</a:t>
            </a:r>
            <a:r>
              <a:rPr lang="en-US" dirty="0" err="1" smtClean="0"/>
              <a:t>ddd</a:t>
            </a:r>
            <a:r>
              <a:rPr lang="en-US" dirty="0" smtClean="0"/>
              <a:t>&gt;</a:t>
            </a:r>
            <a:endParaRPr lang="en-US" dirty="0"/>
          </a:p>
          <a:p>
            <a:pPr marL="282575" lvl="2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dirty="0" smtClean="0"/>
              <a:t>Example: </a:t>
            </a:r>
            <a:r>
              <a:rPr lang="en-US" sz="2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AM 348 ALT 120</a:t>
            </a:r>
          </a:p>
          <a:p>
            <a:pPr marL="1719263" lvl="2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i="1" dirty="0" smtClean="0"/>
              <a:t>or</a:t>
            </a:r>
            <a:r>
              <a:rPr lang="en-US" dirty="0" smtClean="0"/>
              <a:t>, using field number</a:t>
            </a:r>
          </a:p>
          <a:p>
            <a:pPr marL="1719263" lvl="2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AM 348 08 120</a:t>
            </a:r>
          </a:p>
          <a:p>
            <a:pPr marL="320040" lvl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With CPDLC uplink</a:t>
            </a:r>
          </a:p>
          <a:p>
            <a:pPr marL="282575" lvl="2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dirty="0" smtClean="0"/>
              <a:t>Syntax: </a:t>
            </a:r>
            <a:r>
              <a:rPr lang="en-US" dirty="0" smtClean="0"/>
              <a:t>AM </a:t>
            </a:r>
            <a:r>
              <a:rPr lang="en-US" dirty="0"/>
              <a:t>&lt;</a:t>
            </a:r>
            <a:r>
              <a:rPr lang="en-US" dirty="0" smtClean="0"/>
              <a:t>FLID&gt; ALT &lt;</a:t>
            </a:r>
            <a:r>
              <a:rPr lang="en-US" dirty="0" err="1" smtClean="0"/>
              <a:t>ddd</a:t>
            </a:r>
            <a:r>
              <a:rPr lang="en-US" dirty="0" smtClean="0"/>
              <a:t>&gt; /U</a:t>
            </a:r>
          </a:p>
          <a:p>
            <a:pPr marL="282575" lvl="2" indent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dirty="0" smtClean="0"/>
              <a:t>Example: </a:t>
            </a:r>
            <a:r>
              <a:rPr lang="en-US" sz="2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AM 348 ALT 120 /U</a:t>
            </a:r>
            <a:endParaRPr lang="en-US" sz="26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6</a:t>
            </a:fld>
            <a:endParaRPr 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35801968-00FD-4D2A-8A1A-806EF2CDEA18}"/>
              </a:ext>
            </a:extLst>
          </p:cNvPr>
          <p:cNvSpPr txBox="1">
            <a:spLocks/>
          </p:cNvSpPr>
          <p:nvPr/>
        </p:nvSpPr>
        <p:spPr bwMode="auto">
          <a:xfrm>
            <a:off x="428625" y="347472"/>
            <a:ext cx="8472488" cy="1030627"/>
          </a:xfrm>
          <a:prstGeom prst="rect">
            <a:avLst/>
          </a:prstGeom>
          <a:noFill/>
          <a:ln w="635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/>
              <a:t>AM Command for </a:t>
            </a:r>
            <a:r>
              <a:rPr lang="en-US" dirty="0" smtClean="0"/>
              <a:t>FP Assigned </a:t>
            </a:r>
            <a:r>
              <a:rPr lang="en-US" dirty="0"/>
              <a:t>Altitude </a:t>
            </a:r>
          </a:p>
        </p:txBody>
      </p:sp>
    </p:spTree>
    <p:extLst>
      <p:ext uri="{BB962C8B-B14F-4D97-AF65-F5344CB8AC3E}">
        <p14:creationId xmlns:p14="http://schemas.microsoft.com/office/powerpoint/2010/main" val="187113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0388AE-D2C7-4E0B-8F7C-70AF472F7B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300" y="1854002"/>
            <a:ext cx="8050213" cy="4456255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Without CPDLC uplink</a:t>
            </a:r>
          </a:p>
          <a:p>
            <a:pPr marL="347663" lvl="2" indent="0">
              <a:spcBef>
                <a:spcPts val="0"/>
              </a:spcBef>
              <a:buNone/>
            </a:pPr>
            <a:r>
              <a:rPr lang="en-US" b="1" dirty="0" smtClean="0"/>
              <a:t>Syntax: </a:t>
            </a:r>
            <a:r>
              <a:rPr lang="en-US" dirty="0" smtClean="0"/>
              <a:t>QZ &lt;</a:t>
            </a:r>
            <a:r>
              <a:rPr lang="en-US" dirty="0" err="1" smtClean="0"/>
              <a:t>ddd</a:t>
            </a:r>
            <a:r>
              <a:rPr lang="en-US" dirty="0" smtClean="0"/>
              <a:t>&gt; &lt;FLID&gt;</a:t>
            </a:r>
            <a:endParaRPr lang="en-US" dirty="0"/>
          </a:p>
          <a:p>
            <a:pPr marL="347663" lvl="2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b="1" dirty="0" smtClean="0"/>
              <a:t>Example: </a:t>
            </a:r>
            <a:r>
              <a:rPr lang="en-US" sz="2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QZ 120 348</a:t>
            </a:r>
          </a:p>
          <a:p>
            <a:pPr marL="320040" lvl="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/>
              <a:t>With CPDLC uplink</a:t>
            </a:r>
          </a:p>
          <a:p>
            <a:pPr marL="347663" lvl="2" indent="0">
              <a:spcBef>
                <a:spcPts val="0"/>
              </a:spcBef>
              <a:buNone/>
            </a:pPr>
            <a:r>
              <a:rPr lang="en-US" b="1" dirty="0" smtClean="0"/>
              <a:t>Syntax: </a:t>
            </a:r>
            <a:r>
              <a:rPr lang="en-US" dirty="0" smtClean="0"/>
              <a:t>QZ &lt;</a:t>
            </a:r>
            <a:r>
              <a:rPr lang="en-US" dirty="0" err="1" smtClean="0"/>
              <a:t>ddd</a:t>
            </a:r>
            <a:r>
              <a:rPr lang="en-US" dirty="0" smtClean="0"/>
              <a:t>&gt; /U &lt;FLID&gt;</a:t>
            </a:r>
          </a:p>
          <a:p>
            <a:pPr marL="347663" lvl="2" indent="0">
              <a:spcBef>
                <a:spcPts val="0"/>
              </a:spcBef>
              <a:buNone/>
            </a:pPr>
            <a:r>
              <a:rPr lang="en-US" b="1" dirty="0" smtClean="0"/>
              <a:t>Example: </a:t>
            </a:r>
            <a:r>
              <a:rPr lang="en-US" sz="2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QZ 120 /U 348</a:t>
            </a:r>
          </a:p>
          <a:p>
            <a:pPr marL="1774825" lvl="2" indent="0">
              <a:spcBef>
                <a:spcPts val="0"/>
              </a:spcBef>
              <a:buNone/>
            </a:pPr>
            <a:r>
              <a:rPr lang="en-US" sz="2600" dirty="0" smtClean="0">
                <a:latin typeface="Consolas" panose="020B0609020204030204" pitchFamily="49" charset="0"/>
                <a:cs typeface="Consolas" panose="020B0609020204030204" pitchFamily="49" charset="0"/>
              </a:rPr>
              <a:t>QZ /U 120 348</a:t>
            </a:r>
            <a:endParaRPr lang="en-US" sz="26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2EC7F-5DC3-4CC9-9439-0B2F1BE1E0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7</a:t>
            </a:fld>
            <a:endParaRPr lang="en-US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35801968-00FD-4D2A-8A1A-806EF2CDEA18}"/>
              </a:ext>
            </a:extLst>
          </p:cNvPr>
          <p:cNvSpPr txBox="1">
            <a:spLocks/>
          </p:cNvSpPr>
          <p:nvPr/>
        </p:nvSpPr>
        <p:spPr bwMode="auto">
          <a:xfrm>
            <a:off x="428625" y="344487"/>
            <a:ext cx="8472488" cy="1030627"/>
          </a:xfrm>
          <a:prstGeom prst="rect">
            <a:avLst/>
          </a:prstGeom>
          <a:noFill/>
          <a:ln w="635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dirty="0"/>
              <a:t>QZ Command for </a:t>
            </a:r>
            <a:r>
              <a:rPr lang="en-US" dirty="0" smtClean="0"/>
              <a:t>FP Assigned </a:t>
            </a:r>
            <a:r>
              <a:rPr lang="en-US" dirty="0"/>
              <a:t>Altitude </a:t>
            </a:r>
          </a:p>
        </p:txBody>
      </p:sp>
    </p:spTree>
    <p:extLst>
      <p:ext uri="{BB962C8B-B14F-4D97-AF65-F5344CB8AC3E}">
        <p14:creationId xmlns:p14="http://schemas.microsoft.com/office/powerpoint/2010/main" val="215784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18C5AE-9909-40CC-B730-9C5F0D5E55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8625" y="1060652"/>
            <a:ext cx="8472488" cy="4766216"/>
          </a:xfrm>
        </p:spPr>
        <p:txBody>
          <a:bodyPr/>
          <a:lstStyle/>
          <a:p>
            <a:pPr marL="45720" indent="0">
              <a:buNone/>
            </a:pPr>
            <a:r>
              <a:rPr lang="en-US" dirty="0" smtClean="0"/>
              <a:t>Which altitude is eligible for uplink?</a:t>
            </a:r>
            <a:endParaRPr lang="en-US" dirty="0"/>
          </a:p>
          <a:p>
            <a:pPr marL="45720" indent="0">
              <a:buNone/>
            </a:pPr>
            <a:endParaRPr lang="en-US" dirty="0"/>
          </a:p>
          <a:p>
            <a:pPr marL="925830" lvl="1" indent="-514350">
              <a:buFont typeface="+mj-lt"/>
              <a:buAutoNum type="alphaUcPeriod"/>
            </a:pPr>
            <a:r>
              <a:rPr lang="en-US" dirty="0" smtClean="0"/>
              <a:t>VFR</a:t>
            </a:r>
            <a:endParaRPr lang="en-US" dirty="0"/>
          </a:p>
          <a:p>
            <a:pPr marL="925830" lvl="1" indent="-514350">
              <a:buFont typeface="+mj-lt"/>
              <a:buAutoNum type="alphaUcPeriod"/>
            </a:pPr>
            <a:r>
              <a:rPr lang="en-US" dirty="0" smtClean="0"/>
              <a:t>150</a:t>
            </a:r>
            <a:endParaRPr lang="en-US" dirty="0"/>
          </a:p>
          <a:p>
            <a:pPr marL="925830" lvl="1" indent="-514350">
              <a:buFont typeface="+mj-lt"/>
              <a:buAutoNum type="alphaUcPeriod"/>
            </a:pPr>
            <a:r>
              <a:rPr lang="en-US" dirty="0" smtClean="0"/>
              <a:t>150B170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FCC51-B31E-4972-8975-6B71EB42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Check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50724-EF4C-48A3-8745-2E78476C2C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fld id="{F2BD9D44-EC01-4E71-8CAE-9F9624182C03}" type="slidenum">
              <a:rPr lang="en-US" altLang="en-US" smtClean="0">
                <a:solidFill>
                  <a:srgbClr val="FFFFFF"/>
                </a:solidFill>
              </a:rPr>
              <a:pPr marL="0" indent="0">
                <a:buFont typeface="+mj-lt"/>
                <a:buNone/>
              </a:pPr>
              <a:t>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415F63-1547-429D-83BA-2EFB06D95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63" y="6261870"/>
            <a:ext cx="394232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52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6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noFill/>
        <a:ln w="38100" cap="flat" cmpd="sng" algn="ctr">
          <a:solidFill>
            <a:srgbClr val="00206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noFill/>
        <a:ln w="31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noFill/>
        <a:ln w="38100" cap="flat" cmpd="sng" algn="ctr">
          <a:solidFill>
            <a:srgbClr val="00206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noFill/>
        <a:ln w="31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f0e10e1-3e2d-4cb5-bdd3-156dacd9dc33">WEXTPJNUKPJZ-1215587825-11911</_dlc_DocId>
    <_dlc_DocIdUrl xmlns="4f0e10e1-3e2d-4cb5-bdd3-156dacd9dc33">
      <Url>https://ksn2.faa.gov/stt/TTPPM/ER24/_layouts/15/DocIdRedir.aspx?ID=WEXTPJNUKPJZ-1215587825-11911</Url>
      <Description>WEXTPJNUKPJZ-1215587825-11911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FAFDB35B5AD34C89EBE32B06747F48" ma:contentTypeVersion="0" ma:contentTypeDescription="Create a new document." ma:contentTypeScope="" ma:versionID="e72e5cf3a644bd3c2a76949ef822e5f3">
  <xsd:schema xmlns:xsd="http://www.w3.org/2001/XMLSchema" xmlns:xs="http://www.w3.org/2001/XMLSchema" xmlns:p="http://schemas.microsoft.com/office/2006/metadata/properties" xmlns:ns2="4f0e10e1-3e2d-4cb5-bdd3-156dacd9dc33" targetNamespace="http://schemas.microsoft.com/office/2006/metadata/properties" ma:root="true" ma:fieldsID="b03bf376aeaf2378700ad64a9a2727c9" ns2:_="">
    <xsd:import namespace="4f0e10e1-3e2d-4cb5-bdd3-156dacd9dc3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0e10e1-3e2d-4cb5-bdd3-156dacd9dc3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WrappedLabelHistory xmlns:xsi="http://www.w3.org/2001/XMLSchema-instance" xmlns:xsd="http://www.w3.org/2001/XMLSchema" xmlns="http://www.boldonjames.com/2016/02/Classifier/internal/wrappedLabelHistory">
  <Value>PD94bWwgdmVyc2lvbj0iMS4wIiBlbmNvZGluZz0idXMtYXNjaWkiPz48bGFiZWxIaXN0b3J5IHhtbG5zOnhzaT0iaHR0cDovL3d3dy53My5vcmcvMjAwMS9YTUxTY2hlbWEtaW5zdGFuY2UiIHhtbG5zOnhzZD0iaHR0cDovL3d3dy53My5vcmcvMjAwMS9YTUxTY2hlbWEiIHhtbG5zPSJodHRwOi8vd3d3LmJvbGRvbmphbWVzLmNvbS8yMDE2LzAyL0NsYXNzaWZpZXIvaW50ZXJuYWwvbGFiZWxIaXN0b3J5Ij48aXRlbT48c2lzbCBzaXNsVmVyc2lvbj0iMCIgcG9saWN5PSJjOGQ1NzYwZS02MzhhLTQ3ZTgtOWUyZS0xMjI2YzJjYjI2OGQiIG9yaWdpbj0idXNlclNlbGVjdGVkIj48ZWxlbWVudCB1aWQ9IjQyODM0YmZiLTFlYzEtNGJlYi1iZDY0LWViODNmYjNjYjNmMyIgdmFsdWU9IiIgeG1sbnM9Imh0dHA6Ly93d3cuYm9sZG9uamFtZXMuY29tLzIwMDgvMDEvc2llL2ludGVybmFsL2xhYmVsIiAvPjwvc2lzbD48VXNlck5hbWU+TEVJRE9TLUNPUlBcaHVudGxleWE8L1VzZXJOYW1lPjxEYXRlVGltZT40LzE5LzIwMTkgMzowMTowMiBQTTwvRGF0ZVRpbWU+PExhYmVsU3RyaW5nPlVucmVzdHJpY3RlZDwvTGFiZWxTdHJpbmc+PC9pdGVtPjwvbGFiZWxIaXN0b3J5Pg==</Value>
</WrappedLabelHistory>
</file>

<file path=customXml/item5.xml><?xml version="1.0" encoding="utf-8"?>
<sisl xmlns:xsi="http://www.w3.org/2001/XMLSchema-instance" xmlns:xsd="http://www.w3.org/2001/XMLSchema" xmlns="http://www.boldonjames.com/2008/01/sie/internal/label" sislVersion="0" policy="c8d5760e-638a-47e8-9e2e-1226c2cb268d" origin="userSelected">
  <element uid="42834bfb-1ec1-4beb-bd64-eb83fb3cb3f3" value=""/>
</sisl>
</file>

<file path=customXml/item6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046916DE-013D-4894-BF96-985828AE4997}">
  <ds:schemaRefs>
    <ds:schemaRef ds:uri="c9d3951b-c0b3-413d-9ae1-2b2887eb6f1c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16C3D69F-504B-4C39-BFB0-73BB059A9ED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F6916B-CCC1-4BA3-89D3-5A126A7C014A}"/>
</file>

<file path=customXml/itemProps4.xml><?xml version="1.0" encoding="utf-8"?>
<ds:datastoreItem xmlns:ds="http://schemas.openxmlformats.org/officeDocument/2006/customXml" ds:itemID="{AA31371E-2F65-4755-AE0B-8900F7D1653C}">
  <ds:schemaRefs>
    <ds:schemaRef ds:uri="http://www.w3.org/2001/XMLSchema"/>
    <ds:schemaRef ds:uri="http://www.boldonjames.com/2016/02/Classifier/internal/wrappedLabelHistory"/>
  </ds:schemaRefs>
</ds:datastoreItem>
</file>

<file path=customXml/itemProps5.xml><?xml version="1.0" encoding="utf-8"?>
<ds:datastoreItem xmlns:ds="http://schemas.openxmlformats.org/officeDocument/2006/customXml" ds:itemID="{785C3B4B-F538-4311-BEC1-F87279214D86}">
  <ds:schemaRefs>
    <ds:schemaRef ds:uri="http://www.w3.org/2001/XMLSchema"/>
    <ds:schemaRef ds:uri="http://www.boldonjames.com/2008/01/sie/internal/label"/>
  </ds:schemaRefs>
</ds:datastoreItem>
</file>

<file path=customXml/itemProps6.xml><?xml version="1.0" encoding="utf-8"?>
<ds:datastoreItem xmlns:ds="http://schemas.openxmlformats.org/officeDocument/2006/customXml" ds:itemID="{A4DEC5E9-5852-4DFF-B854-47574AF53FD8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66885</TotalTime>
  <Words>2114</Words>
  <Application>Microsoft Office PowerPoint</Application>
  <PresentationFormat>On-screen Show (4:3)</PresentationFormat>
  <Paragraphs>448</Paragraphs>
  <Slides>53</Slides>
  <Notes>53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Arial</vt:lpstr>
      <vt:lpstr>Consolas</vt:lpstr>
      <vt:lpstr>Courier New</vt:lpstr>
      <vt:lpstr>Times New Roman</vt:lpstr>
      <vt:lpstr>Wingdings</vt:lpstr>
      <vt:lpstr>6_Custom Design</vt:lpstr>
      <vt:lpstr>9_Custom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Flight Plan (FP) Assigned Altitude</vt:lpstr>
      <vt:lpstr>PowerPoint Presentation</vt:lpstr>
      <vt:lpstr>PowerPoint Presentation</vt:lpstr>
      <vt:lpstr>Knowledge Check</vt:lpstr>
      <vt:lpstr>Interim Altitude</vt:lpstr>
      <vt:lpstr>QQ Command for Interim Altitude</vt:lpstr>
      <vt:lpstr>Local Interim Altitude</vt:lpstr>
      <vt:lpstr>PowerPoint Presentation</vt:lpstr>
      <vt:lpstr>Knowledge Check</vt:lpstr>
      <vt:lpstr>Waiver Altitude</vt:lpstr>
      <vt:lpstr>QQ Command for Waiver Altitude</vt:lpstr>
      <vt:lpstr>Procedure Altitude</vt:lpstr>
      <vt:lpstr>PowerPoint Presentation</vt:lpstr>
      <vt:lpstr>Uplink Crossing Restriction</vt:lpstr>
      <vt:lpstr>PowerPoint Presentation</vt:lpstr>
      <vt:lpstr>Knowledge Check</vt:lpstr>
      <vt:lpstr>Knowledge Check</vt:lpstr>
      <vt:lpstr>Urgency Indicator</vt:lpstr>
      <vt:lpstr>Due to Reason</vt:lpstr>
      <vt:lpstr>CPDLC Keyboard Keys</vt:lpstr>
      <vt:lpstr>Eligibility Override</vt:lpstr>
      <vt:lpstr>Eligibility Override - No Mode C</vt:lpstr>
      <vt:lpstr>Knowledge Check</vt:lpstr>
      <vt:lpstr>EDST Altitude Menu</vt:lpstr>
      <vt:lpstr>EDST Altitude Menu Pick Areas</vt:lpstr>
      <vt:lpstr>Plan Options Menu</vt:lpstr>
      <vt:lpstr>GPD - Altitude Amendment</vt:lpstr>
      <vt:lpstr>GPD - Amend Trial Planned Altitude </vt:lpstr>
      <vt:lpstr>PowerPoint Presentation</vt:lpstr>
      <vt:lpstr>Knowledge Check</vt:lpstr>
      <vt:lpstr>Altitude Uplink Processing</vt:lpstr>
      <vt:lpstr>Altitude Uplink in Progress</vt:lpstr>
      <vt:lpstr>Altitude Uplink Timeout Indicator</vt:lpstr>
      <vt:lpstr>CPDLC Altitude Validation</vt:lpstr>
      <vt:lpstr>CPDLC Inhibited Uplink</vt:lpstr>
      <vt:lpstr>Behavior of Altitude Amendments</vt:lpstr>
      <vt:lpstr>Knowledge Check</vt:lpstr>
      <vt:lpstr>Requirements for Validating  Mode C Readout</vt:lpstr>
      <vt:lpstr>Valid Mode C</vt:lpstr>
      <vt:lpstr>Invalid Altitude Readout</vt:lpstr>
      <vt:lpstr>Invalid Altitude Readout (Cont’d)</vt:lpstr>
      <vt:lpstr>Altitude Confirmation</vt:lpstr>
      <vt:lpstr>Knowledge Check</vt:lpstr>
      <vt:lpstr>Knowledge Check</vt:lpstr>
      <vt:lpstr>Knowledge Check</vt:lpstr>
      <vt:lpstr>Part-Task Exercise</vt:lpstr>
      <vt:lpstr>Lesson Summary</vt:lpstr>
      <vt:lpstr>The End</vt:lpstr>
    </vt:vector>
  </TitlesOfParts>
  <Company>FAA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MTONEY</dc:creator>
  <cp:lastModifiedBy>Nicholson, Nancy A-CTR (FAA)</cp:lastModifiedBy>
  <cp:revision>1056</cp:revision>
  <dcterms:created xsi:type="dcterms:W3CDTF">2005-01-28T20:32:53Z</dcterms:created>
  <dcterms:modified xsi:type="dcterms:W3CDTF">2022-08-11T13:44:32Z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0x0101003DFAFDB35B5AD34C89EBE32B06747F48</vt:lpwstr>
  </property>
  <property fmtid="{D5CDD505-2E9C-101B-9397-08002B2CF9AE}" pid="3" name="docIndexRef">
    <vt:lpwstr>32b0a661-ffd4-43f6-b81c-0da311f2f107</vt:lpwstr>
  </property>
  <property fmtid="{D5CDD505-2E9C-101B-9397-08002B2CF9AE}" pid="4" name="bjSaver">
    <vt:lpwstr>nAFgvCsYDVYf5XXx5wFs3z9OzyqVTT+J</vt:lpwstr>
  </property>
  <property fmtid="{D5CDD505-2E9C-101B-9397-08002B2CF9AE}" pid="5" name="bjDocumentLabelXML">
    <vt:lpwstr>&lt;?xml version="1.0" encoding="us-ascii"?&gt;&lt;sisl xmlns:xsi="http://www.w3.org/2001/XMLSchema-instance" xmlns:xsd="http://www.w3.org/2001/XMLSchema" sislVersion="0" policy="c8d5760e-638a-47e8-9e2e-1226c2cb268d" origin="userSelected" xmlns="http://www.boldonj</vt:lpwstr>
  </property>
  <property fmtid="{D5CDD505-2E9C-101B-9397-08002B2CF9AE}" pid="6" name="bjDocumentLabelXML-0">
    <vt:lpwstr>ames.com/2008/01/sie/internal/label"&gt;&lt;element uid="42834bfb-1ec1-4beb-bd64-eb83fb3cb3f3" value="" /&gt;&lt;/sisl&gt;</vt:lpwstr>
  </property>
  <property fmtid="{D5CDD505-2E9C-101B-9397-08002B2CF9AE}" pid="7" name="bjDocumentSecurityLabel">
    <vt:lpwstr>Unrestricted</vt:lpwstr>
  </property>
  <property fmtid="{D5CDD505-2E9C-101B-9397-08002B2CF9AE}" pid="8" name="bjLabelHistoryID">
    <vt:lpwstr>{AA31371E-2F65-4755-AE0B-8900F7D1653C}</vt:lpwstr>
  </property>
  <property fmtid="{D5CDD505-2E9C-101B-9397-08002B2CF9AE}" pid="9" name="_dlc_DocIdItemGuid">
    <vt:lpwstr>5c089f1e-af54-4624-91cb-73f22fb3277f</vt:lpwstr>
  </property>
</Properties>
</file>