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3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presentation.xml" ContentType="application/vnd.openxmlformats-officedocument.presentationml.presentation.main+xml"/>
  <Override PartName="/ppt/slides/slide5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68" r:id="rId6"/>
    <p:sldMasterId id="2147484075" r:id="rId7"/>
    <p:sldMasterId id="2147484106" r:id="rId8"/>
  </p:sldMasterIdLst>
  <p:notesMasterIdLst>
    <p:notesMasterId r:id="rId66"/>
  </p:notesMasterIdLst>
  <p:handoutMasterIdLst>
    <p:handoutMasterId r:id="rId67"/>
  </p:handoutMasterIdLst>
  <p:sldIdLst>
    <p:sldId id="387" r:id="rId9"/>
    <p:sldId id="265" r:id="rId10"/>
    <p:sldId id="337" r:id="rId11"/>
    <p:sldId id="338" r:id="rId12"/>
    <p:sldId id="339" r:id="rId13"/>
    <p:sldId id="340" r:id="rId14"/>
    <p:sldId id="341" r:id="rId15"/>
    <p:sldId id="36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68" r:id="rId25"/>
    <p:sldId id="369" r:id="rId26"/>
    <p:sldId id="370" r:id="rId27"/>
    <p:sldId id="381" r:id="rId28"/>
    <p:sldId id="282" r:id="rId29"/>
    <p:sldId id="283" r:id="rId30"/>
    <p:sldId id="284" r:id="rId31"/>
    <p:sldId id="389" r:id="rId32"/>
    <p:sldId id="390" r:id="rId33"/>
    <p:sldId id="391" r:id="rId34"/>
    <p:sldId id="288" r:id="rId35"/>
    <p:sldId id="388" r:id="rId36"/>
    <p:sldId id="374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77" r:id="rId49"/>
    <p:sldId id="392" r:id="rId50"/>
    <p:sldId id="304" r:id="rId51"/>
    <p:sldId id="393" r:id="rId52"/>
    <p:sldId id="394" r:id="rId53"/>
    <p:sldId id="383" r:id="rId54"/>
    <p:sldId id="313" r:id="rId55"/>
    <p:sldId id="314" r:id="rId56"/>
    <p:sldId id="343" r:id="rId57"/>
    <p:sldId id="316" r:id="rId58"/>
    <p:sldId id="386" r:id="rId59"/>
    <p:sldId id="385" r:id="rId60"/>
    <p:sldId id="384" r:id="rId61"/>
    <p:sldId id="362" r:id="rId62"/>
    <p:sldId id="365" r:id="rId63"/>
    <p:sldId id="366" r:id="rId64"/>
    <p:sldId id="364" r:id="rId65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2">
          <p15:clr>
            <a:srgbClr val="A4A3A4"/>
          </p15:clr>
        </p15:guide>
        <p15:guide id="2" orient="horz" pos="721">
          <p15:clr>
            <a:srgbClr val="A4A3A4"/>
          </p15:clr>
        </p15:guide>
        <p15:guide id="3" orient="horz" pos="3800">
          <p15:clr>
            <a:srgbClr val="A4A3A4"/>
          </p15:clr>
        </p15:guide>
        <p15:guide id="4" orient="horz" pos="3235">
          <p15:clr>
            <a:srgbClr val="A4A3A4"/>
          </p15:clr>
        </p15:guide>
        <p15:guide id="5" pos="339">
          <p15:clr>
            <a:srgbClr val="A4A3A4"/>
          </p15:clr>
        </p15:guide>
        <p15:guide id="6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00"/>
    <a:srgbClr val="FFFF99"/>
    <a:srgbClr val="FF3A00"/>
    <a:srgbClr val="DE3A00"/>
    <a:srgbClr val="C43300"/>
    <a:srgbClr val="FF4500"/>
    <a:srgbClr val="FFA500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50" autoAdjust="0"/>
  </p:normalViewPr>
  <p:slideViewPr>
    <p:cSldViewPr snapToGrid="0">
      <p:cViewPr varScale="1">
        <p:scale>
          <a:sx n="82" d="100"/>
          <a:sy n="82" d="100"/>
        </p:scale>
        <p:origin x="90" y="678"/>
      </p:cViewPr>
      <p:guideLst>
        <p:guide orient="horz" pos="542"/>
        <p:guide orient="horz" pos="721"/>
        <p:guide orient="horz" pos="3800"/>
        <p:guide orient="horz" pos="3235"/>
        <p:guide pos="339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704"/>
    </p:cViewPr>
  </p:sorter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3.xml"/><Relationship Id="rId72" Type="http://schemas.openxmlformats.org/officeDocument/2006/relationships/customXml" Target="../customXml/item6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8300089-C4E6-4BBF-AEDF-ABB799F15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0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D78BA7C-B5F8-476A-8D6E-18F9A2638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39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807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90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20735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3888012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32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58940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278773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003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93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1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71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D9EFB-E580-4298-ADB5-2D4A9471AD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727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F5790AF-3DE3-431A-96D9-C7ECB704D4D7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426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18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21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3119975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803592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4059116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422320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3567880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2777142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528123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79107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3919109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402880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436897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31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028647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834534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3580724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2959307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129894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36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4171119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91522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23890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5948750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653000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3058822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711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9553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918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5824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891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46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6731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34371327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339273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2848879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3657245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7675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0776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032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A70B7-7548-44C5-A237-0F0734AB5530}" type="slidenum">
              <a:rPr lang="en-US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3722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593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9036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21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ICD-section 1.2 _ AMPM 1.1</a:t>
            </a:r>
          </a:p>
          <a:p>
            <a:pPr eaLnBrk="1" hangingPunct="1"/>
            <a:r>
              <a:rPr lang="en-US" altLang="en-US" dirty="0"/>
              <a:t> Mention the Freeze horizons and RMD parameters will be covered later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52063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F5790AF-3DE3-431A-96D9-C7ECB704D4D7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4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F5790AF-3DE3-431A-96D9-C7ECB704D4D7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43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6D9EFB-E580-4298-ADB5-2D4A9471AD46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3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4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3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>
              <a:spcAft>
                <a:spcPts val="672"/>
              </a:spcAft>
              <a:defRPr/>
            </a:lvl1pPr>
            <a:lvl2pPr marL="685800" indent="-285750">
              <a:spcAft>
                <a:spcPts val="576"/>
              </a:spcAft>
              <a:tabLst/>
              <a:defRPr/>
            </a:lvl2pPr>
            <a:lvl3pPr marL="1028700" indent="-273050">
              <a:spcAft>
                <a:spcPts val="576"/>
              </a:spcAft>
              <a:buFont typeface="Wingdings" panose="05000000000000000000" pitchFamily="2" charset="2"/>
              <a:buChar char="Ø"/>
              <a:defRPr/>
            </a:lvl3pPr>
            <a:lvl4pPr marL="1314450" indent="-228600">
              <a:spcAft>
                <a:spcPts val="432"/>
              </a:spcAft>
              <a:buFont typeface="Courier New" panose="02070309020205020404" pitchFamily="49" charset="0"/>
              <a:buChar char="o"/>
              <a:defRPr/>
            </a:lvl4pPr>
            <a:lvl5pPr>
              <a:spcAft>
                <a:spcPts val="432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6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C: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5: Introduction to Controller Pilot Data Link Communications (CPDLC)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- 1.0 2022.08</a:t>
            </a:r>
          </a:p>
        </p:txBody>
      </p:sp>
    </p:spTree>
    <p:extLst>
      <p:ext uri="{BB962C8B-B14F-4D97-AF65-F5344CB8AC3E}">
        <p14:creationId xmlns:p14="http://schemas.microsoft.com/office/powerpoint/2010/main" val="656785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018356" y="6330825"/>
            <a:ext cx="4080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5: CPDLC Basic Operations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730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9925" y="6499225"/>
            <a:ext cx="184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61BE93-A732-42B5-AC0C-1A6F8C04A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040"/>
            <a:ext cx="9144000" cy="82296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altLang="en-US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2DFE862-CAA9-4920-9877-393C3D3AFDAB}" type="slidenum">
              <a:rPr lang="en-US" altLang="en-US" sz="1200" b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018356" y="6330825"/>
            <a:ext cx="5353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5: CPDLC Basic Operations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8192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3" y="6336792"/>
            <a:ext cx="4493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5: CPDLC Basic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2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2481000" y="3990608"/>
            <a:ext cx="4254430" cy="23202"/>
          </a:xfrm>
          <a:prstGeom prst="line">
            <a:avLst/>
          </a:prstGeom>
          <a:noFill/>
          <a:ln w="139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52" y="3164679"/>
            <a:ext cx="3007789" cy="200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96214" y="3164679"/>
            <a:ext cx="2650463" cy="200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9" y="3486561"/>
            <a:ext cx="2032192" cy="100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1959" y="4687331"/>
            <a:ext cx="2738972" cy="3385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Ground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17" y="3384928"/>
            <a:ext cx="1122510" cy="1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C0388AE-D2C7-4E0B-8F7C-70AF472F7BA1}"/>
              </a:ext>
            </a:extLst>
          </p:cNvPr>
          <p:cNvSpPr txBox="1">
            <a:spLocks/>
          </p:cNvSpPr>
          <p:nvPr/>
        </p:nvSpPr>
        <p:spPr>
          <a:xfrm>
            <a:off x="495300" y="1508760"/>
            <a:ext cx="8050213" cy="12876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Virtual connection established between the ground system and an aircraft for CPDLC message exchange.</a:t>
            </a:r>
          </a:p>
          <a:p>
            <a:pPr lvl="2"/>
            <a:endParaRPr lang="en-US" kern="0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CPDLC Session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9736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2869010" y="2521365"/>
            <a:ext cx="3014896" cy="2498852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706912" y="2869767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AAL544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330C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431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61214" y="3045829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393954" y="3821961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5" name="Right Triangle 4"/>
          <p:cNvSpPr/>
          <p:nvPr/>
        </p:nvSpPr>
        <p:spPr>
          <a:xfrm flipH="1">
            <a:off x="3459971" y="3169227"/>
            <a:ext cx="228600" cy="228600"/>
          </a:xfrm>
          <a:prstGeom prst="rt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73462" y="1804706"/>
            <a:ext cx="6858000" cy="538420"/>
            <a:chOff x="1073462" y="2812631"/>
            <a:chExt cx="6858000" cy="538420"/>
          </a:xfrm>
        </p:grpSpPr>
        <p:sp>
          <p:nvSpPr>
            <p:cNvPr id="33" name="Freeform 32"/>
            <p:cNvSpPr/>
            <p:nvPr/>
          </p:nvSpPr>
          <p:spPr>
            <a:xfrm>
              <a:off x="1073462" y="2812631"/>
              <a:ext cx="6858000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75166" y="2960776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52284" y="2960776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24488" y="2961519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33249" y="2888321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431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22055" y="2888321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AAL544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16620" y="2941759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83787" y="2890457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B738/L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82005" y="2888321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330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00224" y="2888321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4112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ight Triangle 43"/>
            <p:cNvSpPr/>
            <p:nvPr/>
          </p:nvSpPr>
          <p:spPr>
            <a:xfrm flipH="1">
              <a:off x="3130756" y="3017677"/>
              <a:ext cx="137160" cy="137160"/>
            </a:xfrm>
            <a:prstGeom prst="rtTriangl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2165256" y="3295183"/>
            <a:ext cx="1102660" cy="4624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212870" y="1382628"/>
            <a:ext cx="0" cy="545135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NDA Session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8463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869010" y="2531742"/>
            <a:ext cx="3014896" cy="2498852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53956" y="2819020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19756" y="3041181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212870" y="3156695"/>
            <a:ext cx="228600" cy="2286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314200" y="3381139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065635" y="1801384"/>
            <a:ext cx="6858000" cy="538420"/>
            <a:chOff x="1065635" y="2798917"/>
            <a:chExt cx="6858000" cy="538420"/>
          </a:xfrm>
        </p:grpSpPr>
        <p:sp>
          <p:nvSpPr>
            <p:cNvPr id="23" name="Freeform 22"/>
            <p:cNvSpPr/>
            <p:nvPr/>
          </p:nvSpPr>
          <p:spPr>
            <a:xfrm>
              <a:off x="1065635" y="2798917"/>
              <a:ext cx="6858000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77067" y="2947062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54185" y="2947062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26389" y="2947805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35150" y="2874607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76208" y="2874607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AAL234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18521" y="2928045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85688" y="2876743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83906" y="2874607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02125" y="2874607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53535" y="3002339"/>
              <a:ext cx="137160" cy="13716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 bwMode="auto">
          <a:xfrm>
            <a:off x="2050875" y="3292890"/>
            <a:ext cx="1102660" cy="4624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212870" y="1385377"/>
            <a:ext cx="0" cy="545135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CDA Session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082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flipV="1">
            <a:off x="2081658" y="2915046"/>
            <a:ext cx="647" cy="1972941"/>
          </a:xfrm>
          <a:prstGeom prst="line">
            <a:avLst/>
          </a:prstGeom>
          <a:noFill/>
          <a:ln w="539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481000" y="2410998"/>
            <a:ext cx="4254430" cy="23202"/>
          </a:xfrm>
          <a:prstGeom prst="line">
            <a:avLst/>
          </a:prstGeom>
          <a:noFill/>
          <a:ln w="139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52" y="1585069"/>
            <a:ext cx="3007789" cy="200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96214" y="1585069"/>
            <a:ext cx="2650463" cy="200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9" y="1906951"/>
            <a:ext cx="2032192" cy="100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1959" y="3107721"/>
            <a:ext cx="2738972" cy="3385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Ground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17" y="1805318"/>
            <a:ext cx="1122510" cy="149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13" y="4004977"/>
            <a:ext cx="2651760" cy="1764626"/>
          </a:xfrm>
          <a:prstGeom prst="rect">
            <a:avLst/>
          </a:prstGeom>
          <a:effectLst>
            <a:outerShdw blurRad="1524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CPDLC Eligibility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452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944539" y="2964619"/>
            <a:ext cx="2747189" cy="2516406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11540" y="32533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2463" y="3552730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577340" y="3429753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3371784" y="3769711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Freeform 50"/>
          <p:cNvSpPr/>
          <p:nvPr/>
        </p:nvSpPr>
        <p:spPr>
          <a:xfrm>
            <a:off x="1037904" y="1794432"/>
            <a:ext cx="6858000" cy="53842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452056" y="1942577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729174" y="1942577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001378" y="1943320"/>
            <a:ext cx="260399" cy="2537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410139" y="1870122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40509" y="1870122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93510" y="1923560"/>
            <a:ext cx="117707" cy="26954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60677" y="1872258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B752/L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58895" y="1870122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77114" y="1870122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28524" y="1997854"/>
            <a:ext cx="137160" cy="137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063024" y="3667030"/>
            <a:ext cx="1102660" cy="4624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3095006" y="1291332"/>
            <a:ext cx="0" cy="617979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CDA Session With Eligibility Indicator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6862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Voice Communication Indicators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9051" y="1085453"/>
            <a:ext cx="377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Automatically marked on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02920" y="2377440"/>
            <a:ext cx="3032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 Manually m</a:t>
            </a:r>
            <a:r>
              <a:rPr lang="en-US" sz="2400" dirty="0"/>
              <a:t>arked 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6814" y="2928995"/>
            <a:ext cx="6858000" cy="538420"/>
            <a:chOff x="1076814" y="2482688"/>
            <a:chExt cx="6858000" cy="538420"/>
          </a:xfrm>
        </p:grpSpPr>
        <p:sp>
          <p:nvSpPr>
            <p:cNvPr id="37" name="Freeform 36"/>
            <p:cNvSpPr/>
            <p:nvPr/>
          </p:nvSpPr>
          <p:spPr>
            <a:xfrm>
              <a:off x="1076814" y="2482688"/>
              <a:ext cx="6858000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90966" y="2630833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68084" y="2630833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40288" y="2631576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49049" y="2558378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010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37855" y="2558378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32420" y="2611816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99587" y="2560514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97805" y="2558378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370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16024" y="2558378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139025" y="2663627"/>
              <a:ext cx="274320" cy="274320"/>
              <a:chOff x="1273793" y="2845370"/>
              <a:chExt cx="313766" cy="322971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Arc 50"/>
              <p:cNvSpPr/>
              <p:nvPr/>
            </p:nvSpPr>
            <p:spPr>
              <a:xfrm>
                <a:off x="1273793" y="2871044"/>
                <a:ext cx="295483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067434" y="2686110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076814" y="1721492"/>
            <a:ext cx="6858000" cy="53842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490966" y="1869637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768084" y="1869637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40288" y="1870380"/>
            <a:ext cx="260399" cy="2537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449049" y="1797182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37855" y="1797182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AAL002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32420" y="1850620"/>
            <a:ext cx="117707" cy="26954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99587" y="1799318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B752/L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97805" y="1797182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16024" y="1797182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5223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67434" y="1924914"/>
            <a:ext cx="137160" cy="137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1155105" y="1905119"/>
            <a:ext cx="274320" cy="274320"/>
            <a:chOff x="990600" y="2325962"/>
            <a:chExt cx="274320" cy="27432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>
            <a:off x="1139025" y="3801927"/>
            <a:ext cx="2664879" cy="202716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645335" y="399217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AAL002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370C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009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711135" y="4114186"/>
            <a:ext cx="731520" cy="1265435"/>
            <a:chOff x="1721467" y="2220537"/>
            <a:chExt cx="731520" cy="1265435"/>
          </a:xfrm>
        </p:grpSpPr>
        <p:cxnSp>
          <p:nvCxnSpPr>
            <p:cNvPr id="69" name="Straight Connector 68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1404249" y="42297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1505579" y="4454144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" name="Group 72"/>
          <p:cNvGrpSpPr/>
          <p:nvPr/>
        </p:nvGrpSpPr>
        <p:grpSpPr>
          <a:xfrm>
            <a:off x="1234549" y="4682743"/>
            <a:ext cx="377886" cy="375531"/>
            <a:chOff x="990600" y="2325962"/>
            <a:chExt cx="274320" cy="27432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Freeform 107"/>
          <p:cNvSpPr/>
          <p:nvPr/>
        </p:nvSpPr>
        <p:spPr>
          <a:xfrm>
            <a:off x="4969583" y="3801141"/>
            <a:ext cx="2664879" cy="202716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541693" y="4113400"/>
            <a:ext cx="731520" cy="1265435"/>
            <a:chOff x="1721467" y="2220537"/>
            <a:chExt cx="731520" cy="1265435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234807" y="422891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5336137" y="445335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9" name="Group 118"/>
          <p:cNvGrpSpPr/>
          <p:nvPr/>
        </p:nvGrpSpPr>
        <p:grpSpPr>
          <a:xfrm>
            <a:off x="5038049" y="4680290"/>
            <a:ext cx="425358" cy="411852"/>
            <a:chOff x="1273793" y="2845370"/>
            <a:chExt cx="313766" cy="322971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Arc 121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itle 1"/>
          <p:cNvSpPr txBox="1">
            <a:spLocks/>
          </p:cNvSpPr>
          <p:nvPr/>
        </p:nvSpPr>
        <p:spPr>
          <a:xfrm>
            <a:off x="5475893" y="3991390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AAL003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370C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Knowledge Check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43000" y="1719072"/>
            <a:ext cx="6858000" cy="538420"/>
            <a:chOff x="1073462" y="2812631"/>
            <a:chExt cx="6858000" cy="538420"/>
          </a:xfrm>
        </p:grpSpPr>
        <p:sp>
          <p:nvSpPr>
            <p:cNvPr id="17" name="Freeform 16"/>
            <p:cNvSpPr/>
            <p:nvPr/>
          </p:nvSpPr>
          <p:spPr>
            <a:xfrm>
              <a:off x="1073462" y="2812631"/>
              <a:ext cx="6858000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75166" y="2960776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52284" y="2960776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24488" y="2961519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33249" y="2888321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431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22055" y="2888321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AAL544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6620" y="2941759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83787" y="2890457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B738/L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82005" y="2888321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330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00224" y="2888321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4112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ight Triangle 26"/>
            <p:cNvSpPr/>
            <p:nvPr/>
          </p:nvSpPr>
          <p:spPr>
            <a:xfrm flipH="1">
              <a:off x="3130756" y="3017677"/>
              <a:ext cx="137160" cy="137160"/>
            </a:xfrm>
            <a:prstGeom prst="rtTriangl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2643113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What type of session is indicated by the white triangle to the left of the call sign?  </a:t>
            </a:r>
            <a:endParaRPr lang="en-US" altLang="en-US" sz="2400" b="0" dirty="0"/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VCI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dirty="0"/>
              <a:t>NDA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CDA</a:t>
            </a:r>
          </a:p>
        </p:txBody>
      </p:sp>
    </p:spTree>
    <p:extLst>
      <p:ext uri="{BB962C8B-B14F-4D97-AF65-F5344CB8AC3E}">
        <p14:creationId xmlns:p14="http://schemas.microsoft.com/office/powerpoint/2010/main" val="1231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Knowledge Check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3000" y="1719072"/>
            <a:ext cx="6858000" cy="538420"/>
            <a:chOff x="1065635" y="2798917"/>
            <a:chExt cx="6858000" cy="538420"/>
          </a:xfrm>
        </p:grpSpPr>
        <p:sp>
          <p:nvSpPr>
            <p:cNvPr id="23" name="Freeform 22"/>
            <p:cNvSpPr/>
            <p:nvPr/>
          </p:nvSpPr>
          <p:spPr>
            <a:xfrm>
              <a:off x="1065635" y="2798917"/>
              <a:ext cx="6858000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77067" y="2947062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54185" y="2947062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26389" y="2947805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35150" y="2874607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76208" y="2874607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AAL234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18521" y="2928045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85688" y="2876743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83906" y="2874607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02125" y="2874607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53535" y="3002339"/>
              <a:ext cx="137160" cy="13716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2643113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What does the white square to the left of the call sign indicate?  </a:t>
            </a:r>
            <a:endParaRPr lang="en-US" altLang="en-US" sz="2400" b="0" dirty="0"/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CDA session without eligibility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dirty="0"/>
              <a:t>CDA session with eligibility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Terminated CDA session</a:t>
            </a:r>
          </a:p>
        </p:txBody>
      </p:sp>
    </p:spTree>
    <p:extLst>
      <p:ext uri="{BB962C8B-B14F-4D97-AF65-F5344CB8AC3E}">
        <p14:creationId xmlns:p14="http://schemas.microsoft.com/office/powerpoint/2010/main" val="7969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1721485"/>
            <a:ext cx="6858000" cy="538420"/>
            <a:chOff x="1076814" y="1721485"/>
            <a:chExt cx="6858000" cy="538420"/>
          </a:xfrm>
        </p:grpSpPr>
        <p:sp>
          <p:nvSpPr>
            <p:cNvPr id="14" name="Freeform 13"/>
            <p:cNvSpPr/>
            <p:nvPr/>
          </p:nvSpPr>
          <p:spPr>
            <a:xfrm>
              <a:off x="1076814" y="1721485"/>
              <a:ext cx="6858000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90966" y="1869630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68084" y="1869630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40288" y="1870373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49049" y="1797175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009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37855" y="1797175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32420" y="1850613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99587" y="1799311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97805" y="1797175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370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16024" y="1797175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5223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67434" y="1924907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55105" y="1905112"/>
              <a:ext cx="274320" cy="274320"/>
              <a:chOff x="990600" y="2325962"/>
              <a:chExt cx="274320" cy="27432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118621" y="2325962"/>
                <a:ext cx="0" cy="16459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10338" y="2490558"/>
                <a:ext cx="154582" cy="240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c 34"/>
              <p:cNvSpPr/>
              <p:nvPr/>
            </p:nvSpPr>
            <p:spPr>
              <a:xfrm>
                <a:off x="990600" y="2347769"/>
                <a:ext cx="258336" cy="252513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274842" y="1905111"/>
              <a:ext cx="209019" cy="2431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2643113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Can the controller communicate with this aircraft using CPDLC?</a:t>
            </a:r>
            <a:endParaRPr lang="en-US" altLang="en-US" sz="2400" b="0" dirty="0"/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dirty="0"/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A75ED-EB0C-12DB-375B-6DE7278971DA}"/>
              </a:ext>
            </a:extLst>
          </p:cNvPr>
          <p:cNvSpPr txBox="1"/>
          <p:nvPr/>
        </p:nvSpPr>
        <p:spPr bwMode="auto">
          <a:xfrm>
            <a:off x="907552" y="4872635"/>
            <a:ext cx="76009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 of the three requirements for exchanging CPDLC messages have been satisfied, but the aircraft has not been marked on frequency.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40502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1721485"/>
            <a:ext cx="6858000" cy="538420"/>
            <a:chOff x="1076814" y="4399377"/>
            <a:chExt cx="6858000" cy="538420"/>
          </a:xfrm>
        </p:grpSpPr>
        <p:sp>
          <p:nvSpPr>
            <p:cNvPr id="22" name="Freeform 21"/>
            <p:cNvSpPr/>
            <p:nvPr/>
          </p:nvSpPr>
          <p:spPr>
            <a:xfrm>
              <a:off x="1076814" y="4399377"/>
              <a:ext cx="6858000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90966" y="4547522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68084" y="4547522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40288" y="4548265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49049" y="4475067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009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37855" y="4475067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32420" y="4528505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99587" y="4477203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97805" y="4475067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370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024" y="4475067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5223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67434" y="4602799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155105" y="4583004"/>
              <a:ext cx="274320" cy="274320"/>
              <a:chOff x="990600" y="2325962"/>
              <a:chExt cx="274320" cy="27432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118621" y="2325962"/>
                <a:ext cx="0" cy="16459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110338" y="2490558"/>
                <a:ext cx="154582" cy="240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Arc 37"/>
              <p:cNvSpPr/>
              <p:nvPr/>
            </p:nvSpPr>
            <p:spPr>
              <a:xfrm>
                <a:off x="990600" y="2347769"/>
                <a:ext cx="258336" cy="252513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2643113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What does the green symbol to the left of the alert boxes indicate?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Off frequency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Manually marked on frequency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Automatically marked on frequency</a:t>
            </a:r>
          </a:p>
        </p:txBody>
      </p:sp>
    </p:spTree>
    <p:extLst>
      <p:ext uri="{BB962C8B-B14F-4D97-AF65-F5344CB8AC3E}">
        <p14:creationId xmlns:p14="http://schemas.microsoft.com/office/powerpoint/2010/main" val="19376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76" y="1074488"/>
            <a:ext cx="8086724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b="1" kern="0" dirty="0">
                <a:solidFill>
                  <a:srgbClr val="000000"/>
                </a:solidFill>
                <a:latin typeface="Arial"/>
              </a:rPr>
              <a:t>At the end of this lesson, you will be able to</a:t>
            </a:r>
            <a:r>
              <a:rPr lang="en-US" sz="2600" b="1" dirty="0">
                <a:solidFill>
                  <a:srgbClr val="000000"/>
                </a:solidFill>
                <a:latin typeface="Arial"/>
              </a:rPr>
              <a:t> identify:</a:t>
            </a:r>
          </a:p>
          <a:p>
            <a:pPr marL="502920" lvl="0" indent="-457200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Function of key automation systems via which Controller Pilot Data Link Communications (CPDLC) messages flow between controllers and aircraft</a:t>
            </a:r>
            <a:endParaRPr lang="en-US" dirty="0">
              <a:solidFill>
                <a:srgbClr val="000000"/>
              </a:solidFill>
            </a:endParaRPr>
          </a:p>
          <a:p>
            <a:pPr marL="502920" lvl="0" indent="-4572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Sector requirements for exchanging CPDLC messages</a:t>
            </a:r>
          </a:p>
          <a:p>
            <a:pPr marL="502920" lvl="0" indent="-4572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Characteristics of basic Transfer of Communication (TOC)</a:t>
            </a:r>
          </a:p>
          <a:p>
            <a:pPr marL="502920" lvl="0" indent="-4572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Characteristics of Altimeter Setting uplinks</a:t>
            </a:r>
          </a:p>
          <a:p>
            <a:pPr marL="457200" lvl="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600" b="1" dirty="0">
              <a:solidFill>
                <a:srgbClr val="000000"/>
              </a:solidFill>
              <a:latin typeface="Arial"/>
            </a:endParaRPr>
          </a:p>
          <a:p>
            <a:pPr lvl="0" algn="l">
              <a:spcBef>
                <a:spcPts val="0"/>
              </a:spcBef>
              <a:spcAft>
                <a:spcPts val="1200"/>
              </a:spcAft>
              <a:defRPr/>
            </a:pPr>
            <a:endParaRPr lang="en-US" sz="2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sz="4000" dirty="0"/>
              <a:t>Lesson Objectives</a:t>
            </a:r>
            <a:endParaRPr lang="en-US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17299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21507" name="TextBox 17"/>
          <p:cNvSpPr txBox="1">
            <a:spLocks noChangeArrowheads="1"/>
          </p:cNvSpPr>
          <p:nvPr/>
        </p:nvSpPr>
        <p:spPr bwMode="auto">
          <a:xfrm>
            <a:off x="430844" y="1356737"/>
            <a:ext cx="81806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What are the three requirements that must be satisfied in order for a sector to be able to exchange CPDLC messages with an aircraft?</a:t>
            </a:r>
            <a:endParaRPr lang="en-US" altLang="en-US" b="0" dirty="0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466344" y="3327099"/>
            <a:ext cx="805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Answer:  </a:t>
            </a:r>
            <a:r>
              <a:rPr lang="en-US" altLang="en-US" sz="2400" b="0" dirty="0"/>
              <a:t>The aircraft must have a session established; the sector must be assigned eligibility; and the aircraft must be marked on frequency.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116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sz="4000" dirty="0"/>
              <a:t>Basic Transfer of Communication (TOC)</a:t>
            </a:r>
            <a:endParaRPr lang="en-US" altLang="en-US" sz="4000" kern="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495300" y="1864784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rgbClr val="000000"/>
                </a:solidFill>
              </a:rPr>
              <a:t>For CPDLC aircraft, every track control change results in the system creating a Held TOC entry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Controller may release it at the operationally appropriate time</a:t>
            </a:r>
          </a:p>
          <a:p>
            <a:pPr lvl="2"/>
            <a:r>
              <a:rPr lang="en-US" kern="0" dirty="0"/>
              <a:t>System latency should be considered</a:t>
            </a:r>
          </a:p>
          <a:p>
            <a:pPr lvl="1"/>
            <a:r>
              <a:rPr lang="en-US" kern="0" dirty="0"/>
              <a:t>When released by the controller, the system builds and uplinks the appropriate frequency change message</a:t>
            </a:r>
          </a:p>
          <a:p>
            <a:pPr lvl="2"/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28700" marR="0" lvl="2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28700" marR="0" lvl="2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5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TOC Uplink Message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86988" y="1177506"/>
            <a:ext cx="4170024" cy="4516457"/>
            <a:chOff x="2422192" y="1177506"/>
            <a:chExt cx="4170024" cy="45164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2192" y="1177506"/>
              <a:ext cx="4170024" cy="4516457"/>
            </a:xfrm>
            <a:prstGeom prst="rect">
              <a:avLst/>
            </a:prstGeom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65442" y="1524600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ATC UPLINK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9510" y="1498725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1923Z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208" y="1524146"/>
              <a:ext cx="5154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1/1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3245" y="1666070"/>
              <a:ext cx="6773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4208" y="1844114"/>
              <a:ext cx="5154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4033" y="2110808"/>
              <a:ext cx="2686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CONTACT WASHINGTON CTR AT 122.500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5440" y="2784696"/>
              <a:ext cx="1036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&lt;STANDBY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5440" y="3089346"/>
              <a:ext cx="96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&lt;UNABLE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8417" y="275587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WILCO&gt;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5654" y="2501569"/>
              <a:ext cx="3104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-------------------------------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5440" y="3382406"/>
              <a:ext cx="838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&lt;PRINT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8417" y="308934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LOG&gt;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28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Held TOC Entry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47366" y="1617953"/>
            <a:ext cx="4284078" cy="1935662"/>
            <a:chOff x="2447366" y="1622607"/>
            <a:chExt cx="4284078" cy="1935662"/>
          </a:xfrm>
        </p:grpSpPr>
        <p:sp>
          <p:nvSpPr>
            <p:cNvPr id="4" name="TextBox 3"/>
            <p:cNvSpPr txBox="1"/>
            <p:nvPr/>
          </p:nvSpPr>
          <p:spPr>
            <a:xfrm>
              <a:off x="2447366" y="1622607"/>
              <a:ext cx="3809085" cy="6463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56451" y="1625091"/>
              <a:ext cx="474993" cy="6463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47366" y="2268938"/>
              <a:ext cx="4284078" cy="6463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HELD TOC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47366" y="2911938"/>
              <a:ext cx="4284078" cy="6463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17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7415" y="2982568"/>
              <a:ext cx="1659395" cy="52322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122.50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56451" y="2975802"/>
              <a:ext cx="340359" cy="5212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flipV="1">
              <a:off x="6335190" y="3107419"/>
              <a:ext cx="173187" cy="290199"/>
            </a:xfrm>
            <a:prstGeom prst="triangle">
              <a:avLst>
                <a:gd name="adj" fmla="val 563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 bwMode="auto">
          <a:xfrm flipH="1" flipV="1">
            <a:off x="2764613" y="3667152"/>
            <a:ext cx="5482" cy="654602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1111623" y="4415444"/>
            <a:ext cx="3156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Destination Control Position (e.g., sector)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4520939" y="4415443"/>
            <a:ext cx="3009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Automatically Selected Frequency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 bwMode="auto">
          <a:xfrm flipH="1" flipV="1">
            <a:off x="5813688" y="3702698"/>
            <a:ext cx="5482" cy="654602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4732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Held TOC Indicators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2920" y="1088136"/>
            <a:ext cx="4053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Single Held TOC Indicator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502920" y="2560320"/>
            <a:ext cx="396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Multiple Held TOC Indicator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62" y="4104781"/>
            <a:ext cx="4842276" cy="17926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9C234D-6FF6-422A-B094-6200A42D7C92}"/>
              </a:ext>
            </a:extLst>
          </p:cNvPr>
          <p:cNvGrpSpPr/>
          <p:nvPr/>
        </p:nvGrpSpPr>
        <p:grpSpPr>
          <a:xfrm>
            <a:off x="762000" y="1906426"/>
            <a:ext cx="7839076" cy="538420"/>
            <a:chOff x="666750" y="1906426"/>
            <a:chExt cx="7839076" cy="538420"/>
          </a:xfrm>
        </p:grpSpPr>
        <p:sp>
          <p:nvSpPr>
            <p:cNvPr id="72" name="Freeform 71"/>
            <p:cNvSpPr/>
            <p:nvPr/>
          </p:nvSpPr>
          <p:spPr>
            <a:xfrm>
              <a:off x="666750" y="1906426"/>
              <a:ext cx="7839076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80902" y="205457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358020" y="205457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30224" y="2055314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38985" y="198211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69355" y="1982116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292263" y="2035554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59430" y="1984252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57648" y="198211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75867" y="1982116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657370" y="2109848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/>
          </p:nvSpPr>
          <p:spPr>
            <a:xfrm rot="5400000">
              <a:off x="3780092" y="2106207"/>
              <a:ext cx="137160" cy="13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957931" y="2083347"/>
              <a:ext cx="4763" cy="18288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745305" y="2091314"/>
              <a:ext cx="274320" cy="274320"/>
              <a:chOff x="1273793" y="2845370"/>
              <a:chExt cx="313766" cy="322971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Arc 89"/>
              <p:cNvSpPr/>
              <p:nvPr/>
            </p:nvSpPr>
            <p:spPr>
              <a:xfrm>
                <a:off x="1273793" y="2871044"/>
                <a:ext cx="295483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21E43D-0C6F-4353-AB4B-70F1893A8953}"/>
                </a:ext>
              </a:extLst>
            </p:cNvPr>
            <p:cNvSpPr/>
            <p:nvPr/>
          </p:nvSpPr>
          <p:spPr>
            <a:xfrm>
              <a:off x="4094003" y="1984082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17</a:t>
              </a:r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ED7142-5ED4-428B-8D66-CBF7CB045000}"/>
              </a:ext>
            </a:extLst>
          </p:cNvPr>
          <p:cNvGrpSpPr/>
          <p:nvPr/>
        </p:nvGrpSpPr>
        <p:grpSpPr>
          <a:xfrm>
            <a:off x="762762" y="3391271"/>
            <a:ext cx="7836408" cy="538420"/>
            <a:chOff x="667512" y="3391271"/>
            <a:chExt cx="7836408" cy="538420"/>
          </a:xfrm>
        </p:grpSpPr>
        <p:sp>
          <p:nvSpPr>
            <p:cNvPr id="65" name="Freeform 64"/>
            <p:cNvSpPr/>
            <p:nvPr/>
          </p:nvSpPr>
          <p:spPr>
            <a:xfrm>
              <a:off x="667512" y="3391271"/>
              <a:ext cx="7836408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81664" y="352989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358782" y="352989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30986" y="3530634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039747" y="3457436"/>
              <a:ext cx="6078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526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70117" y="3457436"/>
              <a:ext cx="1031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SWA212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99443" y="3510874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366610" y="3459572"/>
              <a:ext cx="1031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B737/L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464828" y="3457436"/>
              <a:ext cx="6078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310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283048" y="3457436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4253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658132" y="3585168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/>
          </p:nvSpPr>
          <p:spPr>
            <a:xfrm rot="5400000">
              <a:off x="3780854" y="3581527"/>
              <a:ext cx="137160" cy="13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3958693" y="3558667"/>
              <a:ext cx="4763" cy="18288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746067" y="3562294"/>
              <a:ext cx="274320" cy="274326"/>
              <a:chOff x="1273793" y="2845370"/>
              <a:chExt cx="313766" cy="322979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Arc 106"/>
              <p:cNvSpPr/>
              <p:nvPr/>
            </p:nvSpPr>
            <p:spPr>
              <a:xfrm>
                <a:off x="1273793" y="2871052"/>
                <a:ext cx="295484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Arc 107"/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>
              <a:off x="4025368" y="3558667"/>
              <a:ext cx="4763" cy="18288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B29889-725F-436F-B05D-91CD25057CE5}"/>
                </a:ext>
              </a:extLst>
            </p:cNvPr>
            <p:cNvSpPr/>
            <p:nvPr/>
          </p:nvSpPr>
          <p:spPr>
            <a:xfrm>
              <a:off x="4094765" y="3447061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23</a:t>
              </a:r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 bwMode="auto">
          <a:xfrm>
            <a:off x="3924231" y="1507062"/>
            <a:ext cx="2587" cy="475054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>
            <a:off x="3924231" y="2972857"/>
            <a:ext cx="2587" cy="475054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702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Releasing a Held TOC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4485" y="2943353"/>
            <a:ext cx="3603605" cy="2986581"/>
            <a:chOff x="2704485" y="1223411"/>
            <a:chExt cx="3603605" cy="2986581"/>
          </a:xfrm>
        </p:grpSpPr>
        <p:sp>
          <p:nvSpPr>
            <p:cNvPr id="19" name="Freeform 18"/>
            <p:cNvSpPr/>
            <p:nvPr/>
          </p:nvSpPr>
          <p:spPr>
            <a:xfrm>
              <a:off x="2704485" y="1791082"/>
              <a:ext cx="2737694" cy="241891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282863" y="1618470"/>
              <a:ext cx="2840736" cy="224262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  <a:r>
                <a:rPr lang="en-US" sz="28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/>
              </a:r>
              <a:br>
                <a:rPr lang="en-US" sz="2800" dirty="0">
                  <a:solidFill>
                    <a:srgbClr val="FFFF00"/>
                  </a:solidFill>
                  <a:latin typeface="Inconsolata" panose="020B0609030003000000" pitchFamily="49" charset="0"/>
                </a:rPr>
              </a:br>
              <a:r>
                <a:rPr lang="en-US" sz="28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350C</a:t>
              </a:r>
              <a:r>
                <a:rPr lang="en-US" sz="28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/>
              </a:r>
              <a:br>
                <a:rPr lang="en-US" sz="2800" dirty="0">
                  <a:solidFill>
                    <a:srgbClr val="FFFF00"/>
                  </a:solidFill>
                  <a:latin typeface="Inconsolata" panose="020B0609030003000000" pitchFamily="49" charset="0"/>
                </a:rPr>
              </a:br>
              <a:r>
                <a:rPr lang="en-US" sz="28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423</a:t>
              </a:r>
              <a:r>
                <a:rPr lang="en-US" sz="2800" dirty="0">
                  <a:solidFill>
                    <a:srgbClr val="FFFF00"/>
                  </a:solidFill>
                  <a:latin typeface="Inconsolata" panose="020B0609030003000000" pitchFamily="49" charset="0"/>
                </a:rPr>
                <a:t>O-17</a:t>
              </a:r>
              <a:r>
                <a:rPr lang="en-US" sz="2800" dirty="0">
                  <a:latin typeface="Inconsolata" panose="020B0609030003000000" pitchFamily="49" charset="0"/>
                </a:rPr>
                <a:t/>
              </a:r>
              <a:br>
                <a:rPr lang="en-US" sz="2800" dirty="0">
                  <a:latin typeface="Inconsolata" panose="020B0609030003000000" pitchFamily="49" charset="0"/>
                </a:rPr>
              </a:br>
              <a:endParaRPr lang="en-US" sz="2800" dirty="0">
                <a:latin typeface="Inconsolata" panose="020B0609030003000000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92305" y="2412160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351385" y="2346616"/>
              <a:ext cx="548640" cy="1010424"/>
              <a:chOff x="1371600" y="1732776"/>
              <a:chExt cx="548640" cy="101042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71600" y="1732776"/>
                <a:ext cx="0" cy="1010424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71600" y="1737360"/>
                <a:ext cx="548640" cy="697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970385" y="2823640"/>
              <a:ext cx="274320" cy="274320"/>
              <a:chOff x="1273793" y="2845370"/>
              <a:chExt cx="313766" cy="32297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27"/>
              <p:cNvSpPr/>
              <p:nvPr/>
            </p:nvSpPr>
            <p:spPr>
              <a:xfrm>
                <a:off x="1273793" y="2871044"/>
                <a:ext cx="295483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29"/>
            <p:cNvCxnSpPr>
              <a:stCxn id="21" idx="2"/>
            </p:cNvCxnSpPr>
            <p:nvPr/>
          </p:nvCxnSpPr>
          <p:spPr bwMode="auto">
            <a:xfrm>
              <a:off x="3183745" y="2595040"/>
              <a:ext cx="922281" cy="94850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>
            <a:xfrm>
              <a:off x="2982729" y="2987586"/>
              <a:ext cx="3754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dirty="0">
                  <a:solidFill>
                    <a:srgbClr val="FFFF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</a:t>
              </a:r>
              <a:endParaRPr lang="en-US" sz="2700" dirty="0"/>
            </a:p>
          </p:txBody>
        </p:sp>
        <p:sp>
          <p:nvSpPr>
            <p:cNvPr id="33" name="Isosceles Triangle 32"/>
            <p:cNvSpPr/>
            <p:nvPr/>
          </p:nvSpPr>
          <p:spPr>
            <a:xfrm rot="5400000">
              <a:off x="4547709" y="2412160"/>
              <a:ext cx="182880" cy="18288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61220" y="2389300"/>
              <a:ext cx="4763" cy="22860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4624727" y="1648130"/>
              <a:ext cx="6255" cy="670132"/>
            </a:xfrm>
            <a:prstGeom prst="line">
              <a:avLst/>
            </a:prstGeom>
            <a:noFill/>
            <a:ln w="920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ectangle 50"/>
            <p:cNvSpPr/>
            <p:nvPr/>
          </p:nvSpPr>
          <p:spPr>
            <a:xfrm>
              <a:off x="2957392" y="1223411"/>
              <a:ext cx="33506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/>
                <a:t>TBE</a:t>
              </a:r>
              <a:endParaRPr lang="en-US" sz="2400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2883994" y="1275306"/>
            <a:ext cx="2021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TBE</a:t>
            </a:r>
            <a:endParaRPr lang="en-US" sz="24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5FB090-AC38-4C8B-A960-FCA3BC0ECDF2}"/>
              </a:ext>
            </a:extLst>
          </p:cNvPr>
          <p:cNvGrpSpPr/>
          <p:nvPr/>
        </p:nvGrpSpPr>
        <p:grpSpPr>
          <a:xfrm>
            <a:off x="705189" y="2087375"/>
            <a:ext cx="7839076" cy="538420"/>
            <a:chOff x="666750" y="1906426"/>
            <a:chExt cx="7839076" cy="538420"/>
          </a:xfrm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6CF18623-9C19-4134-9362-773DF4FD2E15}"/>
                </a:ext>
              </a:extLst>
            </p:cNvPr>
            <p:cNvSpPr/>
            <p:nvPr/>
          </p:nvSpPr>
          <p:spPr>
            <a:xfrm>
              <a:off x="666750" y="1906426"/>
              <a:ext cx="7839076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FCE7AA-198E-42FE-9CCF-A3EBCF6E67B1}"/>
                </a:ext>
              </a:extLst>
            </p:cNvPr>
            <p:cNvSpPr/>
            <p:nvPr/>
          </p:nvSpPr>
          <p:spPr>
            <a:xfrm>
              <a:off x="1080902" y="205457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8EF9E9-BDE1-42E8-8548-F5FE04A4A449}"/>
                </a:ext>
              </a:extLst>
            </p:cNvPr>
            <p:cNvSpPr/>
            <p:nvPr/>
          </p:nvSpPr>
          <p:spPr>
            <a:xfrm>
              <a:off x="1358020" y="205457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7B8792-89A2-4D7C-834D-6BB635E62F48}"/>
                </a:ext>
              </a:extLst>
            </p:cNvPr>
            <p:cNvSpPr/>
            <p:nvPr/>
          </p:nvSpPr>
          <p:spPr>
            <a:xfrm>
              <a:off x="1630224" y="2055314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D188C04-28C1-4D09-9BCC-A671DC644234}"/>
                </a:ext>
              </a:extLst>
            </p:cNvPr>
            <p:cNvSpPr/>
            <p:nvPr/>
          </p:nvSpPr>
          <p:spPr>
            <a:xfrm>
              <a:off x="2038985" y="198211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F6D971A-5FC0-47CF-A9AF-77E0334DE0DD}"/>
                </a:ext>
              </a:extLst>
            </p:cNvPr>
            <p:cNvSpPr/>
            <p:nvPr/>
          </p:nvSpPr>
          <p:spPr>
            <a:xfrm>
              <a:off x="2769355" y="1982116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D16FCB4-DC8B-43FE-A0A0-C4BF6552210E}"/>
                </a:ext>
              </a:extLst>
            </p:cNvPr>
            <p:cNvSpPr/>
            <p:nvPr/>
          </p:nvSpPr>
          <p:spPr>
            <a:xfrm>
              <a:off x="5292263" y="2035554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51C531D-F1A9-4A69-BD75-B63558DCE48F}"/>
                </a:ext>
              </a:extLst>
            </p:cNvPr>
            <p:cNvSpPr/>
            <p:nvPr/>
          </p:nvSpPr>
          <p:spPr>
            <a:xfrm>
              <a:off x="5359430" y="1984252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87593F2-CAA5-4B4D-83B8-DC7E1A2787D2}"/>
                </a:ext>
              </a:extLst>
            </p:cNvPr>
            <p:cNvSpPr/>
            <p:nvPr/>
          </p:nvSpPr>
          <p:spPr>
            <a:xfrm>
              <a:off x="6457648" y="198211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7D00CC2-2D1B-4CDE-B897-7B1C4D772E1A}"/>
                </a:ext>
              </a:extLst>
            </p:cNvPr>
            <p:cNvSpPr/>
            <p:nvPr/>
          </p:nvSpPr>
          <p:spPr>
            <a:xfrm>
              <a:off x="7275867" y="1982116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A468EC-944A-446C-AFDF-C5A1E40F8816}"/>
                </a:ext>
              </a:extLst>
            </p:cNvPr>
            <p:cNvSpPr/>
            <p:nvPr/>
          </p:nvSpPr>
          <p:spPr>
            <a:xfrm>
              <a:off x="2657370" y="2109848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43D1C12D-7557-4EFA-8FF3-F5EAB4A41DDF}"/>
                </a:ext>
              </a:extLst>
            </p:cNvPr>
            <p:cNvSpPr/>
            <p:nvPr/>
          </p:nvSpPr>
          <p:spPr>
            <a:xfrm rot="5400000">
              <a:off x="3780092" y="2106207"/>
              <a:ext cx="137160" cy="13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65B5CD-9B98-4D09-A3EE-C97D63B642F7}"/>
                </a:ext>
              </a:extLst>
            </p:cNvPr>
            <p:cNvCxnSpPr/>
            <p:nvPr/>
          </p:nvCxnSpPr>
          <p:spPr>
            <a:xfrm>
              <a:off x="3957931" y="2083347"/>
              <a:ext cx="4763" cy="18288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CDBBA7-07B4-46B8-9A42-F5E905EC84AC}"/>
                </a:ext>
              </a:extLst>
            </p:cNvPr>
            <p:cNvGrpSpPr/>
            <p:nvPr/>
          </p:nvGrpSpPr>
          <p:grpSpPr>
            <a:xfrm>
              <a:off x="745305" y="2091314"/>
              <a:ext cx="274320" cy="274320"/>
              <a:chOff x="1273793" y="2845370"/>
              <a:chExt cx="313766" cy="322971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2A0C080-1D4A-4572-8B4E-C810A80A28C9}"/>
                  </a:ext>
                </a:extLst>
              </p:cNvPr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1689AB7-4A1C-4A14-A931-343BBB7B2A2F}"/>
                  </a:ext>
                </a:extLst>
              </p:cNvPr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96537D8C-4726-47CE-920D-3CD6EB5DC502}"/>
                  </a:ext>
                </a:extLst>
              </p:cNvPr>
              <p:cNvSpPr/>
              <p:nvPr/>
            </p:nvSpPr>
            <p:spPr>
              <a:xfrm>
                <a:off x="1273793" y="2871044"/>
                <a:ext cx="295483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4F9B7B35-AE49-47E0-AACF-9D73713E368C}"/>
                  </a:ext>
                </a:extLst>
              </p:cNvPr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BEB16A-B17A-42AA-85F9-B60B54FD30FF}"/>
                </a:ext>
              </a:extLst>
            </p:cNvPr>
            <p:cNvSpPr/>
            <p:nvPr/>
          </p:nvSpPr>
          <p:spPr>
            <a:xfrm>
              <a:off x="4094003" y="1984082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17</a:t>
              </a:r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277D83E-1EC2-4418-B9E5-CCB5AE5790D8}"/>
              </a:ext>
            </a:extLst>
          </p:cNvPr>
          <p:cNvCxnSpPr/>
          <p:nvPr/>
        </p:nvCxnSpPr>
        <p:spPr bwMode="auto">
          <a:xfrm>
            <a:off x="3886470" y="1716586"/>
            <a:ext cx="2587" cy="475054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1199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AFE6466B-4B53-486D-9E97-EF4A69C28F20}"/>
              </a:ext>
            </a:extLst>
          </p:cNvPr>
          <p:cNvGrpSpPr/>
          <p:nvPr/>
        </p:nvGrpSpPr>
        <p:grpSpPr>
          <a:xfrm>
            <a:off x="382143" y="1883807"/>
            <a:ext cx="7839076" cy="538420"/>
            <a:chOff x="666750" y="1906426"/>
            <a:chExt cx="7839076" cy="538420"/>
          </a:xfrm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AC335BD5-D174-405F-8D2E-C6B588BE90C2}"/>
                </a:ext>
              </a:extLst>
            </p:cNvPr>
            <p:cNvSpPr/>
            <p:nvPr/>
          </p:nvSpPr>
          <p:spPr>
            <a:xfrm>
              <a:off x="666750" y="1906426"/>
              <a:ext cx="7839076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260A7BA-3662-4385-9BEF-781E604E1015}"/>
                </a:ext>
              </a:extLst>
            </p:cNvPr>
            <p:cNvSpPr/>
            <p:nvPr/>
          </p:nvSpPr>
          <p:spPr>
            <a:xfrm>
              <a:off x="1080902" y="205457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4D007E-5010-425C-83BD-CA1A086DF344}"/>
                </a:ext>
              </a:extLst>
            </p:cNvPr>
            <p:cNvSpPr/>
            <p:nvPr/>
          </p:nvSpPr>
          <p:spPr>
            <a:xfrm>
              <a:off x="1358020" y="205457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B558E01-4494-456A-86C7-5ABCD1F4EFA8}"/>
                </a:ext>
              </a:extLst>
            </p:cNvPr>
            <p:cNvSpPr/>
            <p:nvPr/>
          </p:nvSpPr>
          <p:spPr>
            <a:xfrm>
              <a:off x="1630224" y="2055314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DC76747-E73F-4A8C-9DE9-1E21D900E0FF}"/>
                </a:ext>
              </a:extLst>
            </p:cNvPr>
            <p:cNvSpPr/>
            <p:nvPr/>
          </p:nvSpPr>
          <p:spPr>
            <a:xfrm>
              <a:off x="2038985" y="198211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FECE4E-DE2F-4342-9B9C-EC6011698572}"/>
                </a:ext>
              </a:extLst>
            </p:cNvPr>
            <p:cNvSpPr/>
            <p:nvPr/>
          </p:nvSpPr>
          <p:spPr>
            <a:xfrm>
              <a:off x="2769355" y="1982116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9EB222-4E0A-4919-B25B-D9BCE41A8DE8}"/>
                </a:ext>
              </a:extLst>
            </p:cNvPr>
            <p:cNvSpPr/>
            <p:nvPr/>
          </p:nvSpPr>
          <p:spPr>
            <a:xfrm>
              <a:off x="5292263" y="2035554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EDCF32E-B2CE-4567-BA7C-0D808830228A}"/>
                </a:ext>
              </a:extLst>
            </p:cNvPr>
            <p:cNvSpPr/>
            <p:nvPr/>
          </p:nvSpPr>
          <p:spPr>
            <a:xfrm>
              <a:off x="5359430" y="1984252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C15E3C4-7857-47F8-B9DA-27F73174EB8B}"/>
                </a:ext>
              </a:extLst>
            </p:cNvPr>
            <p:cNvSpPr/>
            <p:nvPr/>
          </p:nvSpPr>
          <p:spPr>
            <a:xfrm>
              <a:off x="6457648" y="198211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17DED0-4916-4F30-9731-38BDCBEEE813}"/>
                </a:ext>
              </a:extLst>
            </p:cNvPr>
            <p:cNvSpPr/>
            <p:nvPr/>
          </p:nvSpPr>
          <p:spPr>
            <a:xfrm>
              <a:off x="7275867" y="1982116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DEE718B-0E9E-4286-A76D-F7B5D4625A87}"/>
                </a:ext>
              </a:extLst>
            </p:cNvPr>
            <p:cNvSpPr/>
            <p:nvPr/>
          </p:nvSpPr>
          <p:spPr>
            <a:xfrm>
              <a:off x="2657370" y="2109848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251FB8B8-57B9-4C6A-89BC-E13CE3CF7CFA}"/>
                </a:ext>
              </a:extLst>
            </p:cNvPr>
            <p:cNvSpPr/>
            <p:nvPr/>
          </p:nvSpPr>
          <p:spPr>
            <a:xfrm rot="5400000">
              <a:off x="3780092" y="2106207"/>
              <a:ext cx="137160" cy="13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88A6DD5-7ABF-4BB7-8CA0-32BE6AF47B9B}"/>
                </a:ext>
              </a:extLst>
            </p:cNvPr>
            <p:cNvCxnSpPr/>
            <p:nvPr/>
          </p:nvCxnSpPr>
          <p:spPr>
            <a:xfrm>
              <a:off x="3957931" y="2083347"/>
              <a:ext cx="4763" cy="18288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AC31814-AB9F-4DB7-B5D0-07609F1180B2}"/>
                </a:ext>
              </a:extLst>
            </p:cNvPr>
            <p:cNvGrpSpPr/>
            <p:nvPr/>
          </p:nvGrpSpPr>
          <p:grpSpPr>
            <a:xfrm>
              <a:off x="745305" y="2091314"/>
              <a:ext cx="274320" cy="274320"/>
              <a:chOff x="1273793" y="2845370"/>
              <a:chExt cx="313766" cy="322971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33000DB-2004-45B8-93DA-09FCFEB93930}"/>
                  </a:ext>
                </a:extLst>
              </p:cNvPr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1CE343D-8610-45C4-AAB2-DA009E43014E}"/>
                  </a:ext>
                </a:extLst>
              </p:cNvPr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0186CBF1-DE92-4426-B778-ADDE671C7F52}"/>
                  </a:ext>
                </a:extLst>
              </p:cNvPr>
              <p:cNvSpPr/>
              <p:nvPr/>
            </p:nvSpPr>
            <p:spPr>
              <a:xfrm>
                <a:off x="1273793" y="2871044"/>
                <a:ext cx="295483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38970175-3D85-4C78-921F-3010CBC71145}"/>
                  </a:ext>
                </a:extLst>
              </p:cNvPr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2062593-69DB-457B-A4A5-AF9FAA548981}"/>
                </a:ext>
              </a:extLst>
            </p:cNvPr>
            <p:cNvSpPr/>
            <p:nvPr/>
          </p:nvSpPr>
          <p:spPr>
            <a:xfrm>
              <a:off x="4094003" y="1984082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17</a:t>
              </a:r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Releasing a Held TOC </a:t>
            </a:r>
            <a:r>
              <a:rPr lang="en-US" altLang="en-US" sz="3200" i="1" dirty="0"/>
              <a:t>(Cont’d)</a:t>
            </a:r>
            <a:endParaRPr lang="en-US" altLang="en-US" dirty="0"/>
          </a:p>
        </p:txBody>
      </p:sp>
      <p:sp>
        <p:nvSpPr>
          <p:cNvPr id="19" name="Freeform 18"/>
          <p:cNvSpPr/>
          <p:nvPr/>
        </p:nvSpPr>
        <p:spPr>
          <a:xfrm>
            <a:off x="626137" y="3249671"/>
            <a:ext cx="2737694" cy="241891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04515" y="3077059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AAL002</a:t>
            </a:r>
            <a:r>
              <a:rPr lang="en-US" sz="28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28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423</a:t>
            </a:r>
            <a:r>
              <a:rPr lang="en-US" sz="2800" dirty="0">
                <a:solidFill>
                  <a:srgbClr val="FFFF00"/>
                </a:solidFill>
                <a:latin typeface="Inconsolata" panose="020B0609030003000000" pitchFamily="49" charset="0"/>
              </a:rPr>
              <a:t>O-17</a:t>
            </a:r>
            <a:r>
              <a:rPr lang="en-US" sz="2800" dirty="0">
                <a:latin typeface="Inconsolata" panose="020B0609030003000000" pitchFamily="49" charset="0"/>
              </a:rPr>
              <a:t/>
            </a:r>
            <a:br>
              <a:rPr lang="en-US" sz="2800" dirty="0">
                <a:latin typeface="Inconsolata" panose="020B0609030003000000" pitchFamily="49" charset="0"/>
              </a:rPr>
            </a:br>
            <a:endParaRPr lang="en-US" sz="2800" dirty="0">
              <a:latin typeface="Inconsolata" panose="020B0609030003000000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3957" y="3870749"/>
            <a:ext cx="182880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73037" y="3805205"/>
            <a:ext cx="548640" cy="1010424"/>
            <a:chOff x="1371600" y="1732776"/>
            <a:chExt cx="548640" cy="101042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371600" y="1732776"/>
              <a:ext cx="0" cy="101042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71600" y="1737360"/>
              <a:ext cx="548640" cy="69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92037" y="4282229"/>
            <a:ext cx="274320" cy="274320"/>
            <a:chOff x="1273793" y="2845370"/>
            <a:chExt cx="313766" cy="32297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>
            <a:off x="1105397" y="4053629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>
          <a:xfrm>
            <a:off x="904381" y="4446175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700" dirty="0"/>
          </a:p>
        </p:txBody>
      </p:sp>
      <p:sp>
        <p:nvSpPr>
          <p:cNvPr id="33" name="Isosceles Triangle 32"/>
          <p:cNvSpPr/>
          <p:nvPr/>
        </p:nvSpPr>
        <p:spPr>
          <a:xfrm rot="5400000">
            <a:off x="2469361" y="3870749"/>
            <a:ext cx="182880" cy="1828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682872" y="3847889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2546379" y="3106719"/>
            <a:ext cx="6255" cy="670132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50"/>
          <p:cNvSpPr/>
          <p:nvPr/>
        </p:nvSpPr>
        <p:spPr>
          <a:xfrm>
            <a:off x="904381" y="2680683"/>
            <a:ext cx="3350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1. TBP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35143" y="1061687"/>
            <a:ext cx="2021124" cy="938168"/>
            <a:chOff x="2535143" y="4281800"/>
            <a:chExt cx="2021124" cy="938168"/>
          </a:xfrm>
        </p:grpSpPr>
        <p:sp>
          <p:nvSpPr>
            <p:cNvPr id="92" name="Rectangle 91"/>
            <p:cNvSpPr/>
            <p:nvPr/>
          </p:nvSpPr>
          <p:spPr>
            <a:xfrm>
              <a:off x="2535143" y="4281800"/>
              <a:ext cx="20211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/>
                <a:t>1. TBP</a:t>
              </a:r>
              <a:endParaRPr lang="en-US" sz="2400" dirty="0"/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3545538" y="4721652"/>
              <a:ext cx="2587" cy="498316"/>
            </a:xfrm>
            <a:prstGeom prst="line">
              <a:avLst/>
            </a:prstGeom>
            <a:noFill/>
            <a:ln w="920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4151135" y="3116675"/>
            <a:ext cx="3928698" cy="2312227"/>
            <a:chOff x="4151135" y="1853926"/>
            <a:chExt cx="3928698" cy="2312227"/>
          </a:xfrm>
        </p:grpSpPr>
        <p:grpSp>
          <p:nvGrpSpPr>
            <p:cNvPr id="2" name="Group 1"/>
            <p:cNvGrpSpPr/>
            <p:nvPr/>
          </p:nvGrpSpPr>
          <p:grpSpPr>
            <a:xfrm>
              <a:off x="5171529" y="1853926"/>
              <a:ext cx="2908304" cy="1386946"/>
              <a:chOff x="5680980" y="1630550"/>
              <a:chExt cx="2908304" cy="138694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680981" y="1630550"/>
                <a:ext cx="2485265" cy="46166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AAL002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93030" y="1633034"/>
                <a:ext cx="396254" cy="45918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680981" y="2110625"/>
                <a:ext cx="2908303" cy="46166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HELD TOC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680980" y="2555831"/>
                <a:ext cx="2908303" cy="461665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17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342424" y="2584840"/>
                <a:ext cx="1164181" cy="400110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122.50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02337" y="2586052"/>
                <a:ext cx="251114" cy="4001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 flipV="1">
                <a:off x="8369976" y="2685258"/>
                <a:ext cx="115836" cy="187152"/>
              </a:xfrm>
              <a:prstGeom prst="triangle">
                <a:avLst>
                  <a:gd name="adj" fmla="val 563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4151135" y="3704488"/>
              <a:ext cx="36417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/>
                <a:t>2. TBP or TBE</a:t>
              </a:r>
              <a:endParaRPr lang="en-US" sz="2400" dirty="0"/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flipH="1" flipV="1">
              <a:off x="5436802" y="3180667"/>
              <a:ext cx="8076" cy="528058"/>
            </a:xfrm>
            <a:prstGeom prst="line">
              <a:avLst/>
            </a:prstGeom>
            <a:noFill/>
            <a:ln w="920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996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Releasing a Held TOC </a:t>
            </a:r>
            <a:r>
              <a:rPr lang="en-US" altLang="en-US" sz="3200" i="1" dirty="0"/>
              <a:t>(Cont’d)</a:t>
            </a:r>
            <a:endParaRPr lang="en-US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283332" y="1190310"/>
            <a:ext cx="6345904" cy="70788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UH 423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83332" y="1898196"/>
            <a:ext cx="6345904" cy="120032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59865" y="3575578"/>
            <a:ext cx="6783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UH  &lt;FLID&gt;</a:t>
            </a:r>
          </a:p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UH  &lt;Sector/Position&gt;  &lt;FLID&gt;</a:t>
            </a:r>
          </a:p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UH  &lt;Sector/Position&gt;  &lt;Frequency&gt;  &lt;FLID&gt;</a:t>
            </a:r>
          </a:p>
        </p:txBody>
      </p:sp>
    </p:spTree>
    <p:extLst>
      <p:ext uri="{BB962C8B-B14F-4D97-AF65-F5344CB8AC3E}">
        <p14:creationId xmlns:p14="http://schemas.microsoft.com/office/powerpoint/2010/main" val="1739947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TOC In Progress Indicator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2920" y="1088136"/>
            <a:ext cx="2872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502920" y="3248673"/>
            <a:ext cx="2576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72" name="Freeform 71"/>
          <p:cNvSpPr/>
          <p:nvPr/>
        </p:nvSpPr>
        <p:spPr>
          <a:xfrm>
            <a:off x="747555" y="1970336"/>
            <a:ext cx="3658192" cy="53842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161707" y="2118481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438825" y="2118481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711029" y="2119224"/>
            <a:ext cx="260399" cy="2537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119790" y="2046026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850160" y="2046026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AAL002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738175" y="2173758"/>
            <a:ext cx="137160" cy="137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3883798" y="1415347"/>
            <a:ext cx="0" cy="617979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Isosceles Triangle 84"/>
          <p:cNvSpPr/>
          <p:nvPr/>
        </p:nvSpPr>
        <p:spPr>
          <a:xfrm rot="5400000">
            <a:off x="3860897" y="2170117"/>
            <a:ext cx="137160" cy="1371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826110" y="2155224"/>
            <a:ext cx="274320" cy="274320"/>
            <a:chOff x="1273793" y="2845370"/>
            <a:chExt cx="313766" cy="322971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Arc 89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Freeform 108"/>
          <p:cNvSpPr/>
          <p:nvPr/>
        </p:nvSpPr>
        <p:spPr>
          <a:xfrm>
            <a:off x="716194" y="4310440"/>
            <a:ext cx="3658192" cy="53842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130346" y="4458585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407464" y="4458585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679668" y="4459328"/>
            <a:ext cx="260399" cy="2537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088429" y="4386130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818799" y="4386130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AAL002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2734833" y="3768151"/>
            <a:ext cx="0" cy="617979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Isosceles Triangle 117"/>
          <p:cNvSpPr/>
          <p:nvPr/>
        </p:nvSpPr>
        <p:spPr>
          <a:xfrm rot="5400000">
            <a:off x="2711932" y="4510221"/>
            <a:ext cx="137160" cy="1371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67717" y="1415755"/>
            <a:ext cx="2152999" cy="4461621"/>
            <a:chOff x="5367717" y="1415755"/>
            <a:chExt cx="2152999" cy="44616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59361"/>
            <a:stretch/>
          </p:blipFill>
          <p:spPr>
            <a:xfrm>
              <a:off x="5403340" y="1441155"/>
              <a:ext cx="2117376" cy="203835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/>
            <a:srcRect l="58677"/>
            <a:stretch/>
          </p:blipFill>
          <p:spPr>
            <a:xfrm>
              <a:off x="5367717" y="3839026"/>
              <a:ext cx="2152999" cy="2038350"/>
            </a:xfrm>
            <a:prstGeom prst="rect">
              <a:avLst/>
            </a:prstGeom>
          </p:spPr>
        </p:pic>
        <p:cxnSp>
          <p:nvCxnSpPr>
            <p:cNvPr id="62" name="Straight Connector 61"/>
            <p:cNvCxnSpPr/>
            <p:nvPr/>
          </p:nvCxnSpPr>
          <p:spPr bwMode="auto">
            <a:xfrm>
              <a:off x="6868298" y="1415755"/>
              <a:ext cx="0" cy="617979"/>
            </a:xfrm>
            <a:prstGeom prst="line">
              <a:avLst/>
            </a:prstGeom>
            <a:noFill/>
            <a:ln w="920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782833" y="3780851"/>
              <a:ext cx="0" cy="617979"/>
            </a:xfrm>
            <a:prstGeom prst="line">
              <a:avLst/>
            </a:prstGeom>
            <a:noFill/>
            <a:ln w="920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3274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7" y="347472"/>
            <a:ext cx="8601021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TOC In Progress Timeout Indicator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72515" y="5298186"/>
            <a:ext cx="5998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Only displayed at transferring sector</a:t>
            </a:r>
            <a:endParaRPr lang="en-US" sz="2400" dirty="0"/>
          </a:p>
        </p:txBody>
      </p:sp>
      <p:sp>
        <p:nvSpPr>
          <p:cNvPr id="35" name="Freeform 34"/>
          <p:cNvSpPr/>
          <p:nvPr/>
        </p:nvSpPr>
        <p:spPr>
          <a:xfrm>
            <a:off x="2860205" y="2432075"/>
            <a:ext cx="3089189" cy="2572243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461135" y="2845450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SWA427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280C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225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515437" y="3021512"/>
            <a:ext cx="731520" cy="1265815"/>
            <a:chOff x="5851258" y="2237474"/>
            <a:chExt cx="731520" cy="1265815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3230959" y="3136790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094587" y="3601004"/>
            <a:ext cx="365760" cy="365760"/>
            <a:chOff x="990600" y="2325962"/>
            <a:chExt cx="274320" cy="27432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H="1">
            <a:off x="5537904" y="3214354"/>
            <a:ext cx="963987" cy="7803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oup 45"/>
          <p:cNvGrpSpPr/>
          <p:nvPr/>
        </p:nvGrpSpPr>
        <p:grpSpPr>
          <a:xfrm>
            <a:off x="5066204" y="3054494"/>
            <a:ext cx="94349" cy="393192"/>
            <a:chOff x="5289340" y="2344608"/>
            <a:chExt cx="78807" cy="34238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289340" y="2344608"/>
              <a:ext cx="2033" cy="342383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289340" y="2686991"/>
              <a:ext cx="78807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5289340" y="2346065"/>
              <a:ext cx="78807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321110" y="3054494"/>
            <a:ext cx="100493" cy="393192"/>
            <a:chOff x="5550094" y="2088871"/>
            <a:chExt cx="100493" cy="393192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5640140" y="2088871"/>
              <a:ext cx="6291" cy="393192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550094" y="2482063"/>
              <a:ext cx="94349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556238" y="2090544"/>
              <a:ext cx="94349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Isosceles Triangle 55"/>
          <p:cNvSpPr/>
          <p:nvPr/>
        </p:nvSpPr>
        <p:spPr>
          <a:xfrm rot="5400000">
            <a:off x="5133835" y="3136790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428077" y="1564887"/>
            <a:ext cx="3939772" cy="53842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42229" y="1713032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119347" y="1713032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391551" y="1713775"/>
            <a:ext cx="260399" cy="2537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693982" y="1640577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732706" y="1640577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SWA427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Isosceles Triangle 64"/>
          <p:cNvSpPr/>
          <p:nvPr/>
        </p:nvSpPr>
        <p:spPr>
          <a:xfrm rot="5400000">
            <a:off x="5754500" y="1748135"/>
            <a:ext cx="155448" cy="15544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22262" y="1764257"/>
            <a:ext cx="155448" cy="1554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2496425" y="1742366"/>
            <a:ext cx="274320" cy="274320"/>
            <a:chOff x="990600" y="2325962"/>
            <a:chExt cx="274320" cy="27432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c 70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84212" y="1703121"/>
            <a:ext cx="72330" cy="275669"/>
            <a:chOff x="5550094" y="2088871"/>
            <a:chExt cx="100493" cy="393192"/>
          </a:xfrm>
        </p:grpSpPr>
        <p:cxnSp>
          <p:nvCxnSpPr>
            <p:cNvPr id="79" name="Straight Connector 78"/>
            <p:cNvCxnSpPr/>
            <p:nvPr/>
          </p:nvCxnSpPr>
          <p:spPr>
            <a:xfrm flipH="1">
              <a:off x="5640140" y="2088871"/>
              <a:ext cx="6291" cy="393192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550094" y="2482063"/>
              <a:ext cx="94349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556238" y="2090544"/>
              <a:ext cx="94349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flipH="1">
            <a:off x="5707096" y="1707237"/>
            <a:ext cx="72330" cy="275669"/>
            <a:chOff x="5550094" y="2088871"/>
            <a:chExt cx="100493" cy="393192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5640140" y="2088871"/>
              <a:ext cx="6291" cy="393192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550094" y="2482063"/>
              <a:ext cx="94349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556238" y="2090544"/>
              <a:ext cx="94349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/>
          <p:cNvSpPr/>
          <p:nvPr/>
        </p:nvSpPr>
        <p:spPr>
          <a:xfrm>
            <a:off x="3147048" y="3791875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5834784" y="1070346"/>
            <a:ext cx="0" cy="617979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924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8" cy="865096"/>
          </a:xfrm>
        </p:spPr>
        <p:txBody>
          <a:bodyPr/>
          <a:lstStyle/>
          <a:p>
            <a:pPr eaLnBrk="1" hangingPunct="1"/>
            <a:r>
              <a:rPr lang="en-US" altLang="en-US" dirty="0"/>
              <a:t>Controller Pilot Data Link Communications (CPDLC)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73" y="1402717"/>
            <a:ext cx="4170024" cy="4516457"/>
          </a:xfrm>
          <a:prstGeom prst="rect">
            <a:avLst/>
          </a:prstGeom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15023" y="1749811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ATC UPLINK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9091" y="172393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1923Z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3789" y="1749357"/>
            <a:ext cx="515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397" y="1894101"/>
            <a:ext cx="677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1204" y="1878713"/>
            <a:ext cx="515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5021" y="2231465"/>
            <a:ext cx="318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CROSS BENKY AT AND MAINTAIN 11000 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5021" y="3009907"/>
            <a:ext cx="10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&lt;WILCO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5021" y="3314557"/>
            <a:ext cx="10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&lt;STANDBY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7998" y="2981087"/>
            <a:ext cx="97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UNABLE&gt;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5235" y="2726780"/>
            <a:ext cx="310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5021" y="3607617"/>
            <a:ext cx="838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&lt;PRINT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7998" y="3314557"/>
            <a:ext cx="97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496" y="1467845"/>
            <a:ext cx="3577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2400" b="1" dirty="0"/>
              <a:t>A two-way digital communications system that conveys textual air traffic control messages between controllers and pilots using ground or satellite-based radio relay stations.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704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Contact TOC - Handoff Initiated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281413" y="2830130"/>
            <a:ext cx="313766" cy="322971"/>
            <a:chOff x="1273793" y="2845370"/>
            <a:chExt cx="313766" cy="32297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6381" y="2376071"/>
            <a:ext cx="228600" cy="2286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483998" y="30136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2522071" y="3039925"/>
            <a:ext cx="1055375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H-17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9493" y="3055495"/>
            <a:ext cx="1055375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H-17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84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Contact TOC - Handoff Accepted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281413" y="2830130"/>
            <a:ext cx="313766" cy="322971"/>
            <a:chOff x="1273793" y="2845370"/>
            <a:chExt cx="313766" cy="32297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6381" y="2376071"/>
            <a:ext cx="228600" cy="2286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318074" y="29891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2522071" y="3039923"/>
            <a:ext cx="1055375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O-17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73656" y="3056149"/>
            <a:ext cx="1055375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O-17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 rot="5400000">
            <a:off x="3311597" y="2347135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569257" y="2328274"/>
            <a:ext cx="4763" cy="27432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88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Contact TOC - Held TOC Released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281413" y="2830130"/>
            <a:ext cx="313766" cy="322971"/>
            <a:chOff x="1273793" y="2845370"/>
            <a:chExt cx="313766" cy="32297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318074" y="29891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3311597" y="2347135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5546381" y="2376071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Contact TOC - WILCO Response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318074" y="29891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5546381" y="2368451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8825" y="236747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1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Contact TOC - Manual VCI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318074" y="29891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5546381" y="2368451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8825" y="236747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429504" y="2842439"/>
            <a:ext cx="313766" cy="322971"/>
            <a:chOff x="1273793" y="2845370"/>
            <a:chExt cx="313766" cy="32297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873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Conditions for a Monitor TOC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7902" y="1135941"/>
            <a:ext cx="4170024" cy="4516457"/>
            <a:chOff x="2422192" y="1177506"/>
            <a:chExt cx="4170024" cy="45164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2192" y="1177506"/>
              <a:ext cx="4170024" cy="4516457"/>
            </a:xfrm>
            <a:prstGeom prst="rect">
              <a:avLst/>
            </a:prstGeom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65442" y="1524600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ATC UPLINK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9510" y="1498725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1923Z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208" y="1524146"/>
              <a:ext cx="5154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1/1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49331" y="1687336"/>
              <a:ext cx="6773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5024" y="1653804"/>
              <a:ext cx="5154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45654" y="1919414"/>
              <a:ext cx="32053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MONITOR MEMPHIS CENTER 126.85 MHZ, CONFIRM ASSIGNED ALTITUDE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5440" y="2784696"/>
              <a:ext cx="1036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&lt;STANDBY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5440" y="3089346"/>
              <a:ext cx="96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&lt;UNABLE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8417" y="275587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WILCO&gt;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5654" y="2565365"/>
              <a:ext cx="3104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-------------------------------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5440" y="3382406"/>
              <a:ext cx="838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&lt;PRINT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8417" y="308934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LOG&gt;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82335" y="1118605"/>
            <a:ext cx="37644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Intra-facility handoff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Sector preference set to MONITOR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System selected frequency adapted for receiving sector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Aircraft RVSM capable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IC service enabled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Assigned altitude is a single altitude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/>
              <a:t>No procedure altitude</a:t>
            </a:r>
          </a:p>
        </p:txBody>
      </p:sp>
    </p:spTree>
    <p:extLst>
      <p:ext uri="{BB962C8B-B14F-4D97-AF65-F5344CB8AC3E}">
        <p14:creationId xmlns:p14="http://schemas.microsoft.com/office/powerpoint/2010/main" val="4266189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Monitor TOC - Handoff Initiated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6381" y="2376071"/>
            <a:ext cx="228600" cy="2286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483998" y="30136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2522071" y="3029984"/>
            <a:ext cx="1055375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H-17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73656" y="3056149"/>
            <a:ext cx="1055375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H-17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54121" y="2783176"/>
            <a:ext cx="365760" cy="365760"/>
            <a:chOff x="990600" y="2325962"/>
            <a:chExt cx="274320" cy="27432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879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Monitor TOC - Handoff Accepted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6381" y="2376071"/>
            <a:ext cx="228600" cy="2286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318074" y="29891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2522071" y="3029984"/>
            <a:ext cx="1055375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O-17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73656" y="3056149"/>
            <a:ext cx="1055375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O-17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 rot="5400000">
            <a:off x="3311597" y="2347135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569257" y="2328274"/>
            <a:ext cx="4763" cy="27432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>
            <a:off x="4235786" y="3219353"/>
            <a:ext cx="146090" cy="17526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1254121" y="2783176"/>
            <a:ext cx="365760" cy="365760"/>
            <a:chOff x="990600" y="2325962"/>
            <a:chExt cx="274320" cy="2743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408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Monitor TOC - Held TOC Released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318074" y="29891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3311597" y="2347135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5546381" y="2376071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254121" y="2783176"/>
            <a:ext cx="365760" cy="365760"/>
            <a:chOff x="990600" y="2325962"/>
            <a:chExt cx="274320" cy="27432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294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Monitor TOC - WILCO Response</a:t>
            </a:r>
          </a:p>
        </p:txBody>
      </p:sp>
      <p:sp>
        <p:nvSpPr>
          <p:cNvPr id="9" name="Freeform 8"/>
          <p:cNvSpPr/>
          <p:nvPr/>
        </p:nvSpPr>
        <p:spPr>
          <a:xfrm>
            <a:off x="602055" y="1335747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55667" y="204409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590" y="2343514"/>
            <a:ext cx="228600" cy="2286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1467" y="2220537"/>
            <a:ext cx="731520" cy="1265435"/>
            <a:chOff x="1721467" y="2220537"/>
            <a:chExt cx="731520" cy="126543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721467" y="2220537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21467" y="2226756"/>
              <a:ext cx="731520" cy="75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4731846" y="1353064"/>
            <a:ext cx="3640975" cy="346640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96956" y="206141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1258" y="2237474"/>
            <a:ext cx="731520" cy="1265815"/>
            <a:chOff x="5851258" y="2237474"/>
            <a:chExt cx="731520" cy="126581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4" idx="2"/>
          </p:cNvCxnSpPr>
          <p:nvPr/>
        </p:nvCxnSpPr>
        <p:spPr bwMode="auto">
          <a:xfrm>
            <a:off x="1515911" y="256049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967080" y="4931889"/>
            <a:ext cx="280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Transferring Sector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5412578" y="4931889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Receiving Sector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318074" y="298910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3600" dirty="0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5546381" y="2368451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8825" y="236747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378633" y="2816966"/>
            <a:ext cx="365760" cy="365760"/>
            <a:chOff x="990600" y="2325962"/>
            <a:chExt cx="274320" cy="27432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045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Key Automation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-8709" y="5602515"/>
            <a:ext cx="9144000" cy="407973"/>
          </a:xfrm>
          <a:prstGeom prst="rect">
            <a:avLst/>
          </a:prstGeom>
          <a:gradFill>
            <a:gsLst>
              <a:gs pos="10000">
                <a:srgbClr val="DFBE9D"/>
              </a:gs>
              <a:gs pos="99000">
                <a:srgbClr val="B0736E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4510564" y="2276272"/>
            <a:ext cx="2884145" cy="182112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07" y="4371802"/>
            <a:ext cx="983153" cy="131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2" y="3979625"/>
            <a:ext cx="1559178" cy="1037562"/>
          </a:xfrm>
          <a:prstGeom prst="rect">
            <a:avLst/>
          </a:prstGeom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16"/>
          <p:cNvCxnSpPr/>
          <p:nvPr/>
        </p:nvCxnSpPr>
        <p:spPr bwMode="auto">
          <a:xfrm>
            <a:off x="3482578" y="5251304"/>
            <a:ext cx="79759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>
          <a:xfrm>
            <a:off x="1212107" y="1459691"/>
            <a:ext cx="2326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/>
              <a:t>FANS 1/A </a:t>
            </a:r>
          </a:p>
          <a:p>
            <a:pPr algn="ctr"/>
            <a:r>
              <a:rPr lang="en-US" altLang="en-US" sz="2000" b="1" dirty="0"/>
              <a:t>Equipped Aircraft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7394707" y="4045676"/>
            <a:ext cx="98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/>
              <a:t>DCNS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09" y="4666207"/>
            <a:ext cx="1771987" cy="117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27" y="4661202"/>
            <a:ext cx="1887164" cy="118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847049" y="4890940"/>
            <a:ext cx="1559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Local CPDLC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206074" y="5194290"/>
            <a:ext cx="135439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72184"/>
            <a:ext cx="2103120" cy="67665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10564" y="4752055"/>
            <a:ext cx="1653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National CPDLC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(NAP)</a:t>
            </a:r>
          </a:p>
        </p:txBody>
      </p:sp>
    </p:spTree>
    <p:extLst>
      <p:ext uri="{BB962C8B-B14F-4D97-AF65-F5344CB8AC3E}">
        <p14:creationId xmlns:p14="http://schemas.microsoft.com/office/powerpoint/2010/main" val="417007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Initial Contact (IC)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86988" y="1179576"/>
            <a:ext cx="4170024" cy="4516457"/>
            <a:chOff x="2422192" y="1177506"/>
            <a:chExt cx="4170024" cy="45164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2192" y="1177506"/>
              <a:ext cx="4170024" cy="4516457"/>
            </a:xfrm>
            <a:prstGeom prst="rect">
              <a:avLst/>
            </a:prstGeom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65442" y="1524600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ATC UPLINK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9510" y="1498725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1923Z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208" y="1524146"/>
              <a:ext cx="5154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1/1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49331" y="1666070"/>
              <a:ext cx="6773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5024" y="1653804"/>
              <a:ext cx="5154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45654" y="1919414"/>
              <a:ext cx="32053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MONITOR MEMPHIS CENTER 126.85 MHZ, CONFIRM ASSIGNED ALTITUDE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5440" y="2784696"/>
              <a:ext cx="1036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&lt;STANDBY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5440" y="3089346"/>
              <a:ext cx="96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&lt;UNABLE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8417" y="275587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WILCO&gt;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5654" y="2565365"/>
              <a:ext cx="3104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-------------------------------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5440" y="3382406"/>
              <a:ext cx="838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&lt;PRINT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8417" y="308934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LOG&gt;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0150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CAA In Progress Indicator</a:t>
            </a:r>
          </a:p>
        </p:txBody>
      </p:sp>
      <p:sp>
        <p:nvSpPr>
          <p:cNvPr id="45" name="Freeform 44"/>
          <p:cNvSpPr/>
          <p:nvPr/>
        </p:nvSpPr>
        <p:spPr>
          <a:xfrm>
            <a:off x="442755" y="2440236"/>
            <a:ext cx="3658192" cy="53842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56907" y="2588381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34025" y="2588381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406229" y="2589124"/>
            <a:ext cx="260399" cy="2537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708660" y="2515926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619791" y="2515926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97173" y="2653807"/>
            <a:ext cx="155448" cy="1554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703994" y="2405440"/>
            <a:ext cx="3658192" cy="53842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118146" y="2553585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395264" y="2553585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667468" y="2554328"/>
            <a:ext cx="260399" cy="2537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969899" y="2481130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08623" y="2481130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SWA427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754532" y="1841885"/>
            <a:ext cx="0" cy="617979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Isosceles Triangle 67"/>
          <p:cNvSpPr/>
          <p:nvPr/>
        </p:nvSpPr>
        <p:spPr>
          <a:xfrm rot="5400000">
            <a:off x="6703300" y="2615854"/>
            <a:ext cx="155448" cy="15544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898179" y="2604810"/>
            <a:ext cx="155448" cy="1554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505326" y="2635511"/>
            <a:ext cx="274320" cy="274320"/>
            <a:chOff x="990600" y="2325962"/>
            <a:chExt cx="274320" cy="27432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c 79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72342" y="2582919"/>
            <a:ext cx="274320" cy="274320"/>
            <a:chOff x="990600" y="2325962"/>
            <a:chExt cx="274320" cy="27432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Arc 83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696206" y="987559"/>
            <a:ext cx="3404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Combined altitude and TOC downlink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002628" y="993822"/>
            <a:ext cx="3404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Split altitude and </a:t>
            </a:r>
          </a:p>
          <a:p>
            <a:pPr algn="ctr"/>
            <a:r>
              <a:rPr lang="en-US" sz="2400" dirty="0"/>
              <a:t>TOC downlinks</a:t>
            </a:r>
          </a:p>
        </p:txBody>
      </p:sp>
      <p:sp>
        <p:nvSpPr>
          <p:cNvPr id="18" name="Freeform 17"/>
          <p:cNvSpPr/>
          <p:nvPr/>
        </p:nvSpPr>
        <p:spPr>
          <a:xfrm>
            <a:off x="4941200" y="3251197"/>
            <a:ext cx="2991709" cy="2572243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851258" y="3840634"/>
            <a:ext cx="731520" cy="1265815"/>
            <a:chOff x="5851258" y="2237474"/>
            <a:chExt cx="731520" cy="1265815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Isosceles Triangle 24"/>
          <p:cNvSpPr/>
          <p:nvPr/>
        </p:nvSpPr>
        <p:spPr>
          <a:xfrm rot="5400000">
            <a:off x="5546381" y="3971611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48825" y="397063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378633" y="4409493"/>
            <a:ext cx="365760" cy="365760"/>
            <a:chOff x="990600" y="2325962"/>
            <a:chExt cx="274320" cy="27432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859199" y="3261832"/>
            <a:ext cx="3218003" cy="2552267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771660" y="3840634"/>
            <a:ext cx="731520" cy="1265815"/>
            <a:chOff x="5851258" y="2237474"/>
            <a:chExt cx="731520" cy="1265815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Isosceles Triangle 37"/>
          <p:cNvSpPr/>
          <p:nvPr/>
        </p:nvSpPr>
        <p:spPr>
          <a:xfrm rot="5400000">
            <a:off x="1466783" y="3971611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69227" y="3970634"/>
            <a:ext cx="228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299035" y="4398860"/>
            <a:ext cx="365760" cy="365760"/>
            <a:chOff x="990600" y="2325962"/>
            <a:chExt cx="274320" cy="27432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 bwMode="auto">
          <a:xfrm flipV="1">
            <a:off x="4546201" y="4106211"/>
            <a:ext cx="571945" cy="7198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Isosceles Triangle 53"/>
          <p:cNvSpPr/>
          <p:nvPr/>
        </p:nvSpPr>
        <p:spPr>
          <a:xfrm rot="5400000">
            <a:off x="5246520" y="3991568"/>
            <a:ext cx="228600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775900" y="3654002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SWA427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330C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425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720905" y="3664571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AAL234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2588932" y="1854585"/>
            <a:ext cx="0" cy="617979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774301" y="4106211"/>
            <a:ext cx="571945" cy="7198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4486392" y="943261"/>
            <a:ext cx="3875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Upon receipt of matching altitude downlink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6754532" y="1854585"/>
            <a:ext cx="143647" cy="626545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4550881" y="4110614"/>
            <a:ext cx="822960" cy="7198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7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7" grpId="0"/>
      <p:bldP spid="54" grpId="0" animBg="1"/>
      <p:bldP spid="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2"/>
            <a:ext cx="8472487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2643113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Which indicator is a single Held TOC?  </a:t>
            </a:r>
            <a:endParaRPr lang="en-US" altLang="en-US" sz="2400" b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Green symbol to the left of the alert boxes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White square to the left of the ACID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White triangle with an orange line to the right of the ACID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1D4AD8-A326-4560-8554-CFC0CC60E82D}"/>
              </a:ext>
            </a:extLst>
          </p:cNvPr>
          <p:cNvGrpSpPr/>
          <p:nvPr/>
        </p:nvGrpSpPr>
        <p:grpSpPr>
          <a:xfrm>
            <a:off x="652462" y="1704469"/>
            <a:ext cx="7839076" cy="538420"/>
            <a:chOff x="666750" y="1906426"/>
            <a:chExt cx="7839076" cy="538420"/>
          </a:xfrm>
        </p:grpSpPr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157D6B4F-11E3-47DB-BFA6-391C989FF897}"/>
                </a:ext>
              </a:extLst>
            </p:cNvPr>
            <p:cNvSpPr/>
            <p:nvPr/>
          </p:nvSpPr>
          <p:spPr>
            <a:xfrm>
              <a:off x="666750" y="1906426"/>
              <a:ext cx="7839076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DB9670-60A4-4F2C-B25A-1949F44805D9}"/>
                </a:ext>
              </a:extLst>
            </p:cNvPr>
            <p:cNvSpPr/>
            <p:nvPr/>
          </p:nvSpPr>
          <p:spPr>
            <a:xfrm>
              <a:off x="1080902" y="205457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06C2CF-2EF6-436A-9D07-737D0620FA7B}"/>
                </a:ext>
              </a:extLst>
            </p:cNvPr>
            <p:cNvSpPr/>
            <p:nvPr/>
          </p:nvSpPr>
          <p:spPr>
            <a:xfrm>
              <a:off x="1358020" y="205457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6C4719-6FA3-44E6-B704-E42C29DBD2A8}"/>
                </a:ext>
              </a:extLst>
            </p:cNvPr>
            <p:cNvSpPr/>
            <p:nvPr/>
          </p:nvSpPr>
          <p:spPr>
            <a:xfrm>
              <a:off x="1630224" y="2055314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353AA63-C9F8-4E22-ADAA-69ADD5B5983B}"/>
                </a:ext>
              </a:extLst>
            </p:cNvPr>
            <p:cNvSpPr/>
            <p:nvPr/>
          </p:nvSpPr>
          <p:spPr>
            <a:xfrm>
              <a:off x="2038985" y="198211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B2621DC-4700-49F9-9D40-DE642D24DA27}"/>
                </a:ext>
              </a:extLst>
            </p:cNvPr>
            <p:cNvSpPr/>
            <p:nvPr/>
          </p:nvSpPr>
          <p:spPr>
            <a:xfrm>
              <a:off x="2769355" y="1982116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E34B25D-2EA6-4520-AADA-A342242CFBB3}"/>
                </a:ext>
              </a:extLst>
            </p:cNvPr>
            <p:cNvSpPr/>
            <p:nvPr/>
          </p:nvSpPr>
          <p:spPr>
            <a:xfrm>
              <a:off x="5292263" y="2035554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489CE3A-D862-4C32-BBBF-349069E4D996}"/>
                </a:ext>
              </a:extLst>
            </p:cNvPr>
            <p:cNvSpPr/>
            <p:nvPr/>
          </p:nvSpPr>
          <p:spPr>
            <a:xfrm>
              <a:off x="5359430" y="1984252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42617E7-0E1C-428A-9521-9CF461A80AB5}"/>
                </a:ext>
              </a:extLst>
            </p:cNvPr>
            <p:cNvSpPr/>
            <p:nvPr/>
          </p:nvSpPr>
          <p:spPr>
            <a:xfrm>
              <a:off x="6457648" y="198211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1F029D-A0F3-41A0-9D30-BC5C22CD636D}"/>
                </a:ext>
              </a:extLst>
            </p:cNvPr>
            <p:cNvSpPr/>
            <p:nvPr/>
          </p:nvSpPr>
          <p:spPr>
            <a:xfrm>
              <a:off x="7275867" y="1982116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CC204A-1180-4C5D-B9B8-DF8AB2EA3248}"/>
                </a:ext>
              </a:extLst>
            </p:cNvPr>
            <p:cNvSpPr/>
            <p:nvPr/>
          </p:nvSpPr>
          <p:spPr>
            <a:xfrm>
              <a:off x="2657370" y="2109848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142EE857-753A-4548-BE37-40834A9141CA}"/>
                </a:ext>
              </a:extLst>
            </p:cNvPr>
            <p:cNvSpPr/>
            <p:nvPr/>
          </p:nvSpPr>
          <p:spPr>
            <a:xfrm rot="5400000">
              <a:off x="3780092" y="2106207"/>
              <a:ext cx="137160" cy="13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89C651-B75B-4191-8E67-80AAB3527A28}"/>
                </a:ext>
              </a:extLst>
            </p:cNvPr>
            <p:cNvCxnSpPr/>
            <p:nvPr/>
          </p:nvCxnSpPr>
          <p:spPr>
            <a:xfrm>
              <a:off x="3957931" y="2083347"/>
              <a:ext cx="4763" cy="18288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8A72F1C-1336-4A29-9ADC-3C76D57A4FD6}"/>
                </a:ext>
              </a:extLst>
            </p:cNvPr>
            <p:cNvGrpSpPr/>
            <p:nvPr/>
          </p:nvGrpSpPr>
          <p:grpSpPr>
            <a:xfrm>
              <a:off x="745305" y="2091314"/>
              <a:ext cx="274320" cy="274320"/>
              <a:chOff x="1273793" y="2845370"/>
              <a:chExt cx="313766" cy="322971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0379D21-D914-4325-826D-932EDAA69372}"/>
                  </a:ext>
                </a:extLst>
              </p:cNvPr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8278305-07A6-4E63-BA47-D5D1DD223674}"/>
                  </a:ext>
                </a:extLst>
              </p:cNvPr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FDB6C99C-F0BC-465A-8D2B-3A4035A4A9B8}"/>
                  </a:ext>
                </a:extLst>
              </p:cNvPr>
              <p:cNvSpPr/>
              <p:nvPr/>
            </p:nvSpPr>
            <p:spPr>
              <a:xfrm>
                <a:off x="1273793" y="2871044"/>
                <a:ext cx="295483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9E9304BC-7651-4D1E-8ADD-44848A9B4F2A}"/>
                  </a:ext>
                </a:extLst>
              </p:cNvPr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02BC92-DA0E-425E-B9BE-D6CF2AB13DD0}"/>
                </a:ext>
              </a:extLst>
            </p:cNvPr>
            <p:cNvSpPr/>
            <p:nvPr/>
          </p:nvSpPr>
          <p:spPr>
            <a:xfrm>
              <a:off x="4094003" y="1984082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17</a:t>
              </a:r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7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719072"/>
            <a:ext cx="6858000" cy="538420"/>
            <a:chOff x="1081881" y="1762784"/>
            <a:chExt cx="6858000" cy="538420"/>
          </a:xfrm>
        </p:grpSpPr>
        <p:sp>
          <p:nvSpPr>
            <p:cNvPr id="14" name="Freeform 13"/>
            <p:cNvSpPr/>
            <p:nvPr/>
          </p:nvSpPr>
          <p:spPr>
            <a:xfrm>
              <a:off x="1081881" y="1762784"/>
              <a:ext cx="6858000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96033" y="1901404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73151" y="1901404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5355" y="1902147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54116" y="1828949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84486" y="1828949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AAL002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7487" y="1882387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04654" y="1831085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02872" y="1828949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21091" y="1828949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5400000">
              <a:off x="3103023" y="1965740"/>
              <a:ext cx="137160" cy="13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2643113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What does the white triangle to the left of the call sign indicate?  </a:t>
            </a:r>
            <a:endParaRPr lang="en-US" altLang="en-US" sz="2400" b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Transferring sector TOC In Progress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Receiving sector TOC In Progress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Multiple Held TOC</a:t>
            </a:r>
          </a:p>
        </p:txBody>
      </p:sp>
    </p:spTree>
    <p:extLst>
      <p:ext uri="{BB962C8B-B14F-4D97-AF65-F5344CB8AC3E}">
        <p14:creationId xmlns:p14="http://schemas.microsoft.com/office/powerpoint/2010/main" val="21522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2643113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What does the white triangle and two orange lines to the right of the call sign indicate?  </a:t>
            </a:r>
            <a:endParaRPr lang="en-US" altLang="en-US" sz="2400" b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Multiple Held TOC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Transferring sector TOC in progress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Mismatch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F63C0-C8FD-4759-921B-8C33AE2C7214}"/>
              </a:ext>
            </a:extLst>
          </p:cNvPr>
          <p:cNvGrpSpPr/>
          <p:nvPr/>
        </p:nvGrpSpPr>
        <p:grpSpPr>
          <a:xfrm>
            <a:off x="653796" y="1712339"/>
            <a:ext cx="7836408" cy="538420"/>
            <a:chOff x="667512" y="3391271"/>
            <a:chExt cx="7836408" cy="538420"/>
          </a:xfrm>
        </p:grpSpPr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3E8DB89F-577B-4C25-A18B-F9E39C89DF84}"/>
                </a:ext>
              </a:extLst>
            </p:cNvPr>
            <p:cNvSpPr/>
            <p:nvPr/>
          </p:nvSpPr>
          <p:spPr>
            <a:xfrm>
              <a:off x="667512" y="3391271"/>
              <a:ext cx="7836408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AF78A2-F0BA-43C9-835F-0098694D1C67}"/>
                </a:ext>
              </a:extLst>
            </p:cNvPr>
            <p:cNvSpPr/>
            <p:nvPr/>
          </p:nvSpPr>
          <p:spPr>
            <a:xfrm>
              <a:off x="1081664" y="352989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3D90DE-6EF2-40E3-B74B-15D2CD63C1C0}"/>
                </a:ext>
              </a:extLst>
            </p:cNvPr>
            <p:cNvSpPr/>
            <p:nvPr/>
          </p:nvSpPr>
          <p:spPr>
            <a:xfrm>
              <a:off x="1358782" y="3529891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E2C422-938F-4ACF-BAE6-599C47C277FF}"/>
                </a:ext>
              </a:extLst>
            </p:cNvPr>
            <p:cNvSpPr/>
            <p:nvPr/>
          </p:nvSpPr>
          <p:spPr>
            <a:xfrm>
              <a:off x="1630986" y="3530634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91143C-C3FF-40CD-A57C-0936601E0EEE}"/>
                </a:ext>
              </a:extLst>
            </p:cNvPr>
            <p:cNvSpPr/>
            <p:nvPr/>
          </p:nvSpPr>
          <p:spPr>
            <a:xfrm>
              <a:off x="2039748" y="3457436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543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850AD9-E4B8-44B5-A1AE-1792536B04AA}"/>
                </a:ext>
              </a:extLst>
            </p:cNvPr>
            <p:cNvSpPr/>
            <p:nvPr/>
          </p:nvSpPr>
          <p:spPr>
            <a:xfrm>
              <a:off x="2770119" y="3457436"/>
              <a:ext cx="1031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DAL324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F6A42C8-BFC7-4097-9922-A7672F63A632}"/>
                </a:ext>
              </a:extLst>
            </p:cNvPr>
            <p:cNvSpPr/>
            <p:nvPr/>
          </p:nvSpPr>
          <p:spPr>
            <a:xfrm>
              <a:off x="5299443" y="3510874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F853B85-39C1-454D-AFF3-DC60F638D8D2}"/>
                </a:ext>
              </a:extLst>
            </p:cNvPr>
            <p:cNvSpPr/>
            <p:nvPr/>
          </p:nvSpPr>
          <p:spPr>
            <a:xfrm>
              <a:off x="5366610" y="3459572"/>
              <a:ext cx="1031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0766096-A379-4115-963E-D04E1E49E7F2}"/>
                </a:ext>
              </a:extLst>
            </p:cNvPr>
            <p:cNvSpPr/>
            <p:nvPr/>
          </p:nvSpPr>
          <p:spPr>
            <a:xfrm>
              <a:off x="6464828" y="3457436"/>
              <a:ext cx="6078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A91A470-E3A1-44D9-B98E-C5D524FC5EE2}"/>
                </a:ext>
              </a:extLst>
            </p:cNvPr>
            <p:cNvSpPr/>
            <p:nvPr/>
          </p:nvSpPr>
          <p:spPr>
            <a:xfrm>
              <a:off x="7283049" y="3457436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7CF68B8-1BFC-40C7-8476-4547BDDEC8A2}"/>
                </a:ext>
              </a:extLst>
            </p:cNvPr>
            <p:cNvSpPr/>
            <p:nvPr/>
          </p:nvSpPr>
          <p:spPr>
            <a:xfrm>
              <a:off x="2658132" y="3585168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F89DB38E-8E6B-472D-8629-BD802967DD21}"/>
                </a:ext>
              </a:extLst>
            </p:cNvPr>
            <p:cNvSpPr/>
            <p:nvPr/>
          </p:nvSpPr>
          <p:spPr>
            <a:xfrm rot="5400000">
              <a:off x="3780854" y="3581527"/>
              <a:ext cx="137160" cy="13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B49CF82-A9EB-4C09-8057-58F50EE11851}"/>
                </a:ext>
              </a:extLst>
            </p:cNvPr>
            <p:cNvCxnSpPr/>
            <p:nvPr/>
          </p:nvCxnSpPr>
          <p:spPr>
            <a:xfrm>
              <a:off x="3958693" y="3558667"/>
              <a:ext cx="4763" cy="18288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811D2FB-4D5C-4DAA-AE52-DD7989DBAA51}"/>
                </a:ext>
              </a:extLst>
            </p:cNvPr>
            <p:cNvGrpSpPr/>
            <p:nvPr/>
          </p:nvGrpSpPr>
          <p:grpSpPr>
            <a:xfrm>
              <a:off x="746067" y="3562294"/>
              <a:ext cx="274320" cy="274326"/>
              <a:chOff x="1273793" y="2845370"/>
              <a:chExt cx="313766" cy="322979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AE13DBB-DC20-445F-A804-14E663DB3842}"/>
                  </a:ext>
                </a:extLst>
              </p:cNvPr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7D0B0D8-0F51-431C-BC73-FEBD5EF75B7F}"/>
                  </a:ext>
                </a:extLst>
              </p:cNvPr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E9BDEEBD-752F-42A8-84D5-459A5B9441F0}"/>
                  </a:ext>
                </a:extLst>
              </p:cNvPr>
              <p:cNvSpPr/>
              <p:nvPr/>
            </p:nvSpPr>
            <p:spPr>
              <a:xfrm>
                <a:off x="1273793" y="2871052"/>
                <a:ext cx="295484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999E7AC8-EE40-4167-9A5A-2AA83C074ACB}"/>
                  </a:ext>
                </a:extLst>
              </p:cNvPr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2CC53F3-7936-44C0-A11F-432C0482D721}"/>
                </a:ext>
              </a:extLst>
            </p:cNvPr>
            <p:cNvCxnSpPr/>
            <p:nvPr/>
          </p:nvCxnSpPr>
          <p:spPr>
            <a:xfrm>
              <a:off x="4025368" y="3558667"/>
              <a:ext cx="4763" cy="18288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B6D235-B13A-4003-9B62-E81DD6163B25}"/>
                </a:ext>
              </a:extLst>
            </p:cNvPr>
            <p:cNvSpPr/>
            <p:nvPr/>
          </p:nvSpPr>
          <p:spPr>
            <a:xfrm>
              <a:off x="4094765" y="3447061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20</a:t>
              </a:r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5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7"/>
          <p:cNvSpPr txBox="1">
            <a:spLocks noChangeArrowheads="1"/>
          </p:cNvSpPr>
          <p:nvPr/>
        </p:nvSpPr>
        <p:spPr bwMode="auto">
          <a:xfrm>
            <a:off x="466928" y="2578608"/>
            <a:ext cx="8280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does the white triangle to the right of the call sign indicate?  </a:t>
            </a:r>
            <a:endParaRPr lang="en-US" altLang="en-US" sz="2400" b="0" dirty="0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466344" y="3986784"/>
            <a:ext cx="81185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Answer: </a:t>
            </a:r>
            <a:r>
              <a:rPr lang="en-US" sz="2400" b="0" dirty="0"/>
              <a:t>It is an indication to the transferring sector that there is a TOC in progress and the system is waiting for a pilot response.</a:t>
            </a:r>
            <a:endParaRPr lang="en-US" altLang="en-US" sz="2000" b="0" i="1" dirty="0"/>
          </a:p>
        </p:txBody>
      </p:sp>
      <p:sp>
        <p:nvSpPr>
          <p:cNvPr id="58" name="Rectangle 57"/>
          <p:cNvSpPr/>
          <p:nvPr/>
        </p:nvSpPr>
        <p:spPr>
          <a:xfrm>
            <a:off x="6682210" y="1785237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3624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517933-CF12-4AA5-B39A-F0446ADBD194}"/>
              </a:ext>
            </a:extLst>
          </p:cNvPr>
          <p:cNvGrpSpPr/>
          <p:nvPr/>
        </p:nvGrpSpPr>
        <p:grpSpPr>
          <a:xfrm>
            <a:off x="653796" y="1732219"/>
            <a:ext cx="7836408" cy="538420"/>
            <a:chOff x="628650" y="2242947"/>
            <a:chExt cx="7836408" cy="538420"/>
          </a:xfrm>
        </p:grpSpPr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183456ED-A1F8-43DA-B1F7-4EF38F45EFDB}"/>
                </a:ext>
              </a:extLst>
            </p:cNvPr>
            <p:cNvSpPr/>
            <p:nvPr/>
          </p:nvSpPr>
          <p:spPr>
            <a:xfrm>
              <a:off x="628650" y="2242947"/>
              <a:ext cx="7836408" cy="538420"/>
            </a:xfrm>
            <a:custGeom>
              <a:avLst/>
              <a:gdLst>
                <a:gd name="connsiteX0" fmla="*/ 41564 w 3640975"/>
                <a:gd name="connsiteY0" fmla="*/ 133003 h 3466407"/>
                <a:gd name="connsiteX1" fmla="*/ 41564 w 3640975"/>
                <a:gd name="connsiteY1" fmla="*/ 133003 h 3466407"/>
                <a:gd name="connsiteX2" fmla="*/ 1596044 w 3640975"/>
                <a:gd name="connsiteY2" fmla="*/ 0 h 3466407"/>
                <a:gd name="connsiteX3" fmla="*/ 2568633 w 3640975"/>
                <a:gd name="connsiteY3" fmla="*/ 166254 h 3466407"/>
                <a:gd name="connsiteX4" fmla="*/ 3017520 w 3640975"/>
                <a:gd name="connsiteY4" fmla="*/ 24938 h 3466407"/>
                <a:gd name="connsiteX5" fmla="*/ 3640975 w 3640975"/>
                <a:gd name="connsiteY5" fmla="*/ 257694 h 3466407"/>
                <a:gd name="connsiteX6" fmla="*/ 3499659 w 3640975"/>
                <a:gd name="connsiteY6" fmla="*/ 1471352 h 3466407"/>
                <a:gd name="connsiteX7" fmla="*/ 3566160 w 3640975"/>
                <a:gd name="connsiteY7" fmla="*/ 2701636 h 3466407"/>
                <a:gd name="connsiteX8" fmla="*/ 3566160 w 3640975"/>
                <a:gd name="connsiteY8" fmla="*/ 2784763 h 3466407"/>
                <a:gd name="connsiteX9" fmla="*/ 3483033 w 3640975"/>
                <a:gd name="connsiteY9" fmla="*/ 3316778 h 3466407"/>
                <a:gd name="connsiteX10" fmla="*/ 2751513 w 3640975"/>
                <a:gd name="connsiteY10" fmla="*/ 3466407 h 3466407"/>
                <a:gd name="connsiteX11" fmla="*/ 1945179 w 3640975"/>
                <a:gd name="connsiteY11" fmla="*/ 3325090 h 3466407"/>
                <a:gd name="connsiteX12" fmla="*/ 540328 w 3640975"/>
                <a:gd name="connsiteY12" fmla="*/ 3391592 h 3466407"/>
                <a:gd name="connsiteX13" fmla="*/ 8313 w 3640975"/>
                <a:gd name="connsiteY13" fmla="*/ 3241963 h 3466407"/>
                <a:gd name="connsiteX14" fmla="*/ 91440 w 3640975"/>
                <a:gd name="connsiteY14" fmla="*/ 2751512 h 3466407"/>
                <a:gd name="connsiteX15" fmla="*/ 0 w 3640975"/>
                <a:gd name="connsiteY15" fmla="*/ 1687483 h 3466407"/>
                <a:gd name="connsiteX16" fmla="*/ 66502 w 3640975"/>
                <a:gd name="connsiteY16" fmla="*/ 856210 h 3466407"/>
                <a:gd name="connsiteX17" fmla="*/ 41564 w 3640975"/>
                <a:gd name="connsiteY17" fmla="*/ 133003 h 34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975" h="3466407">
                  <a:moveTo>
                    <a:pt x="41564" y="133003"/>
                  </a:moveTo>
                  <a:lnTo>
                    <a:pt x="41564" y="133003"/>
                  </a:lnTo>
                  <a:lnTo>
                    <a:pt x="1596044" y="0"/>
                  </a:lnTo>
                  <a:lnTo>
                    <a:pt x="2568633" y="166254"/>
                  </a:lnTo>
                  <a:lnTo>
                    <a:pt x="3017520" y="24938"/>
                  </a:lnTo>
                  <a:lnTo>
                    <a:pt x="3640975" y="257694"/>
                  </a:lnTo>
                  <a:lnTo>
                    <a:pt x="3499659" y="1471352"/>
                  </a:lnTo>
                  <a:lnTo>
                    <a:pt x="3566160" y="2701636"/>
                  </a:lnTo>
                  <a:lnTo>
                    <a:pt x="3566160" y="2784763"/>
                  </a:lnTo>
                  <a:lnTo>
                    <a:pt x="3483033" y="3316778"/>
                  </a:lnTo>
                  <a:lnTo>
                    <a:pt x="2751513" y="3466407"/>
                  </a:lnTo>
                  <a:lnTo>
                    <a:pt x="1945179" y="3325090"/>
                  </a:lnTo>
                  <a:lnTo>
                    <a:pt x="540328" y="3391592"/>
                  </a:lnTo>
                  <a:lnTo>
                    <a:pt x="8313" y="3241963"/>
                  </a:lnTo>
                  <a:lnTo>
                    <a:pt x="91440" y="2751512"/>
                  </a:lnTo>
                  <a:lnTo>
                    <a:pt x="0" y="1687483"/>
                  </a:lnTo>
                  <a:lnTo>
                    <a:pt x="66502" y="856210"/>
                  </a:lnTo>
                  <a:lnTo>
                    <a:pt x="41564" y="133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343CC47-11F9-47F6-A843-7C73BE341366}"/>
                </a:ext>
              </a:extLst>
            </p:cNvPr>
            <p:cNvSpPr/>
            <p:nvPr/>
          </p:nvSpPr>
          <p:spPr>
            <a:xfrm>
              <a:off x="1042802" y="2381567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466866-7FC6-4632-A5EA-2CB846DC0531}"/>
                </a:ext>
              </a:extLst>
            </p:cNvPr>
            <p:cNvSpPr/>
            <p:nvPr/>
          </p:nvSpPr>
          <p:spPr>
            <a:xfrm>
              <a:off x="1319920" y="2381567"/>
              <a:ext cx="235414" cy="255201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BF3879-AF24-469B-AFA6-56FD4CA640A5}"/>
                </a:ext>
              </a:extLst>
            </p:cNvPr>
            <p:cNvSpPr/>
            <p:nvPr/>
          </p:nvSpPr>
          <p:spPr>
            <a:xfrm>
              <a:off x="1592124" y="2382310"/>
              <a:ext cx="260399" cy="2537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72E5F0-5A50-49DF-A8E0-5891D6AC0EBA}"/>
                </a:ext>
              </a:extLst>
            </p:cNvPr>
            <p:cNvSpPr/>
            <p:nvPr/>
          </p:nvSpPr>
          <p:spPr>
            <a:xfrm>
              <a:off x="2000885" y="2309112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123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29C981-B5AE-4AD4-9BA2-4CB0EEDA52FF}"/>
                </a:ext>
              </a:extLst>
            </p:cNvPr>
            <p:cNvSpPr/>
            <p:nvPr/>
          </p:nvSpPr>
          <p:spPr>
            <a:xfrm>
              <a:off x="2731257" y="2309112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AAL234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6FDA09-7A80-4F75-93CE-F54B73244C4E}"/>
                </a:ext>
              </a:extLst>
            </p:cNvPr>
            <p:cNvSpPr/>
            <p:nvPr/>
          </p:nvSpPr>
          <p:spPr>
            <a:xfrm>
              <a:off x="5289156" y="2362550"/>
              <a:ext cx="117707" cy="26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B16FA8-E671-47B1-A385-6DCA3A19F885}"/>
                </a:ext>
              </a:extLst>
            </p:cNvPr>
            <p:cNvSpPr/>
            <p:nvPr/>
          </p:nvSpPr>
          <p:spPr>
            <a:xfrm>
              <a:off x="5356323" y="2311248"/>
              <a:ext cx="10310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B752/L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7793CC-747E-4508-9324-E18C8B2A8A86}"/>
                </a:ext>
              </a:extLst>
            </p:cNvPr>
            <p:cNvSpPr/>
            <p:nvPr/>
          </p:nvSpPr>
          <p:spPr>
            <a:xfrm>
              <a:off x="6454541" y="2309112"/>
              <a:ext cx="6078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497359-7121-4862-9F88-57F975E5F2AD}"/>
                </a:ext>
              </a:extLst>
            </p:cNvPr>
            <p:cNvSpPr/>
            <p:nvPr/>
          </p:nvSpPr>
          <p:spPr>
            <a:xfrm>
              <a:off x="7272760" y="2309112"/>
              <a:ext cx="7489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3624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557CD3-C0AD-4B06-A153-37E90825EDC0}"/>
                </a:ext>
              </a:extLst>
            </p:cNvPr>
            <p:cNvSpPr/>
            <p:nvPr/>
          </p:nvSpPr>
          <p:spPr>
            <a:xfrm>
              <a:off x="2619270" y="2436844"/>
              <a:ext cx="137160" cy="137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A50A3BA-886F-49CB-ABF1-00F05188EBA4}"/>
                </a:ext>
              </a:extLst>
            </p:cNvPr>
            <p:cNvSpPr/>
            <p:nvPr/>
          </p:nvSpPr>
          <p:spPr>
            <a:xfrm rot="5400000">
              <a:off x="3741992" y="2433203"/>
              <a:ext cx="137160" cy="13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1FEB861-D5B3-444B-B2A6-A593BC27D128}"/>
                </a:ext>
              </a:extLst>
            </p:cNvPr>
            <p:cNvGrpSpPr/>
            <p:nvPr/>
          </p:nvGrpSpPr>
          <p:grpSpPr>
            <a:xfrm>
              <a:off x="707205" y="2413970"/>
              <a:ext cx="274320" cy="274326"/>
              <a:chOff x="1273793" y="2845370"/>
              <a:chExt cx="313766" cy="322979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0F1CBFF-12C5-4FA7-924F-AFA762E87E8B}"/>
                  </a:ext>
                </a:extLst>
              </p:cNvPr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BA5E774-7DAE-4CE3-A782-C746EB0FC4FF}"/>
                  </a:ext>
                </a:extLst>
              </p:cNvPr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04821585-C175-4AFC-83EA-D37B4DB90D67}"/>
                  </a:ext>
                </a:extLst>
              </p:cNvPr>
              <p:cNvSpPr/>
              <p:nvPr/>
            </p:nvSpPr>
            <p:spPr>
              <a:xfrm>
                <a:off x="1273793" y="2871052"/>
                <a:ext cx="295484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37A36BCF-E917-4BC5-9795-13B3C4C71EFE}"/>
                  </a:ext>
                </a:extLst>
              </p:cNvPr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2E89F0D-DC6A-4A48-ACF2-98140D50F03E}"/>
                </a:ext>
              </a:extLst>
            </p:cNvPr>
            <p:cNvSpPr/>
            <p:nvPr/>
          </p:nvSpPr>
          <p:spPr>
            <a:xfrm>
              <a:off x="4078224" y="2304459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14</a:t>
              </a:r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2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7"/>
          <p:cNvSpPr txBox="1">
            <a:spLocks noChangeArrowheads="1"/>
          </p:cNvSpPr>
          <p:nvPr/>
        </p:nvSpPr>
        <p:spPr bwMode="auto">
          <a:xfrm>
            <a:off x="466928" y="2578608"/>
            <a:ext cx="82801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What does the white triangle to the right of the CID indicate?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b="0" dirty="0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466344" y="3986784"/>
            <a:ext cx="8118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Answer: </a:t>
            </a:r>
            <a:r>
              <a:rPr lang="en-US" sz="2400" b="0" dirty="0"/>
              <a:t>It is a CAA In Progress indicator when the downlinked altitude is separate from the TOC response.</a:t>
            </a:r>
            <a:endParaRPr lang="en-US" altLang="en-US" sz="2000" b="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143000" y="1721485"/>
            <a:ext cx="6858000" cy="538420"/>
            <a:chOff x="1143000" y="1721485"/>
            <a:chExt cx="6858000" cy="538420"/>
          </a:xfrm>
        </p:grpSpPr>
        <p:grpSp>
          <p:nvGrpSpPr>
            <p:cNvPr id="20" name="Group 19"/>
            <p:cNvGrpSpPr/>
            <p:nvPr/>
          </p:nvGrpSpPr>
          <p:grpSpPr>
            <a:xfrm>
              <a:off x="1143000" y="1721485"/>
              <a:ext cx="6858000" cy="538420"/>
              <a:chOff x="1076814" y="4399377"/>
              <a:chExt cx="6858000" cy="53842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1076814" y="4399377"/>
                <a:ext cx="6858000" cy="538420"/>
              </a:xfrm>
              <a:custGeom>
                <a:avLst/>
                <a:gdLst>
                  <a:gd name="connsiteX0" fmla="*/ 41564 w 3640975"/>
                  <a:gd name="connsiteY0" fmla="*/ 133003 h 3466407"/>
                  <a:gd name="connsiteX1" fmla="*/ 41564 w 3640975"/>
                  <a:gd name="connsiteY1" fmla="*/ 133003 h 3466407"/>
                  <a:gd name="connsiteX2" fmla="*/ 1596044 w 3640975"/>
                  <a:gd name="connsiteY2" fmla="*/ 0 h 3466407"/>
                  <a:gd name="connsiteX3" fmla="*/ 2568633 w 3640975"/>
                  <a:gd name="connsiteY3" fmla="*/ 166254 h 3466407"/>
                  <a:gd name="connsiteX4" fmla="*/ 3017520 w 3640975"/>
                  <a:gd name="connsiteY4" fmla="*/ 24938 h 3466407"/>
                  <a:gd name="connsiteX5" fmla="*/ 3640975 w 3640975"/>
                  <a:gd name="connsiteY5" fmla="*/ 257694 h 3466407"/>
                  <a:gd name="connsiteX6" fmla="*/ 3499659 w 3640975"/>
                  <a:gd name="connsiteY6" fmla="*/ 1471352 h 3466407"/>
                  <a:gd name="connsiteX7" fmla="*/ 3566160 w 3640975"/>
                  <a:gd name="connsiteY7" fmla="*/ 2701636 h 3466407"/>
                  <a:gd name="connsiteX8" fmla="*/ 3566160 w 3640975"/>
                  <a:gd name="connsiteY8" fmla="*/ 2784763 h 3466407"/>
                  <a:gd name="connsiteX9" fmla="*/ 3483033 w 3640975"/>
                  <a:gd name="connsiteY9" fmla="*/ 3316778 h 3466407"/>
                  <a:gd name="connsiteX10" fmla="*/ 2751513 w 3640975"/>
                  <a:gd name="connsiteY10" fmla="*/ 3466407 h 3466407"/>
                  <a:gd name="connsiteX11" fmla="*/ 1945179 w 3640975"/>
                  <a:gd name="connsiteY11" fmla="*/ 3325090 h 3466407"/>
                  <a:gd name="connsiteX12" fmla="*/ 540328 w 3640975"/>
                  <a:gd name="connsiteY12" fmla="*/ 3391592 h 3466407"/>
                  <a:gd name="connsiteX13" fmla="*/ 8313 w 3640975"/>
                  <a:gd name="connsiteY13" fmla="*/ 3241963 h 3466407"/>
                  <a:gd name="connsiteX14" fmla="*/ 91440 w 3640975"/>
                  <a:gd name="connsiteY14" fmla="*/ 2751512 h 3466407"/>
                  <a:gd name="connsiteX15" fmla="*/ 0 w 3640975"/>
                  <a:gd name="connsiteY15" fmla="*/ 1687483 h 3466407"/>
                  <a:gd name="connsiteX16" fmla="*/ 66502 w 3640975"/>
                  <a:gd name="connsiteY16" fmla="*/ 856210 h 3466407"/>
                  <a:gd name="connsiteX17" fmla="*/ 41564 w 3640975"/>
                  <a:gd name="connsiteY17" fmla="*/ 133003 h 34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0975" h="3466407">
                    <a:moveTo>
                      <a:pt x="41564" y="133003"/>
                    </a:moveTo>
                    <a:lnTo>
                      <a:pt x="41564" y="133003"/>
                    </a:lnTo>
                    <a:lnTo>
                      <a:pt x="1596044" y="0"/>
                    </a:lnTo>
                    <a:lnTo>
                      <a:pt x="2568633" y="166254"/>
                    </a:lnTo>
                    <a:lnTo>
                      <a:pt x="3017520" y="24938"/>
                    </a:lnTo>
                    <a:lnTo>
                      <a:pt x="3640975" y="257694"/>
                    </a:lnTo>
                    <a:lnTo>
                      <a:pt x="3499659" y="1471352"/>
                    </a:lnTo>
                    <a:lnTo>
                      <a:pt x="3566160" y="2701636"/>
                    </a:lnTo>
                    <a:lnTo>
                      <a:pt x="3566160" y="2784763"/>
                    </a:lnTo>
                    <a:lnTo>
                      <a:pt x="3483033" y="3316778"/>
                    </a:lnTo>
                    <a:lnTo>
                      <a:pt x="2751513" y="3466407"/>
                    </a:lnTo>
                    <a:lnTo>
                      <a:pt x="1945179" y="3325090"/>
                    </a:lnTo>
                    <a:lnTo>
                      <a:pt x="540328" y="3391592"/>
                    </a:lnTo>
                    <a:lnTo>
                      <a:pt x="8313" y="3241963"/>
                    </a:lnTo>
                    <a:lnTo>
                      <a:pt x="91440" y="2751512"/>
                    </a:lnTo>
                    <a:lnTo>
                      <a:pt x="0" y="1687483"/>
                    </a:lnTo>
                    <a:lnTo>
                      <a:pt x="66502" y="856210"/>
                    </a:lnTo>
                    <a:lnTo>
                      <a:pt x="41564" y="13300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90966" y="4547522"/>
                <a:ext cx="235414" cy="25520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68084" y="4547522"/>
                <a:ext cx="235414" cy="25520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040288" y="4548265"/>
                <a:ext cx="260399" cy="253714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49049" y="4475067"/>
                <a:ext cx="6078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009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61680" y="4475067"/>
                <a:ext cx="10310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AAL002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32420" y="4528505"/>
                <a:ext cx="117707" cy="26954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99587" y="4477203"/>
                <a:ext cx="10310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B752/L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797805" y="4475067"/>
                <a:ext cx="6078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16024" y="4475067"/>
                <a:ext cx="7489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5223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91259" y="460279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155105" y="4583004"/>
                <a:ext cx="274320" cy="274320"/>
                <a:chOff x="990600" y="2325962"/>
                <a:chExt cx="274320" cy="274320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118621" y="2325962"/>
                  <a:ext cx="0" cy="16459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110338" y="2490558"/>
                  <a:ext cx="154582" cy="240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Arc 46"/>
                <p:cNvSpPr/>
                <p:nvPr/>
              </p:nvSpPr>
              <p:spPr>
                <a:xfrm>
                  <a:off x="990600" y="2347769"/>
                  <a:ext cx="258336" cy="252513"/>
                </a:xfrm>
                <a:prstGeom prst="arc">
                  <a:avLst>
                    <a:gd name="adj1" fmla="val 16790014"/>
                    <a:gd name="adj2" fmla="val 21314967"/>
                  </a:avLst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8" name="Isosceles Triangle 47"/>
            <p:cNvSpPr/>
            <p:nvPr/>
          </p:nvSpPr>
          <p:spPr>
            <a:xfrm rot="5400000">
              <a:off x="3098102" y="1941713"/>
              <a:ext cx="137160" cy="9144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39642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3279" y="1752431"/>
            <a:ext cx="8050213" cy="35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kern="0" dirty="0"/>
              <a:t>Automatic Altimeter Setting Uplink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Following receipt of a WILCO to a Monitor TOC and the cleared altitude displayed in the data block is below FL180</a:t>
            </a:r>
          </a:p>
          <a:p>
            <a:pPr lvl="1"/>
            <a:r>
              <a:rPr lang="en-US" dirty="0"/>
              <a:t>When a controller uplinks an altitude clearance and the new altitude is below FL180</a:t>
            </a:r>
          </a:p>
          <a:p>
            <a:pPr marL="342900" lvl="1" indent="-342900">
              <a:spcBef>
                <a:spcPts val="1776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800" b="1" kern="0" dirty="0">
                <a:cs typeface="+mn-cs"/>
              </a:rPr>
              <a:t>Manual Altimeter Setting Uplink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Sent using the UA Command</a:t>
            </a:r>
          </a:p>
          <a:p>
            <a:pPr lvl="1">
              <a:defRPr/>
            </a:pPr>
            <a:endParaRPr lang="en-US" dirty="0"/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lang="en-US" sz="2800" kern="0" dirty="0">
              <a:cs typeface="+mn-cs"/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lang="en-US" sz="2800" b="1" kern="0" dirty="0">
              <a:cs typeface="+mn-cs"/>
            </a:endParaRPr>
          </a:p>
          <a:p>
            <a:pPr marL="0" indent="0">
              <a:buNone/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7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4000" dirty="0"/>
              <a:t>Altimeter Setting Uplink</a:t>
            </a:r>
            <a:endParaRPr lang="en-US" altLang="en-US" sz="40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47471"/>
            <a:ext cx="8472488" cy="699117"/>
          </a:xfrm>
        </p:spPr>
        <p:txBody>
          <a:bodyPr/>
          <a:lstStyle/>
          <a:p>
            <a:pPr eaLnBrk="1" hangingPunct="1"/>
            <a:r>
              <a:rPr lang="en-US" altLang="en-US" sz="3900" dirty="0"/>
              <a:t>Automatic Altimeter Setting Uplink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86988" y="1372081"/>
            <a:ext cx="4170024" cy="4516457"/>
            <a:chOff x="2422192" y="1177506"/>
            <a:chExt cx="4170024" cy="45164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2192" y="1177506"/>
              <a:ext cx="4170024" cy="4516457"/>
            </a:xfrm>
            <a:prstGeom prst="rect">
              <a:avLst/>
            </a:prstGeom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65442" y="1524600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ATC UPLINK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9510" y="1498725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1923Z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208" y="1524146"/>
              <a:ext cx="5154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1/1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49331" y="1666070"/>
              <a:ext cx="6773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5024" y="1653804"/>
              <a:ext cx="5154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45654" y="1919414"/>
              <a:ext cx="3205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KRSW LOCAL ALTIMETER.</a:t>
              </a:r>
            </a:p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ALTIMETER 29.94 IN.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5440" y="2784696"/>
              <a:ext cx="1036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&lt;STANDBY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5440" y="3089346"/>
              <a:ext cx="96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&lt;UNABLE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8417" y="275587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ROGER&gt;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5654" y="2565365"/>
              <a:ext cx="3104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-------------------------------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5440" y="3382406"/>
              <a:ext cx="838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&lt;PRINT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8417" y="308934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LOG&gt;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317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dirty="0"/>
              <a:t>Altimeter Not Automatically Uplinked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73583" y="1218068"/>
            <a:ext cx="4170024" cy="4516457"/>
            <a:chOff x="2422192" y="1177506"/>
            <a:chExt cx="4170024" cy="45164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2192" y="1177506"/>
              <a:ext cx="4170024" cy="4516457"/>
            </a:xfrm>
            <a:prstGeom prst="rect">
              <a:avLst/>
            </a:prstGeom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65442" y="1524600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ATC UPLINK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9510" y="1498725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1923Z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208" y="1524146"/>
              <a:ext cx="5154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1/1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49331" y="1666070"/>
              <a:ext cx="6773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5024" y="1653804"/>
              <a:ext cx="5154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45654" y="1919414"/>
              <a:ext cx="32053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KRSW LOCAL ALTIMETER MORE</a:t>
              </a:r>
            </a:p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THAN ONE HOUR OLD.</a:t>
              </a:r>
            </a:p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ALTIMETER 29.94 IN.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5440" y="2784696"/>
              <a:ext cx="1036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&lt;STANDBY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5440" y="3089346"/>
              <a:ext cx="96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&lt;UNABLE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8417" y="275587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ROGER&gt;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45654" y="2565365"/>
              <a:ext cx="3104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-------------------------------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5440" y="3382406"/>
              <a:ext cx="838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&lt;PRINT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8417" y="3089346"/>
              <a:ext cx="97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LOG&gt;</a:t>
              </a:r>
            </a:p>
          </p:txBody>
        </p:sp>
      </p:grp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C0388AE-D2C7-4E0B-8F7C-70AF472F7BA1}"/>
              </a:ext>
            </a:extLst>
          </p:cNvPr>
          <p:cNvSpPr txBox="1">
            <a:spLocks/>
          </p:cNvSpPr>
          <p:nvPr/>
        </p:nvSpPr>
        <p:spPr>
          <a:xfrm>
            <a:off x="495301" y="1266363"/>
            <a:ext cx="4184156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Missing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Greater than 31.00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Over 2 hours old</a:t>
            </a:r>
          </a:p>
          <a:p>
            <a:endParaRPr lang="en-US" dirty="0"/>
          </a:p>
          <a:p>
            <a:pPr lvl="2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2004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Brace 6"/>
          <p:cNvSpPr/>
          <p:nvPr/>
        </p:nvSpPr>
        <p:spPr bwMode="auto">
          <a:xfrm>
            <a:off x="6185647" y="2260011"/>
            <a:ext cx="504868" cy="3438618"/>
          </a:xfrm>
          <a:prstGeom prst="rightBrace">
            <a:avLst>
              <a:gd name="adj1" fmla="val 8333"/>
              <a:gd name="adj2" fmla="val 51209"/>
            </a:avLst>
          </a:prstGeom>
          <a:noFill/>
          <a:ln w="158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3014"/>
            <a:ext cx="9144000" cy="226200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Coverage Area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662094"/>
            <a:ext cx="9144000" cy="350993"/>
          </a:xfrm>
          <a:prstGeom prst="rect">
            <a:avLst/>
          </a:prstGeom>
          <a:gradFill>
            <a:gsLst>
              <a:gs pos="10000">
                <a:srgbClr val="DFBE9D"/>
              </a:gs>
              <a:gs pos="99000">
                <a:srgbClr val="B0736E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9768" y="1836765"/>
            <a:ext cx="232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b="1" dirty="0"/>
              <a:t>16,000’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92" y="5346012"/>
            <a:ext cx="176251" cy="3587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29768" y="2252251"/>
            <a:ext cx="232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b="1" dirty="0"/>
              <a:t>12,000’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429768" y="2871216"/>
            <a:ext cx="232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b="1" dirty="0"/>
              <a:t>10,000’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429768" y="3904488"/>
            <a:ext cx="232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b="1" dirty="0"/>
              <a:t>  2,500</a:t>
            </a:r>
            <a:r>
              <a:rPr lang="en-US" altLang="en-US" sz="1600" b="1" dirty="0"/>
              <a:t>’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3083858" y="2260011"/>
            <a:ext cx="3101789" cy="685243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35468" y="2952986"/>
            <a:ext cx="2104424" cy="429972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32726" y="3381821"/>
            <a:ext cx="1139757" cy="1710132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23104" y="5091953"/>
            <a:ext cx="317836" cy="606676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8" idx="3"/>
            <a:endCxn id="28" idx="1"/>
          </p:cNvCxnSpPr>
          <p:nvPr/>
        </p:nvCxnSpPr>
        <p:spPr bwMode="auto">
          <a:xfrm flipH="1">
            <a:off x="3083858" y="2602633"/>
            <a:ext cx="3101789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3557016" y="2249361"/>
            <a:ext cx="232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/>
              <a:t>60 nm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3557016" y="2870315"/>
            <a:ext cx="232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/>
              <a:t>40 nm</a:t>
            </a:r>
            <a:endParaRPr lang="en-US" sz="2000" b="1" dirty="0"/>
          </a:p>
        </p:txBody>
      </p:sp>
      <p:cxnSp>
        <p:nvCxnSpPr>
          <p:cNvPr id="44" name="Straight Connector 43"/>
          <p:cNvCxnSpPr/>
          <p:nvPr/>
        </p:nvCxnSpPr>
        <p:spPr bwMode="auto">
          <a:xfrm flipH="1">
            <a:off x="3635468" y="3212797"/>
            <a:ext cx="2104424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>
          <a:xfrm>
            <a:off x="3560141" y="3904588"/>
            <a:ext cx="232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/>
              <a:t>20 nm</a:t>
            </a:r>
            <a:endParaRPr lang="en-US" sz="2000" b="1" dirty="0"/>
          </a:p>
        </p:txBody>
      </p:sp>
      <p:cxnSp>
        <p:nvCxnSpPr>
          <p:cNvPr id="49" name="Straight Connector 48"/>
          <p:cNvCxnSpPr>
            <a:stCxn id="30" idx="3"/>
            <a:endCxn id="30" idx="1"/>
          </p:cNvCxnSpPr>
          <p:nvPr/>
        </p:nvCxnSpPr>
        <p:spPr bwMode="auto">
          <a:xfrm flipH="1">
            <a:off x="4132726" y="4236887"/>
            <a:ext cx="1139757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335024"/>
            <a:ext cx="1188720" cy="3840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207916" y="1767021"/>
            <a:ext cx="2872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/>
              <a:t>National Coverage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397278" y="3809465"/>
            <a:ext cx="2872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/>
              <a:t>TDLS Coverage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2075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Manual Altimeter Setting Uplink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83332" y="2246452"/>
            <a:ext cx="6345904" cy="70788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UA ORD 434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83332" y="2954338"/>
            <a:ext cx="6345904" cy="120032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59865" y="4559982"/>
            <a:ext cx="6783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UA  &lt;FLID&gt;</a:t>
            </a:r>
          </a:p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UA  &lt;Reporting Station&gt;  &lt;FLID&gt;</a:t>
            </a: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432061" y="1280439"/>
            <a:ext cx="8280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UA Command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21154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2919697" y="2973551"/>
            <a:ext cx="2991709" cy="2572243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775453" y="3386926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SWA427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330C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</a:b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425</a:t>
            </a:r>
            <a:r>
              <a:rPr lang="en-US" sz="4000" dirty="0">
                <a:solidFill>
                  <a:srgbClr val="FFFF00"/>
                </a:solidFill>
                <a:latin typeface="Inconsolata" panose="020B0609030003000000" pitchFamily="49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</a:t>
            </a:r>
            <a:r>
              <a:rPr lang="en-US" dirty="0">
                <a:latin typeface="Inconsolata" panose="020B0609030003000000" pitchFamily="49" charset="0"/>
              </a:rPr>
              <a:t/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29755" y="3562988"/>
            <a:ext cx="731520" cy="1265815"/>
            <a:chOff x="5851258" y="2237474"/>
            <a:chExt cx="731520" cy="126581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5851258" y="2237854"/>
              <a:ext cx="3515" cy="126543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851258" y="2237474"/>
              <a:ext cx="731520" cy="659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Isosceles Triangle 35"/>
          <p:cNvSpPr/>
          <p:nvPr/>
        </p:nvSpPr>
        <p:spPr>
          <a:xfrm>
            <a:off x="3524878" y="3657407"/>
            <a:ext cx="210312" cy="2743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2527811" y="3797412"/>
            <a:ext cx="911150" cy="7198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3516781" y="4131847"/>
            <a:ext cx="206109" cy="222662"/>
            <a:chOff x="1614870" y="2848870"/>
            <a:chExt cx="206109" cy="22266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625914" y="2848870"/>
              <a:ext cx="0" cy="21946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614870" y="3068331"/>
              <a:ext cx="206109" cy="32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Arc 41"/>
          <p:cNvSpPr/>
          <p:nvPr/>
        </p:nvSpPr>
        <p:spPr>
          <a:xfrm>
            <a:off x="3357130" y="4160923"/>
            <a:ext cx="344448" cy="336684"/>
          </a:xfrm>
          <a:prstGeom prst="arc">
            <a:avLst>
              <a:gd name="adj1" fmla="val 16790014"/>
              <a:gd name="adj2" fmla="val 21314967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3521394" y="3978782"/>
            <a:ext cx="219456" cy="320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737003" y="1856084"/>
            <a:ext cx="7669994" cy="538420"/>
          </a:xfrm>
          <a:custGeom>
            <a:avLst/>
            <a:gdLst>
              <a:gd name="connsiteX0" fmla="*/ 41564 w 3640975"/>
              <a:gd name="connsiteY0" fmla="*/ 133003 h 3466407"/>
              <a:gd name="connsiteX1" fmla="*/ 41564 w 3640975"/>
              <a:gd name="connsiteY1" fmla="*/ 133003 h 3466407"/>
              <a:gd name="connsiteX2" fmla="*/ 1596044 w 3640975"/>
              <a:gd name="connsiteY2" fmla="*/ 0 h 3466407"/>
              <a:gd name="connsiteX3" fmla="*/ 2568633 w 3640975"/>
              <a:gd name="connsiteY3" fmla="*/ 166254 h 3466407"/>
              <a:gd name="connsiteX4" fmla="*/ 3017520 w 3640975"/>
              <a:gd name="connsiteY4" fmla="*/ 24938 h 3466407"/>
              <a:gd name="connsiteX5" fmla="*/ 3640975 w 3640975"/>
              <a:gd name="connsiteY5" fmla="*/ 257694 h 3466407"/>
              <a:gd name="connsiteX6" fmla="*/ 3499659 w 3640975"/>
              <a:gd name="connsiteY6" fmla="*/ 1471352 h 3466407"/>
              <a:gd name="connsiteX7" fmla="*/ 3566160 w 3640975"/>
              <a:gd name="connsiteY7" fmla="*/ 2701636 h 3466407"/>
              <a:gd name="connsiteX8" fmla="*/ 3566160 w 3640975"/>
              <a:gd name="connsiteY8" fmla="*/ 2784763 h 3466407"/>
              <a:gd name="connsiteX9" fmla="*/ 3483033 w 3640975"/>
              <a:gd name="connsiteY9" fmla="*/ 3316778 h 3466407"/>
              <a:gd name="connsiteX10" fmla="*/ 2751513 w 3640975"/>
              <a:gd name="connsiteY10" fmla="*/ 3466407 h 3466407"/>
              <a:gd name="connsiteX11" fmla="*/ 1945179 w 3640975"/>
              <a:gd name="connsiteY11" fmla="*/ 3325090 h 3466407"/>
              <a:gd name="connsiteX12" fmla="*/ 540328 w 3640975"/>
              <a:gd name="connsiteY12" fmla="*/ 3391592 h 3466407"/>
              <a:gd name="connsiteX13" fmla="*/ 8313 w 3640975"/>
              <a:gd name="connsiteY13" fmla="*/ 3241963 h 3466407"/>
              <a:gd name="connsiteX14" fmla="*/ 91440 w 3640975"/>
              <a:gd name="connsiteY14" fmla="*/ 2751512 h 3466407"/>
              <a:gd name="connsiteX15" fmla="*/ 0 w 3640975"/>
              <a:gd name="connsiteY15" fmla="*/ 1687483 h 3466407"/>
              <a:gd name="connsiteX16" fmla="*/ 66502 w 3640975"/>
              <a:gd name="connsiteY16" fmla="*/ 856210 h 3466407"/>
              <a:gd name="connsiteX17" fmla="*/ 41564 w 3640975"/>
              <a:gd name="connsiteY17" fmla="*/ 133003 h 346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0975" h="3466407">
                <a:moveTo>
                  <a:pt x="41564" y="133003"/>
                </a:moveTo>
                <a:lnTo>
                  <a:pt x="41564" y="133003"/>
                </a:lnTo>
                <a:lnTo>
                  <a:pt x="1596044" y="0"/>
                </a:lnTo>
                <a:lnTo>
                  <a:pt x="2568633" y="166254"/>
                </a:lnTo>
                <a:lnTo>
                  <a:pt x="3017520" y="24938"/>
                </a:lnTo>
                <a:lnTo>
                  <a:pt x="3640975" y="257694"/>
                </a:lnTo>
                <a:lnTo>
                  <a:pt x="3499659" y="1471352"/>
                </a:lnTo>
                <a:lnTo>
                  <a:pt x="3566160" y="2701636"/>
                </a:lnTo>
                <a:lnTo>
                  <a:pt x="3566160" y="2784763"/>
                </a:lnTo>
                <a:lnTo>
                  <a:pt x="3483033" y="3316778"/>
                </a:lnTo>
                <a:lnTo>
                  <a:pt x="2751513" y="3466407"/>
                </a:lnTo>
                <a:lnTo>
                  <a:pt x="1945179" y="3325090"/>
                </a:lnTo>
                <a:lnTo>
                  <a:pt x="540328" y="3391592"/>
                </a:lnTo>
                <a:lnTo>
                  <a:pt x="8313" y="3241963"/>
                </a:lnTo>
                <a:lnTo>
                  <a:pt x="91440" y="2751512"/>
                </a:lnTo>
                <a:lnTo>
                  <a:pt x="0" y="1687483"/>
                </a:lnTo>
                <a:lnTo>
                  <a:pt x="66502" y="856210"/>
                </a:lnTo>
                <a:lnTo>
                  <a:pt x="41564" y="1330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151155" y="2004229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428273" y="2004229"/>
            <a:ext cx="235414" cy="25520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700477" y="2004972"/>
            <a:ext cx="260399" cy="2537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109238" y="1931774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798044" y="1931774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SWA427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92609" y="1985212"/>
            <a:ext cx="117707" cy="26954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359776" y="1933910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B737/L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782083" y="1931774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914175" y="1931774"/>
            <a:ext cx="748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5223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15294" y="2039711"/>
            <a:ext cx="274320" cy="274320"/>
            <a:chOff x="990600" y="2325962"/>
            <a:chExt cx="274320" cy="27432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118621" y="2325962"/>
              <a:ext cx="0" cy="1645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10338" y="2490558"/>
              <a:ext cx="154582" cy="24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c 79"/>
            <p:cNvSpPr/>
            <p:nvPr/>
          </p:nvSpPr>
          <p:spPr>
            <a:xfrm>
              <a:off x="990600" y="2347769"/>
              <a:ext cx="258336" cy="252513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Isosceles Triangle 101"/>
          <p:cNvSpPr/>
          <p:nvPr/>
        </p:nvSpPr>
        <p:spPr>
          <a:xfrm>
            <a:off x="2732293" y="2051027"/>
            <a:ext cx="143002" cy="1532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H="1">
            <a:off x="2718261" y="2248489"/>
            <a:ext cx="15544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>
            <a:off x="2799461" y="1345638"/>
            <a:ext cx="0" cy="637436"/>
          </a:xfrm>
          <a:prstGeom prst="line">
            <a:avLst/>
          </a:prstGeom>
          <a:noFill/>
          <a:ln w="920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Generic Uplink In Progress</a:t>
            </a:r>
            <a:endParaRPr lang="en-US" altLang="en-US" kern="0" dirty="0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515734" y="3673556"/>
            <a:ext cx="246888" cy="246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2705291" y="2052361"/>
            <a:ext cx="164592" cy="1645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7"/>
          <p:cNvSpPr txBox="1">
            <a:spLocks noChangeArrowheads="1"/>
          </p:cNvSpPr>
          <p:nvPr/>
        </p:nvSpPr>
        <p:spPr bwMode="auto">
          <a:xfrm>
            <a:off x="432061" y="1280439"/>
            <a:ext cx="82801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What two conditions result in the system attempting to automatically uplink an altimeter setting?  </a:t>
            </a:r>
            <a:endParaRPr lang="en-US" altLang="en-US" b="0" dirty="0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466344" y="3154622"/>
            <a:ext cx="816079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Answer:                                                                  </a:t>
            </a:r>
            <a:r>
              <a:rPr lang="en-US" altLang="en-US" b="0" dirty="0"/>
              <a:t>1) R</a:t>
            </a:r>
            <a:r>
              <a:rPr lang="en-US" b="0" dirty="0"/>
              <a:t>eceipt of a WILCO to a MONITOR TOC and the cleared altitude displayed in the FDB is below FL180;                                                                   2) Altitude clearance uplink descending through FL180</a:t>
            </a:r>
            <a:endParaRPr lang="en-US" altLang="en-US" b="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Knowledge Check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4684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7"/>
          <p:cNvSpPr txBox="1">
            <a:spLocks noChangeArrowheads="1"/>
          </p:cNvSpPr>
          <p:nvPr/>
        </p:nvSpPr>
        <p:spPr bwMode="auto">
          <a:xfrm>
            <a:off x="432061" y="1280439"/>
            <a:ext cx="82801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What three altimeter data conditions prevent the automatic uplink of an altimeter setting?  </a:t>
            </a:r>
            <a:endParaRPr lang="en-US" alt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466344" y="3154622"/>
            <a:ext cx="81607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Answer:                                                                  </a:t>
            </a:r>
            <a:r>
              <a:rPr lang="en-US" altLang="en-US" b="0" dirty="0"/>
              <a:t>Missing altimeter; altimeter greater than 31.00; altimeter is over two hours old</a:t>
            </a:r>
            <a:endParaRPr lang="en-US" altLang="en-US" b="0" i="1" dirty="0"/>
          </a:p>
        </p:txBody>
      </p:sp>
    </p:spTree>
    <p:extLst>
      <p:ext uri="{BB962C8B-B14F-4D97-AF65-F5344CB8AC3E}">
        <p14:creationId xmlns:p14="http://schemas.microsoft.com/office/powerpoint/2010/main" val="18926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29768" y="347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kern="0" dirty="0"/>
              <a:t>Knowledge Check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135331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Which command will manually uplink an altimeter and let the system determine the appropriate reporting station based on the aircraft’s current location? 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b="0" dirty="0">
              <a:solidFill>
                <a:srgbClr val="FF0000"/>
              </a:solidFill>
            </a:endParaRP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UA  &lt;FLID&gt;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AS  &lt;FLID&gt;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US  &lt;FLID&gt;</a:t>
            </a:r>
          </a:p>
        </p:txBody>
      </p:sp>
    </p:spTree>
    <p:extLst>
      <p:ext uri="{BB962C8B-B14F-4D97-AF65-F5344CB8AC3E}">
        <p14:creationId xmlns:p14="http://schemas.microsoft.com/office/powerpoint/2010/main" val="18000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946755"/>
            <a:ext cx="8050213" cy="43910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sz="2600" kern="0" dirty="0"/>
              <a:t>Purpose</a:t>
            </a:r>
          </a:p>
          <a:p>
            <a:pPr lvl="1"/>
            <a:r>
              <a:rPr lang="en-US" altLang="en-US" sz="2300" dirty="0"/>
              <a:t>Perform tasks as follows:</a:t>
            </a:r>
          </a:p>
          <a:p>
            <a:pPr lvl="2"/>
            <a:r>
              <a:rPr lang="en-US" altLang="en-US" sz="2200" dirty="0"/>
              <a:t>Identify basic CPDLC indicators</a:t>
            </a:r>
          </a:p>
          <a:p>
            <a:pPr lvl="2"/>
            <a:r>
              <a:rPr lang="en-US" altLang="en-US" sz="2200" dirty="0"/>
              <a:t>Release a Held TOC</a:t>
            </a:r>
          </a:p>
          <a:p>
            <a:pPr lvl="2"/>
            <a:r>
              <a:rPr lang="en-US" altLang="en-US" sz="2200" dirty="0"/>
              <a:t>Manually uplink an altimeter setting</a:t>
            </a:r>
          </a:p>
          <a:p>
            <a:pPr>
              <a:spcAft>
                <a:spcPts val="0"/>
              </a:spcAft>
            </a:pPr>
            <a:r>
              <a:rPr lang="en-US" altLang="en-US" sz="2600" b="1" dirty="0">
                <a:ea typeface="+mn-ea"/>
                <a:cs typeface="+mn-cs"/>
              </a:rPr>
              <a:t>Materials</a:t>
            </a:r>
          </a:p>
          <a:p>
            <a:pPr lvl="1">
              <a:spcAft>
                <a:spcPts val="0"/>
              </a:spcAft>
            </a:pPr>
            <a:r>
              <a:rPr lang="en-US" altLang="en-US" sz="2300" dirty="0"/>
              <a:t>TTL part-task exercise: Introduction to CPDLC</a:t>
            </a:r>
          </a:p>
          <a:p>
            <a:pPr>
              <a:spcAft>
                <a:spcPts val="0"/>
              </a:spcAft>
            </a:pPr>
            <a:r>
              <a:rPr lang="en-US" altLang="en-US" sz="2600" kern="0" dirty="0"/>
              <a:t>Directions</a:t>
            </a:r>
          </a:p>
          <a:p>
            <a:pPr lvl="1"/>
            <a:r>
              <a:rPr lang="en-US" altLang="en-US" sz="2300" kern="0" dirty="0"/>
              <a:t>This exercise takes approximately 45 minutes to complete. Each student must complete the checklist tasks. No headsets are required.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273041"/>
            <a:ext cx="8472488" cy="609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/>
              <a:t>Part-Task Exercise</a:t>
            </a:r>
          </a:p>
        </p:txBody>
      </p:sp>
    </p:spTree>
    <p:extLst>
      <p:ext uri="{BB962C8B-B14F-4D97-AF65-F5344CB8AC3E}">
        <p14:creationId xmlns:p14="http://schemas.microsoft.com/office/powerpoint/2010/main" val="38026565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273041"/>
            <a:ext cx="8472488" cy="609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Lesson Summary</a:t>
            </a:r>
            <a:endParaRPr lang="en-US" kern="0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152525"/>
            <a:ext cx="8050213" cy="4391025"/>
          </a:xfrm>
        </p:spPr>
        <p:txBody>
          <a:bodyPr/>
          <a:lstStyle/>
          <a:p>
            <a:pPr marL="45720" indent="0">
              <a:spcAft>
                <a:spcPts val="600"/>
              </a:spcAft>
              <a:buNone/>
            </a:pPr>
            <a:r>
              <a:rPr lang="en-US" dirty="0"/>
              <a:t>This lesson covered:</a:t>
            </a:r>
          </a:p>
          <a:p>
            <a:pPr>
              <a:spcAft>
                <a:spcPts val="600"/>
              </a:spcAft>
            </a:pPr>
            <a:r>
              <a:rPr lang="en-US" altLang="en-US" sz="2400" b="0" kern="0" dirty="0"/>
              <a:t>Function of key automation systems via which Controller Pilot Data Link Communications (CPDLC) messages flow between controllers and aircraft</a:t>
            </a:r>
          </a:p>
          <a:p>
            <a:pPr lvl="0">
              <a:spcAft>
                <a:spcPts val="600"/>
              </a:spcAft>
            </a:pPr>
            <a:r>
              <a:rPr lang="en-US" sz="2400" b="0" dirty="0"/>
              <a:t>Sector requirements for exchanging CPDLC Messages</a:t>
            </a:r>
          </a:p>
          <a:p>
            <a:pPr lvl="0">
              <a:spcAft>
                <a:spcPts val="600"/>
              </a:spcAft>
            </a:pPr>
            <a:r>
              <a:rPr lang="en-US" sz="2400" b="0" dirty="0"/>
              <a:t>Characteristics of Basic Transfer of Communication (TOC)</a:t>
            </a:r>
          </a:p>
          <a:p>
            <a:r>
              <a:rPr lang="en-US" sz="2400" b="0" dirty="0"/>
              <a:t>Characteristics of Altimeter Setting uplinks</a:t>
            </a:r>
            <a:endParaRPr lang="en-US" alt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1853489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35091A-589A-A466-8F75-9E4214B8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41016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Pilot Response 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236" y="1215606"/>
            <a:ext cx="4170024" cy="4516457"/>
          </a:xfrm>
          <a:prstGeom prst="rect">
            <a:avLst/>
          </a:prstGeom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37486" y="15627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ATC UPLINK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554" y="1536825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1923Z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6252" y="1562246"/>
            <a:ext cx="515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7860" y="1706990"/>
            <a:ext cx="677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667" y="1691602"/>
            <a:ext cx="515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7484" y="2044354"/>
            <a:ext cx="3186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CLIMB AND MAINTAIN FL310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7484" y="2822796"/>
            <a:ext cx="10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&lt;WILCO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7484" y="3127446"/>
            <a:ext cx="10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&lt;STANDBY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0461" y="2793976"/>
            <a:ext cx="97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UNABLE&gt;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7698" y="2539669"/>
            <a:ext cx="310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7484" y="3420506"/>
            <a:ext cx="838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&lt;PRINT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461" y="3127446"/>
            <a:ext cx="97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LOG&gt;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539497" y="1188403"/>
            <a:ext cx="2694540" cy="2608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0040" indent="-274320" eaLnBrk="0" hangingPunct="0">
              <a:defRPr/>
            </a:pPr>
            <a:r>
              <a:rPr lang="en-US" dirty="0">
                <a:solidFill>
                  <a:srgbClr val="000000"/>
                </a:solidFill>
              </a:rPr>
              <a:t>WILCO</a:t>
            </a:r>
          </a:p>
          <a:p>
            <a:pPr marL="320040" indent="-274320" eaLnBrk="0" hangingPunct="0">
              <a:defRPr/>
            </a:pPr>
            <a:r>
              <a:rPr lang="en-US" dirty="0">
                <a:solidFill>
                  <a:srgbClr val="000000"/>
                </a:solidFill>
              </a:rPr>
              <a:t>ROGER</a:t>
            </a:r>
          </a:p>
          <a:p>
            <a:pPr marL="320040" indent="-274320" eaLnBrk="0" hangingPunct="0">
              <a:defRPr/>
            </a:pPr>
            <a:r>
              <a:rPr lang="en-US" dirty="0">
                <a:solidFill>
                  <a:srgbClr val="000000"/>
                </a:solidFill>
              </a:rPr>
              <a:t>STANDBY</a:t>
            </a:r>
          </a:p>
          <a:p>
            <a:pPr marL="320040" indent="-274320" eaLnBrk="0" hangingPunct="0">
              <a:defRPr/>
            </a:pPr>
            <a:r>
              <a:rPr lang="en-US" dirty="0">
                <a:solidFill>
                  <a:srgbClr val="000000"/>
                </a:solidFill>
              </a:rPr>
              <a:t>UNABLE</a:t>
            </a:r>
          </a:p>
        </p:txBody>
      </p:sp>
    </p:spTree>
    <p:extLst>
      <p:ext uri="{BB962C8B-B14F-4D97-AF65-F5344CB8AC3E}">
        <p14:creationId xmlns:p14="http://schemas.microsoft.com/office/powerpoint/2010/main" val="160373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135331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What is the minimum altitude at which CPDLC coverage is guaranteed nationally? 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10,000’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12,000’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16,000’</a:t>
            </a:r>
          </a:p>
        </p:txBody>
      </p:sp>
    </p:spTree>
    <p:extLst>
      <p:ext uri="{BB962C8B-B14F-4D97-AF65-F5344CB8AC3E}">
        <p14:creationId xmlns:p14="http://schemas.microsoft.com/office/powerpoint/2010/main" val="10386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 txBox="1">
            <a:spLocks/>
          </p:cNvSpPr>
          <p:nvPr/>
        </p:nvSpPr>
        <p:spPr>
          <a:xfrm>
            <a:off x="466344" y="1353312"/>
            <a:ext cx="8086725" cy="361469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What basic responses can a pilot reply to CPDLC messages with?</a:t>
            </a:r>
          </a:p>
          <a:p>
            <a:pPr marL="45720" indent="0">
              <a:buFontTx/>
              <a:buNone/>
            </a:pPr>
            <a:endParaRPr lang="en-US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ROGER, WILCO, HOLD, UNABLE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dirty="0"/>
              <a:t>ROGER, WILCO, STANDBY, UNABLE 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ROGER, WILCO, WAIT, UNABLE</a:t>
            </a:r>
          </a:p>
        </p:txBody>
      </p:sp>
    </p:spTree>
    <p:extLst>
      <p:ext uri="{BB962C8B-B14F-4D97-AF65-F5344CB8AC3E}">
        <p14:creationId xmlns:p14="http://schemas.microsoft.com/office/powerpoint/2010/main" val="1926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C0388AE-D2C7-4E0B-8F7C-70AF472F7BA1}"/>
              </a:ext>
            </a:extLst>
          </p:cNvPr>
          <p:cNvSpPr txBox="1">
            <a:spLocks/>
          </p:cNvSpPr>
          <p:nvPr/>
        </p:nvSpPr>
        <p:spPr>
          <a:xfrm>
            <a:off x="495300" y="1828800"/>
            <a:ext cx="8050213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CPDLC session must be established with the aircraft</a:t>
            </a:r>
          </a:p>
          <a:p>
            <a:r>
              <a:rPr lang="en-US" kern="0" dirty="0"/>
              <a:t>Sector must be assigned CPDLC eligibility for the aircraft</a:t>
            </a:r>
          </a:p>
          <a:p>
            <a:r>
              <a:rPr lang="en-US" kern="0" dirty="0"/>
              <a:t>Aircraft must be marked on frequency</a:t>
            </a:r>
          </a:p>
          <a:p>
            <a:pPr lvl="2"/>
            <a:endParaRPr lang="en-US" kern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8"/>
            <a:ext cx="8472488" cy="116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sz="4000" dirty="0"/>
              <a:t>Requirements for Exchanging CPDLC Messages</a:t>
            </a:r>
            <a:endParaRPr lang="en-US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035101418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BFM_TMC_Slides_Lesson3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 marL="342900" indent="-342900">
          <a:spcBef>
            <a:spcPts val="0"/>
          </a:spcBef>
          <a:spcAft>
            <a:spcPts val="1200"/>
          </a:spcAft>
          <a:buFontTx/>
          <a:buChar char="•"/>
          <a:defRPr sz="2000" b="1" kern="0" dirty="0" smtClean="0">
            <a:cs typeface="+mn-cs"/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40LzE5LzIwMTkgMzowMTowMiBQTTwvRGF0ZVRpbWU+PExhYmVsU3RyaW5nPlVucmVzdHJpY3RlZDwvTGFiZWxTdHJpbmc+PC9pdGVtPjwvbGFiZWxIaXN0b3J5Pg==</Value>
</WrappedLabelHistor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WEXTPJNUKPJZ-1215587825-11908</_dlc_DocId>
    <_dlc_DocIdUrl xmlns="4f0e10e1-3e2d-4cb5-bdd3-156dacd9dc33">
      <Url>https://ksn2.faa.gov/stt/TTPPM/ER24/_layouts/15/DocIdRedir.aspx?ID=WEXTPJNUKPJZ-1215587825-11908</Url>
      <Description>WEXTPJNUKPJZ-1215587825-11908</Description>
    </_dlc_DocIdUrl>
  </documentManagement>
</p:properties>
</file>

<file path=customXml/item3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31371E-2F65-4755-AE0B-8900F7D1653C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046916DE-013D-4894-BF96-985828AE4997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9d3951b-c0b3-413d-9ae1-2b2887eb6f1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6595B7-C26E-440E-944A-05BE3CE4FDB3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16C3D69F-504B-4C39-BFB0-73BB059A9ED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54B10AD-F9B2-4FFD-A153-B6682411CA48}"/>
</file>

<file path=customXml/itemProps6.xml><?xml version="1.0" encoding="utf-8"?>
<ds:datastoreItem xmlns:ds="http://schemas.openxmlformats.org/officeDocument/2006/customXml" ds:itemID="{DCB6F83A-7482-460B-8CBF-674B9E62CF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62918</TotalTime>
  <Words>2424</Words>
  <Application>Microsoft Office PowerPoint</Application>
  <PresentationFormat>On-screen Show (4:3)</PresentationFormat>
  <Paragraphs>619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Consolas</vt:lpstr>
      <vt:lpstr>Courier New</vt:lpstr>
      <vt:lpstr>Inconsolata</vt:lpstr>
      <vt:lpstr>Times New Roman</vt:lpstr>
      <vt:lpstr>Wingdings</vt:lpstr>
      <vt:lpstr>6_Custom Design</vt:lpstr>
      <vt:lpstr>TBFM_TMC_Slides_Lesson3</vt:lpstr>
      <vt:lpstr>10_Custom Design</vt:lpstr>
      <vt:lpstr>PowerPoint Presentation</vt:lpstr>
      <vt:lpstr>PowerPoint Presentation</vt:lpstr>
      <vt:lpstr>Controller Pilot Data Link Communications (CPDLC)</vt:lpstr>
      <vt:lpstr>Key Automation Systems</vt:lpstr>
      <vt:lpstr>Coverage Area</vt:lpstr>
      <vt:lpstr>Pilot Response Options</vt:lpstr>
      <vt:lpstr>Knowledge Check</vt:lpstr>
      <vt:lpstr>Knowledge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Voice Communication Indicators</vt:lpstr>
      <vt:lpstr>PowerPoint Presentation</vt:lpstr>
      <vt:lpstr>PowerPoint Presentation</vt:lpstr>
      <vt:lpstr>Knowledge Check</vt:lpstr>
      <vt:lpstr>Knowledge Check</vt:lpstr>
      <vt:lpstr>Knowledge Check</vt:lpstr>
      <vt:lpstr>PowerPoint Presentation</vt:lpstr>
      <vt:lpstr>TOC Uplink Message</vt:lpstr>
      <vt:lpstr>Held TOC Entry</vt:lpstr>
      <vt:lpstr>Held TOC Indicators</vt:lpstr>
      <vt:lpstr>Releasing a Held TOC</vt:lpstr>
      <vt:lpstr>Releasing a Held TOC (Cont’d)</vt:lpstr>
      <vt:lpstr>Releasing a Held TOC (Cont’d)</vt:lpstr>
      <vt:lpstr>TOC In Progress Indicator</vt:lpstr>
      <vt:lpstr>TOC In Progress Timeout Indicator</vt:lpstr>
      <vt:lpstr>Contact TOC - Handoff Initiated</vt:lpstr>
      <vt:lpstr>Contact TOC - Handoff Accepted</vt:lpstr>
      <vt:lpstr>Contact TOC - Held TOC Released</vt:lpstr>
      <vt:lpstr>Contact TOC - WILCO Response</vt:lpstr>
      <vt:lpstr>Contact TOC - Manual VCI</vt:lpstr>
      <vt:lpstr>Conditions for a Monitor TOC</vt:lpstr>
      <vt:lpstr>Monitor TOC - Handoff Initiated</vt:lpstr>
      <vt:lpstr>Monitor TOC - Handoff Accepted</vt:lpstr>
      <vt:lpstr>Monitor TOC - Held TOC Released</vt:lpstr>
      <vt:lpstr>Monitor TOC - WILCO Response</vt:lpstr>
      <vt:lpstr>Initial Contact (IC)</vt:lpstr>
      <vt:lpstr>CAA In Progress Indicator</vt:lpstr>
      <vt:lpstr>Knowledge Check</vt:lpstr>
      <vt:lpstr>Knowledge Check</vt:lpstr>
      <vt:lpstr>Knowledge Check</vt:lpstr>
      <vt:lpstr>Knowledge Check</vt:lpstr>
      <vt:lpstr>Knowledge Check</vt:lpstr>
      <vt:lpstr>PowerPoint Presentation</vt:lpstr>
      <vt:lpstr>Automatic Altimeter Setting Uplink</vt:lpstr>
      <vt:lpstr>Altimeter Not Automatically Uplinked</vt:lpstr>
      <vt:lpstr>Manual Altimeter Setting Uplink</vt:lpstr>
      <vt:lpstr>PowerPoint Presentation</vt:lpstr>
      <vt:lpstr>PowerPoint Presentation</vt:lpstr>
      <vt:lpstr>Knowledge Check</vt:lpstr>
      <vt:lpstr>PowerPoint Presentation</vt:lpstr>
      <vt:lpstr>Part-Task Exercise</vt:lpstr>
      <vt:lpstr>Lesson Summary</vt:lpstr>
      <vt:lpstr>The End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Nicholson, Nancy A-CTR (FAA)</cp:lastModifiedBy>
  <cp:revision>873</cp:revision>
  <dcterms:created xsi:type="dcterms:W3CDTF">2005-01-28T20:32:53Z</dcterms:created>
  <dcterms:modified xsi:type="dcterms:W3CDTF">2022-08-11T13:42:32Z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4e3fd2b4-071c-4e09-bf52-56dd8ef78fde</vt:lpwstr>
  </property>
  <property fmtid="{D5CDD505-2E9C-101B-9397-08002B2CF9AE}" pid="4" name="bjSaver">
    <vt:lpwstr>nAFgvCsYDVYf5XXx5wFs3z9OzyqVTT+J</vt:lpwstr>
  </property>
  <property fmtid="{D5CDD505-2E9C-101B-9397-08002B2CF9AE}" pid="5" name="bjDocumentSecurityLabel">
    <vt:lpwstr>Unrestricted</vt:lpwstr>
  </property>
  <property fmtid="{D5CDD505-2E9C-101B-9397-08002B2CF9AE}" pid="6" name="bjLabelHistoryID">
    <vt:lpwstr>{AA31371E-2F65-4755-AE0B-8900F7D1653C}</vt:lpwstr>
  </property>
  <property fmtid="{D5CDD505-2E9C-101B-9397-08002B2CF9AE}" pid="7" name="_dlc_DocIdItemGuid">
    <vt:lpwstr>c0fa4517-5ab7-4606-8f43-5717ffb1ec51</vt:lpwstr>
  </property>
  <property fmtid="{D5CDD505-2E9C-101B-9397-08002B2CF9AE}" pid="8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9" name="bjDocumentLabelXML-0">
    <vt:lpwstr>ames.com/2008/01/sie/internal/label"&gt;&lt;element uid="42834bfb-1ec1-4beb-bd64-eb83fb3cb3f3" value="" /&gt;&lt;/sisl&gt;</vt:lpwstr>
  </property>
  <property fmtid="{D5CDD505-2E9C-101B-9397-08002B2CF9AE}" pid="10" name="MSIP_Label_c968a81f-7ed4-4faa-9408-9652e001dd96_Enabled">
    <vt:lpwstr>true</vt:lpwstr>
  </property>
  <property fmtid="{D5CDD505-2E9C-101B-9397-08002B2CF9AE}" pid="11" name="MSIP_Label_c968a81f-7ed4-4faa-9408-9652e001dd96_SetDate">
    <vt:lpwstr>2022-03-24T16:54:09Z</vt:lpwstr>
  </property>
  <property fmtid="{D5CDD505-2E9C-101B-9397-08002B2CF9AE}" pid="12" name="MSIP_Label_c968a81f-7ed4-4faa-9408-9652e001dd96_Method">
    <vt:lpwstr>Standard</vt:lpwstr>
  </property>
  <property fmtid="{D5CDD505-2E9C-101B-9397-08002B2CF9AE}" pid="13" name="MSIP_Label_c968a81f-7ed4-4faa-9408-9652e001dd96_Name">
    <vt:lpwstr>Unrestricted</vt:lpwstr>
  </property>
  <property fmtid="{D5CDD505-2E9C-101B-9397-08002B2CF9AE}" pid="14" name="MSIP_Label_c968a81f-7ed4-4faa-9408-9652e001dd96_SiteId">
    <vt:lpwstr>b64da4ac-e800-4cfc-8931-e607f720a1b8</vt:lpwstr>
  </property>
  <property fmtid="{D5CDD505-2E9C-101B-9397-08002B2CF9AE}" pid="15" name="MSIP_Label_c968a81f-7ed4-4faa-9408-9652e001dd96_ActionId">
    <vt:lpwstr>6530ae4c-8b94-4676-a89b-2cc5dbe5f2f0</vt:lpwstr>
  </property>
  <property fmtid="{D5CDD505-2E9C-101B-9397-08002B2CF9AE}" pid="16" name="MSIP_Label_c968a81f-7ed4-4faa-9408-9652e001dd96_ContentBits">
    <vt:lpwstr>0</vt:lpwstr>
  </property>
</Properties>
</file>