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slides/slide87.xml" ContentType="application/vnd.openxmlformats-officedocument.presentationml.slide+xml"/>
  <Override PartName="/ppt/slides/slide93.xml" ContentType="application/vnd.openxmlformats-officedocument.presentationml.slide+xml"/>
  <Override PartName="/ppt/slides/slide92.xml" ContentType="application/vnd.openxmlformats-officedocument.presentationml.slide+xml"/>
  <Override PartName="/ppt/slides/slide91.xml" ContentType="application/vnd.openxmlformats-officedocument.presentationml.slide+xml"/>
  <Override PartName="/ppt/slides/slide90.xml" ContentType="application/vnd.openxmlformats-officedocument.presentationml.slide+xml"/>
  <Override PartName="/ppt/slides/slide89.xml" ContentType="application/vnd.openxmlformats-officedocument.presentationml.slide+xml"/>
  <Override PartName="/ppt/slides/slide88.xml" ContentType="application/vnd.openxmlformats-officedocument.presentationml.slide+xml"/>
  <Override PartName="/ppt/presentation.xml" ContentType="application/vnd.openxmlformats-officedocument.presentationml.presentation.main+xml"/>
  <Override PartName="/ppt/slides/slide86.xml" ContentType="application/vnd.openxmlformats-officedocument.presentationml.slide+xml"/>
  <Override PartName="/ppt/slides/slide29.xml" ContentType="application/vnd.openxmlformats-officedocument.presentationml.slide+xml"/>
  <Override PartName="/ppt/slides/slide28.xml" ContentType="application/vnd.openxmlformats-officedocument.presentationml.slide+xml"/>
  <Override PartName="/ppt/slides/slide27.xml" ContentType="application/vnd.openxmlformats-officedocument.presentationml.slide+xml"/>
  <Override PartName="/ppt/slides/slide26.xml" ContentType="application/vnd.openxmlformats-officedocument.presentationml.slide+xml"/>
  <Override PartName="/ppt/slides/slide25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80.xml" ContentType="application/vnd.openxmlformats-officedocument.presentationml.slide+xml"/>
  <Override PartName="/ppt/slides/slide78.xml" ContentType="application/vnd.openxmlformats-officedocument.presentationml.slide+xml"/>
  <Override PartName="/ppt/slides/slide36.xml" ContentType="application/vnd.openxmlformats-officedocument.presentationml.slide+xml"/>
  <Override PartName="/ppt/slides/slide35.xml" ContentType="application/vnd.openxmlformats-officedocument.presentationml.slide+xml"/>
  <Override PartName="/ppt/slides/slide34.xml" ContentType="application/vnd.openxmlformats-officedocument.presentationml.slide+xml"/>
  <Override PartName="/ppt/slides/slide33.xml" ContentType="application/vnd.openxmlformats-officedocument.presentationml.slide+xml"/>
  <Override PartName="/ppt/slides/slide32.xml" ContentType="application/vnd.openxmlformats-officedocument.presentationml.slide+xml"/>
  <Override PartName="/ppt/slides/slide79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77.xml" ContentType="application/vnd.openxmlformats-officedocument.presentationml.slide+xml"/>
  <Override PartName="/ppt/slides/slide76.xml" ContentType="application/vnd.openxmlformats-officedocument.presentationml.slide+xml"/>
  <Override PartName="/ppt/slides/slide75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47.xml" ContentType="application/vnd.openxmlformats-officedocument.presentationml.slide+xml"/>
  <Override PartName="/ppt/slides/slide46.xml" ContentType="application/vnd.openxmlformats-officedocument.presentationml.slide+xml"/>
  <Override PartName="/ppt/slides/slide45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67.xml" ContentType="application/vnd.openxmlformats-officedocument.presentationml.slide+xml"/>
  <Override PartName="/ppt/slides/slide66.xml" ContentType="application/vnd.openxmlformats-officedocument.presentationml.slide+xml"/>
  <Override PartName="/ppt/slides/slide65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1.xml" ContentType="application/vnd.openxmlformats-officedocument.presentationml.slide+xml"/>
  <Override PartName="/ppt/slides/slide37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1.xml" ContentType="application/vnd.openxmlformats-officedocument.presentationml.slide+xml"/>
  <Override PartName="/ppt/notesSlides/notesSlide10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73.xml" ContentType="application/vnd.openxmlformats-officedocument.presentationml.notesSlide+xml"/>
  <Override PartName="/ppt/slideMasters/slideMaster6.xml" ContentType="application/vnd.openxmlformats-officedocument.presentationml.slideMaster+xml"/>
  <Override PartName="/ppt/notesSlides/notesSlide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7.xml" ContentType="application/vnd.openxmlformats-officedocument.presentationml.notesSlide+xml"/>
  <Override PartName="/ppt/slideMasters/slideMaster5.xml" ContentType="application/vnd.openxmlformats-officedocument.presentationml.slideMaster+xml"/>
  <Override PartName="/ppt/notesSlides/notesSlide54.xml" ContentType="application/vnd.openxmlformats-officedocument.presentationml.notesSlide+xml"/>
  <Override PartName="/ppt/slideMasters/slideMaster4.xml" ContentType="application/vnd.openxmlformats-officedocument.presentationml.slideMaster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80.xml" ContentType="application/vnd.openxmlformats-officedocument.presentationml.notesSlide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8.xml" ContentType="application/vnd.openxmlformats-officedocument.presentationml.slideLayout+xml"/>
  <Override PartName="/ppt/notesSlides/notesSlide81.xml" ContentType="application/vnd.openxmlformats-officedocument.presentationml.notesSlide+xml"/>
  <Override PartName="/ppt/slideMasters/slideMaster3.xml" ContentType="application/vnd.openxmlformats-officedocument.presentationml.slideMaster+xml"/>
  <Override PartName="/ppt/notesSlides/notesSlide1.xml" ContentType="application/vnd.openxmlformats-officedocument.presentationml.notesSlide+xml"/>
  <Override PartName="/ppt/slideLayouts/slideLayout20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notesSlides/notesSlide79.xml" ContentType="application/vnd.openxmlformats-officedocument.presentationml.notesSlide+xml"/>
  <Override PartName="/ppt/slideMasters/slideMaster2.xml" ContentType="application/vnd.openxmlformats-officedocument.presentationml.slideMaster+xml"/>
  <Override PartName="/ppt/notesSlides/notesSlide53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49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theme/theme8.xml" ContentType="application/vnd.openxmlformats-officedocument.theme+xml"/>
  <Override PartName="/ppt/theme/theme1.xml" ContentType="application/vnd.openxmlformats-officedocument.theme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5.xml" ContentType="application/vnd.openxmlformats-officedocument.theme+xml"/>
  <Override PartName="/ppt/theme/theme4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5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1.xml" ContentType="application/vnd.openxmlformats-officedocument.customXmlProperties+xml"/>
  <Override PartName="/customXml/itemProps6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 bookmarkIdSeed="2">
  <p:sldMasterIdLst>
    <p:sldMasterId id="2147484068" r:id="rId6"/>
    <p:sldMasterId id="2147484074" r:id="rId7"/>
    <p:sldMasterId id="2147484080" r:id="rId8"/>
    <p:sldMasterId id="2147484085" r:id="rId9"/>
    <p:sldMasterId id="2147484091" r:id="rId10"/>
    <p:sldMasterId id="2147484097" r:id="rId11"/>
  </p:sldMasterIdLst>
  <p:notesMasterIdLst>
    <p:notesMasterId r:id="rId105"/>
  </p:notesMasterIdLst>
  <p:handoutMasterIdLst>
    <p:handoutMasterId r:id="rId106"/>
  </p:handoutMasterIdLst>
  <p:sldIdLst>
    <p:sldId id="733" r:id="rId12"/>
    <p:sldId id="409" r:id="rId13"/>
    <p:sldId id="384" r:id="rId14"/>
    <p:sldId id="664" r:id="rId15"/>
    <p:sldId id="734" r:id="rId16"/>
    <p:sldId id="712" r:id="rId17"/>
    <p:sldId id="713" r:id="rId18"/>
    <p:sldId id="714" r:id="rId19"/>
    <p:sldId id="715" r:id="rId20"/>
    <p:sldId id="716" r:id="rId21"/>
    <p:sldId id="452" r:id="rId22"/>
    <p:sldId id="532" r:id="rId23"/>
    <p:sldId id="548" r:id="rId24"/>
    <p:sldId id="673" r:id="rId25"/>
    <p:sldId id="717" r:id="rId26"/>
    <p:sldId id="699" r:id="rId27"/>
    <p:sldId id="676" r:id="rId28"/>
    <p:sldId id="677" r:id="rId29"/>
    <p:sldId id="679" r:id="rId30"/>
    <p:sldId id="680" r:id="rId31"/>
    <p:sldId id="707" r:id="rId32"/>
    <p:sldId id="736" r:id="rId33"/>
    <p:sldId id="719" r:id="rId34"/>
    <p:sldId id="685" r:id="rId35"/>
    <p:sldId id="720" r:id="rId36"/>
    <p:sldId id="760" r:id="rId37"/>
    <p:sldId id="722" r:id="rId38"/>
    <p:sldId id="723" r:id="rId39"/>
    <p:sldId id="757" r:id="rId40"/>
    <p:sldId id="694" r:id="rId41"/>
    <p:sldId id="724" r:id="rId42"/>
    <p:sldId id="725" r:id="rId43"/>
    <p:sldId id="726" r:id="rId44"/>
    <p:sldId id="727" r:id="rId45"/>
    <p:sldId id="552" r:id="rId46"/>
    <p:sldId id="553" r:id="rId47"/>
    <p:sldId id="554" r:id="rId48"/>
    <p:sldId id="728" r:id="rId49"/>
    <p:sldId id="493" r:id="rId50"/>
    <p:sldId id="456" r:id="rId51"/>
    <p:sldId id="761" r:id="rId52"/>
    <p:sldId id="762" r:id="rId53"/>
    <p:sldId id="763" r:id="rId54"/>
    <p:sldId id="764" r:id="rId55"/>
    <p:sldId id="765" r:id="rId56"/>
    <p:sldId id="766" r:id="rId57"/>
    <p:sldId id="767" r:id="rId58"/>
    <p:sldId id="768" r:id="rId59"/>
    <p:sldId id="769" r:id="rId60"/>
    <p:sldId id="770" r:id="rId61"/>
    <p:sldId id="771" r:id="rId62"/>
    <p:sldId id="772" r:id="rId63"/>
    <p:sldId id="773" r:id="rId64"/>
    <p:sldId id="422" r:id="rId65"/>
    <p:sldId id="547" r:id="rId66"/>
    <p:sldId id="536" r:id="rId67"/>
    <p:sldId id="739" r:id="rId68"/>
    <p:sldId id="748" r:id="rId69"/>
    <p:sldId id="424" r:id="rId70"/>
    <p:sldId id="539" r:id="rId71"/>
    <p:sldId id="667" r:id="rId72"/>
    <p:sldId id="754" r:id="rId73"/>
    <p:sldId id="542" r:id="rId74"/>
    <p:sldId id="543" r:id="rId75"/>
    <p:sldId id="704" r:id="rId76"/>
    <p:sldId id="545" r:id="rId77"/>
    <p:sldId id="427" r:id="rId78"/>
    <p:sldId id="426" r:id="rId79"/>
    <p:sldId id="668" r:id="rId80"/>
    <p:sldId id="758" r:id="rId81"/>
    <p:sldId id="458" r:id="rId82"/>
    <p:sldId id="459" r:id="rId83"/>
    <p:sldId id="533" r:id="rId84"/>
    <p:sldId id="436" r:id="rId85"/>
    <p:sldId id="551" r:id="rId86"/>
    <p:sldId id="735" r:id="rId87"/>
    <p:sldId id="518" r:id="rId88"/>
    <p:sldId id="705" r:id="rId89"/>
    <p:sldId id="438" r:id="rId90"/>
    <p:sldId id="753" r:id="rId91"/>
    <p:sldId id="440" r:id="rId92"/>
    <p:sldId id="441" r:id="rId93"/>
    <p:sldId id="729" r:id="rId94"/>
    <p:sldId id="746" r:id="rId95"/>
    <p:sldId id="755" r:id="rId96"/>
    <p:sldId id="731" r:id="rId97"/>
    <p:sldId id="670" r:id="rId98"/>
    <p:sldId id="462" r:id="rId99"/>
    <p:sldId id="535" r:id="rId100"/>
    <p:sldId id="463" r:id="rId101"/>
    <p:sldId id="774" r:id="rId102"/>
    <p:sldId id="351" r:id="rId103"/>
    <p:sldId id="257" r:id="rId104"/>
  </p:sldIdLst>
  <p:sldSz cx="9144000" cy="6858000" type="screen4x3"/>
  <p:notesSz cx="6858000" cy="92964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8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8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8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8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8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8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8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8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8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B0BC5ECA-E691-44D8-A373-EFEDAFA29507}">
          <p14:sldIdLst>
            <p14:sldId id="733"/>
          </p14:sldIdLst>
        </p14:section>
        <p14:section name="Lesson Objectives" id="{B274E03D-E59A-40B8-BF5A-2F438AD533CE}">
          <p14:sldIdLst>
            <p14:sldId id="409"/>
          </p14:sldIdLst>
        </p14:section>
        <p14:section name="ELO-1: Radar Symbols" id="{468B831C-D445-4FC7-851F-BF8CD224BAD3}">
          <p14:sldIdLst>
            <p14:sldId id="384"/>
            <p14:sldId id="664"/>
            <p14:sldId id="734"/>
            <p14:sldId id="712"/>
            <p14:sldId id="713"/>
            <p14:sldId id="714"/>
            <p14:sldId id="715"/>
            <p14:sldId id="716"/>
            <p14:sldId id="452"/>
            <p14:sldId id="532"/>
            <p14:sldId id="548"/>
          </p14:sldIdLst>
        </p14:section>
        <p14:section name="ELO2: Full Data Block" id="{43989026-3046-464C-B376-2F45628ECBEE}">
          <p14:sldIdLst>
            <p14:sldId id="673"/>
            <p14:sldId id="717"/>
            <p14:sldId id="699"/>
            <p14:sldId id="676"/>
            <p14:sldId id="677"/>
            <p14:sldId id="679"/>
            <p14:sldId id="680"/>
            <p14:sldId id="707"/>
            <p14:sldId id="736"/>
            <p14:sldId id="719"/>
            <p14:sldId id="685"/>
            <p14:sldId id="720"/>
            <p14:sldId id="760"/>
            <p14:sldId id="722"/>
            <p14:sldId id="723"/>
            <p14:sldId id="757"/>
            <p14:sldId id="694"/>
            <p14:sldId id="724"/>
            <p14:sldId id="725"/>
            <p14:sldId id="726"/>
            <p14:sldId id="727"/>
            <p14:sldId id="552"/>
            <p14:sldId id="553"/>
            <p14:sldId id="554"/>
          </p14:sldIdLst>
        </p14:section>
        <p14:section name="ELO3: Limited Data Blocks" id="{82F01A82-38B5-46E0-B76F-0ED39B11C854}">
          <p14:sldIdLst>
            <p14:sldId id="728"/>
            <p14:sldId id="493"/>
            <p14:sldId id="456"/>
            <p14:sldId id="761"/>
            <p14:sldId id="762"/>
            <p14:sldId id="763"/>
            <p14:sldId id="764"/>
            <p14:sldId id="765"/>
            <p14:sldId id="766"/>
            <p14:sldId id="767"/>
            <p14:sldId id="768"/>
            <p14:sldId id="769"/>
            <p14:sldId id="770"/>
            <p14:sldId id="771"/>
            <p14:sldId id="772"/>
            <p14:sldId id="773"/>
          </p14:sldIdLst>
        </p14:section>
        <p14:section name="ELO4: Display Views" id="{CB45A8B9-7866-4B1D-AFEE-55B30A9CF14A}">
          <p14:sldIdLst>
            <p14:sldId id="422"/>
            <p14:sldId id="547"/>
            <p14:sldId id="536"/>
            <p14:sldId id="739"/>
            <p14:sldId id="748"/>
            <p14:sldId id="424"/>
            <p14:sldId id="539"/>
            <p14:sldId id="667"/>
            <p14:sldId id="754"/>
            <p14:sldId id="542"/>
            <p14:sldId id="543"/>
            <p14:sldId id="704"/>
            <p14:sldId id="545"/>
            <p14:sldId id="427"/>
            <p14:sldId id="426"/>
            <p14:sldId id="668"/>
            <p14:sldId id="758"/>
            <p14:sldId id="458"/>
            <p14:sldId id="459"/>
            <p14:sldId id="533"/>
          </p14:sldIdLst>
        </p14:section>
        <p14:section name="ELO5: Weather Displays" id="{53B97335-6BDA-42B9-BF17-F25FEC4FDB78}">
          <p14:sldIdLst>
            <p14:sldId id="436"/>
            <p14:sldId id="551"/>
          </p14:sldIdLst>
        </p14:section>
        <p14:section name="ELO6: Miscellaneous Displays" id="{F002AD3B-4F7F-4565-A16C-66735CE4917D}">
          <p14:sldIdLst>
            <p14:sldId id="735"/>
            <p14:sldId id="518"/>
            <p14:sldId id="705"/>
            <p14:sldId id="438"/>
            <p14:sldId id="753"/>
            <p14:sldId id="440"/>
            <p14:sldId id="441"/>
            <p14:sldId id="729"/>
            <p14:sldId id="746"/>
            <p14:sldId id="755"/>
            <p14:sldId id="731"/>
            <p14:sldId id="670"/>
            <p14:sldId id="462"/>
            <p14:sldId id="535"/>
            <p14:sldId id="463"/>
          </p14:sldIdLst>
        </p14:section>
        <p14:section name="Summary" id="{D4D1FE32-80C8-4CB3-9F75-E61CD09D5151}">
          <p14:sldIdLst>
            <p14:sldId id="774"/>
            <p14:sldId id="351"/>
            <p14:sldId id="25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542">
          <p15:clr>
            <a:srgbClr val="A4A3A4"/>
          </p15:clr>
        </p15:guide>
        <p15:guide id="2" orient="horz" pos="721">
          <p15:clr>
            <a:srgbClr val="A4A3A4"/>
          </p15:clr>
        </p15:guide>
        <p15:guide id="3" orient="horz" pos="3800">
          <p15:clr>
            <a:srgbClr val="A4A3A4"/>
          </p15:clr>
        </p15:guide>
        <p15:guide id="4" orient="horz" pos="3235">
          <p15:clr>
            <a:srgbClr val="A4A3A4"/>
          </p15:clr>
        </p15:guide>
        <p15:guide id="5" pos="339">
          <p15:clr>
            <a:srgbClr val="A4A3A4"/>
          </p15:clr>
        </p15:guide>
        <p15:guide id="6" pos="2872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ennedy, Steven S. [US][NON-EMP]" initials="KSS[" lastIdx="32" clrIdx="0">
    <p:extLst>
      <p:ext uri="{19B8F6BF-5375-455C-9EA6-DF929625EA0E}">
        <p15:presenceInfo xmlns:p15="http://schemas.microsoft.com/office/powerpoint/2012/main" userId="S-1-5-21-727274380-931424960-1827182208-1340437" providerId="AD"/>
      </p:ext>
    </p:extLst>
  </p:cmAuthor>
  <p:cmAuthor id="2" name="Huntley, Alan P. [US-US][NON-EMP]" initials="HAP[" lastIdx="1" clrIdx="1">
    <p:extLst>
      <p:ext uri="{19B8F6BF-5375-455C-9EA6-DF929625EA0E}">
        <p15:presenceInfo xmlns:p15="http://schemas.microsoft.com/office/powerpoint/2012/main" userId="S-1-5-21-727274380-931424960-1827182208-138724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E38F"/>
    <a:srgbClr val="FEFEA3"/>
    <a:srgbClr val="FFFFFF"/>
    <a:srgbClr val="000000"/>
    <a:srgbClr val="1D2F68"/>
    <a:srgbClr val="000027"/>
    <a:srgbClr val="D4E4D9"/>
    <a:srgbClr val="FFFFA1"/>
    <a:srgbClr val="E4E4E4"/>
    <a:srgbClr val="8586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617" autoAdjust="0"/>
    <p:restoredTop sz="95332" autoAdjust="0"/>
  </p:normalViewPr>
  <p:slideViewPr>
    <p:cSldViewPr snapToGrid="0">
      <p:cViewPr varScale="1">
        <p:scale>
          <a:sx n="94" d="100"/>
          <a:sy n="94" d="100"/>
        </p:scale>
        <p:origin x="96" y="426"/>
      </p:cViewPr>
      <p:guideLst>
        <p:guide orient="horz" pos="542"/>
        <p:guide orient="horz" pos="721"/>
        <p:guide orient="horz" pos="3800"/>
        <p:guide orient="horz" pos="3235"/>
        <p:guide pos="339"/>
        <p:guide pos="287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200" d="100"/>
        <a:sy n="200" d="100"/>
      </p:scale>
      <p:origin x="0" y="-58373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5.xml"/><Relationship Id="rId21" Type="http://schemas.openxmlformats.org/officeDocument/2006/relationships/slide" Target="slides/slide10.xml"/><Relationship Id="rId42" Type="http://schemas.openxmlformats.org/officeDocument/2006/relationships/slide" Target="slides/slide31.xml"/><Relationship Id="rId47" Type="http://schemas.openxmlformats.org/officeDocument/2006/relationships/slide" Target="slides/slide36.xml"/><Relationship Id="rId63" Type="http://schemas.openxmlformats.org/officeDocument/2006/relationships/slide" Target="slides/slide52.xml"/><Relationship Id="rId68" Type="http://schemas.openxmlformats.org/officeDocument/2006/relationships/slide" Target="slides/slide57.xml"/><Relationship Id="rId84" Type="http://schemas.openxmlformats.org/officeDocument/2006/relationships/slide" Target="slides/slide73.xml"/><Relationship Id="rId89" Type="http://schemas.openxmlformats.org/officeDocument/2006/relationships/slide" Target="slides/slide78.xml"/><Relationship Id="rId112" Type="http://schemas.openxmlformats.org/officeDocument/2006/relationships/customXml" Target="../customXml/item6.xml"/><Relationship Id="rId16" Type="http://schemas.openxmlformats.org/officeDocument/2006/relationships/slide" Target="slides/slide5.xml"/><Relationship Id="rId107" Type="http://schemas.openxmlformats.org/officeDocument/2006/relationships/commentAuthors" Target="commentAuthors.xml"/><Relationship Id="rId11" Type="http://schemas.openxmlformats.org/officeDocument/2006/relationships/slideMaster" Target="slideMasters/slideMaster6.xml"/><Relationship Id="rId32" Type="http://schemas.openxmlformats.org/officeDocument/2006/relationships/slide" Target="slides/slide21.xml"/><Relationship Id="rId37" Type="http://schemas.openxmlformats.org/officeDocument/2006/relationships/slide" Target="slides/slide26.xml"/><Relationship Id="rId53" Type="http://schemas.openxmlformats.org/officeDocument/2006/relationships/slide" Target="slides/slide42.xml"/><Relationship Id="rId58" Type="http://schemas.openxmlformats.org/officeDocument/2006/relationships/slide" Target="slides/slide47.xml"/><Relationship Id="rId74" Type="http://schemas.openxmlformats.org/officeDocument/2006/relationships/slide" Target="slides/slide63.xml"/><Relationship Id="rId79" Type="http://schemas.openxmlformats.org/officeDocument/2006/relationships/slide" Target="slides/slide68.xml"/><Relationship Id="rId102" Type="http://schemas.openxmlformats.org/officeDocument/2006/relationships/slide" Target="slides/slide91.xml"/><Relationship Id="rId5" Type="http://schemas.openxmlformats.org/officeDocument/2006/relationships/customXml" Target="../customXml/item5.xml"/><Relationship Id="rId90" Type="http://schemas.openxmlformats.org/officeDocument/2006/relationships/slide" Target="slides/slide79.xml"/><Relationship Id="rId95" Type="http://schemas.openxmlformats.org/officeDocument/2006/relationships/slide" Target="slides/slide84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43" Type="http://schemas.openxmlformats.org/officeDocument/2006/relationships/slide" Target="slides/slide32.xml"/><Relationship Id="rId48" Type="http://schemas.openxmlformats.org/officeDocument/2006/relationships/slide" Target="slides/slide37.xml"/><Relationship Id="rId64" Type="http://schemas.openxmlformats.org/officeDocument/2006/relationships/slide" Target="slides/slide53.xml"/><Relationship Id="rId69" Type="http://schemas.openxmlformats.org/officeDocument/2006/relationships/slide" Target="slides/slide58.xml"/><Relationship Id="rId80" Type="http://schemas.openxmlformats.org/officeDocument/2006/relationships/slide" Target="slides/slide69.xml"/><Relationship Id="rId85" Type="http://schemas.openxmlformats.org/officeDocument/2006/relationships/slide" Target="slides/slide74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33" Type="http://schemas.openxmlformats.org/officeDocument/2006/relationships/slide" Target="slides/slide22.xml"/><Relationship Id="rId38" Type="http://schemas.openxmlformats.org/officeDocument/2006/relationships/slide" Target="slides/slide27.xml"/><Relationship Id="rId59" Type="http://schemas.openxmlformats.org/officeDocument/2006/relationships/slide" Target="slides/slide48.xml"/><Relationship Id="rId103" Type="http://schemas.openxmlformats.org/officeDocument/2006/relationships/slide" Target="slides/slide92.xml"/><Relationship Id="rId108" Type="http://schemas.openxmlformats.org/officeDocument/2006/relationships/presProps" Target="presProps.xml"/><Relationship Id="rId54" Type="http://schemas.openxmlformats.org/officeDocument/2006/relationships/slide" Target="slides/slide43.xml"/><Relationship Id="rId70" Type="http://schemas.openxmlformats.org/officeDocument/2006/relationships/slide" Target="slides/slide59.xml"/><Relationship Id="rId75" Type="http://schemas.openxmlformats.org/officeDocument/2006/relationships/slide" Target="slides/slide64.xml"/><Relationship Id="rId91" Type="http://schemas.openxmlformats.org/officeDocument/2006/relationships/slide" Target="slides/slide80.xml"/><Relationship Id="rId96" Type="http://schemas.openxmlformats.org/officeDocument/2006/relationships/slide" Target="slides/slide85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slide" Target="slides/slide25.xml"/><Relationship Id="rId49" Type="http://schemas.openxmlformats.org/officeDocument/2006/relationships/slide" Target="slides/slide38.xml"/><Relationship Id="rId57" Type="http://schemas.openxmlformats.org/officeDocument/2006/relationships/slide" Target="slides/slide46.xml"/><Relationship Id="rId106" Type="http://schemas.openxmlformats.org/officeDocument/2006/relationships/handoutMaster" Target="handoutMasters/handoutMaster1.xml"/><Relationship Id="rId10" Type="http://schemas.openxmlformats.org/officeDocument/2006/relationships/slideMaster" Target="slideMasters/slideMaster5.xml"/><Relationship Id="rId31" Type="http://schemas.openxmlformats.org/officeDocument/2006/relationships/slide" Target="slides/slide20.xml"/><Relationship Id="rId44" Type="http://schemas.openxmlformats.org/officeDocument/2006/relationships/slide" Target="slides/slide33.xml"/><Relationship Id="rId52" Type="http://schemas.openxmlformats.org/officeDocument/2006/relationships/slide" Target="slides/slide41.xml"/><Relationship Id="rId60" Type="http://schemas.openxmlformats.org/officeDocument/2006/relationships/slide" Target="slides/slide49.xml"/><Relationship Id="rId65" Type="http://schemas.openxmlformats.org/officeDocument/2006/relationships/slide" Target="slides/slide54.xml"/><Relationship Id="rId73" Type="http://schemas.openxmlformats.org/officeDocument/2006/relationships/slide" Target="slides/slide62.xml"/><Relationship Id="rId78" Type="http://schemas.openxmlformats.org/officeDocument/2006/relationships/slide" Target="slides/slide67.xml"/><Relationship Id="rId81" Type="http://schemas.openxmlformats.org/officeDocument/2006/relationships/slide" Target="slides/slide70.xml"/><Relationship Id="rId86" Type="http://schemas.openxmlformats.org/officeDocument/2006/relationships/slide" Target="slides/slide75.xml"/><Relationship Id="rId94" Type="http://schemas.openxmlformats.org/officeDocument/2006/relationships/slide" Target="slides/slide83.xml"/><Relationship Id="rId99" Type="http://schemas.openxmlformats.org/officeDocument/2006/relationships/slide" Target="slides/slide88.xml"/><Relationship Id="rId101" Type="http://schemas.openxmlformats.org/officeDocument/2006/relationships/slide" Target="slides/slide90.xml"/><Relationship Id="rId4" Type="http://schemas.openxmlformats.org/officeDocument/2006/relationships/customXml" Target="../customXml/item4.xml"/><Relationship Id="rId9" Type="http://schemas.openxmlformats.org/officeDocument/2006/relationships/slideMaster" Target="slideMasters/slideMaster4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39" Type="http://schemas.openxmlformats.org/officeDocument/2006/relationships/slide" Target="slides/slide28.xml"/><Relationship Id="rId109" Type="http://schemas.openxmlformats.org/officeDocument/2006/relationships/viewProps" Target="viewProps.xml"/><Relationship Id="rId34" Type="http://schemas.openxmlformats.org/officeDocument/2006/relationships/slide" Target="slides/slide23.xml"/><Relationship Id="rId50" Type="http://schemas.openxmlformats.org/officeDocument/2006/relationships/slide" Target="slides/slide39.xml"/><Relationship Id="rId55" Type="http://schemas.openxmlformats.org/officeDocument/2006/relationships/slide" Target="slides/slide44.xml"/><Relationship Id="rId76" Type="http://schemas.openxmlformats.org/officeDocument/2006/relationships/slide" Target="slides/slide65.xml"/><Relationship Id="rId97" Type="http://schemas.openxmlformats.org/officeDocument/2006/relationships/slide" Target="slides/slide86.xml"/><Relationship Id="rId104" Type="http://schemas.openxmlformats.org/officeDocument/2006/relationships/slide" Target="slides/slide93.xml"/><Relationship Id="rId7" Type="http://schemas.openxmlformats.org/officeDocument/2006/relationships/slideMaster" Target="slideMasters/slideMaster2.xml"/><Relationship Id="rId71" Type="http://schemas.openxmlformats.org/officeDocument/2006/relationships/slide" Target="slides/slide60.xml"/><Relationship Id="rId92" Type="http://schemas.openxmlformats.org/officeDocument/2006/relationships/slide" Target="slides/slide81.xml"/><Relationship Id="rId2" Type="http://schemas.openxmlformats.org/officeDocument/2006/relationships/customXml" Target="../customXml/item2.xml"/><Relationship Id="rId29" Type="http://schemas.openxmlformats.org/officeDocument/2006/relationships/slide" Target="slides/slide18.xml"/><Relationship Id="rId24" Type="http://schemas.openxmlformats.org/officeDocument/2006/relationships/slide" Target="slides/slide13.xml"/><Relationship Id="rId40" Type="http://schemas.openxmlformats.org/officeDocument/2006/relationships/slide" Target="slides/slide29.xml"/><Relationship Id="rId45" Type="http://schemas.openxmlformats.org/officeDocument/2006/relationships/slide" Target="slides/slide34.xml"/><Relationship Id="rId66" Type="http://schemas.openxmlformats.org/officeDocument/2006/relationships/slide" Target="slides/slide55.xml"/><Relationship Id="rId87" Type="http://schemas.openxmlformats.org/officeDocument/2006/relationships/slide" Target="slides/slide76.xml"/><Relationship Id="rId110" Type="http://schemas.openxmlformats.org/officeDocument/2006/relationships/theme" Target="theme/theme1.xml"/><Relationship Id="rId61" Type="http://schemas.openxmlformats.org/officeDocument/2006/relationships/slide" Target="slides/slide50.xml"/><Relationship Id="rId82" Type="http://schemas.openxmlformats.org/officeDocument/2006/relationships/slide" Target="slides/slide71.xml"/><Relationship Id="rId19" Type="http://schemas.openxmlformats.org/officeDocument/2006/relationships/slide" Target="slides/slide8.xml"/><Relationship Id="rId14" Type="http://schemas.openxmlformats.org/officeDocument/2006/relationships/slide" Target="slides/slide3.xml"/><Relationship Id="rId30" Type="http://schemas.openxmlformats.org/officeDocument/2006/relationships/slide" Target="slides/slide19.xml"/><Relationship Id="rId35" Type="http://schemas.openxmlformats.org/officeDocument/2006/relationships/slide" Target="slides/slide24.xml"/><Relationship Id="rId56" Type="http://schemas.openxmlformats.org/officeDocument/2006/relationships/slide" Target="slides/slide45.xml"/><Relationship Id="rId77" Type="http://schemas.openxmlformats.org/officeDocument/2006/relationships/slide" Target="slides/slide66.xml"/><Relationship Id="rId100" Type="http://schemas.openxmlformats.org/officeDocument/2006/relationships/slide" Target="slides/slide89.xml"/><Relationship Id="rId105" Type="http://schemas.openxmlformats.org/officeDocument/2006/relationships/notesMaster" Target="notesMasters/notesMaster1.xml"/><Relationship Id="rId8" Type="http://schemas.openxmlformats.org/officeDocument/2006/relationships/slideMaster" Target="slideMasters/slideMaster3.xml"/><Relationship Id="rId51" Type="http://schemas.openxmlformats.org/officeDocument/2006/relationships/slide" Target="slides/slide40.xml"/><Relationship Id="rId72" Type="http://schemas.openxmlformats.org/officeDocument/2006/relationships/slide" Target="slides/slide61.xml"/><Relationship Id="rId93" Type="http://schemas.openxmlformats.org/officeDocument/2006/relationships/slide" Target="slides/slide82.xml"/><Relationship Id="rId98" Type="http://schemas.openxmlformats.org/officeDocument/2006/relationships/slide" Target="slides/slide87.xml"/><Relationship Id="rId3" Type="http://schemas.openxmlformats.org/officeDocument/2006/relationships/customXml" Target="../customXml/item3.xml"/><Relationship Id="rId25" Type="http://schemas.openxmlformats.org/officeDocument/2006/relationships/slide" Target="slides/slide14.xml"/><Relationship Id="rId46" Type="http://schemas.openxmlformats.org/officeDocument/2006/relationships/slide" Target="slides/slide35.xml"/><Relationship Id="rId67" Type="http://schemas.openxmlformats.org/officeDocument/2006/relationships/slide" Target="slides/slide56.xml"/><Relationship Id="rId20" Type="http://schemas.openxmlformats.org/officeDocument/2006/relationships/slide" Target="slides/slide9.xml"/><Relationship Id="rId41" Type="http://schemas.openxmlformats.org/officeDocument/2006/relationships/slide" Target="slides/slide30.xml"/><Relationship Id="rId62" Type="http://schemas.openxmlformats.org/officeDocument/2006/relationships/slide" Target="slides/slide51.xml"/><Relationship Id="rId83" Type="http://schemas.openxmlformats.org/officeDocument/2006/relationships/slide" Target="slides/slide72.xml"/><Relationship Id="rId88" Type="http://schemas.openxmlformats.org/officeDocument/2006/relationships/slide" Target="slides/slide77.xml"/><Relationship Id="rId111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20" tIns="45510" rIns="91020" bIns="45510" numCol="1" anchor="t" anchorCtr="0" compatLnSpc="1">
            <a:prstTxWarp prst="textNoShape">
              <a:avLst/>
            </a:prstTxWarp>
          </a:bodyPr>
          <a:lstStyle>
            <a:lvl1pPr algn="l" defTabSz="911225" eaLnBrk="1" hangingPunct="1">
              <a:defRPr sz="1200" b="0">
                <a:latin typeface="Times New Roman" pitchFamily="2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20" tIns="45510" rIns="91020" bIns="45510" numCol="1" anchor="t" anchorCtr="0" compatLnSpc="1">
            <a:prstTxWarp prst="textNoShape">
              <a:avLst/>
            </a:prstTxWarp>
          </a:bodyPr>
          <a:lstStyle>
            <a:lvl1pPr algn="r" defTabSz="911225" eaLnBrk="1" hangingPunct="1">
              <a:defRPr sz="1200" b="0">
                <a:latin typeface="Times New Roman" pitchFamily="2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263"/>
            <a:ext cx="297180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20" tIns="45510" rIns="91020" bIns="45510" numCol="1" anchor="b" anchorCtr="0" compatLnSpc="1">
            <a:prstTxWarp prst="textNoShape">
              <a:avLst/>
            </a:prstTxWarp>
          </a:bodyPr>
          <a:lstStyle>
            <a:lvl1pPr algn="l" defTabSz="911225" eaLnBrk="1" hangingPunct="1">
              <a:defRPr sz="1200" b="0">
                <a:latin typeface="Times New Roman" pitchFamily="2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831263"/>
            <a:ext cx="297180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20" tIns="45510" rIns="91020" bIns="45510" numCol="1" anchor="b" anchorCtr="0" compatLnSpc="1">
            <a:prstTxWarp prst="textNoShape">
              <a:avLst/>
            </a:prstTxWarp>
          </a:bodyPr>
          <a:lstStyle>
            <a:lvl1pPr algn="r" defTabSz="911225" eaLnBrk="1" hangingPunct="1">
              <a:defRPr sz="1200">
                <a:latin typeface="Times New Roman" panose="02020603050405020304" pitchFamily="18" charset="0"/>
              </a:defRPr>
            </a:lvl1pPr>
          </a:lstStyle>
          <a:p>
            <a:fld id="{B8300089-C4E6-4BBF-AEDF-ABB799F150F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731012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20" tIns="45510" rIns="91020" bIns="45510" numCol="1" anchor="t" anchorCtr="0" compatLnSpc="1">
            <a:prstTxWarp prst="textNoShape">
              <a:avLst/>
            </a:prstTxWarp>
          </a:bodyPr>
          <a:lstStyle>
            <a:lvl1pPr algn="l" defTabSz="911225" eaLnBrk="1" hangingPunct="1">
              <a:defRPr sz="1200" b="0">
                <a:latin typeface="Times New Roman" pitchFamily="2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20" tIns="45510" rIns="91020" bIns="45510" numCol="1" anchor="t" anchorCtr="0" compatLnSpc="1">
            <a:prstTxWarp prst="textNoShape">
              <a:avLst/>
            </a:prstTxWarp>
          </a:bodyPr>
          <a:lstStyle>
            <a:lvl1pPr algn="r" defTabSz="911225" eaLnBrk="1" hangingPunct="1">
              <a:defRPr sz="1200" b="0">
                <a:latin typeface="Times New Roman" pitchFamily="2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06488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416425"/>
            <a:ext cx="502920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20" tIns="45510" rIns="91020" bIns="4551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3"/>
            <a:ext cx="297180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20" tIns="45510" rIns="91020" bIns="45510" numCol="1" anchor="b" anchorCtr="0" compatLnSpc="1">
            <a:prstTxWarp prst="textNoShape">
              <a:avLst/>
            </a:prstTxWarp>
          </a:bodyPr>
          <a:lstStyle>
            <a:lvl1pPr algn="l" defTabSz="911225" eaLnBrk="1" hangingPunct="1">
              <a:defRPr sz="1200" b="0">
                <a:latin typeface="Times New Roman" pitchFamily="2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831263"/>
            <a:ext cx="297180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20" tIns="45510" rIns="91020" bIns="45510" numCol="1" anchor="b" anchorCtr="0" compatLnSpc="1">
            <a:prstTxWarp prst="textNoShape">
              <a:avLst/>
            </a:prstTxWarp>
          </a:bodyPr>
          <a:lstStyle>
            <a:lvl1pPr algn="r" defTabSz="911225" eaLnBrk="1" hangingPunct="1">
              <a:defRPr sz="1200">
                <a:latin typeface="Times New Roman" panose="02020603050405020304" pitchFamily="18" charset="0"/>
              </a:defRPr>
            </a:lvl1pPr>
          </a:lstStyle>
          <a:p>
            <a:fld id="{DD78BA7C-B5F8-476A-8D6E-18F9A2638B8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2923967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2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2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2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2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2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8BA7C-B5F8-476A-8D6E-18F9A2638B8B}" type="slidenum">
              <a:rPr lang="en-US" altLang="en-US" smtClean="0"/>
              <a:pPr/>
              <a:t>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594955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8BA7C-B5F8-476A-8D6E-18F9A2638B8B}" type="slidenum">
              <a:rPr lang="en-US" altLang="en-US" smtClean="0"/>
              <a:pPr/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2884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8BA7C-B5F8-476A-8D6E-18F9A2638B8B}" type="slidenum">
              <a:rPr lang="en-US" altLang="en-US" smtClean="0"/>
              <a:pPr/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006152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8BA7C-B5F8-476A-8D6E-18F9A2638B8B}" type="slidenum">
              <a:rPr lang="en-US" altLang="en-US" smtClean="0"/>
              <a:pPr/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831051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8BA7C-B5F8-476A-8D6E-18F9A2638B8B}" type="slidenum">
              <a:rPr lang="en-US" altLang="en-US" smtClean="0"/>
              <a:pPr/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030227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8BA7C-B5F8-476A-8D6E-18F9A2638B8B}" type="slidenum">
              <a:rPr lang="en-US" altLang="en-US" smtClean="0"/>
              <a:pPr/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3154854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8BA7C-B5F8-476A-8D6E-18F9A2638B8B}" type="slidenum">
              <a:rPr lang="en-US" altLang="en-US" smtClean="0"/>
              <a:pPr/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9166060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8BA7C-B5F8-476A-8D6E-18F9A2638B8B}" type="slidenum">
              <a:rPr lang="en-US" altLang="en-US" smtClean="0"/>
              <a:pPr/>
              <a:t>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637093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8BA7C-B5F8-476A-8D6E-18F9A2638B8B}" type="slidenum">
              <a:rPr lang="en-US" altLang="en-US" smtClean="0"/>
              <a:pPr/>
              <a:t>16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7931973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8BA7C-B5F8-476A-8D6E-18F9A2638B8B}" type="slidenum">
              <a:rPr lang="en-US" altLang="en-US" smtClean="0"/>
              <a:pPr/>
              <a:t>17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1813702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8BA7C-B5F8-476A-8D6E-18F9A2638B8B}" type="slidenum">
              <a:rPr lang="en-US" altLang="en-US" smtClean="0"/>
              <a:pPr/>
              <a:t>18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577819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8BA7C-B5F8-476A-8D6E-18F9A2638B8B}" type="slidenum">
              <a:rPr lang="en-US" altLang="en-US" smtClean="0"/>
              <a:pPr/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813382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8BA7C-B5F8-476A-8D6E-18F9A2638B8B}" type="slidenum">
              <a:rPr lang="en-US" altLang="en-US" smtClean="0"/>
              <a:pPr/>
              <a:t>19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0643150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8BA7C-B5F8-476A-8D6E-18F9A2638B8B}" type="slidenum">
              <a:rPr lang="en-US" altLang="en-US" smtClean="0"/>
              <a:pPr/>
              <a:t>20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8762815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8BA7C-B5F8-476A-8D6E-18F9A2638B8B}" type="slidenum">
              <a:rPr lang="en-US" altLang="en-US" smtClean="0"/>
              <a:pPr/>
              <a:t>21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8523008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8BA7C-B5F8-476A-8D6E-18F9A2638B8B}" type="slidenum">
              <a:rPr lang="en-US" altLang="en-US" smtClean="0"/>
              <a:pPr/>
              <a:t>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425039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8BA7C-B5F8-476A-8D6E-18F9A2638B8B}" type="slidenum">
              <a:rPr lang="en-US" altLang="en-US" smtClean="0"/>
              <a:pPr/>
              <a:t>23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1307220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8BA7C-B5F8-476A-8D6E-18F9A2638B8B}" type="slidenum">
              <a:rPr lang="en-US" altLang="en-US" smtClean="0"/>
              <a:pPr/>
              <a:t>24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5071727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8BA7C-B5F8-476A-8D6E-18F9A2638B8B}" type="slidenum">
              <a:rPr lang="en-US" altLang="en-US" smtClean="0"/>
              <a:pPr/>
              <a:t>25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546926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8BA7C-B5F8-476A-8D6E-18F9A2638B8B}" type="slidenum">
              <a:rPr lang="en-US" altLang="en-US" smtClean="0"/>
              <a:pPr/>
              <a:t>26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1520827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8BA7C-B5F8-476A-8D6E-18F9A2638B8B}" type="slidenum">
              <a:rPr lang="en-US" altLang="en-US" smtClean="0"/>
              <a:pPr/>
              <a:t>27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0798732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8BA7C-B5F8-476A-8D6E-18F9A2638B8B}" type="slidenum">
              <a:rPr lang="en-US" altLang="en-US" smtClean="0"/>
              <a:pPr/>
              <a:t>28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240314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8BA7C-B5F8-476A-8D6E-18F9A2638B8B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957096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8BA7C-B5F8-476A-8D6E-18F9A2638B8B}" type="slidenum">
              <a:rPr lang="en-US" altLang="en-US" smtClean="0"/>
              <a:pPr/>
              <a:t>29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6365902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8BA7C-B5F8-476A-8D6E-18F9A2638B8B}" type="slidenum">
              <a:rPr lang="en-US" altLang="en-US" smtClean="0"/>
              <a:pPr/>
              <a:t>30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2526550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8BA7C-B5F8-476A-8D6E-18F9A2638B8B}" type="slidenum">
              <a:rPr lang="en-US" altLang="en-US" smtClean="0"/>
              <a:pPr/>
              <a:t>31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0189333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8BA7C-B5F8-476A-8D6E-18F9A2638B8B}" type="slidenum">
              <a:rPr lang="en-US" altLang="en-US" smtClean="0"/>
              <a:pPr/>
              <a:t>32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5846089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8BA7C-B5F8-476A-8D6E-18F9A2638B8B}" type="slidenum">
              <a:rPr lang="en-US" altLang="en-US" smtClean="0"/>
              <a:pPr/>
              <a:t>33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46125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8BA7C-B5F8-476A-8D6E-18F9A2638B8B}" type="slidenum">
              <a:rPr lang="en-US" altLang="en-US" smtClean="0"/>
              <a:pPr/>
              <a:t>34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7684448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8BA7C-B5F8-476A-8D6E-18F9A2638B8B}" type="slidenum">
              <a:rPr lang="en-US" altLang="en-US" smtClean="0"/>
              <a:pPr/>
              <a:t>35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5847370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8BA7C-B5F8-476A-8D6E-18F9A2638B8B}" type="slidenum">
              <a:rPr lang="en-US" altLang="en-US" smtClean="0"/>
              <a:pPr/>
              <a:t>36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8750283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8BA7C-B5F8-476A-8D6E-18F9A2638B8B}" type="slidenum">
              <a:rPr lang="en-US" altLang="en-US" smtClean="0"/>
              <a:pPr/>
              <a:t>37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7257183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8BA7C-B5F8-476A-8D6E-18F9A2638B8B}" type="slidenum">
              <a:rPr lang="en-US" altLang="en-US" smtClean="0"/>
              <a:pPr/>
              <a:t>38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668089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8BA7C-B5F8-476A-8D6E-18F9A2638B8B}" type="slidenum">
              <a:rPr lang="en-US" altLang="en-US" smtClean="0"/>
              <a:pPr/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251022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8BA7C-B5F8-476A-8D6E-18F9A2638B8B}" type="slidenum">
              <a:rPr lang="en-US" altLang="en-US" smtClean="0"/>
              <a:pPr/>
              <a:t>39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1641807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8BA7C-B5F8-476A-8D6E-18F9A2638B8B}" type="slidenum">
              <a:rPr lang="en-US" altLang="en-US" smtClean="0"/>
              <a:pPr/>
              <a:t>40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9824451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8BA7C-B5F8-476A-8D6E-18F9A2638B8B}" type="slidenum">
              <a:rPr lang="en-US" altLang="en-US" smtClean="0"/>
              <a:pPr/>
              <a:t>53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69158762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8BA7C-B5F8-476A-8D6E-18F9A2638B8B}" type="slidenum">
              <a:rPr lang="en-US" altLang="en-US" smtClean="0"/>
              <a:pPr/>
              <a:t>54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17870491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8BA7C-B5F8-476A-8D6E-18F9A2638B8B}" type="slidenum">
              <a:rPr lang="en-US" altLang="en-US" smtClean="0"/>
              <a:pPr/>
              <a:t>55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91222723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8BA7C-B5F8-476A-8D6E-18F9A2638B8B}" type="slidenum">
              <a:rPr lang="en-US" altLang="en-US" smtClean="0"/>
              <a:pPr/>
              <a:t>56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84831682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8BA7C-B5F8-476A-8D6E-18F9A2638B8B}" type="slidenum">
              <a:rPr lang="en-US" altLang="en-US" smtClean="0"/>
              <a:pPr/>
              <a:t>57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90489855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8BA7C-B5F8-476A-8D6E-18F9A2638B8B}" type="slidenum">
              <a:rPr lang="en-US" altLang="en-US" smtClean="0"/>
              <a:pPr/>
              <a:t>58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1595202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8BA7C-B5F8-476A-8D6E-18F9A2638B8B}" type="slidenum">
              <a:rPr lang="en-US" altLang="en-US" smtClean="0"/>
              <a:pPr/>
              <a:t>59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36818579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9112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28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12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28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12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D78BA7C-B5F8-476A-8D6E-18F9A2638B8B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122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60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66443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8BA7C-B5F8-476A-8D6E-18F9A2638B8B}" type="slidenum">
              <a:rPr lang="en-US" altLang="en-US" smtClean="0"/>
              <a:pPr/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39038472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8BA7C-B5F8-476A-8D6E-18F9A2638B8B}" type="slidenum">
              <a:rPr lang="en-US" altLang="en-US" smtClean="0"/>
              <a:pPr/>
              <a:t>61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99756573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8BA7C-B5F8-476A-8D6E-18F9A2638B8B}" type="slidenum">
              <a:rPr lang="en-US" altLang="en-US" smtClean="0"/>
              <a:pPr/>
              <a:t>62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66552618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8BA7C-B5F8-476A-8D6E-18F9A2638B8B}" type="slidenum">
              <a:rPr lang="en-US" altLang="en-US" smtClean="0"/>
              <a:pPr/>
              <a:t>63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72542071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8BA7C-B5F8-476A-8D6E-18F9A2638B8B}" type="slidenum">
              <a:rPr lang="en-US" altLang="en-US" smtClean="0"/>
              <a:pPr/>
              <a:t>64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37975934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8BA7C-B5F8-476A-8D6E-18F9A2638B8B}" type="slidenum">
              <a:rPr lang="en-US" altLang="en-US" smtClean="0"/>
              <a:pPr/>
              <a:t>65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7184140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8BA7C-B5F8-476A-8D6E-18F9A2638B8B}" type="slidenum">
              <a:rPr lang="en-US" altLang="en-US" smtClean="0"/>
              <a:pPr/>
              <a:t>66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33111403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8BA7C-B5F8-476A-8D6E-18F9A2638B8B}" type="slidenum">
              <a:rPr lang="en-US" altLang="en-US" smtClean="0"/>
              <a:pPr/>
              <a:t>67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96258417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8BA7C-B5F8-476A-8D6E-18F9A2638B8B}" type="slidenum">
              <a:rPr lang="en-US" altLang="en-US" smtClean="0"/>
              <a:pPr/>
              <a:t>68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862136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8BA7C-B5F8-476A-8D6E-18F9A2638B8B}" type="slidenum">
              <a:rPr lang="en-US" altLang="en-US" smtClean="0"/>
              <a:pPr/>
              <a:t>69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57312251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8BA7C-B5F8-476A-8D6E-18F9A2638B8B}" type="slidenum">
              <a:rPr lang="en-US" altLang="en-US" smtClean="0"/>
              <a:pPr/>
              <a:t>70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902556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8BA7C-B5F8-476A-8D6E-18F9A2638B8B}" type="slidenum">
              <a:rPr lang="en-US" altLang="en-US" smtClean="0"/>
              <a:pPr/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8555975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8BA7C-B5F8-476A-8D6E-18F9A2638B8B}" type="slidenum">
              <a:rPr lang="en-US" altLang="en-US" smtClean="0"/>
              <a:pPr/>
              <a:t>71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26216034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8BA7C-B5F8-476A-8D6E-18F9A2638B8B}" type="slidenum">
              <a:rPr lang="en-US" altLang="en-US" smtClean="0"/>
              <a:pPr/>
              <a:t>72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93923137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8BA7C-B5F8-476A-8D6E-18F9A2638B8B}" type="slidenum">
              <a:rPr lang="en-US" altLang="en-US" smtClean="0"/>
              <a:pPr/>
              <a:t>73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78163682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8BA7C-B5F8-476A-8D6E-18F9A2638B8B}" type="slidenum">
              <a:rPr lang="en-US" altLang="en-US" smtClean="0"/>
              <a:pPr/>
              <a:t>74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71195723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8BA7C-B5F8-476A-8D6E-18F9A2638B8B}" type="slidenum">
              <a:rPr lang="en-US" altLang="en-US" smtClean="0"/>
              <a:pPr/>
              <a:t>75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2246393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8BA7C-B5F8-476A-8D6E-18F9A2638B8B}" type="slidenum">
              <a:rPr lang="en-US" altLang="en-US" smtClean="0"/>
              <a:pPr/>
              <a:t>76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80121603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8BA7C-B5F8-476A-8D6E-18F9A2638B8B}" type="slidenum">
              <a:rPr lang="en-US" altLang="en-US" smtClean="0"/>
              <a:pPr/>
              <a:t>77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98490608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8BA7C-B5F8-476A-8D6E-18F9A2638B8B}" type="slidenum">
              <a:rPr lang="en-US" altLang="en-US" smtClean="0"/>
              <a:pPr/>
              <a:t>78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12396934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8BA7C-B5F8-476A-8D6E-18F9A2638B8B}" type="slidenum">
              <a:rPr lang="en-US" altLang="en-US" smtClean="0"/>
              <a:pPr/>
              <a:t>79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18346860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8BA7C-B5F8-476A-8D6E-18F9A2638B8B}" type="slidenum">
              <a:rPr lang="en-US" altLang="en-US" smtClean="0"/>
              <a:pPr/>
              <a:t>80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003192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8BA7C-B5F8-476A-8D6E-18F9A2638B8B}" type="slidenum">
              <a:rPr lang="en-US" altLang="en-US" smtClean="0"/>
              <a:pPr/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2353914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8BA7C-B5F8-476A-8D6E-18F9A2638B8B}" type="slidenum">
              <a:rPr lang="en-US" altLang="en-US" smtClean="0"/>
              <a:pPr/>
              <a:t>81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68218546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8BA7C-B5F8-476A-8D6E-18F9A2638B8B}" type="slidenum">
              <a:rPr lang="en-US" altLang="en-US" smtClean="0"/>
              <a:pPr/>
              <a:t>82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98406525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8BA7C-B5F8-476A-8D6E-18F9A2638B8B}" type="slidenum">
              <a:rPr lang="en-US" altLang="en-US" smtClean="0"/>
              <a:pPr/>
              <a:t>83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87905472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8BA7C-B5F8-476A-8D6E-18F9A2638B8B}" type="slidenum">
              <a:rPr lang="en-US" altLang="en-US" smtClean="0"/>
              <a:pPr/>
              <a:t>84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82672315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8BA7C-B5F8-476A-8D6E-18F9A2638B8B}" type="slidenum">
              <a:rPr lang="en-US" altLang="en-US" smtClean="0"/>
              <a:pPr/>
              <a:t>85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75473338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8BA7C-B5F8-476A-8D6E-18F9A2638B8B}" type="slidenum">
              <a:rPr lang="en-US" altLang="en-US" smtClean="0"/>
              <a:pPr/>
              <a:t>86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75272040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8BA7C-B5F8-476A-8D6E-18F9A2638B8B}" type="slidenum">
              <a:rPr lang="en-US" altLang="en-US" smtClean="0"/>
              <a:pPr/>
              <a:t>87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63424212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8BA7C-B5F8-476A-8D6E-18F9A2638B8B}" type="slidenum">
              <a:rPr lang="en-US" altLang="en-US" smtClean="0"/>
              <a:pPr/>
              <a:t>88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12161640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8BA7C-B5F8-476A-8D6E-18F9A2638B8B}" type="slidenum">
              <a:rPr lang="en-US" altLang="en-US" smtClean="0"/>
              <a:pPr/>
              <a:t>89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3143362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8BA7C-B5F8-476A-8D6E-18F9A2638B8B}" type="slidenum">
              <a:rPr lang="en-US" altLang="en-US" smtClean="0"/>
              <a:pPr/>
              <a:t>90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807289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8BA7C-B5F8-476A-8D6E-18F9A2638B8B}" type="slidenum">
              <a:rPr lang="en-US" altLang="en-US" smtClean="0"/>
              <a:pPr/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78598766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8BA7C-B5F8-476A-8D6E-18F9A2638B8B}" type="slidenum">
              <a:rPr lang="en-US" altLang="en-US" smtClean="0"/>
              <a:pPr/>
              <a:t>91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44860618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8BA7C-B5F8-476A-8D6E-18F9A2638B8B}" type="slidenum">
              <a:rPr lang="en-US" altLang="en-US" smtClean="0"/>
              <a:pPr/>
              <a:t>92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560072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8BA7C-B5F8-476A-8D6E-18F9A2638B8B}" type="slidenum">
              <a:rPr lang="en-US" altLang="en-US" smtClean="0"/>
              <a:pPr/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812052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6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sson Objecti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0316EBF-5E8C-45DB-B6D2-B4C2C3A0DAC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fld id="{F2BD9D44-EC01-4E71-8CAE-9F9624182C03}" type="slidenum">
              <a:rPr lang="en-US" altLang="en-US" b="1" smtClean="0">
                <a:solidFill>
                  <a:srgbClr val="FFFFFF"/>
                </a:solidFill>
              </a:rPr>
              <a:pPr marL="0" indent="0">
                <a:buFont typeface="+mj-lt"/>
                <a:buNone/>
              </a:pPr>
              <a:t>‹#›</a:t>
            </a:fld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7EEFEF2-751E-4C1D-ABC6-CC37EA0FF61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28625" y="295345"/>
            <a:ext cx="642990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kern="12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Lesson Objectives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FE3D82B-93D6-4BE1-8B9B-453268257D2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54330" y="1430416"/>
            <a:ext cx="8086724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sz="2800" b="1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At the end of this lesson, you will be able to identify the characteristics of:</a:t>
            </a:r>
            <a:endParaRPr lang="en-US" sz="2800" b="1" kern="1200" dirty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36594CA-AD94-4D81-8AB0-408C536E569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42925" y="2557463"/>
            <a:ext cx="7972425" cy="2608262"/>
          </a:xfrm>
        </p:spPr>
        <p:txBody>
          <a:bodyPr/>
          <a:lstStyle>
            <a:lvl1pPr marL="320040" marR="0" indent="-27432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 b="0" baseline="0"/>
            </a:lvl1pPr>
          </a:lstStyle>
          <a:p>
            <a:pPr lvl="0"/>
            <a:r>
              <a:rPr lang="en-US" dirty="0" smtClean="0"/>
              <a:t>Colors used for Conflict Probe Alerts</a:t>
            </a:r>
          </a:p>
          <a:p>
            <a:pPr marL="320040" marR="0" lvl="0" indent="-27432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dirty="0" smtClean="0"/>
              <a:t>Conflict Probe Alerts on the GPD</a:t>
            </a:r>
          </a:p>
          <a:p>
            <a:pPr marL="320040" marR="0" lvl="0" indent="-27432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dirty="0" smtClean="0"/>
              <a:t>How to display alerts on the GPD</a:t>
            </a:r>
          </a:p>
          <a:p>
            <a:pPr marL="320040" marR="0" lvl="0" indent="-27432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dirty="0" smtClean="0"/>
              <a:t>Content from Automated Problem Detection (APD)</a:t>
            </a:r>
          </a:p>
          <a:p>
            <a:pPr marL="320040" marR="0" lvl="0" indent="-27432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dirty="0" smtClean="0"/>
              <a:t>Types of plan processing</a:t>
            </a:r>
          </a:p>
          <a:p>
            <a:pPr marL="320040" marR="0" lvl="0" indent="-27432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lang="en-US" dirty="0" smtClean="0"/>
          </a:p>
          <a:p>
            <a:pPr marL="320040" marR="0" lvl="0" indent="-27432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lang="en-US" dirty="0" smtClean="0"/>
          </a:p>
          <a:p>
            <a:pPr marL="320040" marR="0" lvl="0" indent="-27432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lang="en-US" dirty="0" smtClean="0"/>
          </a:p>
          <a:p>
            <a:pPr marL="320040" marR="0" lvl="0" indent="-27432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28867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sson Objecti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0316EBF-5E8C-45DB-B6D2-B4C2C3A0DAC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fld id="{F2BD9D44-EC01-4E71-8CAE-9F9624182C03}" type="slidenum">
              <a:rPr lang="en-US" altLang="en-US" b="1" smtClean="0">
                <a:solidFill>
                  <a:srgbClr val="FFFFFF"/>
                </a:solidFill>
              </a:rPr>
              <a:pPr marL="0" indent="0">
                <a:buFont typeface="+mj-lt"/>
                <a:buNone/>
              </a:pPr>
              <a:t>‹#›</a:t>
            </a:fld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7EEFEF2-751E-4C1D-ABC6-CC37EA0FF61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28625" y="295345"/>
            <a:ext cx="642990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kern="12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Lesson Objectives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FE3D82B-93D6-4BE1-8B9B-453268257D2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54330" y="1430416"/>
            <a:ext cx="8086724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sz="2800" b="1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At the end of this lesson, you will be able to identify the characteristics of: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36594CA-AD94-4D81-8AB0-408C536E569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42925" y="2557463"/>
            <a:ext cx="7972425" cy="2608262"/>
          </a:xfrm>
        </p:spPr>
        <p:txBody>
          <a:bodyPr/>
          <a:lstStyle>
            <a:lvl1pPr marL="320040" marR="0" indent="-27432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 b="0" baseline="0"/>
            </a:lvl1pPr>
          </a:lstStyle>
          <a:p>
            <a:pPr lvl="0"/>
            <a:r>
              <a:rPr lang="en-US" dirty="0"/>
              <a:t>Colors used for Conflict Probe Alerts</a:t>
            </a:r>
          </a:p>
          <a:p>
            <a:pPr marL="320040" marR="0" lvl="0" indent="-27432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dirty="0"/>
              <a:t>Conflict Probe Alerts on the GPD</a:t>
            </a:r>
          </a:p>
          <a:p>
            <a:pPr marL="320040" marR="0" lvl="0" indent="-27432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dirty="0"/>
              <a:t>How to display alerts on the GPD</a:t>
            </a:r>
          </a:p>
          <a:p>
            <a:pPr marL="320040" marR="0" lvl="0" indent="-27432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dirty="0"/>
              <a:t>Content from Automated Problem Detection (APD)</a:t>
            </a:r>
          </a:p>
          <a:p>
            <a:pPr marL="320040" marR="0" lvl="0" indent="-27432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dirty="0"/>
              <a:t>Types of plan processing</a:t>
            </a:r>
          </a:p>
          <a:p>
            <a:pPr marL="320040" marR="0" lvl="0" indent="-27432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lang="en-US" dirty="0"/>
          </a:p>
          <a:p>
            <a:pPr marL="320040" marR="0" lvl="0" indent="-27432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lang="en-US" dirty="0"/>
          </a:p>
          <a:p>
            <a:pPr marL="320040" marR="0" lvl="0" indent="-27432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lang="en-US" dirty="0"/>
          </a:p>
          <a:p>
            <a:pPr marL="320040" marR="0" lvl="0" indent="-27432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22495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38AB209-66B6-4297-82AE-4BE76D91AB8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>
            <a:lvl3pPr marL="960120" indent="-274320">
              <a:buFont typeface="Wingdings" panose="05000000000000000000" pitchFamily="2" charset="2"/>
              <a:buChar char="Ø"/>
              <a:defRPr/>
            </a:lvl3pPr>
            <a:lvl4pPr marL="1600200" indent="-228600">
              <a:buFont typeface="Courier New" panose="02070309020205020404" pitchFamily="49" charset="0"/>
              <a:buChar char="o"/>
              <a:defRPr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A65DADD-9D08-4884-931F-B83ED03CFA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C2B1CAF-AFEF-4B53-8217-D2B173A086E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fld id="{F2BD9D44-EC01-4E71-8CAE-9F9624182C03}" type="slidenum">
              <a:rPr lang="en-US" altLang="en-US" b="1" smtClean="0">
                <a:solidFill>
                  <a:srgbClr val="FFFFFF"/>
                </a:solidFill>
              </a:rPr>
              <a:pPr marL="0" indent="0">
                <a:buFont typeface="+mj-lt"/>
                <a:buNone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0287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CC834C1-2ACF-44AF-8EBA-8AFF781C25B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7"/>
          <a:stretch>
            <a:fillRect/>
          </a:stretch>
        </p:blipFill>
        <p:spPr bwMode="auto">
          <a:xfrm>
            <a:off x="0" y="0"/>
            <a:ext cx="9144000" cy="604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0F0BBCF-3CE9-4BB6-B6F8-65E6280B75A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The End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4067759-6497-4226-BBD0-35CDE076EB5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fld id="{F2BD9D44-EC01-4E71-8CAE-9F9624182C03}" type="slidenum">
              <a:rPr lang="en-US" altLang="en-US" b="1" smtClean="0">
                <a:solidFill>
                  <a:srgbClr val="FFFFFF"/>
                </a:solidFill>
              </a:rPr>
              <a:pPr marL="0" indent="0">
                <a:buFont typeface="+mj-lt"/>
                <a:buNone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60794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bg>
      <p:bgPr>
        <a:solidFill>
          <a:srgbClr val="1B1B1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8D155F10-1BA3-4B61-97ED-A53661AC13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945394" y="6356350"/>
            <a:ext cx="5699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228600" indent="-228600" algn="r">
              <a:buFont typeface="+mj-lt"/>
              <a:buAutoNum type="arabicPeriod"/>
              <a:defRPr sz="1200" b="0">
                <a:solidFill>
                  <a:schemeClr val="bg1"/>
                </a:solidFill>
              </a:defRPr>
            </a:lvl1pPr>
          </a:lstStyle>
          <a:p>
            <a:pPr marL="0" indent="0">
              <a:buFont typeface="+mj-lt"/>
              <a:buNone/>
            </a:pPr>
            <a:fld id="{F2BD9D44-EC01-4E71-8CAE-9F9624182C03}" type="slidenum">
              <a:rPr lang="en-US" altLang="en-US" smtClean="0"/>
              <a:pPr marL="0" indent="0">
                <a:buFont typeface="+mj-lt"/>
                <a:buNone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70732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0DA32AB-7A47-4D11-844B-72F3C1EEB4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029407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DE5BA74F-A20D-40E2-97B7-C3EECD77A96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872937" y="374309"/>
            <a:ext cx="7398126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kern="1200" dirty="0" err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>
                      <a:alpha val="80000"/>
                    </a:schemeClr>
                  </a:outerShdw>
                </a:effectLst>
                <a:latin typeface="Arial" panose="020B0604020202020204" pitchFamily="34" charset="0"/>
                <a:ea typeface="+mn-ea"/>
                <a:cs typeface="+mn-cs"/>
              </a:rPr>
              <a:t>En</a:t>
            </a:r>
            <a:r>
              <a:rPr lang="en-US" sz="4000" b="1" kern="1200" dirty="0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>
                      <a:alpha val="80000"/>
                    </a:schemeClr>
                  </a:outerShdw>
                </a:effectLst>
                <a:latin typeface="Arial" panose="020B0604020202020204" pitchFamily="34" charset="0"/>
                <a:ea typeface="+mn-ea"/>
                <a:cs typeface="+mn-cs"/>
              </a:rPr>
              <a:t> Route - Radar Associate Controller Training: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kern="1200" dirty="0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>
                      <a:alpha val="80000"/>
                    </a:schemeClr>
                  </a:outerShdw>
                </a:effectLst>
                <a:latin typeface="Arial" panose="020B0604020202020204" pitchFamily="34" charset="0"/>
                <a:ea typeface="+mn-ea"/>
                <a:cs typeface="+mn-cs"/>
              </a:rPr>
              <a:t>Advanced Concepts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F1F7D3C-8488-4489-9564-D71EC02FE90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212676" y="3042180"/>
            <a:ext cx="6718648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kern="1200" dirty="0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>
                      <a:alpha val="80000"/>
                    </a:schemeClr>
                  </a:outerShdw>
                </a:effectLst>
                <a:latin typeface="Arial" panose="020B0604020202020204" pitchFamily="34" charset="0"/>
                <a:ea typeface="+mn-ea"/>
                <a:cs typeface="+mn-cs"/>
              </a:rPr>
              <a:t>Lesson </a:t>
            </a:r>
            <a:r>
              <a:rPr lang="en-US" sz="2800" b="1" kern="1200" dirty="0" smtClean="0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>
                      <a:alpha val="80000"/>
                    </a:schemeClr>
                  </a:outerShdw>
                </a:effectLst>
                <a:latin typeface="Arial" panose="020B0604020202020204" pitchFamily="34" charset="0"/>
                <a:ea typeface="+mn-ea"/>
                <a:cs typeface="+mn-cs"/>
              </a:rPr>
              <a:t>4: Radar Position Situation Display</a:t>
            </a:r>
            <a:endParaRPr lang="en-US" sz="1400" b="1" kern="1200" dirty="0">
              <a:solidFill>
                <a:srgbClr val="FFFF00"/>
              </a:solidFill>
              <a:effectLst>
                <a:outerShdw blurRad="50800" dist="50800" dir="2700000" algn="ctr" rotWithShape="0">
                  <a:schemeClr val="tx1">
                    <a:alpha val="80000"/>
                  </a:schemeClr>
                </a:outerShdw>
              </a:effectLst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E7500A6-D3AF-4938-A213-71A95099389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881040" y="4744300"/>
            <a:ext cx="338192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kern="1200" dirty="0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>
                      <a:alpha val="80000"/>
                    </a:schemeClr>
                  </a:outerShdw>
                </a:effectLst>
                <a:latin typeface="Arial" panose="020B0604020202020204" pitchFamily="34" charset="0"/>
                <a:ea typeface="+mn-ea"/>
                <a:cs typeface="+mn-cs"/>
              </a:rPr>
              <a:t>Course - 55054003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kern="1200" dirty="0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>
                      <a:alpha val="80000"/>
                    </a:schemeClr>
                  </a:outerShdw>
                </a:effectLst>
                <a:latin typeface="Arial" panose="020B0604020202020204" pitchFamily="34" charset="0"/>
                <a:ea typeface="+mn-ea"/>
                <a:cs typeface="+mn-cs"/>
              </a:rPr>
              <a:t>Version - Draft </a:t>
            </a:r>
            <a:r>
              <a:rPr lang="en-US" sz="1400" b="1" kern="1200" dirty="0" smtClean="0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>
                      <a:alpha val="80000"/>
                    </a:schemeClr>
                  </a:outerShdw>
                </a:effectLst>
                <a:latin typeface="Arial" panose="020B0604020202020204" pitchFamily="34" charset="0"/>
                <a:ea typeface="+mn-ea"/>
                <a:cs typeface="+mn-cs"/>
              </a:rPr>
              <a:t>4.0.2020.12</a:t>
            </a:r>
            <a:endParaRPr lang="en-US" sz="1400" b="1" kern="1200" dirty="0">
              <a:solidFill>
                <a:schemeClr val="bg1"/>
              </a:solidFill>
              <a:effectLst>
                <a:outerShdw blurRad="50800" dist="50800" dir="2700000" algn="ctr" rotWithShape="0">
                  <a:schemeClr val="tx1">
                    <a:alpha val="80000"/>
                  </a:schemeClr>
                </a:outerShdw>
              </a:effectLst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745694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esson Objecti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7EEFEF2-751E-4C1D-ABC6-CC37EA0FF61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28625" y="295345"/>
            <a:ext cx="642990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kern="12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Lesson Objectives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FE3D82B-93D6-4BE1-8B9B-453268257D2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28625" y="1303293"/>
            <a:ext cx="8086724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/>
              <a:t>At the end of this lesson you will be able to </a:t>
            </a:r>
            <a:r>
              <a:rPr lang="en-US" sz="2800" b="0" i="1" dirty="0"/>
              <a:t>(verb)</a:t>
            </a:r>
            <a:r>
              <a:rPr lang="en-US" sz="2800" b="1" dirty="0"/>
              <a:t>: </a:t>
            </a:r>
            <a:r>
              <a:rPr lang="en-US" sz="2800" b="0" i="1" dirty="0"/>
              <a:t>(edit in master) </a:t>
            </a:r>
            <a:endParaRPr lang="en-US" sz="2800" b="0" i="1" kern="1200" dirty="0">
              <a:solidFill>
                <a:srgbClr val="002060"/>
              </a:solidFill>
              <a:effectLst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36594CA-AD94-4D81-8AB0-408C536E569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42924" y="2364627"/>
            <a:ext cx="7972425" cy="3529467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en-US" dirty="0"/>
              <a:t>Enter objectives</a:t>
            </a:r>
          </a:p>
        </p:txBody>
      </p:sp>
      <p:sp>
        <p:nvSpPr>
          <p:cNvPr id="6" name="Slide Number Placeholder 2">
            <a:extLst>
              <a:ext uri="{FF2B5EF4-FFF2-40B4-BE49-F238E27FC236}">
                <a16:creationId xmlns:a16="http://schemas.microsoft.com/office/drawing/2014/main" id="{9E229EDD-58A5-42AE-917E-A8A93BFCD7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945394" y="6356350"/>
            <a:ext cx="5699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228600" indent="-228600" algn="r">
              <a:buFont typeface="+mj-lt"/>
              <a:buAutoNum type="arabicPeriod"/>
              <a:defRPr sz="1200" b="0">
                <a:solidFill>
                  <a:schemeClr val="bg1"/>
                </a:solidFill>
              </a:defRPr>
            </a:lvl1pPr>
          </a:lstStyle>
          <a:p>
            <a:pPr marL="0" indent="0">
              <a:buFont typeface="+mj-lt"/>
              <a:buNone/>
            </a:pPr>
            <a:fld id="{F2BD9D44-EC01-4E71-8CAE-9F9624182C03}" type="slidenum">
              <a:rPr lang="en-US" altLang="en-US" smtClean="0"/>
              <a:pPr marL="0" indent="0">
                <a:buFont typeface="+mj-lt"/>
                <a:buNone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84099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38AB209-66B6-4297-82AE-4BE76D91AB8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>
            <a:lvl3pPr marL="960120" indent="-274320">
              <a:buFont typeface="Wingdings" panose="05000000000000000000" pitchFamily="2" charset="2"/>
              <a:buChar char="Ø"/>
              <a:defRPr/>
            </a:lvl3pPr>
            <a:lvl4pPr marL="1600200" indent="-228600">
              <a:buFont typeface="Courier New" panose="02070309020205020404" pitchFamily="49" charset="0"/>
              <a:buChar char="o"/>
              <a:defRPr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A65DADD-9D08-4884-931F-B83ED03CFA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8D155F10-1BA3-4B61-97ED-A53661AC13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945394" y="6356350"/>
            <a:ext cx="5699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228600" indent="-228600" algn="r">
              <a:buFont typeface="+mj-lt"/>
              <a:buAutoNum type="arabicPeriod"/>
              <a:defRPr sz="1200" b="0">
                <a:solidFill>
                  <a:schemeClr val="bg1"/>
                </a:solidFill>
              </a:defRPr>
            </a:lvl1pPr>
          </a:lstStyle>
          <a:p>
            <a:pPr marL="0" indent="0">
              <a:buFont typeface="+mj-lt"/>
              <a:buNone/>
            </a:pPr>
            <a:fld id="{F2BD9D44-EC01-4E71-8CAE-9F9624182C03}" type="slidenum">
              <a:rPr lang="en-US" altLang="en-US" smtClean="0"/>
              <a:pPr marL="0" indent="0">
                <a:buFont typeface="+mj-lt"/>
                <a:buNone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78506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sson 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7EEFEF2-751E-4C1D-ABC6-CC37EA0FF61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28625" y="295345"/>
            <a:ext cx="642990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kern="12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Lesson Summary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FE3D82B-93D6-4BE1-8B9B-453268257D2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28625" y="1303293"/>
            <a:ext cx="808672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/>
              <a:t>This lesson covered:</a:t>
            </a:r>
            <a:r>
              <a:rPr lang="en-US" sz="2800" b="0" i="1" dirty="0"/>
              <a:t> </a:t>
            </a:r>
            <a:endParaRPr lang="en-US" sz="2800" b="0" i="1" kern="1200" dirty="0">
              <a:solidFill>
                <a:srgbClr val="002060"/>
              </a:solidFill>
              <a:effectLst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36594CA-AD94-4D81-8AB0-408C536E569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42924" y="2067593"/>
            <a:ext cx="7972425" cy="3826502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en-US" dirty="0"/>
              <a:t>Enter objectives</a:t>
            </a:r>
          </a:p>
        </p:txBody>
      </p:sp>
      <p:sp>
        <p:nvSpPr>
          <p:cNvPr id="6" name="Slide Number Placeholder 2">
            <a:extLst>
              <a:ext uri="{FF2B5EF4-FFF2-40B4-BE49-F238E27FC236}">
                <a16:creationId xmlns:a16="http://schemas.microsoft.com/office/drawing/2014/main" id="{A53E1369-1F03-42A7-AE6F-F1206EBCE5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945394" y="6356350"/>
            <a:ext cx="5699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228600" indent="-228600" algn="r">
              <a:buFont typeface="+mj-lt"/>
              <a:buAutoNum type="arabicPeriod"/>
              <a:defRPr sz="1200" b="0">
                <a:solidFill>
                  <a:schemeClr val="bg1"/>
                </a:solidFill>
              </a:defRPr>
            </a:lvl1pPr>
          </a:lstStyle>
          <a:p>
            <a:pPr marL="0" indent="0">
              <a:buFont typeface="+mj-lt"/>
              <a:buNone/>
            </a:pPr>
            <a:fld id="{F2BD9D44-EC01-4E71-8CAE-9F9624182C03}" type="slidenum">
              <a:rPr lang="en-US" altLang="en-US" smtClean="0"/>
              <a:pPr marL="0" indent="0">
                <a:buFont typeface="+mj-lt"/>
                <a:buNone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64037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CC834C1-2ACF-44AF-8EBA-8AFF781C25B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7"/>
          <a:stretch>
            <a:fillRect/>
          </a:stretch>
        </p:blipFill>
        <p:spPr bwMode="auto">
          <a:xfrm>
            <a:off x="0" y="0"/>
            <a:ext cx="9144000" cy="604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5C79018-CD7B-4354-9988-902F19E56A72}"/>
              </a:ext>
            </a:extLst>
          </p:cNvPr>
          <p:cNvSpPr txBox="1"/>
          <p:nvPr userDrawn="1"/>
        </p:nvSpPr>
        <p:spPr>
          <a:xfrm>
            <a:off x="426139" y="295345"/>
            <a:ext cx="23345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000" b="1" dirty="0">
                <a:solidFill>
                  <a:schemeClr val="bg1"/>
                </a:solidFill>
              </a:rPr>
              <a:t>The End</a:t>
            </a:r>
          </a:p>
        </p:txBody>
      </p:sp>
    </p:spTree>
    <p:extLst>
      <p:ext uri="{BB962C8B-B14F-4D97-AF65-F5344CB8AC3E}">
        <p14:creationId xmlns:p14="http://schemas.microsoft.com/office/powerpoint/2010/main" val="25354242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0DA32AB-7A47-4D11-844B-72F3C1EEB4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029407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DE5BA74F-A20D-40E2-97B7-C3EECD77A96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872937" y="374309"/>
            <a:ext cx="7398126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kern="1200" dirty="0" err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>
                      <a:alpha val="80000"/>
                    </a:schemeClr>
                  </a:outerShdw>
                </a:effectLst>
                <a:latin typeface="Arial" panose="020B0604020202020204" pitchFamily="34" charset="0"/>
                <a:ea typeface="+mn-ea"/>
                <a:cs typeface="+mn-cs"/>
              </a:rPr>
              <a:t>En</a:t>
            </a:r>
            <a:r>
              <a:rPr lang="en-US" sz="4000" b="1" kern="1200" dirty="0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>
                      <a:alpha val="80000"/>
                    </a:schemeClr>
                  </a:outerShdw>
                </a:effectLst>
                <a:latin typeface="Arial" panose="020B0604020202020204" pitchFamily="34" charset="0"/>
                <a:ea typeface="+mn-ea"/>
                <a:cs typeface="+mn-cs"/>
              </a:rPr>
              <a:t> Route - Radar Associate Controller Training: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kern="1200" dirty="0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>
                      <a:alpha val="80000"/>
                    </a:schemeClr>
                  </a:outerShdw>
                </a:effectLst>
                <a:latin typeface="Arial" panose="020B0604020202020204" pitchFamily="34" charset="0"/>
                <a:ea typeface="+mn-ea"/>
                <a:cs typeface="+mn-cs"/>
              </a:rPr>
              <a:t>Advanced Concepts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F1F7D3C-8488-4489-9564-D71EC02FE90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872937" y="3042180"/>
            <a:ext cx="750551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kern="1200" dirty="0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>
                      <a:alpha val="80000"/>
                    </a:schemeClr>
                  </a:outerShdw>
                </a:effectLst>
                <a:latin typeface="Arial" panose="020B0604020202020204" pitchFamily="34" charset="0"/>
                <a:ea typeface="+mn-ea"/>
                <a:cs typeface="+mn-cs"/>
              </a:rPr>
              <a:t>Lesson </a:t>
            </a:r>
            <a:r>
              <a:rPr lang="en-US" sz="2800" b="1" kern="1200" dirty="0" smtClean="0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>
                      <a:alpha val="80000"/>
                    </a:schemeClr>
                  </a:outerShdw>
                </a:effectLst>
                <a:latin typeface="Arial" panose="020B0604020202020204" pitchFamily="34" charset="0"/>
                <a:ea typeface="+mn-ea"/>
                <a:cs typeface="+mn-cs"/>
              </a:rPr>
              <a:t>4: Radar Position Situation Display</a:t>
            </a:r>
            <a:endParaRPr lang="en-US" sz="1400" b="1" kern="1200" dirty="0">
              <a:solidFill>
                <a:srgbClr val="FFFF00"/>
              </a:solidFill>
              <a:effectLst>
                <a:outerShdw blurRad="50800" dist="50800" dir="2700000" algn="ctr" rotWithShape="0">
                  <a:schemeClr val="tx1">
                    <a:alpha val="80000"/>
                  </a:schemeClr>
                </a:outerShdw>
              </a:effectLst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E7500A6-D3AF-4938-A213-71A95099389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881040" y="4744300"/>
            <a:ext cx="338192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kern="1200" dirty="0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>
                      <a:alpha val="80000"/>
                    </a:schemeClr>
                  </a:outerShdw>
                </a:effectLst>
                <a:latin typeface="Arial" panose="020B0604020202020204" pitchFamily="34" charset="0"/>
                <a:ea typeface="+mn-ea"/>
                <a:cs typeface="+mn-cs"/>
              </a:rPr>
              <a:t>Course - 55054003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kern="1200" dirty="0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>
                      <a:alpha val="80000"/>
                    </a:schemeClr>
                  </a:outerShdw>
                </a:effectLst>
                <a:latin typeface="Arial" panose="020B0604020202020204" pitchFamily="34" charset="0"/>
                <a:ea typeface="+mn-ea"/>
                <a:cs typeface="+mn-cs"/>
              </a:rPr>
              <a:t>Version - Draft </a:t>
            </a:r>
            <a:r>
              <a:rPr lang="en-US" sz="1400" b="1" kern="1200" dirty="0" smtClean="0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>
                      <a:alpha val="80000"/>
                    </a:schemeClr>
                  </a:outerShdw>
                </a:effectLst>
                <a:latin typeface="Arial" panose="020B0604020202020204" pitchFamily="34" charset="0"/>
                <a:ea typeface="+mn-ea"/>
                <a:cs typeface="+mn-cs"/>
              </a:rPr>
              <a:t>4.0.2020.12</a:t>
            </a:r>
            <a:endParaRPr lang="en-US" sz="1400" b="1" kern="1200" dirty="0">
              <a:solidFill>
                <a:schemeClr val="bg1"/>
              </a:solidFill>
              <a:effectLst>
                <a:outerShdw blurRad="50800" dist="50800" dir="2700000" algn="ctr" rotWithShape="0">
                  <a:schemeClr val="tx1">
                    <a:alpha val="80000"/>
                  </a:schemeClr>
                </a:outerShdw>
              </a:effectLst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250637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38AB209-66B6-4297-82AE-4BE76D91AB8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>
            <a:lvl3pPr marL="960120" indent="-274320">
              <a:buFont typeface="Wingdings" panose="05000000000000000000" pitchFamily="2" charset="2"/>
              <a:buChar char="Ø"/>
              <a:defRPr/>
            </a:lvl3pPr>
            <a:lvl4pPr marL="1600200" indent="-228600">
              <a:buFont typeface="Courier New" panose="02070309020205020404" pitchFamily="49" charset="0"/>
              <a:buChar char="o"/>
              <a:defRPr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A65DADD-9D08-4884-931F-B83ED03CFA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C2B1CAF-AFEF-4B53-8217-D2B173A086E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fld id="{F2BD9D44-EC01-4E71-8CAE-9F9624182C03}" type="slidenum">
              <a:rPr lang="en-US" altLang="en-US" b="1" smtClean="0">
                <a:solidFill>
                  <a:srgbClr val="FFFFFF"/>
                </a:solidFill>
              </a:rPr>
              <a:pPr marL="0" indent="0">
                <a:buFont typeface="+mj-lt"/>
                <a:buNone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19868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esson Objecti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7EEFEF2-751E-4C1D-ABC6-CC37EA0FF61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28625" y="295345"/>
            <a:ext cx="642990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kern="12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Lesson Objectives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FE3D82B-93D6-4BE1-8B9B-453268257D2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28625" y="1303293"/>
            <a:ext cx="8086724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/>
              <a:t>At the end of this lesson you will be able to </a:t>
            </a:r>
            <a:r>
              <a:rPr lang="en-US" sz="2800" b="0" i="1" dirty="0"/>
              <a:t>(verb)</a:t>
            </a:r>
            <a:r>
              <a:rPr lang="en-US" sz="2800" b="1" dirty="0"/>
              <a:t>: </a:t>
            </a:r>
            <a:r>
              <a:rPr lang="en-US" sz="2800" b="0" i="1" dirty="0"/>
              <a:t>(edit in master) </a:t>
            </a:r>
            <a:endParaRPr lang="en-US" sz="2800" b="0" i="1" kern="1200" dirty="0">
              <a:solidFill>
                <a:srgbClr val="002060"/>
              </a:solidFill>
              <a:effectLst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36594CA-AD94-4D81-8AB0-408C536E569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42924" y="2364627"/>
            <a:ext cx="7972425" cy="3529467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en-US" dirty="0"/>
              <a:t>Enter objectives</a:t>
            </a:r>
          </a:p>
        </p:txBody>
      </p:sp>
      <p:sp>
        <p:nvSpPr>
          <p:cNvPr id="6" name="Slide Number Placeholder 2">
            <a:extLst>
              <a:ext uri="{FF2B5EF4-FFF2-40B4-BE49-F238E27FC236}">
                <a16:creationId xmlns:a16="http://schemas.microsoft.com/office/drawing/2014/main" id="{9E229EDD-58A5-42AE-917E-A8A93BFCD7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945394" y="6356350"/>
            <a:ext cx="5699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228600" indent="-228600" algn="r">
              <a:buFont typeface="+mj-lt"/>
              <a:buAutoNum type="arabicPeriod"/>
              <a:defRPr sz="1200" b="0">
                <a:solidFill>
                  <a:schemeClr val="bg1"/>
                </a:solidFill>
              </a:defRPr>
            </a:lvl1pPr>
          </a:lstStyle>
          <a:p>
            <a:pPr marL="0" indent="0">
              <a:buFont typeface="+mj-lt"/>
              <a:buNone/>
            </a:pPr>
            <a:fld id="{F2BD9D44-EC01-4E71-8CAE-9F9624182C03}" type="slidenum">
              <a:rPr lang="en-US" altLang="en-US" smtClean="0"/>
              <a:pPr marL="0" indent="0">
                <a:buFont typeface="+mj-lt"/>
                <a:buNone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15029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38AB209-66B6-4297-82AE-4BE76D91AB8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>
            <a:lvl3pPr marL="960120" indent="-274320">
              <a:buFont typeface="Wingdings" panose="05000000000000000000" pitchFamily="2" charset="2"/>
              <a:buChar char="Ø"/>
              <a:defRPr/>
            </a:lvl3pPr>
            <a:lvl4pPr marL="1600200" indent="-228600">
              <a:buFont typeface="Courier New" panose="02070309020205020404" pitchFamily="49" charset="0"/>
              <a:buChar char="o"/>
              <a:defRPr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A65DADD-9D08-4884-931F-B83ED03CFA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8D155F10-1BA3-4B61-97ED-A53661AC13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945394" y="6356350"/>
            <a:ext cx="5699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228600" indent="-228600" algn="r">
              <a:buFont typeface="+mj-lt"/>
              <a:buAutoNum type="arabicPeriod"/>
              <a:defRPr sz="1200" b="0">
                <a:solidFill>
                  <a:schemeClr val="bg1"/>
                </a:solidFill>
              </a:defRPr>
            </a:lvl1pPr>
          </a:lstStyle>
          <a:p>
            <a:pPr marL="0" indent="0">
              <a:buFont typeface="+mj-lt"/>
              <a:buNone/>
            </a:pPr>
            <a:fld id="{F2BD9D44-EC01-4E71-8CAE-9F9624182C03}" type="slidenum">
              <a:rPr lang="en-US" altLang="en-US" smtClean="0"/>
              <a:pPr marL="0" indent="0">
                <a:buFont typeface="+mj-lt"/>
                <a:buNone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86633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sson 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7EEFEF2-751E-4C1D-ABC6-CC37EA0FF61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28625" y="295345"/>
            <a:ext cx="642990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kern="12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Lesson Summary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FE3D82B-93D6-4BE1-8B9B-453268257D2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28625" y="1303293"/>
            <a:ext cx="808672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/>
              <a:t>This lesson covered:</a:t>
            </a:r>
            <a:r>
              <a:rPr lang="en-US" sz="2800" b="0" i="1" dirty="0"/>
              <a:t> </a:t>
            </a:r>
            <a:endParaRPr lang="en-US" sz="2800" b="0" i="1" kern="1200" dirty="0">
              <a:solidFill>
                <a:srgbClr val="002060"/>
              </a:solidFill>
              <a:effectLst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36594CA-AD94-4D81-8AB0-408C536E569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42924" y="2067593"/>
            <a:ext cx="7972425" cy="3826502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en-US" dirty="0"/>
              <a:t>Enter objectives</a:t>
            </a:r>
          </a:p>
        </p:txBody>
      </p:sp>
      <p:sp>
        <p:nvSpPr>
          <p:cNvPr id="6" name="Slide Number Placeholder 2">
            <a:extLst>
              <a:ext uri="{FF2B5EF4-FFF2-40B4-BE49-F238E27FC236}">
                <a16:creationId xmlns:a16="http://schemas.microsoft.com/office/drawing/2014/main" id="{A53E1369-1F03-42A7-AE6F-F1206EBCE5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945394" y="6356350"/>
            <a:ext cx="5699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228600" indent="-228600" algn="r">
              <a:buFont typeface="+mj-lt"/>
              <a:buAutoNum type="arabicPeriod"/>
              <a:defRPr sz="1200" b="0">
                <a:solidFill>
                  <a:schemeClr val="bg1"/>
                </a:solidFill>
              </a:defRPr>
            </a:lvl1pPr>
          </a:lstStyle>
          <a:p>
            <a:pPr marL="0" indent="0">
              <a:buFont typeface="+mj-lt"/>
              <a:buNone/>
            </a:pPr>
            <a:fld id="{F2BD9D44-EC01-4E71-8CAE-9F9624182C03}" type="slidenum">
              <a:rPr lang="en-US" altLang="en-US" smtClean="0"/>
              <a:pPr marL="0" indent="0">
                <a:buFont typeface="+mj-lt"/>
                <a:buNone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0029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CC834C1-2ACF-44AF-8EBA-8AFF781C25B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7"/>
          <a:stretch>
            <a:fillRect/>
          </a:stretch>
        </p:blipFill>
        <p:spPr bwMode="auto">
          <a:xfrm>
            <a:off x="0" y="0"/>
            <a:ext cx="9144000" cy="604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5C79018-CD7B-4354-9988-902F19E56A72}"/>
              </a:ext>
            </a:extLst>
          </p:cNvPr>
          <p:cNvSpPr txBox="1"/>
          <p:nvPr userDrawn="1"/>
        </p:nvSpPr>
        <p:spPr>
          <a:xfrm>
            <a:off x="426139" y="295345"/>
            <a:ext cx="23345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000" b="1" dirty="0">
                <a:solidFill>
                  <a:schemeClr val="bg1"/>
                </a:solidFill>
              </a:rPr>
              <a:t>The End</a:t>
            </a:r>
          </a:p>
        </p:txBody>
      </p:sp>
    </p:spTree>
    <p:extLst>
      <p:ext uri="{BB962C8B-B14F-4D97-AF65-F5344CB8AC3E}">
        <p14:creationId xmlns:p14="http://schemas.microsoft.com/office/powerpoint/2010/main" val="154082429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0DA32AB-7A47-4D11-844B-72F3C1EEB4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029407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DE5BA74F-A20D-40E2-97B7-C3EECD77A96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872937" y="374309"/>
            <a:ext cx="7398126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kern="1200" dirty="0" err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>
                      <a:alpha val="80000"/>
                    </a:schemeClr>
                  </a:outerShdw>
                </a:effectLst>
                <a:latin typeface="Arial" panose="020B0604020202020204" pitchFamily="34" charset="0"/>
                <a:ea typeface="+mn-ea"/>
                <a:cs typeface="+mn-cs"/>
              </a:rPr>
              <a:t>En</a:t>
            </a:r>
            <a:r>
              <a:rPr lang="en-US" sz="4000" b="1" kern="1200" dirty="0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>
                      <a:alpha val="80000"/>
                    </a:schemeClr>
                  </a:outerShdw>
                </a:effectLst>
                <a:latin typeface="Arial" panose="020B0604020202020204" pitchFamily="34" charset="0"/>
                <a:ea typeface="+mn-ea"/>
                <a:cs typeface="+mn-cs"/>
              </a:rPr>
              <a:t> Route - Radar Associate Controller </a:t>
            </a:r>
            <a:r>
              <a:rPr lang="en-US" sz="4000" b="1" kern="1200" dirty="0" smtClean="0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>
                      <a:alpha val="80000"/>
                    </a:schemeClr>
                  </a:outerShdw>
                </a:effectLst>
                <a:latin typeface="Arial" panose="020B0604020202020204" pitchFamily="34" charset="0"/>
                <a:ea typeface="+mn-ea"/>
                <a:cs typeface="+mn-cs"/>
              </a:rPr>
              <a:t>Training Part C:</a:t>
            </a:r>
            <a:endParaRPr lang="en-US" sz="4000" b="1" kern="1200" dirty="0">
              <a:solidFill>
                <a:schemeClr val="bg1"/>
              </a:solidFill>
              <a:effectLst>
                <a:outerShdw blurRad="50800" dist="50800" dir="2700000" algn="ctr" rotWithShape="0">
                  <a:schemeClr val="tx1">
                    <a:alpha val="80000"/>
                  </a:schemeClr>
                </a:outerShdw>
              </a:effectLst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kern="1200" dirty="0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>
                      <a:alpha val="80000"/>
                    </a:schemeClr>
                  </a:outerShdw>
                </a:effectLst>
                <a:latin typeface="Arial" panose="020B0604020202020204" pitchFamily="34" charset="0"/>
                <a:ea typeface="+mn-ea"/>
                <a:cs typeface="+mn-cs"/>
              </a:rPr>
              <a:t>Advanced Concepts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F1F7D3C-8488-4489-9564-D71EC02FE90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872937" y="3042180"/>
            <a:ext cx="750551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kern="1200" dirty="0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>
                      <a:alpha val="80000"/>
                    </a:schemeClr>
                  </a:outerShdw>
                </a:effectLst>
                <a:latin typeface="Arial" panose="020B0604020202020204" pitchFamily="34" charset="0"/>
                <a:ea typeface="+mn-ea"/>
                <a:cs typeface="+mn-cs"/>
              </a:rPr>
              <a:t>Lesson </a:t>
            </a:r>
            <a:r>
              <a:rPr lang="en-US" sz="2800" b="1" kern="1200" dirty="0" smtClean="0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>
                      <a:alpha val="80000"/>
                    </a:schemeClr>
                  </a:outerShdw>
                </a:effectLst>
                <a:latin typeface="Arial" panose="020B0604020202020204" pitchFamily="34" charset="0"/>
                <a:ea typeface="+mn-ea"/>
                <a:cs typeface="+mn-cs"/>
              </a:rPr>
              <a:t>4: Radar Position Situation Display</a:t>
            </a:r>
            <a:endParaRPr lang="en-US" sz="1400" b="1" kern="1200" dirty="0">
              <a:solidFill>
                <a:srgbClr val="FFFF00"/>
              </a:solidFill>
              <a:effectLst>
                <a:outerShdw blurRad="50800" dist="50800" dir="2700000" algn="ctr" rotWithShape="0">
                  <a:schemeClr val="tx1">
                    <a:alpha val="80000"/>
                  </a:schemeClr>
                </a:outerShdw>
              </a:effectLst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E7500A6-D3AF-4938-A213-71A95099389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881040" y="4744300"/>
            <a:ext cx="338192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kern="1200" dirty="0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>
                      <a:alpha val="80000"/>
                    </a:schemeClr>
                  </a:outerShdw>
                </a:effectLst>
                <a:latin typeface="Arial" panose="020B0604020202020204" pitchFamily="34" charset="0"/>
                <a:ea typeface="+mn-ea"/>
                <a:cs typeface="+mn-cs"/>
              </a:rPr>
              <a:t>Course - 55054003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kern="1200" dirty="0" smtClean="0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>
                      <a:alpha val="80000"/>
                    </a:schemeClr>
                  </a:outerShdw>
                </a:effectLst>
                <a:latin typeface="Arial" panose="020B0604020202020204" pitchFamily="34" charset="0"/>
                <a:ea typeface="+mn-ea"/>
                <a:cs typeface="+mn-cs"/>
              </a:rPr>
              <a:t>Version - 1.0 2022.08</a:t>
            </a:r>
            <a:endParaRPr lang="en-US" sz="1400" b="1" kern="1200" dirty="0">
              <a:solidFill>
                <a:schemeClr val="bg1"/>
              </a:solidFill>
              <a:effectLst>
                <a:outerShdw blurRad="50800" dist="50800" dir="2700000" algn="ctr" rotWithShape="0">
                  <a:schemeClr val="tx1">
                    <a:alpha val="80000"/>
                  </a:schemeClr>
                </a:outerShdw>
              </a:effectLst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1280010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esson Objecti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7EEFEF2-751E-4C1D-ABC6-CC37EA0FF61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28625" y="295345"/>
            <a:ext cx="642990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kern="12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Lesson Objectives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FE3D82B-93D6-4BE1-8B9B-453268257D2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28625" y="1303293"/>
            <a:ext cx="8086724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/>
              <a:t>At the end of this lesson you will be able to </a:t>
            </a:r>
            <a:r>
              <a:rPr lang="en-US" sz="2800" b="0" i="1" dirty="0"/>
              <a:t>(verb)</a:t>
            </a:r>
            <a:r>
              <a:rPr lang="en-US" sz="2800" b="1" dirty="0"/>
              <a:t>: </a:t>
            </a:r>
            <a:r>
              <a:rPr lang="en-US" sz="2800" b="0" i="1" dirty="0"/>
              <a:t>(edit in master) </a:t>
            </a:r>
            <a:endParaRPr lang="en-US" sz="2800" b="0" i="1" kern="1200" dirty="0">
              <a:solidFill>
                <a:srgbClr val="002060"/>
              </a:solidFill>
              <a:effectLst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36594CA-AD94-4D81-8AB0-408C536E569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42924" y="2364627"/>
            <a:ext cx="7972425" cy="3529467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en-US" dirty="0"/>
              <a:t>Enter objectives</a:t>
            </a:r>
          </a:p>
        </p:txBody>
      </p:sp>
      <p:sp>
        <p:nvSpPr>
          <p:cNvPr id="6" name="Slide Number Placeholder 2">
            <a:extLst>
              <a:ext uri="{FF2B5EF4-FFF2-40B4-BE49-F238E27FC236}">
                <a16:creationId xmlns:a16="http://schemas.microsoft.com/office/drawing/2014/main" id="{9E229EDD-58A5-42AE-917E-A8A93BFCD7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945394" y="6356350"/>
            <a:ext cx="5699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228600" indent="-228600" algn="r">
              <a:buFont typeface="+mj-lt"/>
              <a:buAutoNum type="arabicPeriod"/>
              <a:defRPr sz="1200" b="0">
                <a:solidFill>
                  <a:schemeClr val="bg1"/>
                </a:solidFill>
              </a:defRPr>
            </a:lvl1pPr>
          </a:lstStyle>
          <a:p>
            <a:pPr marL="0" indent="0">
              <a:buFont typeface="+mj-lt"/>
              <a:buNone/>
            </a:pPr>
            <a:fld id="{F2BD9D44-EC01-4E71-8CAE-9F9624182C03}" type="slidenum">
              <a:rPr lang="en-US" altLang="en-US" smtClean="0"/>
              <a:pPr marL="0" indent="0">
                <a:buFont typeface="+mj-lt"/>
                <a:buNone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344147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38AB209-66B6-4297-82AE-4BE76D91AB8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>
            <a:lvl3pPr marL="960120" indent="-274320">
              <a:buFont typeface="Wingdings" panose="05000000000000000000" pitchFamily="2" charset="2"/>
              <a:buChar char="Ø"/>
              <a:defRPr/>
            </a:lvl3pPr>
            <a:lvl4pPr marL="1600200" indent="-228600">
              <a:buFont typeface="Courier New" panose="02070309020205020404" pitchFamily="49" charset="0"/>
              <a:buChar char="o"/>
              <a:defRPr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A65DADD-9D08-4884-931F-B83ED03CFA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8D155F10-1BA3-4B61-97ED-A53661AC13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945394" y="6356350"/>
            <a:ext cx="5699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228600" indent="-228600" algn="r">
              <a:buFont typeface="+mj-lt"/>
              <a:buAutoNum type="arabicPeriod"/>
              <a:defRPr sz="1200" b="0">
                <a:solidFill>
                  <a:schemeClr val="bg1"/>
                </a:solidFill>
              </a:defRPr>
            </a:lvl1pPr>
          </a:lstStyle>
          <a:p>
            <a:pPr marL="0" indent="0">
              <a:buFont typeface="+mj-lt"/>
              <a:buNone/>
            </a:pPr>
            <a:fld id="{F2BD9D44-EC01-4E71-8CAE-9F9624182C03}" type="slidenum">
              <a:rPr lang="en-US" altLang="en-US" smtClean="0"/>
              <a:pPr marL="0" indent="0">
                <a:buFont typeface="+mj-lt"/>
                <a:buNone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231263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sson 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7EEFEF2-751E-4C1D-ABC6-CC37EA0FF61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28625" y="295345"/>
            <a:ext cx="642990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kern="12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Lesson Summary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FE3D82B-93D6-4BE1-8B9B-453268257D2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28625" y="1303293"/>
            <a:ext cx="808672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/>
              <a:t>This lesson covered:</a:t>
            </a:r>
            <a:r>
              <a:rPr lang="en-US" sz="2800" b="0" i="1" dirty="0"/>
              <a:t> </a:t>
            </a:r>
            <a:endParaRPr lang="en-US" sz="2800" b="0" i="1" kern="1200" dirty="0">
              <a:solidFill>
                <a:srgbClr val="002060"/>
              </a:solidFill>
              <a:effectLst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36594CA-AD94-4D81-8AB0-408C536E569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42924" y="2067593"/>
            <a:ext cx="7972425" cy="3826502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en-US" dirty="0"/>
              <a:t>Enter objectives</a:t>
            </a:r>
          </a:p>
        </p:txBody>
      </p:sp>
      <p:sp>
        <p:nvSpPr>
          <p:cNvPr id="6" name="Slide Number Placeholder 2">
            <a:extLst>
              <a:ext uri="{FF2B5EF4-FFF2-40B4-BE49-F238E27FC236}">
                <a16:creationId xmlns:a16="http://schemas.microsoft.com/office/drawing/2014/main" id="{A53E1369-1F03-42A7-AE6F-F1206EBCE5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945394" y="6356350"/>
            <a:ext cx="5699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228600" indent="-228600" algn="r">
              <a:buFont typeface="+mj-lt"/>
              <a:buAutoNum type="arabicPeriod"/>
              <a:defRPr sz="1200" b="0">
                <a:solidFill>
                  <a:schemeClr val="bg1"/>
                </a:solidFill>
              </a:defRPr>
            </a:lvl1pPr>
          </a:lstStyle>
          <a:p>
            <a:pPr marL="0" indent="0">
              <a:buFont typeface="+mj-lt"/>
              <a:buNone/>
            </a:pPr>
            <a:fld id="{F2BD9D44-EC01-4E71-8CAE-9F9624182C03}" type="slidenum">
              <a:rPr lang="en-US" altLang="en-US" smtClean="0"/>
              <a:pPr marL="0" indent="0">
                <a:buFont typeface="+mj-lt"/>
                <a:buNone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655692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CC834C1-2ACF-44AF-8EBA-8AFF781C25B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7"/>
          <a:stretch>
            <a:fillRect/>
          </a:stretch>
        </p:blipFill>
        <p:spPr bwMode="auto">
          <a:xfrm>
            <a:off x="0" y="0"/>
            <a:ext cx="9144000" cy="604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5C79018-CD7B-4354-9988-902F19E56A72}"/>
              </a:ext>
            </a:extLst>
          </p:cNvPr>
          <p:cNvSpPr txBox="1"/>
          <p:nvPr userDrawn="1"/>
        </p:nvSpPr>
        <p:spPr>
          <a:xfrm>
            <a:off x="426139" y="295345"/>
            <a:ext cx="23345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000" b="1" dirty="0">
                <a:solidFill>
                  <a:schemeClr val="bg1"/>
                </a:solidFill>
              </a:rPr>
              <a:t>The End</a:t>
            </a:r>
          </a:p>
        </p:txBody>
      </p:sp>
    </p:spTree>
    <p:extLst>
      <p:ext uri="{BB962C8B-B14F-4D97-AF65-F5344CB8AC3E}">
        <p14:creationId xmlns:p14="http://schemas.microsoft.com/office/powerpoint/2010/main" val="2384206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CC834C1-2ACF-44AF-8EBA-8AFF781C25B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7"/>
          <a:stretch>
            <a:fillRect/>
          </a:stretch>
        </p:blipFill>
        <p:spPr bwMode="auto">
          <a:xfrm>
            <a:off x="0" y="0"/>
            <a:ext cx="9144000" cy="604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0F0BBCF-3CE9-4BB6-B6F8-65E6280B75A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The End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4067759-6497-4226-BBD0-35CDE076EB5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fld id="{F2BD9D44-EC01-4E71-8CAE-9F9624182C03}" type="slidenum">
              <a:rPr lang="en-US" altLang="en-US" b="1" smtClean="0">
                <a:solidFill>
                  <a:srgbClr val="FFFFFF"/>
                </a:solidFill>
              </a:rPr>
              <a:pPr marL="0" indent="0">
                <a:buFont typeface="+mj-lt"/>
                <a:buNone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97433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ll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fld id="{F2BD9D44-EC01-4E71-8CAE-9F9624182C03}" type="slidenum">
              <a:rPr lang="en-US" altLang="en-US" smtClean="0"/>
              <a:pPr marL="0" indent="0">
                <a:buFont typeface="+mj-lt"/>
                <a:buNone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08392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0DA32AB-7A47-4D11-844B-72F3C1EEB4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029407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DE5BA74F-A20D-40E2-97B7-C3EECD77A96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872937" y="374309"/>
            <a:ext cx="7398126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kern="1200" dirty="0" err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>
                      <a:alpha val="80000"/>
                    </a:schemeClr>
                  </a:outerShdw>
                </a:effectLst>
                <a:latin typeface="Arial" panose="020B0604020202020204" pitchFamily="34" charset="0"/>
                <a:ea typeface="+mn-ea"/>
                <a:cs typeface="+mn-cs"/>
              </a:rPr>
              <a:t>En</a:t>
            </a:r>
            <a:r>
              <a:rPr lang="en-US" sz="4000" b="1" kern="1200" dirty="0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>
                      <a:alpha val="80000"/>
                    </a:schemeClr>
                  </a:outerShdw>
                </a:effectLst>
                <a:latin typeface="Arial" panose="020B0604020202020204" pitchFamily="34" charset="0"/>
                <a:ea typeface="+mn-ea"/>
                <a:cs typeface="+mn-cs"/>
              </a:rPr>
              <a:t> Route - Radar Associate Controller Training: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kern="1200" dirty="0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>
                      <a:alpha val="80000"/>
                    </a:schemeClr>
                  </a:outerShdw>
                </a:effectLst>
                <a:latin typeface="Arial" panose="020B0604020202020204" pitchFamily="34" charset="0"/>
                <a:ea typeface="+mn-ea"/>
                <a:cs typeface="+mn-cs"/>
              </a:rPr>
              <a:t>Advanced Concepts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F1F7D3C-8488-4489-9564-D71EC02FE90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817353" y="3014703"/>
            <a:ext cx="750929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kern="1200" dirty="0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>
                      <a:alpha val="80000"/>
                    </a:schemeClr>
                  </a:outerShdw>
                </a:effectLst>
                <a:latin typeface="Arial" panose="020B0604020202020204" pitchFamily="34" charset="0"/>
                <a:ea typeface="+mn-ea"/>
                <a:cs typeface="+mn-cs"/>
              </a:rPr>
              <a:t>Lesson </a:t>
            </a:r>
            <a:r>
              <a:rPr lang="en-US" sz="2800" b="1" kern="1200" dirty="0" smtClean="0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>
                      <a:alpha val="80000"/>
                    </a:schemeClr>
                  </a:outerShdw>
                </a:effectLst>
                <a:latin typeface="Arial" panose="020B0604020202020204" pitchFamily="34" charset="0"/>
                <a:ea typeface="+mn-ea"/>
                <a:cs typeface="+mn-cs"/>
              </a:rPr>
              <a:t>4: Radar Position Situation Display</a:t>
            </a:r>
            <a:endParaRPr lang="en-US" sz="1400" b="1" kern="1200" dirty="0">
              <a:solidFill>
                <a:srgbClr val="FFFF00"/>
              </a:solidFill>
              <a:effectLst>
                <a:outerShdw blurRad="50800" dist="50800" dir="2700000" algn="ctr" rotWithShape="0">
                  <a:schemeClr val="tx1">
                    <a:alpha val="80000"/>
                  </a:schemeClr>
                </a:outerShdw>
              </a:effectLst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E7500A6-D3AF-4938-A213-71A95099389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881040" y="4744300"/>
            <a:ext cx="338192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kern="1200" dirty="0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>
                      <a:alpha val="80000"/>
                    </a:schemeClr>
                  </a:outerShdw>
                </a:effectLst>
                <a:latin typeface="Arial" panose="020B0604020202020204" pitchFamily="34" charset="0"/>
                <a:ea typeface="+mn-ea"/>
                <a:cs typeface="+mn-cs"/>
              </a:rPr>
              <a:t>Course - 55054003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kern="1200" dirty="0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>
                      <a:alpha val="80000"/>
                    </a:schemeClr>
                  </a:outerShdw>
                </a:effectLst>
                <a:latin typeface="Arial" panose="020B0604020202020204" pitchFamily="34" charset="0"/>
                <a:ea typeface="+mn-ea"/>
                <a:cs typeface="+mn-cs"/>
              </a:rPr>
              <a:t>Version - Draft </a:t>
            </a:r>
            <a:r>
              <a:rPr lang="en-US" sz="1400" b="1" kern="1200" dirty="0" smtClean="0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>
                      <a:alpha val="80000"/>
                    </a:schemeClr>
                  </a:outerShdw>
                </a:effectLst>
                <a:latin typeface="Arial" panose="020B0604020202020204" pitchFamily="34" charset="0"/>
                <a:ea typeface="+mn-ea"/>
                <a:cs typeface="+mn-cs"/>
              </a:rPr>
              <a:t>4.0.2020.07</a:t>
            </a:r>
            <a:endParaRPr lang="en-US" sz="1400" b="1" kern="1200" dirty="0">
              <a:solidFill>
                <a:schemeClr val="bg1"/>
              </a:solidFill>
              <a:effectLst>
                <a:outerShdw blurRad="50800" dist="50800" dir="2700000" algn="ctr" rotWithShape="0">
                  <a:schemeClr val="tx1">
                    <a:alpha val="80000"/>
                  </a:schemeClr>
                </a:outerShdw>
              </a:effectLst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3249249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esson Objecti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7EEFEF2-751E-4C1D-ABC6-CC37EA0FF61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28625" y="295345"/>
            <a:ext cx="642990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kern="12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Lesson Objectives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FE3D82B-93D6-4BE1-8B9B-453268257D2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28625" y="1303293"/>
            <a:ext cx="8086724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/>
              <a:t>At the end of this lesson you will be able to </a:t>
            </a:r>
            <a:r>
              <a:rPr lang="en-US" sz="2800" b="0" i="1" dirty="0"/>
              <a:t>(verb)</a:t>
            </a:r>
            <a:r>
              <a:rPr lang="en-US" sz="2800" b="1" dirty="0"/>
              <a:t>: </a:t>
            </a:r>
            <a:r>
              <a:rPr lang="en-US" sz="2800" b="0" i="1" dirty="0"/>
              <a:t>(edit in master) </a:t>
            </a:r>
            <a:endParaRPr lang="en-US" sz="2800" b="0" i="1" kern="1200" dirty="0">
              <a:solidFill>
                <a:srgbClr val="002060"/>
              </a:solidFill>
              <a:effectLst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36594CA-AD94-4D81-8AB0-408C536E569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42924" y="2364627"/>
            <a:ext cx="7972425" cy="3529467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en-US" dirty="0"/>
              <a:t>Enter objectives</a:t>
            </a:r>
          </a:p>
        </p:txBody>
      </p:sp>
      <p:sp>
        <p:nvSpPr>
          <p:cNvPr id="6" name="Slide Number Placeholder 2">
            <a:extLst>
              <a:ext uri="{FF2B5EF4-FFF2-40B4-BE49-F238E27FC236}">
                <a16:creationId xmlns:a16="http://schemas.microsoft.com/office/drawing/2014/main" id="{9E229EDD-58A5-42AE-917E-A8A93BFCD7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945394" y="6356350"/>
            <a:ext cx="5699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228600" indent="-228600" algn="r">
              <a:buFont typeface="+mj-lt"/>
              <a:buAutoNum type="arabicPeriod"/>
              <a:defRPr sz="1200" b="0">
                <a:solidFill>
                  <a:schemeClr val="bg1"/>
                </a:solidFill>
              </a:defRPr>
            </a:lvl1pPr>
          </a:lstStyle>
          <a:p>
            <a:pPr marL="0" indent="0">
              <a:buFont typeface="+mj-lt"/>
              <a:buNone/>
            </a:pPr>
            <a:fld id="{F2BD9D44-EC01-4E71-8CAE-9F9624182C03}" type="slidenum">
              <a:rPr lang="en-US" altLang="en-US" smtClean="0"/>
              <a:pPr marL="0" indent="0">
                <a:buFont typeface="+mj-lt"/>
                <a:buNone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56565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38AB209-66B6-4297-82AE-4BE76D91AB8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>
            <a:lvl3pPr marL="960120" indent="-274320">
              <a:buFont typeface="Wingdings" panose="05000000000000000000" pitchFamily="2" charset="2"/>
              <a:buChar char="Ø"/>
              <a:defRPr/>
            </a:lvl3pPr>
            <a:lvl4pPr marL="1600200" indent="-228600">
              <a:buFont typeface="Courier New" panose="02070309020205020404" pitchFamily="49" charset="0"/>
              <a:buChar char="o"/>
              <a:defRPr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A65DADD-9D08-4884-931F-B83ED03CFA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8D155F10-1BA3-4B61-97ED-A53661AC13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945394" y="6356350"/>
            <a:ext cx="5699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228600" indent="-228600" algn="r">
              <a:buFont typeface="+mj-lt"/>
              <a:buAutoNum type="arabicPeriod"/>
              <a:defRPr sz="1200" b="0">
                <a:solidFill>
                  <a:schemeClr val="bg1"/>
                </a:solidFill>
              </a:defRPr>
            </a:lvl1pPr>
          </a:lstStyle>
          <a:p>
            <a:pPr marL="0" indent="0">
              <a:buFont typeface="+mj-lt"/>
              <a:buNone/>
            </a:pPr>
            <a:fld id="{F2BD9D44-EC01-4E71-8CAE-9F9624182C03}" type="slidenum">
              <a:rPr lang="en-US" altLang="en-US" smtClean="0"/>
              <a:pPr marL="0" indent="0">
                <a:buFont typeface="+mj-lt"/>
                <a:buNone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83170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sson 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7EEFEF2-751E-4C1D-ABC6-CC37EA0FF61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28625" y="295345"/>
            <a:ext cx="642990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kern="12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Lesson Summary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FE3D82B-93D6-4BE1-8B9B-453268257D2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28625" y="1303293"/>
            <a:ext cx="808672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/>
              <a:t>This lesson covered:</a:t>
            </a:r>
            <a:r>
              <a:rPr lang="en-US" sz="2800" b="0" i="1" dirty="0"/>
              <a:t> </a:t>
            </a:r>
            <a:endParaRPr lang="en-US" sz="2800" b="0" i="1" kern="1200" dirty="0">
              <a:solidFill>
                <a:srgbClr val="002060"/>
              </a:solidFill>
              <a:effectLst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36594CA-AD94-4D81-8AB0-408C536E569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42924" y="2067593"/>
            <a:ext cx="7972425" cy="3826502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en-US" dirty="0"/>
              <a:t>Enter objectives</a:t>
            </a:r>
          </a:p>
        </p:txBody>
      </p:sp>
      <p:sp>
        <p:nvSpPr>
          <p:cNvPr id="6" name="Slide Number Placeholder 2">
            <a:extLst>
              <a:ext uri="{FF2B5EF4-FFF2-40B4-BE49-F238E27FC236}">
                <a16:creationId xmlns:a16="http://schemas.microsoft.com/office/drawing/2014/main" id="{A53E1369-1F03-42A7-AE6F-F1206EBCE5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945394" y="6356350"/>
            <a:ext cx="5699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228600" indent="-228600" algn="r">
              <a:buFont typeface="+mj-lt"/>
              <a:buAutoNum type="arabicPeriod"/>
              <a:defRPr sz="1200" b="0">
                <a:solidFill>
                  <a:schemeClr val="bg1"/>
                </a:solidFill>
              </a:defRPr>
            </a:lvl1pPr>
          </a:lstStyle>
          <a:p>
            <a:pPr marL="0" indent="0">
              <a:buFont typeface="+mj-lt"/>
              <a:buNone/>
            </a:pPr>
            <a:fld id="{F2BD9D44-EC01-4E71-8CAE-9F9624182C03}" type="slidenum">
              <a:rPr lang="en-US" altLang="en-US" smtClean="0"/>
              <a:pPr marL="0" indent="0">
                <a:buFont typeface="+mj-lt"/>
                <a:buNone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30579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CC834C1-2ACF-44AF-8EBA-8AFF781C25B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7"/>
          <a:stretch>
            <a:fillRect/>
          </a:stretch>
        </p:blipFill>
        <p:spPr bwMode="auto">
          <a:xfrm>
            <a:off x="0" y="0"/>
            <a:ext cx="9144000" cy="604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5C79018-CD7B-4354-9988-902F19E56A72}"/>
              </a:ext>
            </a:extLst>
          </p:cNvPr>
          <p:cNvSpPr txBox="1"/>
          <p:nvPr userDrawn="1"/>
        </p:nvSpPr>
        <p:spPr>
          <a:xfrm>
            <a:off x="426139" y="295345"/>
            <a:ext cx="23345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000" b="1" dirty="0">
                <a:solidFill>
                  <a:schemeClr val="bg1"/>
                </a:solidFill>
              </a:rPr>
              <a:t>The End</a:t>
            </a:r>
          </a:p>
        </p:txBody>
      </p:sp>
    </p:spTree>
    <p:extLst>
      <p:ext uri="{BB962C8B-B14F-4D97-AF65-F5344CB8AC3E}">
        <p14:creationId xmlns:p14="http://schemas.microsoft.com/office/powerpoint/2010/main" val="41278676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9.xml"/><Relationship Id="rId4" Type="http://schemas.openxmlformats.org/officeDocument/2006/relationships/slideLayout" Target="../slideLayouts/slideLayout8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.pn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1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theme" Target="../theme/theme5.xml"/><Relationship Id="rId5" Type="http://schemas.openxmlformats.org/officeDocument/2006/relationships/slideLayout" Target="../slideLayouts/slideLayout23.xml"/><Relationship Id="rId4" Type="http://schemas.openxmlformats.org/officeDocument/2006/relationships/slideLayout" Target="../slideLayouts/slideLayout22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theme" Target="../theme/theme6.xml"/><Relationship Id="rId5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1">
          <a:gsLst>
            <a:gs pos="0">
              <a:srgbClr val="FFFFFF"/>
            </a:gs>
            <a:gs pos="50000">
              <a:srgbClr val="FBFBFB"/>
            </a:gs>
            <a:gs pos="100000">
              <a:srgbClr val="D0D0D0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7"/>
          <p:cNvSpPr>
            <a:spLocks noChangeArrowheads="1"/>
          </p:cNvSpPr>
          <p:nvPr userDrawn="1"/>
        </p:nvSpPr>
        <p:spPr bwMode="auto">
          <a:xfrm>
            <a:off x="-22225" y="6038850"/>
            <a:ext cx="9166225" cy="819150"/>
          </a:xfrm>
          <a:prstGeom prst="rect">
            <a:avLst/>
          </a:prstGeom>
          <a:solidFill>
            <a:srgbClr val="1D2F68"/>
          </a:solidFill>
          <a:ln w="9525">
            <a:solidFill>
              <a:srgbClr val="1D2F68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defRPr/>
            </a:pP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1027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428625" y="344488"/>
            <a:ext cx="8472488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Select to edit master title</a:t>
            </a:r>
          </a:p>
        </p:txBody>
      </p:sp>
      <p:sp>
        <p:nvSpPr>
          <p:cNvPr id="1028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508125"/>
            <a:ext cx="8050213" cy="439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Select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/>
              <a:t>Fourth level </a:t>
            </a:r>
            <a:endParaRPr lang="en-US" altLang="en-US" dirty="0"/>
          </a:p>
        </p:txBody>
      </p:sp>
      <p:pic>
        <p:nvPicPr>
          <p:cNvPr id="2" name="Picture 2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6105525"/>
            <a:ext cx="69532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981074" y="6336792"/>
            <a:ext cx="394927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>
                      <a:alpha val="80000"/>
                    </a:schemeClr>
                  </a:outerShdw>
                </a:effectLst>
                <a:latin typeface="Arial" panose="020B0604020202020204" pitchFamily="34" charset="0"/>
                <a:ea typeface="+mn-ea"/>
                <a:cs typeface="+mn-cs"/>
              </a:rPr>
              <a:t>Lesson </a:t>
            </a:r>
            <a:r>
              <a:rPr lang="en-US" sz="1200" kern="1200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>
                      <a:alpha val="80000"/>
                    </a:schemeClr>
                  </a:outerShdw>
                </a:effectLst>
                <a:latin typeface="Arial" panose="020B0604020202020204" pitchFamily="34" charset="0"/>
                <a:ea typeface="+mn-ea"/>
                <a:cs typeface="+mn-cs"/>
              </a:rPr>
              <a:t>4: Radar Position Situation Display</a:t>
            </a:r>
            <a:endParaRPr lang="en-US" sz="1200" kern="1200" dirty="0">
              <a:solidFill>
                <a:schemeClr val="bg1"/>
              </a:solidFill>
              <a:effectLst>
                <a:outerShdw blurRad="50800" dist="50800" dir="5400000" algn="ctr" rotWithShape="0">
                  <a:schemeClr val="tx1">
                    <a:alpha val="80000"/>
                  </a:schemeClr>
                </a:outerShdw>
              </a:effectLst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7945394" y="6336792"/>
            <a:ext cx="569955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228600" indent="-228600" algn="r">
              <a:buFont typeface="+mj-lt"/>
              <a:buAutoNum type="arabicPeriod"/>
              <a:defRPr sz="1200" b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indent="0">
              <a:buFont typeface="+mj-lt"/>
              <a:buNone/>
            </a:pPr>
            <a:fld id="{F2BD9D44-EC01-4E71-8CAE-9F9624182C03}" type="slidenum">
              <a:rPr lang="en-US" altLang="en-US" smtClean="0">
                <a:solidFill>
                  <a:srgbClr val="FFFFFF"/>
                </a:solidFill>
              </a:rPr>
              <a:pPr marL="0" indent="0">
                <a:buFont typeface="+mj-lt"/>
                <a:buNone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49809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3" r:id="rId1"/>
    <p:sldLayoutId id="2147484071" r:id="rId2"/>
    <p:sldLayoutId id="2147484070" r:id="rId3"/>
    <p:sldLayoutId id="2147484103" r:id="rId4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 kern="1200">
          <a:solidFill>
            <a:srgbClr val="1D2F68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panose="020B0604020202020204" pitchFamily="34" charset="0"/>
        </a:defRPr>
      </a:lvl9pPr>
    </p:titleStyle>
    <p:bodyStyle>
      <a:lvl1pPr marL="320040" indent="-274320" algn="l" rtl="0" eaLnBrk="0" fontAlgn="base" hangingPunct="0">
        <a:spcBef>
          <a:spcPct val="20000"/>
        </a:spcBef>
        <a:spcAft>
          <a:spcPct val="0"/>
        </a:spcAft>
        <a:buChar char="•"/>
        <a:defRPr sz="28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74320" algn="l" rtl="0" eaLnBrk="0" fontAlgn="base" hangingPunct="0">
        <a:spcBef>
          <a:spcPct val="20000"/>
        </a:spcBef>
        <a:spcAft>
          <a:spcPct val="0"/>
        </a:spcAft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60120" indent="-27432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Ø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Courier New" panose="02070309020205020404" pitchFamily="49" charset="0"/>
        <a:buChar char="o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rtl="0" eaLnBrk="0" fontAlgn="base" hangingPunct="0">
        <a:spcBef>
          <a:spcPct val="20000"/>
        </a:spcBef>
        <a:spcAft>
          <a:spcPct val="0"/>
        </a:spcAft>
        <a:buNone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1">
          <a:gsLst>
            <a:gs pos="0">
              <a:srgbClr val="FFFFFF"/>
            </a:gs>
            <a:gs pos="50000">
              <a:srgbClr val="FBFBFB"/>
            </a:gs>
            <a:gs pos="100000">
              <a:srgbClr val="D0D0D0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7"/>
          <p:cNvSpPr>
            <a:spLocks noChangeArrowheads="1"/>
          </p:cNvSpPr>
          <p:nvPr userDrawn="1"/>
        </p:nvSpPr>
        <p:spPr bwMode="auto">
          <a:xfrm>
            <a:off x="-22225" y="6038850"/>
            <a:ext cx="9166225" cy="819150"/>
          </a:xfrm>
          <a:prstGeom prst="rect">
            <a:avLst/>
          </a:prstGeom>
          <a:solidFill>
            <a:srgbClr val="1D2F68"/>
          </a:solidFill>
          <a:ln w="9525">
            <a:solidFill>
              <a:srgbClr val="1D2F68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defRPr/>
            </a:pP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1027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428625" y="344488"/>
            <a:ext cx="8472488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Select to edit master title</a:t>
            </a:r>
          </a:p>
        </p:txBody>
      </p:sp>
      <p:sp>
        <p:nvSpPr>
          <p:cNvPr id="1028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508125"/>
            <a:ext cx="8050213" cy="439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Select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 </a:t>
            </a:r>
          </a:p>
        </p:txBody>
      </p:sp>
      <p:pic>
        <p:nvPicPr>
          <p:cNvPr id="2" name="Picture 2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6105525"/>
            <a:ext cx="69532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981074" y="6336792"/>
            <a:ext cx="394927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>
                      <a:alpha val="80000"/>
                    </a:schemeClr>
                  </a:outerShdw>
                </a:effectLst>
                <a:latin typeface="Arial" panose="020B0604020202020204" pitchFamily="34" charset="0"/>
                <a:ea typeface="+mn-ea"/>
                <a:cs typeface="+mn-cs"/>
              </a:rPr>
              <a:t>Lesson </a:t>
            </a:r>
            <a:r>
              <a:rPr lang="en-US" sz="1200" kern="1200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>
                      <a:alpha val="80000"/>
                    </a:schemeClr>
                  </a:outerShdw>
                </a:effectLst>
                <a:latin typeface="Arial" panose="020B0604020202020204" pitchFamily="34" charset="0"/>
                <a:ea typeface="+mn-ea"/>
                <a:cs typeface="+mn-cs"/>
              </a:rPr>
              <a:t>4: Radar</a:t>
            </a:r>
            <a:r>
              <a:rPr lang="en-US" sz="1200" kern="1200" baseline="0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>
                      <a:alpha val="80000"/>
                    </a:schemeClr>
                  </a:outerShdw>
                </a:effectLst>
                <a:latin typeface="Arial" panose="020B0604020202020204" pitchFamily="34" charset="0"/>
                <a:ea typeface="+mn-ea"/>
                <a:cs typeface="+mn-cs"/>
              </a:rPr>
              <a:t> Position Situation display</a:t>
            </a:r>
            <a:endParaRPr lang="en-US" sz="1200" kern="1200" dirty="0">
              <a:solidFill>
                <a:schemeClr val="bg1"/>
              </a:solidFill>
              <a:effectLst>
                <a:outerShdw blurRad="50800" dist="50800" dir="5400000" algn="ctr" rotWithShape="0">
                  <a:schemeClr val="tx1">
                    <a:alpha val="80000"/>
                  </a:schemeClr>
                </a:outerShdw>
              </a:effectLst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7945394" y="6356350"/>
            <a:ext cx="5699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228600" indent="-228600" algn="r">
              <a:buFont typeface="+mj-lt"/>
              <a:buAutoNum type="arabicPeriod"/>
              <a:defRPr sz="1200" b="0">
                <a:solidFill>
                  <a:schemeClr val="bg1"/>
                </a:solidFill>
              </a:defRPr>
            </a:lvl1pPr>
          </a:lstStyle>
          <a:p>
            <a:pPr marL="0" indent="0">
              <a:buFont typeface="+mj-lt"/>
              <a:buNone/>
            </a:pPr>
            <a:fld id="{F2BD9D44-EC01-4E71-8CAE-9F9624182C03}" type="slidenum">
              <a:rPr lang="en-US" altLang="en-US" smtClean="0"/>
              <a:pPr marL="0" indent="0">
                <a:buFont typeface="+mj-lt"/>
                <a:buNone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98849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5" r:id="rId1"/>
    <p:sldLayoutId id="2147484076" r:id="rId2"/>
    <p:sldLayoutId id="2147484077" r:id="rId3"/>
    <p:sldLayoutId id="2147484078" r:id="rId4"/>
    <p:sldLayoutId id="2147484079" r:id="rId5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 kern="1200">
          <a:solidFill>
            <a:srgbClr val="1D2F68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panose="020B0604020202020204" pitchFamily="34" charset="0"/>
        </a:defRPr>
      </a:lvl9pPr>
    </p:titleStyle>
    <p:bodyStyle>
      <a:lvl1pPr marL="320040" indent="-274320" algn="l" rtl="0" eaLnBrk="0" fontAlgn="base" hangingPunct="0">
        <a:spcBef>
          <a:spcPct val="20000"/>
        </a:spcBef>
        <a:spcAft>
          <a:spcPct val="0"/>
        </a:spcAft>
        <a:buChar char="•"/>
        <a:defRPr sz="28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74320" algn="l" rtl="0" eaLnBrk="0" fontAlgn="base" hangingPunct="0">
        <a:spcBef>
          <a:spcPct val="20000"/>
        </a:spcBef>
        <a:spcAft>
          <a:spcPct val="0"/>
        </a:spcAft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60120" indent="-27432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Ø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ct val="20000"/>
        </a:spcBef>
        <a:spcAft>
          <a:spcPct val="0"/>
        </a:spcAft>
        <a:buFont typeface="Courier New" panose="02070309020205020404" pitchFamily="49" charset="0"/>
        <a:buChar char="o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rtl="0" eaLnBrk="0" fontAlgn="base" hangingPunct="0">
        <a:spcBef>
          <a:spcPct val="20000"/>
        </a:spcBef>
        <a:spcAft>
          <a:spcPct val="0"/>
        </a:spcAft>
        <a:buNone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1">
          <a:gsLst>
            <a:gs pos="0">
              <a:srgbClr val="FFFFFF"/>
            </a:gs>
            <a:gs pos="50000">
              <a:srgbClr val="FBFBFB"/>
            </a:gs>
            <a:gs pos="100000">
              <a:srgbClr val="D0D0D0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7"/>
          <p:cNvSpPr>
            <a:spLocks noChangeArrowheads="1"/>
          </p:cNvSpPr>
          <p:nvPr userDrawn="1"/>
        </p:nvSpPr>
        <p:spPr bwMode="auto">
          <a:xfrm>
            <a:off x="-22225" y="6038850"/>
            <a:ext cx="9166225" cy="819150"/>
          </a:xfrm>
          <a:prstGeom prst="rect">
            <a:avLst/>
          </a:prstGeom>
          <a:solidFill>
            <a:srgbClr val="1D2F68"/>
          </a:solidFill>
          <a:ln w="9525">
            <a:solidFill>
              <a:srgbClr val="1D2F68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defRPr/>
            </a:pP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1027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428625" y="344488"/>
            <a:ext cx="8472488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Select to edit master title</a:t>
            </a:r>
          </a:p>
        </p:txBody>
      </p:sp>
      <p:sp>
        <p:nvSpPr>
          <p:cNvPr id="1028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508125"/>
            <a:ext cx="8050213" cy="439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Select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/>
              <a:t>Fourth level </a:t>
            </a:r>
            <a:endParaRPr lang="en-US" altLang="en-US" dirty="0"/>
          </a:p>
        </p:txBody>
      </p:sp>
      <p:pic>
        <p:nvPicPr>
          <p:cNvPr id="2" name="Picture 2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6105525"/>
            <a:ext cx="69532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981074" y="6336792"/>
            <a:ext cx="394927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>
                      <a:alpha val="80000"/>
                    </a:schemeClr>
                  </a:outerShdw>
                </a:effectLst>
                <a:latin typeface="Arial" panose="020B0604020202020204" pitchFamily="34" charset="0"/>
                <a:ea typeface="+mn-ea"/>
                <a:cs typeface="+mn-cs"/>
              </a:rPr>
              <a:t>Lesson 4: Radar Position Situation Display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7945394" y="6356350"/>
            <a:ext cx="5699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228600" indent="-228600" algn="r">
              <a:buFont typeface="+mj-lt"/>
              <a:buAutoNum type="arabicPeriod"/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indent="0">
              <a:buFont typeface="+mj-lt"/>
              <a:buNone/>
            </a:pPr>
            <a:fld id="{F2BD9D44-EC01-4E71-8CAE-9F9624182C03}" type="slidenum">
              <a:rPr lang="en-US" altLang="en-US" b="1" smtClean="0">
                <a:solidFill>
                  <a:srgbClr val="FFFFFF"/>
                </a:solidFill>
              </a:rPr>
              <a:pPr marL="0" indent="0">
                <a:buFont typeface="+mj-lt"/>
                <a:buNone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1143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1" r:id="rId1"/>
    <p:sldLayoutId id="2147484082" r:id="rId2"/>
    <p:sldLayoutId id="2147484083" r:id="rId3"/>
    <p:sldLayoutId id="2147484084" r:id="rId4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 kern="1200">
          <a:solidFill>
            <a:srgbClr val="1D2F68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panose="020B0604020202020204" pitchFamily="34" charset="0"/>
        </a:defRPr>
      </a:lvl9pPr>
    </p:titleStyle>
    <p:bodyStyle>
      <a:lvl1pPr marL="320040" indent="-274320" algn="l" rtl="0" eaLnBrk="0" fontAlgn="base" hangingPunct="0">
        <a:spcBef>
          <a:spcPct val="20000"/>
        </a:spcBef>
        <a:spcAft>
          <a:spcPct val="0"/>
        </a:spcAft>
        <a:buChar char="•"/>
        <a:defRPr sz="28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74320" algn="l" rtl="0" eaLnBrk="0" fontAlgn="base" hangingPunct="0">
        <a:spcBef>
          <a:spcPct val="20000"/>
        </a:spcBef>
        <a:spcAft>
          <a:spcPct val="0"/>
        </a:spcAft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60120" indent="-27432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Ø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Courier New" panose="02070309020205020404" pitchFamily="49" charset="0"/>
        <a:buChar char="o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rtl="0" eaLnBrk="0" fontAlgn="base" hangingPunct="0">
        <a:spcBef>
          <a:spcPct val="20000"/>
        </a:spcBef>
        <a:spcAft>
          <a:spcPct val="0"/>
        </a:spcAft>
        <a:buNone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1">
          <a:gsLst>
            <a:gs pos="0">
              <a:srgbClr val="FFFFFF"/>
            </a:gs>
            <a:gs pos="50000">
              <a:srgbClr val="FBFBFB"/>
            </a:gs>
            <a:gs pos="100000">
              <a:srgbClr val="D0D0D0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7"/>
          <p:cNvSpPr>
            <a:spLocks noChangeArrowheads="1"/>
          </p:cNvSpPr>
          <p:nvPr userDrawn="1"/>
        </p:nvSpPr>
        <p:spPr bwMode="auto">
          <a:xfrm>
            <a:off x="-22225" y="6038850"/>
            <a:ext cx="9166225" cy="819150"/>
          </a:xfrm>
          <a:prstGeom prst="rect">
            <a:avLst/>
          </a:prstGeom>
          <a:solidFill>
            <a:srgbClr val="1D2F68"/>
          </a:solidFill>
          <a:ln w="9525">
            <a:solidFill>
              <a:srgbClr val="1D2F68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defRPr/>
            </a:pP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1027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428625" y="344488"/>
            <a:ext cx="8472488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Select to edit master title</a:t>
            </a:r>
          </a:p>
        </p:txBody>
      </p:sp>
      <p:sp>
        <p:nvSpPr>
          <p:cNvPr id="1028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508125"/>
            <a:ext cx="8050213" cy="439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Select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 </a:t>
            </a:r>
          </a:p>
        </p:txBody>
      </p:sp>
      <p:pic>
        <p:nvPicPr>
          <p:cNvPr id="2" name="Picture 2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6105525"/>
            <a:ext cx="69532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981074" y="6336792"/>
            <a:ext cx="394927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>
                      <a:alpha val="80000"/>
                    </a:schemeClr>
                  </a:outerShdw>
                </a:effectLst>
                <a:latin typeface="Arial" panose="020B0604020202020204" pitchFamily="34" charset="0"/>
                <a:ea typeface="+mn-ea"/>
                <a:cs typeface="+mn-cs"/>
              </a:rPr>
              <a:t>Lesson </a:t>
            </a:r>
            <a:r>
              <a:rPr lang="en-US" sz="1200" kern="1200" dirty="0" err="1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>
                      <a:alpha val="80000"/>
                    </a:schemeClr>
                  </a:outerShdw>
                </a:effectLst>
                <a:latin typeface="Arial" panose="020B0604020202020204" pitchFamily="34" charset="0"/>
                <a:ea typeface="+mn-ea"/>
                <a:cs typeface="+mn-cs"/>
              </a:rPr>
              <a:t>nn</a:t>
            </a:r>
            <a:r>
              <a:rPr lang="en-US" sz="1200" kern="120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>
                      <a:alpha val="80000"/>
                    </a:schemeClr>
                  </a:outerShdw>
                </a:effectLst>
                <a:latin typeface="Arial" panose="020B0604020202020204" pitchFamily="34" charset="0"/>
                <a:ea typeface="+mn-ea"/>
                <a:cs typeface="+mn-cs"/>
              </a:rPr>
              <a:t>: </a:t>
            </a:r>
            <a:r>
              <a:rPr lang="en-US" sz="1200" kern="1200" dirty="0" err="1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>
                      <a:alpha val="80000"/>
                    </a:schemeClr>
                  </a:outerShdw>
                </a:effectLst>
                <a:latin typeface="Arial" panose="020B0604020202020204" pitchFamily="34" charset="0"/>
                <a:ea typeface="+mn-ea"/>
                <a:cs typeface="+mn-cs"/>
              </a:rPr>
              <a:t>Xxxx</a:t>
            </a:r>
            <a:r>
              <a:rPr lang="en-US" sz="1200" kern="120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>
                      <a:alpha val="80000"/>
                    </a:schemeClr>
                  </a:outerShdw>
                </a:effectLst>
                <a:latin typeface="Arial" panose="020B0604020202020204" pitchFamily="34" charset="0"/>
                <a:ea typeface="+mn-ea"/>
                <a:cs typeface="+mn-cs"/>
              </a:rPr>
              <a:t> (Arial 12 </a:t>
            </a:r>
            <a:r>
              <a:rPr lang="en-US" sz="1200" kern="1200" dirty="0" err="1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>
                      <a:alpha val="80000"/>
                    </a:schemeClr>
                  </a:outerShdw>
                </a:effectLst>
                <a:latin typeface="Arial" panose="020B0604020202020204" pitchFamily="34" charset="0"/>
                <a:ea typeface="+mn-ea"/>
                <a:cs typeface="+mn-cs"/>
              </a:rPr>
              <a:t>pt</a:t>
            </a:r>
            <a:r>
              <a:rPr lang="en-US" sz="1200" kern="120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>
                      <a:alpha val="80000"/>
                    </a:schemeClr>
                  </a:outerShdw>
                </a:effectLst>
                <a:latin typeface="Arial" panose="020B0604020202020204" pitchFamily="34" charset="0"/>
                <a:ea typeface="+mn-ea"/>
                <a:cs typeface="+mn-cs"/>
              </a:rPr>
              <a:t> not bold)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7945394" y="6336792"/>
            <a:ext cx="569955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228600" indent="-228600" algn="r">
              <a:buFont typeface="+mj-lt"/>
              <a:buAutoNum type="arabicPeriod"/>
              <a:defRPr sz="1200" b="0">
                <a:solidFill>
                  <a:schemeClr val="bg1"/>
                </a:solidFill>
              </a:defRPr>
            </a:lvl1pPr>
          </a:lstStyle>
          <a:p>
            <a:pPr marL="0" indent="0">
              <a:buFont typeface="+mj-lt"/>
              <a:buNone/>
            </a:pPr>
            <a:fld id="{F2BD9D44-EC01-4E71-8CAE-9F9624182C03}" type="slidenum">
              <a:rPr lang="en-US" altLang="en-US" smtClean="0"/>
              <a:pPr marL="0" indent="0">
                <a:buFont typeface="+mj-lt"/>
                <a:buNone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85968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6" r:id="rId1"/>
    <p:sldLayoutId id="2147484087" r:id="rId2"/>
    <p:sldLayoutId id="2147484088" r:id="rId3"/>
    <p:sldLayoutId id="2147484089" r:id="rId4"/>
    <p:sldLayoutId id="2147484090" r:id="rId5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 kern="1200">
          <a:solidFill>
            <a:srgbClr val="1D2F68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panose="020B0604020202020204" pitchFamily="34" charset="0"/>
        </a:defRPr>
      </a:lvl9pPr>
    </p:titleStyle>
    <p:bodyStyle>
      <a:lvl1pPr marL="320040" indent="-274320" algn="l" rtl="0" eaLnBrk="0" fontAlgn="base" hangingPunct="0">
        <a:spcBef>
          <a:spcPct val="20000"/>
        </a:spcBef>
        <a:spcAft>
          <a:spcPct val="0"/>
        </a:spcAft>
        <a:buChar char="•"/>
        <a:defRPr sz="28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74320" algn="l" rtl="0" eaLnBrk="0" fontAlgn="base" hangingPunct="0">
        <a:spcBef>
          <a:spcPct val="20000"/>
        </a:spcBef>
        <a:spcAft>
          <a:spcPct val="0"/>
        </a:spcAft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60120" indent="-27432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Ø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ct val="20000"/>
        </a:spcBef>
        <a:spcAft>
          <a:spcPct val="0"/>
        </a:spcAft>
        <a:buFont typeface="Courier New" panose="02070309020205020404" pitchFamily="49" charset="0"/>
        <a:buChar char="o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rtl="0" eaLnBrk="0" fontAlgn="base" hangingPunct="0">
        <a:spcBef>
          <a:spcPct val="20000"/>
        </a:spcBef>
        <a:spcAft>
          <a:spcPct val="0"/>
        </a:spcAft>
        <a:buNone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1">
          <a:gsLst>
            <a:gs pos="0">
              <a:srgbClr val="FFFFFF"/>
            </a:gs>
            <a:gs pos="50000">
              <a:srgbClr val="FBFBFB"/>
            </a:gs>
            <a:gs pos="100000">
              <a:srgbClr val="D0D0D0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7"/>
          <p:cNvSpPr>
            <a:spLocks noChangeArrowheads="1"/>
          </p:cNvSpPr>
          <p:nvPr userDrawn="1"/>
        </p:nvSpPr>
        <p:spPr bwMode="auto">
          <a:xfrm>
            <a:off x="-22225" y="6038850"/>
            <a:ext cx="9166225" cy="819150"/>
          </a:xfrm>
          <a:prstGeom prst="rect">
            <a:avLst/>
          </a:prstGeom>
          <a:solidFill>
            <a:srgbClr val="1D2F68"/>
          </a:solidFill>
          <a:ln w="9525">
            <a:solidFill>
              <a:srgbClr val="1D2F68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defRPr/>
            </a:pP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1027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428625" y="344488"/>
            <a:ext cx="8472488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Select to edit master title</a:t>
            </a:r>
          </a:p>
        </p:txBody>
      </p:sp>
      <p:sp>
        <p:nvSpPr>
          <p:cNvPr id="1028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508125"/>
            <a:ext cx="8050213" cy="439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Select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 </a:t>
            </a:r>
          </a:p>
        </p:txBody>
      </p:sp>
      <p:pic>
        <p:nvPicPr>
          <p:cNvPr id="2" name="Picture 2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6105525"/>
            <a:ext cx="69532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981074" y="6336792"/>
            <a:ext cx="394927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>
                      <a:alpha val="80000"/>
                    </a:schemeClr>
                  </a:outerShdw>
                </a:effectLst>
                <a:latin typeface="Arial" panose="020B0604020202020204" pitchFamily="34" charset="0"/>
                <a:ea typeface="+mn-ea"/>
                <a:cs typeface="+mn-cs"/>
              </a:rPr>
              <a:t>Lesson </a:t>
            </a:r>
            <a:r>
              <a:rPr lang="en-US" sz="1200" kern="1200" dirty="0" err="1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>
                      <a:alpha val="80000"/>
                    </a:schemeClr>
                  </a:outerShdw>
                </a:effectLst>
                <a:latin typeface="Arial" panose="020B0604020202020204" pitchFamily="34" charset="0"/>
                <a:ea typeface="+mn-ea"/>
                <a:cs typeface="+mn-cs"/>
              </a:rPr>
              <a:t>nn</a:t>
            </a:r>
            <a:r>
              <a:rPr lang="en-US" sz="1200" kern="120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>
                      <a:alpha val="80000"/>
                    </a:schemeClr>
                  </a:outerShdw>
                </a:effectLst>
                <a:latin typeface="Arial" panose="020B0604020202020204" pitchFamily="34" charset="0"/>
                <a:ea typeface="+mn-ea"/>
                <a:cs typeface="+mn-cs"/>
              </a:rPr>
              <a:t>: </a:t>
            </a:r>
            <a:r>
              <a:rPr lang="en-US" sz="1200" kern="1200" dirty="0" err="1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>
                      <a:alpha val="80000"/>
                    </a:schemeClr>
                  </a:outerShdw>
                </a:effectLst>
                <a:latin typeface="Arial" panose="020B0604020202020204" pitchFamily="34" charset="0"/>
                <a:ea typeface="+mn-ea"/>
                <a:cs typeface="+mn-cs"/>
              </a:rPr>
              <a:t>Xxxx</a:t>
            </a:r>
            <a:r>
              <a:rPr lang="en-US" sz="1200" kern="120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>
                      <a:alpha val="80000"/>
                    </a:schemeClr>
                  </a:outerShdw>
                </a:effectLst>
                <a:latin typeface="Arial" panose="020B0604020202020204" pitchFamily="34" charset="0"/>
                <a:ea typeface="+mn-ea"/>
                <a:cs typeface="+mn-cs"/>
              </a:rPr>
              <a:t> (Arial 12 </a:t>
            </a:r>
            <a:r>
              <a:rPr lang="en-US" sz="1200" kern="1200" dirty="0" err="1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>
                      <a:alpha val="80000"/>
                    </a:schemeClr>
                  </a:outerShdw>
                </a:effectLst>
                <a:latin typeface="Arial" panose="020B0604020202020204" pitchFamily="34" charset="0"/>
                <a:ea typeface="+mn-ea"/>
                <a:cs typeface="+mn-cs"/>
              </a:rPr>
              <a:t>pt</a:t>
            </a:r>
            <a:r>
              <a:rPr lang="en-US" sz="1200" kern="120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>
                      <a:alpha val="80000"/>
                    </a:schemeClr>
                  </a:outerShdw>
                </a:effectLst>
                <a:latin typeface="Arial" panose="020B0604020202020204" pitchFamily="34" charset="0"/>
                <a:ea typeface="+mn-ea"/>
                <a:cs typeface="+mn-cs"/>
              </a:rPr>
              <a:t> not bold)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7945394" y="6336792"/>
            <a:ext cx="569955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228600" indent="-228600" algn="r">
              <a:buFont typeface="+mj-lt"/>
              <a:buAutoNum type="arabicPeriod"/>
              <a:defRPr sz="1200" b="0">
                <a:solidFill>
                  <a:schemeClr val="bg1"/>
                </a:solidFill>
              </a:defRPr>
            </a:lvl1pPr>
          </a:lstStyle>
          <a:p>
            <a:pPr marL="0" indent="0">
              <a:buFont typeface="+mj-lt"/>
              <a:buNone/>
            </a:pPr>
            <a:fld id="{F2BD9D44-EC01-4E71-8CAE-9F9624182C03}" type="slidenum">
              <a:rPr lang="en-US" altLang="en-US" smtClean="0"/>
              <a:pPr marL="0" indent="0">
                <a:buFont typeface="+mj-lt"/>
                <a:buNone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0146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92" r:id="rId1"/>
    <p:sldLayoutId id="2147484093" r:id="rId2"/>
    <p:sldLayoutId id="2147484094" r:id="rId3"/>
    <p:sldLayoutId id="2147484095" r:id="rId4"/>
    <p:sldLayoutId id="2147484096" r:id="rId5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 kern="1200">
          <a:solidFill>
            <a:srgbClr val="1D2F68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panose="020B0604020202020204" pitchFamily="34" charset="0"/>
        </a:defRPr>
      </a:lvl9pPr>
    </p:titleStyle>
    <p:bodyStyle>
      <a:lvl1pPr marL="320040" indent="-274320" algn="l" rtl="0" eaLnBrk="0" fontAlgn="base" hangingPunct="0">
        <a:spcBef>
          <a:spcPct val="20000"/>
        </a:spcBef>
        <a:spcAft>
          <a:spcPct val="0"/>
        </a:spcAft>
        <a:buChar char="•"/>
        <a:defRPr sz="28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74320" algn="l" rtl="0" eaLnBrk="0" fontAlgn="base" hangingPunct="0">
        <a:spcBef>
          <a:spcPct val="20000"/>
        </a:spcBef>
        <a:spcAft>
          <a:spcPct val="0"/>
        </a:spcAft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60120" indent="-27432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Ø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ct val="20000"/>
        </a:spcBef>
        <a:spcAft>
          <a:spcPct val="0"/>
        </a:spcAft>
        <a:buFont typeface="Courier New" panose="02070309020205020404" pitchFamily="49" charset="0"/>
        <a:buChar char="o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rtl="0" eaLnBrk="0" fontAlgn="base" hangingPunct="0">
        <a:spcBef>
          <a:spcPct val="20000"/>
        </a:spcBef>
        <a:spcAft>
          <a:spcPct val="0"/>
        </a:spcAft>
        <a:buNone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1">
          <a:gsLst>
            <a:gs pos="0">
              <a:srgbClr val="FFFFFF"/>
            </a:gs>
            <a:gs pos="50000">
              <a:srgbClr val="FBFBFB"/>
            </a:gs>
            <a:gs pos="100000">
              <a:srgbClr val="D0D0D0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7"/>
          <p:cNvSpPr>
            <a:spLocks noChangeArrowheads="1"/>
          </p:cNvSpPr>
          <p:nvPr userDrawn="1"/>
        </p:nvSpPr>
        <p:spPr bwMode="auto">
          <a:xfrm>
            <a:off x="-22225" y="6038850"/>
            <a:ext cx="9166225" cy="819150"/>
          </a:xfrm>
          <a:prstGeom prst="rect">
            <a:avLst/>
          </a:prstGeom>
          <a:solidFill>
            <a:srgbClr val="1D2F68"/>
          </a:solidFill>
          <a:ln w="9525">
            <a:solidFill>
              <a:srgbClr val="1D2F68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defRPr/>
            </a:pP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1027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428625" y="344488"/>
            <a:ext cx="8472488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Select to edit master title</a:t>
            </a:r>
          </a:p>
        </p:txBody>
      </p:sp>
      <p:sp>
        <p:nvSpPr>
          <p:cNvPr id="1028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508125"/>
            <a:ext cx="8050213" cy="439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Select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 </a:t>
            </a:r>
          </a:p>
        </p:txBody>
      </p:sp>
      <p:pic>
        <p:nvPicPr>
          <p:cNvPr id="2" name="Picture 2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6105525"/>
            <a:ext cx="69532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981074" y="6336792"/>
            <a:ext cx="394927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>
                      <a:alpha val="80000"/>
                    </a:schemeClr>
                  </a:outerShdw>
                </a:effectLst>
                <a:latin typeface="Arial" panose="020B0604020202020204" pitchFamily="34" charset="0"/>
                <a:ea typeface="+mn-ea"/>
                <a:cs typeface="+mn-cs"/>
              </a:rPr>
              <a:t>Lesson </a:t>
            </a:r>
            <a:r>
              <a:rPr lang="en-US" sz="1200" kern="1200" dirty="0" smtClean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>
                      <a:alpha val="80000"/>
                    </a:schemeClr>
                  </a:outerShdw>
                </a:effectLst>
                <a:latin typeface="Arial" panose="020B0604020202020204" pitchFamily="34" charset="0"/>
                <a:ea typeface="+mn-ea"/>
                <a:cs typeface="+mn-cs"/>
              </a:rPr>
              <a:t>4: Radar Position Situation Display</a:t>
            </a:r>
            <a:endParaRPr lang="en-US" sz="1200" kern="1200" dirty="0">
              <a:solidFill>
                <a:schemeClr val="bg1"/>
              </a:solidFill>
              <a:effectLst>
                <a:outerShdw blurRad="50800" dist="50800" dir="5400000" algn="ctr" rotWithShape="0">
                  <a:schemeClr val="tx1">
                    <a:alpha val="80000"/>
                  </a:schemeClr>
                </a:outerShdw>
              </a:effectLst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7945394" y="6336792"/>
            <a:ext cx="569955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228600" indent="-228600" algn="r">
              <a:buFont typeface="+mj-lt"/>
              <a:buAutoNum type="arabicPeriod"/>
              <a:defRPr sz="1200" b="0">
                <a:solidFill>
                  <a:schemeClr val="bg1"/>
                </a:solidFill>
              </a:defRPr>
            </a:lvl1pPr>
          </a:lstStyle>
          <a:p>
            <a:pPr marL="0" indent="0">
              <a:buFont typeface="+mj-lt"/>
              <a:buNone/>
            </a:pPr>
            <a:fld id="{F2BD9D44-EC01-4E71-8CAE-9F9624182C03}" type="slidenum">
              <a:rPr lang="en-US" altLang="en-US" smtClean="0"/>
              <a:pPr marL="0" indent="0">
                <a:buFont typeface="+mj-lt"/>
                <a:buNone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34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98" r:id="rId1"/>
    <p:sldLayoutId id="2147484099" r:id="rId2"/>
    <p:sldLayoutId id="2147484100" r:id="rId3"/>
    <p:sldLayoutId id="2147484101" r:id="rId4"/>
    <p:sldLayoutId id="2147484102" r:id="rId5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 kern="1200">
          <a:solidFill>
            <a:srgbClr val="1D2F68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panose="020B0604020202020204" pitchFamily="34" charset="0"/>
        </a:defRPr>
      </a:lvl9pPr>
    </p:titleStyle>
    <p:bodyStyle>
      <a:lvl1pPr marL="320040" indent="-274320" algn="l" rtl="0" eaLnBrk="0" fontAlgn="base" hangingPunct="0">
        <a:spcBef>
          <a:spcPct val="20000"/>
        </a:spcBef>
        <a:spcAft>
          <a:spcPct val="0"/>
        </a:spcAft>
        <a:buChar char="•"/>
        <a:defRPr sz="28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74320" algn="l" rtl="0" eaLnBrk="0" fontAlgn="base" hangingPunct="0">
        <a:spcBef>
          <a:spcPct val="20000"/>
        </a:spcBef>
        <a:spcAft>
          <a:spcPct val="0"/>
        </a:spcAft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60120" indent="-27432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Ø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ct val="20000"/>
        </a:spcBef>
        <a:spcAft>
          <a:spcPct val="0"/>
        </a:spcAft>
        <a:buFont typeface="Courier New" panose="02070309020205020404" pitchFamily="49" charset="0"/>
        <a:buChar char="o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rtl="0" eaLnBrk="0" fontAlgn="base" hangingPunct="0">
        <a:spcBef>
          <a:spcPct val="20000"/>
        </a:spcBef>
        <a:spcAft>
          <a:spcPct val="0"/>
        </a:spcAft>
        <a:buNone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24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10" Type="http://schemas.openxmlformats.org/officeDocument/2006/relationships/image" Target="../media/image41.png"/><Relationship Id="rId4" Type="http://schemas.openxmlformats.org/officeDocument/2006/relationships/image" Target="../media/image38.png"/><Relationship Id="rId9" Type="http://schemas.openxmlformats.org/officeDocument/2006/relationships/image" Target="../media/image4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24.pn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11" Type="http://schemas.openxmlformats.org/officeDocument/2006/relationships/image" Target="../media/image48.png"/><Relationship Id="rId5" Type="http://schemas.openxmlformats.org/officeDocument/2006/relationships/image" Target="../media/image43.PNG"/><Relationship Id="rId10" Type="http://schemas.openxmlformats.org/officeDocument/2006/relationships/image" Target="../media/image40.png"/><Relationship Id="rId4" Type="http://schemas.openxmlformats.org/officeDocument/2006/relationships/image" Target="../media/image42.PNG"/><Relationship Id="rId9" Type="http://schemas.openxmlformats.org/officeDocument/2006/relationships/image" Target="../media/image47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8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7.png"/><Relationship Id="rId4" Type="http://schemas.openxmlformats.org/officeDocument/2006/relationships/image" Target="../media/image5.png"/><Relationship Id="rId9" Type="http://schemas.openxmlformats.org/officeDocument/2006/relationships/image" Target="../media/image4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50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5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24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24.png"/><Relationship Id="rId7" Type="http://schemas.openxmlformats.org/officeDocument/2006/relationships/image" Target="../media/image55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8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58.png"/><Relationship Id="rId7" Type="http://schemas.openxmlformats.org/officeDocument/2006/relationships/image" Target="../media/image62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Relationship Id="rId9" Type="http://schemas.openxmlformats.org/officeDocument/2006/relationships/image" Target="../media/image64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openxmlformats.org/officeDocument/2006/relationships/image" Target="../media/image58.png"/><Relationship Id="rId7" Type="http://schemas.openxmlformats.org/officeDocument/2006/relationships/image" Target="../media/image62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10" Type="http://schemas.openxmlformats.org/officeDocument/2006/relationships/image" Target="../media/image64.png"/><Relationship Id="rId4" Type="http://schemas.openxmlformats.org/officeDocument/2006/relationships/image" Target="../media/image60.png"/><Relationship Id="rId9" Type="http://schemas.openxmlformats.org/officeDocument/2006/relationships/image" Target="../media/image68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7" Type="http://schemas.openxmlformats.org/officeDocument/2006/relationships/image" Target="../media/image64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9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7" Type="http://schemas.openxmlformats.org/officeDocument/2006/relationships/image" Target="../media/image64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6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3" Type="http://schemas.openxmlformats.org/officeDocument/2006/relationships/image" Target="../media/image58.png"/><Relationship Id="rId7" Type="http://schemas.openxmlformats.org/officeDocument/2006/relationships/image" Target="../media/image70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6.png"/><Relationship Id="rId11" Type="http://schemas.openxmlformats.org/officeDocument/2006/relationships/image" Target="../media/image62.png"/><Relationship Id="rId5" Type="http://schemas.openxmlformats.org/officeDocument/2006/relationships/image" Target="../media/image59.png"/><Relationship Id="rId10" Type="http://schemas.openxmlformats.org/officeDocument/2006/relationships/image" Target="../media/image64.png"/><Relationship Id="rId4" Type="http://schemas.openxmlformats.org/officeDocument/2006/relationships/image" Target="../media/image60.png"/><Relationship Id="rId9" Type="http://schemas.openxmlformats.org/officeDocument/2006/relationships/image" Target="../media/image68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7" Type="http://schemas.openxmlformats.org/officeDocument/2006/relationships/image" Target="../media/image64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6.png"/><Relationship Id="rId5" Type="http://schemas.openxmlformats.org/officeDocument/2006/relationships/image" Target="../media/image58.png"/><Relationship Id="rId4" Type="http://schemas.openxmlformats.org/officeDocument/2006/relationships/image" Target="../media/image72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7" Type="http://schemas.openxmlformats.org/officeDocument/2006/relationships/image" Target="../media/image64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4.png"/><Relationship Id="rId5" Type="http://schemas.openxmlformats.org/officeDocument/2006/relationships/image" Target="../media/image67.png"/><Relationship Id="rId4" Type="http://schemas.openxmlformats.org/officeDocument/2006/relationships/image" Target="../media/image73.pn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image" Target="../media/image58.png"/><Relationship Id="rId7" Type="http://schemas.openxmlformats.org/officeDocument/2006/relationships/image" Target="../media/image67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image" Target="../media/image6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58.png"/><Relationship Id="rId7" Type="http://schemas.openxmlformats.org/officeDocument/2006/relationships/image" Target="../media/image62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1.png"/><Relationship Id="rId11" Type="http://schemas.openxmlformats.org/officeDocument/2006/relationships/image" Target="../media/image64.png"/><Relationship Id="rId5" Type="http://schemas.openxmlformats.org/officeDocument/2006/relationships/image" Target="../media/image60.png"/><Relationship Id="rId10" Type="http://schemas.openxmlformats.org/officeDocument/2006/relationships/image" Target="../media/image74.png"/><Relationship Id="rId4" Type="http://schemas.openxmlformats.org/officeDocument/2006/relationships/image" Target="../media/image59.png"/><Relationship Id="rId9" Type="http://schemas.openxmlformats.org/officeDocument/2006/relationships/image" Target="../media/image68.png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3" Type="http://schemas.openxmlformats.org/officeDocument/2006/relationships/image" Target="../media/image58.png"/><Relationship Id="rId7" Type="http://schemas.openxmlformats.org/officeDocument/2006/relationships/image" Target="../media/image61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6.png"/><Relationship Id="rId5" Type="http://schemas.openxmlformats.org/officeDocument/2006/relationships/image" Target="../media/image75.png"/><Relationship Id="rId10" Type="http://schemas.openxmlformats.org/officeDocument/2006/relationships/image" Target="../media/image64.png"/><Relationship Id="rId4" Type="http://schemas.openxmlformats.org/officeDocument/2006/relationships/image" Target="../media/image60.png"/><Relationship Id="rId9" Type="http://schemas.openxmlformats.org/officeDocument/2006/relationships/image" Target="../media/image62.png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3" Type="http://schemas.openxmlformats.org/officeDocument/2006/relationships/image" Target="../media/image66.png"/><Relationship Id="rId7" Type="http://schemas.openxmlformats.org/officeDocument/2006/relationships/image" Target="../media/image78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4.png"/><Relationship Id="rId5" Type="http://schemas.openxmlformats.org/officeDocument/2006/relationships/image" Target="../media/image24.png"/><Relationship Id="rId4" Type="http://schemas.openxmlformats.org/officeDocument/2006/relationships/image" Target="../media/image68.png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png"/><Relationship Id="rId3" Type="http://schemas.openxmlformats.org/officeDocument/2006/relationships/image" Target="../media/image58.png"/><Relationship Id="rId7" Type="http://schemas.openxmlformats.org/officeDocument/2006/relationships/image" Target="../media/image81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0.png"/><Relationship Id="rId5" Type="http://schemas.openxmlformats.org/officeDocument/2006/relationships/image" Target="../media/image67.png"/><Relationship Id="rId4" Type="http://schemas.openxmlformats.org/officeDocument/2006/relationships/image" Target="../media/image66.png"/><Relationship Id="rId9" Type="http://schemas.openxmlformats.org/officeDocument/2006/relationships/image" Target="../media/image64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4.PNG"/><Relationship Id="rId4" Type="http://schemas.openxmlformats.org/officeDocument/2006/relationships/image" Target="../media/image83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86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89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1.png"/><Relationship Id="rId4" Type="http://schemas.openxmlformats.org/officeDocument/2006/relationships/image" Target="../media/image90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image" Target="../media/image5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7.png"/><Relationship Id="rId15" Type="http://schemas.openxmlformats.org/officeDocument/2006/relationships/image" Target="../media/image8.png"/><Relationship Id="rId10" Type="http://schemas.openxmlformats.org/officeDocument/2006/relationships/image" Target="../media/image14.png"/><Relationship Id="rId4" Type="http://schemas.openxmlformats.org/officeDocument/2006/relationships/image" Target="../media/image6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94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5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0.png"/><Relationship Id="rId4" Type="http://schemas.openxmlformats.org/officeDocument/2006/relationships/image" Target="../media/image24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23.png"/><Relationship Id="rId5" Type="http://schemas.openxmlformats.org/officeDocument/2006/relationships/image" Target="../media/image7.png"/><Relationship Id="rId10" Type="http://schemas.openxmlformats.org/officeDocument/2006/relationships/image" Target="../media/image22.png"/><Relationship Id="rId4" Type="http://schemas.openxmlformats.org/officeDocument/2006/relationships/image" Target="../media/image6.png"/><Relationship Id="rId9" Type="http://schemas.openxmlformats.org/officeDocument/2006/relationships/image" Target="../media/image21.pn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5.png"/><Relationship Id="rId5" Type="http://schemas.openxmlformats.org/officeDocument/2006/relationships/image" Target="../media/image104.png"/><Relationship Id="rId4" Type="http://schemas.openxmlformats.org/officeDocument/2006/relationships/image" Target="../media/image24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1.png"/><Relationship Id="rId3" Type="http://schemas.openxmlformats.org/officeDocument/2006/relationships/image" Target="../media/image106.png"/><Relationship Id="rId7" Type="http://schemas.openxmlformats.org/officeDocument/2006/relationships/image" Target="../media/image110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9.png"/><Relationship Id="rId5" Type="http://schemas.openxmlformats.org/officeDocument/2006/relationships/image" Target="../media/image108.png"/><Relationship Id="rId4" Type="http://schemas.openxmlformats.org/officeDocument/2006/relationships/image" Target="../media/image107.pn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6.png"/><Relationship Id="rId3" Type="http://schemas.openxmlformats.org/officeDocument/2006/relationships/image" Target="../media/image24.png"/><Relationship Id="rId7" Type="http://schemas.openxmlformats.org/officeDocument/2006/relationships/image" Target="../media/image115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4.png"/><Relationship Id="rId5" Type="http://schemas.openxmlformats.org/officeDocument/2006/relationships/image" Target="../media/image113.png"/><Relationship Id="rId4" Type="http://schemas.openxmlformats.org/officeDocument/2006/relationships/image" Target="../media/image112.pn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7.PN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png"/><Relationship Id="rId7" Type="http://schemas.openxmlformats.org/officeDocument/2006/relationships/image" Target="../media/image122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121.png"/><Relationship Id="rId4" Type="http://schemas.openxmlformats.org/officeDocument/2006/relationships/image" Target="../media/image1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PN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8.png"/><Relationship Id="rId5" Type="http://schemas.openxmlformats.org/officeDocument/2006/relationships/image" Target="../media/image127.png"/><Relationship Id="rId4" Type="http://schemas.openxmlformats.org/officeDocument/2006/relationships/image" Target="../media/image126.png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pn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0.png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2947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Title">
            <a:extLst>
              <a:ext uri="{FF2B5EF4-FFF2-40B4-BE49-F238E27FC236}">
                <a16:creationId xmlns:a16="http://schemas.microsoft.com/office/drawing/2014/main" id="{74D1018D-EB2D-42D2-A99E-AF42162D23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" y="344487"/>
            <a:ext cx="8472488" cy="1169635"/>
          </a:xfrm>
        </p:spPr>
        <p:txBody>
          <a:bodyPr/>
          <a:lstStyle/>
          <a:p>
            <a:r>
              <a:rPr lang="en-US" dirty="0"/>
              <a:t>Distance Reference Indicator (Halo) </a:t>
            </a:r>
            <a:endParaRPr lang="en-US" sz="3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82EC7F-5DC3-4CC9-9439-0B2F1BE1E07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fld id="{F2BD9D44-EC01-4E71-8CAE-9F9624182C03}" type="slidenum">
              <a:rPr lang="en-US" altLang="en-US" smtClean="0">
                <a:solidFill>
                  <a:srgbClr val="FFFFFF"/>
                </a:solidFill>
              </a:rPr>
              <a:pPr marL="0" indent="0">
                <a:buFont typeface="+mj-lt"/>
                <a:buNone/>
              </a:pPr>
              <a:t>9</a:t>
            </a:fld>
            <a:endParaRPr lang="en-US" dirty="0"/>
          </a:p>
        </p:txBody>
      </p:sp>
      <p:sp>
        <p:nvSpPr>
          <p:cNvPr id="5" name="Black Rectangle 1"/>
          <p:cNvSpPr/>
          <p:nvPr/>
        </p:nvSpPr>
        <p:spPr bwMode="auto">
          <a:xfrm>
            <a:off x="2154280" y="2216390"/>
            <a:ext cx="2093976" cy="2331720"/>
          </a:xfrm>
          <a:prstGeom prst="rect">
            <a:avLst/>
          </a:prstGeom>
          <a:solidFill>
            <a:schemeClr val="tx1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" name="Black Rectangle 2"/>
          <p:cNvSpPr/>
          <p:nvPr/>
        </p:nvSpPr>
        <p:spPr bwMode="auto">
          <a:xfrm>
            <a:off x="5194592" y="2216390"/>
            <a:ext cx="2093976" cy="2331720"/>
          </a:xfrm>
          <a:prstGeom prst="rect">
            <a:avLst/>
          </a:prstGeom>
          <a:solidFill>
            <a:schemeClr val="tx1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5 mile text box"/>
          <p:cNvSpPr txBox="1"/>
          <p:nvPr/>
        </p:nvSpPr>
        <p:spPr>
          <a:xfrm>
            <a:off x="2154280" y="4700543"/>
            <a:ext cx="20939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5 Mile </a:t>
            </a:r>
          </a:p>
        </p:txBody>
      </p:sp>
      <p:sp>
        <p:nvSpPr>
          <p:cNvPr id="22" name="3 mile text box"/>
          <p:cNvSpPr txBox="1"/>
          <p:nvPr/>
        </p:nvSpPr>
        <p:spPr>
          <a:xfrm>
            <a:off x="5221330" y="4710068"/>
            <a:ext cx="20939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3 Mile </a:t>
            </a:r>
          </a:p>
        </p:txBody>
      </p:sp>
      <p:pic>
        <p:nvPicPr>
          <p:cNvPr id="15" name="RSM target">
            <a:extLst>
              <a:ext uri="{FF2B5EF4-FFF2-40B4-BE49-F238E27FC236}">
                <a16:creationId xmlns:a16="http://schemas.microsoft.com/office/drawing/2014/main" id="{498B6A51-7CF3-49C7-A336-7E38E10CD7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9190" y="3241235"/>
            <a:ext cx="144780" cy="152400"/>
          </a:xfrm>
          <a:prstGeom prst="rect">
            <a:avLst/>
          </a:prstGeom>
        </p:spPr>
      </p:pic>
      <p:pic>
        <p:nvPicPr>
          <p:cNvPr id="6" name="3 mile DRI">
            <a:extLst>
              <a:ext uri="{FF2B5EF4-FFF2-40B4-BE49-F238E27FC236}">
                <a16:creationId xmlns:a16="http://schemas.microsoft.com/office/drawing/2014/main" id="{21054F8C-E92B-4E66-96F8-15E735514F8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0663" y="2834964"/>
            <a:ext cx="941834" cy="941834"/>
          </a:xfrm>
          <a:prstGeom prst="rect">
            <a:avLst/>
          </a:prstGeom>
        </p:spPr>
      </p:pic>
      <p:pic>
        <p:nvPicPr>
          <p:cNvPr id="10" name="5 mile DRI">
            <a:extLst>
              <a:ext uri="{FF2B5EF4-FFF2-40B4-BE49-F238E27FC236}">
                <a16:creationId xmlns:a16="http://schemas.microsoft.com/office/drawing/2014/main" id="{D880B8D9-1951-4F1E-8AD9-9BBC52B63F4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7930" y="2521019"/>
            <a:ext cx="1566675" cy="1569723"/>
          </a:xfrm>
          <a:prstGeom prst="rect">
            <a:avLst/>
          </a:prstGeom>
        </p:spPr>
      </p:pic>
      <p:pic>
        <p:nvPicPr>
          <p:cNvPr id="8" name="Beacon target">
            <a:extLst>
              <a:ext uri="{FF2B5EF4-FFF2-40B4-BE49-F238E27FC236}">
                <a16:creationId xmlns:a16="http://schemas.microsoft.com/office/drawing/2014/main" id="{BC511120-223A-45ED-B6FB-65AFE86F63B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544" y="3105667"/>
            <a:ext cx="266700" cy="373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392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718C5AE-9909-40CC-B730-9C5F0D5E55A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28625" y="1060652"/>
            <a:ext cx="8472488" cy="4766216"/>
          </a:xfrm>
        </p:spPr>
        <p:txBody>
          <a:bodyPr/>
          <a:lstStyle/>
          <a:p>
            <a:pPr marL="45720" indent="0">
              <a:buNone/>
            </a:pPr>
            <a:r>
              <a:rPr lang="en-US" dirty="0" smtClean="0"/>
              <a:t>Which map symbol is used to depict an obstruction?</a:t>
            </a:r>
            <a:endParaRPr lang="en-US" dirty="0"/>
          </a:p>
        </p:txBody>
      </p:sp>
      <p:sp>
        <p:nvSpPr>
          <p:cNvPr id="3" name="Slide Title">
            <a:extLst>
              <a:ext uri="{FF2B5EF4-FFF2-40B4-BE49-F238E27FC236}">
                <a16:creationId xmlns:a16="http://schemas.microsoft.com/office/drawing/2014/main" id="{AFDFCC51-B31E-4972-8975-6B71EB4222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Knowledge Check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B50724-EF4C-48A3-8745-2E78476C2CC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fld id="{F2BD9D44-EC01-4E71-8CAE-9F9624182C03}" type="slidenum">
              <a:rPr lang="en-US" altLang="en-US" smtClean="0">
                <a:solidFill>
                  <a:srgbClr val="FFFFFF"/>
                </a:solidFill>
              </a:rPr>
              <a:pPr marL="0" indent="0">
                <a:buFont typeface="+mj-lt"/>
                <a:buNone/>
              </a:pPr>
              <a:t>10</a:t>
            </a:fld>
            <a:endParaRPr lang="en-US" dirty="0"/>
          </a:p>
        </p:txBody>
      </p:sp>
      <p:pic>
        <p:nvPicPr>
          <p:cNvPr id="5" name="Arrow">
            <a:extLst>
              <a:ext uri="{FF2B5EF4-FFF2-40B4-BE49-F238E27FC236}">
                <a16:creationId xmlns:a16="http://schemas.microsoft.com/office/drawing/2014/main" id="{4E415F63-1547-429D-83BA-2EFB06D9518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9663" y="6261870"/>
            <a:ext cx="394232" cy="365760"/>
          </a:xfrm>
          <a:prstGeom prst="rect">
            <a:avLst/>
          </a:prstGeom>
        </p:spPr>
      </p:pic>
      <p:pic>
        <p:nvPicPr>
          <p:cNvPr id="9" name="Main Picture 1"/>
          <p:cNvPicPr preferRelativeResize="0"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1840" y="1828800"/>
            <a:ext cx="2286000" cy="4114800"/>
          </a:xfrm>
          <a:prstGeom prst="rect">
            <a:avLst/>
          </a:prstGeom>
        </p:spPr>
      </p:pic>
      <p:sp>
        <p:nvSpPr>
          <p:cNvPr id="7" name="Main picture"/>
          <p:cNvSpPr/>
          <p:nvPr/>
        </p:nvSpPr>
        <p:spPr bwMode="auto">
          <a:xfrm>
            <a:off x="3291840" y="1828800"/>
            <a:ext cx="2286000" cy="3614057"/>
          </a:xfrm>
          <a:prstGeom prst="rect">
            <a:avLst/>
          </a:prstGeom>
          <a:noFill/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Opaque Mask"/>
          <p:cNvSpPr/>
          <p:nvPr/>
        </p:nvSpPr>
        <p:spPr bwMode="auto">
          <a:xfrm>
            <a:off x="3291839" y="1712067"/>
            <a:ext cx="2286001" cy="3730789"/>
          </a:xfrm>
          <a:prstGeom prst="rect">
            <a:avLst/>
          </a:prstGeom>
          <a:solidFill>
            <a:srgbClr val="FFFFFF">
              <a:alpha val="74902"/>
            </a:srgb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Green box"/>
          <p:cNvSpPr/>
          <p:nvPr/>
        </p:nvSpPr>
        <p:spPr bwMode="auto">
          <a:xfrm>
            <a:off x="3291840" y="5442857"/>
            <a:ext cx="2286000" cy="500743"/>
          </a:xfrm>
          <a:prstGeom prst="rect">
            <a:avLst/>
          </a:prstGeom>
          <a:noFill/>
          <a:ln w="762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9476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718C5AE-9909-40CC-B730-9C5F0D5E55A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28625" y="1060652"/>
            <a:ext cx="8472488" cy="4766216"/>
          </a:xfrm>
        </p:spPr>
        <p:txBody>
          <a:bodyPr/>
          <a:lstStyle/>
          <a:p>
            <a:pPr marL="45720" indent="0">
              <a:buNone/>
            </a:pPr>
            <a:r>
              <a:rPr lang="en-US" dirty="0" smtClean="0"/>
              <a:t>What type of Distance Reference Indicator is displayed when an aircraft is in a reduced separation area and the system is receiving radar from a preferred sensor?</a:t>
            </a:r>
            <a:endParaRPr lang="en-US" dirty="0"/>
          </a:p>
          <a:p>
            <a:pPr marL="45720" indent="0">
              <a:buNone/>
            </a:pP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FDFCC51-B31E-4972-8975-6B71EB4222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Knowledge Check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B50724-EF4C-48A3-8745-2E78476C2CC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fld id="{F2BD9D44-EC01-4E71-8CAE-9F9624182C03}" type="slidenum">
              <a:rPr lang="en-US" altLang="en-US" smtClean="0">
                <a:solidFill>
                  <a:srgbClr val="FFFFFF"/>
                </a:solidFill>
              </a:rPr>
              <a:pPr marL="0" indent="0">
                <a:buFont typeface="+mj-lt"/>
                <a:buNone/>
              </a:pPr>
              <a:t>11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E415F63-1547-429D-83BA-2EFB06D9518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9663" y="6261870"/>
            <a:ext cx="394232" cy="365760"/>
          </a:xfrm>
          <a:prstGeom prst="rect">
            <a:avLst/>
          </a:prstGeom>
        </p:spPr>
      </p:pic>
      <p:grpSp>
        <p:nvGrpSpPr>
          <p:cNvPr id="30" name="Group 29"/>
          <p:cNvGrpSpPr/>
          <p:nvPr/>
        </p:nvGrpSpPr>
        <p:grpSpPr>
          <a:xfrm>
            <a:off x="1019703" y="2979277"/>
            <a:ext cx="2093976" cy="2331720"/>
            <a:chOff x="177698" y="2236764"/>
            <a:chExt cx="2093976" cy="2331720"/>
          </a:xfrm>
          <a:solidFill>
            <a:schemeClr val="tx1"/>
          </a:solidFill>
        </p:grpSpPr>
        <p:sp>
          <p:nvSpPr>
            <p:cNvPr id="31" name="Rectangle 30"/>
            <p:cNvSpPr/>
            <p:nvPr/>
          </p:nvSpPr>
          <p:spPr bwMode="auto">
            <a:xfrm>
              <a:off x="177698" y="2236764"/>
              <a:ext cx="2093976" cy="2331720"/>
            </a:xfrm>
            <a:prstGeom prst="rect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2" name="Oval 31"/>
            <p:cNvSpPr/>
            <p:nvPr/>
          </p:nvSpPr>
          <p:spPr bwMode="auto">
            <a:xfrm>
              <a:off x="428625" y="2543914"/>
              <a:ext cx="1603375" cy="1537634"/>
            </a:xfrm>
            <a:prstGeom prst="ellipse">
              <a:avLst/>
            </a:prstGeom>
            <a:grpFill/>
            <a:ln w="53975" cap="flat" cmpd="sng" algn="ctr">
              <a:solidFill>
                <a:srgbClr val="FFFFA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cxnSp>
          <p:nvCxnSpPr>
            <p:cNvPr id="33" name="Straight Connector 32"/>
            <p:cNvCxnSpPr/>
            <p:nvPr/>
          </p:nvCxnSpPr>
          <p:spPr bwMode="auto">
            <a:xfrm>
              <a:off x="1126833" y="3200845"/>
              <a:ext cx="199701" cy="211015"/>
            </a:xfrm>
            <a:prstGeom prst="line">
              <a:avLst/>
            </a:prstGeom>
            <a:grpFill/>
            <a:ln w="31750" cap="flat" cmpd="sng" algn="ctr">
              <a:solidFill>
                <a:srgbClr val="FFFFA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34" name="Group 33"/>
          <p:cNvGrpSpPr/>
          <p:nvPr/>
        </p:nvGrpSpPr>
        <p:grpSpPr>
          <a:xfrm>
            <a:off x="3790523" y="2975408"/>
            <a:ext cx="2093976" cy="2331720"/>
            <a:chOff x="2614635" y="1759218"/>
            <a:chExt cx="2093976" cy="2331720"/>
          </a:xfrm>
          <a:solidFill>
            <a:schemeClr val="tx1"/>
          </a:solidFill>
        </p:grpSpPr>
        <p:grpSp>
          <p:nvGrpSpPr>
            <p:cNvPr id="35" name="Group 34"/>
            <p:cNvGrpSpPr/>
            <p:nvPr/>
          </p:nvGrpSpPr>
          <p:grpSpPr>
            <a:xfrm>
              <a:off x="2614635" y="1759218"/>
              <a:ext cx="2093976" cy="2331720"/>
              <a:chOff x="177698" y="2236764"/>
              <a:chExt cx="2093976" cy="2331720"/>
            </a:xfrm>
            <a:grpFill/>
          </p:grpSpPr>
          <p:sp>
            <p:nvSpPr>
              <p:cNvPr id="41" name="Rectangle 40"/>
              <p:cNvSpPr/>
              <p:nvPr/>
            </p:nvSpPr>
            <p:spPr bwMode="auto">
              <a:xfrm>
                <a:off x="177698" y="2236764"/>
                <a:ext cx="2093976" cy="2331720"/>
              </a:xfrm>
              <a:prstGeom prst="rect">
                <a:avLst/>
              </a:prstGeom>
              <a:grpFill/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2" name="Oval 41"/>
              <p:cNvSpPr/>
              <p:nvPr/>
            </p:nvSpPr>
            <p:spPr bwMode="auto">
              <a:xfrm>
                <a:off x="428625" y="2543914"/>
                <a:ext cx="1603375" cy="1537634"/>
              </a:xfrm>
              <a:prstGeom prst="ellipse">
                <a:avLst/>
              </a:prstGeom>
              <a:noFill/>
              <a:ln w="53975" cap="flat" cmpd="sng" algn="ctr">
                <a:solidFill>
                  <a:srgbClr val="FFFFA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36" name="Rectangle 35"/>
            <p:cNvSpPr/>
            <p:nvPr/>
          </p:nvSpPr>
          <p:spPr bwMode="auto">
            <a:xfrm>
              <a:off x="4331308" y="2641600"/>
              <a:ext cx="239291" cy="424873"/>
            </a:xfrm>
            <a:prstGeom prst="rect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7" name="Rectangle 36"/>
            <p:cNvSpPr/>
            <p:nvPr/>
          </p:nvSpPr>
          <p:spPr bwMode="auto">
            <a:xfrm>
              <a:off x="2788952" y="2636273"/>
              <a:ext cx="239291" cy="424873"/>
            </a:xfrm>
            <a:prstGeom prst="rect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8" name="Rectangle 37"/>
            <p:cNvSpPr/>
            <p:nvPr/>
          </p:nvSpPr>
          <p:spPr bwMode="auto">
            <a:xfrm>
              <a:off x="3532478" y="1920465"/>
              <a:ext cx="319086" cy="424873"/>
            </a:xfrm>
            <a:prstGeom prst="rect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9" name="Rectangle 38"/>
            <p:cNvSpPr/>
            <p:nvPr/>
          </p:nvSpPr>
          <p:spPr bwMode="auto">
            <a:xfrm>
              <a:off x="3518624" y="3375188"/>
              <a:ext cx="319086" cy="424873"/>
            </a:xfrm>
            <a:prstGeom prst="rect">
              <a:avLst/>
            </a:prstGeom>
            <a:grp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0" name="Oval 39"/>
            <p:cNvSpPr/>
            <p:nvPr/>
          </p:nvSpPr>
          <p:spPr bwMode="auto">
            <a:xfrm>
              <a:off x="3587079" y="2759060"/>
              <a:ext cx="181653" cy="175491"/>
            </a:xfrm>
            <a:prstGeom prst="ellipse">
              <a:avLst/>
            </a:prstGeom>
            <a:solidFill>
              <a:srgbClr val="FFFFA1"/>
            </a:solidFill>
            <a:ln w="38100" cap="flat" cmpd="sng" algn="ctr">
              <a:solidFill>
                <a:srgbClr val="FFFFA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49" name="Rectangle 48"/>
          <p:cNvSpPr/>
          <p:nvPr/>
        </p:nvSpPr>
        <p:spPr bwMode="auto">
          <a:xfrm>
            <a:off x="6548814" y="2975408"/>
            <a:ext cx="2093976" cy="2331720"/>
          </a:xfrm>
          <a:prstGeom prst="rect">
            <a:avLst/>
          </a:prstGeom>
          <a:solidFill>
            <a:schemeClr val="tx1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0" name="Oval 49"/>
          <p:cNvSpPr/>
          <p:nvPr/>
        </p:nvSpPr>
        <p:spPr bwMode="auto">
          <a:xfrm>
            <a:off x="6799741" y="3282558"/>
            <a:ext cx="1603375" cy="1537634"/>
          </a:xfrm>
          <a:prstGeom prst="ellipse">
            <a:avLst/>
          </a:prstGeom>
          <a:solidFill>
            <a:schemeClr val="tx1"/>
          </a:solidFill>
          <a:ln w="53975" cap="flat" cmpd="sng" algn="ctr">
            <a:solidFill>
              <a:srgbClr val="FFFFA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5" name="Rectangle 44"/>
          <p:cNvSpPr/>
          <p:nvPr/>
        </p:nvSpPr>
        <p:spPr bwMode="auto">
          <a:xfrm>
            <a:off x="8265487" y="3857790"/>
            <a:ext cx="239291" cy="424873"/>
          </a:xfrm>
          <a:prstGeom prst="rect">
            <a:avLst/>
          </a:prstGeom>
          <a:solidFill>
            <a:schemeClr val="tx1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6" name="Rectangle 45"/>
          <p:cNvSpPr/>
          <p:nvPr/>
        </p:nvSpPr>
        <p:spPr bwMode="auto">
          <a:xfrm>
            <a:off x="6723131" y="3852463"/>
            <a:ext cx="239291" cy="424873"/>
          </a:xfrm>
          <a:prstGeom prst="rect">
            <a:avLst/>
          </a:prstGeom>
          <a:solidFill>
            <a:schemeClr val="tx1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7" name="Rectangle 46"/>
          <p:cNvSpPr/>
          <p:nvPr/>
        </p:nvSpPr>
        <p:spPr bwMode="auto">
          <a:xfrm>
            <a:off x="7466657" y="3136655"/>
            <a:ext cx="319086" cy="424873"/>
          </a:xfrm>
          <a:prstGeom prst="rect">
            <a:avLst/>
          </a:prstGeom>
          <a:solidFill>
            <a:schemeClr val="tx1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8" name="Rectangle 47"/>
          <p:cNvSpPr/>
          <p:nvPr/>
        </p:nvSpPr>
        <p:spPr bwMode="auto">
          <a:xfrm>
            <a:off x="7452803" y="4591378"/>
            <a:ext cx="319086" cy="424873"/>
          </a:xfrm>
          <a:prstGeom prst="rect">
            <a:avLst/>
          </a:prstGeom>
          <a:solidFill>
            <a:schemeClr val="tx1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51" name="Straight Connector 50"/>
          <p:cNvCxnSpPr/>
          <p:nvPr/>
        </p:nvCxnSpPr>
        <p:spPr bwMode="auto">
          <a:xfrm>
            <a:off x="7516585" y="3897395"/>
            <a:ext cx="271639" cy="306391"/>
          </a:xfrm>
          <a:prstGeom prst="line">
            <a:avLst/>
          </a:prstGeom>
          <a:solidFill>
            <a:schemeClr val="tx1"/>
          </a:solidFill>
          <a:ln w="31750" cap="flat" cmpd="sng" algn="ctr">
            <a:solidFill>
              <a:srgbClr val="FFFFA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2" name="Oval 51"/>
          <p:cNvSpPr/>
          <p:nvPr/>
        </p:nvSpPr>
        <p:spPr bwMode="auto">
          <a:xfrm>
            <a:off x="7564304" y="3967178"/>
            <a:ext cx="181653" cy="175491"/>
          </a:xfrm>
          <a:prstGeom prst="ellipse">
            <a:avLst/>
          </a:prstGeom>
          <a:solidFill>
            <a:srgbClr val="FFFFA1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1728187" y="5369222"/>
            <a:ext cx="67700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smtClean="0"/>
              <a:t>A</a:t>
            </a:r>
            <a:endParaRPr lang="en-US" sz="2500" dirty="0"/>
          </a:p>
        </p:txBody>
      </p:sp>
      <p:sp>
        <p:nvSpPr>
          <p:cNvPr id="54" name="TextBox 53"/>
          <p:cNvSpPr txBox="1"/>
          <p:nvPr/>
        </p:nvSpPr>
        <p:spPr>
          <a:xfrm>
            <a:off x="7355812" y="5380192"/>
            <a:ext cx="67700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smtClean="0"/>
              <a:t>C</a:t>
            </a:r>
            <a:endParaRPr lang="en-US" sz="2500" dirty="0"/>
          </a:p>
        </p:txBody>
      </p:sp>
      <p:sp>
        <p:nvSpPr>
          <p:cNvPr id="55" name="TextBox 54"/>
          <p:cNvSpPr txBox="1"/>
          <p:nvPr/>
        </p:nvSpPr>
        <p:spPr>
          <a:xfrm>
            <a:off x="4515289" y="5380192"/>
            <a:ext cx="67700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smtClean="0"/>
              <a:t>B</a:t>
            </a:r>
            <a:endParaRPr lang="en-US" sz="2500" dirty="0"/>
          </a:p>
        </p:txBody>
      </p:sp>
      <p:sp>
        <p:nvSpPr>
          <p:cNvPr id="8" name="Rectangle 7"/>
          <p:cNvSpPr/>
          <p:nvPr/>
        </p:nvSpPr>
        <p:spPr bwMode="auto">
          <a:xfrm>
            <a:off x="1019703" y="2931863"/>
            <a:ext cx="2139593" cy="2383974"/>
          </a:xfrm>
          <a:prstGeom prst="rect">
            <a:avLst/>
          </a:prstGeom>
          <a:solidFill>
            <a:srgbClr val="FFFFFF">
              <a:alpha val="74902"/>
            </a:srgb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6" name="Rectangle 55"/>
          <p:cNvSpPr/>
          <p:nvPr/>
        </p:nvSpPr>
        <p:spPr bwMode="auto">
          <a:xfrm>
            <a:off x="6515726" y="2923154"/>
            <a:ext cx="2127064" cy="2383974"/>
          </a:xfrm>
          <a:prstGeom prst="rect">
            <a:avLst/>
          </a:prstGeom>
          <a:solidFill>
            <a:srgbClr val="FFFFFF">
              <a:alpha val="74902"/>
            </a:srgb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3026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" dur="indefinite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1" dur="indefinite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3" dur="indefinite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4" dur="indefinite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54" grpId="0"/>
      <p:bldP spid="8" grpId="0" animBg="1"/>
      <p:bldP spid="5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718C5AE-9909-40CC-B730-9C5F0D5E55A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69012" y="1060652"/>
            <a:ext cx="8944651" cy="4766216"/>
          </a:xfrm>
        </p:spPr>
        <p:txBody>
          <a:bodyPr/>
          <a:lstStyle/>
          <a:p>
            <a:pPr marL="45720" indent="0">
              <a:buNone/>
            </a:pPr>
            <a:r>
              <a:rPr lang="en-US" dirty="0" smtClean="0"/>
              <a:t>Which map symbol is used to depict an emergency airport?</a:t>
            </a:r>
            <a:endParaRPr lang="en-US" dirty="0"/>
          </a:p>
          <a:p>
            <a:pPr marL="45720" indent="0">
              <a:buNone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FDFCC51-B31E-4972-8975-6B71EB4222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Knowledge Check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B50724-EF4C-48A3-8745-2E78476C2CC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fld id="{F2BD9D44-EC01-4E71-8CAE-9F9624182C03}" type="slidenum">
              <a:rPr lang="en-US" altLang="en-US" smtClean="0">
                <a:solidFill>
                  <a:srgbClr val="FFFFFF"/>
                </a:solidFill>
              </a:rPr>
              <a:pPr marL="0" indent="0">
                <a:buFont typeface="+mj-lt"/>
                <a:buNone/>
              </a:pPr>
              <a:t>12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E415F63-1547-429D-83BA-2EFB06D9518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9663" y="6261870"/>
            <a:ext cx="394232" cy="365760"/>
          </a:xfrm>
          <a:prstGeom prst="rect">
            <a:avLst/>
          </a:prstGeom>
        </p:spPr>
      </p:pic>
      <p:pic>
        <p:nvPicPr>
          <p:cNvPr id="7" name="Picture 6"/>
          <p:cNvPicPr preferRelativeResize="0"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1840" y="1828800"/>
            <a:ext cx="2286000" cy="4114800"/>
          </a:xfrm>
          <a:prstGeom prst="rect">
            <a:avLst/>
          </a:prstGeom>
        </p:spPr>
      </p:pic>
      <p:sp>
        <p:nvSpPr>
          <p:cNvPr id="6" name="Opaque Mask"/>
          <p:cNvSpPr/>
          <p:nvPr/>
        </p:nvSpPr>
        <p:spPr bwMode="auto">
          <a:xfrm>
            <a:off x="3291840" y="1828800"/>
            <a:ext cx="2286000" cy="3100246"/>
          </a:xfrm>
          <a:prstGeom prst="rect">
            <a:avLst/>
          </a:prstGeom>
          <a:solidFill>
            <a:srgbClr val="FFFFFF">
              <a:alpha val="74902"/>
            </a:srgb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3291840" y="5429789"/>
            <a:ext cx="2286000" cy="513811"/>
          </a:xfrm>
          <a:prstGeom prst="rect">
            <a:avLst/>
          </a:prstGeom>
          <a:solidFill>
            <a:srgbClr val="FFFFFF">
              <a:alpha val="74902"/>
            </a:srgb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3291840" y="4929046"/>
            <a:ext cx="2286000" cy="500743"/>
          </a:xfrm>
          <a:prstGeom prst="rect">
            <a:avLst/>
          </a:prstGeom>
          <a:noFill/>
          <a:ln w="762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5986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2160898" y="1851543"/>
            <a:ext cx="4297680" cy="2743200"/>
          </a:xfrm>
          <a:prstGeom prst="rect">
            <a:avLst/>
          </a:prstGeom>
          <a:solidFill>
            <a:schemeClr val="tx1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4D1018D-EB2D-42D2-A99E-AF42162D23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Full Data Block (FDB)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82EC7F-5DC3-4CC9-9439-0B2F1BE1E07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fld id="{F2BD9D44-EC01-4E71-8CAE-9F9624182C03}" type="slidenum">
              <a:rPr lang="en-US" altLang="en-US" smtClean="0">
                <a:solidFill>
                  <a:srgbClr val="FFFFFF"/>
                </a:solidFill>
              </a:rPr>
              <a:pPr marL="0" indent="0">
                <a:buFont typeface="+mj-lt"/>
                <a:buNone/>
              </a:pPr>
              <a:t>13</a:t>
            </a:fld>
            <a:endParaRPr lang="en-US" dirty="0"/>
          </a:p>
        </p:txBody>
      </p:sp>
      <p:sp>
        <p:nvSpPr>
          <p:cNvPr id="43" name="Title 1"/>
          <p:cNvSpPr txBox="1">
            <a:spLocks/>
          </p:cNvSpPr>
          <p:nvPr/>
        </p:nvSpPr>
        <p:spPr>
          <a:xfrm>
            <a:off x="3543984" y="1828078"/>
            <a:ext cx="2840736" cy="224262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dirty="0">
                <a:solidFill>
                  <a:srgbClr val="EEF3AE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SWA212</a:t>
            </a:r>
            <a:r>
              <a:rPr lang="en-US" sz="2800" dirty="0">
                <a:solidFill>
                  <a:srgbClr val="EEF3AE"/>
                </a:solidFill>
                <a:latin typeface="Inconsolata" panose="020B0609030003000000" pitchFamily="49" charset="0"/>
              </a:rPr>
              <a:t/>
            </a:r>
            <a:br>
              <a:rPr lang="en-US" sz="2800" dirty="0">
                <a:solidFill>
                  <a:srgbClr val="EEF3AE"/>
                </a:solidFill>
                <a:latin typeface="Inconsolata" panose="020B0609030003000000" pitchFamily="49" charset="0"/>
              </a:rPr>
            </a:br>
            <a:r>
              <a:rPr lang="en-US" sz="2800" dirty="0">
                <a:solidFill>
                  <a:srgbClr val="EEF3AE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310C</a:t>
            </a:r>
            <a:r>
              <a:rPr lang="en-US" sz="2800" dirty="0">
                <a:solidFill>
                  <a:srgbClr val="EEF3AE"/>
                </a:solidFill>
                <a:latin typeface="Inconsolata" panose="020B0609030003000000" pitchFamily="49" charset="0"/>
              </a:rPr>
              <a:t/>
            </a:r>
            <a:br>
              <a:rPr lang="en-US" sz="2800" dirty="0">
                <a:solidFill>
                  <a:srgbClr val="EEF3AE"/>
                </a:solidFill>
                <a:latin typeface="Inconsolata" panose="020B0609030003000000" pitchFamily="49" charset="0"/>
              </a:rPr>
            </a:br>
            <a:r>
              <a:rPr lang="en-US" sz="2800" dirty="0" smtClean="0">
                <a:solidFill>
                  <a:srgbClr val="EEF3AE"/>
                </a:solidFill>
                <a:latin typeface="Consolas" panose="020B0609020204030204" pitchFamily="49" charset="0"/>
              </a:rPr>
              <a:t>413 425</a:t>
            </a:r>
            <a:r>
              <a:rPr lang="en-US" sz="2800" dirty="0">
                <a:solidFill>
                  <a:srgbClr val="EEF3AE"/>
                </a:solidFill>
                <a:latin typeface="Inconsolata" panose="020B0609030003000000" pitchFamily="49" charset="0"/>
              </a:rPr>
              <a:t/>
            </a:r>
            <a:br>
              <a:rPr lang="en-US" sz="2800" dirty="0">
                <a:solidFill>
                  <a:srgbClr val="EEF3AE"/>
                </a:solidFill>
                <a:latin typeface="Inconsolata" panose="020B0609030003000000" pitchFamily="49" charset="0"/>
              </a:rPr>
            </a:br>
            <a:r>
              <a:rPr lang="en-US" sz="2800" dirty="0" smtClean="0">
                <a:solidFill>
                  <a:srgbClr val="EEF3AE"/>
                </a:solidFill>
                <a:latin typeface="Inconsolata" panose="020B0609030003000000" pitchFamily="49" charset="0"/>
              </a:rPr>
              <a:t>KLGA</a:t>
            </a:r>
            <a:endParaRPr lang="en-US" sz="2800" dirty="0">
              <a:solidFill>
                <a:srgbClr val="EEF3AE"/>
              </a:solidFill>
              <a:latin typeface="Inconsolata" panose="020B0609030003000000" pitchFamily="49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3353426" y="2621767"/>
            <a:ext cx="182880" cy="18288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5" name="Group 44"/>
          <p:cNvGrpSpPr/>
          <p:nvPr/>
        </p:nvGrpSpPr>
        <p:grpSpPr>
          <a:xfrm>
            <a:off x="3612506" y="2556223"/>
            <a:ext cx="548640" cy="1010424"/>
            <a:chOff x="1371600" y="1732776"/>
            <a:chExt cx="548640" cy="1010424"/>
          </a:xfrm>
        </p:grpSpPr>
        <p:cxnSp>
          <p:nvCxnSpPr>
            <p:cNvPr id="46" name="Straight Connector 45"/>
            <p:cNvCxnSpPr/>
            <p:nvPr/>
          </p:nvCxnSpPr>
          <p:spPr>
            <a:xfrm>
              <a:off x="1371600" y="1732776"/>
              <a:ext cx="0" cy="1010424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1371600" y="1737360"/>
              <a:ext cx="548640" cy="697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8" name="Group 47"/>
          <p:cNvGrpSpPr/>
          <p:nvPr/>
        </p:nvGrpSpPr>
        <p:grpSpPr>
          <a:xfrm>
            <a:off x="3231506" y="3033247"/>
            <a:ext cx="274320" cy="274320"/>
            <a:chOff x="1273793" y="2845370"/>
            <a:chExt cx="313766" cy="322971"/>
          </a:xfrm>
        </p:grpSpPr>
        <p:cxnSp>
          <p:nvCxnSpPr>
            <p:cNvPr id="49" name="Straight Connector 48"/>
            <p:cNvCxnSpPr/>
            <p:nvPr/>
          </p:nvCxnSpPr>
          <p:spPr>
            <a:xfrm>
              <a:off x="1420223" y="2845370"/>
              <a:ext cx="0" cy="193787"/>
            </a:xfrm>
            <a:prstGeom prst="line">
              <a:avLst/>
            </a:prstGeom>
            <a:ln w="190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flipH="1">
              <a:off x="1410749" y="3039157"/>
              <a:ext cx="176810" cy="2827"/>
            </a:xfrm>
            <a:prstGeom prst="line">
              <a:avLst/>
            </a:prstGeom>
            <a:ln w="190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Arc 50"/>
            <p:cNvSpPr/>
            <p:nvPr/>
          </p:nvSpPr>
          <p:spPr>
            <a:xfrm>
              <a:off x="1273793" y="2871044"/>
              <a:ext cx="295483" cy="297297"/>
            </a:xfrm>
            <a:prstGeom prst="arc">
              <a:avLst>
                <a:gd name="adj1" fmla="val 16790014"/>
                <a:gd name="adj2" fmla="val 21314967"/>
              </a:avLst>
            </a:prstGeom>
            <a:ln w="190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Arc 51"/>
            <p:cNvSpPr/>
            <p:nvPr/>
          </p:nvSpPr>
          <p:spPr>
            <a:xfrm>
              <a:off x="1311112" y="2925480"/>
              <a:ext cx="204799" cy="174004"/>
            </a:xfrm>
            <a:prstGeom prst="arc">
              <a:avLst>
                <a:gd name="adj1" fmla="val 17776629"/>
                <a:gd name="adj2" fmla="val 21164116"/>
              </a:avLst>
            </a:prstGeom>
            <a:ln w="190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53" name="Straight Connector 52"/>
          <p:cNvCxnSpPr>
            <a:stCxn id="44" idx="2"/>
          </p:cNvCxnSpPr>
          <p:nvPr/>
        </p:nvCxnSpPr>
        <p:spPr bwMode="auto">
          <a:xfrm>
            <a:off x="3444867" y="2804648"/>
            <a:ext cx="922281" cy="948501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4" name="Rectangle 53"/>
          <p:cNvSpPr/>
          <p:nvPr/>
        </p:nvSpPr>
        <p:spPr>
          <a:xfrm>
            <a:off x="3243850" y="3197194"/>
            <a:ext cx="375424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700" dirty="0">
                <a:solidFill>
                  <a:srgbClr val="EEF3AE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</a:t>
            </a:r>
            <a:endParaRPr lang="en-US" sz="2700" dirty="0">
              <a:solidFill>
                <a:srgbClr val="EEF3AE"/>
              </a:solidFill>
            </a:endParaRPr>
          </a:p>
        </p:txBody>
      </p:sp>
      <p:sp>
        <p:nvSpPr>
          <p:cNvPr id="55" name="Isosceles Triangle 54"/>
          <p:cNvSpPr/>
          <p:nvPr/>
        </p:nvSpPr>
        <p:spPr>
          <a:xfrm rot="5400000">
            <a:off x="4808830" y="2621767"/>
            <a:ext cx="182880" cy="182880"/>
          </a:xfrm>
          <a:prstGeom prst="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6" name="Straight Connector 55"/>
          <p:cNvCxnSpPr/>
          <p:nvPr/>
        </p:nvCxnSpPr>
        <p:spPr>
          <a:xfrm>
            <a:off x="5022342" y="2598907"/>
            <a:ext cx="4763" cy="228600"/>
          </a:xfrm>
          <a:prstGeom prst="line">
            <a:avLst/>
          </a:prstGeom>
          <a:ln w="38100">
            <a:solidFill>
              <a:srgbClr val="EA88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5111987" y="2598904"/>
            <a:ext cx="4763" cy="228600"/>
          </a:xfrm>
          <a:prstGeom prst="line">
            <a:avLst/>
          </a:prstGeom>
          <a:ln w="38100">
            <a:solidFill>
              <a:srgbClr val="EA88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6512720" y="2179705"/>
            <a:ext cx="13913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Line 0</a:t>
            </a:r>
            <a:endParaRPr lang="en-US" sz="2000" dirty="0"/>
          </a:p>
        </p:txBody>
      </p:sp>
      <p:cxnSp>
        <p:nvCxnSpPr>
          <p:cNvPr id="59" name="Straight Arrow Connector 58"/>
          <p:cNvCxnSpPr/>
          <p:nvPr/>
        </p:nvCxnSpPr>
        <p:spPr bwMode="auto">
          <a:xfrm flipH="1">
            <a:off x="4125304" y="2379760"/>
            <a:ext cx="2625789" cy="0"/>
          </a:xfrm>
          <a:prstGeom prst="straightConnector1">
            <a:avLst/>
          </a:prstGeom>
          <a:noFill/>
          <a:ln w="50800" cap="flat" cmpd="sng" algn="ctr">
            <a:solidFill>
              <a:srgbClr val="00B0F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0" name="Rectangle 59"/>
          <p:cNvSpPr/>
          <p:nvPr/>
        </p:nvSpPr>
        <p:spPr>
          <a:xfrm>
            <a:off x="3719247" y="2144041"/>
            <a:ext cx="375424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700" dirty="0" smtClean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</a:t>
            </a:r>
            <a:endParaRPr lang="en-US" sz="2700" dirty="0">
              <a:solidFill>
                <a:schemeClr val="bg1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6528640" y="2509524"/>
            <a:ext cx="13913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Line 1</a:t>
            </a:r>
            <a:endParaRPr lang="en-US" sz="2000" dirty="0"/>
          </a:p>
        </p:txBody>
      </p:sp>
      <p:cxnSp>
        <p:nvCxnSpPr>
          <p:cNvPr id="62" name="Straight Arrow Connector 61"/>
          <p:cNvCxnSpPr/>
          <p:nvPr/>
        </p:nvCxnSpPr>
        <p:spPr bwMode="auto">
          <a:xfrm flipH="1">
            <a:off x="5172501" y="2709579"/>
            <a:ext cx="1620483" cy="0"/>
          </a:xfrm>
          <a:prstGeom prst="straightConnector1">
            <a:avLst/>
          </a:prstGeom>
          <a:noFill/>
          <a:ln w="50800" cap="flat" cmpd="sng" algn="ctr">
            <a:solidFill>
              <a:srgbClr val="00B0F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3" name="TextBox 62"/>
          <p:cNvSpPr txBox="1"/>
          <p:nvPr/>
        </p:nvSpPr>
        <p:spPr>
          <a:xfrm>
            <a:off x="6535463" y="2880290"/>
            <a:ext cx="13913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Line 2</a:t>
            </a:r>
            <a:endParaRPr lang="en-US" sz="2000" dirty="0"/>
          </a:p>
        </p:txBody>
      </p:sp>
      <p:cxnSp>
        <p:nvCxnSpPr>
          <p:cNvPr id="64" name="Straight Arrow Connector 63"/>
          <p:cNvCxnSpPr/>
          <p:nvPr/>
        </p:nvCxnSpPr>
        <p:spPr bwMode="auto">
          <a:xfrm flipH="1">
            <a:off x="4440072" y="3080345"/>
            <a:ext cx="2333765" cy="11847"/>
          </a:xfrm>
          <a:prstGeom prst="straightConnector1">
            <a:avLst/>
          </a:prstGeom>
          <a:noFill/>
          <a:ln w="50800" cap="flat" cmpd="sng" algn="ctr">
            <a:solidFill>
              <a:srgbClr val="00B0F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5" name="TextBox 64"/>
          <p:cNvSpPr txBox="1"/>
          <p:nvPr/>
        </p:nvSpPr>
        <p:spPr>
          <a:xfrm>
            <a:off x="6537737" y="3237406"/>
            <a:ext cx="13913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Line 3</a:t>
            </a:r>
            <a:endParaRPr lang="en-US" sz="2000" dirty="0"/>
          </a:p>
        </p:txBody>
      </p:sp>
      <p:cxnSp>
        <p:nvCxnSpPr>
          <p:cNvPr id="66" name="Straight Arrow Connector 65"/>
          <p:cNvCxnSpPr/>
          <p:nvPr/>
        </p:nvCxnSpPr>
        <p:spPr bwMode="auto">
          <a:xfrm flipH="1">
            <a:off x="4964352" y="3437461"/>
            <a:ext cx="1811759" cy="13648"/>
          </a:xfrm>
          <a:prstGeom prst="straightConnector1">
            <a:avLst/>
          </a:prstGeom>
          <a:noFill/>
          <a:ln w="50800" cap="flat" cmpd="sng" algn="ctr">
            <a:solidFill>
              <a:srgbClr val="00B0F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7" name="TextBox 66"/>
          <p:cNvSpPr txBox="1"/>
          <p:nvPr/>
        </p:nvSpPr>
        <p:spPr>
          <a:xfrm>
            <a:off x="6544561" y="3658210"/>
            <a:ext cx="13913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Line 4</a:t>
            </a:r>
            <a:endParaRPr lang="en-US" sz="2000" dirty="0"/>
          </a:p>
        </p:txBody>
      </p:sp>
      <p:cxnSp>
        <p:nvCxnSpPr>
          <p:cNvPr id="68" name="Straight Arrow Connector 67"/>
          <p:cNvCxnSpPr/>
          <p:nvPr/>
        </p:nvCxnSpPr>
        <p:spPr bwMode="auto">
          <a:xfrm flipH="1">
            <a:off x="4481015" y="3858265"/>
            <a:ext cx="2301920" cy="0"/>
          </a:xfrm>
          <a:prstGeom prst="straightConnector1">
            <a:avLst/>
          </a:prstGeom>
          <a:noFill/>
          <a:ln w="50800" cap="flat" cmpd="sng" algn="ctr">
            <a:solidFill>
              <a:srgbClr val="00B0F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9" name="TextBox 68"/>
          <p:cNvSpPr txBox="1"/>
          <p:nvPr/>
        </p:nvSpPr>
        <p:spPr>
          <a:xfrm>
            <a:off x="2716334" y="4916084"/>
            <a:ext cx="13913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Column 0</a:t>
            </a:r>
            <a:endParaRPr lang="en-US" sz="2000" dirty="0"/>
          </a:p>
        </p:txBody>
      </p:sp>
      <p:cxnSp>
        <p:nvCxnSpPr>
          <p:cNvPr id="70" name="Straight Arrow Connector 69"/>
          <p:cNvCxnSpPr>
            <a:stCxn id="69" idx="0"/>
          </p:cNvCxnSpPr>
          <p:nvPr/>
        </p:nvCxnSpPr>
        <p:spPr bwMode="auto">
          <a:xfrm flipV="1">
            <a:off x="3412026" y="3729498"/>
            <a:ext cx="0" cy="1186586"/>
          </a:xfrm>
          <a:prstGeom prst="straightConnector1">
            <a:avLst/>
          </a:prstGeom>
          <a:noFill/>
          <a:ln w="50800" cap="flat" cmpd="sng" algn="ctr">
            <a:solidFill>
              <a:srgbClr val="00B0F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2" name="TextBox 71"/>
          <p:cNvSpPr txBox="1"/>
          <p:nvPr/>
        </p:nvSpPr>
        <p:spPr>
          <a:xfrm>
            <a:off x="2795948" y="1231673"/>
            <a:ext cx="16850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Portal Fence</a:t>
            </a:r>
            <a:endParaRPr lang="en-US" sz="2000" dirty="0"/>
          </a:p>
        </p:txBody>
      </p:sp>
      <p:cxnSp>
        <p:nvCxnSpPr>
          <p:cNvPr id="73" name="Straight Arrow Connector 72"/>
          <p:cNvCxnSpPr>
            <a:stCxn id="72" idx="2"/>
          </p:cNvCxnSpPr>
          <p:nvPr/>
        </p:nvCxnSpPr>
        <p:spPr bwMode="auto">
          <a:xfrm>
            <a:off x="3638482" y="1631783"/>
            <a:ext cx="10703" cy="838656"/>
          </a:xfrm>
          <a:prstGeom prst="straightConnector1">
            <a:avLst/>
          </a:prstGeom>
          <a:noFill/>
          <a:ln w="50800" cap="flat" cmpd="sng" algn="ctr">
            <a:solidFill>
              <a:srgbClr val="00B0F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9" name="Rectangle 78"/>
          <p:cNvSpPr/>
          <p:nvPr/>
        </p:nvSpPr>
        <p:spPr bwMode="auto">
          <a:xfrm>
            <a:off x="3642019" y="2584364"/>
            <a:ext cx="1726099" cy="1478505"/>
          </a:xfrm>
          <a:prstGeom prst="rect">
            <a:avLst/>
          </a:prstGeom>
          <a:noFill/>
          <a:ln w="254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6665120" y="1531433"/>
            <a:ext cx="13913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Data Area</a:t>
            </a:r>
            <a:endParaRPr lang="en-US" sz="2000" dirty="0"/>
          </a:p>
        </p:txBody>
      </p:sp>
      <p:cxnSp>
        <p:nvCxnSpPr>
          <p:cNvPr id="81" name="Straight Arrow Connector 80"/>
          <p:cNvCxnSpPr>
            <a:stCxn id="80" idx="1"/>
          </p:cNvCxnSpPr>
          <p:nvPr/>
        </p:nvCxnSpPr>
        <p:spPr bwMode="auto">
          <a:xfrm flipH="1">
            <a:off x="5111987" y="1731488"/>
            <a:ext cx="1553133" cy="778036"/>
          </a:xfrm>
          <a:prstGeom prst="straightConnector1">
            <a:avLst/>
          </a:prstGeom>
          <a:noFill/>
          <a:ln w="50800" cap="flat" cmpd="sng" algn="ctr">
            <a:solidFill>
              <a:srgbClr val="00B0F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4" name="Rectangle 83"/>
          <p:cNvSpPr/>
          <p:nvPr/>
        </p:nvSpPr>
        <p:spPr bwMode="auto">
          <a:xfrm>
            <a:off x="3264132" y="2556223"/>
            <a:ext cx="301752" cy="1081293"/>
          </a:xfrm>
          <a:prstGeom prst="rect">
            <a:avLst/>
          </a:prstGeom>
          <a:noFill/>
          <a:ln w="254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5" name="Rectangle 84"/>
          <p:cNvSpPr/>
          <p:nvPr/>
        </p:nvSpPr>
        <p:spPr bwMode="auto">
          <a:xfrm>
            <a:off x="3570757" y="2254902"/>
            <a:ext cx="619901" cy="274320"/>
          </a:xfrm>
          <a:prstGeom prst="rect">
            <a:avLst/>
          </a:prstGeom>
          <a:noFill/>
          <a:ln w="254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882974" y="1384073"/>
            <a:ext cx="16850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Portal Area</a:t>
            </a:r>
            <a:endParaRPr lang="en-US" sz="2000" dirty="0"/>
          </a:p>
        </p:txBody>
      </p:sp>
      <p:cxnSp>
        <p:nvCxnSpPr>
          <p:cNvPr id="87" name="Straight Arrow Connector 86"/>
          <p:cNvCxnSpPr>
            <a:stCxn id="86" idx="2"/>
          </p:cNvCxnSpPr>
          <p:nvPr/>
        </p:nvCxnSpPr>
        <p:spPr bwMode="auto">
          <a:xfrm>
            <a:off x="1725508" y="1784183"/>
            <a:ext cx="1459029" cy="814721"/>
          </a:xfrm>
          <a:prstGeom prst="straightConnector1">
            <a:avLst/>
          </a:prstGeom>
          <a:noFill/>
          <a:ln w="50800" cap="flat" cmpd="sng" algn="ctr">
            <a:solidFill>
              <a:srgbClr val="00B0F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9" name="Straight Arrow Connector 88"/>
          <p:cNvCxnSpPr>
            <a:stCxn id="86" idx="2"/>
          </p:cNvCxnSpPr>
          <p:nvPr/>
        </p:nvCxnSpPr>
        <p:spPr bwMode="auto">
          <a:xfrm>
            <a:off x="1725508" y="1784183"/>
            <a:ext cx="1766090" cy="595577"/>
          </a:xfrm>
          <a:prstGeom prst="straightConnector1">
            <a:avLst/>
          </a:prstGeom>
          <a:noFill/>
          <a:ln w="50800" cap="flat" cmpd="sng" algn="ctr">
            <a:solidFill>
              <a:srgbClr val="00B0F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92" name="Picture 91">
            <a:extLst>
              <a:ext uri="{FF2B5EF4-FFF2-40B4-BE49-F238E27FC236}">
                <a16:creationId xmlns:a16="http://schemas.microsoft.com/office/drawing/2014/main" id="{4E415F63-1547-429D-83BA-2EFB06D9518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9663" y="6261870"/>
            <a:ext cx="394232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133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  <p:bldP spid="61" grpId="0"/>
      <p:bldP spid="63" grpId="0"/>
      <p:bldP spid="65" grpId="0"/>
      <p:bldP spid="67" grpId="0"/>
      <p:bldP spid="69" grpId="0"/>
      <p:bldP spid="72" grpId="0"/>
      <p:bldP spid="72" grpId="1"/>
      <p:bldP spid="79" grpId="0" animBg="1"/>
      <p:bldP spid="79" grpId="1" animBg="1"/>
      <p:bldP spid="80" grpId="0"/>
      <p:bldP spid="80" grpId="1"/>
      <p:bldP spid="84" grpId="0" animBg="1"/>
      <p:bldP spid="84" grpId="1" animBg="1"/>
      <p:bldP spid="85" grpId="0" animBg="1"/>
      <p:bldP spid="85" grpId="1" animBg="1"/>
      <p:bldP spid="86" grpId="0"/>
      <p:bldP spid="86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2160898" y="1851543"/>
            <a:ext cx="4297680" cy="2743200"/>
          </a:xfrm>
          <a:prstGeom prst="rect">
            <a:avLst/>
          </a:prstGeom>
          <a:solidFill>
            <a:schemeClr val="tx1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4D1018D-EB2D-42D2-A99E-AF42162D23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FDB Fields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82EC7F-5DC3-4CC9-9439-0B2F1BE1E07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fld id="{F2BD9D44-EC01-4E71-8CAE-9F9624182C03}" type="slidenum">
              <a:rPr lang="en-US" altLang="en-US" smtClean="0">
                <a:solidFill>
                  <a:srgbClr val="FFFFFF"/>
                </a:solidFill>
              </a:rPr>
              <a:pPr marL="0" indent="0">
                <a:buFont typeface="+mj-lt"/>
                <a:buNone/>
              </a:pPr>
              <a:t>14</a:t>
            </a:fld>
            <a:endParaRPr lang="en-US" dirty="0"/>
          </a:p>
        </p:txBody>
      </p:sp>
      <p:sp>
        <p:nvSpPr>
          <p:cNvPr id="43" name="Title 1"/>
          <p:cNvSpPr txBox="1">
            <a:spLocks/>
          </p:cNvSpPr>
          <p:nvPr/>
        </p:nvSpPr>
        <p:spPr>
          <a:xfrm>
            <a:off x="3543984" y="1828078"/>
            <a:ext cx="2840736" cy="224262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dirty="0">
                <a:solidFill>
                  <a:srgbClr val="DEE39D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SWA212</a:t>
            </a:r>
            <a:r>
              <a:rPr lang="en-US" sz="2800" dirty="0">
                <a:solidFill>
                  <a:srgbClr val="DEE39D"/>
                </a:solidFill>
                <a:latin typeface="Inconsolata" panose="020B0609030003000000" pitchFamily="49" charset="0"/>
              </a:rPr>
              <a:t/>
            </a:r>
            <a:br>
              <a:rPr lang="en-US" sz="2800" dirty="0">
                <a:solidFill>
                  <a:srgbClr val="DEE39D"/>
                </a:solidFill>
                <a:latin typeface="Inconsolata" panose="020B0609030003000000" pitchFamily="49" charset="0"/>
              </a:rPr>
            </a:br>
            <a:r>
              <a:rPr lang="en-US" sz="2800" dirty="0">
                <a:solidFill>
                  <a:srgbClr val="DEE39D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310 280</a:t>
            </a:r>
            <a:r>
              <a:rPr lang="en-US" sz="2800" dirty="0">
                <a:solidFill>
                  <a:srgbClr val="DEE39D"/>
                </a:solidFill>
                <a:latin typeface="Inconsolata" panose="020B0609030003000000" pitchFamily="49" charset="0"/>
              </a:rPr>
              <a:t/>
            </a:r>
            <a:br>
              <a:rPr lang="en-US" sz="2800" dirty="0">
                <a:solidFill>
                  <a:srgbClr val="DEE39D"/>
                </a:solidFill>
                <a:latin typeface="Inconsolata" panose="020B0609030003000000" pitchFamily="49" charset="0"/>
              </a:rPr>
            </a:br>
            <a:r>
              <a:rPr lang="en-US" sz="2800" dirty="0">
                <a:solidFill>
                  <a:srgbClr val="DEE39D"/>
                </a:solidFill>
                <a:latin typeface="Consolas" panose="020B0609020204030204" pitchFamily="49" charset="0"/>
              </a:rPr>
              <a:t>413 425</a:t>
            </a:r>
            <a:r>
              <a:rPr lang="en-US" sz="2800" dirty="0">
                <a:solidFill>
                  <a:srgbClr val="DEE39D"/>
                </a:solidFill>
                <a:latin typeface="Inconsolata" panose="020B0609030003000000" pitchFamily="49" charset="0"/>
              </a:rPr>
              <a:t/>
            </a:r>
            <a:br>
              <a:rPr lang="en-US" sz="2800" dirty="0">
                <a:solidFill>
                  <a:srgbClr val="DEE39D"/>
                </a:solidFill>
                <a:latin typeface="Inconsolata" panose="020B0609030003000000" pitchFamily="49" charset="0"/>
              </a:rPr>
            </a:br>
            <a:r>
              <a:rPr lang="en-US" sz="2800" dirty="0">
                <a:solidFill>
                  <a:srgbClr val="DEE39D"/>
                </a:solidFill>
                <a:latin typeface="Inconsolata" panose="020B0609030003000000" pitchFamily="49" charset="0"/>
              </a:rPr>
              <a:t>KLGA</a:t>
            </a:r>
          </a:p>
        </p:txBody>
      </p:sp>
      <p:sp>
        <p:nvSpPr>
          <p:cNvPr id="44" name="Rectangle 43"/>
          <p:cNvSpPr/>
          <p:nvPr/>
        </p:nvSpPr>
        <p:spPr>
          <a:xfrm>
            <a:off x="3353426" y="2621767"/>
            <a:ext cx="182880" cy="18288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5" name="Group 44"/>
          <p:cNvGrpSpPr/>
          <p:nvPr/>
        </p:nvGrpSpPr>
        <p:grpSpPr>
          <a:xfrm>
            <a:off x="3612506" y="2556223"/>
            <a:ext cx="548640" cy="1010424"/>
            <a:chOff x="1371600" y="1732776"/>
            <a:chExt cx="548640" cy="1010424"/>
          </a:xfrm>
        </p:grpSpPr>
        <p:cxnSp>
          <p:nvCxnSpPr>
            <p:cNvPr id="46" name="Straight Connector 45"/>
            <p:cNvCxnSpPr/>
            <p:nvPr/>
          </p:nvCxnSpPr>
          <p:spPr>
            <a:xfrm>
              <a:off x="1371600" y="1732776"/>
              <a:ext cx="0" cy="1010424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1371600" y="1737360"/>
              <a:ext cx="548640" cy="697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8" name="Group 47"/>
          <p:cNvGrpSpPr/>
          <p:nvPr/>
        </p:nvGrpSpPr>
        <p:grpSpPr>
          <a:xfrm>
            <a:off x="3231506" y="3033247"/>
            <a:ext cx="274320" cy="274320"/>
            <a:chOff x="1273793" y="2845370"/>
            <a:chExt cx="313766" cy="322971"/>
          </a:xfrm>
        </p:grpSpPr>
        <p:cxnSp>
          <p:nvCxnSpPr>
            <p:cNvPr id="49" name="Straight Connector 48"/>
            <p:cNvCxnSpPr/>
            <p:nvPr/>
          </p:nvCxnSpPr>
          <p:spPr>
            <a:xfrm>
              <a:off x="1420223" y="2845370"/>
              <a:ext cx="0" cy="193787"/>
            </a:xfrm>
            <a:prstGeom prst="line">
              <a:avLst/>
            </a:prstGeom>
            <a:ln w="190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flipH="1">
              <a:off x="1410749" y="3039157"/>
              <a:ext cx="176810" cy="2827"/>
            </a:xfrm>
            <a:prstGeom prst="line">
              <a:avLst/>
            </a:prstGeom>
            <a:ln w="190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Arc 50"/>
            <p:cNvSpPr/>
            <p:nvPr/>
          </p:nvSpPr>
          <p:spPr>
            <a:xfrm>
              <a:off x="1273793" y="2871044"/>
              <a:ext cx="295483" cy="297297"/>
            </a:xfrm>
            <a:prstGeom prst="arc">
              <a:avLst>
                <a:gd name="adj1" fmla="val 16790014"/>
                <a:gd name="adj2" fmla="val 21314967"/>
              </a:avLst>
            </a:prstGeom>
            <a:ln w="190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Arc 51"/>
            <p:cNvSpPr/>
            <p:nvPr/>
          </p:nvSpPr>
          <p:spPr>
            <a:xfrm>
              <a:off x="1311112" y="2925480"/>
              <a:ext cx="204799" cy="174004"/>
            </a:xfrm>
            <a:prstGeom prst="arc">
              <a:avLst>
                <a:gd name="adj1" fmla="val 17776629"/>
                <a:gd name="adj2" fmla="val 21164116"/>
              </a:avLst>
            </a:prstGeom>
            <a:ln w="190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53" name="Straight Connector 52"/>
          <p:cNvCxnSpPr>
            <a:stCxn id="44" idx="2"/>
          </p:cNvCxnSpPr>
          <p:nvPr/>
        </p:nvCxnSpPr>
        <p:spPr bwMode="auto">
          <a:xfrm>
            <a:off x="3444867" y="2804648"/>
            <a:ext cx="922281" cy="948501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4" name="Rectangle 53"/>
          <p:cNvSpPr/>
          <p:nvPr/>
        </p:nvSpPr>
        <p:spPr>
          <a:xfrm>
            <a:off x="3243850" y="3197194"/>
            <a:ext cx="375424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700" dirty="0">
                <a:solidFill>
                  <a:srgbClr val="DEE39D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</a:t>
            </a:r>
            <a:endParaRPr lang="en-US" sz="2700" dirty="0">
              <a:solidFill>
                <a:srgbClr val="DEE39D"/>
              </a:solidFill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3719247" y="2144041"/>
            <a:ext cx="375424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700" dirty="0">
                <a:solidFill>
                  <a:schemeClr val="bg1"/>
                </a:solidFill>
                <a:latin typeface="Consolas" panose="020B0609020204030204" pitchFamily="49" charset="0"/>
              </a:rPr>
              <a:t>P</a:t>
            </a:r>
            <a:endParaRPr lang="en-US" sz="2700" dirty="0">
              <a:solidFill>
                <a:schemeClr val="bg1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6823182" y="2509524"/>
            <a:ext cx="13913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Field A</a:t>
            </a:r>
          </a:p>
        </p:txBody>
      </p:sp>
      <p:cxnSp>
        <p:nvCxnSpPr>
          <p:cNvPr id="62" name="Straight Arrow Connector 61"/>
          <p:cNvCxnSpPr/>
          <p:nvPr/>
        </p:nvCxnSpPr>
        <p:spPr bwMode="auto">
          <a:xfrm flipH="1">
            <a:off x="4840165" y="2697264"/>
            <a:ext cx="2215662" cy="12315"/>
          </a:xfrm>
          <a:prstGeom prst="straightConnector1">
            <a:avLst/>
          </a:prstGeom>
          <a:noFill/>
          <a:ln w="50800" cap="flat" cmpd="sng" algn="ctr">
            <a:solidFill>
              <a:srgbClr val="00B0F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3" name="TextBox 62"/>
          <p:cNvSpPr txBox="1"/>
          <p:nvPr/>
        </p:nvSpPr>
        <p:spPr>
          <a:xfrm>
            <a:off x="6830005" y="2880290"/>
            <a:ext cx="13913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Field C</a:t>
            </a:r>
          </a:p>
        </p:txBody>
      </p:sp>
      <p:cxnSp>
        <p:nvCxnSpPr>
          <p:cNvPr id="64" name="Straight Arrow Connector 63"/>
          <p:cNvCxnSpPr/>
          <p:nvPr/>
        </p:nvCxnSpPr>
        <p:spPr bwMode="auto">
          <a:xfrm flipH="1">
            <a:off x="5022342" y="3101290"/>
            <a:ext cx="2033485" cy="0"/>
          </a:xfrm>
          <a:prstGeom prst="straightConnector1">
            <a:avLst/>
          </a:prstGeom>
          <a:noFill/>
          <a:ln w="50800" cap="flat" cmpd="sng" algn="ctr">
            <a:solidFill>
              <a:srgbClr val="00B0F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5" name="TextBox 64"/>
          <p:cNvSpPr txBox="1"/>
          <p:nvPr/>
        </p:nvSpPr>
        <p:spPr>
          <a:xfrm>
            <a:off x="6832279" y="3237406"/>
            <a:ext cx="13913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Field E</a:t>
            </a:r>
          </a:p>
        </p:txBody>
      </p:sp>
      <p:cxnSp>
        <p:nvCxnSpPr>
          <p:cNvPr id="66" name="Straight Arrow Connector 65"/>
          <p:cNvCxnSpPr/>
          <p:nvPr/>
        </p:nvCxnSpPr>
        <p:spPr bwMode="auto">
          <a:xfrm flipH="1">
            <a:off x="4964353" y="3429000"/>
            <a:ext cx="2109173" cy="22109"/>
          </a:xfrm>
          <a:prstGeom prst="straightConnector1">
            <a:avLst/>
          </a:prstGeom>
          <a:noFill/>
          <a:ln w="50800" cap="flat" cmpd="sng" algn="ctr">
            <a:solidFill>
              <a:srgbClr val="00B0F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7" name="TextBox 66"/>
          <p:cNvSpPr txBox="1"/>
          <p:nvPr/>
        </p:nvSpPr>
        <p:spPr>
          <a:xfrm>
            <a:off x="6059289" y="3632941"/>
            <a:ext cx="28956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Field F </a:t>
            </a:r>
          </a:p>
          <a:p>
            <a:r>
              <a:rPr lang="en-US" sz="2000" dirty="0"/>
              <a:t>(Fourth Line Data)</a:t>
            </a:r>
          </a:p>
        </p:txBody>
      </p:sp>
      <p:cxnSp>
        <p:nvCxnSpPr>
          <p:cNvPr id="68" name="Straight Arrow Connector 67"/>
          <p:cNvCxnSpPr/>
          <p:nvPr/>
        </p:nvCxnSpPr>
        <p:spPr bwMode="auto">
          <a:xfrm flipH="1">
            <a:off x="4481015" y="3837842"/>
            <a:ext cx="2592511" cy="20423"/>
          </a:xfrm>
          <a:prstGeom prst="straightConnector1">
            <a:avLst/>
          </a:prstGeom>
          <a:noFill/>
          <a:ln w="50800" cap="flat" cmpd="sng" algn="ctr">
            <a:solidFill>
              <a:srgbClr val="00B0F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9" name="TextBox 68"/>
          <p:cNvSpPr txBox="1"/>
          <p:nvPr/>
        </p:nvSpPr>
        <p:spPr>
          <a:xfrm>
            <a:off x="2159486" y="4706254"/>
            <a:ext cx="13913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Field D</a:t>
            </a:r>
          </a:p>
        </p:txBody>
      </p:sp>
      <p:cxnSp>
        <p:nvCxnSpPr>
          <p:cNvPr id="70" name="Straight Arrow Connector 69"/>
          <p:cNvCxnSpPr>
            <a:stCxn id="69" idx="0"/>
          </p:cNvCxnSpPr>
          <p:nvPr/>
        </p:nvCxnSpPr>
        <p:spPr bwMode="auto">
          <a:xfrm flipV="1">
            <a:off x="2855178" y="3566647"/>
            <a:ext cx="824403" cy="1139607"/>
          </a:xfrm>
          <a:prstGeom prst="straightConnector1">
            <a:avLst/>
          </a:prstGeom>
          <a:noFill/>
          <a:ln w="50800" cap="flat" cmpd="sng" algn="ctr">
            <a:solidFill>
              <a:srgbClr val="00B0F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6" name="TextBox 85"/>
          <p:cNvSpPr txBox="1"/>
          <p:nvPr/>
        </p:nvSpPr>
        <p:spPr>
          <a:xfrm>
            <a:off x="604985" y="2479017"/>
            <a:ext cx="16850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Field B</a:t>
            </a:r>
          </a:p>
        </p:txBody>
      </p:sp>
      <p:cxnSp>
        <p:nvCxnSpPr>
          <p:cNvPr id="89" name="Straight Arrow Connector 88"/>
          <p:cNvCxnSpPr/>
          <p:nvPr/>
        </p:nvCxnSpPr>
        <p:spPr bwMode="auto">
          <a:xfrm>
            <a:off x="1995811" y="2697264"/>
            <a:ext cx="1683770" cy="335983"/>
          </a:xfrm>
          <a:prstGeom prst="straightConnector1">
            <a:avLst/>
          </a:prstGeom>
          <a:noFill/>
          <a:ln w="50800" cap="flat" cmpd="sng" algn="ctr">
            <a:solidFill>
              <a:srgbClr val="00B0F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92" name="Picture 91">
            <a:extLst>
              <a:ext uri="{FF2B5EF4-FFF2-40B4-BE49-F238E27FC236}">
                <a16:creationId xmlns:a16="http://schemas.microsoft.com/office/drawing/2014/main" id="{4E415F63-1547-429D-83BA-2EFB06D9518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9663" y="6261870"/>
            <a:ext cx="394232" cy="36576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8CC63D3-F0AA-48F1-B4AE-7EA05DB5872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3944" y="2956687"/>
            <a:ext cx="160027" cy="247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291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  <p:bldP spid="63" grpId="0"/>
      <p:bldP spid="65" grpId="0"/>
      <p:bldP spid="67" grpId="0"/>
      <p:bldP spid="69" grpId="0"/>
      <p:bldP spid="8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4D1018D-EB2D-42D2-A99E-AF42162D23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FDB – Line 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82EC7F-5DC3-4CC9-9439-0B2F1BE1E07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fld id="{F2BD9D44-EC01-4E71-8CAE-9F9624182C03}" type="slidenum">
              <a:rPr lang="en-US" altLang="en-US" smtClean="0">
                <a:solidFill>
                  <a:srgbClr val="FFFFFF"/>
                </a:solidFill>
              </a:rPr>
              <a:pPr marL="0" indent="0">
                <a:buFont typeface="+mj-lt"/>
                <a:buNone/>
              </a:pPr>
              <a:t>15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 bwMode="auto">
          <a:xfrm>
            <a:off x="252056" y="2936399"/>
            <a:ext cx="2743200" cy="1828800"/>
          </a:xfrm>
          <a:prstGeom prst="rect">
            <a:avLst/>
          </a:prstGeom>
          <a:solidFill>
            <a:schemeClr val="tx1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6163465" y="2934939"/>
            <a:ext cx="2743200" cy="1828800"/>
          </a:xfrm>
          <a:prstGeom prst="rect">
            <a:avLst/>
          </a:prstGeom>
          <a:solidFill>
            <a:schemeClr val="tx1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3207768" y="2937869"/>
            <a:ext cx="2743200" cy="1828800"/>
          </a:xfrm>
          <a:prstGeom prst="rect">
            <a:avLst/>
          </a:prstGeom>
          <a:solidFill>
            <a:schemeClr val="tx1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4340" y="1958352"/>
            <a:ext cx="31134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Proposed GIM-S Speed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203677" y="1958352"/>
            <a:ext cx="26627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Point Out Approved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380822" y="1958352"/>
            <a:ext cx="25043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Point Out Indicator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4E415F63-1547-429D-83BA-2EFB06D9518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9663" y="6261870"/>
            <a:ext cx="394232" cy="36576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108" y="2981982"/>
            <a:ext cx="2198561" cy="171083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4018" y="2981982"/>
            <a:ext cx="2259526" cy="169178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1122" y="3000993"/>
            <a:ext cx="2049958" cy="1707028"/>
          </a:xfrm>
          <a:prstGeom prst="rect">
            <a:avLst/>
          </a:prstGeom>
        </p:spPr>
      </p:pic>
      <p:cxnSp>
        <p:nvCxnSpPr>
          <p:cNvPr id="24" name="Straight Arrow Connector 23"/>
          <p:cNvCxnSpPr>
            <a:stCxn id="14" idx="2"/>
          </p:cNvCxnSpPr>
          <p:nvPr/>
        </p:nvCxnSpPr>
        <p:spPr bwMode="auto">
          <a:xfrm flipH="1">
            <a:off x="1354015" y="2358462"/>
            <a:ext cx="297039" cy="710053"/>
          </a:xfrm>
          <a:prstGeom prst="straightConnector1">
            <a:avLst/>
          </a:prstGeom>
          <a:noFill/>
          <a:ln w="50800" cap="flat" cmpd="sng" algn="ctr">
            <a:solidFill>
              <a:srgbClr val="00B0F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" name="Straight Arrow Connector 27"/>
          <p:cNvCxnSpPr/>
          <p:nvPr/>
        </p:nvCxnSpPr>
        <p:spPr bwMode="auto">
          <a:xfrm flipH="1">
            <a:off x="4210063" y="2352606"/>
            <a:ext cx="297039" cy="710053"/>
          </a:xfrm>
          <a:prstGeom prst="straightConnector1">
            <a:avLst/>
          </a:prstGeom>
          <a:noFill/>
          <a:ln w="50800" cap="flat" cmpd="sng" algn="ctr">
            <a:solidFill>
              <a:srgbClr val="00B0F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9" name="Straight Arrow Connector 28"/>
          <p:cNvCxnSpPr/>
          <p:nvPr/>
        </p:nvCxnSpPr>
        <p:spPr bwMode="auto">
          <a:xfrm flipH="1">
            <a:off x="7237573" y="2368727"/>
            <a:ext cx="297039" cy="710053"/>
          </a:xfrm>
          <a:prstGeom prst="straightConnector1">
            <a:avLst/>
          </a:prstGeom>
          <a:noFill/>
          <a:ln w="50800" cap="flat" cmpd="sng" algn="ctr">
            <a:solidFill>
              <a:srgbClr val="00B0F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690694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5" grpId="0"/>
      <p:bldP spid="1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2160898" y="1851543"/>
            <a:ext cx="4297680" cy="2743200"/>
          </a:xfrm>
          <a:prstGeom prst="rect">
            <a:avLst/>
          </a:prstGeom>
          <a:solidFill>
            <a:schemeClr val="tx1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4D1018D-EB2D-42D2-A99E-AF42162D23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Line 1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82EC7F-5DC3-4CC9-9439-0B2F1BE1E07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fld id="{F2BD9D44-EC01-4E71-8CAE-9F9624182C03}" type="slidenum">
              <a:rPr lang="en-US" altLang="en-US" smtClean="0">
                <a:solidFill>
                  <a:srgbClr val="FFFFFF"/>
                </a:solidFill>
              </a:rPr>
              <a:pPr marL="0" indent="0">
                <a:buFont typeface="+mj-lt"/>
                <a:buNone/>
              </a:pPr>
              <a:t>16</a:t>
            </a:fld>
            <a:endParaRPr lang="en-US" dirty="0"/>
          </a:p>
        </p:txBody>
      </p:sp>
      <p:sp>
        <p:nvSpPr>
          <p:cNvPr id="43" name="Title 1"/>
          <p:cNvSpPr txBox="1">
            <a:spLocks/>
          </p:cNvSpPr>
          <p:nvPr/>
        </p:nvSpPr>
        <p:spPr>
          <a:xfrm>
            <a:off x="3543984" y="1828078"/>
            <a:ext cx="2840736" cy="224262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dirty="0" smtClean="0">
                <a:solidFill>
                  <a:srgbClr val="FFFFA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SWA212</a:t>
            </a:r>
            <a:r>
              <a:rPr lang="en-US" sz="2800" dirty="0">
                <a:solidFill>
                  <a:srgbClr val="FFFFA1"/>
                </a:solidFill>
                <a:latin typeface="Inconsolata" panose="020B0609030003000000" pitchFamily="49" charset="0"/>
              </a:rPr>
              <a:t/>
            </a:r>
            <a:br>
              <a:rPr lang="en-US" sz="2800" dirty="0">
                <a:solidFill>
                  <a:srgbClr val="FFFFA1"/>
                </a:solidFill>
                <a:latin typeface="Inconsolata" panose="020B0609030003000000" pitchFamily="49" charset="0"/>
              </a:rPr>
            </a:br>
            <a:r>
              <a:rPr lang="en-US" sz="2800" dirty="0">
                <a:solidFill>
                  <a:srgbClr val="FFFFA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310C</a:t>
            </a:r>
            <a:r>
              <a:rPr lang="en-US" sz="2800" dirty="0">
                <a:solidFill>
                  <a:srgbClr val="FFFFA1"/>
                </a:solidFill>
                <a:latin typeface="Inconsolata" panose="020B0609030003000000" pitchFamily="49" charset="0"/>
              </a:rPr>
              <a:t/>
            </a:r>
            <a:br>
              <a:rPr lang="en-US" sz="2800" dirty="0">
                <a:solidFill>
                  <a:srgbClr val="FFFFA1"/>
                </a:solidFill>
                <a:latin typeface="Inconsolata" panose="020B0609030003000000" pitchFamily="49" charset="0"/>
              </a:rPr>
            </a:br>
            <a:r>
              <a:rPr lang="en-US" sz="2800" dirty="0" smtClean="0">
                <a:solidFill>
                  <a:srgbClr val="FFFFA1"/>
                </a:solidFill>
                <a:latin typeface="Consolas" panose="020B0609020204030204" pitchFamily="49" charset="0"/>
              </a:rPr>
              <a:t>413 425</a:t>
            </a:r>
            <a:r>
              <a:rPr lang="en-US" sz="2800" dirty="0">
                <a:solidFill>
                  <a:srgbClr val="FFFFA1"/>
                </a:solidFill>
                <a:latin typeface="Inconsolata" panose="020B0609030003000000" pitchFamily="49" charset="0"/>
              </a:rPr>
              <a:t/>
            </a:r>
            <a:br>
              <a:rPr lang="en-US" sz="2800" dirty="0">
                <a:solidFill>
                  <a:srgbClr val="FFFFA1"/>
                </a:solidFill>
                <a:latin typeface="Inconsolata" panose="020B0609030003000000" pitchFamily="49" charset="0"/>
              </a:rPr>
            </a:br>
            <a:r>
              <a:rPr lang="en-US" sz="2800" dirty="0" smtClean="0">
                <a:solidFill>
                  <a:srgbClr val="FFFFA1"/>
                </a:solidFill>
                <a:latin typeface="Inconsolata" panose="020B0609030003000000" pitchFamily="49" charset="0"/>
              </a:rPr>
              <a:t>KLGA</a:t>
            </a:r>
            <a:endParaRPr lang="en-US" sz="2800" dirty="0">
              <a:solidFill>
                <a:srgbClr val="FFFFA1"/>
              </a:solidFill>
              <a:latin typeface="Inconsolata" panose="020B0609030003000000" pitchFamily="49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3353426" y="2621767"/>
            <a:ext cx="182880" cy="18288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5" name="Group 44"/>
          <p:cNvGrpSpPr/>
          <p:nvPr/>
        </p:nvGrpSpPr>
        <p:grpSpPr>
          <a:xfrm>
            <a:off x="3612506" y="2556223"/>
            <a:ext cx="548640" cy="1010424"/>
            <a:chOff x="1371600" y="1732776"/>
            <a:chExt cx="548640" cy="1010424"/>
          </a:xfrm>
        </p:grpSpPr>
        <p:cxnSp>
          <p:nvCxnSpPr>
            <p:cNvPr id="46" name="Straight Connector 45"/>
            <p:cNvCxnSpPr/>
            <p:nvPr/>
          </p:nvCxnSpPr>
          <p:spPr>
            <a:xfrm>
              <a:off x="1371600" y="1732776"/>
              <a:ext cx="0" cy="1010424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1371600" y="1737360"/>
              <a:ext cx="548640" cy="697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8" name="Group 47"/>
          <p:cNvGrpSpPr/>
          <p:nvPr/>
        </p:nvGrpSpPr>
        <p:grpSpPr>
          <a:xfrm>
            <a:off x="3231506" y="3033247"/>
            <a:ext cx="274320" cy="274320"/>
            <a:chOff x="1273793" y="2845370"/>
            <a:chExt cx="313766" cy="322971"/>
          </a:xfrm>
        </p:grpSpPr>
        <p:cxnSp>
          <p:nvCxnSpPr>
            <p:cNvPr id="49" name="Straight Connector 48"/>
            <p:cNvCxnSpPr/>
            <p:nvPr/>
          </p:nvCxnSpPr>
          <p:spPr>
            <a:xfrm>
              <a:off x="1420223" y="2845370"/>
              <a:ext cx="0" cy="193787"/>
            </a:xfrm>
            <a:prstGeom prst="line">
              <a:avLst/>
            </a:prstGeom>
            <a:ln w="190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flipH="1">
              <a:off x="1410749" y="3039157"/>
              <a:ext cx="176810" cy="2827"/>
            </a:xfrm>
            <a:prstGeom prst="line">
              <a:avLst/>
            </a:prstGeom>
            <a:ln w="190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Arc 50"/>
            <p:cNvSpPr/>
            <p:nvPr/>
          </p:nvSpPr>
          <p:spPr>
            <a:xfrm>
              <a:off x="1273793" y="2871044"/>
              <a:ext cx="295483" cy="297297"/>
            </a:xfrm>
            <a:prstGeom prst="arc">
              <a:avLst>
                <a:gd name="adj1" fmla="val 16790014"/>
                <a:gd name="adj2" fmla="val 21314967"/>
              </a:avLst>
            </a:prstGeom>
            <a:ln w="190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Arc 51"/>
            <p:cNvSpPr/>
            <p:nvPr/>
          </p:nvSpPr>
          <p:spPr>
            <a:xfrm>
              <a:off x="1311112" y="2925480"/>
              <a:ext cx="204799" cy="174004"/>
            </a:xfrm>
            <a:prstGeom prst="arc">
              <a:avLst>
                <a:gd name="adj1" fmla="val 17776629"/>
                <a:gd name="adj2" fmla="val 21164116"/>
              </a:avLst>
            </a:prstGeom>
            <a:ln w="190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53" name="Straight Connector 52"/>
          <p:cNvCxnSpPr>
            <a:stCxn id="44" idx="2"/>
          </p:cNvCxnSpPr>
          <p:nvPr/>
        </p:nvCxnSpPr>
        <p:spPr bwMode="auto">
          <a:xfrm>
            <a:off x="3444867" y="2804648"/>
            <a:ext cx="922281" cy="948501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4" name="Rectangle 53"/>
          <p:cNvSpPr/>
          <p:nvPr/>
        </p:nvSpPr>
        <p:spPr>
          <a:xfrm>
            <a:off x="3243850" y="3197194"/>
            <a:ext cx="375424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700" dirty="0">
                <a:solidFill>
                  <a:srgbClr val="FFFFA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</a:t>
            </a:r>
            <a:endParaRPr lang="en-US" sz="2700" dirty="0">
              <a:solidFill>
                <a:srgbClr val="FFFFA1"/>
              </a:solidFill>
            </a:endParaRPr>
          </a:p>
        </p:txBody>
      </p:sp>
      <p:sp>
        <p:nvSpPr>
          <p:cNvPr id="55" name="Isosceles Triangle 54"/>
          <p:cNvSpPr/>
          <p:nvPr/>
        </p:nvSpPr>
        <p:spPr>
          <a:xfrm rot="5400000">
            <a:off x="5081389" y="2621767"/>
            <a:ext cx="182880" cy="182880"/>
          </a:xfrm>
          <a:prstGeom prst="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6" name="Straight Connector 55"/>
          <p:cNvCxnSpPr/>
          <p:nvPr/>
        </p:nvCxnSpPr>
        <p:spPr>
          <a:xfrm>
            <a:off x="5343256" y="2598907"/>
            <a:ext cx="4763" cy="228600"/>
          </a:xfrm>
          <a:prstGeom prst="line">
            <a:avLst/>
          </a:prstGeom>
          <a:ln w="38100">
            <a:solidFill>
              <a:srgbClr val="EA88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5424110" y="2598904"/>
            <a:ext cx="4763" cy="228600"/>
          </a:xfrm>
          <a:prstGeom prst="line">
            <a:avLst/>
          </a:prstGeom>
          <a:ln w="38100">
            <a:solidFill>
              <a:srgbClr val="EA88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Rectangle 59"/>
          <p:cNvSpPr/>
          <p:nvPr/>
        </p:nvSpPr>
        <p:spPr>
          <a:xfrm>
            <a:off x="3719247" y="2144041"/>
            <a:ext cx="375424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700" dirty="0" smtClean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</a:t>
            </a:r>
            <a:endParaRPr lang="en-US" sz="2700" dirty="0">
              <a:solidFill>
                <a:schemeClr val="bg1"/>
              </a:solidFill>
            </a:endParaRPr>
          </a:p>
        </p:txBody>
      </p:sp>
      <p:pic>
        <p:nvPicPr>
          <p:cNvPr id="92" name="Picture 91">
            <a:extLst>
              <a:ext uri="{FF2B5EF4-FFF2-40B4-BE49-F238E27FC236}">
                <a16:creationId xmlns:a16="http://schemas.microsoft.com/office/drawing/2014/main" id="{4E415F63-1547-429D-83BA-2EFB06D9518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9663" y="6261870"/>
            <a:ext cx="394232" cy="365760"/>
          </a:xfrm>
          <a:prstGeom prst="rect">
            <a:avLst/>
          </a:prstGeom>
        </p:spPr>
      </p:pic>
      <p:sp>
        <p:nvSpPr>
          <p:cNvPr id="71" name="TextBox 70"/>
          <p:cNvSpPr txBox="1"/>
          <p:nvPr/>
        </p:nvSpPr>
        <p:spPr>
          <a:xfrm rot="16200000">
            <a:off x="4594562" y="2488612"/>
            <a:ext cx="60960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X</a:t>
            </a:r>
            <a:endParaRPr lang="en-US" sz="2400" dirty="0">
              <a:solidFill>
                <a:schemeClr val="bg1"/>
              </a:solidFill>
            </a:endParaRPr>
          </a:p>
        </p:txBody>
      </p:sp>
      <p:cxnSp>
        <p:nvCxnSpPr>
          <p:cNvPr id="74" name="Straight Connector 73"/>
          <p:cNvCxnSpPr/>
          <p:nvPr/>
        </p:nvCxnSpPr>
        <p:spPr>
          <a:xfrm>
            <a:off x="4897901" y="2610020"/>
            <a:ext cx="0" cy="242888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341757" y="2531409"/>
            <a:ext cx="16850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Prefix Field</a:t>
            </a:r>
            <a:endParaRPr lang="en-US" sz="2000" dirty="0"/>
          </a:p>
        </p:txBody>
      </p:sp>
      <p:cxnSp>
        <p:nvCxnSpPr>
          <p:cNvPr id="25" name="Straight Arrow Connector 24"/>
          <p:cNvCxnSpPr/>
          <p:nvPr/>
        </p:nvCxnSpPr>
        <p:spPr bwMode="auto">
          <a:xfrm flipV="1">
            <a:off x="1870816" y="2706940"/>
            <a:ext cx="1421767" cy="6264"/>
          </a:xfrm>
          <a:prstGeom prst="straightConnector1">
            <a:avLst/>
          </a:prstGeom>
          <a:noFill/>
          <a:ln w="50800" cap="flat" cmpd="sng" algn="ctr">
            <a:solidFill>
              <a:srgbClr val="00B0F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6" name="TextBox 25"/>
          <p:cNvSpPr txBox="1"/>
          <p:nvPr/>
        </p:nvSpPr>
        <p:spPr>
          <a:xfrm>
            <a:off x="1831157" y="1294528"/>
            <a:ext cx="16850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FDB Field A</a:t>
            </a:r>
            <a:endParaRPr lang="en-US" sz="2000" dirty="0"/>
          </a:p>
        </p:txBody>
      </p:sp>
      <p:cxnSp>
        <p:nvCxnSpPr>
          <p:cNvPr id="27" name="Straight Arrow Connector 26"/>
          <p:cNvCxnSpPr>
            <a:stCxn id="26" idx="2"/>
          </p:cNvCxnSpPr>
          <p:nvPr/>
        </p:nvCxnSpPr>
        <p:spPr bwMode="auto">
          <a:xfrm>
            <a:off x="2673691" y="1694638"/>
            <a:ext cx="990301" cy="919814"/>
          </a:xfrm>
          <a:prstGeom prst="straightConnector1">
            <a:avLst/>
          </a:prstGeom>
          <a:noFill/>
          <a:ln w="50800" cap="flat" cmpd="sng" algn="ctr">
            <a:solidFill>
              <a:srgbClr val="00B0F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2" name="TextBox 31"/>
          <p:cNvSpPr txBox="1"/>
          <p:nvPr/>
        </p:nvSpPr>
        <p:spPr>
          <a:xfrm>
            <a:off x="3886826" y="1285504"/>
            <a:ext cx="26170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SatComm</a:t>
            </a:r>
            <a:r>
              <a:rPr lang="en-US" sz="2000" dirty="0" smtClean="0"/>
              <a:t> Indicator</a:t>
            </a:r>
            <a:endParaRPr lang="en-US" sz="2000" dirty="0"/>
          </a:p>
        </p:txBody>
      </p:sp>
      <p:cxnSp>
        <p:nvCxnSpPr>
          <p:cNvPr id="33" name="Straight Arrow Connector 32"/>
          <p:cNvCxnSpPr/>
          <p:nvPr/>
        </p:nvCxnSpPr>
        <p:spPr bwMode="auto">
          <a:xfrm flipH="1">
            <a:off x="4914924" y="1694638"/>
            <a:ext cx="269413" cy="897094"/>
          </a:xfrm>
          <a:prstGeom prst="straightConnector1">
            <a:avLst/>
          </a:prstGeom>
          <a:noFill/>
          <a:ln w="50800" cap="flat" cmpd="sng" algn="ctr">
            <a:solidFill>
              <a:srgbClr val="00B0F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6" name="TextBox 35"/>
          <p:cNvSpPr txBox="1"/>
          <p:nvPr/>
        </p:nvSpPr>
        <p:spPr>
          <a:xfrm>
            <a:off x="6719167" y="2534344"/>
            <a:ext cx="16850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Suffix Field</a:t>
            </a:r>
            <a:endParaRPr lang="en-US" sz="2000" dirty="0"/>
          </a:p>
        </p:txBody>
      </p:sp>
      <p:cxnSp>
        <p:nvCxnSpPr>
          <p:cNvPr id="37" name="Straight Arrow Connector 36"/>
          <p:cNvCxnSpPr>
            <a:stCxn id="36" idx="1"/>
          </p:cNvCxnSpPr>
          <p:nvPr/>
        </p:nvCxnSpPr>
        <p:spPr bwMode="auto">
          <a:xfrm flipH="1">
            <a:off x="5477330" y="2734399"/>
            <a:ext cx="1241837" cy="9733"/>
          </a:xfrm>
          <a:prstGeom prst="straightConnector1">
            <a:avLst/>
          </a:prstGeom>
          <a:noFill/>
          <a:ln w="50800" cap="flat" cmpd="sng" algn="ctr">
            <a:solidFill>
              <a:srgbClr val="00B0F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4096376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6" grpId="0"/>
      <p:bldP spid="32" grpId="0"/>
      <p:bldP spid="3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fld id="{F2BD9D44-EC01-4E71-8CAE-9F9624182C03}" type="slidenum">
              <a:rPr lang="en-US" altLang="en-US" smtClean="0">
                <a:solidFill>
                  <a:srgbClr val="FFFFFF"/>
                </a:solidFill>
              </a:rPr>
              <a:pPr marL="0" indent="0">
                <a:buFont typeface="+mj-lt"/>
                <a:buNone/>
              </a:pPr>
              <a:t>17</a:t>
            </a:fld>
            <a:endParaRPr lang="en-US" dirty="0"/>
          </a:p>
        </p:txBody>
      </p:sp>
      <p:sp>
        <p:nvSpPr>
          <p:cNvPr id="5" name="Slide Title">
            <a:extLst>
              <a:ext uri="{FF2B5EF4-FFF2-40B4-BE49-F238E27FC236}">
                <a16:creationId xmlns:a16="http://schemas.microsoft.com/office/drawing/2014/main" id="{74D1018D-EB2D-42D2-A99E-AF42162D23E3}"/>
              </a:ext>
            </a:extLst>
          </p:cNvPr>
          <p:cNvSpPr txBox="1">
            <a:spLocks/>
          </p:cNvSpPr>
          <p:nvPr/>
        </p:nvSpPr>
        <p:spPr bwMode="auto">
          <a:xfrm>
            <a:off x="424609" y="340472"/>
            <a:ext cx="8472488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rgbClr val="1D2F68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panose="020B06040202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panose="020B06040202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panose="020B06040202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panose="020B0604020202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panose="020B0604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panose="020B0604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panose="020B0604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dirty="0" smtClean="0"/>
              <a:t>Line 1 Prefix Field</a:t>
            </a:r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8228" y="1374316"/>
            <a:ext cx="5305304" cy="441874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 bwMode="auto">
          <a:xfrm>
            <a:off x="5158154" y="3524738"/>
            <a:ext cx="320431" cy="406400"/>
          </a:xfrm>
          <a:prstGeom prst="rect">
            <a:avLst/>
          </a:prstGeom>
          <a:noFill/>
          <a:ln w="381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6" name="Straight Connector 5"/>
          <p:cNvCxnSpPr/>
          <p:nvPr/>
        </p:nvCxnSpPr>
        <p:spPr bwMode="auto">
          <a:xfrm flipV="1">
            <a:off x="5322277" y="2461844"/>
            <a:ext cx="156308" cy="1047261"/>
          </a:xfrm>
          <a:prstGeom prst="line">
            <a:avLst/>
          </a:prstGeom>
          <a:noFill/>
          <a:ln w="57150" cap="flat" cmpd="sng" algn="ctr">
            <a:solidFill>
              <a:srgbClr val="00B0F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Straight Arrow Connector 8"/>
          <p:cNvCxnSpPr>
            <a:stCxn id="2" idx="1"/>
          </p:cNvCxnSpPr>
          <p:nvPr/>
        </p:nvCxnSpPr>
        <p:spPr bwMode="auto">
          <a:xfrm flipH="1" flipV="1">
            <a:off x="3524738" y="2907323"/>
            <a:ext cx="1633416" cy="820615"/>
          </a:xfrm>
          <a:prstGeom prst="straightConnector1">
            <a:avLst/>
          </a:prstGeom>
          <a:noFill/>
          <a:ln w="57150" cap="flat" cmpd="sng" algn="ctr">
            <a:solidFill>
              <a:srgbClr val="00B0F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Straight Arrow Connector 12"/>
          <p:cNvCxnSpPr>
            <a:stCxn id="2" idx="1"/>
          </p:cNvCxnSpPr>
          <p:nvPr/>
        </p:nvCxnSpPr>
        <p:spPr bwMode="auto">
          <a:xfrm flipH="1">
            <a:off x="3141785" y="3727938"/>
            <a:ext cx="2016369" cy="828431"/>
          </a:xfrm>
          <a:prstGeom prst="straightConnector1">
            <a:avLst/>
          </a:prstGeom>
          <a:noFill/>
          <a:ln w="57150" cap="flat" cmpd="sng" algn="ctr">
            <a:solidFill>
              <a:srgbClr val="00B0F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6097" y="4400521"/>
            <a:ext cx="323232" cy="42338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47612" y="4023359"/>
            <a:ext cx="284010" cy="396712"/>
          </a:xfrm>
          <a:prstGeom prst="rect">
            <a:avLst/>
          </a:prstGeom>
        </p:spPr>
      </p:pic>
      <p:sp>
        <p:nvSpPr>
          <p:cNvPr id="17" name="Trapezoid 16"/>
          <p:cNvSpPr/>
          <p:nvPr/>
        </p:nvSpPr>
        <p:spPr bwMode="auto">
          <a:xfrm rot="10535499">
            <a:off x="5504328" y="2461844"/>
            <a:ext cx="200809" cy="195295"/>
          </a:xfrm>
          <a:prstGeom prst="trapezoid">
            <a:avLst/>
          </a:prstGeom>
          <a:solidFill>
            <a:schemeClr val="tx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0697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2160898" y="2071280"/>
            <a:ext cx="4297680" cy="2743200"/>
          </a:xfrm>
          <a:prstGeom prst="rect">
            <a:avLst/>
          </a:prstGeom>
          <a:solidFill>
            <a:schemeClr val="tx1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4D1018D-EB2D-42D2-A99E-AF42162D23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Line 1 Field A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82EC7F-5DC3-4CC9-9439-0B2F1BE1E07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fld id="{F2BD9D44-EC01-4E71-8CAE-9F9624182C03}" type="slidenum">
              <a:rPr lang="en-US" altLang="en-US" smtClean="0">
                <a:solidFill>
                  <a:srgbClr val="FFFFFF"/>
                </a:solidFill>
              </a:rPr>
              <a:pPr marL="0" indent="0">
                <a:buFont typeface="+mj-lt"/>
                <a:buNone/>
              </a:pPr>
              <a:t>18</a:t>
            </a:fld>
            <a:endParaRPr lang="en-US" dirty="0"/>
          </a:p>
        </p:txBody>
      </p:sp>
      <p:sp>
        <p:nvSpPr>
          <p:cNvPr id="43" name="Title 1"/>
          <p:cNvSpPr txBox="1">
            <a:spLocks/>
          </p:cNvSpPr>
          <p:nvPr/>
        </p:nvSpPr>
        <p:spPr>
          <a:xfrm>
            <a:off x="3543984" y="2047815"/>
            <a:ext cx="2840736" cy="224262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dirty="0" smtClean="0">
                <a:solidFill>
                  <a:srgbClr val="FFFFA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SWA212</a:t>
            </a:r>
            <a:r>
              <a:rPr lang="en-US" sz="2800" dirty="0">
                <a:solidFill>
                  <a:srgbClr val="FFFFA1"/>
                </a:solidFill>
                <a:latin typeface="Inconsolata" panose="020B0609030003000000" pitchFamily="49" charset="0"/>
              </a:rPr>
              <a:t/>
            </a:r>
            <a:br>
              <a:rPr lang="en-US" sz="2800" dirty="0">
                <a:solidFill>
                  <a:srgbClr val="FFFFA1"/>
                </a:solidFill>
                <a:latin typeface="Inconsolata" panose="020B0609030003000000" pitchFamily="49" charset="0"/>
              </a:rPr>
            </a:br>
            <a:r>
              <a:rPr lang="en-US" sz="2800" dirty="0">
                <a:solidFill>
                  <a:srgbClr val="FFFFA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310C</a:t>
            </a:r>
            <a:r>
              <a:rPr lang="en-US" sz="2800" dirty="0">
                <a:solidFill>
                  <a:srgbClr val="FFFFA1"/>
                </a:solidFill>
                <a:latin typeface="Inconsolata" panose="020B0609030003000000" pitchFamily="49" charset="0"/>
              </a:rPr>
              <a:t/>
            </a:r>
            <a:br>
              <a:rPr lang="en-US" sz="2800" dirty="0">
                <a:solidFill>
                  <a:srgbClr val="FFFFA1"/>
                </a:solidFill>
                <a:latin typeface="Inconsolata" panose="020B0609030003000000" pitchFamily="49" charset="0"/>
              </a:rPr>
            </a:br>
            <a:r>
              <a:rPr lang="en-US" sz="2800" dirty="0" smtClean="0">
                <a:solidFill>
                  <a:srgbClr val="FFFFA1"/>
                </a:solidFill>
                <a:latin typeface="Consolas" panose="020B0609020204030204" pitchFamily="49" charset="0"/>
              </a:rPr>
              <a:t>413 425</a:t>
            </a:r>
            <a:r>
              <a:rPr lang="en-US" sz="2800" dirty="0">
                <a:solidFill>
                  <a:srgbClr val="FFFFA1"/>
                </a:solidFill>
                <a:latin typeface="Inconsolata" panose="020B0609030003000000" pitchFamily="49" charset="0"/>
              </a:rPr>
              <a:t/>
            </a:r>
            <a:br>
              <a:rPr lang="en-US" sz="2800" dirty="0">
                <a:solidFill>
                  <a:srgbClr val="FFFFA1"/>
                </a:solidFill>
                <a:latin typeface="Inconsolata" panose="020B0609030003000000" pitchFamily="49" charset="0"/>
              </a:rPr>
            </a:br>
            <a:r>
              <a:rPr lang="en-US" sz="2800" dirty="0" smtClean="0">
                <a:solidFill>
                  <a:srgbClr val="FFFFA1"/>
                </a:solidFill>
                <a:latin typeface="Inconsolata" panose="020B0609030003000000" pitchFamily="49" charset="0"/>
              </a:rPr>
              <a:t>KLGA</a:t>
            </a:r>
            <a:endParaRPr lang="en-US" sz="2800" dirty="0">
              <a:solidFill>
                <a:srgbClr val="FFFFA1"/>
              </a:solidFill>
              <a:latin typeface="Inconsolata" panose="020B0609030003000000" pitchFamily="49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3353426" y="2848379"/>
            <a:ext cx="182880" cy="18288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5" name="Group 44"/>
          <p:cNvGrpSpPr/>
          <p:nvPr/>
        </p:nvGrpSpPr>
        <p:grpSpPr>
          <a:xfrm>
            <a:off x="3612506" y="2782835"/>
            <a:ext cx="548640" cy="1010424"/>
            <a:chOff x="1371600" y="1732776"/>
            <a:chExt cx="548640" cy="1010424"/>
          </a:xfrm>
        </p:grpSpPr>
        <p:cxnSp>
          <p:nvCxnSpPr>
            <p:cNvPr id="46" name="Straight Connector 45"/>
            <p:cNvCxnSpPr/>
            <p:nvPr/>
          </p:nvCxnSpPr>
          <p:spPr>
            <a:xfrm>
              <a:off x="1371600" y="1732776"/>
              <a:ext cx="0" cy="1010424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1371600" y="1737360"/>
              <a:ext cx="548640" cy="697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8" name="Group 47"/>
          <p:cNvGrpSpPr/>
          <p:nvPr/>
        </p:nvGrpSpPr>
        <p:grpSpPr>
          <a:xfrm>
            <a:off x="3231506" y="3259859"/>
            <a:ext cx="274320" cy="274320"/>
            <a:chOff x="1273793" y="2845370"/>
            <a:chExt cx="313766" cy="322971"/>
          </a:xfrm>
        </p:grpSpPr>
        <p:cxnSp>
          <p:nvCxnSpPr>
            <p:cNvPr id="49" name="Straight Connector 48"/>
            <p:cNvCxnSpPr/>
            <p:nvPr/>
          </p:nvCxnSpPr>
          <p:spPr>
            <a:xfrm>
              <a:off x="1420223" y="2845370"/>
              <a:ext cx="0" cy="193787"/>
            </a:xfrm>
            <a:prstGeom prst="line">
              <a:avLst/>
            </a:prstGeom>
            <a:ln w="190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flipH="1">
              <a:off x="1410749" y="3039157"/>
              <a:ext cx="176810" cy="2827"/>
            </a:xfrm>
            <a:prstGeom prst="line">
              <a:avLst/>
            </a:prstGeom>
            <a:ln w="190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Arc 50"/>
            <p:cNvSpPr/>
            <p:nvPr/>
          </p:nvSpPr>
          <p:spPr>
            <a:xfrm>
              <a:off x="1273793" y="2871044"/>
              <a:ext cx="295483" cy="297297"/>
            </a:xfrm>
            <a:prstGeom prst="arc">
              <a:avLst>
                <a:gd name="adj1" fmla="val 16790014"/>
                <a:gd name="adj2" fmla="val 21314967"/>
              </a:avLst>
            </a:prstGeom>
            <a:ln w="190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Arc 51"/>
            <p:cNvSpPr/>
            <p:nvPr/>
          </p:nvSpPr>
          <p:spPr>
            <a:xfrm>
              <a:off x="1311112" y="2925480"/>
              <a:ext cx="204799" cy="174004"/>
            </a:xfrm>
            <a:prstGeom prst="arc">
              <a:avLst>
                <a:gd name="adj1" fmla="val 17776629"/>
                <a:gd name="adj2" fmla="val 21164116"/>
              </a:avLst>
            </a:prstGeom>
            <a:ln w="190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53" name="Straight Connector 52"/>
          <p:cNvCxnSpPr>
            <a:stCxn id="44" idx="2"/>
          </p:cNvCxnSpPr>
          <p:nvPr/>
        </p:nvCxnSpPr>
        <p:spPr bwMode="auto">
          <a:xfrm>
            <a:off x="3444867" y="3031260"/>
            <a:ext cx="922281" cy="948501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4" name="Rectangle 53"/>
          <p:cNvSpPr/>
          <p:nvPr/>
        </p:nvSpPr>
        <p:spPr>
          <a:xfrm>
            <a:off x="3243850" y="3423806"/>
            <a:ext cx="375424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700" dirty="0">
                <a:solidFill>
                  <a:srgbClr val="FFFFA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</a:t>
            </a:r>
            <a:endParaRPr lang="en-US" sz="2700" dirty="0">
              <a:solidFill>
                <a:srgbClr val="FFFFA1"/>
              </a:solidFill>
            </a:endParaRPr>
          </a:p>
        </p:txBody>
      </p:sp>
      <p:sp>
        <p:nvSpPr>
          <p:cNvPr id="55" name="Isosceles Triangle 54"/>
          <p:cNvSpPr/>
          <p:nvPr/>
        </p:nvSpPr>
        <p:spPr>
          <a:xfrm rot="5400000">
            <a:off x="5081389" y="2848379"/>
            <a:ext cx="182880" cy="182880"/>
          </a:xfrm>
          <a:prstGeom prst="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6" name="Straight Connector 55"/>
          <p:cNvCxnSpPr/>
          <p:nvPr/>
        </p:nvCxnSpPr>
        <p:spPr>
          <a:xfrm>
            <a:off x="5343256" y="2825519"/>
            <a:ext cx="4763" cy="228600"/>
          </a:xfrm>
          <a:prstGeom prst="line">
            <a:avLst/>
          </a:prstGeom>
          <a:ln w="38100">
            <a:solidFill>
              <a:srgbClr val="EA88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5424110" y="2825516"/>
            <a:ext cx="4763" cy="228600"/>
          </a:xfrm>
          <a:prstGeom prst="line">
            <a:avLst/>
          </a:prstGeom>
          <a:ln w="38100">
            <a:solidFill>
              <a:srgbClr val="EA88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Rectangle 59"/>
          <p:cNvSpPr/>
          <p:nvPr/>
        </p:nvSpPr>
        <p:spPr>
          <a:xfrm>
            <a:off x="3719247" y="2363778"/>
            <a:ext cx="375424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700" dirty="0">
                <a:solidFill>
                  <a:schemeClr val="bg1"/>
                </a:solidFill>
                <a:latin typeface="Consolas" panose="020B0609020204030204" pitchFamily="49" charset="0"/>
              </a:rPr>
              <a:t>P</a:t>
            </a:r>
            <a:endParaRPr lang="en-US" sz="2700" dirty="0">
              <a:solidFill>
                <a:schemeClr val="bg1"/>
              </a:solidFill>
            </a:endParaRPr>
          </a:p>
        </p:txBody>
      </p:sp>
      <p:sp>
        <p:nvSpPr>
          <p:cNvPr id="71" name="TextBox 70"/>
          <p:cNvSpPr txBox="1"/>
          <p:nvPr/>
        </p:nvSpPr>
        <p:spPr>
          <a:xfrm rot="16200000">
            <a:off x="4594562" y="2715224"/>
            <a:ext cx="60960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X</a:t>
            </a:r>
            <a:endParaRPr lang="en-US" sz="2400" dirty="0">
              <a:solidFill>
                <a:schemeClr val="bg1"/>
              </a:solidFill>
            </a:endParaRPr>
          </a:p>
        </p:txBody>
      </p:sp>
      <p:cxnSp>
        <p:nvCxnSpPr>
          <p:cNvPr id="74" name="Straight Connector 73"/>
          <p:cNvCxnSpPr/>
          <p:nvPr/>
        </p:nvCxnSpPr>
        <p:spPr>
          <a:xfrm>
            <a:off x="4891638" y="2836632"/>
            <a:ext cx="0" cy="242888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 bwMode="auto">
          <a:xfrm>
            <a:off x="2291938" y="1104405"/>
            <a:ext cx="1372054" cy="1729784"/>
          </a:xfrm>
          <a:prstGeom prst="straightConnector1">
            <a:avLst/>
          </a:prstGeom>
          <a:noFill/>
          <a:ln w="76200" cap="flat" cmpd="sng" algn="ctr">
            <a:solidFill>
              <a:srgbClr val="00B0F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4151924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004A393-AEA5-4DAE-914A-1A54B8988FD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fld id="{F2BD9D44-EC01-4E71-8CAE-9F9624182C03}" type="slidenum">
              <a:rPr lang="en-US" altLang="en-US" smtClean="0">
                <a:solidFill>
                  <a:srgbClr val="FFFFFF"/>
                </a:solidFill>
              </a:rPr>
              <a:pPr marL="0" indent="0">
                <a:buFont typeface="+mj-lt"/>
                <a:buNone/>
              </a:pPr>
              <a:t>1</a:t>
            </a:fld>
            <a:endParaRPr lang="en-US" dirty="0"/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538AB209-66B6-4297-82AE-4BE76D91AB84}"/>
              </a:ext>
            </a:extLst>
          </p:cNvPr>
          <p:cNvSpPr txBox="1">
            <a:spLocks/>
          </p:cNvSpPr>
          <p:nvPr/>
        </p:nvSpPr>
        <p:spPr bwMode="auto">
          <a:xfrm>
            <a:off x="499695" y="2637065"/>
            <a:ext cx="8050213" cy="33192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20040" marR="0" indent="-27432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 sz="28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7432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60120" indent="-27432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Radar symbols</a:t>
            </a:r>
          </a:p>
          <a:p>
            <a:r>
              <a:rPr lang="en-US" sz="2400" dirty="0" smtClean="0"/>
              <a:t>Full Data Blocks (FDB)</a:t>
            </a:r>
          </a:p>
          <a:p>
            <a:r>
              <a:rPr lang="en-US" sz="2400" dirty="0" smtClean="0"/>
              <a:t>Limited Data Blocks (LDB)</a:t>
            </a:r>
          </a:p>
          <a:p>
            <a:r>
              <a:rPr lang="en-US" sz="2400" dirty="0" smtClean="0"/>
              <a:t>Display views</a:t>
            </a:r>
          </a:p>
          <a:p>
            <a:r>
              <a:rPr lang="en-US" sz="2400" dirty="0" smtClean="0"/>
              <a:t>Weather displays</a:t>
            </a:r>
            <a:endParaRPr lang="en-US" sz="2400" dirty="0"/>
          </a:p>
          <a:p>
            <a:r>
              <a:rPr lang="en-US" sz="2400" dirty="0" smtClean="0"/>
              <a:t>Miscellaneous displays</a:t>
            </a:r>
          </a:p>
        </p:txBody>
      </p:sp>
    </p:spTree>
    <p:extLst>
      <p:ext uri="{BB962C8B-B14F-4D97-AF65-F5344CB8AC3E}">
        <p14:creationId xmlns:p14="http://schemas.microsoft.com/office/powerpoint/2010/main" val="1772847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2157984" y="2075688"/>
            <a:ext cx="4297680" cy="2743200"/>
          </a:xfrm>
          <a:prstGeom prst="rect">
            <a:avLst/>
          </a:prstGeom>
          <a:solidFill>
            <a:schemeClr val="tx1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4D1018D-EB2D-42D2-A99E-AF42162D23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Line 1 </a:t>
            </a:r>
            <a:r>
              <a:rPr lang="en-US" dirty="0" err="1" smtClean="0"/>
              <a:t>SatComm</a:t>
            </a:r>
            <a:r>
              <a:rPr lang="en-US" dirty="0" smtClean="0"/>
              <a:t> Indicator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82EC7F-5DC3-4CC9-9439-0B2F1BE1E07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fld id="{F2BD9D44-EC01-4E71-8CAE-9F9624182C03}" type="slidenum">
              <a:rPr lang="en-US" altLang="en-US" smtClean="0">
                <a:solidFill>
                  <a:srgbClr val="FFFFFF"/>
                </a:solidFill>
              </a:rPr>
              <a:pPr marL="0" indent="0">
                <a:buFont typeface="+mj-lt"/>
                <a:buNone/>
              </a:pPr>
              <a:t>19</a:t>
            </a:fld>
            <a:endParaRPr lang="en-US" dirty="0"/>
          </a:p>
        </p:txBody>
      </p:sp>
      <p:sp>
        <p:nvSpPr>
          <p:cNvPr id="43" name="Title 1"/>
          <p:cNvSpPr txBox="1">
            <a:spLocks/>
          </p:cNvSpPr>
          <p:nvPr/>
        </p:nvSpPr>
        <p:spPr>
          <a:xfrm>
            <a:off x="3543984" y="2064298"/>
            <a:ext cx="2840736" cy="224262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dirty="0" smtClean="0">
                <a:solidFill>
                  <a:srgbClr val="FFFFA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SWA212</a:t>
            </a:r>
            <a:r>
              <a:rPr lang="en-US" sz="2800" dirty="0">
                <a:solidFill>
                  <a:srgbClr val="FFFFA1"/>
                </a:solidFill>
                <a:latin typeface="Inconsolata" panose="020B0609030003000000" pitchFamily="49" charset="0"/>
              </a:rPr>
              <a:t/>
            </a:r>
            <a:br>
              <a:rPr lang="en-US" sz="2800" dirty="0">
                <a:solidFill>
                  <a:srgbClr val="FFFFA1"/>
                </a:solidFill>
                <a:latin typeface="Inconsolata" panose="020B0609030003000000" pitchFamily="49" charset="0"/>
              </a:rPr>
            </a:br>
            <a:r>
              <a:rPr lang="en-US" sz="2800" dirty="0">
                <a:solidFill>
                  <a:srgbClr val="FFFFA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310C</a:t>
            </a:r>
            <a:r>
              <a:rPr lang="en-US" sz="2800" dirty="0">
                <a:solidFill>
                  <a:srgbClr val="FFFFA1"/>
                </a:solidFill>
                <a:latin typeface="Inconsolata" panose="020B0609030003000000" pitchFamily="49" charset="0"/>
              </a:rPr>
              <a:t/>
            </a:r>
            <a:br>
              <a:rPr lang="en-US" sz="2800" dirty="0">
                <a:solidFill>
                  <a:srgbClr val="FFFFA1"/>
                </a:solidFill>
                <a:latin typeface="Inconsolata" panose="020B0609030003000000" pitchFamily="49" charset="0"/>
              </a:rPr>
            </a:br>
            <a:r>
              <a:rPr lang="en-US" sz="2800" dirty="0" smtClean="0">
                <a:solidFill>
                  <a:srgbClr val="FFFFA1"/>
                </a:solidFill>
                <a:latin typeface="Consolas" panose="020B0609020204030204" pitchFamily="49" charset="0"/>
              </a:rPr>
              <a:t>413 425</a:t>
            </a:r>
            <a:r>
              <a:rPr lang="en-US" sz="2800" dirty="0">
                <a:solidFill>
                  <a:srgbClr val="FFFFA1"/>
                </a:solidFill>
                <a:latin typeface="Inconsolata" panose="020B0609030003000000" pitchFamily="49" charset="0"/>
              </a:rPr>
              <a:t/>
            </a:r>
            <a:br>
              <a:rPr lang="en-US" sz="2800" dirty="0">
                <a:solidFill>
                  <a:srgbClr val="FFFFA1"/>
                </a:solidFill>
                <a:latin typeface="Inconsolata" panose="020B0609030003000000" pitchFamily="49" charset="0"/>
              </a:rPr>
            </a:br>
            <a:r>
              <a:rPr lang="en-US" sz="2800" dirty="0" smtClean="0">
                <a:solidFill>
                  <a:srgbClr val="FFFFA1"/>
                </a:solidFill>
                <a:latin typeface="Inconsolata" panose="020B0609030003000000" pitchFamily="49" charset="0"/>
              </a:rPr>
              <a:t>KLGA</a:t>
            </a:r>
            <a:endParaRPr lang="en-US" sz="2800" dirty="0">
              <a:solidFill>
                <a:srgbClr val="FFFFA1"/>
              </a:solidFill>
              <a:latin typeface="Inconsolata" panose="020B0609030003000000" pitchFamily="49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3231506" y="2643245"/>
            <a:ext cx="2197367" cy="1338504"/>
            <a:chOff x="3231506" y="2414645"/>
            <a:chExt cx="2197367" cy="1338504"/>
          </a:xfrm>
        </p:grpSpPr>
        <p:sp>
          <p:nvSpPr>
            <p:cNvPr id="44" name="Rectangle 43"/>
            <p:cNvSpPr/>
            <p:nvPr/>
          </p:nvSpPr>
          <p:spPr>
            <a:xfrm>
              <a:off x="3353426" y="2621767"/>
              <a:ext cx="182880" cy="18288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5" name="Group 44"/>
            <p:cNvGrpSpPr/>
            <p:nvPr/>
          </p:nvGrpSpPr>
          <p:grpSpPr>
            <a:xfrm>
              <a:off x="3612506" y="2556223"/>
              <a:ext cx="548640" cy="1010424"/>
              <a:chOff x="1371600" y="1732776"/>
              <a:chExt cx="548640" cy="1010424"/>
            </a:xfrm>
          </p:grpSpPr>
          <p:cxnSp>
            <p:nvCxnSpPr>
              <p:cNvPr id="46" name="Straight Connector 45"/>
              <p:cNvCxnSpPr/>
              <p:nvPr/>
            </p:nvCxnSpPr>
            <p:spPr>
              <a:xfrm>
                <a:off x="1371600" y="1732776"/>
                <a:ext cx="0" cy="1010424"/>
              </a:xfrm>
              <a:prstGeom prst="line">
                <a:avLst/>
              </a:prstGeom>
              <a:ln w="19050"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>
              <a:xfrm>
                <a:off x="1371600" y="1737360"/>
                <a:ext cx="548640" cy="697"/>
              </a:xfrm>
              <a:prstGeom prst="line">
                <a:avLst/>
              </a:prstGeom>
              <a:ln w="19050"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8" name="Group 47"/>
            <p:cNvGrpSpPr/>
            <p:nvPr/>
          </p:nvGrpSpPr>
          <p:grpSpPr>
            <a:xfrm>
              <a:off x="3231506" y="3033247"/>
              <a:ext cx="274320" cy="274320"/>
              <a:chOff x="1273793" y="2845370"/>
              <a:chExt cx="313766" cy="322971"/>
            </a:xfrm>
          </p:grpSpPr>
          <p:cxnSp>
            <p:nvCxnSpPr>
              <p:cNvPr id="49" name="Straight Connector 48"/>
              <p:cNvCxnSpPr/>
              <p:nvPr/>
            </p:nvCxnSpPr>
            <p:spPr>
              <a:xfrm>
                <a:off x="1420223" y="2845370"/>
                <a:ext cx="0" cy="193787"/>
              </a:xfrm>
              <a:prstGeom prst="line">
                <a:avLst/>
              </a:prstGeom>
              <a:ln w="190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>
              <a:xfrm flipH="1">
                <a:off x="1410749" y="3039157"/>
                <a:ext cx="176810" cy="2827"/>
              </a:xfrm>
              <a:prstGeom prst="line">
                <a:avLst/>
              </a:prstGeom>
              <a:ln w="190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1" name="Arc 50"/>
              <p:cNvSpPr/>
              <p:nvPr/>
            </p:nvSpPr>
            <p:spPr>
              <a:xfrm>
                <a:off x="1273793" y="2871044"/>
                <a:ext cx="295483" cy="297297"/>
              </a:xfrm>
              <a:prstGeom prst="arc">
                <a:avLst>
                  <a:gd name="adj1" fmla="val 16790014"/>
                  <a:gd name="adj2" fmla="val 21314967"/>
                </a:avLst>
              </a:prstGeom>
              <a:ln w="190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Arc 51"/>
              <p:cNvSpPr/>
              <p:nvPr/>
            </p:nvSpPr>
            <p:spPr>
              <a:xfrm>
                <a:off x="1311112" y="2925480"/>
                <a:ext cx="204799" cy="174004"/>
              </a:xfrm>
              <a:prstGeom prst="arc">
                <a:avLst>
                  <a:gd name="adj1" fmla="val 17776629"/>
                  <a:gd name="adj2" fmla="val 21164116"/>
                </a:avLst>
              </a:prstGeom>
              <a:ln w="190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53" name="Straight Connector 52"/>
            <p:cNvCxnSpPr>
              <a:stCxn id="44" idx="2"/>
            </p:cNvCxnSpPr>
            <p:nvPr/>
          </p:nvCxnSpPr>
          <p:spPr bwMode="auto">
            <a:xfrm>
              <a:off x="3444867" y="2804648"/>
              <a:ext cx="922281" cy="948501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54" name="Rectangle 53"/>
            <p:cNvSpPr/>
            <p:nvPr/>
          </p:nvSpPr>
          <p:spPr>
            <a:xfrm>
              <a:off x="3243850" y="3197194"/>
              <a:ext cx="375424" cy="5078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700" dirty="0">
                  <a:solidFill>
                    <a:srgbClr val="FFFFA1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R</a:t>
              </a:r>
              <a:endParaRPr lang="en-US" sz="2700" dirty="0">
                <a:solidFill>
                  <a:srgbClr val="FFFFA1"/>
                </a:solidFill>
              </a:endParaRPr>
            </a:p>
          </p:txBody>
        </p:sp>
        <p:sp>
          <p:nvSpPr>
            <p:cNvPr id="55" name="Isosceles Triangle 54"/>
            <p:cNvSpPr/>
            <p:nvPr/>
          </p:nvSpPr>
          <p:spPr>
            <a:xfrm rot="5400000">
              <a:off x="5081389" y="2621767"/>
              <a:ext cx="182880" cy="182880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6" name="Straight Connector 55"/>
            <p:cNvCxnSpPr/>
            <p:nvPr/>
          </p:nvCxnSpPr>
          <p:spPr>
            <a:xfrm>
              <a:off x="5343256" y="2598907"/>
              <a:ext cx="4763" cy="228600"/>
            </a:xfrm>
            <a:prstGeom prst="line">
              <a:avLst/>
            </a:prstGeom>
            <a:ln w="38100">
              <a:solidFill>
                <a:srgbClr val="EA882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>
              <a:off x="5424110" y="2598904"/>
              <a:ext cx="4763" cy="228600"/>
            </a:xfrm>
            <a:prstGeom prst="line">
              <a:avLst/>
            </a:prstGeom>
            <a:ln w="38100">
              <a:solidFill>
                <a:srgbClr val="EA882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TextBox 70"/>
            <p:cNvSpPr txBox="1"/>
            <p:nvPr/>
          </p:nvSpPr>
          <p:spPr>
            <a:xfrm rot="16200000">
              <a:off x="4594562" y="2488612"/>
              <a:ext cx="609600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chemeClr val="bg1"/>
                  </a:solidFill>
                </a:rPr>
                <a:t>X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  <p:cxnSp>
          <p:nvCxnSpPr>
            <p:cNvPr id="74" name="Straight Connector 73"/>
            <p:cNvCxnSpPr/>
            <p:nvPr/>
          </p:nvCxnSpPr>
          <p:spPr>
            <a:xfrm>
              <a:off x="4891638" y="2610020"/>
              <a:ext cx="0" cy="242888"/>
            </a:xfrm>
            <a:prstGeom prst="line">
              <a:avLst/>
            </a:prstGeom>
            <a:ln w="222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7" name="Straight Arrow Connector 26"/>
          <p:cNvCxnSpPr/>
          <p:nvPr/>
        </p:nvCxnSpPr>
        <p:spPr bwMode="auto">
          <a:xfrm>
            <a:off x="4891638" y="1303020"/>
            <a:ext cx="7724" cy="1481803"/>
          </a:xfrm>
          <a:prstGeom prst="straightConnector1">
            <a:avLst/>
          </a:prstGeom>
          <a:noFill/>
          <a:ln w="76200" cap="flat" cmpd="sng" algn="ctr">
            <a:solidFill>
              <a:srgbClr val="00B0F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0" name="Rectangle 59"/>
          <p:cNvSpPr/>
          <p:nvPr/>
        </p:nvSpPr>
        <p:spPr>
          <a:xfrm>
            <a:off x="3719247" y="2365021"/>
            <a:ext cx="375424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700" dirty="0">
                <a:solidFill>
                  <a:schemeClr val="bg1"/>
                </a:solidFill>
                <a:latin typeface="Consolas" panose="020B0609020204030204" pitchFamily="49" charset="0"/>
              </a:rPr>
              <a:t>P</a:t>
            </a:r>
            <a:endParaRPr lang="en-US" sz="27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9709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1440807" y="1874403"/>
            <a:ext cx="6268728" cy="2743200"/>
          </a:xfrm>
          <a:prstGeom prst="rect">
            <a:avLst/>
          </a:prstGeom>
          <a:solidFill>
            <a:schemeClr val="tx1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4D1018D-EB2D-42D2-A99E-AF42162D23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800" dirty="0" smtClean="0"/>
              <a:t>Line 1 CPDLC Indicator Suffix Field</a:t>
            </a:r>
            <a:endParaRPr lang="en-US" sz="3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82EC7F-5DC3-4CC9-9439-0B2F1BE1E07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fld id="{F2BD9D44-EC01-4E71-8CAE-9F9624182C03}" type="slidenum">
              <a:rPr lang="en-US" altLang="en-US" smtClean="0">
                <a:solidFill>
                  <a:srgbClr val="FFFFFF"/>
                </a:solidFill>
              </a:rPr>
              <a:pPr marL="0" indent="0">
                <a:buFont typeface="+mj-lt"/>
                <a:buNone/>
              </a:pPr>
              <a:t>20</a:t>
            </a:fld>
            <a:endParaRPr lang="en-US" dirty="0"/>
          </a:p>
        </p:txBody>
      </p:sp>
      <p:sp>
        <p:nvSpPr>
          <p:cNvPr id="43" name="Title 1"/>
          <p:cNvSpPr txBox="1">
            <a:spLocks/>
          </p:cNvSpPr>
          <p:nvPr/>
        </p:nvSpPr>
        <p:spPr>
          <a:xfrm>
            <a:off x="2823894" y="1850938"/>
            <a:ext cx="2840736" cy="224262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dirty="0" smtClean="0">
                <a:solidFill>
                  <a:srgbClr val="FFFFA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SWA212</a:t>
            </a:r>
            <a:r>
              <a:rPr lang="en-US" sz="2800" dirty="0">
                <a:solidFill>
                  <a:srgbClr val="FFFFA1"/>
                </a:solidFill>
                <a:latin typeface="Inconsolata" panose="020B0609030003000000" pitchFamily="49" charset="0"/>
              </a:rPr>
              <a:t/>
            </a:r>
            <a:br>
              <a:rPr lang="en-US" sz="2800" dirty="0">
                <a:solidFill>
                  <a:srgbClr val="FFFFA1"/>
                </a:solidFill>
                <a:latin typeface="Inconsolata" panose="020B0609030003000000" pitchFamily="49" charset="0"/>
              </a:rPr>
            </a:br>
            <a:r>
              <a:rPr lang="en-US" sz="2800" dirty="0">
                <a:solidFill>
                  <a:srgbClr val="FFFFA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310C</a:t>
            </a:r>
            <a:r>
              <a:rPr lang="en-US" sz="2800" dirty="0">
                <a:solidFill>
                  <a:srgbClr val="FFFFA1"/>
                </a:solidFill>
                <a:latin typeface="Inconsolata" panose="020B0609030003000000" pitchFamily="49" charset="0"/>
              </a:rPr>
              <a:t/>
            </a:r>
            <a:br>
              <a:rPr lang="en-US" sz="2800" dirty="0">
                <a:solidFill>
                  <a:srgbClr val="FFFFA1"/>
                </a:solidFill>
                <a:latin typeface="Inconsolata" panose="020B0609030003000000" pitchFamily="49" charset="0"/>
              </a:rPr>
            </a:br>
            <a:r>
              <a:rPr lang="en-US" sz="2800" dirty="0" smtClean="0">
                <a:solidFill>
                  <a:srgbClr val="FFFFA1"/>
                </a:solidFill>
                <a:latin typeface="Consolas" panose="020B0609020204030204" pitchFamily="49" charset="0"/>
              </a:rPr>
              <a:t>413 425</a:t>
            </a:r>
            <a:r>
              <a:rPr lang="en-US" sz="2800" dirty="0">
                <a:solidFill>
                  <a:srgbClr val="FFFFA1"/>
                </a:solidFill>
                <a:latin typeface="Inconsolata" panose="020B0609030003000000" pitchFamily="49" charset="0"/>
              </a:rPr>
              <a:t/>
            </a:r>
            <a:br>
              <a:rPr lang="en-US" sz="2800" dirty="0">
                <a:solidFill>
                  <a:srgbClr val="FFFFA1"/>
                </a:solidFill>
                <a:latin typeface="Inconsolata" panose="020B0609030003000000" pitchFamily="49" charset="0"/>
              </a:rPr>
            </a:br>
            <a:r>
              <a:rPr lang="en-US" sz="2800" dirty="0" smtClean="0">
                <a:solidFill>
                  <a:srgbClr val="FFFFA1"/>
                </a:solidFill>
                <a:latin typeface="Inconsolata" panose="020B0609030003000000" pitchFamily="49" charset="0"/>
              </a:rPr>
              <a:t>KLGA</a:t>
            </a:r>
            <a:endParaRPr lang="en-US" sz="2800" dirty="0">
              <a:solidFill>
                <a:srgbClr val="FFFFA1"/>
              </a:solidFill>
              <a:latin typeface="Inconsolata" panose="020B0609030003000000" pitchFamily="49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2633336" y="2644627"/>
            <a:ext cx="182880" cy="18288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5" name="Group 44"/>
          <p:cNvGrpSpPr/>
          <p:nvPr/>
        </p:nvGrpSpPr>
        <p:grpSpPr>
          <a:xfrm>
            <a:off x="2892416" y="2579083"/>
            <a:ext cx="548640" cy="1010424"/>
            <a:chOff x="1371600" y="1732776"/>
            <a:chExt cx="548640" cy="1010424"/>
          </a:xfrm>
        </p:grpSpPr>
        <p:cxnSp>
          <p:nvCxnSpPr>
            <p:cNvPr id="46" name="Straight Connector 45"/>
            <p:cNvCxnSpPr/>
            <p:nvPr/>
          </p:nvCxnSpPr>
          <p:spPr>
            <a:xfrm>
              <a:off x="1371600" y="1732776"/>
              <a:ext cx="0" cy="1010424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1371600" y="1737360"/>
              <a:ext cx="548640" cy="697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8" name="Group 47"/>
          <p:cNvGrpSpPr/>
          <p:nvPr/>
        </p:nvGrpSpPr>
        <p:grpSpPr>
          <a:xfrm>
            <a:off x="2511416" y="3056107"/>
            <a:ext cx="274320" cy="274320"/>
            <a:chOff x="1273793" y="2845370"/>
            <a:chExt cx="313766" cy="322971"/>
          </a:xfrm>
        </p:grpSpPr>
        <p:cxnSp>
          <p:nvCxnSpPr>
            <p:cNvPr id="49" name="Straight Connector 48"/>
            <p:cNvCxnSpPr/>
            <p:nvPr/>
          </p:nvCxnSpPr>
          <p:spPr>
            <a:xfrm>
              <a:off x="1420223" y="2845370"/>
              <a:ext cx="0" cy="193787"/>
            </a:xfrm>
            <a:prstGeom prst="line">
              <a:avLst/>
            </a:prstGeom>
            <a:ln w="190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flipH="1">
              <a:off x="1410749" y="3039157"/>
              <a:ext cx="176810" cy="2827"/>
            </a:xfrm>
            <a:prstGeom prst="line">
              <a:avLst/>
            </a:prstGeom>
            <a:ln w="190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Arc 50"/>
            <p:cNvSpPr/>
            <p:nvPr/>
          </p:nvSpPr>
          <p:spPr>
            <a:xfrm>
              <a:off x="1273793" y="2871044"/>
              <a:ext cx="295483" cy="297297"/>
            </a:xfrm>
            <a:prstGeom prst="arc">
              <a:avLst>
                <a:gd name="adj1" fmla="val 16790014"/>
                <a:gd name="adj2" fmla="val 21314967"/>
              </a:avLst>
            </a:prstGeom>
            <a:ln w="190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Arc 51"/>
            <p:cNvSpPr/>
            <p:nvPr/>
          </p:nvSpPr>
          <p:spPr>
            <a:xfrm>
              <a:off x="1311112" y="2925480"/>
              <a:ext cx="204799" cy="174004"/>
            </a:xfrm>
            <a:prstGeom prst="arc">
              <a:avLst>
                <a:gd name="adj1" fmla="val 17776629"/>
                <a:gd name="adj2" fmla="val 21164116"/>
              </a:avLst>
            </a:prstGeom>
            <a:ln w="190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53" name="Straight Connector 52"/>
          <p:cNvCxnSpPr>
            <a:stCxn id="44" idx="2"/>
          </p:cNvCxnSpPr>
          <p:nvPr/>
        </p:nvCxnSpPr>
        <p:spPr bwMode="auto">
          <a:xfrm>
            <a:off x="2724777" y="2827508"/>
            <a:ext cx="922281" cy="948501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4" name="Rectangle 53"/>
          <p:cNvSpPr/>
          <p:nvPr/>
        </p:nvSpPr>
        <p:spPr>
          <a:xfrm>
            <a:off x="2523760" y="3220054"/>
            <a:ext cx="375424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700" dirty="0">
                <a:solidFill>
                  <a:srgbClr val="FFFFA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</a:t>
            </a:r>
            <a:endParaRPr lang="en-US" sz="2700" dirty="0">
              <a:solidFill>
                <a:srgbClr val="FFFFA1"/>
              </a:solidFill>
            </a:endParaRPr>
          </a:p>
        </p:txBody>
      </p:sp>
      <p:sp>
        <p:nvSpPr>
          <p:cNvPr id="55" name="Isosceles Triangle 54"/>
          <p:cNvSpPr/>
          <p:nvPr/>
        </p:nvSpPr>
        <p:spPr>
          <a:xfrm rot="5400000">
            <a:off x="4361299" y="2644627"/>
            <a:ext cx="182880" cy="182880"/>
          </a:xfrm>
          <a:prstGeom prst="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6" name="Straight Connector 55"/>
          <p:cNvCxnSpPr/>
          <p:nvPr/>
        </p:nvCxnSpPr>
        <p:spPr>
          <a:xfrm>
            <a:off x="4623166" y="2621767"/>
            <a:ext cx="4763" cy="228600"/>
          </a:xfrm>
          <a:prstGeom prst="line">
            <a:avLst/>
          </a:prstGeom>
          <a:ln w="38100">
            <a:solidFill>
              <a:srgbClr val="EA88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4704020" y="2621764"/>
            <a:ext cx="4763" cy="228600"/>
          </a:xfrm>
          <a:prstGeom prst="line">
            <a:avLst/>
          </a:prstGeom>
          <a:ln w="38100">
            <a:solidFill>
              <a:srgbClr val="EA88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Rectangle 59"/>
          <p:cNvSpPr/>
          <p:nvPr/>
        </p:nvSpPr>
        <p:spPr>
          <a:xfrm>
            <a:off x="2999157" y="2166901"/>
            <a:ext cx="375424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700" dirty="0" smtClean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</a:t>
            </a:r>
            <a:endParaRPr lang="en-US" sz="2700" dirty="0">
              <a:solidFill>
                <a:schemeClr val="bg1"/>
              </a:solidFill>
            </a:endParaRPr>
          </a:p>
        </p:txBody>
      </p:sp>
      <p:pic>
        <p:nvPicPr>
          <p:cNvPr id="92" name="Picture 91">
            <a:extLst>
              <a:ext uri="{FF2B5EF4-FFF2-40B4-BE49-F238E27FC236}">
                <a16:creationId xmlns:a16="http://schemas.microsoft.com/office/drawing/2014/main" id="{4E415F63-1547-429D-83BA-2EFB06D9518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9663" y="6261870"/>
            <a:ext cx="394232" cy="365760"/>
          </a:xfrm>
          <a:prstGeom prst="rect">
            <a:avLst/>
          </a:prstGeom>
        </p:spPr>
      </p:pic>
      <p:sp>
        <p:nvSpPr>
          <p:cNvPr id="71" name="TextBox 70"/>
          <p:cNvSpPr txBox="1"/>
          <p:nvPr/>
        </p:nvSpPr>
        <p:spPr>
          <a:xfrm rot="16200000">
            <a:off x="3874472" y="2511472"/>
            <a:ext cx="60960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X</a:t>
            </a:r>
            <a:endParaRPr lang="en-US" sz="2400" dirty="0">
              <a:solidFill>
                <a:schemeClr val="bg1"/>
              </a:solidFill>
            </a:endParaRPr>
          </a:p>
        </p:txBody>
      </p:sp>
      <p:cxnSp>
        <p:nvCxnSpPr>
          <p:cNvPr id="74" name="Straight Connector 73"/>
          <p:cNvCxnSpPr/>
          <p:nvPr/>
        </p:nvCxnSpPr>
        <p:spPr>
          <a:xfrm>
            <a:off x="4177811" y="2632880"/>
            <a:ext cx="0" cy="242888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 bwMode="auto">
          <a:xfrm>
            <a:off x="4552217" y="1133231"/>
            <a:ext cx="1" cy="1334339"/>
          </a:xfrm>
          <a:prstGeom prst="straightConnector1">
            <a:avLst/>
          </a:prstGeom>
          <a:noFill/>
          <a:ln w="76200" cap="flat" cmpd="sng" algn="ctr">
            <a:solidFill>
              <a:srgbClr val="00B0F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7698" y="2543584"/>
            <a:ext cx="464860" cy="14479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611771" y="2579083"/>
            <a:ext cx="20155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TOC In Progress Transfer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619102" y="2832591"/>
            <a:ext cx="20155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TOC Abnormal Transfer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613242" y="3134457"/>
            <a:ext cx="20155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Held TOC Single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620572" y="3401153"/>
            <a:ext cx="20155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Held TOC Multiple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627901" y="3676643"/>
            <a:ext cx="20155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Held TOC Abnormal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4303835" y="2547980"/>
            <a:ext cx="496765" cy="388651"/>
          </a:xfrm>
          <a:prstGeom prst="rect">
            <a:avLst/>
          </a:prstGeom>
          <a:noFill/>
          <a:ln w="254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5213838" y="2547980"/>
            <a:ext cx="2461847" cy="279527"/>
          </a:xfrm>
          <a:prstGeom prst="rect">
            <a:avLst/>
          </a:prstGeom>
          <a:noFill/>
          <a:ln w="254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4" name="Rectangle 33"/>
          <p:cNvSpPr/>
          <p:nvPr/>
        </p:nvSpPr>
        <p:spPr bwMode="auto">
          <a:xfrm>
            <a:off x="5216769" y="2819070"/>
            <a:ext cx="2461847" cy="279527"/>
          </a:xfrm>
          <a:prstGeom prst="rect">
            <a:avLst/>
          </a:prstGeom>
          <a:noFill/>
          <a:ln w="254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5" name="Rectangle 34"/>
          <p:cNvSpPr/>
          <p:nvPr/>
        </p:nvSpPr>
        <p:spPr bwMode="auto">
          <a:xfrm>
            <a:off x="5219621" y="3121017"/>
            <a:ext cx="2461847" cy="279527"/>
          </a:xfrm>
          <a:prstGeom prst="rect">
            <a:avLst/>
          </a:prstGeom>
          <a:noFill/>
          <a:ln w="254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6" name="Rectangle 35"/>
          <p:cNvSpPr/>
          <p:nvPr/>
        </p:nvSpPr>
        <p:spPr bwMode="auto">
          <a:xfrm>
            <a:off x="5218156" y="3400819"/>
            <a:ext cx="2461847" cy="279527"/>
          </a:xfrm>
          <a:prstGeom prst="rect">
            <a:avLst/>
          </a:prstGeom>
          <a:noFill/>
          <a:ln w="254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7" name="Rectangle 36"/>
          <p:cNvSpPr/>
          <p:nvPr/>
        </p:nvSpPr>
        <p:spPr bwMode="auto">
          <a:xfrm>
            <a:off x="5216775" y="3685103"/>
            <a:ext cx="2461847" cy="279527"/>
          </a:xfrm>
          <a:prstGeom prst="rect">
            <a:avLst/>
          </a:prstGeom>
          <a:noFill/>
          <a:ln w="254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2349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1733196" y="1325516"/>
            <a:ext cx="2743200" cy="1828800"/>
          </a:xfrm>
          <a:prstGeom prst="rect">
            <a:avLst/>
          </a:prstGeom>
          <a:solidFill>
            <a:schemeClr val="tx1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4D1018D-EB2D-42D2-A99E-AF42162D23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 2 Field B1-B3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82EC7F-5DC3-4CC9-9439-0B2F1BE1E07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fld id="{F2BD9D44-EC01-4E71-8CAE-9F9624182C03}" type="slidenum">
              <a:rPr lang="en-US" altLang="en-US" smtClean="0">
                <a:solidFill>
                  <a:srgbClr val="FFFFFF"/>
                </a:solidFill>
              </a:rPr>
              <a:pPr marL="0" indent="0">
                <a:buFont typeface="+mj-lt"/>
                <a:buNone/>
              </a:pPr>
              <a:t>21</a:t>
            </a:fld>
            <a:endParaRPr lang="en-US" dirty="0"/>
          </a:p>
        </p:txBody>
      </p:sp>
      <p:cxnSp>
        <p:nvCxnSpPr>
          <p:cNvPr id="53" name="Straight Connector 52"/>
          <p:cNvCxnSpPr/>
          <p:nvPr/>
        </p:nvCxnSpPr>
        <p:spPr bwMode="auto">
          <a:xfrm>
            <a:off x="4276678" y="1981276"/>
            <a:ext cx="922281" cy="948501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92" name="Picture 91">
            <a:extLst>
              <a:ext uri="{FF2B5EF4-FFF2-40B4-BE49-F238E27FC236}">
                <a16:creationId xmlns:a16="http://schemas.microsoft.com/office/drawing/2014/main" id="{4E415F63-1547-429D-83BA-2EFB06D9518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0688" y="6263640"/>
            <a:ext cx="394232" cy="365760"/>
          </a:xfrm>
          <a:prstGeom prst="rect">
            <a:avLst/>
          </a:prstGeom>
        </p:spPr>
      </p:pic>
      <p:sp>
        <p:nvSpPr>
          <p:cNvPr id="33" name="Alt Uplink Ind TextBox"/>
          <p:cNvSpPr txBox="1"/>
          <p:nvPr/>
        </p:nvSpPr>
        <p:spPr>
          <a:xfrm>
            <a:off x="2616820" y="3229437"/>
            <a:ext cx="39103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6"/>
                </a:solidFill>
              </a:rPr>
              <a:t>Altitude </a:t>
            </a:r>
            <a:r>
              <a:rPr lang="en-US" sz="2000" b="1" dirty="0" smtClean="0">
                <a:solidFill>
                  <a:schemeClr val="accent6"/>
                </a:solidFill>
              </a:rPr>
              <a:t>Uplink </a:t>
            </a:r>
            <a:r>
              <a:rPr lang="en-US" sz="2000" b="1" dirty="0">
                <a:solidFill>
                  <a:schemeClr val="accent6"/>
                </a:solidFill>
              </a:rPr>
              <a:t>I</a:t>
            </a:r>
            <a:r>
              <a:rPr lang="en-US" sz="2000" b="1" dirty="0" smtClean="0">
                <a:solidFill>
                  <a:schemeClr val="accent6"/>
                </a:solidFill>
              </a:rPr>
              <a:t>ndications</a:t>
            </a:r>
            <a:endParaRPr lang="en-US" sz="2000" b="1" dirty="0">
              <a:solidFill>
                <a:schemeClr val="accent6"/>
              </a:solidFill>
            </a:endParaRPr>
          </a:p>
        </p:txBody>
      </p:sp>
      <p:sp>
        <p:nvSpPr>
          <p:cNvPr id="39" name="Black 2"/>
          <p:cNvSpPr/>
          <p:nvPr/>
        </p:nvSpPr>
        <p:spPr bwMode="auto">
          <a:xfrm>
            <a:off x="4687957" y="1332336"/>
            <a:ext cx="2743200" cy="1828800"/>
          </a:xfrm>
          <a:prstGeom prst="rect">
            <a:avLst/>
          </a:prstGeom>
          <a:solidFill>
            <a:schemeClr val="tx1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723797" y="958134"/>
            <a:ext cx="27503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Assigned </a:t>
            </a:r>
            <a:r>
              <a:rPr lang="en-US" sz="2000" dirty="0" smtClean="0"/>
              <a:t>Altitude</a:t>
            </a:r>
            <a:endParaRPr lang="en-US" sz="2000" dirty="0"/>
          </a:p>
        </p:txBody>
      </p:sp>
      <p:sp>
        <p:nvSpPr>
          <p:cNvPr id="45" name="VFR"/>
          <p:cNvSpPr txBox="1"/>
          <p:nvPr/>
        </p:nvSpPr>
        <p:spPr>
          <a:xfrm>
            <a:off x="4634598" y="958134"/>
            <a:ext cx="7748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VFR</a:t>
            </a:r>
          </a:p>
        </p:txBody>
      </p:sp>
      <p:sp>
        <p:nvSpPr>
          <p:cNvPr id="46" name="OTP"/>
          <p:cNvSpPr txBox="1"/>
          <p:nvPr/>
        </p:nvSpPr>
        <p:spPr>
          <a:xfrm>
            <a:off x="5660457" y="958134"/>
            <a:ext cx="7748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OTP</a:t>
            </a:r>
          </a:p>
        </p:txBody>
      </p:sp>
      <p:sp>
        <p:nvSpPr>
          <p:cNvPr id="47" name="ABV"/>
          <p:cNvSpPr txBox="1"/>
          <p:nvPr/>
        </p:nvSpPr>
        <p:spPr>
          <a:xfrm>
            <a:off x="6546591" y="958134"/>
            <a:ext cx="7748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ABV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94DCB69D-2E11-465E-A04C-4D43B71F304F}"/>
              </a:ext>
            </a:extLst>
          </p:cNvPr>
          <p:cNvGrpSpPr/>
          <p:nvPr/>
        </p:nvGrpSpPr>
        <p:grpSpPr>
          <a:xfrm>
            <a:off x="2167583" y="1691376"/>
            <a:ext cx="1874427" cy="1110720"/>
            <a:chOff x="5758593" y="1154114"/>
            <a:chExt cx="1874427" cy="1110720"/>
          </a:xfrm>
        </p:grpSpPr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0E7D79B3-F9DE-4FAF-A5F4-4456EDAF977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72725" y="1612378"/>
              <a:ext cx="169589" cy="169589"/>
            </a:xfrm>
            <a:prstGeom prst="rect">
              <a:avLst/>
            </a:prstGeom>
          </p:spPr>
        </p:pic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3BDCA033-7DA0-4AC4-A8D3-0C5201F42AB0}"/>
                </a:ext>
              </a:extLst>
            </p:cNvPr>
            <p:cNvSpPr txBox="1"/>
            <p:nvPr/>
          </p:nvSpPr>
          <p:spPr>
            <a:xfrm>
              <a:off x="5931439" y="1163250"/>
              <a:ext cx="1701581" cy="11015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lnSpc>
                  <a:spcPts val="2600"/>
                </a:lnSpc>
              </a:pPr>
              <a:r>
                <a:rPr lang="en-US" sz="2800" spc="120" dirty="0">
                  <a:solidFill>
                    <a:srgbClr val="DEE39D"/>
                  </a:solidFill>
                  <a:latin typeface="Consolas" panose="020B0609020204030204" pitchFamily="49" charset="0"/>
                </a:rPr>
                <a:t>SWA235</a:t>
              </a:r>
            </a:p>
            <a:p>
              <a:pPr algn="l">
                <a:lnSpc>
                  <a:spcPts val="2600"/>
                </a:lnSpc>
              </a:pPr>
              <a:r>
                <a:rPr lang="en-US" sz="2800" spc="120" dirty="0">
                  <a:solidFill>
                    <a:srgbClr val="DEE39D"/>
                  </a:solidFill>
                  <a:latin typeface="Consolas" panose="020B0609020204030204" pitchFamily="49" charset="0"/>
                </a:rPr>
                <a:t>330C</a:t>
              </a:r>
            </a:p>
            <a:p>
              <a:pPr algn="l">
                <a:lnSpc>
                  <a:spcPts val="2600"/>
                </a:lnSpc>
              </a:pPr>
              <a:r>
                <a:rPr lang="en-US" sz="2800" spc="120" dirty="0">
                  <a:solidFill>
                    <a:srgbClr val="DEE39D"/>
                  </a:solidFill>
                  <a:latin typeface="Consolas" panose="020B0609020204030204" pitchFamily="49" charset="0"/>
                </a:rPr>
                <a:t>532 405</a:t>
              </a:r>
            </a:p>
          </p:txBody>
        </p:sp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FCBE8E5B-4B8D-4E3D-B43B-F90FCA14EB7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68822" y="1154114"/>
              <a:ext cx="671286" cy="1010461"/>
            </a:xfrm>
            <a:prstGeom prst="rect">
              <a:avLst/>
            </a:prstGeom>
          </p:spPr>
        </p:pic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1151B593-A1DA-4C6B-8B9A-8C87E76299A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58593" y="1265076"/>
              <a:ext cx="183721" cy="183721"/>
            </a:xfrm>
            <a:prstGeom prst="rect">
              <a:avLst/>
            </a:prstGeom>
          </p:spPr>
        </p:pic>
      </p:grpSp>
      <p:grpSp>
        <p:nvGrpSpPr>
          <p:cNvPr id="61" name="DB ABV">
            <a:extLst>
              <a:ext uri="{FF2B5EF4-FFF2-40B4-BE49-F238E27FC236}">
                <a16:creationId xmlns:a16="http://schemas.microsoft.com/office/drawing/2014/main" id="{64EEA9DC-66B7-4893-B3CA-81ABD1C1C069}"/>
              </a:ext>
            </a:extLst>
          </p:cNvPr>
          <p:cNvGrpSpPr/>
          <p:nvPr/>
        </p:nvGrpSpPr>
        <p:grpSpPr>
          <a:xfrm>
            <a:off x="5122344" y="1691376"/>
            <a:ext cx="1874427" cy="1110720"/>
            <a:chOff x="5758593" y="1154114"/>
            <a:chExt cx="1874427" cy="1110720"/>
          </a:xfrm>
        </p:grpSpPr>
        <p:pic>
          <p:nvPicPr>
            <p:cNvPr id="62" name="Picture 61">
              <a:extLst>
                <a:ext uri="{FF2B5EF4-FFF2-40B4-BE49-F238E27FC236}">
                  <a16:creationId xmlns:a16="http://schemas.microsoft.com/office/drawing/2014/main" id="{E4CE851D-132C-44D9-AA63-8172C4A3D74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72725" y="1612378"/>
              <a:ext cx="169589" cy="169589"/>
            </a:xfrm>
            <a:prstGeom prst="rect">
              <a:avLst/>
            </a:prstGeom>
          </p:spPr>
        </p:pic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B77411E7-453E-45C6-AFEE-EE67D5987901}"/>
                </a:ext>
              </a:extLst>
            </p:cNvPr>
            <p:cNvSpPr txBox="1"/>
            <p:nvPr/>
          </p:nvSpPr>
          <p:spPr>
            <a:xfrm>
              <a:off x="5931439" y="1163250"/>
              <a:ext cx="1701581" cy="11015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lnSpc>
                  <a:spcPts val="2600"/>
                </a:lnSpc>
              </a:pPr>
              <a:r>
                <a:rPr lang="en-US" sz="2800" spc="120" dirty="0">
                  <a:solidFill>
                    <a:srgbClr val="DEE39D"/>
                  </a:solidFill>
                  <a:latin typeface="Consolas" panose="020B0609020204030204" pitchFamily="49" charset="0"/>
                </a:rPr>
                <a:t>N12345</a:t>
              </a:r>
            </a:p>
            <a:p>
              <a:pPr algn="l">
                <a:lnSpc>
                  <a:spcPts val="2600"/>
                </a:lnSpc>
              </a:pPr>
              <a:r>
                <a:rPr lang="en-US" sz="2800" spc="120" dirty="0">
                  <a:solidFill>
                    <a:srgbClr val="DEE39D"/>
                  </a:solidFill>
                  <a:latin typeface="Consolas" panose="020B0609020204030204" pitchFamily="49" charset="0"/>
                </a:rPr>
                <a:t>ABV/135</a:t>
              </a:r>
            </a:p>
            <a:p>
              <a:pPr algn="l">
                <a:lnSpc>
                  <a:spcPts val="2600"/>
                </a:lnSpc>
              </a:pPr>
              <a:r>
                <a:rPr lang="en-US" sz="2800" spc="120" dirty="0">
                  <a:solidFill>
                    <a:srgbClr val="DEE39D"/>
                  </a:solidFill>
                  <a:latin typeface="Consolas" panose="020B0609020204030204" pitchFamily="49" charset="0"/>
                </a:rPr>
                <a:t>532 205</a:t>
              </a:r>
            </a:p>
          </p:txBody>
        </p:sp>
        <p:pic>
          <p:nvPicPr>
            <p:cNvPr id="64" name="Picture 63">
              <a:extLst>
                <a:ext uri="{FF2B5EF4-FFF2-40B4-BE49-F238E27FC236}">
                  <a16:creationId xmlns:a16="http://schemas.microsoft.com/office/drawing/2014/main" id="{7875974D-98B6-469B-8B49-446880FF2B4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68822" y="1154114"/>
              <a:ext cx="671286" cy="1010461"/>
            </a:xfrm>
            <a:prstGeom prst="rect">
              <a:avLst/>
            </a:prstGeom>
          </p:spPr>
        </p:pic>
        <p:pic>
          <p:nvPicPr>
            <p:cNvPr id="65" name="Picture 64">
              <a:extLst>
                <a:ext uri="{FF2B5EF4-FFF2-40B4-BE49-F238E27FC236}">
                  <a16:creationId xmlns:a16="http://schemas.microsoft.com/office/drawing/2014/main" id="{9ABF1D92-0E22-4F84-846E-768E0A11360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58593" y="1265076"/>
              <a:ext cx="183721" cy="183721"/>
            </a:xfrm>
            <a:prstGeom prst="rect">
              <a:avLst/>
            </a:prstGeom>
          </p:spPr>
        </p:pic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FB44B53A-450B-47BB-93FB-1BCD365D4C93}"/>
              </a:ext>
            </a:extLst>
          </p:cNvPr>
          <p:cNvGrpSpPr/>
          <p:nvPr/>
        </p:nvGrpSpPr>
        <p:grpSpPr>
          <a:xfrm>
            <a:off x="2919457" y="3730954"/>
            <a:ext cx="3031511" cy="2318897"/>
            <a:chOff x="2919457" y="3730954"/>
            <a:chExt cx="3031511" cy="2318897"/>
          </a:xfrm>
        </p:grpSpPr>
        <p:sp>
          <p:nvSpPr>
            <p:cNvPr id="21" name="TextBox 20"/>
            <p:cNvSpPr txBox="1"/>
            <p:nvPr/>
          </p:nvSpPr>
          <p:spPr>
            <a:xfrm>
              <a:off x="2919457" y="5649741"/>
              <a:ext cx="139317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Timeout</a:t>
              </a:r>
            </a:p>
          </p:txBody>
        </p:sp>
        <p:grpSp>
          <p:nvGrpSpPr>
            <p:cNvPr id="87" name="Group 86">
              <a:extLst>
                <a:ext uri="{FF2B5EF4-FFF2-40B4-BE49-F238E27FC236}">
                  <a16:creationId xmlns:a16="http://schemas.microsoft.com/office/drawing/2014/main" id="{576933F9-353C-4971-91E5-76C4AA4CD638}"/>
                </a:ext>
              </a:extLst>
            </p:cNvPr>
            <p:cNvGrpSpPr/>
            <p:nvPr/>
          </p:nvGrpSpPr>
          <p:grpSpPr>
            <a:xfrm>
              <a:off x="3207768" y="3730954"/>
              <a:ext cx="2743200" cy="1962088"/>
              <a:chOff x="3207768" y="3730954"/>
              <a:chExt cx="2743200" cy="1962088"/>
            </a:xfrm>
          </p:grpSpPr>
          <p:sp>
            <p:nvSpPr>
              <p:cNvPr id="19" name="Rectangle 18"/>
              <p:cNvSpPr/>
              <p:nvPr/>
            </p:nvSpPr>
            <p:spPr bwMode="auto">
              <a:xfrm>
                <a:off x="3207768" y="3730954"/>
                <a:ext cx="2743200" cy="1828800"/>
              </a:xfrm>
              <a:prstGeom prst="rect">
                <a:avLst/>
              </a:prstGeom>
              <a:solidFill>
                <a:schemeClr val="tx1"/>
              </a:soli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grpSp>
            <p:nvGrpSpPr>
              <p:cNvPr id="73" name="DB Timeout">
                <a:extLst>
                  <a:ext uri="{FF2B5EF4-FFF2-40B4-BE49-F238E27FC236}">
                    <a16:creationId xmlns:a16="http://schemas.microsoft.com/office/drawing/2014/main" id="{49BB562D-9897-4FBB-B91D-14E9F94151B1}"/>
                  </a:ext>
                </a:extLst>
              </p:cNvPr>
              <p:cNvGrpSpPr/>
              <p:nvPr/>
            </p:nvGrpSpPr>
            <p:grpSpPr>
              <a:xfrm>
                <a:off x="3642155" y="4089994"/>
                <a:ext cx="1874427" cy="1110720"/>
                <a:chOff x="3525555" y="4087760"/>
                <a:chExt cx="1874427" cy="1110720"/>
              </a:xfrm>
            </p:grpSpPr>
            <p:grpSp>
              <p:nvGrpSpPr>
                <p:cNvPr id="50" name="Group 49">
                  <a:extLst>
                    <a:ext uri="{FF2B5EF4-FFF2-40B4-BE49-F238E27FC236}">
                      <a16:creationId xmlns:a16="http://schemas.microsoft.com/office/drawing/2014/main" id="{8DD065F1-A805-4E14-A669-D08CA3952014}"/>
                    </a:ext>
                  </a:extLst>
                </p:cNvPr>
                <p:cNvGrpSpPr/>
                <p:nvPr/>
              </p:nvGrpSpPr>
              <p:grpSpPr>
                <a:xfrm>
                  <a:off x="3525555" y="4087760"/>
                  <a:ext cx="1874427" cy="1110720"/>
                  <a:chOff x="5758593" y="1154114"/>
                  <a:chExt cx="1874427" cy="1110720"/>
                </a:xfrm>
              </p:grpSpPr>
              <p:pic>
                <p:nvPicPr>
                  <p:cNvPr id="51" name="Picture 50">
                    <a:extLst>
                      <a:ext uri="{FF2B5EF4-FFF2-40B4-BE49-F238E27FC236}">
                        <a16:creationId xmlns:a16="http://schemas.microsoft.com/office/drawing/2014/main" id="{61430C23-CF07-4EDD-BDE5-5CBB090F219B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772725" y="1612378"/>
                    <a:ext cx="169589" cy="169589"/>
                  </a:xfrm>
                  <a:prstGeom prst="rect">
                    <a:avLst/>
                  </a:prstGeom>
                </p:spPr>
              </p:pic>
              <p:sp>
                <p:nvSpPr>
                  <p:cNvPr id="52" name="TextBox 51">
                    <a:extLst>
                      <a:ext uri="{FF2B5EF4-FFF2-40B4-BE49-F238E27FC236}">
                        <a16:creationId xmlns:a16="http://schemas.microsoft.com/office/drawing/2014/main" id="{A96839A6-501D-49B1-BE0B-727694DEB7B5}"/>
                      </a:ext>
                    </a:extLst>
                  </p:cNvPr>
                  <p:cNvSpPr txBox="1"/>
                  <p:nvPr/>
                </p:nvSpPr>
                <p:spPr>
                  <a:xfrm>
                    <a:off x="5931439" y="1163250"/>
                    <a:ext cx="1701581" cy="110158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l">
                      <a:lnSpc>
                        <a:spcPts val="2600"/>
                      </a:lnSpc>
                    </a:pPr>
                    <a:r>
                      <a:rPr lang="en-US" sz="2800" spc="120" dirty="0">
                        <a:solidFill>
                          <a:srgbClr val="DEE39D"/>
                        </a:solidFill>
                        <a:latin typeface="Consolas" panose="020B0609020204030204" pitchFamily="49" charset="0"/>
                      </a:rPr>
                      <a:t>SWA235</a:t>
                    </a:r>
                  </a:p>
                  <a:p>
                    <a:pPr algn="l">
                      <a:lnSpc>
                        <a:spcPts val="2600"/>
                      </a:lnSpc>
                    </a:pPr>
                    <a:r>
                      <a:rPr lang="en-US" sz="2800" spc="120" dirty="0" smtClean="0">
                        <a:solidFill>
                          <a:srgbClr val="FFFFFF"/>
                        </a:solidFill>
                        <a:latin typeface="Consolas" panose="020B0609020204030204" pitchFamily="49" charset="0"/>
                      </a:rPr>
                      <a:t>330</a:t>
                    </a:r>
                    <a:r>
                      <a:rPr lang="en-US" sz="2800" spc="120" dirty="0" smtClean="0">
                        <a:solidFill>
                          <a:srgbClr val="DEE39D"/>
                        </a:solidFill>
                        <a:latin typeface="Consolas" panose="020B0609020204030204" pitchFamily="49" charset="0"/>
                      </a:rPr>
                      <a:t> </a:t>
                    </a:r>
                    <a:r>
                      <a:rPr lang="en-US" sz="2800" spc="120" dirty="0">
                        <a:solidFill>
                          <a:srgbClr val="DEE39D"/>
                        </a:solidFill>
                        <a:latin typeface="Consolas" panose="020B0609020204030204" pitchFamily="49" charset="0"/>
                      </a:rPr>
                      <a:t>310</a:t>
                    </a:r>
                  </a:p>
                  <a:p>
                    <a:pPr algn="l">
                      <a:lnSpc>
                        <a:spcPts val="2600"/>
                      </a:lnSpc>
                    </a:pPr>
                    <a:r>
                      <a:rPr lang="en-US" sz="2800" spc="120" dirty="0">
                        <a:solidFill>
                          <a:srgbClr val="DEE39D"/>
                        </a:solidFill>
                        <a:latin typeface="Consolas" panose="020B0609020204030204" pitchFamily="49" charset="0"/>
                      </a:rPr>
                      <a:t>532 405</a:t>
                    </a:r>
                  </a:p>
                </p:txBody>
              </p:sp>
              <p:pic>
                <p:nvPicPr>
                  <p:cNvPr id="54" name="Picture 53">
                    <a:extLst>
                      <a:ext uri="{FF2B5EF4-FFF2-40B4-BE49-F238E27FC236}">
                        <a16:creationId xmlns:a16="http://schemas.microsoft.com/office/drawing/2014/main" id="{3189BC3E-CA74-4C9B-8CA1-1FA560760D80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968822" y="1154114"/>
                    <a:ext cx="671286" cy="1010461"/>
                  </a:xfrm>
                  <a:prstGeom prst="rect">
                    <a:avLst/>
                  </a:prstGeom>
                </p:spPr>
              </p:pic>
              <p:pic>
                <p:nvPicPr>
                  <p:cNvPr id="55" name="Picture 54">
                    <a:extLst>
                      <a:ext uri="{FF2B5EF4-FFF2-40B4-BE49-F238E27FC236}">
                        <a16:creationId xmlns:a16="http://schemas.microsoft.com/office/drawing/2014/main" id="{6172CAA0-BA1A-4E69-957C-141243BF9DC8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6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758593" y="1265076"/>
                    <a:ext cx="183721" cy="183721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11" name="Picture 10">
                  <a:extLst>
                    <a:ext uri="{FF2B5EF4-FFF2-40B4-BE49-F238E27FC236}">
                      <a16:creationId xmlns:a16="http://schemas.microsoft.com/office/drawing/2014/main" id="{A8FA9149-9084-42DA-A219-C04B3292B1D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443860" y="4475364"/>
                  <a:ext cx="155455" cy="240249"/>
                </a:xfrm>
                <a:prstGeom prst="rect">
                  <a:avLst/>
                </a:prstGeom>
              </p:spPr>
            </p:pic>
            <p:pic>
              <p:nvPicPr>
                <p:cNvPr id="25" name="Picture 24">
                  <a:extLst>
                    <a:ext uri="{FF2B5EF4-FFF2-40B4-BE49-F238E27FC236}">
                      <a16:creationId xmlns:a16="http://schemas.microsoft.com/office/drawing/2014/main" id="{86D4D074-A4E9-4265-8C60-D5495A5E6F7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784480" y="4456756"/>
                  <a:ext cx="647702" cy="295351"/>
                </a:xfrm>
                <a:prstGeom prst="rect">
                  <a:avLst/>
                </a:prstGeom>
              </p:spPr>
            </p:pic>
          </p:grpSp>
          <p:cxnSp>
            <p:nvCxnSpPr>
              <p:cNvPr id="29" name="Straight Arrow Connector 28"/>
              <p:cNvCxnSpPr/>
              <p:nvPr/>
            </p:nvCxnSpPr>
            <p:spPr bwMode="auto">
              <a:xfrm flipV="1">
                <a:off x="3392378" y="4781625"/>
                <a:ext cx="598321" cy="911417"/>
              </a:xfrm>
              <a:prstGeom prst="straightConnector1">
                <a:avLst/>
              </a:prstGeom>
              <a:noFill/>
              <a:ln w="50800" cap="flat" cmpd="sng" algn="ctr">
                <a:solidFill>
                  <a:srgbClr val="00B0F0"/>
                </a:solidFill>
                <a:prstDash val="solid"/>
                <a:round/>
                <a:headEnd type="none" w="med" len="med"/>
                <a:tailEnd type="triangle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56547D9F-F047-45B4-9018-3CEB6DA55E59}"/>
              </a:ext>
            </a:extLst>
          </p:cNvPr>
          <p:cNvGrpSpPr/>
          <p:nvPr/>
        </p:nvGrpSpPr>
        <p:grpSpPr>
          <a:xfrm>
            <a:off x="5912719" y="3700728"/>
            <a:ext cx="2993946" cy="2349123"/>
            <a:chOff x="5912719" y="3700728"/>
            <a:chExt cx="2993946" cy="2349123"/>
          </a:xfrm>
        </p:grpSpPr>
        <p:sp>
          <p:nvSpPr>
            <p:cNvPr id="22" name="TextBox 21"/>
            <p:cNvSpPr txBox="1"/>
            <p:nvPr/>
          </p:nvSpPr>
          <p:spPr>
            <a:xfrm>
              <a:off x="5912719" y="5649741"/>
              <a:ext cx="141127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Abnormal</a:t>
              </a:r>
            </a:p>
          </p:txBody>
        </p:sp>
        <p:grpSp>
          <p:nvGrpSpPr>
            <p:cNvPr id="86" name="Group 85">
              <a:extLst>
                <a:ext uri="{FF2B5EF4-FFF2-40B4-BE49-F238E27FC236}">
                  <a16:creationId xmlns:a16="http://schemas.microsoft.com/office/drawing/2014/main" id="{4F625537-D1FD-449B-9D0C-CBA081E2E832}"/>
                </a:ext>
              </a:extLst>
            </p:cNvPr>
            <p:cNvGrpSpPr/>
            <p:nvPr/>
          </p:nvGrpSpPr>
          <p:grpSpPr>
            <a:xfrm>
              <a:off x="6163465" y="3700728"/>
              <a:ext cx="2743200" cy="1828800"/>
              <a:chOff x="6163465" y="3700728"/>
              <a:chExt cx="2743200" cy="1828800"/>
            </a:xfrm>
          </p:grpSpPr>
          <p:sp>
            <p:nvSpPr>
              <p:cNvPr id="18" name="Rectangle 17"/>
              <p:cNvSpPr/>
              <p:nvPr/>
            </p:nvSpPr>
            <p:spPr bwMode="auto">
              <a:xfrm>
                <a:off x="6163465" y="3700728"/>
                <a:ext cx="2743200" cy="1828800"/>
              </a:xfrm>
              <a:prstGeom prst="rect">
                <a:avLst/>
              </a:prstGeom>
              <a:solidFill>
                <a:schemeClr val="tx1"/>
              </a:soli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grpSp>
            <p:nvGrpSpPr>
              <p:cNvPr id="74" name="DB Abnormal">
                <a:extLst>
                  <a:ext uri="{FF2B5EF4-FFF2-40B4-BE49-F238E27FC236}">
                    <a16:creationId xmlns:a16="http://schemas.microsoft.com/office/drawing/2014/main" id="{4FAF2F7B-756E-4D5E-8960-3A73990CD790}"/>
                  </a:ext>
                </a:extLst>
              </p:cNvPr>
              <p:cNvGrpSpPr/>
              <p:nvPr/>
            </p:nvGrpSpPr>
            <p:grpSpPr>
              <a:xfrm>
                <a:off x="6597852" y="4059768"/>
                <a:ext cx="1874427" cy="1110720"/>
                <a:chOff x="6546591" y="4085143"/>
                <a:chExt cx="1874427" cy="1110720"/>
              </a:xfrm>
            </p:grpSpPr>
            <p:grpSp>
              <p:nvGrpSpPr>
                <p:cNvPr id="56" name="Group 55">
                  <a:extLst>
                    <a:ext uri="{FF2B5EF4-FFF2-40B4-BE49-F238E27FC236}">
                      <a16:creationId xmlns:a16="http://schemas.microsoft.com/office/drawing/2014/main" id="{38A0F2E3-239C-449F-BD31-CD46A38837FF}"/>
                    </a:ext>
                  </a:extLst>
                </p:cNvPr>
                <p:cNvGrpSpPr/>
                <p:nvPr/>
              </p:nvGrpSpPr>
              <p:grpSpPr>
                <a:xfrm>
                  <a:off x="6546591" y="4085143"/>
                  <a:ext cx="1874427" cy="1110720"/>
                  <a:chOff x="5758593" y="1154114"/>
                  <a:chExt cx="1874427" cy="1110720"/>
                </a:xfrm>
              </p:grpSpPr>
              <p:pic>
                <p:nvPicPr>
                  <p:cNvPr id="57" name="Picture 56">
                    <a:extLst>
                      <a:ext uri="{FF2B5EF4-FFF2-40B4-BE49-F238E27FC236}">
                        <a16:creationId xmlns:a16="http://schemas.microsoft.com/office/drawing/2014/main" id="{57137AE4-0045-47D6-B283-850B73CD5D49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772725" y="1612378"/>
                    <a:ext cx="169589" cy="169589"/>
                  </a:xfrm>
                  <a:prstGeom prst="rect">
                    <a:avLst/>
                  </a:prstGeom>
                </p:spPr>
              </p:pic>
              <p:sp>
                <p:nvSpPr>
                  <p:cNvPr id="58" name="TextBox 57">
                    <a:extLst>
                      <a:ext uri="{FF2B5EF4-FFF2-40B4-BE49-F238E27FC236}">
                        <a16:creationId xmlns:a16="http://schemas.microsoft.com/office/drawing/2014/main" id="{DF7C90FE-C082-4DCC-9A6E-09138E0D3C95}"/>
                      </a:ext>
                    </a:extLst>
                  </p:cNvPr>
                  <p:cNvSpPr txBox="1"/>
                  <p:nvPr/>
                </p:nvSpPr>
                <p:spPr>
                  <a:xfrm>
                    <a:off x="5931439" y="1163250"/>
                    <a:ext cx="1701581" cy="110158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l">
                      <a:lnSpc>
                        <a:spcPts val="2600"/>
                      </a:lnSpc>
                    </a:pPr>
                    <a:r>
                      <a:rPr lang="en-US" sz="2800" spc="120" dirty="0">
                        <a:solidFill>
                          <a:srgbClr val="DEE39D"/>
                        </a:solidFill>
                        <a:latin typeface="Consolas" panose="020B0609020204030204" pitchFamily="49" charset="0"/>
                      </a:rPr>
                      <a:t>SWA235</a:t>
                    </a:r>
                  </a:p>
                  <a:p>
                    <a:pPr algn="l">
                      <a:lnSpc>
                        <a:spcPts val="2600"/>
                      </a:lnSpc>
                    </a:pPr>
                    <a:r>
                      <a:rPr lang="en-US" sz="2800" spc="120" dirty="0" smtClean="0">
                        <a:solidFill>
                          <a:srgbClr val="DEE39D"/>
                        </a:solidFill>
                        <a:latin typeface="Consolas" panose="020B0609020204030204" pitchFamily="49" charset="0"/>
                      </a:rPr>
                      <a:t>330 310</a:t>
                    </a:r>
                    <a:endParaRPr lang="en-US" sz="2800" spc="120" dirty="0">
                      <a:solidFill>
                        <a:srgbClr val="DEE39D"/>
                      </a:solidFill>
                      <a:latin typeface="Consolas" panose="020B0609020204030204" pitchFamily="49" charset="0"/>
                    </a:endParaRPr>
                  </a:p>
                  <a:p>
                    <a:pPr algn="l">
                      <a:lnSpc>
                        <a:spcPts val="2600"/>
                      </a:lnSpc>
                    </a:pPr>
                    <a:r>
                      <a:rPr lang="en-US" sz="2800" spc="120" dirty="0">
                        <a:solidFill>
                          <a:srgbClr val="DEE39D"/>
                        </a:solidFill>
                        <a:latin typeface="Consolas" panose="020B0609020204030204" pitchFamily="49" charset="0"/>
                      </a:rPr>
                      <a:t>532 405</a:t>
                    </a:r>
                  </a:p>
                </p:txBody>
              </p:sp>
              <p:pic>
                <p:nvPicPr>
                  <p:cNvPr id="59" name="Picture 58">
                    <a:extLst>
                      <a:ext uri="{FF2B5EF4-FFF2-40B4-BE49-F238E27FC236}">
                        <a16:creationId xmlns:a16="http://schemas.microsoft.com/office/drawing/2014/main" id="{03F478C3-106E-410F-A70C-93F46675BC7F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968822" y="1154114"/>
                    <a:ext cx="671286" cy="1010461"/>
                  </a:xfrm>
                  <a:prstGeom prst="rect">
                    <a:avLst/>
                  </a:prstGeom>
                </p:spPr>
              </p:pic>
              <p:pic>
                <p:nvPicPr>
                  <p:cNvPr id="60" name="Picture 59">
                    <a:extLst>
                      <a:ext uri="{FF2B5EF4-FFF2-40B4-BE49-F238E27FC236}">
                        <a16:creationId xmlns:a16="http://schemas.microsoft.com/office/drawing/2014/main" id="{1C0F814A-1262-4DB4-A0CA-9D7416AD79BA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6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758593" y="1265076"/>
                    <a:ext cx="183721" cy="183721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27" name="Picture 26">
                  <a:extLst>
                    <a:ext uri="{FF2B5EF4-FFF2-40B4-BE49-F238E27FC236}">
                      <a16:creationId xmlns:a16="http://schemas.microsoft.com/office/drawing/2014/main" id="{FED7D704-E6A0-41F7-BEAB-652ABB84AF5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798536" y="4458385"/>
                  <a:ext cx="647702" cy="300533"/>
                </a:xfrm>
                <a:prstGeom prst="rect">
                  <a:avLst/>
                </a:prstGeom>
              </p:spPr>
            </p:pic>
          </p:grpSp>
        </p:grpSp>
        <p:cxnSp>
          <p:nvCxnSpPr>
            <p:cNvPr id="30" name="Straight Arrow Connector 29"/>
            <p:cNvCxnSpPr/>
            <p:nvPr/>
          </p:nvCxnSpPr>
          <p:spPr bwMode="auto">
            <a:xfrm flipV="1">
              <a:off x="6459450" y="4732736"/>
              <a:ext cx="560049" cy="994011"/>
            </a:xfrm>
            <a:prstGeom prst="straightConnector1">
              <a:avLst/>
            </a:prstGeom>
            <a:noFill/>
            <a:ln w="50800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2AAD99C1-116E-4998-A5D4-10C018F86B37}"/>
              </a:ext>
            </a:extLst>
          </p:cNvPr>
          <p:cNvGrpSpPr/>
          <p:nvPr/>
        </p:nvGrpSpPr>
        <p:grpSpPr>
          <a:xfrm>
            <a:off x="112991" y="3729484"/>
            <a:ext cx="2882265" cy="2320367"/>
            <a:chOff x="112991" y="3729484"/>
            <a:chExt cx="2882265" cy="2320367"/>
          </a:xfrm>
        </p:grpSpPr>
        <p:sp>
          <p:nvSpPr>
            <p:cNvPr id="20" name="TextBox 19"/>
            <p:cNvSpPr txBox="1"/>
            <p:nvPr/>
          </p:nvSpPr>
          <p:spPr>
            <a:xfrm>
              <a:off x="112991" y="5649741"/>
              <a:ext cx="165008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000" dirty="0"/>
                <a:t>In Progress</a:t>
              </a:r>
            </a:p>
          </p:txBody>
        </p:sp>
        <p:grpSp>
          <p:nvGrpSpPr>
            <p:cNvPr id="75" name="Group 74">
              <a:extLst>
                <a:ext uri="{FF2B5EF4-FFF2-40B4-BE49-F238E27FC236}">
                  <a16:creationId xmlns:a16="http://schemas.microsoft.com/office/drawing/2014/main" id="{C28D5955-00B1-48F8-A10B-0707C88420FE}"/>
                </a:ext>
              </a:extLst>
            </p:cNvPr>
            <p:cNvGrpSpPr/>
            <p:nvPr/>
          </p:nvGrpSpPr>
          <p:grpSpPr>
            <a:xfrm>
              <a:off x="252056" y="3729484"/>
              <a:ext cx="2743200" cy="1890713"/>
              <a:chOff x="252056" y="3729484"/>
              <a:chExt cx="2743200" cy="1890713"/>
            </a:xfrm>
          </p:grpSpPr>
          <p:sp>
            <p:nvSpPr>
              <p:cNvPr id="17" name="Rectangle 16"/>
              <p:cNvSpPr/>
              <p:nvPr/>
            </p:nvSpPr>
            <p:spPr bwMode="auto">
              <a:xfrm>
                <a:off x="252056" y="3729484"/>
                <a:ext cx="2743200" cy="1828800"/>
              </a:xfrm>
              <a:prstGeom prst="rect">
                <a:avLst/>
              </a:prstGeom>
              <a:solidFill>
                <a:schemeClr val="tx1"/>
              </a:soli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grpSp>
            <p:nvGrpSpPr>
              <p:cNvPr id="72" name="DB In Progress">
                <a:extLst>
                  <a:ext uri="{FF2B5EF4-FFF2-40B4-BE49-F238E27FC236}">
                    <a16:creationId xmlns:a16="http://schemas.microsoft.com/office/drawing/2014/main" id="{FA77871C-3D1B-4466-8577-8B29F1629C76}"/>
                  </a:ext>
                </a:extLst>
              </p:cNvPr>
              <p:cNvGrpSpPr/>
              <p:nvPr/>
            </p:nvGrpSpPr>
            <p:grpSpPr>
              <a:xfrm>
                <a:off x="686443" y="4088524"/>
                <a:ext cx="1874427" cy="1110720"/>
                <a:chOff x="651904" y="4080575"/>
                <a:chExt cx="1874427" cy="1110720"/>
              </a:xfrm>
            </p:grpSpPr>
            <p:grpSp>
              <p:nvGrpSpPr>
                <p:cNvPr id="42" name="Group 41">
                  <a:extLst>
                    <a:ext uri="{FF2B5EF4-FFF2-40B4-BE49-F238E27FC236}">
                      <a16:creationId xmlns:a16="http://schemas.microsoft.com/office/drawing/2014/main" id="{7BA2AC1C-00E7-4C8F-9DEB-1D1B87BB6C71}"/>
                    </a:ext>
                  </a:extLst>
                </p:cNvPr>
                <p:cNvGrpSpPr/>
                <p:nvPr/>
              </p:nvGrpSpPr>
              <p:grpSpPr>
                <a:xfrm>
                  <a:off x="651904" y="4080575"/>
                  <a:ext cx="1874427" cy="1110720"/>
                  <a:chOff x="5758593" y="1154114"/>
                  <a:chExt cx="1874427" cy="1110720"/>
                </a:xfrm>
              </p:grpSpPr>
              <p:pic>
                <p:nvPicPr>
                  <p:cNvPr id="43" name="Picture 42">
                    <a:extLst>
                      <a:ext uri="{FF2B5EF4-FFF2-40B4-BE49-F238E27FC236}">
                        <a16:creationId xmlns:a16="http://schemas.microsoft.com/office/drawing/2014/main" id="{D537C403-F4B8-41B8-96E1-92ED6E8E71A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772725" y="1612378"/>
                    <a:ext cx="169589" cy="169589"/>
                  </a:xfrm>
                  <a:prstGeom prst="rect">
                    <a:avLst/>
                  </a:prstGeom>
                </p:spPr>
              </p:pic>
              <p:sp>
                <p:nvSpPr>
                  <p:cNvPr id="44" name="TextBox 43">
                    <a:extLst>
                      <a:ext uri="{FF2B5EF4-FFF2-40B4-BE49-F238E27FC236}">
                        <a16:creationId xmlns:a16="http://schemas.microsoft.com/office/drawing/2014/main" id="{6CD7867E-992D-45CD-BDE4-9EBA1033B513}"/>
                      </a:ext>
                    </a:extLst>
                  </p:cNvPr>
                  <p:cNvSpPr txBox="1"/>
                  <p:nvPr/>
                </p:nvSpPr>
                <p:spPr>
                  <a:xfrm>
                    <a:off x="5931439" y="1163250"/>
                    <a:ext cx="1701581" cy="110158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l">
                      <a:lnSpc>
                        <a:spcPts val="2600"/>
                      </a:lnSpc>
                    </a:pPr>
                    <a:r>
                      <a:rPr lang="en-US" sz="2800" spc="120" dirty="0">
                        <a:solidFill>
                          <a:srgbClr val="DEE39D"/>
                        </a:solidFill>
                        <a:latin typeface="Consolas" panose="020B0609020204030204" pitchFamily="49" charset="0"/>
                      </a:rPr>
                      <a:t>SWA235</a:t>
                    </a:r>
                  </a:p>
                  <a:p>
                    <a:pPr algn="l">
                      <a:lnSpc>
                        <a:spcPts val="2600"/>
                      </a:lnSpc>
                    </a:pPr>
                    <a:r>
                      <a:rPr lang="en-US" sz="2800" spc="120" dirty="0">
                        <a:solidFill>
                          <a:srgbClr val="DEE39D"/>
                        </a:solidFill>
                        <a:latin typeface="Consolas" panose="020B0609020204030204" pitchFamily="49" charset="0"/>
                      </a:rPr>
                      <a:t>330 310</a:t>
                    </a:r>
                  </a:p>
                  <a:p>
                    <a:pPr algn="l">
                      <a:lnSpc>
                        <a:spcPts val="2600"/>
                      </a:lnSpc>
                    </a:pPr>
                    <a:r>
                      <a:rPr lang="en-US" sz="2800" spc="120" dirty="0">
                        <a:solidFill>
                          <a:srgbClr val="DEE39D"/>
                        </a:solidFill>
                        <a:latin typeface="Consolas" panose="020B0609020204030204" pitchFamily="49" charset="0"/>
                      </a:rPr>
                      <a:t>532 405</a:t>
                    </a:r>
                  </a:p>
                </p:txBody>
              </p:sp>
              <p:pic>
                <p:nvPicPr>
                  <p:cNvPr id="48" name="Picture 47">
                    <a:extLst>
                      <a:ext uri="{FF2B5EF4-FFF2-40B4-BE49-F238E27FC236}">
                        <a16:creationId xmlns:a16="http://schemas.microsoft.com/office/drawing/2014/main" id="{3E178B3B-022D-4B11-A364-20FBC7A1827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968822" y="1154114"/>
                    <a:ext cx="671286" cy="1010461"/>
                  </a:xfrm>
                  <a:prstGeom prst="rect">
                    <a:avLst/>
                  </a:prstGeom>
                </p:spPr>
              </p:pic>
              <p:pic>
                <p:nvPicPr>
                  <p:cNvPr id="49" name="Picture 48">
                    <a:extLst>
                      <a:ext uri="{FF2B5EF4-FFF2-40B4-BE49-F238E27FC236}">
                        <a16:creationId xmlns:a16="http://schemas.microsoft.com/office/drawing/2014/main" id="{E722A95D-ABDB-4D6C-8CE6-59DB8EC6908F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6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758593" y="1265076"/>
                    <a:ext cx="183721" cy="183721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9" name="Picture 8">
                  <a:extLst>
                    <a:ext uri="{FF2B5EF4-FFF2-40B4-BE49-F238E27FC236}">
                      <a16:creationId xmlns:a16="http://schemas.microsoft.com/office/drawing/2014/main" id="{605F325F-3F25-448A-9CAA-1811C27BE23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577273" y="4489249"/>
                  <a:ext cx="155455" cy="240249"/>
                </a:xfrm>
                <a:prstGeom prst="rect">
                  <a:avLst/>
                </a:prstGeom>
              </p:spPr>
            </p:pic>
            <p:pic>
              <p:nvPicPr>
                <p:cNvPr id="70" name="Picture 69">
                  <a:extLst>
                    <a:ext uri="{FF2B5EF4-FFF2-40B4-BE49-F238E27FC236}">
                      <a16:creationId xmlns:a16="http://schemas.microsoft.com/office/drawing/2014/main" id="{590FB431-EF26-40F7-B410-C3B33D507AB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19000" y="4735618"/>
                  <a:ext cx="626975" cy="25908"/>
                </a:xfrm>
                <a:prstGeom prst="rect">
                  <a:avLst/>
                </a:prstGeom>
              </p:spPr>
            </p:pic>
          </p:grpSp>
          <p:cxnSp>
            <p:nvCxnSpPr>
              <p:cNvPr id="28" name="Straight Arrow Connector 27"/>
              <p:cNvCxnSpPr/>
              <p:nvPr/>
            </p:nvCxnSpPr>
            <p:spPr bwMode="auto">
              <a:xfrm flipV="1">
                <a:off x="344980" y="4807834"/>
                <a:ext cx="682584" cy="812363"/>
              </a:xfrm>
              <a:prstGeom prst="straightConnector1">
                <a:avLst/>
              </a:prstGeom>
              <a:noFill/>
              <a:ln w="50800" cap="flat" cmpd="sng" algn="ctr">
                <a:solidFill>
                  <a:srgbClr val="00B0F0"/>
                </a:solidFill>
                <a:prstDash val="solid"/>
                <a:round/>
                <a:headEnd type="none" w="med" len="med"/>
                <a:tailEnd type="triangle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grpSp>
        <p:nvGrpSpPr>
          <p:cNvPr id="76" name="DB VFR">
            <a:extLst>
              <a:ext uri="{FF2B5EF4-FFF2-40B4-BE49-F238E27FC236}">
                <a16:creationId xmlns:a16="http://schemas.microsoft.com/office/drawing/2014/main" id="{EC4FC9B8-C195-4F50-B686-821DD25BB66F}"/>
              </a:ext>
            </a:extLst>
          </p:cNvPr>
          <p:cNvGrpSpPr/>
          <p:nvPr/>
        </p:nvGrpSpPr>
        <p:grpSpPr>
          <a:xfrm>
            <a:off x="5122344" y="1691376"/>
            <a:ext cx="1874427" cy="1110720"/>
            <a:chOff x="5758593" y="1154114"/>
            <a:chExt cx="1874427" cy="1110720"/>
          </a:xfrm>
        </p:grpSpPr>
        <p:pic>
          <p:nvPicPr>
            <p:cNvPr id="77" name="Picture 76">
              <a:extLst>
                <a:ext uri="{FF2B5EF4-FFF2-40B4-BE49-F238E27FC236}">
                  <a16:creationId xmlns:a16="http://schemas.microsoft.com/office/drawing/2014/main" id="{E4AAE945-2FB6-447A-8291-2C6979DCE6D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72725" y="1612378"/>
              <a:ext cx="169589" cy="169589"/>
            </a:xfrm>
            <a:prstGeom prst="rect">
              <a:avLst/>
            </a:prstGeom>
          </p:spPr>
        </p:pic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EB0C6AB5-E72C-4D61-B0B5-0F2CDD503558}"/>
                </a:ext>
              </a:extLst>
            </p:cNvPr>
            <p:cNvSpPr txBox="1"/>
            <p:nvPr/>
          </p:nvSpPr>
          <p:spPr>
            <a:xfrm>
              <a:off x="5931439" y="1163250"/>
              <a:ext cx="1701581" cy="11015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lnSpc>
                  <a:spcPts val="2600"/>
                </a:lnSpc>
              </a:pPr>
              <a:r>
                <a:rPr lang="en-US" sz="2800" spc="120" dirty="0">
                  <a:solidFill>
                    <a:srgbClr val="DEE39D"/>
                  </a:solidFill>
                  <a:latin typeface="Consolas" panose="020B0609020204030204" pitchFamily="49" charset="0"/>
                </a:rPr>
                <a:t>N12345</a:t>
              </a:r>
            </a:p>
            <a:p>
              <a:pPr algn="l">
                <a:lnSpc>
                  <a:spcPts val="2600"/>
                </a:lnSpc>
              </a:pPr>
              <a:r>
                <a:rPr lang="en-US" sz="2800" spc="120" dirty="0">
                  <a:solidFill>
                    <a:srgbClr val="DEE39D"/>
                  </a:solidFill>
                  <a:latin typeface="Consolas" panose="020B0609020204030204" pitchFamily="49" charset="0"/>
                </a:rPr>
                <a:t>VFR/135</a:t>
              </a:r>
            </a:p>
            <a:p>
              <a:pPr algn="l">
                <a:lnSpc>
                  <a:spcPts val="2600"/>
                </a:lnSpc>
              </a:pPr>
              <a:r>
                <a:rPr lang="en-US" sz="2800" spc="120" dirty="0">
                  <a:solidFill>
                    <a:srgbClr val="DEE39D"/>
                  </a:solidFill>
                  <a:latin typeface="Consolas" panose="020B0609020204030204" pitchFamily="49" charset="0"/>
                </a:rPr>
                <a:t>532 205</a:t>
              </a:r>
            </a:p>
          </p:txBody>
        </p:sp>
        <p:pic>
          <p:nvPicPr>
            <p:cNvPr id="79" name="Picture 78">
              <a:extLst>
                <a:ext uri="{FF2B5EF4-FFF2-40B4-BE49-F238E27FC236}">
                  <a16:creationId xmlns:a16="http://schemas.microsoft.com/office/drawing/2014/main" id="{75ACA4A0-9543-4865-85D6-31C1C618969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68822" y="1154114"/>
              <a:ext cx="671286" cy="1010461"/>
            </a:xfrm>
            <a:prstGeom prst="rect">
              <a:avLst/>
            </a:prstGeom>
          </p:spPr>
        </p:pic>
        <p:pic>
          <p:nvPicPr>
            <p:cNvPr id="80" name="Picture 79">
              <a:extLst>
                <a:ext uri="{FF2B5EF4-FFF2-40B4-BE49-F238E27FC236}">
                  <a16:creationId xmlns:a16="http://schemas.microsoft.com/office/drawing/2014/main" id="{C438EE78-D7C3-43F4-A19F-A78FB29B5F0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58593" y="1265076"/>
              <a:ext cx="183721" cy="183721"/>
            </a:xfrm>
            <a:prstGeom prst="rect">
              <a:avLst/>
            </a:prstGeom>
          </p:spPr>
        </p:pic>
      </p:grpSp>
      <p:grpSp>
        <p:nvGrpSpPr>
          <p:cNvPr id="81" name="DB OTP">
            <a:extLst>
              <a:ext uri="{FF2B5EF4-FFF2-40B4-BE49-F238E27FC236}">
                <a16:creationId xmlns:a16="http://schemas.microsoft.com/office/drawing/2014/main" id="{767485E3-103A-49E7-AAC8-F6CF8C70C75C}"/>
              </a:ext>
            </a:extLst>
          </p:cNvPr>
          <p:cNvGrpSpPr/>
          <p:nvPr/>
        </p:nvGrpSpPr>
        <p:grpSpPr>
          <a:xfrm>
            <a:off x="5122344" y="1691376"/>
            <a:ext cx="1874427" cy="1110720"/>
            <a:chOff x="5758593" y="1154114"/>
            <a:chExt cx="1874427" cy="1110720"/>
          </a:xfrm>
        </p:grpSpPr>
        <p:pic>
          <p:nvPicPr>
            <p:cNvPr id="82" name="Picture 81">
              <a:extLst>
                <a:ext uri="{FF2B5EF4-FFF2-40B4-BE49-F238E27FC236}">
                  <a16:creationId xmlns:a16="http://schemas.microsoft.com/office/drawing/2014/main" id="{DA3E06C8-A663-4F47-AA55-80E3B32CAC2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72725" y="1612378"/>
              <a:ext cx="169589" cy="169589"/>
            </a:xfrm>
            <a:prstGeom prst="rect">
              <a:avLst/>
            </a:prstGeom>
          </p:spPr>
        </p:pic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C825D736-2C2B-4D61-B660-FBFFEEC3E832}"/>
                </a:ext>
              </a:extLst>
            </p:cNvPr>
            <p:cNvSpPr txBox="1"/>
            <p:nvPr/>
          </p:nvSpPr>
          <p:spPr>
            <a:xfrm>
              <a:off x="5931439" y="1163250"/>
              <a:ext cx="1701581" cy="11015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lnSpc>
                  <a:spcPts val="2600"/>
                </a:lnSpc>
              </a:pPr>
              <a:r>
                <a:rPr lang="en-US" sz="2800" spc="120" dirty="0">
                  <a:solidFill>
                    <a:srgbClr val="DEE39D"/>
                  </a:solidFill>
                  <a:latin typeface="Consolas" panose="020B0609020204030204" pitchFamily="49" charset="0"/>
                </a:rPr>
                <a:t>N12345</a:t>
              </a:r>
            </a:p>
            <a:p>
              <a:pPr algn="l">
                <a:lnSpc>
                  <a:spcPts val="2600"/>
                </a:lnSpc>
              </a:pPr>
              <a:r>
                <a:rPr lang="en-US" sz="2800" spc="120" dirty="0">
                  <a:solidFill>
                    <a:srgbClr val="DEE39D"/>
                  </a:solidFill>
                  <a:latin typeface="Consolas" panose="020B0609020204030204" pitchFamily="49" charset="0"/>
                </a:rPr>
                <a:t>OTP/135</a:t>
              </a:r>
            </a:p>
            <a:p>
              <a:pPr algn="l">
                <a:lnSpc>
                  <a:spcPts val="2600"/>
                </a:lnSpc>
              </a:pPr>
              <a:r>
                <a:rPr lang="en-US" sz="2800" spc="120" dirty="0">
                  <a:solidFill>
                    <a:srgbClr val="DEE39D"/>
                  </a:solidFill>
                  <a:latin typeface="Consolas" panose="020B0609020204030204" pitchFamily="49" charset="0"/>
                </a:rPr>
                <a:t>532 205</a:t>
              </a:r>
            </a:p>
          </p:txBody>
        </p:sp>
        <p:pic>
          <p:nvPicPr>
            <p:cNvPr id="84" name="Picture 83">
              <a:extLst>
                <a:ext uri="{FF2B5EF4-FFF2-40B4-BE49-F238E27FC236}">
                  <a16:creationId xmlns:a16="http://schemas.microsoft.com/office/drawing/2014/main" id="{733AFA08-0D9B-418F-B750-2F34EE835B0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68822" y="1154114"/>
              <a:ext cx="671286" cy="1010461"/>
            </a:xfrm>
            <a:prstGeom prst="rect">
              <a:avLst/>
            </a:prstGeom>
          </p:spPr>
        </p:pic>
        <p:pic>
          <p:nvPicPr>
            <p:cNvPr id="85" name="Picture 84">
              <a:extLst>
                <a:ext uri="{FF2B5EF4-FFF2-40B4-BE49-F238E27FC236}">
                  <a16:creationId xmlns:a16="http://schemas.microsoft.com/office/drawing/2014/main" id="{5971BACA-D9E8-414A-9BB9-51E78F5ED33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58593" y="1265076"/>
              <a:ext cx="183721" cy="183721"/>
            </a:xfrm>
            <a:prstGeom prst="rect">
              <a:avLst/>
            </a:prstGeom>
          </p:spPr>
        </p:pic>
      </p:grpSp>
      <p:pic>
        <p:nvPicPr>
          <p:cNvPr id="71" name="Picture 70">
            <a:extLst>
              <a:ext uri="{FF2B5EF4-FFF2-40B4-BE49-F238E27FC236}">
                <a16:creationId xmlns:a16="http://schemas.microsoft.com/office/drawing/2014/main" id="{A8FA9149-9084-42DA-A219-C04B3292B1D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2260" y="4449023"/>
            <a:ext cx="155455" cy="240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4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9" grpId="0" animBg="1"/>
      <p:bldP spid="45" grpId="0"/>
      <p:bldP spid="46" grpId="0"/>
      <p:bldP spid="4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2033413" y="1174539"/>
            <a:ext cx="4297680" cy="2743200"/>
          </a:xfrm>
          <a:prstGeom prst="rect">
            <a:avLst/>
          </a:prstGeom>
          <a:solidFill>
            <a:schemeClr val="tx1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4D1018D-EB2D-42D2-A99E-AF42162D23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 2 Field B4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82EC7F-5DC3-4CC9-9439-0B2F1BE1E07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fld id="{F2BD9D44-EC01-4E71-8CAE-9F9624182C03}" type="slidenum">
              <a:rPr lang="en-US" altLang="en-US" smtClean="0">
                <a:solidFill>
                  <a:srgbClr val="FFFFFF"/>
                </a:solidFill>
              </a:rPr>
              <a:pPr marL="0" indent="0">
                <a:buFont typeface="+mj-lt"/>
                <a:buNone/>
              </a:pPr>
              <a:t>22</a:t>
            </a:fld>
            <a:endParaRPr lang="en-US" dirty="0"/>
          </a:p>
        </p:txBody>
      </p:sp>
      <p:cxnSp>
        <p:nvCxnSpPr>
          <p:cNvPr id="53" name="Straight Connector 52"/>
          <p:cNvCxnSpPr>
            <a:cxnSpLocks/>
          </p:cNvCxnSpPr>
          <p:nvPr/>
        </p:nvCxnSpPr>
        <p:spPr bwMode="auto">
          <a:xfrm>
            <a:off x="3721113" y="2071889"/>
            <a:ext cx="922281" cy="948501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6" name="TextBox 25"/>
          <p:cNvSpPr txBox="1"/>
          <p:nvPr/>
        </p:nvSpPr>
        <p:spPr>
          <a:xfrm>
            <a:off x="6751942" y="2886690"/>
            <a:ext cx="13037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Field B4 Examples</a:t>
            </a:r>
          </a:p>
        </p:txBody>
      </p:sp>
      <p:cxnSp>
        <p:nvCxnSpPr>
          <p:cNvPr id="27" name="Straight Arrow Connector 26"/>
          <p:cNvCxnSpPr>
            <a:stCxn id="26" idx="1"/>
          </p:cNvCxnSpPr>
          <p:nvPr/>
        </p:nvCxnSpPr>
        <p:spPr bwMode="auto">
          <a:xfrm flipH="1" flipV="1">
            <a:off x="4338780" y="2424286"/>
            <a:ext cx="2413162" cy="816347"/>
          </a:xfrm>
          <a:prstGeom prst="straightConnector1">
            <a:avLst/>
          </a:prstGeom>
          <a:noFill/>
          <a:ln w="50800" cap="rnd" cmpd="sng" algn="ctr">
            <a:solidFill>
              <a:srgbClr val="00B0F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" name="Rectangle 16"/>
          <p:cNvSpPr/>
          <p:nvPr/>
        </p:nvSpPr>
        <p:spPr bwMode="auto">
          <a:xfrm>
            <a:off x="155344" y="4048614"/>
            <a:ext cx="2948677" cy="1833440"/>
          </a:xfrm>
          <a:prstGeom prst="rect">
            <a:avLst/>
          </a:prstGeom>
          <a:solidFill>
            <a:schemeClr val="tx1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6066753" y="4047154"/>
            <a:ext cx="2948677" cy="1833440"/>
          </a:xfrm>
          <a:prstGeom prst="rect">
            <a:avLst/>
          </a:prstGeom>
          <a:solidFill>
            <a:schemeClr val="tx1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3111056" y="4050084"/>
            <a:ext cx="2948677" cy="1833440"/>
          </a:xfrm>
          <a:prstGeom prst="rect">
            <a:avLst/>
          </a:prstGeom>
          <a:solidFill>
            <a:schemeClr val="tx1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1150060D-CE60-4EDB-B1A6-5170C52D6A2E}"/>
              </a:ext>
            </a:extLst>
          </p:cNvPr>
          <p:cNvGrpSpPr/>
          <p:nvPr/>
        </p:nvGrpSpPr>
        <p:grpSpPr>
          <a:xfrm>
            <a:off x="3245040" y="1990779"/>
            <a:ext cx="1874427" cy="1110720"/>
            <a:chOff x="5758593" y="1154114"/>
            <a:chExt cx="1874427" cy="1110720"/>
          </a:xfrm>
        </p:grpSpPr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707155DB-E861-4A0F-9907-E80156E5498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72725" y="1612378"/>
              <a:ext cx="169589" cy="169589"/>
            </a:xfrm>
            <a:prstGeom prst="rect">
              <a:avLst/>
            </a:prstGeom>
          </p:spPr>
        </p:pic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E265A506-CB87-45EF-BA03-DF7B584DB91C}"/>
                </a:ext>
              </a:extLst>
            </p:cNvPr>
            <p:cNvSpPr txBox="1"/>
            <p:nvPr/>
          </p:nvSpPr>
          <p:spPr>
            <a:xfrm>
              <a:off x="5931439" y="1163250"/>
              <a:ext cx="1701581" cy="11015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lnSpc>
                  <a:spcPts val="2600"/>
                </a:lnSpc>
              </a:pPr>
              <a:r>
                <a:rPr lang="en-US" sz="2800" spc="120" dirty="0">
                  <a:solidFill>
                    <a:srgbClr val="DEE39D"/>
                  </a:solidFill>
                  <a:latin typeface="Consolas" panose="020B0609020204030204" pitchFamily="49" charset="0"/>
                </a:rPr>
                <a:t>SWA235</a:t>
              </a:r>
            </a:p>
            <a:p>
              <a:pPr algn="l">
                <a:lnSpc>
                  <a:spcPts val="2600"/>
                </a:lnSpc>
              </a:pPr>
              <a:r>
                <a:rPr lang="en-US" sz="2800" spc="120" dirty="0">
                  <a:solidFill>
                    <a:srgbClr val="DEE39D"/>
                  </a:solidFill>
                  <a:latin typeface="Consolas" panose="020B0609020204030204" pitchFamily="49" charset="0"/>
                </a:rPr>
                <a:t>330C</a:t>
              </a:r>
            </a:p>
            <a:p>
              <a:pPr algn="l">
                <a:lnSpc>
                  <a:spcPts val="2600"/>
                </a:lnSpc>
              </a:pPr>
              <a:r>
                <a:rPr lang="en-US" sz="2800" spc="120" dirty="0">
                  <a:solidFill>
                    <a:srgbClr val="DEE39D"/>
                  </a:solidFill>
                  <a:latin typeface="Consolas" panose="020B0609020204030204" pitchFamily="49" charset="0"/>
                </a:rPr>
                <a:t>532 405</a:t>
              </a:r>
            </a:p>
          </p:txBody>
        </p:sp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D1672BD2-F5CB-4944-B01D-D0B98876802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68822" y="1154114"/>
              <a:ext cx="671286" cy="1010461"/>
            </a:xfrm>
            <a:prstGeom prst="rect">
              <a:avLst/>
            </a:prstGeom>
          </p:spPr>
        </p:pic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4ABBA340-D421-488D-B264-0E5102AE7E5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58593" y="1265076"/>
              <a:ext cx="183721" cy="183721"/>
            </a:xfrm>
            <a:prstGeom prst="rect">
              <a:avLst/>
            </a:prstGeom>
          </p:spPr>
        </p:pic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376F94CD-A416-44E9-A113-772503126C46}"/>
              </a:ext>
            </a:extLst>
          </p:cNvPr>
          <p:cNvGrpSpPr/>
          <p:nvPr/>
        </p:nvGrpSpPr>
        <p:grpSpPr>
          <a:xfrm>
            <a:off x="725892" y="4407832"/>
            <a:ext cx="1874427" cy="1110720"/>
            <a:chOff x="5758593" y="1154114"/>
            <a:chExt cx="1874427" cy="1110720"/>
          </a:xfrm>
        </p:grpSpPr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9F0820C3-5324-42D6-B5CF-ADABA87CB8B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72725" y="1612378"/>
              <a:ext cx="169589" cy="169589"/>
            </a:xfrm>
            <a:prstGeom prst="rect">
              <a:avLst/>
            </a:prstGeom>
          </p:spPr>
        </p:pic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329510A6-7631-40B2-90A3-1B16E8BB6B88}"/>
                </a:ext>
              </a:extLst>
            </p:cNvPr>
            <p:cNvSpPr txBox="1"/>
            <p:nvPr/>
          </p:nvSpPr>
          <p:spPr>
            <a:xfrm>
              <a:off x="5931439" y="1163250"/>
              <a:ext cx="1701581" cy="11015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lnSpc>
                  <a:spcPts val="2600"/>
                </a:lnSpc>
              </a:pPr>
              <a:r>
                <a:rPr lang="en-US" sz="2800" spc="120" dirty="0">
                  <a:solidFill>
                    <a:srgbClr val="DEE39D"/>
                  </a:solidFill>
                  <a:latin typeface="Consolas" panose="020B0609020204030204" pitchFamily="49" charset="0"/>
                </a:rPr>
                <a:t>AAL532</a:t>
              </a:r>
            </a:p>
            <a:p>
              <a:pPr algn="l">
                <a:lnSpc>
                  <a:spcPts val="2600"/>
                </a:lnSpc>
              </a:pPr>
              <a:r>
                <a:rPr lang="en-US" sz="2800" spc="120" dirty="0">
                  <a:solidFill>
                    <a:srgbClr val="DEE39D"/>
                  </a:solidFill>
                  <a:latin typeface="Consolas" panose="020B0609020204030204" pitchFamily="49" charset="0"/>
                </a:rPr>
                <a:t>160L200</a:t>
              </a:r>
            </a:p>
            <a:p>
              <a:pPr algn="l">
                <a:lnSpc>
                  <a:spcPts val="2600"/>
                </a:lnSpc>
              </a:pPr>
              <a:r>
                <a:rPr lang="en-US" sz="2800" spc="120" dirty="0">
                  <a:solidFill>
                    <a:srgbClr val="DEE39D"/>
                  </a:solidFill>
                  <a:latin typeface="Consolas" panose="020B0609020204030204" pitchFamily="49" charset="0"/>
                </a:rPr>
                <a:t>225 350</a:t>
              </a:r>
            </a:p>
          </p:txBody>
        </p:sp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A1C84285-6364-4FDA-930C-33F23865E22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68822" y="1154114"/>
              <a:ext cx="671286" cy="1010461"/>
            </a:xfrm>
            <a:prstGeom prst="rect">
              <a:avLst/>
            </a:prstGeom>
          </p:spPr>
        </p:pic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023B4513-3DDF-4E57-A0ED-5B66C3963EA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58593" y="1265076"/>
              <a:ext cx="183721" cy="183721"/>
            </a:xfrm>
            <a:prstGeom prst="rect">
              <a:avLst/>
            </a:prstGeom>
          </p:spPr>
        </p:pic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3FF20D53-C939-4EA9-9FE7-566E0B3A7A5F}"/>
              </a:ext>
            </a:extLst>
          </p:cNvPr>
          <p:cNvGrpSpPr/>
          <p:nvPr/>
        </p:nvGrpSpPr>
        <p:grpSpPr>
          <a:xfrm>
            <a:off x="3488712" y="4403450"/>
            <a:ext cx="1874427" cy="1110720"/>
            <a:chOff x="5758593" y="1154114"/>
            <a:chExt cx="1874427" cy="1110720"/>
          </a:xfrm>
        </p:grpSpPr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CE6280FB-0852-4EE6-9579-7588BB2C38C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72725" y="1612378"/>
              <a:ext cx="169589" cy="169589"/>
            </a:xfrm>
            <a:prstGeom prst="rect">
              <a:avLst/>
            </a:prstGeom>
          </p:spPr>
        </p:pic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EFE8F272-B3C9-4509-AD6B-69A0BA011117}"/>
                </a:ext>
              </a:extLst>
            </p:cNvPr>
            <p:cNvSpPr txBox="1"/>
            <p:nvPr/>
          </p:nvSpPr>
          <p:spPr>
            <a:xfrm>
              <a:off x="5931439" y="1163250"/>
              <a:ext cx="1701581" cy="11015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lnSpc>
                  <a:spcPts val="2600"/>
                </a:lnSpc>
              </a:pPr>
              <a:r>
                <a:rPr lang="en-US" sz="2800" spc="120" dirty="0">
                  <a:solidFill>
                    <a:srgbClr val="DEE39D"/>
                  </a:solidFill>
                  <a:latin typeface="Consolas" panose="020B0609020204030204" pitchFamily="49" charset="0"/>
                </a:rPr>
                <a:t>DUDE32</a:t>
              </a:r>
            </a:p>
            <a:p>
              <a:pPr algn="l">
                <a:lnSpc>
                  <a:spcPts val="2600"/>
                </a:lnSpc>
              </a:pPr>
              <a:r>
                <a:rPr lang="en-US" sz="2800" spc="120" dirty="0">
                  <a:solidFill>
                    <a:srgbClr val="DEE39D"/>
                  </a:solidFill>
                  <a:latin typeface="Consolas" panose="020B0609020204030204" pitchFamily="49" charset="0"/>
                </a:rPr>
                <a:t>220B220</a:t>
              </a:r>
            </a:p>
            <a:p>
              <a:pPr algn="l">
                <a:lnSpc>
                  <a:spcPts val="2600"/>
                </a:lnSpc>
              </a:pPr>
              <a:r>
                <a:rPr lang="en-US" sz="2800" spc="120" dirty="0">
                  <a:solidFill>
                    <a:srgbClr val="DEE39D"/>
                  </a:solidFill>
                  <a:latin typeface="Consolas" panose="020B0609020204030204" pitchFamily="49" charset="0"/>
                </a:rPr>
                <a:t>222 300</a:t>
              </a:r>
            </a:p>
          </p:txBody>
        </p:sp>
        <p:pic>
          <p:nvPicPr>
            <p:cNvPr id="54" name="Picture 53">
              <a:extLst>
                <a:ext uri="{FF2B5EF4-FFF2-40B4-BE49-F238E27FC236}">
                  <a16:creationId xmlns:a16="http://schemas.microsoft.com/office/drawing/2014/main" id="{201573F7-4B09-44F5-8D2C-49536120D31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68822" y="1154114"/>
              <a:ext cx="671286" cy="1010461"/>
            </a:xfrm>
            <a:prstGeom prst="rect">
              <a:avLst/>
            </a:prstGeom>
          </p:spPr>
        </p:pic>
        <p:pic>
          <p:nvPicPr>
            <p:cNvPr id="55" name="Picture 54">
              <a:extLst>
                <a:ext uri="{FF2B5EF4-FFF2-40B4-BE49-F238E27FC236}">
                  <a16:creationId xmlns:a16="http://schemas.microsoft.com/office/drawing/2014/main" id="{3DCA584E-8890-4E27-BE7B-08B2DF9C4A1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58593" y="1265076"/>
              <a:ext cx="183721" cy="183721"/>
            </a:xfrm>
            <a:prstGeom prst="rect">
              <a:avLst/>
            </a:prstGeom>
          </p:spPr>
        </p:pic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254998A4-7133-4ABE-B582-151085A3C723}"/>
              </a:ext>
            </a:extLst>
          </p:cNvPr>
          <p:cNvGrpSpPr/>
          <p:nvPr/>
        </p:nvGrpSpPr>
        <p:grpSpPr>
          <a:xfrm>
            <a:off x="6744686" y="4382509"/>
            <a:ext cx="1874427" cy="1110720"/>
            <a:chOff x="5758593" y="1154114"/>
            <a:chExt cx="1874427" cy="1110720"/>
          </a:xfrm>
        </p:grpSpPr>
        <p:pic>
          <p:nvPicPr>
            <p:cNvPr id="57" name="Picture 56">
              <a:extLst>
                <a:ext uri="{FF2B5EF4-FFF2-40B4-BE49-F238E27FC236}">
                  <a16:creationId xmlns:a16="http://schemas.microsoft.com/office/drawing/2014/main" id="{B23EF4F7-C52A-4B37-B0A7-258FDE97ECB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72725" y="1612378"/>
              <a:ext cx="169589" cy="169589"/>
            </a:xfrm>
            <a:prstGeom prst="rect">
              <a:avLst/>
            </a:prstGeom>
          </p:spPr>
        </p:pic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204D825A-0824-486B-B306-E36D66DBE8EE}"/>
                </a:ext>
              </a:extLst>
            </p:cNvPr>
            <p:cNvSpPr txBox="1"/>
            <p:nvPr/>
          </p:nvSpPr>
          <p:spPr>
            <a:xfrm>
              <a:off x="5931439" y="1163250"/>
              <a:ext cx="1701581" cy="11015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lnSpc>
                  <a:spcPts val="2600"/>
                </a:lnSpc>
              </a:pPr>
              <a:r>
                <a:rPr lang="en-US" sz="2800" spc="120" dirty="0">
                  <a:solidFill>
                    <a:srgbClr val="DEE39D"/>
                  </a:solidFill>
                  <a:latin typeface="Consolas" panose="020B0609020204030204" pitchFamily="49" charset="0"/>
                </a:rPr>
                <a:t>N235A</a:t>
              </a:r>
            </a:p>
            <a:p>
              <a:pPr algn="l">
                <a:lnSpc>
                  <a:spcPts val="2600"/>
                </a:lnSpc>
              </a:pPr>
              <a:r>
                <a:rPr lang="en-US" sz="2800" spc="120" dirty="0">
                  <a:solidFill>
                    <a:srgbClr val="DEE39D"/>
                  </a:solidFill>
                  <a:latin typeface="Consolas" panose="020B0609020204030204" pitchFamily="49" charset="0"/>
                </a:rPr>
                <a:t>200+208</a:t>
              </a:r>
            </a:p>
            <a:p>
              <a:pPr algn="l">
                <a:lnSpc>
                  <a:spcPts val="2600"/>
                </a:lnSpc>
              </a:pPr>
              <a:r>
                <a:rPr lang="en-US" sz="2800" spc="120" dirty="0">
                  <a:solidFill>
                    <a:srgbClr val="DEE39D"/>
                  </a:solidFill>
                  <a:latin typeface="Consolas" panose="020B0609020204030204" pitchFamily="49" charset="0"/>
                </a:rPr>
                <a:t>202 275</a:t>
              </a:r>
            </a:p>
          </p:txBody>
        </p:sp>
        <p:pic>
          <p:nvPicPr>
            <p:cNvPr id="59" name="Picture 58">
              <a:extLst>
                <a:ext uri="{FF2B5EF4-FFF2-40B4-BE49-F238E27FC236}">
                  <a16:creationId xmlns:a16="http://schemas.microsoft.com/office/drawing/2014/main" id="{5AB7773A-101E-476B-875A-986D3F8C439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68822" y="1154114"/>
              <a:ext cx="671286" cy="1010461"/>
            </a:xfrm>
            <a:prstGeom prst="rect">
              <a:avLst/>
            </a:prstGeom>
          </p:spPr>
        </p:pic>
        <p:pic>
          <p:nvPicPr>
            <p:cNvPr id="60" name="Picture 59">
              <a:extLst>
                <a:ext uri="{FF2B5EF4-FFF2-40B4-BE49-F238E27FC236}">
                  <a16:creationId xmlns:a16="http://schemas.microsoft.com/office/drawing/2014/main" id="{EC7F4208-3CEC-4223-BFAA-B2D5BBA0A9A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58593" y="1265076"/>
              <a:ext cx="183721" cy="183721"/>
            </a:xfrm>
            <a:prstGeom prst="rect">
              <a:avLst/>
            </a:prstGeom>
          </p:spPr>
        </p:pic>
      </p:grpSp>
      <p:cxnSp>
        <p:nvCxnSpPr>
          <p:cNvPr id="28" name="Straight Arrow Connector 27"/>
          <p:cNvCxnSpPr>
            <a:cxnSpLocks/>
            <a:stCxn id="26" idx="1"/>
          </p:cNvCxnSpPr>
          <p:nvPr/>
        </p:nvCxnSpPr>
        <p:spPr bwMode="auto">
          <a:xfrm flipH="1">
            <a:off x="1810380" y="3240633"/>
            <a:ext cx="4941562" cy="1647106"/>
          </a:xfrm>
          <a:prstGeom prst="straightConnector1">
            <a:avLst/>
          </a:prstGeom>
          <a:noFill/>
          <a:ln w="50800" cap="rnd" cmpd="sng" algn="ctr">
            <a:solidFill>
              <a:srgbClr val="00B0F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1" name="Straight Arrow Connector 30"/>
          <p:cNvCxnSpPr>
            <a:stCxn id="26" idx="1"/>
          </p:cNvCxnSpPr>
          <p:nvPr/>
        </p:nvCxnSpPr>
        <p:spPr bwMode="auto">
          <a:xfrm flipH="1">
            <a:off x="4580055" y="3240633"/>
            <a:ext cx="2171887" cy="1621081"/>
          </a:xfrm>
          <a:prstGeom prst="straightConnector1">
            <a:avLst/>
          </a:prstGeom>
          <a:noFill/>
          <a:ln w="50800" cap="rnd" cmpd="sng" algn="ctr">
            <a:solidFill>
              <a:srgbClr val="00B0F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" name="Straight Arrow Connector 34"/>
          <p:cNvCxnSpPr>
            <a:stCxn id="26" idx="1"/>
          </p:cNvCxnSpPr>
          <p:nvPr/>
        </p:nvCxnSpPr>
        <p:spPr bwMode="auto">
          <a:xfrm>
            <a:off x="6751942" y="3240633"/>
            <a:ext cx="935398" cy="1581232"/>
          </a:xfrm>
          <a:prstGeom prst="straightConnector1">
            <a:avLst/>
          </a:prstGeom>
          <a:noFill/>
          <a:ln w="50800" cap="rnd" cmpd="sng" algn="ctr">
            <a:solidFill>
              <a:srgbClr val="00B0F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123216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231088" y="1619791"/>
            <a:ext cx="2743200" cy="1828800"/>
          </a:xfrm>
          <a:prstGeom prst="rect">
            <a:avLst/>
          </a:prstGeom>
          <a:solidFill>
            <a:schemeClr val="tx1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4D1018D-EB2D-42D2-A99E-AF42162D23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Line 2 Field C Special Coding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82EC7F-5DC3-4CC9-9439-0B2F1BE1E07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fld id="{F2BD9D44-EC01-4E71-8CAE-9F9624182C03}" type="slidenum">
              <a:rPr lang="en-US" altLang="en-US" smtClean="0">
                <a:solidFill>
                  <a:srgbClr val="FFFFFF"/>
                </a:solidFill>
              </a:rPr>
              <a:pPr marL="0" indent="0">
                <a:buFont typeface="+mj-lt"/>
                <a:buNone/>
              </a:pPr>
              <a:t>23</a:t>
            </a:fld>
            <a:endParaRPr lang="en-US" dirty="0"/>
          </a:p>
        </p:txBody>
      </p:sp>
      <p:cxnSp>
        <p:nvCxnSpPr>
          <p:cNvPr id="53" name="Straight Connector 52"/>
          <p:cNvCxnSpPr/>
          <p:nvPr/>
        </p:nvCxnSpPr>
        <p:spPr bwMode="auto">
          <a:xfrm>
            <a:off x="2605208" y="2180401"/>
            <a:ext cx="922281" cy="948501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92" name="Picture 91">
            <a:extLst>
              <a:ext uri="{FF2B5EF4-FFF2-40B4-BE49-F238E27FC236}">
                <a16:creationId xmlns:a16="http://schemas.microsoft.com/office/drawing/2014/main" id="{4E415F63-1547-429D-83BA-2EFB06D9518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9663" y="6261870"/>
            <a:ext cx="394232" cy="36576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auto">
          <a:xfrm>
            <a:off x="225265" y="3646842"/>
            <a:ext cx="2743200" cy="1828800"/>
          </a:xfrm>
          <a:prstGeom prst="rect">
            <a:avLst/>
          </a:prstGeom>
          <a:solidFill>
            <a:schemeClr val="tx1"/>
          </a:solidFill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6156189" y="3654439"/>
            <a:ext cx="2743200" cy="1828800"/>
          </a:xfrm>
          <a:prstGeom prst="rect">
            <a:avLst/>
          </a:prstGeom>
          <a:solidFill>
            <a:schemeClr val="tx1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3185788" y="3654439"/>
            <a:ext cx="2743200" cy="1828800"/>
          </a:xfrm>
          <a:prstGeom prst="rect">
            <a:avLst/>
          </a:prstGeom>
          <a:solidFill>
            <a:schemeClr val="tx1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8" name="Rectangle 27"/>
          <p:cNvSpPr/>
          <p:nvPr/>
        </p:nvSpPr>
        <p:spPr bwMode="auto">
          <a:xfrm>
            <a:off x="3215912" y="1604505"/>
            <a:ext cx="2743200" cy="1828800"/>
          </a:xfrm>
          <a:prstGeom prst="rect">
            <a:avLst/>
          </a:prstGeom>
          <a:solidFill>
            <a:schemeClr val="tx1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36" name="Straight Connector 35"/>
          <p:cNvCxnSpPr/>
          <p:nvPr/>
        </p:nvCxnSpPr>
        <p:spPr bwMode="auto">
          <a:xfrm>
            <a:off x="3786307" y="2306428"/>
            <a:ext cx="922281" cy="948501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0" name="Rectangle 39"/>
          <p:cNvSpPr/>
          <p:nvPr/>
        </p:nvSpPr>
        <p:spPr bwMode="auto">
          <a:xfrm>
            <a:off x="6142304" y="1616232"/>
            <a:ext cx="2743200" cy="1828800"/>
          </a:xfrm>
          <a:prstGeom prst="rect">
            <a:avLst/>
          </a:prstGeom>
          <a:solidFill>
            <a:schemeClr val="tx1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56" name="Straight Connector 55"/>
          <p:cNvCxnSpPr/>
          <p:nvPr/>
        </p:nvCxnSpPr>
        <p:spPr bwMode="auto">
          <a:xfrm>
            <a:off x="6712699" y="2318155"/>
            <a:ext cx="922281" cy="948501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357" y="4024841"/>
            <a:ext cx="1760373" cy="102878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2558" y="4051514"/>
            <a:ext cx="1809907" cy="97544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3299" y="4032461"/>
            <a:ext cx="1771804" cy="101354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9506" y="1961258"/>
            <a:ext cx="1996567" cy="108967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7489" y="2060689"/>
            <a:ext cx="2197515" cy="965382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693" y="2011375"/>
            <a:ext cx="2348724" cy="121345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30076" y="932864"/>
            <a:ext cx="27431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IC Mismatch</a:t>
            </a:r>
          </a:p>
          <a:p>
            <a:r>
              <a:rPr lang="en-US" sz="2000" dirty="0" smtClean="0"/>
              <a:t>Single Altitude</a:t>
            </a:r>
            <a:endParaRPr lang="en-US" sz="2000" dirty="0"/>
          </a:p>
        </p:txBody>
      </p:sp>
      <p:sp>
        <p:nvSpPr>
          <p:cNvPr id="23" name="TextBox 22"/>
          <p:cNvSpPr txBox="1"/>
          <p:nvPr/>
        </p:nvSpPr>
        <p:spPr>
          <a:xfrm>
            <a:off x="3707626" y="908346"/>
            <a:ext cx="17848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IC Mismatch Block Altitude</a:t>
            </a:r>
            <a:endParaRPr lang="en-US" sz="2000" dirty="0"/>
          </a:p>
        </p:txBody>
      </p:sp>
      <p:sp>
        <p:nvSpPr>
          <p:cNvPr id="25" name="TextBox 24"/>
          <p:cNvSpPr txBox="1"/>
          <p:nvPr/>
        </p:nvSpPr>
        <p:spPr>
          <a:xfrm>
            <a:off x="6548364" y="1073834"/>
            <a:ext cx="19441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Abnormal CAA</a:t>
            </a:r>
            <a:endParaRPr lang="en-US" sz="2000" dirty="0"/>
          </a:p>
        </p:txBody>
      </p:sp>
      <p:sp>
        <p:nvSpPr>
          <p:cNvPr id="26" name="TextBox 25"/>
          <p:cNvSpPr txBox="1"/>
          <p:nvPr/>
        </p:nvSpPr>
        <p:spPr>
          <a:xfrm>
            <a:off x="230076" y="5560109"/>
            <a:ext cx="27431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Controller Reported</a:t>
            </a:r>
            <a:endParaRPr lang="en-US" sz="2000" dirty="0"/>
          </a:p>
        </p:txBody>
      </p:sp>
      <p:sp>
        <p:nvSpPr>
          <p:cNvPr id="27" name="TextBox 26"/>
          <p:cNvSpPr txBox="1"/>
          <p:nvPr/>
        </p:nvSpPr>
        <p:spPr>
          <a:xfrm>
            <a:off x="3194256" y="5575349"/>
            <a:ext cx="27431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Lost Mode C</a:t>
            </a:r>
            <a:endParaRPr lang="en-US" sz="2000" dirty="0"/>
          </a:p>
        </p:txBody>
      </p:sp>
      <p:sp>
        <p:nvSpPr>
          <p:cNvPr id="29" name="TextBox 28"/>
          <p:cNvSpPr txBox="1"/>
          <p:nvPr/>
        </p:nvSpPr>
        <p:spPr>
          <a:xfrm>
            <a:off x="5890739" y="5569634"/>
            <a:ext cx="31499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Exceptional Vertical Rate</a:t>
            </a:r>
            <a:endParaRPr lang="en-US" sz="2000" dirty="0"/>
          </a:p>
        </p:txBody>
      </p:sp>
      <p:cxnSp>
        <p:nvCxnSpPr>
          <p:cNvPr id="8" name="Straight Arrow Connector 7"/>
          <p:cNvCxnSpPr/>
          <p:nvPr/>
        </p:nvCxnSpPr>
        <p:spPr bwMode="auto">
          <a:xfrm>
            <a:off x="2239553" y="1687767"/>
            <a:ext cx="6224" cy="615031"/>
          </a:xfrm>
          <a:prstGeom prst="straightConnector1">
            <a:avLst/>
          </a:prstGeom>
          <a:noFill/>
          <a:ln w="50800" cap="flat" cmpd="sng" algn="ctr">
            <a:solidFill>
              <a:srgbClr val="00B0F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1" name="Straight Arrow Connector 30"/>
          <p:cNvCxnSpPr/>
          <p:nvPr/>
        </p:nvCxnSpPr>
        <p:spPr bwMode="auto">
          <a:xfrm>
            <a:off x="5254617" y="1648772"/>
            <a:ext cx="9584" cy="662755"/>
          </a:xfrm>
          <a:prstGeom prst="straightConnector1">
            <a:avLst/>
          </a:prstGeom>
          <a:noFill/>
          <a:ln w="50800" cap="flat" cmpd="sng" algn="ctr">
            <a:solidFill>
              <a:srgbClr val="00B0F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3" name="Straight Arrow Connector 32"/>
          <p:cNvCxnSpPr/>
          <p:nvPr/>
        </p:nvCxnSpPr>
        <p:spPr bwMode="auto">
          <a:xfrm>
            <a:off x="8147261" y="1629452"/>
            <a:ext cx="25845" cy="602026"/>
          </a:xfrm>
          <a:prstGeom prst="straightConnector1">
            <a:avLst/>
          </a:prstGeom>
          <a:noFill/>
          <a:ln w="50800" cap="flat" cmpd="sng" algn="ctr">
            <a:solidFill>
              <a:srgbClr val="00B0F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8" name="Straight Arrow Connector 37"/>
          <p:cNvCxnSpPr/>
          <p:nvPr/>
        </p:nvCxnSpPr>
        <p:spPr bwMode="auto">
          <a:xfrm flipH="1" flipV="1">
            <a:off x="2200625" y="4578914"/>
            <a:ext cx="336386" cy="540156"/>
          </a:xfrm>
          <a:prstGeom prst="straightConnector1">
            <a:avLst/>
          </a:prstGeom>
          <a:noFill/>
          <a:ln w="50800" cap="flat" cmpd="sng" algn="ctr">
            <a:solidFill>
              <a:srgbClr val="00B0F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2" name="Straight Arrow Connector 41"/>
          <p:cNvCxnSpPr/>
          <p:nvPr/>
        </p:nvCxnSpPr>
        <p:spPr bwMode="auto">
          <a:xfrm flipH="1" flipV="1">
            <a:off x="5239189" y="4539235"/>
            <a:ext cx="394556" cy="579835"/>
          </a:xfrm>
          <a:prstGeom prst="straightConnector1">
            <a:avLst/>
          </a:prstGeom>
          <a:noFill/>
          <a:ln w="50800" cap="flat" cmpd="sng" algn="ctr">
            <a:solidFill>
              <a:srgbClr val="00B0F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4" name="Straight Arrow Connector 43"/>
          <p:cNvCxnSpPr>
            <a:endCxn id="16" idx="3"/>
          </p:cNvCxnSpPr>
          <p:nvPr/>
        </p:nvCxnSpPr>
        <p:spPr bwMode="auto">
          <a:xfrm flipH="1" flipV="1">
            <a:off x="8305103" y="4539235"/>
            <a:ext cx="383864" cy="661144"/>
          </a:xfrm>
          <a:prstGeom prst="straightConnector1">
            <a:avLst/>
          </a:prstGeom>
          <a:noFill/>
          <a:ln w="50800" cap="flat" cmpd="sng" algn="ctr">
            <a:solidFill>
              <a:srgbClr val="00B0F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" name="Rectangle 8"/>
          <p:cNvSpPr/>
          <p:nvPr/>
        </p:nvSpPr>
        <p:spPr bwMode="auto">
          <a:xfrm>
            <a:off x="7588624" y="2337046"/>
            <a:ext cx="715627" cy="317605"/>
          </a:xfrm>
          <a:prstGeom prst="rect">
            <a:avLst/>
          </a:prstGeom>
          <a:solidFill>
            <a:schemeClr val="tx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563268" y="2407053"/>
            <a:ext cx="669271" cy="256480"/>
          </a:xfrm>
          <a:prstGeom prst="rect">
            <a:avLst/>
          </a:prstGeom>
          <a:solidFill>
            <a:schemeClr val="tx1"/>
          </a:solidFill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2000"/>
              </a:lnSpc>
            </a:pPr>
            <a:r>
              <a:rPr lang="en-US" sz="2400" spc="120" dirty="0" smtClean="0">
                <a:solidFill>
                  <a:schemeClr val="bg1"/>
                </a:solidFill>
                <a:latin typeface="Consolas" panose="020B0609020204030204" pitchFamily="49" charset="0"/>
              </a:rPr>
              <a:t>CAA</a:t>
            </a:r>
            <a:endParaRPr lang="en-US" sz="2400" spc="120" dirty="0">
              <a:solidFill>
                <a:schemeClr val="bg1"/>
              </a:solidFill>
              <a:latin typeface="Consolas" panose="020B0609020204030204" pitchFamily="49" charset="0"/>
            </a:endParaRP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10CF4867-9B83-4CC4-9F24-FEA2500BEEB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6731" y="2347818"/>
            <a:ext cx="618644" cy="300533"/>
          </a:xfrm>
          <a:prstGeom prst="rect">
            <a:avLst/>
          </a:prstGeom>
        </p:spPr>
      </p:pic>
      <p:sp>
        <p:nvSpPr>
          <p:cNvPr id="34" name="Rectangle 33"/>
          <p:cNvSpPr/>
          <p:nvPr/>
        </p:nvSpPr>
        <p:spPr bwMode="auto">
          <a:xfrm>
            <a:off x="1338072" y="4431327"/>
            <a:ext cx="153007" cy="239817"/>
          </a:xfrm>
          <a:prstGeom prst="rect">
            <a:avLst/>
          </a:prstGeom>
          <a:solidFill>
            <a:schemeClr val="tx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 bwMode="auto">
          <a:xfrm flipV="1">
            <a:off x="1426768" y="4428429"/>
            <a:ext cx="0" cy="219456"/>
          </a:xfrm>
          <a:prstGeom prst="straightConnector1">
            <a:avLst/>
          </a:prstGeom>
          <a:noFill/>
          <a:ln w="25400" cap="flat" cmpd="sng" algn="ctr">
            <a:solidFill>
              <a:srgbClr val="FEFEA3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46" name="Group 45"/>
          <p:cNvGrpSpPr>
            <a:grpSpLocks noChangeAspect="1"/>
          </p:cNvGrpSpPr>
          <p:nvPr/>
        </p:nvGrpSpPr>
        <p:grpSpPr>
          <a:xfrm>
            <a:off x="1193799" y="2421552"/>
            <a:ext cx="151529" cy="219456"/>
            <a:chOff x="1524000" y="1946204"/>
            <a:chExt cx="327378" cy="474134"/>
          </a:xfrm>
        </p:grpSpPr>
        <p:sp>
          <p:nvSpPr>
            <p:cNvPr id="47" name="Rectangle 46"/>
            <p:cNvSpPr/>
            <p:nvPr/>
          </p:nvSpPr>
          <p:spPr>
            <a:xfrm>
              <a:off x="1524000" y="1946204"/>
              <a:ext cx="327378" cy="474134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8" name="Arrow">
              <a:extLst>
                <a:ext uri="{FF2B5EF4-FFF2-40B4-BE49-F238E27FC236}">
                  <a16:creationId xmlns:a16="http://schemas.microsoft.com/office/drawing/2014/main" id="{89F65863-F53E-4BEC-8CFA-67F45B43BBC0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duotone>
                <a:prstClr val="black"/>
                <a:srgbClr val="E3E38F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51588" y="1977313"/>
              <a:ext cx="277369" cy="399289"/>
            </a:xfrm>
            <a:prstGeom prst="rect">
              <a:avLst/>
            </a:prstGeom>
          </p:spPr>
        </p:pic>
      </p:grpSp>
      <p:grpSp>
        <p:nvGrpSpPr>
          <p:cNvPr id="49" name="Group 48"/>
          <p:cNvGrpSpPr>
            <a:grpSpLocks noChangeAspect="1"/>
          </p:cNvGrpSpPr>
          <p:nvPr/>
        </p:nvGrpSpPr>
        <p:grpSpPr>
          <a:xfrm>
            <a:off x="1208312" y="2403405"/>
            <a:ext cx="140422" cy="246888"/>
            <a:chOff x="1524000" y="1946204"/>
            <a:chExt cx="327378" cy="474134"/>
          </a:xfrm>
        </p:grpSpPr>
        <p:sp>
          <p:nvSpPr>
            <p:cNvPr id="50" name="Rectangle 49"/>
            <p:cNvSpPr/>
            <p:nvPr/>
          </p:nvSpPr>
          <p:spPr>
            <a:xfrm>
              <a:off x="1524000" y="1946204"/>
              <a:ext cx="327378" cy="474134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DEE39D"/>
                </a:solidFill>
              </a:endParaRPr>
            </a:p>
          </p:txBody>
        </p:sp>
        <p:pic>
          <p:nvPicPr>
            <p:cNvPr id="51" name="Arrow">
              <a:extLst>
                <a:ext uri="{FF2B5EF4-FFF2-40B4-BE49-F238E27FC236}">
                  <a16:creationId xmlns:a16="http://schemas.microsoft.com/office/drawing/2014/main" id="{89F65863-F53E-4BEC-8CFA-67F45B43BBC0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duotone>
                <a:prstClr val="black"/>
                <a:srgbClr val="E3E38F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51588" y="1977313"/>
              <a:ext cx="277369" cy="399289"/>
            </a:xfrm>
            <a:prstGeom prst="rect">
              <a:avLst/>
            </a:prstGeom>
          </p:spPr>
        </p:pic>
      </p:grpSp>
      <p:grpSp>
        <p:nvGrpSpPr>
          <p:cNvPr id="52" name="Group 51"/>
          <p:cNvGrpSpPr>
            <a:grpSpLocks noChangeAspect="1"/>
          </p:cNvGrpSpPr>
          <p:nvPr/>
        </p:nvGrpSpPr>
        <p:grpSpPr>
          <a:xfrm>
            <a:off x="1360712" y="4431791"/>
            <a:ext cx="140422" cy="246888"/>
            <a:chOff x="1524000" y="1946204"/>
            <a:chExt cx="327378" cy="474134"/>
          </a:xfrm>
        </p:grpSpPr>
        <p:sp>
          <p:nvSpPr>
            <p:cNvPr id="54" name="Rectangle 53"/>
            <p:cNvSpPr/>
            <p:nvPr/>
          </p:nvSpPr>
          <p:spPr>
            <a:xfrm>
              <a:off x="1524000" y="1946204"/>
              <a:ext cx="327378" cy="474134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DEE39D"/>
                </a:solidFill>
              </a:endParaRPr>
            </a:p>
          </p:txBody>
        </p:sp>
        <p:pic>
          <p:nvPicPr>
            <p:cNvPr id="55" name="Arrow">
              <a:extLst>
                <a:ext uri="{FF2B5EF4-FFF2-40B4-BE49-F238E27FC236}">
                  <a16:creationId xmlns:a16="http://schemas.microsoft.com/office/drawing/2014/main" id="{89F65863-F53E-4BEC-8CFA-67F45B43BBC0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duotone>
                <a:prstClr val="black"/>
                <a:srgbClr val="E3E38F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51588" y="1977313"/>
              <a:ext cx="277369" cy="399289"/>
            </a:xfrm>
            <a:prstGeom prst="rect">
              <a:avLst/>
            </a:prstGeom>
          </p:spPr>
        </p:pic>
      </p:grpSp>
      <p:grpSp>
        <p:nvGrpSpPr>
          <p:cNvPr id="57" name="Group 56"/>
          <p:cNvGrpSpPr>
            <a:grpSpLocks noChangeAspect="1"/>
          </p:cNvGrpSpPr>
          <p:nvPr/>
        </p:nvGrpSpPr>
        <p:grpSpPr>
          <a:xfrm>
            <a:off x="7420476" y="4402755"/>
            <a:ext cx="140422" cy="246888"/>
            <a:chOff x="1524000" y="1946204"/>
            <a:chExt cx="327378" cy="474134"/>
          </a:xfrm>
        </p:grpSpPr>
        <p:sp>
          <p:nvSpPr>
            <p:cNvPr id="58" name="Rectangle 57"/>
            <p:cNvSpPr/>
            <p:nvPr/>
          </p:nvSpPr>
          <p:spPr>
            <a:xfrm>
              <a:off x="1524000" y="1946204"/>
              <a:ext cx="327378" cy="474134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DEE39D"/>
                </a:solidFill>
              </a:endParaRPr>
            </a:p>
          </p:txBody>
        </p:sp>
        <p:pic>
          <p:nvPicPr>
            <p:cNvPr id="59" name="Arrow">
              <a:extLst>
                <a:ext uri="{FF2B5EF4-FFF2-40B4-BE49-F238E27FC236}">
                  <a16:creationId xmlns:a16="http://schemas.microsoft.com/office/drawing/2014/main" id="{89F65863-F53E-4BEC-8CFA-67F45B43BBC0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duotone>
                <a:prstClr val="black"/>
                <a:srgbClr val="E3E38F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51588" y="1977313"/>
              <a:ext cx="277369" cy="39928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79388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7" grpId="0" animBg="1"/>
      <p:bldP spid="18" grpId="0" animBg="1"/>
      <p:bldP spid="19" grpId="0" animBg="1"/>
      <p:bldP spid="28" grpId="0" animBg="1"/>
      <p:bldP spid="40" grpId="0" animBg="1"/>
      <p:bldP spid="5" grpId="0"/>
      <p:bldP spid="23" grpId="0"/>
      <p:bldP spid="25" grpId="0"/>
      <p:bldP spid="26" grpId="0"/>
      <p:bldP spid="27" grpId="0"/>
      <p:bldP spid="29" grpId="0"/>
      <p:bldP spid="9" grpId="0" animBg="1"/>
      <p:bldP spid="7" grpId="0" animBg="1"/>
      <p:bldP spid="3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4D1018D-EB2D-42D2-A99E-AF42162D23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 3 Field 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82EC7F-5DC3-4CC9-9439-0B2F1BE1E07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fld id="{F2BD9D44-EC01-4E71-8CAE-9F9624182C03}" type="slidenum">
              <a:rPr lang="en-US" altLang="en-US" smtClean="0">
                <a:solidFill>
                  <a:srgbClr val="FFFFFF"/>
                </a:solidFill>
              </a:rPr>
              <a:pPr marL="0" indent="0">
                <a:buFont typeface="+mj-lt"/>
                <a:buNone/>
              </a:pPr>
              <a:t>24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 bwMode="auto">
          <a:xfrm>
            <a:off x="252056" y="2415699"/>
            <a:ext cx="2743200" cy="1828800"/>
          </a:xfrm>
          <a:prstGeom prst="rect">
            <a:avLst/>
          </a:prstGeom>
          <a:solidFill>
            <a:schemeClr val="tx1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6163465" y="2414239"/>
            <a:ext cx="2743200" cy="1828800"/>
          </a:xfrm>
          <a:prstGeom prst="rect">
            <a:avLst/>
          </a:prstGeom>
          <a:solidFill>
            <a:schemeClr val="tx1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3207768" y="2417169"/>
            <a:ext cx="2743200" cy="1828800"/>
          </a:xfrm>
          <a:prstGeom prst="rect">
            <a:avLst/>
          </a:prstGeom>
          <a:solidFill>
            <a:schemeClr val="tx1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12992" y="4332364"/>
            <a:ext cx="15399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In Progress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772224" y="4332364"/>
            <a:ext cx="13425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Timeout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912719" y="4332364"/>
            <a:ext cx="14904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Abnormal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82476" y="1252823"/>
            <a:ext cx="83307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Route Uplink Indicators </a:t>
            </a:r>
          </a:p>
        </p:txBody>
      </p:sp>
      <p:cxnSp>
        <p:nvCxnSpPr>
          <p:cNvPr id="22" name="Straight Arrow Connector 21"/>
          <p:cNvCxnSpPr/>
          <p:nvPr/>
        </p:nvCxnSpPr>
        <p:spPr bwMode="auto">
          <a:xfrm flipV="1">
            <a:off x="489315" y="3686100"/>
            <a:ext cx="484989" cy="646264"/>
          </a:xfrm>
          <a:prstGeom prst="straightConnector1">
            <a:avLst/>
          </a:prstGeom>
          <a:noFill/>
          <a:ln w="50800" cap="flat" cmpd="sng" algn="ctr">
            <a:solidFill>
              <a:srgbClr val="00B0F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" name="Straight Arrow Connector 24"/>
          <p:cNvCxnSpPr>
            <a:stCxn id="15" idx="0"/>
          </p:cNvCxnSpPr>
          <p:nvPr/>
        </p:nvCxnSpPr>
        <p:spPr bwMode="auto">
          <a:xfrm flipV="1">
            <a:off x="3443512" y="3686100"/>
            <a:ext cx="482194" cy="646264"/>
          </a:xfrm>
          <a:prstGeom prst="straightConnector1">
            <a:avLst/>
          </a:prstGeom>
          <a:noFill/>
          <a:ln w="50800" cap="flat" cmpd="sng" algn="ctr">
            <a:solidFill>
              <a:srgbClr val="00B0F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" name="Straight Arrow Connector 25"/>
          <p:cNvCxnSpPr/>
          <p:nvPr/>
        </p:nvCxnSpPr>
        <p:spPr bwMode="auto">
          <a:xfrm flipV="1">
            <a:off x="6407366" y="3695542"/>
            <a:ext cx="429678" cy="669836"/>
          </a:xfrm>
          <a:prstGeom prst="straightConnector1">
            <a:avLst/>
          </a:prstGeom>
          <a:noFill/>
          <a:ln w="50800" cap="flat" cmpd="sng" algn="ctr">
            <a:solidFill>
              <a:srgbClr val="00B0F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57" name="DB Timeout">
            <a:extLst>
              <a:ext uri="{FF2B5EF4-FFF2-40B4-BE49-F238E27FC236}">
                <a16:creationId xmlns:a16="http://schemas.microsoft.com/office/drawing/2014/main" id="{7357E473-0278-494F-A930-43B33C1603E6}"/>
              </a:ext>
            </a:extLst>
          </p:cNvPr>
          <p:cNvGrpSpPr/>
          <p:nvPr/>
        </p:nvGrpSpPr>
        <p:grpSpPr>
          <a:xfrm>
            <a:off x="3642155" y="2667973"/>
            <a:ext cx="1874427" cy="1444144"/>
            <a:chOff x="3525555" y="4087760"/>
            <a:chExt cx="1874427" cy="1444144"/>
          </a:xfrm>
        </p:grpSpPr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2F734878-557B-45A9-8676-C75854E7B296}"/>
                </a:ext>
              </a:extLst>
            </p:cNvPr>
            <p:cNvGrpSpPr/>
            <p:nvPr/>
          </p:nvGrpSpPr>
          <p:grpSpPr>
            <a:xfrm>
              <a:off x="3525555" y="4087760"/>
              <a:ext cx="1874427" cy="1444144"/>
              <a:chOff x="5758593" y="1154114"/>
              <a:chExt cx="1874427" cy="1444144"/>
            </a:xfrm>
          </p:grpSpPr>
          <p:pic>
            <p:nvPicPr>
              <p:cNvPr id="61" name="Picture 60">
                <a:extLst>
                  <a:ext uri="{FF2B5EF4-FFF2-40B4-BE49-F238E27FC236}">
                    <a16:creationId xmlns:a16="http://schemas.microsoft.com/office/drawing/2014/main" id="{9167F599-C1E8-4F67-8E7D-F17431E045C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72725" y="1612378"/>
                <a:ext cx="169589" cy="169589"/>
              </a:xfrm>
              <a:prstGeom prst="rect">
                <a:avLst/>
              </a:prstGeom>
            </p:spPr>
          </p:pic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A24AF74C-E048-4163-B17A-4ABBA3D9F396}"/>
                  </a:ext>
                </a:extLst>
              </p:cNvPr>
              <p:cNvSpPr txBox="1"/>
              <p:nvPr/>
            </p:nvSpPr>
            <p:spPr>
              <a:xfrm>
                <a:off x="5931439" y="1163250"/>
                <a:ext cx="1701581" cy="14350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>
                  <a:lnSpc>
                    <a:spcPts val="2600"/>
                  </a:lnSpc>
                </a:pPr>
                <a:r>
                  <a:rPr lang="en-US" sz="2800" spc="120" dirty="0">
                    <a:solidFill>
                      <a:srgbClr val="DEE39D"/>
                    </a:solidFill>
                    <a:latin typeface="Consolas" panose="020B0609020204030204" pitchFamily="49" charset="0"/>
                  </a:rPr>
                  <a:t>XAPOH</a:t>
                </a:r>
              </a:p>
              <a:p>
                <a:pPr algn="l">
                  <a:lnSpc>
                    <a:spcPts val="2600"/>
                  </a:lnSpc>
                </a:pPr>
                <a:r>
                  <a:rPr lang="en-US" sz="2800" spc="120" dirty="0">
                    <a:solidFill>
                      <a:srgbClr val="DEE39D"/>
                    </a:solidFill>
                    <a:latin typeface="Consolas" panose="020B0609020204030204" pitchFamily="49" charset="0"/>
                  </a:rPr>
                  <a:t>370 296</a:t>
                </a:r>
              </a:p>
              <a:p>
                <a:pPr algn="l">
                  <a:lnSpc>
                    <a:spcPts val="2600"/>
                  </a:lnSpc>
                </a:pPr>
                <a:r>
                  <a:rPr lang="en-US" sz="2800" spc="120" dirty="0">
                    <a:solidFill>
                      <a:schemeClr val="bg1"/>
                    </a:solidFill>
                    <a:latin typeface="Consolas" panose="020B0609020204030204" pitchFamily="49" charset="0"/>
                  </a:rPr>
                  <a:t>413 </a:t>
                </a:r>
                <a:r>
                  <a:rPr lang="en-US" sz="2800" spc="120" dirty="0">
                    <a:solidFill>
                      <a:srgbClr val="DEE39D"/>
                    </a:solidFill>
                    <a:latin typeface="Consolas" panose="020B0609020204030204" pitchFamily="49" charset="0"/>
                  </a:rPr>
                  <a:t>450</a:t>
                </a:r>
              </a:p>
              <a:p>
                <a:pPr algn="l">
                  <a:lnSpc>
                    <a:spcPts val="2600"/>
                  </a:lnSpc>
                </a:pPr>
                <a:r>
                  <a:rPr lang="en-US" sz="2800" spc="120" dirty="0">
                    <a:solidFill>
                      <a:srgbClr val="DEE39D"/>
                    </a:solidFill>
                    <a:latin typeface="Consolas" panose="020B0609020204030204" pitchFamily="49" charset="0"/>
                  </a:rPr>
                  <a:t>KLGA</a:t>
                </a:r>
              </a:p>
            </p:txBody>
          </p:sp>
          <p:pic>
            <p:nvPicPr>
              <p:cNvPr id="63" name="Picture 62">
                <a:extLst>
                  <a:ext uri="{FF2B5EF4-FFF2-40B4-BE49-F238E27FC236}">
                    <a16:creationId xmlns:a16="http://schemas.microsoft.com/office/drawing/2014/main" id="{AB390293-BE3D-4F55-BBA7-72FD835BA45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958190" y="1154114"/>
                <a:ext cx="671286" cy="1010461"/>
              </a:xfrm>
              <a:prstGeom prst="rect">
                <a:avLst/>
              </a:prstGeom>
            </p:spPr>
          </p:pic>
          <p:pic>
            <p:nvPicPr>
              <p:cNvPr id="64" name="Picture 63">
                <a:extLst>
                  <a:ext uri="{FF2B5EF4-FFF2-40B4-BE49-F238E27FC236}">
                    <a16:creationId xmlns:a16="http://schemas.microsoft.com/office/drawing/2014/main" id="{A732C943-9E15-41AD-BE02-4FDDEB789BC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58593" y="1265076"/>
                <a:ext cx="183721" cy="183721"/>
              </a:xfrm>
              <a:prstGeom prst="rect">
                <a:avLst/>
              </a:prstGeom>
            </p:spPr>
          </p:pic>
        </p:grpSp>
        <p:pic>
          <p:nvPicPr>
            <p:cNvPr id="59" name="Picture 58">
              <a:extLst>
                <a:ext uri="{FF2B5EF4-FFF2-40B4-BE49-F238E27FC236}">
                  <a16:creationId xmlns:a16="http://schemas.microsoft.com/office/drawing/2014/main" id="{2A0775E2-0B71-421E-852F-D93B26CFD5E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43860" y="4475364"/>
              <a:ext cx="155455" cy="240249"/>
            </a:xfrm>
            <a:prstGeom prst="rect">
              <a:avLst/>
            </a:prstGeom>
          </p:spPr>
        </p:pic>
        <p:pic>
          <p:nvPicPr>
            <p:cNvPr id="60" name="Picture 59">
              <a:extLst>
                <a:ext uri="{FF2B5EF4-FFF2-40B4-BE49-F238E27FC236}">
                  <a16:creationId xmlns:a16="http://schemas.microsoft.com/office/drawing/2014/main" id="{41ACE257-978D-428E-8F34-732C622E050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68434" y="4792396"/>
              <a:ext cx="647702" cy="295351"/>
            </a:xfrm>
            <a:prstGeom prst="rect">
              <a:avLst/>
            </a:prstGeom>
          </p:spPr>
        </p:pic>
      </p:grpSp>
      <p:grpSp>
        <p:nvGrpSpPr>
          <p:cNvPr id="72" name="DB In Progress">
            <a:extLst>
              <a:ext uri="{FF2B5EF4-FFF2-40B4-BE49-F238E27FC236}">
                <a16:creationId xmlns:a16="http://schemas.microsoft.com/office/drawing/2014/main" id="{448B756A-A6EA-40A1-B134-55AD55E71DFA}"/>
              </a:ext>
            </a:extLst>
          </p:cNvPr>
          <p:cNvGrpSpPr/>
          <p:nvPr/>
        </p:nvGrpSpPr>
        <p:grpSpPr>
          <a:xfrm>
            <a:off x="686443" y="2666503"/>
            <a:ext cx="1874427" cy="1444144"/>
            <a:chOff x="651904" y="4080575"/>
            <a:chExt cx="1874427" cy="1444144"/>
          </a:xfrm>
        </p:grpSpPr>
        <p:grpSp>
          <p:nvGrpSpPr>
            <p:cNvPr id="73" name="Group 72">
              <a:extLst>
                <a:ext uri="{FF2B5EF4-FFF2-40B4-BE49-F238E27FC236}">
                  <a16:creationId xmlns:a16="http://schemas.microsoft.com/office/drawing/2014/main" id="{819757AE-ED74-4EBF-9ED7-E6A108F4A5BB}"/>
                </a:ext>
              </a:extLst>
            </p:cNvPr>
            <p:cNvGrpSpPr/>
            <p:nvPr/>
          </p:nvGrpSpPr>
          <p:grpSpPr>
            <a:xfrm>
              <a:off x="651904" y="4080575"/>
              <a:ext cx="1874427" cy="1444144"/>
              <a:chOff x="5758593" y="1154114"/>
              <a:chExt cx="1874427" cy="1444144"/>
            </a:xfrm>
          </p:grpSpPr>
          <p:pic>
            <p:nvPicPr>
              <p:cNvPr id="76" name="Picture 75">
                <a:extLst>
                  <a:ext uri="{FF2B5EF4-FFF2-40B4-BE49-F238E27FC236}">
                    <a16:creationId xmlns:a16="http://schemas.microsoft.com/office/drawing/2014/main" id="{F6A83E3F-06E6-4A49-A365-CE092F25D5B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72725" y="1612378"/>
                <a:ext cx="169589" cy="169589"/>
              </a:xfrm>
              <a:prstGeom prst="rect">
                <a:avLst/>
              </a:prstGeom>
            </p:spPr>
          </p:pic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9F07D918-8776-4DE1-B731-7601FBEE6C61}"/>
                  </a:ext>
                </a:extLst>
              </p:cNvPr>
              <p:cNvSpPr txBox="1"/>
              <p:nvPr/>
            </p:nvSpPr>
            <p:spPr>
              <a:xfrm>
                <a:off x="5931439" y="1163250"/>
                <a:ext cx="1701581" cy="14350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>
                  <a:lnSpc>
                    <a:spcPts val="2600"/>
                  </a:lnSpc>
                </a:pPr>
                <a:r>
                  <a:rPr lang="en-US" sz="2800" spc="120" dirty="0">
                    <a:solidFill>
                      <a:srgbClr val="DEE39D"/>
                    </a:solidFill>
                    <a:latin typeface="Consolas" panose="020B0609020204030204" pitchFamily="49" charset="0"/>
                  </a:rPr>
                  <a:t>AAL002</a:t>
                </a:r>
              </a:p>
              <a:p>
                <a:pPr algn="l">
                  <a:lnSpc>
                    <a:spcPts val="2600"/>
                  </a:lnSpc>
                </a:pPr>
                <a:r>
                  <a:rPr lang="en-US" sz="2800" spc="120" dirty="0">
                    <a:solidFill>
                      <a:srgbClr val="DEE39D"/>
                    </a:solidFill>
                    <a:latin typeface="Consolas" panose="020B0609020204030204" pitchFamily="49" charset="0"/>
                  </a:rPr>
                  <a:t>370 296</a:t>
                </a:r>
              </a:p>
              <a:p>
                <a:pPr algn="l">
                  <a:lnSpc>
                    <a:spcPts val="2600"/>
                  </a:lnSpc>
                </a:pPr>
                <a:r>
                  <a:rPr lang="en-US" sz="2800" spc="120" dirty="0">
                    <a:solidFill>
                      <a:srgbClr val="DEE39D"/>
                    </a:solidFill>
                    <a:latin typeface="Consolas" panose="020B0609020204030204" pitchFamily="49" charset="0"/>
                  </a:rPr>
                  <a:t>413 450</a:t>
                </a:r>
              </a:p>
              <a:p>
                <a:pPr algn="l">
                  <a:lnSpc>
                    <a:spcPts val="2600"/>
                  </a:lnSpc>
                </a:pPr>
                <a:r>
                  <a:rPr lang="en-US" sz="2800" spc="120" dirty="0">
                    <a:solidFill>
                      <a:srgbClr val="DEE39D"/>
                    </a:solidFill>
                    <a:latin typeface="Consolas" panose="020B0609020204030204" pitchFamily="49" charset="0"/>
                  </a:rPr>
                  <a:t>KLGA</a:t>
                </a:r>
              </a:p>
            </p:txBody>
          </p:sp>
          <p:pic>
            <p:nvPicPr>
              <p:cNvPr id="78" name="Picture 77">
                <a:extLst>
                  <a:ext uri="{FF2B5EF4-FFF2-40B4-BE49-F238E27FC236}">
                    <a16:creationId xmlns:a16="http://schemas.microsoft.com/office/drawing/2014/main" id="{878C1ED5-1E0E-4A84-8C84-E87B71A3199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958190" y="1154114"/>
                <a:ext cx="671286" cy="1010461"/>
              </a:xfrm>
              <a:prstGeom prst="rect">
                <a:avLst/>
              </a:prstGeom>
            </p:spPr>
          </p:pic>
          <p:pic>
            <p:nvPicPr>
              <p:cNvPr id="79" name="Picture 78">
                <a:extLst>
                  <a:ext uri="{FF2B5EF4-FFF2-40B4-BE49-F238E27FC236}">
                    <a16:creationId xmlns:a16="http://schemas.microsoft.com/office/drawing/2014/main" id="{88DBC669-002D-4E95-8703-FFDF03BB62A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58593" y="1265076"/>
                <a:ext cx="183721" cy="183721"/>
              </a:xfrm>
              <a:prstGeom prst="rect">
                <a:avLst/>
              </a:prstGeom>
            </p:spPr>
          </p:pic>
        </p:grpSp>
        <p:pic>
          <p:nvPicPr>
            <p:cNvPr id="74" name="Picture 73">
              <a:extLst>
                <a:ext uri="{FF2B5EF4-FFF2-40B4-BE49-F238E27FC236}">
                  <a16:creationId xmlns:a16="http://schemas.microsoft.com/office/drawing/2014/main" id="{A96B6B9D-A27D-4997-9CAB-40754EB6501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77273" y="4489249"/>
              <a:ext cx="155455" cy="240249"/>
            </a:xfrm>
            <a:prstGeom prst="rect">
              <a:avLst/>
            </a:prstGeom>
          </p:spPr>
        </p:pic>
        <p:pic>
          <p:nvPicPr>
            <p:cNvPr id="75" name="Picture 74">
              <a:extLst>
                <a:ext uri="{FF2B5EF4-FFF2-40B4-BE49-F238E27FC236}">
                  <a16:creationId xmlns:a16="http://schemas.microsoft.com/office/drawing/2014/main" id="{E607D6E1-8886-48E7-BDFF-29218CDBA20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9000" y="5064251"/>
              <a:ext cx="626975" cy="25908"/>
            </a:xfrm>
            <a:prstGeom prst="rect">
              <a:avLst/>
            </a:prstGeom>
          </p:spPr>
        </p:pic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02D9E8F-C0D3-4091-AF2B-F0EF581B8F55}"/>
              </a:ext>
            </a:extLst>
          </p:cNvPr>
          <p:cNvGrpSpPr/>
          <p:nvPr/>
        </p:nvGrpSpPr>
        <p:grpSpPr>
          <a:xfrm>
            <a:off x="6597851" y="2666503"/>
            <a:ext cx="1874427" cy="1444144"/>
            <a:chOff x="6593457" y="2749878"/>
            <a:chExt cx="1874427" cy="1444144"/>
          </a:xfrm>
        </p:grpSpPr>
        <p:grpSp>
          <p:nvGrpSpPr>
            <p:cNvPr id="65" name="DB Abnormal">
              <a:extLst>
                <a:ext uri="{FF2B5EF4-FFF2-40B4-BE49-F238E27FC236}">
                  <a16:creationId xmlns:a16="http://schemas.microsoft.com/office/drawing/2014/main" id="{5DCB8996-7B18-4865-9CFC-E4486C8BD06D}"/>
                </a:ext>
              </a:extLst>
            </p:cNvPr>
            <p:cNvGrpSpPr/>
            <p:nvPr/>
          </p:nvGrpSpPr>
          <p:grpSpPr>
            <a:xfrm>
              <a:off x="6593457" y="2749878"/>
              <a:ext cx="1874427" cy="1444144"/>
              <a:chOff x="6546591" y="4085143"/>
              <a:chExt cx="1874427" cy="1444144"/>
            </a:xfrm>
          </p:grpSpPr>
          <p:grpSp>
            <p:nvGrpSpPr>
              <p:cNvPr id="66" name="Group 65">
                <a:extLst>
                  <a:ext uri="{FF2B5EF4-FFF2-40B4-BE49-F238E27FC236}">
                    <a16:creationId xmlns:a16="http://schemas.microsoft.com/office/drawing/2014/main" id="{B6DC5DDF-0CEC-4BD4-A665-738BC33B9D92}"/>
                  </a:ext>
                </a:extLst>
              </p:cNvPr>
              <p:cNvGrpSpPr/>
              <p:nvPr/>
            </p:nvGrpSpPr>
            <p:grpSpPr>
              <a:xfrm>
                <a:off x="6546591" y="4085143"/>
                <a:ext cx="1874427" cy="1444144"/>
                <a:chOff x="5758593" y="1154114"/>
                <a:chExt cx="1874427" cy="1444144"/>
              </a:xfrm>
            </p:grpSpPr>
            <p:pic>
              <p:nvPicPr>
                <p:cNvPr id="68" name="Picture 67">
                  <a:extLst>
                    <a:ext uri="{FF2B5EF4-FFF2-40B4-BE49-F238E27FC236}">
                      <a16:creationId xmlns:a16="http://schemas.microsoft.com/office/drawing/2014/main" id="{CD19F8C7-C0BC-42C7-BDE3-9EACE52963D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772725" y="1612378"/>
                  <a:ext cx="169589" cy="169589"/>
                </a:xfrm>
                <a:prstGeom prst="rect">
                  <a:avLst/>
                </a:prstGeom>
              </p:spPr>
            </p:pic>
            <p:sp>
              <p:nvSpPr>
                <p:cNvPr id="69" name="TextBox 68">
                  <a:extLst>
                    <a:ext uri="{FF2B5EF4-FFF2-40B4-BE49-F238E27FC236}">
                      <a16:creationId xmlns:a16="http://schemas.microsoft.com/office/drawing/2014/main" id="{F334CA73-162B-4EED-8861-A5FE1321BEB3}"/>
                    </a:ext>
                  </a:extLst>
                </p:cNvPr>
                <p:cNvSpPr txBox="1"/>
                <p:nvPr/>
              </p:nvSpPr>
              <p:spPr>
                <a:xfrm>
                  <a:off x="5931439" y="1163250"/>
                  <a:ext cx="1701581" cy="143500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l">
                    <a:lnSpc>
                      <a:spcPts val="2600"/>
                    </a:lnSpc>
                  </a:pPr>
                  <a:r>
                    <a:rPr lang="en-US" sz="2800" spc="120" dirty="0">
                      <a:solidFill>
                        <a:srgbClr val="DEE39D"/>
                      </a:solidFill>
                      <a:latin typeface="Consolas" panose="020B0609020204030204" pitchFamily="49" charset="0"/>
                    </a:rPr>
                    <a:t>AAL003</a:t>
                  </a:r>
                </a:p>
                <a:p>
                  <a:pPr algn="l">
                    <a:lnSpc>
                      <a:spcPts val="2600"/>
                    </a:lnSpc>
                  </a:pPr>
                  <a:r>
                    <a:rPr lang="en-US" sz="2800" spc="120" dirty="0">
                      <a:solidFill>
                        <a:srgbClr val="DEE39D"/>
                      </a:solidFill>
                      <a:latin typeface="Consolas" panose="020B0609020204030204" pitchFamily="49" charset="0"/>
                    </a:rPr>
                    <a:t>330 296</a:t>
                  </a:r>
                </a:p>
                <a:p>
                  <a:pPr algn="l">
                    <a:lnSpc>
                      <a:spcPts val="2600"/>
                    </a:lnSpc>
                  </a:pPr>
                  <a:r>
                    <a:rPr lang="en-US" sz="2800" spc="120" dirty="0">
                      <a:solidFill>
                        <a:schemeClr val="bg1"/>
                      </a:solidFill>
                      <a:latin typeface="Consolas" panose="020B0609020204030204" pitchFamily="49" charset="0"/>
                    </a:rPr>
                    <a:t>413 </a:t>
                  </a:r>
                  <a:r>
                    <a:rPr lang="en-US" sz="2800" spc="120" dirty="0">
                      <a:solidFill>
                        <a:srgbClr val="DEE39D"/>
                      </a:solidFill>
                      <a:latin typeface="Consolas" panose="020B0609020204030204" pitchFamily="49" charset="0"/>
                    </a:rPr>
                    <a:t>450</a:t>
                  </a:r>
                </a:p>
                <a:p>
                  <a:pPr algn="l">
                    <a:lnSpc>
                      <a:spcPts val="2600"/>
                    </a:lnSpc>
                  </a:pPr>
                  <a:r>
                    <a:rPr lang="en-US" sz="2800" spc="120" dirty="0">
                      <a:solidFill>
                        <a:srgbClr val="DEE39D"/>
                      </a:solidFill>
                      <a:latin typeface="Consolas" panose="020B0609020204030204" pitchFamily="49" charset="0"/>
                    </a:rPr>
                    <a:t>KLGA</a:t>
                  </a:r>
                </a:p>
              </p:txBody>
            </p:sp>
            <p:pic>
              <p:nvPicPr>
                <p:cNvPr id="70" name="Picture 69">
                  <a:extLst>
                    <a:ext uri="{FF2B5EF4-FFF2-40B4-BE49-F238E27FC236}">
                      <a16:creationId xmlns:a16="http://schemas.microsoft.com/office/drawing/2014/main" id="{12890A6E-651D-4213-824D-7B4AAAD882E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958190" y="1154114"/>
                  <a:ext cx="671286" cy="1010461"/>
                </a:xfrm>
                <a:prstGeom prst="rect">
                  <a:avLst/>
                </a:prstGeom>
              </p:spPr>
            </p:pic>
            <p:pic>
              <p:nvPicPr>
                <p:cNvPr id="71" name="Picture 70">
                  <a:extLst>
                    <a:ext uri="{FF2B5EF4-FFF2-40B4-BE49-F238E27FC236}">
                      <a16:creationId xmlns:a16="http://schemas.microsoft.com/office/drawing/2014/main" id="{55525E8C-2701-4BAC-A6ED-EC19A5084F4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758593" y="1265076"/>
                  <a:ext cx="183721" cy="183721"/>
                </a:xfrm>
                <a:prstGeom prst="rect">
                  <a:avLst/>
                </a:prstGeom>
              </p:spPr>
            </p:pic>
          </p:grpSp>
          <p:pic>
            <p:nvPicPr>
              <p:cNvPr id="67" name="Picture 66">
                <a:extLst>
                  <a:ext uri="{FF2B5EF4-FFF2-40B4-BE49-F238E27FC236}">
                    <a16:creationId xmlns:a16="http://schemas.microsoft.com/office/drawing/2014/main" id="{10CF4867-9B83-4CC4-9F24-FEA2500BEEB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787104" y="4784153"/>
                <a:ext cx="647702" cy="300533"/>
              </a:xfrm>
              <a:prstGeom prst="rect">
                <a:avLst/>
              </a:prstGeom>
            </p:spPr>
          </p:pic>
        </p:grp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9A8E4B99-56C2-40EA-8756-7A9F35891B9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12355" y="3153261"/>
              <a:ext cx="155455" cy="24024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08487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81548A87-F919-43B6-B698-5F04ED03421A}"/>
              </a:ext>
            </a:extLst>
          </p:cNvPr>
          <p:cNvGrpSpPr/>
          <p:nvPr/>
        </p:nvGrpSpPr>
        <p:grpSpPr>
          <a:xfrm>
            <a:off x="252056" y="3701441"/>
            <a:ext cx="2743200" cy="1828800"/>
            <a:chOff x="252056" y="2415699"/>
            <a:chExt cx="2743200" cy="1828800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D7661223-F399-4931-9B44-8C41720F932E}"/>
                </a:ext>
              </a:extLst>
            </p:cNvPr>
            <p:cNvSpPr/>
            <p:nvPr/>
          </p:nvSpPr>
          <p:spPr bwMode="auto">
            <a:xfrm>
              <a:off x="252056" y="2415699"/>
              <a:ext cx="2743200" cy="1828800"/>
            </a:xfrm>
            <a:prstGeom prst="rect">
              <a:avLst/>
            </a:prstGeom>
            <a:solidFill>
              <a:schemeClr val="tx1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AB484AA0-1751-41F2-B627-167FD55C0D5F}"/>
                </a:ext>
              </a:extLst>
            </p:cNvPr>
            <p:cNvGrpSpPr/>
            <p:nvPr/>
          </p:nvGrpSpPr>
          <p:grpSpPr>
            <a:xfrm>
              <a:off x="686443" y="2666503"/>
              <a:ext cx="1874427" cy="1444144"/>
              <a:chOff x="5758593" y="1154114"/>
              <a:chExt cx="1874427" cy="1444144"/>
            </a:xfrm>
          </p:grpSpPr>
          <p:pic>
            <p:nvPicPr>
              <p:cNvPr id="39" name="Picture 38">
                <a:extLst>
                  <a:ext uri="{FF2B5EF4-FFF2-40B4-BE49-F238E27FC236}">
                    <a16:creationId xmlns:a16="http://schemas.microsoft.com/office/drawing/2014/main" id="{9D991916-B324-45F6-AC90-13FCC0C42B6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72725" y="1612378"/>
                <a:ext cx="169589" cy="169589"/>
              </a:xfrm>
              <a:prstGeom prst="rect">
                <a:avLst/>
              </a:prstGeom>
            </p:spPr>
          </p:pic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7A6A2DAA-4092-438D-903E-B7520482F190}"/>
                  </a:ext>
                </a:extLst>
              </p:cNvPr>
              <p:cNvSpPr txBox="1"/>
              <p:nvPr/>
            </p:nvSpPr>
            <p:spPr>
              <a:xfrm>
                <a:off x="5931439" y="1163250"/>
                <a:ext cx="1701581" cy="14350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>
                  <a:lnSpc>
                    <a:spcPts val="2600"/>
                  </a:lnSpc>
                </a:pPr>
                <a:r>
                  <a:rPr lang="en-US" sz="2800" spc="120" dirty="0">
                    <a:solidFill>
                      <a:srgbClr val="DEE39D"/>
                    </a:solidFill>
                    <a:latin typeface="Consolas" panose="020B0609020204030204" pitchFamily="49" charset="0"/>
                  </a:rPr>
                  <a:t>AAL002</a:t>
                </a:r>
              </a:p>
              <a:p>
                <a:pPr algn="l">
                  <a:lnSpc>
                    <a:spcPts val="2600"/>
                  </a:lnSpc>
                </a:pPr>
                <a:r>
                  <a:rPr lang="en-US" sz="2800" spc="120" dirty="0">
                    <a:solidFill>
                      <a:srgbClr val="DEE39D"/>
                    </a:solidFill>
                    <a:latin typeface="Consolas" panose="020B0609020204030204" pitchFamily="49" charset="0"/>
                  </a:rPr>
                  <a:t>370C</a:t>
                </a:r>
              </a:p>
              <a:p>
                <a:pPr algn="l">
                  <a:lnSpc>
                    <a:spcPts val="2600"/>
                  </a:lnSpc>
                </a:pPr>
                <a:r>
                  <a:rPr lang="en-US" sz="2800" spc="120" dirty="0">
                    <a:solidFill>
                      <a:srgbClr val="DEE39D"/>
                    </a:solidFill>
                    <a:latin typeface="Consolas" panose="020B0609020204030204" pitchFamily="49" charset="0"/>
                  </a:rPr>
                  <a:t>413EMRGKLGA</a:t>
                </a:r>
              </a:p>
            </p:txBody>
          </p:sp>
          <p:pic>
            <p:nvPicPr>
              <p:cNvPr id="41" name="Picture 40">
                <a:extLst>
                  <a:ext uri="{FF2B5EF4-FFF2-40B4-BE49-F238E27FC236}">
                    <a16:creationId xmlns:a16="http://schemas.microsoft.com/office/drawing/2014/main" id="{37FF7B43-97A6-4B57-961E-23D60E05525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958190" y="1154114"/>
                <a:ext cx="671286" cy="1010461"/>
              </a:xfrm>
              <a:prstGeom prst="rect">
                <a:avLst/>
              </a:prstGeom>
            </p:spPr>
          </p:pic>
          <p:pic>
            <p:nvPicPr>
              <p:cNvPr id="42" name="Picture 41">
                <a:extLst>
                  <a:ext uri="{FF2B5EF4-FFF2-40B4-BE49-F238E27FC236}">
                    <a16:creationId xmlns:a16="http://schemas.microsoft.com/office/drawing/2014/main" id="{E61929B9-7680-42B7-9EB1-F530B4B1ADF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58593" y="1265076"/>
                <a:ext cx="183721" cy="183721"/>
              </a:xfrm>
              <a:prstGeom prst="rect">
                <a:avLst/>
              </a:prstGeom>
            </p:spPr>
          </p:pic>
        </p:grpSp>
      </p:grpSp>
      <p:sp>
        <p:nvSpPr>
          <p:cNvPr id="3" name="Title 2">
            <a:extLst>
              <a:ext uri="{FF2B5EF4-FFF2-40B4-BE49-F238E27FC236}">
                <a16:creationId xmlns:a16="http://schemas.microsoft.com/office/drawing/2014/main" id="{74D1018D-EB2D-42D2-A99E-AF42162D23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 3 Field 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82EC7F-5DC3-4CC9-9439-0B2F1BE1E07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fld id="{F2BD9D44-EC01-4E71-8CAE-9F9624182C03}" type="slidenum">
              <a:rPr lang="en-US" altLang="en-US" smtClean="0">
                <a:solidFill>
                  <a:srgbClr val="FFFFFF"/>
                </a:solidFill>
              </a:rPr>
              <a:pPr marL="0" indent="0">
                <a:buFont typeface="+mj-lt"/>
                <a:buNone/>
              </a:pPr>
              <a:t>25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385770" y="5624921"/>
            <a:ext cx="15399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Code 7700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82476" y="1008471"/>
            <a:ext cx="83307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Field E Examples</a:t>
            </a:r>
          </a:p>
        </p:txBody>
      </p:sp>
      <p:cxnSp>
        <p:nvCxnSpPr>
          <p:cNvPr id="22" name="Straight Arrow Connector 21"/>
          <p:cNvCxnSpPr>
            <a:stCxn id="14" idx="0"/>
          </p:cNvCxnSpPr>
          <p:nvPr/>
        </p:nvCxnSpPr>
        <p:spPr bwMode="auto">
          <a:xfrm flipH="1" flipV="1">
            <a:off x="2016691" y="4950340"/>
            <a:ext cx="139060" cy="674581"/>
          </a:xfrm>
          <a:prstGeom prst="straightConnector1">
            <a:avLst/>
          </a:prstGeom>
          <a:noFill/>
          <a:ln w="50800" cap="flat" cmpd="sng" algn="ctr">
            <a:solidFill>
              <a:srgbClr val="00B0F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4" name="TextBox 23"/>
          <p:cNvSpPr txBox="1"/>
          <p:nvPr/>
        </p:nvSpPr>
        <p:spPr>
          <a:xfrm>
            <a:off x="4572000" y="5626942"/>
            <a:ext cx="11904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Frozen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743563" y="5626942"/>
            <a:ext cx="2289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Handoff is failing</a:t>
            </a: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1D8B3332-8B88-4C9E-B371-E9B77ABD355F}"/>
              </a:ext>
            </a:extLst>
          </p:cNvPr>
          <p:cNvGrpSpPr/>
          <p:nvPr/>
        </p:nvGrpSpPr>
        <p:grpSpPr>
          <a:xfrm>
            <a:off x="3222781" y="3703320"/>
            <a:ext cx="2743200" cy="1828800"/>
            <a:chOff x="252056" y="2415699"/>
            <a:chExt cx="2743200" cy="1828800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E1C01A33-5038-4702-9DC1-FE53AC5935BB}"/>
                </a:ext>
              </a:extLst>
            </p:cNvPr>
            <p:cNvSpPr/>
            <p:nvPr/>
          </p:nvSpPr>
          <p:spPr bwMode="auto">
            <a:xfrm>
              <a:off x="252056" y="2415699"/>
              <a:ext cx="2743200" cy="1828800"/>
            </a:xfrm>
            <a:prstGeom prst="rect">
              <a:avLst/>
            </a:prstGeom>
            <a:solidFill>
              <a:schemeClr val="tx1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1DE00549-FE4E-476A-B662-B3DF0C056E36}"/>
                </a:ext>
              </a:extLst>
            </p:cNvPr>
            <p:cNvGrpSpPr/>
            <p:nvPr/>
          </p:nvGrpSpPr>
          <p:grpSpPr>
            <a:xfrm>
              <a:off x="686443" y="2666503"/>
              <a:ext cx="1998057" cy="1444144"/>
              <a:chOff x="5758593" y="1154114"/>
              <a:chExt cx="1998057" cy="1444144"/>
            </a:xfrm>
          </p:grpSpPr>
          <p:pic>
            <p:nvPicPr>
              <p:cNvPr id="49" name="Picture 48">
                <a:extLst>
                  <a:ext uri="{FF2B5EF4-FFF2-40B4-BE49-F238E27FC236}">
                    <a16:creationId xmlns:a16="http://schemas.microsoft.com/office/drawing/2014/main" id="{CF97F767-A622-4EE9-8F00-EBE51597914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72725" y="1612378"/>
                <a:ext cx="169589" cy="169589"/>
              </a:xfrm>
              <a:prstGeom prst="rect">
                <a:avLst/>
              </a:prstGeom>
            </p:spPr>
          </p:pic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6052FEB5-B762-416D-AED0-A76E728C4B45}"/>
                  </a:ext>
                </a:extLst>
              </p:cNvPr>
              <p:cNvSpPr txBox="1"/>
              <p:nvPr/>
            </p:nvSpPr>
            <p:spPr>
              <a:xfrm>
                <a:off x="5931439" y="1163250"/>
                <a:ext cx="1825211" cy="14350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>
                  <a:lnSpc>
                    <a:spcPts val="2600"/>
                  </a:lnSpc>
                </a:pPr>
                <a:r>
                  <a:rPr lang="en-US" sz="2800" spc="120" dirty="0">
                    <a:solidFill>
                      <a:srgbClr val="DEE39D"/>
                    </a:solidFill>
                    <a:latin typeface="Consolas" panose="020B0609020204030204" pitchFamily="49" charset="0"/>
                  </a:rPr>
                  <a:t>DAL005</a:t>
                </a:r>
              </a:p>
              <a:p>
                <a:pPr algn="l">
                  <a:lnSpc>
                    <a:spcPts val="2600"/>
                  </a:lnSpc>
                </a:pPr>
                <a:r>
                  <a:rPr lang="en-US" sz="2800" spc="120" dirty="0">
                    <a:solidFill>
                      <a:srgbClr val="DEE39D"/>
                    </a:solidFill>
                    <a:latin typeface="Consolas" panose="020B0609020204030204" pitchFamily="49" charset="0"/>
                  </a:rPr>
                  <a:t>370C</a:t>
                </a:r>
              </a:p>
              <a:p>
                <a:pPr algn="l">
                  <a:lnSpc>
                    <a:spcPts val="2600"/>
                  </a:lnSpc>
                </a:pPr>
                <a:r>
                  <a:rPr lang="en-US" sz="2800" spc="120" dirty="0">
                    <a:solidFill>
                      <a:srgbClr val="DEE39D"/>
                    </a:solidFill>
                    <a:latin typeface="Consolas" panose="020B0609020204030204" pitchFamily="49" charset="0"/>
                  </a:rPr>
                  <a:t>235FRZN</a:t>
                </a:r>
              </a:p>
              <a:p>
                <a:pPr algn="l">
                  <a:lnSpc>
                    <a:spcPts val="2600"/>
                  </a:lnSpc>
                </a:pPr>
                <a:r>
                  <a:rPr lang="en-US" sz="2800" spc="120" dirty="0">
                    <a:solidFill>
                      <a:srgbClr val="DEE39D"/>
                    </a:solidFill>
                    <a:latin typeface="Consolas" panose="020B0609020204030204" pitchFamily="49" charset="0"/>
                  </a:rPr>
                  <a:t>KLGA</a:t>
                </a:r>
              </a:p>
            </p:txBody>
          </p:sp>
          <p:pic>
            <p:nvPicPr>
              <p:cNvPr id="51" name="Picture 50">
                <a:extLst>
                  <a:ext uri="{FF2B5EF4-FFF2-40B4-BE49-F238E27FC236}">
                    <a16:creationId xmlns:a16="http://schemas.microsoft.com/office/drawing/2014/main" id="{EFDA8A5F-EC55-4540-A627-EB3F5A558EA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958190" y="1154114"/>
                <a:ext cx="671286" cy="1010461"/>
              </a:xfrm>
              <a:prstGeom prst="rect">
                <a:avLst/>
              </a:prstGeom>
            </p:spPr>
          </p:pic>
          <p:pic>
            <p:nvPicPr>
              <p:cNvPr id="52" name="Picture 51">
                <a:extLst>
                  <a:ext uri="{FF2B5EF4-FFF2-40B4-BE49-F238E27FC236}">
                    <a16:creationId xmlns:a16="http://schemas.microsoft.com/office/drawing/2014/main" id="{93C4E4BD-1DFE-440E-8A12-CFB02854C31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58593" y="1265076"/>
                <a:ext cx="183721" cy="183721"/>
              </a:xfrm>
              <a:prstGeom prst="rect">
                <a:avLst/>
              </a:prstGeom>
            </p:spPr>
          </p:pic>
        </p:grp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FAEA0E5D-E0D4-47C5-8924-2F4A64054BC1}"/>
              </a:ext>
            </a:extLst>
          </p:cNvPr>
          <p:cNvGrpSpPr/>
          <p:nvPr/>
        </p:nvGrpSpPr>
        <p:grpSpPr>
          <a:xfrm>
            <a:off x="6210250" y="3703320"/>
            <a:ext cx="2743200" cy="1828800"/>
            <a:chOff x="252056" y="2415699"/>
            <a:chExt cx="2743200" cy="1828800"/>
          </a:xfrm>
        </p:grpSpPr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B0783608-FB92-4D21-81EC-D27D5B23F173}"/>
                </a:ext>
              </a:extLst>
            </p:cNvPr>
            <p:cNvSpPr/>
            <p:nvPr/>
          </p:nvSpPr>
          <p:spPr bwMode="auto">
            <a:xfrm>
              <a:off x="252056" y="2415699"/>
              <a:ext cx="2743200" cy="1828800"/>
            </a:xfrm>
            <a:prstGeom prst="rect">
              <a:avLst/>
            </a:prstGeom>
            <a:solidFill>
              <a:schemeClr val="tx1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43B54D83-579F-4EF2-9C3E-649A4F308026}"/>
                </a:ext>
              </a:extLst>
            </p:cNvPr>
            <p:cNvGrpSpPr/>
            <p:nvPr/>
          </p:nvGrpSpPr>
          <p:grpSpPr>
            <a:xfrm>
              <a:off x="686443" y="2666503"/>
              <a:ext cx="1874427" cy="1444144"/>
              <a:chOff x="5758593" y="1154114"/>
              <a:chExt cx="1874427" cy="1444144"/>
            </a:xfrm>
          </p:grpSpPr>
          <p:pic>
            <p:nvPicPr>
              <p:cNvPr id="59" name="Picture 58">
                <a:extLst>
                  <a:ext uri="{FF2B5EF4-FFF2-40B4-BE49-F238E27FC236}">
                    <a16:creationId xmlns:a16="http://schemas.microsoft.com/office/drawing/2014/main" id="{F37BFDF3-2D60-4F70-B122-04245512CF8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72725" y="1612378"/>
                <a:ext cx="169589" cy="169589"/>
              </a:xfrm>
              <a:prstGeom prst="rect">
                <a:avLst/>
              </a:prstGeom>
            </p:spPr>
          </p:pic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AB1E6580-E775-43A0-A4E1-72E546E5F983}"/>
                  </a:ext>
                </a:extLst>
              </p:cNvPr>
              <p:cNvSpPr txBox="1"/>
              <p:nvPr/>
            </p:nvSpPr>
            <p:spPr>
              <a:xfrm>
                <a:off x="5931439" y="1163250"/>
                <a:ext cx="1701581" cy="14350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>
                  <a:lnSpc>
                    <a:spcPts val="2600"/>
                  </a:lnSpc>
                </a:pPr>
                <a:r>
                  <a:rPr lang="en-US" sz="2800" spc="120" dirty="0">
                    <a:solidFill>
                      <a:srgbClr val="DEE39D"/>
                    </a:solidFill>
                    <a:latin typeface="Consolas" panose="020B0609020204030204" pitchFamily="49" charset="0"/>
                  </a:rPr>
                  <a:t>SWA235</a:t>
                </a:r>
              </a:p>
              <a:p>
                <a:pPr algn="l">
                  <a:lnSpc>
                    <a:spcPts val="2600"/>
                  </a:lnSpc>
                </a:pPr>
                <a:r>
                  <a:rPr lang="en-US" sz="2800" spc="120" dirty="0">
                    <a:solidFill>
                      <a:srgbClr val="DEE39D"/>
                    </a:solidFill>
                    <a:latin typeface="Consolas" panose="020B0609020204030204" pitchFamily="49" charset="0"/>
                  </a:rPr>
                  <a:t>110C</a:t>
                </a:r>
              </a:p>
              <a:p>
                <a:pPr algn="l">
                  <a:lnSpc>
                    <a:spcPts val="2600"/>
                  </a:lnSpc>
                </a:pPr>
                <a:r>
                  <a:rPr lang="en-US" sz="2800" spc="120" dirty="0">
                    <a:solidFill>
                      <a:srgbClr val="DEE39D"/>
                    </a:solidFill>
                    <a:latin typeface="Consolas" panose="020B0609020204030204" pitchFamily="49" charset="0"/>
                  </a:rPr>
                  <a:t>413FAIL</a:t>
                </a:r>
              </a:p>
              <a:p>
                <a:pPr algn="l">
                  <a:lnSpc>
                    <a:spcPts val="2600"/>
                  </a:lnSpc>
                </a:pPr>
                <a:r>
                  <a:rPr lang="en-US" sz="2800" spc="120" dirty="0">
                    <a:solidFill>
                      <a:srgbClr val="DEE39D"/>
                    </a:solidFill>
                    <a:latin typeface="Consolas" panose="020B0609020204030204" pitchFamily="49" charset="0"/>
                  </a:rPr>
                  <a:t>KLGA</a:t>
                </a:r>
              </a:p>
            </p:txBody>
          </p:sp>
          <p:pic>
            <p:nvPicPr>
              <p:cNvPr id="61" name="Picture 60">
                <a:extLst>
                  <a:ext uri="{FF2B5EF4-FFF2-40B4-BE49-F238E27FC236}">
                    <a16:creationId xmlns:a16="http://schemas.microsoft.com/office/drawing/2014/main" id="{F7A13A2B-027A-47B1-B846-8577E29F593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958190" y="1154114"/>
                <a:ext cx="671286" cy="1010461"/>
              </a:xfrm>
              <a:prstGeom prst="rect">
                <a:avLst/>
              </a:prstGeom>
            </p:spPr>
          </p:pic>
          <p:pic>
            <p:nvPicPr>
              <p:cNvPr id="62" name="Picture 61">
                <a:extLst>
                  <a:ext uri="{FF2B5EF4-FFF2-40B4-BE49-F238E27FC236}">
                    <a16:creationId xmlns:a16="http://schemas.microsoft.com/office/drawing/2014/main" id="{F26D165A-DEF2-40C5-AA27-FA0019CCFA1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58593" y="1265076"/>
                <a:ext cx="183721" cy="183721"/>
              </a:xfrm>
              <a:prstGeom prst="rect">
                <a:avLst/>
              </a:prstGeom>
            </p:spPr>
          </p:pic>
        </p:grpSp>
      </p:grpSp>
      <p:cxnSp>
        <p:nvCxnSpPr>
          <p:cNvPr id="27" name="Straight Arrow Connector 26"/>
          <p:cNvCxnSpPr/>
          <p:nvPr/>
        </p:nvCxnSpPr>
        <p:spPr bwMode="auto">
          <a:xfrm flipH="1" flipV="1">
            <a:off x="5035463" y="4975391"/>
            <a:ext cx="131738" cy="688303"/>
          </a:xfrm>
          <a:prstGeom prst="straightConnector1">
            <a:avLst/>
          </a:prstGeom>
          <a:noFill/>
          <a:ln w="50800" cap="flat" cmpd="sng" algn="ctr">
            <a:solidFill>
              <a:srgbClr val="00B0F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9" name="Straight Arrow Connector 28"/>
          <p:cNvCxnSpPr/>
          <p:nvPr/>
        </p:nvCxnSpPr>
        <p:spPr bwMode="auto">
          <a:xfrm flipV="1">
            <a:off x="7888091" y="4987917"/>
            <a:ext cx="57303" cy="664077"/>
          </a:xfrm>
          <a:prstGeom prst="straightConnector1">
            <a:avLst/>
          </a:prstGeom>
          <a:noFill/>
          <a:ln w="50800" cap="flat" cmpd="sng" algn="ctr">
            <a:solidFill>
              <a:srgbClr val="00B0F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7" name="Rectangle 36">
            <a:extLst>
              <a:ext uri="{FF2B5EF4-FFF2-40B4-BE49-F238E27FC236}">
                <a16:creationId xmlns:a16="http://schemas.microsoft.com/office/drawing/2014/main" id="{D7661223-F399-4931-9B44-8C41720F932E}"/>
              </a:ext>
            </a:extLst>
          </p:cNvPr>
          <p:cNvSpPr/>
          <p:nvPr/>
        </p:nvSpPr>
        <p:spPr bwMode="auto">
          <a:xfrm>
            <a:off x="1731309" y="1717686"/>
            <a:ext cx="2743200" cy="1828800"/>
          </a:xfrm>
          <a:prstGeom prst="rect">
            <a:avLst/>
          </a:prstGeom>
          <a:solidFill>
            <a:schemeClr val="tx1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9D991916-B324-45F6-AC90-13FCC0C42B6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9828" y="2414228"/>
            <a:ext cx="169589" cy="169589"/>
          </a:xfrm>
          <a:prstGeom prst="rect">
            <a:avLst/>
          </a:prstGeom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id="{7A6A2DAA-4092-438D-903E-B7520482F190}"/>
              </a:ext>
            </a:extLst>
          </p:cNvPr>
          <p:cNvSpPr txBox="1"/>
          <p:nvPr/>
        </p:nvSpPr>
        <p:spPr>
          <a:xfrm>
            <a:off x="2338542" y="1965100"/>
            <a:ext cx="1757681" cy="14260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ts val="2600"/>
              </a:lnSpc>
            </a:pPr>
            <a:r>
              <a:rPr lang="en-US" sz="2800" spc="120" dirty="0" smtClean="0">
                <a:solidFill>
                  <a:srgbClr val="DEE39D"/>
                </a:solidFill>
                <a:latin typeface="Consolas" panose="020B0609020204030204" pitchFamily="49" charset="0"/>
              </a:rPr>
              <a:t>AAL802</a:t>
            </a:r>
            <a:endParaRPr lang="en-US" sz="2800" spc="120" dirty="0">
              <a:solidFill>
                <a:srgbClr val="DEE39D"/>
              </a:solidFill>
              <a:latin typeface="Consolas" panose="020B0609020204030204" pitchFamily="49" charset="0"/>
            </a:endParaRPr>
          </a:p>
          <a:p>
            <a:pPr algn="l">
              <a:lnSpc>
                <a:spcPts val="2600"/>
              </a:lnSpc>
            </a:pPr>
            <a:r>
              <a:rPr lang="en-US" sz="2800" spc="120" dirty="0">
                <a:solidFill>
                  <a:srgbClr val="DEE39D"/>
                </a:solidFill>
                <a:latin typeface="Consolas" panose="020B0609020204030204" pitchFamily="49" charset="0"/>
              </a:rPr>
              <a:t>370C</a:t>
            </a:r>
          </a:p>
          <a:p>
            <a:pPr algn="l">
              <a:lnSpc>
                <a:spcPts val="2600"/>
              </a:lnSpc>
            </a:pPr>
            <a:r>
              <a:rPr lang="en-US" sz="2800" spc="120" dirty="0" smtClean="0">
                <a:solidFill>
                  <a:srgbClr val="DEE39D"/>
                </a:solidFill>
                <a:latin typeface="Consolas" panose="020B0609020204030204" pitchFamily="49" charset="0"/>
              </a:rPr>
              <a:t>083 445 KJFK</a:t>
            </a:r>
            <a:endParaRPr lang="en-US" sz="2800" spc="120" dirty="0">
              <a:solidFill>
                <a:srgbClr val="DEE39D"/>
              </a:solidFill>
              <a:latin typeface="Consolas" panose="020B0609020204030204" pitchFamily="49" charset="0"/>
            </a:endParaRPr>
          </a:p>
        </p:txBody>
      </p:sp>
      <p:pic>
        <p:nvPicPr>
          <p:cNvPr id="47" name="Picture 46">
            <a:extLst>
              <a:ext uri="{FF2B5EF4-FFF2-40B4-BE49-F238E27FC236}">
                <a16:creationId xmlns:a16="http://schemas.microsoft.com/office/drawing/2014/main" id="{37FF7B43-97A6-4B57-961E-23D60E05525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5292" y="1955964"/>
            <a:ext cx="685007" cy="1031115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E61929B9-7680-42B7-9EB1-F530B4B1ADF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606" y="2044512"/>
            <a:ext cx="183721" cy="183721"/>
          </a:xfrm>
          <a:prstGeom prst="rect">
            <a:avLst/>
          </a:prstGeom>
        </p:spPr>
      </p:pic>
      <p:grpSp>
        <p:nvGrpSpPr>
          <p:cNvPr id="68" name="Group 67">
            <a:extLst>
              <a:ext uri="{FF2B5EF4-FFF2-40B4-BE49-F238E27FC236}">
                <a16:creationId xmlns:a16="http://schemas.microsoft.com/office/drawing/2014/main" id="{1D8B3332-8B88-4C9E-B371-E9B77ABD355F}"/>
              </a:ext>
            </a:extLst>
          </p:cNvPr>
          <p:cNvGrpSpPr/>
          <p:nvPr/>
        </p:nvGrpSpPr>
        <p:grpSpPr>
          <a:xfrm>
            <a:off x="4654065" y="1716927"/>
            <a:ext cx="2743200" cy="1828800"/>
            <a:chOff x="252056" y="2415699"/>
            <a:chExt cx="2743200" cy="1828800"/>
          </a:xfrm>
        </p:grpSpPr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E1C01A33-5038-4702-9DC1-FE53AC5935BB}"/>
                </a:ext>
              </a:extLst>
            </p:cNvPr>
            <p:cNvSpPr/>
            <p:nvPr/>
          </p:nvSpPr>
          <p:spPr bwMode="auto">
            <a:xfrm>
              <a:off x="252056" y="2415699"/>
              <a:ext cx="2743200" cy="1828800"/>
            </a:xfrm>
            <a:prstGeom prst="rect">
              <a:avLst/>
            </a:prstGeom>
            <a:solidFill>
              <a:schemeClr val="tx1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1DE00549-FE4E-476A-B662-B3DF0C056E36}"/>
                </a:ext>
              </a:extLst>
            </p:cNvPr>
            <p:cNvGrpSpPr/>
            <p:nvPr/>
          </p:nvGrpSpPr>
          <p:grpSpPr>
            <a:xfrm>
              <a:off x="686443" y="2666503"/>
              <a:ext cx="1998057" cy="1435167"/>
              <a:chOff x="5758593" y="1154114"/>
              <a:chExt cx="1998057" cy="1435167"/>
            </a:xfrm>
          </p:grpSpPr>
          <p:pic>
            <p:nvPicPr>
              <p:cNvPr id="71" name="Picture 70">
                <a:extLst>
                  <a:ext uri="{FF2B5EF4-FFF2-40B4-BE49-F238E27FC236}">
                    <a16:creationId xmlns:a16="http://schemas.microsoft.com/office/drawing/2014/main" id="{CF97F767-A622-4EE9-8F00-EBE51597914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72725" y="1612378"/>
                <a:ext cx="169589" cy="169589"/>
              </a:xfrm>
              <a:prstGeom prst="rect">
                <a:avLst/>
              </a:prstGeom>
            </p:spPr>
          </p:pic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6052FEB5-B762-416D-AED0-A76E728C4B45}"/>
                  </a:ext>
                </a:extLst>
              </p:cNvPr>
              <p:cNvSpPr txBox="1"/>
              <p:nvPr/>
            </p:nvSpPr>
            <p:spPr>
              <a:xfrm>
                <a:off x="5931439" y="1163250"/>
                <a:ext cx="1825211" cy="14260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>
                  <a:lnSpc>
                    <a:spcPts val="2600"/>
                  </a:lnSpc>
                </a:pPr>
                <a:r>
                  <a:rPr lang="en-US" sz="2800" spc="120" dirty="0" smtClean="0">
                    <a:solidFill>
                      <a:srgbClr val="DEE39D"/>
                    </a:solidFill>
                    <a:latin typeface="Consolas" panose="020B0609020204030204" pitchFamily="49" charset="0"/>
                  </a:rPr>
                  <a:t>DAL425</a:t>
                </a:r>
                <a:endParaRPr lang="en-US" sz="2800" spc="120" dirty="0">
                  <a:solidFill>
                    <a:srgbClr val="DEE39D"/>
                  </a:solidFill>
                  <a:latin typeface="Consolas" panose="020B0609020204030204" pitchFamily="49" charset="0"/>
                </a:endParaRPr>
              </a:p>
              <a:p>
                <a:pPr algn="l">
                  <a:lnSpc>
                    <a:spcPts val="2600"/>
                  </a:lnSpc>
                </a:pPr>
                <a:r>
                  <a:rPr lang="en-US" sz="2800" spc="120" dirty="0">
                    <a:solidFill>
                      <a:srgbClr val="DEE39D"/>
                    </a:solidFill>
                    <a:latin typeface="Consolas" panose="020B0609020204030204" pitchFamily="49" charset="0"/>
                  </a:rPr>
                  <a:t>370C</a:t>
                </a:r>
              </a:p>
              <a:p>
                <a:pPr algn="l">
                  <a:lnSpc>
                    <a:spcPts val="2600"/>
                  </a:lnSpc>
                </a:pPr>
                <a:r>
                  <a:rPr lang="en-US" sz="2800" spc="120" dirty="0" smtClean="0">
                    <a:solidFill>
                      <a:srgbClr val="DEE39D"/>
                    </a:solidFill>
                    <a:latin typeface="Consolas" panose="020B0609020204030204" pitchFamily="49" charset="0"/>
                  </a:rPr>
                  <a:t>268U455</a:t>
                </a:r>
                <a:endParaRPr lang="en-US" sz="2800" spc="120" dirty="0">
                  <a:solidFill>
                    <a:srgbClr val="DEE39D"/>
                  </a:solidFill>
                  <a:latin typeface="Consolas" panose="020B0609020204030204" pitchFamily="49" charset="0"/>
                </a:endParaRPr>
              </a:p>
              <a:p>
                <a:pPr algn="l">
                  <a:lnSpc>
                    <a:spcPts val="2600"/>
                  </a:lnSpc>
                </a:pPr>
                <a:r>
                  <a:rPr lang="en-US" sz="2800" spc="120" dirty="0" smtClean="0">
                    <a:solidFill>
                      <a:srgbClr val="DEE39D"/>
                    </a:solidFill>
                    <a:latin typeface="Consolas" panose="020B0609020204030204" pitchFamily="49" charset="0"/>
                  </a:rPr>
                  <a:t>KCLT</a:t>
                </a:r>
                <a:endParaRPr lang="en-US" sz="2800" spc="120" dirty="0">
                  <a:solidFill>
                    <a:srgbClr val="DEE39D"/>
                  </a:solidFill>
                  <a:latin typeface="Consolas" panose="020B0609020204030204" pitchFamily="49" charset="0"/>
                </a:endParaRPr>
              </a:p>
            </p:txBody>
          </p:sp>
          <p:pic>
            <p:nvPicPr>
              <p:cNvPr id="73" name="Picture 72">
                <a:extLst>
                  <a:ext uri="{FF2B5EF4-FFF2-40B4-BE49-F238E27FC236}">
                    <a16:creationId xmlns:a16="http://schemas.microsoft.com/office/drawing/2014/main" id="{EFDA8A5F-EC55-4540-A627-EB3F5A558EA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958190" y="1154114"/>
                <a:ext cx="671286" cy="1010461"/>
              </a:xfrm>
              <a:prstGeom prst="rect">
                <a:avLst/>
              </a:prstGeom>
            </p:spPr>
          </p:pic>
          <p:pic>
            <p:nvPicPr>
              <p:cNvPr id="74" name="Picture 73">
                <a:extLst>
                  <a:ext uri="{FF2B5EF4-FFF2-40B4-BE49-F238E27FC236}">
                    <a16:creationId xmlns:a16="http://schemas.microsoft.com/office/drawing/2014/main" id="{93C4E4BD-1DFE-440E-8A12-CFB02854C31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58593" y="1265076"/>
                <a:ext cx="183721" cy="183721"/>
              </a:xfrm>
              <a:prstGeom prst="rect">
                <a:avLst/>
              </a:prstGeom>
            </p:spPr>
          </p:pic>
        </p:grpSp>
      </p:grpSp>
      <p:sp>
        <p:nvSpPr>
          <p:cNvPr id="75" name="TextBox 74"/>
          <p:cNvSpPr txBox="1"/>
          <p:nvPr/>
        </p:nvSpPr>
        <p:spPr>
          <a:xfrm>
            <a:off x="7502681" y="1819716"/>
            <a:ext cx="152993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Locally Adapted Single Character Destination</a:t>
            </a:r>
          </a:p>
        </p:txBody>
      </p:sp>
      <p:cxnSp>
        <p:nvCxnSpPr>
          <p:cNvPr id="76" name="Straight Arrow Connector 75"/>
          <p:cNvCxnSpPr/>
          <p:nvPr/>
        </p:nvCxnSpPr>
        <p:spPr bwMode="auto">
          <a:xfrm flipH="1">
            <a:off x="6210252" y="2078693"/>
            <a:ext cx="1417368" cy="592118"/>
          </a:xfrm>
          <a:prstGeom prst="straightConnector1">
            <a:avLst/>
          </a:prstGeom>
          <a:noFill/>
          <a:ln w="50800" cap="flat" cmpd="sng" algn="ctr">
            <a:solidFill>
              <a:srgbClr val="00B0F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7" name="TextBox 76"/>
          <p:cNvSpPr txBox="1"/>
          <p:nvPr/>
        </p:nvSpPr>
        <p:spPr>
          <a:xfrm>
            <a:off x="321689" y="2145079"/>
            <a:ext cx="11287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Ground Speed</a:t>
            </a:r>
            <a:endParaRPr lang="en-US" sz="2000" dirty="0"/>
          </a:p>
        </p:txBody>
      </p:sp>
      <p:cxnSp>
        <p:nvCxnSpPr>
          <p:cNvPr id="78" name="Straight Arrow Connector 77"/>
          <p:cNvCxnSpPr>
            <a:stCxn id="45" idx="2"/>
          </p:cNvCxnSpPr>
          <p:nvPr/>
        </p:nvCxnSpPr>
        <p:spPr bwMode="auto">
          <a:xfrm flipV="1">
            <a:off x="3217383" y="2987080"/>
            <a:ext cx="309508" cy="404051"/>
          </a:xfrm>
          <a:prstGeom prst="straightConnector1">
            <a:avLst/>
          </a:prstGeom>
          <a:noFill/>
          <a:ln w="50800" cap="flat" cmpd="sng" algn="ctr">
            <a:solidFill>
              <a:srgbClr val="00B0F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5" name="Straight Connector 54"/>
          <p:cNvCxnSpPr>
            <a:endCxn id="45" idx="2"/>
          </p:cNvCxnSpPr>
          <p:nvPr/>
        </p:nvCxnSpPr>
        <p:spPr bwMode="auto">
          <a:xfrm>
            <a:off x="879701" y="3389487"/>
            <a:ext cx="2337682" cy="1644"/>
          </a:xfrm>
          <a:prstGeom prst="line">
            <a:avLst/>
          </a:prstGeom>
          <a:noFill/>
          <a:ln w="50800" cap="rnd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7" name="Straight Connector 56"/>
          <p:cNvCxnSpPr>
            <a:endCxn id="77" idx="2"/>
          </p:cNvCxnSpPr>
          <p:nvPr/>
        </p:nvCxnSpPr>
        <p:spPr bwMode="auto">
          <a:xfrm flipV="1">
            <a:off x="879701" y="2852965"/>
            <a:ext cx="6339" cy="508490"/>
          </a:xfrm>
          <a:prstGeom prst="line">
            <a:avLst/>
          </a:prstGeom>
          <a:noFill/>
          <a:ln w="50800" cap="rnd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138672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4D1018D-EB2D-42D2-A99E-AF42162D23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 3 Field E </a:t>
            </a:r>
            <a:r>
              <a:rPr lang="en-US" sz="3200" i="1" dirty="0"/>
              <a:t>(Cont’d)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82EC7F-5DC3-4CC9-9439-0B2F1BE1E07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fld id="{F2BD9D44-EC01-4E71-8CAE-9F9624182C03}" type="slidenum">
              <a:rPr lang="en-US" altLang="en-US" smtClean="0">
                <a:solidFill>
                  <a:srgbClr val="FFFFFF"/>
                </a:solidFill>
              </a:rPr>
              <a:pPr marL="0" indent="0">
                <a:buFont typeface="+mj-lt"/>
                <a:buNone/>
              </a:pPr>
              <a:t>26</a:t>
            </a:fld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008811"/>
              </p:ext>
            </p:extLst>
          </p:nvPr>
        </p:nvGraphicFramePr>
        <p:xfrm>
          <a:off x="155448" y="1091119"/>
          <a:ext cx="8787384" cy="48427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1625">
                  <a:extLst>
                    <a:ext uri="{9D8B030D-6E8A-4147-A177-3AD203B41FA5}">
                      <a16:colId xmlns:a16="http://schemas.microsoft.com/office/drawing/2014/main" val="391875830"/>
                    </a:ext>
                  </a:extLst>
                </a:gridCol>
                <a:gridCol w="7425759">
                  <a:extLst>
                    <a:ext uri="{9D8B030D-6E8A-4147-A177-3AD203B41FA5}">
                      <a16:colId xmlns:a16="http://schemas.microsoft.com/office/drawing/2014/main" val="2098374092"/>
                    </a:ext>
                  </a:extLst>
                </a:gridCol>
              </a:tblGrid>
              <a:tr h="440246">
                <a:tc>
                  <a:txBody>
                    <a:bodyPr/>
                    <a:lstStyle/>
                    <a:p>
                      <a:pPr algn="ctr"/>
                      <a:r>
                        <a:rPr lang="en-US" sz="16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Field E Data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Explanation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073489130"/>
                  </a:ext>
                </a:extLst>
              </a:tr>
              <a:tr h="440246"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u="none" strike="noStrike" kern="1200" baseline="0" dirty="0">
                          <a:solidFill>
                            <a:schemeClr val="dk1"/>
                          </a:solidFill>
                          <a:latin typeface="Consolas" panose="020B0609020204030204" pitchFamily="49" charset="0"/>
                          <a:ea typeface="+mn-ea"/>
                          <a:cs typeface="+mn-cs"/>
                        </a:rPr>
                        <a:t>EMRG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7700 beacon return - emergency code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913351220"/>
                  </a:ext>
                </a:extLst>
              </a:tr>
              <a:tr h="440246"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u="none" strike="noStrike" kern="1200" baseline="0" dirty="0">
                          <a:solidFill>
                            <a:schemeClr val="dk1"/>
                          </a:solidFill>
                          <a:latin typeface="Consolas" panose="020B0609020204030204" pitchFamily="49" charset="0"/>
                          <a:ea typeface="+mn-ea"/>
                          <a:cs typeface="+mn-cs"/>
                        </a:rPr>
                        <a:t>HIJK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7500 beacon return - hijack code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768462657"/>
                  </a:ext>
                </a:extLst>
              </a:tr>
              <a:tr h="44024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kern="1200" baseline="0" dirty="0">
                          <a:solidFill>
                            <a:schemeClr val="dk1"/>
                          </a:solidFill>
                          <a:latin typeface="Consolas" panose="020B0609020204030204" pitchFamily="49" charset="0"/>
                          <a:ea typeface="+mn-ea"/>
                          <a:cs typeface="+mn-cs"/>
                        </a:rPr>
                        <a:t>LLNK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7400 beacon return - UAS lost link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993503087"/>
                  </a:ext>
                </a:extLst>
              </a:tr>
              <a:tr h="440246"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u="none" strike="noStrike" kern="1200" baseline="0" dirty="0">
                          <a:solidFill>
                            <a:schemeClr val="dk1"/>
                          </a:solidFill>
                          <a:latin typeface="Consolas" panose="020B0609020204030204" pitchFamily="49" charset="0"/>
                          <a:ea typeface="+mn-ea"/>
                          <a:cs typeface="+mn-cs"/>
                        </a:rPr>
                        <a:t>RDOF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7600 beacon return - radio communications failure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830277338"/>
                  </a:ext>
                </a:extLst>
              </a:tr>
              <a:tr h="440246"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u="none" strike="noStrike" kern="1200" baseline="0" dirty="0">
                          <a:solidFill>
                            <a:schemeClr val="dk1"/>
                          </a:solidFill>
                          <a:latin typeface="Consolas" panose="020B0609020204030204" pitchFamily="49" charset="0"/>
                          <a:ea typeface="+mn-ea"/>
                          <a:cs typeface="+mn-cs"/>
                        </a:rPr>
                        <a:t>EFC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Expect Further Clearance (only if locally adapted)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790703446"/>
                  </a:ext>
                </a:extLst>
              </a:tr>
              <a:tr h="440246"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u="none" strike="noStrike" kern="1200" baseline="0" dirty="0">
                          <a:solidFill>
                            <a:schemeClr val="dk1"/>
                          </a:solidFill>
                          <a:latin typeface="Consolas" panose="020B0609020204030204" pitchFamily="49" charset="0"/>
                          <a:ea typeface="+mn-ea"/>
                          <a:cs typeface="+mn-cs"/>
                        </a:rPr>
                        <a:t>FAIL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Handoff is failing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853421485"/>
                  </a:ext>
                </a:extLst>
              </a:tr>
              <a:tr h="440246"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u="none" strike="noStrike" kern="1200" baseline="0" dirty="0">
                          <a:solidFill>
                            <a:schemeClr val="dk1"/>
                          </a:solidFill>
                          <a:latin typeface="Consolas" panose="020B0609020204030204" pitchFamily="49" charset="0"/>
                          <a:ea typeface="+mn-ea"/>
                          <a:cs typeface="+mn-cs"/>
                        </a:rPr>
                        <a:t>OLD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Crosstell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track data has timed out </a:t>
                      </a: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(no 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track update messages)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55723746"/>
                  </a:ext>
                </a:extLst>
              </a:tr>
              <a:tr h="440246"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u="none" strike="noStrike" kern="1200" baseline="0" dirty="0">
                          <a:solidFill>
                            <a:schemeClr val="dk1"/>
                          </a:solidFill>
                          <a:latin typeface="Consolas" panose="020B0609020204030204" pitchFamily="49" charset="0"/>
                          <a:ea typeface="+mn-ea"/>
                          <a:cs typeface="+mn-cs"/>
                        </a:rPr>
                        <a:t>MSAW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E-MSAW alert for an aircraft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061550592"/>
                  </a:ext>
                </a:extLst>
              </a:tr>
              <a:tr h="440246"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u="none" strike="noStrike" kern="1200" baseline="0" dirty="0">
                          <a:solidFill>
                            <a:schemeClr val="dk1"/>
                          </a:solidFill>
                          <a:latin typeface="Consolas" panose="020B0609020204030204" pitchFamily="49" charset="0"/>
                          <a:ea typeface="+mn-ea"/>
                          <a:cs typeface="+mn-cs"/>
                        </a:rPr>
                        <a:t>MIFF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E-MSAW alert indefinitely suppressed</a:t>
                      </a: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53343658"/>
                  </a:ext>
                </a:extLst>
              </a:tr>
              <a:tr h="440246"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u="none" strike="noStrike" kern="1200" baseline="0" dirty="0">
                          <a:solidFill>
                            <a:schemeClr val="dk1"/>
                          </a:solidFill>
                          <a:latin typeface="Consolas" panose="020B0609020204030204" pitchFamily="49" charset="0"/>
                          <a:ea typeface="+mn-ea"/>
                          <a:cs typeface="+mn-cs"/>
                        </a:rPr>
                        <a:t>MOFF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E-MSAW alert is suppressed on a track for a specific alert 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9104026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87701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4D1018D-EB2D-42D2-A99E-AF42162D23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 3 Field E </a:t>
            </a:r>
            <a:r>
              <a:rPr lang="en-US" sz="3200" i="1" dirty="0"/>
              <a:t>(Cont’d)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82EC7F-5DC3-4CC9-9439-0B2F1BE1E07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fld id="{F2BD9D44-EC01-4E71-8CAE-9F9624182C03}" type="slidenum">
              <a:rPr lang="en-US" altLang="en-US" smtClean="0">
                <a:solidFill>
                  <a:srgbClr val="FFFFFF"/>
                </a:solidFill>
              </a:rPr>
              <a:pPr marL="0" indent="0">
                <a:buFont typeface="+mj-lt"/>
                <a:buNone/>
              </a:pPr>
              <a:t>27</a:t>
            </a:fld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5575514"/>
              </p:ext>
            </p:extLst>
          </p:nvPr>
        </p:nvGraphicFramePr>
        <p:xfrm>
          <a:off x="151403" y="932105"/>
          <a:ext cx="8787384" cy="50292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5270">
                  <a:extLst>
                    <a:ext uri="{9D8B030D-6E8A-4147-A177-3AD203B41FA5}">
                      <a16:colId xmlns:a16="http://schemas.microsoft.com/office/drawing/2014/main" val="391875830"/>
                    </a:ext>
                  </a:extLst>
                </a:gridCol>
                <a:gridCol w="7422114">
                  <a:extLst>
                    <a:ext uri="{9D8B030D-6E8A-4147-A177-3AD203B41FA5}">
                      <a16:colId xmlns:a16="http://schemas.microsoft.com/office/drawing/2014/main" val="2098374092"/>
                    </a:ext>
                  </a:extLst>
                </a:gridCol>
              </a:tblGrid>
              <a:tr h="35347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Field E Data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Explanation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367021270"/>
                  </a:ext>
                </a:extLst>
              </a:tr>
              <a:tr h="35347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HUNK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Track is being transferred to an unknown (UNK) facility</a:t>
                      </a:r>
                      <a:endParaRPr lang="en-US" sz="15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55723746"/>
                  </a:ext>
                </a:extLst>
              </a:tr>
              <a:tr h="35347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OUNK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Track control transfer has been accepted by an unknown (UNK) facility</a:t>
                      </a:r>
                      <a:endParaRPr lang="en-US" sz="15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061550592"/>
                  </a:ext>
                </a:extLst>
              </a:tr>
              <a:tr h="35347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CST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Coast status</a:t>
                      </a:r>
                      <a:endParaRPr lang="en-US" sz="15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53343658"/>
                  </a:ext>
                </a:extLst>
              </a:tr>
              <a:tr h="35347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dddd</a:t>
                      </a:r>
                      <a:endParaRPr lang="en-US" sz="15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The beacon code received, if it is different from the facility assigned code</a:t>
                      </a:r>
                      <a:endParaRPr lang="en-US" sz="15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910402613"/>
                  </a:ext>
                </a:extLst>
              </a:tr>
              <a:tr h="41899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NONE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The track has an assigned beacon code, but a beacon</a:t>
                      </a:r>
                      <a:endParaRPr lang="en-US" sz="15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code is not received</a:t>
                      </a:r>
                      <a:endParaRPr lang="en-US" sz="15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674289294"/>
                  </a:ext>
                </a:extLst>
              </a:tr>
              <a:tr h="45120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Ddd</a:t>
                      </a:r>
                      <a:r>
                        <a:rPr lang="en-US" sz="15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CAS: (d)</a:t>
                      </a:r>
                      <a:r>
                        <a:rPr lang="en-US" sz="15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dd</a:t>
                      </a:r>
                      <a:r>
                        <a:rPr lang="en-US" sz="15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MAS: </a:t>
                      </a:r>
                      <a:r>
                        <a:rPr lang="en-US" sz="15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Mdd</a:t>
                      </a:r>
                      <a:endParaRPr lang="en-US" sz="15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5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ground speed (range 001 to 999)</a:t>
                      </a:r>
                      <a:r>
                        <a:rPr lang="en-US" sz="150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r>
                        <a:rPr lang="en-US" sz="15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Accepted GIM-S speed</a:t>
                      </a:r>
                      <a:endParaRPr lang="en-US" sz="15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453547060"/>
                  </a:ext>
                </a:extLst>
              </a:tr>
              <a:tr h="41899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&lt;code&gt;</a:t>
                      </a:r>
                      <a:endParaRPr lang="en-US" sz="15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Temporarily displays the primary beacon code when an alert condition (e.g., 7700) is causing a special beacon code to be </a:t>
                      </a:r>
                      <a:r>
                        <a:rPr lang="en-US" sz="15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displayed</a:t>
                      </a:r>
                      <a:endParaRPr lang="en-US" sz="15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766642254"/>
                  </a:ext>
                </a:extLst>
              </a:tr>
              <a:tr h="35347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FRZN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Frozen status </a:t>
                      </a:r>
                      <a:endParaRPr lang="en-US" sz="15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845861260"/>
                  </a:ext>
                </a:extLst>
              </a:tr>
              <a:tr h="35347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SIDE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 side stream, ERAM to ERAM handoff</a:t>
                      </a:r>
                      <a:endParaRPr lang="en-US" sz="15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60947514"/>
                  </a:ext>
                </a:extLst>
              </a:tr>
              <a:tr h="35347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PLAN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</a:t>
                      </a:r>
                      <a:r>
                        <a:rPr lang="en-US" sz="1500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5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multiple FP condition exists for an aircraft which needs to be manually resolved</a:t>
                      </a:r>
                      <a:endParaRPr lang="en-US" sz="15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04442262"/>
                  </a:ext>
                </a:extLst>
              </a:tr>
              <a:tr h="41899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Consolas" panose="020B0609020204030204" pitchFamily="49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DATA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An interfacility handoff does not have complete radar data for the flight and a paired track is not established</a:t>
                      </a:r>
                      <a:endParaRPr lang="en-US" sz="15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7765533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26864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4D1018D-EB2D-42D2-A99E-AF42162D23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 3 Field E </a:t>
            </a:r>
            <a:r>
              <a:rPr lang="en-US" sz="3200" i="1" dirty="0"/>
              <a:t>(Cont’d)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82EC7F-5DC3-4CC9-9439-0B2F1BE1E07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fld id="{F2BD9D44-EC01-4E71-8CAE-9F9624182C03}" type="slidenum">
              <a:rPr lang="en-US" altLang="en-US" smtClean="0">
                <a:solidFill>
                  <a:srgbClr val="FFFFFF"/>
                </a:solidFill>
              </a:rPr>
              <a:pPr marL="0" indent="0">
                <a:buFont typeface="+mj-lt"/>
                <a:buNone/>
              </a:pPr>
              <a:t>28</a:t>
            </a:fld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059513"/>
              </p:ext>
            </p:extLst>
          </p:nvPr>
        </p:nvGraphicFramePr>
        <p:xfrm>
          <a:off x="283143" y="1317879"/>
          <a:ext cx="8577714" cy="44460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63951">
                  <a:extLst>
                    <a:ext uri="{9D8B030D-6E8A-4147-A177-3AD203B41FA5}">
                      <a16:colId xmlns:a16="http://schemas.microsoft.com/office/drawing/2014/main" val="391875830"/>
                    </a:ext>
                  </a:extLst>
                </a:gridCol>
                <a:gridCol w="6913763">
                  <a:extLst>
                    <a:ext uri="{9D8B030D-6E8A-4147-A177-3AD203B41FA5}">
                      <a16:colId xmlns:a16="http://schemas.microsoft.com/office/drawing/2014/main" val="2098374092"/>
                    </a:ext>
                  </a:extLst>
                </a:gridCol>
              </a:tblGrid>
              <a:tr h="30444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Field E Data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Explanation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76056849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H-</a:t>
                      </a:r>
                      <a:r>
                        <a:rPr lang="en-US" sz="15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dd</a:t>
                      </a:r>
                      <a:r>
                        <a:rPr lang="en-US" sz="15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O-</a:t>
                      </a:r>
                      <a:r>
                        <a:rPr lang="en-US" sz="15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dd</a:t>
                      </a:r>
                      <a:r>
                        <a:rPr lang="en-US" sz="15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5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K-</a:t>
                      </a:r>
                      <a:r>
                        <a:rPr lang="en-US" sz="1500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dd</a:t>
                      </a:r>
                      <a:endParaRPr lang="en-US" sz="15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Transferred to sector </a:t>
                      </a:r>
                      <a:r>
                        <a:rPr lang="en-US" sz="1400" kern="12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dd</a:t>
                      </a:r>
                      <a:r>
                        <a:rPr lang="en-US" sz="14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kern="1200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intracenter</a:t>
                      </a:r>
                      <a:r>
                        <a:rPr lang="en-US" sz="14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913351220"/>
                  </a:ext>
                </a:extLst>
              </a:tr>
              <a:tr h="63725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HLdd</a:t>
                      </a:r>
                      <a:r>
                        <a:rPr lang="en-US" sz="15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5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OLdd</a:t>
                      </a:r>
                      <a:r>
                        <a:rPr lang="en-US" sz="15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5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KLdd</a:t>
                      </a:r>
                      <a:endParaRPr lang="en-US" sz="15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Transferred </a:t>
                      </a:r>
                      <a:r>
                        <a:rPr lang="en-US" sz="1400" kern="12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intercenter</a:t>
                      </a:r>
                      <a:r>
                        <a:rPr lang="en-US" sz="14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or from a STARS facility. L will contain the receiving center’s one letter designator, and dd will contain the two digit ID of the receiving sector</a:t>
                      </a:r>
                      <a:r>
                        <a:rPr lang="en-US" sz="140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.</a:t>
                      </a:r>
                      <a:endParaRPr lang="en-US" sz="1400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768462657"/>
                  </a:ext>
                </a:extLst>
              </a:tr>
              <a:tr h="47783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HLLL, OLLL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Transferred to a STARS facility where LLL is </a:t>
                      </a:r>
                      <a:r>
                        <a:rPr lang="en-US" sz="140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the </a:t>
                      </a:r>
                      <a:r>
                        <a:rPr lang="en-US" sz="14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facility </a:t>
                      </a:r>
                      <a:r>
                        <a:rPr lang="en-US" sz="140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identifier</a:t>
                      </a:r>
                      <a:r>
                        <a:rPr lang="en-US" sz="14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993503087"/>
                  </a:ext>
                </a:extLst>
              </a:tr>
              <a:tr h="47783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HL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Intercenter</a:t>
                      </a:r>
                      <a:r>
                        <a:rPr lang="en-US" sz="14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, automatically or manually transferred with sector 00 </a:t>
                      </a:r>
                      <a:r>
                        <a:rPr lang="en-US" sz="140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entered</a:t>
                      </a:r>
                      <a:r>
                        <a:rPr lang="en-US" sz="14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830277338"/>
                  </a:ext>
                </a:extLst>
              </a:tr>
              <a:tr h="63725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HLdL</a:t>
                      </a:r>
                      <a:r>
                        <a:rPr lang="en-US" sz="15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5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OLdL</a:t>
                      </a:r>
                      <a:r>
                        <a:rPr lang="en-US" sz="15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5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KLdL</a:t>
                      </a:r>
                      <a:endParaRPr lang="en-US" sz="15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Intercenter or from a STARS facility. L will contain the receiving center’s one letter designator, and dd will contain the two-digit ID of the receiving sector</a:t>
                      </a:r>
                      <a:r>
                        <a:rPr lang="en-US" sz="140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.</a:t>
                      </a:r>
                      <a:endParaRPr lang="en-US" sz="1400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790703446"/>
                  </a:ext>
                </a:extLst>
              </a:tr>
              <a:tr h="26448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HLLdL</a:t>
                      </a:r>
                      <a:r>
                        <a:rPr lang="en-US" sz="15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5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OLLdL</a:t>
                      </a:r>
                      <a:endParaRPr lang="en-US" sz="15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Transferred to a specific position </a:t>
                      </a:r>
                      <a:r>
                        <a:rPr lang="en-US" sz="1400" kern="12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dL</a:t>
                      </a:r>
                      <a:r>
                        <a:rPr lang="en-US" sz="14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in a STARS facility (first L</a:t>
                      </a:r>
                      <a:r>
                        <a:rPr lang="en-US" sz="140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)</a:t>
                      </a:r>
                      <a:r>
                        <a:rPr lang="en-US" sz="14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853421485"/>
                  </a:ext>
                </a:extLst>
              </a:tr>
              <a:tr h="17553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HLLx</a:t>
                      </a:r>
                      <a:r>
                        <a:rPr lang="en-US" sz="15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5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OLLx</a:t>
                      </a:r>
                      <a:r>
                        <a:rPr lang="en-US" sz="15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5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KLLx</a:t>
                      </a:r>
                      <a:endParaRPr lang="en-US" sz="15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Transferred to a position x in a STARS facility </a:t>
                      </a:r>
                      <a:r>
                        <a:rPr lang="en-US" sz="140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LL</a:t>
                      </a:r>
                      <a:r>
                        <a:rPr lang="en-US" sz="14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514957047"/>
                  </a:ext>
                </a:extLst>
              </a:tr>
              <a:tr h="26182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LLdd</a:t>
                      </a:r>
                      <a:endParaRPr lang="en-US" sz="15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Host-Non-Host (HNH) qualified track is in </a:t>
                      </a:r>
                      <a:r>
                        <a:rPr lang="en-US" sz="1400" kern="12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crosstell</a:t>
                      </a:r>
                      <a:r>
                        <a:rPr lang="en-US" sz="14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status from an external STARS facility. The first L is the one letter, external STARS facility identifier, the second L will be the one letter receiving NAS center identifier, and dd will be the sector to which the handoff is routed</a:t>
                      </a:r>
                      <a:r>
                        <a:rPr lang="en-US" sz="140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.</a:t>
                      </a:r>
                      <a:endParaRPr lang="en-US" sz="1400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788940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69620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4D1018D-EB2D-42D2-A99E-AF42162D23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Map Symbols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82EC7F-5DC3-4CC9-9439-0B2F1BE1E07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fld id="{F2BD9D44-EC01-4E71-8CAE-9F9624182C03}" type="slidenum">
              <a:rPr lang="en-US" altLang="en-US" smtClean="0">
                <a:solidFill>
                  <a:srgbClr val="FFFFFF"/>
                </a:solidFill>
              </a:rPr>
              <a:pPr marL="0" indent="0">
                <a:buFont typeface="+mj-lt"/>
                <a:buNone/>
              </a:pPr>
              <a:t>2</a:t>
            </a:fld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7127077"/>
              </p:ext>
            </p:extLst>
          </p:nvPr>
        </p:nvGraphicFramePr>
        <p:xfrm>
          <a:off x="228601" y="1243625"/>
          <a:ext cx="8750498" cy="44302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44523">
                  <a:extLst>
                    <a:ext uri="{9D8B030D-6E8A-4147-A177-3AD203B41FA5}">
                      <a16:colId xmlns:a16="http://schemas.microsoft.com/office/drawing/2014/main" val="2274300061"/>
                    </a:ext>
                  </a:extLst>
                </a:gridCol>
                <a:gridCol w="6405975">
                  <a:extLst>
                    <a:ext uri="{9D8B030D-6E8A-4147-A177-3AD203B41FA5}">
                      <a16:colId xmlns:a16="http://schemas.microsoft.com/office/drawing/2014/main" val="2730447974"/>
                    </a:ext>
                  </a:extLst>
                </a:gridCol>
              </a:tblGrid>
              <a:tr h="62920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SYMBOL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Map Symbol Name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3069299"/>
                  </a:ext>
                </a:extLst>
              </a:tr>
              <a:tr h="543001">
                <a:tc>
                  <a:txBody>
                    <a:bodyPr/>
                    <a:lstStyle/>
                    <a:p>
                      <a:pPr algn="l"/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VOR</a:t>
                      </a:r>
                      <a:endParaRPr lang="en-US" sz="2800" b="0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8342740"/>
                  </a:ext>
                </a:extLst>
              </a:tr>
              <a:tr h="543001">
                <a:tc>
                  <a:txBody>
                    <a:bodyPr/>
                    <a:lstStyle/>
                    <a:p>
                      <a:pPr algn="l"/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TACAN</a:t>
                      </a:r>
                      <a:endParaRPr lang="en-US" sz="2800" b="0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2792599"/>
                  </a:ext>
                </a:extLst>
              </a:tr>
              <a:tr h="543001">
                <a:tc>
                  <a:txBody>
                    <a:bodyPr/>
                    <a:lstStyle/>
                    <a:p>
                      <a:pPr algn="l"/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Intersections and Waypoints</a:t>
                      </a:r>
                      <a:endParaRPr lang="en-US" sz="2800" b="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9032635"/>
                  </a:ext>
                </a:extLst>
              </a:tr>
              <a:tr h="543001">
                <a:tc>
                  <a:txBody>
                    <a:bodyPr/>
                    <a:lstStyle/>
                    <a:p>
                      <a:pPr algn="l"/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Major Airport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6872855"/>
                  </a:ext>
                </a:extLst>
              </a:tr>
              <a:tr h="543001">
                <a:tc>
                  <a:txBody>
                    <a:bodyPr/>
                    <a:lstStyle/>
                    <a:p>
                      <a:pPr algn="l"/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Satellite Airport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9454995"/>
                  </a:ext>
                </a:extLst>
              </a:tr>
              <a:tr h="54300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b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Emergency Airport</a:t>
                      </a:r>
                      <a:endParaRPr lang="en-US" sz="2800" b="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6722527"/>
                  </a:ext>
                </a:extLst>
              </a:tr>
              <a:tr h="54300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b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Obstruction</a:t>
                      </a:r>
                      <a:endParaRPr lang="en-US" sz="2800" b="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5476934"/>
                  </a:ext>
                </a:extLst>
              </a:tr>
            </a:tbl>
          </a:graphicData>
        </a:graphic>
      </p:graphicFrame>
      <p:sp>
        <p:nvSpPr>
          <p:cNvPr id="14" name="Oval 13"/>
          <p:cNvSpPr/>
          <p:nvPr/>
        </p:nvSpPr>
        <p:spPr bwMode="auto">
          <a:xfrm>
            <a:off x="1235322" y="1973873"/>
            <a:ext cx="364881" cy="356089"/>
          </a:xfrm>
          <a:prstGeom prst="ellips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1229464" y="2504340"/>
            <a:ext cx="364881" cy="356089"/>
          </a:xfrm>
          <a:prstGeom prst="ellips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" name="Oval 15"/>
          <p:cNvSpPr/>
          <p:nvPr/>
        </p:nvSpPr>
        <p:spPr bwMode="auto">
          <a:xfrm>
            <a:off x="1378198" y="2646486"/>
            <a:ext cx="72537" cy="74734"/>
          </a:xfrm>
          <a:prstGeom prst="ellipse">
            <a:avLst/>
          </a:prstGeom>
          <a:solidFill>
            <a:schemeClr val="tx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18" name="Straight Connector 17"/>
          <p:cNvCxnSpPr/>
          <p:nvPr/>
        </p:nvCxnSpPr>
        <p:spPr bwMode="auto">
          <a:xfrm>
            <a:off x="1405698" y="3055125"/>
            <a:ext cx="0" cy="329913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" name="Straight Connector 18"/>
          <p:cNvCxnSpPr/>
          <p:nvPr/>
        </p:nvCxnSpPr>
        <p:spPr bwMode="auto">
          <a:xfrm>
            <a:off x="1256685" y="3207525"/>
            <a:ext cx="280620" cy="6063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" name="Rectangle 20"/>
          <p:cNvSpPr/>
          <p:nvPr/>
        </p:nvSpPr>
        <p:spPr bwMode="auto">
          <a:xfrm>
            <a:off x="1244114" y="3642644"/>
            <a:ext cx="350231" cy="349064"/>
          </a:xfrm>
          <a:prstGeom prst="rect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1282216" y="4727028"/>
            <a:ext cx="212480" cy="258210"/>
          </a:xfrm>
          <a:prstGeom prst="rect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23" name="Straight Connector 22"/>
          <p:cNvCxnSpPr/>
          <p:nvPr/>
        </p:nvCxnSpPr>
        <p:spPr bwMode="auto">
          <a:xfrm>
            <a:off x="1160587" y="4589227"/>
            <a:ext cx="121629" cy="137801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" name="Straight Connector 25"/>
          <p:cNvCxnSpPr/>
          <p:nvPr/>
        </p:nvCxnSpPr>
        <p:spPr bwMode="auto">
          <a:xfrm>
            <a:off x="1504956" y="4983541"/>
            <a:ext cx="99796" cy="109346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" name="Straight Connector 26"/>
          <p:cNvCxnSpPr/>
          <p:nvPr/>
        </p:nvCxnSpPr>
        <p:spPr bwMode="auto">
          <a:xfrm>
            <a:off x="1291746" y="5271742"/>
            <a:ext cx="302599" cy="330418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9" name="Straight Connector 28"/>
          <p:cNvCxnSpPr/>
          <p:nvPr/>
        </p:nvCxnSpPr>
        <p:spPr bwMode="auto">
          <a:xfrm flipH="1">
            <a:off x="1255840" y="5271743"/>
            <a:ext cx="275492" cy="331152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4" name="Straight Connector 33"/>
          <p:cNvCxnSpPr/>
          <p:nvPr/>
        </p:nvCxnSpPr>
        <p:spPr bwMode="auto">
          <a:xfrm>
            <a:off x="1232729" y="5268313"/>
            <a:ext cx="365760" cy="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" name="Straight Connector 38"/>
          <p:cNvCxnSpPr/>
          <p:nvPr/>
        </p:nvCxnSpPr>
        <p:spPr bwMode="auto">
          <a:xfrm>
            <a:off x="1226536" y="4155425"/>
            <a:ext cx="413232" cy="3032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2" name="Straight Connector 41"/>
          <p:cNvCxnSpPr/>
          <p:nvPr/>
        </p:nvCxnSpPr>
        <p:spPr bwMode="auto">
          <a:xfrm flipH="1">
            <a:off x="1239716" y="4143805"/>
            <a:ext cx="363" cy="349064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36484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517280" y="1178414"/>
            <a:ext cx="8050213" cy="4391025"/>
          </a:xfrm>
          <a:ln>
            <a:noFill/>
          </a:ln>
        </p:spPr>
        <p:txBody>
          <a:bodyPr/>
          <a:lstStyle/>
          <a:p>
            <a:pPr marL="45720" lvl="0" indent="0">
              <a:spcBef>
                <a:spcPts val="0"/>
              </a:spcBef>
              <a:buNone/>
            </a:pPr>
            <a:r>
              <a:rPr lang="en-US" dirty="0"/>
              <a:t>D</a:t>
            </a:r>
            <a:r>
              <a:rPr lang="en-US" dirty="0" smtClean="0"/>
              <a:t>isplay </a:t>
            </a:r>
            <a:r>
              <a:rPr lang="en-US" dirty="0"/>
              <a:t>priority </a:t>
            </a:r>
            <a:r>
              <a:rPr lang="en-US" dirty="0" smtClean="0"/>
              <a:t>for timesharing items: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Handoff</a:t>
            </a:r>
            <a:endParaRPr lang="en-US" sz="24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Beacon data</a:t>
            </a:r>
            <a:endParaRPr lang="en-US" sz="24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MSAW</a:t>
            </a:r>
            <a:endParaRPr lang="en-US" sz="24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err="1"/>
              <a:t>Interfacility</a:t>
            </a:r>
            <a:r>
              <a:rPr lang="en-US" sz="2400" dirty="0"/>
              <a:t> </a:t>
            </a:r>
            <a:r>
              <a:rPr lang="en-US" sz="2400" dirty="0" smtClean="0"/>
              <a:t>supplemental data</a:t>
            </a:r>
            <a:endParaRPr lang="en-US" sz="24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Side stream </a:t>
            </a:r>
            <a:r>
              <a:rPr lang="en-US" sz="2400" dirty="0" smtClean="0"/>
              <a:t>handoff</a:t>
            </a:r>
            <a:endParaRPr lang="en-US" sz="24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Plan </a:t>
            </a:r>
            <a:r>
              <a:rPr lang="en-US" sz="2400" dirty="0" smtClean="0"/>
              <a:t>data display item</a:t>
            </a:r>
            <a:endParaRPr lang="en-US" sz="24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Hold and </a:t>
            </a:r>
            <a:r>
              <a:rPr lang="en-US" sz="2400" dirty="0" smtClean="0"/>
              <a:t>ground speed, or destination</a:t>
            </a:r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 3 Field E </a:t>
            </a:r>
            <a:r>
              <a:rPr lang="en-US" sz="3200" i="1" dirty="0" smtClean="0"/>
              <a:t>(</a:t>
            </a:r>
            <a:r>
              <a:rPr lang="en-US" sz="3200" i="1" dirty="0"/>
              <a:t>C</a:t>
            </a:r>
            <a:r>
              <a:rPr lang="en-US" sz="3200" i="1" dirty="0" smtClean="0"/>
              <a:t>ont’d</a:t>
            </a:r>
            <a:r>
              <a:rPr lang="en-US" sz="3200" i="1" dirty="0"/>
              <a:t>)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fld id="{F2BD9D44-EC01-4E71-8CAE-9F9624182C03}" type="slidenum">
              <a:rPr lang="en-US" altLang="en-US" smtClean="0">
                <a:solidFill>
                  <a:srgbClr val="FFFFFF"/>
                </a:solidFill>
              </a:rPr>
              <a:pPr marL="0" indent="0">
                <a:buFont typeface="+mj-lt"/>
                <a:buNone/>
              </a:pPr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0051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158262" y="1064114"/>
            <a:ext cx="8831873" cy="4391025"/>
          </a:xfrm>
          <a:ln>
            <a:noFill/>
          </a:ln>
        </p:spPr>
        <p:txBody>
          <a:bodyPr/>
          <a:lstStyle/>
          <a:p>
            <a:pPr marL="45720" lvl="0" indent="0">
              <a:buNone/>
            </a:pPr>
            <a:r>
              <a:rPr lang="en-US" dirty="0"/>
              <a:t>Flight Event List (FEL) Display Indicator</a:t>
            </a:r>
          </a:p>
          <a:p>
            <a:r>
              <a:rPr lang="en-US" sz="2400" b="0" dirty="0"/>
              <a:t>Displayed for:</a:t>
            </a:r>
          </a:p>
          <a:p>
            <a:pPr lvl="1"/>
            <a:r>
              <a:rPr lang="en-US" sz="2000" b="0" dirty="0"/>
              <a:t>24-BIT MISMATCH</a:t>
            </a:r>
          </a:p>
          <a:p>
            <a:pPr lvl="1"/>
            <a:r>
              <a:rPr lang="en-US" sz="2000" b="0" dirty="0"/>
              <a:t>DUPLICATE 24-BIT</a:t>
            </a:r>
          </a:p>
          <a:p>
            <a:pPr lvl="1"/>
            <a:r>
              <a:rPr lang="en-US" sz="2000" dirty="0"/>
              <a:t>MULTIPLE CODES</a:t>
            </a:r>
            <a:endParaRPr lang="en-US" sz="2000" b="0" dirty="0"/>
          </a:p>
          <a:p>
            <a:pPr lvl="1"/>
            <a:r>
              <a:rPr lang="en-US" sz="2000" b="0" dirty="0"/>
              <a:t>CALLSIGN MISMATCH </a:t>
            </a:r>
          </a:p>
          <a:p>
            <a:pPr marL="45720" indent="0">
              <a:buNone/>
            </a:pPr>
            <a:endParaRPr lang="en-US" dirty="0"/>
          </a:p>
          <a:p>
            <a:pPr marL="45720" indent="0">
              <a:buNone/>
            </a:pPr>
            <a:r>
              <a:rPr lang="en-US" dirty="0" smtClean="0"/>
              <a:t>Heading or Speed or Free </a:t>
            </a:r>
            <a:r>
              <a:rPr lang="en-US" dirty="0"/>
              <a:t>Form Text (HSF)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Display or Suppress </a:t>
            </a:r>
            <a:r>
              <a:rPr lang="en-US" dirty="0"/>
              <a:t>Indicator</a:t>
            </a:r>
          </a:p>
          <a:p>
            <a:r>
              <a:rPr lang="en-US" sz="2400" b="0" dirty="0"/>
              <a:t>Toggles heading, speed, free form text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 3 Field E </a:t>
            </a:r>
            <a:r>
              <a:rPr lang="en-US" sz="3200" i="1" dirty="0"/>
              <a:t>(Cont’d)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fld id="{F2BD9D44-EC01-4E71-8CAE-9F9624182C03}" type="slidenum">
              <a:rPr lang="en-US" altLang="en-US" smtClean="0">
                <a:solidFill>
                  <a:srgbClr val="FFFFFF"/>
                </a:solidFill>
              </a:rPr>
              <a:pPr marL="0" indent="0">
                <a:buFont typeface="+mj-lt"/>
                <a:buNone/>
              </a:pPr>
              <a:t>30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 bwMode="auto">
          <a:xfrm>
            <a:off x="7074578" y="1297843"/>
            <a:ext cx="366564" cy="21980"/>
          </a:xfrm>
          <a:prstGeom prst="line">
            <a:avLst/>
          </a:prstGeom>
          <a:noFill/>
          <a:ln w="508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C3FB50A0-EE11-443F-AB67-68F1C305AC84}"/>
              </a:ext>
            </a:extLst>
          </p:cNvPr>
          <p:cNvSpPr/>
          <p:nvPr/>
        </p:nvSpPr>
        <p:spPr bwMode="auto">
          <a:xfrm>
            <a:off x="5125275" y="1688612"/>
            <a:ext cx="2908373" cy="2061673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58F1EDC-3198-403A-A6B9-CC4D9F146484}"/>
              </a:ext>
            </a:extLst>
          </p:cNvPr>
          <p:cNvGrpSpPr/>
          <p:nvPr/>
        </p:nvGrpSpPr>
        <p:grpSpPr>
          <a:xfrm>
            <a:off x="5336776" y="2091520"/>
            <a:ext cx="2485370" cy="1255857"/>
            <a:chOff x="5539813" y="2091520"/>
            <a:chExt cx="2485370" cy="1255857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6FE2EC66-E3B8-4C4B-97C9-7DD2DA59C98A}"/>
                </a:ext>
              </a:extLst>
            </p:cNvPr>
            <p:cNvGrpSpPr/>
            <p:nvPr/>
          </p:nvGrpSpPr>
          <p:grpSpPr>
            <a:xfrm>
              <a:off x="5539813" y="2091520"/>
              <a:ext cx="2079297" cy="1255857"/>
              <a:chOff x="3620421" y="766623"/>
              <a:chExt cx="2079297" cy="1255857"/>
            </a:xfrm>
          </p:grpSpPr>
          <p:grpSp>
            <p:nvGrpSpPr>
              <p:cNvPr id="27" name="Group 26">
                <a:extLst>
                  <a:ext uri="{FF2B5EF4-FFF2-40B4-BE49-F238E27FC236}">
                    <a16:creationId xmlns:a16="http://schemas.microsoft.com/office/drawing/2014/main" id="{CA549F57-1A6B-4D26-AE7E-885723C7FBB4}"/>
                  </a:ext>
                </a:extLst>
              </p:cNvPr>
              <p:cNvGrpSpPr/>
              <p:nvPr/>
            </p:nvGrpSpPr>
            <p:grpSpPr>
              <a:xfrm>
                <a:off x="3796635" y="766623"/>
                <a:ext cx="1903083" cy="1255857"/>
                <a:chOff x="3796635" y="766623"/>
                <a:chExt cx="1903083" cy="1255857"/>
              </a:xfrm>
            </p:grpSpPr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B9027D65-B2F9-4C95-B412-682E402382B1}"/>
                    </a:ext>
                  </a:extLst>
                </p:cNvPr>
                <p:cNvSpPr txBox="1"/>
                <p:nvPr/>
              </p:nvSpPr>
              <p:spPr>
                <a:xfrm>
                  <a:off x="3796635" y="766623"/>
                  <a:ext cx="1903083" cy="125585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l">
                    <a:lnSpc>
                      <a:spcPts val="3000"/>
                    </a:lnSpc>
                  </a:pPr>
                  <a:r>
                    <a:rPr lang="en-US" sz="3200" spc="120" dirty="0">
                      <a:solidFill>
                        <a:srgbClr val="DEE39D"/>
                      </a:solidFill>
                      <a:latin typeface="Consolas" panose="020B0609020204030204" pitchFamily="49" charset="0"/>
                    </a:rPr>
                    <a:t>DAL235</a:t>
                  </a:r>
                </a:p>
                <a:p>
                  <a:pPr algn="l">
                    <a:lnSpc>
                      <a:spcPts val="3000"/>
                    </a:lnSpc>
                  </a:pPr>
                  <a:r>
                    <a:rPr lang="en-US" sz="3200" spc="120" dirty="0">
                      <a:solidFill>
                        <a:srgbClr val="DEE39D"/>
                      </a:solidFill>
                      <a:latin typeface="Consolas" panose="020B0609020204030204" pitchFamily="49" charset="0"/>
                    </a:rPr>
                    <a:t>150C</a:t>
                  </a:r>
                </a:p>
                <a:p>
                  <a:pPr algn="l">
                    <a:lnSpc>
                      <a:spcPts val="3000"/>
                    </a:lnSpc>
                  </a:pPr>
                  <a:r>
                    <a:rPr lang="en-US" sz="3200" spc="120" dirty="0">
                      <a:solidFill>
                        <a:srgbClr val="DEE39D"/>
                      </a:solidFill>
                      <a:latin typeface="Consolas" panose="020B0609020204030204" pitchFamily="49" charset="0"/>
                    </a:rPr>
                    <a:t>227 436</a:t>
                  </a:r>
                </a:p>
              </p:txBody>
            </p:sp>
            <p:pic>
              <p:nvPicPr>
                <p:cNvPr id="31" name="Picture 30">
                  <a:extLst>
                    <a:ext uri="{FF2B5EF4-FFF2-40B4-BE49-F238E27FC236}">
                      <a16:creationId xmlns:a16="http://schemas.microsoft.com/office/drawing/2014/main" id="{E696EB36-FE02-4C9C-857A-465AFD47421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851438" y="789588"/>
                  <a:ext cx="750261" cy="1129339"/>
                </a:xfrm>
                <a:prstGeom prst="rect">
                  <a:avLst/>
                </a:prstGeom>
              </p:spPr>
            </p:pic>
          </p:grpSp>
          <p:pic>
            <p:nvPicPr>
              <p:cNvPr id="28" name="Picture 27">
                <a:extLst>
                  <a:ext uri="{FF2B5EF4-FFF2-40B4-BE49-F238E27FC236}">
                    <a16:creationId xmlns:a16="http://schemas.microsoft.com/office/drawing/2014/main" id="{7219C369-7A3C-44DD-BEF2-7FFF5C04449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24054" y="1277702"/>
                <a:ext cx="189540" cy="189540"/>
              </a:xfrm>
              <a:prstGeom prst="rect">
                <a:avLst/>
              </a:prstGeom>
            </p:spPr>
          </p:pic>
          <p:pic>
            <p:nvPicPr>
              <p:cNvPr id="29" name="Picture 28">
                <a:extLst>
                  <a:ext uri="{FF2B5EF4-FFF2-40B4-BE49-F238E27FC236}">
                    <a16:creationId xmlns:a16="http://schemas.microsoft.com/office/drawing/2014/main" id="{77EA1B3C-83D6-4664-A8B0-2AE39A71A37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20421" y="910682"/>
                <a:ext cx="205335" cy="205335"/>
              </a:xfrm>
              <a:prstGeom prst="rect">
                <a:avLst/>
              </a:prstGeom>
            </p:spPr>
          </p:pic>
        </p:grpSp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FB33BC02-9FA1-4B09-BCAE-5AB9FB24757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16700" y="3070088"/>
              <a:ext cx="208483" cy="173736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BFA9A685-E646-420B-BDE6-827B244774E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00022" y="2893029"/>
              <a:ext cx="301142" cy="301142"/>
            </a:xfrm>
            <a:prstGeom prst="rect">
              <a:avLst/>
            </a:prstGeom>
          </p:spPr>
        </p:pic>
      </p:grpSp>
      <p:cxnSp>
        <p:nvCxnSpPr>
          <p:cNvPr id="13" name="Straight Arrow Connector 12"/>
          <p:cNvCxnSpPr/>
          <p:nvPr/>
        </p:nvCxnSpPr>
        <p:spPr bwMode="auto">
          <a:xfrm flipV="1">
            <a:off x="7746573" y="3259626"/>
            <a:ext cx="8792" cy="760533"/>
          </a:xfrm>
          <a:prstGeom prst="straightConnector1">
            <a:avLst/>
          </a:prstGeom>
          <a:noFill/>
          <a:ln w="50800" cap="flat" cmpd="sng" algn="ctr">
            <a:solidFill>
              <a:srgbClr val="00B0F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Straight Arrow Connector 9"/>
          <p:cNvCxnSpPr/>
          <p:nvPr/>
        </p:nvCxnSpPr>
        <p:spPr bwMode="auto">
          <a:xfrm>
            <a:off x="7428893" y="1296132"/>
            <a:ext cx="0" cy="1551843"/>
          </a:xfrm>
          <a:prstGeom prst="straightConnector1">
            <a:avLst/>
          </a:prstGeom>
          <a:noFill/>
          <a:ln w="50800" cap="flat" cmpd="sng" algn="ctr">
            <a:solidFill>
              <a:srgbClr val="00B0F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284885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4D1018D-EB2D-42D2-A99E-AF42162D23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 4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82EC7F-5DC3-4CC9-9439-0B2F1BE1E07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fld id="{F2BD9D44-EC01-4E71-8CAE-9F9624182C03}" type="slidenum">
              <a:rPr lang="en-US" altLang="en-US" smtClean="0">
                <a:solidFill>
                  <a:srgbClr val="FFFFFF"/>
                </a:solidFill>
              </a:rPr>
              <a:pPr marL="0" indent="0">
                <a:buFont typeface="+mj-lt"/>
                <a:buNone/>
              </a:pPr>
              <a:t>31</a:t>
            </a:fld>
            <a:endParaRPr lang="en-US" dirty="0"/>
          </a:p>
        </p:txBody>
      </p:sp>
      <p:cxnSp>
        <p:nvCxnSpPr>
          <p:cNvPr id="53" name="Straight Connector 52"/>
          <p:cNvCxnSpPr/>
          <p:nvPr/>
        </p:nvCxnSpPr>
        <p:spPr bwMode="auto">
          <a:xfrm>
            <a:off x="2818004" y="2052298"/>
            <a:ext cx="922281" cy="948501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92" name="Picture 91">
            <a:extLst>
              <a:ext uri="{FF2B5EF4-FFF2-40B4-BE49-F238E27FC236}">
                <a16:creationId xmlns:a16="http://schemas.microsoft.com/office/drawing/2014/main" id="{4E415F63-1547-429D-83BA-2EFB06D9518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9663" y="6261870"/>
            <a:ext cx="394232" cy="365760"/>
          </a:xfrm>
          <a:prstGeom prst="rect">
            <a:avLst/>
          </a:prstGeom>
        </p:spPr>
      </p:pic>
      <p:grpSp>
        <p:nvGrpSpPr>
          <p:cNvPr id="77" name="Group 76">
            <a:extLst>
              <a:ext uri="{FF2B5EF4-FFF2-40B4-BE49-F238E27FC236}">
                <a16:creationId xmlns:a16="http://schemas.microsoft.com/office/drawing/2014/main" id="{9B7FA206-A21F-40B5-BCA5-43067EA6FC5A}"/>
              </a:ext>
            </a:extLst>
          </p:cNvPr>
          <p:cNvGrpSpPr/>
          <p:nvPr/>
        </p:nvGrpSpPr>
        <p:grpSpPr>
          <a:xfrm>
            <a:off x="245395" y="1090664"/>
            <a:ext cx="2743200" cy="2350284"/>
            <a:chOff x="245395" y="1090664"/>
            <a:chExt cx="2743200" cy="2350284"/>
          </a:xfrm>
        </p:grpSpPr>
        <p:sp>
          <p:nvSpPr>
            <p:cNvPr id="23" name="TextBox 22"/>
            <p:cNvSpPr txBox="1"/>
            <p:nvPr/>
          </p:nvSpPr>
          <p:spPr>
            <a:xfrm>
              <a:off x="245395" y="1090664"/>
              <a:ext cx="27432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Heading and/or </a:t>
              </a:r>
              <a:r>
                <a:rPr lang="en-US" sz="2000" dirty="0" smtClean="0"/>
                <a:t>Speed</a:t>
              </a:r>
              <a:endParaRPr lang="en-US" sz="2000" dirty="0"/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4F91CD61-896C-47E2-8B23-74ACE87B370D}"/>
                </a:ext>
              </a:extLst>
            </p:cNvPr>
            <p:cNvGrpSpPr/>
            <p:nvPr/>
          </p:nvGrpSpPr>
          <p:grpSpPr>
            <a:xfrm>
              <a:off x="245395" y="1612148"/>
              <a:ext cx="2743200" cy="1828800"/>
              <a:chOff x="231088" y="1619791"/>
              <a:chExt cx="2743200" cy="1828800"/>
            </a:xfrm>
          </p:grpSpPr>
          <p:sp>
            <p:nvSpPr>
              <p:cNvPr id="2" name="Rectangle 1"/>
              <p:cNvSpPr/>
              <p:nvPr/>
            </p:nvSpPr>
            <p:spPr bwMode="auto">
              <a:xfrm>
                <a:off x="231088" y="1619791"/>
                <a:ext cx="2743200" cy="1828800"/>
              </a:xfrm>
              <a:prstGeom prst="rect">
                <a:avLst/>
              </a:prstGeom>
              <a:solidFill>
                <a:schemeClr val="tx1"/>
              </a:soli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grpSp>
            <p:nvGrpSpPr>
              <p:cNvPr id="33" name="Group 32">
                <a:extLst>
                  <a:ext uri="{FF2B5EF4-FFF2-40B4-BE49-F238E27FC236}">
                    <a16:creationId xmlns:a16="http://schemas.microsoft.com/office/drawing/2014/main" id="{F13ED493-9AFE-48FF-92C9-D5E0CF30D544}"/>
                  </a:ext>
                </a:extLst>
              </p:cNvPr>
              <p:cNvGrpSpPr/>
              <p:nvPr/>
            </p:nvGrpSpPr>
            <p:grpSpPr>
              <a:xfrm>
                <a:off x="428149" y="1713903"/>
                <a:ext cx="2349079" cy="1640577"/>
                <a:chOff x="3620421" y="766623"/>
                <a:chExt cx="2349079" cy="1640577"/>
              </a:xfrm>
            </p:grpSpPr>
            <p:grpSp>
              <p:nvGrpSpPr>
                <p:cNvPr id="37" name="Group 36">
                  <a:extLst>
                    <a:ext uri="{FF2B5EF4-FFF2-40B4-BE49-F238E27FC236}">
                      <a16:creationId xmlns:a16="http://schemas.microsoft.com/office/drawing/2014/main" id="{A7B16BF5-6ECB-4DA3-B736-7E7227170314}"/>
                    </a:ext>
                  </a:extLst>
                </p:cNvPr>
                <p:cNvGrpSpPr/>
                <p:nvPr/>
              </p:nvGrpSpPr>
              <p:grpSpPr>
                <a:xfrm>
                  <a:off x="3796635" y="766623"/>
                  <a:ext cx="2172865" cy="1640577"/>
                  <a:chOff x="3796635" y="766623"/>
                  <a:chExt cx="2172865" cy="1640577"/>
                </a:xfrm>
              </p:grpSpPr>
              <p:sp>
                <p:nvSpPr>
                  <p:cNvPr id="41" name="TextBox 40">
                    <a:extLst>
                      <a:ext uri="{FF2B5EF4-FFF2-40B4-BE49-F238E27FC236}">
                        <a16:creationId xmlns:a16="http://schemas.microsoft.com/office/drawing/2014/main" id="{A7D76825-DE0C-4B5E-B48D-5FE028832DF4}"/>
                      </a:ext>
                    </a:extLst>
                  </p:cNvPr>
                  <p:cNvSpPr txBox="1"/>
                  <p:nvPr/>
                </p:nvSpPr>
                <p:spPr>
                  <a:xfrm>
                    <a:off x="3796635" y="766623"/>
                    <a:ext cx="2172865" cy="16405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l">
                      <a:lnSpc>
                        <a:spcPts val="3000"/>
                      </a:lnSpc>
                    </a:pPr>
                    <a:r>
                      <a:rPr lang="en-US" sz="3200" spc="120" dirty="0">
                        <a:solidFill>
                          <a:srgbClr val="DEE39D"/>
                        </a:solidFill>
                        <a:latin typeface="Consolas" panose="020B0609020204030204" pitchFamily="49" charset="0"/>
                      </a:rPr>
                      <a:t>SWA235</a:t>
                    </a:r>
                  </a:p>
                  <a:p>
                    <a:pPr algn="l">
                      <a:lnSpc>
                        <a:spcPts val="3000"/>
                      </a:lnSpc>
                    </a:pPr>
                    <a:r>
                      <a:rPr lang="en-US" sz="3200" spc="120" dirty="0">
                        <a:solidFill>
                          <a:srgbClr val="DEE39D"/>
                        </a:solidFill>
                        <a:latin typeface="Consolas" panose="020B0609020204030204" pitchFamily="49" charset="0"/>
                      </a:rPr>
                      <a:t>3</a:t>
                    </a:r>
                    <a:r>
                      <a:rPr lang="en-US" sz="3200" spc="120" dirty="0" smtClean="0">
                        <a:solidFill>
                          <a:srgbClr val="DEE39D"/>
                        </a:solidFill>
                        <a:latin typeface="Consolas" panose="020B0609020204030204" pitchFamily="49" charset="0"/>
                      </a:rPr>
                      <a:t>10C</a:t>
                    </a:r>
                    <a:endParaRPr lang="en-US" sz="3200" spc="120" dirty="0">
                      <a:solidFill>
                        <a:srgbClr val="DEE39D"/>
                      </a:solidFill>
                      <a:latin typeface="Consolas" panose="020B0609020204030204" pitchFamily="49" charset="0"/>
                    </a:endParaRPr>
                  </a:p>
                  <a:p>
                    <a:pPr algn="l">
                      <a:lnSpc>
                        <a:spcPts val="3000"/>
                      </a:lnSpc>
                    </a:pPr>
                    <a:r>
                      <a:rPr lang="en-US" sz="3200" spc="120" dirty="0">
                        <a:solidFill>
                          <a:srgbClr val="DEE39D"/>
                        </a:solidFill>
                        <a:latin typeface="Consolas" panose="020B0609020204030204" pitchFamily="49" charset="0"/>
                      </a:rPr>
                      <a:t>532 405</a:t>
                    </a:r>
                  </a:p>
                  <a:p>
                    <a:pPr algn="l">
                      <a:lnSpc>
                        <a:spcPts val="3000"/>
                      </a:lnSpc>
                    </a:pPr>
                    <a:r>
                      <a:rPr lang="en-US" sz="3200" spc="120" dirty="0">
                        <a:solidFill>
                          <a:srgbClr val="DEE39D"/>
                        </a:solidFill>
                        <a:latin typeface="Consolas" panose="020B0609020204030204" pitchFamily="49" charset="0"/>
                      </a:rPr>
                      <a:t>H240 M75</a:t>
                    </a:r>
                  </a:p>
                </p:txBody>
              </p:sp>
              <p:pic>
                <p:nvPicPr>
                  <p:cNvPr id="42" name="Picture 41">
                    <a:extLst>
                      <a:ext uri="{FF2B5EF4-FFF2-40B4-BE49-F238E27FC236}">
                        <a16:creationId xmlns:a16="http://schemas.microsoft.com/office/drawing/2014/main" id="{EF1FC2DF-62ED-43C2-803F-612F9A18AC01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3851438" y="789588"/>
                    <a:ext cx="750261" cy="1129339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38" name="Picture 37">
                  <a:extLst>
                    <a:ext uri="{FF2B5EF4-FFF2-40B4-BE49-F238E27FC236}">
                      <a16:creationId xmlns:a16="http://schemas.microsoft.com/office/drawing/2014/main" id="{028CE624-43D8-416B-82D3-F20DD066D87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624054" y="1277702"/>
                  <a:ext cx="189540" cy="189540"/>
                </a:xfrm>
                <a:prstGeom prst="rect">
                  <a:avLst/>
                </a:prstGeom>
              </p:spPr>
            </p:pic>
            <p:pic>
              <p:nvPicPr>
                <p:cNvPr id="39" name="Picture 38">
                  <a:extLst>
                    <a:ext uri="{FF2B5EF4-FFF2-40B4-BE49-F238E27FC236}">
                      <a16:creationId xmlns:a16="http://schemas.microsoft.com/office/drawing/2014/main" id="{CE0C1A4C-4807-4AA5-88D0-26CC6551E93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620421" y="910682"/>
                  <a:ext cx="205335" cy="205335"/>
                </a:xfrm>
                <a:prstGeom prst="rect">
                  <a:avLst/>
                </a:prstGeom>
              </p:spPr>
            </p:pic>
          </p:grpSp>
        </p:grpSp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C223FF0A-3370-46D5-814D-F74DFAE10BAC}"/>
              </a:ext>
            </a:extLst>
          </p:cNvPr>
          <p:cNvGrpSpPr/>
          <p:nvPr/>
        </p:nvGrpSpPr>
        <p:grpSpPr>
          <a:xfrm>
            <a:off x="3185656" y="1098147"/>
            <a:ext cx="2743200" cy="2350284"/>
            <a:chOff x="3268353" y="1090664"/>
            <a:chExt cx="2743200" cy="2350284"/>
          </a:xfrm>
        </p:grpSpPr>
        <p:sp>
          <p:nvSpPr>
            <p:cNvPr id="25" name="TextBox 24"/>
            <p:cNvSpPr txBox="1"/>
            <p:nvPr/>
          </p:nvSpPr>
          <p:spPr>
            <a:xfrm>
              <a:off x="3624317" y="1090664"/>
              <a:ext cx="203127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Free </a:t>
              </a:r>
              <a:r>
                <a:rPr lang="en-US" sz="2000" dirty="0" smtClean="0"/>
                <a:t>Form </a:t>
              </a:r>
              <a:r>
                <a:rPr lang="en-US" sz="2000" dirty="0"/>
                <a:t>T</a:t>
              </a:r>
              <a:r>
                <a:rPr lang="en-US" sz="2000" dirty="0" smtClean="0"/>
                <a:t>ext</a:t>
              </a:r>
              <a:endParaRPr lang="en-US" sz="2000" dirty="0"/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95F2FB0B-8637-48D8-B90D-1501F3F3EE75}"/>
                </a:ext>
              </a:extLst>
            </p:cNvPr>
            <p:cNvGrpSpPr/>
            <p:nvPr/>
          </p:nvGrpSpPr>
          <p:grpSpPr>
            <a:xfrm>
              <a:off x="3268353" y="1612148"/>
              <a:ext cx="2743200" cy="1828800"/>
              <a:chOff x="3215912" y="1604505"/>
              <a:chExt cx="2743200" cy="1828800"/>
            </a:xfrm>
          </p:grpSpPr>
          <p:sp>
            <p:nvSpPr>
              <p:cNvPr id="28" name="Rectangle 27"/>
              <p:cNvSpPr/>
              <p:nvPr/>
            </p:nvSpPr>
            <p:spPr bwMode="auto">
              <a:xfrm>
                <a:off x="3215912" y="1604505"/>
                <a:ext cx="2743200" cy="1828800"/>
              </a:xfrm>
              <a:prstGeom prst="rect">
                <a:avLst/>
              </a:prstGeom>
              <a:solidFill>
                <a:schemeClr val="tx1"/>
              </a:soli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cxnSp>
            <p:nvCxnSpPr>
              <p:cNvPr id="36" name="Straight Connector 35"/>
              <p:cNvCxnSpPr/>
              <p:nvPr/>
            </p:nvCxnSpPr>
            <p:spPr bwMode="auto">
              <a:xfrm>
                <a:off x="4126372" y="2044655"/>
                <a:ext cx="922281" cy="948501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grpSp>
            <p:nvGrpSpPr>
              <p:cNvPr id="44" name="Group 43">
                <a:extLst>
                  <a:ext uri="{FF2B5EF4-FFF2-40B4-BE49-F238E27FC236}">
                    <a16:creationId xmlns:a16="http://schemas.microsoft.com/office/drawing/2014/main" id="{6CB3DEC6-BABA-4F60-9BD1-97B961001A1A}"/>
                  </a:ext>
                </a:extLst>
              </p:cNvPr>
              <p:cNvGrpSpPr/>
              <p:nvPr/>
            </p:nvGrpSpPr>
            <p:grpSpPr>
              <a:xfrm>
                <a:off x="3412973" y="1698617"/>
                <a:ext cx="2349079" cy="1640577"/>
                <a:chOff x="3620421" y="766623"/>
                <a:chExt cx="2349079" cy="1640577"/>
              </a:xfrm>
            </p:grpSpPr>
            <p:grpSp>
              <p:nvGrpSpPr>
                <p:cNvPr id="45" name="Group 44">
                  <a:extLst>
                    <a:ext uri="{FF2B5EF4-FFF2-40B4-BE49-F238E27FC236}">
                      <a16:creationId xmlns:a16="http://schemas.microsoft.com/office/drawing/2014/main" id="{CEC6CAEB-E41A-4284-B3F7-CE6BABEF1C57}"/>
                    </a:ext>
                  </a:extLst>
                </p:cNvPr>
                <p:cNvGrpSpPr/>
                <p:nvPr/>
              </p:nvGrpSpPr>
              <p:grpSpPr>
                <a:xfrm>
                  <a:off x="3796635" y="766623"/>
                  <a:ext cx="2172865" cy="1640577"/>
                  <a:chOff x="3796635" y="766623"/>
                  <a:chExt cx="2172865" cy="1640577"/>
                </a:xfrm>
              </p:grpSpPr>
              <p:sp>
                <p:nvSpPr>
                  <p:cNvPr id="49" name="TextBox 48">
                    <a:extLst>
                      <a:ext uri="{FF2B5EF4-FFF2-40B4-BE49-F238E27FC236}">
                        <a16:creationId xmlns:a16="http://schemas.microsoft.com/office/drawing/2014/main" id="{46055F80-9548-4A07-BD58-BE7B0EB85941}"/>
                      </a:ext>
                    </a:extLst>
                  </p:cNvPr>
                  <p:cNvSpPr txBox="1"/>
                  <p:nvPr/>
                </p:nvSpPr>
                <p:spPr>
                  <a:xfrm>
                    <a:off x="3796635" y="766623"/>
                    <a:ext cx="2172865" cy="16405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l">
                      <a:lnSpc>
                        <a:spcPts val="3000"/>
                      </a:lnSpc>
                    </a:pPr>
                    <a:r>
                      <a:rPr lang="en-US" sz="3200" spc="120" dirty="0">
                        <a:solidFill>
                          <a:srgbClr val="DEE39D"/>
                        </a:solidFill>
                        <a:latin typeface="Consolas" panose="020B0609020204030204" pitchFamily="49" charset="0"/>
                      </a:rPr>
                      <a:t>SWA235</a:t>
                    </a:r>
                  </a:p>
                  <a:p>
                    <a:pPr algn="l">
                      <a:lnSpc>
                        <a:spcPts val="3000"/>
                      </a:lnSpc>
                    </a:pPr>
                    <a:r>
                      <a:rPr lang="en-US" sz="3200" spc="120" dirty="0">
                        <a:solidFill>
                          <a:srgbClr val="DEE39D"/>
                        </a:solidFill>
                        <a:latin typeface="Consolas" panose="020B0609020204030204" pitchFamily="49" charset="0"/>
                      </a:rPr>
                      <a:t>3</a:t>
                    </a:r>
                    <a:r>
                      <a:rPr lang="en-US" sz="3200" spc="120" dirty="0" smtClean="0">
                        <a:solidFill>
                          <a:srgbClr val="DEE39D"/>
                        </a:solidFill>
                        <a:latin typeface="Consolas" panose="020B0609020204030204" pitchFamily="49" charset="0"/>
                      </a:rPr>
                      <a:t>10C</a:t>
                    </a:r>
                    <a:endParaRPr lang="en-US" sz="3200" spc="120" dirty="0">
                      <a:solidFill>
                        <a:srgbClr val="DEE39D"/>
                      </a:solidFill>
                      <a:latin typeface="Consolas" panose="020B0609020204030204" pitchFamily="49" charset="0"/>
                    </a:endParaRPr>
                  </a:p>
                  <a:p>
                    <a:pPr algn="l">
                      <a:lnSpc>
                        <a:spcPts val="3000"/>
                      </a:lnSpc>
                    </a:pPr>
                    <a:r>
                      <a:rPr lang="en-US" sz="3200" spc="120" dirty="0">
                        <a:solidFill>
                          <a:srgbClr val="DEE39D"/>
                        </a:solidFill>
                        <a:latin typeface="Consolas" panose="020B0609020204030204" pitchFamily="49" charset="0"/>
                      </a:rPr>
                      <a:t>532 405</a:t>
                    </a:r>
                  </a:p>
                  <a:p>
                    <a:pPr algn="l">
                      <a:lnSpc>
                        <a:spcPts val="3000"/>
                      </a:lnSpc>
                    </a:pPr>
                    <a:r>
                      <a:rPr lang="en-US" sz="3200" spc="120" dirty="0">
                        <a:solidFill>
                          <a:srgbClr val="DEE39D"/>
                        </a:solidFill>
                        <a:latin typeface="Consolas" panose="020B0609020204030204" pitchFamily="49" charset="0"/>
                      </a:rPr>
                      <a:t>RQ/NEUTO</a:t>
                    </a:r>
                  </a:p>
                </p:txBody>
              </p:sp>
              <p:pic>
                <p:nvPicPr>
                  <p:cNvPr id="50" name="Picture 49">
                    <a:extLst>
                      <a:ext uri="{FF2B5EF4-FFF2-40B4-BE49-F238E27FC236}">
                        <a16:creationId xmlns:a16="http://schemas.microsoft.com/office/drawing/2014/main" id="{D8160AD5-9C79-4D79-A8FF-C20D48F081F2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3851438" y="789588"/>
                    <a:ext cx="750261" cy="1129339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46" name="Picture 45">
                  <a:extLst>
                    <a:ext uri="{FF2B5EF4-FFF2-40B4-BE49-F238E27FC236}">
                      <a16:creationId xmlns:a16="http://schemas.microsoft.com/office/drawing/2014/main" id="{4BDAB532-3050-406A-A26E-4E04566C7AF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624054" y="1277702"/>
                  <a:ext cx="189540" cy="189540"/>
                </a:xfrm>
                <a:prstGeom prst="rect">
                  <a:avLst/>
                </a:prstGeom>
              </p:spPr>
            </p:pic>
            <p:pic>
              <p:nvPicPr>
                <p:cNvPr id="47" name="Picture 46">
                  <a:extLst>
                    <a:ext uri="{FF2B5EF4-FFF2-40B4-BE49-F238E27FC236}">
                      <a16:creationId xmlns:a16="http://schemas.microsoft.com/office/drawing/2014/main" id="{AD8B46DF-4F83-49A7-AA78-9E385DF32BD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620421" y="910682"/>
                  <a:ext cx="205335" cy="205335"/>
                </a:xfrm>
                <a:prstGeom prst="rect">
                  <a:avLst/>
                </a:prstGeom>
              </p:spPr>
            </p:pic>
          </p:grpSp>
        </p:grpSp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426CE5A9-3935-4A70-BECD-50BEB09785A2}"/>
              </a:ext>
            </a:extLst>
          </p:cNvPr>
          <p:cNvGrpSpPr/>
          <p:nvPr/>
        </p:nvGrpSpPr>
        <p:grpSpPr>
          <a:xfrm>
            <a:off x="6142304" y="1090664"/>
            <a:ext cx="2743200" cy="2350284"/>
            <a:chOff x="6142304" y="1090664"/>
            <a:chExt cx="2743200" cy="2350284"/>
          </a:xfrm>
        </p:grpSpPr>
        <p:sp>
          <p:nvSpPr>
            <p:cNvPr id="26" name="TextBox 25"/>
            <p:cNvSpPr txBox="1"/>
            <p:nvPr/>
          </p:nvSpPr>
          <p:spPr>
            <a:xfrm>
              <a:off x="6524245" y="1090664"/>
              <a:ext cx="197931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Aircraft </a:t>
              </a:r>
              <a:r>
                <a:rPr lang="en-US" sz="2000" dirty="0" smtClean="0"/>
                <a:t>Data</a:t>
              </a:r>
              <a:endParaRPr lang="en-US" sz="2000" dirty="0"/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9AE4BD81-D75E-42CA-8546-1ABC632B952C}"/>
                </a:ext>
              </a:extLst>
            </p:cNvPr>
            <p:cNvGrpSpPr/>
            <p:nvPr/>
          </p:nvGrpSpPr>
          <p:grpSpPr>
            <a:xfrm>
              <a:off x="6142304" y="1612148"/>
              <a:ext cx="2743200" cy="1828800"/>
              <a:chOff x="6142304" y="1616232"/>
              <a:chExt cx="2743200" cy="1828800"/>
            </a:xfrm>
          </p:grpSpPr>
          <p:sp>
            <p:nvSpPr>
              <p:cNvPr id="40" name="Rectangle 39"/>
              <p:cNvSpPr/>
              <p:nvPr/>
            </p:nvSpPr>
            <p:spPr bwMode="auto">
              <a:xfrm>
                <a:off x="6142304" y="1616232"/>
                <a:ext cx="2743200" cy="1828800"/>
              </a:xfrm>
              <a:prstGeom prst="rect">
                <a:avLst/>
              </a:prstGeom>
              <a:solidFill>
                <a:schemeClr val="tx1"/>
              </a:soli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cxnSp>
            <p:nvCxnSpPr>
              <p:cNvPr id="56" name="Straight Connector 55"/>
              <p:cNvCxnSpPr/>
              <p:nvPr/>
            </p:nvCxnSpPr>
            <p:spPr bwMode="auto">
              <a:xfrm>
                <a:off x="7052764" y="2056382"/>
                <a:ext cx="922281" cy="948501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grpSp>
            <p:nvGrpSpPr>
              <p:cNvPr id="51" name="Group 50">
                <a:extLst>
                  <a:ext uri="{FF2B5EF4-FFF2-40B4-BE49-F238E27FC236}">
                    <a16:creationId xmlns:a16="http://schemas.microsoft.com/office/drawing/2014/main" id="{F83A626D-DF1E-44BC-9F67-CD668F29A122}"/>
                  </a:ext>
                </a:extLst>
              </p:cNvPr>
              <p:cNvGrpSpPr/>
              <p:nvPr/>
            </p:nvGrpSpPr>
            <p:grpSpPr>
              <a:xfrm>
                <a:off x="6339365" y="1710344"/>
                <a:ext cx="2349079" cy="1640577"/>
                <a:chOff x="3620421" y="766623"/>
                <a:chExt cx="2349079" cy="1640577"/>
              </a:xfrm>
            </p:grpSpPr>
            <p:grpSp>
              <p:nvGrpSpPr>
                <p:cNvPr id="52" name="Group 51">
                  <a:extLst>
                    <a:ext uri="{FF2B5EF4-FFF2-40B4-BE49-F238E27FC236}">
                      <a16:creationId xmlns:a16="http://schemas.microsoft.com/office/drawing/2014/main" id="{5408BFE5-8A8B-4ADF-9175-27A42D50A6DD}"/>
                    </a:ext>
                  </a:extLst>
                </p:cNvPr>
                <p:cNvGrpSpPr/>
                <p:nvPr/>
              </p:nvGrpSpPr>
              <p:grpSpPr>
                <a:xfrm>
                  <a:off x="3796635" y="766623"/>
                  <a:ext cx="2172865" cy="1640577"/>
                  <a:chOff x="3796635" y="766623"/>
                  <a:chExt cx="2172865" cy="1640577"/>
                </a:xfrm>
              </p:grpSpPr>
              <p:sp>
                <p:nvSpPr>
                  <p:cNvPr id="57" name="TextBox 56">
                    <a:extLst>
                      <a:ext uri="{FF2B5EF4-FFF2-40B4-BE49-F238E27FC236}">
                        <a16:creationId xmlns:a16="http://schemas.microsoft.com/office/drawing/2014/main" id="{09C489E7-2FD7-42BA-ABA7-4291E5DA4847}"/>
                      </a:ext>
                    </a:extLst>
                  </p:cNvPr>
                  <p:cNvSpPr txBox="1"/>
                  <p:nvPr/>
                </p:nvSpPr>
                <p:spPr>
                  <a:xfrm>
                    <a:off x="3796635" y="766623"/>
                    <a:ext cx="2172865" cy="16405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l">
                      <a:lnSpc>
                        <a:spcPts val="3000"/>
                      </a:lnSpc>
                    </a:pPr>
                    <a:r>
                      <a:rPr lang="en-US" sz="3200" spc="120" dirty="0">
                        <a:solidFill>
                          <a:srgbClr val="DEE39D"/>
                        </a:solidFill>
                        <a:latin typeface="Consolas" panose="020B0609020204030204" pitchFamily="49" charset="0"/>
                      </a:rPr>
                      <a:t>SWA235</a:t>
                    </a:r>
                  </a:p>
                  <a:p>
                    <a:pPr algn="l">
                      <a:lnSpc>
                        <a:spcPts val="3000"/>
                      </a:lnSpc>
                    </a:pPr>
                    <a:r>
                      <a:rPr lang="en-US" sz="3200" spc="120" dirty="0">
                        <a:solidFill>
                          <a:srgbClr val="DEE39D"/>
                        </a:solidFill>
                        <a:latin typeface="Consolas" panose="020B0609020204030204" pitchFamily="49" charset="0"/>
                      </a:rPr>
                      <a:t>3</a:t>
                    </a:r>
                    <a:r>
                      <a:rPr lang="en-US" sz="3200" spc="120" dirty="0" smtClean="0">
                        <a:solidFill>
                          <a:srgbClr val="DEE39D"/>
                        </a:solidFill>
                        <a:latin typeface="Consolas" panose="020B0609020204030204" pitchFamily="49" charset="0"/>
                      </a:rPr>
                      <a:t>10C</a:t>
                    </a:r>
                    <a:endParaRPr lang="en-US" sz="3200" spc="120" dirty="0">
                      <a:solidFill>
                        <a:srgbClr val="DEE39D"/>
                      </a:solidFill>
                      <a:latin typeface="Consolas" panose="020B0609020204030204" pitchFamily="49" charset="0"/>
                    </a:endParaRPr>
                  </a:p>
                  <a:p>
                    <a:pPr algn="l">
                      <a:lnSpc>
                        <a:spcPts val="3000"/>
                      </a:lnSpc>
                    </a:pPr>
                    <a:r>
                      <a:rPr lang="en-US" sz="3200" spc="120" dirty="0">
                        <a:solidFill>
                          <a:srgbClr val="DEE39D"/>
                        </a:solidFill>
                        <a:latin typeface="Consolas" panose="020B0609020204030204" pitchFamily="49" charset="0"/>
                      </a:rPr>
                      <a:t>532 405</a:t>
                    </a:r>
                  </a:p>
                  <a:p>
                    <a:pPr algn="l">
                      <a:lnSpc>
                        <a:spcPts val="3000"/>
                      </a:lnSpc>
                    </a:pPr>
                    <a:r>
                      <a:rPr lang="en-US" sz="3200" spc="120" dirty="0">
                        <a:solidFill>
                          <a:srgbClr val="DEE39D"/>
                        </a:solidFill>
                        <a:latin typeface="Consolas" panose="020B0609020204030204" pitchFamily="49" charset="0"/>
                      </a:rPr>
                      <a:t>B738/L</a:t>
                    </a:r>
                  </a:p>
                </p:txBody>
              </p:sp>
              <p:pic>
                <p:nvPicPr>
                  <p:cNvPr id="58" name="Picture 57">
                    <a:extLst>
                      <a:ext uri="{FF2B5EF4-FFF2-40B4-BE49-F238E27FC236}">
                        <a16:creationId xmlns:a16="http://schemas.microsoft.com/office/drawing/2014/main" id="{49C65908-FDF5-409B-8158-D227FD6B8C4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3851438" y="789588"/>
                    <a:ext cx="750261" cy="1129339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54" name="Picture 53">
                  <a:extLst>
                    <a:ext uri="{FF2B5EF4-FFF2-40B4-BE49-F238E27FC236}">
                      <a16:creationId xmlns:a16="http://schemas.microsoft.com/office/drawing/2014/main" id="{296DA70F-2C06-4D51-91ED-B32964AB635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624054" y="1277702"/>
                  <a:ext cx="189540" cy="189540"/>
                </a:xfrm>
                <a:prstGeom prst="rect">
                  <a:avLst/>
                </a:prstGeom>
              </p:spPr>
            </p:pic>
            <p:pic>
              <p:nvPicPr>
                <p:cNvPr id="55" name="Picture 54">
                  <a:extLst>
                    <a:ext uri="{FF2B5EF4-FFF2-40B4-BE49-F238E27FC236}">
                      <a16:creationId xmlns:a16="http://schemas.microsoft.com/office/drawing/2014/main" id="{4571F3E6-CBCF-4B13-AA91-23BFE947604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620421" y="910682"/>
                  <a:ext cx="205335" cy="205335"/>
                </a:xfrm>
                <a:prstGeom prst="rect">
                  <a:avLst/>
                </a:prstGeom>
              </p:spPr>
            </p:pic>
          </p:grpSp>
        </p:grpSp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DD2E5391-700B-41CD-B01A-12E3F0CB3048}"/>
              </a:ext>
            </a:extLst>
          </p:cNvPr>
          <p:cNvGrpSpPr/>
          <p:nvPr/>
        </p:nvGrpSpPr>
        <p:grpSpPr>
          <a:xfrm>
            <a:off x="245395" y="3647447"/>
            <a:ext cx="2743200" cy="2282920"/>
            <a:chOff x="230076" y="3652974"/>
            <a:chExt cx="2743200" cy="2282920"/>
          </a:xfrm>
        </p:grpSpPr>
        <p:sp>
          <p:nvSpPr>
            <p:cNvPr id="27" name="TextBox 26"/>
            <p:cNvSpPr txBox="1"/>
            <p:nvPr/>
          </p:nvSpPr>
          <p:spPr>
            <a:xfrm>
              <a:off x="769666" y="5535784"/>
              <a:ext cx="166402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Destination</a:t>
              </a:r>
            </a:p>
          </p:txBody>
        </p: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27CDACD0-A127-4345-81CE-06808C44F401}"/>
                </a:ext>
              </a:extLst>
            </p:cNvPr>
            <p:cNvGrpSpPr/>
            <p:nvPr/>
          </p:nvGrpSpPr>
          <p:grpSpPr>
            <a:xfrm>
              <a:off x="230076" y="3652974"/>
              <a:ext cx="2743200" cy="1828800"/>
              <a:chOff x="230076" y="3652969"/>
              <a:chExt cx="2743200" cy="1828800"/>
            </a:xfrm>
          </p:grpSpPr>
          <p:sp>
            <p:nvSpPr>
              <p:cNvPr id="17" name="Rectangle 16"/>
              <p:cNvSpPr/>
              <p:nvPr/>
            </p:nvSpPr>
            <p:spPr bwMode="auto">
              <a:xfrm>
                <a:off x="230076" y="3652969"/>
                <a:ext cx="2743200" cy="1828800"/>
              </a:xfrm>
              <a:prstGeom prst="rect">
                <a:avLst/>
              </a:prstGeom>
              <a:solidFill>
                <a:schemeClr val="tx1"/>
              </a:soli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grpSp>
            <p:nvGrpSpPr>
              <p:cNvPr id="59" name="Group 58">
                <a:extLst>
                  <a:ext uri="{FF2B5EF4-FFF2-40B4-BE49-F238E27FC236}">
                    <a16:creationId xmlns:a16="http://schemas.microsoft.com/office/drawing/2014/main" id="{68BFF026-8F34-4411-A30A-9FDA44978534}"/>
                  </a:ext>
                </a:extLst>
              </p:cNvPr>
              <p:cNvGrpSpPr/>
              <p:nvPr/>
            </p:nvGrpSpPr>
            <p:grpSpPr>
              <a:xfrm>
                <a:off x="427137" y="3747081"/>
                <a:ext cx="2349079" cy="1640577"/>
                <a:chOff x="3620421" y="766623"/>
                <a:chExt cx="2349079" cy="1640577"/>
              </a:xfrm>
            </p:grpSpPr>
            <p:grpSp>
              <p:nvGrpSpPr>
                <p:cNvPr id="60" name="Group 59">
                  <a:extLst>
                    <a:ext uri="{FF2B5EF4-FFF2-40B4-BE49-F238E27FC236}">
                      <a16:creationId xmlns:a16="http://schemas.microsoft.com/office/drawing/2014/main" id="{3729EF68-5CE5-4CBA-8BB6-50FE1728719D}"/>
                    </a:ext>
                  </a:extLst>
                </p:cNvPr>
                <p:cNvGrpSpPr/>
                <p:nvPr/>
              </p:nvGrpSpPr>
              <p:grpSpPr>
                <a:xfrm>
                  <a:off x="3796635" y="766623"/>
                  <a:ext cx="2172865" cy="1640577"/>
                  <a:chOff x="3796635" y="766623"/>
                  <a:chExt cx="2172865" cy="1640577"/>
                </a:xfrm>
              </p:grpSpPr>
              <p:sp>
                <p:nvSpPr>
                  <p:cNvPr id="63" name="TextBox 62">
                    <a:extLst>
                      <a:ext uri="{FF2B5EF4-FFF2-40B4-BE49-F238E27FC236}">
                        <a16:creationId xmlns:a16="http://schemas.microsoft.com/office/drawing/2014/main" id="{07BEC4C2-6FB8-44B0-9059-93B5E3BC4227}"/>
                      </a:ext>
                    </a:extLst>
                  </p:cNvPr>
                  <p:cNvSpPr txBox="1"/>
                  <p:nvPr/>
                </p:nvSpPr>
                <p:spPr>
                  <a:xfrm>
                    <a:off x="3796635" y="766623"/>
                    <a:ext cx="2172865" cy="16405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l">
                      <a:lnSpc>
                        <a:spcPts val="3000"/>
                      </a:lnSpc>
                    </a:pPr>
                    <a:r>
                      <a:rPr lang="en-US" sz="3200" spc="120" dirty="0">
                        <a:solidFill>
                          <a:srgbClr val="DEE39D"/>
                        </a:solidFill>
                        <a:latin typeface="Consolas" panose="020B0609020204030204" pitchFamily="49" charset="0"/>
                      </a:rPr>
                      <a:t>SWA235</a:t>
                    </a:r>
                  </a:p>
                  <a:p>
                    <a:pPr algn="l">
                      <a:lnSpc>
                        <a:spcPts val="3000"/>
                      </a:lnSpc>
                    </a:pPr>
                    <a:r>
                      <a:rPr lang="en-US" sz="3200" spc="120" dirty="0">
                        <a:solidFill>
                          <a:srgbClr val="DEE39D"/>
                        </a:solidFill>
                        <a:latin typeface="Consolas" panose="020B0609020204030204" pitchFamily="49" charset="0"/>
                      </a:rPr>
                      <a:t>3</a:t>
                    </a:r>
                    <a:r>
                      <a:rPr lang="en-US" sz="3200" spc="120" dirty="0" smtClean="0">
                        <a:solidFill>
                          <a:srgbClr val="DEE39D"/>
                        </a:solidFill>
                        <a:latin typeface="Consolas" panose="020B0609020204030204" pitchFamily="49" charset="0"/>
                      </a:rPr>
                      <a:t>10C</a:t>
                    </a:r>
                    <a:endParaRPr lang="en-US" sz="3200" spc="120" dirty="0">
                      <a:solidFill>
                        <a:srgbClr val="DEE39D"/>
                      </a:solidFill>
                      <a:latin typeface="Consolas" panose="020B0609020204030204" pitchFamily="49" charset="0"/>
                    </a:endParaRPr>
                  </a:p>
                  <a:p>
                    <a:pPr algn="l">
                      <a:lnSpc>
                        <a:spcPts val="3000"/>
                      </a:lnSpc>
                    </a:pPr>
                    <a:r>
                      <a:rPr lang="en-US" sz="3200" spc="120" dirty="0">
                        <a:solidFill>
                          <a:srgbClr val="DEE39D"/>
                        </a:solidFill>
                        <a:latin typeface="Consolas" panose="020B0609020204030204" pitchFamily="49" charset="0"/>
                      </a:rPr>
                      <a:t>532 405</a:t>
                    </a:r>
                  </a:p>
                  <a:p>
                    <a:pPr algn="l">
                      <a:lnSpc>
                        <a:spcPts val="3000"/>
                      </a:lnSpc>
                    </a:pPr>
                    <a:r>
                      <a:rPr lang="en-US" sz="3200" spc="120" dirty="0">
                        <a:solidFill>
                          <a:srgbClr val="DEE39D"/>
                        </a:solidFill>
                        <a:latin typeface="Consolas" panose="020B0609020204030204" pitchFamily="49" charset="0"/>
                      </a:rPr>
                      <a:t>KPHL</a:t>
                    </a:r>
                  </a:p>
                </p:txBody>
              </p:sp>
              <p:pic>
                <p:nvPicPr>
                  <p:cNvPr id="64" name="Picture 63">
                    <a:extLst>
                      <a:ext uri="{FF2B5EF4-FFF2-40B4-BE49-F238E27FC236}">
                        <a16:creationId xmlns:a16="http://schemas.microsoft.com/office/drawing/2014/main" id="{E082C641-5815-44D4-BF01-5DC2AB59E5D5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3851438" y="789588"/>
                    <a:ext cx="750261" cy="1129339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61" name="Picture 60">
                  <a:extLst>
                    <a:ext uri="{FF2B5EF4-FFF2-40B4-BE49-F238E27FC236}">
                      <a16:creationId xmlns:a16="http://schemas.microsoft.com/office/drawing/2014/main" id="{76EA80A8-D54C-44C7-A1A3-63604ED10F1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624054" y="1277702"/>
                  <a:ext cx="189540" cy="189540"/>
                </a:xfrm>
                <a:prstGeom prst="rect">
                  <a:avLst/>
                </a:prstGeom>
              </p:spPr>
            </p:pic>
            <p:pic>
              <p:nvPicPr>
                <p:cNvPr id="62" name="Picture 61">
                  <a:extLst>
                    <a:ext uri="{FF2B5EF4-FFF2-40B4-BE49-F238E27FC236}">
                      <a16:creationId xmlns:a16="http://schemas.microsoft.com/office/drawing/2014/main" id="{4E1A2C4D-D4E7-4647-9367-067A4EB6F84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620421" y="910682"/>
                  <a:ext cx="205335" cy="205335"/>
                </a:xfrm>
                <a:prstGeom prst="rect">
                  <a:avLst/>
                </a:prstGeom>
              </p:spPr>
            </p:pic>
          </p:grpSp>
        </p:grpSp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6CA26A15-9667-4F45-885C-92FBDDEF7385}"/>
              </a:ext>
            </a:extLst>
          </p:cNvPr>
          <p:cNvGrpSpPr/>
          <p:nvPr/>
        </p:nvGrpSpPr>
        <p:grpSpPr>
          <a:xfrm>
            <a:off x="3185656" y="3642927"/>
            <a:ext cx="2743200" cy="2282920"/>
            <a:chOff x="3292036" y="3652974"/>
            <a:chExt cx="2743200" cy="2282920"/>
          </a:xfrm>
        </p:grpSpPr>
        <p:sp>
          <p:nvSpPr>
            <p:cNvPr id="29" name="TextBox 28"/>
            <p:cNvSpPr txBox="1"/>
            <p:nvPr/>
          </p:nvSpPr>
          <p:spPr>
            <a:xfrm>
              <a:off x="3624316" y="5535784"/>
              <a:ext cx="207864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GIM-S </a:t>
              </a:r>
              <a:r>
                <a:rPr lang="en-US" sz="2000" dirty="0" smtClean="0"/>
                <a:t>Indicator</a:t>
              </a:r>
              <a:endParaRPr lang="en-US" sz="2000" dirty="0"/>
            </a:p>
          </p:txBody>
        </p: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65671FBC-15F7-446A-AB86-978110D036CE}"/>
                </a:ext>
              </a:extLst>
            </p:cNvPr>
            <p:cNvGrpSpPr/>
            <p:nvPr/>
          </p:nvGrpSpPr>
          <p:grpSpPr>
            <a:xfrm>
              <a:off x="3292036" y="3652974"/>
              <a:ext cx="2743200" cy="1828800"/>
              <a:chOff x="3185788" y="3654439"/>
              <a:chExt cx="2743200" cy="1828800"/>
            </a:xfrm>
          </p:grpSpPr>
          <p:sp>
            <p:nvSpPr>
              <p:cNvPr id="19" name="Rectangle 18"/>
              <p:cNvSpPr/>
              <p:nvPr/>
            </p:nvSpPr>
            <p:spPr bwMode="auto">
              <a:xfrm>
                <a:off x="3185788" y="3654439"/>
                <a:ext cx="2743200" cy="1828800"/>
              </a:xfrm>
              <a:prstGeom prst="rect">
                <a:avLst/>
              </a:prstGeom>
              <a:solidFill>
                <a:schemeClr val="tx1"/>
              </a:soli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4001D90A-34DF-49A2-914D-5D53054E479E}"/>
                  </a:ext>
                </a:extLst>
              </p:cNvPr>
              <p:cNvGrpSpPr/>
              <p:nvPr/>
            </p:nvGrpSpPr>
            <p:grpSpPr>
              <a:xfrm>
                <a:off x="3382849" y="3748551"/>
                <a:ext cx="2349079" cy="1640577"/>
                <a:chOff x="3406625" y="3747199"/>
                <a:chExt cx="2349079" cy="1640577"/>
              </a:xfrm>
            </p:grpSpPr>
            <p:pic>
              <p:nvPicPr>
                <p:cNvPr id="8" name="Picture 7">
                  <a:extLst>
                    <a:ext uri="{FF2B5EF4-FFF2-40B4-BE49-F238E27FC236}">
                      <a16:creationId xmlns:a16="http://schemas.microsoft.com/office/drawing/2014/main" id="{4651D8A2-5153-4478-95DF-90DE2CB53FC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632005" y="5010385"/>
                  <a:ext cx="208483" cy="208483"/>
                </a:xfrm>
                <a:prstGeom prst="rect">
                  <a:avLst/>
                </a:prstGeom>
              </p:spPr>
            </p:pic>
            <p:grpSp>
              <p:nvGrpSpPr>
                <p:cNvPr id="65" name="Group 64">
                  <a:extLst>
                    <a:ext uri="{FF2B5EF4-FFF2-40B4-BE49-F238E27FC236}">
                      <a16:creationId xmlns:a16="http://schemas.microsoft.com/office/drawing/2014/main" id="{A9805CE9-2337-41DA-9ABD-E599D8C27443}"/>
                    </a:ext>
                  </a:extLst>
                </p:cNvPr>
                <p:cNvGrpSpPr/>
                <p:nvPr/>
              </p:nvGrpSpPr>
              <p:grpSpPr>
                <a:xfrm>
                  <a:off x="3406625" y="3747199"/>
                  <a:ext cx="2349079" cy="1640577"/>
                  <a:chOff x="3620421" y="766623"/>
                  <a:chExt cx="2349079" cy="1640577"/>
                </a:xfrm>
              </p:grpSpPr>
              <p:grpSp>
                <p:nvGrpSpPr>
                  <p:cNvPr id="66" name="Group 65">
                    <a:extLst>
                      <a:ext uri="{FF2B5EF4-FFF2-40B4-BE49-F238E27FC236}">
                        <a16:creationId xmlns:a16="http://schemas.microsoft.com/office/drawing/2014/main" id="{F5FC02C2-E61E-4DCD-B75E-CE968592C654}"/>
                      </a:ext>
                    </a:extLst>
                  </p:cNvPr>
                  <p:cNvGrpSpPr/>
                  <p:nvPr/>
                </p:nvGrpSpPr>
                <p:grpSpPr>
                  <a:xfrm>
                    <a:off x="3796635" y="766623"/>
                    <a:ext cx="2172865" cy="1640577"/>
                    <a:chOff x="3796635" y="766623"/>
                    <a:chExt cx="2172865" cy="1640577"/>
                  </a:xfrm>
                </p:grpSpPr>
                <p:sp>
                  <p:nvSpPr>
                    <p:cNvPr id="69" name="TextBox 68">
                      <a:extLst>
                        <a:ext uri="{FF2B5EF4-FFF2-40B4-BE49-F238E27FC236}">
                          <a16:creationId xmlns:a16="http://schemas.microsoft.com/office/drawing/2014/main" id="{427952DC-6811-48BE-B5CB-7BE16BDA8390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3796635" y="766623"/>
                      <a:ext cx="2172865" cy="1640577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l">
                        <a:lnSpc>
                          <a:spcPts val="3000"/>
                        </a:lnSpc>
                      </a:pPr>
                      <a:r>
                        <a:rPr lang="en-US" sz="3200" spc="120" dirty="0">
                          <a:solidFill>
                            <a:srgbClr val="DEE39D"/>
                          </a:solidFill>
                          <a:latin typeface="Consolas" panose="020B0609020204030204" pitchFamily="49" charset="0"/>
                        </a:rPr>
                        <a:t>SWA235</a:t>
                      </a:r>
                    </a:p>
                    <a:p>
                      <a:pPr algn="l">
                        <a:lnSpc>
                          <a:spcPts val="3000"/>
                        </a:lnSpc>
                      </a:pPr>
                      <a:r>
                        <a:rPr lang="en-US" sz="3200" spc="120" dirty="0">
                          <a:solidFill>
                            <a:srgbClr val="DEE39D"/>
                          </a:solidFill>
                          <a:latin typeface="Consolas" panose="020B0609020204030204" pitchFamily="49" charset="0"/>
                        </a:rPr>
                        <a:t>3</a:t>
                      </a:r>
                      <a:r>
                        <a:rPr lang="en-US" sz="3200" spc="120" dirty="0" smtClean="0">
                          <a:solidFill>
                            <a:srgbClr val="DEE39D"/>
                          </a:solidFill>
                          <a:latin typeface="Consolas" panose="020B0609020204030204" pitchFamily="49" charset="0"/>
                        </a:rPr>
                        <a:t>10C</a:t>
                      </a:r>
                      <a:endParaRPr lang="en-US" sz="3200" spc="120" dirty="0">
                        <a:solidFill>
                          <a:srgbClr val="DEE39D"/>
                        </a:solidFill>
                        <a:latin typeface="Consolas" panose="020B0609020204030204" pitchFamily="49" charset="0"/>
                      </a:endParaRPr>
                    </a:p>
                    <a:p>
                      <a:pPr algn="l">
                        <a:lnSpc>
                          <a:spcPts val="3000"/>
                        </a:lnSpc>
                      </a:pPr>
                      <a:r>
                        <a:rPr lang="en-US" sz="3200" spc="120" dirty="0">
                          <a:solidFill>
                            <a:srgbClr val="DEE39D"/>
                          </a:solidFill>
                          <a:latin typeface="Consolas" panose="020B0609020204030204" pitchFamily="49" charset="0"/>
                        </a:rPr>
                        <a:t>532 405</a:t>
                      </a:r>
                    </a:p>
                    <a:p>
                      <a:pPr algn="l">
                        <a:lnSpc>
                          <a:spcPts val="3000"/>
                        </a:lnSpc>
                      </a:pPr>
                      <a:r>
                        <a:rPr lang="en-US" sz="3200" spc="120" dirty="0">
                          <a:solidFill>
                            <a:srgbClr val="DEE39D"/>
                          </a:solidFill>
                          <a:latin typeface="Consolas" panose="020B0609020204030204" pitchFamily="49" charset="0"/>
                        </a:rPr>
                        <a:t>H240 M75</a:t>
                      </a:r>
                    </a:p>
                  </p:txBody>
                </p:sp>
                <p:pic>
                  <p:nvPicPr>
                    <p:cNvPr id="70" name="Picture 69">
                      <a:extLst>
                        <a:ext uri="{FF2B5EF4-FFF2-40B4-BE49-F238E27FC236}">
                          <a16:creationId xmlns:a16="http://schemas.microsoft.com/office/drawing/2014/main" id="{4772C6E9-DEA1-4270-84AC-74CA617B22E7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4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3851438" y="789588"/>
                      <a:ext cx="750261" cy="1129339"/>
                    </a:xfrm>
                    <a:prstGeom prst="rect">
                      <a:avLst/>
                    </a:prstGeom>
                  </p:spPr>
                </p:pic>
              </p:grpSp>
              <p:pic>
                <p:nvPicPr>
                  <p:cNvPr id="67" name="Picture 66">
                    <a:extLst>
                      <a:ext uri="{FF2B5EF4-FFF2-40B4-BE49-F238E27FC236}">
                        <a16:creationId xmlns:a16="http://schemas.microsoft.com/office/drawing/2014/main" id="{BBAFD1DF-577D-4E6C-A84A-43E5DD01A5DA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3624054" y="1277702"/>
                    <a:ext cx="189540" cy="189540"/>
                  </a:xfrm>
                  <a:prstGeom prst="rect">
                    <a:avLst/>
                  </a:prstGeom>
                </p:spPr>
              </p:pic>
              <p:pic>
                <p:nvPicPr>
                  <p:cNvPr id="68" name="Picture 67">
                    <a:extLst>
                      <a:ext uri="{FF2B5EF4-FFF2-40B4-BE49-F238E27FC236}">
                        <a16:creationId xmlns:a16="http://schemas.microsoft.com/office/drawing/2014/main" id="{2F6993DC-F2E1-4B38-A321-A5F58B6A728E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6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3620421" y="910682"/>
                    <a:ext cx="205335" cy="205335"/>
                  </a:xfrm>
                  <a:prstGeom prst="rect">
                    <a:avLst/>
                  </a:prstGeom>
                </p:spPr>
              </p:pic>
            </p:grpSp>
          </p:grpSp>
        </p:grp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2F6F0300-70FF-4EE9-86DA-FE284FB6817A}"/>
              </a:ext>
            </a:extLst>
          </p:cNvPr>
          <p:cNvGrpSpPr/>
          <p:nvPr/>
        </p:nvGrpSpPr>
        <p:grpSpPr>
          <a:xfrm>
            <a:off x="6141485" y="3652974"/>
            <a:ext cx="2743200" cy="2282920"/>
            <a:chOff x="6141485" y="3652974"/>
            <a:chExt cx="2743200" cy="2282920"/>
          </a:xfrm>
        </p:grpSpPr>
        <p:sp>
          <p:nvSpPr>
            <p:cNvPr id="48" name="TextBox 47"/>
            <p:cNvSpPr txBox="1"/>
            <p:nvPr/>
          </p:nvSpPr>
          <p:spPr>
            <a:xfrm>
              <a:off x="6424409" y="5535784"/>
              <a:ext cx="217735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err="1"/>
                <a:t>En</a:t>
              </a:r>
              <a:r>
                <a:rPr lang="en-US" sz="2000" dirty="0"/>
                <a:t> </a:t>
              </a:r>
              <a:r>
                <a:rPr lang="en-US" sz="2000" dirty="0" smtClean="0"/>
                <a:t>Route </a:t>
              </a:r>
              <a:r>
                <a:rPr lang="en-US" sz="2000" dirty="0"/>
                <a:t>U</a:t>
              </a:r>
              <a:r>
                <a:rPr lang="en-US" sz="2000" dirty="0" smtClean="0"/>
                <a:t>sage</a:t>
              </a:r>
              <a:endParaRPr lang="en-US" sz="2000" dirty="0"/>
            </a:p>
          </p:txBody>
        </p: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871CCCC2-25BB-434B-89D0-93C244806AB4}"/>
                </a:ext>
              </a:extLst>
            </p:cNvPr>
            <p:cNvGrpSpPr/>
            <p:nvPr/>
          </p:nvGrpSpPr>
          <p:grpSpPr>
            <a:xfrm>
              <a:off x="6141485" y="3652974"/>
              <a:ext cx="2743200" cy="1828800"/>
              <a:chOff x="6141485" y="3651509"/>
              <a:chExt cx="2743200" cy="1828800"/>
            </a:xfrm>
          </p:grpSpPr>
          <p:sp>
            <p:nvSpPr>
              <p:cNvPr id="18" name="Rectangle 17"/>
              <p:cNvSpPr/>
              <p:nvPr/>
            </p:nvSpPr>
            <p:spPr bwMode="auto">
              <a:xfrm>
                <a:off x="6141485" y="3651509"/>
                <a:ext cx="2743200" cy="1828800"/>
              </a:xfrm>
              <a:prstGeom prst="rect">
                <a:avLst/>
              </a:prstGeom>
              <a:solidFill>
                <a:schemeClr val="tx1"/>
              </a:soli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grpSp>
            <p:nvGrpSpPr>
              <p:cNvPr id="71" name="Group 70">
                <a:extLst>
                  <a:ext uri="{FF2B5EF4-FFF2-40B4-BE49-F238E27FC236}">
                    <a16:creationId xmlns:a16="http://schemas.microsoft.com/office/drawing/2014/main" id="{377C3D0A-F707-473F-B334-F21D4E0D43C0}"/>
                  </a:ext>
                </a:extLst>
              </p:cNvPr>
              <p:cNvGrpSpPr/>
              <p:nvPr/>
            </p:nvGrpSpPr>
            <p:grpSpPr>
              <a:xfrm>
                <a:off x="6338546" y="3745621"/>
                <a:ext cx="2349079" cy="1640577"/>
                <a:chOff x="3620421" y="766623"/>
                <a:chExt cx="2349079" cy="1640577"/>
              </a:xfrm>
            </p:grpSpPr>
            <p:grpSp>
              <p:nvGrpSpPr>
                <p:cNvPr id="72" name="Group 71">
                  <a:extLst>
                    <a:ext uri="{FF2B5EF4-FFF2-40B4-BE49-F238E27FC236}">
                      <a16:creationId xmlns:a16="http://schemas.microsoft.com/office/drawing/2014/main" id="{98364867-CBAA-4AF8-BCB3-F51E3496966E}"/>
                    </a:ext>
                  </a:extLst>
                </p:cNvPr>
                <p:cNvGrpSpPr/>
                <p:nvPr/>
              </p:nvGrpSpPr>
              <p:grpSpPr>
                <a:xfrm>
                  <a:off x="3796635" y="766623"/>
                  <a:ext cx="2172865" cy="1640577"/>
                  <a:chOff x="3796635" y="766623"/>
                  <a:chExt cx="2172865" cy="1640577"/>
                </a:xfrm>
              </p:grpSpPr>
              <p:sp>
                <p:nvSpPr>
                  <p:cNvPr id="75" name="TextBox 74">
                    <a:extLst>
                      <a:ext uri="{FF2B5EF4-FFF2-40B4-BE49-F238E27FC236}">
                        <a16:creationId xmlns:a16="http://schemas.microsoft.com/office/drawing/2014/main" id="{18F17ABC-B736-4515-8EE1-4099B89A91CD}"/>
                      </a:ext>
                    </a:extLst>
                  </p:cNvPr>
                  <p:cNvSpPr txBox="1"/>
                  <p:nvPr/>
                </p:nvSpPr>
                <p:spPr>
                  <a:xfrm>
                    <a:off x="3796635" y="766623"/>
                    <a:ext cx="2172865" cy="16405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l">
                      <a:lnSpc>
                        <a:spcPts val="3000"/>
                      </a:lnSpc>
                    </a:pPr>
                    <a:r>
                      <a:rPr lang="en-US" sz="3200" spc="120" dirty="0">
                        <a:solidFill>
                          <a:srgbClr val="DEE39D"/>
                        </a:solidFill>
                        <a:latin typeface="Consolas" panose="020B0609020204030204" pitchFamily="49" charset="0"/>
                      </a:rPr>
                      <a:t>SWA235</a:t>
                    </a:r>
                  </a:p>
                  <a:p>
                    <a:pPr algn="l">
                      <a:lnSpc>
                        <a:spcPts val="3000"/>
                      </a:lnSpc>
                    </a:pPr>
                    <a:r>
                      <a:rPr lang="en-US" sz="3200" spc="120" dirty="0">
                        <a:solidFill>
                          <a:srgbClr val="DEE39D"/>
                        </a:solidFill>
                        <a:latin typeface="Consolas" panose="020B0609020204030204" pitchFamily="49" charset="0"/>
                      </a:rPr>
                      <a:t>3</a:t>
                    </a:r>
                    <a:r>
                      <a:rPr lang="en-US" sz="3200" spc="120" dirty="0" smtClean="0">
                        <a:solidFill>
                          <a:srgbClr val="DEE39D"/>
                        </a:solidFill>
                        <a:latin typeface="Consolas" panose="020B0609020204030204" pitchFamily="49" charset="0"/>
                      </a:rPr>
                      <a:t>10C</a:t>
                    </a:r>
                    <a:endParaRPr lang="en-US" sz="3200" spc="120" dirty="0">
                      <a:solidFill>
                        <a:srgbClr val="DEE39D"/>
                      </a:solidFill>
                      <a:latin typeface="Consolas" panose="020B0609020204030204" pitchFamily="49" charset="0"/>
                    </a:endParaRPr>
                  </a:p>
                  <a:p>
                    <a:pPr algn="l">
                      <a:lnSpc>
                        <a:spcPts val="3000"/>
                      </a:lnSpc>
                    </a:pPr>
                    <a:r>
                      <a:rPr lang="en-US" sz="3200" spc="120" dirty="0">
                        <a:solidFill>
                          <a:srgbClr val="DEE39D"/>
                        </a:solidFill>
                        <a:latin typeface="Consolas" panose="020B0609020204030204" pitchFamily="49" charset="0"/>
                      </a:rPr>
                      <a:t>532 405</a:t>
                    </a:r>
                  </a:p>
                  <a:p>
                    <a:pPr algn="l">
                      <a:lnSpc>
                        <a:spcPts val="3000"/>
                      </a:lnSpc>
                    </a:pPr>
                    <a:r>
                      <a:rPr lang="en-US" sz="3200" spc="120" dirty="0">
                        <a:solidFill>
                          <a:srgbClr val="DEE39D"/>
                        </a:solidFill>
                        <a:latin typeface="Consolas" panose="020B0609020204030204" pitchFamily="49" charset="0"/>
                      </a:rPr>
                      <a:t>D20L</a:t>
                    </a:r>
                  </a:p>
                </p:txBody>
              </p:sp>
              <p:pic>
                <p:nvPicPr>
                  <p:cNvPr id="76" name="Picture 75">
                    <a:extLst>
                      <a:ext uri="{FF2B5EF4-FFF2-40B4-BE49-F238E27FC236}">
                        <a16:creationId xmlns:a16="http://schemas.microsoft.com/office/drawing/2014/main" id="{91F72CAB-AAC7-459F-B02B-87BA222876C2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3851438" y="789588"/>
                    <a:ext cx="750261" cy="1129339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73" name="Picture 72">
                  <a:extLst>
                    <a:ext uri="{FF2B5EF4-FFF2-40B4-BE49-F238E27FC236}">
                      <a16:creationId xmlns:a16="http://schemas.microsoft.com/office/drawing/2014/main" id="{1C4A7F59-E1FA-4E8A-A68E-A9B3B2AB47A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624054" y="1277702"/>
                  <a:ext cx="189540" cy="189540"/>
                </a:xfrm>
                <a:prstGeom prst="rect">
                  <a:avLst/>
                </a:prstGeom>
              </p:spPr>
            </p:pic>
            <p:pic>
              <p:nvPicPr>
                <p:cNvPr id="74" name="Picture 73">
                  <a:extLst>
                    <a:ext uri="{FF2B5EF4-FFF2-40B4-BE49-F238E27FC236}">
                      <a16:creationId xmlns:a16="http://schemas.microsoft.com/office/drawing/2014/main" id="{48E2E5C1-1518-4CBF-A878-E64BC67BA76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620421" y="910682"/>
                  <a:ext cx="205335" cy="205335"/>
                </a:xfrm>
                <a:prstGeom prst="rect">
                  <a:avLst/>
                </a:prstGeom>
              </p:spPr>
            </p:pic>
          </p:grpSp>
        </p:grpSp>
      </p:grpSp>
    </p:spTree>
    <p:extLst>
      <p:ext uri="{BB962C8B-B14F-4D97-AF65-F5344CB8AC3E}">
        <p14:creationId xmlns:p14="http://schemas.microsoft.com/office/powerpoint/2010/main" val="3020893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4D1018D-EB2D-42D2-A99E-AF42162D23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Column 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82EC7F-5DC3-4CC9-9439-0B2F1BE1E07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fld id="{F2BD9D44-EC01-4E71-8CAE-9F9624182C03}" type="slidenum">
              <a:rPr lang="en-US" altLang="en-US" smtClean="0">
                <a:solidFill>
                  <a:srgbClr val="FFFFFF"/>
                </a:solidFill>
              </a:rPr>
              <a:pPr marL="0" indent="0">
                <a:buFont typeface="+mj-lt"/>
                <a:buNone/>
              </a:pPr>
              <a:t>32</a:t>
            </a:fld>
            <a:endParaRPr lang="en-US" dirty="0"/>
          </a:p>
        </p:txBody>
      </p:sp>
      <p:pic>
        <p:nvPicPr>
          <p:cNvPr id="92" name="Picture 91">
            <a:extLst>
              <a:ext uri="{FF2B5EF4-FFF2-40B4-BE49-F238E27FC236}">
                <a16:creationId xmlns:a16="http://schemas.microsoft.com/office/drawing/2014/main" id="{4E415F63-1547-429D-83BA-2EFB06D9518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9663" y="6261870"/>
            <a:ext cx="394232" cy="365760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66721FD4-9F6E-4E70-93AC-C75821A61CF9}"/>
              </a:ext>
            </a:extLst>
          </p:cNvPr>
          <p:cNvGrpSpPr/>
          <p:nvPr/>
        </p:nvGrpSpPr>
        <p:grpSpPr>
          <a:xfrm>
            <a:off x="1706288" y="1610368"/>
            <a:ext cx="2743200" cy="1828800"/>
            <a:chOff x="1706288" y="1610368"/>
            <a:chExt cx="2743200" cy="1828800"/>
          </a:xfrm>
        </p:grpSpPr>
        <p:sp>
          <p:nvSpPr>
            <p:cNvPr id="28" name="Rectangle 27"/>
            <p:cNvSpPr/>
            <p:nvPr/>
          </p:nvSpPr>
          <p:spPr bwMode="auto">
            <a:xfrm>
              <a:off x="1706288" y="1610368"/>
              <a:ext cx="2743200" cy="1828800"/>
            </a:xfrm>
            <a:prstGeom prst="rect">
              <a:avLst/>
            </a:prstGeom>
            <a:solidFill>
              <a:schemeClr val="tx1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08DC988D-FF18-48E3-B15B-8B2960BBDFF2}"/>
                </a:ext>
              </a:extLst>
            </p:cNvPr>
            <p:cNvGrpSpPr/>
            <p:nvPr/>
          </p:nvGrpSpPr>
          <p:grpSpPr>
            <a:xfrm>
              <a:off x="2029661" y="1877499"/>
              <a:ext cx="2096454" cy="1294539"/>
              <a:chOff x="3412973" y="1698617"/>
              <a:chExt cx="2096454" cy="1294539"/>
            </a:xfrm>
          </p:grpSpPr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88A4565A-A0B8-47CB-97F8-CF573F0173AB}"/>
                  </a:ext>
                </a:extLst>
              </p:cNvPr>
              <p:cNvCxnSpPr/>
              <p:nvPr/>
            </p:nvCxnSpPr>
            <p:spPr bwMode="auto">
              <a:xfrm>
                <a:off x="4126372" y="2044655"/>
                <a:ext cx="922281" cy="948501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grpSp>
            <p:nvGrpSpPr>
              <p:cNvPr id="35" name="Group 34">
                <a:extLst>
                  <a:ext uri="{FF2B5EF4-FFF2-40B4-BE49-F238E27FC236}">
                    <a16:creationId xmlns:a16="http://schemas.microsoft.com/office/drawing/2014/main" id="{F95BE681-0FB5-4E9F-B245-7F02C8DFE9A8}"/>
                  </a:ext>
                </a:extLst>
              </p:cNvPr>
              <p:cNvGrpSpPr/>
              <p:nvPr/>
            </p:nvGrpSpPr>
            <p:grpSpPr>
              <a:xfrm>
                <a:off x="3412973" y="1698617"/>
                <a:ext cx="2096454" cy="1255857"/>
                <a:chOff x="3620421" y="766623"/>
                <a:chExt cx="2096454" cy="1255857"/>
              </a:xfrm>
            </p:grpSpPr>
            <p:grpSp>
              <p:nvGrpSpPr>
                <p:cNvPr id="37" name="Group 36">
                  <a:extLst>
                    <a:ext uri="{FF2B5EF4-FFF2-40B4-BE49-F238E27FC236}">
                      <a16:creationId xmlns:a16="http://schemas.microsoft.com/office/drawing/2014/main" id="{4BABA005-163E-4681-80F5-0A7CF85F9DDA}"/>
                    </a:ext>
                  </a:extLst>
                </p:cNvPr>
                <p:cNvGrpSpPr/>
                <p:nvPr/>
              </p:nvGrpSpPr>
              <p:grpSpPr>
                <a:xfrm>
                  <a:off x="3796635" y="766623"/>
                  <a:ext cx="1920240" cy="1255857"/>
                  <a:chOff x="3796635" y="766623"/>
                  <a:chExt cx="1920240" cy="1255857"/>
                </a:xfrm>
              </p:grpSpPr>
              <p:sp>
                <p:nvSpPr>
                  <p:cNvPr id="43" name="TextBox 42">
                    <a:extLst>
                      <a:ext uri="{FF2B5EF4-FFF2-40B4-BE49-F238E27FC236}">
                        <a16:creationId xmlns:a16="http://schemas.microsoft.com/office/drawing/2014/main" id="{4BFB49BD-C64B-4E91-A5D0-82D484E6F9A7}"/>
                      </a:ext>
                    </a:extLst>
                  </p:cNvPr>
                  <p:cNvSpPr txBox="1"/>
                  <p:nvPr/>
                </p:nvSpPr>
                <p:spPr>
                  <a:xfrm>
                    <a:off x="3796635" y="766623"/>
                    <a:ext cx="1920240" cy="125585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l">
                      <a:lnSpc>
                        <a:spcPts val="3000"/>
                      </a:lnSpc>
                    </a:pPr>
                    <a:r>
                      <a:rPr lang="en-US" sz="3200" spc="120" dirty="0">
                        <a:solidFill>
                          <a:srgbClr val="DEE39D"/>
                        </a:solidFill>
                        <a:latin typeface="Consolas" panose="020B0609020204030204" pitchFamily="49" charset="0"/>
                      </a:rPr>
                      <a:t>SWA235</a:t>
                    </a:r>
                  </a:p>
                  <a:p>
                    <a:pPr algn="l">
                      <a:lnSpc>
                        <a:spcPts val="3000"/>
                      </a:lnSpc>
                    </a:pPr>
                    <a:r>
                      <a:rPr lang="en-US" sz="3200" spc="120" dirty="0">
                        <a:solidFill>
                          <a:srgbClr val="DEE39D"/>
                        </a:solidFill>
                        <a:latin typeface="Consolas" panose="020B0609020204030204" pitchFamily="49" charset="0"/>
                      </a:rPr>
                      <a:t>110C</a:t>
                    </a:r>
                  </a:p>
                  <a:p>
                    <a:pPr algn="l">
                      <a:lnSpc>
                        <a:spcPts val="3000"/>
                      </a:lnSpc>
                    </a:pPr>
                    <a:r>
                      <a:rPr lang="en-US" sz="3200" spc="120" dirty="0">
                        <a:solidFill>
                          <a:srgbClr val="DEE39D"/>
                        </a:solidFill>
                        <a:latin typeface="Consolas" panose="020B0609020204030204" pitchFamily="49" charset="0"/>
                      </a:rPr>
                      <a:t>532 </a:t>
                    </a:r>
                    <a:r>
                      <a:rPr lang="en-US" sz="3200" spc="120" dirty="0" smtClean="0">
                        <a:solidFill>
                          <a:srgbClr val="DEE39D"/>
                        </a:solidFill>
                        <a:latin typeface="Consolas" panose="020B0609020204030204" pitchFamily="49" charset="0"/>
                      </a:rPr>
                      <a:t>305</a:t>
                    </a:r>
                    <a:endParaRPr lang="en-US" sz="3200" spc="120" dirty="0">
                      <a:solidFill>
                        <a:srgbClr val="DEE39D"/>
                      </a:solidFill>
                      <a:latin typeface="Consolas" panose="020B0609020204030204" pitchFamily="49" charset="0"/>
                    </a:endParaRPr>
                  </a:p>
                </p:txBody>
              </p:sp>
              <p:pic>
                <p:nvPicPr>
                  <p:cNvPr id="44" name="Picture 43">
                    <a:extLst>
                      <a:ext uri="{FF2B5EF4-FFF2-40B4-BE49-F238E27FC236}">
                        <a16:creationId xmlns:a16="http://schemas.microsoft.com/office/drawing/2014/main" id="{4079489A-EFCC-4AC4-ABAF-447541BF6B82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3851438" y="789588"/>
                    <a:ext cx="750261" cy="1129339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38" name="Picture 37">
                  <a:extLst>
                    <a:ext uri="{FF2B5EF4-FFF2-40B4-BE49-F238E27FC236}">
                      <a16:creationId xmlns:a16="http://schemas.microsoft.com/office/drawing/2014/main" id="{EFAFAFCA-15A7-4F9D-86E8-7B300F1E1EC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624054" y="1277702"/>
                  <a:ext cx="189540" cy="189540"/>
                </a:xfrm>
                <a:prstGeom prst="rect">
                  <a:avLst/>
                </a:prstGeom>
              </p:spPr>
            </p:pic>
            <p:pic>
              <p:nvPicPr>
                <p:cNvPr id="39" name="Picture 38">
                  <a:extLst>
                    <a:ext uri="{FF2B5EF4-FFF2-40B4-BE49-F238E27FC236}">
                      <a16:creationId xmlns:a16="http://schemas.microsoft.com/office/drawing/2014/main" id="{3FDE3349-26D4-4AF2-A175-E855E1C2F3D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620421" y="910682"/>
                  <a:ext cx="205335" cy="205335"/>
                </a:xfrm>
                <a:prstGeom prst="rect">
                  <a:avLst/>
                </a:prstGeom>
              </p:spPr>
            </p:pic>
          </p:grpSp>
        </p:grp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AC10F81C-3819-4D35-B42D-1DE7F48F64D7}"/>
              </a:ext>
            </a:extLst>
          </p:cNvPr>
          <p:cNvGrpSpPr/>
          <p:nvPr/>
        </p:nvGrpSpPr>
        <p:grpSpPr>
          <a:xfrm>
            <a:off x="4634032" y="1610368"/>
            <a:ext cx="2743200" cy="1828800"/>
            <a:chOff x="4634032" y="1610368"/>
            <a:chExt cx="2743200" cy="1828800"/>
          </a:xfrm>
        </p:grpSpPr>
        <p:sp>
          <p:nvSpPr>
            <p:cNvPr id="40" name="Rectangle 39"/>
            <p:cNvSpPr/>
            <p:nvPr/>
          </p:nvSpPr>
          <p:spPr bwMode="auto">
            <a:xfrm>
              <a:off x="4634032" y="1610368"/>
              <a:ext cx="2743200" cy="1828800"/>
            </a:xfrm>
            <a:prstGeom prst="rect">
              <a:avLst/>
            </a:prstGeom>
            <a:solidFill>
              <a:schemeClr val="tx1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031A51D0-AA95-4AC6-83DF-1EC03CB86C72}"/>
                </a:ext>
              </a:extLst>
            </p:cNvPr>
            <p:cNvGrpSpPr/>
            <p:nvPr/>
          </p:nvGrpSpPr>
          <p:grpSpPr>
            <a:xfrm>
              <a:off x="4957405" y="1877499"/>
              <a:ext cx="2096454" cy="1294539"/>
              <a:chOff x="-3010640" y="3139363"/>
              <a:chExt cx="2096454" cy="1294539"/>
            </a:xfrm>
          </p:grpSpPr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id="{60DDD193-CAD2-42E2-A6DE-2F6625C3DF8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3007007" y="3650442"/>
                <a:ext cx="189540" cy="189540"/>
              </a:xfrm>
              <a:prstGeom prst="rect">
                <a:avLst/>
              </a:prstGeom>
            </p:spPr>
          </p:pic>
          <p:grpSp>
            <p:nvGrpSpPr>
              <p:cNvPr id="47" name="Group 46">
                <a:extLst>
                  <a:ext uri="{FF2B5EF4-FFF2-40B4-BE49-F238E27FC236}">
                    <a16:creationId xmlns:a16="http://schemas.microsoft.com/office/drawing/2014/main" id="{DF482429-7436-4186-8195-22B548ED1150}"/>
                  </a:ext>
                </a:extLst>
              </p:cNvPr>
              <p:cNvGrpSpPr/>
              <p:nvPr/>
            </p:nvGrpSpPr>
            <p:grpSpPr>
              <a:xfrm>
                <a:off x="-3010640" y="3139363"/>
                <a:ext cx="2096454" cy="1294539"/>
                <a:chOff x="3412973" y="1698617"/>
                <a:chExt cx="2096454" cy="1294539"/>
              </a:xfrm>
            </p:grpSpPr>
            <p:cxnSp>
              <p:nvCxnSpPr>
                <p:cNvPr id="49" name="Straight Connector 48">
                  <a:extLst>
                    <a:ext uri="{FF2B5EF4-FFF2-40B4-BE49-F238E27FC236}">
                      <a16:creationId xmlns:a16="http://schemas.microsoft.com/office/drawing/2014/main" id="{C7116BD1-D650-4C06-86CF-492493654035}"/>
                    </a:ext>
                  </a:extLst>
                </p:cNvPr>
                <p:cNvCxnSpPr/>
                <p:nvPr/>
              </p:nvCxnSpPr>
              <p:spPr bwMode="auto">
                <a:xfrm>
                  <a:off x="4126372" y="2044655"/>
                  <a:ext cx="922281" cy="948501"/>
                </a:xfrm>
                <a:prstGeom prst="line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grpSp>
              <p:nvGrpSpPr>
                <p:cNvPr id="54" name="Group 53">
                  <a:extLst>
                    <a:ext uri="{FF2B5EF4-FFF2-40B4-BE49-F238E27FC236}">
                      <a16:creationId xmlns:a16="http://schemas.microsoft.com/office/drawing/2014/main" id="{BB8B890B-28DB-4271-A7A9-6F35259A8ECE}"/>
                    </a:ext>
                  </a:extLst>
                </p:cNvPr>
                <p:cNvGrpSpPr/>
                <p:nvPr/>
              </p:nvGrpSpPr>
              <p:grpSpPr>
                <a:xfrm>
                  <a:off x="3412973" y="1698617"/>
                  <a:ext cx="2096454" cy="1255857"/>
                  <a:chOff x="3620421" y="766623"/>
                  <a:chExt cx="2096454" cy="1255857"/>
                </a:xfrm>
              </p:grpSpPr>
              <p:grpSp>
                <p:nvGrpSpPr>
                  <p:cNvPr id="57" name="Group 56">
                    <a:extLst>
                      <a:ext uri="{FF2B5EF4-FFF2-40B4-BE49-F238E27FC236}">
                        <a16:creationId xmlns:a16="http://schemas.microsoft.com/office/drawing/2014/main" id="{5AD7DDD1-773D-427E-B411-7ABC6C096E53}"/>
                      </a:ext>
                    </a:extLst>
                  </p:cNvPr>
                  <p:cNvGrpSpPr/>
                  <p:nvPr/>
                </p:nvGrpSpPr>
                <p:grpSpPr>
                  <a:xfrm>
                    <a:off x="3796635" y="766623"/>
                    <a:ext cx="1920240" cy="1255857"/>
                    <a:chOff x="3796635" y="766623"/>
                    <a:chExt cx="1920240" cy="1255857"/>
                  </a:xfrm>
                </p:grpSpPr>
                <p:sp>
                  <p:nvSpPr>
                    <p:cNvPr id="60" name="TextBox 59">
                      <a:extLst>
                        <a:ext uri="{FF2B5EF4-FFF2-40B4-BE49-F238E27FC236}">
                          <a16:creationId xmlns:a16="http://schemas.microsoft.com/office/drawing/2014/main" id="{7AFE2007-494F-4317-A0C4-B6D39432CED9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3796635" y="766623"/>
                      <a:ext cx="1920240" cy="1255857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l">
                        <a:lnSpc>
                          <a:spcPts val="3000"/>
                        </a:lnSpc>
                      </a:pPr>
                      <a:r>
                        <a:rPr lang="en-US" sz="3200" spc="120" dirty="0">
                          <a:solidFill>
                            <a:srgbClr val="DEE39D"/>
                          </a:solidFill>
                          <a:latin typeface="Consolas" panose="020B0609020204030204" pitchFamily="49" charset="0"/>
                        </a:rPr>
                        <a:t>SWA235</a:t>
                      </a:r>
                    </a:p>
                    <a:p>
                      <a:pPr algn="l">
                        <a:lnSpc>
                          <a:spcPts val="3000"/>
                        </a:lnSpc>
                      </a:pPr>
                      <a:r>
                        <a:rPr lang="en-US" sz="3200" spc="120" dirty="0">
                          <a:solidFill>
                            <a:srgbClr val="DEE39D"/>
                          </a:solidFill>
                          <a:latin typeface="Consolas" panose="020B0609020204030204" pitchFamily="49" charset="0"/>
                        </a:rPr>
                        <a:t>110C</a:t>
                      </a:r>
                    </a:p>
                    <a:p>
                      <a:pPr algn="l">
                        <a:lnSpc>
                          <a:spcPts val="3000"/>
                        </a:lnSpc>
                      </a:pPr>
                      <a:r>
                        <a:rPr lang="en-US" sz="3200" spc="120" dirty="0">
                          <a:solidFill>
                            <a:srgbClr val="DEE39D"/>
                          </a:solidFill>
                          <a:latin typeface="Consolas" panose="020B0609020204030204" pitchFamily="49" charset="0"/>
                        </a:rPr>
                        <a:t>532 </a:t>
                      </a:r>
                      <a:r>
                        <a:rPr lang="en-US" sz="3200" spc="120" dirty="0" smtClean="0">
                          <a:solidFill>
                            <a:srgbClr val="DEE39D"/>
                          </a:solidFill>
                          <a:latin typeface="Consolas" panose="020B0609020204030204" pitchFamily="49" charset="0"/>
                        </a:rPr>
                        <a:t>305</a:t>
                      </a:r>
                      <a:endParaRPr lang="en-US" sz="3200" spc="120" dirty="0">
                        <a:solidFill>
                          <a:srgbClr val="DEE39D"/>
                        </a:solidFill>
                        <a:latin typeface="Consolas" panose="020B0609020204030204" pitchFamily="49" charset="0"/>
                      </a:endParaRPr>
                    </a:p>
                  </p:txBody>
                </p:sp>
                <p:pic>
                  <p:nvPicPr>
                    <p:cNvPr id="61" name="Picture 60">
                      <a:extLst>
                        <a:ext uri="{FF2B5EF4-FFF2-40B4-BE49-F238E27FC236}">
                          <a16:creationId xmlns:a16="http://schemas.microsoft.com/office/drawing/2014/main" id="{B0CEAAEC-B1CD-4582-818F-2169FDD71391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4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3851438" y="789588"/>
                      <a:ext cx="750261" cy="1129339"/>
                    </a:xfrm>
                    <a:prstGeom prst="rect">
                      <a:avLst/>
                    </a:prstGeom>
                  </p:spPr>
                </p:pic>
              </p:grpSp>
              <p:pic>
                <p:nvPicPr>
                  <p:cNvPr id="59" name="Picture 58">
                    <a:extLst>
                      <a:ext uri="{FF2B5EF4-FFF2-40B4-BE49-F238E27FC236}">
                        <a16:creationId xmlns:a16="http://schemas.microsoft.com/office/drawing/2014/main" id="{87A6D469-EF06-462F-A497-4318A552834F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6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3620421" y="910682"/>
                    <a:ext cx="205335" cy="205335"/>
                  </a:xfrm>
                  <a:prstGeom prst="rect">
                    <a:avLst/>
                  </a:prstGeom>
                </p:spPr>
              </p:pic>
            </p:grpSp>
          </p:grpSp>
        </p:grp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190F4D1C-16A6-4A3B-BA10-7A8D31755F72}"/>
              </a:ext>
            </a:extLst>
          </p:cNvPr>
          <p:cNvGrpSpPr/>
          <p:nvPr/>
        </p:nvGrpSpPr>
        <p:grpSpPr>
          <a:xfrm>
            <a:off x="1692988" y="3652974"/>
            <a:ext cx="2743200" cy="1828800"/>
            <a:chOff x="1692988" y="3652974"/>
            <a:chExt cx="2743200" cy="1828800"/>
          </a:xfrm>
        </p:grpSpPr>
        <p:sp>
          <p:nvSpPr>
            <p:cNvPr id="19" name="Rectangle 18"/>
            <p:cNvSpPr/>
            <p:nvPr/>
          </p:nvSpPr>
          <p:spPr bwMode="auto">
            <a:xfrm>
              <a:off x="1692988" y="3652974"/>
              <a:ext cx="2743200" cy="1828800"/>
            </a:xfrm>
            <a:prstGeom prst="rect">
              <a:avLst/>
            </a:prstGeom>
            <a:solidFill>
              <a:schemeClr val="tx1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C4802F13-09ED-4371-96B9-95E149F5FE29}"/>
                </a:ext>
              </a:extLst>
            </p:cNvPr>
            <p:cNvGrpSpPr/>
            <p:nvPr/>
          </p:nvGrpSpPr>
          <p:grpSpPr>
            <a:xfrm>
              <a:off x="2016361" y="3920105"/>
              <a:ext cx="2096454" cy="1294539"/>
              <a:chOff x="-3010640" y="3139363"/>
              <a:chExt cx="2096454" cy="1294539"/>
            </a:xfrm>
          </p:grpSpPr>
          <p:pic>
            <p:nvPicPr>
              <p:cNvPr id="63" name="Picture 62">
                <a:extLst>
                  <a:ext uri="{FF2B5EF4-FFF2-40B4-BE49-F238E27FC236}">
                    <a16:creationId xmlns:a16="http://schemas.microsoft.com/office/drawing/2014/main" id="{E32D42C5-9A1D-4D71-B375-1B133754E10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3007007" y="3650442"/>
                <a:ext cx="189540" cy="189540"/>
              </a:xfrm>
              <a:prstGeom prst="rect">
                <a:avLst/>
              </a:prstGeom>
            </p:spPr>
          </p:pic>
          <p:grpSp>
            <p:nvGrpSpPr>
              <p:cNvPr id="64" name="Group 63">
                <a:extLst>
                  <a:ext uri="{FF2B5EF4-FFF2-40B4-BE49-F238E27FC236}">
                    <a16:creationId xmlns:a16="http://schemas.microsoft.com/office/drawing/2014/main" id="{D27CD016-29C4-4AC1-B809-82B5697AD175}"/>
                  </a:ext>
                </a:extLst>
              </p:cNvPr>
              <p:cNvGrpSpPr/>
              <p:nvPr/>
            </p:nvGrpSpPr>
            <p:grpSpPr>
              <a:xfrm>
                <a:off x="-3010640" y="3139363"/>
                <a:ext cx="2096454" cy="1294539"/>
                <a:chOff x="3412973" y="1698617"/>
                <a:chExt cx="2096454" cy="1294539"/>
              </a:xfrm>
            </p:grpSpPr>
            <p:cxnSp>
              <p:nvCxnSpPr>
                <p:cNvPr id="65" name="Straight Connector 64">
                  <a:extLst>
                    <a:ext uri="{FF2B5EF4-FFF2-40B4-BE49-F238E27FC236}">
                      <a16:creationId xmlns:a16="http://schemas.microsoft.com/office/drawing/2014/main" id="{E9A646BB-7C85-4A1E-8FF0-B0364E7C0C0B}"/>
                    </a:ext>
                  </a:extLst>
                </p:cNvPr>
                <p:cNvCxnSpPr/>
                <p:nvPr/>
              </p:nvCxnSpPr>
              <p:spPr bwMode="auto">
                <a:xfrm>
                  <a:off x="4126372" y="2044655"/>
                  <a:ext cx="922281" cy="948501"/>
                </a:xfrm>
                <a:prstGeom prst="line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grpSp>
              <p:nvGrpSpPr>
                <p:cNvPr id="66" name="Group 65">
                  <a:extLst>
                    <a:ext uri="{FF2B5EF4-FFF2-40B4-BE49-F238E27FC236}">
                      <a16:creationId xmlns:a16="http://schemas.microsoft.com/office/drawing/2014/main" id="{92FBC594-9010-4D17-9B38-3B2C6854EE57}"/>
                    </a:ext>
                  </a:extLst>
                </p:cNvPr>
                <p:cNvGrpSpPr/>
                <p:nvPr/>
              </p:nvGrpSpPr>
              <p:grpSpPr>
                <a:xfrm>
                  <a:off x="3412973" y="1698617"/>
                  <a:ext cx="2096454" cy="1255857"/>
                  <a:chOff x="3620421" y="766623"/>
                  <a:chExt cx="2096454" cy="1255857"/>
                </a:xfrm>
              </p:grpSpPr>
              <p:grpSp>
                <p:nvGrpSpPr>
                  <p:cNvPr id="67" name="Group 66">
                    <a:extLst>
                      <a:ext uri="{FF2B5EF4-FFF2-40B4-BE49-F238E27FC236}">
                        <a16:creationId xmlns:a16="http://schemas.microsoft.com/office/drawing/2014/main" id="{4AFB549F-E99C-4453-A191-763FF3775B71}"/>
                      </a:ext>
                    </a:extLst>
                  </p:cNvPr>
                  <p:cNvGrpSpPr/>
                  <p:nvPr/>
                </p:nvGrpSpPr>
                <p:grpSpPr>
                  <a:xfrm>
                    <a:off x="3796635" y="766623"/>
                    <a:ext cx="1920240" cy="1255857"/>
                    <a:chOff x="3796635" y="766623"/>
                    <a:chExt cx="1920240" cy="1255857"/>
                  </a:xfrm>
                </p:grpSpPr>
                <p:sp>
                  <p:nvSpPr>
                    <p:cNvPr id="69" name="TextBox 68">
                      <a:extLst>
                        <a:ext uri="{FF2B5EF4-FFF2-40B4-BE49-F238E27FC236}">
                          <a16:creationId xmlns:a16="http://schemas.microsoft.com/office/drawing/2014/main" id="{EB49CDB8-A392-4959-8687-20D969670D4F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3796635" y="766623"/>
                      <a:ext cx="1920240" cy="1255857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l">
                        <a:lnSpc>
                          <a:spcPts val="3000"/>
                        </a:lnSpc>
                      </a:pPr>
                      <a:r>
                        <a:rPr lang="en-US" sz="3200" spc="120" dirty="0">
                          <a:solidFill>
                            <a:srgbClr val="DEE39D"/>
                          </a:solidFill>
                          <a:latin typeface="Consolas" panose="020B0609020204030204" pitchFamily="49" charset="0"/>
                        </a:rPr>
                        <a:t>SWA235</a:t>
                      </a:r>
                    </a:p>
                    <a:p>
                      <a:pPr algn="l">
                        <a:lnSpc>
                          <a:spcPts val="3000"/>
                        </a:lnSpc>
                      </a:pPr>
                      <a:r>
                        <a:rPr lang="en-US" sz="3200" spc="120" dirty="0">
                          <a:solidFill>
                            <a:srgbClr val="DEE39D"/>
                          </a:solidFill>
                          <a:latin typeface="Consolas" panose="020B0609020204030204" pitchFamily="49" charset="0"/>
                        </a:rPr>
                        <a:t>110C</a:t>
                      </a:r>
                    </a:p>
                    <a:p>
                      <a:pPr algn="l">
                        <a:lnSpc>
                          <a:spcPts val="3000"/>
                        </a:lnSpc>
                      </a:pPr>
                      <a:r>
                        <a:rPr lang="en-US" sz="3200" spc="120" dirty="0">
                          <a:solidFill>
                            <a:srgbClr val="DEE39D"/>
                          </a:solidFill>
                          <a:latin typeface="Consolas" panose="020B0609020204030204" pitchFamily="49" charset="0"/>
                        </a:rPr>
                        <a:t>532 </a:t>
                      </a:r>
                      <a:r>
                        <a:rPr lang="en-US" sz="3200" spc="120" dirty="0" smtClean="0">
                          <a:solidFill>
                            <a:srgbClr val="DEE39D"/>
                          </a:solidFill>
                          <a:latin typeface="Consolas" panose="020B0609020204030204" pitchFamily="49" charset="0"/>
                        </a:rPr>
                        <a:t>305</a:t>
                      </a:r>
                      <a:endParaRPr lang="en-US" sz="3200" spc="120" dirty="0">
                        <a:solidFill>
                          <a:srgbClr val="DEE39D"/>
                        </a:solidFill>
                        <a:latin typeface="Consolas" panose="020B0609020204030204" pitchFamily="49" charset="0"/>
                      </a:endParaRPr>
                    </a:p>
                  </p:txBody>
                </p:sp>
                <p:pic>
                  <p:nvPicPr>
                    <p:cNvPr id="70" name="Picture 69">
                      <a:extLst>
                        <a:ext uri="{FF2B5EF4-FFF2-40B4-BE49-F238E27FC236}">
                          <a16:creationId xmlns:a16="http://schemas.microsoft.com/office/drawing/2014/main" id="{E7556FB2-5204-4B3A-BAB6-1A1B37984E88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4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3851438" y="789588"/>
                      <a:ext cx="750261" cy="1129339"/>
                    </a:xfrm>
                    <a:prstGeom prst="rect">
                      <a:avLst/>
                    </a:prstGeom>
                  </p:spPr>
                </p:pic>
              </p:grpSp>
              <p:pic>
                <p:nvPicPr>
                  <p:cNvPr id="68" name="Picture 67">
                    <a:extLst>
                      <a:ext uri="{FF2B5EF4-FFF2-40B4-BE49-F238E27FC236}">
                        <a16:creationId xmlns:a16="http://schemas.microsoft.com/office/drawing/2014/main" id="{EB81DC98-DD32-4888-B06E-3065D69E9169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6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3620421" y="910682"/>
                    <a:ext cx="205335" cy="205335"/>
                  </a:xfrm>
                  <a:prstGeom prst="rect">
                    <a:avLst/>
                  </a:prstGeom>
                </p:spPr>
              </p:pic>
            </p:grpSp>
          </p:grpSp>
        </p:grp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93F5FF1F-E701-432A-BAF7-BD1595F71DCE}"/>
                </a:ext>
              </a:extLst>
            </p:cNvPr>
            <p:cNvSpPr/>
            <p:nvPr/>
          </p:nvSpPr>
          <p:spPr>
            <a:xfrm>
              <a:off x="1916763" y="4583249"/>
              <a:ext cx="410689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200" dirty="0">
                  <a:solidFill>
                    <a:srgbClr val="DEE39D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R</a:t>
              </a:r>
              <a:endParaRPr lang="en-US" sz="3200" dirty="0">
                <a:solidFill>
                  <a:srgbClr val="DEE39D"/>
                </a:solidFill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398601A8-1EA5-41D9-9F3A-4ACC8691A2BF}"/>
              </a:ext>
            </a:extLst>
          </p:cNvPr>
          <p:cNvGrpSpPr/>
          <p:nvPr/>
        </p:nvGrpSpPr>
        <p:grpSpPr>
          <a:xfrm>
            <a:off x="4634032" y="3652974"/>
            <a:ext cx="2743200" cy="1828800"/>
            <a:chOff x="4634032" y="3652974"/>
            <a:chExt cx="2743200" cy="1828800"/>
          </a:xfrm>
        </p:grpSpPr>
        <p:sp>
          <p:nvSpPr>
            <p:cNvPr id="18" name="Rectangle 17"/>
            <p:cNvSpPr/>
            <p:nvPr/>
          </p:nvSpPr>
          <p:spPr bwMode="auto">
            <a:xfrm>
              <a:off x="4634032" y="3652974"/>
              <a:ext cx="2743200" cy="1828800"/>
            </a:xfrm>
            <a:prstGeom prst="rect">
              <a:avLst/>
            </a:prstGeom>
            <a:solidFill>
              <a:schemeClr val="tx1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grpSp>
          <p:nvGrpSpPr>
            <p:cNvPr id="71" name="Group 70">
              <a:extLst>
                <a:ext uri="{FF2B5EF4-FFF2-40B4-BE49-F238E27FC236}">
                  <a16:creationId xmlns:a16="http://schemas.microsoft.com/office/drawing/2014/main" id="{8C58B283-A1E2-4BE5-89C4-FCBA6BB5E2B6}"/>
                </a:ext>
              </a:extLst>
            </p:cNvPr>
            <p:cNvGrpSpPr/>
            <p:nvPr/>
          </p:nvGrpSpPr>
          <p:grpSpPr>
            <a:xfrm>
              <a:off x="4957405" y="3920105"/>
              <a:ext cx="2096454" cy="1294539"/>
              <a:chOff x="-3010640" y="3139363"/>
              <a:chExt cx="2096454" cy="1294539"/>
            </a:xfrm>
          </p:grpSpPr>
          <p:pic>
            <p:nvPicPr>
              <p:cNvPr id="72" name="Picture 71">
                <a:extLst>
                  <a:ext uri="{FF2B5EF4-FFF2-40B4-BE49-F238E27FC236}">
                    <a16:creationId xmlns:a16="http://schemas.microsoft.com/office/drawing/2014/main" id="{C8E1FE9B-A138-4A47-97FF-B9F8AC7290A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3007007" y="3650442"/>
                <a:ext cx="189540" cy="189540"/>
              </a:xfrm>
              <a:prstGeom prst="rect">
                <a:avLst/>
              </a:prstGeom>
            </p:spPr>
          </p:pic>
          <p:grpSp>
            <p:nvGrpSpPr>
              <p:cNvPr id="73" name="Group 72">
                <a:extLst>
                  <a:ext uri="{FF2B5EF4-FFF2-40B4-BE49-F238E27FC236}">
                    <a16:creationId xmlns:a16="http://schemas.microsoft.com/office/drawing/2014/main" id="{C54A0847-BA32-4E13-B41C-D947D028B2E1}"/>
                  </a:ext>
                </a:extLst>
              </p:cNvPr>
              <p:cNvGrpSpPr/>
              <p:nvPr/>
            </p:nvGrpSpPr>
            <p:grpSpPr>
              <a:xfrm>
                <a:off x="-3010640" y="3139363"/>
                <a:ext cx="2096454" cy="1294539"/>
                <a:chOff x="3412973" y="1698617"/>
                <a:chExt cx="2096454" cy="1294539"/>
              </a:xfrm>
            </p:grpSpPr>
            <p:cxnSp>
              <p:nvCxnSpPr>
                <p:cNvPr id="74" name="Straight Connector 73">
                  <a:extLst>
                    <a:ext uri="{FF2B5EF4-FFF2-40B4-BE49-F238E27FC236}">
                      <a16:creationId xmlns:a16="http://schemas.microsoft.com/office/drawing/2014/main" id="{4B3C7F9B-23F4-41ED-BF1F-46D49A2D5341}"/>
                    </a:ext>
                  </a:extLst>
                </p:cNvPr>
                <p:cNvCxnSpPr/>
                <p:nvPr/>
              </p:nvCxnSpPr>
              <p:spPr bwMode="auto">
                <a:xfrm>
                  <a:off x="4126372" y="2044655"/>
                  <a:ext cx="922281" cy="948501"/>
                </a:xfrm>
                <a:prstGeom prst="line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grpSp>
              <p:nvGrpSpPr>
                <p:cNvPr id="75" name="Group 74">
                  <a:extLst>
                    <a:ext uri="{FF2B5EF4-FFF2-40B4-BE49-F238E27FC236}">
                      <a16:creationId xmlns:a16="http://schemas.microsoft.com/office/drawing/2014/main" id="{914F0355-1CF7-4F90-AE8F-CBE53AA06175}"/>
                    </a:ext>
                  </a:extLst>
                </p:cNvPr>
                <p:cNvGrpSpPr/>
                <p:nvPr/>
              </p:nvGrpSpPr>
              <p:grpSpPr>
                <a:xfrm>
                  <a:off x="3412973" y="1698617"/>
                  <a:ext cx="2096454" cy="1255857"/>
                  <a:chOff x="3620421" y="766623"/>
                  <a:chExt cx="2096454" cy="1255857"/>
                </a:xfrm>
              </p:grpSpPr>
              <p:grpSp>
                <p:nvGrpSpPr>
                  <p:cNvPr id="76" name="Group 75">
                    <a:extLst>
                      <a:ext uri="{FF2B5EF4-FFF2-40B4-BE49-F238E27FC236}">
                        <a16:creationId xmlns:a16="http://schemas.microsoft.com/office/drawing/2014/main" id="{2BF86094-ED65-4131-9076-7C311183A7B2}"/>
                      </a:ext>
                    </a:extLst>
                  </p:cNvPr>
                  <p:cNvGrpSpPr/>
                  <p:nvPr/>
                </p:nvGrpSpPr>
                <p:grpSpPr>
                  <a:xfrm>
                    <a:off x="3796635" y="766623"/>
                    <a:ext cx="1920240" cy="1255857"/>
                    <a:chOff x="3796635" y="766623"/>
                    <a:chExt cx="1920240" cy="1255857"/>
                  </a:xfrm>
                </p:grpSpPr>
                <p:sp>
                  <p:nvSpPr>
                    <p:cNvPr id="78" name="TextBox 77">
                      <a:extLst>
                        <a:ext uri="{FF2B5EF4-FFF2-40B4-BE49-F238E27FC236}">
                          <a16:creationId xmlns:a16="http://schemas.microsoft.com/office/drawing/2014/main" id="{B7EA06D6-B4AE-407C-9438-378F20BBEB44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3796635" y="766623"/>
                      <a:ext cx="1920240" cy="1255857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l">
                        <a:lnSpc>
                          <a:spcPts val="3000"/>
                        </a:lnSpc>
                      </a:pPr>
                      <a:r>
                        <a:rPr lang="en-US" sz="3200" spc="120" dirty="0">
                          <a:solidFill>
                            <a:srgbClr val="DEE39D"/>
                          </a:solidFill>
                          <a:latin typeface="Consolas" panose="020B0609020204030204" pitchFamily="49" charset="0"/>
                        </a:rPr>
                        <a:t>SWA235</a:t>
                      </a:r>
                    </a:p>
                    <a:p>
                      <a:pPr algn="l">
                        <a:lnSpc>
                          <a:spcPts val="3000"/>
                        </a:lnSpc>
                      </a:pPr>
                      <a:r>
                        <a:rPr lang="en-US" sz="3200" spc="120" dirty="0">
                          <a:solidFill>
                            <a:srgbClr val="DEE39D"/>
                          </a:solidFill>
                          <a:latin typeface="Consolas" panose="020B0609020204030204" pitchFamily="49" charset="0"/>
                        </a:rPr>
                        <a:t>110C</a:t>
                      </a:r>
                    </a:p>
                    <a:p>
                      <a:pPr algn="l">
                        <a:lnSpc>
                          <a:spcPts val="3000"/>
                        </a:lnSpc>
                      </a:pPr>
                      <a:r>
                        <a:rPr lang="en-US" sz="3200" spc="120" dirty="0">
                          <a:solidFill>
                            <a:srgbClr val="DEE39D"/>
                          </a:solidFill>
                          <a:latin typeface="Consolas" panose="020B0609020204030204" pitchFamily="49" charset="0"/>
                        </a:rPr>
                        <a:t>532 </a:t>
                      </a:r>
                      <a:r>
                        <a:rPr lang="en-US" sz="3200" spc="120" dirty="0" smtClean="0">
                          <a:solidFill>
                            <a:srgbClr val="DEE39D"/>
                          </a:solidFill>
                          <a:latin typeface="Consolas" panose="020B0609020204030204" pitchFamily="49" charset="0"/>
                        </a:rPr>
                        <a:t>305</a:t>
                      </a:r>
                      <a:endParaRPr lang="en-US" sz="3200" spc="120" dirty="0">
                        <a:solidFill>
                          <a:srgbClr val="DEE39D"/>
                        </a:solidFill>
                        <a:latin typeface="Consolas" panose="020B0609020204030204" pitchFamily="49" charset="0"/>
                      </a:endParaRPr>
                    </a:p>
                  </p:txBody>
                </p:sp>
                <p:pic>
                  <p:nvPicPr>
                    <p:cNvPr id="79" name="Picture 78">
                      <a:extLst>
                        <a:ext uri="{FF2B5EF4-FFF2-40B4-BE49-F238E27FC236}">
                          <a16:creationId xmlns:a16="http://schemas.microsoft.com/office/drawing/2014/main" id="{D58FC891-8F63-4902-95A4-EA474B060C3A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4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3851438" y="789588"/>
                      <a:ext cx="750261" cy="1129339"/>
                    </a:xfrm>
                    <a:prstGeom prst="rect">
                      <a:avLst/>
                    </a:prstGeom>
                  </p:spPr>
                </p:pic>
              </p:grpSp>
              <p:pic>
                <p:nvPicPr>
                  <p:cNvPr id="77" name="Picture 76">
                    <a:extLst>
                      <a:ext uri="{FF2B5EF4-FFF2-40B4-BE49-F238E27FC236}">
                        <a16:creationId xmlns:a16="http://schemas.microsoft.com/office/drawing/2014/main" id="{9EBD787D-31CA-4415-A0F4-938163F8371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6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3620421" y="910682"/>
                    <a:ext cx="205335" cy="205335"/>
                  </a:xfrm>
                  <a:prstGeom prst="rect">
                    <a:avLst/>
                  </a:prstGeom>
                </p:spPr>
              </p:pic>
            </p:grpSp>
          </p:grpSp>
        </p:grp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DC3DBFEB-2CD4-44E9-8A21-2DA09AD56BF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18570" y="4745867"/>
              <a:ext cx="382219" cy="306934"/>
            </a:xfrm>
            <a:prstGeom prst="rect">
              <a:avLst/>
            </a:prstGeom>
          </p:spPr>
        </p:pic>
      </p:grpSp>
      <p:grpSp>
        <p:nvGrpSpPr>
          <p:cNvPr id="86" name="Manual VCI">
            <a:extLst>
              <a:ext uri="{FF2B5EF4-FFF2-40B4-BE49-F238E27FC236}">
                <a16:creationId xmlns:a16="http://schemas.microsoft.com/office/drawing/2014/main" id="{385134BC-9669-4499-ADE0-028426726555}"/>
              </a:ext>
            </a:extLst>
          </p:cNvPr>
          <p:cNvGrpSpPr/>
          <p:nvPr/>
        </p:nvGrpSpPr>
        <p:grpSpPr>
          <a:xfrm>
            <a:off x="3157732" y="1073952"/>
            <a:ext cx="2743199" cy="1255306"/>
            <a:chOff x="3157732" y="1073952"/>
            <a:chExt cx="2743199" cy="1255306"/>
          </a:xfrm>
        </p:grpSpPr>
        <p:sp>
          <p:nvSpPr>
            <p:cNvPr id="26" name="TextBox 25"/>
            <p:cNvSpPr txBox="1"/>
            <p:nvPr/>
          </p:nvSpPr>
          <p:spPr>
            <a:xfrm>
              <a:off x="3157732" y="1073952"/>
              <a:ext cx="274319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Manual VCI</a:t>
              </a:r>
            </a:p>
          </p:txBody>
        </p:sp>
        <p:cxnSp>
          <p:nvCxnSpPr>
            <p:cNvPr id="41" name="Straight Arrow Connector 40"/>
            <p:cNvCxnSpPr/>
            <p:nvPr/>
          </p:nvCxnSpPr>
          <p:spPr bwMode="auto">
            <a:xfrm>
              <a:off x="4485626" y="1450162"/>
              <a:ext cx="463449" cy="879096"/>
            </a:xfrm>
            <a:prstGeom prst="straightConnector1">
              <a:avLst/>
            </a:prstGeom>
            <a:noFill/>
            <a:ln w="50800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85" name="Auto VCI">
            <a:extLst>
              <a:ext uri="{FF2B5EF4-FFF2-40B4-BE49-F238E27FC236}">
                <a16:creationId xmlns:a16="http://schemas.microsoft.com/office/drawing/2014/main" id="{DB466589-B895-461C-863C-609ECFB05B55}"/>
              </a:ext>
            </a:extLst>
          </p:cNvPr>
          <p:cNvGrpSpPr/>
          <p:nvPr/>
        </p:nvGrpSpPr>
        <p:grpSpPr>
          <a:xfrm>
            <a:off x="556400" y="1055911"/>
            <a:ext cx="1944126" cy="1271333"/>
            <a:chOff x="556400" y="1055911"/>
            <a:chExt cx="1944126" cy="1271333"/>
          </a:xfrm>
        </p:grpSpPr>
        <p:sp>
          <p:nvSpPr>
            <p:cNvPr id="25" name="TextBox 24"/>
            <p:cNvSpPr txBox="1"/>
            <p:nvPr/>
          </p:nvSpPr>
          <p:spPr>
            <a:xfrm>
              <a:off x="556400" y="1055911"/>
              <a:ext cx="194412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Auto VCI</a:t>
              </a:r>
            </a:p>
          </p:txBody>
        </p:sp>
        <p:cxnSp>
          <p:nvCxnSpPr>
            <p:cNvPr id="22" name="Straight Arrow Connector 21"/>
            <p:cNvCxnSpPr>
              <a:stCxn id="25" idx="2"/>
            </p:cNvCxnSpPr>
            <p:nvPr/>
          </p:nvCxnSpPr>
          <p:spPr bwMode="auto">
            <a:xfrm>
              <a:off x="1528463" y="1456021"/>
              <a:ext cx="501198" cy="871223"/>
            </a:xfrm>
            <a:prstGeom prst="straightConnector1">
              <a:avLst/>
            </a:prstGeom>
            <a:noFill/>
            <a:ln w="50800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4D6D1E0A-957C-4FB4-ACCA-4D7F20DEABD5}"/>
              </a:ext>
            </a:extLst>
          </p:cNvPr>
          <p:cNvGrpSpPr/>
          <p:nvPr/>
        </p:nvGrpSpPr>
        <p:grpSpPr>
          <a:xfrm>
            <a:off x="170595" y="4627099"/>
            <a:ext cx="1775018" cy="400110"/>
            <a:chOff x="170595" y="4627099"/>
            <a:chExt cx="1775018" cy="400110"/>
          </a:xfrm>
        </p:grpSpPr>
        <p:sp>
          <p:nvSpPr>
            <p:cNvPr id="51" name="TextBox 50"/>
            <p:cNvSpPr txBox="1"/>
            <p:nvPr/>
          </p:nvSpPr>
          <p:spPr>
            <a:xfrm>
              <a:off x="170595" y="4627099"/>
              <a:ext cx="133325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Line 3</a:t>
              </a:r>
            </a:p>
          </p:txBody>
        </p:sp>
        <p:cxnSp>
          <p:nvCxnSpPr>
            <p:cNvPr id="55" name="Straight Arrow Connector 54"/>
            <p:cNvCxnSpPr>
              <a:cxnSpLocks/>
            </p:cNvCxnSpPr>
            <p:nvPr/>
          </p:nvCxnSpPr>
          <p:spPr bwMode="auto">
            <a:xfrm>
              <a:off x="1223914" y="4869574"/>
              <a:ext cx="721699" cy="4550"/>
            </a:xfrm>
            <a:prstGeom prst="straightConnector1">
              <a:avLst/>
            </a:prstGeom>
            <a:noFill/>
            <a:ln w="50800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F727987E-484A-4B77-BD97-90694C0AA283}"/>
              </a:ext>
            </a:extLst>
          </p:cNvPr>
          <p:cNvGrpSpPr/>
          <p:nvPr/>
        </p:nvGrpSpPr>
        <p:grpSpPr>
          <a:xfrm>
            <a:off x="168319" y="2236447"/>
            <a:ext cx="1827131" cy="400110"/>
            <a:chOff x="168319" y="2236447"/>
            <a:chExt cx="1827131" cy="400110"/>
          </a:xfrm>
        </p:grpSpPr>
        <p:sp>
          <p:nvSpPr>
            <p:cNvPr id="50" name="TextBox 49"/>
            <p:cNvSpPr txBox="1"/>
            <p:nvPr/>
          </p:nvSpPr>
          <p:spPr>
            <a:xfrm>
              <a:off x="168319" y="2236447"/>
              <a:ext cx="133325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Line 2</a:t>
              </a:r>
            </a:p>
          </p:txBody>
        </p:sp>
        <p:cxnSp>
          <p:nvCxnSpPr>
            <p:cNvPr id="52" name="Straight Arrow Connector 51"/>
            <p:cNvCxnSpPr>
              <a:cxnSpLocks/>
            </p:cNvCxnSpPr>
            <p:nvPr/>
          </p:nvCxnSpPr>
          <p:spPr bwMode="auto">
            <a:xfrm flipV="1">
              <a:off x="1269242" y="2431821"/>
              <a:ext cx="726208" cy="9363"/>
            </a:xfrm>
            <a:prstGeom prst="straightConnector1">
              <a:avLst/>
            </a:prstGeom>
            <a:noFill/>
            <a:ln w="50800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84" name="Auto H/O">
            <a:extLst>
              <a:ext uri="{FF2B5EF4-FFF2-40B4-BE49-F238E27FC236}">
                <a16:creationId xmlns:a16="http://schemas.microsoft.com/office/drawing/2014/main" id="{0D76EF03-ECBE-4176-AB1F-13450E006939}"/>
              </a:ext>
            </a:extLst>
          </p:cNvPr>
          <p:cNvGrpSpPr/>
          <p:nvPr/>
        </p:nvGrpSpPr>
        <p:grpSpPr>
          <a:xfrm>
            <a:off x="4090541" y="4930022"/>
            <a:ext cx="4910584" cy="1013196"/>
            <a:chOff x="4090541" y="4930022"/>
            <a:chExt cx="4910584" cy="1013196"/>
          </a:xfrm>
        </p:grpSpPr>
        <p:sp>
          <p:nvSpPr>
            <p:cNvPr id="48" name="TextBox 47"/>
            <p:cNvSpPr txBox="1"/>
            <p:nvPr/>
          </p:nvSpPr>
          <p:spPr>
            <a:xfrm>
              <a:off x="4090541" y="5543108"/>
              <a:ext cx="491058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Auto Handoff Inhibited Indicator (Caret ^)</a:t>
              </a:r>
            </a:p>
          </p:txBody>
        </p:sp>
        <p:cxnSp>
          <p:nvCxnSpPr>
            <p:cNvPr id="45" name="Straight Arrow Connector 44"/>
            <p:cNvCxnSpPr/>
            <p:nvPr/>
          </p:nvCxnSpPr>
          <p:spPr bwMode="auto">
            <a:xfrm flipV="1">
              <a:off x="5049409" y="4930022"/>
              <a:ext cx="38351" cy="673463"/>
            </a:xfrm>
            <a:prstGeom prst="straightConnector1">
              <a:avLst/>
            </a:prstGeom>
            <a:noFill/>
            <a:ln w="50800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83" name="Not Control">
            <a:extLst>
              <a:ext uri="{FF2B5EF4-FFF2-40B4-BE49-F238E27FC236}">
                <a16:creationId xmlns:a16="http://schemas.microsoft.com/office/drawing/2014/main" id="{B79731D2-EA05-46B3-AC65-9CE097338A86}"/>
              </a:ext>
            </a:extLst>
          </p:cNvPr>
          <p:cNvGrpSpPr/>
          <p:nvPr/>
        </p:nvGrpSpPr>
        <p:grpSpPr>
          <a:xfrm>
            <a:off x="775883" y="5043210"/>
            <a:ext cx="3149961" cy="900008"/>
            <a:chOff x="775883" y="5043210"/>
            <a:chExt cx="3149961" cy="900008"/>
          </a:xfrm>
        </p:grpSpPr>
        <p:sp>
          <p:nvSpPr>
            <p:cNvPr id="29" name="TextBox 28"/>
            <p:cNvSpPr txBox="1"/>
            <p:nvPr/>
          </p:nvSpPr>
          <p:spPr>
            <a:xfrm>
              <a:off x="775883" y="5543108"/>
              <a:ext cx="314996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Not Your Control Indicator</a:t>
              </a:r>
            </a:p>
          </p:txBody>
        </p:sp>
        <p:cxnSp>
          <p:nvCxnSpPr>
            <p:cNvPr id="42" name="Straight Arrow Connector 41"/>
            <p:cNvCxnSpPr/>
            <p:nvPr/>
          </p:nvCxnSpPr>
          <p:spPr bwMode="auto">
            <a:xfrm flipH="1" flipV="1">
              <a:off x="2139846" y="5043210"/>
              <a:ext cx="56264" cy="602823"/>
            </a:xfrm>
            <a:prstGeom prst="straightConnector1">
              <a:avLst/>
            </a:prstGeom>
            <a:noFill/>
            <a:ln w="50800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4059432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5243524C-D0C6-4FA4-B30F-F0AF2E6BBFB3}"/>
              </a:ext>
            </a:extLst>
          </p:cNvPr>
          <p:cNvGrpSpPr/>
          <p:nvPr/>
        </p:nvGrpSpPr>
        <p:grpSpPr>
          <a:xfrm>
            <a:off x="468065" y="2012860"/>
            <a:ext cx="3815829" cy="3152812"/>
            <a:chOff x="468065" y="2012860"/>
            <a:chExt cx="3815829" cy="3152812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4FB75993-094B-44B9-AD0D-75EA4027DDC4}"/>
                </a:ext>
              </a:extLst>
            </p:cNvPr>
            <p:cNvSpPr/>
            <p:nvPr/>
          </p:nvSpPr>
          <p:spPr bwMode="auto">
            <a:xfrm>
              <a:off x="468065" y="2012860"/>
              <a:ext cx="3815829" cy="3152812"/>
            </a:xfrm>
            <a:prstGeom prst="rect">
              <a:avLst/>
            </a:prstGeom>
            <a:solidFill>
              <a:schemeClr val="tx1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3A985B39-5AD7-4976-BB41-6235638AE049}"/>
                </a:ext>
              </a:extLst>
            </p:cNvPr>
            <p:cNvGrpSpPr/>
            <p:nvPr/>
          </p:nvGrpSpPr>
          <p:grpSpPr>
            <a:xfrm>
              <a:off x="1209987" y="2445215"/>
              <a:ext cx="2869321" cy="1857387"/>
              <a:chOff x="1209987" y="2445215"/>
              <a:chExt cx="2869321" cy="1857387"/>
            </a:xfrm>
          </p:grpSpPr>
          <p:cxnSp>
            <p:nvCxnSpPr>
              <p:cNvPr id="9" name="Straight Connector 8"/>
              <p:cNvCxnSpPr/>
              <p:nvPr/>
            </p:nvCxnSpPr>
            <p:spPr bwMode="auto">
              <a:xfrm>
                <a:off x="2644648" y="2527822"/>
                <a:ext cx="922281" cy="948501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1" name="Straight Connector 10"/>
              <p:cNvCxnSpPr/>
              <p:nvPr/>
            </p:nvCxnSpPr>
            <p:spPr bwMode="auto">
              <a:xfrm>
                <a:off x="2317885" y="2653849"/>
                <a:ext cx="922281" cy="948501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grpSp>
            <p:nvGrpSpPr>
              <p:cNvPr id="22" name="Group 21">
                <a:extLst>
                  <a:ext uri="{FF2B5EF4-FFF2-40B4-BE49-F238E27FC236}">
                    <a16:creationId xmlns:a16="http://schemas.microsoft.com/office/drawing/2014/main" id="{7DD2AE73-180F-4441-A470-9C548A424809}"/>
                  </a:ext>
                </a:extLst>
              </p:cNvPr>
              <p:cNvGrpSpPr/>
              <p:nvPr/>
            </p:nvGrpSpPr>
            <p:grpSpPr>
              <a:xfrm>
                <a:off x="1209987" y="2445215"/>
                <a:ext cx="2869321" cy="1857387"/>
                <a:chOff x="3727546" y="1817715"/>
                <a:chExt cx="2869321" cy="1857387"/>
              </a:xfrm>
            </p:grpSpPr>
            <p:grpSp>
              <p:nvGrpSpPr>
                <p:cNvPr id="24" name="Group 23">
                  <a:extLst>
                    <a:ext uri="{FF2B5EF4-FFF2-40B4-BE49-F238E27FC236}">
                      <a16:creationId xmlns:a16="http://schemas.microsoft.com/office/drawing/2014/main" id="{122E187D-36FA-4558-A503-5DBB5348EC9A}"/>
                    </a:ext>
                  </a:extLst>
                </p:cNvPr>
                <p:cNvGrpSpPr/>
                <p:nvPr/>
              </p:nvGrpSpPr>
              <p:grpSpPr>
                <a:xfrm>
                  <a:off x="4517570" y="1817715"/>
                  <a:ext cx="2079297" cy="1255857"/>
                  <a:chOff x="3620421" y="766623"/>
                  <a:chExt cx="2079297" cy="1255857"/>
                </a:xfrm>
              </p:grpSpPr>
              <p:grpSp>
                <p:nvGrpSpPr>
                  <p:cNvPr id="27" name="Group 26">
                    <a:extLst>
                      <a:ext uri="{FF2B5EF4-FFF2-40B4-BE49-F238E27FC236}">
                        <a16:creationId xmlns:a16="http://schemas.microsoft.com/office/drawing/2014/main" id="{DB133FA6-C370-48E6-B852-15667C388732}"/>
                      </a:ext>
                    </a:extLst>
                  </p:cNvPr>
                  <p:cNvGrpSpPr/>
                  <p:nvPr/>
                </p:nvGrpSpPr>
                <p:grpSpPr>
                  <a:xfrm>
                    <a:off x="3796635" y="766623"/>
                    <a:ext cx="1903083" cy="1255857"/>
                    <a:chOff x="3796635" y="766623"/>
                    <a:chExt cx="1903083" cy="1255857"/>
                  </a:xfrm>
                </p:grpSpPr>
                <p:sp>
                  <p:nvSpPr>
                    <p:cNvPr id="30" name="TextBox 29">
                      <a:extLst>
                        <a:ext uri="{FF2B5EF4-FFF2-40B4-BE49-F238E27FC236}">
                          <a16:creationId xmlns:a16="http://schemas.microsoft.com/office/drawing/2014/main" id="{DFFF0A5C-A101-4D14-81F9-B70F5F550A18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3796635" y="766623"/>
                      <a:ext cx="1903083" cy="1255857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l">
                        <a:lnSpc>
                          <a:spcPts val="3000"/>
                        </a:lnSpc>
                      </a:pPr>
                      <a:r>
                        <a:rPr lang="en-US" sz="3200" spc="120" dirty="0">
                          <a:solidFill>
                            <a:srgbClr val="DEE39D"/>
                          </a:solidFill>
                          <a:latin typeface="Consolas" panose="020B0609020204030204" pitchFamily="49" charset="0"/>
                        </a:rPr>
                        <a:t>N235KY</a:t>
                      </a:r>
                    </a:p>
                    <a:p>
                      <a:pPr algn="l">
                        <a:lnSpc>
                          <a:spcPts val="3000"/>
                        </a:lnSpc>
                      </a:pPr>
                      <a:r>
                        <a:rPr lang="en-US" sz="3200" spc="120" dirty="0">
                          <a:solidFill>
                            <a:srgbClr val="DEE39D"/>
                          </a:solidFill>
                          <a:latin typeface="Consolas" panose="020B0609020204030204" pitchFamily="49" charset="0"/>
                        </a:rPr>
                        <a:t>220C</a:t>
                      </a:r>
                    </a:p>
                    <a:p>
                      <a:pPr algn="l">
                        <a:lnSpc>
                          <a:spcPts val="3000"/>
                        </a:lnSpc>
                      </a:pPr>
                      <a:r>
                        <a:rPr lang="en-US" sz="3200" spc="120" dirty="0">
                          <a:solidFill>
                            <a:srgbClr val="DEE39D"/>
                          </a:solidFill>
                          <a:latin typeface="Consolas" panose="020B0609020204030204" pitchFamily="49" charset="0"/>
                        </a:rPr>
                        <a:t>325 205</a:t>
                      </a:r>
                    </a:p>
                  </p:txBody>
                </p:sp>
                <p:pic>
                  <p:nvPicPr>
                    <p:cNvPr id="32" name="Picture 31">
                      <a:extLst>
                        <a:ext uri="{FF2B5EF4-FFF2-40B4-BE49-F238E27FC236}">
                          <a16:creationId xmlns:a16="http://schemas.microsoft.com/office/drawing/2014/main" id="{6862EA26-26DA-4A94-B508-81B10222CBDE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3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3851438" y="789588"/>
                      <a:ext cx="750261" cy="1129339"/>
                    </a:xfrm>
                    <a:prstGeom prst="rect">
                      <a:avLst/>
                    </a:prstGeom>
                  </p:spPr>
                </p:pic>
              </p:grpSp>
              <p:pic>
                <p:nvPicPr>
                  <p:cNvPr id="29" name="Picture 28">
                    <a:extLst>
                      <a:ext uri="{FF2B5EF4-FFF2-40B4-BE49-F238E27FC236}">
                        <a16:creationId xmlns:a16="http://schemas.microsoft.com/office/drawing/2014/main" id="{C3F6D7FB-E740-4E43-855B-8CDACB47075C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3620421" y="910682"/>
                    <a:ext cx="205335" cy="205335"/>
                  </a:xfrm>
                  <a:prstGeom prst="rect">
                    <a:avLst/>
                  </a:prstGeom>
                </p:spPr>
              </p:pic>
            </p:grpSp>
            <p:cxnSp>
              <p:nvCxnSpPr>
                <p:cNvPr id="25" name="Straight Connector 24">
                  <a:extLst>
                    <a:ext uri="{FF2B5EF4-FFF2-40B4-BE49-F238E27FC236}">
                      <a16:creationId xmlns:a16="http://schemas.microsoft.com/office/drawing/2014/main" id="{FB1EBCC5-00DC-45AB-918E-E2A8E8943F8E}"/>
                    </a:ext>
                  </a:extLst>
                </p:cNvPr>
                <p:cNvCxnSpPr/>
                <p:nvPr/>
              </p:nvCxnSpPr>
              <p:spPr bwMode="auto">
                <a:xfrm flipH="1">
                  <a:off x="3931586" y="2697772"/>
                  <a:ext cx="766761" cy="764382"/>
                </a:xfrm>
                <a:prstGeom prst="line">
                  <a:avLst/>
                </a:prstGeom>
                <a:noFill/>
                <a:ln w="34925" cap="rnd" cmpd="sng" algn="ctr">
                  <a:solidFill>
                    <a:srgbClr val="DEE39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pic>
              <p:nvPicPr>
                <p:cNvPr id="26" name="Picture 25">
                  <a:extLst>
                    <a:ext uri="{FF2B5EF4-FFF2-40B4-BE49-F238E27FC236}">
                      <a16:creationId xmlns:a16="http://schemas.microsoft.com/office/drawing/2014/main" id="{6590F99C-A6B6-4726-9561-980162EEE80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727546" y="3390794"/>
                  <a:ext cx="229026" cy="284308"/>
                </a:xfrm>
                <a:prstGeom prst="rect">
                  <a:avLst/>
                </a:prstGeom>
              </p:spPr>
            </p:pic>
          </p:grpSp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F14D63A8-A7CA-43A1-946C-E17B11DBEB3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003644" y="2951243"/>
                <a:ext cx="189540" cy="189540"/>
              </a:xfrm>
              <a:prstGeom prst="rect">
                <a:avLst/>
              </a:prstGeom>
            </p:spPr>
          </p:pic>
        </p:grpSp>
      </p:grpSp>
      <p:sp>
        <p:nvSpPr>
          <p:cNvPr id="3" name="Title 2">
            <a:extLst>
              <a:ext uri="{FF2B5EF4-FFF2-40B4-BE49-F238E27FC236}">
                <a16:creationId xmlns:a16="http://schemas.microsoft.com/office/drawing/2014/main" id="{74D1018D-EB2D-42D2-A99E-AF42162D23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FDB Indicators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82EC7F-5DC3-4CC9-9439-0B2F1BE1E07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fld id="{F2BD9D44-EC01-4E71-8CAE-9F9624182C03}" type="slidenum">
              <a:rPr lang="en-US" altLang="en-US" smtClean="0">
                <a:solidFill>
                  <a:srgbClr val="FFFFFF"/>
                </a:solidFill>
              </a:rPr>
              <a:pPr marL="0" indent="0">
                <a:buFont typeface="+mj-lt"/>
                <a:buNone/>
              </a:pPr>
              <a:t>33</a:t>
            </a:fld>
            <a:endParaRPr lang="en-US" dirty="0"/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4E415F63-1547-429D-83BA-2EFB06D9518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9663" y="6261870"/>
            <a:ext cx="394232" cy="365760"/>
          </a:xfrm>
          <a:prstGeom prst="rect">
            <a:avLst/>
          </a:prstGeom>
        </p:spPr>
      </p:pic>
      <p:grpSp>
        <p:nvGrpSpPr>
          <p:cNvPr id="57" name="Group 56">
            <a:extLst>
              <a:ext uri="{FF2B5EF4-FFF2-40B4-BE49-F238E27FC236}">
                <a16:creationId xmlns:a16="http://schemas.microsoft.com/office/drawing/2014/main" id="{7D765325-99C8-4660-8781-8666782BA5A2}"/>
              </a:ext>
            </a:extLst>
          </p:cNvPr>
          <p:cNvGrpSpPr/>
          <p:nvPr/>
        </p:nvGrpSpPr>
        <p:grpSpPr>
          <a:xfrm>
            <a:off x="4841506" y="2012860"/>
            <a:ext cx="3815829" cy="3152812"/>
            <a:chOff x="468065" y="2012860"/>
            <a:chExt cx="3815829" cy="3152812"/>
          </a:xfrm>
        </p:grpSpPr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FF0F2D5D-C990-4CD0-89E1-BB8DDB2580BE}"/>
                </a:ext>
              </a:extLst>
            </p:cNvPr>
            <p:cNvSpPr/>
            <p:nvPr/>
          </p:nvSpPr>
          <p:spPr bwMode="auto">
            <a:xfrm>
              <a:off x="468065" y="2012860"/>
              <a:ext cx="3815829" cy="3152812"/>
            </a:xfrm>
            <a:prstGeom prst="rect">
              <a:avLst/>
            </a:prstGeom>
            <a:solidFill>
              <a:schemeClr val="tx1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80357F92-CCD1-4A0A-B1DF-D1805F12B4CD}"/>
                </a:ext>
              </a:extLst>
            </p:cNvPr>
            <p:cNvGrpSpPr/>
            <p:nvPr/>
          </p:nvGrpSpPr>
          <p:grpSpPr>
            <a:xfrm>
              <a:off x="1209987" y="2445215"/>
              <a:ext cx="2869321" cy="1857387"/>
              <a:chOff x="1209987" y="2445215"/>
              <a:chExt cx="2869321" cy="1857387"/>
            </a:xfrm>
          </p:grpSpPr>
          <p:cxnSp>
            <p:nvCxnSpPr>
              <p:cNvPr id="60" name="Straight Connector 59">
                <a:extLst>
                  <a:ext uri="{FF2B5EF4-FFF2-40B4-BE49-F238E27FC236}">
                    <a16:creationId xmlns:a16="http://schemas.microsoft.com/office/drawing/2014/main" id="{7D1FBADB-F99C-4D00-BCEE-E746FB745026}"/>
                  </a:ext>
                </a:extLst>
              </p:cNvPr>
              <p:cNvCxnSpPr/>
              <p:nvPr/>
            </p:nvCxnSpPr>
            <p:spPr bwMode="auto">
              <a:xfrm>
                <a:off x="2644648" y="2527822"/>
                <a:ext cx="922281" cy="948501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1" name="Straight Connector 60">
                <a:extLst>
                  <a:ext uri="{FF2B5EF4-FFF2-40B4-BE49-F238E27FC236}">
                    <a16:creationId xmlns:a16="http://schemas.microsoft.com/office/drawing/2014/main" id="{A73355EC-3EEA-4601-B08A-101A9973E5AE}"/>
                  </a:ext>
                </a:extLst>
              </p:cNvPr>
              <p:cNvCxnSpPr/>
              <p:nvPr/>
            </p:nvCxnSpPr>
            <p:spPr bwMode="auto">
              <a:xfrm>
                <a:off x="2317885" y="2653849"/>
                <a:ext cx="922281" cy="948501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grpSp>
            <p:nvGrpSpPr>
              <p:cNvPr id="62" name="Group 61">
                <a:extLst>
                  <a:ext uri="{FF2B5EF4-FFF2-40B4-BE49-F238E27FC236}">
                    <a16:creationId xmlns:a16="http://schemas.microsoft.com/office/drawing/2014/main" id="{E997A3D9-5F26-4A75-BBCA-8BF295D470B9}"/>
                  </a:ext>
                </a:extLst>
              </p:cNvPr>
              <p:cNvGrpSpPr/>
              <p:nvPr/>
            </p:nvGrpSpPr>
            <p:grpSpPr>
              <a:xfrm>
                <a:off x="1209987" y="2445215"/>
                <a:ext cx="2869321" cy="1857387"/>
                <a:chOff x="3727546" y="1817715"/>
                <a:chExt cx="2869321" cy="1857387"/>
              </a:xfrm>
            </p:grpSpPr>
            <p:grpSp>
              <p:nvGrpSpPr>
                <p:cNvPr id="64" name="Group 63">
                  <a:extLst>
                    <a:ext uri="{FF2B5EF4-FFF2-40B4-BE49-F238E27FC236}">
                      <a16:creationId xmlns:a16="http://schemas.microsoft.com/office/drawing/2014/main" id="{0A181098-A847-42A0-A3A4-B2214E93ED4D}"/>
                    </a:ext>
                  </a:extLst>
                </p:cNvPr>
                <p:cNvGrpSpPr/>
                <p:nvPr/>
              </p:nvGrpSpPr>
              <p:grpSpPr>
                <a:xfrm>
                  <a:off x="4517570" y="1817715"/>
                  <a:ext cx="2079297" cy="1255857"/>
                  <a:chOff x="3620421" y="766623"/>
                  <a:chExt cx="2079297" cy="1255857"/>
                </a:xfrm>
              </p:grpSpPr>
              <p:grpSp>
                <p:nvGrpSpPr>
                  <p:cNvPr id="67" name="Group 66">
                    <a:extLst>
                      <a:ext uri="{FF2B5EF4-FFF2-40B4-BE49-F238E27FC236}">
                        <a16:creationId xmlns:a16="http://schemas.microsoft.com/office/drawing/2014/main" id="{D6EF8A17-533D-41D1-814A-40F7438195B7}"/>
                      </a:ext>
                    </a:extLst>
                  </p:cNvPr>
                  <p:cNvGrpSpPr/>
                  <p:nvPr/>
                </p:nvGrpSpPr>
                <p:grpSpPr>
                  <a:xfrm>
                    <a:off x="3796635" y="766623"/>
                    <a:ext cx="1903083" cy="1255857"/>
                    <a:chOff x="3796635" y="766623"/>
                    <a:chExt cx="1903083" cy="1255857"/>
                  </a:xfrm>
                </p:grpSpPr>
                <p:sp>
                  <p:nvSpPr>
                    <p:cNvPr id="69" name="TextBox 68">
                      <a:extLst>
                        <a:ext uri="{FF2B5EF4-FFF2-40B4-BE49-F238E27FC236}">
                          <a16:creationId xmlns:a16="http://schemas.microsoft.com/office/drawing/2014/main" id="{DFF5DA3A-7C24-401B-B66E-0C52C7D068D5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3796635" y="766623"/>
                      <a:ext cx="1903083" cy="1255857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l">
                        <a:lnSpc>
                          <a:spcPts val="3000"/>
                        </a:lnSpc>
                      </a:pPr>
                      <a:r>
                        <a:rPr lang="en-US" sz="3200" spc="120" dirty="0">
                          <a:solidFill>
                            <a:srgbClr val="DEE39D"/>
                          </a:solidFill>
                          <a:latin typeface="Consolas" panose="020B0609020204030204" pitchFamily="49" charset="0"/>
                        </a:rPr>
                        <a:t>N235KY</a:t>
                      </a:r>
                    </a:p>
                    <a:p>
                      <a:pPr algn="l">
                        <a:lnSpc>
                          <a:spcPts val="3000"/>
                        </a:lnSpc>
                      </a:pPr>
                      <a:r>
                        <a:rPr lang="en-US" sz="3200" spc="120" dirty="0">
                          <a:solidFill>
                            <a:srgbClr val="DEE39D"/>
                          </a:solidFill>
                          <a:latin typeface="Consolas" panose="020B0609020204030204" pitchFamily="49" charset="0"/>
                        </a:rPr>
                        <a:t>220C</a:t>
                      </a:r>
                    </a:p>
                    <a:p>
                      <a:pPr algn="l">
                        <a:lnSpc>
                          <a:spcPts val="3000"/>
                        </a:lnSpc>
                      </a:pPr>
                      <a:r>
                        <a:rPr lang="en-US" sz="3200" spc="120" dirty="0">
                          <a:solidFill>
                            <a:srgbClr val="DEE39D"/>
                          </a:solidFill>
                          <a:latin typeface="Consolas" panose="020B0609020204030204" pitchFamily="49" charset="0"/>
                        </a:rPr>
                        <a:t>325 205</a:t>
                      </a:r>
                    </a:p>
                  </p:txBody>
                </p:sp>
                <p:pic>
                  <p:nvPicPr>
                    <p:cNvPr id="70" name="Picture 69">
                      <a:extLst>
                        <a:ext uri="{FF2B5EF4-FFF2-40B4-BE49-F238E27FC236}">
                          <a16:creationId xmlns:a16="http://schemas.microsoft.com/office/drawing/2014/main" id="{BC819F97-F654-4D32-B86E-2EA9934F3327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3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3851438" y="789588"/>
                      <a:ext cx="750261" cy="1129339"/>
                    </a:xfrm>
                    <a:prstGeom prst="rect">
                      <a:avLst/>
                    </a:prstGeom>
                  </p:spPr>
                </p:pic>
              </p:grpSp>
              <p:pic>
                <p:nvPicPr>
                  <p:cNvPr id="68" name="Picture 67">
                    <a:extLst>
                      <a:ext uri="{FF2B5EF4-FFF2-40B4-BE49-F238E27FC236}">
                        <a16:creationId xmlns:a16="http://schemas.microsoft.com/office/drawing/2014/main" id="{A30786FE-8DBA-4EFA-9FBE-11349109716A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3620421" y="910682"/>
                    <a:ext cx="205335" cy="205335"/>
                  </a:xfrm>
                  <a:prstGeom prst="rect">
                    <a:avLst/>
                  </a:prstGeom>
                </p:spPr>
              </p:pic>
            </p:grpSp>
            <p:cxnSp>
              <p:nvCxnSpPr>
                <p:cNvPr id="65" name="Straight Connector 64">
                  <a:extLst>
                    <a:ext uri="{FF2B5EF4-FFF2-40B4-BE49-F238E27FC236}">
                      <a16:creationId xmlns:a16="http://schemas.microsoft.com/office/drawing/2014/main" id="{FF9C68EE-EA30-4775-8DAE-312C2F9F6B97}"/>
                    </a:ext>
                  </a:extLst>
                </p:cNvPr>
                <p:cNvCxnSpPr/>
                <p:nvPr/>
              </p:nvCxnSpPr>
              <p:spPr bwMode="auto">
                <a:xfrm flipH="1">
                  <a:off x="3931586" y="2697772"/>
                  <a:ext cx="766761" cy="764382"/>
                </a:xfrm>
                <a:prstGeom prst="line">
                  <a:avLst/>
                </a:prstGeom>
                <a:noFill/>
                <a:ln w="34925" cap="rnd" cmpd="sng" algn="ctr">
                  <a:solidFill>
                    <a:srgbClr val="DEE39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pic>
              <p:nvPicPr>
                <p:cNvPr id="66" name="Picture 65">
                  <a:extLst>
                    <a:ext uri="{FF2B5EF4-FFF2-40B4-BE49-F238E27FC236}">
                      <a16:creationId xmlns:a16="http://schemas.microsoft.com/office/drawing/2014/main" id="{F3FDB579-1C8E-4370-BB30-76A6B1F89DA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727546" y="3390794"/>
                  <a:ext cx="229026" cy="284308"/>
                </a:xfrm>
                <a:prstGeom prst="rect">
                  <a:avLst/>
                </a:prstGeom>
              </p:spPr>
            </p:pic>
          </p:grpSp>
          <p:pic>
            <p:nvPicPr>
              <p:cNvPr id="63" name="Picture 62">
                <a:extLst>
                  <a:ext uri="{FF2B5EF4-FFF2-40B4-BE49-F238E27FC236}">
                    <a16:creationId xmlns:a16="http://schemas.microsoft.com/office/drawing/2014/main" id="{F41ABECA-90DA-442B-B0C8-73922F635BC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003644" y="2951243"/>
                <a:ext cx="189540" cy="189540"/>
              </a:xfrm>
              <a:prstGeom prst="rect">
                <a:avLst/>
              </a:prstGeom>
            </p:spPr>
          </p:pic>
        </p:grp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D7EB2DE1-96CB-4C85-81E6-50BB90F554F7}"/>
              </a:ext>
            </a:extLst>
          </p:cNvPr>
          <p:cNvSpPr txBox="1"/>
          <p:nvPr/>
        </p:nvSpPr>
        <p:spPr>
          <a:xfrm>
            <a:off x="971326" y="4219886"/>
            <a:ext cx="272125" cy="3061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ts val="1400"/>
              </a:lnSpc>
            </a:pPr>
            <a:r>
              <a:rPr lang="en-US" sz="2400" dirty="0">
                <a:solidFill>
                  <a:srgbClr val="FFB6C1"/>
                </a:solidFill>
                <a:latin typeface="Consolas" panose="020B0609020204030204" pitchFamily="49" charset="0"/>
              </a:rPr>
              <a:t>A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51A216EC-4AA9-4057-9589-15FDA8457301}"/>
              </a:ext>
            </a:extLst>
          </p:cNvPr>
          <p:cNvSpPr txBox="1"/>
          <p:nvPr/>
        </p:nvSpPr>
        <p:spPr>
          <a:xfrm>
            <a:off x="5575196" y="4358459"/>
            <a:ext cx="1184018" cy="555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ts val="1800"/>
              </a:lnSpc>
            </a:pPr>
            <a:r>
              <a:rPr lang="en-US" sz="1800" spc="120" dirty="0">
                <a:solidFill>
                  <a:srgbClr val="00F0F0"/>
                </a:solidFill>
                <a:latin typeface="Consolas" panose="020B0609020204030204" pitchFamily="49" charset="0"/>
              </a:rPr>
              <a:t>T</a:t>
            </a:r>
            <a:r>
              <a:rPr lang="en-US" sz="1800" spc="120" dirty="0">
                <a:solidFill>
                  <a:srgbClr val="DEE39D"/>
                </a:solidFill>
                <a:latin typeface="Consolas" panose="020B0609020204030204" pitchFamily="49" charset="0"/>
              </a:rPr>
              <a:t> </a:t>
            </a:r>
            <a:r>
              <a:rPr lang="en-US" sz="1800" spc="120" dirty="0">
                <a:solidFill>
                  <a:srgbClr val="FFB6C1"/>
                </a:solidFill>
                <a:latin typeface="Consolas" panose="020B0609020204030204" pitchFamily="49" charset="0"/>
              </a:rPr>
              <a:t>28.3</a:t>
            </a:r>
          </a:p>
          <a:p>
            <a:pPr algn="l">
              <a:lnSpc>
                <a:spcPts val="1800"/>
              </a:lnSpc>
            </a:pPr>
            <a:r>
              <a:rPr lang="en-US" sz="1800" spc="120" dirty="0">
                <a:solidFill>
                  <a:srgbClr val="FFB6C1"/>
                </a:solidFill>
                <a:latin typeface="Consolas" panose="020B0609020204030204" pitchFamily="49" charset="0"/>
              </a:rPr>
              <a:t>0743 6</a:t>
            </a:r>
          </a:p>
        </p:txBody>
      </p:sp>
      <p:grpSp>
        <p:nvGrpSpPr>
          <p:cNvPr id="98" name="Non-ADSB">
            <a:extLst>
              <a:ext uri="{FF2B5EF4-FFF2-40B4-BE49-F238E27FC236}">
                <a16:creationId xmlns:a16="http://schemas.microsoft.com/office/drawing/2014/main" id="{950304BA-69C0-431B-B295-4FFE0C2CD7A2}"/>
              </a:ext>
            </a:extLst>
          </p:cNvPr>
          <p:cNvGrpSpPr/>
          <p:nvPr/>
        </p:nvGrpSpPr>
        <p:grpSpPr>
          <a:xfrm>
            <a:off x="191937" y="4526060"/>
            <a:ext cx="2778370" cy="1256002"/>
            <a:chOff x="191937" y="4526060"/>
            <a:chExt cx="2778370" cy="1256002"/>
          </a:xfrm>
        </p:grpSpPr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id="{9CB947C4-E9DA-4BB8-B18B-43D0D54CDE9B}"/>
                </a:ext>
              </a:extLst>
            </p:cNvPr>
            <p:cNvSpPr txBox="1"/>
            <p:nvPr/>
          </p:nvSpPr>
          <p:spPr>
            <a:xfrm>
              <a:off x="191937" y="5381952"/>
              <a:ext cx="277837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Non-ADS-B Indicator</a:t>
              </a:r>
            </a:p>
          </p:txBody>
        </p:sp>
        <p:cxnSp>
          <p:nvCxnSpPr>
            <p:cNvPr id="100" name="Straight Arrow Connector 99">
              <a:extLst>
                <a:ext uri="{FF2B5EF4-FFF2-40B4-BE49-F238E27FC236}">
                  <a16:creationId xmlns:a16="http://schemas.microsoft.com/office/drawing/2014/main" id="{FBDF3F31-8066-4743-8E6C-3B3F888A4CD2}"/>
                </a:ext>
              </a:extLst>
            </p:cNvPr>
            <p:cNvCxnSpPr>
              <a:stCxn id="99" idx="0"/>
            </p:cNvCxnSpPr>
            <p:nvPr/>
          </p:nvCxnSpPr>
          <p:spPr bwMode="auto">
            <a:xfrm flipH="1" flipV="1">
              <a:off x="1209987" y="4526060"/>
              <a:ext cx="371135" cy="855892"/>
            </a:xfrm>
            <a:prstGeom prst="straightConnector1">
              <a:avLst/>
            </a:prstGeom>
            <a:noFill/>
            <a:ln w="50800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02" name="STA">
            <a:extLst>
              <a:ext uri="{FF2B5EF4-FFF2-40B4-BE49-F238E27FC236}">
                <a16:creationId xmlns:a16="http://schemas.microsoft.com/office/drawing/2014/main" id="{9DADD3B5-6989-4F39-BE46-8A00D8AD25BF}"/>
              </a:ext>
            </a:extLst>
          </p:cNvPr>
          <p:cNvGrpSpPr/>
          <p:nvPr/>
        </p:nvGrpSpPr>
        <p:grpSpPr>
          <a:xfrm>
            <a:off x="3527489" y="4838700"/>
            <a:ext cx="2743199" cy="1101385"/>
            <a:chOff x="3527489" y="4838700"/>
            <a:chExt cx="2743199" cy="1101385"/>
          </a:xfrm>
        </p:grpSpPr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id="{AA9865F1-7CB8-4530-B69F-3BB3CB4A7D87}"/>
                </a:ext>
              </a:extLst>
            </p:cNvPr>
            <p:cNvSpPr txBox="1"/>
            <p:nvPr/>
          </p:nvSpPr>
          <p:spPr>
            <a:xfrm>
              <a:off x="3527489" y="5232199"/>
              <a:ext cx="274319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Scheduled Time </a:t>
              </a:r>
            </a:p>
            <a:p>
              <a:r>
                <a:rPr lang="en-US" sz="2000" dirty="0"/>
                <a:t>of Arrival (STA)</a:t>
              </a:r>
            </a:p>
          </p:txBody>
        </p:sp>
        <p:cxnSp>
          <p:nvCxnSpPr>
            <p:cNvPr id="104" name="Straight Arrow Connector 103">
              <a:extLst>
                <a:ext uri="{FF2B5EF4-FFF2-40B4-BE49-F238E27FC236}">
                  <a16:creationId xmlns:a16="http://schemas.microsoft.com/office/drawing/2014/main" id="{147F2E2B-5E27-451D-AE5E-C3B3D6CDABDD}"/>
                </a:ext>
              </a:extLst>
            </p:cNvPr>
            <p:cNvCxnSpPr>
              <a:stCxn id="103" idx="0"/>
            </p:cNvCxnSpPr>
            <p:nvPr/>
          </p:nvCxnSpPr>
          <p:spPr bwMode="auto">
            <a:xfrm flipV="1">
              <a:off x="4899089" y="4838700"/>
              <a:ext cx="777811" cy="393499"/>
            </a:xfrm>
            <a:prstGeom prst="straightConnector1">
              <a:avLst/>
            </a:prstGeom>
            <a:noFill/>
            <a:ln w="50800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06" name="DCT">
            <a:extLst>
              <a:ext uri="{FF2B5EF4-FFF2-40B4-BE49-F238E27FC236}">
                <a16:creationId xmlns:a16="http://schemas.microsoft.com/office/drawing/2014/main" id="{3E4256CC-1E1D-4EBF-9D7C-6DC6E3CEB940}"/>
              </a:ext>
            </a:extLst>
          </p:cNvPr>
          <p:cNvGrpSpPr/>
          <p:nvPr/>
        </p:nvGrpSpPr>
        <p:grpSpPr>
          <a:xfrm>
            <a:off x="6311326" y="4794250"/>
            <a:ext cx="2743199" cy="1083377"/>
            <a:chOff x="6311326" y="4794250"/>
            <a:chExt cx="2743199" cy="1083377"/>
          </a:xfrm>
        </p:grpSpPr>
        <p:sp>
          <p:nvSpPr>
            <p:cNvPr id="107" name="TextBox 106">
              <a:extLst>
                <a:ext uri="{FF2B5EF4-FFF2-40B4-BE49-F238E27FC236}">
                  <a16:creationId xmlns:a16="http://schemas.microsoft.com/office/drawing/2014/main" id="{02D4208D-8264-4F46-A5F8-8C5DD58087A2}"/>
                </a:ext>
              </a:extLst>
            </p:cNvPr>
            <p:cNvSpPr txBox="1"/>
            <p:nvPr/>
          </p:nvSpPr>
          <p:spPr>
            <a:xfrm>
              <a:off x="6311326" y="5169741"/>
              <a:ext cx="274319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Delay Countdown Time (DCT)</a:t>
              </a:r>
            </a:p>
          </p:txBody>
        </p:sp>
        <p:cxnSp>
          <p:nvCxnSpPr>
            <p:cNvPr id="108" name="Straight Arrow Connector 107">
              <a:extLst>
                <a:ext uri="{FF2B5EF4-FFF2-40B4-BE49-F238E27FC236}">
                  <a16:creationId xmlns:a16="http://schemas.microsoft.com/office/drawing/2014/main" id="{49483488-25D6-4A3F-A3FB-C42B2E1848B8}"/>
                </a:ext>
              </a:extLst>
            </p:cNvPr>
            <p:cNvCxnSpPr>
              <a:stCxn id="107" idx="0"/>
            </p:cNvCxnSpPr>
            <p:nvPr/>
          </p:nvCxnSpPr>
          <p:spPr bwMode="auto">
            <a:xfrm flipH="1" flipV="1">
              <a:off x="6549666" y="4794250"/>
              <a:ext cx="1133260" cy="375491"/>
            </a:xfrm>
            <a:prstGeom prst="straightConnector1">
              <a:avLst/>
            </a:prstGeom>
            <a:noFill/>
            <a:ln w="50800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11" name="CRR">
            <a:extLst>
              <a:ext uri="{FF2B5EF4-FFF2-40B4-BE49-F238E27FC236}">
                <a16:creationId xmlns:a16="http://schemas.microsoft.com/office/drawing/2014/main" id="{3683FDA8-56E0-4ACA-8899-290130503EB2}"/>
              </a:ext>
            </a:extLst>
          </p:cNvPr>
          <p:cNvGrpSpPr/>
          <p:nvPr/>
        </p:nvGrpSpPr>
        <p:grpSpPr>
          <a:xfrm>
            <a:off x="6311326" y="1163972"/>
            <a:ext cx="2933006" cy="3209001"/>
            <a:chOff x="6273433" y="1675838"/>
            <a:chExt cx="2933006" cy="3209001"/>
          </a:xfrm>
        </p:grpSpPr>
        <p:sp>
          <p:nvSpPr>
            <p:cNvPr id="112" name="TextBox 111">
              <a:extLst>
                <a:ext uri="{FF2B5EF4-FFF2-40B4-BE49-F238E27FC236}">
                  <a16:creationId xmlns:a16="http://schemas.microsoft.com/office/drawing/2014/main" id="{4E6FD527-4EEC-4AA7-982E-E9C4C317DA85}"/>
                </a:ext>
              </a:extLst>
            </p:cNvPr>
            <p:cNvSpPr txBox="1"/>
            <p:nvPr/>
          </p:nvSpPr>
          <p:spPr>
            <a:xfrm>
              <a:off x="6463240" y="1675838"/>
              <a:ext cx="274319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Continuous Range Readout (CRR)</a:t>
              </a:r>
            </a:p>
          </p:txBody>
        </p:sp>
        <p:cxnSp>
          <p:nvCxnSpPr>
            <p:cNvPr id="113" name="Straight Arrow Connector 112">
              <a:extLst>
                <a:ext uri="{FF2B5EF4-FFF2-40B4-BE49-F238E27FC236}">
                  <a16:creationId xmlns:a16="http://schemas.microsoft.com/office/drawing/2014/main" id="{3F6C277A-685C-41AB-82B5-B9F95E9D2AFE}"/>
                </a:ext>
              </a:extLst>
            </p:cNvPr>
            <p:cNvCxnSpPr>
              <a:stCxn id="112" idx="2"/>
            </p:cNvCxnSpPr>
            <p:nvPr/>
          </p:nvCxnSpPr>
          <p:spPr bwMode="auto">
            <a:xfrm flipH="1">
              <a:off x="6273433" y="2383724"/>
              <a:ext cx="1561407" cy="2501115"/>
            </a:xfrm>
            <a:prstGeom prst="straightConnector1">
              <a:avLst/>
            </a:prstGeom>
            <a:noFill/>
            <a:ln w="50800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15" name="TFM RRGroup 5">
            <a:extLst>
              <a:ext uri="{FF2B5EF4-FFF2-40B4-BE49-F238E27FC236}">
                <a16:creationId xmlns:a16="http://schemas.microsoft.com/office/drawing/2014/main" id="{B6748C5F-4D2D-4452-9FA0-C243CD16675A}"/>
              </a:ext>
            </a:extLst>
          </p:cNvPr>
          <p:cNvGrpSpPr/>
          <p:nvPr/>
        </p:nvGrpSpPr>
        <p:grpSpPr>
          <a:xfrm>
            <a:off x="3163662" y="1411420"/>
            <a:ext cx="2992284" cy="2942970"/>
            <a:chOff x="2605208" y="2154934"/>
            <a:chExt cx="2992284" cy="2942970"/>
          </a:xfrm>
        </p:grpSpPr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id="{C017261C-6074-4FA9-AEBF-48B454ECC1D2}"/>
                </a:ext>
              </a:extLst>
            </p:cNvPr>
            <p:cNvCxnSpPr/>
            <p:nvPr/>
          </p:nvCxnSpPr>
          <p:spPr bwMode="auto">
            <a:xfrm>
              <a:off x="2605208" y="3046443"/>
              <a:ext cx="922281" cy="948501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17" name="TextBox 116">
              <a:extLst>
                <a:ext uri="{FF2B5EF4-FFF2-40B4-BE49-F238E27FC236}">
                  <a16:creationId xmlns:a16="http://schemas.microsoft.com/office/drawing/2014/main" id="{4706E0D2-D0FC-4DBA-8095-7FBBF7D3F8BF}"/>
                </a:ext>
              </a:extLst>
            </p:cNvPr>
            <p:cNvSpPr txBox="1"/>
            <p:nvPr/>
          </p:nvSpPr>
          <p:spPr>
            <a:xfrm>
              <a:off x="2854293" y="2154934"/>
              <a:ext cx="274319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TFM Reroute Indicator</a:t>
              </a:r>
            </a:p>
          </p:txBody>
        </p:sp>
        <p:cxnSp>
          <p:nvCxnSpPr>
            <p:cNvPr id="118" name="Straight Arrow Connector 117">
              <a:extLst>
                <a:ext uri="{FF2B5EF4-FFF2-40B4-BE49-F238E27FC236}">
                  <a16:creationId xmlns:a16="http://schemas.microsoft.com/office/drawing/2014/main" id="{0712E94D-E3AC-4B40-8523-6DC5FBD6FEFC}"/>
                </a:ext>
              </a:extLst>
            </p:cNvPr>
            <p:cNvCxnSpPr>
              <a:stCxn id="117" idx="2"/>
            </p:cNvCxnSpPr>
            <p:nvPr/>
          </p:nvCxnSpPr>
          <p:spPr bwMode="auto">
            <a:xfrm>
              <a:off x="4225893" y="2555044"/>
              <a:ext cx="892539" cy="2542860"/>
            </a:xfrm>
            <a:prstGeom prst="straightConnector1">
              <a:avLst/>
            </a:prstGeom>
            <a:noFill/>
            <a:ln w="50800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2996591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718C5AE-9909-40CC-B730-9C5F0D5E55A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28625" y="1060652"/>
            <a:ext cx="8472488" cy="4766216"/>
          </a:xfrm>
        </p:spPr>
        <p:txBody>
          <a:bodyPr/>
          <a:lstStyle/>
          <a:p>
            <a:pPr marL="45720" indent="0">
              <a:buNone/>
            </a:pPr>
            <a:r>
              <a:rPr lang="en-US" dirty="0"/>
              <a:t>If automatic handoff has been inhibited, what character is displayed in column 0</a:t>
            </a:r>
            <a:r>
              <a:rPr lang="en-US" dirty="0" smtClean="0"/>
              <a:t>?</a:t>
            </a:r>
          </a:p>
          <a:p>
            <a:pPr marL="45720" indent="0">
              <a:buNone/>
            </a:pPr>
            <a:endParaRPr lang="en-US" dirty="0"/>
          </a:p>
          <a:p>
            <a:pPr marL="925830" lvl="1" indent="-514350">
              <a:buFont typeface="+mj-lt"/>
              <a:buAutoNum type="alphaUcPeriod"/>
            </a:pPr>
            <a:r>
              <a:rPr lang="en-US" sz="2800" dirty="0" smtClean="0"/>
              <a:t>^</a:t>
            </a:r>
            <a:endParaRPr lang="en-US" sz="2800" dirty="0"/>
          </a:p>
          <a:p>
            <a:pPr marL="925830" lvl="1" indent="-514350">
              <a:buFont typeface="+mj-lt"/>
              <a:buAutoNum type="alphaUcPeriod"/>
            </a:pPr>
            <a:r>
              <a:rPr lang="en-US" sz="2800" dirty="0"/>
              <a:t>#</a:t>
            </a:r>
          </a:p>
          <a:p>
            <a:pPr marL="925830" lvl="1" indent="-514350">
              <a:buFont typeface="+mj-lt"/>
              <a:buAutoNum type="alphaUcPeriod"/>
            </a:pPr>
            <a:r>
              <a:rPr lang="en-US" sz="2800" dirty="0" smtClean="0"/>
              <a:t>*</a:t>
            </a:r>
            <a:endParaRPr lang="en-US" sz="28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FDFCC51-B31E-4972-8975-6B71EB4222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Knowledge Check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B50724-EF4C-48A3-8745-2E78476C2CC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fld id="{F2BD9D44-EC01-4E71-8CAE-9F9624182C03}" type="slidenum">
              <a:rPr lang="en-US" altLang="en-US" smtClean="0">
                <a:solidFill>
                  <a:srgbClr val="FFFFFF"/>
                </a:solidFill>
              </a:rPr>
              <a:pPr marL="0" indent="0">
                <a:buFont typeface="+mj-lt"/>
                <a:buNone/>
              </a:pPr>
              <a:t>34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E415F63-1547-429D-83BA-2EFB06D9518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9663" y="6261870"/>
            <a:ext cx="394232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9228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" dur="indefinite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718C5AE-9909-40CC-B730-9C5F0D5E55A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28625" y="1060652"/>
            <a:ext cx="8472488" cy="4766216"/>
          </a:xfrm>
        </p:spPr>
        <p:txBody>
          <a:bodyPr/>
          <a:lstStyle/>
          <a:p>
            <a:pPr marL="45720" indent="0">
              <a:buNone/>
            </a:pPr>
            <a:r>
              <a:rPr lang="en-US" dirty="0" smtClean="0"/>
              <a:t>What character would be displayed in Field B4 if an aircraft’s </a:t>
            </a:r>
            <a:r>
              <a:rPr lang="en-US" dirty="0"/>
              <a:t>Mode C is unreliable or not being received</a:t>
            </a:r>
            <a:r>
              <a:rPr lang="en-US" dirty="0" smtClean="0"/>
              <a:t>?</a:t>
            </a:r>
            <a:endParaRPr lang="en-US" dirty="0"/>
          </a:p>
          <a:p>
            <a:pPr marL="45720" indent="0">
              <a:buNone/>
            </a:pPr>
            <a:endParaRPr lang="en-US" dirty="0"/>
          </a:p>
          <a:p>
            <a:pPr marL="925830" lvl="1" indent="-514350">
              <a:buFont typeface="+mj-lt"/>
              <a:buAutoNum type="alphaUcPeriod"/>
            </a:pPr>
            <a:r>
              <a:rPr lang="en-US" sz="2600" dirty="0" smtClean="0"/>
              <a:t>ABV</a:t>
            </a:r>
            <a:endParaRPr lang="en-US" sz="2600" dirty="0"/>
          </a:p>
          <a:p>
            <a:pPr marL="925830" lvl="1" indent="-514350">
              <a:buFont typeface="+mj-lt"/>
              <a:buAutoNum type="alphaUcPeriod"/>
            </a:pPr>
            <a:r>
              <a:rPr lang="en-US" sz="2600" dirty="0"/>
              <a:t>X</a:t>
            </a:r>
          </a:p>
          <a:p>
            <a:pPr marL="925830" lvl="1" indent="-514350">
              <a:buFont typeface="+mj-lt"/>
              <a:buAutoNum type="alphaUcPeriod"/>
            </a:pPr>
            <a:r>
              <a:rPr lang="en-US" sz="2600" dirty="0"/>
              <a:t>T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FDFCC51-B31E-4972-8975-6B71EB4222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Knowledge Check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B50724-EF4C-48A3-8745-2E78476C2CC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fld id="{F2BD9D44-EC01-4E71-8CAE-9F9624182C03}" type="slidenum">
              <a:rPr lang="en-US" altLang="en-US" smtClean="0">
                <a:solidFill>
                  <a:srgbClr val="FFFFFF"/>
                </a:solidFill>
              </a:rPr>
              <a:pPr marL="0" indent="0">
                <a:buFont typeface="+mj-lt"/>
                <a:buNone/>
              </a:pPr>
              <a:t>35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E415F63-1547-429D-83BA-2EFB06D9518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9663" y="6261870"/>
            <a:ext cx="394232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661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" dur="indefinite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718C5AE-9909-40CC-B730-9C5F0D5E55A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28625" y="1060652"/>
            <a:ext cx="8472488" cy="4766216"/>
          </a:xfrm>
        </p:spPr>
        <p:txBody>
          <a:bodyPr/>
          <a:lstStyle/>
          <a:p>
            <a:pPr marL="45720" indent="0">
              <a:buNone/>
            </a:pPr>
            <a:r>
              <a:rPr lang="en-US" dirty="0" smtClean="0"/>
              <a:t>When may a Portal </a:t>
            </a:r>
            <a:r>
              <a:rPr lang="en-US" dirty="0"/>
              <a:t>F</a:t>
            </a:r>
            <a:r>
              <a:rPr lang="en-US" dirty="0" smtClean="0"/>
              <a:t>ence be displayed?</a:t>
            </a:r>
            <a:endParaRPr lang="en-US" dirty="0"/>
          </a:p>
          <a:p>
            <a:pPr marL="45720" indent="0">
              <a:buNone/>
            </a:pPr>
            <a:endParaRPr lang="en-US" dirty="0"/>
          </a:p>
          <a:p>
            <a:pPr marL="925830" lvl="1" indent="-514350">
              <a:buFont typeface="+mj-lt"/>
              <a:buAutoNum type="alphaUcPeriod"/>
            </a:pPr>
            <a:r>
              <a:rPr lang="en-US" sz="2600" dirty="0" smtClean="0"/>
              <a:t>It is only displayed when an aircraft is in handoff</a:t>
            </a:r>
            <a:endParaRPr lang="en-US" sz="2600" dirty="0"/>
          </a:p>
          <a:p>
            <a:pPr marL="925830" lvl="1" indent="-514350">
              <a:buFont typeface="+mj-lt"/>
              <a:buAutoNum type="alphaUcPeriod"/>
            </a:pPr>
            <a:r>
              <a:rPr lang="en-US" sz="2600" dirty="0" smtClean="0"/>
              <a:t>It is always displayed</a:t>
            </a:r>
            <a:endParaRPr lang="en-US" sz="2600" dirty="0"/>
          </a:p>
          <a:p>
            <a:pPr marL="925830" lvl="1" indent="-514350">
              <a:buFont typeface="+mj-lt"/>
              <a:buAutoNum type="alphaUcPeriod"/>
            </a:pPr>
            <a:r>
              <a:rPr lang="en-US" sz="2600" dirty="0" smtClean="0"/>
              <a:t>When there is at least one indicator eligible to be displayed in the Portal Area</a:t>
            </a:r>
            <a:endParaRPr lang="en-US" sz="26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FDFCC51-B31E-4972-8975-6B71EB4222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Knowledge Check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B50724-EF4C-48A3-8745-2E78476C2CC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fld id="{F2BD9D44-EC01-4E71-8CAE-9F9624182C03}" type="slidenum">
              <a:rPr lang="en-US" altLang="en-US" smtClean="0">
                <a:solidFill>
                  <a:srgbClr val="FFFFFF"/>
                </a:solidFill>
              </a:rPr>
              <a:pPr marL="0" indent="0">
                <a:buFont typeface="+mj-lt"/>
                <a:buNone/>
              </a:pPr>
              <a:t>36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E415F63-1547-429D-83BA-2EFB06D9518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9663" y="6261870"/>
            <a:ext cx="394232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561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" dur="indefinite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F30A995-DDE0-4BC2-8AE2-E99F05902287}"/>
              </a:ext>
            </a:extLst>
          </p:cNvPr>
          <p:cNvSpPr/>
          <p:nvPr/>
        </p:nvSpPr>
        <p:spPr bwMode="auto">
          <a:xfrm>
            <a:off x="593649" y="2280541"/>
            <a:ext cx="2254462" cy="1229706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Slide Title">
            <a:extLst>
              <a:ext uri="{FF2B5EF4-FFF2-40B4-BE49-F238E27FC236}">
                <a16:creationId xmlns:a16="http://schemas.microsoft.com/office/drawing/2014/main" id="{74D1018D-EB2D-42D2-A99E-AF42162D23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Limited Data Block (LDB)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82EC7F-5DC3-4CC9-9439-0B2F1BE1E07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fld id="{F2BD9D44-EC01-4E71-8CAE-9F9624182C03}" type="slidenum">
              <a:rPr lang="en-US" altLang="en-US" smtClean="0">
                <a:solidFill>
                  <a:srgbClr val="FFFFFF"/>
                </a:solidFill>
              </a:rPr>
              <a:pPr marL="0" indent="0">
                <a:buFont typeface="+mj-lt"/>
                <a:buNone/>
              </a:pPr>
              <a:t>37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-58288" y="1230105"/>
            <a:ext cx="350106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Paired LDB</a:t>
            </a:r>
          </a:p>
          <a:p>
            <a:r>
              <a:rPr lang="en-US" sz="2200" dirty="0"/>
              <a:t>• </a:t>
            </a:r>
            <a:r>
              <a:rPr lang="en-US" sz="2400" dirty="0"/>
              <a:t>ACID and altitude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E415F63-1547-429D-83BA-2EFB06D9518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9663" y="6261870"/>
            <a:ext cx="394232" cy="365760"/>
          </a:xfrm>
          <a:prstGeom prst="rect">
            <a:avLst/>
          </a:prstGeom>
        </p:spPr>
      </p:pic>
      <p:grpSp>
        <p:nvGrpSpPr>
          <p:cNvPr id="37" name="Group 36">
            <a:extLst>
              <a:ext uri="{FF2B5EF4-FFF2-40B4-BE49-F238E27FC236}">
                <a16:creationId xmlns:a16="http://schemas.microsoft.com/office/drawing/2014/main" id="{CCEA26B4-44F4-460D-9170-4367C6B9D567}"/>
              </a:ext>
            </a:extLst>
          </p:cNvPr>
          <p:cNvGrpSpPr/>
          <p:nvPr/>
        </p:nvGrpSpPr>
        <p:grpSpPr>
          <a:xfrm>
            <a:off x="853221" y="2442044"/>
            <a:ext cx="1735319" cy="906700"/>
            <a:chOff x="844300" y="2398674"/>
            <a:chExt cx="1735319" cy="906700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EF63E816-47A2-40F7-8975-ACF64B25E6F6}"/>
                </a:ext>
              </a:extLst>
            </p:cNvPr>
            <p:cNvSpPr txBox="1"/>
            <p:nvPr/>
          </p:nvSpPr>
          <p:spPr>
            <a:xfrm>
              <a:off x="844300" y="2537215"/>
              <a:ext cx="1701581" cy="7681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lnSpc>
                  <a:spcPts val="2600"/>
                </a:lnSpc>
              </a:pPr>
              <a:r>
                <a:rPr lang="en-US" sz="2800" spc="120" dirty="0">
                  <a:solidFill>
                    <a:srgbClr val="D3D893"/>
                  </a:solidFill>
                  <a:latin typeface="Consolas" panose="020B0609020204030204" pitchFamily="49" charset="0"/>
                </a:rPr>
                <a:t>N1532</a:t>
              </a:r>
            </a:p>
            <a:p>
              <a:pPr algn="l">
                <a:lnSpc>
                  <a:spcPts val="2600"/>
                </a:lnSpc>
              </a:pPr>
              <a:r>
                <a:rPr lang="en-US" sz="2800" spc="120" dirty="0">
                  <a:solidFill>
                    <a:srgbClr val="D3D893"/>
                  </a:solidFill>
                  <a:latin typeface="Consolas" panose="020B0609020204030204" pitchFamily="49" charset="0"/>
                </a:rPr>
                <a:t>201</a:t>
              </a:r>
            </a:p>
          </p:txBody>
        </p: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62A26FB5-8B70-4B44-B2D9-840CB40918A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21430" y="2593557"/>
              <a:ext cx="183721" cy="254381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1820B957-836B-4E98-A859-E237CFB55C0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46253" y="2528596"/>
              <a:ext cx="183721" cy="261448"/>
            </a:xfrm>
            <a:prstGeom prst="rect">
              <a:avLst/>
            </a:prstGeom>
          </p:spPr>
        </p:pic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BDB16BEF-511F-4028-B928-802B994385D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71076" y="2463635"/>
              <a:ext cx="183721" cy="261448"/>
            </a:xfrm>
            <a:prstGeom prst="rect">
              <a:avLst/>
            </a:prstGeom>
          </p:spPr>
        </p:pic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0CBD61D4-6B60-4101-99A9-5262085FBB3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95898" y="2398674"/>
              <a:ext cx="183721" cy="261448"/>
            </a:xfrm>
            <a:prstGeom prst="rect">
              <a:avLst/>
            </a:prstGeom>
          </p:spPr>
        </p:pic>
      </p:grpSp>
      <p:grpSp>
        <p:nvGrpSpPr>
          <p:cNvPr id="105" name="Unpaired ADS-B LDB">
            <a:extLst>
              <a:ext uri="{FF2B5EF4-FFF2-40B4-BE49-F238E27FC236}">
                <a16:creationId xmlns:a16="http://schemas.microsoft.com/office/drawing/2014/main" id="{547F894F-2DE7-4D3D-B9D5-76D9576CB543}"/>
              </a:ext>
            </a:extLst>
          </p:cNvPr>
          <p:cNvGrpSpPr/>
          <p:nvPr/>
        </p:nvGrpSpPr>
        <p:grpSpPr>
          <a:xfrm>
            <a:off x="-34863" y="3575440"/>
            <a:ext cx="3789992" cy="2168096"/>
            <a:chOff x="-34863" y="3575440"/>
            <a:chExt cx="3789992" cy="216809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66E8BD34-1C11-46F9-9040-391C1882EE04}"/>
                </a:ext>
              </a:extLst>
            </p:cNvPr>
            <p:cNvSpPr/>
            <p:nvPr/>
          </p:nvSpPr>
          <p:spPr bwMode="auto">
            <a:xfrm>
              <a:off x="593649" y="4513830"/>
              <a:ext cx="2254462" cy="1229706"/>
            </a:xfrm>
            <a:prstGeom prst="rect">
              <a:avLst/>
            </a:prstGeom>
            <a:solidFill>
              <a:schemeClr val="tx1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-34863" y="3575440"/>
              <a:ext cx="3789992" cy="892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/>
                <a:t>Unpaired ADS-B LDB</a:t>
              </a:r>
            </a:p>
            <a:p>
              <a:r>
                <a:rPr lang="en-US" sz="2200" dirty="0"/>
                <a:t>• </a:t>
              </a:r>
              <a:r>
                <a:rPr lang="en-US" sz="2400" dirty="0"/>
                <a:t>ACID and altitude</a:t>
              </a:r>
            </a:p>
          </p:txBody>
        </p: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DCFF3332-BCBE-40B3-B421-651800B664EB}"/>
                </a:ext>
              </a:extLst>
            </p:cNvPr>
            <p:cNvGrpSpPr/>
            <p:nvPr/>
          </p:nvGrpSpPr>
          <p:grpSpPr>
            <a:xfrm>
              <a:off x="893310" y="4744604"/>
              <a:ext cx="1655141" cy="768159"/>
              <a:chOff x="1115790" y="4763196"/>
              <a:chExt cx="1655141" cy="768159"/>
            </a:xfrm>
          </p:grpSpPr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2F1D103A-40D2-4FB5-8333-121859B84C07}"/>
                  </a:ext>
                </a:extLst>
              </p:cNvPr>
              <p:cNvSpPr txBox="1"/>
              <p:nvPr/>
            </p:nvSpPr>
            <p:spPr>
              <a:xfrm>
                <a:off x="1280259" y="4763196"/>
                <a:ext cx="1490672" cy="7681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>
                  <a:lnSpc>
                    <a:spcPts val="2600"/>
                  </a:lnSpc>
                </a:pPr>
                <a:r>
                  <a:rPr lang="en-US" sz="2800" spc="120" dirty="0">
                    <a:solidFill>
                      <a:srgbClr val="DDE29D"/>
                    </a:solidFill>
                    <a:latin typeface="Consolas" panose="020B0609020204030204" pitchFamily="49" charset="0"/>
                  </a:rPr>
                  <a:t>N235SK</a:t>
                </a:r>
              </a:p>
              <a:p>
                <a:pPr algn="l">
                  <a:lnSpc>
                    <a:spcPts val="2600"/>
                  </a:lnSpc>
                </a:pPr>
                <a:r>
                  <a:rPr lang="en-US" sz="2800" spc="120" dirty="0">
                    <a:solidFill>
                      <a:srgbClr val="DDE29D"/>
                    </a:solidFill>
                    <a:latin typeface="Consolas" panose="020B0609020204030204" pitchFamily="49" charset="0"/>
                  </a:rPr>
                  <a:t>201</a:t>
                </a:r>
              </a:p>
            </p:txBody>
          </p:sp>
          <p:pic>
            <p:nvPicPr>
              <p:cNvPr id="38" name="Picture 37">
                <a:extLst>
                  <a:ext uri="{FF2B5EF4-FFF2-40B4-BE49-F238E27FC236}">
                    <a16:creationId xmlns:a16="http://schemas.microsoft.com/office/drawing/2014/main" id="{F35621E1-6D43-44A1-962F-0450372704A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15790" y="4802448"/>
                <a:ext cx="183721" cy="254381"/>
              </a:xfrm>
              <a:prstGeom prst="rect">
                <a:avLst/>
              </a:prstGeom>
            </p:spPr>
          </p:pic>
        </p:grpSp>
      </p:grpSp>
      <p:grpSp>
        <p:nvGrpSpPr>
          <p:cNvPr id="104" name="Unpaird LDB + graphics">
            <a:extLst>
              <a:ext uri="{FF2B5EF4-FFF2-40B4-BE49-F238E27FC236}">
                <a16:creationId xmlns:a16="http://schemas.microsoft.com/office/drawing/2014/main" id="{16FA9F5C-99AF-429D-A51D-BD09D75CBBDF}"/>
              </a:ext>
            </a:extLst>
          </p:cNvPr>
          <p:cNvGrpSpPr/>
          <p:nvPr/>
        </p:nvGrpSpPr>
        <p:grpSpPr>
          <a:xfrm>
            <a:off x="3086642" y="1253829"/>
            <a:ext cx="5814471" cy="3590385"/>
            <a:chOff x="3086642" y="1253829"/>
            <a:chExt cx="5814471" cy="3590385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6669E66F-0778-4C8A-863F-62A6E8B20F0F}"/>
                </a:ext>
              </a:extLst>
            </p:cNvPr>
            <p:cNvSpPr/>
            <p:nvPr/>
          </p:nvSpPr>
          <p:spPr bwMode="auto">
            <a:xfrm>
              <a:off x="4178931" y="2901674"/>
              <a:ext cx="4541057" cy="1942540"/>
            </a:xfrm>
            <a:prstGeom prst="rect">
              <a:avLst/>
            </a:prstGeom>
            <a:solidFill>
              <a:schemeClr val="tx1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815289" y="1253829"/>
              <a:ext cx="508582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/>
                <a:t>Unpaired LDB</a:t>
              </a:r>
            </a:p>
            <a:p>
              <a:r>
                <a:rPr lang="en-US" sz="2200" dirty="0"/>
                <a:t>• </a:t>
              </a:r>
              <a:r>
                <a:rPr lang="en-US" sz="2400" dirty="0"/>
                <a:t>Beacon code and altitude if known</a:t>
              </a:r>
              <a:endParaRPr lang="en-US" dirty="0"/>
            </a:p>
            <a:p>
              <a:endParaRPr lang="en-US" dirty="0"/>
            </a:p>
          </p:txBody>
        </p:sp>
        <p:grpSp>
          <p:nvGrpSpPr>
            <p:cNvPr id="100" name="Unpaired Beacon">
              <a:extLst>
                <a:ext uri="{FF2B5EF4-FFF2-40B4-BE49-F238E27FC236}">
                  <a16:creationId xmlns:a16="http://schemas.microsoft.com/office/drawing/2014/main" id="{B19E4F22-6D10-4858-AED2-6407393F25C5}"/>
                </a:ext>
              </a:extLst>
            </p:cNvPr>
            <p:cNvGrpSpPr/>
            <p:nvPr/>
          </p:nvGrpSpPr>
          <p:grpSpPr>
            <a:xfrm>
              <a:off x="3086642" y="2245512"/>
              <a:ext cx="2412147" cy="932707"/>
              <a:chOff x="3086642" y="2245512"/>
              <a:chExt cx="2412147" cy="932707"/>
            </a:xfrm>
          </p:grpSpPr>
          <p:sp>
            <p:nvSpPr>
              <p:cNvPr id="40" name="TextBox 39"/>
              <p:cNvSpPr txBox="1"/>
              <p:nvPr/>
            </p:nvSpPr>
            <p:spPr>
              <a:xfrm>
                <a:off x="3086642" y="2245512"/>
                <a:ext cx="241214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Unpaired Beacon</a:t>
                </a:r>
              </a:p>
            </p:txBody>
          </p:sp>
          <p:cxnSp>
            <p:nvCxnSpPr>
              <p:cNvPr id="41" name="Straight Arrow Connector 40"/>
              <p:cNvCxnSpPr/>
              <p:nvPr/>
            </p:nvCxnSpPr>
            <p:spPr bwMode="auto">
              <a:xfrm>
                <a:off x="3987800" y="2582333"/>
                <a:ext cx="531244" cy="595886"/>
              </a:xfrm>
              <a:prstGeom prst="straightConnector1">
                <a:avLst/>
              </a:prstGeom>
              <a:noFill/>
              <a:ln w="50800" cap="flat" cmpd="sng" algn="ctr">
                <a:solidFill>
                  <a:srgbClr val="00B0F0"/>
                </a:solidFill>
                <a:prstDash val="solid"/>
                <a:round/>
                <a:headEnd type="none" w="med" len="med"/>
                <a:tailEnd type="triangle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71" name="1723 095">
              <a:extLst>
                <a:ext uri="{FF2B5EF4-FFF2-40B4-BE49-F238E27FC236}">
                  <a16:creationId xmlns:a16="http://schemas.microsoft.com/office/drawing/2014/main" id="{61349FE3-07CF-4497-A014-109B5B58A0E0}"/>
                </a:ext>
              </a:extLst>
            </p:cNvPr>
            <p:cNvGrpSpPr/>
            <p:nvPr/>
          </p:nvGrpSpPr>
          <p:grpSpPr>
            <a:xfrm>
              <a:off x="4436549" y="3142317"/>
              <a:ext cx="1165266" cy="768159"/>
              <a:chOff x="1115790" y="4763196"/>
              <a:chExt cx="1655141" cy="768159"/>
            </a:xfrm>
          </p:grpSpPr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CD6A97D8-5A62-4536-A2E0-1B6D8DFC11FA}"/>
                  </a:ext>
                </a:extLst>
              </p:cNvPr>
              <p:cNvSpPr txBox="1"/>
              <p:nvPr/>
            </p:nvSpPr>
            <p:spPr>
              <a:xfrm>
                <a:off x="1280259" y="4763196"/>
                <a:ext cx="1490672" cy="7681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>
                  <a:lnSpc>
                    <a:spcPts val="2600"/>
                  </a:lnSpc>
                </a:pPr>
                <a:r>
                  <a:rPr lang="en-US" sz="2800" spc="120" dirty="0">
                    <a:solidFill>
                      <a:srgbClr val="DDE29D"/>
                    </a:solidFill>
                    <a:latin typeface="Consolas" panose="020B0609020204030204" pitchFamily="49" charset="0"/>
                  </a:rPr>
                  <a:t>1723</a:t>
                </a:r>
              </a:p>
              <a:p>
                <a:pPr algn="l">
                  <a:lnSpc>
                    <a:spcPts val="2600"/>
                  </a:lnSpc>
                </a:pPr>
                <a:r>
                  <a:rPr lang="en-US" sz="2800" spc="120" dirty="0">
                    <a:solidFill>
                      <a:srgbClr val="DDE29D"/>
                    </a:solidFill>
                    <a:latin typeface="Consolas" panose="020B0609020204030204" pitchFamily="49" charset="0"/>
                  </a:rPr>
                  <a:t>095</a:t>
                </a:r>
              </a:p>
            </p:txBody>
          </p:sp>
          <p:pic>
            <p:nvPicPr>
              <p:cNvPr id="73" name="Picture 72">
                <a:extLst>
                  <a:ext uri="{FF2B5EF4-FFF2-40B4-BE49-F238E27FC236}">
                    <a16:creationId xmlns:a16="http://schemas.microsoft.com/office/drawing/2014/main" id="{D6502CE8-E4CD-4AA3-91A0-C161A51B2FE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15790" y="4802448"/>
                <a:ext cx="260957" cy="254381"/>
              </a:xfrm>
              <a:prstGeom prst="rect">
                <a:avLst/>
              </a:prstGeom>
            </p:spPr>
          </p:pic>
        </p:grpSp>
        <p:grpSp>
          <p:nvGrpSpPr>
            <p:cNvPr id="74" name="1537">
              <a:extLst>
                <a:ext uri="{FF2B5EF4-FFF2-40B4-BE49-F238E27FC236}">
                  <a16:creationId xmlns:a16="http://schemas.microsoft.com/office/drawing/2014/main" id="{8D08BB75-55A4-4DED-ACE5-5056EA91393D}"/>
                </a:ext>
              </a:extLst>
            </p:cNvPr>
            <p:cNvGrpSpPr/>
            <p:nvPr/>
          </p:nvGrpSpPr>
          <p:grpSpPr>
            <a:xfrm>
              <a:off x="4547539" y="3971157"/>
              <a:ext cx="1165266" cy="434734"/>
              <a:chOff x="1115790" y="4763196"/>
              <a:chExt cx="1655141" cy="434734"/>
            </a:xfrm>
          </p:grpSpPr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DFE4DB7B-3107-49C0-AF3C-11FE8FA7882F}"/>
                  </a:ext>
                </a:extLst>
              </p:cNvPr>
              <p:cNvSpPr txBox="1"/>
              <p:nvPr/>
            </p:nvSpPr>
            <p:spPr>
              <a:xfrm>
                <a:off x="1280259" y="4763196"/>
                <a:ext cx="1490672" cy="4347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>
                  <a:lnSpc>
                    <a:spcPts val="2600"/>
                  </a:lnSpc>
                </a:pPr>
                <a:r>
                  <a:rPr lang="en-US" sz="2800" spc="120" dirty="0">
                    <a:solidFill>
                      <a:srgbClr val="DDE29D"/>
                    </a:solidFill>
                    <a:latin typeface="Consolas" panose="020B0609020204030204" pitchFamily="49" charset="0"/>
                  </a:rPr>
                  <a:t>1537</a:t>
                </a:r>
              </a:p>
            </p:txBody>
          </p:sp>
          <p:pic>
            <p:nvPicPr>
              <p:cNvPr id="76" name="Picture 75">
                <a:extLst>
                  <a:ext uri="{FF2B5EF4-FFF2-40B4-BE49-F238E27FC236}">
                    <a16:creationId xmlns:a16="http://schemas.microsoft.com/office/drawing/2014/main" id="{F61BF4CF-D79D-49BF-A67B-D886F1C584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15790" y="4802448"/>
                <a:ext cx="260957" cy="254381"/>
              </a:xfrm>
              <a:prstGeom prst="rect">
                <a:avLst/>
              </a:prstGeom>
            </p:spPr>
          </p:pic>
        </p:grpSp>
        <p:grpSp>
          <p:nvGrpSpPr>
            <p:cNvPr id="77" name="EMRG">
              <a:extLst>
                <a:ext uri="{FF2B5EF4-FFF2-40B4-BE49-F238E27FC236}">
                  <a16:creationId xmlns:a16="http://schemas.microsoft.com/office/drawing/2014/main" id="{F351EB7B-737D-4C42-A50F-6EECB4C6EC47}"/>
                </a:ext>
              </a:extLst>
            </p:cNvPr>
            <p:cNvGrpSpPr/>
            <p:nvPr/>
          </p:nvGrpSpPr>
          <p:grpSpPr>
            <a:xfrm>
              <a:off x="5721758" y="3140335"/>
              <a:ext cx="1113248" cy="768159"/>
              <a:chOff x="1128507" y="4813382"/>
              <a:chExt cx="1581254" cy="768159"/>
            </a:xfrm>
          </p:grpSpPr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DFD4EDF5-03AA-4D2B-977C-9B78908D6491}"/>
                  </a:ext>
                </a:extLst>
              </p:cNvPr>
              <p:cNvSpPr txBox="1"/>
              <p:nvPr/>
            </p:nvSpPr>
            <p:spPr>
              <a:xfrm>
                <a:off x="1219089" y="4813382"/>
                <a:ext cx="1490672" cy="7681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>
                  <a:lnSpc>
                    <a:spcPts val="2600"/>
                  </a:lnSpc>
                </a:pPr>
                <a:endParaRPr lang="en-US" sz="2800" spc="120" dirty="0">
                  <a:solidFill>
                    <a:srgbClr val="DEE39D"/>
                  </a:solidFill>
                  <a:latin typeface="Consolas" panose="020B0609020204030204" pitchFamily="49" charset="0"/>
                </a:endParaRPr>
              </a:p>
              <a:p>
                <a:pPr algn="l">
                  <a:lnSpc>
                    <a:spcPts val="2600"/>
                  </a:lnSpc>
                </a:pPr>
                <a:r>
                  <a:rPr lang="en-US" sz="2800" spc="120" dirty="0">
                    <a:solidFill>
                      <a:srgbClr val="DDE29D"/>
                    </a:solidFill>
                    <a:latin typeface="Consolas" panose="020B0609020204030204" pitchFamily="49" charset="0"/>
                  </a:rPr>
                  <a:t>EMRG</a:t>
                </a:r>
              </a:p>
            </p:txBody>
          </p:sp>
          <p:pic>
            <p:nvPicPr>
              <p:cNvPr id="79" name="Picture 78">
                <a:extLst>
                  <a:ext uri="{FF2B5EF4-FFF2-40B4-BE49-F238E27FC236}">
                    <a16:creationId xmlns:a16="http://schemas.microsoft.com/office/drawing/2014/main" id="{A6D4F449-F511-49CA-A339-0EE818090C1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28507" y="4872910"/>
                <a:ext cx="260957" cy="254381"/>
              </a:xfrm>
              <a:prstGeom prst="rect">
                <a:avLst/>
              </a:prstGeom>
            </p:spPr>
          </p:pic>
        </p:grpSp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id="{E85DB513-DE7F-4D0F-80C1-743AA9A32FB8}"/>
                </a:ext>
              </a:extLst>
            </p:cNvPr>
            <p:cNvGrpSpPr/>
            <p:nvPr/>
          </p:nvGrpSpPr>
          <p:grpSpPr>
            <a:xfrm>
              <a:off x="7115356" y="3150502"/>
              <a:ext cx="1115015" cy="768159"/>
              <a:chOff x="1114039" y="4823607"/>
              <a:chExt cx="1583764" cy="768159"/>
            </a:xfrm>
          </p:grpSpPr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B80B2EDB-7499-4923-AD55-8DD02695DBDF}"/>
                  </a:ext>
                </a:extLst>
              </p:cNvPr>
              <p:cNvSpPr txBox="1"/>
              <p:nvPr/>
            </p:nvSpPr>
            <p:spPr>
              <a:xfrm>
                <a:off x="1207132" y="4823607"/>
                <a:ext cx="1490671" cy="7681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>
                  <a:lnSpc>
                    <a:spcPts val="2600"/>
                  </a:lnSpc>
                </a:pPr>
                <a:endParaRPr lang="en-US" sz="2800" spc="120" dirty="0">
                  <a:solidFill>
                    <a:srgbClr val="DEE39D"/>
                  </a:solidFill>
                  <a:latin typeface="Consolas" panose="020B0609020204030204" pitchFamily="49" charset="0"/>
                </a:endParaRPr>
              </a:p>
              <a:p>
                <a:pPr algn="l">
                  <a:lnSpc>
                    <a:spcPts val="2600"/>
                  </a:lnSpc>
                </a:pPr>
                <a:r>
                  <a:rPr lang="en-US" sz="2800" spc="120" dirty="0">
                    <a:solidFill>
                      <a:srgbClr val="DDE29D"/>
                    </a:solidFill>
                    <a:latin typeface="Consolas" panose="020B0609020204030204" pitchFamily="49" charset="0"/>
                  </a:rPr>
                  <a:t>RDOF</a:t>
                </a:r>
              </a:p>
            </p:txBody>
          </p:sp>
          <p:pic>
            <p:nvPicPr>
              <p:cNvPr id="82" name="Picture 81">
                <a:extLst>
                  <a:ext uri="{FF2B5EF4-FFF2-40B4-BE49-F238E27FC236}">
                    <a16:creationId xmlns:a16="http://schemas.microsoft.com/office/drawing/2014/main" id="{7489820E-58CC-4D10-8035-5E8B7F35307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14039" y="4854674"/>
                <a:ext cx="260957" cy="254381"/>
              </a:xfrm>
              <a:prstGeom prst="rect">
                <a:avLst/>
              </a:prstGeom>
            </p:spPr>
          </p:pic>
        </p:grpSp>
        <p:pic>
          <p:nvPicPr>
            <p:cNvPr id="84" name="I target">
              <a:extLst>
                <a:ext uri="{FF2B5EF4-FFF2-40B4-BE49-F238E27FC236}">
                  <a16:creationId xmlns:a16="http://schemas.microsoft.com/office/drawing/2014/main" id="{D3F818AB-98B9-43AB-9CB2-35EA5708AB9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53203" y="4028672"/>
              <a:ext cx="204918" cy="254381"/>
            </a:xfrm>
            <a:prstGeom prst="rect">
              <a:avLst/>
            </a:prstGeom>
          </p:spPr>
        </p:pic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7CD06B9D-22D4-4A13-9210-0C0E4105D6BF}"/>
                </a:ext>
              </a:extLst>
            </p:cNvPr>
            <p:cNvSpPr txBox="1"/>
            <p:nvPr/>
          </p:nvSpPr>
          <p:spPr>
            <a:xfrm>
              <a:off x="7391498" y="3989589"/>
              <a:ext cx="1049475" cy="7681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lnSpc>
                  <a:spcPts val="2600"/>
                </a:lnSpc>
              </a:pPr>
              <a:r>
                <a:rPr lang="en-US" sz="2800" spc="120" dirty="0">
                  <a:solidFill>
                    <a:srgbClr val="DDE29D"/>
                  </a:solidFill>
                  <a:latin typeface="Consolas" panose="020B0609020204030204" pitchFamily="49" charset="0"/>
                </a:rPr>
                <a:t>3226</a:t>
              </a:r>
            </a:p>
            <a:p>
              <a:pPr algn="l">
                <a:lnSpc>
                  <a:spcPts val="2600"/>
                </a:lnSpc>
              </a:pPr>
              <a:r>
                <a:rPr lang="en-US" sz="2800" spc="120" dirty="0">
                  <a:solidFill>
                    <a:srgbClr val="DDE29D"/>
                  </a:solidFill>
                  <a:latin typeface="Consolas" panose="020B0609020204030204" pitchFamily="49" charset="0"/>
                </a:rPr>
                <a:t>060</a:t>
              </a:r>
            </a:p>
          </p:txBody>
        </p:sp>
        <p:grpSp>
          <p:nvGrpSpPr>
            <p:cNvPr id="93" name="VFR 035">
              <a:extLst>
                <a:ext uri="{FF2B5EF4-FFF2-40B4-BE49-F238E27FC236}">
                  <a16:creationId xmlns:a16="http://schemas.microsoft.com/office/drawing/2014/main" id="{065A6513-0C84-48D4-A838-4D3298DDD862}"/>
                </a:ext>
              </a:extLst>
            </p:cNvPr>
            <p:cNvGrpSpPr/>
            <p:nvPr/>
          </p:nvGrpSpPr>
          <p:grpSpPr>
            <a:xfrm>
              <a:off x="5905479" y="3968738"/>
              <a:ext cx="1209877" cy="768159"/>
              <a:chOff x="5905479" y="3968738"/>
              <a:chExt cx="1209877" cy="768159"/>
            </a:xfrm>
          </p:grpSpPr>
          <p:pic>
            <p:nvPicPr>
              <p:cNvPr id="89" name="V target">
                <a:extLst>
                  <a:ext uri="{FF2B5EF4-FFF2-40B4-BE49-F238E27FC236}">
                    <a16:creationId xmlns:a16="http://schemas.microsoft.com/office/drawing/2014/main" id="{E991991C-B4D7-473F-85D1-057554E00D3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905479" y="4018505"/>
                <a:ext cx="226117" cy="261448"/>
              </a:xfrm>
              <a:prstGeom prst="rect">
                <a:avLst/>
              </a:prstGeom>
            </p:spPr>
          </p:pic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48E096B4-D488-42C4-ADC5-12F12D151D21}"/>
                  </a:ext>
                </a:extLst>
              </p:cNvPr>
              <p:cNvSpPr txBox="1"/>
              <p:nvPr/>
            </p:nvSpPr>
            <p:spPr>
              <a:xfrm>
                <a:off x="6065881" y="3968738"/>
                <a:ext cx="1049475" cy="7681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>
                  <a:lnSpc>
                    <a:spcPts val="2600"/>
                  </a:lnSpc>
                </a:pPr>
                <a:endParaRPr lang="en-US" sz="2800" spc="120" dirty="0">
                  <a:solidFill>
                    <a:srgbClr val="DEE39D"/>
                  </a:solidFill>
                  <a:latin typeface="Consolas" panose="020B0609020204030204" pitchFamily="49" charset="0"/>
                </a:endParaRPr>
              </a:p>
              <a:p>
                <a:pPr algn="l">
                  <a:lnSpc>
                    <a:spcPts val="2600"/>
                  </a:lnSpc>
                </a:pPr>
                <a:r>
                  <a:rPr lang="en-US" sz="2800" spc="120" dirty="0">
                    <a:solidFill>
                      <a:srgbClr val="DDE29D"/>
                    </a:solidFill>
                    <a:latin typeface="Consolas" panose="020B0609020204030204" pitchFamily="49" charset="0"/>
                  </a:rPr>
                  <a:t>035</a:t>
                </a:r>
              </a:p>
            </p:txBody>
          </p:sp>
        </p:grpSp>
      </p:grpSp>
      <p:grpSp>
        <p:nvGrpSpPr>
          <p:cNvPr id="103" name="Unpaired Beacon no Mode C">
            <a:extLst>
              <a:ext uri="{FF2B5EF4-FFF2-40B4-BE49-F238E27FC236}">
                <a16:creationId xmlns:a16="http://schemas.microsoft.com/office/drawing/2014/main" id="{7E257AE8-3D1B-49C4-977A-3F5CFFC848E8}"/>
              </a:ext>
            </a:extLst>
          </p:cNvPr>
          <p:cNvGrpSpPr/>
          <p:nvPr/>
        </p:nvGrpSpPr>
        <p:grpSpPr>
          <a:xfrm>
            <a:off x="3151706" y="4362409"/>
            <a:ext cx="2326620" cy="1476045"/>
            <a:chOff x="3151706" y="4362409"/>
            <a:chExt cx="2326620" cy="1476045"/>
          </a:xfrm>
        </p:grpSpPr>
        <p:sp>
          <p:nvSpPr>
            <p:cNvPr id="48" name="TextBox 47"/>
            <p:cNvSpPr txBox="1"/>
            <p:nvPr/>
          </p:nvSpPr>
          <p:spPr>
            <a:xfrm>
              <a:off x="3151706" y="5130568"/>
              <a:ext cx="232662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Unpaired Beacon </a:t>
              </a:r>
              <a:r>
                <a:rPr lang="en-US" sz="2000" dirty="0" smtClean="0"/>
                <a:t>No </a:t>
              </a:r>
              <a:r>
                <a:rPr lang="en-US" sz="2000" dirty="0"/>
                <a:t>Mode C</a:t>
              </a:r>
            </a:p>
          </p:txBody>
        </p:sp>
        <p:cxnSp>
          <p:nvCxnSpPr>
            <p:cNvPr id="49" name="Straight Arrow Connector 48"/>
            <p:cNvCxnSpPr>
              <a:stCxn id="48" idx="0"/>
            </p:cNvCxnSpPr>
            <p:nvPr/>
          </p:nvCxnSpPr>
          <p:spPr bwMode="auto">
            <a:xfrm flipV="1">
              <a:off x="4315016" y="4362409"/>
              <a:ext cx="639121" cy="768159"/>
            </a:xfrm>
            <a:prstGeom prst="straightConnector1">
              <a:avLst/>
            </a:prstGeom>
            <a:noFill/>
            <a:ln w="50800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02" name="VFR">
            <a:extLst>
              <a:ext uri="{FF2B5EF4-FFF2-40B4-BE49-F238E27FC236}">
                <a16:creationId xmlns:a16="http://schemas.microsoft.com/office/drawing/2014/main" id="{2656BEEC-DC98-479D-8B2C-D6F0DFFC857C}"/>
              </a:ext>
            </a:extLst>
          </p:cNvPr>
          <p:cNvGrpSpPr/>
          <p:nvPr/>
        </p:nvGrpSpPr>
        <p:grpSpPr>
          <a:xfrm>
            <a:off x="5340640" y="4692245"/>
            <a:ext cx="2117481" cy="932482"/>
            <a:chOff x="5348580" y="4515133"/>
            <a:chExt cx="2117481" cy="932482"/>
          </a:xfrm>
        </p:grpSpPr>
        <p:sp>
          <p:nvSpPr>
            <p:cNvPr id="52" name="TextBox 51"/>
            <p:cNvSpPr txBox="1"/>
            <p:nvPr/>
          </p:nvSpPr>
          <p:spPr>
            <a:xfrm>
              <a:off x="5348580" y="5047505"/>
              <a:ext cx="211748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VFR</a:t>
              </a:r>
            </a:p>
          </p:txBody>
        </p:sp>
        <p:cxnSp>
          <p:nvCxnSpPr>
            <p:cNvPr id="53" name="Straight Arrow Connector 52"/>
            <p:cNvCxnSpPr>
              <a:stCxn id="52" idx="0"/>
            </p:cNvCxnSpPr>
            <p:nvPr/>
          </p:nvCxnSpPr>
          <p:spPr bwMode="auto">
            <a:xfrm flipH="1" flipV="1">
              <a:off x="6404337" y="4515133"/>
              <a:ext cx="2984" cy="532372"/>
            </a:xfrm>
            <a:prstGeom prst="straightConnector1">
              <a:avLst/>
            </a:prstGeom>
            <a:noFill/>
            <a:ln w="50800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99" name="Emergency">
            <a:extLst>
              <a:ext uri="{FF2B5EF4-FFF2-40B4-BE49-F238E27FC236}">
                <a16:creationId xmlns:a16="http://schemas.microsoft.com/office/drawing/2014/main" id="{5CEB1805-8281-4562-A51F-367ED63C411E}"/>
              </a:ext>
            </a:extLst>
          </p:cNvPr>
          <p:cNvGrpSpPr/>
          <p:nvPr/>
        </p:nvGrpSpPr>
        <p:grpSpPr>
          <a:xfrm>
            <a:off x="5204556" y="2113822"/>
            <a:ext cx="2117481" cy="1315178"/>
            <a:chOff x="5204556" y="2113822"/>
            <a:chExt cx="2117481" cy="1315178"/>
          </a:xfrm>
        </p:grpSpPr>
        <p:sp>
          <p:nvSpPr>
            <p:cNvPr id="42" name="TextBox 41"/>
            <p:cNvSpPr txBox="1"/>
            <p:nvPr/>
          </p:nvSpPr>
          <p:spPr>
            <a:xfrm>
              <a:off x="5204556" y="2113822"/>
              <a:ext cx="211748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Emergency</a:t>
              </a:r>
            </a:p>
          </p:txBody>
        </p:sp>
        <p:cxnSp>
          <p:nvCxnSpPr>
            <p:cNvPr id="43" name="Straight Arrow Connector 42"/>
            <p:cNvCxnSpPr/>
            <p:nvPr/>
          </p:nvCxnSpPr>
          <p:spPr bwMode="auto">
            <a:xfrm>
              <a:off x="6098305" y="2421467"/>
              <a:ext cx="164991" cy="1007533"/>
            </a:xfrm>
            <a:prstGeom prst="straightConnector1">
              <a:avLst/>
            </a:prstGeom>
            <a:noFill/>
            <a:ln w="50800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98" name="Radio Failure">
            <a:extLst>
              <a:ext uri="{FF2B5EF4-FFF2-40B4-BE49-F238E27FC236}">
                <a16:creationId xmlns:a16="http://schemas.microsoft.com/office/drawing/2014/main" id="{E03FA2FF-5030-4BC1-8FEC-DAE103B0F05A}"/>
              </a:ext>
            </a:extLst>
          </p:cNvPr>
          <p:cNvGrpSpPr/>
          <p:nvPr/>
        </p:nvGrpSpPr>
        <p:grpSpPr>
          <a:xfrm>
            <a:off x="6963577" y="2281542"/>
            <a:ext cx="2117481" cy="1172702"/>
            <a:chOff x="6963577" y="2281542"/>
            <a:chExt cx="2117481" cy="1172702"/>
          </a:xfrm>
        </p:grpSpPr>
        <p:sp>
          <p:nvSpPr>
            <p:cNvPr id="44" name="TextBox 43"/>
            <p:cNvSpPr txBox="1"/>
            <p:nvPr/>
          </p:nvSpPr>
          <p:spPr>
            <a:xfrm>
              <a:off x="6963577" y="2281542"/>
              <a:ext cx="211748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Radio Failure</a:t>
              </a:r>
            </a:p>
          </p:txBody>
        </p:sp>
        <p:cxnSp>
          <p:nvCxnSpPr>
            <p:cNvPr id="45" name="Straight Arrow Connector 44"/>
            <p:cNvCxnSpPr/>
            <p:nvPr/>
          </p:nvCxnSpPr>
          <p:spPr bwMode="auto">
            <a:xfrm flipH="1">
              <a:off x="7789663" y="2582333"/>
              <a:ext cx="155731" cy="871911"/>
            </a:xfrm>
            <a:prstGeom prst="straightConnector1">
              <a:avLst/>
            </a:prstGeom>
            <a:noFill/>
            <a:ln w="50800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01" name="Mode C Intruder">
            <a:extLst>
              <a:ext uri="{FF2B5EF4-FFF2-40B4-BE49-F238E27FC236}">
                <a16:creationId xmlns:a16="http://schemas.microsoft.com/office/drawing/2014/main" id="{8A9BA7BA-015D-47FA-9ED2-E3F22C1B38D7}"/>
              </a:ext>
            </a:extLst>
          </p:cNvPr>
          <p:cNvGrpSpPr/>
          <p:nvPr/>
        </p:nvGrpSpPr>
        <p:grpSpPr>
          <a:xfrm>
            <a:off x="7016756" y="4688991"/>
            <a:ext cx="2117481" cy="1150559"/>
            <a:chOff x="7016756" y="4688991"/>
            <a:chExt cx="2117481" cy="1150559"/>
          </a:xfrm>
        </p:grpSpPr>
        <p:sp>
          <p:nvSpPr>
            <p:cNvPr id="54" name="TextBox 53"/>
            <p:cNvSpPr txBox="1"/>
            <p:nvPr/>
          </p:nvSpPr>
          <p:spPr>
            <a:xfrm>
              <a:off x="7016756" y="5439440"/>
              <a:ext cx="211748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Mode C Intruder</a:t>
              </a:r>
            </a:p>
          </p:txBody>
        </p:sp>
        <p:cxnSp>
          <p:nvCxnSpPr>
            <p:cNvPr id="55" name="Straight Arrow Connector 54"/>
            <p:cNvCxnSpPr>
              <a:stCxn id="54" idx="0"/>
            </p:cNvCxnSpPr>
            <p:nvPr/>
          </p:nvCxnSpPr>
          <p:spPr bwMode="auto">
            <a:xfrm flipH="1" flipV="1">
              <a:off x="7785651" y="4688991"/>
              <a:ext cx="289846" cy="750449"/>
            </a:xfrm>
            <a:prstGeom prst="straightConnector1">
              <a:avLst/>
            </a:prstGeom>
            <a:noFill/>
            <a:ln w="50800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1714457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50000">
              <a:srgbClr val="FBFBFB"/>
            </a:gs>
            <a:gs pos="100000">
              <a:srgbClr val="D0D0D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2573" y="3235384"/>
            <a:ext cx="3922776" cy="2203704"/>
          </a:xfrm>
          <a:prstGeom prst="rect">
            <a:avLst/>
          </a:prstGeo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C0388AE-D2C7-4E0B-8F7C-70AF472F7BA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2010" y="1459706"/>
            <a:ext cx="8972550" cy="4391025"/>
          </a:xfrm>
        </p:spPr>
        <p:txBody>
          <a:bodyPr/>
          <a:lstStyle/>
          <a:p>
            <a:r>
              <a:rPr lang="en-US" dirty="0"/>
              <a:t>T</a:t>
            </a:r>
            <a:r>
              <a:rPr lang="en-US" dirty="0" smtClean="0"/>
              <a:t>racked </a:t>
            </a:r>
            <a:r>
              <a:rPr lang="en-US" dirty="0"/>
              <a:t>ﬂight </a:t>
            </a:r>
            <a:r>
              <a:rPr lang="en-US" dirty="0" smtClean="0"/>
              <a:t>in </a:t>
            </a:r>
            <a:r>
              <a:rPr lang="en-US" dirty="0"/>
              <a:t>conﬂict with a Mode C </a:t>
            </a:r>
            <a:r>
              <a:rPr lang="en-US" dirty="0" smtClean="0"/>
              <a:t>intruder</a:t>
            </a:r>
          </a:p>
          <a:p>
            <a:pPr lvl="1"/>
            <a:r>
              <a:rPr lang="en-US" dirty="0" smtClean="0"/>
              <a:t>Same as first two lines of FDB</a:t>
            </a:r>
          </a:p>
          <a:p>
            <a:pPr lvl="1"/>
            <a:r>
              <a:rPr lang="en-US" dirty="0" smtClean="0"/>
              <a:t>Vertical Rate Indicator (VRI)</a:t>
            </a:r>
          </a:p>
          <a:p>
            <a:pPr lvl="1"/>
            <a:r>
              <a:rPr lang="en-US" dirty="0" smtClean="0"/>
              <a:t>Position symbol</a:t>
            </a:r>
          </a:p>
          <a:p>
            <a:pPr lvl="1"/>
            <a:r>
              <a:rPr lang="en-US" dirty="0" smtClean="0"/>
              <a:t>Intruder </a:t>
            </a:r>
            <a:r>
              <a:rPr lang="en-US" dirty="0"/>
              <a:t>track </a:t>
            </a:r>
            <a:r>
              <a:rPr lang="en-US" dirty="0" smtClean="0"/>
              <a:t>number</a:t>
            </a:r>
          </a:p>
          <a:p>
            <a:pPr lvl="1"/>
            <a:r>
              <a:rPr lang="en-US" dirty="0"/>
              <a:t>V</a:t>
            </a:r>
            <a:r>
              <a:rPr lang="en-US" dirty="0" smtClean="0"/>
              <a:t>elocity vector line</a:t>
            </a:r>
            <a:endParaRPr lang="en-US" dirty="0"/>
          </a:p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Slide Title">
            <a:extLst>
              <a:ext uri="{FF2B5EF4-FFF2-40B4-BE49-F238E27FC236}">
                <a16:creationId xmlns:a16="http://schemas.microsoft.com/office/drawing/2014/main" id="{74D1018D-EB2D-42D2-A99E-AF42162D23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Conflict Data </a:t>
            </a:r>
            <a:r>
              <a:rPr lang="en-US" dirty="0" smtClean="0"/>
              <a:t>Block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82EC7F-5DC3-4CC9-9439-0B2F1BE1E07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fld id="{F2BD9D44-EC01-4E71-8CAE-9F9624182C03}" type="slidenum">
              <a:rPr lang="en-US" altLang="en-US" smtClean="0">
                <a:solidFill>
                  <a:srgbClr val="FFFFFF"/>
                </a:solidFill>
              </a:rPr>
              <a:pPr marL="0" indent="0">
                <a:buFont typeface="+mj-lt"/>
                <a:buNone/>
              </a:pPr>
              <a:t>38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870943" y="2533714"/>
            <a:ext cx="19694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FDB elements</a:t>
            </a:r>
            <a:endParaRPr lang="en-US" sz="2000" dirty="0"/>
          </a:p>
        </p:txBody>
      </p:sp>
      <p:cxnSp>
        <p:nvCxnSpPr>
          <p:cNvPr id="9" name="Straight Arrow Connector 8"/>
          <p:cNvCxnSpPr/>
          <p:nvPr/>
        </p:nvCxnSpPr>
        <p:spPr bwMode="auto">
          <a:xfrm>
            <a:off x="5895242" y="2933824"/>
            <a:ext cx="596024" cy="703652"/>
          </a:xfrm>
          <a:prstGeom prst="straightConnector1">
            <a:avLst/>
          </a:prstGeom>
          <a:noFill/>
          <a:ln w="50800" cap="flat" cmpd="sng" algn="ctr">
            <a:solidFill>
              <a:srgbClr val="00B0F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4E415F63-1547-429D-83BA-2EFB06D9518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9663" y="6261870"/>
            <a:ext cx="394232" cy="365760"/>
          </a:xfrm>
          <a:prstGeom prst="rect">
            <a:avLst/>
          </a:prstGeom>
        </p:spPr>
      </p:pic>
      <p:cxnSp>
        <p:nvCxnSpPr>
          <p:cNvPr id="12" name="Straight Arrow Connector 11"/>
          <p:cNvCxnSpPr/>
          <p:nvPr/>
        </p:nvCxnSpPr>
        <p:spPr bwMode="auto">
          <a:xfrm>
            <a:off x="7678619" y="2933824"/>
            <a:ext cx="505276" cy="1079880"/>
          </a:xfrm>
          <a:prstGeom prst="straightConnector1">
            <a:avLst/>
          </a:prstGeom>
          <a:noFill/>
          <a:ln w="50800" cap="flat" cmpd="sng" algn="ctr">
            <a:solidFill>
              <a:srgbClr val="00B0F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" name="TextBox 14"/>
          <p:cNvSpPr txBox="1"/>
          <p:nvPr/>
        </p:nvSpPr>
        <p:spPr>
          <a:xfrm>
            <a:off x="1638150" y="4341172"/>
            <a:ext cx="28258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Position symbol</a:t>
            </a:r>
            <a:endParaRPr lang="en-US" sz="2000" dirty="0"/>
          </a:p>
        </p:txBody>
      </p:sp>
      <p:cxnSp>
        <p:nvCxnSpPr>
          <p:cNvPr id="16" name="Straight Arrow Connector 15"/>
          <p:cNvCxnSpPr/>
          <p:nvPr/>
        </p:nvCxnSpPr>
        <p:spPr bwMode="auto">
          <a:xfrm>
            <a:off x="4063362" y="4563146"/>
            <a:ext cx="1364170" cy="215473"/>
          </a:xfrm>
          <a:prstGeom prst="straightConnector1">
            <a:avLst/>
          </a:prstGeom>
          <a:noFill/>
          <a:ln w="50800" cap="flat" cmpd="sng" algn="ctr">
            <a:solidFill>
              <a:srgbClr val="00B0F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9" name="TextBox 18"/>
          <p:cNvSpPr txBox="1"/>
          <p:nvPr/>
        </p:nvSpPr>
        <p:spPr>
          <a:xfrm>
            <a:off x="2183138" y="5516518"/>
            <a:ext cx="28258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Velocity vector line</a:t>
            </a:r>
            <a:endParaRPr lang="en-US" sz="2000" dirty="0"/>
          </a:p>
        </p:txBody>
      </p:sp>
      <p:cxnSp>
        <p:nvCxnSpPr>
          <p:cNvPr id="20" name="Straight Arrow Connector 19"/>
          <p:cNvCxnSpPr/>
          <p:nvPr/>
        </p:nvCxnSpPr>
        <p:spPr bwMode="auto">
          <a:xfrm flipV="1">
            <a:off x="4176346" y="5063612"/>
            <a:ext cx="761412" cy="469941"/>
          </a:xfrm>
          <a:prstGeom prst="straightConnector1">
            <a:avLst/>
          </a:prstGeom>
          <a:noFill/>
          <a:ln w="50800" cap="flat" cmpd="sng" algn="ctr">
            <a:solidFill>
              <a:srgbClr val="00B0F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" name="TextBox 21"/>
          <p:cNvSpPr txBox="1"/>
          <p:nvPr/>
        </p:nvSpPr>
        <p:spPr>
          <a:xfrm>
            <a:off x="5332536" y="5537839"/>
            <a:ext cx="28258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Intruder track </a:t>
            </a:r>
            <a:r>
              <a:rPr lang="en-US" sz="2000" dirty="0"/>
              <a:t>n</a:t>
            </a:r>
            <a:r>
              <a:rPr lang="en-US" sz="2000" dirty="0" smtClean="0"/>
              <a:t>umber</a:t>
            </a:r>
            <a:endParaRPr lang="en-US" sz="2000" dirty="0"/>
          </a:p>
        </p:txBody>
      </p:sp>
      <p:cxnSp>
        <p:nvCxnSpPr>
          <p:cNvPr id="23" name="Straight Arrow Connector 22"/>
          <p:cNvCxnSpPr>
            <a:stCxn id="22" idx="0"/>
          </p:cNvCxnSpPr>
          <p:nvPr/>
        </p:nvCxnSpPr>
        <p:spPr bwMode="auto">
          <a:xfrm flipH="1" flipV="1">
            <a:off x="6730299" y="4427037"/>
            <a:ext cx="15154" cy="1110802"/>
          </a:xfrm>
          <a:prstGeom prst="straightConnector1">
            <a:avLst/>
          </a:prstGeom>
          <a:noFill/>
          <a:ln w="50800" cap="flat" cmpd="sng" algn="ctr">
            <a:solidFill>
              <a:srgbClr val="00B0F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0" name="TextBox 29"/>
          <p:cNvSpPr txBox="1"/>
          <p:nvPr/>
        </p:nvSpPr>
        <p:spPr>
          <a:xfrm>
            <a:off x="6693883" y="2536650"/>
            <a:ext cx="19694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VRI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274084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5" grpId="0"/>
      <p:bldP spid="19" grpId="0"/>
      <p:bldP spid="22" grpId="0"/>
      <p:bldP spid="3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C0388AE-D2C7-4E0B-8F7C-70AF472F7BA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41218" y="1365227"/>
            <a:ext cx="8590656" cy="4391025"/>
          </a:xfrm>
        </p:spPr>
        <p:txBody>
          <a:bodyPr/>
          <a:lstStyle/>
          <a:p>
            <a:pPr marL="45720" indent="0">
              <a:buNone/>
            </a:pPr>
            <a:r>
              <a:rPr lang="en-US" dirty="0" smtClean="0"/>
              <a:t>TARGET</a:t>
            </a:r>
          </a:p>
          <a:p>
            <a:r>
              <a:rPr lang="en-US" sz="2400" b="0" dirty="0" smtClean="0"/>
              <a:t>The </a:t>
            </a:r>
            <a:r>
              <a:rPr lang="en-US" sz="2400" b="0" dirty="0"/>
              <a:t>indication shown on a display resulting from a primary radar return, a radar beacon reply, or an ADS-B report. The specific target symbol presented to ATC may vary based on the surveillance source and automation </a:t>
            </a:r>
            <a:r>
              <a:rPr lang="en-US" sz="2400" b="0" dirty="0" smtClean="0"/>
              <a:t>platform</a:t>
            </a:r>
            <a:r>
              <a:rPr lang="en-US" b="0" dirty="0" smtClean="0"/>
              <a:t> </a:t>
            </a:r>
          </a:p>
          <a:p>
            <a:pPr marL="45720" indent="0">
              <a:buNone/>
            </a:pPr>
            <a:r>
              <a:rPr lang="en-US" dirty="0" smtClean="0"/>
              <a:t>TRACK</a:t>
            </a:r>
          </a:p>
          <a:p>
            <a:r>
              <a:rPr lang="en-US" sz="2400" b="0" dirty="0"/>
              <a:t>I</a:t>
            </a:r>
            <a:r>
              <a:rPr lang="en-US" sz="2400" b="0" dirty="0" smtClean="0"/>
              <a:t>nformation associated with surveillance reports, including position, and if available, Mode C altitude and beacon code </a:t>
            </a:r>
          </a:p>
          <a:p>
            <a:pPr marL="45720" indent="0">
              <a:buNone/>
            </a:pPr>
            <a:r>
              <a:rPr lang="en-US" dirty="0" smtClean="0"/>
              <a:t>PAIRING</a:t>
            </a:r>
          </a:p>
          <a:p>
            <a:r>
              <a:rPr lang="en-US" sz="2400" b="0" dirty="0" smtClean="0"/>
              <a:t>Association of flight data within track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4D1018D-EB2D-42D2-A99E-AF42162D23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Tracking and Pairing Definitions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82EC7F-5DC3-4CC9-9439-0B2F1BE1E07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fld id="{F2BD9D44-EC01-4E71-8CAE-9F9624182C03}" type="slidenum">
              <a:rPr lang="en-US" altLang="en-US" smtClean="0">
                <a:solidFill>
                  <a:srgbClr val="FFFFFF"/>
                </a:solidFill>
              </a:rPr>
              <a:pPr marL="0" indent="0">
                <a:buFont typeface="+mj-lt"/>
                <a:buNone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8943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718C5AE-9909-40CC-B730-9C5F0D5E55A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28625" y="1060652"/>
            <a:ext cx="8472488" cy="4766216"/>
          </a:xfrm>
        </p:spPr>
        <p:txBody>
          <a:bodyPr/>
          <a:lstStyle/>
          <a:p>
            <a:pPr marL="45720" indent="0">
              <a:buNone/>
            </a:pPr>
            <a:r>
              <a:rPr lang="en-US" dirty="0" smtClean="0"/>
              <a:t>What type of data </a:t>
            </a:r>
            <a:r>
              <a:rPr lang="en-US" dirty="0"/>
              <a:t>b</a:t>
            </a:r>
            <a:r>
              <a:rPr lang="en-US" dirty="0" smtClean="0"/>
              <a:t>lock is displayed when a tracked flight is in conflict with a Mode C Intruder?</a:t>
            </a:r>
            <a:endParaRPr lang="en-US" dirty="0"/>
          </a:p>
          <a:p>
            <a:pPr marL="45720" indent="0">
              <a:buNone/>
            </a:pPr>
            <a:endParaRPr lang="en-US" dirty="0"/>
          </a:p>
          <a:p>
            <a:pPr marL="925830" lvl="1" indent="-514350">
              <a:buFont typeface="+mj-lt"/>
              <a:buAutoNum type="alphaUcPeriod"/>
            </a:pPr>
            <a:r>
              <a:rPr lang="en-US" sz="2600" dirty="0" smtClean="0"/>
              <a:t>Range </a:t>
            </a:r>
            <a:r>
              <a:rPr lang="en-US" sz="2600" dirty="0"/>
              <a:t>D</a:t>
            </a:r>
            <a:r>
              <a:rPr lang="en-US" sz="2600" dirty="0" smtClean="0"/>
              <a:t>ata Block</a:t>
            </a:r>
            <a:endParaRPr lang="en-US" sz="2600" dirty="0"/>
          </a:p>
          <a:p>
            <a:pPr marL="925830" lvl="1" indent="-514350">
              <a:buFont typeface="+mj-lt"/>
              <a:buAutoNum type="alphaUcPeriod"/>
            </a:pPr>
            <a:r>
              <a:rPr lang="en-US" sz="2600" dirty="0" smtClean="0"/>
              <a:t>Mode C Intruder </a:t>
            </a:r>
            <a:r>
              <a:rPr lang="en-US" sz="2600" dirty="0"/>
              <a:t>D</a:t>
            </a:r>
            <a:r>
              <a:rPr lang="en-US" sz="2600" dirty="0" smtClean="0"/>
              <a:t>ata Block</a:t>
            </a:r>
            <a:endParaRPr lang="en-US" sz="2600" dirty="0"/>
          </a:p>
          <a:p>
            <a:pPr marL="925830" lvl="1" indent="-514350">
              <a:buFont typeface="+mj-lt"/>
              <a:buAutoNum type="alphaUcPeriod"/>
            </a:pPr>
            <a:r>
              <a:rPr lang="en-US" sz="2600" dirty="0" smtClean="0"/>
              <a:t>Conflict </a:t>
            </a:r>
            <a:r>
              <a:rPr lang="en-US" sz="2600" dirty="0"/>
              <a:t>D</a:t>
            </a:r>
            <a:r>
              <a:rPr lang="en-US" sz="2600" dirty="0" smtClean="0"/>
              <a:t>ata Block</a:t>
            </a:r>
            <a:endParaRPr lang="en-US" sz="2600" dirty="0"/>
          </a:p>
        </p:txBody>
      </p:sp>
      <p:sp>
        <p:nvSpPr>
          <p:cNvPr id="3" name="Slide Title">
            <a:extLst>
              <a:ext uri="{FF2B5EF4-FFF2-40B4-BE49-F238E27FC236}">
                <a16:creationId xmlns:a16="http://schemas.microsoft.com/office/drawing/2014/main" id="{AFDFCC51-B31E-4972-8975-6B71EB4222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Knowledge Check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B50724-EF4C-48A3-8745-2E78476C2CC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fld id="{F2BD9D44-EC01-4E71-8CAE-9F9624182C03}" type="slidenum">
              <a:rPr lang="en-US" altLang="en-US" smtClean="0">
                <a:solidFill>
                  <a:srgbClr val="FFFFFF"/>
                </a:solidFill>
              </a:rPr>
              <a:pPr marL="0" indent="0">
                <a:buFont typeface="+mj-lt"/>
                <a:buNone/>
              </a:pPr>
              <a:t>39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E415F63-1547-429D-83BA-2EFB06D9518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9663" y="6261870"/>
            <a:ext cx="394232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492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" dur="indefinite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718C5AE-9909-40CC-B730-9C5F0D5E55A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28625" y="1060652"/>
            <a:ext cx="8472488" cy="4766216"/>
          </a:xfrm>
        </p:spPr>
        <p:txBody>
          <a:bodyPr/>
          <a:lstStyle/>
          <a:p>
            <a:pPr>
              <a:spcAft>
                <a:spcPts val="0"/>
              </a:spcAft>
            </a:pPr>
            <a:r>
              <a:rPr lang="en-US" altLang="en-US" sz="2600" kern="0" dirty="0"/>
              <a:t>Purpose</a:t>
            </a:r>
          </a:p>
          <a:p>
            <a:pPr marL="662940" lvl="1" indent="-342900"/>
            <a:r>
              <a:rPr lang="en-US" altLang="en-US" sz="2300" dirty="0" smtClean="0"/>
              <a:t>Interpret and record information displayed in ERAM data blocks</a:t>
            </a:r>
            <a:endParaRPr lang="en-US" altLang="en-US" dirty="0">
              <a:solidFill>
                <a:srgbClr val="FF0000"/>
              </a:solidFill>
            </a:endParaRPr>
          </a:p>
          <a:p>
            <a:pPr>
              <a:spcAft>
                <a:spcPts val="0"/>
              </a:spcAft>
            </a:pPr>
            <a:r>
              <a:rPr lang="en-US" altLang="en-US" sz="2600" dirty="0"/>
              <a:t>Materials</a:t>
            </a:r>
          </a:p>
          <a:p>
            <a:pPr lvl="1">
              <a:spcAft>
                <a:spcPts val="0"/>
              </a:spcAft>
            </a:pPr>
            <a:r>
              <a:rPr lang="en-US" altLang="en-US" sz="2300" dirty="0"/>
              <a:t>Practice exercise from Lesson </a:t>
            </a:r>
            <a:r>
              <a:rPr lang="en-US" altLang="en-US" sz="2300" dirty="0" smtClean="0"/>
              <a:t>4 </a:t>
            </a:r>
            <a:r>
              <a:rPr lang="en-US" altLang="en-US" sz="2300" dirty="0"/>
              <a:t>handout</a:t>
            </a:r>
          </a:p>
          <a:p>
            <a:pPr>
              <a:spcAft>
                <a:spcPts val="0"/>
              </a:spcAft>
            </a:pPr>
            <a:r>
              <a:rPr lang="en-US" altLang="en-US" sz="2600" kern="0" dirty="0"/>
              <a:t>Directions</a:t>
            </a:r>
          </a:p>
          <a:p>
            <a:pPr lvl="1"/>
            <a:r>
              <a:rPr lang="en-US" sz="2300" kern="0" dirty="0" smtClean="0"/>
              <a:t>Exercise consists of twelve data block examples</a:t>
            </a:r>
          </a:p>
          <a:p>
            <a:pPr lvl="1"/>
            <a:r>
              <a:rPr lang="en-US" sz="2300" kern="0" dirty="0" smtClean="0"/>
              <a:t>Read the questions provided for each data block</a:t>
            </a:r>
          </a:p>
          <a:p>
            <a:pPr lvl="1"/>
            <a:r>
              <a:rPr lang="en-US" sz="2300" kern="0" dirty="0" smtClean="0"/>
              <a:t>Write your answers in the spaces provided</a:t>
            </a:r>
          </a:p>
          <a:p>
            <a:pPr lvl="2"/>
            <a:endParaRPr lang="en-US" sz="2300" dirty="0"/>
          </a:p>
        </p:txBody>
      </p:sp>
      <p:sp>
        <p:nvSpPr>
          <p:cNvPr id="3" name="Slide Title">
            <a:extLst>
              <a:ext uri="{FF2B5EF4-FFF2-40B4-BE49-F238E27FC236}">
                <a16:creationId xmlns:a16="http://schemas.microsoft.com/office/drawing/2014/main" id="{AFDFCC51-B31E-4972-8975-6B71EB4222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 Exercise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B50724-EF4C-48A3-8745-2E78476C2CC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fld id="{F2BD9D44-EC01-4E71-8CAE-9F9624182C03}" type="slidenum">
              <a:rPr lang="en-US" altLang="en-US" smtClean="0">
                <a:solidFill>
                  <a:srgbClr val="FFFFFF"/>
                </a:solidFill>
              </a:rPr>
              <a:pPr marL="0" indent="0">
                <a:buFont typeface="+mj-lt"/>
                <a:buNone/>
              </a:pPr>
              <a:t>40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E415F63-1547-429D-83BA-2EFB06D9518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9663" y="6261870"/>
            <a:ext cx="394232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42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Click icon">
            <a:extLst>
              <a:ext uri="{FF2B5EF4-FFF2-40B4-BE49-F238E27FC236}">
                <a16:creationId xmlns:a16="http://schemas.microsoft.com/office/drawing/2014/main" id="{4C972C55-7FB0-4739-998A-66C927C423C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9663" y="6261870"/>
            <a:ext cx="394232" cy="365760"/>
          </a:xfrm>
          <a:prstGeom prst="rect">
            <a:avLst/>
          </a:prstGeom>
        </p:spPr>
      </p:pic>
      <p:sp>
        <p:nvSpPr>
          <p:cNvPr id="13" name="Title 1"/>
          <p:cNvSpPr txBox="1">
            <a:spLocks/>
          </p:cNvSpPr>
          <p:nvPr/>
        </p:nvSpPr>
        <p:spPr>
          <a:xfrm>
            <a:off x="161925" y="123100"/>
            <a:ext cx="7886700" cy="632946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rgbClr val="1D2F68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panose="020B06040202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panose="020B06040202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panose="020B06040202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panose="020B0604020202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panose="020B0604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panose="020B0604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panose="020B0604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dirty="0" smtClean="0">
                <a:solidFill>
                  <a:srgbClr val="FFC000"/>
                </a:solidFill>
              </a:rPr>
              <a:t>Slide 1</a:t>
            </a:r>
            <a:endParaRPr lang="en-US" sz="2000" dirty="0">
              <a:solidFill>
                <a:srgbClr val="FFC000"/>
              </a:solidFill>
            </a:endParaRPr>
          </a:p>
        </p:txBody>
      </p:sp>
      <p:pic>
        <p:nvPicPr>
          <p:cNvPr id="5" name="Leader">
            <a:extLst>
              <a:ext uri="{FF2B5EF4-FFF2-40B4-BE49-F238E27FC236}">
                <a16:creationId xmlns:a16="http://schemas.microsoft.com/office/drawing/2014/main" id="{CB3156E8-AE4E-4D0E-B4D1-4B97B007DEA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77" r="38948"/>
          <a:stretch/>
        </p:blipFill>
        <p:spPr>
          <a:xfrm>
            <a:off x="2968625" y="2490886"/>
            <a:ext cx="314326" cy="2145796"/>
          </a:xfrm>
          <a:prstGeom prst="rect">
            <a:avLst/>
          </a:prstGeom>
        </p:spPr>
      </p:pic>
      <p:pic>
        <p:nvPicPr>
          <p:cNvPr id="7" name="FLAT">
            <a:extLst>
              <a:ext uri="{FF2B5EF4-FFF2-40B4-BE49-F238E27FC236}">
                <a16:creationId xmlns:a16="http://schemas.microsoft.com/office/drawing/2014/main" id="{A26A2178-58E1-4AF8-8785-F6D16ACAF9C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9212" y="4357963"/>
            <a:ext cx="350521" cy="445009"/>
          </a:xfrm>
          <a:prstGeom prst="rect">
            <a:avLst/>
          </a:prstGeom>
        </p:spPr>
      </p:pic>
      <p:pic>
        <p:nvPicPr>
          <p:cNvPr id="8" name="Hist 1">
            <a:extLst>
              <a:ext uri="{FF2B5EF4-FFF2-40B4-BE49-F238E27FC236}">
                <a16:creationId xmlns:a16="http://schemas.microsoft.com/office/drawing/2014/main" id="{F52EA2F0-2929-46D1-8363-94D504DAECA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001" y="4359227"/>
            <a:ext cx="313945" cy="448057"/>
          </a:xfrm>
          <a:prstGeom prst="rect">
            <a:avLst/>
          </a:prstGeom>
        </p:spPr>
      </p:pic>
      <p:pic>
        <p:nvPicPr>
          <p:cNvPr id="9" name="Hist 2">
            <a:extLst>
              <a:ext uri="{FF2B5EF4-FFF2-40B4-BE49-F238E27FC236}">
                <a16:creationId xmlns:a16="http://schemas.microsoft.com/office/drawing/2014/main" id="{DBFEB002-DCA3-4207-99CE-2D179724AFC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2852" y="4357963"/>
            <a:ext cx="313945" cy="448057"/>
          </a:xfrm>
          <a:prstGeom prst="rect">
            <a:avLst/>
          </a:prstGeom>
        </p:spPr>
      </p:pic>
      <p:pic>
        <p:nvPicPr>
          <p:cNvPr id="35" name="VCI-A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9949" y="1945103"/>
            <a:ext cx="292609" cy="286513"/>
          </a:xfrm>
          <a:prstGeom prst="rect">
            <a:avLst/>
          </a:prstGeom>
        </p:spPr>
      </p:pic>
      <p:pic>
        <p:nvPicPr>
          <p:cNvPr id="34" name="CDA w/ eligibility">
            <a:extLst>
              <a:ext uri="{FF2B5EF4-FFF2-40B4-BE49-F238E27FC236}">
                <a16:creationId xmlns:a16="http://schemas.microsoft.com/office/drawing/2014/main" id="{133C382A-404F-4A44-B64F-65A31ED6FA9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0534" y="1388040"/>
            <a:ext cx="310897" cy="307849"/>
          </a:xfrm>
          <a:prstGeom prst="rect">
            <a:avLst/>
          </a:prstGeom>
        </p:spPr>
      </p:pic>
      <p:pic>
        <p:nvPicPr>
          <p:cNvPr id="36" name="RTE uplink in progress">
            <a:extLst>
              <a:ext uri="{FF2B5EF4-FFF2-40B4-BE49-F238E27FC236}">
                <a16:creationId xmlns:a16="http://schemas.microsoft.com/office/drawing/2014/main" id="{7142563D-F50C-4239-92B1-CC46C75D1C0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6538" y="2900126"/>
            <a:ext cx="1136906" cy="39624"/>
          </a:xfrm>
          <a:prstGeom prst="rect">
            <a:avLst/>
          </a:prstGeom>
        </p:spPr>
      </p:pic>
      <p:grpSp>
        <p:nvGrpSpPr>
          <p:cNvPr id="12" name="SWA24"/>
          <p:cNvGrpSpPr/>
          <p:nvPr/>
        </p:nvGrpSpPr>
        <p:grpSpPr>
          <a:xfrm>
            <a:off x="3145934" y="1219619"/>
            <a:ext cx="2688913" cy="2406535"/>
            <a:chOff x="3145934" y="1219619"/>
            <a:chExt cx="2688913" cy="2406535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CED47D9F-814A-4DD1-B97D-D0C01EBD5958}"/>
                </a:ext>
              </a:extLst>
            </p:cNvPr>
            <p:cNvSpPr txBox="1"/>
            <p:nvPr/>
          </p:nvSpPr>
          <p:spPr>
            <a:xfrm>
              <a:off x="3145934" y="1225497"/>
              <a:ext cx="2688913" cy="24006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lnSpc>
                  <a:spcPts val="4500"/>
                </a:lnSpc>
              </a:pPr>
              <a:r>
                <a:rPr lang="en-US" sz="4800" spc="120" dirty="0">
                  <a:solidFill>
                    <a:srgbClr val="DEE39D"/>
                  </a:solidFill>
                  <a:latin typeface="Consolas" panose="020B0609020204030204" pitchFamily="49" charset="0"/>
                </a:rPr>
                <a:t>SWA24</a:t>
              </a:r>
            </a:p>
            <a:p>
              <a:pPr algn="l">
                <a:lnSpc>
                  <a:spcPts val="4500"/>
                </a:lnSpc>
              </a:pPr>
              <a:r>
                <a:rPr lang="en-US" sz="4800" spc="120" dirty="0" smtClean="0">
                  <a:solidFill>
                    <a:srgbClr val="DEE39D"/>
                  </a:solidFill>
                  <a:latin typeface="Consolas" panose="020B0609020204030204" pitchFamily="49" charset="0"/>
                </a:rPr>
                <a:t>350C</a:t>
              </a:r>
              <a:endParaRPr lang="en-US" sz="4800" spc="120" dirty="0">
                <a:solidFill>
                  <a:srgbClr val="DEE39D"/>
                </a:solidFill>
                <a:latin typeface="Consolas" panose="020B0609020204030204" pitchFamily="49" charset="0"/>
              </a:endParaRPr>
            </a:p>
            <a:p>
              <a:pPr algn="l">
                <a:lnSpc>
                  <a:spcPts val="4500"/>
                </a:lnSpc>
              </a:pPr>
              <a:r>
                <a:rPr lang="en-US" sz="4800" spc="120" dirty="0">
                  <a:solidFill>
                    <a:srgbClr val="DEE39D"/>
                  </a:solidFill>
                  <a:latin typeface="Consolas" panose="020B0609020204030204" pitchFamily="49" charset="0"/>
                </a:rPr>
                <a:t>348 </a:t>
              </a:r>
              <a:r>
                <a:rPr lang="en-US" sz="4800" spc="120" dirty="0" smtClean="0">
                  <a:solidFill>
                    <a:srgbClr val="DEE39D"/>
                  </a:solidFill>
                  <a:latin typeface="Consolas" panose="020B0609020204030204" pitchFamily="49" charset="0"/>
                </a:rPr>
                <a:t>482</a:t>
              </a:r>
            </a:p>
            <a:p>
              <a:pPr algn="l">
                <a:lnSpc>
                  <a:spcPts val="4500"/>
                </a:lnSpc>
              </a:pPr>
              <a:r>
                <a:rPr lang="en-US" sz="4800" spc="120" dirty="0" smtClean="0">
                  <a:solidFill>
                    <a:srgbClr val="DEE39D"/>
                  </a:solidFill>
                  <a:latin typeface="Consolas" panose="020B0609020204030204" pitchFamily="49" charset="0"/>
                </a:rPr>
                <a:t>B738/L</a:t>
              </a:r>
              <a:endParaRPr lang="en-US" sz="4800" spc="120" dirty="0">
                <a:solidFill>
                  <a:srgbClr val="DEE39D"/>
                </a:solidFill>
                <a:latin typeface="Consolas" panose="020B0609020204030204" pitchFamily="49" charset="0"/>
              </a:endParaRPr>
            </a:p>
          </p:txBody>
        </p:sp>
        <p:pic>
          <p:nvPicPr>
            <p:cNvPr id="59" name="Fence-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69306" y="1219619"/>
              <a:ext cx="1146050" cy="1743460"/>
            </a:xfrm>
            <a:prstGeom prst="rect">
              <a:avLst/>
            </a:prstGeom>
          </p:spPr>
        </p:pic>
      </p:grpSp>
      <p:grpSp>
        <p:nvGrpSpPr>
          <p:cNvPr id="38" name="H"/>
          <p:cNvGrpSpPr/>
          <p:nvPr/>
        </p:nvGrpSpPr>
        <p:grpSpPr>
          <a:xfrm>
            <a:off x="2860938" y="4274556"/>
            <a:ext cx="1016337" cy="584775"/>
            <a:chOff x="3216538" y="1218192"/>
            <a:chExt cx="1016337" cy="584775"/>
          </a:xfrm>
        </p:grpSpPr>
        <p:sp>
          <p:nvSpPr>
            <p:cNvPr id="39" name="H"/>
            <p:cNvSpPr txBox="1"/>
            <p:nvPr/>
          </p:nvSpPr>
          <p:spPr>
            <a:xfrm>
              <a:off x="3736261" y="1218192"/>
              <a:ext cx="49661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rgbClr val="00B0F0"/>
                  </a:solidFill>
                </a:rPr>
                <a:t>H</a:t>
              </a:r>
              <a:endParaRPr lang="en-US" sz="3200" b="1" dirty="0">
                <a:solidFill>
                  <a:srgbClr val="00B0F0"/>
                </a:solidFill>
              </a:endParaRPr>
            </a:p>
          </p:txBody>
        </p:sp>
        <p:sp>
          <p:nvSpPr>
            <p:cNvPr id="40" name="H Target"/>
            <p:cNvSpPr/>
            <p:nvPr/>
          </p:nvSpPr>
          <p:spPr bwMode="auto">
            <a:xfrm>
              <a:off x="3216538" y="1234175"/>
              <a:ext cx="521496" cy="552809"/>
            </a:xfrm>
            <a:prstGeom prst="roundRect">
              <a:avLst>
                <a:gd name="adj" fmla="val 16057"/>
              </a:avLst>
            </a:prstGeom>
            <a:noFill/>
            <a:ln w="38100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2" name="G"/>
          <p:cNvGrpSpPr/>
          <p:nvPr/>
        </p:nvGrpSpPr>
        <p:grpSpPr>
          <a:xfrm>
            <a:off x="2197569" y="1235603"/>
            <a:ext cx="2209888" cy="1750338"/>
            <a:chOff x="2197569" y="1235603"/>
            <a:chExt cx="2209888" cy="1750338"/>
          </a:xfrm>
        </p:grpSpPr>
        <p:sp>
          <p:nvSpPr>
            <p:cNvPr id="42" name="G"/>
            <p:cNvSpPr txBox="1"/>
            <p:nvPr/>
          </p:nvSpPr>
          <p:spPr>
            <a:xfrm>
              <a:off x="2197569" y="1769522"/>
              <a:ext cx="49661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rgbClr val="00B0F0"/>
                  </a:solidFill>
                </a:rPr>
                <a:t>G</a:t>
              </a:r>
              <a:endParaRPr lang="en-US" sz="3200" b="1" dirty="0">
                <a:solidFill>
                  <a:srgbClr val="00B0F0"/>
                </a:solidFill>
              </a:endParaRPr>
            </a:p>
          </p:txBody>
        </p:sp>
        <p:sp>
          <p:nvSpPr>
            <p:cNvPr id="43" name="G symbols"/>
            <p:cNvSpPr/>
            <p:nvPr/>
          </p:nvSpPr>
          <p:spPr bwMode="auto">
            <a:xfrm>
              <a:off x="2698094" y="1235603"/>
              <a:ext cx="436673" cy="1067838"/>
            </a:xfrm>
            <a:prstGeom prst="roundRect">
              <a:avLst>
                <a:gd name="adj" fmla="val 16057"/>
              </a:avLst>
            </a:prstGeom>
            <a:noFill/>
            <a:ln w="38100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0" name="G symbols"/>
            <p:cNvSpPr/>
            <p:nvPr/>
          </p:nvSpPr>
          <p:spPr bwMode="auto">
            <a:xfrm>
              <a:off x="3169306" y="2860353"/>
              <a:ext cx="1238151" cy="125588"/>
            </a:xfrm>
            <a:prstGeom prst="roundRect">
              <a:avLst>
                <a:gd name="adj" fmla="val 16057"/>
              </a:avLst>
            </a:prstGeom>
            <a:noFill/>
            <a:ln w="38100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44" name="F"/>
          <p:cNvGrpSpPr/>
          <p:nvPr/>
        </p:nvGrpSpPr>
        <p:grpSpPr>
          <a:xfrm>
            <a:off x="3192992" y="2918981"/>
            <a:ext cx="2683688" cy="584775"/>
            <a:chOff x="3521337" y="2229024"/>
            <a:chExt cx="2683688" cy="584775"/>
          </a:xfrm>
        </p:grpSpPr>
        <p:sp>
          <p:nvSpPr>
            <p:cNvPr id="45" name="F"/>
            <p:cNvSpPr txBox="1"/>
            <p:nvPr/>
          </p:nvSpPr>
          <p:spPr>
            <a:xfrm>
              <a:off x="5708411" y="2229024"/>
              <a:ext cx="49661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rgbClr val="00B0F0"/>
                  </a:solidFill>
                </a:rPr>
                <a:t>F</a:t>
              </a:r>
              <a:endParaRPr lang="en-US" sz="3200" b="1" dirty="0">
                <a:solidFill>
                  <a:srgbClr val="00B0F0"/>
                </a:solidFill>
              </a:endParaRPr>
            </a:p>
          </p:txBody>
        </p:sp>
        <p:sp>
          <p:nvSpPr>
            <p:cNvPr id="46" name="F 4th line HSF"/>
            <p:cNvSpPr/>
            <p:nvPr/>
          </p:nvSpPr>
          <p:spPr bwMode="auto">
            <a:xfrm>
              <a:off x="3521337" y="2245007"/>
              <a:ext cx="2183992" cy="552809"/>
            </a:xfrm>
            <a:prstGeom prst="roundRect">
              <a:avLst>
                <a:gd name="adj" fmla="val 16057"/>
              </a:avLst>
            </a:prstGeom>
            <a:noFill/>
            <a:ln w="38100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47" name="E"/>
          <p:cNvGrpSpPr/>
          <p:nvPr/>
        </p:nvGrpSpPr>
        <p:grpSpPr>
          <a:xfrm>
            <a:off x="4580663" y="2377099"/>
            <a:ext cx="1616393" cy="584775"/>
            <a:chOff x="4381705" y="2026828"/>
            <a:chExt cx="1616393" cy="584775"/>
          </a:xfrm>
        </p:grpSpPr>
        <p:sp>
          <p:nvSpPr>
            <p:cNvPr id="48" name="E"/>
            <p:cNvSpPr txBox="1"/>
            <p:nvPr/>
          </p:nvSpPr>
          <p:spPr>
            <a:xfrm>
              <a:off x="5501484" y="2026828"/>
              <a:ext cx="49661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rgbClr val="00B0F0"/>
                  </a:solidFill>
                </a:rPr>
                <a:t>E</a:t>
              </a:r>
              <a:endParaRPr lang="en-US" sz="3200" b="1" dirty="0">
                <a:solidFill>
                  <a:srgbClr val="00B0F0"/>
                </a:solidFill>
              </a:endParaRPr>
            </a:p>
          </p:txBody>
        </p:sp>
        <p:sp>
          <p:nvSpPr>
            <p:cNvPr id="49" name="E GS/Other"/>
            <p:cNvSpPr/>
            <p:nvPr/>
          </p:nvSpPr>
          <p:spPr bwMode="auto">
            <a:xfrm>
              <a:off x="4381705" y="2042811"/>
              <a:ext cx="1119271" cy="552809"/>
            </a:xfrm>
            <a:prstGeom prst="roundRect">
              <a:avLst>
                <a:gd name="adj" fmla="val 16057"/>
              </a:avLst>
            </a:prstGeom>
            <a:noFill/>
            <a:ln w="38100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50" name="D"/>
          <p:cNvGrpSpPr/>
          <p:nvPr/>
        </p:nvGrpSpPr>
        <p:grpSpPr>
          <a:xfrm>
            <a:off x="2698094" y="2401165"/>
            <a:ext cx="1731861" cy="584775"/>
            <a:chOff x="3921515" y="1851080"/>
            <a:chExt cx="1731861" cy="584775"/>
          </a:xfrm>
        </p:grpSpPr>
        <p:sp>
          <p:nvSpPr>
            <p:cNvPr id="51" name="D"/>
            <p:cNvSpPr txBox="1"/>
            <p:nvPr/>
          </p:nvSpPr>
          <p:spPr>
            <a:xfrm>
              <a:off x="3921515" y="1851080"/>
              <a:ext cx="49661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rgbClr val="00B0F0"/>
                  </a:solidFill>
                </a:rPr>
                <a:t>D</a:t>
              </a:r>
              <a:endParaRPr lang="en-US" sz="3200" b="1" dirty="0">
                <a:solidFill>
                  <a:srgbClr val="00B0F0"/>
                </a:solidFill>
              </a:endParaRPr>
            </a:p>
          </p:txBody>
        </p:sp>
        <p:sp>
          <p:nvSpPr>
            <p:cNvPr id="52" name="D CID"/>
            <p:cNvSpPr/>
            <p:nvPr/>
          </p:nvSpPr>
          <p:spPr bwMode="auto">
            <a:xfrm>
              <a:off x="4421300" y="1867063"/>
              <a:ext cx="1232076" cy="552809"/>
            </a:xfrm>
            <a:prstGeom prst="roundRect">
              <a:avLst>
                <a:gd name="adj" fmla="val 16057"/>
              </a:avLst>
            </a:prstGeom>
            <a:noFill/>
            <a:ln w="38100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53" name="B&amp;C"/>
          <p:cNvGrpSpPr/>
          <p:nvPr/>
        </p:nvGrpSpPr>
        <p:grpSpPr>
          <a:xfrm>
            <a:off x="3224262" y="1795971"/>
            <a:ext cx="3583194" cy="584775"/>
            <a:chOff x="3368937" y="1344785"/>
            <a:chExt cx="3583194" cy="584775"/>
          </a:xfrm>
        </p:grpSpPr>
        <p:sp>
          <p:nvSpPr>
            <p:cNvPr id="54" name="B&amp;C"/>
            <p:cNvSpPr txBox="1"/>
            <p:nvPr/>
          </p:nvSpPr>
          <p:spPr>
            <a:xfrm>
              <a:off x="5846083" y="1344785"/>
              <a:ext cx="11060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rgbClr val="00B0F0"/>
                  </a:solidFill>
                </a:rPr>
                <a:t>B</a:t>
              </a:r>
              <a:r>
                <a:rPr lang="en-US" sz="2400" b="1" dirty="0" smtClean="0">
                  <a:solidFill>
                    <a:srgbClr val="00B0F0"/>
                  </a:solidFill>
                </a:rPr>
                <a:t>&amp;</a:t>
              </a:r>
              <a:r>
                <a:rPr lang="en-US" sz="3200" b="1" dirty="0" smtClean="0">
                  <a:solidFill>
                    <a:srgbClr val="00B0F0"/>
                  </a:solidFill>
                </a:rPr>
                <a:t>C</a:t>
              </a:r>
              <a:endParaRPr lang="en-US" sz="3200" b="1" dirty="0">
                <a:solidFill>
                  <a:srgbClr val="00B0F0"/>
                </a:solidFill>
              </a:endParaRPr>
            </a:p>
          </p:txBody>
        </p:sp>
        <p:sp>
          <p:nvSpPr>
            <p:cNvPr id="55" name="B&amp;C ALT"/>
            <p:cNvSpPr/>
            <p:nvPr/>
          </p:nvSpPr>
          <p:spPr bwMode="auto">
            <a:xfrm>
              <a:off x="3368937" y="1360768"/>
              <a:ext cx="2475671" cy="552809"/>
            </a:xfrm>
            <a:prstGeom prst="roundRect">
              <a:avLst>
                <a:gd name="adj" fmla="val 16057"/>
              </a:avLst>
            </a:prstGeom>
            <a:noFill/>
            <a:ln w="38100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56" name="A"/>
          <p:cNvGrpSpPr/>
          <p:nvPr/>
        </p:nvGrpSpPr>
        <p:grpSpPr>
          <a:xfrm>
            <a:off x="3216537" y="1219619"/>
            <a:ext cx="2329547" cy="584775"/>
            <a:chOff x="3216537" y="1181522"/>
            <a:chExt cx="2329547" cy="584775"/>
          </a:xfrm>
        </p:grpSpPr>
        <p:sp>
          <p:nvSpPr>
            <p:cNvPr id="57" name="A"/>
            <p:cNvSpPr txBox="1"/>
            <p:nvPr/>
          </p:nvSpPr>
          <p:spPr>
            <a:xfrm>
              <a:off x="5049470" y="1181522"/>
              <a:ext cx="49661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rgbClr val="00B0F0"/>
                  </a:solidFill>
                </a:rPr>
                <a:t>A</a:t>
              </a:r>
              <a:endParaRPr lang="en-US" sz="3200" b="1" dirty="0">
                <a:solidFill>
                  <a:srgbClr val="00B0F0"/>
                </a:solidFill>
              </a:endParaRPr>
            </a:p>
          </p:txBody>
        </p:sp>
        <p:sp>
          <p:nvSpPr>
            <p:cNvPr id="58" name="A ACID"/>
            <p:cNvSpPr/>
            <p:nvPr/>
          </p:nvSpPr>
          <p:spPr bwMode="auto">
            <a:xfrm>
              <a:off x="3216537" y="1197505"/>
              <a:ext cx="1827239" cy="552809"/>
            </a:xfrm>
            <a:prstGeom prst="roundRect">
              <a:avLst>
                <a:gd name="adj" fmla="val 16057"/>
              </a:avLst>
            </a:prstGeom>
            <a:noFill/>
            <a:ln w="38100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41" name="Slide Number Placeholder 3">
            <a:extLst>
              <a:ext uri="{FF2B5EF4-FFF2-40B4-BE49-F238E27FC236}">
                <a16:creationId xmlns:a16="http://schemas.microsoft.com/office/drawing/2014/main" id="{89911E6A-ADE7-436B-8967-8CFEE9B0DCD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971814" y="6356350"/>
            <a:ext cx="569955" cy="365125"/>
          </a:xfrm>
        </p:spPr>
        <p:txBody>
          <a:bodyPr/>
          <a:lstStyle/>
          <a:p>
            <a:pPr marL="0" indent="0">
              <a:buFont typeface="+mj-lt"/>
              <a:buNone/>
            </a:pPr>
            <a:fld id="{F2BD9D44-EC01-4E71-8CAE-9F9624182C03}" type="slidenum">
              <a:rPr lang="en-US" altLang="en-US" b="1" smtClean="0">
                <a:solidFill>
                  <a:srgbClr val="FFFFFF"/>
                </a:solidFill>
              </a:rPr>
              <a:pPr marL="0" indent="0">
                <a:buFont typeface="+mj-lt"/>
                <a:buNone/>
              </a:pPr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1751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Click icon">
            <a:extLst>
              <a:ext uri="{FF2B5EF4-FFF2-40B4-BE49-F238E27FC236}">
                <a16:creationId xmlns:a16="http://schemas.microsoft.com/office/drawing/2014/main" id="{4C972C55-7FB0-4739-998A-66C927C423C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9663" y="6261870"/>
            <a:ext cx="394232" cy="365760"/>
          </a:xfrm>
          <a:prstGeom prst="rect">
            <a:avLst/>
          </a:prstGeom>
        </p:spPr>
      </p:pic>
      <p:sp>
        <p:nvSpPr>
          <p:cNvPr id="14" name="Title 1"/>
          <p:cNvSpPr txBox="1">
            <a:spLocks/>
          </p:cNvSpPr>
          <p:nvPr/>
        </p:nvSpPr>
        <p:spPr>
          <a:xfrm>
            <a:off x="167241" y="154214"/>
            <a:ext cx="7886700" cy="632946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rgbClr val="1D2F68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panose="020B06040202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panose="020B06040202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panose="020B06040202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panose="020B0604020202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panose="020B0604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panose="020B0604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panose="020B0604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dirty="0" smtClean="0">
                <a:solidFill>
                  <a:srgbClr val="FFC000"/>
                </a:solidFill>
              </a:rPr>
              <a:t>Slide 2</a:t>
            </a:r>
            <a:endParaRPr lang="en-US" sz="2000" dirty="0">
              <a:solidFill>
                <a:srgbClr val="FFC000"/>
              </a:solidFill>
            </a:endParaRPr>
          </a:p>
        </p:txBody>
      </p:sp>
      <p:pic>
        <p:nvPicPr>
          <p:cNvPr id="5" name="Leader">
            <a:extLst>
              <a:ext uri="{FF2B5EF4-FFF2-40B4-BE49-F238E27FC236}">
                <a16:creationId xmlns:a16="http://schemas.microsoft.com/office/drawing/2014/main" id="{CB3156E8-AE4E-4D0E-B4D1-4B97B007DEA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77" t="17085" r="38948"/>
          <a:stretch/>
        </p:blipFill>
        <p:spPr>
          <a:xfrm>
            <a:off x="2968625" y="2857500"/>
            <a:ext cx="314326" cy="1779182"/>
          </a:xfrm>
          <a:prstGeom prst="rect">
            <a:avLst/>
          </a:prstGeom>
        </p:spPr>
      </p:pic>
      <p:pic>
        <p:nvPicPr>
          <p:cNvPr id="8" name="Hist 1">
            <a:extLst>
              <a:ext uri="{FF2B5EF4-FFF2-40B4-BE49-F238E27FC236}">
                <a16:creationId xmlns:a16="http://schemas.microsoft.com/office/drawing/2014/main" id="{F52EA2F0-2929-46D1-8363-94D504DAECA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3422" y="4386436"/>
            <a:ext cx="313945" cy="448057"/>
          </a:xfrm>
          <a:prstGeom prst="rect">
            <a:avLst/>
          </a:prstGeom>
        </p:spPr>
      </p:pic>
      <p:pic>
        <p:nvPicPr>
          <p:cNvPr id="9" name="Hist 2">
            <a:extLst>
              <a:ext uri="{FF2B5EF4-FFF2-40B4-BE49-F238E27FC236}">
                <a16:creationId xmlns:a16="http://schemas.microsoft.com/office/drawing/2014/main" id="{DBFEB002-DCA3-4207-99CE-2D179724AFC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7667" y="4405625"/>
            <a:ext cx="313945" cy="448057"/>
          </a:xfrm>
          <a:prstGeom prst="rect">
            <a:avLst/>
          </a:prstGeom>
        </p:spPr>
      </p:pic>
      <p:pic>
        <p:nvPicPr>
          <p:cNvPr id="34" name="Free H">
            <a:extLst>
              <a:ext uri="{FF2B5EF4-FFF2-40B4-BE49-F238E27FC236}">
                <a16:creationId xmlns:a16="http://schemas.microsoft.com/office/drawing/2014/main" id="{97989367-95F7-4839-A839-863643DA341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9637" y="4357963"/>
            <a:ext cx="359665" cy="454153"/>
          </a:xfrm>
          <a:prstGeom prst="rect">
            <a:avLst/>
          </a:prstGeom>
        </p:spPr>
      </p:pic>
      <p:pic>
        <p:nvPicPr>
          <p:cNvPr id="12" name="VCI Manual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9679" y="1944596"/>
            <a:ext cx="292609" cy="289561"/>
          </a:xfrm>
          <a:prstGeom prst="rect">
            <a:avLst/>
          </a:prstGeom>
        </p:spPr>
      </p:pic>
      <p:pic>
        <p:nvPicPr>
          <p:cNvPr id="33" name="CDA w/ eligibility">
            <a:extLst>
              <a:ext uri="{FF2B5EF4-FFF2-40B4-BE49-F238E27FC236}">
                <a16:creationId xmlns:a16="http://schemas.microsoft.com/office/drawing/2014/main" id="{133C382A-404F-4A44-B64F-65A31ED6FA9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0534" y="1388040"/>
            <a:ext cx="310897" cy="307849"/>
          </a:xfrm>
          <a:prstGeom prst="rect">
            <a:avLst/>
          </a:prstGeom>
        </p:spPr>
      </p:pic>
      <p:pic>
        <p:nvPicPr>
          <p:cNvPr id="37" name="Caret">
            <a:extLst>
              <a:ext uri="{FF2B5EF4-FFF2-40B4-BE49-F238E27FC236}">
                <a16:creationId xmlns:a16="http://schemas.microsoft.com/office/drawing/2014/main" id="{1B4B95CA-1676-4856-BA6F-82D523F5D1C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9872" y="2459240"/>
            <a:ext cx="204216" cy="112776"/>
          </a:xfrm>
          <a:prstGeom prst="rect">
            <a:avLst/>
          </a:prstGeom>
        </p:spPr>
      </p:pic>
      <p:pic>
        <p:nvPicPr>
          <p:cNvPr id="13" name="Up Arrow">
            <a:extLst>
              <a:ext uri="{FF2B5EF4-FFF2-40B4-BE49-F238E27FC236}">
                <a16:creationId xmlns:a16="http://schemas.microsoft.com/office/drawing/2014/main" id="{85BF49B4-3EA1-4BA3-886F-588E5BB9864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2669" y="1889731"/>
            <a:ext cx="280417" cy="399289"/>
          </a:xfrm>
          <a:prstGeom prst="rect">
            <a:avLst/>
          </a:prstGeom>
        </p:spPr>
      </p:pic>
      <p:grpSp>
        <p:nvGrpSpPr>
          <p:cNvPr id="6" name="N734DW"/>
          <p:cNvGrpSpPr/>
          <p:nvPr/>
        </p:nvGrpSpPr>
        <p:grpSpPr>
          <a:xfrm>
            <a:off x="3145934" y="1219619"/>
            <a:ext cx="2688913" cy="2406535"/>
            <a:chOff x="3145934" y="1219619"/>
            <a:chExt cx="2688913" cy="2406535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CED47D9F-814A-4DD1-B97D-D0C01EBD5958}"/>
                </a:ext>
              </a:extLst>
            </p:cNvPr>
            <p:cNvSpPr txBox="1"/>
            <p:nvPr/>
          </p:nvSpPr>
          <p:spPr>
            <a:xfrm>
              <a:off x="3145934" y="1225497"/>
              <a:ext cx="2688913" cy="24006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lnSpc>
                  <a:spcPts val="4500"/>
                </a:lnSpc>
              </a:pPr>
              <a:r>
                <a:rPr lang="en-US" sz="4800" spc="120" dirty="0" smtClean="0">
                  <a:solidFill>
                    <a:srgbClr val="DEE39D"/>
                  </a:solidFill>
                  <a:latin typeface="Consolas" panose="020B0609020204030204" pitchFamily="49" charset="0"/>
                </a:rPr>
                <a:t>N734DW</a:t>
              </a:r>
            </a:p>
            <a:p>
              <a:pPr algn="l">
                <a:lnSpc>
                  <a:spcPts val="4500"/>
                </a:lnSpc>
              </a:pPr>
              <a:r>
                <a:rPr lang="en-US" sz="4800" spc="120" dirty="0" smtClean="0">
                  <a:solidFill>
                    <a:srgbClr val="DEE39D"/>
                  </a:solidFill>
                  <a:latin typeface="Consolas" panose="020B0609020204030204" pitchFamily="49" charset="0"/>
                </a:rPr>
                <a:t>270 197</a:t>
              </a:r>
            </a:p>
            <a:p>
              <a:pPr algn="l">
                <a:lnSpc>
                  <a:spcPts val="4500"/>
                </a:lnSpc>
              </a:pPr>
              <a:r>
                <a:rPr lang="en-US" sz="4800" spc="120" dirty="0" smtClean="0">
                  <a:solidFill>
                    <a:srgbClr val="DEE39D"/>
                  </a:solidFill>
                  <a:latin typeface="Consolas" panose="020B0609020204030204" pitchFamily="49" charset="0"/>
                </a:rPr>
                <a:t>159 345</a:t>
              </a:r>
            </a:p>
            <a:p>
              <a:pPr algn="l">
                <a:lnSpc>
                  <a:spcPts val="4500"/>
                </a:lnSpc>
              </a:pPr>
              <a:r>
                <a:rPr lang="en-US" sz="4800" spc="120" dirty="0" smtClean="0">
                  <a:solidFill>
                    <a:srgbClr val="DEE39D"/>
                  </a:solidFill>
                  <a:latin typeface="Consolas" panose="020B0609020204030204" pitchFamily="49" charset="0"/>
                </a:rPr>
                <a:t>B350/G</a:t>
              </a:r>
              <a:endParaRPr lang="en-US" sz="4800" spc="120" dirty="0">
                <a:solidFill>
                  <a:srgbClr val="DEE39D"/>
                </a:solidFill>
                <a:latin typeface="Consolas" panose="020B0609020204030204" pitchFamily="49" charset="0"/>
              </a:endParaRPr>
            </a:p>
          </p:txBody>
        </p:sp>
        <p:pic>
          <p:nvPicPr>
            <p:cNvPr id="38" name="Fence-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69306" y="1219619"/>
              <a:ext cx="1146050" cy="1743460"/>
            </a:xfrm>
            <a:prstGeom prst="rect">
              <a:avLst/>
            </a:prstGeom>
          </p:spPr>
        </p:pic>
      </p:grpSp>
      <p:grpSp>
        <p:nvGrpSpPr>
          <p:cNvPr id="40" name="H"/>
          <p:cNvGrpSpPr/>
          <p:nvPr/>
        </p:nvGrpSpPr>
        <p:grpSpPr>
          <a:xfrm>
            <a:off x="2860938" y="4274556"/>
            <a:ext cx="1016337" cy="584775"/>
            <a:chOff x="3216538" y="1218192"/>
            <a:chExt cx="1016337" cy="584775"/>
          </a:xfrm>
        </p:grpSpPr>
        <p:sp>
          <p:nvSpPr>
            <p:cNvPr id="41" name="H"/>
            <p:cNvSpPr txBox="1"/>
            <p:nvPr/>
          </p:nvSpPr>
          <p:spPr>
            <a:xfrm>
              <a:off x="3736261" y="1218192"/>
              <a:ext cx="49661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rgbClr val="00B0F0"/>
                  </a:solidFill>
                </a:rPr>
                <a:t>H</a:t>
              </a:r>
              <a:endParaRPr lang="en-US" sz="3200" b="1" dirty="0">
                <a:solidFill>
                  <a:srgbClr val="00B0F0"/>
                </a:solidFill>
              </a:endParaRPr>
            </a:p>
          </p:txBody>
        </p:sp>
        <p:sp>
          <p:nvSpPr>
            <p:cNvPr id="42" name="H Target"/>
            <p:cNvSpPr/>
            <p:nvPr/>
          </p:nvSpPr>
          <p:spPr bwMode="auto">
            <a:xfrm>
              <a:off x="3216538" y="1234175"/>
              <a:ext cx="521496" cy="552809"/>
            </a:xfrm>
            <a:prstGeom prst="roundRect">
              <a:avLst>
                <a:gd name="adj" fmla="val 16057"/>
              </a:avLst>
            </a:prstGeom>
            <a:noFill/>
            <a:ln w="38100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43" name="G"/>
          <p:cNvGrpSpPr/>
          <p:nvPr/>
        </p:nvGrpSpPr>
        <p:grpSpPr>
          <a:xfrm>
            <a:off x="2197569" y="1235602"/>
            <a:ext cx="937198" cy="1590665"/>
            <a:chOff x="4868578" y="1385206"/>
            <a:chExt cx="937198" cy="1590665"/>
          </a:xfrm>
        </p:grpSpPr>
        <p:sp>
          <p:nvSpPr>
            <p:cNvPr id="44" name="G"/>
            <p:cNvSpPr txBox="1"/>
            <p:nvPr/>
          </p:nvSpPr>
          <p:spPr>
            <a:xfrm>
              <a:off x="4868578" y="1919126"/>
              <a:ext cx="49661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rgbClr val="00B0F0"/>
                  </a:solidFill>
                </a:rPr>
                <a:t>G</a:t>
              </a:r>
              <a:endParaRPr lang="en-US" sz="3200" b="1" dirty="0">
                <a:solidFill>
                  <a:srgbClr val="00B0F0"/>
                </a:solidFill>
              </a:endParaRPr>
            </a:p>
          </p:txBody>
        </p:sp>
        <p:sp>
          <p:nvSpPr>
            <p:cNvPr id="45" name="G symbols"/>
            <p:cNvSpPr/>
            <p:nvPr/>
          </p:nvSpPr>
          <p:spPr bwMode="auto">
            <a:xfrm>
              <a:off x="5369103" y="1385206"/>
              <a:ext cx="436673" cy="1590665"/>
            </a:xfrm>
            <a:prstGeom prst="roundRect">
              <a:avLst>
                <a:gd name="adj" fmla="val 16057"/>
              </a:avLst>
            </a:prstGeom>
            <a:noFill/>
            <a:ln w="38100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46" name="F"/>
          <p:cNvGrpSpPr/>
          <p:nvPr/>
        </p:nvGrpSpPr>
        <p:grpSpPr>
          <a:xfrm>
            <a:off x="3192992" y="2918981"/>
            <a:ext cx="2683688" cy="584775"/>
            <a:chOff x="3521337" y="2229024"/>
            <a:chExt cx="2683688" cy="584775"/>
          </a:xfrm>
        </p:grpSpPr>
        <p:sp>
          <p:nvSpPr>
            <p:cNvPr id="47" name="F"/>
            <p:cNvSpPr txBox="1"/>
            <p:nvPr/>
          </p:nvSpPr>
          <p:spPr>
            <a:xfrm>
              <a:off x="5708411" y="2229024"/>
              <a:ext cx="49661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rgbClr val="00B0F0"/>
                  </a:solidFill>
                </a:rPr>
                <a:t>F</a:t>
              </a:r>
              <a:endParaRPr lang="en-US" sz="3200" b="1" dirty="0">
                <a:solidFill>
                  <a:srgbClr val="00B0F0"/>
                </a:solidFill>
              </a:endParaRPr>
            </a:p>
          </p:txBody>
        </p:sp>
        <p:sp>
          <p:nvSpPr>
            <p:cNvPr id="48" name="F 4th line HSF"/>
            <p:cNvSpPr/>
            <p:nvPr/>
          </p:nvSpPr>
          <p:spPr bwMode="auto">
            <a:xfrm>
              <a:off x="3521337" y="2245007"/>
              <a:ext cx="2183992" cy="552809"/>
            </a:xfrm>
            <a:prstGeom prst="roundRect">
              <a:avLst>
                <a:gd name="adj" fmla="val 16057"/>
              </a:avLst>
            </a:prstGeom>
            <a:noFill/>
            <a:ln w="38100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49" name="E"/>
          <p:cNvGrpSpPr/>
          <p:nvPr/>
        </p:nvGrpSpPr>
        <p:grpSpPr>
          <a:xfrm>
            <a:off x="4580663" y="2377099"/>
            <a:ext cx="1616393" cy="584775"/>
            <a:chOff x="4381705" y="2026828"/>
            <a:chExt cx="1616393" cy="584775"/>
          </a:xfrm>
        </p:grpSpPr>
        <p:sp>
          <p:nvSpPr>
            <p:cNvPr id="50" name="E"/>
            <p:cNvSpPr txBox="1"/>
            <p:nvPr/>
          </p:nvSpPr>
          <p:spPr>
            <a:xfrm>
              <a:off x="5501484" y="2026828"/>
              <a:ext cx="49661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rgbClr val="00B0F0"/>
                  </a:solidFill>
                </a:rPr>
                <a:t>E</a:t>
              </a:r>
              <a:endParaRPr lang="en-US" sz="3200" b="1" dirty="0">
                <a:solidFill>
                  <a:srgbClr val="00B0F0"/>
                </a:solidFill>
              </a:endParaRPr>
            </a:p>
          </p:txBody>
        </p:sp>
        <p:sp>
          <p:nvSpPr>
            <p:cNvPr id="51" name="E GS/Other"/>
            <p:cNvSpPr/>
            <p:nvPr/>
          </p:nvSpPr>
          <p:spPr bwMode="auto">
            <a:xfrm>
              <a:off x="4381705" y="2042811"/>
              <a:ext cx="1119271" cy="552809"/>
            </a:xfrm>
            <a:prstGeom prst="roundRect">
              <a:avLst>
                <a:gd name="adj" fmla="val 16057"/>
              </a:avLst>
            </a:prstGeom>
            <a:noFill/>
            <a:ln w="38100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52" name="D"/>
          <p:cNvGrpSpPr/>
          <p:nvPr/>
        </p:nvGrpSpPr>
        <p:grpSpPr>
          <a:xfrm>
            <a:off x="2647844" y="2393082"/>
            <a:ext cx="1782111" cy="855934"/>
            <a:chOff x="3871265" y="1867063"/>
            <a:chExt cx="1782111" cy="855934"/>
          </a:xfrm>
        </p:grpSpPr>
        <p:sp>
          <p:nvSpPr>
            <p:cNvPr id="53" name="D"/>
            <p:cNvSpPr txBox="1"/>
            <p:nvPr/>
          </p:nvSpPr>
          <p:spPr>
            <a:xfrm>
              <a:off x="3871265" y="2138222"/>
              <a:ext cx="49661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rgbClr val="00B0F0"/>
                  </a:solidFill>
                </a:rPr>
                <a:t>D</a:t>
              </a:r>
              <a:endParaRPr lang="en-US" sz="3200" b="1" dirty="0">
                <a:solidFill>
                  <a:srgbClr val="00B0F0"/>
                </a:solidFill>
              </a:endParaRPr>
            </a:p>
          </p:txBody>
        </p:sp>
        <p:sp>
          <p:nvSpPr>
            <p:cNvPr id="54" name="D CID"/>
            <p:cNvSpPr/>
            <p:nvPr/>
          </p:nvSpPr>
          <p:spPr bwMode="auto">
            <a:xfrm>
              <a:off x="4421300" y="1867063"/>
              <a:ext cx="1232076" cy="552809"/>
            </a:xfrm>
            <a:prstGeom prst="roundRect">
              <a:avLst>
                <a:gd name="adj" fmla="val 16057"/>
              </a:avLst>
            </a:prstGeom>
            <a:noFill/>
            <a:ln w="38100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55" name="B&amp;C"/>
          <p:cNvGrpSpPr/>
          <p:nvPr/>
        </p:nvGrpSpPr>
        <p:grpSpPr>
          <a:xfrm>
            <a:off x="3224262" y="1795971"/>
            <a:ext cx="3587218" cy="584775"/>
            <a:chOff x="3368937" y="1344785"/>
            <a:chExt cx="3587218" cy="584775"/>
          </a:xfrm>
        </p:grpSpPr>
        <p:sp>
          <p:nvSpPr>
            <p:cNvPr id="56" name="B&amp;C"/>
            <p:cNvSpPr txBox="1"/>
            <p:nvPr/>
          </p:nvSpPr>
          <p:spPr>
            <a:xfrm>
              <a:off x="5850107" y="1344785"/>
              <a:ext cx="11060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rgbClr val="00B0F0"/>
                  </a:solidFill>
                </a:rPr>
                <a:t>B</a:t>
              </a:r>
              <a:r>
                <a:rPr lang="en-US" sz="2400" b="1" dirty="0" smtClean="0">
                  <a:solidFill>
                    <a:srgbClr val="00B0F0"/>
                  </a:solidFill>
                </a:rPr>
                <a:t>&amp;</a:t>
              </a:r>
              <a:r>
                <a:rPr lang="en-US" sz="3200" b="1" dirty="0" smtClean="0">
                  <a:solidFill>
                    <a:srgbClr val="00B0F0"/>
                  </a:solidFill>
                </a:rPr>
                <a:t>C</a:t>
              </a:r>
              <a:endParaRPr lang="en-US" sz="3200" b="1" dirty="0">
                <a:solidFill>
                  <a:srgbClr val="00B0F0"/>
                </a:solidFill>
              </a:endParaRPr>
            </a:p>
          </p:txBody>
        </p:sp>
        <p:sp>
          <p:nvSpPr>
            <p:cNvPr id="57" name="B&amp;C ALT"/>
            <p:cNvSpPr/>
            <p:nvPr/>
          </p:nvSpPr>
          <p:spPr bwMode="auto">
            <a:xfrm>
              <a:off x="3368937" y="1360768"/>
              <a:ext cx="2475672" cy="552809"/>
            </a:xfrm>
            <a:prstGeom prst="roundRect">
              <a:avLst>
                <a:gd name="adj" fmla="val 16057"/>
              </a:avLst>
            </a:prstGeom>
            <a:noFill/>
            <a:ln w="38100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58" name="A"/>
          <p:cNvGrpSpPr/>
          <p:nvPr/>
        </p:nvGrpSpPr>
        <p:grpSpPr>
          <a:xfrm>
            <a:off x="3216537" y="1219619"/>
            <a:ext cx="2698500" cy="584775"/>
            <a:chOff x="3216537" y="1181522"/>
            <a:chExt cx="2698500" cy="584775"/>
          </a:xfrm>
        </p:grpSpPr>
        <p:sp>
          <p:nvSpPr>
            <p:cNvPr id="59" name="A"/>
            <p:cNvSpPr txBox="1"/>
            <p:nvPr/>
          </p:nvSpPr>
          <p:spPr>
            <a:xfrm>
              <a:off x="5418423" y="1181522"/>
              <a:ext cx="49661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rgbClr val="00B0F0"/>
                  </a:solidFill>
                </a:rPr>
                <a:t>A</a:t>
              </a:r>
              <a:endParaRPr lang="en-US" sz="3200" b="1" dirty="0">
                <a:solidFill>
                  <a:srgbClr val="00B0F0"/>
                </a:solidFill>
              </a:endParaRPr>
            </a:p>
          </p:txBody>
        </p:sp>
        <p:sp>
          <p:nvSpPr>
            <p:cNvPr id="60" name="A ACID"/>
            <p:cNvSpPr/>
            <p:nvPr/>
          </p:nvSpPr>
          <p:spPr bwMode="auto">
            <a:xfrm>
              <a:off x="3216537" y="1197505"/>
              <a:ext cx="2197674" cy="552809"/>
            </a:xfrm>
            <a:prstGeom prst="roundRect">
              <a:avLst>
                <a:gd name="adj" fmla="val 16057"/>
              </a:avLst>
            </a:prstGeom>
            <a:noFill/>
            <a:ln w="38100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36" name="Slide Number Placeholder 3">
            <a:extLst>
              <a:ext uri="{FF2B5EF4-FFF2-40B4-BE49-F238E27FC236}">
                <a16:creationId xmlns:a16="http://schemas.microsoft.com/office/drawing/2014/main" id="{89911E6A-ADE7-436B-8967-8CFEE9B0DCD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971814" y="6356350"/>
            <a:ext cx="569955" cy="365125"/>
          </a:xfrm>
        </p:spPr>
        <p:txBody>
          <a:bodyPr/>
          <a:lstStyle/>
          <a:p>
            <a:pPr marL="0" indent="0">
              <a:buFont typeface="+mj-lt"/>
              <a:buNone/>
            </a:pPr>
            <a:fld id="{F2BD9D44-EC01-4E71-8CAE-9F9624182C03}" type="slidenum">
              <a:rPr lang="en-US" altLang="en-US" b="1" smtClean="0">
                <a:solidFill>
                  <a:srgbClr val="FFFFFF"/>
                </a:solidFill>
              </a:rPr>
              <a:pPr marL="0" indent="0">
                <a:buFont typeface="+mj-lt"/>
                <a:buNone/>
              </a:pPr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8841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Click icon">
            <a:extLst>
              <a:ext uri="{FF2B5EF4-FFF2-40B4-BE49-F238E27FC236}">
                <a16:creationId xmlns:a16="http://schemas.microsoft.com/office/drawing/2014/main" id="{4C972C55-7FB0-4739-998A-66C927C423C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9663" y="6261870"/>
            <a:ext cx="394232" cy="365760"/>
          </a:xfrm>
          <a:prstGeom prst="rect">
            <a:avLst/>
          </a:prstGeom>
        </p:spPr>
      </p:pic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89911E6A-ADE7-436B-8967-8CFEE9B0DCD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971814" y="6356350"/>
            <a:ext cx="569955" cy="365125"/>
          </a:xfrm>
        </p:spPr>
        <p:txBody>
          <a:bodyPr/>
          <a:lstStyle/>
          <a:p>
            <a:pPr marL="0" indent="0">
              <a:buFont typeface="+mj-lt"/>
              <a:buNone/>
            </a:pPr>
            <a:fld id="{F2BD9D44-EC01-4E71-8CAE-9F9624182C03}" type="slidenum">
              <a:rPr lang="en-US" altLang="en-US" b="1" smtClean="0">
                <a:solidFill>
                  <a:srgbClr val="FFFFFF"/>
                </a:solidFill>
              </a:rPr>
              <a:pPr marL="0" indent="0">
                <a:buFont typeface="+mj-lt"/>
                <a:buNone/>
              </a:pPr>
              <a:t>43</a:t>
            </a:fld>
            <a:endParaRPr lang="en-US" dirty="0"/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161925" y="123100"/>
            <a:ext cx="7886700" cy="632946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rgbClr val="1D2F68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panose="020B06040202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panose="020B06040202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panose="020B06040202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panose="020B0604020202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panose="020B0604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panose="020B0604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panose="020B0604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dirty="0" smtClean="0">
                <a:solidFill>
                  <a:srgbClr val="FFC000"/>
                </a:solidFill>
              </a:rPr>
              <a:t>Slide 3</a:t>
            </a:r>
            <a:endParaRPr lang="en-US" sz="2000" dirty="0">
              <a:solidFill>
                <a:srgbClr val="FFC000"/>
              </a:solidFill>
            </a:endParaRPr>
          </a:p>
        </p:txBody>
      </p:sp>
      <p:pic>
        <p:nvPicPr>
          <p:cNvPr id="5" name="Leader">
            <a:extLst>
              <a:ext uri="{FF2B5EF4-FFF2-40B4-BE49-F238E27FC236}">
                <a16:creationId xmlns:a16="http://schemas.microsoft.com/office/drawing/2014/main" id="{CB3156E8-AE4E-4D0E-B4D1-4B97B007DEA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77" t="20653" r="38948" b="-1"/>
          <a:stretch/>
        </p:blipFill>
        <p:spPr>
          <a:xfrm>
            <a:off x="2968625" y="2934031"/>
            <a:ext cx="314326" cy="1702651"/>
          </a:xfrm>
          <a:prstGeom prst="rect">
            <a:avLst/>
          </a:prstGeom>
        </p:spPr>
      </p:pic>
      <p:sp>
        <p:nvSpPr>
          <p:cNvPr id="67" name="5 mile"/>
          <p:cNvSpPr>
            <a:spLocks noChangeAspect="1"/>
          </p:cNvSpPr>
          <p:nvPr/>
        </p:nvSpPr>
        <p:spPr bwMode="auto">
          <a:xfrm>
            <a:off x="2063989" y="3529772"/>
            <a:ext cx="2103120" cy="2103120"/>
          </a:xfrm>
          <a:prstGeom prst="ellipse">
            <a:avLst/>
          </a:prstGeom>
          <a:noFill/>
          <a:ln w="47625" cap="flat" cmpd="sng" algn="ctr">
            <a:solidFill>
              <a:srgbClr val="DEE39D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7" name="FLAT">
            <a:extLst>
              <a:ext uri="{FF2B5EF4-FFF2-40B4-BE49-F238E27FC236}">
                <a16:creationId xmlns:a16="http://schemas.microsoft.com/office/drawing/2014/main" id="{A26A2178-58E1-4AF8-8785-F6D16ACAF9C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9212" y="4357963"/>
            <a:ext cx="350521" cy="445009"/>
          </a:xfrm>
          <a:prstGeom prst="rect">
            <a:avLst/>
          </a:prstGeom>
        </p:spPr>
      </p:pic>
      <p:pic>
        <p:nvPicPr>
          <p:cNvPr id="8" name="Hist 1">
            <a:extLst>
              <a:ext uri="{FF2B5EF4-FFF2-40B4-BE49-F238E27FC236}">
                <a16:creationId xmlns:a16="http://schemas.microsoft.com/office/drawing/2014/main" id="{F52EA2F0-2929-46D1-8363-94D504DAECA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2735" y="4359227"/>
            <a:ext cx="313945" cy="448057"/>
          </a:xfrm>
          <a:prstGeom prst="rect">
            <a:avLst/>
          </a:prstGeom>
        </p:spPr>
      </p:pic>
      <p:pic>
        <p:nvPicPr>
          <p:cNvPr id="9" name="Hist 2">
            <a:extLst>
              <a:ext uri="{FF2B5EF4-FFF2-40B4-BE49-F238E27FC236}">
                <a16:creationId xmlns:a16="http://schemas.microsoft.com/office/drawing/2014/main" id="{DBFEB002-DCA3-4207-99CE-2D179724AFC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8880" y="4357963"/>
            <a:ext cx="313945" cy="448057"/>
          </a:xfrm>
          <a:prstGeom prst="rect">
            <a:avLst/>
          </a:prstGeom>
        </p:spPr>
      </p:pic>
      <p:pic>
        <p:nvPicPr>
          <p:cNvPr id="15" name="CDA w/o eligibility">
            <a:extLst>
              <a:ext uri="{FF2B5EF4-FFF2-40B4-BE49-F238E27FC236}">
                <a16:creationId xmlns:a16="http://schemas.microsoft.com/office/drawing/2014/main" id="{AD791726-9F16-4A33-8823-F84E3E567D5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9679" y="1347236"/>
            <a:ext cx="326137" cy="326137"/>
          </a:xfrm>
          <a:prstGeom prst="rect">
            <a:avLst/>
          </a:prstGeom>
        </p:spPr>
      </p:pic>
      <p:sp>
        <p:nvSpPr>
          <p:cNvPr id="16" name="R">
            <a:extLst>
              <a:ext uri="{FF2B5EF4-FFF2-40B4-BE49-F238E27FC236}">
                <a16:creationId xmlns:a16="http://schemas.microsoft.com/office/drawing/2014/main" id="{CED47D9F-814A-4DD1-B97D-D0C01EBD5958}"/>
              </a:ext>
            </a:extLst>
          </p:cNvPr>
          <p:cNvSpPr txBox="1"/>
          <p:nvPr/>
        </p:nvSpPr>
        <p:spPr>
          <a:xfrm>
            <a:off x="2725943" y="2377559"/>
            <a:ext cx="507066" cy="6834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ts val="4500"/>
              </a:lnSpc>
            </a:pPr>
            <a:r>
              <a:rPr lang="en-US" sz="4800" spc="120" dirty="0" smtClean="0">
                <a:solidFill>
                  <a:srgbClr val="DEE39D"/>
                </a:solidFill>
                <a:latin typeface="Consolas" panose="020B0609020204030204" pitchFamily="49" charset="0"/>
              </a:rPr>
              <a:t>R</a:t>
            </a:r>
            <a:endParaRPr lang="en-US" sz="4800" spc="120" dirty="0">
              <a:solidFill>
                <a:srgbClr val="DEE39D"/>
              </a:solidFill>
              <a:latin typeface="Consolas" panose="020B0609020204030204" pitchFamily="49" charset="0"/>
            </a:endParaRPr>
          </a:p>
        </p:txBody>
      </p:sp>
      <p:grpSp>
        <p:nvGrpSpPr>
          <p:cNvPr id="6" name="UAL561 415"/>
          <p:cNvGrpSpPr/>
          <p:nvPr/>
        </p:nvGrpSpPr>
        <p:grpSpPr>
          <a:xfrm>
            <a:off x="3145934" y="1219619"/>
            <a:ext cx="2688913" cy="2406535"/>
            <a:chOff x="3145934" y="1219619"/>
            <a:chExt cx="2688913" cy="2406535"/>
          </a:xfrm>
        </p:grpSpPr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CED47D9F-814A-4DD1-B97D-D0C01EBD5958}"/>
                </a:ext>
              </a:extLst>
            </p:cNvPr>
            <p:cNvSpPr txBox="1"/>
            <p:nvPr/>
          </p:nvSpPr>
          <p:spPr>
            <a:xfrm>
              <a:off x="3145934" y="1225497"/>
              <a:ext cx="2688913" cy="24006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lnSpc>
                  <a:spcPts val="4500"/>
                </a:lnSpc>
              </a:pPr>
              <a:r>
                <a:rPr lang="en-US" sz="4800" spc="120" dirty="0" smtClean="0">
                  <a:solidFill>
                    <a:srgbClr val="DEE39D"/>
                  </a:solidFill>
                  <a:latin typeface="Consolas" panose="020B0609020204030204" pitchFamily="49" charset="0"/>
                </a:rPr>
                <a:t>UAL561</a:t>
              </a:r>
              <a:endParaRPr lang="en-US" sz="4800" spc="120" dirty="0">
                <a:solidFill>
                  <a:srgbClr val="DEE39D"/>
                </a:solidFill>
                <a:latin typeface="Consolas" panose="020B0609020204030204" pitchFamily="49" charset="0"/>
              </a:endParaRPr>
            </a:p>
            <a:p>
              <a:pPr algn="l">
                <a:lnSpc>
                  <a:spcPts val="4500"/>
                </a:lnSpc>
              </a:pPr>
              <a:r>
                <a:rPr lang="en-US" sz="4800" spc="120" dirty="0" smtClean="0">
                  <a:solidFill>
                    <a:srgbClr val="DEE39D"/>
                  </a:solidFill>
                  <a:latin typeface="Consolas" panose="020B0609020204030204" pitchFamily="49" charset="0"/>
                </a:rPr>
                <a:t>250T227</a:t>
              </a:r>
              <a:endParaRPr lang="en-US" sz="4800" spc="120" dirty="0">
                <a:solidFill>
                  <a:srgbClr val="DEE39D"/>
                </a:solidFill>
                <a:latin typeface="Consolas" panose="020B0609020204030204" pitchFamily="49" charset="0"/>
              </a:endParaRPr>
            </a:p>
            <a:p>
              <a:pPr algn="l">
                <a:lnSpc>
                  <a:spcPts val="4500"/>
                </a:lnSpc>
              </a:pPr>
              <a:r>
                <a:rPr lang="en-US" sz="4800" spc="120" dirty="0" smtClean="0">
                  <a:solidFill>
                    <a:srgbClr val="DEE39D"/>
                  </a:solidFill>
                  <a:latin typeface="Consolas" panose="020B0609020204030204" pitchFamily="49" charset="0"/>
                </a:rPr>
                <a:t>157 415</a:t>
              </a:r>
            </a:p>
            <a:p>
              <a:pPr algn="l">
                <a:lnSpc>
                  <a:spcPts val="4500"/>
                </a:lnSpc>
              </a:pPr>
              <a:r>
                <a:rPr lang="en-US" sz="4800" spc="120" dirty="0" smtClean="0">
                  <a:solidFill>
                    <a:srgbClr val="DEE39D"/>
                  </a:solidFill>
                  <a:latin typeface="Consolas" panose="020B0609020204030204" pitchFamily="49" charset="0"/>
                </a:rPr>
                <a:t>A319/L</a:t>
              </a:r>
              <a:endParaRPr lang="en-US" sz="4800" spc="120" dirty="0">
                <a:solidFill>
                  <a:srgbClr val="DEE39D"/>
                </a:solidFill>
                <a:latin typeface="Consolas" panose="020B0609020204030204" pitchFamily="49" charset="0"/>
              </a:endParaRPr>
            </a:p>
          </p:txBody>
        </p:sp>
        <p:pic>
          <p:nvPicPr>
            <p:cNvPr id="66" name="Fence-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69306" y="1219619"/>
              <a:ext cx="1146050" cy="1743460"/>
            </a:xfrm>
            <a:prstGeom prst="rect">
              <a:avLst/>
            </a:prstGeom>
          </p:spPr>
        </p:pic>
      </p:grpSp>
      <p:grpSp>
        <p:nvGrpSpPr>
          <p:cNvPr id="10" name="UAL561 4521"/>
          <p:cNvGrpSpPr/>
          <p:nvPr/>
        </p:nvGrpSpPr>
        <p:grpSpPr>
          <a:xfrm>
            <a:off x="3145934" y="1223864"/>
            <a:ext cx="2688913" cy="2402290"/>
            <a:chOff x="3145934" y="1223864"/>
            <a:chExt cx="2688913" cy="2402290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CED47D9F-814A-4DD1-B97D-D0C01EBD5958}"/>
                </a:ext>
              </a:extLst>
            </p:cNvPr>
            <p:cNvSpPr txBox="1"/>
            <p:nvPr/>
          </p:nvSpPr>
          <p:spPr>
            <a:xfrm>
              <a:off x="3145934" y="1225497"/>
              <a:ext cx="2688913" cy="24006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lnSpc>
                  <a:spcPts val="4500"/>
                </a:lnSpc>
              </a:pPr>
              <a:r>
                <a:rPr lang="en-US" sz="4800" spc="120" dirty="0" smtClean="0">
                  <a:solidFill>
                    <a:srgbClr val="DEE39D"/>
                  </a:solidFill>
                  <a:latin typeface="Consolas" panose="020B0609020204030204" pitchFamily="49" charset="0"/>
                </a:rPr>
                <a:t>UAL561</a:t>
              </a:r>
              <a:endParaRPr lang="en-US" sz="4800" spc="120" dirty="0">
                <a:solidFill>
                  <a:srgbClr val="DEE39D"/>
                </a:solidFill>
                <a:latin typeface="Consolas" panose="020B0609020204030204" pitchFamily="49" charset="0"/>
              </a:endParaRPr>
            </a:p>
            <a:p>
              <a:pPr algn="l">
                <a:lnSpc>
                  <a:spcPts val="4500"/>
                </a:lnSpc>
              </a:pPr>
              <a:r>
                <a:rPr lang="en-US" sz="4800" spc="120" dirty="0" smtClean="0">
                  <a:solidFill>
                    <a:srgbClr val="DEE39D"/>
                  </a:solidFill>
                  <a:latin typeface="Consolas" panose="020B0609020204030204" pitchFamily="49" charset="0"/>
                </a:rPr>
                <a:t>250T227</a:t>
              </a:r>
              <a:endParaRPr lang="en-US" sz="4800" spc="120" dirty="0">
                <a:solidFill>
                  <a:srgbClr val="DEE39D"/>
                </a:solidFill>
                <a:latin typeface="Consolas" panose="020B0609020204030204" pitchFamily="49" charset="0"/>
              </a:endParaRPr>
            </a:p>
            <a:p>
              <a:pPr algn="l">
                <a:lnSpc>
                  <a:spcPts val="4500"/>
                </a:lnSpc>
              </a:pPr>
              <a:r>
                <a:rPr lang="en-US" sz="4800" spc="120" dirty="0" smtClean="0">
                  <a:solidFill>
                    <a:srgbClr val="DEE39D"/>
                  </a:solidFill>
                  <a:latin typeface="Consolas" panose="020B0609020204030204" pitchFamily="49" charset="0"/>
                </a:rPr>
                <a:t>1574521</a:t>
              </a:r>
            </a:p>
            <a:p>
              <a:pPr algn="l">
                <a:lnSpc>
                  <a:spcPts val="4500"/>
                </a:lnSpc>
              </a:pPr>
              <a:r>
                <a:rPr lang="en-US" sz="4800" spc="120" dirty="0" smtClean="0">
                  <a:solidFill>
                    <a:srgbClr val="DEE39D"/>
                  </a:solidFill>
                  <a:latin typeface="Consolas" panose="020B0609020204030204" pitchFamily="49" charset="0"/>
                </a:rPr>
                <a:t>A319/L</a:t>
              </a:r>
              <a:endParaRPr lang="en-US" sz="4800" spc="120" dirty="0">
                <a:solidFill>
                  <a:srgbClr val="DEE39D"/>
                </a:solidFill>
                <a:latin typeface="Consolas" panose="020B0609020204030204" pitchFamily="49" charset="0"/>
              </a:endParaRPr>
            </a:p>
          </p:txBody>
        </p:sp>
        <p:pic>
          <p:nvPicPr>
            <p:cNvPr id="73" name="Fence-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65085" y="1223864"/>
              <a:ext cx="1146050" cy="1743460"/>
            </a:xfrm>
            <a:prstGeom prst="rect">
              <a:avLst/>
            </a:prstGeom>
          </p:spPr>
        </p:pic>
      </p:grpSp>
      <p:grpSp>
        <p:nvGrpSpPr>
          <p:cNvPr id="19" name="H"/>
          <p:cNvGrpSpPr/>
          <p:nvPr/>
        </p:nvGrpSpPr>
        <p:grpSpPr>
          <a:xfrm>
            <a:off x="2013284" y="3474519"/>
            <a:ext cx="2734259" cy="2261081"/>
            <a:chOff x="2368884" y="418155"/>
            <a:chExt cx="2734259" cy="2261081"/>
          </a:xfrm>
        </p:grpSpPr>
        <p:sp>
          <p:nvSpPr>
            <p:cNvPr id="20" name="H"/>
            <p:cNvSpPr txBox="1"/>
            <p:nvPr/>
          </p:nvSpPr>
          <p:spPr>
            <a:xfrm>
              <a:off x="4606529" y="1218192"/>
              <a:ext cx="49661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rgbClr val="00B0F0"/>
                  </a:solidFill>
                </a:rPr>
                <a:t>H</a:t>
              </a:r>
              <a:endParaRPr lang="en-US" sz="3200" b="1" dirty="0">
                <a:solidFill>
                  <a:srgbClr val="00B0F0"/>
                </a:solidFill>
              </a:endParaRPr>
            </a:p>
          </p:txBody>
        </p:sp>
        <p:sp>
          <p:nvSpPr>
            <p:cNvPr id="21" name="H Target"/>
            <p:cNvSpPr/>
            <p:nvPr/>
          </p:nvSpPr>
          <p:spPr bwMode="auto">
            <a:xfrm>
              <a:off x="2368884" y="418155"/>
              <a:ext cx="2235556" cy="2261081"/>
            </a:xfrm>
            <a:prstGeom prst="roundRect">
              <a:avLst>
                <a:gd name="adj" fmla="val 16057"/>
              </a:avLst>
            </a:prstGeom>
            <a:noFill/>
            <a:ln w="38100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22" name="G"/>
          <p:cNvGrpSpPr/>
          <p:nvPr/>
        </p:nvGrpSpPr>
        <p:grpSpPr>
          <a:xfrm>
            <a:off x="2197569" y="1235602"/>
            <a:ext cx="937198" cy="1682445"/>
            <a:chOff x="4868578" y="1385206"/>
            <a:chExt cx="937198" cy="1682445"/>
          </a:xfrm>
        </p:grpSpPr>
        <p:sp>
          <p:nvSpPr>
            <p:cNvPr id="23" name="G"/>
            <p:cNvSpPr txBox="1"/>
            <p:nvPr/>
          </p:nvSpPr>
          <p:spPr>
            <a:xfrm>
              <a:off x="4868578" y="1919126"/>
              <a:ext cx="49661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rgbClr val="00B0F0"/>
                  </a:solidFill>
                </a:rPr>
                <a:t>G</a:t>
              </a:r>
              <a:endParaRPr lang="en-US" sz="3200" b="1" dirty="0">
                <a:solidFill>
                  <a:srgbClr val="00B0F0"/>
                </a:solidFill>
              </a:endParaRPr>
            </a:p>
          </p:txBody>
        </p:sp>
        <p:sp>
          <p:nvSpPr>
            <p:cNvPr id="24" name="G symbols"/>
            <p:cNvSpPr/>
            <p:nvPr/>
          </p:nvSpPr>
          <p:spPr bwMode="auto">
            <a:xfrm>
              <a:off x="5369103" y="1385206"/>
              <a:ext cx="436673" cy="1682445"/>
            </a:xfrm>
            <a:prstGeom prst="roundRect">
              <a:avLst>
                <a:gd name="adj" fmla="val 16057"/>
              </a:avLst>
            </a:prstGeom>
            <a:noFill/>
            <a:ln w="38100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25" name="F"/>
          <p:cNvGrpSpPr/>
          <p:nvPr/>
        </p:nvGrpSpPr>
        <p:grpSpPr>
          <a:xfrm>
            <a:off x="3192992" y="2918981"/>
            <a:ext cx="2683688" cy="584775"/>
            <a:chOff x="3521337" y="2229024"/>
            <a:chExt cx="2683688" cy="584775"/>
          </a:xfrm>
        </p:grpSpPr>
        <p:sp>
          <p:nvSpPr>
            <p:cNvPr id="26" name="F"/>
            <p:cNvSpPr txBox="1"/>
            <p:nvPr/>
          </p:nvSpPr>
          <p:spPr>
            <a:xfrm>
              <a:off x="5708411" y="2229024"/>
              <a:ext cx="49661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rgbClr val="00B0F0"/>
                  </a:solidFill>
                </a:rPr>
                <a:t>F</a:t>
              </a:r>
              <a:endParaRPr lang="en-US" sz="3200" b="1" dirty="0">
                <a:solidFill>
                  <a:srgbClr val="00B0F0"/>
                </a:solidFill>
              </a:endParaRPr>
            </a:p>
          </p:txBody>
        </p:sp>
        <p:sp>
          <p:nvSpPr>
            <p:cNvPr id="27" name="F 4th line HSF"/>
            <p:cNvSpPr/>
            <p:nvPr/>
          </p:nvSpPr>
          <p:spPr bwMode="auto">
            <a:xfrm>
              <a:off x="3521337" y="2245007"/>
              <a:ext cx="2183992" cy="552809"/>
            </a:xfrm>
            <a:prstGeom prst="roundRect">
              <a:avLst>
                <a:gd name="adj" fmla="val 16057"/>
              </a:avLst>
            </a:prstGeom>
            <a:noFill/>
            <a:ln w="38100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28" name="E"/>
          <p:cNvGrpSpPr/>
          <p:nvPr/>
        </p:nvGrpSpPr>
        <p:grpSpPr>
          <a:xfrm>
            <a:off x="4265993" y="2377099"/>
            <a:ext cx="1931063" cy="584775"/>
            <a:chOff x="4067035" y="2026828"/>
            <a:chExt cx="1931063" cy="584775"/>
          </a:xfrm>
        </p:grpSpPr>
        <p:sp>
          <p:nvSpPr>
            <p:cNvPr id="29" name="E"/>
            <p:cNvSpPr txBox="1"/>
            <p:nvPr/>
          </p:nvSpPr>
          <p:spPr>
            <a:xfrm>
              <a:off x="5501484" y="2026828"/>
              <a:ext cx="49661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rgbClr val="00B0F0"/>
                  </a:solidFill>
                </a:rPr>
                <a:t>E</a:t>
              </a:r>
              <a:endParaRPr lang="en-US" sz="3200" b="1" dirty="0">
                <a:solidFill>
                  <a:srgbClr val="00B0F0"/>
                </a:solidFill>
              </a:endParaRPr>
            </a:p>
          </p:txBody>
        </p:sp>
        <p:sp>
          <p:nvSpPr>
            <p:cNvPr id="30" name="E GS/Other"/>
            <p:cNvSpPr/>
            <p:nvPr/>
          </p:nvSpPr>
          <p:spPr bwMode="auto">
            <a:xfrm>
              <a:off x="4067035" y="2042811"/>
              <a:ext cx="1433941" cy="552809"/>
            </a:xfrm>
            <a:prstGeom prst="roundRect">
              <a:avLst>
                <a:gd name="adj" fmla="val 16057"/>
              </a:avLst>
            </a:prstGeom>
            <a:noFill/>
            <a:ln w="38100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31" name="D"/>
          <p:cNvGrpSpPr/>
          <p:nvPr/>
        </p:nvGrpSpPr>
        <p:grpSpPr>
          <a:xfrm>
            <a:off x="2657412" y="2393082"/>
            <a:ext cx="1627840" cy="992134"/>
            <a:chOff x="3880833" y="1867063"/>
            <a:chExt cx="1627840" cy="992134"/>
          </a:xfrm>
        </p:grpSpPr>
        <p:sp>
          <p:nvSpPr>
            <p:cNvPr id="32" name="D"/>
            <p:cNvSpPr txBox="1"/>
            <p:nvPr/>
          </p:nvSpPr>
          <p:spPr>
            <a:xfrm>
              <a:off x="3880833" y="2274422"/>
              <a:ext cx="49661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rgbClr val="00B0F0"/>
                  </a:solidFill>
                </a:rPr>
                <a:t>D</a:t>
              </a:r>
              <a:endParaRPr lang="en-US" sz="3200" b="1" dirty="0">
                <a:solidFill>
                  <a:srgbClr val="00B0F0"/>
                </a:solidFill>
              </a:endParaRPr>
            </a:p>
          </p:txBody>
        </p:sp>
        <p:sp>
          <p:nvSpPr>
            <p:cNvPr id="33" name="D CID"/>
            <p:cNvSpPr/>
            <p:nvPr/>
          </p:nvSpPr>
          <p:spPr bwMode="auto">
            <a:xfrm>
              <a:off x="4421300" y="1867063"/>
              <a:ext cx="1087373" cy="552809"/>
            </a:xfrm>
            <a:prstGeom prst="roundRect">
              <a:avLst>
                <a:gd name="adj" fmla="val 16057"/>
              </a:avLst>
            </a:prstGeom>
            <a:noFill/>
            <a:ln w="38100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34" name="B&amp;C"/>
          <p:cNvGrpSpPr/>
          <p:nvPr/>
        </p:nvGrpSpPr>
        <p:grpSpPr>
          <a:xfrm>
            <a:off x="3224262" y="1795971"/>
            <a:ext cx="3571202" cy="584775"/>
            <a:chOff x="3368937" y="1344785"/>
            <a:chExt cx="3571202" cy="584775"/>
          </a:xfrm>
        </p:grpSpPr>
        <p:sp>
          <p:nvSpPr>
            <p:cNvPr id="35" name="B&amp;C"/>
            <p:cNvSpPr txBox="1"/>
            <p:nvPr/>
          </p:nvSpPr>
          <p:spPr>
            <a:xfrm>
              <a:off x="5834091" y="1344785"/>
              <a:ext cx="11060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rgbClr val="00B0F0"/>
                  </a:solidFill>
                </a:rPr>
                <a:t>B</a:t>
              </a:r>
              <a:r>
                <a:rPr lang="en-US" sz="2400" b="1" dirty="0" smtClean="0">
                  <a:solidFill>
                    <a:srgbClr val="00B0F0"/>
                  </a:solidFill>
                </a:rPr>
                <a:t>&amp;</a:t>
              </a:r>
              <a:r>
                <a:rPr lang="en-US" sz="3200" b="1" dirty="0" smtClean="0">
                  <a:solidFill>
                    <a:srgbClr val="00B0F0"/>
                  </a:solidFill>
                </a:rPr>
                <a:t>C</a:t>
              </a:r>
              <a:endParaRPr lang="en-US" sz="3200" b="1" dirty="0">
                <a:solidFill>
                  <a:srgbClr val="00B0F0"/>
                </a:solidFill>
              </a:endParaRPr>
            </a:p>
          </p:txBody>
        </p:sp>
        <p:sp>
          <p:nvSpPr>
            <p:cNvPr id="36" name="B&amp;C ALT"/>
            <p:cNvSpPr/>
            <p:nvPr/>
          </p:nvSpPr>
          <p:spPr bwMode="auto">
            <a:xfrm>
              <a:off x="3368937" y="1360768"/>
              <a:ext cx="2475672" cy="552809"/>
            </a:xfrm>
            <a:prstGeom prst="roundRect">
              <a:avLst>
                <a:gd name="adj" fmla="val 16057"/>
              </a:avLst>
            </a:prstGeom>
            <a:noFill/>
            <a:ln w="38100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37" name="A"/>
          <p:cNvGrpSpPr/>
          <p:nvPr/>
        </p:nvGrpSpPr>
        <p:grpSpPr>
          <a:xfrm>
            <a:off x="3216537" y="1219619"/>
            <a:ext cx="2662420" cy="584775"/>
            <a:chOff x="3216537" y="1181522"/>
            <a:chExt cx="2662420" cy="584775"/>
          </a:xfrm>
        </p:grpSpPr>
        <p:sp>
          <p:nvSpPr>
            <p:cNvPr id="38" name="A"/>
            <p:cNvSpPr txBox="1"/>
            <p:nvPr/>
          </p:nvSpPr>
          <p:spPr>
            <a:xfrm>
              <a:off x="5382343" y="1181522"/>
              <a:ext cx="49661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rgbClr val="00B0F0"/>
                  </a:solidFill>
                </a:rPr>
                <a:t>A</a:t>
              </a:r>
              <a:endParaRPr lang="en-US" sz="3200" b="1" dirty="0">
                <a:solidFill>
                  <a:srgbClr val="00B0F0"/>
                </a:solidFill>
              </a:endParaRPr>
            </a:p>
          </p:txBody>
        </p:sp>
        <p:sp>
          <p:nvSpPr>
            <p:cNvPr id="39" name="A ACID"/>
            <p:cNvSpPr/>
            <p:nvPr/>
          </p:nvSpPr>
          <p:spPr bwMode="auto">
            <a:xfrm>
              <a:off x="3216537" y="1197505"/>
              <a:ext cx="2160447" cy="552809"/>
            </a:xfrm>
            <a:prstGeom prst="roundRect">
              <a:avLst>
                <a:gd name="adj" fmla="val 16057"/>
              </a:avLst>
            </a:prstGeom>
            <a:noFill/>
            <a:ln w="38100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71491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1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Click icon">
            <a:extLst>
              <a:ext uri="{FF2B5EF4-FFF2-40B4-BE49-F238E27FC236}">
                <a16:creationId xmlns:a16="http://schemas.microsoft.com/office/drawing/2014/main" id="{4C972C55-7FB0-4739-998A-66C927C423C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9663" y="6261870"/>
            <a:ext cx="394232" cy="365760"/>
          </a:xfrm>
          <a:prstGeom prst="rect">
            <a:avLst/>
          </a:prstGeom>
        </p:spPr>
      </p:pic>
      <p:pic>
        <p:nvPicPr>
          <p:cNvPr id="5" name="Leader">
            <a:extLst>
              <a:ext uri="{FF2B5EF4-FFF2-40B4-BE49-F238E27FC236}">
                <a16:creationId xmlns:a16="http://schemas.microsoft.com/office/drawing/2014/main" id="{CB3156E8-AE4E-4D0E-B4D1-4B97B007DEA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77" r="38948"/>
          <a:stretch/>
        </p:blipFill>
        <p:spPr>
          <a:xfrm>
            <a:off x="2968625" y="2490886"/>
            <a:ext cx="314326" cy="2145796"/>
          </a:xfrm>
          <a:prstGeom prst="rect">
            <a:avLst/>
          </a:prstGeom>
        </p:spPr>
      </p:pic>
      <p:pic>
        <p:nvPicPr>
          <p:cNvPr id="7" name="FLAT">
            <a:extLst>
              <a:ext uri="{FF2B5EF4-FFF2-40B4-BE49-F238E27FC236}">
                <a16:creationId xmlns:a16="http://schemas.microsoft.com/office/drawing/2014/main" id="{A26A2178-58E1-4AF8-8785-F6D16ACAF9C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9212" y="4357963"/>
            <a:ext cx="350521" cy="445009"/>
          </a:xfrm>
          <a:prstGeom prst="rect">
            <a:avLst/>
          </a:prstGeom>
        </p:spPr>
      </p:pic>
      <p:pic>
        <p:nvPicPr>
          <p:cNvPr id="8" name="Hist 1">
            <a:extLst>
              <a:ext uri="{FF2B5EF4-FFF2-40B4-BE49-F238E27FC236}">
                <a16:creationId xmlns:a16="http://schemas.microsoft.com/office/drawing/2014/main" id="{F52EA2F0-2929-46D1-8363-94D504DAECA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3465" y="4357963"/>
            <a:ext cx="313945" cy="448057"/>
          </a:xfrm>
          <a:prstGeom prst="rect">
            <a:avLst/>
          </a:prstGeom>
        </p:spPr>
      </p:pic>
      <p:pic>
        <p:nvPicPr>
          <p:cNvPr id="9" name="Hist 2">
            <a:extLst>
              <a:ext uri="{FF2B5EF4-FFF2-40B4-BE49-F238E27FC236}">
                <a16:creationId xmlns:a16="http://schemas.microsoft.com/office/drawing/2014/main" id="{DBFEB002-DCA3-4207-99CE-2D179724AFC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0631" y="4357963"/>
            <a:ext cx="313945" cy="44805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9679" y="1944596"/>
            <a:ext cx="292609" cy="289561"/>
          </a:xfrm>
          <a:prstGeom prst="rect">
            <a:avLst/>
          </a:prstGeom>
        </p:spPr>
      </p:pic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89911E6A-ADE7-436B-8967-8CFEE9B0DCD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971814" y="6356350"/>
            <a:ext cx="569955" cy="365125"/>
          </a:xfrm>
        </p:spPr>
        <p:txBody>
          <a:bodyPr/>
          <a:lstStyle/>
          <a:p>
            <a:pPr marL="0" indent="0">
              <a:buFont typeface="+mj-lt"/>
              <a:buNone/>
            </a:pPr>
            <a:fld id="{F2BD9D44-EC01-4E71-8CAE-9F9624182C03}" type="slidenum">
              <a:rPr lang="en-US" altLang="en-US" b="1" smtClean="0">
                <a:solidFill>
                  <a:srgbClr val="FFFFFF"/>
                </a:solidFill>
              </a:rPr>
              <a:pPr marL="0" indent="0">
                <a:buFont typeface="+mj-lt"/>
                <a:buNone/>
              </a:pPr>
              <a:t>44</a:t>
            </a:fld>
            <a:endParaRPr lang="en-US" dirty="0"/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161925" y="123100"/>
            <a:ext cx="7886700" cy="632946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rgbClr val="1D2F68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panose="020B06040202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panose="020B06040202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panose="020B06040202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panose="020B0604020202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panose="020B0604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panose="020B0604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panose="020B0604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dirty="0">
                <a:solidFill>
                  <a:srgbClr val="FFC000"/>
                </a:solidFill>
              </a:rPr>
              <a:t>Slide </a:t>
            </a:r>
            <a:r>
              <a:rPr lang="en-US" dirty="0" smtClean="0">
                <a:solidFill>
                  <a:srgbClr val="FFC000"/>
                </a:solidFill>
              </a:rPr>
              <a:t>4</a:t>
            </a:r>
            <a:endParaRPr lang="en-US" sz="2000" dirty="0">
              <a:solidFill>
                <a:srgbClr val="FFC000"/>
              </a:solidFill>
            </a:endParaRPr>
          </a:p>
        </p:txBody>
      </p:sp>
      <p:grpSp>
        <p:nvGrpSpPr>
          <p:cNvPr id="41" name="SLAM24 H-16"/>
          <p:cNvGrpSpPr/>
          <p:nvPr/>
        </p:nvGrpSpPr>
        <p:grpSpPr>
          <a:xfrm>
            <a:off x="3145933" y="1219619"/>
            <a:ext cx="2688913" cy="2406535"/>
            <a:chOff x="3145933" y="1219619"/>
            <a:chExt cx="2688913" cy="2406535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CED47D9F-814A-4DD1-B97D-D0C01EBD5958}"/>
                </a:ext>
              </a:extLst>
            </p:cNvPr>
            <p:cNvSpPr txBox="1"/>
            <p:nvPr/>
          </p:nvSpPr>
          <p:spPr>
            <a:xfrm>
              <a:off x="3145933" y="1225497"/>
              <a:ext cx="2688913" cy="24006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lnSpc>
                  <a:spcPts val="4500"/>
                </a:lnSpc>
              </a:pPr>
              <a:r>
                <a:rPr lang="en-US" sz="4800" spc="120" dirty="0" smtClean="0">
                  <a:solidFill>
                    <a:srgbClr val="DEE39D"/>
                  </a:solidFill>
                  <a:latin typeface="Consolas" panose="020B0609020204030204" pitchFamily="49" charset="0"/>
                </a:rPr>
                <a:t>SLAM24</a:t>
              </a:r>
              <a:endParaRPr lang="en-US" sz="4800" spc="120" dirty="0">
                <a:solidFill>
                  <a:srgbClr val="DEE39D"/>
                </a:solidFill>
                <a:latin typeface="Consolas" panose="020B0609020204030204" pitchFamily="49" charset="0"/>
              </a:endParaRPr>
            </a:p>
            <a:p>
              <a:pPr algn="l">
                <a:lnSpc>
                  <a:spcPts val="4500"/>
                </a:lnSpc>
              </a:pPr>
              <a:r>
                <a:rPr lang="en-US" sz="4800" spc="120" dirty="0" smtClean="0">
                  <a:solidFill>
                    <a:srgbClr val="DEE39D"/>
                  </a:solidFill>
                  <a:latin typeface="Consolas" panose="020B0609020204030204" pitchFamily="49" charset="0"/>
                </a:rPr>
                <a:t>250B260</a:t>
              </a:r>
              <a:endParaRPr lang="en-US" sz="4800" spc="120" dirty="0">
                <a:solidFill>
                  <a:srgbClr val="DEE39D"/>
                </a:solidFill>
                <a:latin typeface="Consolas" panose="020B0609020204030204" pitchFamily="49" charset="0"/>
              </a:endParaRPr>
            </a:p>
            <a:p>
              <a:pPr algn="l">
                <a:lnSpc>
                  <a:spcPts val="4500"/>
                </a:lnSpc>
              </a:pPr>
              <a:r>
                <a:rPr lang="en-US" sz="4800" spc="120" dirty="0" smtClean="0">
                  <a:solidFill>
                    <a:srgbClr val="DEE39D"/>
                  </a:solidFill>
                  <a:latin typeface="Consolas" panose="020B0609020204030204" pitchFamily="49" charset="0"/>
                </a:rPr>
                <a:t>311H-16</a:t>
              </a:r>
            </a:p>
            <a:p>
              <a:pPr algn="l">
                <a:lnSpc>
                  <a:spcPts val="4500"/>
                </a:lnSpc>
              </a:pPr>
              <a:r>
                <a:rPr lang="en-US" sz="4800" spc="120" dirty="0" smtClean="0">
                  <a:solidFill>
                    <a:srgbClr val="DEE39D"/>
                  </a:solidFill>
                  <a:latin typeface="Consolas" panose="020B0609020204030204" pitchFamily="49" charset="0"/>
                </a:rPr>
                <a:t>F15/I</a:t>
              </a:r>
              <a:endParaRPr lang="en-US" sz="4800" spc="120" dirty="0">
                <a:solidFill>
                  <a:srgbClr val="DEE39D"/>
                </a:solidFill>
                <a:latin typeface="Consolas" panose="020B0609020204030204" pitchFamily="49" charset="0"/>
              </a:endParaRPr>
            </a:p>
          </p:txBody>
        </p:sp>
        <p:pic>
          <p:nvPicPr>
            <p:cNvPr id="43" name="Fence-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69306" y="1219619"/>
              <a:ext cx="1146050" cy="1743460"/>
            </a:xfrm>
            <a:prstGeom prst="rect">
              <a:avLst/>
            </a:prstGeom>
          </p:spPr>
        </p:pic>
      </p:grpSp>
      <p:grpSp>
        <p:nvGrpSpPr>
          <p:cNvPr id="44" name="SLAM24 510"/>
          <p:cNvGrpSpPr/>
          <p:nvPr/>
        </p:nvGrpSpPr>
        <p:grpSpPr>
          <a:xfrm>
            <a:off x="3145933" y="1219619"/>
            <a:ext cx="2688913" cy="2406535"/>
            <a:chOff x="3145933" y="1219619"/>
            <a:chExt cx="2688913" cy="2406535"/>
          </a:xfrm>
        </p:grpSpPr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CED47D9F-814A-4DD1-B97D-D0C01EBD5958}"/>
                </a:ext>
              </a:extLst>
            </p:cNvPr>
            <p:cNvSpPr txBox="1"/>
            <p:nvPr/>
          </p:nvSpPr>
          <p:spPr>
            <a:xfrm>
              <a:off x="3145933" y="1225497"/>
              <a:ext cx="2688913" cy="24006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lnSpc>
                  <a:spcPts val="4500"/>
                </a:lnSpc>
              </a:pPr>
              <a:r>
                <a:rPr lang="en-US" sz="4800" spc="120" dirty="0" smtClean="0">
                  <a:solidFill>
                    <a:srgbClr val="DEE39D"/>
                  </a:solidFill>
                  <a:latin typeface="Consolas" panose="020B0609020204030204" pitchFamily="49" charset="0"/>
                </a:rPr>
                <a:t>SLAM24</a:t>
              </a:r>
              <a:endParaRPr lang="en-US" sz="4800" spc="120" dirty="0">
                <a:solidFill>
                  <a:srgbClr val="DEE39D"/>
                </a:solidFill>
                <a:latin typeface="Consolas" panose="020B0609020204030204" pitchFamily="49" charset="0"/>
              </a:endParaRPr>
            </a:p>
            <a:p>
              <a:pPr algn="l">
                <a:lnSpc>
                  <a:spcPts val="4500"/>
                </a:lnSpc>
              </a:pPr>
              <a:r>
                <a:rPr lang="en-US" sz="4800" spc="120" dirty="0" smtClean="0">
                  <a:solidFill>
                    <a:srgbClr val="DEE39D"/>
                  </a:solidFill>
                  <a:latin typeface="Consolas" panose="020B0609020204030204" pitchFamily="49" charset="0"/>
                </a:rPr>
                <a:t>250B260</a:t>
              </a:r>
              <a:endParaRPr lang="en-US" sz="4800" spc="120" dirty="0">
                <a:solidFill>
                  <a:srgbClr val="DEE39D"/>
                </a:solidFill>
                <a:latin typeface="Consolas" panose="020B0609020204030204" pitchFamily="49" charset="0"/>
              </a:endParaRPr>
            </a:p>
            <a:p>
              <a:pPr algn="l">
                <a:lnSpc>
                  <a:spcPts val="4500"/>
                </a:lnSpc>
              </a:pPr>
              <a:r>
                <a:rPr lang="en-US" sz="4800" spc="120" dirty="0" smtClean="0">
                  <a:solidFill>
                    <a:srgbClr val="DEE39D"/>
                  </a:solidFill>
                  <a:latin typeface="Consolas" panose="020B0609020204030204" pitchFamily="49" charset="0"/>
                </a:rPr>
                <a:t>311 510</a:t>
              </a:r>
            </a:p>
            <a:p>
              <a:pPr algn="l">
                <a:lnSpc>
                  <a:spcPts val="4500"/>
                </a:lnSpc>
              </a:pPr>
              <a:r>
                <a:rPr lang="en-US" sz="4800" spc="120" dirty="0" smtClean="0">
                  <a:solidFill>
                    <a:srgbClr val="DEE39D"/>
                  </a:solidFill>
                  <a:latin typeface="Consolas" panose="020B0609020204030204" pitchFamily="49" charset="0"/>
                </a:rPr>
                <a:t>F15/I</a:t>
              </a:r>
              <a:endParaRPr lang="en-US" sz="4800" spc="120" dirty="0">
                <a:solidFill>
                  <a:srgbClr val="DEE39D"/>
                </a:solidFill>
                <a:latin typeface="Consolas" panose="020B0609020204030204" pitchFamily="49" charset="0"/>
              </a:endParaRPr>
            </a:p>
          </p:txBody>
        </p:sp>
        <p:pic>
          <p:nvPicPr>
            <p:cNvPr id="46" name="Fence-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69306" y="1219619"/>
              <a:ext cx="1146050" cy="1743460"/>
            </a:xfrm>
            <a:prstGeom prst="rect">
              <a:avLst/>
            </a:prstGeom>
          </p:spPr>
        </p:pic>
      </p:grpSp>
      <p:sp>
        <p:nvSpPr>
          <p:cNvPr id="6" name="Black Mask"/>
          <p:cNvSpPr/>
          <p:nvPr/>
        </p:nvSpPr>
        <p:spPr bwMode="auto">
          <a:xfrm>
            <a:off x="4313701" y="2386814"/>
            <a:ext cx="1413679" cy="615671"/>
          </a:xfrm>
          <a:prstGeom prst="rect">
            <a:avLst/>
          </a:prstGeom>
          <a:solidFill>
            <a:srgbClr val="000000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19" name="H"/>
          <p:cNvGrpSpPr/>
          <p:nvPr/>
        </p:nvGrpSpPr>
        <p:grpSpPr>
          <a:xfrm>
            <a:off x="2860938" y="4274556"/>
            <a:ext cx="1016337" cy="584775"/>
            <a:chOff x="3216538" y="1218192"/>
            <a:chExt cx="1016337" cy="584775"/>
          </a:xfrm>
        </p:grpSpPr>
        <p:sp>
          <p:nvSpPr>
            <p:cNvPr id="20" name="H"/>
            <p:cNvSpPr txBox="1"/>
            <p:nvPr/>
          </p:nvSpPr>
          <p:spPr>
            <a:xfrm>
              <a:off x="3736261" y="1218192"/>
              <a:ext cx="49661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rgbClr val="00B0F0"/>
                  </a:solidFill>
                </a:rPr>
                <a:t>H</a:t>
              </a:r>
              <a:endParaRPr lang="en-US" sz="3200" b="1" dirty="0">
                <a:solidFill>
                  <a:srgbClr val="00B0F0"/>
                </a:solidFill>
              </a:endParaRPr>
            </a:p>
          </p:txBody>
        </p:sp>
        <p:sp>
          <p:nvSpPr>
            <p:cNvPr id="21" name="H Target"/>
            <p:cNvSpPr/>
            <p:nvPr/>
          </p:nvSpPr>
          <p:spPr bwMode="auto">
            <a:xfrm>
              <a:off x="3216538" y="1234175"/>
              <a:ext cx="521496" cy="552809"/>
            </a:xfrm>
            <a:prstGeom prst="roundRect">
              <a:avLst>
                <a:gd name="adj" fmla="val 16057"/>
              </a:avLst>
            </a:prstGeom>
            <a:noFill/>
            <a:ln w="38100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22" name="G"/>
          <p:cNvGrpSpPr/>
          <p:nvPr/>
        </p:nvGrpSpPr>
        <p:grpSpPr>
          <a:xfrm>
            <a:off x="2197569" y="1769522"/>
            <a:ext cx="937198" cy="584775"/>
            <a:chOff x="4868578" y="1919126"/>
            <a:chExt cx="937198" cy="584775"/>
          </a:xfrm>
        </p:grpSpPr>
        <p:sp>
          <p:nvSpPr>
            <p:cNvPr id="23" name="G"/>
            <p:cNvSpPr txBox="1"/>
            <p:nvPr/>
          </p:nvSpPr>
          <p:spPr>
            <a:xfrm>
              <a:off x="4868578" y="1919126"/>
              <a:ext cx="49661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rgbClr val="00B0F0"/>
                  </a:solidFill>
                </a:rPr>
                <a:t>G</a:t>
              </a:r>
              <a:endParaRPr lang="en-US" sz="3200" b="1" dirty="0">
                <a:solidFill>
                  <a:srgbClr val="00B0F0"/>
                </a:solidFill>
              </a:endParaRPr>
            </a:p>
          </p:txBody>
        </p:sp>
        <p:sp>
          <p:nvSpPr>
            <p:cNvPr id="24" name="G symbols"/>
            <p:cNvSpPr/>
            <p:nvPr/>
          </p:nvSpPr>
          <p:spPr bwMode="auto">
            <a:xfrm>
              <a:off x="5369103" y="1961557"/>
              <a:ext cx="436673" cy="491487"/>
            </a:xfrm>
            <a:prstGeom prst="roundRect">
              <a:avLst>
                <a:gd name="adj" fmla="val 16057"/>
              </a:avLst>
            </a:prstGeom>
            <a:noFill/>
            <a:ln w="38100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25" name="F"/>
          <p:cNvGrpSpPr/>
          <p:nvPr/>
        </p:nvGrpSpPr>
        <p:grpSpPr>
          <a:xfrm>
            <a:off x="3192992" y="2918981"/>
            <a:ext cx="2370852" cy="584775"/>
            <a:chOff x="3521337" y="2229024"/>
            <a:chExt cx="2370852" cy="584775"/>
          </a:xfrm>
        </p:grpSpPr>
        <p:sp>
          <p:nvSpPr>
            <p:cNvPr id="26" name="F"/>
            <p:cNvSpPr txBox="1"/>
            <p:nvPr/>
          </p:nvSpPr>
          <p:spPr>
            <a:xfrm>
              <a:off x="5395575" y="2229024"/>
              <a:ext cx="49661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rgbClr val="00B0F0"/>
                  </a:solidFill>
                </a:rPr>
                <a:t>F</a:t>
              </a:r>
              <a:endParaRPr lang="en-US" sz="3200" b="1" dirty="0">
                <a:solidFill>
                  <a:srgbClr val="00B0F0"/>
                </a:solidFill>
              </a:endParaRPr>
            </a:p>
          </p:txBody>
        </p:sp>
        <p:sp>
          <p:nvSpPr>
            <p:cNvPr id="27" name="F 4th line HSF"/>
            <p:cNvSpPr/>
            <p:nvPr/>
          </p:nvSpPr>
          <p:spPr bwMode="auto">
            <a:xfrm>
              <a:off x="3521337" y="2245007"/>
              <a:ext cx="1866697" cy="552809"/>
            </a:xfrm>
            <a:prstGeom prst="roundRect">
              <a:avLst>
                <a:gd name="adj" fmla="val 16057"/>
              </a:avLst>
            </a:prstGeom>
            <a:noFill/>
            <a:ln w="38100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28" name="E"/>
          <p:cNvGrpSpPr/>
          <p:nvPr/>
        </p:nvGrpSpPr>
        <p:grpSpPr>
          <a:xfrm>
            <a:off x="4251153" y="2377099"/>
            <a:ext cx="2046160" cy="584775"/>
            <a:chOff x="4381705" y="2026828"/>
            <a:chExt cx="1699679" cy="584775"/>
          </a:xfrm>
        </p:grpSpPr>
        <p:sp>
          <p:nvSpPr>
            <p:cNvPr id="29" name="E"/>
            <p:cNvSpPr txBox="1"/>
            <p:nvPr/>
          </p:nvSpPr>
          <p:spPr>
            <a:xfrm>
              <a:off x="5584770" y="2026828"/>
              <a:ext cx="49661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rgbClr val="00B0F0"/>
                  </a:solidFill>
                </a:rPr>
                <a:t>E</a:t>
              </a:r>
              <a:endParaRPr lang="en-US" sz="3200" b="1" dirty="0">
                <a:solidFill>
                  <a:srgbClr val="00B0F0"/>
                </a:solidFill>
              </a:endParaRPr>
            </a:p>
          </p:txBody>
        </p:sp>
        <p:sp>
          <p:nvSpPr>
            <p:cNvPr id="30" name="E GS/Other"/>
            <p:cNvSpPr/>
            <p:nvPr/>
          </p:nvSpPr>
          <p:spPr bwMode="auto">
            <a:xfrm>
              <a:off x="4381705" y="2042811"/>
              <a:ext cx="1203449" cy="552809"/>
            </a:xfrm>
            <a:prstGeom prst="roundRect">
              <a:avLst>
                <a:gd name="adj" fmla="val 16057"/>
              </a:avLst>
            </a:prstGeom>
            <a:noFill/>
            <a:ln w="38100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31" name="D"/>
          <p:cNvGrpSpPr/>
          <p:nvPr/>
        </p:nvGrpSpPr>
        <p:grpSpPr>
          <a:xfrm>
            <a:off x="2698094" y="2377099"/>
            <a:ext cx="1731861" cy="584775"/>
            <a:chOff x="3921515" y="1851080"/>
            <a:chExt cx="1731861" cy="584775"/>
          </a:xfrm>
        </p:grpSpPr>
        <p:sp>
          <p:nvSpPr>
            <p:cNvPr id="32" name="D"/>
            <p:cNvSpPr txBox="1"/>
            <p:nvPr/>
          </p:nvSpPr>
          <p:spPr>
            <a:xfrm>
              <a:off x="3921515" y="1851080"/>
              <a:ext cx="49661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rgbClr val="00B0F0"/>
                  </a:solidFill>
                </a:rPr>
                <a:t>D</a:t>
              </a:r>
              <a:endParaRPr lang="en-US" sz="3200" b="1" dirty="0">
                <a:solidFill>
                  <a:srgbClr val="00B0F0"/>
                </a:solidFill>
              </a:endParaRPr>
            </a:p>
          </p:txBody>
        </p:sp>
        <p:sp>
          <p:nvSpPr>
            <p:cNvPr id="33" name="D CID"/>
            <p:cNvSpPr/>
            <p:nvPr/>
          </p:nvSpPr>
          <p:spPr bwMode="auto">
            <a:xfrm>
              <a:off x="4421300" y="1867063"/>
              <a:ext cx="1232076" cy="552809"/>
            </a:xfrm>
            <a:prstGeom prst="roundRect">
              <a:avLst>
                <a:gd name="adj" fmla="val 16057"/>
              </a:avLst>
            </a:prstGeom>
            <a:noFill/>
            <a:ln w="38100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34" name="B&amp;C"/>
          <p:cNvGrpSpPr/>
          <p:nvPr/>
        </p:nvGrpSpPr>
        <p:grpSpPr>
          <a:xfrm>
            <a:off x="3224262" y="1795971"/>
            <a:ext cx="3575200" cy="584775"/>
            <a:chOff x="3368937" y="1344785"/>
            <a:chExt cx="3575200" cy="584775"/>
          </a:xfrm>
        </p:grpSpPr>
        <p:sp>
          <p:nvSpPr>
            <p:cNvPr id="35" name="B&amp;C"/>
            <p:cNvSpPr txBox="1"/>
            <p:nvPr/>
          </p:nvSpPr>
          <p:spPr>
            <a:xfrm>
              <a:off x="5838089" y="1344785"/>
              <a:ext cx="11060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rgbClr val="00B0F0"/>
                  </a:solidFill>
                </a:rPr>
                <a:t>B</a:t>
              </a:r>
              <a:r>
                <a:rPr lang="en-US" sz="2400" b="1" dirty="0" smtClean="0">
                  <a:solidFill>
                    <a:srgbClr val="00B0F0"/>
                  </a:solidFill>
                </a:rPr>
                <a:t>&amp;</a:t>
              </a:r>
              <a:r>
                <a:rPr lang="en-US" sz="3200" b="1" dirty="0" smtClean="0">
                  <a:solidFill>
                    <a:srgbClr val="00B0F0"/>
                  </a:solidFill>
                </a:rPr>
                <a:t>C</a:t>
              </a:r>
              <a:endParaRPr lang="en-US" sz="3200" b="1" dirty="0">
                <a:solidFill>
                  <a:srgbClr val="00B0F0"/>
                </a:solidFill>
              </a:endParaRPr>
            </a:p>
          </p:txBody>
        </p:sp>
        <p:sp>
          <p:nvSpPr>
            <p:cNvPr id="36" name="B&amp;C ALT"/>
            <p:cNvSpPr/>
            <p:nvPr/>
          </p:nvSpPr>
          <p:spPr bwMode="auto">
            <a:xfrm>
              <a:off x="3368937" y="1360768"/>
              <a:ext cx="2475672" cy="552809"/>
            </a:xfrm>
            <a:prstGeom prst="roundRect">
              <a:avLst>
                <a:gd name="adj" fmla="val 16057"/>
              </a:avLst>
            </a:prstGeom>
            <a:noFill/>
            <a:ln w="38100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37" name="A"/>
          <p:cNvGrpSpPr/>
          <p:nvPr/>
        </p:nvGrpSpPr>
        <p:grpSpPr>
          <a:xfrm>
            <a:off x="3216537" y="1219619"/>
            <a:ext cx="2678452" cy="584775"/>
            <a:chOff x="3216537" y="1181522"/>
            <a:chExt cx="2678452" cy="584775"/>
          </a:xfrm>
        </p:grpSpPr>
        <p:sp>
          <p:nvSpPr>
            <p:cNvPr id="38" name="A"/>
            <p:cNvSpPr txBox="1"/>
            <p:nvPr/>
          </p:nvSpPr>
          <p:spPr>
            <a:xfrm>
              <a:off x="5398375" y="1181522"/>
              <a:ext cx="49661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rgbClr val="00B0F0"/>
                  </a:solidFill>
                </a:rPr>
                <a:t>A</a:t>
              </a:r>
              <a:endParaRPr lang="en-US" sz="3200" b="1" dirty="0">
                <a:solidFill>
                  <a:srgbClr val="00B0F0"/>
                </a:solidFill>
              </a:endParaRPr>
            </a:p>
          </p:txBody>
        </p:sp>
        <p:sp>
          <p:nvSpPr>
            <p:cNvPr id="39" name="A ACID"/>
            <p:cNvSpPr/>
            <p:nvPr/>
          </p:nvSpPr>
          <p:spPr bwMode="auto">
            <a:xfrm>
              <a:off x="3216537" y="1197505"/>
              <a:ext cx="2177621" cy="552809"/>
            </a:xfrm>
            <a:prstGeom prst="roundRect">
              <a:avLst>
                <a:gd name="adj" fmla="val 16057"/>
              </a:avLst>
            </a:prstGeom>
            <a:noFill/>
            <a:ln w="38100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17576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1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89911E6A-ADE7-436B-8967-8CFEE9B0DCD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971814" y="6356350"/>
            <a:ext cx="569955" cy="365125"/>
          </a:xfrm>
        </p:spPr>
        <p:txBody>
          <a:bodyPr/>
          <a:lstStyle/>
          <a:p>
            <a:pPr marL="0" indent="0">
              <a:buFont typeface="+mj-lt"/>
              <a:buNone/>
            </a:pPr>
            <a:fld id="{F2BD9D44-EC01-4E71-8CAE-9F9624182C03}" type="slidenum">
              <a:rPr lang="en-US" altLang="en-US" b="1" smtClean="0">
                <a:solidFill>
                  <a:srgbClr val="FFFFFF"/>
                </a:solidFill>
              </a:rPr>
              <a:pPr marL="0" indent="0">
                <a:buFont typeface="+mj-lt"/>
                <a:buNone/>
              </a:pPr>
              <a:t>45</a:t>
            </a:fld>
            <a:endParaRPr lang="en-US" dirty="0"/>
          </a:p>
        </p:txBody>
      </p:sp>
      <p:pic>
        <p:nvPicPr>
          <p:cNvPr id="46" name="Click icon">
            <a:extLst>
              <a:ext uri="{FF2B5EF4-FFF2-40B4-BE49-F238E27FC236}">
                <a16:creationId xmlns:a16="http://schemas.microsoft.com/office/drawing/2014/main" id="{4C972C55-7FB0-4739-998A-66C927C423C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9663" y="6261870"/>
            <a:ext cx="394232" cy="365760"/>
          </a:xfrm>
          <a:prstGeom prst="rect">
            <a:avLst/>
          </a:prstGeom>
        </p:spPr>
      </p:pic>
      <p:sp>
        <p:nvSpPr>
          <p:cNvPr id="17" name="Title 1"/>
          <p:cNvSpPr txBox="1">
            <a:spLocks/>
          </p:cNvSpPr>
          <p:nvPr/>
        </p:nvSpPr>
        <p:spPr>
          <a:xfrm>
            <a:off x="161925" y="123100"/>
            <a:ext cx="7886700" cy="632946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rgbClr val="1D2F68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panose="020B06040202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panose="020B06040202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panose="020B06040202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panose="020B0604020202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panose="020B0604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panose="020B0604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panose="020B0604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dirty="0">
                <a:solidFill>
                  <a:srgbClr val="FFC000"/>
                </a:solidFill>
              </a:rPr>
              <a:t>Slide </a:t>
            </a:r>
            <a:r>
              <a:rPr lang="en-US" dirty="0" smtClean="0">
                <a:solidFill>
                  <a:srgbClr val="FFC000"/>
                </a:solidFill>
              </a:rPr>
              <a:t>5</a:t>
            </a:r>
            <a:endParaRPr lang="en-US" sz="2000" dirty="0">
              <a:solidFill>
                <a:srgbClr val="FFC000"/>
              </a:solidFill>
            </a:endParaRPr>
          </a:p>
        </p:txBody>
      </p:sp>
      <p:pic>
        <p:nvPicPr>
          <p:cNvPr id="5" name="Leader">
            <a:extLst>
              <a:ext uri="{FF2B5EF4-FFF2-40B4-BE49-F238E27FC236}">
                <a16:creationId xmlns:a16="http://schemas.microsoft.com/office/drawing/2014/main" id="{CB3156E8-AE4E-4D0E-B4D1-4B97B007DEA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93" t="20636" r="38948"/>
          <a:stretch/>
        </p:blipFill>
        <p:spPr>
          <a:xfrm>
            <a:off x="2997201" y="2933700"/>
            <a:ext cx="285750" cy="1702982"/>
          </a:xfrm>
          <a:prstGeom prst="rect">
            <a:avLst/>
          </a:prstGeom>
        </p:spPr>
      </p:pic>
      <p:pic>
        <p:nvPicPr>
          <p:cNvPr id="8" name="Hist 1">
            <a:extLst>
              <a:ext uri="{FF2B5EF4-FFF2-40B4-BE49-F238E27FC236}">
                <a16:creationId xmlns:a16="http://schemas.microsoft.com/office/drawing/2014/main" id="{F52EA2F0-2929-46D1-8363-94D504DAECA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6373" y="4359227"/>
            <a:ext cx="313945" cy="448057"/>
          </a:xfrm>
          <a:prstGeom prst="rect">
            <a:avLst/>
          </a:prstGeom>
        </p:spPr>
      </p:pic>
      <p:pic>
        <p:nvPicPr>
          <p:cNvPr id="9" name="Hist 2">
            <a:extLst>
              <a:ext uri="{FF2B5EF4-FFF2-40B4-BE49-F238E27FC236}">
                <a16:creationId xmlns:a16="http://schemas.microsoft.com/office/drawing/2014/main" id="{DBFEB002-DCA3-4207-99CE-2D179724AFC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7530" y="4357963"/>
            <a:ext cx="313945" cy="448057"/>
          </a:xfrm>
          <a:prstGeom prst="rect">
            <a:avLst/>
          </a:prstGeom>
        </p:spPr>
      </p:pic>
      <p:pic>
        <p:nvPicPr>
          <p:cNvPr id="7" name="FLAT">
            <a:extLst>
              <a:ext uri="{FF2B5EF4-FFF2-40B4-BE49-F238E27FC236}">
                <a16:creationId xmlns:a16="http://schemas.microsoft.com/office/drawing/2014/main" id="{A26A2178-58E1-4AF8-8785-F6D16ACAF9C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9212" y="4357963"/>
            <a:ext cx="350521" cy="445009"/>
          </a:xfrm>
          <a:prstGeom prst="rect">
            <a:avLst/>
          </a:prstGeom>
        </p:spPr>
      </p:pic>
      <p:pic>
        <p:nvPicPr>
          <p:cNvPr id="12" name="VCI-M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9679" y="1944596"/>
            <a:ext cx="292609" cy="289561"/>
          </a:xfrm>
          <a:prstGeom prst="rect">
            <a:avLst/>
          </a:prstGeom>
        </p:spPr>
      </p:pic>
      <p:pic>
        <p:nvPicPr>
          <p:cNvPr id="47" name="Held TOC Single">
            <a:extLst>
              <a:ext uri="{FF2B5EF4-FFF2-40B4-BE49-F238E27FC236}">
                <a16:creationId xmlns:a16="http://schemas.microsoft.com/office/drawing/2014/main" id="{4CAFEF3F-B18E-4679-91B4-9CD38FB18B7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5571" y="1342187"/>
            <a:ext cx="329185" cy="356617"/>
          </a:xfrm>
          <a:prstGeom prst="rect">
            <a:avLst/>
          </a:prstGeom>
        </p:spPr>
      </p:pic>
      <p:pic>
        <p:nvPicPr>
          <p:cNvPr id="49" name="CDA w/o eligibility">
            <a:extLst>
              <a:ext uri="{FF2B5EF4-FFF2-40B4-BE49-F238E27FC236}">
                <a16:creationId xmlns:a16="http://schemas.microsoft.com/office/drawing/2014/main" id="{AD791726-9F16-4A33-8823-F84E3E567D5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2913" y="1385748"/>
            <a:ext cx="326137" cy="326137"/>
          </a:xfrm>
          <a:prstGeom prst="rect">
            <a:avLst/>
          </a:prstGeom>
        </p:spPr>
      </p:pic>
      <p:sp>
        <p:nvSpPr>
          <p:cNvPr id="18" name="R E">
            <a:extLst>
              <a:ext uri="{FF2B5EF4-FFF2-40B4-BE49-F238E27FC236}">
                <a16:creationId xmlns:a16="http://schemas.microsoft.com/office/drawing/2014/main" id="{CED47D9F-814A-4DD1-B97D-D0C01EBD5958}"/>
              </a:ext>
            </a:extLst>
          </p:cNvPr>
          <p:cNvSpPr txBox="1"/>
          <p:nvPr/>
        </p:nvSpPr>
        <p:spPr>
          <a:xfrm>
            <a:off x="2707783" y="2370654"/>
            <a:ext cx="589789" cy="6834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500"/>
              </a:lnSpc>
            </a:pPr>
            <a:r>
              <a:rPr lang="en-US" sz="4800" spc="120" dirty="0" smtClean="0">
                <a:solidFill>
                  <a:srgbClr val="DEE39D"/>
                </a:solidFill>
                <a:latin typeface="Consolas" panose="020B0609020204030204" pitchFamily="49" charset="0"/>
              </a:rPr>
              <a:t>R</a:t>
            </a:r>
            <a:endParaRPr lang="en-US" sz="4800" spc="120" dirty="0">
              <a:solidFill>
                <a:srgbClr val="DEE39D"/>
              </a:solidFill>
              <a:latin typeface="Consolas" panose="020B0609020204030204" pitchFamily="49" charset="0"/>
            </a:endParaRPr>
          </a:p>
        </p:txBody>
      </p:sp>
      <p:pic>
        <p:nvPicPr>
          <p:cNvPr id="19" name="DN arrow">
            <a:extLst>
              <a:ext uri="{FF2B5EF4-FFF2-40B4-BE49-F238E27FC236}">
                <a16:creationId xmlns:a16="http://schemas.microsoft.com/office/drawing/2014/main" id="{85BF49B4-3EA1-4BA3-886F-588E5BB9864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965066" y="1889731"/>
            <a:ext cx="280417" cy="399289"/>
          </a:xfrm>
          <a:prstGeom prst="rect">
            <a:avLst/>
          </a:prstGeom>
        </p:spPr>
      </p:pic>
      <p:sp>
        <p:nvSpPr>
          <p:cNvPr id="6" name="Black Mask"/>
          <p:cNvSpPr/>
          <p:nvPr/>
        </p:nvSpPr>
        <p:spPr bwMode="auto">
          <a:xfrm>
            <a:off x="4294651" y="2386814"/>
            <a:ext cx="1413679" cy="615671"/>
          </a:xfrm>
          <a:prstGeom prst="rect">
            <a:avLst/>
          </a:prstGeom>
          <a:solidFill>
            <a:srgbClr val="000000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22" name="N36TT 255"/>
          <p:cNvGrpSpPr/>
          <p:nvPr/>
        </p:nvGrpSpPr>
        <p:grpSpPr>
          <a:xfrm>
            <a:off x="3145933" y="1219619"/>
            <a:ext cx="2688913" cy="2406535"/>
            <a:chOff x="3145933" y="1219619"/>
            <a:chExt cx="2688913" cy="2406535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CED47D9F-814A-4DD1-B97D-D0C01EBD5958}"/>
                </a:ext>
              </a:extLst>
            </p:cNvPr>
            <p:cNvSpPr txBox="1"/>
            <p:nvPr/>
          </p:nvSpPr>
          <p:spPr>
            <a:xfrm>
              <a:off x="3145933" y="1225497"/>
              <a:ext cx="2688913" cy="24006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lnSpc>
                  <a:spcPts val="4500"/>
                </a:lnSpc>
              </a:pPr>
              <a:r>
                <a:rPr lang="en-US" sz="4800" spc="120" dirty="0" smtClean="0">
                  <a:solidFill>
                    <a:srgbClr val="DEE39D"/>
                  </a:solidFill>
                  <a:latin typeface="Consolas" panose="020B0609020204030204" pitchFamily="49" charset="0"/>
                </a:rPr>
                <a:t>N36TT</a:t>
              </a:r>
              <a:endParaRPr lang="en-US" sz="4800" spc="120" dirty="0">
                <a:solidFill>
                  <a:srgbClr val="DEE39D"/>
                </a:solidFill>
                <a:latin typeface="Consolas" panose="020B0609020204030204" pitchFamily="49" charset="0"/>
              </a:endParaRPr>
            </a:p>
            <a:p>
              <a:pPr algn="l">
                <a:lnSpc>
                  <a:spcPts val="4500"/>
                </a:lnSpc>
              </a:pPr>
              <a:r>
                <a:rPr lang="en-US" sz="4800" spc="120" dirty="0" smtClean="0">
                  <a:solidFill>
                    <a:srgbClr val="DEE39D"/>
                  </a:solidFill>
                  <a:latin typeface="Consolas" panose="020B0609020204030204" pitchFamily="49" charset="0"/>
                </a:rPr>
                <a:t>90 101</a:t>
              </a:r>
              <a:endParaRPr lang="en-US" sz="4800" spc="120" dirty="0">
                <a:solidFill>
                  <a:srgbClr val="DEE39D"/>
                </a:solidFill>
                <a:latin typeface="Consolas" panose="020B0609020204030204" pitchFamily="49" charset="0"/>
              </a:endParaRPr>
            </a:p>
            <a:p>
              <a:pPr algn="l">
                <a:lnSpc>
                  <a:spcPts val="4500"/>
                </a:lnSpc>
              </a:pPr>
              <a:r>
                <a:rPr lang="en-US" sz="4800" spc="120" dirty="0" smtClean="0">
                  <a:solidFill>
                    <a:srgbClr val="DEE39D"/>
                  </a:solidFill>
                  <a:latin typeface="Consolas" panose="020B0609020204030204" pitchFamily="49" charset="0"/>
                </a:rPr>
                <a:t>256 255</a:t>
              </a:r>
            </a:p>
            <a:p>
              <a:pPr algn="l">
                <a:lnSpc>
                  <a:spcPts val="4500"/>
                </a:lnSpc>
              </a:pPr>
              <a:r>
                <a:rPr lang="en-US" sz="4800" spc="120" dirty="0" smtClean="0">
                  <a:solidFill>
                    <a:srgbClr val="DEE39D"/>
                  </a:solidFill>
                  <a:latin typeface="Consolas" panose="020B0609020204030204" pitchFamily="49" charset="0"/>
                </a:rPr>
                <a:t>E55P/L</a:t>
              </a:r>
              <a:endParaRPr lang="en-US" sz="4800" spc="120" dirty="0">
                <a:solidFill>
                  <a:srgbClr val="DEE39D"/>
                </a:solidFill>
                <a:latin typeface="Consolas" panose="020B0609020204030204" pitchFamily="49" charset="0"/>
              </a:endParaRPr>
            </a:p>
          </p:txBody>
        </p:sp>
        <p:pic>
          <p:nvPicPr>
            <p:cNvPr id="24" name="Fence-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69306" y="1219619"/>
              <a:ext cx="1146050" cy="1743460"/>
            </a:xfrm>
            <a:prstGeom prst="rect">
              <a:avLst/>
            </a:prstGeom>
          </p:spPr>
        </p:pic>
      </p:grpSp>
      <p:grpSp>
        <p:nvGrpSpPr>
          <p:cNvPr id="25" name="N36TT O-22"/>
          <p:cNvGrpSpPr/>
          <p:nvPr/>
        </p:nvGrpSpPr>
        <p:grpSpPr>
          <a:xfrm>
            <a:off x="3145933" y="1219619"/>
            <a:ext cx="2688913" cy="2406535"/>
            <a:chOff x="3145933" y="1219619"/>
            <a:chExt cx="2688913" cy="2406535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CED47D9F-814A-4DD1-B97D-D0C01EBD5958}"/>
                </a:ext>
              </a:extLst>
            </p:cNvPr>
            <p:cNvSpPr txBox="1"/>
            <p:nvPr/>
          </p:nvSpPr>
          <p:spPr>
            <a:xfrm>
              <a:off x="3145933" y="1225497"/>
              <a:ext cx="2688913" cy="24006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lnSpc>
                  <a:spcPts val="4500"/>
                </a:lnSpc>
              </a:pPr>
              <a:r>
                <a:rPr lang="en-US" sz="4800" spc="120" dirty="0" smtClean="0">
                  <a:solidFill>
                    <a:srgbClr val="DEE39D"/>
                  </a:solidFill>
                  <a:latin typeface="Consolas" panose="020B0609020204030204" pitchFamily="49" charset="0"/>
                </a:rPr>
                <a:t>N36TT</a:t>
              </a:r>
              <a:endParaRPr lang="en-US" sz="4800" spc="120" dirty="0">
                <a:solidFill>
                  <a:srgbClr val="DEE39D"/>
                </a:solidFill>
                <a:latin typeface="Consolas" panose="020B0609020204030204" pitchFamily="49" charset="0"/>
              </a:endParaRPr>
            </a:p>
            <a:p>
              <a:pPr algn="l">
                <a:lnSpc>
                  <a:spcPts val="4500"/>
                </a:lnSpc>
              </a:pPr>
              <a:r>
                <a:rPr lang="en-US" sz="4800" spc="120" dirty="0" smtClean="0">
                  <a:solidFill>
                    <a:srgbClr val="DEE39D"/>
                  </a:solidFill>
                  <a:latin typeface="Consolas" panose="020B0609020204030204" pitchFamily="49" charset="0"/>
                </a:rPr>
                <a:t>90 101</a:t>
              </a:r>
              <a:endParaRPr lang="en-US" sz="4800" spc="120" dirty="0">
                <a:solidFill>
                  <a:srgbClr val="DEE39D"/>
                </a:solidFill>
                <a:latin typeface="Consolas" panose="020B0609020204030204" pitchFamily="49" charset="0"/>
              </a:endParaRPr>
            </a:p>
            <a:p>
              <a:pPr algn="l">
                <a:lnSpc>
                  <a:spcPts val="4500"/>
                </a:lnSpc>
              </a:pPr>
              <a:r>
                <a:rPr lang="en-US" sz="4800" spc="120" dirty="0" smtClean="0">
                  <a:solidFill>
                    <a:srgbClr val="DEE39D"/>
                  </a:solidFill>
                  <a:latin typeface="Consolas" panose="020B0609020204030204" pitchFamily="49" charset="0"/>
                </a:rPr>
                <a:t>256O-22</a:t>
              </a:r>
            </a:p>
            <a:p>
              <a:pPr algn="l">
                <a:lnSpc>
                  <a:spcPts val="4500"/>
                </a:lnSpc>
              </a:pPr>
              <a:r>
                <a:rPr lang="en-US" sz="4800" spc="120" dirty="0" smtClean="0">
                  <a:solidFill>
                    <a:srgbClr val="DEE39D"/>
                  </a:solidFill>
                  <a:latin typeface="Consolas" panose="020B0609020204030204" pitchFamily="49" charset="0"/>
                </a:rPr>
                <a:t>E55P/L</a:t>
              </a:r>
              <a:endParaRPr lang="en-US" sz="4800" spc="120" dirty="0">
                <a:solidFill>
                  <a:srgbClr val="DEE39D"/>
                </a:solidFill>
                <a:latin typeface="Consolas" panose="020B0609020204030204" pitchFamily="49" charset="0"/>
              </a:endParaRPr>
            </a:p>
          </p:txBody>
        </p:sp>
        <p:pic>
          <p:nvPicPr>
            <p:cNvPr id="27" name="Fence-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69306" y="1219619"/>
              <a:ext cx="1146050" cy="1743460"/>
            </a:xfrm>
            <a:prstGeom prst="rect">
              <a:avLst/>
            </a:prstGeom>
          </p:spPr>
        </p:pic>
      </p:grpSp>
      <p:grpSp>
        <p:nvGrpSpPr>
          <p:cNvPr id="28" name="H"/>
          <p:cNvGrpSpPr/>
          <p:nvPr/>
        </p:nvGrpSpPr>
        <p:grpSpPr>
          <a:xfrm>
            <a:off x="2860938" y="4274556"/>
            <a:ext cx="1016337" cy="584775"/>
            <a:chOff x="3216538" y="1218192"/>
            <a:chExt cx="1016337" cy="584775"/>
          </a:xfrm>
        </p:grpSpPr>
        <p:sp>
          <p:nvSpPr>
            <p:cNvPr id="29" name="H"/>
            <p:cNvSpPr txBox="1"/>
            <p:nvPr/>
          </p:nvSpPr>
          <p:spPr>
            <a:xfrm>
              <a:off x="3736261" y="1218192"/>
              <a:ext cx="49661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rgbClr val="00B0F0"/>
                  </a:solidFill>
                </a:rPr>
                <a:t>H</a:t>
              </a:r>
              <a:endParaRPr lang="en-US" sz="3200" b="1" dirty="0">
                <a:solidFill>
                  <a:srgbClr val="00B0F0"/>
                </a:solidFill>
              </a:endParaRPr>
            </a:p>
          </p:txBody>
        </p:sp>
        <p:sp>
          <p:nvSpPr>
            <p:cNvPr id="30" name="H Target"/>
            <p:cNvSpPr/>
            <p:nvPr/>
          </p:nvSpPr>
          <p:spPr bwMode="auto">
            <a:xfrm>
              <a:off x="3216538" y="1234175"/>
              <a:ext cx="521496" cy="552809"/>
            </a:xfrm>
            <a:prstGeom prst="roundRect">
              <a:avLst>
                <a:gd name="adj" fmla="val 16057"/>
              </a:avLst>
            </a:prstGeom>
            <a:noFill/>
            <a:ln w="38100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3" name="G"/>
          <p:cNvGrpSpPr/>
          <p:nvPr/>
        </p:nvGrpSpPr>
        <p:grpSpPr>
          <a:xfrm>
            <a:off x="2197569" y="1235602"/>
            <a:ext cx="3222670" cy="1693785"/>
            <a:chOff x="2197569" y="1235602"/>
            <a:chExt cx="3222670" cy="1693785"/>
          </a:xfrm>
        </p:grpSpPr>
        <p:sp>
          <p:nvSpPr>
            <p:cNvPr id="32" name="G"/>
            <p:cNvSpPr txBox="1"/>
            <p:nvPr/>
          </p:nvSpPr>
          <p:spPr>
            <a:xfrm>
              <a:off x="2197569" y="1769522"/>
              <a:ext cx="49661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rgbClr val="00B0F0"/>
                  </a:solidFill>
                </a:rPr>
                <a:t>G</a:t>
              </a:r>
              <a:endParaRPr lang="en-US" sz="3200" b="1" dirty="0">
                <a:solidFill>
                  <a:srgbClr val="00B0F0"/>
                </a:solidFill>
              </a:endParaRPr>
            </a:p>
          </p:txBody>
        </p:sp>
        <p:sp>
          <p:nvSpPr>
            <p:cNvPr id="33" name="G symbols"/>
            <p:cNvSpPr/>
            <p:nvPr/>
          </p:nvSpPr>
          <p:spPr bwMode="auto">
            <a:xfrm>
              <a:off x="2698094" y="1235602"/>
              <a:ext cx="436673" cy="1693785"/>
            </a:xfrm>
            <a:prstGeom prst="roundRect">
              <a:avLst>
                <a:gd name="adj" fmla="val 16057"/>
              </a:avLst>
            </a:prstGeom>
            <a:noFill/>
            <a:ln w="38100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3" name="G symbols"/>
            <p:cNvSpPr/>
            <p:nvPr/>
          </p:nvSpPr>
          <p:spPr bwMode="auto">
            <a:xfrm>
              <a:off x="4983566" y="1252107"/>
              <a:ext cx="436673" cy="559848"/>
            </a:xfrm>
            <a:prstGeom prst="roundRect">
              <a:avLst>
                <a:gd name="adj" fmla="val 16057"/>
              </a:avLst>
            </a:prstGeom>
            <a:noFill/>
            <a:ln w="38100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34" name="F"/>
          <p:cNvGrpSpPr/>
          <p:nvPr/>
        </p:nvGrpSpPr>
        <p:grpSpPr>
          <a:xfrm>
            <a:off x="3192992" y="2918981"/>
            <a:ext cx="2683688" cy="584775"/>
            <a:chOff x="3521337" y="2229024"/>
            <a:chExt cx="2683688" cy="584775"/>
          </a:xfrm>
        </p:grpSpPr>
        <p:sp>
          <p:nvSpPr>
            <p:cNvPr id="35" name="F"/>
            <p:cNvSpPr txBox="1"/>
            <p:nvPr/>
          </p:nvSpPr>
          <p:spPr>
            <a:xfrm>
              <a:off x="5708411" y="2229024"/>
              <a:ext cx="49661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rgbClr val="00B0F0"/>
                  </a:solidFill>
                </a:rPr>
                <a:t>F</a:t>
              </a:r>
              <a:endParaRPr lang="en-US" sz="3200" b="1" dirty="0">
                <a:solidFill>
                  <a:srgbClr val="00B0F0"/>
                </a:solidFill>
              </a:endParaRPr>
            </a:p>
          </p:txBody>
        </p:sp>
        <p:sp>
          <p:nvSpPr>
            <p:cNvPr id="36" name="F 4th line HSF"/>
            <p:cNvSpPr/>
            <p:nvPr/>
          </p:nvSpPr>
          <p:spPr bwMode="auto">
            <a:xfrm>
              <a:off x="3521337" y="2245007"/>
              <a:ext cx="2183992" cy="552809"/>
            </a:xfrm>
            <a:prstGeom prst="roundRect">
              <a:avLst>
                <a:gd name="adj" fmla="val 16057"/>
              </a:avLst>
            </a:prstGeom>
            <a:noFill/>
            <a:ln w="38100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37" name="E"/>
          <p:cNvGrpSpPr/>
          <p:nvPr/>
        </p:nvGrpSpPr>
        <p:grpSpPr>
          <a:xfrm>
            <a:off x="4252817" y="2377099"/>
            <a:ext cx="1944239" cy="584775"/>
            <a:chOff x="4053859" y="2026828"/>
            <a:chExt cx="1944239" cy="584775"/>
          </a:xfrm>
        </p:grpSpPr>
        <p:sp>
          <p:nvSpPr>
            <p:cNvPr id="38" name="E"/>
            <p:cNvSpPr txBox="1"/>
            <p:nvPr/>
          </p:nvSpPr>
          <p:spPr>
            <a:xfrm>
              <a:off x="5501484" y="2026828"/>
              <a:ext cx="49661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rgbClr val="00B0F0"/>
                  </a:solidFill>
                </a:rPr>
                <a:t>E</a:t>
              </a:r>
              <a:endParaRPr lang="en-US" sz="3200" b="1" dirty="0">
                <a:solidFill>
                  <a:srgbClr val="00B0F0"/>
                </a:solidFill>
              </a:endParaRPr>
            </a:p>
          </p:txBody>
        </p:sp>
        <p:sp>
          <p:nvSpPr>
            <p:cNvPr id="39" name="E GS/Other"/>
            <p:cNvSpPr/>
            <p:nvPr/>
          </p:nvSpPr>
          <p:spPr bwMode="auto">
            <a:xfrm>
              <a:off x="4053859" y="2042811"/>
              <a:ext cx="1447117" cy="552809"/>
            </a:xfrm>
            <a:prstGeom prst="roundRect">
              <a:avLst>
                <a:gd name="adj" fmla="val 16057"/>
              </a:avLst>
            </a:prstGeom>
            <a:noFill/>
            <a:ln w="38100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40" name="D"/>
          <p:cNvGrpSpPr/>
          <p:nvPr/>
        </p:nvGrpSpPr>
        <p:grpSpPr>
          <a:xfrm>
            <a:off x="2690960" y="2393082"/>
            <a:ext cx="1624399" cy="1008093"/>
            <a:chOff x="3913873" y="1867063"/>
            <a:chExt cx="1739503" cy="1008093"/>
          </a:xfrm>
        </p:grpSpPr>
        <p:sp>
          <p:nvSpPr>
            <p:cNvPr id="41" name="D"/>
            <p:cNvSpPr txBox="1"/>
            <p:nvPr/>
          </p:nvSpPr>
          <p:spPr>
            <a:xfrm>
              <a:off x="3913873" y="2290381"/>
              <a:ext cx="49661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rgbClr val="00B0F0"/>
                  </a:solidFill>
                </a:rPr>
                <a:t>D</a:t>
              </a:r>
              <a:endParaRPr lang="en-US" sz="3200" b="1" dirty="0">
                <a:solidFill>
                  <a:srgbClr val="00B0F0"/>
                </a:solidFill>
              </a:endParaRPr>
            </a:p>
          </p:txBody>
        </p:sp>
        <p:sp>
          <p:nvSpPr>
            <p:cNvPr id="42" name="D CID"/>
            <p:cNvSpPr/>
            <p:nvPr/>
          </p:nvSpPr>
          <p:spPr bwMode="auto">
            <a:xfrm>
              <a:off x="4421300" y="1867063"/>
              <a:ext cx="1232076" cy="552809"/>
            </a:xfrm>
            <a:prstGeom prst="roundRect">
              <a:avLst>
                <a:gd name="adj" fmla="val 16057"/>
              </a:avLst>
            </a:prstGeom>
            <a:noFill/>
            <a:ln w="38100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43" name="B&amp;C"/>
          <p:cNvGrpSpPr/>
          <p:nvPr/>
        </p:nvGrpSpPr>
        <p:grpSpPr>
          <a:xfrm>
            <a:off x="3224262" y="1795971"/>
            <a:ext cx="3262363" cy="584775"/>
            <a:chOff x="3368937" y="1344785"/>
            <a:chExt cx="3262363" cy="584775"/>
          </a:xfrm>
        </p:grpSpPr>
        <p:sp>
          <p:nvSpPr>
            <p:cNvPr id="44" name="B&amp;C"/>
            <p:cNvSpPr txBox="1"/>
            <p:nvPr/>
          </p:nvSpPr>
          <p:spPr>
            <a:xfrm>
              <a:off x="5525252" y="1344785"/>
              <a:ext cx="11060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rgbClr val="00B0F0"/>
                  </a:solidFill>
                </a:rPr>
                <a:t>B</a:t>
              </a:r>
              <a:r>
                <a:rPr lang="en-US" sz="2400" b="1" dirty="0" smtClean="0">
                  <a:solidFill>
                    <a:srgbClr val="00B0F0"/>
                  </a:solidFill>
                </a:rPr>
                <a:t>&amp;</a:t>
              </a:r>
              <a:r>
                <a:rPr lang="en-US" sz="3200" b="1" dirty="0" smtClean="0">
                  <a:solidFill>
                    <a:srgbClr val="00B0F0"/>
                  </a:solidFill>
                </a:rPr>
                <a:t>C</a:t>
              </a:r>
              <a:endParaRPr lang="en-US" sz="3200" b="1" dirty="0">
                <a:solidFill>
                  <a:srgbClr val="00B0F0"/>
                </a:solidFill>
              </a:endParaRPr>
            </a:p>
          </p:txBody>
        </p:sp>
        <p:sp>
          <p:nvSpPr>
            <p:cNvPr id="48" name="B&amp;C ALT"/>
            <p:cNvSpPr/>
            <p:nvPr/>
          </p:nvSpPr>
          <p:spPr bwMode="auto">
            <a:xfrm>
              <a:off x="3368937" y="1360768"/>
              <a:ext cx="2152722" cy="552809"/>
            </a:xfrm>
            <a:prstGeom prst="roundRect">
              <a:avLst>
                <a:gd name="adj" fmla="val 16057"/>
              </a:avLst>
            </a:prstGeom>
            <a:noFill/>
            <a:ln w="38100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50" name="A"/>
          <p:cNvGrpSpPr/>
          <p:nvPr/>
        </p:nvGrpSpPr>
        <p:grpSpPr>
          <a:xfrm>
            <a:off x="3216538" y="772029"/>
            <a:ext cx="2174239" cy="1016382"/>
            <a:chOff x="3216538" y="733932"/>
            <a:chExt cx="2174239" cy="1016382"/>
          </a:xfrm>
        </p:grpSpPr>
        <p:sp>
          <p:nvSpPr>
            <p:cNvPr id="51" name="A"/>
            <p:cNvSpPr txBox="1"/>
            <p:nvPr/>
          </p:nvSpPr>
          <p:spPr>
            <a:xfrm>
              <a:off x="4894163" y="733932"/>
              <a:ext cx="49661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rgbClr val="00B0F0"/>
                  </a:solidFill>
                </a:rPr>
                <a:t>A</a:t>
              </a:r>
              <a:endParaRPr lang="en-US" sz="3200" b="1" dirty="0">
                <a:solidFill>
                  <a:srgbClr val="00B0F0"/>
                </a:solidFill>
              </a:endParaRPr>
            </a:p>
          </p:txBody>
        </p:sp>
        <p:sp>
          <p:nvSpPr>
            <p:cNvPr id="52" name="A ACID"/>
            <p:cNvSpPr/>
            <p:nvPr/>
          </p:nvSpPr>
          <p:spPr bwMode="auto">
            <a:xfrm>
              <a:off x="3216538" y="1197505"/>
              <a:ext cx="1777200" cy="552809"/>
            </a:xfrm>
            <a:prstGeom prst="roundRect">
              <a:avLst>
                <a:gd name="adj" fmla="val 16057"/>
              </a:avLst>
            </a:prstGeom>
            <a:noFill/>
            <a:ln w="38100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pic>
        <p:nvPicPr>
          <p:cNvPr id="45" name="CDA w/ eligibility">
            <a:extLst>
              <a:ext uri="{FF2B5EF4-FFF2-40B4-BE49-F238E27FC236}">
                <a16:creationId xmlns:a16="http://schemas.microsoft.com/office/drawing/2014/main" id="{133C382A-404F-4A44-B64F-65A31ED6FA99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0534" y="1388040"/>
            <a:ext cx="310897" cy="307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245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1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Click icon">
            <a:extLst>
              <a:ext uri="{FF2B5EF4-FFF2-40B4-BE49-F238E27FC236}">
                <a16:creationId xmlns:a16="http://schemas.microsoft.com/office/drawing/2014/main" id="{4C972C55-7FB0-4739-998A-66C927C423C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9663" y="6261870"/>
            <a:ext cx="394232" cy="365760"/>
          </a:xfrm>
          <a:prstGeom prst="rect">
            <a:avLst/>
          </a:prstGeom>
        </p:spPr>
      </p:pic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89911E6A-ADE7-436B-8967-8CFEE9B0DCD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971814" y="6356350"/>
            <a:ext cx="569955" cy="365125"/>
          </a:xfrm>
        </p:spPr>
        <p:txBody>
          <a:bodyPr/>
          <a:lstStyle/>
          <a:p>
            <a:pPr marL="0" indent="0">
              <a:buFont typeface="+mj-lt"/>
              <a:buNone/>
            </a:pPr>
            <a:fld id="{F2BD9D44-EC01-4E71-8CAE-9F9624182C03}" type="slidenum">
              <a:rPr lang="en-US" altLang="en-US" b="1" smtClean="0">
                <a:solidFill>
                  <a:srgbClr val="FFFFFF"/>
                </a:solidFill>
              </a:rPr>
              <a:pPr marL="0" indent="0">
                <a:buFont typeface="+mj-lt"/>
                <a:buNone/>
              </a:pPr>
              <a:t>46</a:t>
            </a:fld>
            <a:endParaRPr lang="en-US" dirty="0"/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161925" y="123100"/>
            <a:ext cx="7886700" cy="632946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rgbClr val="1D2F68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panose="020B06040202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panose="020B06040202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panose="020B06040202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panose="020B0604020202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panose="020B0604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panose="020B0604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panose="020B0604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dirty="0">
                <a:solidFill>
                  <a:srgbClr val="FFC000"/>
                </a:solidFill>
              </a:rPr>
              <a:t>Slide </a:t>
            </a:r>
            <a:r>
              <a:rPr lang="en-US" dirty="0" smtClean="0">
                <a:solidFill>
                  <a:srgbClr val="FFC000"/>
                </a:solidFill>
              </a:rPr>
              <a:t>6</a:t>
            </a:r>
            <a:endParaRPr lang="en-US" sz="2000" dirty="0">
              <a:solidFill>
                <a:srgbClr val="FFC000"/>
              </a:solidFill>
            </a:endParaRPr>
          </a:p>
        </p:txBody>
      </p:sp>
      <p:pic>
        <p:nvPicPr>
          <p:cNvPr id="21" name="3m hist 1">
            <a:extLst>
              <a:ext uri="{FF2B5EF4-FFF2-40B4-BE49-F238E27FC236}">
                <a16:creationId xmlns:a16="http://schemas.microsoft.com/office/drawing/2014/main" id="{B4177A2D-0F87-4DF4-BAB3-7304B7B3DD5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1624" y="4500579"/>
            <a:ext cx="170688" cy="167640"/>
          </a:xfrm>
          <a:prstGeom prst="rect">
            <a:avLst/>
          </a:prstGeom>
        </p:spPr>
      </p:pic>
      <p:pic>
        <p:nvPicPr>
          <p:cNvPr id="22" name="3m hist 1">
            <a:extLst>
              <a:ext uri="{FF2B5EF4-FFF2-40B4-BE49-F238E27FC236}">
                <a16:creationId xmlns:a16="http://schemas.microsoft.com/office/drawing/2014/main" id="{B4177A2D-0F87-4DF4-BAB3-7304B7B3DD5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3811" y="4502159"/>
            <a:ext cx="170688" cy="167640"/>
          </a:xfrm>
          <a:prstGeom prst="rect">
            <a:avLst/>
          </a:prstGeom>
        </p:spPr>
      </p:pic>
      <p:pic>
        <p:nvPicPr>
          <p:cNvPr id="20" name="3m FREE">
            <a:extLst>
              <a:ext uri="{FF2B5EF4-FFF2-40B4-BE49-F238E27FC236}">
                <a16:creationId xmlns:a16="http://schemas.microsoft.com/office/drawing/2014/main" id="{A40AEA7D-261A-439A-A16B-C9D840E8ADE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3979" y="4377774"/>
            <a:ext cx="356617" cy="405385"/>
          </a:xfrm>
          <a:prstGeom prst="rect">
            <a:avLst/>
          </a:prstGeom>
        </p:spPr>
      </p:pic>
      <p:pic>
        <p:nvPicPr>
          <p:cNvPr id="5" name="Leader">
            <a:extLst>
              <a:ext uri="{FF2B5EF4-FFF2-40B4-BE49-F238E27FC236}">
                <a16:creationId xmlns:a16="http://schemas.microsoft.com/office/drawing/2014/main" id="{CB3156E8-AE4E-4D0E-B4D1-4B97B007DEA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93" t="20636" r="38948"/>
          <a:stretch/>
        </p:blipFill>
        <p:spPr>
          <a:xfrm>
            <a:off x="2997201" y="2933700"/>
            <a:ext cx="285750" cy="170298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9679" y="1944596"/>
            <a:ext cx="292609" cy="289561"/>
          </a:xfrm>
          <a:prstGeom prst="rect">
            <a:avLst/>
          </a:prstGeom>
        </p:spPr>
      </p:pic>
      <p:sp>
        <p:nvSpPr>
          <p:cNvPr id="18" name="R">
            <a:extLst>
              <a:ext uri="{FF2B5EF4-FFF2-40B4-BE49-F238E27FC236}">
                <a16:creationId xmlns:a16="http://schemas.microsoft.com/office/drawing/2014/main" id="{CED47D9F-814A-4DD1-B97D-D0C01EBD5958}"/>
              </a:ext>
            </a:extLst>
          </p:cNvPr>
          <p:cNvSpPr txBox="1"/>
          <p:nvPr/>
        </p:nvSpPr>
        <p:spPr>
          <a:xfrm>
            <a:off x="2707783" y="2370654"/>
            <a:ext cx="589789" cy="6834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500"/>
              </a:lnSpc>
            </a:pPr>
            <a:r>
              <a:rPr lang="en-US" sz="4800" spc="120" dirty="0" smtClean="0">
                <a:solidFill>
                  <a:srgbClr val="DEE39D"/>
                </a:solidFill>
                <a:latin typeface="Consolas" panose="020B0609020204030204" pitchFamily="49" charset="0"/>
              </a:rPr>
              <a:t>R</a:t>
            </a:r>
            <a:endParaRPr lang="en-US" sz="4800" spc="120" dirty="0">
              <a:solidFill>
                <a:srgbClr val="DEE39D"/>
              </a:solidFill>
              <a:latin typeface="Consolas" panose="020B0609020204030204" pitchFamily="49" charset="0"/>
            </a:endParaRPr>
          </a:p>
        </p:txBody>
      </p:sp>
      <p:grpSp>
        <p:nvGrpSpPr>
          <p:cNvPr id="44" name="3 J ring"/>
          <p:cNvGrpSpPr/>
          <p:nvPr/>
        </p:nvGrpSpPr>
        <p:grpSpPr>
          <a:xfrm>
            <a:off x="2471861" y="3952576"/>
            <a:ext cx="1261872" cy="1261872"/>
            <a:chOff x="1683061" y="2362366"/>
            <a:chExt cx="1261872" cy="1261872"/>
          </a:xfrm>
        </p:grpSpPr>
        <p:sp>
          <p:nvSpPr>
            <p:cNvPr id="46" name="Arc NW"/>
            <p:cNvSpPr/>
            <p:nvPr/>
          </p:nvSpPr>
          <p:spPr bwMode="auto">
            <a:xfrm>
              <a:off x="1683061" y="2362366"/>
              <a:ext cx="1261872" cy="1261872"/>
            </a:xfrm>
            <a:prstGeom prst="arc">
              <a:avLst>
                <a:gd name="adj1" fmla="val 11270138"/>
                <a:gd name="adj2" fmla="val 15698668"/>
              </a:avLst>
            </a:prstGeom>
            <a:noFill/>
            <a:ln w="44450" cap="rnd" cmpd="sng" algn="ctr">
              <a:solidFill>
                <a:srgbClr val="DEE39D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Arc SE"/>
            <p:cNvSpPr/>
            <p:nvPr/>
          </p:nvSpPr>
          <p:spPr bwMode="auto">
            <a:xfrm>
              <a:off x="1683061" y="2362366"/>
              <a:ext cx="1261872" cy="1261872"/>
            </a:xfrm>
            <a:prstGeom prst="arc">
              <a:avLst>
                <a:gd name="adj1" fmla="val 463586"/>
                <a:gd name="adj2" fmla="val 4931183"/>
              </a:avLst>
            </a:prstGeom>
            <a:noFill/>
            <a:ln w="47625" cap="rnd" cmpd="sng" algn="ctr">
              <a:solidFill>
                <a:srgbClr val="DEE39D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Arc SW"/>
            <p:cNvSpPr/>
            <p:nvPr/>
          </p:nvSpPr>
          <p:spPr bwMode="auto">
            <a:xfrm>
              <a:off x="1683061" y="2362366"/>
              <a:ext cx="1261872" cy="1261872"/>
            </a:xfrm>
            <a:prstGeom prst="arc">
              <a:avLst>
                <a:gd name="adj1" fmla="val 5889477"/>
                <a:gd name="adj2" fmla="val 10333049"/>
              </a:avLst>
            </a:prstGeom>
            <a:noFill/>
            <a:ln w="47625" cap="rnd" cmpd="sng" algn="ctr">
              <a:solidFill>
                <a:srgbClr val="DEE39D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Arc NE"/>
            <p:cNvSpPr/>
            <p:nvPr/>
          </p:nvSpPr>
          <p:spPr bwMode="auto">
            <a:xfrm>
              <a:off x="1683061" y="2362366"/>
              <a:ext cx="1261872" cy="1261872"/>
            </a:xfrm>
            <a:prstGeom prst="arc">
              <a:avLst>
                <a:gd name="adj1" fmla="val 16651775"/>
                <a:gd name="adj2" fmla="val 21155798"/>
              </a:avLst>
            </a:prstGeom>
            <a:noFill/>
            <a:ln w="47625" cap="rnd" cmpd="sng" algn="ctr">
              <a:solidFill>
                <a:srgbClr val="DEE39D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" name="N70KC 165"/>
          <p:cNvGrpSpPr/>
          <p:nvPr/>
        </p:nvGrpSpPr>
        <p:grpSpPr>
          <a:xfrm>
            <a:off x="3145933" y="1219619"/>
            <a:ext cx="2688913" cy="2406535"/>
            <a:chOff x="3145933" y="1219619"/>
            <a:chExt cx="2688913" cy="2406535"/>
          </a:xfrm>
        </p:grpSpPr>
        <p:pic>
          <p:nvPicPr>
            <p:cNvPr id="25" name="Fence-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69306" y="1219619"/>
              <a:ext cx="1146050" cy="1743460"/>
            </a:xfrm>
            <a:prstGeom prst="rect">
              <a:avLst/>
            </a:prstGeom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CED47D9F-814A-4DD1-B97D-D0C01EBD5958}"/>
                </a:ext>
              </a:extLst>
            </p:cNvPr>
            <p:cNvSpPr txBox="1"/>
            <p:nvPr/>
          </p:nvSpPr>
          <p:spPr>
            <a:xfrm>
              <a:off x="3145933" y="1225497"/>
              <a:ext cx="2688913" cy="24006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lnSpc>
                  <a:spcPts val="4500"/>
                </a:lnSpc>
              </a:pPr>
              <a:r>
                <a:rPr lang="en-US" sz="4800" spc="120" dirty="0" smtClean="0">
                  <a:solidFill>
                    <a:srgbClr val="DEE39D"/>
                  </a:solidFill>
                  <a:latin typeface="Consolas" panose="020B0609020204030204" pitchFamily="49" charset="0"/>
                </a:rPr>
                <a:t>N70KC</a:t>
              </a:r>
              <a:endParaRPr lang="en-US" sz="4800" spc="120" dirty="0">
                <a:solidFill>
                  <a:srgbClr val="DEE39D"/>
                </a:solidFill>
                <a:latin typeface="Consolas" panose="020B0609020204030204" pitchFamily="49" charset="0"/>
              </a:endParaRPr>
            </a:p>
            <a:p>
              <a:pPr algn="l">
                <a:lnSpc>
                  <a:spcPts val="4500"/>
                </a:lnSpc>
              </a:pPr>
              <a:r>
                <a:rPr lang="en-US" sz="4800" spc="120" dirty="0" smtClean="0">
                  <a:solidFill>
                    <a:srgbClr val="DEE39D"/>
                  </a:solidFill>
                  <a:latin typeface="Consolas" panose="020B0609020204030204" pitchFamily="49" charset="0"/>
                </a:rPr>
                <a:t>70-66</a:t>
              </a:r>
              <a:endParaRPr lang="en-US" sz="4800" spc="120" dirty="0">
                <a:solidFill>
                  <a:srgbClr val="DEE39D"/>
                </a:solidFill>
                <a:latin typeface="Consolas" panose="020B0609020204030204" pitchFamily="49" charset="0"/>
              </a:endParaRPr>
            </a:p>
            <a:p>
              <a:pPr algn="l">
                <a:lnSpc>
                  <a:spcPts val="4500"/>
                </a:lnSpc>
              </a:pPr>
              <a:r>
                <a:rPr lang="en-US" sz="4800" spc="120" dirty="0" smtClean="0">
                  <a:solidFill>
                    <a:srgbClr val="DEE39D"/>
                  </a:solidFill>
                  <a:latin typeface="Consolas" panose="020B0609020204030204" pitchFamily="49" charset="0"/>
                </a:rPr>
                <a:t>146 165</a:t>
              </a:r>
            </a:p>
            <a:p>
              <a:pPr algn="l">
                <a:lnSpc>
                  <a:spcPts val="4500"/>
                </a:lnSpc>
              </a:pPr>
              <a:r>
                <a:rPr lang="en-US" sz="4800" spc="120" dirty="0" smtClean="0">
                  <a:solidFill>
                    <a:srgbClr val="DEE39D"/>
                  </a:solidFill>
                  <a:latin typeface="Consolas" panose="020B0609020204030204" pitchFamily="49" charset="0"/>
                </a:rPr>
                <a:t>M20T/G</a:t>
              </a:r>
              <a:endParaRPr lang="en-US" sz="4800" spc="120" dirty="0">
                <a:solidFill>
                  <a:srgbClr val="DEE39D"/>
                </a:solidFill>
                <a:latin typeface="Consolas" panose="020B0609020204030204" pitchFamily="49" charset="0"/>
              </a:endParaRPr>
            </a:p>
          </p:txBody>
        </p:sp>
      </p:grpSp>
      <p:grpSp>
        <p:nvGrpSpPr>
          <p:cNvPr id="27" name="N70KC K-16"/>
          <p:cNvGrpSpPr/>
          <p:nvPr/>
        </p:nvGrpSpPr>
        <p:grpSpPr>
          <a:xfrm>
            <a:off x="3145933" y="1219619"/>
            <a:ext cx="2688913" cy="2406535"/>
            <a:chOff x="3145933" y="1219619"/>
            <a:chExt cx="2688913" cy="2406535"/>
          </a:xfrm>
        </p:grpSpPr>
        <p:pic>
          <p:nvPicPr>
            <p:cNvPr id="28" name="Fence-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69306" y="1219619"/>
              <a:ext cx="1146050" cy="1743460"/>
            </a:xfrm>
            <a:prstGeom prst="rect">
              <a:avLst/>
            </a:prstGeom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CED47D9F-814A-4DD1-B97D-D0C01EBD5958}"/>
                </a:ext>
              </a:extLst>
            </p:cNvPr>
            <p:cNvSpPr txBox="1"/>
            <p:nvPr/>
          </p:nvSpPr>
          <p:spPr>
            <a:xfrm>
              <a:off x="3145933" y="1225497"/>
              <a:ext cx="2688913" cy="24006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lnSpc>
                  <a:spcPts val="4500"/>
                </a:lnSpc>
              </a:pPr>
              <a:r>
                <a:rPr lang="en-US" sz="4800" spc="120" dirty="0" smtClean="0">
                  <a:solidFill>
                    <a:srgbClr val="DEE39D"/>
                  </a:solidFill>
                  <a:latin typeface="Consolas" panose="020B0609020204030204" pitchFamily="49" charset="0"/>
                </a:rPr>
                <a:t>N70KC</a:t>
              </a:r>
              <a:endParaRPr lang="en-US" sz="4800" spc="120" dirty="0">
                <a:solidFill>
                  <a:srgbClr val="DEE39D"/>
                </a:solidFill>
                <a:latin typeface="Consolas" panose="020B0609020204030204" pitchFamily="49" charset="0"/>
              </a:endParaRPr>
            </a:p>
            <a:p>
              <a:pPr algn="l">
                <a:lnSpc>
                  <a:spcPts val="4500"/>
                </a:lnSpc>
              </a:pPr>
              <a:r>
                <a:rPr lang="en-US" sz="4800" spc="120" dirty="0">
                  <a:solidFill>
                    <a:srgbClr val="DEE39D"/>
                  </a:solidFill>
                  <a:latin typeface="Consolas" panose="020B0609020204030204" pitchFamily="49" charset="0"/>
                </a:rPr>
                <a:t>70-66</a:t>
              </a:r>
            </a:p>
            <a:p>
              <a:pPr algn="l">
                <a:lnSpc>
                  <a:spcPts val="4500"/>
                </a:lnSpc>
              </a:pPr>
              <a:r>
                <a:rPr lang="en-US" sz="4800" spc="120" dirty="0" smtClean="0">
                  <a:solidFill>
                    <a:srgbClr val="DEE39D"/>
                  </a:solidFill>
                  <a:latin typeface="Consolas" panose="020B0609020204030204" pitchFamily="49" charset="0"/>
                </a:rPr>
                <a:t>146K-16</a:t>
              </a:r>
              <a:endParaRPr lang="en-US" sz="4800" spc="120" dirty="0">
                <a:solidFill>
                  <a:srgbClr val="DEE39D"/>
                </a:solidFill>
                <a:latin typeface="Consolas" panose="020B0609020204030204" pitchFamily="49" charset="0"/>
              </a:endParaRPr>
            </a:p>
            <a:p>
              <a:pPr algn="l">
                <a:lnSpc>
                  <a:spcPts val="4500"/>
                </a:lnSpc>
              </a:pPr>
              <a:r>
                <a:rPr lang="en-US" sz="4800" spc="120" dirty="0" smtClean="0">
                  <a:solidFill>
                    <a:srgbClr val="DEE39D"/>
                  </a:solidFill>
                  <a:latin typeface="Consolas" panose="020B0609020204030204" pitchFamily="49" charset="0"/>
                </a:rPr>
                <a:t>M20T/G</a:t>
              </a:r>
              <a:endParaRPr lang="en-US" sz="4800" spc="120" dirty="0">
                <a:solidFill>
                  <a:srgbClr val="DEE39D"/>
                </a:solidFill>
                <a:latin typeface="Consolas" panose="020B0609020204030204" pitchFamily="49" charset="0"/>
              </a:endParaRPr>
            </a:p>
          </p:txBody>
        </p:sp>
      </p:grpSp>
      <p:grpSp>
        <p:nvGrpSpPr>
          <p:cNvPr id="23" name="H"/>
          <p:cNvGrpSpPr/>
          <p:nvPr/>
        </p:nvGrpSpPr>
        <p:grpSpPr>
          <a:xfrm>
            <a:off x="2414337" y="3855211"/>
            <a:ext cx="1884036" cy="1454726"/>
            <a:chOff x="2769937" y="798847"/>
            <a:chExt cx="1884036" cy="1454726"/>
          </a:xfrm>
        </p:grpSpPr>
        <p:sp>
          <p:nvSpPr>
            <p:cNvPr id="30" name="H"/>
            <p:cNvSpPr txBox="1"/>
            <p:nvPr/>
          </p:nvSpPr>
          <p:spPr>
            <a:xfrm>
              <a:off x="4157359" y="1218192"/>
              <a:ext cx="49661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rgbClr val="00B0F0"/>
                  </a:solidFill>
                </a:rPr>
                <a:t>H</a:t>
              </a:r>
              <a:endParaRPr lang="en-US" sz="3200" b="1" dirty="0">
                <a:solidFill>
                  <a:srgbClr val="00B0F0"/>
                </a:solidFill>
              </a:endParaRPr>
            </a:p>
          </p:txBody>
        </p:sp>
        <p:sp>
          <p:nvSpPr>
            <p:cNvPr id="31" name="H Target"/>
            <p:cNvSpPr/>
            <p:nvPr/>
          </p:nvSpPr>
          <p:spPr bwMode="auto">
            <a:xfrm>
              <a:off x="2769937" y="798847"/>
              <a:ext cx="1387642" cy="1454726"/>
            </a:xfrm>
            <a:prstGeom prst="roundRect">
              <a:avLst>
                <a:gd name="adj" fmla="val 16057"/>
              </a:avLst>
            </a:prstGeom>
            <a:noFill/>
            <a:ln w="38100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32" name="G"/>
          <p:cNvGrpSpPr/>
          <p:nvPr/>
        </p:nvGrpSpPr>
        <p:grpSpPr>
          <a:xfrm>
            <a:off x="2197569" y="1769522"/>
            <a:ext cx="937198" cy="1147821"/>
            <a:chOff x="4868578" y="1919126"/>
            <a:chExt cx="937198" cy="1147821"/>
          </a:xfrm>
        </p:grpSpPr>
        <p:sp>
          <p:nvSpPr>
            <p:cNvPr id="33" name="G"/>
            <p:cNvSpPr txBox="1"/>
            <p:nvPr/>
          </p:nvSpPr>
          <p:spPr>
            <a:xfrm>
              <a:off x="4868578" y="1919126"/>
              <a:ext cx="49661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rgbClr val="00B0F0"/>
                  </a:solidFill>
                </a:rPr>
                <a:t>G</a:t>
              </a:r>
              <a:endParaRPr lang="en-US" sz="3200" b="1" dirty="0">
                <a:solidFill>
                  <a:srgbClr val="00B0F0"/>
                </a:solidFill>
              </a:endParaRPr>
            </a:p>
          </p:txBody>
        </p:sp>
        <p:sp>
          <p:nvSpPr>
            <p:cNvPr id="34" name="G symbols"/>
            <p:cNvSpPr/>
            <p:nvPr/>
          </p:nvSpPr>
          <p:spPr bwMode="auto">
            <a:xfrm>
              <a:off x="5369103" y="1945575"/>
              <a:ext cx="436673" cy="1121372"/>
            </a:xfrm>
            <a:prstGeom prst="roundRect">
              <a:avLst>
                <a:gd name="adj" fmla="val 16057"/>
              </a:avLst>
            </a:prstGeom>
            <a:noFill/>
            <a:ln w="38100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35" name="F"/>
          <p:cNvGrpSpPr/>
          <p:nvPr/>
        </p:nvGrpSpPr>
        <p:grpSpPr>
          <a:xfrm>
            <a:off x="3192992" y="2918981"/>
            <a:ext cx="2683688" cy="584775"/>
            <a:chOff x="3521337" y="2229024"/>
            <a:chExt cx="2683688" cy="584775"/>
          </a:xfrm>
        </p:grpSpPr>
        <p:sp>
          <p:nvSpPr>
            <p:cNvPr id="36" name="F"/>
            <p:cNvSpPr txBox="1"/>
            <p:nvPr/>
          </p:nvSpPr>
          <p:spPr>
            <a:xfrm>
              <a:off x="5708411" y="2229024"/>
              <a:ext cx="49661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rgbClr val="00B0F0"/>
                  </a:solidFill>
                </a:rPr>
                <a:t>F</a:t>
              </a:r>
              <a:endParaRPr lang="en-US" sz="3200" b="1" dirty="0">
                <a:solidFill>
                  <a:srgbClr val="00B0F0"/>
                </a:solidFill>
              </a:endParaRPr>
            </a:p>
          </p:txBody>
        </p:sp>
        <p:sp>
          <p:nvSpPr>
            <p:cNvPr id="37" name="F 4th line HSF"/>
            <p:cNvSpPr/>
            <p:nvPr/>
          </p:nvSpPr>
          <p:spPr bwMode="auto">
            <a:xfrm>
              <a:off x="3521337" y="2245007"/>
              <a:ext cx="2183992" cy="552809"/>
            </a:xfrm>
            <a:prstGeom prst="roundRect">
              <a:avLst>
                <a:gd name="adj" fmla="val 16057"/>
              </a:avLst>
            </a:prstGeom>
            <a:noFill/>
            <a:ln w="38100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38" name="E"/>
          <p:cNvGrpSpPr/>
          <p:nvPr/>
        </p:nvGrpSpPr>
        <p:grpSpPr>
          <a:xfrm>
            <a:off x="4259179" y="2377099"/>
            <a:ext cx="1937877" cy="584775"/>
            <a:chOff x="4060221" y="2026828"/>
            <a:chExt cx="1937877" cy="584775"/>
          </a:xfrm>
        </p:grpSpPr>
        <p:sp>
          <p:nvSpPr>
            <p:cNvPr id="39" name="E"/>
            <p:cNvSpPr txBox="1"/>
            <p:nvPr/>
          </p:nvSpPr>
          <p:spPr>
            <a:xfrm>
              <a:off x="5501484" y="2026828"/>
              <a:ext cx="49661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rgbClr val="00B0F0"/>
                  </a:solidFill>
                </a:rPr>
                <a:t>E</a:t>
              </a:r>
              <a:endParaRPr lang="en-US" sz="3200" b="1" dirty="0">
                <a:solidFill>
                  <a:srgbClr val="00B0F0"/>
                </a:solidFill>
              </a:endParaRPr>
            </a:p>
          </p:txBody>
        </p:sp>
        <p:sp>
          <p:nvSpPr>
            <p:cNvPr id="40" name="E GS/Other"/>
            <p:cNvSpPr/>
            <p:nvPr/>
          </p:nvSpPr>
          <p:spPr bwMode="auto">
            <a:xfrm>
              <a:off x="4060221" y="2042811"/>
              <a:ext cx="1440755" cy="552809"/>
            </a:xfrm>
            <a:prstGeom prst="roundRect">
              <a:avLst>
                <a:gd name="adj" fmla="val 16057"/>
              </a:avLst>
            </a:prstGeom>
            <a:noFill/>
            <a:ln w="38100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41" name="D"/>
          <p:cNvGrpSpPr/>
          <p:nvPr/>
        </p:nvGrpSpPr>
        <p:grpSpPr>
          <a:xfrm>
            <a:off x="2690618" y="2393082"/>
            <a:ext cx="1607752" cy="993194"/>
            <a:chOff x="3913431" y="1867063"/>
            <a:chExt cx="1739945" cy="993194"/>
          </a:xfrm>
        </p:grpSpPr>
        <p:sp>
          <p:nvSpPr>
            <p:cNvPr id="42" name="D"/>
            <p:cNvSpPr txBox="1"/>
            <p:nvPr/>
          </p:nvSpPr>
          <p:spPr>
            <a:xfrm>
              <a:off x="3913431" y="2275482"/>
              <a:ext cx="49661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rgbClr val="00B0F0"/>
                  </a:solidFill>
                </a:rPr>
                <a:t>D</a:t>
              </a:r>
              <a:endParaRPr lang="en-US" sz="3200" b="1" dirty="0">
                <a:solidFill>
                  <a:srgbClr val="00B0F0"/>
                </a:solidFill>
              </a:endParaRPr>
            </a:p>
          </p:txBody>
        </p:sp>
        <p:sp>
          <p:nvSpPr>
            <p:cNvPr id="43" name="D CID"/>
            <p:cNvSpPr/>
            <p:nvPr/>
          </p:nvSpPr>
          <p:spPr bwMode="auto">
            <a:xfrm>
              <a:off x="4421300" y="1867063"/>
              <a:ext cx="1232076" cy="552809"/>
            </a:xfrm>
            <a:prstGeom prst="roundRect">
              <a:avLst>
                <a:gd name="adj" fmla="val 16057"/>
              </a:avLst>
            </a:prstGeom>
            <a:noFill/>
            <a:ln w="38100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45" name="B&amp;C"/>
          <p:cNvGrpSpPr/>
          <p:nvPr/>
        </p:nvGrpSpPr>
        <p:grpSpPr>
          <a:xfrm>
            <a:off x="3224262" y="1795971"/>
            <a:ext cx="2909444" cy="584775"/>
            <a:chOff x="3368937" y="1344785"/>
            <a:chExt cx="2909444" cy="584775"/>
          </a:xfrm>
        </p:grpSpPr>
        <p:sp>
          <p:nvSpPr>
            <p:cNvPr id="47" name="B&amp;C"/>
            <p:cNvSpPr txBox="1"/>
            <p:nvPr/>
          </p:nvSpPr>
          <p:spPr>
            <a:xfrm>
              <a:off x="5172333" y="1344785"/>
              <a:ext cx="11060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rgbClr val="00B0F0"/>
                  </a:solidFill>
                </a:rPr>
                <a:t>B</a:t>
              </a:r>
              <a:r>
                <a:rPr lang="en-US" sz="2400" b="1" dirty="0" smtClean="0">
                  <a:solidFill>
                    <a:srgbClr val="00B0F0"/>
                  </a:solidFill>
                </a:rPr>
                <a:t>&amp;</a:t>
              </a:r>
              <a:r>
                <a:rPr lang="en-US" sz="3200" b="1" dirty="0" smtClean="0">
                  <a:solidFill>
                    <a:srgbClr val="00B0F0"/>
                  </a:solidFill>
                </a:rPr>
                <a:t>C</a:t>
              </a:r>
              <a:endParaRPr lang="en-US" sz="3200" b="1" dirty="0">
                <a:solidFill>
                  <a:srgbClr val="00B0F0"/>
                </a:solidFill>
              </a:endParaRPr>
            </a:p>
          </p:txBody>
        </p:sp>
        <p:sp>
          <p:nvSpPr>
            <p:cNvPr id="48" name="B&amp;C ALT"/>
            <p:cNvSpPr/>
            <p:nvPr/>
          </p:nvSpPr>
          <p:spPr bwMode="auto">
            <a:xfrm>
              <a:off x="3368937" y="1360768"/>
              <a:ext cx="1800928" cy="552809"/>
            </a:xfrm>
            <a:prstGeom prst="roundRect">
              <a:avLst>
                <a:gd name="adj" fmla="val 16057"/>
              </a:avLst>
            </a:prstGeom>
            <a:noFill/>
            <a:ln w="38100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49" name="A"/>
          <p:cNvGrpSpPr/>
          <p:nvPr/>
        </p:nvGrpSpPr>
        <p:grpSpPr>
          <a:xfrm>
            <a:off x="3216538" y="1219619"/>
            <a:ext cx="2305473" cy="584775"/>
            <a:chOff x="3216538" y="1181522"/>
            <a:chExt cx="2305473" cy="584775"/>
          </a:xfrm>
        </p:grpSpPr>
        <p:sp>
          <p:nvSpPr>
            <p:cNvPr id="54" name="A"/>
            <p:cNvSpPr txBox="1"/>
            <p:nvPr/>
          </p:nvSpPr>
          <p:spPr>
            <a:xfrm>
              <a:off x="5025397" y="1181522"/>
              <a:ext cx="49661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rgbClr val="00B0F0"/>
                  </a:solidFill>
                </a:rPr>
                <a:t>A</a:t>
              </a:r>
              <a:endParaRPr lang="en-US" sz="3200" b="1" dirty="0">
                <a:solidFill>
                  <a:srgbClr val="00B0F0"/>
                </a:solidFill>
              </a:endParaRPr>
            </a:p>
          </p:txBody>
        </p:sp>
        <p:sp>
          <p:nvSpPr>
            <p:cNvPr id="55" name="A ACID"/>
            <p:cNvSpPr/>
            <p:nvPr/>
          </p:nvSpPr>
          <p:spPr bwMode="auto">
            <a:xfrm>
              <a:off x="3216538" y="1197505"/>
              <a:ext cx="1808652" cy="552809"/>
            </a:xfrm>
            <a:prstGeom prst="roundRect">
              <a:avLst>
                <a:gd name="adj" fmla="val 16057"/>
              </a:avLst>
            </a:prstGeom>
            <a:noFill/>
            <a:ln w="38100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47642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1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Leader">
            <a:extLst>
              <a:ext uri="{FF2B5EF4-FFF2-40B4-BE49-F238E27FC236}">
                <a16:creationId xmlns:a16="http://schemas.microsoft.com/office/drawing/2014/main" id="{CB3156E8-AE4E-4D0E-B4D1-4B97B007DEA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77" t="16730" r="38948"/>
          <a:stretch/>
        </p:blipFill>
        <p:spPr>
          <a:xfrm>
            <a:off x="2962275" y="2849880"/>
            <a:ext cx="314326" cy="1786802"/>
          </a:xfrm>
          <a:prstGeom prst="rect">
            <a:avLst/>
          </a:prstGeom>
        </p:spPr>
      </p:pic>
      <p:pic>
        <p:nvPicPr>
          <p:cNvPr id="12" name="VCI-M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9679" y="1944596"/>
            <a:ext cx="292609" cy="289561"/>
          </a:xfrm>
          <a:prstGeom prst="rect">
            <a:avLst/>
          </a:prstGeom>
        </p:spPr>
      </p:pic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89911E6A-ADE7-436B-8967-8CFEE9B0DCD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971814" y="6356350"/>
            <a:ext cx="569955" cy="365125"/>
          </a:xfrm>
        </p:spPr>
        <p:txBody>
          <a:bodyPr/>
          <a:lstStyle/>
          <a:p>
            <a:pPr marL="0" indent="0">
              <a:buFont typeface="+mj-lt"/>
              <a:buNone/>
            </a:pPr>
            <a:fld id="{F2BD9D44-EC01-4E71-8CAE-9F9624182C03}" type="slidenum">
              <a:rPr lang="en-US" altLang="en-US" b="1" smtClean="0">
                <a:solidFill>
                  <a:srgbClr val="FFFFFF"/>
                </a:solidFill>
              </a:rPr>
              <a:pPr marL="0" indent="0">
                <a:buFont typeface="+mj-lt"/>
                <a:buNone/>
              </a:pPr>
              <a:t>47</a:t>
            </a:fld>
            <a:endParaRPr lang="en-US" dirty="0"/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161925" y="123100"/>
            <a:ext cx="7886700" cy="632946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rgbClr val="1D2F68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panose="020B06040202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panose="020B06040202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panose="020B06040202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panose="020B0604020202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panose="020B0604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panose="020B0604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panose="020B0604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dirty="0">
                <a:solidFill>
                  <a:srgbClr val="FFC000"/>
                </a:solidFill>
              </a:rPr>
              <a:t>Slide </a:t>
            </a:r>
            <a:r>
              <a:rPr lang="en-US" dirty="0" smtClean="0">
                <a:solidFill>
                  <a:srgbClr val="FFC000"/>
                </a:solidFill>
              </a:rPr>
              <a:t>7</a:t>
            </a:r>
            <a:endParaRPr lang="en-US" sz="2000" dirty="0">
              <a:solidFill>
                <a:srgbClr val="FFC000"/>
              </a:solidFill>
            </a:endParaRPr>
          </a:p>
        </p:txBody>
      </p:sp>
      <p:pic>
        <p:nvPicPr>
          <p:cNvPr id="19" name="CST">
            <a:extLst>
              <a:ext uri="{FF2B5EF4-FFF2-40B4-BE49-F238E27FC236}">
                <a16:creationId xmlns:a16="http://schemas.microsoft.com/office/drawing/2014/main" id="{EF2D2481-7564-4706-909C-BFB6A6DC962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6359" y="4342723"/>
            <a:ext cx="371857" cy="460249"/>
          </a:xfrm>
          <a:prstGeom prst="rect">
            <a:avLst/>
          </a:prstGeom>
        </p:spPr>
      </p:pic>
      <p:pic>
        <p:nvPicPr>
          <p:cNvPr id="41" name="Caret">
            <a:extLst>
              <a:ext uri="{FF2B5EF4-FFF2-40B4-BE49-F238E27FC236}">
                <a16:creationId xmlns:a16="http://schemas.microsoft.com/office/drawing/2014/main" id="{1B4B95CA-1676-4856-BA6F-82D523F5D1C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9872" y="2459240"/>
            <a:ext cx="204216" cy="112776"/>
          </a:xfrm>
          <a:prstGeom prst="rect">
            <a:avLst/>
          </a:prstGeom>
        </p:spPr>
      </p:pic>
      <p:pic>
        <p:nvPicPr>
          <p:cNvPr id="42" name="Click icon">
            <a:extLst>
              <a:ext uri="{FF2B5EF4-FFF2-40B4-BE49-F238E27FC236}">
                <a16:creationId xmlns:a16="http://schemas.microsoft.com/office/drawing/2014/main" id="{4C972C55-7FB0-4739-998A-66C927C423C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9663" y="6261870"/>
            <a:ext cx="394232" cy="365760"/>
          </a:xfrm>
          <a:prstGeom prst="rect">
            <a:avLst/>
          </a:prstGeom>
        </p:spPr>
      </p:pic>
      <p:grpSp>
        <p:nvGrpSpPr>
          <p:cNvPr id="18" name="N270L CST"/>
          <p:cNvGrpSpPr/>
          <p:nvPr/>
        </p:nvGrpSpPr>
        <p:grpSpPr>
          <a:xfrm>
            <a:off x="3145933" y="1219619"/>
            <a:ext cx="2688913" cy="2406535"/>
            <a:chOff x="3145933" y="1219619"/>
            <a:chExt cx="2688913" cy="2406535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CED47D9F-814A-4DD1-B97D-D0C01EBD5958}"/>
                </a:ext>
              </a:extLst>
            </p:cNvPr>
            <p:cNvSpPr txBox="1"/>
            <p:nvPr/>
          </p:nvSpPr>
          <p:spPr>
            <a:xfrm>
              <a:off x="3145933" y="1225497"/>
              <a:ext cx="2688913" cy="24006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lnSpc>
                  <a:spcPts val="4500"/>
                </a:lnSpc>
              </a:pPr>
              <a:r>
                <a:rPr lang="en-US" sz="4800" spc="120" dirty="0" smtClean="0">
                  <a:solidFill>
                    <a:srgbClr val="DEE39D"/>
                  </a:solidFill>
                  <a:latin typeface="Consolas" panose="020B0609020204030204" pitchFamily="49" charset="0"/>
                </a:rPr>
                <a:t>N270L</a:t>
              </a:r>
              <a:endParaRPr lang="en-US" sz="4800" spc="120" dirty="0">
                <a:solidFill>
                  <a:srgbClr val="DEE39D"/>
                </a:solidFill>
                <a:latin typeface="Consolas" panose="020B0609020204030204" pitchFamily="49" charset="0"/>
              </a:endParaRPr>
            </a:p>
            <a:p>
              <a:pPr algn="l">
                <a:lnSpc>
                  <a:spcPts val="4500"/>
                </a:lnSpc>
              </a:pPr>
              <a:r>
                <a:rPr lang="en-US" sz="4800" spc="120" dirty="0" smtClean="0">
                  <a:solidFill>
                    <a:srgbClr val="DEE39D"/>
                  </a:solidFill>
                  <a:latin typeface="Consolas" panose="020B0609020204030204" pitchFamily="49" charset="0"/>
                </a:rPr>
                <a:t>110N</a:t>
              </a:r>
              <a:endParaRPr lang="en-US" sz="4800" spc="120" dirty="0">
                <a:solidFill>
                  <a:srgbClr val="DEE39D"/>
                </a:solidFill>
                <a:latin typeface="Consolas" panose="020B0609020204030204" pitchFamily="49" charset="0"/>
              </a:endParaRPr>
            </a:p>
            <a:p>
              <a:pPr algn="l">
                <a:lnSpc>
                  <a:spcPts val="4500"/>
                </a:lnSpc>
              </a:pPr>
              <a:r>
                <a:rPr lang="en-US" sz="4800" spc="120" dirty="0" smtClean="0">
                  <a:solidFill>
                    <a:srgbClr val="DEE39D"/>
                  </a:solidFill>
                  <a:latin typeface="Consolas" panose="020B0609020204030204" pitchFamily="49" charset="0"/>
                </a:rPr>
                <a:t>476 CST</a:t>
              </a:r>
            </a:p>
            <a:p>
              <a:pPr algn="l">
                <a:lnSpc>
                  <a:spcPts val="4500"/>
                </a:lnSpc>
              </a:pPr>
              <a:r>
                <a:rPr lang="en-US" sz="4800" spc="120" dirty="0" smtClean="0">
                  <a:solidFill>
                    <a:srgbClr val="DEE39D"/>
                  </a:solidFill>
                  <a:latin typeface="Consolas" panose="020B0609020204030204" pitchFamily="49" charset="0"/>
                </a:rPr>
                <a:t>PA31/G</a:t>
              </a:r>
              <a:endParaRPr lang="en-US" sz="4800" spc="120" dirty="0">
                <a:solidFill>
                  <a:srgbClr val="DEE39D"/>
                </a:solidFill>
                <a:latin typeface="Consolas" panose="020B0609020204030204" pitchFamily="49" charset="0"/>
              </a:endParaRPr>
            </a:p>
          </p:txBody>
        </p:sp>
        <p:pic>
          <p:nvPicPr>
            <p:cNvPr id="21" name="Fence-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69306" y="1219619"/>
              <a:ext cx="1146050" cy="1743460"/>
            </a:xfrm>
            <a:prstGeom prst="rect">
              <a:avLst/>
            </a:prstGeom>
          </p:spPr>
        </p:pic>
      </p:grpSp>
      <p:sp>
        <p:nvSpPr>
          <p:cNvPr id="6" name="Black Mask"/>
          <p:cNvSpPr/>
          <p:nvPr/>
        </p:nvSpPr>
        <p:spPr bwMode="auto">
          <a:xfrm>
            <a:off x="4313701" y="2386814"/>
            <a:ext cx="1413679" cy="615671"/>
          </a:xfrm>
          <a:prstGeom prst="rect">
            <a:avLst/>
          </a:prstGeom>
          <a:solidFill>
            <a:srgbClr val="000000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14" name="H"/>
          <p:cNvGrpSpPr/>
          <p:nvPr/>
        </p:nvGrpSpPr>
        <p:grpSpPr>
          <a:xfrm>
            <a:off x="2840883" y="4282578"/>
            <a:ext cx="1016337" cy="584775"/>
            <a:chOff x="3216538" y="1218192"/>
            <a:chExt cx="1016337" cy="584775"/>
          </a:xfrm>
        </p:grpSpPr>
        <p:sp>
          <p:nvSpPr>
            <p:cNvPr id="15" name="H"/>
            <p:cNvSpPr txBox="1"/>
            <p:nvPr/>
          </p:nvSpPr>
          <p:spPr>
            <a:xfrm>
              <a:off x="3736261" y="1218192"/>
              <a:ext cx="49661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rgbClr val="00B0F0"/>
                  </a:solidFill>
                </a:rPr>
                <a:t>H</a:t>
              </a:r>
              <a:endParaRPr lang="en-US" sz="3200" b="1" dirty="0">
                <a:solidFill>
                  <a:srgbClr val="00B0F0"/>
                </a:solidFill>
              </a:endParaRPr>
            </a:p>
          </p:txBody>
        </p:sp>
        <p:sp>
          <p:nvSpPr>
            <p:cNvPr id="16" name="H Target"/>
            <p:cNvSpPr/>
            <p:nvPr/>
          </p:nvSpPr>
          <p:spPr bwMode="auto">
            <a:xfrm>
              <a:off x="3216538" y="1234175"/>
              <a:ext cx="521496" cy="552809"/>
            </a:xfrm>
            <a:prstGeom prst="roundRect">
              <a:avLst>
                <a:gd name="adj" fmla="val 16057"/>
              </a:avLst>
            </a:prstGeom>
            <a:noFill/>
            <a:ln w="38100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22" name="G"/>
          <p:cNvGrpSpPr/>
          <p:nvPr/>
        </p:nvGrpSpPr>
        <p:grpSpPr>
          <a:xfrm>
            <a:off x="2197569" y="1769522"/>
            <a:ext cx="937198" cy="1080358"/>
            <a:chOff x="4868578" y="1919126"/>
            <a:chExt cx="937198" cy="1080358"/>
          </a:xfrm>
        </p:grpSpPr>
        <p:sp>
          <p:nvSpPr>
            <p:cNvPr id="23" name="G"/>
            <p:cNvSpPr txBox="1"/>
            <p:nvPr/>
          </p:nvSpPr>
          <p:spPr>
            <a:xfrm>
              <a:off x="4868578" y="1919126"/>
              <a:ext cx="49661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rgbClr val="00B0F0"/>
                  </a:solidFill>
                </a:rPr>
                <a:t>G</a:t>
              </a:r>
              <a:endParaRPr lang="en-US" sz="3200" b="1" dirty="0">
                <a:solidFill>
                  <a:srgbClr val="00B0F0"/>
                </a:solidFill>
              </a:endParaRPr>
            </a:p>
          </p:txBody>
        </p:sp>
        <p:sp>
          <p:nvSpPr>
            <p:cNvPr id="24" name="G symbols"/>
            <p:cNvSpPr/>
            <p:nvPr/>
          </p:nvSpPr>
          <p:spPr bwMode="auto">
            <a:xfrm>
              <a:off x="5369103" y="1961557"/>
              <a:ext cx="436673" cy="1037927"/>
            </a:xfrm>
            <a:prstGeom prst="roundRect">
              <a:avLst>
                <a:gd name="adj" fmla="val 16057"/>
              </a:avLst>
            </a:prstGeom>
            <a:noFill/>
            <a:ln w="38100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25" name="F"/>
          <p:cNvGrpSpPr/>
          <p:nvPr/>
        </p:nvGrpSpPr>
        <p:grpSpPr>
          <a:xfrm>
            <a:off x="3192992" y="2918981"/>
            <a:ext cx="2683688" cy="584775"/>
            <a:chOff x="3521337" y="2229024"/>
            <a:chExt cx="2683688" cy="584775"/>
          </a:xfrm>
        </p:grpSpPr>
        <p:sp>
          <p:nvSpPr>
            <p:cNvPr id="26" name="F"/>
            <p:cNvSpPr txBox="1"/>
            <p:nvPr/>
          </p:nvSpPr>
          <p:spPr>
            <a:xfrm>
              <a:off x="5708411" y="2229024"/>
              <a:ext cx="49661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rgbClr val="00B0F0"/>
                  </a:solidFill>
                </a:rPr>
                <a:t>F</a:t>
              </a:r>
              <a:endParaRPr lang="en-US" sz="3200" b="1" dirty="0">
                <a:solidFill>
                  <a:srgbClr val="00B0F0"/>
                </a:solidFill>
              </a:endParaRPr>
            </a:p>
          </p:txBody>
        </p:sp>
        <p:sp>
          <p:nvSpPr>
            <p:cNvPr id="27" name="F 4th line HSF"/>
            <p:cNvSpPr/>
            <p:nvPr/>
          </p:nvSpPr>
          <p:spPr bwMode="auto">
            <a:xfrm>
              <a:off x="3521337" y="2245007"/>
              <a:ext cx="2183992" cy="552809"/>
            </a:xfrm>
            <a:prstGeom prst="roundRect">
              <a:avLst>
                <a:gd name="adj" fmla="val 16057"/>
              </a:avLst>
            </a:prstGeom>
            <a:noFill/>
            <a:ln w="38100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28" name="E"/>
          <p:cNvGrpSpPr/>
          <p:nvPr/>
        </p:nvGrpSpPr>
        <p:grpSpPr>
          <a:xfrm>
            <a:off x="4580663" y="2377099"/>
            <a:ext cx="1616393" cy="584775"/>
            <a:chOff x="4381705" y="2026828"/>
            <a:chExt cx="1616393" cy="584775"/>
          </a:xfrm>
        </p:grpSpPr>
        <p:sp>
          <p:nvSpPr>
            <p:cNvPr id="29" name="E"/>
            <p:cNvSpPr txBox="1"/>
            <p:nvPr/>
          </p:nvSpPr>
          <p:spPr>
            <a:xfrm>
              <a:off x="5501484" y="2026828"/>
              <a:ext cx="49661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rgbClr val="00B0F0"/>
                  </a:solidFill>
                </a:rPr>
                <a:t>E</a:t>
              </a:r>
              <a:endParaRPr lang="en-US" sz="3200" b="1" dirty="0">
                <a:solidFill>
                  <a:srgbClr val="00B0F0"/>
                </a:solidFill>
              </a:endParaRPr>
            </a:p>
          </p:txBody>
        </p:sp>
        <p:sp>
          <p:nvSpPr>
            <p:cNvPr id="30" name="E GS/Other"/>
            <p:cNvSpPr/>
            <p:nvPr/>
          </p:nvSpPr>
          <p:spPr bwMode="auto">
            <a:xfrm>
              <a:off x="4381705" y="2042811"/>
              <a:ext cx="1119271" cy="552809"/>
            </a:xfrm>
            <a:prstGeom prst="roundRect">
              <a:avLst>
                <a:gd name="adj" fmla="val 16057"/>
              </a:avLst>
            </a:prstGeom>
            <a:noFill/>
            <a:ln w="38100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31" name="D"/>
          <p:cNvGrpSpPr/>
          <p:nvPr/>
        </p:nvGrpSpPr>
        <p:grpSpPr>
          <a:xfrm>
            <a:off x="2682092" y="2393082"/>
            <a:ext cx="1747863" cy="974691"/>
            <a:chOff x="3905513" y="1867063"/>
            <a:chExt cx="1747863" cy="974691"/>
          </a:xfrm>
        </p:grpSpPr>
        <p:sp>
          <p:nvSpPr>
            <p:cNvPr id="32" name="D"/>
            <p:cNvSpPr txBox="1"/>
            <p:nvPr/>
          </p:nvSpPr>
          <p:spPr>
            <a:xfrm>
              <a:off x="3905513" y="2256979"/>
              <a:ext cx="49661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rgbClr val="00B0F0"/>
                  </a:solidFill>
                </a:rPr>
                <a:t>D</a:t>
              </a:r>
              <a:endParaRPr lang="en-US" sz="3200" b="1" dirty="0">
                <a:solidFill>
                  <a:srgbClr val="00B0F0"/>
                </a:solidFill>
              </a:endParaRPr>
            </a:p>
          </p:txBody>
        </p:sp>
        <p:sp>
          <p:nvSpPr>
            <p:cNvPr id="33" name="D CID"/>
            <p:cNvSpPr/>
            <p:nvPr/>
          </p:nvSpPr>
          <p:spPr bwMode="auto">
            <a:xfrm>
              <a:off x="4421300" y="1867063"/>
              <a:ext cx="1232076" cy="552809"/>
            </a:xfrm>
            <a:prstGeom prst="roundRect">
              <a:avLst>
                <a:gd name="adj" fmla="val 16057"/>
              </a:avLst>
            </a:prstGeom>
            <a:noFill/>
            <a:ln w="38100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34" name="B&amp;C"/>
          <p:cNvGrpSpPr/>
          <p:nvPr/>
        </p:nvGrpSpPr>
        <p:grpSpPr>
          <a:xfrm>
            <a:off x="3224262" y="1795971"/>
            <a:ext cx="3619310" cy="584775"/>
            <a:chOff x="3368937" y="1344785"/>
            <a:chExt cx="3619310" cy="584775"/>
          </a:xfrm>
        </p:grpSpPr>
        <p:sp>
          <p:nvSpPr>
            <p:cNvPr id="35" name="B&amp;C"/>
            <p:cNvSpPr txBox="1"/>
            <p:nvPr/>
          </p:nvSpPr>
          <p:spPr>
            <a:xfrm>
              <a:off x="5882199" y="1344785"/>
              <a:ext cx="11060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rgbClr val="00B0F0"/>
                  </a:solidFill>
                </a:rPr>
                <a:t>B</a:t>
              </a:r>
              <a:r>
                <a:rPr lang="en-US" sz="2400" b="1" dirty="0" smtClean="0">
                  <a:solidFill>
                    <a:srgbClr val="00B0F0"/>
                  </a:solidFill>
                </a:rPr>
                <a:t>&amp;</a:t>
              </a:r>
              <a:r>
                <a:rPr lang="en-US" sz="3200" b="1" dirty="0" smtClean="0">
                  <a:solidFill>
                    <a:srgbClr val="00B0F0"/>
                  </a:solidFill>
                </a:rPr>
                <a:t>C</a:t>
              </a:r>
              <a:endParaRPr lang="en-US" sz="3200" b="1" dirty="0">
                <a:solidFill>
                  <a:srgbClr val="00B0F0"/>
                </a:solidFill>
              </a:endParaRPr>
            </a:p>
          </p:txBody>
        </p:sp>
        <p:sp>
          <p:nvSpPr>
            <p:cNvPr id="36" name="B&amp;C ALT"/>
            <p:cNvSpPr/>
            <p:nvPr/>
          </p:nvSpPr>
          <p:spPr bwMode="auto">
            <a:xfrm>
              <a:off x="3368937" y="1360768"/>
              <a:ext cx="2506780" cy="552809"/>
            </a:xfrm>
            <a:prstGeom prst="roundRect">
              <a:avLst>
                <a:gd name="adj" fmla="val 16057"/>
              </a:avLst>
            </a:prstGeom>
            <a:noFill/>
            <a:ln w="38100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37" name="A"/>
          <p:cNvGrpSpPr/>
          <p:nvPr/>
        </p:nvGrpSpPr>
        <p:grpSpPr>
          <a:xfrm>
            <a:off x="3216538" y="1219619"/>
            <a:ext cx="2321507" cy="584775"/>
            <a:chOff x="3216538" y="1181522"/>
            <a:chExt cx="2321507" cy="584775"/>
          </a:xfrm>
        </p:grpSpPr>
        <p:sp>
          <p:nvSpPr>
            <p:cNvPr id="38" name="A"/>
            <p:cNvSpPr txBox="1"/>
            <p:nvPr/>
          </p:nvSpPr>
          <p:spPr>
            <a:xfrm>
              <a:off x="5041431" y="1181522"/>
              <a:ext cx="49661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rgbClr val="00B0F0"/>
                  </a:solidFill>
                </a:rPr>
                <a:t>A</a:t>
              </a:r>
              <a:endParaRPr lang="en-US" sz="3200" b="1" dirty="0">
                <a:solidFill>
                  <a:srgbClr val="00B0F0"/>
                </a:solidFill>
              </a:endParaRPr>
            </a:p>
          </p:txBody>
        </p:sp>
        <p:sp>
          <p:nvSpPr>
            <p:cNvPr id="39" name="A ACID"/>
            <p:cNvSpPr/>
            <p:nvPr/>
          </p:nvSpPr>
          <p:spPr bwMode="auto">
            <a:xfrm>
              <a:off x="3216538" y="1197505"/>
              <a:ext cx="1820684" cy="552809"/>
            </a:xfrm>
            <a:prstGeom prst="roundRect">
              <a:avLst>
                <a:gd name="adj" fmla="val 16057"/>
              </a:avLst>
            </a:prstGeom>
            <a:noFill/>
            <a:ln w="38100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52739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Click icon">
            <a:extLst>
              <a:ext uri="{FF2B5EF4-FFF2-40B4-BE49-F238E27FC236}">
                <a16:creationId xmlns:a16="http://schemas.microsoft.com/office/drawing/2014/main" id="{4C972C55-7FB0-4739-998A-66C927C423C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9663" y="6261870"/>
            <a:ext cx="394232" cy="365760"/>
          </a:xfrm>
          <a:prstGeom prst="rect">
            <a:avLst/>
          </a:prstGeom>
        </p:spPr>
      </p:pic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89911E6A-ADE7-436B-8967-8CFEE9B0DCD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971814" y="6356350"/>
            <a:ext cx="569955" cy="365125"/>
          </a:xfrm>
        </p:spPr>
        <p:txBody>
          <a:bodyPr/>
          <a:lstStyle/>
          <a:p>
            <a:pPr marL="0" indent="0">
              <a:buFont typeface="+mj-lt"/>
              <a:buNone/>
            </a:pPr>
            <a:fld id="{F2BD9D44-EC01-4E71-8CAE-9F9624182C03}" type="slidenum">
              <a:rPr lang="en-US" altLang="en-US" b="1" smtClean="0">
                <a:solidFill>
                  <a:srgbClr val="FFFFFF"/>
                </a:solidFill>
              </a:rPr>
              <a:pPr marL="0" indent="0">
                <a:buFont typeface="+mj-lt"/>
                <a:buNone/>
              </a:pPr>
              <a:t>48</a:t>
            </a:fld>
            <a:endParaRPr lang="en-US" dirty="0"/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161925" y="123100"/>
            <a:ext cx="7886700" cy="632946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rgbClr val="1D2F68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panose="020B06040202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panose="020B06040202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panose="020B06040202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panose="020B0604020202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panose="020B0604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panose="020B0604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panose="020B0604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dirty="0">
                <a:solidFill>
                  <a:srgbClr val="FFC000"/>
                </a:solidFill>
              </a:rPr>
              <a:t>Slide </a:t>
            </a:r>
            <a:r>
              <a:rPr lang="en-US" dirty="0" smtClean="0">
                <a:solidFill>
                  <a:srgbClr val="FFC000"/>
                </a:solidFill>
              </a:rPr>
              <a:t>8</a:t>
            </a:r>
            <a:endParaRPr lang="en-US" sz="2000" dirty="0">
              <a:solidFill>
                <a:srgbClr val="FFC000"/>
              </a:solidFill>
            </a:endParaRPr>
          </a:p>
        </p:txBody>
      </p:sp>
      <p:pic>
        <p:nvPicPr>
          <p:cNvPr id="5" name="Leader">
            <a:extLst>
              <a:ext uri="{FF2B5EF4-FFF2-40B4-BE49-F238E27FC236}">
                <a16:creationId xmlns:a16="http://schemas.microsoft.com/office/drawing/2014/main" id="{CB3156E8-AE4E-4D0E-B4D1-4B97B007DEA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77" t="16730" r="38948"/>
          <a:stretch/>
        </p:blipFill>
        <p:spPr>
          <a:xfrm>
            <a:off x="2968625" y="2849880"/>
            <a:ext cx="314326" cy="1786802"/>
          </a:xfrm>
          <a:prstGeom prst="rect">
            <a:avLst/>
          </a:prstGeom>
        </p:spPr>
      </p:pic>
      <p:pic>
        <p:nvPicPr>
          <p:cNvPr id="8" name="Hist 1">
            <a:extLst>
              <a:ext uri="{FF2B5EF4-FFF2-40B4-BE49-F238E27FC236}">
                <a16:creationId xmlns:a16="http://schemas.microsoft.com/office/drawing/2014/main" id="{F52EA2F0-2929-46D1-8363-94D504DAECA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3039" y="4386436"/>
            <a:ext cx="313945" cy="448057"/>
          </a:xfrm>
          <a:prstGeom prst="rect">
            <a:avLst/>
          </a:prstGeom>
        </p:spPr>
      </p:pic>
      <p:pic>
        <p:nvPicPr>
          <p:cNvPr id="9" name="Hist 2">
            <a:extLst>
              <a:ext uri="{FF2B5EF4-FFF2-40B4-BE49-F238E27FC236}">
                <a16:creationId xmlns:a16="http://schemas.microsoft.com/office/drawing/2014/main" id="{DBFEB002-DCA3-4207-99CE-2D179724AFC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8228" y="4397625"/>
            <a:ext cx="313945" cy="448057"/>
          </a:xfrm>
          <a:prstGeom prst="rect">
            <a:avLst/>
          </a:prstGeom>
        </p:spPr>
      </p:pic>
      <p:pic>
        <p:nvPicPr>
          <p:cNvPr id="40" name="Free H">
            <a:extLst>
              <a:ext uri="{FF2B5EF4-FFF2-40B4-BE49-F238E27FC236}">
                <a16:creationId xmlns:a16="http://schemas.microsoft.com/office/drawing/2014/main" id="{97989367-95F7-4839-A839-863643DA341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9637" y="4357963"/>
            <a:ext cx="359665" cy="454153"/>
          </a:xfrm>
          <a:prstGeom prst="rect">
            <a:avLst/>
          </a:prstGeom>
        </p:spPr>
      </p:pic>
      <p:pic>
        <p:nvPicPr>
          <p:cNvPr id="12" name="VCI-M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9679" y="1944596"/>
            <a:ext cx="292609" cy="289561"/>
          </a:xfrm>
          <a:prstGeom prst="rect">
            <a:avLst/>
          </a:prstGeom>
        </p:spPr>
      </p:pic>
      <p:pic>
        <p:nvPicPr>
          <p:cNvPr id="42" name="Caret">
            <a:extLst>
              <a:ext uri="{FF2B5EF4-FFF2-40B4-BE49-F238E27FC236}">
                <a16:creationId xmlns:a16="http://schemas.microsoft.com/office/drawing/2014/main" id="{1B4B95CA-1676-4856-BA6F-82D523F5D1C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9872" y="2459240"/>
            <a:ext cx="204216" cy="112776"/>
          </a:xfrm>
          <a:prstGeom prst="rect">
            <a:avLst/>
          </a:prstGeom>
        </p:spPr>
      </p:pic>
      <p:grpSp>
        <p:nvGrpSpPr>
          <p:cNvPr id="19" name="N54CR FAIL"/>
          <p:cNvGrpSpPr/>
          <p:nvPr/>
        </p:nvGrpSpPr>
        <p:grpSpPr>
          <a:xfrm>
            <a:off x="3145933" y="1219619"/>
            <a:ext cx="2688913" cy="2406535"/>
            <a:chOff x="3145933" y="1219619"/>
            <a:chExt cx="2688913" cy="2406535"/>
          </a:xfrm>
        </p:grpSpPr>
        <p:pic>
          <p:nvPicPr>
            <p:cNvPr id="21" name="Fence-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69306" y="1219619"/>
              <a:ext cx="1146050" cy="1743460"/>
            </a:xfrm>
            <a:prstGeom prst="rect">
              <a:avLst/>
            </a:prstGeom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CED47D9F-814A-4DD1-B97D-D0C01EBD5958}"/>
                </a:ext>
              </a:extLst>
            </p:cNvPr>
            <p:cNvSpPr txBox="1"/>
            <p:nvPr/>
          </p:nvSpPr>
          <p:spPr>
            <a:xfrm>
              <a:off x="3145933" y="1225497"/>
              <a:ext cx="2688913" cy="24006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lnSpc>
                  <a:spcPts val="4500"/>
                </a:lnSpc>
              </a:pPr>
              <a:r>
                <a:rPr lang="en-US" sz="4800" spc="120" dirty="0" smtClean="0">
                  <a:solidFill>
                    <a:srgbClr val="DEE39D"/>
                  </a:solidFill>
                  <a:latin typeface="Consolas" panose="020B0609020204030204" pitchFamily="49" charset="0"/>
                </a:rPr>
                <a:t>N54CR</a:t>
              </a:r>
              <a:endParaRPr lang="en-US" sz="4800" spc="120" dirty="0">
                <a:solidFill>
                  <a:srgbClr val="DEE39D"/>
                </a:solidFill>
                <a:latin typeface="Consolas" panose="020B0609020204030204" pitchFamily="49" charset="0"/>
              </a:endParaRPr>
            </a:p>
            <a:p>
              <a:pPr algn="l">
                <a:lnSpc>
                  <a:spcPts val="4500"/>
                </a:lnSpc>
              </a:pPr>
              <a:r>
                <a:rPr lang="en-US" sz="4800" spc="120" dirty="0" smtClean="0">
                  <a:solidFill>
                    <a:srgbClr val="DEE39D"/>
                  </a:solidFill>
                  <a:latin typeface="Consolas" panose="020B0609020204030204" pitchFamily="49" charset="0"/>
                </a:rPr>
                <a:t>110A</a:t>
              </a:r>
              <a:endParaRPr lang="en-US" sz="4800" spc="120" dirty="0">
                <a:solidFill>
                  <a:srgbClr val="DEE39D"/>
                </a:solidFill>
                <a:latin typeface="Consolas" panose="020B0609020204030204" pitchFamily="49" charset="0"/>
              </a:endParaRPr>
            </a:p>
            <a:p>
              <a:pPr algn="l">
                <a:lnSpc>
                  <a:spcPts val="4500"/>
                </a:lnSpc>
              </a:pPr>
              <a:r>
                <a:rPr lang="en-US" sz="4800" spc="120" dirty="0" smtClean="0">
                  <a:solidFill>
                    <a:srgbClr val="DEE39D"/>
                  </a:solidFill>
                  <a:latin typeface="Consolas" panose="020B0609020204030204" pitchFamily="49" charset="0"/>
                </a:rPr>
                <a:t>209FAIL</a:t>
              </a:r>
            </a:p>
            <a:p>
              <a:pPr algn="l">
                <a:lnSpc>
                  <a:spcPts val="4500"/>
                </a:lnSpc>
              </a:pPr>
              <a:r>
                <a:rPr lang="en-US" sz="4800" spc="120" dirty="0" smtClean="0">
                  <a:solidFill>
                    <a:srgbClr val="DEE39D"/>
                  </a:solidFill>
                  <a:latin typeface="Consolas" panose="020B0609020204030204" pitchFamily="49" charset="0"/>
                </a:rPr>
                <a:t>C421/G</a:t>
              </a:r>
              <a:endParaRPr lang="en-US" sz="4800" spc="120" dirty="0">
                <a:solidFill>
                  <a:srgbClr val="DEE39D"/>
                </a:solidFill>
                <a:latin typeface="Consolas" panose="020B0609020204030204" pitchFamily="49" charset="0"/>
              </a:endParaRPr>
            </a:p>
          </p:txBody>
        </p:sp>
      </p:grpSp>
      <p:grpSp>
        <p:nvGrpSpPr>
          <p:cNvPr id="22" name="N54CR 256"/>
          <p:cNvGrpSpPr/>
          <p:nvPr/>
        </p:nvGrpSpPr>
        <p:grpSpPr>
          <a:xfrm>
            <a:off x="3145933" y="1219619"/>
            <a:ext cx="2688913" cy="2406535"/>
            <a:chOff x="3145933" y="1219619"/>
            <a:chExt cx="2688913" cy="2406535"/>
          </a:xfrm>
        </p:grpSpPr>
        <p:pic>
          <p:nvPicPr>
            <p:cNvPr id="24" name="Fence-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69306" y="1219619"/>
              <a:ext cx="1146050" cy="1743460"/>
            </a:xfrm>
            <a:prstGeom prst="rect">
              <a:avLst/>
            </a:prstGeom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CED47D9F-814A-4DD1-B97D-D0C01EBD5958}"/>
                </a:ext>
              </a:extLst>
            </p:cNvPr>
            <p:cNvSpPr txBox="1"/>
            <p:nvPr/>
          </p:nvSpPr>
          <p:spPr>
            <a:xfrm>
              <a:off x="3145933" y="1225497"/>
              <a:ext cx="2688913" cy="24006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lnSpc>
                  <a:spcPts val="4500"/>
                </a:lnSpc>
              </a:pPr>
              <a:r>
                <a:rPr lang="en-US" sz="4800" spc="120" dirty="0" smtClean="0">
                  <a:solidFill>
                    <a:srgbClr val="DEE39D"/>
                  </a:solidFill>
                  <a:latin typeface="Consolas" panose="020B0609020204030204" pitchFamily="49" charset="0"/>
                </a:rPr>
                <a:t>N54CR</a:t>
              </a:r>
              <a:endParaRPr lang="en-US" sz="4800" spc="120" dirty="0">
                <a:solidFill>
                  <a:srgbClr val="DEE39D"/>
                </a:solidFill>
                <a:latin typeface="Consolas" panose="020B0609020204030204" pitchFamily="49" charset="0"/>
              </a:endParaRPr>
            </a:p>
            <a:p>
              <a:pPr algn="l">
                <a:lnSpc>
                  <a:spcPts val="4500"/>
                </a:lnSpc>
              </a:pPr>
              <a:r>
                <a:rPr lang="en-US" sz="4800" spc="120" dirty="0" smtClean="0">
                  <a:solidFill>
                    <a:srgbClr val="DEE39D"/>
                  </a:solidFill>
                  <a:latin typeface="Consolas" panose="020B0609020204030204" pitchFamily="49" charset="0"/>
                </a:rPr>
                <a:t>110A</a:t>
              </a:r>
              <a:endParaRPr lang="en-US" sz="4800" spc="120" dirty="0">
                <a:solidFill>
                  <a:srgbClr val="DEE39D"/>
                </a:solidFill>
                <a:latin typeface="Consolas" panose="020B0609020204030204" pitchFamily="49" charset="0"/>
              </a:endParaRPr>
            </a:p>
            <a:p>
              <a:pPr algn="l">
                <a:lnSpc>
                  <a:spcPts val="4500"/>
                </a:lnSpc>
              </a:pPr>
              <a:r>
                <a:rPr lang="en-US" sz="4800" spc="120" dirty="0" smtClean="0">
                  <a:solidFill>
                    <a:srgbClr val="DEE39D"/>
                  </a:solidFill>
                  <a:latin typeface="Consolas" panose="020B0609020204030204" pitchFamily="49" charset="0"/>
                </a:rPr>
                <a:t>209 256</a:t>
              </a:r>
            </a:p>
            <a:p>
              <a:pPr algn="l">
                <a:lnSpc>
                  <a:spcPts val="4500"/>
                </a:lnSpc>
              </a:pPr>
              <a:r>
                <a:rPr lang="en-US" sz="4800" spc="120" dirty="0" smtClean="0">
                  <a:solidFill>
                    <a:srgbClr val="DEE39D"/>
                  </a:solidFill>
                  <a:latin typeface="Consolas" panose="020B0609020204030204" pitchFamily="49" charset="0"/>
                </a:rPr>
                <a:t>C421/G</a:t>
              </a:r>
              <a:endParaRPr lang="en-US" sz="4800" spc="120" dirty="0">
                <a:solidFill>
                  <a:srgbClr val="DEE39D"/>
                </a:solidFill>
                <a:latin typeface="Consolas" panose="020B0609020204030204" pitchFamily="49" charset="0"/>
              </a:endParaRPr>
            </a:p>
          </p:txBody>
        </p:sp>
      </p:grpSp>
      <p:sp>
        <p:nvSpPr>
          <p:cNvPr id="6" name="Black Mask"/>
          <p:cNvSpPr/>
          <p:nvPr/>
        </p:nvSpPr>
        <p:spPr bwMode="auto">
          <a:xfrm>
            <a:off x="4313701" y="2386814"/>
            <a:ext cx="1413679" cy="615671"/>
          </a:xfrm>
          <a:prstGeom prst="rect">
            <a:avLst/>
          </a:prstGeom>
          <a:solidFill>
            <a:srgbClr val="000000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25" name="H"/>
          <p:cNvGrpSpPr/>
          <p:nvPr/>
        </p:nvGrpSpPr>
        <p:grpSpPr>
          <a:xfrm>
            <a:off x="2848905" y="4290600"/>
            <a:ext cx="1016337" cy="584775"/>
            <a:chOff x="3216538" y="1218192"/>
            <a:chExt cx="1016337" cy="584775"/>
          </a:xfrm>
        </p:grpSpPr>
        <p:sp>
          <p:nvSpPr>
            <p:cNvPr id="26" name="H"/>
            <p:cNvSpPr txBox="1"/>
            <p:nvPr/>
          </p:nvSpPr>
          <p:spPr>
            <a:xfrm>
              <a:off x="3736261" y="1218192"/>
              <a:ext cx="49661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rgbClr val="00B0F0"/>
                  </a:solidFill>
                </a:rPr>
                <a:t>H</a:t>
              </a:r>
              <a:endParaRPr lang="en-US" sz="3200" b="1" dirty="0">
                <a:solidFill>
                  <a:srgbClr val="00B0F0"/>
                </a:solidFill>
              </a:endParaRPr>
            </a:p>
          </p:txBody>
        </p:sp>
        <p:sp>
          <p:nvSpPr>
            <p:cNvPr id="27" name="H Target"/>
            <p:cNvSpPr/>
            <p:nvPr/>
          </p:nvSpPr>
          <p:spPr bwMode="auto">
            <a:xfrm>
              <a:off x="3216538" y="1234175"/>
              <a:ext cx="521496" cy="552809"/>
            </a:xfrm>
            <a:prstGeom prst="roundRect">
              <a:avLst>
                <a:gd name="adj" fmla="val 16057"/>
              </a:avLst>
            </a:prstGeom>
            <a:noFill/>
            <a:ln w="38100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28" name="G"/>
          <p:cNvGrpSpPr/>
          <p:nvPr/>
        </p:nvGrpSpPr>
        <p:grpSpPr>
          <a:xfrm>
            <a:off x="2197569" y="1769522"/>
            <a:ext cx="937198" cy="1107439"/>
            <a:chOff x="4868578" y="1919126"/>
            <a:chExt cx="937198" cy="1107439"/>
          </a:xfrm>
        </p:grpSpPr>
        <p:sp>
          <p:nvSpPr>
            <p:cNvPr id="29" name="G"/>
            <p:cNvSpPr txBox="1"/>
            <p:nvPr/>
          </p:nvSpPr>
          <p:spPr>
            <a:xfrm>
              <a:off x="4868578" y="1919126"/>
              <a:ext cx="49661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rgbClr val="00B0F0"/>
                  </a:solidFill>
                </a:rPr>
                <a:t>G</a:t>
              </a:r>
              <a:endParaRPr lang="en-US" sz="3200" b="1" dirty="0">
                <a:solidFill>
                  <a:srgbClr val="00B0F0"/>
                </a:solidFill>
              </a:endParaRPr>
            </a:p>
          </p:txBody>
        </p:sp>
        <p:sp>
          <p:nvSpPr>
            <p:cNvPr id="30" name="G symbols"/>
            <p:cNvSpPr/>
            <p:nvPr/>
          </p:nvSpPr>
          <p:spPr bwMode="auto">
            <a:xfrm>
              <a:off x="5369103" y="1958727"/>
              <a:ext cx="436673" cy="1067838"/>
            </a:xfrm>
            <a:prstGeom prst="roundRect">
              <a:avLst>
                <a:gd name="adj" fmla="val 16057"/>
              </a:avLst>
            </a:prstGeom>
            <a:noFill/>
            <a:ln w="38100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31" name="F"/>
          <p:cNvGrpSpPr/>
          <p:nvPr/>
        </p:nvGrpSpPr>
        <p:grpSpPr>
          <a:xfrm>
            <a:off x="3192992" y="2918981"/>
            <a:ext cx="2683688" cy="584775"/>
            <a:chOff x="3521337" y="2229024"/>
            <a:chExt cx="2683688" cy="584775"/>
          </a:xfrm>
        </p:grpSpPr>
        <p:sp>
          <p:nvSpPr>
            <p:cNvPr id="32" name="F"/>
            <p:cNvSpPr txBox="1"/>
            <p:nvPr/>
          </p:nvSpPr>
          <p:spPr>
            <a:xfrm>
              <a:off x="5708411" y="2229024"/>
              <a:ext cx="49661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rgbClr val="00B0F0"/>
                  </a:solidFill>
                </a:rPr>
                <a:t>F</a:t>
              </a:r>
              <a:endParaRPr lang="en-US" sz="3200" b="1" dirty="0">
                <a:solidFill>
                  <a:srgbClr val="00B0F0"/>
                </a:solidFill>
              </a:endParaRPr>
            </a:p>
          </p:txBody>
        </p:sp>
        <p:sp>
          <p:nvSpPr>
            <p:cNvPr id="33" name="F 4th line HSF"/>
            <p:cNvSpPr/>
            <p:nvPr/>
          </p:nvSpPr>
          <p:spPr bwMode="auto">
            <a:xfrm>
              <a:off x="3521337" y="2245007"/>
              <a:ext cx="2183992" cy="552809"/>
            </a:xfrm>
            <a:prstGeom prst="roundRect">
              <a:avLst>
                <a:gd name="adj" fmla="val 16057"/>
              </a:avLst>
            </a:prstGeom>
            <a:noFill/>
            <a:ln w="38100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34" name="E"/>
          <p:cNvGrpSpPr/>
          <p:nvPr/>
        </p:nvGrpSpPr>
        <p:grpSpPr>
          <a:xfrm>
            <a:off x="4283243" y="2377099"/>
            <a:ext cx="1913813" cy="584775"/>
            <a:chOff x="4084285" y="2026828"/>
            <a:chExt cx="1913813" cy="584775"/>
          </a:xfrm>
        </p:grpSpPr>
        <p:sp>
          <p:nvSpPr>
            <p:cNvPr id="35" name="E"/>
            <p:cNvSpPr txBox="1"/>
            <p:nvPr/>
          </p:nvSpPr>
          <p:spPr>
            <a:xfrm>
              <a:off x="5501484" y="2026828"/>
              <a:ext cx="49661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rgbClr val="00B0F0"/>
                  </a:solidFill>
                </a:rPr>
                <a:t>E</a:t>
              </a:r>
              <a:endParaRPr lang="en-US" sz="3200" b="1" dirty="0">
                <a:solidFill>
                  <a:srgbClr val="00B0F0"/>
                </a:solidFill>
              </a:endParaRPr>
            </a:p>
          </p:txBody>
        </p:sp>
        <p:sp>
          <p:nvSpPr>
            <p:cNvPr id="36" name="E GS/Other"/>
            <p:cNvSpPr/>
            <p:nvPr/>
          </p:nvSpPr>
          <p:spPr bwMode="auto">
            <a:xfrm>
              <a:off x="4084285" y="2042811"/>
              <a:ext cx="1416692" cy="552809"/>
            </a:xfrm>
            <a:prstGeom prst="roundRect">
              <a:avLst>
                <a:gd name="adj" fmla="val 16057"/>
              </a:avLst>
            </a:prstGeom>
            <a:noFill/>
            <a:ln w="38100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37" name="D"/>
          <p:cNvGrpSpPr/>
          <p:nvPr/>
        </p:nvGrpSpPr>
        <p:grpSpPr>
          <a:xfrm>
            <a:off x="2653975" y="2393082"/>
            <a:ext cx="1661381" cy="881612"/>
            <a:chOff x="3877396" y="1867063"/>
            <a:chExt cx="1661381" cy="881612"/>
          </a:xfrm>
        </p:grpSpPr>
        <p:sp>
          <p:nvSpPr>
            <p:cNvPr id="38" name="D"/>
            <p:cNvSpPr txBox="1"/>
            <p:nvPr/>
          </p:nvSpPr>
          <p:spPr>
            <a:xfrm>
              <a:off x="3877396" y="2163900"/>
              <a:ext cx="49661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rgbClr val="00B0F0"/>
                  </a:solidFill>
                </a:rPr>
                <a:t>D</a:t>
              </a:r>
              <a:endParaRPr lang="en-US" sz="3200" b="1" dirty="0">
                <a:solidFill>
                  <a:srgbClr val="00B0F0"/>
                </a:solidFill>
              </a:endParaRPr>
            </a:p>
          </p:txBody>
        </p:sp>
        <p:sp>
          <p:nvSpPr>
            <p:cNvPr id="39" name="D CID"/>
            <p:cNvSpPr/>
            <p:nvPr/>
          </p:nvSpPr>
          <p:spPr bwMode="auto">
            <a:xfrm>
              <a:off x="4421300" y="1867063"/>
              <a:ext cx="1117477" cy="552809"/>
            </a:xfrm>
            <a:prstGeom prst="roundRect">
              <a:avLst>
                <a:gd name="adj" fmla="val 16057"/>
              </a:avLst>
            </a:prstGeom>
            <a:noFill/>
            <a:ln w="38100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44" name="B&amp;C"/>
          <p:cNvGrpSpPr/>
          <p:nvPr/>
        </p:nvGrpSpPr>
        <p:grpSpPr>
          <a:xfrm>
            <a:off x="3224262" y="1795971"/>
            <a:ext cx="3575200" cy="584775"/>
            <a:chOff x="3368937" y="1344785"/>
            <a:chExt cx="3575200" cy="584775"/>
          </a:xfrm>
        </p:grpSpPr>
        <p:sp>
          <p:nvSpPr>
            <p:cNvPr id="45" name="B&amp;C"/>
            <p:cNvSpPr txBox="1"/>
            <p:nvPr/>
          </p:nvSpPr>
          <p:spPr>
            <a:xfrm>
              <a:off x="5838089" y="1344785"/>
              <a:ext cx="11060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rgbClr val="00B0F0"/>
                  </a:solidFill>
                </a:rPr>
                <a:t>B</a:t>
              </a:r>
              <a:r>
                <a:rPr lang="en-US" sz="2400" b="1" dirty="0" smtClean="0">
                  <a:solidFill>
                    <a:srgbClr val="00B0F0"/>
                  </a:solidFill>
                </a:rPr>
                <a:t>&amp;</a:t>
              </a:r>
              <a:r>
                <a:rPr lang="en-US" sz="3200" b="1" dirty="0" smtClean="0">
                  <a:solidFill>
                    <a:srgbClr val="00B0F0"/>
                  </a:solidFill>
                </a:rPr>
                <a:t>C</a:t>
              </a:r>
              <a:endParaRPr lang="en-US" sz="3200" b="1" dirty="0">
                <a:solidFill>
                  <a:srgbClr val="00B0F0"/>
                </a:solidFill>
              </a:endParaRPr>
            </a:p>
          </p:txBody>
        </p:sp>
        <p:sp>
          <p:nvSpPr>
            <p:cNvPr id="46" name="B&amp;C ALT"/>
            <p:cNvSpPr/>
            <p:nvPr/>
          </p:nvSpPr>
          <p:spPr bwMode="auto">
            <a:xfrm>
              <a:off x="3368937" y="1360768"/>
              <a:ext cx="2475672" cy="552809"/>
            </a:xfrm>
            <a:prstGeom prst="roundRect">
              <a:avLst>
                <a:gd name="adj" fmla="val 16057"/>
              </a:avLst>
            </a:prstGeom>
            <a:noFill/>
            <a:ln w="38100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47" name="A"/>
          <p:cNvGrpSpPr/>
          <p:nvPr/>
        </p:nvGrpSpPr>
        <p:grpSpPr>
          <a:xfrm>
            <a:off x="3216538" y="1219619"/>
            <a:ext cx="2293440" cy="584775"/>
            <a:chOff x="3216538" y="1181522"/>
            <a:chExt cx="2293440" cy="584775"/>
          </a:xfrm>
        </p:grpSpPr>
        <p:sp>
          <p:nvSpPr>
            <p:cNvPr id="48" name="A"/>
            <p:cNvSpPr txBox="1"/>
            <p:nvPr/>
          </p:nvSpPr>
          <p:spPr>
            <a:xfrm>
              <a:off x="5013364" y="1181522"/>
              <a:ext cx="49661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rgbClr val="00B0F0"/>
                  </a:solidFill>
                </a:rPr>
                <a:t>A</a:t>
              </a:r>
              <a:endParaRPr lang="en-US" sz="3200" b="1" dirty="0">
                <a:solidFill>
                  <a:srgbClr val="00B0F0"/>
                </a:solidFill>
              </a:endParaRPr>
            </a:p>
          </p:txBody>
        </p:sp>
        <p:sp>
          <p:nvSpPr>
            <p:cNvPr id="49" name="A ACID"/>
            <p:cNvSpPr/>
            <p:nvPr/>
          </p:nvSpPr>
          <p:spPr bwMode="auto">
            <a:xfrm>
              <a:off x="3216538" y="1197505"/>
              <a:ext cx="1788600" cy="552809"/>
            </a:xfrm>
            <a:prstGeom prst="roundRect">
              <a:avLst>
                <a:gd name="adj" fmla="val 16057"/>
              </a:avLst>
            </a:prstGeom>
            <a:noFill/>
            <a:ln w="38100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07844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1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4D1018D-EB2D-42D2-A99E-AF42162D23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Tracking and Pairing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82EC7F-5DC3-4CC9-9439-0B2F1BE1E07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fld id="{F2BD9D44-EC01-4E71-8CAE-9F9624182C03}" type="slidenum">
              <a:rPr lang="en-US" altLang="en-US" smtClean="0">
                <a:solidFill>
                  <a:srgbClr val="FFFFFF"/>
                </a:solidFill>
              </a:rPr>
              <a:pPr marL="0" indent="0">
                <a:buFont typeface="+mj-lt"/>
                <a:buNone/>
              </a:pPr>
              <a:t>4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556839" y="4701385"/>
            <a:ext cx="18662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Paired FDB being tracked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440306" y="3139718"/>
            <a:ext cx="19828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Unpaired LDB being tracked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502979" y="1578051"/>
            <a:ext cx="29201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Coast track unpaired and not being tracked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4F9293E-5100-40B1-A8DF-21B8828DBA2B}"/>
              </a:ext>
            </a:extLst>
          </p:cNvPr>
          <p:cNvGrpSpPr/>
          <p:nvPr/>
        </p:nvGrpSpPr>
        <p:grpSpPr>
          <a:xfrm>
            <a:off x="4465548" y="1243662"/>
            <a:ext cx="2335733" cy="1526010"/>
            <a:chOff x="4456196" y="1243662"/>
            <a:chExt cx="2335733" cy="1526010"/>
          </a:xfrm>
        </p:grpSpPr>
        <p:sp>
          <p:nvSpPr>
            <p:cNvPr id="5" name="Rectangle 4"/>
            <p:cNvSpPr/>
            <p:nvPr/>
          </p:nvSpPr>
          <p:spPr bwMode="auto">
            <a:xfrm>
              <a:off x="4456196" y="1243662"/>
              <a:ext cx="2335733" cy="1526010"/>
            </a:xfrm>
            <a:prstGeom prst="rect">
              <a:avLst/>
            </a:prstGeom>
            <a:solidFill>
              <a:schemeClr val="tx1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0DC8F3ED-E436-4F8A-8C26-3B632F51002A}"/>
                </a:ext>
              </a:extLst>
            </p:cNvPr>
            <p:cNvGrpSpPr/>
            <p:nvPr/>
          </p:nvGrpSpPr>
          <p:grpSpPr>
            <a:xfrm>
              <a:off x="4732030" y="1397266"/>
              <a:ext cx="1784064" cy="1218802"/>
              <a:chOff x="4842955" y="1399583"/>
              <a:chExt cx="1784064" cy="1218802"/>
            </a:xfrm>
          </p:grpSpPr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id="{33352509-4B3C-4301-9F1B-DCDA05E65EA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842955" y="2441523"/>
                <a:ext cx="143402" cy="176862"/>
              </a:xfrm>
              <a:prstGeom prst="rect">
                <a:avLst/>
              </a:prstGeom>
            </p:spPr>
          </p:pic>
          <p:grpSp>
            <p:nvGrpSpPr>
              <p:cNvPr id="30" name="Group 29">
                <a:extLst>
                  <a:ext uri="{FF2B5EF4-FFF2-40B4-BE49-F238E27FC236}">
                    <a16:creationId xmlns:a16="http://schemas.microsoft.com/office/drawing/2014/main" id="{D7F124D0-E3F5-4101-81AA-0F392C5A5DB7}"/>
                  </a:ext>
                </a:extLst>
              </p:cNvPr>
              <p:cNvGrpSpPr/>
              <p:nvPr/>
            </p:nvGrpSpPr>
            <p:grpSpPr>
              <a:xfrm>
                <a:off x="5382131" y="1399583"/>
                <a:ext cx="1244888" cy="786497"/>
                <a:chOff x="3735766" y="766623"/>
                <a:chExt cx="1244888" cy="786497"/>
              </a:xfrm>
            </p:grpSpPr>
            <p:grpSp>
              <p:nvGrpSpPr>
                <p:cNvPr id="31" name="Group 30">
                  <a:extLst>
                    <a:ext uri="{FF2B5EF4-FFF2-40B4-BE49-F238E27FC236}">
                      <a16:creationId xmlns:a16="http://schemas.microsoft.com/office/drawing/2014/main" id="{2D58D17A-7E1A-4020-87D5-2DD32DEE8BB0}"/>
                    </a:ext>
                  </a:extLst>
                </p:cNvPr>
                <p:cNvGrpSpPr/>
                <p:nvPr/>
              </p:nvGrpSpPr>
              <p:grpSpPr>
                <a:xfrm>
                  <a:off x="3796636" y="766623"/>
                  <a:ext cx="1184018" cy="786497"/>
                  <a:chOff x="3796636" y="766623"/>
                  <a:chExt cx="1184018" cy="786497"/>
                </a:xfrm>
              </p:grpSpPr>
              <p:sp>
                <p:nvSpPr>
                  <p:cNvPr id="40" name="TextBox 39">
                    <a:extLst>
                      <a:ext uri="{FF2B5EF4-FFF2-40B4-BE49-F238E27FC236}">
                        <a16:creationId xmlns:a16="http://schemas.microsoft.com/office/drawing/2014/main" id="{A401E71F-7F1D-46EA-8755-72C7E11AB985}"/>
                      </a:ext>
                    </a:extLst>
                  </p:cNvPr>
                  <p:cNvSpPr txBox="1"/>
                  <p:nvPr/>
                </p:nvSpPr>
                <p:spPr>
                  <a:xfrm>
                    <a:off x="3796636" y="766623"/>
                    <a:ext cx="1184018" cy="78649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l">
                      <a:lnSpc>
                        <a:spcPts val="1800"/>
                      </a:lnSpc>
                    </a:pPr>
                    <a:r>
                      <a:rPr lang="en-US" sz="1800" spc="120" dirty="0">
                        <a:solidFill>
                          <a:srgbClr val="DEE39D"/>
                        </a:solidFill>
                        <a:latin typeface="Consolas" panose="020B0609020204030204" pitchFamily="49" charset="0"/>
                      </a:rPr>
                      <a:t>DAL235</a:t>
                    </a:r>
                  </a:p>
                  <a:p>
                    <a:pPr algn="l">
                      <a:lnSpc>
                        <a:spcPts val="1800"/>
                      </a:lnSpc>
                    </a:pPr>
                    <a:r>
                      <a:rPr lang="en-US" sz="1800" spc="120" dirty="0">
                        <a:solidFill>
                          <a:srgbClr val="DEE39D"/>
                        </a:solidFill>
                        <a:latin typeface="Consolas" panose="020B0609020204030204" pitchFamily="49" charset="0"/>
                      </a:rPr>
                      <a:t>150N</a:t>
                    </a:r>
                  </a:p>
                  <a:p>
                    <a:pPr algn="l">
                      <a:lnSpc>
                        <a:spcPts val="1800"/>
                      </a:lnSpc>
                    </a:pPr>
                    <a:r>
                      <a:rPr lang="en-US" sz="1800" spc="120" dirty="0">
                        <a:solidFill>
                          <a:srgbClr val="DEE39D"/>
                        </a:solidFill>
                        <a:latin typeface="Consolas" panose="020B0609020204030204" pitchFamily="49" charset="0"/>
                      </a:rPr>
                      <a:t>227 CST</a:t>
                    </a:r>
                  </a:p>
                </p:txBody>
              </p:sp>
              <p:pic>
                <p:nvPicPr>
                  <p:cNvPr id="41" name="Picture 40">
                    <a:extLst>
                      <a:ext uri="{FF2B5EF4-FFF2-40B4-BE49-F238E27FC236}">
                        <a16:creationId xmlns:a16="http://schemas.microsoft.com/office/drawing/2014/main" id="{DC33D074-8D85-4642-A56C-0A08799C263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3865727" y="803877"/>
                    <a:ext cx="454105" cy="683547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36" name="Picture 35">
                  <a:extLst>
                    <a:ext uri="{FF2B5EF4-FFF2-40B4-BE49-F238E27FC236}">
                      <a16:creationId xmlns:a16="http://schemas.microsoft.com/office/drawing/2014/main" id="{E8414433-7955-477F-A22A-230150919FC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736809" y="1050274"/>
                  <a:ext cx="100584" cy="100584"/>
                </a:xfrm>
                <a:prstGeom prst="rect">
                  <a:avLst/>
                </a:prstGeom>
              </p:spPr>
            </p:pic>
            <p:pic>
              <p:nvPicPr>
                <p:cNvPr id="37" name="Picture 36">
                  <a:extLst>
                    <a:ext uri="{FF2B5EF4-FFF2-40B4-BE49-F238E27FC236}">
                      <a16:creationId xmlns:a16="http://schemas.microsoft.com/office/drawing/2014/main" id="{51B3E3A2-2D9B-4545-A688-1633C55CFC7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735766" y="874060"/>
                  <a:ext cx="106680" cy="106680"/>
                </a:xfrm>
                <a:prstGeom prst="rect">
                  <a:avLst/>
                </a:prstGeom>
              </p:spPr>
            </p:pic>
          </p:grpSp>
          <p:cxnSp>
            <p:nvCxnSpPr>
              <p:cNvPr id="42" name="Straight Connector 41">
                <a:extLst>
                  <a:ext uri="{FF2B5EF4-FFF2-40B4-BE49-F238E27FC236}">
                    <a16:creationId xmlns:a16="http://schemas.microsoft.com/office/drawing/2014/main" id="{BF68008E-BC62-433D-8035-017D980A8E21}"/>
                  </a:ext>
                </a:extLst>
              </p:cNvPr>
              <p:cNvCxnSpPr/>
              <p:nvPr/>
            </p:nvCxnSpPr>
            <p:spPr bwMode="auto">
              <a:xfrm rot="2700000">
                <a:off x="5240512" y="1864187"/>
                <a:ext cx="0" cy="684383"/>
              </a:xfrm>
              <a:prstGeom prst="line">
                <a:avLst/>
              </a:prstGeom>
              <a:noFill/>
              <a:ln w="19050" cap="rnd" cmpd="sng" algn="ctr">
                <a:solidFill>
                  <a:srgbClr val="DEE39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sp>
        <p:nvSpPr>
          <p:cNvPr id="24" name="Rectangle 23"/>
          <p:cNvSpPr/>
          <p:nvPr/>
        </p:nvSpPr>
        <p:spPr bwMode="auto">
          <a:xfrm>
            <a:off x="4465548" y="2834136"/>
            <a:ext cx="2335733" cy="1526010"/>
          </a:xfrm>
          <a:prstGeom prst="rect">
            <a:avLst/>
          </a:prstGeom>
          <a:solidFill>
            <a:schemeClr val="tx1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3FC75516-8388-4D70-92F9-F5AC19EF74ED}"/>
              </a:ext>
            </a:extLst>
          </p:cNvPr>
          <p:cNvGrpSpPr/>
          <p:nvPr/>
        </p:nvGrpSpPr>
        <p:grpSpPr>
          <a:xfrm>
            <a:off x="5264367" y="3319308"/>
            <a:ext cx="738094" cy="555665"/>
            <a:chOff x="4348755" y="3414665"/>
            <a:chExt cx="738094" cy="555665"/>
          </a:xfrm>
        </p:grpSpPr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id="{1308C115-91B2-44BF-B60A-EC84A72A102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348755" y="3458718"/>
              <a:ext cx="124282" cy="172081"/>
            </a:xfrm>
            <a:prstGeom prst="rect">
              <a:avLst/>
            </a:prstGeom>
          </p:spPr>
        </p:pic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3304E20F-1B49-452E-9C4B-4D285D4C31C5}"/>
                </a:ext>
              </a:extLst>
            </p:cNvPr>
            <p:cNvSpPr txBox="1"/>
            <p:nvPr/>
          </p:nvSpPr>
          <p:spPr>
            <a:xfrm>
              <a:off x="4399161" y="3414665"/>
              <a:ext cx="687688" cy="555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lnSpc>
                  <a:spcPts val="1800"/>
                </a:lnSpc>
              </a:pPr>
              <a:r>
                <a:rPr lang="en-US" sz="1800" dirty="0">
                  <a:solidFill>
                    <a:srgbClr val="DEE39D"/>
                  </a:solidFill>
                  <a:latin typeface="Consolas" panose="020B0609020204030204" pitchFamily="49" charset="0"/>
                </a:rPr>
                <a:t>0520</a:t>
              </a:r>
            </a:p>
            <a:p>
              <a:pPr algn="l">
                <a:lnSpc>
                  <a:spcPts val="1800"/>
                </a:lnSpc>
              </a:pPr>
              <a:r>
                <a:rPr lang="en-US" sz="1800" dirty="0">
                  <a:solidFill>
                    <a:srgbClr val="DEE39D"/>
                  </a:solidFill>
                  <a:latin typeface="Consolas" panose="020B0609020204030204" pitchFamily="49" charset="0"/>
                </a:rPr>
                <a:t>016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3E01B222-7728-46FF-A216-A3CB51C519B5}"/>
              </a:ext>
            </a:extLst>
          </p:cNvPr>
          <p:cNvGrpSpPr/>
          <p:nvPr/>
        </p:nvGrpSpPr>
        <p:grpSpPr>
          <a:xfrm>
            <a:off x="4465548" y="4424610"/>
            <a:ext cx="2335733" cy="1526010"/>
            <a:chOff x="4465548" y="4424610"/>
            <a:chExt cx="2335733" cy="1526010"/>
          </a:xfrm>
        </p:grpSpPr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17C41501-C495-4E8B-AF6E-F7D4C1164E0E}"/>
                </a:ext>
              </a:extLst>
            </p:cNvPr>
            <p:cNvGrpSpPr/>
            <p:nvPr/>
          </p:nvGrpSpPr>
          <p:grpSpPr>
            <a:xfrm>
              <a:off x="4465548" y="4424610"/>
              <a:ext cx="2335733" cy="1526010"/>
              <a:chOff x="4456196" y="1243662"/>
              <a:chExt cx="2335733" cy="1526010"/>
            </a:xfrm>
          </p:grpSpPr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1BCAFB24-DD00-41DC-A9DC-9196B41D0823}"/>
                  </a:ext>
                </a:extLst>
              </p:cNvPr>
              <p:cNvSpPr/>
              <p:nvPr/>
            </p:nvSpPr>
            <p:spPr bwMode="auto">
              <a:xfrm>
                <a:off x="4456196" y="1243662"/>
                <a:ext cx="2335733" cy="1526010"/>
              </a:xfrm>
              <a:prstGeom prst="rect">
                <a:avLst/>
              </a:prstGeom>
              <a:solidFill>
                <a:schemeClr val="tx1"/>
              </a:soli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grpSp>
            <p:nvGrpSpPr>
              <p:cNvPr id="51" name="Group 50">
                <a:extLst>
                  <a:ext uri="{FF2B5EF4-FFF2-40B4-BE49-F238E27FC236}">
                    <a16:creationId xmlns:a16="http://schemas.microsoft.com/office/drawing/2014/main" id="{6D1776D7-D865-4CFC-8E4B-E980C51874EF}"/>
                  </a:ext>
                </a:extLst>
              </p:cNvPr>
              <p:cNvGrpSpPr/>
              <p:nvPr/>
            </p:nvGrpSpPr>
            <p:grpSpPr>
              <a:xfrm>
                <a:off x="4787395" y="1397266"/>
                <a:ext cx="1728699" cy="806796"/>
                <a:chOff x="4898320" y="1399583"/>
                <a:chExt cx="1728699" cy="806796"/>
              </a:xfrm>
            </p:grpSpPr>
            <p:grpSp>
              <p:nvGrpSpPr>
                <p:cNvPr id="53" name="Group 52">
                  <a:extLst>
                    <a:ext uri="{FF2B5EF4-FFF2-40B4-BE49-F238E27FC236}">
                      <a16:creationId xmlns:a16="http://schemas.microsoft.com/office/drawing/2014/main" id="{89AD3B26-1C5E-4169-A9AC-5B7F18D3FEAD}"/>
                    </a:ext>
                  </a:extLst>
                </p:cNvPr>
                <p:cNvGrpSpPr/>
                <p:nvPr/>
              </p:nvGrpSpPr>
              <p:grpSpPr>
                <a:xfrm>
                  <a:off x="5382131" y="1399583"/>
                  <a:ext cx="1244888" cy="786497"/>
                  <a:chOff x="3735766" y="766623"/>
                  <a:chExt cx="1244888" cy="786497"/>
                </a:xfrm>
              </p:grpSpPr>
              <p:grpSp>
                <p:nvGrpSpPr>
                  <p:cNvPr id="55" name="Group 54">
                    <a:extLst>
                      <a:ext uri="{FF2B5EF4-FFF2-40B4-BE49-F238E27FC236}">
                        <a16:creationId xmlns:a16="http://schemas.microsoft.com/office/drawing/2014/main" id="{3D197148-AD96-497D-A4E5-B38A8182B7D7}"/>
                      </a:ext>
                    </a:extLst>
                  </p:cNvPr>
                  <p:cNvGrpSpPr/>
                  <p:nvPr/>
                </p:nvGrpSpPr>
                <p:grpSpPr>
                  <a:xfrm>
                    <a:off x="3796636" y="766623"/>
                    <a:ext cx="1184018" cy="786497"/>
                    <a:chOff x="3796636" y="766623"/>
                    <a:chExt cx="1184018" cy="786497"/>
                  </a:xfrm>
                </p:grpSpPr>
                <p:sp>
                  <p:nvSpPr>
                    <p:cNvPr id="58" name="TextBox 57">
                      <a:extLst>
                        <a:ext uri="{FF2B5EF4-FFF2-40B4-BE49-F238E27FC236}">
                          <a16:creationId xmlns:a16="http://schemas.microsoft.com/office/drawing/2014/main" id="{0D6C2D89-B4F8-42F2-B03B-F52033BCDD72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3796636" y="766623"/>
                      <a:ext cx="1184018" cy="786497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l">
                        <a:lnSpc>
                          <a:spcPts val="1800"/>
                        </a:lnSpc>
                      </a:pPr>
                      <a:r>
                        <a:rPr lang="en-US" sz="1800" spc="120" dirty="0">
                          <a:solidFill>
                            <a:srgbClr val="DEE39D"/>
                          </a:solidFill>
                          <a:latin typeface="Consolas" panose="020B0609020204030204" pitchFamily="49" charset="0"/>
                        </a:rPr>
                        <a:t>AAL532</a:t>
                      </a:r>
                    </a:p>
                    <a:p>
                      <a:pPr algn="l">
                        <a:lnSpc>
                          <a:spcPts val="1800"/>
                        </a:lnSpc>
                      </a:pPr>
                      <a:r>
                        <a:rPr lang="en-US" sz="1800" spc="120" dirty="0">
                          <a:solidFill>
                            <a:srgbClr val="DEE39D"/>
                          </a:solidFill>
                          <a:latin typeface="Consolas" panose="020B0609020204030204" pitchFamily="49" charset="0"/>
                        </a:rPr>
                        <a:t>370C</a:t>
                      </a:r>
                    </a:p>
                    <a:p>
                      <a:pPr algn="l">
                        <a:lnSpc>
                          <a:spcPts val="1800"/>
                        </a:lnSpc>
                      </a:pPr>
                      <a:r>
                        <a:rPr lang="en-US" sz="1800" spc="120" dirty="0">
                          <a:solidFill>
                            <a:srgbClr val="DEE39D"/>
                          </a:solidFill>
                          <a:latin typeface="Consolas" panose="020B0609020204030204" pitchFamily="49" charset="0"/>
                        </a:rPr>
                        <a:t>342 410</a:t>
                      </a:r>
                    </a:p>
                  </p:txBody>
                </p:sp>
                <p:pic>
                  <p:nvPicPr>
                    <p:cNvPr id="59" name="Picture 58">
                      <a:extLst>
                        <a:ext uri="{FF2B5EF4-FFF2-40B4-BE49-F238E27FC236}">
                          <a16:creationId xmlns:a16="http://schemas.microsoft.com/office/drawing/2014/main" id="{7ABE4E1F-1339-4B9A-85E4-93222C48CFA5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4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3865727" y="803877"/>
                      <a:ext cx="454105" cy="683547"/>
                    </a:xfrm>
                    <a:prstGeom prst="rect">
                      <a:avLst/>
                    </a:prstGeom>
                  </p:spPr>
                </p:pic>
              </p:grpSp>
              <p:pic>
                <p:nvPicPr>
                  <p:cNvPr id="56" name="Picture 55">
                    <a:extLst>
                      <a:ext uri="{FF2B5EF4-FFF2-40B4-BE49-F238E27FC236}">
                        <a16:creationId xmlns:a16="http://schemas.microsoft.com/office/drawing/2014/main" id="{A94E7B47-0E0E-4474-B7AD-170D14E548C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3736809" y="1050274"/>
                    <a:ext cx="100584" cy="100584"/>
                  </a:xfrm>
                  <a:prstGeom prst="rect">
                    <a:avLst/>
                  </a:prstGeom>
                </p:spPr>
              </p:pic>
              <p:pic>
                <p:nvPicPr>
                  <p:cNvPr id="57" name="Picture 56">
                    <a:extLst>
                      <a:ext uri="{FF2B5EF4-FFF2-40B4-BE49-F238E27FC236}">
                        <a16:creationId xmlns:a16="http://schemas.microsoft.com/office/drawing/2014/main" id="{55EF8EF8-61A1-4421-909F-167F8923B2E6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6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3735766" y="874060"/>
                    <a:ext cx="106680" cy="106680"/>
                  </a:xfrm>
                  <a:prstGeom prst="rect">
                    <a:avLst/>
                  </a:prstGeom>
                </p:spPr>
              </p:pic>
            </p:grpSp>
            <p:cxnSp>
              <p:nvCxnSpPr>
                <p:cNvPr id="54" name="Straight Connector 53">
                  <a:extLst>
                    <a:ext uri="{FF2B5EF4-FFF2-40B4-BE49-F238E27FC236}">
                      <a16:creationId xmlns:a16="http://schemas.microsoft.com/office/drawing/2014/main" id="{0843AC51-C520-4875-A9D6-DB9E5885D477}"/>
                    </a:ext>
                  </a:extLst>
                </p:cNvPr>
                <p:cNvCxnSpPr/>
                <p:nvPr/>
              </p:nvCxnSpPr>
              <p:spPr bwMode="auto">
                <a:xfrm rot="2700000">
                  <a:off x="5240512" y="1864187"/>
                  <a:ext cx="0" cy="684383"/>
                </a:xfrm>
                <a:prstGeom prst="line">
                  <a:avLst/>
                </a:prstGeom>
                <a:noFill/>
                <a:ln w="19050" cap="rnd" cmpd="sng" algn="ctr">
                  <a:solidFill>
                    <a:srgbClr val="DEE39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</p:grpSp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6AA6FFCC-6548-464D-BE64-5B81AF02F33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58352" y="5599182"/>
              <a:ext cx="138621" cy="17208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09534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Click icon">
            <a:extLst>
              <a:ext uri="{FF2B5EF4-FFF2-40B4-BE49-F238E27FC236}">
                <a16:creationId xmlns:a16="http://schemas.microsoft.com/office/drawing/2014/main" id="{4C972C55-7FB0-4739-998A-66C927C423C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9663" y="6261870"/>
            <a:ext cx="394232" cy="365760"/>
          </a:xfrm>
          <a:prstGeom prst="rect">
            <a:avLst/>
          </a:prstGeom>
        </p:spPr>
      </p:pic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89911E6A-ADE7-436B-8967-8CFEE9B0DCD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971814" y="6356350"/>
            <a:ext cx="569955" cy="365125"/>
          </a:xfrm>
        </p:spPr>
        <p:txBody>
          <a:bodyPr/>
          <a:lstStyle/>
          <a:p>
            <a:pPr marL="0" indent="0">
              <a:buFont typeface="+mj-lt"/>
              <a:buNone/>
            </a:pPr>
            <a:fld id="{F2BD9D44-EC01-4E71-8CAE-9F9624182C03}" type="slidenum">
              <a:rPr lang="en-US" altLang="en-US" b="1" smtClean="0">
                <a:solidFill>
                  <a:srgbClr val="FFFFFF"/>
                </a:solidFill>
              </a:rPr>
              <a:pPr marL="0" indent="0">
                <a:buFont typeface="+mj-lt"/>
                <a:buNone/>
              </a:pPr>
              <a:t>49</a:t>
            </a:fld>
            <a:endParaRPr lang="en-US" dirty="0"/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161925" y="123100"/>
            <a:ext cx="7886700" cy="632946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rgbClr val="1D2F68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panose="020B06040202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panose="020B06040202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panose="020B06040202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panose="020B0604020202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panose="020B0604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panose="020B0604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panose="020B0604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dirty="0" smtClean="0">
                <a:solidFill>
                  <a:srgbClr val="FFC000"/>
                </a:solidFill>
              </a:rPr>
              <a:t>Slide 9</a:t>
            </a:r>
            <a:endParaRPr lang="en-US" sz="2000" dirty="0">
              <a:solidFill>
                <a:srgbClr val="FFC000"/>
              </a:solidFill>
            </a:endParaRPr>
          </a:p>
        </p:txBody>
      </p:sp>
      <p:pic>
        <p:nvPicPr>
          <p:cNvPr id="5" name="Leader">
            <a:extLst>
              <a:ext uri="{FF2B5EF4-FFF2-40B4-BE49-F238E27FC236}">
                <a16:creationId xmlns:a16="http://schemas.microsoft.com/office/drawing/2014/main" id="{CB3156E8-AE4E-4D0E-B4D1-4B97B007DEA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77" r="38948"/>
          <a:stretch/>
        </p:blipFill>
        <p:spPr>
          <a:xfrm>
            <a:off x="2968625" y="2490886"/>
            <a:ext cx="314326" cy="2145796"/>
          </a:xfrm>
          <a:prstGeom prst="rect">
            <a:avLst/>
          </a:prstGeom>
        </p:spPr>
      </p:pic>
      <p:pic>
        <p:nvPicPr>
          <p:cNvPr id="7" name="FLAT">
            <a:extLst>
              <a:ext uri="{FF2B5EF4-FFF2-40B4-BE49-F238E27FC236}">
                <a16:creationId xmlns:a16="http://schemas.microsoft.com/office/drawing/2014/main" id="{A26A2178-58E1-4AF8-8785-F6D16ACAF9C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9212" y="4357963"/>
            <a:ext cx="350521" cy="445009"/>
          </a:xfrm>
          <a:prstGeom prst="rect">
            <a:avLst/>
          </a:prstGeom>
        </p:spPr>
      </p:pic>
      <p:pic>
        <p:nvPicPr>
          <p:cNvPr id="8" name="Hist 1">
            <a:extLst>
              <a:ext uri="{FF2B5EF4-FFF2-40B4-BE49-F238E27FC236}">
                <a16:creationId xmlns:a16="http://schemas.microsoft.com/office/drawing/2014/main" id="{F52EA2F0-2929-46D1-8363-94D504DAECA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3028" y="4359227"/>
            <a:ext cx="313945" cy="448057"/>
          </a:xfrm>
          <a:prstGeom prst="rect">
            <a:avLst/>
          </a:prstGeom>
        </p:spPr>
      </p:pic>
      <p:pic>
        <p:nvPicPr>
          <p:cNvPr id="9" name="Hist 2">
            <a:extLst>
              <a:ext uri="{FF2B5EF4-FFF2-40B4-BE49-F238E27FC236}">
                <a16:creationId xmlns:a16="http://schemas.microsoft.com/office/drawing/2014/main" id="{DBFEB002-DCA3-4207-99CE-2D179724AFC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8198" y="4357963"/>
            <a:ext cx="313945" cy="448057"/>
          </a:xfrm>
          <a:prstGeom prst="rect">
            <a:avLst/>
          </a:prstGeom>
        </p:spPr>
      </p:pic>
      <p:pic>
        <p:nvPicPr>
          <p:cNvPr id="35" name="VCI-A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9949" y="1945103"/>
            <a:ext cx="292609" cy="286513"/>
          </a:xfrm>
          <a:prstGeom prst="rect">
            <a:avLst/>
          </a:prstGeom>
        </p:spPr>
      </p:pic>
      <p:pic>
        <p:nvPicPr>
          <p:cNvPr id="34" name="CDA w/ eligibility">
            <a:extLst>
              <a:ext uri="{FF2B5EF4-FFF2-40B4-BE49-F238E27FC236}">
                <a16:creationId xmlns:a16="http://schemas.microsoft.com/office/drawing/2014/main" id="{133C382A-404F-4A44-B64F-65A31ED6FA9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0534" y="1388040"/>
            <a:ext cx="310897" cy="307849"/>
          </a:xfrm>
          <a:prstGeom prst="rect">
            <a:avLst/>
          </a:prstGeom>
        </p:spPr>
      </p:pic>
      <p:pic>
        <p:nvPicPr>
          <p:cNvPr id="36" name="Alt uplink in progress">
            <a:extLst>
              <a:ext uri="{FF2B5EF4-FFF2-40B4-BE49-F238E27FC236}">
                <a16:creationId xmlns:a16="http://schemas.microsoft.com/office/drawing/2014/main" id="{7142563D-F50C-4239-92B1-CC46C75D1C0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6538" y="2314910"/>
            <a:ext cx="1136906" cy="39624"/>
          </a:xfrm>
          <a:prstGeom prst="rect">
            <a:avLst/>
          </a:prstGeom>
        </p:spPr>
      </p:pic>
      <p:pic>
        <p:nvPicPr>
          <p:cNvPr id="38" name="Arrow DN">
            <a:extLst>
              <a:ext uri="{FF2B5EF4-FFF2-40B4-BE49-F238E27FC236}">
                <a16:creationId xmlns:a16="http://schemas.microsoft.com/office/drawing/2014/main" id="{85BF49B4-3EA1-4BA3-886F-588E5BB9864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314287" y="1880206"/>
            <a:ext cx="280417" cy="399289"/>
          </a:xfrm>
          <a:prstGeom prst="rect">
            <a:avLst/>
          </a:prstGeom>
        </p:spPr>
      </p:pic>
      <p:pic>
        <p:nvPicPr>
          <p:cNvPr id="39" name="HSF">
            <a:extLst>
              <a:ext uri="{FF2B5EF4-FFF2-40B4-BE49-F238E27FC236}">
                <a16:creationId xmlns:a16="http://schemas.microsoft.com/office/drawing/2014/main" id="{5D6E01D8-80B1-4A60-A436-DEC430D28F1D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9020" y="2664789"/>
            <a:ext cx="323089" cy="268225"/>
          </a:xfrm>
          <a:prstGeom prst="rect">
            <a:avLst/>
          </a:prstGeom>
        </p:spPr>
      </p:pic>
      <p:grpSp>
        <p:nvGrpSpPr>
          <p:cNvPr id="64" name="AAL1106 H090 M_77"/>
          <p:cNvGrpSpPr/>
          <p:nvPr/>
        </p:nvGrpSpPr>
        <p:grpSpPr>
          <a:xfrm>
            <a:off x="3145934" y="1219619"/>
            <a:ext cx="3400002" cy="2406535"/>
            <a:chOff x="3145934" y="1219619"/>
            <a:chExt cx="3400002" cy="2406535"/>
          </a:xfrm>
        </p:grpSpPr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CED47D9F-814A-4DD1-B97D-D0C01EBD5958}"/>
                </a:ext>
              </a:extLst>
            </p:cNvPr>
            <p:cNvSpPr txBox="1"/>
            <p:nvPr/>
          </p:nvSpPr>
          <p:spPr>
            <a:xfrm>
              <a:off x="3145934" y="1225497"/>
              <a:ext cx="3400002" cy="24006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lnSpc>
                  <a:spcPts val="4500"/>
                </a:lnSpc>
              </a:pPr>
              <a:r>
                <a:rPr lang="en-US" sz="4800" spc="120" dirty="0" smtClean="0">
                  <a:solidFill>
                    <a:srgbClr val="DEE39D"/>
                  </a:solidFill>
                  <a:latin typeface="Consolas" panose="020B0609020204030204" pitchFamily="49" charset="0"/>
                </a:rPr>
                <a:t>AAL1106</a:t>
              </a:r>
              <a:endParaRPr lang="en-US" sz="4800" spc="120" dirty="0">
                <a:solidFill>
                  <a:srgbClr val="DEE39D"/>
                </a:solidFill>
                <a:latin typeface="Consolas" panose="020B0609020204030204" pitchFamily="49" charset="0"/>
              </a:endParaRPr>
            </a:p>
            <a:p>
              <a:pPr algn="l">
                <a:lnSpc>
                  <a:spcPts val="4500"/>
                </a:lnSpc>
              </a:pPr>
              <a:r>
                <a:rPr lang="en-US" sz="4800" spc="120" dirty="0" smtClean="0">
                  <a:solidFill>
                    <a:srgbClr val="DEE39D"/>
                  </a:solidFill>
                  <a:latin typeface="Consolas" panose="020B0609020204030204" pitchFamily="49" charset="0"/>
                </a:rPr>
                <a:t>250 350</a:t>
              </a:r>
              <a:endParaRPr lang="en-US" sz="4800" spc="120" dirty="0">
                <a:solidFill>
                  <a:srgbClr val="DEE39D"/>
                </a:solidFill>
                <a:latin typeface="Consolas" panose="020B0609020204030204" pitchFamily="49" charset="0"/>
              </a:endParaRPr>
            </a:p>
            <a:p>
              <a:pPr algn="l">
                <a:lnSpc>
                  <a:spcPts val="4500"/>
                </a:lnSpc>
              </a:pPr>
              <a:r>
                <a:rPr lang="en-US" sz="4800" spc="120" dirty="0" smtClean="0">
                  <a:solidFill>
                    <a:srgbClr val="DEE39D"/>
                  </a:solidFill>
                  <a:latin typeface="Consolas" panose="020B0609020204030204" pitchFamily="49" charset="0"/>
                </a:rPr>
                <a:t>203 390</a:t>
              </a:r>
            </a:p>
            <a:p>
              <a:pPr algn="l">
                <a:lnSpc>
                  <a:spcPts val="4500"/>
                </a:lnSpc>
              </a:pPr>
              <a:r>
                <a:rPr lang="en-US" sz="4800" spc="120" dirty="0">
                  <a:solidFill>
                    <a:srgbClr val="DEE39D"/>
                  </a:solidFill>
                  <a:latin typeface="Consolas" panose="020B0609020204030204" pitchFamily="49" charset="0"/>
                </a:rPr>
                <a:t>H090 </a:t>
              </a:r>
              <a:r>
                <a:rPr lang="en-US" sz="4800" spc="120" dirty="0" smtClean="0">
                  <a:solidFill>
                    <a:srgbClr val="DEE39D"/>
                  </a:solidFill>
                  <a:latin typeface="Consolas" panose="020B0609020204030204" pitchFamily="49" charset="0"/>
                </a:rPr>
                <a:t>M.77</a:t>
              </a:r>
              <a:endParaRPr lang="en-US" sz="4800" spc="120" dirty="0">
                <a:solidFill>
                  <a:srgbClr val="DEE39D"/>
                </a:solidFill>
                <a:latin typeface="Consolas" panose="020B0609020204030204" pitchFamily="49" charset="0"/>
              </a:endParaRPr>
            </a:p>
          </p:txBody>
        </p:sp>
        <p:pic>
          <p:nvPicPr>
            <p:cNvPr id="66" name="Fence-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69306" y="1219619"/>
              <a:ext cx="1146050" cy="1743460"/>
            </a:xfrm>
            <a:prstGeom prst="rect">
              <a:avLst/>
            </a:prstGeom>
          </p:spPr>
        </p:pic>
      </p:grpSp>
      <p:grpSp>
        <p:nvGrpSpPr>
          <p:cNvPr id="67" name="H"/>
          <p:cNvGrpSpPr/>
          <p:nvPr/>
        </p:nvGrpSpPr>
        <p:grpSpPr>
          <a:xfrm>
            <a:off x="2860938" y="4274556"/>
            <a:ext cx="1016337" cy="584775"/>
            <a:chOff x="3216538" y="1218192"/>
            <a:chExt cx="1016337" cy="584775"/>
          </a:xfrm>
        </p:grpSpPr>
        <p:sp>
          <p:nvSpPr>
            <p:cNvPr id="68" name="H"/>
            <p:cNvSpPr txBox="1"/>
            <p:nvPr/>
          </p:nvSpPr>
          <p:spPr>
            <a:xfrm>
              <a:off x="3736261" y="1218192"/>
              <a:ext cx="49661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rgbClr val="00B0F0"/>
                  </a:solidFill>
                </a:rPr>
                <a:t>H</a:t>
              </a:r>
              <a:endParaRPr lang="en-US" sz="3200" b="1" dirty="0">
                <a:solidFill>
                  <a:srgbClr val="00B0F0"/>
                </a:solidFill>
              </a:endParaRPr>
            </a:p>
          </p:txBody>
        </p:sp>
        <p:sp>
          <p:nvSpPr>
            <p:cNvPr id="69" name="H Target"/>
            <p:cNvSpPr/>
            <p:nvPr/>
          </p:nvSpPr>
          <p:spPr bwMode="auto">
            <a:xfrm>
              <a:off x="3216538" y="1234175"/>
              <a:ext cx="521496" cy="552809"/>
            </a:xfrm>
            <a:prstGeom prst="roundRect">
              <a:avLst>
                <a:gd name="adj" fmla="val 16057"/>
              </a:avLst>
            </a:prstGeom>
            <a:noFill/>
            <a:ln w="38100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2" name="G"/>
          <p:cNvGrpSpPr/>
          <p:nvPr/>
        </p:nvGrpSpPr>
        <p:grpSpPr>
          <a:xfrm>
            <a:off x="2197569" y="1235603"/>
            <a:ext cx="3911331" cy="1744832"/>
            <a:chOff x="2197569" y="1235603"/>
            <a:chExt cx="3911331" cy="1744832"/>
          </a:xfrm>
        </p:grpSpPr>
        <p:sp>
          <p:nvSpPr>
            <p:cNvPr id="71" name="G"/>
            <p:cNvSpPr txBox="1"/>
            <p:nvPr/>
          </p:nvSpPr>
          <p:spPr>
            <a:xfrm>
              <a:off x="2197569" y="1769522"/>
              <a:ext cx="49661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rgbClr val="00B0F0"/>
                  </a:solidFill>
                </a:rPr>
                <a:t>G</a:t>
              </a:r>
              <a:endParaRPr lang="en-US" sz="3200" b="1" dirty="0">
                <a:solidFill>
                  <a:srgbClr val="00B0F0"/>
                </a:solidFill>
              </a:endParaRPr>
            </a:p>
          </p:txBody>
        </p:sp>
        <p:sp>
          <p:nvSpPr>
            <p:cNvPr id="72" name="G symbols"/>
            <p:cNvSpPr/>
            <p:nvPr/>
          </p:nvSpPr>
          <p:spPr bwMode="auto">
            <a:xfrm>
              <a:off x="2698094" y="1235603"/>
              <a:ext cx="436673" cy="1067838"/>
            </a:xfrm>
            <a:prstGeom prst="roundRect">
              <a:avLst>
                <a:gd name="adj" fmla="val 16057"/>
              </a:avLst>
            </a:prstGeom>
            <a:noFill/>
            <a:ln w="38100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8" name="G symbols"/>
            <p:cNvSpPr/>
            <p:nvPr/>
          </p:nvSpPr>
          <p:spPr bwMode="auto">
            <a:xfrm>
              <a:off x="5672227" y="2534653"/>
              <a:ext cx="436673" cy="445782"/>
            </a:xfrm>
            <a:prstGeom prst="roundRect">
              <a:avLst>
                <a:gd name="adj" fmla="val 16057"/>
              </a:avLst>
            </a:prstGeom>
            <a:noFill/>
            <a:ln w="38100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0" name="G symbols"/>
            <p:cNvSpPr/>
            <p:nvPr/>
          </p:nvSpPr>
          <p:spPr bwMode="auto">
            <a:xfrm>
              <a:off x="3169306" y="2270792"/>
              <a:ext cx="1238151" cy="125588"/>
            </a:xfrm>
            <a:prstGeom prst="roundRect">
              <a:avLst>
                <a:gd name="adj" fmla="val 16057"/>
              </a:avLst>
            </a:prstGeom>
            <a:noFill/>
            <a:ln w="38100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73" name="F"/>
          <p:cNvGrpSpPr/>
          <p:nvPr/>
        </p:nvGrpSpPr>
        <p:grpSpPr>
          <a:xfrm>
            <a:off x="3192992" y="2918981"/>
            <a:ext cx="3830699" cy="584775"/>
            <a:chOff x="3521337" y="2229024"/>
            <a:chExt cx="3830699" cy="584775"/>
          </a:xfrm>
        </p:grpSpPr>
        <p:sp>
          <p:nvSpPr>
            <p:cNvPr id="74" name="F"/>
            <p:cNvSpPr txBox="1"/>
            <p:nvPr/>
          </p:nvSpPr>
          <p:spPr>
            <a:xfrm>
              <a:off x="6855422" y="2229024"/>
              <a:ext cx="49661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rgbClr val="00B0F0"/>
                  </a:solidFill>
                </a:rPr>
                <a:t>F</a:t>
              </a:r>
              <a:endParaRPr lang="en-US" sz="3200" b="1" dirty="0">
                <a:solidFill>
                  <a:srgbClr val="00B0F0"/>
                </a:solidFill>
              </a:endParaRPr>
            </a:p>
          </p:txBody>
        </p:sp>
        <p:sp>
          <p:nvSpPr>
            <p:cNvPr id="75" name="F 4th line HSF"/>
            <p:cNvSpPr/>
            <p:nvPr/>
          </p:nvSpPr>
          <p:spPr bwMode="auto">
            <a:xfrm>
              <a:off x="3521337" y="2245007"/>
              <a:ext cx="3207808" cy="552809"/>
            </a:xfrm>
            <a:prstGeom prst="roundRect">
              <a:avLst>
                <a:gd name="adj" fmla="val 16057"/>
              </a:avLst>
            </a:prstGeom>
            <a:noFill/>
            <a:ln w="38100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76" name="E"/>
          <p:cNvGrpSpPr/>
          <p:nvPr/>
        </p:nvGrpSpPr>
        <p:grpSpPr>
          <a:xfrm>
            <a:off x="4580663" y="2161448"/>
            <a:ext cx="1540100" cy="784443"/>
            <a:chOff x="4381705" y="1811177"/>
            <a:chExt cx="1540100" cy="784443"/>
          </a:xfrm>
        </p:grpSpPr>
        <p:sp>
          <p:nvSpPr>
            <p:cNvPr id="77" name="E"/>
            <p:cNvSpPr txBox="1"/>
            <p:nvPr/>
          </p:nvSpPr>
          <p:spPr>
            <a:xfrm>
              <a:off x="5425191" y="1811177"/>
              <a:ext cx="49661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rgbClr val="00B0F0"/>
                  </a:solidFill>
                </a:rPr>
                <a:t>E</a:t>
              </a:r>
              <a:endParaRPr lang="en-US" sz="3200" b="1" dirty="0">
                <a:solidFill>
                  <a:srgbClr val="00B0F0"/>
                </a:solidFill>
              </a:endParaRPr>
            </a:p>
          </p:txBody>
        </p:sp>
        <p:sp>
          <p:nvSpPr>
            <p:cNvPr id="78" name="E GS/Other"/>
            <p:cNvSpPr/>
            <p:nvPr/>
          </p:nvSpPr>
          <p:spPr bwMode="auto">
            <a:xfrm>
              <a:off x="4381705" y="2042811"/>
              <a:ext cx="1119271" cy="552809"/>
            </a:xfrm>
            <a:prstGeom prst="roundRect">
              <a:avLst>
                <a:gd name="adj" fmla="val 16057"/>
              </a:avLst>
            </a:prstGeom>
            <a:noFill/>
            <a:ln w="38100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79" name="D"/>
          <p:cNvGrpSpPr/>
          <p:nvPr/>
        </p:nvGrpSpPr>
        <p:grpSpPr>
          <a:xfrm>
            <a:off x="2698094" y="2377099"/>
            <a:ext cx="1731861" cy="584775"/>
            <a:chOff x="3921515" y="1851080"/>
            <a:chExt cx="1731861" cy="584775"/>
          </a:xfrm>
        </p:grpSpPr>
        <p:sp>
          <p:nvSpPr>
            <p:cNvPr id="80" name="D"/>
            <p:cNvSpPr txBox="1"/>
            <p:nvPr/>
          </p:nvSpPr>
          <p:spPr>
            <a:xfrm>
              <a:off x="3921515" y="1851080"/>
              <a:ext cx="49661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rgbClr val="00B0F0"/>
                  </a:solidFill>
                </a:rPr>
                <a:t>D</a:t>
              </a:r>
              <a:endParaRPr lang="en-US" sz="3200" b="1" dirty="0">
                <a:solidFill>
                  <a:srgbClr val="00B0F0"/>
                </a:solidFill>
              </a:endParaRPr>
            </a:p>
          </p:txBody>
        </p:sp>
        <p:sp>
          <p:nvSpPr>
            <p:cNvPr id="81" name="D CID"/>
            <p:cNvSpPr/>
            <p:nvPr/>
          </p:nvSpPr>
          <p:spPr bwMode="auto">
            <a:xfrm>
              <a:off x="4421300" y="1867063"/>
              <a:ext cx="1232076" cy="552809"/>
            </a:xfrm>
            <a:prstGeom prst="roundRect">
              <a:avLst>
                <a:gd name="adj" fmla="val 16057"/>
              </a:avLst>
            </a:prstGeom>
            <a:noFill/>
            <a:ln w="38100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82" name="B&amp;C"/>
          <p:cNvGrpSpPr/>
          <p:nvPr/>
        </p:nvGrpSpPr>
        <p:grpSpPr>
          <a:xfrm>
            <a:off x="3184152" y="1816026"/>
            <a:ext cx="3555145" cy="584775"/>
            <a:chOff x="3368937" y="1344785"/>
            <a:chExt cx="3555145" cy="584775"/>
          </a:xfrm>
        </p:grpSpPr>
        <p:sp>
          <p:nvSpPr>
            <p:cNvPr id="83" name="B&amp;C"/>
            <p:cNvSpPr txBox="1"/>
            <p:nvPr/>
          </p:nvSpPr>
          <p:spPr>
            <a:xfrm>
              <a:off x="5903260" y="1344785"/>
              <a:ext cx="102082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rgbClr val="00B0F0"/>
                  </a:solidFill>
                </a:rPr>
                <a:t>B</a:t>
              </a:r>
              <a:r>
                <a:rPr lang="en-US" sz="2400" b="1" dirty="0" smtClean="0">
                  <a:solidFill>
                    <a:srgbClr val="00B0F0"/>
                  </a:solidFill>
                </a:rPr>
                <a:t>&amp;</a:t>
              </a:r>
              <a:r>
                <a:rPr lang="en-US" sz="3200" b="1" dirty="0" smtClean="0">
                  <a:solidFill>
                    <a:srgbClr val="00B0F0"/>
                  </a:solidFill>
                </a:rPr>
                <a:t>C</a:t>
              </a:r>
              <a:endParaRPr lang="en-US" sz="3200" b="1" dirty="0">
                <a:solidFill>
                  <a:srgbClr val="00B0F0"/>
                </a:solidFill>
              </a:endParaRPr>
            </a:p>
          </p:txBody>
        </p:sp>
        <p:sp>
          <p:nvSpPr>
            <p:cNvPr id="84" name="B&amp;C ALT"/>
            <p:cNvSpPr/>
            <p:nvPr/>
          </p:nvSpPr>
          <p:spPr bwMode="auto">
            <a:xfrm>
              <a:off x="3368937" y="1360768"/>
              <a:ext cx="2523040" cy="552809"/>
            </a:xfrm>
            <a:prstGeom prst="roundRect">
              <a:avLst>
                <a:gd name="adj" fmla="val 16057"/>
              </a:avLst>
            </a:prstGeom>
            <a:noFill/>
            <a:ln w="38100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85" name="A"/>
          <p:cNvGrpSpPr/>
          <p:nvPr/>
        </p:nvGrpSpPr>
        <p:grpSpPr>
          <a:xfrm>
            <a:off x="3216537" y="1219619"/>
            <a:ext cx="2987269" cy="584775"/>
            <a:chOff x="3216537" y="1181522"/>
            <a:chExt cx="2987269" cy="584775"/>
          </a:xfrm>
        </p:grpSpPr>
        <p:sp>
          <p:nvSpPr>
            <p:cNvPr id="86" name="A"/>
            <p:cNvSpPr txBox="1"/>
            <p:nvPr/>
          </p:nvSpPr>
          <p:spPr>
            <a:xfrm>
              <a:off x="5707192" y="1181522"/>
              <a:ext cx="49661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rgbClr val="00B0F0"/>
                  </a:solidFill>
                </a:rPr>
                <a:t>A</a:t>
              </a:r>
              <a:endParaRPr lang="en-US" sz="3200" b="1" dirty="0">
                <a:solidFill>
                  <a:srgbClr val="00B0F0"/>
                </a:solidFill>
              </a:endParaRPr>
            </a:p>
          </p:txBody>
        </p:sp>
        <p:sp>
          <p:nvSpPr>
            <p:cNvPr id="87" name="A ACID"/>
            <p:cNvSpPr/>
            <p:nvPr/>
          </p:nvSpPr>
          <p:spPr bwMode="auto">
            <a:xfrm>
              <a:off x="3216537" y="1197505"/>
              <a:ext cx="2483397" cy="552809"/>
            </a:xfrm>
            <a:prstGeom prst="roundRect">
              <a:avLst>
                <a:gd name="adj" fmla="val 16057"/>
              </a:avLst>
            </a:prstGeom>
            <a:noFill/>
            <a:ln w="38100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65819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Click icon">
            <a:extLst>
              <a:ext uri="{FF2B5EF4-FFF2-40B4-BE49-F238E27FC236}">
                <a16:creationId xmlns:a16="http://schemas.microsoft.com/office/drawing/2014/main" id="{4C972C55-7FB0-4739-998A-66C927C423C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9663" y="6261870"/>
            <a:ext cx="394232" cy="365760"/>
          </a:xfrm>
          <a:prstGeom prst="rect">
            <a:avLst/>
          </a:prstGeom>
        </p:spPr>
      </p:pic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89911E6A-ADE7-436B-8967-8CFEE9B0DCD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971814" y="6356350"/>
            <a:ext cx="569955" cy="365125"/>
          </a:xfrm>
        </p:spPr>
        <p:txBody>
          <a:bodyPr/>
          <a:lstStyle/>
          <a:p>
            <a:pPr marL="0" indent="0">
              <a:buFont typeface="+mj-lt"/>
              <a:buNone/>
            </a:pPr>
            <a:fld id="{F2BD9D44-EC01-4E71-8CAE-9F9624182C03}" type="slidenum">
              <a:rPr lang="en-US" altLang="en-US" b="1" smtClean="0">
                <a:solidFill>
                  <a:srgbClr val="FFFFFF"/>
                </a:solidFill>
              </a:rPr>
              <a:pPr marL="0" indent="0">
                <a:buFont typeface="+mj-lt"/>
                <a:buNone/>
              </a:pPr>
              <a:t>50</a:t>
            </a:fld>
            <a:endParaRPr lang="en-US" dirty="0"/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161925" y="123100"/>
            <a:ext cx="7886700" cy="632946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rgbClr val="1D2F68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panose="020B06040202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panose="020B06040202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panose="020B06040202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panose="020B0604020202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panose="020B0604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panose="020B0604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panose="020B0604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dirty="0">
                <a:solidFill>
                  <a:srgbClr val="FFC000"/>
                </a:solidFill>
              </a:rPr>
              <a:t>Slide </a:t>
            </a:r>
            <a:r>
              <a:rPr lang="en-US" dirty="0" smtClean="0">
                <a:solidFill>
                  <a:srgbClr val="FFC000"/>
                </a:solidFill>
              </a:rPr>
              <a:t>10</a:t>
            </a:r>
            <a:endParaRPr lang="en-US" sz="2000" dirty="0">
              <a:solidFill>
                <a:srgbClr val="FFC000"/>
              </a:solidFill>
            </a:endParaRPr>
          </a:p>
        </p:txBody>
      </p:sp>
      <p:pic>
        <p:nvPicPr>
          <p:cNvPr id="5" name="Leader">
            <a:extLst>
              <a:ext uri="{FF2B5EF4-FFF2-40B4-BE49-F238E27FC236}">
                <a16:creationId xmlns:a16="http://schemas.microsoft.com/office/drawing/2014/main" id="{CB3156E8-AE4E-4D0E-B4D1-4B97B007DEA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77" r="38948"/>
          <a:stretch/>
        </p:blipFill>
        <p:spPr>
          <a:xfrm>
            <a:off x="2968625" y="2490886"/>
            <a:ext cx="314326" cy="2145796"/>
          </a:xfrm>
          <a:prstGeom prst="rect">
            <a:avLst/>
          </a:prstGeom>
        </p:spPr>
      </p:pic>
      <p:pic>
        <p:nvPicPr>
          <p:cNvPr id="9" name="Hist 2">
            <a:extLst>
              <a:ext uri="{FF2B5EF4-FFF2-40B4-BE49-F238E27FC236}">
                <a16:creationId xmlns:a16="http://schemas.microsoft.com/office/drawing/2014/main" id="{DBFEB002-DCA3-4207-99CE-2D179724AFC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0631" y="4357963"/>
            <a:ext cx="313945" cy="448057"/>
          </a:xfrm>
          <a:prstGeom prst="rect">
            <a:avLst/>
          </a:prstGeom>
        </p:spPr>
      </p:pic>
      <p:pic>
        <p:nvPicPr>
          <p:cNvPr id="41" name="IDENT">
            <a:extLst>
              <a:ext uri="{FF2B5EF4-FFF2-40B4-BE49-F238E27FC236}">
                <a16:creationId xmlns:a16="http://schemas.microsoft.com/office/drawing/2014/main" id="{A820EDD5-C75C-473B-8ACC-F8E71D363C8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2169" y="4406936"/>
            <a:ext cx="408433" cy="411481"/>
          </a:xfrm>
          <a:prstGeom prst="rect">
            <a:avLst/>
          </a:prstGeom>
        </p:spPr>
      </p:pic>
      <p:pic>
        <p:nvPicPr>
          <p:cNvPr id="45" name="SAT Comm">
            <a:extLst>
              <a:ext uri="{FF2B5EF4-FFF2-40B4-BE49-F238E27FC236}">
                <a16:creationId xmlns:a16="http://schemas.microsoft.com/office/drawing/2014/main" id="{C233242B-650D-4B7B-A372-6CAE8C78C55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957" y="1361062"/>
            <a:ext cx="240792" cy="304801"/>
          </a:xfrm>
          <a:prstGeom prst="rect">
            <a:avLst/>
          </a:prstGeom>
        </p:spPr>
      </p:pic>
      <p:pic>
        <p:nvPicPr>
          <p:cNvPr id="43" name="VCI-A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9949" y="1945103"/>
            <a:ext cx="292609" cy="286513"/>
          </a:xfrm>
          <a:prstGeom prst="rect">
            <a:avLst/>
          </a:prstGeom>
        </p:spPr>
      </p:pic>
      <p:pic>
        <p:nvPicPr>
          <p:cNvPr id="42" name="Hist 1 IDENT">
            <a:extLst>
              <a:ext uri="{FF2B5EF4-FFF2-40B4-BE49-F238E27FC236}">
                <a16:creationId xmlns:a16="http://schemas.microsoft.com/office/drawing/2014/main" id="{F8108331-1756-4959-BCF6-B99E3C8F282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5458" y="4459397"/>
            <a:ext cx="405385" cy="362713"/>
          </a:xfrm>
          <a:prstGeom prst="rect">
            <a:avLst/>
          </a:prstGeom>
        </p:spPr>
      </p:pic>
      <p:pic>
        <p:nvPicPr>
          <p:cNvPr id="44" name="CDA w/ eligibility">
            <a:extLst>
              <a:ext uri="{FF2B5EF4-FFF2-40B4-BE49-F238E27FC236}">
                <a16:creationId xmlns:a16="http://schemas.microsoft.com/office/drawing/2014/main" id="{133C382A-404F-4A44-B64F-65A31ED6FA9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0534" y="1388040"/>
            <a:ext cx="310897" cy="307849"/>
          </a:xfrm>
          <a:prstGeom prst="rect">
            <a:avLst/>
          </a:prstGeom>
        </p:spPr>
      </p:pic>
      <p:grpSp>
        <p:nvGrpSpPr>
          <p:cNvPr id="47" name="DAL739 250+255"/>
          <p:cNvGrpSpPr/>
          <p:nvPr/>
        </p:nvGrpSpPr>
        <p:grpSpPr>
          <a:xfrm>
            <a:off x="3145933" y="1219619"/>
            <a:ext cx="2688913" cy="2406535"/>
            <a:chOff x="3145933" y="1219619"/>
            <a:chExt cx="2688913" cy="2406535"/>
          </a:xfrm>
        </p:grpSpPr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CED47D9F-814A-4DD1-B97D-D0C01EBD5958}"/>
                </a:ext>
              </a:extLst>
            </p:cNvPr>
            <p:cNvSpPr txBox="1"/>
            <p:nvPr/>
          </p:nvSpPr>
          <p:spPr>
            <a:xfrm>
              <a:off x="3145933" y="1225497"/>
              <a:ext cx="2688913" cy="24006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lnSpc>
                  <a:spcPts val="4500"/>
                </a:lnSpc>
              </a:pPr>
              <a:r>
                <a:rPr lang="en-US" sz="4800" spc="120" dirty="0" smtClean="0">
                  <a:solidFill>
                    <a:srgbClr val="DEE39D"/>
                  </a:solidFill>
                  <a:latin typeface="Consolas" panose="020B0609020204030204" pitchFamily="49" charset="0"/>
                </a:rPr>
                <a:t>DAL739</a:t>
              </a:r>
              <a:endParaRPr lang="en-US" sz="4800" spc="120" dirty="0">
                <a:solidFill>
                  <a:srgbClr val="DEE39D"/>
                </a:solidFill>
                <a:latin typeface="Consolas" panose="020B0609020204030204" pitchFamily="49" charset="0"/>
              </a:endParaRPr>
            </a:p>
            <a:p>
              <a:pPr algn="l">
                <a:lnSpc>
                  <a:spcPts val="4500"/>
                </a:lnSpc>
              </a:pPr>
              <a:r>
                <a:rPr lang="en-US" sz="4800" spc="120" dirty="0" smtClean="0">
                  <a:solidFill>
                    <a:srgbClr val="DEE39D"/>
                  </a:solidFill>
                  <a:latin typeface="Consolas" panose="020B0609020204030204" pitchFamily="49" charset="0"/>
                </a:rPr>
                <a:t>250+255</a:t>
              </a:r>
              <a:endParaRPr lang="en-US" sz="4800" spc="120" dirty="0">
                <a:solidFill>
                  <a:srgbClr val="DEE39D"/>
                </a:solidFill>
                <a:latin typeface="Consolas" panose="020B0609020204030204" pitchFamily="49" charset="0"/>
              </a:endParaRPr>
            </a:p>
            <a:p>
              <a:pPr algn="l">
                <a:lnSpc>
                  <a:spcPts val="4500"/>
                </a:lnSpc>
              </a:pPr>
              <a:r>
                <a:rPr lang="en-US" sz="4800" spc="120" dirty="0" smtClean="0">
                  <a:solidFill>
                    <a:srgbClr val="DEE39D"/>
                  </a:solidFill>
                  <a:latin typeface="Consolas" panose="020B0609020204030204" pitchFamily="49" charset="0"/>
                </a:rPr>
                <a:t>311 480</a:t>
              </a:r>
            </a:p>
            <a:p>
              <a:pPr algn="l">
                <a:lnSpc>
                  <a:spcPts val="4500"/>
                </a:lnSpc>
              </a:pPr>
              <a:r>
                <a:rPr lang="en-US" sz="4800" spc="120" dirty="0" smtClean="0">
                  <a:solidFill>
                    <a:srgbClr val="DEE39D"/>
                  </a:solidFill>
                  <a:latin typeface="Consolas" panose="020B0609020204030204" pitchFamily="49" charset="0"/>
                </a:rPr>
                <a:t>KORD</a:t>
              </a:r>
              <a:endParaRPr lang="en-US" sz="4800" spc="120" dirty="0">
                <a:solidFill>
                  <a:srgbClr val="DEE39D"/>
                </a:solidFill>
                <a:latin typeface="Consolas" panose="020B0609020204030204" pitchFamily="49" charset="0"/>
              </a:endParaRPr>
            </a:p>
          </p:txBody>
        </p:sp>
        <p:pic>
          <p:nvPicPr>
            <p:cNvPr id="49" name="Fence-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69306" y="1219619"/>
              <a:ext cx="1146050" cy="1743460"/>
            </a:xfrm>
            <a:prstGeom prst="rect">
              <a:avLst/>
            </a:prstGeom>
          </p:spPr>
        </p:pic>
      </p:grpSp>
      <p:grpSp>
        <p:nvGrpSpPr>
          <p:cNvPr id="51" name="H"/>
          <p:cNvGrpSpPr/>
          <p:nvPr/>
        </p:nvGrpSpPr>
        <p:grpSpPr>
          <a:xfrm>
            <a:off x="2860938" y="4274556"/>
            <a:ext cx="1016337" cy="584775"/>
            <a:chOff x="3216538" y="1218192"/>
            <a:chExt cx="1016337" cy="584775"/>
          </a:xfrm>
        </p:grpSpPr>
        <p:sp>
          <p:nvSpPr>
            <p:cNvPr id="52" name="H"/>
            <p:cNvSpPr txBox="1"/>
            <p:nvPr/>
          </p:nvSpPr>
          <p:spPr>
            <a:xfrm>
              <a:off x="3736261" y="1218192"/>
              <a:ext cx="49661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rgbClr val="00B0F0"/>
                  </a:solidFill>
                </a:rPr>
                <a:t>H</a:t>
              </a:r>
              <a:endParaRPr lang="en-US" sz="3200" b="1" dirty="0">
                <a:solidFill>
                  <a:srgbClr val="00B0F0"/>
                </a:solidFill>
              </a:endParaRPr>
            </a:p>
          </p:txBody>
        </p:sp>
        <p:sp>
          <p:nvSpPr>
            <p:cNvPr id="53" name="H Target"/>
            <p:cNvSpPr/>
            <p:nvPr/>
          </p:nvSpPr>
          <p:spPr bwMode="auto">
            <a:xfrm>
              <a:off x="3216538" y="1234175"/>
              <a:ext cx="521496" cy="552809"/>
            </a:xfrm>
            <a:prstGeom prst="roundRect">
              <a:avLst>
                <a:gd name="adj" fmla="val 16057"/>
              </a:avLst>
            </a:prstGeom>
            <a:noFill/>
            <a:ln w="38100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7" name="G"/>
          <p:cNvGrpSpPr/>
          <p:nvPr/>
        </p:nvGrpSpPr>
        <p:grpSpPr>
          <a:xfrm>
            <a:off x="2197569" y="1235603"/>
            <a:ext cx="3838342" cy="1118694"/>
            <a:chOff x="2197569" y="1235603"/>
            <a:chExt cx="3838342" cy="1118694"/>
          </a:xfrm>
        </p:grpSpPr>
        <p:sp>
          <p:nvSpPr>
            <p:cNvPr id="55" name="G"/>
            <p:cNvSpPr txBox="1"/>
            <p:nvPr/>
          </p:nvSpPr>
          <p:spPr>
            <a:xfrm>
              <a:off x="2197569" y="1769522"/>
              <a:ext cx="49661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rgbClr val="00B0F0"/>
                  </a:solidFill>
                </a:rPr>
                <a:t>G</a:t>
              </a:r>
              <a:endParaRPr lang="en-US" sz="3200" b="1" dirty="0">
                <a:solidFill>
                  <a:srgbClr val="00B0F0"/>
                </a:solidFill>
              </a:endParaRPr>
            </a:p>
          </p:txBody>
        </p:sp>
        <p:sp>
          <p:nvSpPr>
            <p:cNvPr id="56" name="G symbols"/>
            <p:cNvSpPr/>
            <p:nvPr/>
          </p:nvSpPr>
          <p:spPr bwMode="auto">
            <a:xfrm>
              <a:off x="2698094" y="1235603"/>
              <a:ext cx="436673" cy="1067838"/>
            </a:xfrm>
            <a:prstGeom prst="roundRect">
              <a:avLst>
                <a:gd name="adj" fmla="val 16057"/>
              </a:avLst>
            </a:prstGeom>
            <a:noFill/>
            <a:ln w="38100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2" name="G symbols"/>
            <p:cNvSpPr/>
            <p:nvPr/>
          </p:nvSpPr>
          <p:spPr bwMode="auto">
            <a:xfrm>
              <a:off x="5599238" y="1286459"/>
              <a:ext cx="436673" cy="458221"/>
            </a:xfrm>
            <a:prstGeom prst="roundRect">
              <a:avLst>
                <a:gd name="adj" fmla="val 16057"/>
              </a:avLst>
            </a:prstGeom>
            <a:noFill/>
            <a:ln w="38100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57" name="F"/>
          <p:cNvGrpSpPr/>
          <p:nvPr/>
        </p:nvGrpSpPr>
        <p:grpSpPr>
          <a:xfrm>
            <a:off x="3192992" y="2918981"/>
            <a:ext cx="1981836" cy="584775"/>
            <a:chOff x="3521337" y="2229024"/>
            <a:chExt cx="1981836" cy="584775"/>
          </a:xfrm>
        </p:grpSpPr>
        <p:sp>
          <p:nvSpPr>
            <p:cNvPr id="58" name="F"/>
            <p:cNvSpPr txBox="1"/>
            <p:nvPr/>
          </p:nvSpPr>
          <p:spPr>
            <a:xfrm>
              <a:off x="5006559" y="2229024"/>
              <a:ext cx="49661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rgbClr val="00B0F0"/>
                  </a:solidFill>
                </a:rPr>
                <a:t>F</a:t>
              </a:r>
              <a:endParaRPr lang="en-US" sz="3200" b="1" dirty="0">
                <a:solidFill>
                  <a:srgbClr val="00B0F0"/>
                </a:solidFill>
              </a:endParaRPr>
            </a:p>
          </p:txBody>
        </p:sp>
        <p:sp>
          <p:nvSpPr>
            <p:cNvPr id="59" name="F 4th line HSF"/>
            <p:cNvSpPr/>
            <p:nvPr/>
          </p:nvSpPr>
          <p:spPr bwMode="auto">
            <a:xfrm>
              <a:off x="3521337" y="2245007"/>
              <a:ext cx="1475045" cy="552809"/>
            </a:xfrm>
            <a:prstGeom prst="roundRect">
              <a:avLst>
                <a:gd name="adj" fmla="val 16057"/>
              </a:avLst>
            </a:prstGeom>
            <a:noFill/>
            <a:ln w="38100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60" name="E"/>
          <p:cNvGrpSpPr/>
          <p:nvPr/>
        </p:nvGrpSpPr>
        <p:grpSpPr>
          <a:xfrm>
            <a:off x="4580663" y="2377099"/>
            <a:ext cx="1616393" cy="584775"/>
            <a:chOff x="4381705" y="2026828"/>
            <a:chExt cx="1616393" cy="584775"/>
          </a:xfrm>
        </p:grpSpPr>
        <p:sp>
          <p:nvSpPr>
            <p:cNvPr id="61" name="E"/>
            <p:cNvSpPr txBox="1"/>
            <p:nvPr/>
          </p:nvSpPr>
          <p:spPr>
            <a:xfrm>
              <a:off x="5501484" y="2026828"/>
              <a:ext cx="49661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rgbClr val="00B0F0"/>
                  </a:solidFill>
                </a:rPr>
                <a:t>E</a:t>
              </a:r>
              <a:endParaRPr lang="en-US" sz="3200" b="1" dirty="0">
                <a:solidFill>
                  <a:srgbClr val="00B0F0"/>
                </a:solidFill>
              </a:endParaRPr>
            </a:p>
          </p:txBody>
        </p:sp>
        <p:sp>
          <p:nvSpPr>
            <p:cNvPr id="62" name="E GS/Other"/>
            <p:cNvSpPr/>
            <p:nvPr/>
          </p:nvSpPr>
          <p:spPr bwMode="auto">
            <a:xfrm>
              <a:off x="4381705" y="2042811"/>
              <a:ext cx="1119271" cy="552809"/>
            </a:xfrm>
            <a:prstGeom prst="roundRect">
              <a:avLst>
                <a:gd name="adj" fmla="val 16057"/>
              </a:avLst>
            </a:prstGeom>
            <a:noFill/>
            <a:ln w="38100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63" name="D"/>
          <p:cNvGrpSpPr/>
          <p:nvPr/>
        </p:nvGrpSpPr>
        <p:grpSpPr>
          <a:xfrm>
            <a:off x="2698094" y="2377099"/>
            <a:ext cx="1731861" cy="584775"/>
            <a:chOff x="3921515" y="1851080"/>
            <a:chExt cx="1731861" cy="584775"/>
          </a:xfrm>
        </p:grpSpPr>
        <p:sp>
          <p:nvSpPr>
            <p:cNvPr id="64" name="D"/>
            <p:cNvSpPr txBox="1"/>
            <p:nvPr/>
          </p:nvSpPr>
          <p:spPr>
            <a:xfrm>
              <a:off x="3921515" y="1851080"/>
              <a:ext cx="49661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rgbClr val="00B0F0"/>
                  </a:solidFill>
                </a:rPr>
                <a:t>D</a:t>
              </a:r>
              <a:endParaRPr lang="en-US" sz="3200" b="1" dirty="0">
                <a:solidFill>
                  <a:srgbClr val="00B0F0"/>
                </a:solidFill>
              </a:endParaRPr>
            </a:p>
          </p:txBody>
        </p:sp>
        <p:sp>
          <p:nvSpPr>
            <p:cNvPr id="65" name="D CID"/>
            <p:cNvSpPr/>
            <p:nvPr/>
          </p:nvSpPr>
          <p:spPr bwMode="auto">
            <a:xfrm>
              <a:off x="4421300" y="1867063"/>
              <a:ext cx="1232076" cy="552809"/>
            </a:xfrm>
            <a:prstGeom prst="roundRect">
              <a:avLst>
                <a:gd name="adj" fmla="val 16057"/>
              </a:avLst>
            </a:prstGeom>
            <a:noFill/>
            <a:ln w="38100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66" name="B&amp;C"/>
          <p:cNvGrpSpPr/>
          <p:nvPr/>
        </p:nvGrpSpPr>
        <p:grpSpPr>
          <a:xfrm>
            <a:off x="3224262" y="1795971"/>
            <a:ext cx="3575200" cy="584775"/>
            <a:chOff x="3368937" y="1344785"/>
            <a:chExt cx="3575200" cy="584775"/>
          </a:xfrm>
        </p:grpSpPr>
        <p:sp>
          <p:nvSpPr>
            <p:cNvPr id="67" name="B&amp;C"/>
            <p:cNvSpPr txBox="1"/>
            <p:nvPr/>
          </p:nvSpPr>
          <p:spPr>
            <a:xfrm>
              <a:off x="5838089" y="1344785"/>
              <a:ext cx="11060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rgbClr val="00B0F0"/>
                  </a:solidFill>
                </a:rPr>
                <a:t>B</a:t>
              </a:r>
              <a:r>
                <a:rPr lang="en-US" sz="2400" b="1" dirty="0" smtClean="0">
                  <a:solidFill>
                    <a:srgbClr val="00B0F0"/>
                  </a:solidFill>
                </a:rPr>
                <a:t>&amp;</a:t>
              </a:r>
              <a:r>
                <a:rPr lang="en-US" sz="3200" b="1" dirty="0" smtClean="0">
                  <a:solidFill>
                    <a:srgbClr val="00B0F0"/>
                  </a:solidFill>
                </a:rPr>
                <a:t>C</a:t>
              </a:r>
              <a:endParaRPr lang="en-US" sz="3200" b="1" dirty="0">
                <a:solidFill>
                  <a:srgbClr val="00B0F0"/>
                </a:solidFill>
              </a:endParaRPr>
            </a:p>
          </p:txBody>
        </p:sp>
        <p:sp>
          <p:nvSpPr>
            <p:cNvPr id="68" name="B&amp;C ALT"/>
            <p:cNvSpPr/>
            <p:nvPr/>
          </p:nvSpPr>
          <p:spPr bwMode="auto">
            <a:xfrm>
              <a:off x="3368937" y="1360768"/>
              <a:ext cx="2475672" cy="552809"/>
            </a:xfrm>
            <a:prstGeom prst="roundRect">
              <a:avLst>
                <a:gd name="adj" fmla="val 16057"/>
              </a:avLst>
            </a:prstGeom>
            <a:noFill/>
            <a:ln w="38100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69" name="A"/>
          <p:cNvGrpSpPr/>
          <p:nvPr/>
        </p:nvGrpSpPr>
        <p:grpSpPr>
          <a:xfrm>
            <a:off x="3216538" y="802860"/>
            <a:ext cx="2513340" cy="985551"/>
            <a:chOff x="3216538" y="764763"/>
            <a:chExt cx="2513340" cy="985551"/>
          </a:xfrm>
        </p:grpSpPr>
        <p:sp>
          <p:nvSpPr>
            <p:cNvPr id="70" name="A"/>
            <p:cNvSpPr txBox="1"/>
            <p:nvPr/>
          </p:nvSpPr>
          <p:spPr>
            <a:xfrm>
              <a:off x="5233264" y="764763"/>
              <a:ext cx="49661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rgbClr val="00B0F0"/>
                  </a:solidFill>
                </a:rPr>
                <a:t>A</a:t>
              </a:r>
              <a:endParaRPr lang="en-US" sz="3200" b="1" dirty="0">
                <a:solidFill>
                  <a:srgbClr val="00B0F0"/>
                </a:solidFill>
              </a:endParaRPr>
            </a:p>
          </p:txBody>
        </p:sp>
        <p:sp>
          <p:nvSpPr>
            <p:cNvPr id="71" name="A ACID"/>
            <p:cNvSpPr/>
            <p:nvPr/>
          </p:nvSpPr>
          <p:spPr bwMode="auto">
            <a:xfrm>
              <a:off x="3216538" y="1197505"/>
              <a:ext cx="2111210" cy="552809"/>
            </a:xfrm>
            <a:prstGeom prst="roundRect">
              <a:avLst>
                <a:gd name="adj" fmla="val 16057"/>
              </a:avLst>
            </a:prstGeom>
            <a:noFill/>
            <a:ln w="38100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03480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Leader">
            <a:extLst>
              <a:ext uri="{FF2B5EF4-FFF2-40B4-BE49-F238E27FC236}">
                <a16:creationId xmlns:a16="http://schemas.microsoft.com/office/drawing/2014/main" id="{CB3156E8-AE4E-4D0E-B4D1-4B97B007DEA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77" r="38948"/>
          <a:stretch/>
        </p:blipFill>
        <p:spPr>
          <a:xfrm>
            <a:off x="2962275" y="2490886"/>
            <a:ext cx="314326" cy="2145796"/>
          </a:xfrm>
          <a:prstGeom prst="rect">
            <a:avLst/>
          </a:prstGeom>
        </p:spPr>
      </p:pic>
      <p:pic>
        <p:nvPicPr>
          <p:cNvPr id="12" name="VCI_M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9679" y="1944596"/>
            <a:ext cx="292609" cy="289561"/>
          </a:xfrm>
          <a:prstGeom prst="rect">
            <a:avLst/>
          </a:prstGeom>
        </p:spPr>
      </p:pic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89911E6A-ADE7-436B-8967-8CFEE9B0DCD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971814" y="6356350"/>
            <a:ext cx="569955" cy="365125"/>
          </a:xfrm>
        </p:spPr>
        <p:txBody>
          <a:bodyPr/>
          <a:lstStyle/>
          <a:p>
            <a:pPr marL="0" indent="0">
              <a:buFont typeface="+mj-lt"/>
              <a:buNone/>
            </a:pPr>
            <a:fld id="{F2BD9D44-EC01-4E71-8CAE-9F9624182C03}" type="slidenum">
              <a:rPr lang="en-US" altLang="en-US" b="1" smtClean="0">
                <a:solidFill>
                  <a:srgbClr val="FFFFFF"/>
                </a:solidFill>
              </a:rPr>
              <a:pPr marL="0" indent="0">
                <a:buFont typeface="+mj-lt"/>
                <a:buNone/>
              </a:pPr>
              <a:t>51</a:t>
            </a:fld>
            <a:endParaRPr lang="en-US" dirty="0"/>
          </a:p>
        </p:txBody>
      </p:sp>
      <p:sp>
        <p:nvSpPr>
          <p:cNvPr id="6" name="Black Mask"/>
          <p:cNvSpPr/>
          <p:nvPr/>
        </p:nvSpPr>
        <p:spPr bwMode="auto">
          <a:xfrm>
            <a:off x="4313701" y="2386814"/>
            <a:ext cx="1413679" cy="615671"/>
          </a:xfrm>
          <a:prstGeom prst="rect">
            <a:avLst/>
          </a:prstGeom>
          <a:solidFill>
            <a:srgbClr val="000000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161925" y="123100"/>
            <a:ext cx="7886700" cy="632946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rgbClr val="1D2F68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panose="020B06040202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panose="020B06040202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panose="020B06040202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panose="020B0604020202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panose="020B0604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panose="020B0604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panose="020B0604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dirty="0">
                <a:solidFill>
                  <a:srgbClr val="FFC000"/>
                </a:solidFill>
              </a:rPr>
              <a:t>Slide </a:t>
            </a:r>
            <a:r>
              <a:rPr lang="en-US" dirty="0" smtClean="0">
                <a:solidFill>
                  <a:srgbClr val="FFC000"/>
                </a:solidFill>
              </a:rPr>
              <a:t>11</a:t>
            </a:r>
            <a:endParaRPr lang="en-US" dirty="0">
              <a:solidFill>
                <a:srgbClr val="FFC000"/>
              </a:solidFill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85BF49B4-3EA1-4BA3-886F-588E5BB9864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4287" y="1880206"/>
            <a:ext cx="280417" cy="399289"/>
          </a:xfrm>
          <a:prstGeom prst="rect">
            <a:avLst/>
          </a:prstGeom>
        </p:spPr>
      </p:pic>
      <p:pic>
        <p:nvPicPr>
          <p:cNvPr id="19" name="Click icon">
            <a:extLst>
              <a:ext uri="{FF2B5EF4-FFF2-40B4-BE49-F238E27FC236}">
                <a16:creationId xmlns:a16="http://schemas.microsoft.com/office/drawing/2014/main" id="{4C972C55-7FB0-4739-998A-66C927C423C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9663" y="6261870"/>
            <a:ext cx="394232" cy="365760"/>
          </a:xfrm>
          <a:prstGeom prst="rect">
            <a:avLst/>
          </a:prstGeom>
        </p:spPr>
      </p:pic>
      <p:grpSp>
        <p:nvGrpSpPr>
          <p:cNvPr id="11" name="N376CS"/>
          <p:cNvGrpSpPr/>
          <p:nvPr/>
        </p:nvGrpSpPr>
        <p:grpSpPr>
          <a:xfrm>
            <a:off x="3145933" y="1219619"/>
            <a:ext cx="2688913" cy="2406535"/>
            <a:chOff x="3145933" y="1219619"/>
            <a:chExt cx="2688913" cy="2406535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CED47D9F-814A-4DD1-B97D-D0C01EBD5958}"/>
                </a:ext>
              </a:extLst>
            </p:cNvPr>
            <p:cNvSpPr txBox="1"/>
            <p:nvPr/>
          </p:nvSpPr>
          <p:spPr>
            <a:xfrm>
              <a:off x="3145933" y="1225497"/>
              <a:ext cx="2688913" cy="24006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lnSpc>
                  <a:spcPts val="4500"/>
                </a:lnSpc>
              </a:pPr>
              <a:r>
                <a:rPr lang="en-US" sz="4800" spc="120" dirty="0" smtClean="0">
                  <a:solidFill>
                    <a:srgbClr val="DEE39D"/>
                  </a:solidFill>
                  <a:latin typeface="Consolas" panose="020B0609020204030204" pitchFamily="49" charset="0"/>
                </a:rPr>
                <a:t>N376CS</a:t>
              </a:r>
              <a:endParaRPr lang="en-US" sz="4800" spc="120" dirty="0">
                <a:solidFill>
                  <a:srgbClr val="DEE39D"/>
                </a:solidFill>
                <a:latin typeface="Consolas" panose="020B0609020204030204" pitchFamily="49" charset="0"/>
              </a:endParaRPr>
            </a:p>
            <a:p>
              <a:pPr algn="l">
                <a:lnSpc>
                  <a:spcPts val="4500"/>
                </a:lnSpc>
              </a:pPr>
              <a:r>
                <a:rPr lang="en-US" sz="4800" spc="120" dirty="0" smtClean="0">
                  <a:solidFill>
                    <a:srgbClr val="DEE39D"/>
                  </a:solidFill>
                  <a:latin typeface="Consolas" panose="020B0609020204030204" pitchFamily="49" charset="0"/>
                </a:rPr>
                <a:t>110 65#</a:t>
              </a:r>
              <a:endParaRPr lang="en-US" sz="4800" spc="120" dirty="0">
                <a:solidFill>
                  <a:srgbClr val="DEE39D"/>
                </a:solidFill>
                <a:latin typeface="Consolas" panose="020B0609020204030204" pitchFamily="49" charset="0"/>
              </a:endParaRPr>
            </a:p>
            <a:p>
              <a:pPr algn="l">
                <a:lnSpc>
                  <a:spcPts val="4500"/>
                </a:lnSpc>
              </a:pPr>
              <a:r>
                <a:rPr lang="en-US" sz="4800" spc="120" dirty="0" smtClean="0">
                  <a:solidFill>
                    <a:srgbClr val="DEE39D"/>
                  </a:solidFill>
                  <a:latin typeface="Consolas" panose="020B0609020204030204" pitchFamily="49" charset="0"/>
                </a:rPr>
                <a:t>309 124</a:t>
              </a:r>
            </a:p>
            <a:p>
              <a:pPr algn="l">
                <a:lnSpc>
                  <a:spcPts val="4500"/>
                </a:lnSpc>
              </a:pPr>
              <a:r>
                <a:rPr lang="en-US" sz="4800" spc="120" dirty="0" smtClean="0">
                  <a:solidFill>
                    <a:srgbClr val="DEE39D"/>
                  </a:solidFill>
                  <a:latin typeface="Consolas" panose="020B0609020204030204" pitchFamily="49" charset="0"/>
                </a:rPr>
                <a:t>C172/X</a:t>
              </a:r>
              <a:endParaRPr lang="en-US" sz="4800" spc="120" dirty="0">
                <a:solidFill>
                  <a:srgbClr val="DEE39D"/>
                </a:solidFill>
                <a:latin typeface="Consolas" panose="020B0609020204030204" pitchFamily="49" charset="0"/>
              </a:endParaRPr>
            </a:p>
          </p:txBody>
        </p:sp>
        <p:pic>
          <p:nvPicPr>
            <p:cNvPr id="20" name="Fence-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69306" y="1219619"/>
              <a:ext cx="1146050" cy="1743460"/>
            </a:xfrm>
            <a:prstGeom prst="rect">
              <a:avLst/>
            </a:prstGeom>
          </p:spPr>
        </p:pic>
      </p:grpSp>
      <p:pic>
        <p:nvPicPr>
          <p:cNvPr id="21" name="Hist Paired primary 2">
            <a:extLst>
              <a:ext uri="{FF2B5EF4-FFF2-40B4-BE49-F238E27FC236}">
                <a16:creationId xmlns:a16="http://schemas.microsoft.com/office/drawing/2014/main" id="{2D31685E-7E8B-4B98-86A0-A1BC3076707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2524" y="4432364"/>
            <a:ext cx="335281" cy="332233"/>
          </a:xfrm>
          <a:prstGeom prst="rect">
            <a:avLst/>
          </a:prstGeom>
        </p:spPr>
      </p:pic>
      <p:pic>
        <p:nvPicPr>
          <p:cNvPr id="22" name="Hist Paired primary 1">
            <a:extLst>
              <a:ext uri="{FF2B5EF4-FFF2-40B4-BE49-F238E27FC236}">
                <a16:creationId xmlns:a16="http://schemas.microsoft.com/office/drawing/2014/main" id="{CC95ED7F-897E-4CF1-AE15-3A3A603C52B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0859" y="4424743"/>
            <a:ext cx="335281" cy="332233"/>
          </a:xfrm>
          <a:prstGeom prst="rect">
            <a:avLst/>
          </a:prstGeom>
        </p:spPr>
      </p:pic>
      <p:pic>
        <p:nvPicPr>
          <p:cNvPr id="24" name="Paired primary DB">
            <a:extLst>
              <a:ext uri="{FF2B5EF4-FFF2-40B4-BE49-F238E27FC236}">
                <a16:creationId xmlns:a16="http://schemas.microsoft.com/office/drawing/2014/main" id="{51F30B1C-5E45-457A-B4D4-9345A2B3511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983" y="4417124"/>
            <a:ext cx="347473" cy="347473"/>
          </a:xfrm>
          <a:prstGeom prst="rect">
            <a:avLst/>
          </a:prstGeom>
        </p:spPr>
      </p:pic>
      <p:grpSp>
        <p:nvGrpSpPr>
          <p:cNvPr id="27" name="H"/>
          <p:cNvGrpSpPr/>
          <p:nvPr/>
        </p:nvGrpSpPr>
        <p:grpSpPr>
          <a:xfrm>
            <a:off x="2838713" y="4293606"/>
            <a:ext cx="1016337" cy="584775"/>
            <a:chOff x="3216538" y="1218192"/>
            <a:chExt cx="1016337" cy="584775"/>
          </a:xfrm>
        </p:grpSpPr>
        <p:sp>
          <p:nvSpPr>
            <p:cNvPr id="28" name="H"/>
            <p:cNvSpPr txBox="1"/>
            <p:nvPr/>
          </p:nvSpPr>
          <p:spPr>
            <a:xfrm>
              <a:off x="3736261" y="1218192"/>
              <a:ext cx="49661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rgbClr val="00B0F0"/>
                  </a:solidFill>
                </a:rPr>
                <a:t>H</a:t>
              </a:r>
              <a:endParaRPr lang="en-US" sz="3200" b="1" dirty="0">
                <a:solidFill>
                  <a:srgbClr val="00B0F0"/>
                </a:solidFill>
              </a:endParaRPr>
            </a:p>
          </p:txBody>
        </p:sp>
        <p:sp>
          <p:nvSpPr>
            <p:cNvPr id="29" name="H Target"/>
            <p:cNvSpPr/>
            <p:nvPr/>
          </p:nvSpPr>
          <p:spPr bwMode="auto">
            <a:xfrm>
              <a:off x="3216538" y="1234175"/>
              <a:ext cx="521496" cy="552809"/>
            </a:xfrm>
            <a:prstGeom prst="roundRect">
              <a:avLst>
                <a:gd name="adj" fmla="val 16057"/>
              </a:avLst>
            </a:prstGeom>
            <a:noFill/>
            <a:ln w="38100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33" name="F"/>
          <p:cNvGrpSpPr/>
          <p:nvPr/>
        </p:nvGrpSpPr>
        <p:grpSpPr>
          <a:xfrm>
            <a:off x="3192992" y="2918981"/>
            <a:ext cx="2683688" cy="584775"/>
            <a:chOff x="3521337" y="2229024"/>
            <a:chExt cx="2683688" cy="584775"/>
          </a:xfrm>
        </p:grpSpPr>
        <p:sp>
          <p:nvSpPr>
            <p:cNvPr id="34" name="F"/>
            <p:cNvSpPr txBox="1"/>
            <p:nvPr/>
          </p:nvSpPr>
          <p:spPr>
            <a:xfrm>
              <a:off x="5708411" y="2229024"/>
              <a:ext cx="49661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rgbClr val="00B0F0"/>
                  </a:solidFill>
                </a:rPr>
                <a:t>F</a:t>
              </a:r>
              <a:endParaRPr lang="en-US" sz="3200" b="1" dirty="0">
                <a:solidFill>
                  <a:srgbClr val="00B0F0"/>
                </a:solidFill>
              </a:endParaRPr>
            </a:p>
          </p:txBody>
        </p:sp>
        <p:sp>
          <p:nvSpPr>
            <p:cNvPr id="35" name="F 4th line HSF"/>
            <p:cNvSpPr/>
            <p:nvPr/>
          </p:nvSpPr>
          <p:spPr bwMode="auto">
            <a:xfrm>
              <a:off x="3521337" y="2245007"/>
              <a:ext cx="2183992" cy="552809"/>
            </a:xfrm>
            <a:prstGeom prst="roundRect">
              <a:avLst>
                <a:gd name="adj" fmla="val 16057"/>
              </a:avLst>
            </a:prstGeom>
            <a:noFill/>
            <a:ln w="38100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36" name="E"/>
          <p:cNvGrpSpPr/>
          <p:nvPr/>
        </p:nvGrpSpPr>
        <p:grpSpPr>
          <a:xfrm>
            <a:off x="4580663" y="2377099"/>
            <a:ext cx="1616393" cy="584775"/>
            <a:chOff x="4381705" y="2026828"/>
            <a:chExt cx="1616393" cy="584775"/>
          </a:xfrm>
        </p:grpSpPr>
        <p:sp>
          <p:nvSpPr>
            <p:cNvPr id="37" name="E"/>
            <p:cNvSpPr txBox="1"/>
            <p:nvPr/>
          </p:nvSpPr>
          <p:spPr>
            <a:xfrm>
              <a:off x="5501484" y="2026828"/>
              <a:ext cx="49661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rgbClr val="00B0F0"/>
                  </a:solidFill>
                </a:rPr>
                <a:t>E</a:t>
              </a:r>
              <a:endParaRPr lang="en-US" sz="3200" b="1" dirty="0">
                <a:solidFill>
                  <a:srgbClr val="00B0F0"/>
                </a:solidFill>
              </a:endParaRPr>
            </a:p>
          </p:txBody>
        </p:sp>
        <p:sp>
          <p:nvSpPr>
            <p:cNvPr id="38" name="E GS/Other"/>
            <p:cNvSpPr/>
            <p:nvPr/>
          </p:nvSpPr>
          <p:spPr bwMode="auto">
            <a:xfrm>
              <a:off x="4381705" y="2042811"/>
              <a:ext cx="1119271" cy="552809"/>
            </a:xfrm>
            <a:prstGeom prst="roundRect">
              <a:avLst>
                <a:gd name="adj" fmla="val 16057"/>
              </a:avLst>
            </a:prstGeom>
            <a:noFill/>
            <a:ln w="38100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39" name="D"/>
          <p:cNvGrpSpPr/>
          <p:nvPr/>
        </p:nvGrpSpPr>
        <p:grpSpPr>
          <a:xfrm>
            <a:off x="2698094" y="2377099"/>
            <a:ext cx="1731861" cy="584775"/>
            <a:chOff x="3921515" y="1851080"/>
            <a:chExt cx="1731861" cy="584775"/>
          </a:xfrm>
        </p:grpSpPr>
        <p:sp>
          <p:nvSpPr>
            <p:cNvPr id="40" name="D"/>
            <p:cNvSpPr txBox="1"/>
            <p:nvPr/>
          </p:nvSpPr>
          <p:spPr>
            <a:xfrm>
              <a:off x="3921515" y="1851080"/>
              <a:ext cx="49661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rgbClr val="00B0F0"/>
                  </a:solidFill>
                </a:rPr>
                <a:t>D</a:t>
              </a:r>
              <a:endParaRPr lang="en-US" sz="3200" b="1" dirty="0">
                <a:solidFill>
                  <a:srgbClr val="00B0F0"/>
                </a:solidFill>
              </a:endParaRPr>
            </a:p>
          </p:txBody>
        </p:sp>
        <p:sp>
          <p:nvSpPr>
            <p:cNvPr id="41" name="D CID"/>
            <p:cNvSpPr/>
            <p:nvPr/>
          </p:nvSpPr>
          <p:spPr bwMode="auto">
            <a:xfrm>
              <a:off x="4421300" y="1867063"/>
              <a:ext cx="1232076" cy="552809"/>
            </a:xfrm>
            <a:prstGeom prst="roundRect">
              <a:avLst>
                <a:gd name="adj" fmla="val 16057"/>
              </a:avLst>
            </a:prstGeom>
            <a:noFill/>
            <a:ln w="38100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42" name="B&amp;C"/>
          <p:cNvGrpSpPr/>
          <p:nvPr/>
        </p:nvGrpSpPr>
        <p:grpSpPr>
          <a:xfrm>
            <a:off x="3224262" y="1795971"/>
            <a:ext cx="3575200" cy="584775"/>
            <a:chOff x="3368937" y="1344785"/>
            <a:chExt cx="3575200" cy="584775"/>
          </a:xfrm>
        </p:grpSpPr>
        <p:sp>
          <p:nvSpPr>
            <p:cNvPr id="43" name="B&amp;C"/>
            <p:cNvSpPr txBox="1"/>
            <p:nvPr/>
          </p:nvSpPr>
          <p:spPr>
            <a:xfrm>
              <a:off x="5838089" y="1344785"/>
              <a:ext cx="11060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rgbClr val="00B0F0"/>
                  </a:solidFill>
                </a:rPr>
                <a:t>B</a:t>
              </a:r>
              <a:r>
                <a:rPr lang="en-US" sz="2400" b="1" dirty="0" smtClean="0">
                  <a:solidFill>
                    <a:srgbClr val="00B0F0"/>
                  </a:solidFill>
                </a:rPr>
                <a:t>&amp;</a:t>
              </a:r>
              <a:r>
                <a:rPr lang="en-US" sz="3200" b="1" dirty="0" smtClean="0">
                  <a:solidFill>
                    <a:srgbClr val="00B0F0"/>
                  </a:solidFill>
                </a:rPr>
                <a:t>C</a:t>
              </a:r>
              <a:endParaRPr lang="en-US" sz="3200" b="1" dirty="0">
                <a:solidFill>
                  <a:srgbClr val="00B0F0"/>
                </a:solidFill>
              </a:endParaRPr>
            </a:p>
          </p:txBody>
        </p:sp>
        <p:sp>
          <p:nvSpPr>
            <p:cNvPr id="44" name="B&amp;C ALT"/>
            <p:cNvSpPr/>
            <p:nvPr/>
          </p:nvSpPr>
          <p:spPr bwMode="auto">
            <a:xfrm>
              <a:off x="3368937" y="1360768"/>
              <a:ext cx="2475672" cy="552809"/>
            </a:xfrm>
            <a:prstGeom prst="roundRect">
              <a:avLst>
                <a:gd name="adj" fmla="val 16057"/>
              </a:avLst>
            </a:prstGeom>
            <a:noFill/>
            <a:ln w="38100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45" name="A"/>
          <p:cNvGrpSpPr/>
          <p:nvPr/>
        </p:nvGrpSpPr>
        <p:grpSpPr>
          <a:xfrm>
            <a:off x="3216537" y="1219619"/>
            <a:ext cx="2657069" cy="584775"/>
            <a:chOff x="3216537" y="1181522"/>
            <a:chExt cx="2657069" cy="584775"/>
          </a:xfrm>
        </p:grpSpPr>
        <p:sp>
          <p:nvSpPr>
            <p:cNvPr id="46" name="A"/>
            <p:cNvSpPr txBox="1"/>
            <p:nvPr/>
          </p:nvSpPr>
          <p:spPr>
            <a:xfrm>
              <a:off x="5376992" y="1181522"/>
              <a:ext cx="49661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rgbClr val="00B0F0"/>
                  </a:solidFill>
                </a:rPr>
                <a:t>A</a:t>
              </a:r>
              <a:endParaRPr lang="en-US" sz="3200" b="1" dirty="0">
                <a:solidFill>
                  <a:srgbClr val="00B0F0"/>
                </a:solidFill>
              </a:endParaRPr>
            </a:p>
          </p:txBody>
        </p:sp>
        <p:sp>
          <p:nvSpPr>
            <p:cNvPr id="47" name="A ACID"/>
            <p:cNvSpPr/>
            <p:nvPr/>
          </p:nvSpPr>
          <p:spPr bwMode="auto">
            <a:xfrm>
              <a:off x="3216537" y="1197505"/>
              <a:ext cx="2160447" cy="552809"/>
            </a:xfrm>
            <a:prstGeom prst="roundRect">
              <a:avLst>
                <a:gd name="adj" fmla="val 16057"/>
              </a:avLst>
            </a:prstGeom>
            <a:noFill/>
            <a:ln w="38100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2197569" y="1769522"/>
            <a:ext cx="3539561" cy="584775"/>
            <a:chOff x="2197569" y="1769522"/>
            <a:chExt cx="3539561" cy="584775"/>
          </a:xfrm>
        </p:grpSpPr>
        <p:sp>
          <p:nvSpPr>
            <p:cNvPr id="31" name="G"/>
            <p:cNvSpPr txBox="1"/>
            <p:nvPr/>
          </p:nvSpPr>
          <p:spPr>
            <a:xfrm>
              <a:off x="2197569" y="1769522"/>
              <a:ext cx="49661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rgbClr val="00B0F0"/>
                  </a:solidFill>
                </a:rPr>
                <a:t>G</a:t>
              </a:r>
              <a:endParaRPr lang="en-US" sz="3200" b="1" dirty="0">
                <a:solidFill>
                  <a:srgbClr val="00B0F0"/>
                </a:solidFill>
              </a:endParaRPr>
            </a:p>
          </p:txBody>
        </p:sp>
        <p:sp>
          <p:nvSpPr>
            <p:cNvPr id="32" name="G symbols"/>
            <p:cNvSpPr/>
            <p:nvPr/>
          </p:nvSpPr>
          <p:spPr bwMode="auto">
            <a:xfrm>
              <a:off x="2698094" y="1795971"/>
              <a:ext cx="436673" cy="507470"/>
            </a:xfrm>
            <a:prstGeom prst="roundRect">
              <a:avLst>
                <a:gd name="adj" fmla="val 16057"/>
              </a:avLst>
            </a:prstGeom>
            <a:noFill/>
            <a:ln w="38100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8" name="G symbols"/>
            <p:cNvSpPr/>
            <p:nvPr/>
          </p:nvSpPr>
          <p:spPr bwMode="auto">
            <a:xfrm>
              <a:off x="5300457" y="1812015"/>
              <a:ext cx="436673" cy="507470"/>
            </a:xfrm>
            <a:prstGeom prst="roundRect">
              <a:avLst>
                <a:gd name="adj" fmla="val 16057"/>
              </a:avLst>
            </a:prstGeom>
            <a:noFill/>
            <a:ln w="38100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05729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Click icon">
            <a:extLst>
              <a:ext uri="{FF2B5EF4-FFF2-40B4-BE49-F238E27FC236}">
                <a16:creationId xmlns:a16="http://schemas.microsoft.com/office/drawing/2014/main" id="{4C972C55-7FB0-4739-998A-66C927C423C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9663" y="6261870"/>
            <a:ext cx="394232" cy="365760"/>
          </a:xfrm>
          <a:prstGeom prst="rect">
            <a:avLst/>
          </a:prstGeom>
        </p:spPr>
      </p:pic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89911E6A-ADE7-436B-8967-8CFEE9B0DCD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971814" y="6356350"/>
            <a:ext cx="569955" cy="365125"/>
          </a:xfrm>
        </p:spPr>
        <p:txBody>
          <a:bodyPr/>
          <a:lstStyle/>
          <a:p>
            <a:pPr marL="0" indent="0">
              <a:buFont typeface="+mj-lt"/>
              <a:buNone/>
            </a:pPr>
            <a:fld id="{F2BD9D44-EC01-4E71-8CAE-9F9624182C03}" type="slidenum">
              <a:rPr lang="en-US" altLang="en-US" b="1" smtClean="0">
                <a:solidFill>
                  <a:srgbClr val="FFFFFF"/>
                </a:solidFill>
              </a:rPr>
              <a:pPr marL="0" indent="0">
                <a:buFont typeface="+mj-lt"/>
                <a:buNone/>
              </a:pPr>
              <a:t>52</a:t>
            </a:fld>
            <a:endParaRPr lang="en-US" dirty="0"/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167241" y="154214"/>
            <a:ext cx="7886700" cy="632946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rgbClr val="1D2F68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panose="020B06040202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panose="020B06040202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panose="020B06040202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panose="020B0604020202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panose="020B0604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panose="020B0604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panose="020B0604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D2F68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dirty="0" smtClean="0">
                <a:solidFill>
                  <a:srgbClr val="FFC000"/>
                </a:solidFill>
              </a:rPr>
              <a:t>Slide 12</a:t>
            </a:r>
            <a:endParaRPr lang="en-US" sz="2000" dirty="0">
              <a:solidFill>
                <a:srgbClr val="FFC000"/>
              </a:solidFill>
            </a:endParaRPr>
          </a:p>
        </p:txBody>
      </p:sp>
      <p:pic>
        <p:nvPicPr>
          <p:cNvPr id="5" name="Leader">
            <a:extLst>
              <a:ext uri="{FF2B5EF4-FFF2-40B4-BE49-F238E27FC236}">
                <a16:creationId xmlns:a16="http://schemas.microsoft.com/office/drawing/2014/main" id="{CB3156E8-AE4E-4D0E-B4D1-4B97B007DEA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77" t="17085" r="38948"/>
          <a:stretch/>
        </p:blipFill>
        <p:spPr>
          <a:xfrm>
            <a:off x="2968625" y="2857500"/>
            <a:ext cx="314326" cy="1779182"/>
          </a:xfrm>
          <a:prstGeom prst="rect">
            <a:avLst/>
          </a:prstGeom>
        </p:spPr>
      </p:pic>
      <p:pic>
        <p:nvPicPr>
          <p:cNvPr id="12" name="VCI Manual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9679" y="1944596"/>
            <a:ext cx="292609" cy="289561"/>
          </a:xfrm>
          <a:prstGeom prst="rect">
            <a:avLst/>
          </a:prstGeom>
        </p:spPr>
      </p:pic>
      <p:pic>
        <p:nvPicPr>
          <p:cNvPr id="37" name="Caret">
            <a:extLst>
              <a:ext uri="{FF2B5EF4-FFF2-40B4-BE49-F238E27FC236}">
                <a16:creationId xmlns:a16="http://schemas.microsoft.com/office/drawing/2014/main" id="{1B4B95CA-1676-4856-BA6F-82D523F5D1C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9872" y="2459240"/>
            <a:ext cx="204216" cy="112776"/>
          </a:xfrm>
          <a:prstGeom prst="rect">
            <a:avLst/>
          </a:prstGeom>
        </p:spPr>
      </p:pic>
      <p:pic>
        <p:nvPicPr>
          <p:cNvPr id="61" name="FRZN">
            <a:extLst>
              <a:ext uri="{FF2B5EF4-FFF2-40B4-BE49-F238E27FC236}">
                <a16:creationId xmlns:a16="http://schemas.microsoft.com/office/drawing/2014/main" id="{DFD6AAE7-A6F3-4B3D-A5C9-E24573B933F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4105" y="4403984"/>
            <a:ext cx="271273" cy="295657"/>
          </a:xfrm>
          <a:prstGeom prst="rect">
            <a:avLst/>
          </a:prstGeom>
        </p:spPr>
      </p:pic>
      <p:grpSp>
        <p:nvGrpSpPr>
          <p:cNvPr id="3" name="LDB LOBO32 MCI"/>
          <p:cNvGrpSpPr/>
          <p:nvPr/>
        </p:nvGrpSpPr>
        <p:grpSpPr>
          <a:xfrm>
            <a:off x="4341058" y="4168289"/>
            <a:ext cx="3880934" cy="1246495"/>
            <a:chOff x="6454488" y="3076098"/>
            <a:chExt cx="3880934" cy="1246495"/>
          </a:xfrm>
        </p:grpSpPr>
        <p:pic>
          <p:nvPicPr>
            <p:cNvPr id="33" name="H-1 MCI">
              <a:extLst>
                <a:ext uri="{FF2B5EF4-FFF2-40B4-BE49-F238E27FC236}">
                  <a16:creationId xmlns:a16="http://schemas.microsoft.com/office/drawing/2014/main" id="{EF7C5F1D-678D-4E77-9569-9019BCE3FF8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70504" y="3128862"/>
              <a:ext cx="356617" cy="445009"/>
            </a:xfrm>
            <a:prstGeom prst="rect">
              <a:avLst/>
            </a:prstGeom>
          </p:spPr>
        </p:pic>
        <p:pic>
          <p:nvPicPr>
            <p:cNvPr id="34" name="MCI">
              <a:extLst>
                <a:ext uri="{FF2B5EF4-FFF2-40B4-BE49-F238E27FC236}">
                  <a16:creationId xmlns:a16="http://schemas.microsoft.com/office/drawing/2014/main" id="{F1552274-0AAE-402D-8529-7373BDF55EF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86520" y="3083306"/>
              <a:ext cx="356617" cy="445009"/>
            </a:xfrm>
            <a:prstGeom prst="rect">
              <a:avLst/>
            </a:prstGeom>
          </p:spPr>
        </p:pic>
        <p:pic>
          <p:nvPicPr>
            <p:cNvPr id="35" name="H-2 MCI">
              <a:extLst>
                <a:ext uri="{FF2B5EF4-FFF2-40B4-BE49-F238E27FC236}">
                  <a16:creationId xmlns:a16="http://schemas.microsoft.com/office/drawing/2014/main" id="{493A0203-9CA5-4B50-BA19-DAFA10F9B11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54488" y="3183054"/>
              <a:ext cx="356617" cy="445009"/>
            </a:xfrm>
            <a:prstGeom prst="rect">
              <a:avLst/>
            </a:prstGeom>
          </p:spPr>
        </p:pic>
        <p:sp>
          <p:nvSpPr>
            <p:cNvPr id="65" name="LOBO32  125">
              <a:extLst>
                <a:ext uri="{FF2B5EF4-FFF2-40B4-BE49-F238E27FC236}">
                  <a16:creationId xmlns:a16="http://schemas.microsoft.com/office/drawing/2014/main" id="{CED47D9F-814A-4DD1-B97D-D0C01EBD5958}"/>
                </a:ext>
              </a:extLst>
            </p:cNvPr>
            <p:cNvSpPr txBox="1"/>
            <p:nvPr/>
          </p:nvSpPr>
          <p:spPr>
            <a:xfrm>
              <a:off x="7646509" y="3076098"/>
              <a:ext cx="2688913" cy="12464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lnSpc>
                  <a:spcPts val="4500"/>
                </a:lnSpc>
              </a:pPr>
              <a:r>
                <a:rPr lang="en-US" sz="4800" spc="120" dirty="0" smtClean="0">
                  <a:solidFill>
                    <a:srgbClr val="6C6E52"/>
                  </a:solidFill>
                  <a:latin typeface="Consolas" panose="020B0609020204030204" pitchFamily="49" charset="0"/>
                </a:rPr>
                <a:t>LOBO32</a:t>
              </a:r>
            </a:p>
            <a:p>
              <a:pPr algn="l">
                <a:lnSpc>
                  <a:spcPts val="4500"/>
                </a:lnSpc>
              </a:pPr>
              <a:r>
                <a:rPr lang="en-US" sz="4800" spc="120" dirty="0" smtClean="0">
                  <a:solidFill>
                    <a:srgbClr val="6C6E52"/>
                  </a:solidFill>
                  <a:latin typeface="Consolas" panose="020B0609020204030204" pitchFamily="49" charset="0"/>
                </a:rPr>
                <a:t>125</a:t>
              </a:r>
              <a:endParaRPr lang="en-US" sz="4800" spc="120" dirty="0">
                <a:solidFill>
                  <a:srgbClr val="6C6E52"/>
                </a:solidFill>
                <a:latin typeface="Consolas" panose="020B0609020204030204" pitchFamily="49" charset="0"/>
              </a:endParaRPr>
            </a:p>
          </p:txBody>
        </p:sp>
      </p:grpSp>
      <p:grpSp>
        <p:nvGrpSpPr>
          <p:cNvPr id="6" name="LOBE 32 FRZN"/>
          <p:cNvGrpSpPr/>
          <p:nvPr/>
        </p:nvGrpSpPr>
        <p:grpSpPr>
          <a:xfrm>
            <a:off x="3145934" y="1219619"/>
            <a:ext cx="2688913" cy="2406535"/>
            <a:chOff x="3145934" y="1219619"/>
            <a:chExt cx="2688913" cy="2406535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CED47D9F-814A-4DD1-B97D-D0C01EBD5958}"/>
                </a:ext>
              </a:extLst>
            </p:cNvPr>
            <p:cNvSpPr txBox="1"/>
            <p:nvPr/>
          </p:nvSpPr>
          <p:spPr>
            <a:xfrm>
              <a:off x="3145934" y="1225497"/>
              <a:ext cx="2688913" cy="24006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lnSpc>
                  <a:spcPts val="4500"/>
                </a:lnSpc>
              </a:pPr>
              <a:r>
                <a:rPr lang="en-US" sz="4800" spc="120" dirty="0" smtClean="0">
                  <a:solidFill>
                    <a:srgbClr val="DEE39D"/>
                  </a:solidFill>
                  <a:latin typeface="Consolas" panose="020B0609020204030204" pitchFamily="49" charset="0"/>
                </a:rPr>
                <a:t>LOBO32</a:t>
              </a:r>
            </a:p>
            <a:p>
              <a:pPr algn="l">
                <a:lnSpc>
                  <a:spcPts val="4500"/>
                </a:lnSpc>
              </a:pPr>
              <a:r>
                <a:rPr lang="en-US" sz="4800" spc="120" dirty="0" smtClean="0">
                  <a:solidFill>
                    <a:srgbClr val="DEE39D"/>
                  </a:solidFill>
                  <a:latin typeface="Consolas" panose="020B0609020204030204" pitchFamily="49" charset="0"/>
                </a:rPr>
                <a:t>110N130</a:t>
              </a:r>
            </a:p>
            <a:p>
              <a:pPr algn="l">
                <a:lnSpc>
                  <a:spcPts val="4500"/>
                </a:lnSpc>
              </a:pPr>
              <a:r>
                <a:rPr lang="en-US" sz="4800" spc="120" dirty="0" smtClean="0">
                  <a:solidFill>
                    <a:srgbClr val="DEE39D"/>
                  </a:solidFill>
                  <a:latin typeface="Consolas" panose="020B0609020204030204" pitchFamily="49" charset="0"/>
                </a:rPr>
                <a:t>448FRZN</a:t>
              </a:r>
            </a:p>
            <a:p>
              <a:pPr algn="l">
                <a:lnSpc>
                  <a:spcPts val="4500"/>
                </a:lnSpc>
              </a:pPr>
              <a:r>
                <a:rPr lang="en-US" sz="4800" spc="120" dirty="0" smtClean="0">
                  <a:solidFill>
                    <a:srgbClr val="DEE39D"/>
                  </a:solidFill>
                  <a:latin typeface="Consolas" panose="020B0609020204030204" pitchFamily="49" charset="0"/>
                </a:rPr>
                <a:t>A10/I</a:t>
              </a:r>
              <a:endParaRPr lang="en-US" sz="4800" spc="120" dirty="0">
                <a:solidFill>
                  <a:srgbClr val="DEE39D"/>
                </a:solidFill>
                <a:latin typeface="Consolas" panose="020B0609020204030204" pitchFamily="49" charset="0"/>
              </a:endParaRPr>
            </a:p>
          </p:txBody>
        </p:sp>
        <p:pic>
          <p:nvPicPr>
            <p:cNvPr id="38" name="Fence-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69306" y="1219619"/>
              <a:ext cx="1146050" cy="1743460"/>
            </a:xfrm>
            <a:prstGeom prst="rect">
              <a:avLst/>
            </a:prstGeom>
          </p:spPr>
        </p:pic>
      </p:grpSp>
      <p:grpSp>
        <p:nvGrpSpPr>
          <p:cNvPr id="62" name="LOBO32 O-47"/>
          <p:cNvGrpSpPr/>
          <p:nvPr/>
        </p:nvGrpSpPr>
        <p:grpSpPr>
          <a:xfrm>
            <a:off x="3145933" y="1219619"/>
            <a:ext cx="2688913" cy="2406535"/>
            <a:chOff x="3145933" y="1219619"/>
            <a:chExt cx="2688913" cy="2406535"/>
          </a:xfrm>
        </p:grpSpPr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CED47D9F-814A-4DD1-B97D-D0C01EBD5958}"/>
                </a:ext>
              </a:extLst>
            </p:cNvPr>
            <p:cNvSpPr txBox="1"/>
            <p:nvPr/>
          </p:nvSpPr>
          <p:spPr>
            <a:xfrm>
              <a:off x="3145933" y="1225497"/>
              <a:ext cx="2688913" cy="24006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lnSpc>
                  <a:spcPts val="4500"/>
                </a:lnSpc>
              </a:pPr>
              <a:r>
                <a:rPr lang="pt-BR" sz="4800" spc="120" dirty="0">
                  <a:solidFill>
                    <a:srgbClr val="DEE39D"/>
                  </a:solidFill>
                  <a:latin typeface="Consolas" panose="020B0609020204030204" pitchFamily="49" charset="0"/>
                </a:rPr>
                <a:t>LOBO32</a:t>
              </a:r>
            </a:p>
            <a:p>
              <a:pPr algn="l">
                <a:lnSpc>
                  <a:spcPts val="4500"/>
                </a:lnSpc>
              </a:pPr>
              <a:r>
                <a:rPr lang="pt-BR" sz="4800" spc="120" dirty="0">
                  <a:solidFill>
                    <a:srgbClr val="DEE39D"/>
                  </a:solidFill>
                  <a:latin typeface="Consolas" panose="020B0609020204030204" pitchFamily="49" charset="0"/>
                </a:rPr>
                <a:t>110N130</a:t>
              </a:r>
            </a:p>
            <a:p>
              <a:pPr algn="l">
                <a:lnSpc>
                  <a:spcPts val="4500"/>
                </a:lnSpc>
              </a:pPr>
              <a:r>
                <a:rPr lang="pt-BR" sz="4800" spc="120" dirty="0" smtClean="0">
                  <a:solidFill>
                    <a:srgbClr val="DEE39D"/>
                  </a:solidFill>
                  <a:latin typeface="Consolas" panose="020B0609020204030204" pitchFamily="49" charset="0"/>
                </a:rPr>
                <a:t>448O-47</a:t>
              </a:r>
              <a:endParaRPr lang="pt-BR" sz="4800" spc="120" dirty="0">
                <a:solidFill>
                  <a:srgbClr val="DEE39D"/>
                </a:solidFill>
                <a:latin typeface="Consolas" panose="020B0609020204030204" pitchFamily="49" charset="0"/>
              </a:endParaRPr>
            </a:p>
            <a:p>
              <a:pPr algn="l">
                <a:lnSpc>
                  <a:spcPts val="4500"/>
                </a:lnSpc>
              </a:pPr>
              <a:r>
                <a:rPr lang="pt-BR" sz="4800" spc="120" dirty="0" smtClean="0">
                  <a:solidFill>
                    <a:srgbClr val="DEE39D"/>
                  </a:solidFill>
                  <a:latin typeface="Consolas" panose="020B0609020204030204" pitchFamily="49" charset="0"/>
                </a:rPr>
                <a:t>A10/I</a:t>
              </a:r>
              <a:endParaRPr lang="en-US" sz="4800" spc="120" dirty="0">
                <a:solidFill>
                  <a:srgbClr val="DEE39D"/>
                </a:solidFill>
                <a:latin typeface="Consolas" panose="020B0609020204030204" pitchFamily="49" charset="0"/>
              </a:endParaRPr>
            </a:p>
          </p:txBody>
        </p:sp>
        <p:pic>
          <p:nvPicPr>
            <p:cNvPr id="64" name="Fence-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69306" y="1219619"/>
              <a:ext cx="1146050" cy="1743460"/>
            </a:xfrm>
            <a:prstGeom prst="rect">
              <a:avLst/>
            </a:prstGeom>
          </p:spPr>
        </p:pic>
      </p:grpSp>
      <p:grpSp>
        <p:nvGrpSpPr>
          <p:cNvPr id="2" name="H"/>
          <p:cNvGrpSpPr/>
          <p:nvPr/>
        </p:nvGrpSpPr>
        <p:grpSpPr>
          <a:xfrm>
            <a:off x="2860938" y="4113253"/>
            <a:ext cx="2751208" cy="746078"/>
            <a:chOff x="2860938" y="4113253"/>
            <a:chExt cx="2751208" cy="746078"/>
          </a:xfrm>
        </p:grpSpPr>
        <p:sp>
          <p:nvSpPr>
            <p:cNvPr id="41" name="H"/>
            <p:cNvSpPr txBox="1"/>
            <p:nvPr/>
          </p:nvSpPr>
          <p:spPr>
            <a:xfrm>
              <a:off x="3380661" y="4274556"/>
              <a:ext cx="49661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rgbClr val="00B0F0"/>
                  </a:solidFill>
                </a:rPr>
                <a:t>H</a:t>
              </a:r>
              <a:endParaRPr lang="en-US" sz="3200" b="1" dirty="0">
                <a:solidFill>
                  <a:srgbClr val="00B0F0"/>
                </a:solidFill>
              </a:endParaRPr>
            </a:p>
          </p:txBody>
        </p:sp>
        <p:sp>
          <p:nvSpPr>
            <p:cNvPr id="42" name="H Target"/>
            <p:cNvSpPr/>
            <p:nvPr/>
          </p:nvSpPr>
          <p:spPr bwMode="auto">
            <a:xfrm>
              <a:off x="2860938" y="4290539"/>
              <a:ext cx="521496" cy="552809"/>
            </a:xfrm>
            <a:prstGeom prst="roundRect">
              <a:avLst>
                <a:gd name="adj" fmla="val 16057"/>
              </a:avLst>
            </a:prstGeom>
            <a:noFill/>
            <a:ln w="38100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6" name="H Target"/>
            <p:cNvSpPr/>
            <p:nvPr/>
          </p:nvSpPr>
          <p:spPr bwMode="auto">
            <a:xfrm>
              <a:off x="5090650" y="4113253"/>
              <a:ext cx="521496" cy="552809"/>
            </a:xfrm>
            <a:prstGeom prst="roundRect">
              <a:avLst>
                <a:gd name="adj" fmla="val 16057"/>
              </a:avLst>
            </a:prstGeom>
            <a:noFill/>
            <a:ln w="38100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43" name="G"/>
          <p:cNvGrpSpPr/>
          <p:nvPr/>
        </p:nvGrpSpPr>
        <p:grpSpPr>
          <a:xfrm>
            <a:off x="2197569" y="1769522"/>
            <a:ext cx="937198" cy="1056745"/>
            <a:chOff x="4868578" y="1919126"/>
            <a:chExt cx="937198" cy="1056745"/>
          </a:xfrm>
        </p:grpSpPr>
        <p:sp>
          <p:nvSpPr>
            <p:cNvPr id="44" name="G"/>
            <p:cNvSpPr txBox="1"/>
            <p:nvPr/>
          </p:nvSpPr>
          <p:spPr>
            <a:xfrm>
              <a:off x="4868578" y="1919126"/>
              <a:ext cx="49661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rgbClr val="00B0F0"/>
                  </a:solidFill>
                </a:rPr>
                <a:t>G</a:t>
              </a:r>
              <a:endParaRPr lang="en-US" sz="3200" b="1" dirty="0">
                <a:solidFill>
                  <a:srgbClr val="00B0F0"/>
                </a:solidFill>
              </a:endParaRPr>
            </a:p>
          </p:txBody>
        </p:sp>
        <p:sp>
          <p:nvSpPr>
            <p:cNvPr id="45" name="G symbols"/>
            <p:cNvSpPr/>
            <p:nvPr/>
          </p:nvSpPr>
          <p:spPr bwMode="auto">
            <a:xfrm>
              <a:off x="5369103" y="1961558"/>
              <a:ext cx="436673" cy="1014313"/>
            </a:xfrm>
            <a:prstGeom prst="roundRect">
              <a:avLst>
                <a:gd name="adj" fmla="val 16057"/>
              </a:avLst>
            </a:prstGeom>
            <a:noFill/>
            <a:ln w="38100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46" name="F"/>
          <p:cNvGrpSpPr/>
          <p:nvPr/>
        </p:nvGrpSpPr>
        <p:grpSpPr>
          <a:xfrm>
            <a:off x="3192992" y="2918981"/>
            <a:ext cx="2683688" cy="584775"/>
            <a:chOff x="3521337" y="2229024"/>
            <a:chExt cx="2683688" cy="584775"/>
          </a:xfrm>
        </p:grpSpPr>
        <p:sp>
          <p:nvSpPr>
            <p:cNvPr id="47" name="F"/>
            <p:cNvSpPr txBox="1"/>
            <p:nvPr/>
          </p:nvSpPr>
          <p:spPr>
            <a:xfrm>
              <a:off x="5708411" y="2229024"/>
              <a:ext cx="49661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rgbClr val="00B0F0"/>
                  </a:solidFill>
                </a:rPr>
                <a:t>F</a:t>
              </a:r>
              <a:endParaRPr lang="en-US" sz="3200" b="1" dirty="0">
                <a:solidFill>
                  <a:srgbClr val="00B0F0"/>
                </a:solidFill>
              </a:endParaRPr>
            </a:p>
          </p:txBody>
        </p:sp>
        <p:sp>
          <p:nvSpPr>
            <p:cNvPr id="48" name="F 4th line HSF"/>
            <p:cNvSpPr/>
            <p:nvPr/>
          </p:nvSpPr>
          <p:spPr bwMode="auto">
            <a:xfrm>
              <a:off x="3521337" y="2245007"/>
              <a:ext cx="2183992" cy="552809"/>
            </a:xfrm>
            <a:prstGeom prst="roundRect">
              <a:avLst>
                <a:gd name="adj" fmla="val 16057"/>
              </a:avLst>
            </a:prstGeom>
            <a:noFill/>
            <a:ln w="38100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49" name="E"/>
          <p:cNvGrpSpPr/>
          <p:nvPr/>
        </p:nvGrpSpPr>
        <p:grpSpPr>
          <a:xfrm>
            <a:off x="4260287" y="2377099"/>
            <a:ext cx="1936769" cy="584775"/>
            <a:chOff x="4061329" y="2026828"/>
            <a:chExt cx="1936769" cy="584775"/>
          </a:xfrm>
        </p:grpSpPr>
        <p:sp>
          <p:nvSpPr>
            <p:cNvPr id="50" name="E"/>
            <p:cNvSpPr txBox="1"/>
            <p:nvPr/>
          </p:nvSpPr>
          <p:spPr>
            <a:xfrm>
              <a:off x="5501484" y="2026828"/>
              <a:ext cx="49661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rgbClr val="00B0F0"/>
                  </a:solidFill>
                </a:rPr>
                <a:t>E</a:t>
              </a:r>
              <a:endParaRPr lang="en-US" sz="3200" b="1" dirty="0">
                <a:solidFill>
                  <a:srgbClr val="00B0F0"/>
                </a:solidFill>
              </a:endParaRPr>
            </a:p>
          </p:txBody>
        </p:sp>
        <p:sp>
          <p:nvSpPr>
            <p:cNvPr id="51" name="E GS/Other"/>
            <p:cNvSpPr/>
            <p:nvPr/>
          </p:nvSpPr>
          <p:spPr bwMode="auto">
            <a:xfrm>
              <a:off x="4061329" y="2042811"/>
              <a:ext cx="1439647" cy="552809"/>
            </a:xfrm>
            <a:prstGeom prst="roundRect">
              <a:avLst>
                <a:gd name="adj" fmla="val 16057"/>
              </a:avLst>
            </a:prstGeom>
            <a:noFill/>
            <a:ln w="38100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52" name="D"/>
          <p:cNvGrpSpPr/>
          <p:nvPr/>
        </p:nvGrpSpPr>
        <p:grpSpPr>
          <a:xfrm>
            <a:off x="2662310" y="2393082"/>
            <a:ext cx="1597977" cy="914678"/>
            <a:chOff x="3885731" y="1867063"/>
            <a:chExt cx="1597977" cy="914678"/>
          </a:xfrm>
        </p:grpSpPr>
        <p:sp>
          <p:nvSpPr>
            <p:cNvPr id="53" name="D"/>
            <p:cNvSpPr txBox="1"/>
            <p:nvPr/>
          </p:nvSpPr>
          <p:spPr>
            <a:xfrm>
              <a:off x="3885731" y="2196966"/>
              <a:ext cx="49661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rgbClr val="00B0F0"/>
                  </a:solidFill>
                </a:rPr>
                <a:t>D</a:t>
              </a:r>
              <a:endParaRPr lang="en-US" sz="3200" b="1" dirty="0">
                <a:solidFill>
                  <a:srgbClr val="00B0F0"/>
                </a:solidFill>
              </a:endParaRPr>
            </a:p>
          </p:txBody>
        </p:sp>
        <p:sp>
          <p:nvSpPr>
            <p:cNvPr id="54" name="D CID"/>
            <p:cNvSpPr/>
            <p:nvPr/>
          </p:nvSpPr>
          <p:spPr bwMode="auto">
            <a:xfrm>
              <a:off x="4421300" y="1867063"/>
              <a:ext cx="1062408" cy="552809"/>
            </a:xfrm>
            <a:prstGeom prst="roundRect">
              <a:avLst>
                <a:gd name="adj" fmla="val 16057"/>
              </a:avLst>
            </a:prstGeom>
            <a:noFill/>
            <a:ln w="38100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55" name="B&amp;C"/>
          <p:cNvGrpSpPr/>
          <p:nvPr/>
        </p:nvGrpSpPr>
        <p:grpSpPr>
          <a:xfrm>
            <a:off x="3224262" y="1795971"/>
            <a:ext cx="3587218" cy="584775"/>
            <a:chOff x="3368937" y="1344785"/>
            <a:chExt cx="3587218" cy="584775"/>
          </a:xfrm>
        </p:grpSpPr>
        <p:sp>
          <p:nvSpPr>
            <p:cNvPr id="56" name="B&amp;C"/>
            <p:cNvSpPr txBox="1"/>
            <p:nvPr/>
          </p:nvSpPr>
          <p:spPr>
            <a:xfrm>
              <a:off x="5850107" y="1344785"/>
              <a:ext cx="11060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rgbClr val="00B0F0"/>
                  </a:solidFill>
                </a:rPr>
                <a:t>B</a:t>
              </a:r>
              <a:r>
                <a:rPr lang="en-US" sz="2400" b="1" dirty="0" smtClean="0">
                  <a:solidFill>
                    <a:srgbClr val="00B0F0"/>
                  </a:solidFill>
                </a:rPr>
                <a:t>&amp;</a:t>
              </a:r>
              <a:r>
                <a:rPr lang="en-US" sz="3200" b="1" dirty="0" smtClean="0">
                  <a:solidFill>
                    <a:srgbClr val="00B0F0"/>
                  </a:solidFill>
                </a:rPr>
                <a:t>C</a:t>
              </a:r>
              <a:endParaRPr lang="en-US" sz="3200" b="1" dirty="0">
                <a:solidFill>
                  <a:srgbClr val="00B0F0"/>
                </a:solidFill>
              </a:endParaRPr>
            </a:p>
          </p:txBody>
        </p:sp>
        <p:sp>
          <p:nvSpPr>
            <p:cNvPr id="57" name="B&amp;C ALT"/>
            <p:cNvSpPr/>
            <p:nvPr/>
          </p:nvSpPr>
          <p:spPr bwMode="auto">
            <a:xfrm>
              <a:off x="3368937" y="1360768"/>
              <a:ext cx="2475672" cy="552809"/>
            </a:xfrm>
            <a:prstGeom prst="roundRect">
              <a:avLst>
                <a:gd name="adj" fmla="val 16057"/>
              </a:avLst>
            </a:prstGeom>
            <a:noFill/>
            <a:ln w="38100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58" name="A"/>
          <p:cNvGrpSpPr/>
          <p:nvPr/>
        </p:nvGrpSpPr>
        <p:grpSpPr>
          <a:xfrm>
            <a:off x="3216537" y="1219619"/>
            <a:ext cx="2698500" cy="584775"/>
            <a:chOff x="3216537" y="1181522"/>
            <a:chExt cx="2698500" cy="584775"/>
          </a:xfrm>
        </p:grpSpPr>
        <p:sp>
          <p:nvSpPr>
            <p:cNvPr id="59" name="A"/>
            <p:cNvSpPr txBox="1"/>
            <p:nvPr/>
          </p:nvSpPr>
          <p:spPr>
            <a:xfrm>
              <a:off x="5418423" y="1181522"/>
              <a:ext cx="49661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rgbClr val="00B0F0"/>
                  </a:solidFill>
                </a:rPr>
                <a:t>A</a:t>
              </a:r>
              <a:endParaRPr lang="en-US" sz="3200" b="1" dirty="0">
                <a:solidFill>
                  <a:srgbClr val="00B0F0"/>
                </a:solidFill>
              </a:endParaRPr>
            </a:p>
          </p:txBody>
        </p:sp>
        <p:sp>
          <p:nvSpPr>
            <p:cNvPr id="60" name="A ACID"/>
            <p:cNvSpPr/>
            <p:nvPr/>
          </p:nvSpPr>
          <p:spPr bwMode="auto">
            <a:xfrm>
              <a:off x="3216537" y="1197505"/>
              <a:ext cx="2197674" cy="552809"/>
            </a:xfrm>
            <a:prstGeom prst="roundRect">
              <a:avLst>
                <a:gd name="adj" fmla="val 16057"/>
              </a:avLst>
            </a:prstGeom>
            <a:noFill/>
            <a:ln w="38100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91377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1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50000">
              <a:srgbClr val="FBFBFB"/>
            </a:gs>
            <a:gs pos="100000">
              <a:srgbClr val="D0D0D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4D1018D-EB2D-42D2-A99E-AF42162D23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Views Menu</a:t>
            </a:r>
            <a:endParaRPr lang="en-US" sz="3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82EC7F-5DC3-4CC9-9439-0B2F1BE1E07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fld id="{F2BD9D44-EC01-4E71-8CAE-9F9624182C03}" type="slidenum">
              <a:rPr lang="en-US" altLang="en-US" smtClean="0">
                <a:solidFill>
                  <a:srgbClr val="FFFFFF"/>
                </a:solidFill>
              </a:rPr>
              <a:pPr marL="0" indent="0">
                <a:buFont typeface="+mj-lt"/>
                <a:buNone/>
              </a:pPr>
              <a:t>53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34108" y="2567492"/>
            <a:ext cx="21174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View Menu button</a:t>
            </a:r>
            <a:endParaRPr lang="en-US" sz="1800" dirty="0"/>
          </a:p>
        </p:txBody>
      </p:sp>
      <p:sp>
        <p:nvSpPr>
          <p:cNvPr id="12" name="TextBox 11"/>
          <p:cNvSpPr txBox="1"/>
          <p:nvPr/>
        </p:nvSpPr>
        <p:spPr>
          <a:xfrm>
            <a:off x="2800722" y="2567492"/>
            <a:ext cx="17760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View Title</a:t>
            </a:r>
            <a:endParaRPr lang="en-US" sz="1800" dirty="0"/>
          </a:p>
        </p:txBody>
      </p:sp>
      <p:sp>
        <p:nvSpPr>
          <p:cNvPr id="16" name="TextBox 15"/>
          <p:cNvSpPr txBox="1"/>
          <p:nvPr/>
        </p:nvSpPr>
        <p:spPr>
          <a:xfrm>
            <a:off x="6295292" y="2401771"/>
            <a:ext cx="22464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View Close button</a:t>
            </a:r>
            <a:endParaRPr lang="en-US" sz="1800" dirty="0"/>
          </a:p>
        </p:txBody>
      </p:sp>
      <p:sp>
        <p:nvSpPr>
          <p:cNvPr id="19" name="TextBox 18"/>
          <p:cNvSpPr txBox="1"/>
          <p:nvPr/>
        </p:nvSpPr>
        <p:spPr>
          <a:xfrm>
            <a:off x="7268339" y="4173293"/>
            <a:ext cx="17760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View  </a:t>
            </a:r>
          </a:p>
          <a:p>
            <a:r>
              <a:rPr lang="en-US" sz="2000" dirty="0" smtClean="0"/>
              <a:t>Menu Items</a:t>
            </a:r>
            <a:endParaRPr lang="en-US" sz="2000" dirty="0"/>
          </a:p>
        </p:txBody>
      </p:sp>
      <p:sp>
        <p:nvSpPr>
          <p:cNvPr id="23" name="TextBox 22"/>
          <p:cNvSpPr txBox="1"/>
          <p:nvPr/>
        </p:nvSpPr>
        <p:spPr>
          <a:xfrm>
            <a:off x="166086" y="5514608"/>
            <a:ext cx="17760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Tear-off</a:t>
            </a:r>
            <a:endParaRPr lang="en-US" sz="2000" dirty="0"/>
          </a:p>
        </p:txBody>
      </p:sp>
      <p:sp>
        <p:nvSpPr>
          <p:cNvPr id="29" name="TextBox 28"/>
          <p:cNvSpPr txBox="1"/>
          <p:nvPr/>
        </p:nvSpPr>
        <p:spPr>
          <a:xfrm>
            <a:off x="6013617" y="5466413"/>
            <a:ext cx="17760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Scroll Bar</a:t>
            </a:r>
            <a:endParaRPr lang="en-US" sz="2000" dirty="0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4E415F63-1547-429D-83BA-2EFB06D9518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9663" y="6261870"/>
            <a:ext cx="394232" cy="36576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2834185" y="5508279"/>
            <a:ext cx="21763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accent6"/>
                </a:solidFill>
              </a:rPr>
              <a:t>Example View</a:t>
            </a:r>
            <a:endParaRPr lang="en-US" sz="2000" b="1" dirty="0">
              <a:solidFill>
                <a:schemeClr val="accent6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039" y="3333408"/>
            <a:ext cx="6048351" cy="2087049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 bwMode="auto">
          <a:xfrm>
            <a:off x="1333301" y="2936824"/>
            <a:ext cx="42917" cy="480631"/>
          </a:xfrm>
          <a:prstGeom prst="straightConnector1">
            <a:avLst/>
          </a:prstGeom>
          <a:noFill/>
          <a:ln w="57150" cap="flat" cmpd="sng" algn="ctr">
            <a:solidFill>
              <a:srgbClr val="00B0F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Straight Arrow Connector 12"/>
          <p:cNvCxnSpPr/>
          <p:nvPr/>
        </p:nvCxnSpPr>
        <p:spPr bwMode="auto">
          <a:xfrm flipH="1">
            <a:off x="3450782" y="2913308"/>
            <a:ext cx="181229" cy="527345"/>
          </a:xfrm>
          <a:prstGeom prst="straightConnector1">
            <a:avLst/>
          </a:prstGeom>
          <a:noFill/>
          <a:ln w="57150" cap="flat" cmpd="sng" algn="ctr">
            <a:solidFill>
              <a:srgbClr val="00B0F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Straight Arrow Connector 16"/>
          <p:cNvCxnSpPr/>
          <p:nvPr/>
        </p:nvCxnSpPr>
        <p:spPr bwMode="auto">
          <a:xfrm flipH="1">
            <a:off x="6937612" y="2769577"/>
            <a:ext cx="330728" cy="671076"/>
          </a:xfrm>
          <a:prstGeom prst="straightConnector1">
            <a:avLst/>
          </a:prstGeom>
          <a:noFill/>
          <a:ln w="57150" cap="flat" cmpd="sng" algn="ctr">
            <a:solidFill>
              <a:srgbClr val="00B0F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" name="Right Brace 21"/>
          <p:cNvSpPr/>
          <p:nvPr/>
        </p:nvSpPr>
        <p:spPr bwMode="auto">
          <a:xfrm>
            <a:off x="7143750" y="3692769"/>
            <a:ext cx="249178" cy="1727688"/>
          </a:xfrm>
          <a:prstGeom prst="rightBrace">
            <a:avLst/>
          </a:prstGeom>
          <a:noFill/>
          <a:ln w="508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Arrow Connector 23"/>
          <p:cNvCxnSpPr>
            <a:stCxn id="23" idx="0"/>
          </p:cNvCxnSpPr>
          <p:nvPr/>
        </p:nvCxnSpPr>
        <p:spPr bwMode="auto">
          <a:xfrm flipV="1">
            <a:off x="1054109" y="4817660"/>
            <a:ext cx="279192" cy="696948"/>
          </a:xfrm>
          <a:prstGeom prst="straightConnector1">
            <a:avLst/>
          </a:prstGeom>
          <a:noFill/>
          <a:ln w="57150" cap="flat" cmpd="sng" algn="ctr">
            <a:solidFill>
              <a:srgbClr val="00B0F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" name="Straight Arrow Connector 29"/>
          <p:cNvCxnSpPr/>
          <p:nvPr/>
        </p:nvCxnSpPr>
        <p:spPr bwMode="auto">
          <a:xfrm flipH="1" flipV="1">
            <a:off x="5509955" y="4874503"/>
            <a:ext cx="785337" cy="651462"/>
          </a:xfrm>
          <a:prstGeom prst="straightConnector1">
            <a:avLst/>
          </a:prstGeom>
          <a:noFill/>
          <a:ln w="57150" cap="flat" cmpd="sng" algn="ctr">
            <a:solidFill>
              <a:srgbClr val="00B0F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24275"/>
            <a:ext cx="9144000" cy="711285"/>
          </a:xfrm>
          <a:prstGeom prst="rect">
            <a:avLst/>
          </a:prstGeom>
        </p:spPr>
      </p:pic>
      <p:cxnSp>
        <p:nvCxnSpPr>
          <p:cNvPr id="27" name="Straight Arrow Connector 26"/>
          <p:cNvCxnSpPr/>
          <p:nvPr/>
        </p:nvCxnSpPr>
        <p:spPr bwMode="auto">
          <a:xfrm flipH="1" flipV="1">
            <a:off x="4526935" y="1941365"/>
            <a:ext cx="785337" cy="651462"/>
          </a:xfrm>
          <a:prstGeom prst="straightConnector1">
            <a:avLst/>
          </a:prstGeom>
          <a:noFill/>
          <a:ln w="57150" cap="flat" cmpd="sng" algn="ctr">
            <a:solidFill>
              <a:srgbClr val="00B0F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8" name="TextBox 27"/>
          <p:cNvSpPr txBox="1"/>
          <p:nvPr/>
        </p:nvSpPr>
        <p:spPr>
          <a:xfrm>
            <a:off x="4400560" y="2585547"/>
            <a:ext cx="17760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Toolbar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562513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  <p:bldP spid="16" grpId="0"/>
      <p:bldP spid="19" grpId="0"/>
      <p:bldP spid="23" grpId="0"/>
      <p:bldP spid="29" grpId="0"/>
      <p:bldP spid="22" grpId="0" animBg="1"/>
      <p:bldP spid="28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50000">
              <a:srgbClr val="FBFBFB"/>
            </a:gs>
            <a:gs pos="100000">
              <a:srgbClr val="D0D0D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2066827" y="2278390"/>
            <a:ext cx="4279392" cy="2816352"/>
            <a:chOff x="2066827" y="2278390"/>
            <a:chExt cx="4279392" cy="2816352"/>
          </a:xfrm>
        </p:grpSpPr>
        <p:pic>
          <p:nvPicPr>
            <p:cNvPr id="35" name="Picture 34"/>
            <p:cNvPicPr>
              <a:picLocks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66827" y="2278390"/>
              <a:ext cx="4279392" cy="2816352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785476" y="4885023"/>
              <a:ext cx="795528" cy="102649"/>
            </a:xfrm>
            <a:prstGeom prst="rect">
              <a:avLst/>
            </a:prstGeom>
          </p:spPr>
        </p:pic>
      </p:grpSp>
      <p:sp>
        <p:nvSpPr>
          <p:cNvPr id="3" name="Title 2">
            <a:extLst>
              <a:ext uri="{FF2B5EF4-FFF2-40B4-BE49-F238E27FC236}">
                <a16:creationId xmlns:a16="http://schemas.microsoft.com/office/drawing/2014/main" id="{74D1018D-EB2D-42D2-A99E-AF42162D23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" y="344488"/>
            <a:ext cx="8472488" cy="884812"/>
          </a:xfrm>
        </p:spPr>
        <p:txBody>
          <a:bodyPr/>
          <a:lstStyle/>
          <a:p>
            <a:r>
              <a:rPr lang="en-US" dirty="0"/>
              <a:t>Altimeter Settings View </a:t>
            </a:r>
            <a:r>
              <a:rPr lang="en-US" dirty="0" smtClean="0"/>
              <a:t>       (</a:t>
            </a:r>
            <a:r>
              <a:rPr lang="en-US" dirty="0"/>
              <a:t>ALTIM SET)</a:t>
            </a:r>
            <a:endParaRPr lang="en-US" sz="3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82EC7F-5DC3-4CC9-9439-0B2F1BE1E07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fld id="{F2BD9D44-EC01-4E71-8CAE-9F9624182C03}" type="slidenum">
              <a:rPr lang="en-US" altLang="en-US" smtClean="0">
                <a:solidFill>
                  <a:srgbClr val="FFFFFF"/>
                </a:solidFill>
              </a:rPr>
              <a:pPr marL="0" indent="0">
                <a:buFont typeface="+mj-lt"/>
                <a:buNone/>
              </a:pPr>
              <a:t>54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-333154" y="1836971"/>
            <a:ext cx="27573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Station identifier</a:t>
            </a:r>
            <a:endParaRPr lang="en-US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1853108" y="5441641"/>
            <a:ext cx="22560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Observation time</a:t>
            </a:r>
            <a:endParaRPr lang="en-US" sz="2000" dirty="0"/>
          </a:p>
        </p:txBody>
      </p:sp>
      <p:sp>
        <p:nvSpPr>
          <p:cNvPr id="16" name="TextBox 15"/>
          <p:cNvSpPr txBox="1"/>
          <p:nvPr/>
        </p:nvSpPr>
        <p:spPr>
          <a:xfrm>
            <a:off x="6652274" y="1930418"/>
            <a:ext cx="21089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Altimeter setting</a:t>
            </a:r>
            <a:endParaRPr lang="en-US" sz="2000" dirty="0"/>
          </a:p>
        </p:txBody>
      </p:sp>
      <p:sp>
        <p:nvSpPr>
          <p:cNvPr id="37" name="TextBox 36"/>
          <p:cNvSpPr txBox="1"/>
          <p:nvPr/>
        </p:nvSpPr>
        <p:spPr>
          <a:xfrm>
            <a:off x="6581775" y="2970564"/>
            <a:ext cx="15316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Stale</a:t>
            </a:r>
            <a:endParaRPr lang="en-US" sz="2000" dirty="0"/>
          </a:p>
        </p:txBody>
      </p:sp>
      <p:sp>
        <p:nvSpPr>
          <p:cNvPr id="43" name="TextBox 42"/>
          <p:cNvSpPr txBox="1"/>
          <p:nvPr/>
        </p:nvSpPr>
        <p:spPr>
          <a:xfrm>
            <a:off x="7326197" y="3603245"/>
            <a:ext cx="15248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Missing</a:t>
            </a:r>
            <a:endParaRPr lang="en-US" sz="2000" dirty="0"/>
          </a:p>
        </p:txBody>
      </p:sp>
      <p:sp>
        <p:nvSpPr>
          <p:cNvPr id="56" name="TextBox 55"/>
          <p:cNvSpPr txBox="1"/>
          <p:nvPr/>
        </p:nvSpPr>
        <p:spPr>
          <a:xfrm>
            <a:off x="6522500" y="5241586"/>
            <a:ext cx="21173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Too old </a:t>
            </a:r>
            <a:r>
              <a:rPr lang="en-US" sz="2000" dirty="0"/>
              <a:t>t</a:t>
            </a:r>
            <a:r>
              <a:rPr lang="en-US" sz="2000" dirty="0" smtClean="0"/>
              <a:t>o </a:t>
            </a:r>
            <a:r>
              <a:rPr lang="en-US" sz="2000" dirty="0"/>
              <a:t>u</a:t>
            </a:r>
            <a:r>
              <a:rPr lang="en-US" sz="2000" dirty="0" smtClean="0"/>
              <a:t>se</a:t>
            </a:r>
            <a:endParaRPr lang="en-US" sz="2000" dirty="0"/>
          </a:p>
        </p:txBody>
      </p:sp>
      <p:sp>
        <p:nvSpPr>
          <p:cNvPr id="59" name="TextBox 58"/>
          <p:cNvSpPr txBox="1"/>
          <p:nvPr/>
        </p:nvSpPr>
        <p:spPr>
          <a:xfrm>
            <a:off x="7427607" y="4289552"/>
            <a:ext cx="17964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Below 29.92</a:t>
            </a:r>
            <a:endParaRPr lang="en-US" sz="2000" dirty="0"/>
          </a:p>
        </p:txBody>
      </p:sp>
      <p:sp>
        <p:nvSpPr>
          <p:cNvPr id="63" name="TextBox 62"/>
          <p:cNvSpPr txBox="1"/>
          <p:nvPr/>
        </p:nvSpPr>
        <p:spPr>
          <a:xfrm>
            <a:off x="155822" y="3104000"/>
            <a:ext cx="15316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Tear-off</a:t>
            </a:r>
            <a:endParaRPr lang="en-US" sz="2000" dirty="0"/>
          </a:p>
        </p:txBody>
      </p:sp>
      <p:pic>
        <p:nvPicPr>
          <p:cNvPr id="73" name="Picture 72">
            <a:extLst>
              <a:ext uri="{FF2B5EF4-FFF2-40B4-BE49-F238E27FC236}">
                <a16:creationId xmlns:a16="http://schemas.microsoft.com/office/drawing/2014/main" id="{4E415F63-1547-429D-83BA-2EFB06D9518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9663" y="6261870"/>
            <a:ext cx="394232" cy="365760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 bwMode="auto">
          <a:xfrm>
            <a:off x="1668780" y="2295364"/>
            <a:ext cx="1047124" cy="705411"/>
          </a:xfrm>
          <a:prstGeom prst="straightConnector1">
            <a:avLst/>
          </a:prstGeom>
          <a:noFill/>
          <a:ln w="57150" cap="flat" cmpd="sng" algn="ctr">
            <a:solidFill>
              <a:srgbClr val="00B0F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Straight Arrow Connector 11"/>
          <p:cNvCxnSpPr/>
          <p:nvPr/>
        </p:nvCxnSpPr>
        <p:spPr bwMode="auto">
          <a:xfrm flipV="1">
            <a:off x="3061648" y="4463413"/>
            <a:ext cx="650543" cy="895609"/>
          </a:xfrm>
          <a:prstGeom prst="straightConnector1">
            <a:avLst/>
          </a:prstGeom>
          <a:noFill/>
          <a:ln w="57150" cap="flat" cmpd="sng" algn="ctr">
            <a:solidFill>
              <a:srgbClr val="00B0F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8" name="Straight Arrow Connector 37"/>
          <p:cNvCxnSpPr/>
          <p:nvPr/>
        </p:nvCxnSpPr>
        <p:spPr bwMode="auto">
          <a:xfrm flipH="1">
            <a:off x="4661823" y="3258478"/>
            <a:ext cx="2210032" cy="385727"/>
          </a:xfrm>
          <a:prstGeom prst="straightConnector1">
            <a:avLst/>
          </a:prstGeom>
          <a:noFill/>
          <a:ln w="57150" cap="flat" cmpd="sng" algn="ctr">
            <a:solidFill>
              <a:srgbClr val="00B0F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" name="Straight Arrow Connector 40"/>
          <p:cNvCxnSpPr/>
          <p:nvPr/>
        </p:nvCxnSpPr>
        <p:spPr bwMode="auto">
          <a:xfrm flipH="1">
            <a:off x="6203045" y="3819740"/>
            <a:ext cx="1363616" cy="149030"/>
          </a:xfrm>
          <a:prstGeom prst="straightConnector1">
            <a:avLst/>
          </a:prstGeom>
          <a:noFill/>
          <a:ln w="57150" cap="flat" cmpd="sng" algn="ctr">
            <a:solidFill>
              <a:srgbClr val="00B0F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7" name="Straight Arrow Connector 56"/>
          <p:cNvCxnSpPr/>
          <p:nvPr/>
        </p:nvCxnSpPr>
        <p:spPr bwMode="auto">
          <a:xfrm flipH="1" flipV="1">
            <a:off x="5982269" y="4911217"/>
            <a:ext cx="695072" cy="493287"/>
          </a:xfrm>
          <a:prstGeom prst="straightConnector1">
            <a:avLst/>
          </a:prstGeom>
          <a:noFill/>
          <a:ln w="57150" cap="flat" cmpd="sng" algn="ctr">
            <a:solidFill>
              <a:srgbClr val="00B0F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0" name="Straight Arrow Connector 59"/>
          <p:cNvCxnSpPr>
            <a:stCxn id="59" idx="1"/>
          </p:cNvCxnSpPr>
          <p:nvPr/>
        </p:nvCxnSpPr>
        <p:spPr bwMode="auto">
          <a:xfrm flipH="1" flipV="1">
            <a:off x="6221519" y="4424973"/>
            <a:ext cx="1206088" cy="64634"/>
          </a:xfrm>
          <a:prstGeom prst="straightConnector1">
            <a:avLst/>
          </a:prstGeom>
          <a:noFill/>
          <a:ln w="57150" cap="flat" cmpd="sng" algn="ctr">
            <a:solidFill>
              <a:srgbClr val="00B0F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4" name="Straight Arrow Connector 63"/>
          <p:cNvCxnSpPr/>
          <p:nvPr/>
        </p:nvCxnSpPr>
        <p:spPr bwMode="auto">
          <a:xfrm flipV="1">
            <a:off x="1517472" y="3172570"/>
            <a:ext cx="804309" cy="173724"/>
          </a:xfrm>
          <a:prstGeom prst="straightConnector1">
            <a:avLst/>
          </a:prstGeom>
          <a:noFill/>
          <a:ln w="57150" cap="flat" cmpd="sng" algn="ctr">
            <a:solidFill>
              <a:srgbClr val="00B0F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" name="Straight Arrow Connector 27"/>
          <p:cNvCxnSpPr/>
          <p:nvPr/>
        </p:nvCxnSpPr>
        <p:spPr bwMode="auto">
          <a:xfrm flipH="1" flipV="1">
            <a:off x="4549254" y="4814172"/>
            <a:ext cx="2096598" cy="590332"/>
          </a:xfrm>
          <a:prstGeom prst="straightConnector1">
            <a:avLst/>
          </a:prstGeom>
          <a:noFill/>
          <a:ln w="57150" cap="flat" cmpd="sng" algn="ctr">
            <a:solidFill>
              <a:srgbClr val="00B0F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Straight Arrow Connector 16"/>
          <p:cNvCxnSpPr/>
          <p:nvPr/>
        </p:nvCxnSpPr>
        <p:spPr bwMode="auto">
          <a:xfrm flipH="1">
            <a:off x="6037057" y="2408000"/>
            <a:ext cx="834799" cy="512260"/>
          </a:xfrm>
          <a:prstGeom prst="straightConnector1">
            <a:avLst/>
          </a:prstGeom>
          <a:noFill/>
          <a:ln w="57150" cap="flat" cmpd="sng" algn="ctr">
            <a:solidFill>
              <a:srgbClr val="00B0F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671435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37" grpId="0"/>
      <p:bldP spid="43" grpId="0"/>
      <p:bldP spid="56" grpId="0"/>
      <p:bldP spid="59" grpId="0"/>
      <p:bldP spid="63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5048" y="1624808"/>
            <a:ext cx="2693903" cy="3608383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74D1018D-EB2D-42D2-A99E-AF42162D23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Departure List View (</a:t>
            </a:r>
            <a:r>
              <a:rPr lang="en-US" dirty="0" smtClean="0"/>
              <a:t>DEPT)</a:t>
            </a:r>
            <a:endParaRPr lang="en-US" sz="3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82EC7F-5DC3-4CC9-9439-0B2F1BE1E07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fld id="{F2BD9D44-EC01-4E71-8CAE-9F9624182C03}" type="slidenum">
              <a:rPr lang="en-US" altLang="en-US" smtClean="0">
                <a:solidFill>
                  <a:srgbClr val="FFFFFF"/>
                </a:solidFill>
              </a:rPr>
              <a:pPr marL="0" indent="0">
                <a:buFont typeface="+mj-lt"/>
                <a:buNone/>
              </a:pPr>
              <a:t>55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85117" y="1798609"/>
            <a:ext cx="177604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Sublist</a:t>
            </a:r>
            <a:r>
              <a:rPr lang="en-US" sz="2000" dirty="0" smtClean="0"/>
              <a:t> title - Departure airport</a:t>
            </a:r>
            <a:endParaRPr lang="en-US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768360" y="4266632"/>
            <a:ext cx="17760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Call sign</a:t>
            </a:r>
            <a:endParaRPr lang="en-US" sz="2000" dirty="0"/>
          </a:p>
        </p:txBody>
      </p:sp>
      <p:sp>
        <p:nvSpPr>
          <p:cNvPr id="15" name="TextBox 14"/>
          <p:cNvSpPr txBox="1"/>
          <p:nvPr/>
        </p:nvSpPr>
        <p:spPr>
          <a:xfrm>
            <a:off x="6361933" y="4466687"/>
            <a:ext cx="26119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Requested altitude</a:t>
            </a:r>
            <a:endParaRPr lang="en-US" sz="200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E415F63-1547-429D-83BA-2EFB06D9518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9663" y="6261870"/>
            <a:ext cx="394232" cy="365760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 bwMode="auto">
          <a:xfrm>
            <a:off x="2193681" y="2028287"/>
            <a:ext cx="2141758" cy="109862"/>
          </a:xfrm>
          <a:prstGeom prst="straightConnector1">
            <a:avLst/>
          </a:prstGeom>
          <a:noFill/>
          <a:ln w="57150" cap="flat" cmpd="sng" algn="ctr">
            <a:solidFill>
              <a:srgbClr val="00B0F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Straight Arrow Connector 11"/>
          <p:cNvCxnSpPr/>
          <p:nvPr/>
        </p:nvCxnSpPr>
        <p:spPr bwMode="auto">
          <a:xfrm>
            <a:off x="2193681" y="4506058"/>
            <a:ext cx="1077057" cy="92011"/>
          </a:xfrm>
          <a:prstGeom prst="straightConnector1">
            <a:avLst/>
          </a:prstGeom>
          <a:noFill/>
          <a:ln w="57150" cap="flat" cmpd="sng" algn="ctr">
            <a:solidFill>
              <a:srgbClr val="00B0F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Straight Arrow Connector 15"/>
          <p:cNvCxnSpPr/>
          <p:nvPr/>
        </p:nvCxnSpPr>
        <p:spPr bwMode="auto">
          <a:xfrm flipH="1" flipV="1">
            <a:off x="4914900" y="4369777"/>
            <a:ext cx="1537218" cy="266188"/>
          </a:xfrm>
          <a:prstGeom prst="straightConnector1">
            <a:avLst/>
          </a:prstGeom>
          <a:noFill/>
          <a:ln w="57150" cap="flat" cmpd="sng" algn="ctr">
            <a:solidFill>
              <a:srgbClr val="00B0F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781140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  <p:bldP spid="15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7488" y="2595493"/>
            <a:ext cx="3629025" cy="752475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70275" y="2633593"/>
            <a:ext cx="3571875" cy="714375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74D1018D-EB2D-42D2-A99E-AF42162D23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" y="344488"/>
            <a:ext cx="8472488" cy="1054942"/>
          </a:xfrm>
        </p:spPr>
        <p:txBody>
          <a:bodyPr/>
          <a:lstStyle/>
          <a:p>
            <a:r>
              <a:rPr lang="en-US" dirty="0"/>
              <a:t>Auto Handoff Inhibit View (AUTO HO INHIB</a:t>
            </a:r>
            <a:r>
              <a:rPr lang="en-US" dirty="0" smtClean="0"/>
              <a:t>)</a:t>
            </a:r>
            <a:endParaRPr lang="en-US" sz="3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82EC7F-5DC3-4CC9-9439-0B2F1BE1E07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fld id="{F2BD9D44-EC01-4E71-8CAE-9F9624182C03}" type="slidenum">
              <a:rPr lang="en-US" altLang="en-US" smtClean="0">
                <a:solidFill>
                  <a:srgbClr val="FFFFFF"/>
                </a:solidFill>
              </a:rPr>
              <a:pPr marL="0" indent="0">
                <a:buFont typeface="+mj-lt"/>
                <a:buNone/>
              </a:pPr>
              <a:t>56</a:t>
            </a:fld>
            <a:endParaRPr lang="en-US" dirty="0"/>
          </a:p>
        </p:txBody>
      </p:sp>
      <p:sp>
        <p:nvSpPr>
          <p:cNvPr id="28" name="Rounded Rectangle 27"/>
          <p:cNvSpPr/>
          <p:nvPr/>
        </p:nvSpPr>
        <p:spPr bwMode="auto">
          <a:xfrm>
            <a:off x="2084832" y="3843919"/>
            <a:ext cx="4974336" cy="936427"/>
          </a:xfrm>
          <a:prstGeom prst="roundRect">
            <a:avLst/>
          </a:prstGeom>
          <a:solidFill>
            <a:srgbClr val="FFFFA1"/>
          </a:solidFill>
          <a:ln w="19050" cap="flat" cmpd="sng" algn="ctr">
            <a:solidFill>
              <a:srgbClr val="1D2F68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en-US" sz="2400" dirty="0" smtClean="0"/>
              <a:t>Enter:  </a:t>
            </a:r>
            <a:r>
              <a:rPr lang="en-US" sz="2600" dirty="0" smtClean="0">
                <a:latin typeface="Consolas" panose="020B0609020204030204" pitchFamily="49" charset="0"/>
              </a:rPr>
              <a:t>QA 20</a:t>
            </a:r>
          </a:p>
          <a:p>
            <a:pPr algn="l" eaLnBrk="1" hangingPunct="1">
              <a:spcBef>
                <a:spcPts val="600"/>
              </a:spcBef>
            </a:pPr>
            <a:r>
              <a:rPr lang="en-US" sz="1800" i="1" dirty="0" smtClean="0"/>
              <a:t>Inhibits all automated </a:t>
            </a:r>
            <a:r>
              <a:rPr lang="en-US" sz="1800" i="1" dirty="0"/>
              <a:t>handoffs to sector </a:t>
            </a:r>
            <a:r>
              <a:rPr lang="en-US" sz="1800" i="1" dirty="0" smtClean="0"/>
              <a:t>20</a:t>
            </a:r>
            <a:endParaRPr lang="en-US" sz="1800" i="1" dirty="0">
              <a:latin typeface="Consolas" panose="020B0609020204030204" pitchFamily="49" charset="0"/>
            </a:endParaRPr>
          </a:p>
        </p:txBody>
      </p:sp>
      <p:sp>
        <p:nvSpPr>
          <p:cNvPr id="38" name="Rounded Rectangle 37"/>
          <p:cNvSpPr/>
          <p:nvPr/>
        </p:nvSpPr>
        <p:spPr bwMode="auto">
          <a:xfrm>
            <a:off x="2086240" y="3840480"/>
            <a:ext cx="4971521" cy="936427"/>
          </a:xfrm>
          <a:prstGeom prst="roundRect">
            <a:avLst/>
          </a:prstGeom>
          <a:solidFill>
            <a:srgbClr val="D4E4D9"/>
          </a:solidFill>
          <a:ln w="19050" cap="flat" cmpd="sng" algn="ctr">
            <a:solidFill>
              <a:srgbClr val="1D2F68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en-US" sz="2400" dirty="0" smtClean="0"/>
              <a:t>Re-enter:  </a:t>
            </a:r>
            <a:r>
              <a:rPr lang="en-US" sz="2600" dirty="0" smtClean="0">
                <a:latin typeface="Consolas" panose="020B0609020204030204" pitchFamily="49" charset="0"/>
              </a:rPr>
              <a:t>QA 20</a:t>
            </a:r>
          </a:p>
          <a:p>
            <a:pPr algn="l" eaLnBrk="1" hangingPunct="1">
              <a:spcBef>
                <a:spcPts val="600"/>
              </a:spcBef>
            </a:pPr>
            <a:r>
              <a:rPr lang="en-US" sz="1800" i="1" dirty="0" smtClean="0"/>
              <a:t>Enables all </a:t>
            </a:r>
            <a:r>
              <a:rPr lang="en-US" sz="1800" i="1" dirty="0"/>
              <a:t>automated handoffs to sector </a:t>
            </a:r>
            <a:r>
              <a:rPr lang="en-US" sz="1800" i="1" dirty="0" smtClean="0"/>
              <a:t>20</a:t>
            </a:r>
            <a:endParaRPr lang="en-US" sz="1800" i="1" dirty="0">
              <a:latin typeface="Consolas" panose="020B0609020204030204" pitchFamily="49" charset="0"/>
            </a:endParaRPr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7219" y="2612356"/>
            <a:ext cx="3629025" cy="752475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4E415F63-1547-429D-83BA-2EFB06D9518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9663" y="6261870"/>
            <a:ext cx="394232" cy="365760"/>
          </a:xfrm>
          <a:prstGeom prst="rect">
            <a:avLst/>
          </a:prstGeom>
        </p:spPr>
      </p:pic>
      <p:grpSp>
        <p:nvGrpSpPr>
          <p:cNvPr id="34" name="Group 33"/>
          <p:cNvGrpSpPr/>
          <p:nvPr/>
        </p:nvGrpSpPr>
        <p:grpSpPr>
          <a:xfrm>
            <a:off x="2911287" y="2950329"/>
            <a:ext cx="3659565" cy="1449170"/>
            <a:chOff x="2919753" y="3282551"/>
            <a:chExt cx="3659565" cy="1449170"/>
          </a:xfrm>
        </p:grpSpPr>
        <p:sp>
          <p:nvSpPr>
            <p:cNvPr id="7" name="TextBox 6"/>
            <p:cNvSpPr txBox="1"/>
            <p:nvPr/>
          </p:nvSpPr>
          <p:spPr>
            <a:xfrm>
              <a:off x="2919753" y="4331611"/>
              <a:ext cx="153162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Facilities</a:t>
              </a:r>
              <a:endParaRPr lang="en-US" sz="2000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865311" y="4331611"/>
              <a:ext cx="171400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Sectors</a:t>
              </a:r>
              <a:endParaRPr lang="en-US" sz="2000" dirty="0"/>
            </a:p>
          </p:txBody>
        </p:sp>
        <p:cxnSp>
          <p:nvCxnSpPr>
            <p:cNvPr id="8" name="Straight Arrow Connector 7"/>
            <p:cNvCxnSpPr/>
            <p:nvPr/>
          </p:nvCxnSpPr>
          <p:spPr bwMode="auto">
            <a:xfrm flipV="1">
              <a:off x="3615267" y="3660705"/>
              <a:ext cx="373446" cy="600507"/>
            </a:xfrm>
            <a:prstGeom prst="straightConnector1">
              <a:avLst/>
            </a:prstGeom>
            <a:noFill/>
            <a:ln w="57150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" name="Straight Arrow Connector 12"/>
            <p:cNvCxnSpPr/>
            <p:nvPr/>
          </p:nvCxnSpPr>
          <p:spPr bwMode="auto">
            <a:xfrm flipH="1" flipV="1">
              <a:off x="5376787" y="3668954"/>
              <a:ext cx="243927" cy="592258"/>
            </a:xfrm>
            <a:prstGeom prst="straightConnector1">
              <a:avLst/>
            </a:prstGeom>
            <a:noFill/>
            <a:ln w="5715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3" name="Rounded Rectangle 32"/>
            <p:cNvSpPr/>
            <p:nvPr/>
          </p:nvSpPr>
          <p:spPr bwMode="auto">
            <a:xfrm>
              <a:off x="3850466" y="3282551"/>
              <a:ext cx="1134077" cy="308194"/>
            </a:xfrm>
            <a:prstGeom prst="roundRect">
              <a:avLst/>
            </a:prstGeom>
            <a:noFill/>
            <a:ln w="38100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4" name="Rounded Rectangle 43"/>
            <p:cNvSpPr/>
            <p:nvPr/>
          </p:nvSpPr>
          <p:spPr bwMode="auto">
            <a:xfrm>
              <a:off x="5011241" y="3290361"/>
              <a:ext cx="1134077" cy="308194"/>
            </a:xfrm>
            <a:prstGeom prst="roundRect">
              <a:avLst/>
            </a:prstGeom>
            <a:noFill/>
            <a:ln w="3810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43795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8" grpId="1" animBg="1"/>
      <p:bldP spid="38" grpId="0" animBg="1"/>
      <p:bldP spid="38" grpId="1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50000">
              <a:srgbClr val="FBFBFB"/>
            </a:gs>
            <a:gs pos="100000">
              <a:srgbClr val="D0D0D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4D1018D-EB2D-42D2-A99E-AF42162D23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" y="344487"/>
            <a:ext cx="8472488" cy="1015185"/>
          </a:xfrm>
        </p:spPr>
        <p:txBody>
          <a:bodyPr/>
          <a:lstStyle/>
          <a:p>
            <a:r>
              <a:rPr lang="en-US" dirty="0" smtClean="0"/>
              <a:t>Continuous Flight </a:t>
            </a:r>
            <a:r>
              <a:rPr lang="en-US" dirty="0"/>
              <a:t>Plan Readout </a:t>
            </a:r>
            <a:r>
              <a:rPr lang="en-US" dirty="0" smtClean="0"/>
              <a:t>View (CFR)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82EC7F-5DC3-4CC9-9439-0B2F1BE1E07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946136" y="6336792"/>
            <a:ext cx="569955" cy="274320"/>
          </a:xfrm>
        </p:spPr>
        <p:txBody>
          <a:bodyPr/>
          <a:lstStyle/>
          <a:p>
            <a:pPr marL="0" indent="0">
              <a:buFont typeface="+mj-lt"/>
              <a:buNone/>
            </a:pPr>
            <a:fld id="{F2BD9D44-EC01-4E71-8CAE-9F9624182C03}" type="slidenum">
              <a:rPr lang="en-US" altLang="en-US" smtClean="0">
                <a:solidFill>
                  <a:srgbClr val="FFFFFF"/>
                </a:solidFill>
              </a:rPr>
              <a:pPr marL="0" indent="0">
                <a:buFont typeface="+mj-lt"/>
                <a:buNone/>
              </a:pPr>
              <a:t>57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E415F63-1547-429D-83BA-2EFB06D9518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0688" y="6263640"/>
            <a:ext cx="394232" cy="36576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902132" y="3486049"/>
            <a:ext cx="333973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Display a Flight Plan (FP):</a:t>
            </a:r>
          </a:p>
          <a:p>
            <a:endParaRPr lang="en-US" dirty="0"/>
          </a:p>
          <a:p>
            <a:r>
              <a:rPr lang="en-US" sz="2000" dirty="0" smtClean="0"/>
              <a:t>QF &lt;FLID&gt;</a:t>
            </a:r>
          </a:p>
          <a:p>
            <a:r>
              <a:rPr lang="en-US" sz="2000" dirty="0" smtClean="0"/>
              <a:t>QF SWA473</a:t>
            </a:r>
            <a:endParaRPr lang="en-US" sz="2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r="110" b="7573"/>
          <a:stretch/>
        </p:blipFill>
        <p:spPr>
          <a:xfrm>
            <a:off x="228600" y="2222557"/>
            <a:ext cx="8686800" cy="14456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600" y="2215969"/>
            <a:ext cx="8686800" cy="484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123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50000">
              <a:srgbClr val="FBFBFB"/>
            </a:gs>
            <a:gs pos="100000">
              <a:srgbClr val="D0D0D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0508" y="2044303"/>
            <a:ext cx="3188941" cy="3477616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74D1018D-EB2D-42D2-A99E-AF42162D23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" y="326015"/>
            <a:ext cx="8472488" cy="1133147"/>
          </a:xfrm>
        </p:spPr>
        <p:txBody>
          <a:bodyPr/>
          <a:lstStyle/>
          <a:p>
            <a:r>
              <a:rPr lang="en-US" dirty="0"/>
              <a:t>Group Suppression View (GROUP SUP)</a:t>
            </a:r>
            <a:endParaRPr lang="en-US" sz="3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82EC7F-5DC3-4CC9-9439-0B2F1BE1E07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946136" y="6336792"/>
            <a:ext cx="569955" cy="274320"/>
          </a:xfrm>
        </p:spPr>
        <p:txBody>
          <a:bodyPr/>
          <a:lstStyle/>
          <a:p>
            <a:pPr marL="0" indent="0">
              <a:buFont typeface="+mj-lt"/>
              <a:buNone/>
            </a:pPr>
            <a:fld id="{F2BD9D44-EC01-4E71-8CAE-9F9624182C03}" type="slidenum">
              <a:rPr lang="en-US" altLang="en-US" smtClean="0">
                <a:solidFill>
                  <a:srgbClr val="FFFFFF"/>
                </a:solidFill>
              </a:rPr>
              <a:pPr marL="0" indent="0">
                <a:buFont typeface="+mj-lt"/>
                <a:buNone/>
              </a:pPr>
              <a:t>58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268603" y="2390152"/>
            <a:ext cx="2617728" cy="400110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Flights of Group 01 </a:t>
            </a: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194116" y="1644193"/>
            <a:ext cx="2732934" cy="400110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Group Suppression ID </a:t>
            </a: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6494527" y="4297211"/>
            <a:ext cx="1604486" cy="707886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SubscribedSector</a:t>
            </a:r>
            <a:r>
              <a:rPr lang="en-US" sz="2000" dirty="0" smtClean="0"/>
              <a:t> IDs</a:t>
            </a:r>
            <a:endParaRPr lang="en-US" sz="2000" dirty="0"/>
          </a:p>
        </p:txBody>
      </p:sp>
      <p:cxnSp>
        <p:nvCxnSpPr>
          <p:cNvPr id="10" name="Straight Arrow Connector 9"/>
          <p:cNvCxnSpPr/>
          <p:nvPr/>
        </p:nvCxnSpPr>
        <p:spPr bwMode="auto">
          <a:xfrm>
            <a:off x="1550126" y="2044303"/>
            <a:ext cx="1290382" cy="545904"/>
          </a:xfrm>
          <a:prstGeom prst="straightConnector1">
            <a:avLst/>
          </a:prstGeom>
          <a:noFill/>
          <a:ln w="57150" cap="flat" cmpd="sng" algn="ctr">
            <a:solidFill>
              <a:srgbClr val="00B0F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Straight Arrow Connector 11"/>
          <p:cNvCxnSpPr>
            <a:stCxn id="8" idx="1"/>
          </p:cNvCxnSpPr>
          <p:nvPr/>
        </p:nvCxnSpPr>
        <p:spPr bwMode="auto">
          <a:xfrm flipH="1" flipV="1">
            <a:off x="5385289" y="4127988"/>
            <a:ext cx="1109238" cy="523166"/>
          </a:xfrm>
          <a:prstGeom prst="straightConnector1">
            <a:avLst/>
          </a:prstGeom>
          <a:noFill/>
          <a:ln w="57150" cap="flat" cmpd="sng" algn="ctr">
            <a:solidFill>
              <a:srgbClr val="00B0F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Straight Arrow Connector 13"/>
          <p:cNvCxnSpPr/>
          <p:nvPr/>
        </p:nvCxnSpPr>
        <p:spPr bwMode="auto">
          <a:xfrm flipH="1">
            <a:off x="4868091" y="2734408"/>
            <a:ext cx="1545898" cy="444221"/>
          </a:xfrm>
          <a:prstGeom prst="straightConnector1">
            <a:avLst/>
          </a:prstGeom>
          <a:noFill/>
          <a:ln w="57150" cap="flat" cmpd="sng" algn="ctr">
            <a:solidFill>
              <a:srgbClr val="00B0F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4E415F63-1547-429D-83BA-2EFB06D9518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0688" y="6261870"/>
            <a:ext cx="394232" cy="36576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 bwMode="auto">
          <a:xfrm>
            <a:off x="2840508" y="2516777"/>
            <a:ext cx="512292" cy="273485"/>
          </a:xfrm>
          <a:prstGeom prst="rect">
            <a:avLst/>
          </a:prstGeom>
          <a:noFill/>
          <a:ln w="381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3344461" y="3927933"/>
            <a:ext cx="2040828" cy="301961"/>
          </a:xfrm>
          <a:prstGeom prst="rect">
            <a:avLst/>
          </a:prstGeom>
          <a:noFill/>
          <a:ln w="381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1171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2" grpId="0" animBg="1"/>
      <p:bldP spid="16" grpId="0" animBg="1"/>
      <p:bldP spid="16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>
            <a:extLst>
              <a:ext uri="{FF2B5EF4-FFF2-40B4-BE49-F238E27FC236}">
                <a16:creationId xmlns:a16="http://schemas.microsoft.com/office/drawing/2014/main" id="{6257091B-02EB-49E8-B75D-5C435822A335}"/>
              </a:ext>
            </a:extLst>
          </p:cNvPr>
          <p:cNvGrpSpPr/>
          <p:nvPr/>
        </p:nvGrpSpPr>
        <p:grpSpPr>
          <a:xfrm>
            <a:off x="6632420" y="3763891"/>
            <a:ext cx="2335733" cy="1526010"/>
            <a:chOff x="4456196" y="1243662"/>
            <a:chExt cx="2335733" cy="1526010"/>
          </a:xfrm>
        </p:grpSpPr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FC4C8C2E-328B-40CE-BCC7-A0F02BF4763B}"/>
                </a:ext>
              </a:extLst>
            </p:cNvPr>
            <p:cNvSpPr/>
            <p:nvPr/>
          </p:nvSpPr>
          <p:spPr bwMode="auto">
            <a:xfrm>
              <a:off x="4456196" y="1243662"/>
              <a:ext cx="2335733" cy="1526010"/>
            </a:xfrm>
            <a:prstGeom prst="rect">
              <a:avLst/>
            </a:prstGeom>
            <a:solidFill>
              <a:schemeClr val="tx1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28A8163D-C2D5-41DC-A36A-6B081483EC10}"/>
                </a:ext>
              </a:extLst>
            </p:cNvPr>
            <p:cNvGrpSpPr/>
            <p:nvPr/>
          </p:nvGrpSpPr>
          <p:grpSpPr>
            <a:xfrm>
              <a:off x="4787395" y="1397266"/>
              <a:ext cx="1728699" cy="806796"/>
              <a:chOff x="4898320" y="1399583"/>
              <a:chExt cx="1728699" cy="806796"/>
            </a:xfrm>
          </p:grpSpPr>
          <p:grpSp>
            <p:nvGrpSpPr>
              <p:cNvPr id="47" name="Group 46">
                <a:extLst>
                  <a:ext uri="{FF2B5EF4-FFF2-40B4-BE49-F238E27FC236}">
                    <a16:creationId xmlns:a16="http://schemas.microsoft.com/office/drawing/2014/main" id="{C469A204-7CA5-45AA-933B-D94024271F8C}"/>
                  </a:ext>
                </a:extLst>
              </p:cNvPr>
              <p:cNvGrpSpPr/>
              <p:nvPr/>
            </p:nvGrpSpPr>
            <p:grpSpPr>
              <a:xfrm>
                <a:off x="5382131" y="1399583"/>
                <a:ext cx="1244888" cy="786497"/>
                <a:chOff x="3735766" y="766623"/>
                <a:chExt cx="1244888" cy="786497"/>
              </a:xfrm>
            </p:grpSpPr>
            <p:grpSp>
              <p:nvGrpSpPr>
                <p:cNvPr id="49" name="Group 48">
                  <a:extLst>
                    <a:ext uri="{FF2B5EF4-FFF2-40B4-BE49-F238E27FC236}">
                      <a16:creationId xmlns:a16="http://schemas.microsoft.com/office/drawing/2014/main" id="{9FD62F10-92CB-4091-9D73-A245E7D3EAC8}"/>
                    </a:ext>
                  </a:extLst>
                </p:cNvPr>
                <p:cNvGrpSpPr/>
                <p:nvPr/>
              </p:nvGrpSpPr>
              <p:grpSpPr>
                <a:xfrm>
                  <a:off x="3796636" y="766623"/>
                  <a:ext cx="1184018" cy="786497"/>
                  <a:chOff x="3796636" y="766623"/>
                  <a:chExt cx="1184018" cy="786497"/>
                </a:xfrm>
              </p:grpSpPr>
              <p:sp>
                <p:nvSpPr>
                  <p:cNvPr id="52" name="TextBox 51">
                    <a:extLst>
                      <a:ext uri="{FF2B5EF4-FFF2-40B4-BE49-F238E27FC236}">
                        <a16:creationId xmlns:a16="http://schemas.microsoft.com/office/drawing/2014/main" id="{4B82DB4B-9EFE-4102-A035-EF2CF3CCD4C8}"/>
                      </a:ext>
                    </a:extLst>
                  </p:cNvPr>
                  <p:cNvSpPr txBox="1"/>
                  <p:nvPr/>
                </p:nvSpPr>
                <p:spPr>
                  <a:xfrm>
                    <a:off x="3796636" y="766623"/>
                    <a:ext cx="1184018" cy="78649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l">
                      <a:lnSpc>
                        <a:spcPts val="1800"/>
                      </a:lnSpc>
                    </a:pPr>
                    <a:r>
                      <a:rPr lang="en-US" sz="1800" spc="120" dirty="0">
                        <a:solidFill>
                          <a:srgbClr val="DEE39D"/>
                        </a:solidFill>
                        <a:latin typeface="Consolas" panose="020B0609020204030204" pitchFamily="49" charset="0"/>
                      </a:rPr>
                      <a:t>AAL532</a:t>
                    </a:r>
                  </a:p>
                  <a:p>
                    <a:pPr algn="l">
                      <a:lnSpc>
                        <a:spcPts val="1800"/>
                      </a:lnSpc>
                    </a:pPr>
                    <a:r>
                      <a:rPr lang="en-US" sz="1800" spc="120" dirty="0">
                        <a:solidFill>
                          <a:srgbClr val="DEE39D"/>
                        </a:solidFill>
                        <a:latin typeface="Consolas" panose="020B0609020204030204" pitchFamily="49" charset="0"/>
                      </a:rPr>
                      <a:t>370C</a:t>
                    </a:r>
                  </a:p>
                  <a:p>
                    <a:pPr algn="l">
                      <a:lnSpc>
                        <a:spcPts val="1800"/>
                      </a:lnSpc>
                    </a:pPr>
                    <a:r>
                      <a:rPr lang="en-US" sz="1800" spc="120" dirty="0">
                        <a:solidFill>
                          <a:srgbClr val="DEE39D"/>
                        </a:solidFill>
                        <a:latin typeface="Consolas" panose="020B0609020204030204" pitchFamily="49" charset="0"/>
                      </a:rPr>
                      <a:t>342 410</a:t>
                    </a:r>
                  </a:p>
                </p:txBody>
              </p:sp>
              <p:pic>
                <p:nvPicPr>
                  <p:cNvPr id="53" name="Picture 52">
                    <a:extLst>
                      <a:ext uri="{FF2B5EF4-FFF2-40B4-BE49-F238E27FC236}">
                        <a16:creationId xmlns:a16="http://schemas.microsoft.com/office/drawing/2014/main" id="{DE6972AB-4ECB-4000-BA3A-CF25E90CD24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3865727" y="803877"/>
                    <a:ext cx="454105" cy="683547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50" name="Picture 49">
                  <a:extLst>
                    <a:ext uri="{FF2B5EF4-FFF2-40B4-BE49-F238E27FC236}">
                      <a16:creationId xmlns:a16="http://schemas.microsoft.com/office/drawing/2014/main" id="{79E10F2F-2302-4569-950C-93391F691EA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736809" y="1050274"/>
                  <a:ext cx="100584" cy="100584"/>
                </a:xfrm>
                <a:prstGeom prst="rect">
                  <a:avLst/>
                </a:prstGeom>
              </p:spPr>
            </p:pic>
            <p:pic>
              <p:nvPicPr>
                <p:cNvPr id="51" name="Picture 50">
                  <a:extLst>
                    <a:ext uri="{FF2B5EF4-FFF2-40B4-BE49-F238E27FC236}">
                      <a16:creationId xmlns:a16="http://schemas.microsoft.com/office/drawing/2014/main" id="{FA313FB9-2F7E-450D-8205-9B5D2EDE0C0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735766" y="874060"/>
                  <a:ext cx="106680" cy="106680"/>
                </a:xfrm>
                <a:prstGeom prst="rect">
                  <a:avLst/>
                </a:prstGeom>
              </p:spPr>
            </p:pic>
          </p:grpSp>
          <p:cxnSp>
            <p:nvCxnSpPr>
              <p:cNvPr id="48" name="Straight Connector 47">
                <a:extLst>
                  <a:ext uri="{FF2B5EF4-FFF2-40B4-BE49-F238E27FC236}">
                    <a16:creationId xmlns:a16="http://schemas.microsoft.com/office/drawing/2014/main" id="{078823B8-7F38-456B-A459-A94015B15837}"/>
                  </a:ext>
                </a:extLst>
              </p:cNvPr>
              <p:cNvCxnSpPr/>
              <p:nvPr/>
            </p:nvCxnSpPr>
            <p:spPr bwMode="auto">
              <a:xfrm rot="2700000">
                <a:off x="5240512" y="1864187"/>
                <a:ext cx="0" cy="684383"/>
              </a:xfrm>
              <a:prstGeom prst="line">
                <a:avLst/>
              </a:prstGeom>
              <a:noFill/>
              <a:ln w="19050" cap="rnd" cmpd="sng" algn="ctr">
                <a:solidFill>
                  <a:srgbClr val="DEE39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sp>
        <p:nvSpPr>
          <p:cNvPr id="3" name="Title 2">
            <a:extLst>
              <a:ext uri="{FF2B5EF4-FFF2-40B4-BE49-F238E27FC236}">
                <a16:creationId xmlns:a16="http://schemas.microsoft.com/office/drawing/2014/main" id="{74D1018D-EB2D-42D2-A99E-AF42162D23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Target Symbols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82EC7F-5DC3-4CC9-9439-0B2F1BE1E07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fld id="{F2BD9D44-EC01-4E71-8CAE-9F9624182C03}" type="slidenum">
              <a:rPr lang="en-US" altLang="en-US" smtClean="0">
                <a:solidFill>
                  <a:srgbClr val="FFFFFF"/>
                </a:solidFill>
              </a:rPr>
              <a:pPr marL="0" indent="0">
                <a:buFont typeface="+mj-lt"/>
                <a:buNone/>
              </a:pPr>
              <a:t>5</a:t>
            </a:fld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4626622"/>
              </p:ext>
            </p:extLst>
          </p:nvPr>
        </p:nvGraphicFramePr>
        <p:xfrm>
          <a:off x="175847" y="1088653"/>
          <a:ext cx="6110486" cy="41415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37182">
                  <a:extLst>
                    <a:ext uri="{9D8B030D-6E8A-4147-A177-3AD203B41FA5}">
                      <a16:colId xmlns:a16="http://schemas.microsoft.com/office/drawing/2014/main" val="2274300061"/>
                    </a:ext>
                  </a:extLst>
                </a:gridCol>
                <a:gridCol w="4473304">
                  <a:extLst>
                    <a:ext uri="{9D8B030D-6E8A-4147-A177-3AD203B41FA5}">
                      <a16:colId xmlns:a16="http://schemas.microsoft.com/office/drawing/2014/main" val="2730447974"/>
                    </a:ext>
                  </a:extLst>
                </a:gridCol>
              </a:tblGrid>
              <a:tr h="379828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SYMBOL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Target Symbol Name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3069299"/>
                  </a:ext>
                </a:extLst>
              </a:tr>
              <a:tr h="455853"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Correlated primary</a:t>
                      </a:r>
                      <a:endParaRPr lang="en-US" b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8342740"/>
                  </a:ext>
                </a:extLst>
              </a:tr>
              <a:tr h="474785"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Reduced separation (3-mile)</a:t>
                      </a:r>
                      <a:endParaRPr lang="en-US" b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2792599"/>
                  </a:ext>
                </a:extLst>
              </a:tr>
              <a:tr h="37982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/>
                        <a:t>Weak primary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1089198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Uncorrelated beacon</a:t>
                      </a:r>
                      <a:endParaRPr lang="en-US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9032635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Correlated beacon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6872855"/>
                  </a:ext>
                </a:extLst>
              </a:tr>
              <a:tr h="434436">
                <a:tc>
                  <a:txBody>
                    <a:bodyPr/>
                    <a:lstStyle/>
                    <a:p>
                      <a:pPr algn="ctr"/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Uncorrelated primary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9454995"/>
                  </a:ext>
                </a:extLst>
              </a:tr>
              <a:tr h="37982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Identing</a:t>
                      </a:r>
                      <a:r>
                        <a:rPr lang="en-US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beacon</a:t>
                      </a:r>
                      <a:endParaRPr lang="en-US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6722527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VFR</a:t>
                      </a:r>
                      <a:endParaRPr lang="en-US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5476934"/>
                  </a:ext>
                </a:extLst>
              </a:tr>
              <a:tr h="37982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Mode C Intruder (MCI)</a:t>
                      </a:r>
                      <a:endParaRPr lang="en-US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1018543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7172341" y="1911174"/>
            <a:ext cx="154610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Example target symbol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6844405" y="4834706"/>
            <a:ext cx="304231" cy="312145"/>
          </a:xfrm>
          <a:prstGeom prst="rect">
            <a:avLst/>
          </a:prstGeom>
          <a:noFill/>
          <a:ln w="254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12" name="Blue arrow"/>
          <p:cNvCxnSpPr>
            <a:stCxn id="10" idx="2"/>
          </p:cNvCxnSpPr>
          <p:nvPr/>
        </p:nvCxnSpPr>
        <p:spPr bwMode="auto">
          <a:xfrm flipH="1">
            <a:off x="7010013" y="2926837"/>
            <a:ext cx="935381" cy="1865063"/>
          </a:xfrm>
          <a:prstGeom prst="straightConnector1">
            <a:avLst/>
          </a:prstGeom>
          <a:noFill/>
          <a:ln w="76200" cap="flat" cmpd="sng" algn="ctr">
            <a:solidFill>
              <a:srgbClr val="00B0F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8" name="IDENT BCN">
            <a:extLst>
              <a:ext uri="{FF2B5EF4-FFF2-40B4-BE49-F238E27FC236}">
                <a16:creationId xmlns:a16="http://schemas.microsoft.com/office/drawing/2014/main" id="{D6DD4A38-ECC9-4AA9-A872-0831D0DE189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646" y="4125668"/>
            <a:ext cx="246888" cy="219456"/>
          </a:xfrm>
          <a:prstGeom prst="rect">
            <a:avLst/>
          </a:prstGeom>
        </p:spPr>
      </p:pic>
      <p:pic>
        <p:nvPicPr>
          <p:cNvPr id="11" name="MCI tgt">
            <a:extLst>
              <a:ext uri="{FF2B5EF4-FFF2-40B4-BE49-F238E27FC236}">
                <a16:creationId xmlns:a16="http://schemas.microsoft.com/office/drawing/2014/main" id="{5078842E-8601-4B04-8CAC-6783B406CF5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234" y="4907375"/>
            <a:ext cx="219456" cy="274320"/>
          </a:xfrm>
          <a:prstGeom prst="rect">
            <a:avLst/>
          </a:prstGeom>
        </p:spPr>
      </p:pic>
      <p:pic>
        <p:nvPicPr>
          <p:cNvPr id="14" name="Correlated bcn tgt">
            <a:extLst>
              <a:ext uri="{FF2B5EF4-FFF2-40B4-BE49-F238E27FC236}">
                <a16:creationId xmlns:a16="http://schemas.microsoft.com/office/drawing/2014/main" id="{0D8EAA75-0625-4F95-87CA-BADEA5353DF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075" y="3294583"/>
            <a:ext cx="192024" cy="268834"/>
          </a:xfrm>
          <a:prstGeom prst="rect">
            <a:avLst/>
          </a:prstGeom>
        </p:spPr>
      </p:pic>
      <p:pic>
        <p:nvPicPr>
          <p:cNvPr id="15" name="Weak primary tgt">
            <a:extLst>
              <a:ext uri="{FF2B5EF4-FFF2-40B4-BE49-F238E27FC236}">
                <a16:creationId xmlns:a16="http://schemas.microsoft.com/office/drawing/2014/main" id="{5151B45E-EC40-44F8-8DD0-F140AC9C6DA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915" y="2572959"/>
            <a:ext cx="60350" cy="54864"/>
          </a:xfrm>
          <a:prstGeom prst="rect">
            <a:avLst/>
          </a:prstGeom>
        </p:spPr>
      </p:pic>
      <p:pic>
        <p:nvPicPr>
          <p:cNvPr id="31" name="Correlated primary tgt">
            <a:extLst>
              <a:ext uri="{FF2B5EF4-FFF2-40B4-BE49-F238E27FC236}">
                <a16:creationId xmlns:a16="http://schemas.microsoft.com/office/drawing/2014/main" id="{F04A25EA-E104-4FF2-8A55-004C53BC145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713" y="1624911"/>
            <a:ext cx="202997" cy="202997"/>
          </a:xfrm>
          <a:prstGeom prst="rect">
            <a:avLst/>
          </a:prstGeom>
        </p:spPr>
      </p:pic>
      <p:pic>
        <p:nvPicPr>
          <p:cNvPr id="33" name="Plus primary tgt">
            <a:extLst>
              <a:ext uri="{FF2B5EF4-FFF2-40B4-BE49-F238E27FC236}">
                <a16:creationId xmlns:a16="http://schemas.microsoft.com/office/drawing/2014/main" id="{39903376-37D7-4ED4-A810-70004A06299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537" y="3733973"/>
            <a:ext cx="159106" cy="197510"/>
          </a:xfrm>
          <a:prstGeom prst="rect">
            <a:avLst/>
          </a:prstGeom>
        </p:spPr>
      </p:pic>
      <p:pic>
        <p:nvPicPr>
          <p:cNvPr id="35" name="3 mile tgt">
            <a:extLst>
              <a:ext uri="{FF2B5EF4-FFF2-40B4-BE49-F238E27FC236}">
                <a16:creationId xmlns:a16="http://schemas.microsoft.com/office/drawing/2014/main" id="{690D1D2C-33C1-40BE-8847-F923A6DE1BA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966" y="2115361"/>
            <a:ext cx="104242" cy="104242"/>
          </a:xfrm>
          <a:prstGeom prst="rect">
            <a:avLst/>
          </a:prstGeom>
        </p:spPr>
      </p:pic>
      <p:pic>
        <p:nvPicPr>
          <p:cNvPr id="37" name="Uncorrelated tgt">
            <a:extLst>
              <a:ext uri="{FF2B5EF4-FFF2-40B4-BE49-F238E27FC236}">
                <a16:creationId xmlns:a16="http://schemas.microsoft.com/office/drawing/2014/main" id="{EA8BFFCF-F5A9-46BD-A510-A0E79659422D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322" y="2860284"/>
            <a:ext cx="192024" cy="268834"/>
          </a:xfrm>
          <a:prstGeom prst="rect">
            <a:avLst/>
          </a:prstGeom>
        </p:spPr>
      </p:pic>
      <p:pic>
        <p:nvPicPr>
          <p:cNvPr id="39" name="VFR Tgt">
            <a:extLst>
              <a:ext uri="{FF2B5EF4-FFF2-40B4-BE49-F238E27FC236}">
                <a16:creationId xmlns:a16="http://schemas.microsoft.com/office/drawing/2014/main" id="{B71E3ECD-6411-4C56-8A9A-8A7BDDD5B29B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255" y="4523290"/>
            <a:ext cx="235915" cy="279806"/>
          </a:xfrm>
          <a:prstGeom prst="rect">
            <a:avLst/>
          </a:prstGeom>
        </p:spPr>
      </p:pic>
      <p:pic>
        <p:nvPicPr>
          <p:cNvPr id="6" name="Target Example">
            <a:extLst>
              <a:ext uri="{FF2B5EF4-FFF2-40B4-BE49-F238E27FC236}">
                <a16:creationId xmlns:a16="http://schemas.microsoft.com/office/drawing/2014/main" id="{1B0772EE-0848-4383-8EE6-C894AB55148F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9848" y="4914879"/>
            <a:ext cx="124282" cy="172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318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4D1018D-EB2D-42D2-A99E-AF42162D23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Beacon Code View (CODE)</a:t>
            </a:r>
            <a:endParaRPr lang="en-US" sz="3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82EC7F-5DC3-4CC9-9439-0B2F1BE1E07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946136" y="6336792"/>
            <a:ext cx="569955" cy="274320"/>
          </a:xfrm>
        </p:spPr>
        <p:txBody>
          <a:bodyPr/>
          <a:lstStyle/>
          <a:p>
            <a:pPr marL="0" indent="0">
              <a:buFont typeface="+mj-lt"/>
              <a:buNone/>
            </a:pPr>
            <a:fld id="{F2BD9D44-EC01-4E71-8CAE-9F9624182C03}" type="slidenum">
              <a:rPr lang="en-US" altLang="en-US" smtClean="0">
                <a:solidFill>
                  <a:srgbClr val="FFFFFF"/>
                </a:solidFill>
              </a:rPr>
              <a:pPr marL="0" indent="0">
                <a:buFont typeface="+mj-lt"/>
                <a:buNone/>
              </a:pPr>
              <a:t>59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911790" y="2451681"/>
            <a:ext cx="1142033" cy="707886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System </a:t>
            </a:r>
          </a:p>
          <a:p>
            <a:r>
              <a:rPr lang="en-US" sz="2000" dirty="0" smtClean="0"/>
              <a:t>Codes</a:t>
            </a:r>
            <a:endParaRPr lang="en-U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1666323" y="3499643"/>
            <a:ext cx="1387500" cy="1015663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Manually </a:t>
            </a:r>
          </a:p>
          <a:p>
            <a:r>
              <a:rPr lang="en-US" sz="2000" dirty="0" smtClean="0"/>
              <a:t>Entered </a:t>
            </a:r>
          </a:p>
          <a:p>
            <a:r>
              <a:rPr lang="en-US" sz="2000" dirty="0" smtClean="0"/>
              <a:t>Codes</a:t>
            </a:r>
            <a:endParaRPr lang="en-US" sz="2000" dirty="0"/>
          </a:p>
        </p:txBody>
      </p:sp>
      <p:sp>
        <p:nvSpPr>
          <p:cNvPr id="14" name="Left Brace 13"/>
          <p:cNvSpPr/>
          <p:nvPr/>
        </p:nvSpPr>
        <p:spPr bwMode="auto">
          <a:xfrm>
            <a:off x="3077308" y="2211264"/>
            <a:ext cx="193430" cy="1188720"/>
          </a:xfrm>
          <a:prstGeom prst="leftBrace">
            <a:avLst/>
          </a:prstGeom>
          <a:noFill/>
          <a:ln w="508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Left Brace 10"/>
          <p:cNvSpPr/>
          <p:nvPr/>
        </p:nvSpPr>
        <p:spPr bwMode="auto">
          <a:xfrm>
            <a:off x="3080241" y="3463156"/>
            <a:ext cx="193430" cy="1188720"/>
          </a:xfrm>
          <a:prstGeom prst="leftBrace">
            <a:avLst/>
          </a:prstGeom>
          <a:noFill/>
          <a:ln w="508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3226" y="1696542"/>
            <a:ext cx="2533235" cy="298813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4108" y="3441347"/>
            <a:ext cx="703614" cy="113225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E415F63-1547-429D-83BA-2EFB06D9518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0688" y="6261870"/>
            <a:ext cx="394232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119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4D1018D-EB2D-42D2-A99E-AF42162D23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347472"/>
            <a:ext cx="7512478" cy="457200"/>
          </a:xfrm>
        </p:spPr>
        <p:txBody>
          <a:bodyPr/>
          <a:lstStyle/>
          <a:p>
            <a:r>
              <a:rPr lang="en-US" dirty="0"/>
              <a:t>Hold View (</a:t>
            </a:r>
            <a:r>
              <a:rPr lang="en-US" dirty="0" smtClean="0"/>
              <a:t>HOLD)</a:t>
            </a:r>
            <a:endParaRPr lang="en-US" sz="285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82EC7F-5DC3-4CC9-9439-0B2F1BE1E07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946136" y="6336792"/>
            <a:ext cx="566928" cy="274320"/>
          </a:xfrm>
        </p:spPr>
        <p:txBody>
          <a:bodyPr/>
          <a:lstStyle/>
          <a:p>
            <a:pPr marL="0" indent="0">
              <a:buNone/>
            </a:pPr>
            <a:fld id="{F2BD9D44-EC01-4E71-8CAE-9F9624182C03}" type="slidenum">
              <a:rPr lang="en-US" altLang="en-US">
                <a:solidFill>
                  <a:srgbClr val="FFFFFF"/>
                </a:solidFill>
                <a:latin typeface="Arial" panose="020B0604020202020204" pitchFamily="34" charset="0"/>
              </a:rPr>
              <a:pPr marL="0" indent="0">
                <a:buNone/>
              </a:pPr>
              <a:t>60</a:t>
            </a:fld>
            <a:endParaRPr lang="en-US" dirty="0">
              <a:solidFill>
                <a:srgbClr val="000000">
                  <a:tint val="75000"/>
                </a:srgbClr>
              </a:solidFill>
              <a:latin typeface="Arial" panose="020B0604020202020204" pitchFamily="34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4E415F63-1547-429D-83BA-2EFB06D9518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0688" y="6263640"/>
            <a:ext cx="394232" cy="36576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5640265" y="2125043"/>
            <a:ext cx="3726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b="1" dirty="0">
                <a:solidFill>
                  <a:srgbClr val="FFFFFF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CAT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20210" y="1039972"/>
            <a:ext cx="4776107" cy="4845027"/>
          </a:xfrm>
          <a:prstGeom prst="rect">
            <a:avLst/>
          </a:prstGeom>
        </p:spPr>
      </p:pic>
      <p:cxnSp>
        <p:nvCxnSpPr>
          <p:cNvPr id="11" name="Straight Arrow Connector 10"/>
          <p:cNvCxnSpPr/>
          <p:nvPr/>
        </p:nvCxnSpPr>
        <p:spPr bwMode="auto">
          <a:xfrm flipH="1" flipV="1">
            <a:off x="5390986" y="2385391"/>
            <a:ext cx="1510145" cy="288679"/>
          </a:xfrm>
          <a:prstGeom prst="straightConnector1">
            <a:avLst/>
          </a:prstGeom>
          <a:noFill/>
          <a:ln w="57150" cap="flat" cmpd="sng" algn="ctr">
            <a:solidFill>
              <a:srgbClr val="00B0F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Straight Arrow Connector 13"/>
          <p:cNvCxnSpPr/>
          <p:nvPr/>
        </p:nvCxnSpPr>
        <p:spPr bwMode="auto">
          <a:xfrm flipH="1">
            <a:off x="6671145" y="1740720"/>
            <a:ext cx="617437" cy="317141"/>
          </a:xfrm>
          <a:prstGeom prst="straightConnector1">
            <a:avLst/>
          </a:prstGeom>
          <a:noFill/>
          <a:ln w="57150" cap="flat" cmpd="sng" algn="ctr">
            <a:solidFill>
              <a:srgbClr val="00B0F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Straight Arrow Connector 16"/>
          <p:cNvCxnSpPr/>
          <p:nvPr/>
        </p:nvCxnSpPr>
        <p:spPr bwMode="auto">
          <a:xfrm flipH="1" flipV="1">
            <a:off x="4738977" y="2494375"/>
            <a:ext cx="2815531" cy="1013756"/>
          </a:xfrm>
          <a:prstGeom prst="straightConnector1">
            <a:avLst/>
          </a:prstGeom>
          <a:noFill/>
          <a:ln w="57150" cap="flat" cmpd="sng" algn="ctr">
            <a:solidFill>
              <a:srgbClr val="00B0F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Straight Arrow Connector 20"/>
          <p:cNvCxnSpPr>
            <a:stCxn id="20" idx="3"/>
          </p:cNvCxnSpPr>
          <p:nvPr/>
        </p:nvCxnSpPr>
        <p:spPr bwMode="auto">
          <a:xfrm flipV="1">
            <a:off x="1596366" y="3341072"/>
            <a:ext cx="1958612" cy="242829"/>
          </a:xfrm>
          <a:prstGeom prst="straightConnector1">
            <a:avLst/>
          </a:prstGeom>
          <a:noFill/>
          <a:ln w="57150" cap="flat" cmpd="sng" algn="ctr">
            <a:solidFill>
              <a:srgbClr val="00B0F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" name="Straight Arrow Connector 24"/>
          <p:cNvCxnSpPr>
            <a:stCxn id="24" idx="3"/>
          </p:cNvCxnSpPr>
          <p:nvPr/>
        </p:nvCxnSpPr>
        <p:spPr bwMode="auto">
          <a:xfrm>
            <a:off x="1816656" y="4330084"/>
            <a:ext cx="1682682" cy="151944"/>
          </a:xfrm>
          <a:prstGeom prst="straightConnector1">
            <a:avLst/>
          </a:prstGeom>
          <a:noFill/>
          <a:ln w="57150" cap="flat" cmpd="sng" algn="ctr">
            <a:solidFill>
              <a:srgbClr val="00B0F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" name="Straight Arrow Connector 29"/>
          <p:cNvCxnSpPr/>
          <p:nvPr/>
        </p:nvCxnSpPr>
        <p:spPr bwMode="auto">
          <a:xfrm flipV="1">
            <a:off x="1471647" y="1896570"/>
            <a:ext cx="1203980" cy="322583"/>
          </a:xfrm>
          <a:prstGeom prst="straightConnector1">
            <a:avLst/>
          </a:prstGeom>
          <a:noFill/>
          <a:ln w="57150" cap="flat" cmpd="sng" algn="ctr">
            <a:solidFill>
              <a:srgbClr val="00B0F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6" name="Straight Arrow Connector 35"/>
          <p:cNvCxnSpPr/>
          <p:nvPr/>
        </p:nvCxnSpPr>
        <p:spPr bwMode="auto">
          <a:xfrm flipV="1">
            <a:off x="1891783" y="5111576"/>
            <a:ext cx="790283" cy="202000"/>
          </a:xfrm>
          <a:prstGeom prst="straightConnector1">
            <a:avLst/>
          </a:prstGeom>
          <a:noFill/>
          <a:ln w="57150" cap="flat" cmpd="sng" algn="ctr">
            <a:solidFill>
              <a:srgbClr val="00B0F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" name="Straight Arrow Connector 22"/>
          <p:cNvCxnSpPr/>
          <p:nvPr/>
        </p:nvCxnSpPr>
        <p:spPr bwMode="auto">
          <a:xfrm>
            <a:off x="1934308" y="1200159"/>
            <a:ext cx="1798027" cy="255915"/>
          </a:xfrm>
          <a:prstGeom prst="straightConnector1">
            <a:avLst/>
          </a:prstGeom>
          <a:noFill/>
          <a:ln w="57150" cap="flat" cmpd="sng" algn="ctr">
            <a:solidFill>
              <a:srgbClr val="00B0F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" name="Straight Arrow Connector 26"/>
          <p:cNvCxnSpPr/>
          <p:nvPr/>
        </p:nvCxnSpPr>
        <p:spPr bwMode="auto">
          <a:xfrm flipH="1" flipV="1">
            <a:off x="6262581" y="4820836"/>
            <a:ext cx="1344782" cy="391740"/>
          </a:xfrm>
          <a:prstGeom prst="straightConnector1">
            <a:avLst/>
          </a:prstGeom>
          <a:noFill/>
          <a:ln w="57150" cap="flat" cmpd="sng" algn="ctr">
            <a:solidFill>
              <a:srgbClr val="00B0F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8" name="Straight Arrow Connector 37"/>
          <p:cNvCxnSpPr/>
          <p:nvPr/>
        </p:nvCxnSpPr>
        <p:spPr bwMode="auto">
          <a:xfrm flipV="1">
            <a:off x="1715314" y="1527915"/>
            <a:ext cx="352939" cy="57434"/>
          </a:xfrm>
          <a:prstGeom prst="straightConnector1">
            <a:avLst/>
          </a:prstGeom>
          <a:noFill/>
          <a:ln w="57150" cap="flat" cmpd="sng" algn="ctr">
            <a:solidFill>
              <a:srgbClr val="00B0F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9" name="Rectangle 48"/>
          <p:cNvSpPr/>
          <p:nvPr/>
        </p:nvSpPr>
        <p:spPr bwMode="auto">
          <a:xfrm>
            <a:off x="3744865" y="2864253"/>
            <a:ext cx="320040" cy="228600"/>
          </a:xfrm>
          <a:prstGeom prst="rect">
            <a:avLst/>
          </a:prstGeom>
          <a:noFill/>
          <a:ln w="12700" cap="flat" cmpd="sng" algn="ctr">
            <a:solidFill>
              <a:srgbClr val="FF9999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 defTabSz="685800" eaLnBrk="1" hangingPunct="1">
              <a:spcBef>
                <a:spcPct val="50000"/>
              </a:spcBef>
              <a:buFontTx/>
              <a:buChar char="•"/>
            </a:pPr>
            <a:endParaRPr lang="en-US" sz="1800"/>
          </a:p>
        </p:txBody>
      </p:sp>
      <p:cxnSp>
        <p:nvCxnSpPr>
          <p:cNvPr id="51" name="Straight Arrow Connector 50"/>
          <p:cNvCxnSpPr/>
          <p:nvPr/>
        </p:nvCxnSpPr>
        <p:spPr bwMode="auto">
          <a:xfrm>
            <a:off x="1772344" y="2838619"/>
            <a:ext cx="1836906" cy="163018"/>
          </a:xfrm>
          <a:prstGeom prst="straightConnector1">
            <a:avLst/>
          </a:prstGeom>
          <a:noFill/>
          <a:ln w="57150" cap="flat" cmpd="sng" algn="ctr">
            <a:solidFill>
              <a:srgbClr val="00B0F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" name="TextBox 8"/>
          <p:cNvSpPr txBox="1"/>
          <p:nvPr/>
        </p:nvSpPr>
        <p:spPr>
          <a:xfrm>
            <a:off x="6757042" y="2206772"/>
            <a:ext cx="2482266" cy="1015663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/>
              <a:t>Destination (DEST) or </a:t>
            </a:r>
            <a:r>
              <a:rPr lang="en-US" sz="2000" dirty="0"/>
              <a:t>A</a:t>
            </a:r>
            <a:r>
              <a:rPr lang="en-US" sz="2000" dirty="0" smtClean="0"/>
              <a:t>lternate </a:t>
            </a:r>
            <a:r>
              <a:rPr lang="en-US" sz="2000" dirty="0"/>
              <a:t>A</a:t>
            </a:r>
            <a:r>
              <a:rPr lang="en-US" sz="2000" dirty="0" smtClean="0"/>
              <a:t>irport  (ALA)</a:t>
            </a:r>
            <a:endParaRPr lang="en-US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7221748" y="1286903"/>
            <a:ext cx="1346965" cy="707886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/>
              <a:t>Landing category</a:t>
            </a:r>
            <a:endParaRPr lang="en-US" sz="2000" dirty="0"/>
          </a:p>
        </p:txBody>
      </p:sp>
      <p:sp>
        <p:nvSpPr>
          <p:cNvPr id="16" name="TextBox 15"/>
          <p:cNvSpPr txBox="1"/>
          <p:nvPr/>
        </p:nvSpPr>
        <p:spPr>
          <a:xfrm>
            <a:off x="7380836" y="3355608"/>
            <a:ext cx="1422518" cy="1323439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/>
              <a:t>Expect Further Clearance </a:t>
            </a:r>
            <a:r>
              <a:rPr lang="en-US" sz="2000" dirty="0" smtClean="0"/>
              <a:t>time </a:t>
            </a:r>
            <a:endParaRPr lang="en-US" sz="2000" dirty="0"/>
          </a:p>
        </p:txBody>
      </p:sp>
      <p:sp>
        <p:nvSpPr>
          <p:cNvPr id="20" name="TextBox 19"/>
          <p:cNvSpPr txBox="1"/>
          <p:nvPr/>
        </p:nvSpPr>
        <p:spPr>
          <a:xfrm>
            <a:off x="450727" y="3383846"/>
            <a:ext cx="1145639" cy="400110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/>
              <a:t>Conflict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8239" y="4130029"/>
            <a:ext cx="1748417" cy="400110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/>
              <a:t>Block </a:t>
            </a:r>
            <a:r>
              <a:rPr lang="en-US" sz="2000" dirty="0" smtClean="0"/>
              <a:t>altitude</a:t>
            </a:r>
            <a:endParaRPr lang="en-US" sz="2000" dirty="0"/>
          </a:p>
        </p:txBody>
      </p:sp>
      <p:sp>
        <p:nvSpPr>
          <p:cNvPr id="29" name="TextBox 28"/>
          <p:cNvSpPr txBox="1"/>
          <p:nvPr/>
        </p:nvSpPr>
        <p:spPr>
          <a:xfrm>
            <a:off x="-67321" y="2108821"/>
            <a:ext cx="1669334" cy="400110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/>
              <a:t>Holding fix</a:t>
            </a:r>
            <a:endParaRPr lang="en-US" sz="2000" dirty="0"/>
          </a:p>
        </p:txBody>
      </p:sp>
      <p:sp>
        <p:nvSpPr>
          <p:cNvPr id="35" name="TextBox 34"/>
          <p:cNvSpPr txBox="1"/>
          <p:nvPr/>
        </p:nvSpPr>
        <p:spPr>
          <a:xfrm>
            <a:off x="-145179" y="5276322"/>
            <a:ext cx="2319044" cy="400110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/>
              <a:t>Present </a:t>
            </a:r>
            <a:r>
              <a:rPr lang="en-US" sz="2000" dirty="0" smtClean="0"/>
              <a:t>position</a:t>
            </a:r>
            <a:endParaRPr lang="en-US" sz="2000" dirty="0"/>
          </a:p>
        </p:txBody>
      </p:sp>
      <p:sp>
        <p:nvSpPr>
          <p:cNvPr id="26" name="TextBox 25"/>
          <p:cNvSpPr txBox="1"/>
          <p:nvPr/>
        </p:nvSpPr>
        <p:spPr>
          <a:xfrm>
            <a:off x="6757042" y="5068354"/>
            <a:ext cx="2979449" cy="707886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/>
              <a:t>Runway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/>
              <a:t>Visual Range</a:t>
            </a:r>
            <a:endParaRPr lang="en-US" sz="2000" dirty="0"/>
          </a:p>
        </p:txBody>
      </p:sp>
      <p:sp>
        <p:nvSpPr>
          <p:cNvPr id="37" name="TextBox 36"/>
          <p:cNvSpPr txBox="1"/>
          <p:nvPr/>
        </p:nvSpPr>
        <p:spPr>
          <a:xfrm>
            <a:off x="382515" y="1469508"/>
            <a:ext cx="1389829" cy="400110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/>
              <a:t>Aircraft ID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297168" y="2674070"/>
            <a:ext cx="1518931" cy="707886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/>
              <a:t>N</a:t>
            </a:r>
            <a:r>
              <a:rPr lang="en-US" sz="2000" dirty="0" smtClean="0"/>
              <a:t>on-RVSM indicator</a:t>
            </a:r>
            <a:endParaRPr lang="en-US" sz="2000" dirty="0"/>
          </a:p>
        </p:txBody>
      </p:sp>
      <p:sp>
        <p:nvSpPr>
          <p:cNvPr id="22" name="TextBox 21"/>
          <p:cNvSpPr txBox="1"/>
          <p:nvPr/>
        </p:nvSpPr>
        <p:spPr>
          <a:xfrm>
            <a:off x="-61974" y="976371"/>
            <a:ext cx="2152635" cy="400110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/>
              <a:t>Altitude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354514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  <p:bldP spid="16" grpId="0"/>
      <p:bldP spid="20" grpId="0"/>
      <p:bldP spid="24" grpId="0"/>
      <p:bldP spid="29" grpId="0"/>
      <p:bldP spid="35" grpId="0"/>
      <p:bldP spid="26" grpId="0"/>
      <p:bldP spid="37" grpId="0"/>
      <p:bldP spid="50" grpId="0"/>
      <p:bldP spid="22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8038" y="2422386"/>
            <a:ext cx="4339966" cy="1360288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74D1018D-EB2D-42D2-A99E-AF42162D23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" y="390668"/>
            <a:ext cx="8472488" cy="897002"/>
          </a:xfrm>
        </p:spPr>
        <p:txBody>
          <a:bodyPr/>
          <a:lstStyle/>
          <a:p>
            <a:r>
              <a:rPr lang="en-US" dirty="0"/>
              <a:t>Conflict Alert View (</a:t>
            </a:r>
            <a:r>
              <a:rPr lang="en-US" dirty="0" smtClean="0"/>
              <a:t>CONFLICT </a:t>
            </a:r>
            <a:r>
              <a:rPr lang="en-US" dirty="0"/>
              <a:t>ALERT)</a:t>
            </a:r>
            <a:endParaRPr lang="en-US" sz="3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82EC7F-5DC3-4CC9-9439-0B2F1BE1E07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fld id="{F2BD9D44-EC01-4E71-8CAE-9F9624182C03}" type="slidenum">
              <a:rPr lang="en-US" altLang="en-US" smtClean="0">
                <a:solidFill>
                  <a:srgbClr val="FFFFFF"/>
                </a:solidFill>
              </a:rPr>
              <a:pPr marL="0" indent="0">
                <a:buFont typeface="+mj-lt"/>
                <a:buNone/>
              </a:pPr>
              <a:t>61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E415F63-1547-429D-83BA-2EFB06D9518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9663" y="6261870"/>
            <a:ext cx="394232" cy="36576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692490" y="3878589"/>
            <a:ext cx="2010481" cy="707886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Controlling facility or sector</a:t>
            </a:r>
            <a:endParaRPr lang="en-US" sz="2000" dirty="0"/>
          </a:p>
        </p:txBody>
      </p:sp>
      <p:cxnSp>
        <p:nvCxnSpPr>
          <p:cNvPr id="10" name="Straight Arrow Connector 9"/>
          <p:cNvCxnSpPr>
            <a:stCxn id="9" idx="1"/>
          </p:cNvCxnSpPr>
          <p:nvPr/>
        </p:nvCxnSpPr>
        <p:spPr bwMode="auto">
          <a:xfrm flipH="1" flipV="1">
            <a:off x="5312644" y="3185121"/>
            <a:ext cx="1379846" cy="1047411"/>
          </a:xfrm>
          <a:prstGeom prst="straightConnector1">
            <a:avLst/>
          </a:prstGeom>
          <a:noFill/>
          <a:ln w="57150" cap="flat" cmpd="sng" algn="ctr">
            <a:solidFill>
              <a:srgbClr val="00B0F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Straight Arrow Connector 12"/>
          <p:cNvCxnSpPr/>
          <p:nvPr/>
        </p:nvCxnSpPr>
        <p:spPr bwMode="auto">
          <a:xfrm flipH="1">
            <a:off x="6339254" y="3011365"/>
            <a:ext cx="646235" cy="0"/>
          </a:xfrm>
          <a:prstGeom prst="straightConnector1">
            <a:avLst/>
          </a:prstGeom>
          <a:noFill/>
          <a:ln w="57150" cap="flat" cmpd="sng" algn="ctr">
            <a:solidFill>
              <a:srgbClr val="00B0F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" name="TextBox 20"/>
          <p:cNvSpPr txBox="1"/>
          <p:nvPr/>
        </p:nvSpPr>
        <p:spPr>
          <a:xfrm>
            <a:off x="81514" y="1822255"/>
            <a:ext cx="2010481" cy="707886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Suppression indicator</a:t>
            </a:r>
            <a:endParaRPr lang="en-US" sz="2000" dirty="0"/>
          </a:p>
        </p:txBody>
      </p:sp>
      <p:cxnSp>
        <p:nvCxnSpPr>
          <p:cNvPr id="22" name="Straight Arrow Connector 21"/>
          <p:cNvCxnSpPr/>
          <p:nvPr/>
        </p:nvCxnSpPr>
        <p:spPr bwMode="auto">
          <a:xfrm>
            <a:off x="1583630" y="2542442"/>
            <a:ext cx="838651" cy="468923"/>
          </a:xfrm>
          <a:prstGeom prst="straightConnector1">
            <a:avLst/>
          </a:prstGeom>
          <a:noFill/>
          <a:ln w="57150" cap="flat" cmpd="sng" algn="ctr">
            <a:solidFill>
              <a:srgbClr val="00B0F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8" name="TextBox 27"/>
          <p:cNvSpPr txBox="1"/>
          <p:nvPr/>
        </p:nvSpPr>
        <p:spPr>
          <a:xfrm>
            <a:off x="6592307" y="2801742"/>
            <a:ext cx="2010481" cy="707886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Distance between targets</a:t>
            </a:r>
            <a:endParaRPr lang="en-US" sz="2000" dirty="0"/>
          </a:p>
        </p:txBody>
      </p:sp>
      <p:sp>
        <p:nvSpPr>
          <p:cNvPr id="36" name="TextBox 35"/>
          <p:cNvSpPr txBox="1"/>
          <p:nvPr/>
        </p:nvSpPr>
        <p:spPr>
          <a:xfrm>
            <a:off x="2921634" y="1328666"/>
            <a:ext cx="2046059" cy="707886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Conflicting aircraft pairs</a:t>
            </a:r>
            <a:endParaRPr lang="en-US" sz="2000" dirty="0"/>
          </a:p>
        </p:txBody>
      </p:sp>
      <p:cxnSp>
        <p:nvCxnSpPr>
          <p:cNvPr id="37" name="Straight Arrow Connector 36"/>
          <p:cNvCxnSpPr>
            <a:stCxn id="36" idx="2"/>
          </p:cNvCxnSpPr>
          <p:nvPr/>
        </p:nvCxnSpPr>
        <p:spPr bwMode="auto">
          <a:xfrm flipH="1">
            <a:off x="3393831" y="2036552"/>
            <a:ext cx="550833" cy="886890"/>
          </a:xfrm>
          <a:prstGeom prst="straightConnector1">
            <a:avLst/>
          </a:prstGeom>
          <a:noFill/>
          <a:ln w="57150" cap="flat" cmpd="sng" algn="ctr">
            <a:solidFill>
              <a:srgbClr val="00B0F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3" name="TextBox 42"/>
          <p:cNvSpPr txBox="1"/>
          <p:nvPr/>
        </p:nvSpPr>
        <p:spPr>
          <a:xfrm>
            <a:off x="1978270" y="4532351"/>
            <a:ext cx="5042388" cy="846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Suppress or request conflict alert:</a:t>
            </a:r>
          </a:p>
          <a:p>
            <a:endParaRPr lang="en-US" sz="900" dirty="0"/>
          </a:p>
          <a:p>
            <a:r>
              <a:rPr lang="en-US" sz="2000" dirty="0" smtClean="0"/>
              <a:t>CO </a:t>
            </a:r>
            <a:r>
              <a:rPr lang="en-US" sz="2000" dirty="0"/>
              <a:t>&lt;FLID</a:t>
            </a:r>
            <a:r>
              <a:rPr lang="en-US" sz="2000" dirty="0" smtClean="0"/>
              <a:t>&gt;/&lt;FLID&gt;</a:t>
            </a:r>
            <a:endParaRPr lang="en-US" sz="2000" dirty="0"/>
          </a:p>
        </p:txBody>
      </p:sp>
      <p:cxnSp>
        <p:nvCxnSpPr>
          <p:cNvPr id="46" name="Straight Arrow Connector 45"/>
          <p:cNvCxnSpPr/>
          <p:nvPr/>
        </p:nvCxnSpPr>
        <p:spPr bwMode="auto">
          <a:xfrm>
            <a:off x="4132846" y="2018544"/>
            <a:ext cx="329250" cy="904898"/>
          </a:xfrm>
          <a:prstGeom prst="straightConnector1">
            <a:avLst/>
          </a:prstGeom>
          <a:noFill/>
          <a:ln w="57150" cap="flat" cmpd="sng" algn="ctr">
            <a:solidFill>
              <a:srgbClr val="00B0F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497591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1" grpId="0"/>
      <p:bldP spid="28" grpId="0"/>
      <p:bldP spid="36" grpId="0"/>
      <p:bldP spid="43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5538" y="1429472"/>
            <a:ext cx="3138678" cy="4214542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74D1018D-EB2D-42D2-A99E-AF42162D23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Inbound List View (</a:t>
            </a:r>
            <a:r>
              <a:rPr lang="en-US" dirty="0" smtClean="0"/>
              <a:t>INBND)</a:t>
            </a:r>
            <a:endParaRPr lang="en-US" sz="3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82EC7F-5DC3-4CC9-9439-0B2F1BE1E07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fld id="{F2BD9D44-EC01-4E71-8CAE-9F9624182C03}" type="slidenum">
              <a:rPr lang="en-US" altLang="en-US" smtClean="0">
                <a:solidFill>
                  <a:srgbClr val="FFFFFF"/>
                </a:solidFill>
              </a:rPr>
              <a:pPr marL="0" indent="0">
                <a:buFont typeface="+mj-lt"/>
                <a:buNone/>
              </a:pPr>
              <a:t>62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76184" y="4176432"/>
            <a:ext cx="1527518" cy="400110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ACID</a:t>
            </a:r>
            <a:endParaRPr lang="en-US" sz="2000" dirty="0"/>
          </a:p>
        </p:txBody>
      </p:sp>
      <p:cxnSp>
        <p:nvCxnSpPr>
          <p:cNvPr id="7" name="Straight Arrow Connector 6"/>
          <p:cNvCxnSpPr/>
          <p:nvPr/>
        </p:nvCxnSpPr>
        <p:spPr bwMode="auto">
          <a:xfrm>
            <a:off x="1793967" y="4364914"/>
            <a:ext cx="1186962" cy="193431"/>
          </a:xfrm>
          <a:prstGeom prst="straightConnector1">
            <a:avLst/>
          </a:prstGeom>
          <a:noFill/>
          <a:ln w="57150" cap="flat" cmpd="sng" algn="ctr">
            <a:solidFill>
              <a:srgbClr val="00B0F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" name="TextBox 9"/>
          <p:cNvSpPr txBox="1"/>
          <p:nvPr/>
        </p:nvSpPr>
        <p:spPr>
          <a:xfrm>
            <a:off x="6439427" y="4231433"/>
            <a:ext cx="1994038" cy="400110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Altitude</a:t>
            </a:r>
            <a:endParaRPr lang="en-US" sz="2000" dirty="0"/>
          </a:p>
        </p:txBody>
      </p:sp>
      <p:cxnSp>
        <p:nvCxnSpPr>
          <p:cNvPr id="11" name="Straight Arrow Connector 10"/>
          <p:cNvCxnSpPr/>
          <p:nvPr/>
        </p:nvCxnSpPr>
        <p:spPr bwMode="auto">
          <a:xfrm flipH="1">
            <a:off x="4909975" y="4439676"/>
            <a:ext cx="1941400" cy="119136"/>
          </a:xfrm>
          <a:prstGeom prst="straightConnector1">
            <a:avLst/>
          </a:prstGeom>
          <a:noFill/>
          <a:ln w="57150" cap="flat" cmpd="sng" algn="ctr">
            <a:solidFill>
              <a:srgbClr val="00B0F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" name="TextBox 15"/>
          <p:cNvSpPr txBox="1"/>
          <p:nvPr/>
        </p:nvSpPr>
        <p:spPr>
          <a:xfrm>
            <a:off x="708630" y="1783200"/>
            <a:ext cx="1527518" cy="707886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Sublist</a:t>
            </a:r>
            <a:r>
              <a:rPr lang="en-US" sz="2000" dirty="0" smtClean="0"/>
              <a:t> Title (Fix)</a:t>
            </a:r>
            <a:endParaRPr lang="en-US" sz="2000" dirty="0"/>
          </a:p>
        </p:txBody>
      </p:sp>
      <p:cxnSp>
        <p:nvCxnSpPr>
          <p:cNvPr id="17" name="Straight Arrow Connector 16"/>
          <p:cNvCxnSpPr/>
          <p:nvPr/>
        </p:nvCxnSpPr>
        <p:spPr bwMode="auto">
          <a:xfrm>
            <a:off x="1996555" y="2203977"/>
            <a:ext cx="2235811" cy="904983"/>
          </a:xfrm>
          <a:prstGeom prst="straightConnector1">
            <a:avLst/>
          </a:prstGeom>
          <a:noFill/>
          <a:ln w="57150" cap="flat" cmpd="sng" algn="ctr">
            <a:solidFill>
              <a:srgbClr val="00B0F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9" name="TextBox 18"/>
          <p:cNvSpPr txBox="1"/>
          <p:nvPr/>
        </p:nvSpPr>
        <p:spPr>
          <a:xfrm>
            <a:off x="6681038" y="1737033"/>
            <a:ext cx="2001922" cy="400110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Beacon Code</a:t>
            </a:r>
            <a:endParaRPr lang="en-US" sz="2000" dirty="0"/>
          </a:p>
        </p:txBody>
      </p:sp>
      <p:cxnSp>
        <p:nvCxnSpPr>
          <p:cNvPr id="20" name="Straight Arrow Connector 19"/>
          <p:cNvCxnSpPr/>
          <p:nvPr/>
        </p:nvCxnSpPr>
        <p:spPr bwMode="auto">
          <a:xfrm flipH="1">
            <a:off x="5974929" y="2060198"/>
            <a:ext cx="858861" cy="231204"/>
          </a:xfrm>
          <a:prstGeom prst="straightConnector1">
            <a:avLst/>
          </a:prstGeom>
          <a:noFill/>
          <a:ln w="57150" cap="flat" cmpd="sng" algn="ctr">
            <a:solidFill>
              <a:srgbClr val="00B0F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4E415F63-1547-429D-83BA-2EFB06D9518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9663" y="6261870"/>
            <a:ext cx="394232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1498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6" grpId="0"/>
      <p:bldP spid="19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4D1018D-EB2D-42D2-A99E-AF42162D23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CPDLC Message History View</a:t>
            </a:r>
            <a:endParaRPr lang="en-US" sz="3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82EC7F-5DC3-4CC9-9439-0B2F1BE1E07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fld id="{F2BD9D44-EC01-4E71-8CAE-9F9624182C03}" type="slidenum">
              <a:rPr lang="en-US" altLang="en-US" smtClean="0">
                <a:solidFill>
                  <a:srgbClr val="FFFFFF"/>
                </a:solidFill>
              </a:rPr>
              <a:pPr marL="0" indent="0">
                <a:buFont typeface="+mj-lt"/>
                <a:buNone/>
              </a:pPr>
              <a:t>63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708" y="2724392"/>
            <a:ext cx="8146315" cy="1821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800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5412" y="1476206"/>
            <a:ext cx="2800767" cy="2914504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74D1018D-EB2D-42D2-A99E-AF42162D23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Meter Reference </a:t>
            </a:r>
            <a:r>
              <a:rPr lang="en-US" dirty="0" smtClean="0"/>
              <a:t>Point </a:t>
            </a:r>
            <a:r>
              <a:rPr lang="en-US" dirty="0"/>
              <a:t>View (</a:t>
            </a:r>
            <a:r>
              <a:rPr lang="en-US" dirty="0" smtClean="0"/>
              <a:t>MRP)</a:t>
            </a:r>
            <a:endParaRPr lang="en-US" sz="3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82EC7F-5DC3-4CC9-9439-0B2F1BE1E07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fld id="{F2BD9D44-EC01-4E71-8CAE-9F9624182C03}" type="slidenum">
              <a:rPr lang="en-US" altLang="en-US" smtClean="0">
                <a:solidFill>
                  <a:srgbClr val="FFFFFF"/>
                </a:solidFill>
              </a:rPr>
              <a:pPr marL="0" indent="0">
                <a:buFont typeface="+mj-lt"/>
                <a:buNone/>
              </a:pPr>
              <a:t>64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E415F63-1547-429D-83BA-2EFB06D9518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9663" y="6261870"/>
            <a:ext cx="394232" cy="36576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11641" y="1544238"/>
            <a:ext cx="1831581" cy="400110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Stream Name</a:t>
            </a:r>
            <a:endParaRPr lang="en-U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5842906" y="1596841"/>
            <a:ext cx="1527518" cy="400110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Stream fix</a:t>
            </a:r>
            <a:endParaRPr lang="en-US" sz="2000" dirty="0"/>
          </a:p>
        </p:txBody>
      </p:sp>
      <p:sp>
        <p:nvSpPr>
          <p:cNvPr id="17" name="TextBox 16"/>
          <p:cNvSpPr txBox="1"/>
          <p:nvPr/>
        </p:nvSpPr>
        <p:spPr>
          <a:xfrm>
            <a:off x="5865850" y="2165152"/>
            <a:ext cx="1527518" cy="1015663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GIM-S Accepted Speed</a:t>
            </a:r>
            <a:endParaRPr lang="en-US" sz="2000" dirty="0"/>
          </a:p>
        </p:txBody>
      </p:sp>
      <p:sp>
        <p:nvSpPr>
          <p:cNvPr id="23" name="TextBox 22"/>
          <p:cNvSpPr txBox="1"/>
          <p:nvPr/>
        </p:nvSpPr>
        <p:spPr>
          <a:xfrm>
            <a:off x="5865850" y="3558566"/>
            <a:ext cx="1527518" cy="1015663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GIM-S Proposed Speed</a:t>
            </a:r>
            <a:endParaRPr lang="en-US" sz="2000" dirty="0"/>
          </a:p>
        </p:txBody>
      </p:sp>
      <p:sp>
        <p:nvSpPr>
          <p:cNvPr id="29" name="TextBox 28"/>
          <p:cNvSpPr txBox="1"/>
          <p:nvPr/>
        </p:nvSpPr>
        <p:spPr>
          <a:xfrm>
            <a:off x="1178669" y="4658471"/>
            <a:ext cx="6688860" cy="1862048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pPr algn="l">
              <a:spcAft>
                <a:spcPts val="600"/>
              </a:spcAft>
              <a:tabLst>
                <a:tab pos="2400300" algn="l"/>
              </a:tabLst>
            </a:pPr>
            <a:r>
              <a:rPr lang="en-US" sz="2000" dirty="0" smtClean="0"/>
              <a:t>Remove an aircraft from the list    	  QP M &lt;FLID&gt;</a:t>
            </a:r>
          </a:p>
          <a:p>
            <a:pPr algn="l">
              <a:spcAft>
                <a:spcPts val="600"/>
              </a:spcAft>
              <a:tabLst>
                <a:tab pos="2463800" algn="l"/>
              </a:tabLst>
            </a:pPr>
            <a:r>
              <a:rPr lang="en-US" sz="2000" dirty="0"/>
              <a:t>Manually </a:t>
            </a:r>
            <a:r>
              <a:rPr lang="en-US" sz="2000" dirty="0" smtClean="0"/>
              <a:t>Swap     	                      MW &lt;FLID&gt; &lt;FLID&gt;</a:t>
            </a:r>
          </a:p>
          <a:p>
            <a:pPr algn="l">
              <a:spcAft>
                <a:spcPts val="600"/>
              </a:spcAft>
              <a:tabLst>
                <a:tab pos="2463800" algn="l"/>
              </a:tabLst>
            </a:pPr>
            <a:r>
              <a:rPr lang="en-US" sz="2000" dirty="0" err="1" smtClean="0"/>
              <a:t>Resequence</a:t>
            </a:r>
            <a:r>
              <a:rPr lang="en-US" sz="2000" dirty="0" smtClean="0"/>
              <a:t> Aircraft 	                       SQ &lt;FLID&gt; &lt;FLID&gt;</a:t>
            </a:r>
            <a:endParaRPr lang="en-US" sz="2000" dirty="0"/>
          </a:p>
          <a:p>
            <a:pPr algn="l"/>
            <a:endParaRPr lang="en-US" sz="2000" dirty="0"/>
          </a:p>
          <a:p>
            <a:pPr algn="l"/>
            <a:endParaRPr lang="en-US" sz="2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5412" y="1476206"/>
            <a:ext cx="2797924" cy="2914504"/>
          </a:xfrm>
          <a:prstGeom prst="rect">
            <a:avLst/>
          </a:prstGeom>
        </p:spPr>
      </p:pic>
      <p:cxnSp>
        <p:nvCxnSpPr>
          <p:cNvPr id="26" name="Straight Arrow Connector 25"/>
          <p:cNvCxnSpPr/>
          <p:nvPr/>
        </p:nvCxnSpPr>
        <p:spPr bwMode="auto">
          <a:xfrm flipH="1" flipV="1">
            <a:off x="4978127" y="3782640"/>
            <a:ext cx="1062188" cy="169502"/>
          </a:xfrm>
          <a:prstGeom prst="straightConnector1">
            <a:avLst/>
          </a:prstGeom>
          <a:noFill/>
          <a:ln w="57150" cap="flat" cmpd="sng" algn="ctr">
            <a:solidFill>
              <a:srgbClr val="00B0F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Straight Arrow Connector 17"/>
          <p:cNvCxnSpPr/>
          <p:nvPr/>
        </p:nvCxnSpPr>
        <p:spPr bwMode="auto">
          <a:xfrm flipH="1">
            <a:off x="5260013" y="2656192"/>
            <a:ext cx="766713" cy="1"/>
          </a:xfrm>
          <a:prstGeom prst="straightConnector1">
            <a:avLst/>
          </a:prstGeom>
          <a:noFill/>
          <a:ln w="57150" cap="flat" cmpd="sng" algn="ctr">
            <a:solidFill>
              <a:srgbClr val="00B0F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Straight Arrow Connector 9"/>
          <p:cNvCxnSpPr/>
          <p:nvPr/>
        </p:nvCxnSpPr>
        <p:spPr bwMode="auto">
          <a:xfrm flipH="1">
            <a:off x="4328622" y="1784185"/>
            <a:ext cx="1584205" cy="520799"/>
          </a:xfrm>
          <a:prstGeom prst="straightConnector1">
            <a:avLst/>
          </a:prstGeom>
          <a:noFill/>
          <a:ln w="57150" cap="flat" cmpd="sng" algn="ctr">
            <a:solidFill>
              <a:srgbClr val="00B0F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" name="Straight Arrow Connector 6"/>
          <p:cNvCxnSpPr/>
          <p:nvPr/>
        </p:nvCxnSpPr>
        <p:spPr bwMode="auto">
          <a:xfrm>
            <a:off x="2501533" y="1784185"/>
            <a:ext cx="979002" cy="131361"/>
          </a:xfrm>
          <a:prstGeom prst="straightConnector1">
            <a:avLst/>
          </a:prstGeom>
          <a:noFill/>
          <a:ln w="57150" cap="flat" cmpd="sng" algn="ctr">
            <a:solidFill>
              <a:srgbClr val="00B0F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58357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7" grpId="0"/>
      <p:bldP spid="23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4D1018D-EB2D-42D2-A99E-AF42162D23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CPDLC Message Out View</a:t>
            </a:r>
            <a:endParaRPr lang="en-US" sz="3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82EC7F-5DC3-4CC9-9439-0B2F1BE1E07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fld id="{F2BD9D44-EC01-4E71-8CAE-9F9624182C03}" type="slidenum">
              <a:rPr lang="en-US" altLang="en-US" smtClean="0">
                <a:solidFill>
                  <a:srgbClr val="FFFFFF"/>
                </a:solidFill>
              </a:rPr>
              <a:pPr marL="0" indent="0">
                <a:buFont typeface="+mj-lt"/>
                <a:buNone/>
              </a:pPr>
              <a:t>65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2775" y="1368070"/>
            <a:ext cx="4843244" cy="448952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1532896"/>
            <a:ext cx="1732404" cy="400110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Special Area</a:t>
            </a:r>
            <a:endParaRPr lang="en-US" sz="2000" dirty="0"/>
          </a:p>
        </p:txBody>
      </p:sp>
      <p:cxnSp>
        <p:nvCxnSpPr>
          <p:cNvPr id="7" name="Straight Arrow Connector 6"/>
          <p:cNvCxnSpPr/>
          <p:nvPr/>
        </p:nvCxnSpPr>
        <p:spPr bwMode="auto">
          <a:xfrm>
            <a:off x="1685218" y="1732951"/>
            <a:ext cx="1238225" cy="23461"/>
          </a:xfrm>
          <a:prstGeom prst="straightConnector1">
            <a:avLst/>
          </a:prstGeom>
          <a:noFill/>
          <a:ln w="57150" cap="flat" cmpd="sng" algn="ctr">
            <a:solidFill>
              <a:srgbClr val="00B0F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" name="TextBox 7"/>
          <p:cNvSpPr txBox="1"/>
          <p:nvPr/>
        </p:nvSpPr>
        <p:spPr>
          <a:xfrm>
            <a:off x="6977945" y="3374018"/>
            <a:ext cx="1871512" cy="400110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Normal Area</a:t>
            </a:r>
            <a:endParaRPr lang="en-US" sz="2000" dirty="0"/>
          </a:p>
        </p:txBody>
      </p:sp>
      <p:cxnSp>
        <p:nvCxnSpPr>
          <p:cNvPr id="9" name="Straight Arrow Connector 8"/>
          <p:cNvCxnSpPr/>
          <p:nvPr/>
        </p:nvCxnSpPr>
        <p:spPr bwMode="auto">
          <a:xfrm flipH="1" flipV="1">
            <a:off x="6180992" y="3574073"/>
            <a:ext cx="897638" cy="13361"/>
          </a:xfrm>
          <a:prstGeom prst="straightConnector1">
            <a:avLst/>
          </a:prstGeom>
          <a:noFill/>
          <a:ln w="57150" cap="flat" cmpd="sng" algn="ctr">
            <a:solidFill>
              <a:srgbClr val="00B0F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478369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50000">
              <a:srgbClr val="FBFBFB"/>
            </a:gs>
            <a:gs pos="100000">
              <a:srgbClr val="D0D0D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4D1018D-EB2D-42D2-A99E-AF42162D23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" y="344488"/>
            <a:ext cx="8472488" cy="781198"/>
          </a:xfrm>
        </p:spPr>
        <p:txBody>
          <a:bodyPr/>
          <a:lstStyle/>
          <a:p>
            <a:r>
              <a:rPr lang="en-US" dirty="0"/>
              <a:t>Special </a:t>
            </a:r>
            <a:r>
              <a:rPr lang="en-US" dirty="0" smtClean="0"/>
              <a:t>Activity </a:t>
            </a:r>
            <a:r>
              <a:rPr lang="en-US" dirty="0"/>
              <a:t>Airspace Filter View (SAA FILTER)</a:t>
            </a:r>
            <a:endParaRPr lang="en-US" sz="3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82EC7F-5DC3-4CC9-9439-0B2F1BE1E07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fld id="{F2BD9D44-EC01-4E71-8CAE-9F9624182C03}" type="slidenum">
              <a:rPr lang="en-US" altLang="en-US" smtClean="0">
                <a:solidFill>
                  <a:srgbClr val="FFFFFF"/>
                </a:solidFill>
              </a:rPr>
              <a:pPr marL="0" indent="0">
                <a:buFont typeface="+mj-lt"/>
                <a:buNone/>
              </a:pPr>
              <a:t>66</a:t>
            </a:fld>
            <a:endParaRPr lang="en-US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4E415F63-1547-429D-83BA-2EFB06D9518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9663" y="6261870"/>
            <a:ext cx="394232" cy="36576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2620113" y="2202468"/>
            <a:ext cx="4561761" cy="369332"/>
          </a:xfrm>
          <a:prstGeom prst="rect">
            <a:avLst/>
          </a:prstGeom>
          <a:solidFill>
            <a:schemeClr val="bg1">
              <a:lumMod val="65000"/>
            </a:schemeClr>
          </a:solidFill>
          <a:ln w="127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chemeClr val="bg1"/>
                </a:solidFill>
              </a:rPr>
              <a:t>SAA FILTER</a:t>
            </a: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181874" y="2205404"/>
            <a:ext cx="457200" cy="369332"/>
          </a:xfrm>
          <a:prstGeom prst="rect">
            <a:avLst/>
          </a:prstGeom>
          <a:solidFill>
            <a:schemeClr val="bg1">
              <a:lumMod val="65000"/>
            </a:schemeClr>
          </a:solidFill>
          <a:ln w="127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chemeClr val="bg1"/>
                </a:solidFill>
              </a:rPr>
              <a:t>-</a:t>
            </a: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620112" y="2593780"/>
            <a:ext cx="5029200" cy="301752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2620112" y="2581951"/>
            <a:ext cx="5029200" cy="369332"/>
          </a:xfrm>
          <a:prstGeom prst="rect">
            <a:avLst/>
          </a:prstGeom>
          <a:noFill/>
          <a:ln w="22225">
            <a:solidFill>
              <a:schemeClr val="bg1">
                <a:lumMod val="65000"/>
              </a:schemeClr>
            </a:solidFill>
          </a:ln>
        </p:spPr>
        <p:txBody>
          <a:bodyPr wrap="square" rtlCol="0" anchor="b">
            <a:spAutoFit/>
          </a:bodyPr>
          <a:lstStyle/>
          <a:p>
            <a:pPr algn="l"/>
            <a:r>
              <a:rPr lang="en-US" sz="1800" dirty="0" smtClean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COLD   </a:t>
            </a:r>
            <a:r>
              <a:rPr lang="en-US" sz="1800" dirty="0" smtClean="0">
                <a:solidFill>
                  <a:srgbClr val="FF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HOT DISPLAY                      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681654" y="3024554"/>
            <a:ext cx="439615" cy="316523"/>
          </a:xfrm>
          <a:prstGeom prst="rect">
            <a:avLst/>
          </a:prstGeom>
          <a:noFill/>
          <a:ln w="190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5" name="Rectangle 34"/>
          <p:cNvSpPr/>
          <p:nvPr/>
        </p:nvSpPr>
        <p:spPr bwMode="auto">
          <a:xfrm>
            <a:off x="3181352" y="3025080"/>
            <a:ext cx="439615" cy="329184"/>
          </a:xfrm>
          <a:prstGeom prst="rect">
            <a:avLst/>
          </a:prstGeom>
          <a:solidFill>
            <a:schemeClr val="bg1">
              <a:lumMod val="7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950" b="1" i="0" u="none" strike="noStrike" cap="none" normalizeH="0" baseline="0" dirty="0" smtClean="0">
                <a:ln>
                  <a:noFill/>
                </a:ln>
                <a:solidFill>
                  <a:srgbClr val="FF6600"/>
                </a:solidFill>
                <a:effectLst/>
                <a:latin typeface="Arial" panose="020B0604020202020204" pitchFamily="34" charset="0"/>
              </a:rPr>
              <a:t>BAL</a:t>
            </a:r>
          </a:p>
        </p:txBody>
      </p:sp>
      <p:sp>
        <p:nvSpPr>
          <p:cNvPr id="39" name="Rectangle 38"/>
          <p:cNvSpPr/>
          <p:nvPr/>
        </p:nvSpPr>
        <p:spPr bwMode="auto">
          <a:xfrm>
            <a:off x="2680191" y="3414342"/>
            <a:ext cx="439615" cy="320040"/>
          </a:xfrm>
          <a:prstGeom prst="rect">
            <a:avLst/>
          </a:prstGeom>
          <a:solidFill>
            <a:schemeClr val="bg1">
              <a:lumMod val="6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050" dirty="0" smtClean="0">
                <a:solidFill>
                  <a:schemeClr val="bg1"/>
                </a:solidFill>
              </a:rPr>
              <a:t>BL</a:t>
            </a:r>
            <a:endParaRPr lang="en-US" sz="1050" dirty="0">
              <a:solidFill>
                <a:schemeClr val="bg1"/>
              </a:solidFill>
            </a:endParaRPr>
          </a:p>
        </p:txBody>
      </p:sp>
      <p:sp>
        <p:nvSpPr>
          <p:cNvPr id="40" name="Rectangle 39"/>
          <p:cNvSpPr/>
          <p:nvPr/>
        </p:nvSpPr>
        <p:spPr bwMode="auto">
          <a:xfrm>
            <a:off x="3179889" y="3414869"/>
            <a:ext cx="439615" cy="329184"/>
          </a:xfrm>
          <a:prstGeom prst="rect">
            <a:avLst/>
          </a:prstGeom>
          <a:solidFill>
            <a:schemeClr val="bg1">
              <a:lumMod val="7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950" b="1" dirty="0" smtClean="0">
                <a:solidFill>
                  <a:srgbClr val="FF6600"/>
                </a:solidFill>
              </a:rPr>
              <a:t>BAL</a:t>
            </a:r>
          </a:p>
        </p:txBody>
      </p:sp>
      <p:sp>
        <p:nvSpPr>
          <p:cNvPr id="41" name="Rectangle 40"/>
          <p:cNvSpPr/>
          <p:nvPr/>
        </p:nvSpPr>
        <p:spPr bwMode="auto">
          <a:xfrm>
            <a:off x="2671402" y="3801203"/>
            <a:ext cx="439615" cy="316523"/>
          </a:xfrm>
          <a:prstGeom prst="rect">
            <a:avLst/>
          </a:prstGeom>
          <a:noFill/>
          <a:ln w="190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2" name="Rectangle 41"/>
          <p:cNvSpPr/>
          <p:nvPr/>
        </p:nvSpPr>
        <p:spPr bwMode="auto">
          <a:xfrm>
            <a:off x="3171100" y="3799743"/>
            <a:ext cx="439615" cy="316523"/>
          </a:xfrm>
          <a:prstGeom prst="rect">
            <a:avLst/>
          </a:prstGeom>
          <a:noFill/>
          <a:ln w="190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3" name="Rectangle 42"/>
          <p:cNvSpPr/>
          <p:nvPr/>
        </p:nvSpPr>
        <p:spPr bwMode="auto">
          <a:xfrm>
            <a:off x="2669939" y="4190991"/>
            <a:ext cx="439615" cy="320040"/>
          </a:xfrm>
          <a:prstGeom prst="rect">
            <a:avLst/>
          </a:prstGeom>
          <a:solidFill>
            <a:schemeClr val="bg1">
              <a:lumMod val="6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050" dirty="0">
                <a:solidFill>
                  <a:schemeClr val="bg1"/>
                </a:solidFill>
              </a:rPr>
              <a:t>BL</a:t>
            </a:r>
          </a:p>
        </p:txBody>
      </p:sp>
      <p:sp>
        <p:nvSpPr>
          <p:cNvPr id="44" name="Rectangle 43"/>
          <p:cNvSpPr/>
          <p:nvPr/>
        </p:nvSpPr>
        <p:spPr bwMode="auto">
          <a:xfrm>
            <a:off x="3169637" y="4195851"/>
            <a:ext cx="439615" cy="329184"/>
          </a:xfrm>
          <a:prstGeom prst="rect">
            <a:avLst/>
          </a:prstGeom>
          <a:solidFill>
            <a:schemeClr val="bg1">
              <a:lumMod val="7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950" b="1" i="0" u="none" strike="noStrike" cap="none" normalizeH="0" baseline="0" dirty="0" smtClean="0">
                <a:ln>
                  <a:noFill/>
                </a:ln>
                <a:solidFill>
                  <a:srgbClr val="FF6600"/>
                </a:solidFill>
                <a:effectLst/>
                <a:latin typeface="Arial" panose="020B0604020202020204" pitchFamily="34" charset="0"/>
              </a:rPr>
              <a:t>BA</a:t>
            </a:r>
          </a:p>
        </p:txBody>
      </p:sp>
      <p:sp>
        <p:nvSpPr>
          <p:cNvPr id="45" name="Rectangle 44"/>
          <p:cNvSpPr/>
          <p:nvPr/>
        </p:nvSpPr>
        <p:spPr bwMode="auto">
          <a:xfrm>
            <a:off x="2678732" y="4560269"/>
            <a:ext cx="439615" cy="316523"/>
          </a:xfrm>
          <a:prstGeom prst="rect">
            <a:avLst/>
          </a:prstGeom>
          <a:noFill/>
          <a:ln w="190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6" name="Rectangle 45"/>
          <p:cNvSpPr/>
          <p:nvPr/>
        </p:nvSpPr>
        <p:spPr bwMode="auto">
          <a:xfrm>
            <a:off x="3178430" y="4558809"/>
            <a:ext cx="439615" cy="316523"/>
          </a:xfrm>
          <a:prstGeom prst="rect">
            <a:avLst/>
          </a:prstGeom>
          <a:noFill/>
          <a:ln w="190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7" name="Rectangle 46"/>
          <p:cNvSpPr/>
          <p:nvPr/>
        </p:nvSpPr>
        <p:spPr bwMode="auto">
          <a:xfrm>
            <a:off x="2677269" y="4950057"/>
            <a:ext cx="439615" cy="320040"/>
          </a:xfrm>
          <a:prstGeom prst="rect">
            <a:avLst/>
          </a:prstGeom>
          <a:solidFill>
            <a:schemeClr val="bg1">
              <a:lumMod val="65000"/>
            </a:schemeClr>
          </a:solidFill>
          <a:ln w="2540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105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B</a:t>
            </a:r>
          </a:p>
        </p:txBody>
      </p:sp>
      <p:sp>
        <p:nvSpPr>
          <p:cNvPr id="48" name="Rectangle 47"/>
          <p:cNvSpPr/>
          <p:nvPr/>
        </p:nvSpPr>
        <p:spPr bwMode="auto">
          <a:xfrm>
            <a:off x="3176967" y="4946313"/>
            <a:ext cx="439615" cy="329184"/>
          </a:xfrm>
          <a:prstGeom prst="rect">
            <a:avLst/>
          </a:prstGeom>
          <a:solidFill>
            <a:schemeClr val="bg1">
              <a:lumMod val="6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950" b="1" i="0" u="none" strike="noStrike" cap="none" normalizeH="0" baseline="0" dirty="0" smtClean="0">
                <a:ln>
                  <a:noFill/>
                </a:ln>
                <a:solidFill>
                  <a:srgbClr val="FF6600"/>
                </a:solidFill>
                <a:effectLst/>
                <a:latin typeface="Arial" panose="020B0604020202020204" pitchFamily="34" charset="0"/>
              </a:rPr>
              <a:t>B</a:t>
            </a:r>
          </a:p>
        </p:txBody>
      </p:sp>
      <p:sp>
        <p:nvSpPr>
          <p:cNvPr id="5" name="Oval 4"/>
          <p:cNvSpPr/>
          <p:nvPr/>
        </p:nvSpPr>
        <p:spPr bwMode="auto">
          <a:xfrm>
            <a:off x="3789528" y="3084396"/>
            <a:ext cx="204258" cy="206641"/>
          </a:xfrm>
          <a:prstGeom prst="ellipse">
            <a:avLst/>
          </a:prstGeom>
          <a:solidFill>
            <a:schemeClr val="bg1">
              <a:lumMod val="65000"/>
            </a:schemeClr>
          </a:solidFill>
          <a:ln w="3810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9" name="Oval 48"/>
          <p:cNvSpPr/>
          <p:nvPr/>
        </p:nvSpPr>
        <p:spPr bwMode="auto">
          <a:xfrm>
            <a:off x="3791801" y="3464260"/>
            <a:ext cx="204258" cy="206641"/>
          </a:xfrm>
          <a:prstGeom prst="ellipse">
            <a:avLst/>
          </a:prstGeom>
          <a:solidFill>
            <a:schemeClr val="bg1">
              <a:lumMod val="65000"/>
            </a:schemeClr>
          </a:solidFill>
          <a:ln w="3810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0" name="Oval 49"/>
          <p:cNvSpPr/>
          <p:nvPr/>
        </p:nvSpPr>
        <p:spPr bwMode="auto">
          <a:xfrm>
            <a:off x="3789522" y="3853223"/>
            <a:ext cx="204258" cy="206641"/>
          </a:xfrm>
          <a:prstGeom prst="ellipse">
            <a:avLst/>
          </a:prstGeom>
          <a:noFill/>
          <a:ln w="3810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1" name="Oval 50"/>
          <p:cNvSpPr/>
          <p:nvPr/>
        </p:nvSpPr>
        <p:spPr bwMode="auto">
          <a:xfrm>
            <a:off x="3791795" y="4237637"/>
            <a:ext cx="204258" cy="206641"/>
          </a:xfrm>
          <a:prstGeom prst="ellipse">
            <a:avLst/>
          </a:prstGeom>
          <a:solidFill>
            <a:schemeClr val="bg1">
              <a:lumMod val="65000"/>
            </a:schemeClr>
          </a:solidFill>
          <a:ln w="3810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2" name="Oval 51"/>
          <p:cNvSpPr/>
          <p:nvPr/>
        </p:nvSpPr>
        <p:spPr bwMode="auto">
          <a:xfrm>
            <a:off x="3794069" y="4626599"/>
            <a:ext cx="204258" cy="206641"/>
          </a:xfrm>
          <a:prstGeom prst="ellipse">
            <a:avLst/>
          </a:prstGeom>
          <a:noFill/>
          <a:ln w="3810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3" name="Oval 52"/>
          <p:cNvSpPr/>
          <p:nvPr/>
        </p:nvSpPr>
        <p:spPr bwMode="auto">
          <a:xfrm>
            <a:off x="3800892" y="5020112"/>
            <a:ext cx="204258" cy="206641"/>
          </a:xfrm>
          <a:prstGeom prst="ellipse">
            <a:avLst/>
          </a:prstGeom>
          <a:solidFill>
            <a:schemeClr val="bg1">
              <a:lumMod val="65000"/>
            </a:schemeClr>
          </a:solidFill>
          <a:ln w="3810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4376382" y="3107141"/>
            <a:ext cx="218364" cy="220289"/>
          </a:xfrm>
          <a:prstGeom prst="rect">
            <a:avLst/>
          </a:prstGeom>
          <a:solidFill>
            <a:schemeClr val="bg1">
              <a:lumMod val="65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4" name="Rectangle 53"/>
          <p:cNvSpPr/>
          <p:nvPr/>
        </p:nvSpPr>
        <p:spPr bwMode="auto">
          <a:xfrm>
            <a:off x="4369558" y="3468806"/>
            <a:ext cx="218364" cy="220289"/>
          </a:xfrm>
          <a:prstGeom prst="rect">
            <a:avLst/>
          </a:prstGeom>
          <a:solidFill>
            <a:schemeClr val="bg1">
              <a:lumMod val="65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5" name="Rectangle 54"/>
          <p:cNvSpPr/>
          <p:nvPr/>
        </p:nvSpPr>
        <p:spPr bwMode="auto">
          <a:xfrm>
            <a:off x="4358186" y="3848669"/>
            <a:ext cx="218364" cy="220289"/>
          </a:xfrm>
          <a:prstGeom prst="rect">
            <a:avLst/>
          </a:prstGeom>
          <a:solidFill>
            <a:srgbClr val="FFFF00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6" name="Rectangle 55"/>
          <p:cNvSpPr/>
          <p:nvPr/>
        </p:nvSpPr>
        <p:spPr bwMode="auto">
          <a:xfrm>
            <a:off x="4365009" y="4251281"/>
            <a:ext cx="218364" cy="220289"/>
          </a:xfrm>
          <a:prstGeom prst="rect">
            <a:avLst/>
          </a:prstGeom>
          <a:solidFill>
            <a:schemeClr val="bg1">
              <a:lumMod val="65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7" name="Rectangle 56"/>
          <p:cNvSpPr/>
          <p:nvPr/>
        </p:nvSpPr>
        <p:spPr bwMode="auto">
          <a:xfrm>
            <a:off x="4358185" y="4617494"/>
            <a:ext cx="218364" cy="220289"/>
          </a:xfrm>
          <a:prstGeom prst="rect">
            <a:avLst/>
          </a:prstGeom>
          <a:solidFill>
            <a:schemeClr val="bg1">
              <a:lumMod val="65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8" name="Rectangle 57"/>
          <p:cNvSpPr/>
          <p:nvPr/>
        </p:nvSpPr>
        <p:spPr bwMode="auto">
          <a:xfrm>
            <a:off x="4360460" y="4988258"/>
            <a:ext cx="218364" cy="220289"/>
          </a:xfrm>
          <a:prstGeom prst="rect">
            <a:avLst/>
          </a:prstGeom>
          <a:solidFill>
            <a:schemeClr val="bg1">
              <a:lumMod val="65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4692179" y="2979864"/>
            <a:ext cx="2859699" cy="464871"/>
          </a:xfrm>
          <a:prstGeom prst="rect">
            <a:avLst/>
          </a:prstGeom>
          <a:noFill/>
          <a:ln>
            <a:noFill/>
          </a:ln>
        </p:spPr>
        <p:txBody>
          <a:bodyPr wrap="square" rtlCol="0" anchor="b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1800" dirty="0" smtClean="0">
                <a:solidFill>
                  <a:srgbClr val="FF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BLUE RIDGE SOARING                       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4699506" y="3338883"/>
            <a:ext cx="2859699" cy="464871"/>
          </a:xfrm>
          <a:prstGeom prst="rect">
            <a:avLst/>
          </a:prstGeom>
          <a:noFill/>
          <a:ln>
            <a:noFill/>
          </a:ln>
        </p:spPr>
        <p:txBody>
          <a:bodyPr wrap="square" rtlCol="0" anchor="b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1800" dirty="0" smtClean="0">
                <a:solidFill>
                  <a:srgbClr val="FF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CHESSIE A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4698043" y="3733068"/>
            <a:ext cx="2859699" cy="464871"/>
          </a:xfrm>
          <a:prstGeom prst="rect">
            <a:avLst/>
          </a:prstGeom>
          <a:noFill/>
          <a:ln>
            <a:noFill/>
          </a:ln>
        </p:spPr>
        <p:txBody>
          <a:bodyPr wrap="square" rtlCol="0" anchor="b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1800" dirty="0" smtClean="0">
                <a:solidFill>
                  <a:srgbClr val="FF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CHESSIE A1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4693646" y="4115532"/>
            <a:ext cx="2859699" cy="464871"/>
          </a:xfrm>
          <a:prstGeom prst="rect">
            <a:avLst/>
          </a:prstGeom>
          <a:noFill/>
          <a:ln>
            <a:noFill/>
          </a:ln>
        </p:spPr>
        <p:txBody>
          <a:bodyPr wrap="square" rtlCol="0" anchor="b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1800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CHESSIE B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4698042" y="4476017"/>
            <a:ext cx="2859699" cy="464871"/>
          </a:xfrm>
          <a:prstGeom prst="rect">
            <a:avLst/>
          </a:prstGeom>
          <a:noFill/>
          <a:ln>
            <a:noFill/>
          </a:ln>
        </p:spPr>
        <p:txBody>
          <a:bodyPr wrap="square" rtlCol="0" anchor="b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1800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CAPELLA TRACK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4698046" y="4858478"/>
            <a:ext cx="2859699" cy="464871"/>
          </a:xfrm>
          <a:prstGeom prst="rect">
            <a:avLst/>
          </a:prstGeom>
          <a:noFill/>
          <a:ln>
            <a:noFill/>
          </a:ln>
        </p:spPr>
        <p:txBody>
          <a:bodyPr wrap="square" rtlCol="0" anchor="b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1800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CHESSIE B1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806" y="3610528"/>
            <a:ext cx="2514321" cy="400110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SAA Display button</a:t>
            </a:r>
            <a:endParaRPr lang="en-US" sz="2000" dirty="0"/>
          </a:p>
        </p:txBody>
      </p:sp>
      <p:cxnSp>
        <p:nvCxnSpPr>
          <p:cNvPr id="9" name="Straight Arrow Connector 8"/>
          <p:cNvCxnSpPr/>
          <p:nvPr/>
        </p:nvCxnSpPr>
        <p:spPr bwMode="auto">
          <a:xfrm>
            <a:off x="1962786" y="4022446"/>
            <a:ext cx="1838106" cy="215191"/>
          </a:xfrm>
          <a:prstGeom prst="straightConnector1">
            <a:avLst/>
          </a:prstGeom>
          <a:noFill/>
          <a:ln w="57150" cap="flat" cmpd="sng" algn="ctr">
            <a:solidFill>
              <a:srgbClr val="00B0F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" name="TextBox 11"/>
          <p:cNvSpPr txBox="1"/>
          <p:nvPr/>
        </p:nvSpPr>
        <p:spPr>
          <a:xfrm>
            <a:off x="8872" y="2324664"/>
            <a:ext cx="2218313" cy="400110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SAA Filter Setting</a:t>
            </a:r>
            <a:endParaRPr lang="en-US" sz="2000" dirty="0"/>
          </a:p>
        </p:txBody>
      </p:sp>
      <p:cxnSp>
        <p:nvCxnSpPr>
          <p:cNvPr id="13" name="Straight Arrow Connector 12"/>
          <p:cNvCxnSpPr/>
          <p:nvPr/>
        </p:nvCxnSpPr>
        <p:spPr bwMode="auto">
          <a:xfrm>
            <a:off x="2003182" y="2768110"/>
            <a:ext cx="1226788" cy="676625"/>
          </a:xfrm>
          <a:prstGeom prst="straightConnector1">
            <a:avLst/>
          </a:prstGeom>
          <a:noFill/>
          <a:ln w="57150" cap="flat" cmpd="sng" algn="ctr">
            <a:solidFill>
              <a:srgbClr val="00B0F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" name="TextBox 15"/>
          <p:cNvSpPr txBox="1"/>
          <p:nvPr/>
        </p:nvSpPr>
        <p:spPr>
          <a:xfrm>
            <a:off x="1557122" y="1401032"/>
            <a:ext cx="2436664" cy="400110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Tear-off buttons</a:t>
            </a:r>
            <a:endParaRPr lang="en-US" sz="2000" dirty="0"/>
          </a:p>
        </p:txBody>
      </p:sp>
      <p:cxnSp>
        <p:nvCxnSpPr>
          <p:cNvPr id="17" name="Straight Arrow Connector 16"/>
          <p:cNvCxnSpPr/>
          <p:nvPr/>
        </p:nvCxnSpPr>
        <p:spPr bwMode="auto">
          <a:xfrm>
            <a:off x="3303878" y="1833270"/>
            <a:ext cx="1002683" cy="1357596"/>
          </a:xfrm>
          <a:prstGeom prst="straightConnector1">
            <a:avLst/>
          </a:prstGeom>
          <a:noFill/>
          <a:ln w="57150" cap="flat" cmpd="sng" algn="ctr">
            <a:solidFill>
              <a:srgbClr val="00B0F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" name="TextBox 20"/>
          <p:cNvSpPr txBox="1"/>
          <p:nvPr/>
        </p:nvSpPr>
        <p:spPr>
          <a:xfrm>
            <a:off x="5225050" y="1687872"/>
            <a:ext cx="1527518" cy="400110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SAA label</a:t>
            </a:r>
            <a:endParaRPr lang="en-US" sz="2000" dirty="0"/>
          </a:p>
        </p:txBody>
      </p:sp>
      <p:cxnSp>
        <p:nvCxnSpPr>
          <p:cNvPr id="22" name="Straight Arrow Connector 21"/>
          <p:cNvCxnSpPr/>
          <p:nvPr/>
        </p:nvCxnSpPr>
        <p:spPr bwMode="auto">
          <a:xfrm flipH="1">
            <a:off x="5923128" y="2030185"/>
            <a:ext cx="7625" cy="1054211"/>
          </a:xfrm>
          <a:prstGeom prst="straightConnector1">
            <a:avLst/>
          </a:prstGeom>
          <a:noFill/>
          <a:ln w="57150" cap="flat" cmpd="sng" algn="ctr">
            <a:solidFill>
              <a:srgbClr val="00B0F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929112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  <p:bldP spid="16" grpId="0"/>
      <p:bldP spid="21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50000">
              <a:srgbClr val="FBFBFB"/>
            </a:gs>
            <a:gs pos="100000">
              <a:srgbClr val="D0D0D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1377" y="2265885"/>
            <a:ext cx="4093243" cy="1804954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74D1018D-EB2D-42D2-A99E-AF42162D23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Update Area View (UA)</a:t>
            </a:r>
            <a:endParaRPr lang="en-US" sz="3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82EC7F-5DC3-4CC9-9439-0B2F1BE1E07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fld id="{F2BD9D44-EC01-4E71-8CAE-9F9624182C03}" type="slidenum">
              <a:rPr lang="en-US" altLang="en-US" smtClean="0">
                <a:solidFill>
                  <a:srgbClr val="FFFFFF"/>
                </a:solidFill>
              </a:rPr>
              <a:pPr marL="0" indent="0">
                <a:buFont typeface="+mj-lt"/>
                <a:buNone/>
              </a:pPr>
              <a:t>67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09820" y="2669183"/>
            <a:ext cx="1527518" cy="1015663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Message Waiting Indicator</a:t>
            </a:r>
            <a:endParaRPr lang="en-US" sz="2000" dirty="0"/>
          </a:p>
        </p:txBody>
      </p:sp>
      <p:cxnSp>
        <p:nvCxnSpPr>
          <p:cNvPr id="7" name="Straight Arrow Connector 6"/>
          <p:cNvCxnSpPr/>
          <p:nvPr/>
        </p:nvCxnSpPr>
        <p:spPr bwMode="auto">
          <a:xfrm>
            <a:off x="1822207" y="3057525"/>
            <a:ext cx="1044085" cy="164856"/>
          </a:xfrm>
          <a:prstGeom prst="straightConnector1">
            <a:avLst/>
          </a:prstGeom>
          <a:noFill/>
          <a:ln w="57150" cap="flat" cmpd="sng" algn="ctr">
            <a:solidFill>
              <a:srgbClr val="00B0F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847019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50000">
              <a:srgbClr val="FBFBFB"/>
            </a:gs>
            <a:gs pos="100000">
              <a:srgbClr val="D0D0D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4D1018D-EB2D-42D2-A99E-AF42162D23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" y="344488"/>
            <a:ext cx="8472488" cy="809942"/>
          </a:xfrm>
        </p:spPr>
        <p:txBody>
          <a:bodyPr/>
          <a:lstStyle/>
          <a:p>
            <a:r>
              <a:rPr lang="en-US" dirty="0"/>
              <a:t>Continuous Range Readout View (CRR)</a:t>
            </a:r>
            <a:endParaRPr lang="en-US" sz="3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82EC7F-5DC3-4CC9-9439-0B2F1BE1E07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fld id="{F2BD9D44-EC01-4E71-8CAE-9F9624182C03}" type="slidenum">
              <a:rPr lang="en-US" altLang="en-US" smtClean="0">
                <a:solidFill>
                  <a:srgbClr val="FFFFFF"/>
                </a:solidFill>
              </a:rPr>
              <a:pPr marL="0" indent="0">
                <a:buFont typeface="+mj-lt"/>
                <a:buNone/>
              </a:pPr>
              <a:t>68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E415F63-1547-429D-83BA-2EFB06D9518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9663" y="6261870"/>
            <a:ext cx="394232" cy="36576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035793" y="1537654"/>
            <a:ext cx="457200" cy="400110"/>
          </a:xfrm>
          <a:prstGeom prst="rect">
            <a:avLst/>
          </a:prstGeom>
          <a:solidFill>
            <a:schemeClr val="bg1">
              <a:lumMod val="65000"/>
            </a:schemeClr>
          </a:solidFill>
          <a:ln w="127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Consolas" panose="020B0609020204030204" pitchFamily="49" charset="0"/>
              </a:rPr>
              <a:t>M</a:t>
            </a:r>
            <a:endParaRPr lang="en-US" sz="2000" dirty="0">
              <a:solidFill>
                <a:schemeClr val="bg1"/>
              </a:solidFill>
              <a:latin typeface="Consolas" panose="020B0609020204030204" pitchFamily="49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514971" y="1537654"/>
            <a:ext cx="2782765" cy="400110"/>
          </a:xfrm>
          <a:prstGeom prst="rect">
            <a:avLst/>
          </a:prstGeom>
          <a:solidFill>
            <a:schemeClr val="bg1">
              <a:lumMod val="65000"/>
            </a:schemeClr>
          </a:solidFill>
          <a:ln w="127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Consolas" panose="020B0609020204030204" pitchFamily="49" charset="0"/>
              </a:rPr>
              <a:t>CRR</a:t>
            </a:r>
            <a:endParaRPr lang="en-US" sz="2000" dirty="0">
              <a:solidFill>
                <a:schemeClr val="bg1"/>
              </a:solidFill>
              <a:latin typeface="Consolas" panose="020B0609020204030204" pitchFamily="49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135392" y="1540590"/>
            <a:ext cx="457200" cy="400110"/>
          </a:xfrm>
          <a:prstGeom prst="rect">
            <a:avLst/>
          </a:prstGeom>
          <a:solidFill>
            <a:schemeClr val="bg1">
              <a:lumMod val="65000"/>
            </a:schemeClr>
          </a:solidFill>
          <a:ln w="127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Consolas" panose="020B0609020204030204" pitchFamily="49" charset="0"/>
              </a:rPr>
              <a:t>-</a:t>
            </a:r>
            <a:endParaRPr lang="en-US" sz="2000" dirty="0">
              <a:solidFill>
                <a:schemeClr val="bg1"/>
              </a:solidFill>
              <a:latin typeface="Consolas" panose="020B0609020204030204" pitchFamily="49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044503" y="1946549"/>
            <a:ext cx="3557151" cy="349719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1209613" y="2095924"/>
            <a:ext cx="3392041" cy="3477875"/>
          </a:xfrm>
          <a:prstGeom prst="rect">
            <a:avLst/>
          </a:prstGeom>
          <a:noFill/>
          <a:ln>
            <a:noFill/>
          </a:ln>
        </p:spPr>
        <p:txBody>
          <a:bodyPr wrap="square" rtlCol="0" anchor="b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ABBEY</a:t>
            </a:r>
          </a:p>
          <a:p>
            <a:pPr algn="l"/>
            <a:r>
              <a:rPr lang="en-US" sz="2000" dirty="0">
                <a:solidFill>
                  <a:schemeClr val="bg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UAL167                              </a:t>
            </a:r>
          </a:p>
          <a:p>
            <a:pPr algn="l"/>
            <a:r>
              <a:rPr lang="en-US" sz="2000" dirty="0" smtClean="0">
                <a:solidFill>
                  <a:schemeClr val="bg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DAL352</a:t>
            </a:r>
            <a:endParaRPr lang="en-US" sz="2000" dirty="0">
              <a:solidFill>
                <a:schemeClr val="bg1"/>
              </a:solidFill>
              <a:latin typeface="Consolas" panose="020B0609020204030204" pitchFamily="49" charset="0"/>
              <a:cs typeface="Calibri" panose="020F0502020204030204" pitchFamily="34" charset="0"/>
            </a:endParaRPr>
          </a:p>
          <a:p>
            <a:pPr algn="l"/>
            <a:r>
              <a:rPr lang="en-US" sz="2000" dirty="0">
                <a:solidFill>
                  <a:schemeClr val="bg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N133A</a:t>
            </a:r>
          </a:p>
          <a:p>
            <a:r>
              <a:rPr lang="en-US" sz="2000" dirty="0" smtClean="0">
                <a:solidFill>
                  <a:schemeClr val="bg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GSG</a:t>
            </a:r>
          </a:p>
          <a:p>
            <a:pPr algn="l"/>
            <a:r>
              <a:rPr lang="en-US" sz="2000" dirty="0" smtClean="0">
                <a:solidFill>
                  <a:schemeClr val="bg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SWA123</a:t>
            </a:r>
          </a:p>
          <a:p>
            <a:endParaRPr lang="en-US" sz="2000" dirty="0" smtClean="0">
              <a:solidFill>
                <a:schemeClr val="bg1">
                  <a:lumMod val="85000"/>
                </a:schemeClr>
              </a:solidFill>
              <a:latin typeface="Consolas" panose="020B0609020204030204" pitchFamily="49" charset="0"/>
              <a:cs typeface="Calibri" panose="020F0502020204030204" pitchFamily="34" charset="0"/>
            </a:endParaRPr>
          </a:p>
          <a:p>
            <a:r>
              <a:rPr lang="en-US" sz="2000" dirty="0" smtClean="0">
                <a:solidFill>
                  <a:schemeClr val="bg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POT</a:t>
            </a:r>
          </a:p>
          <a:p>
            <a:pPr algn="l"/>
            <a:r>
              <a:rPr lang="en-US" sz="2000" dirty="0" smtClean="0">
                <a:solidFill>
                  <a:schemeClr val="bg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UAL456</a:t>
            </a:r>
          </a:p>
          <a:p>
            <a:pPr algn="l"/>
            <a:r>
              <a:rPr lang="en-US" sz="2000" dirty="0" smtClean="0">
                <a:solidFill>
                  <a:schemeClr val="bg1">
                    <a:lumMod val="85000"/>
                  </a:schemeClr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SWA235</a:t>
            </a:r>
          </a:p>
          <a:p>
            <a:pPr algn="l"/>
            <a:endParaRPr lang="en-US" sz="2000" dirty="0" smtClean="0">
              <a:solidFill>
                <a:schemeClr val="bg1"/>
              </a:solidFill>
              <a:latin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699341" y="1992152"/>
            <a:ext cx="4374987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b="1" dirty="0"/>
              <a:t>C</a:t>
            </a:r>
            <a:r>
              <a:rPr lang="en-US" sz="1800" b="1" dirty="0" smtClean="0"/>
              <a:t>reate a group:</a:t>
            </a:r>
          </a:p>
          <a:p>
            <a:pPr algn="l">
              <a:tabLst>
                <a:tab pos="406400" algn="l"/>
              </a:tabLst>
            </a:pPr>
            <a:r>
              <a:rPr lang="en-US" sz="1800" dirty="0" smtClean="0"/>
              <a:t>     </a:t>
            </a:r>
            <a:r>
              <a:rPr lang="en-US" sz="1600" dirty="0" smtClean="0"/>
              <a:t>LF //&lt;FIX&gt; (</a:t>
            </a:r>
            <a:r>
              <a:rPr lang="en-US" sz="1600" dirty="0"/>
              <a:t>label</a:t>
            </a:r>
            <a:r>
              <a:rPr lang="en-US" sz="1600" dirty="0" smtClean="0"/>
              <a:t>)</a:t>
            </a:r>
          </a:p>
          <a:p>
            <a:pPr algn="l"/>
            <a:endParaRPr lang="en-US" sz="1800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b="1" dirty="0"/>
              <a:t>C</a:t>
            </a:r>
            <a:r>
              <a:rPr lang="en-US" sz="1800" b="1" dirty="0" smtClean="0"/>
              <a:t>reate </a:t>
            </a:r>
            <a:r>
              <a:rPr lang="en-US" sz="1800" b="1" dirty="0"/>
              <a:t>a </a:t>
            </a:r>
            <a:r>
              <a:rPr lang="en-US" sz="1800" b="1" dirty="0" smtClean="0"/>
              <a:t>group and add aircraft:</a:t>
            </a:r>
            <a:endParaRPr lang="en-US" sz="1800" b="1" dirty="0"/>
          </a:p>
          <a:p>
            <a:pPr algn="l">
              <a:tabLst>
                <a:tab pos="406400" algn="l"/>
              </a:tabLst>
            </a:pPr>
            <a:r>
              <a:rPr lang="en-US" sz="1600" dirty="0" smtClean="0"/>
              <a:t>     LF //&lt;FIX&gt; (label) &lt;CID&gt;(/CID)(/CID)(/CID)</a:t>
            </a:r>
          </a:p>
          <a:p>
            <a:pPr algn="l"/>
            <a:endParaRPr lang="en-US" sz="1800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b="1" dirty="0"/>
              <a:t>A</a:t>
            </a:r>
            <a:r>
              <a:rPr lang="en-US" sz="1800" b="1" dirty="0" smtClean="0"/>
              <a:t>dd aircraft to a preexisting group:</a:t>
            </a:r>
          </a:p>
          <a:p>
            <a:pPr algn="l">
              <a:tabLst>
                <a:tab pos="292100" algn="l"/>
              </a:tabLst>
            </a:pPr>
            <a:r>
              <a:rPr lang="en-US" sz="1800" dirty="0" smtClean="0"/>
              <a:t>	</a:t>
            </a:r>
            <a:r>
              <a:rPr lang="en-US" sz="1600" dirty="0" smtClean="0"/>
              <a:t>LF </a:t>
            </a:r>
            <a:r>
              <a:rPr lang="en-US" sz="1600" dirty="0"/>
              <a:t>&lt;FIX or </a:t>
            </a:r>
            <a:r>
              <a:rPr lang="en-US" sz="1600" dirty="0" smtClean="0"/>
              <a:t>label&gt; &lt;CID&gt;(/</a:t>
            </a:r>
            <a:r>
              <a:rPr lang="en-US" sz="1600" dirty="0"/>
              <a:t>C</a:t>
            </a:r>
            <a:r>
              <a:rPr lang="en-US" sz="1600" dirty="0" smtClean="0"/>
              <a:t>ID)(/CID)(/CID)</a:t>
            </a:r>
            <a:endParaRPr lang="en-US" sz="1600" dirty="0"/>
          </a:p>
          <a:p>
            <a:pPr algn="l"/>
            <a:r>
              <a:rPr lang="en-US" sz="1800" dirty="0" smtClean="0"/>
              <a:t> </a:t>
            </a:r>
            <a:endParaRPr lang="en-US" sz="1800" dirty="0"/>
          </a:p>
        </p:txBody>
      </p:sp>
      <p:sp>
        <p:nvSpPr>
          <p:cNvPr id="9" name="TextBox 8"/>
          <p:cNvSpPr txBox="1"/>
          <p:nvPr/>
        </p:nvSpPr>
        <p:spPr>
          <a:xfrm>
            <a:off x="3081732" y="1810650"/>
            <a:ext cx="120015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r"/>
            <a:endParaRPr lang="en-US" sz="2000" dirty="0" smtClean="0">
              <a:solidFill>
                <a:schemeClr val="bg1"/>
              </a:solidFill>
              <a:latin typeface="Consolas" panose="020B0609020204030204" pitchFamily="49" charset="0"/>
              <a:cs typeface="Calibri" panose="020F0502020204030204" pitchFamily="34" charset="0"/>
            </a:endParaRPr>
          </a:p>
          <a:p>
            <a:pPr algn="r"/>
            <a:r>
              <a:rPr lang="en-US" sz="2000" dirty="0" smtClean="0">
                <a:solidFill>
                  <a:schemeClr val="bg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112.6</a:t>
            </a:r>
            <a:endParaRPr lang="en-US" sz="2000" dirty="0">
              <a:solidFill>
                <a:schemeClr val="bg1"/>
              </a:solidFill>
              <a:latin typeface="Consolas" panose="020B0609020204030204" pitchFamily="49" charset="0"/>
              <a:cs typeface="Calibri" panose="020F0502020204030204" pitchFamily="34" charset="0"/>
            </a:endParaRPr>
          </a:p>
          <a:p>
            <a:pPr algn="r"/>
            <a:r>
              <a:rPr lang="en-US" sz="2000" dirty="0">
                <a:solidFill>
                  <a:schemeClr val="bg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38.4</a:t>
            </a:r>
          </a:p>
          <a:p>
            <a:pPr algn="r"/>
            <a:r>
              <a:rPr lang="en-US" sz="2000" dirty="0">
                <a:solidFill>
                  <a:schemeClr val="bg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14.7</a:t>
            </a:r>
          </a:p>
          <a:p>
            <a:endParaRPr lang="en-US" sz="2000" dirty="0">
              <a:solidFill>
                <a:schemeClr val="bg1"/>
              </a:solidFill>
              <a:latin typeface="Consolas" panose="020B0609020204030204" pitchFamily="49" charset="0"/>
              <a:cs typeface="Calibri" panose="020F0502020204030204" pitchFamily="34" charset="0"/>
            </a:endParaRPr>
          </a:p>
          <a:p>
            <a:r>
              <a:rPr lang="en-US" sz="2000" dirty="0" smtClean="0">
                <a:solidFill>
                  <a:schemeClr val="bg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  98.4</a:t>
            </a:r>
          </a:p>
          <a:p>
            <a:pPr algn="r"/>
            <a:endParaRPr lang="en-US" sz="2000" dirty="0" smtClean="0">
              <a:solidFill>
                <a:schemeClr val="bg1"/>
              </a:solidFill>
              <a:latin typeface="Consolas" panose="020B0609020204030204" pitchFamily="49" charset="0"/>
              <a:cs typeface="Calibri" panose="020F0502020204030204" pitchFamily="34" charset="0"/>
            </a:endParaRPr>
          </a:p>
          <a:p>
            <a:pPr algn="r"/>
            <a:endParaRPr lang="en-US" sz="2000" dirty="0" smtClean="0">
              <a:solidFill>
                <a:schemeClr val="bg1"/>
              </a:solidFill>
              <a:latin typeface="Consolas" panose="020B0609020204030204" pitchFamily="49" charset="0"/>
              <a:cs typeface="Calibri" panose="020F0502020204030204" pitchFamily="34" charset="0"/>
            </a:endParaRPr>
          </a:p>
          <a:p>
            <a:pPr algn="r"/>
            <a:r>
              <a:rPr lang="en-US" sz="2000" dirty="0" smtClean="0">
                <a:solidFill>
                  <a:schemeClr val="bg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30.1</a:t>
            </a:r>
          </a:p>
          <a:p>
            <a:pPr algn="r"/>
            <a:r>
              <a:rPr lang="en-US" sz="2000" dirty="0" smtClean="0">
                <a:solidFill>
                  <a:schemeClr val="bg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12.5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3642" y="2550210"/>
            <a:ext cx="8963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Group</a:t>
            </a:r>
            <a:endParaRPr lang="en-US" sz="2000" dirty="0"/>
          </a:p>
        </p:txBody>
      </p:sp>
      <p:sp>
        <p:nvSpPr>
          <p:cNvPr id="18" name="Left Brace 17"/>
          <p:cNvSpPr/>
          <p:nvPr/>
        </p:nvSpPr>
        <p:spPr bwMode="auto">
          <a:xfrm>
            <a:off x="935908" y="2213191"/>
            <a:ext cx="106345" cy="1120353"/>
          </a:xfrm>
          <a:prstGeom prst="leftBrace">
            <a:avLst/>
          </a:prstGeom>
          <a:noFill/>
          <a:ln w="5715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153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>
            <a:extLst>
              <a:ext uri="{FF2B5EF4-FFF2-40B4-BE49-F238E27FC236}">
                <a16:creationId xmlns:a16="http://schemas.microsoft.com/office/drawing/2014/main" id="{06FD0294-C42B-4067-A399-06DA34725F3A}"/>
              </a:ext>
            </a:extLst>
          </p:cNvPr>
          <p:cNvGrpSpPr/>
          <p:nvPr/>
        </p:nvGrpSpPr>
        <p:grpSpPr>
          <a:xfrm>
            <a:off x="5063987" y="4462709"/>
            <a:ext cx="2335733" cy="1526010"/>
            <a:chOff x="4465548" y="4424610"/>
            <a:chExt cx="2335733" cy="1526010"/>
          </a:xfrm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E82F00D3-6C33-4B60-B581-067AE2D9C637}"/>
                </a:ext>
              </a:extLst>
            </p:cNvPr>
            <p:cNvGrpSpPr/>
            <p:nvPr/>
          </p:nvGrpSpPr>
          <p:grpSpPr>
            <a:xfrm>
              <a:off x="4465548" y="4424610"/>
              <a:ext cx="2335733" cy="1526010"/>
              <a:chOff x="4456196" y="1243662"/>
              <a:chExt cx="2335733" cy="1526010"/>
            </a:xfrm>
          </p:grpSpPr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22B4CD69-AEF6-43F6-9C4B-10CA61B82063}"/>
                  </a:ext>
                </a:extLst>
              </p:cNvPr>
              <p:cNvSpPr/>
              <p:nvPr/>
            </p:nvSpPr>
            <p:spPr bwMode="auto">
              <a:xfrm>
                <a:off x="4456196" y="1243662"/>
                <a:ext cx="2335733" cy="1526010"/>
              </a:xfrm>
              <a:prstGeom prst="rect">
                <a:avLst/>
              </a:prstGeom>
              <a:solidFill>
                <a:schemeClr val="tx1"/>
              </a:soli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grpSp>
            <p:nvGrpSpPr>
              <p:cNvPr id="32" name="Group 31">
                <a:extLst>
                  <a:ext uri="{FF2B5EF4-FFF2-40B4-BE49-F238E27FC236}">
                    <a16:creationId xmlns:a16="http://schemas.microsoft.com/office/drawing/2014/main" id="{BC18A63C-2B1C-497E-BB58-F1F19499338B}"/>
                  </a:ext>
                </a:extLst>
              </p:cNvPr>
              <p:cNvGrpSpPr/>
              <p:nvPr/>
            </p:nvGrpSpPr>
            <p:grpSpPr>
              <a:xfrm>
                <a:off x="4787395" y="1397266"/>
                <a:ext cx="1728699" cy="806796"/>
                <a:chOff x="4898320" y="1399583"/>
                <a:chExt cx="1728699" cy="806796"/>
              </a:xfrm>
            </p:grpSpPr>
            <p:grpSp>
              <p:nvGrpSpPr>
                <p:cNvPr id="33" name="Group 32">
                  <a:extLst>
                    <a:ext uri="{FF2B5EF4-FFF2-40B4-BE49-F238E27FC236}">
                      <a16:creationId xmlns:a16="http://schemas.microsoft.com/office/drawing/2014/main" id="{AFF25EE7-13D2-45FC-A542-24895BB5E8F8}"/>
                    </a:ext>
                  </a:extLst>
                </p:cNvPr>
                <p:cNvGrpSpPr/>
                <p:nvPr/>
              </p:nvGrpSpPr>
              <p:grpSpPr>
                <a:xfrm>
                  <a:off x="5382131" y="1399583"/>
                  <a:ext cx="1244888" cy="786497"/>
                  <a:chOff x="3735766" y="766623"/>
                  <a:chExt cx="1244888" cy="786497"/>
                </a:xfrm>
              </p:grpSpPr>
              <p:grpSp>
                <p:nvGrpSpPr>
                  <p:cNvPr id="35" name="Group 34">
                    <a:extLst>
                      <a:ext uri="{FF2B5EF4-FFF2-40B4-BE49-F238E27FC236}">
                        <a16:creationId xmlns:a16="http://schemas.microsoft.com/office/drawing/2014/main" id="{11B3A3ED-067A-43EB-BC86-FCD597FDCDB6}"/>
                      </a:ext>
                    </a:extLst>
                  </p:cNvPr>
                  <p:cNvGrpSpPr/>
                  <p:nvPr/>
                </p:nvGrpSpPr>
                <p:grpSpPr>
                  <a:xfrm>
                    <a:off x="3796636" y="766623"/>
                    <a:ext cx="1184018" cy="786497"/>
                    <a:chOff x="3796636" y="766623"/>
                    <a:chExt cx="1184018" cy="786497"/>
                  </a:xfrm>
                </p:grpSpPr>
                <p:sp>
                  <p:nvSpPr>
                    <p:cNvPr id="38" name="TextBox 37">
                      <a:extLst>
                        <a:ext uri="{FF2B5EF4-FFF2-40B4-BE49-F238E27FC236}">
                          <a16:creationId xmlns:a16="http://schemas.microsoft.com/office/drawing/2014/main" id="{06FFE265-517B-450B-B6B3-7B6D6A5160BF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3796636" y="766623"/>
                      <a:ext cx="1184018" cy="786497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l">
                        <a:lnSpc>
                          <a:spcPts val="1800"/>
                        </a:lnSpc>
                      </a:pPr>
                      <a:r>
                        <a:rPr lang="en-US" sz="1800" spc="120" dirty="0">
                          <a:solidFill>
                            <a:srgbClr val="DEE39D"/>
                          </a:solidFill>
                          <a:latin typeface="Consolas" panose="020B0609020204030204" pitchFamily="49" charset="0"/>
                        </a:rPr>
                        <a:t>AAL532</a:t>
                      </a:r>
                    </a:p>
                    <a:p>
                      <a:pPr algn="l">
                        <a:lnSpc>
                          <a:spcPts val="1800"/>
                        </a:lnSpc>
                      </a:pPr>
                      <a:r>
                        <a:rPr lang="en-US" sz="1800" spc="120" dirty="0">
                          <a:solidFill>
                            <a:srgbClr val="DEE39D"/>
                          </a:solidFill>
                          <a:latin typeface="Consolas" panose="020B0609020204030204" pitchFamily="49" charset="0"/>
                        </a:rPr>
                        <a:t>370C</a:t>
                      </a:r>
                    </a:p>
                    <a:p>
                      <a:pPr algn="l">
                        <a:lnSpc>
                          <a:spcPts val="1800"/>
                        </a:lnSpc>
                      </a:pPr>
                      <a:r>
                        <a:rPr lang="en-US" sz="1800" spc="120" dirty="0">
                          <a:solidFill>
                            <a:srgbClr val="DEE39D"/>
                          </a:solidFill>
                          <a:latin typeface="Consolas" panose="020B0609020204030204" pitchFamily="49" charset="0"/>
                        </a:rPr>
                        <a:t>342 410</a:t>
                      </a:r>
                    </a:p>
                  </p:txBody>
                </p:sp>
                <p:pic>
                  <p:nvPicPr>
                    <p:cNvPr id="39" name="Picture 38">
                      <a:extLst>
                        <a:ext uri="{FF2B5EF4-FFF2-40B4-BE49-F238E27FC236}">
                          <a16:creationId xmlns:a16="http://schemas.microsoft.com/office/drawing/2014/main" id="{D263C5D9-1597-42D7-A2CC-BB3CE8FB3C0D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3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3865727" y="803877"/>
                      <a:ext cx="454105" cy="683547"/>
                    </a:xfrm>
                    <a:prstGeom prst="rect">
                      <a:avLst/>
                    </a:prstGeom>
                  </p:spPr>
                </p:pic>
              </p:grpSp>
              <p:pic>
                <p:nvPicPr>
                  <p:cNvPr id="36" name="Picture 35">
                    <a:extLst>
                      <a:ext uri="{FF2B5EF4-FFF2-40B4-BE49-F238E27FC236}">
                        <a16:creationId xmlns:a16="http://schemas.microsoft.com/office/drawing/2014/main" id="{F7CD9220-6CC6-42B8-8AE2-50A32EC89912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3736809" y="1050274"/>
                    <a:ext cx="100584" cy="100584"/>
                  </a:xfrm>
                  <a:prstGeom prst="rect">
                    <a:avLst/>
                  </a:prstGeom>
                </p:spPr>
              </p:pic>
              <p:pic>
                <p:nvPicPr>
                  <p:cNvPr id="37" name="Picture 36">
                    <a:extLst>
                      <a:ext uri="{FF2B5EF4-FFF2-40B4-BE49-F238E27FC236}">
                        <a16:creationId xmlns:a16="http://schemas.microsoft.com/office/drawing/2014/main" id="{F7C34DF1-5EF4-44E4-8874-436AAFE98431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3735766" y="874060"/>
                    <a:ext cx="106680" cy="106680"/>
                  </a:xfrm>
                  <a:prstGeom prst="rect">
                    <a:avLst/>
                  </a:prstGeom>
                </p:spPr>
              </p:pic>
            </p:grpSp>
            <p:cxnSp>
              <p:nvCxnSpPr>
                <p:cNvPr id="34" name="Straight Connector 33">
                  <a:extLst>
                    <a:ext uri="{FF2B5EF4-FFF2-40B4-BE49-F238E27FC236}">
                      <a16:creationId xmlns:a16="http://schemas.microsoft.com/office/drawing/2014/main" id="{B927C807-09BD-40E9-B453-0F6CF4781170}"/>
                    </a:ext>
                  </a:extLst>
                </p:cNvPr>
                <p:cNvCxnSpPr/>
                <p:nvPr/>
              </p:nvCxnSpPr>
              <p:spPr bwMode="auto">
                <a:xfrm rot="2700000">
                  <a:off x="5240512" y="1864187"/>
                  <a:ext cx="0" cy="684383"/>
                </a:xfrm>
                <a:prstGeom prst="line">
                  <a:avLst/>
                </a:prstGeom>
                <a:noFill/>
                <a:ln w="19050" cap="rnd" cmpd="sng" algn="ctr">
                  <a:solidFill>
                    <a:srgbClr val="DEE39D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</p:grpSp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FC43042A-077F-4F13-BF3F-46C7539C381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58352" y="5599182"/>
              <a:ext cx="138621" cy="172081"/>
            </a:xfrm>
            <a:prstGeom prst="rect">
              <a:avLst/>
            </a:prstGeom>
          </p:spPr>
        </p:pic>
      </p:grpSp>
      <p:sp>
        <p:nvSpPr>
          <p:cNvPr id="3" name="Slide Title">
            <a:extLst>
              <a:ext uri="{FF2B5EF4-FFF2-40B4-BE49-F238E27FC236}">
                <a16:creationId xmlns:a16="http://schemas.microsoft.com/office/drawing/2014/main" id="{74D1018D-EB2D-42D2-A99E-AF42162D23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Position Symbols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82EC7F-5DC3-4CC9-9439-0B2F1BE1E07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fld id="{F2BD9D44-EC01-4E71-8CAE-9F9624182C03}" type="slidenum">
              <a:rPr lang="en-US" altLang="en-US" smtClean="0">
                <a:solidFill>
                  <a:srgbClr val="FFFFFF"/>
                </a:solidFill>
              </a:rPr>
              <a:pPr marL="0" indent="0">
                <a:buFont typeface="+mj-lt"/>
                <a:buNone/>
              </a:pPr>
              <a:t>6</a:t>
            </a:fld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4118043"/>
              </p:ext>
            </p:extLst>
          </p:nvPr>
        </p:nvGraphicFramePr>
        <p:xfrm>
          <a:off x="737088" y="1331058"/>
          <a:ext cx="8107973" cy="30694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9197">
                  <a:extLst>
                    <a:ext uri="{9D8B030D-6E8A-4147-A177-3AD203B41FA5}">
                      <a16:colId xmlns:a16="http://schemas.microsoft.com/office/drawing/2014/main" val="341908022"/>
                    </a:ext>
                  </a:extLst>
                </a:gridCol>
                <a:gridCol w="6088776">
                  <a:extLst>
                    <a:ext uri="{9D8B030D-6E8A-4147-A177-3AD203B41FA5}">
                      <a16:colId xmlns:a16="http://schemas.microsoft.com/office/drawing/2014/main" val="1784281079"/>
                    </a:ext>
                  </a:extLst>
                </a:gridCol>
              </a:tblGrid>
              <a:tr h="51158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SYMBOL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Position Symbol Name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2759867"/>
                  </a:ext>
                </a:extLst>
              </a:tr>
              <a:tr h="51158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Coast </a:t>
                      </a:r>
                      <a:r>
                        <a:rPr lang="en-US" dirty="0" smtClean="0"/>
                        <a:t>Track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6335203"/>
                  </a:ext>
                </a:extLst>
              </a:tr>
              <a:tr h="51158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/>
                        <a:t>Flight Plan Aided Track (Flat track)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4780768"/>
                  </a:ext>
                </a:extLst>
              </a:tr>
              <a:tr h="51158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/>
                        <a:t>Free </a:t>
                      </a:r>
                      <a:r>
                        <a:rPr lang="en-US" sz="1800" b="0" dirty="0" smtClean="0"/>
                        <a:t>Track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8063453"/>
                  </a:ext>
                </a:extLst>
              </a:tr>
              <a:tr h="511582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/>
                        <a:t>Frozen </a:t>
                      </a:r>
                      <a:r>
                        <a:rPr lang="en-US" sz="1800" b="0" dirty="0" smtClean="0"/>
                        <a:t>Track</a:t>
                      </a:r>
                      <a:endParaRPr lang="en-US" sz="18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8948965"/>
                  </a:ext>
                </a:extLst>
              </a:tr>
              <a:tr h="51158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Hold </a:t>
                      </a:r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Track</a:t>
                      </a:r>
                      <a:endParaRPr lang="en-US" sz="1800" b="0" i="0" u="none" strike="noStrike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0447778"/>
                  </a:ext>
                </a:extLst>
              </a:tr>
            </a:tbl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1976055" y="4870618"/>
            <a:ext cx="294981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Example position symbol with </a:t>
            </a:r>
          </a:p>
          <a:p>
            <a:r>
              <a:rPr lang="en-US" sz="2000" b="1" dirty="0"/>
              <a:t>target symbol</a:t>
            </a:r>
          </a:p>
        </p:txBody>
      </p:sp>
      <p:sp>
        <p:nvSpPr>
          <p:cNvPr id="21" name="Blue Box"/>
          <p:cNvSpPr/>
          <p:nvPr/>
        </p:nvSpPr>
        <p:spPr bwMode="auto">
          <a:xfrm>
            <a:off x="5236070" y="5513652"/>
            <a:ext cx="399992" cy="390058"/>
          </a:xfrm>
          <a:prstGeom prst="rect">
            <a:avLst/>
          </a:prstGeom>
          <a:noFill/>
          <a:ln w="254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22" name="Blue Arrow"/>
          <p:cNvCxnSpPr/>
          <p:nvPr/>
        </p:nvCxnSpPr>
        <p:spPr bwMode="auto">
          <a:xfrm>
            <a:off x="4214949" y="5378449"/>
            <a:ext cx="1162023" cy="348946"/>
          </a:xfrm>
          <a:prstGeom prst="straightConnector1">
            <a:avLst/>
          </a:prstGeom>
          <a:noFill/>
          <a:ln w="57150" cap="flat" cmpd="sng" algn="ctr">
            <a:solidFill>
              <a:srgbClr val="00B0F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2" name="CST Track Symbol">
            <a:extLst>
              <a:ext uri="{FF2B5EF4-FFF2-40B4-BE49-F238E27FC236}">
                <a16:creationId xmlns:a16="http://schemas.microsoft.com/office/drawing/2014/main" id="{A84DE974-63B3-4F32-9D32-E271A912EEE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8957" y="1945241"/>
            <a:ext cx="237439" cy="295351"/>
          </a:xfrm>
          <a:prstGeom prst="rect">
            <a:avLst/>
          </a:prstGeom>
        </p:spPr>
      </p:pic>
      <p:pic>
        <p:nvPicPr>
          <p:cNvPr id="7" name="FLAT Track Symbol">
            <a:extLst>
              <a:ext uri="{FF2B5EF4-FFF2-40B4-BE49-F238E27FC236}">
                <a16:creationId xmlns:a16="http://schemas.microsoft.com/office/drawing/2014/main" id="{345F6D25-6E44-4F30-B896-C91877F9E95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7643" y="2504417"/>
            <a:ext cx="220066" cy="225857"/>
          </a:xfrm>
          <a:prstGeom prst="rect">
            <a:avLst/>
          </a:prstGeom>
        </p:spPr>
      </p:pic>
      <p:pic>
        <p:nvPicPr>
          <p:cNvPr id="8" name="Free Track Symbol">
            <a:extLst>
              <a:ext uri="{FF2B5EF4-FFF2-40B4-BE49-F238E27FC236}">
                <a16:creationId xmlns:a16="http://schemas.microsoft.com/office/drawing/2014/main" id="{6B732043-D180-497B-9695-910D911568A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1852" y="2994099"/>
            <a:ext cx="231648" cy="260604"/>
          </a:xfrm>
          <a:prstGeom prst="rect">
            <a:avLst/>
          </a:prstGeom>
        </p:spPr>
      </p:pic>
      <p:pic>
        <p:nvPicPr>
          <p:cNvPr id="9" name="Frozen Track Symbol">
            <a:extLst>
              <a:ext uri="{FF2B5EF4-FFF2-40B4-BE49-F238E27FC236}">
                <a16:creationId xmlns:a16="http://schemas.microsoft.com/office/drawing/2014/main" id="{56273D28-694D-4F0B-9F76-04039FE1A1F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808" y="3518529"/>
            <a:ext cx="173736" cy="191110"/>
          </a:xfrm>
          <a:prstGeom prst="rect">
            <a:avLst/>
          </a:prstGeom>
        </p:spPr>
      </p:pic>
      <p:pic>
        <p:nvPicPr>
          <p:cNvPr id="11" name="Hold H Symbol">
            <a:extLst>
              <a:ext uri="{FF2B5EF4-FFF2-40B4-BE49-F238E27FC236}">
                <a16:creationId xmlns:a16="http://schemas.microsoft.com/office/drawing/2014/main" id="{DCAC9EA3-7F11-4C11-AA90-0FEA46FF241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9226" y="3988603"/>
            <a:ext cx="208483" cy="295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305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7746" y="2677569"/>
            <a:ext cx="3837096" cy="2250328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74D1018D-EB2D-42D2-A99E-AF42162D23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Weather Station Report View (</a:t>
            </a:r>
            <a:r>
              <a:rPr lang="en-US" dirty="0" smtClean="0"/>
              <a:t>WX)</a:t>
            </a:r>
            <a:endParaRPr lang="en-US" sz="3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82EC7F-5DC3-4CC9-9439-0B2F1BE1E07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fld id="{F2BD9D44-EC01-4E71-8CAE-9F9624182C03}" type="slidenum">
              <a:rPr lang="en-US" altLang="en-US" smtClean="0">
                <a:solidFill>
                  <a:srgbClr val="FFFFFF"/>
                </a:solidFill>
              </a:rPr>
              <a:pPr marL="0" indent="0">
                <a:buFont typeface="+mj-lt"/>
                <a:buNone/>
              </a:pPr>
              <a:t>69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058056" y="3039842"/>
            <a:ext cx="2061946" cy="707886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Weather information</a:t>
            </a:r>
            <a:endParaRPr lang="en-US" sz="2000" dirty="0"/>
          </a:p>
        </p:txBody>
      </p:sp>
      <p:cxnSp>
        <p:nvCxnSpPr>
          <p:cNvPr id="7" name="Straight Arrow Connector 6"/>
          <p:cNvCxnSpPr/>
          <p:nvPr/>
        </p:nvCxnSpPr>
        <p:spPr bwMode="auto">
          <a:xfrm flipH="1">
            <a:off x="6152872" y="3393785"/>
            <a:ext cx="1406178" cy="0"/>
          </a:xfrm>
          <a:prstGeom prst="straightConnector1">
            <a:avLst/>
          </a:prstGeom>
          <a:noFill/>
          <a:ln w="57150" cap="flat" cmpd="sng" algn="ctr">
            <a:solidFill>
              <a:srgbClr val="00B0F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" name="TextBox 10"/>
          <p:cNvSpPr txBox="1"/>
          <p:nvPr/>
        </p:nvSpPr>
        <p:spPr>
          <a:xfrm>
            <a:off x="447507" y="2245898"/>
            <a:ext cx="3175688" cy="400110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Weather station </a:t>
            </a:r>
            <a:endParaRPr lang="en-US" sz="2000" dirty="0"/>
          </a:p>
        </p:txBody>
      </p:sp>
      <p:cxnSp>
        <p:nvCxnSpPr>
          <p:cNvPr id="12" name="Straight Arrow Connector 11"/>
          <p:cNvCxnSpPr/>
          <p:nvPr/>
        </p:nvCxnSpPr>
        <p:spPr bwMode="auto">
          <a:xfrm>
            <a:off x="1977819" y="2677569"/>
            <a:ext cx="1023998" cy="566563"/>
          </a:xfrm>
          <a:prstGeom prst="straightConnector1">
            <a:avLst/>
          </a:prstGeom>
          <a:noFill/>
          <a:ln w="57150" cap="flat" cmpd="sng" algn="ctr">
            <a:solidFill>
              <a:srgbClr val="00B0F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" name="TextBox 15"/>
          <p:cNvSpPr txBox="1"/>
          <p:nvPr/>
        </p:nvSpPr>
        <p:spPr>
          <a:xfrm>
            <a:off x="3198285" y="2088903"/>
            <a:ext cx="2894334" cy="400110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Time of report</a:t>
            </a:r>
            <a:endParaRPr lang="en-US" sz="2000" dirty="0"/>
          </a:p>
        </p:txBody>
      </p:sp>
      <p:cxnSp>
        <p:nvCxnSpPr>
          <p:cNvPr id="17" name="Straight Arrow Connector 16"/>
          <p:cNvCxnSpPr/>
          <p:nvPr/>
        </p:nvCxnSpPr>
        <p:spPr bwMode="auto">
          <a:xfrm flipH="1">
            <a:off x="4049496" y="2464325"/>
            <a:ext cx="570411" cy="751229"/>
          </a:xfrm>
          <a:prstGeom prst="straightConnector1">
            <a:avLst/>
          </a:prstGeom>
          <a:noFill/>
          <a:ln w="57150" cap="flat" cmpd="sng" algn="ctr">
            <a:solidFill>
              <a:srgbClr val="00B0F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4E415F63-1547-429D-83BA-2EFB06D9518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9663" y="6261870"/>
            <a:ext cx="394232" cy="36576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01817" y="3230002"/>
            <a:ext cx="3013848" cy="21485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05345" y="4164672"/>
            <a:ext cx="3010320" cy="214343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auto">
          <a:xfrm>
            <a:off x="6015665" y="3244132"/>
            <a:ext cx="137207" cy="200721"/>
          </a:xfrm>
          <a:prstGeom prst="rect">
            <a:avLst/>
          </a:prstGeom>
          <a:solidFill>
            <a:schemeClr val="tx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6025180" y="4163300"/>
            <a:ext cx="137207" cy="200721"/>
          </a:xfrm>
          <a:prstGeom prst="rect">
            <a:avLst/>
          </a:prstGeom>
          <a:solidFill>
            <a:schemeClr val="tx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9168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  <p:bldP spid="16" grpId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718C5AE-9909-40CC-B730-9C5F0D5E55A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28625" y="1060652"/>
            <a:ext cx="8472488" cy="4766216"/>
          </a:xfrm>
        </p:spPr>
        <p:txBody>
          <a:bodyPr/>
          <a:lstStyle/>
          <a:p>
            <a:pPr marL="45720" indent="0">
              <a:buNone/>
            </a:pPr>
            <a:r>
              <a:rPr lang="en-US" dirty="0" smtClean="0"/>
              <a:t>How can you create a new CRR list and add aircraft to it in one command?</a:t>
            </a:r>
            <a:endParaRPr lang="en-US" dirty="0"/>
          </a:p>
          <a:p>
            <a:pPr marL="45720" indent="0">
              <a:buNone/>
            </a:pPr>
            <a:endParaRPr lang="en-US" dirty="0"/>
          </a:p>
          <a:p>
            <a:pPr marL="925830" lvl="1" indent="-514350">
              <a:buFont typeface="+mj-lt"/>
              <a:buAutoNum type="alphaUcPeriod"/>
            </a:pPr>
            <a:r>
              <a:rPr lang="en-US" sz="2600" dirty="0" smtClean="0"/>
              <a:t>LF //&lt;FIX&gt; (label)</a:t>
            </a:r>
            <a:endParaRPr lang="en-US" sz="2600" dirty="0"/>
          </a:p>
          <a:p>
            <a:pPr marL="925830" lvl="1" indent="-514350">
              <a:buFont typeface="+mj-lt"/>
              <a:buAutoNum type="alphaUcPeriod"/>
            </a:pPr>
            <a:r>
              <a:rPr lang="en-US" sz="2600" dirty="0"/>
              <a:t>LF </a:t>
            </a:r>
            <a:r>
              <a:rPr lang="en-US" sz="2600" dirty="0" smtClean="0"/>
              <a:t>//&lt;FIX&gt; (label) &lt;CID&gt;(/</a:t>
            </a:r>
            <a:r>
              <a:rPr lang="en-US" sz="2600" dirty="0"/>
              <a:t>C</a:t>
            </a:r>
            <a:r>
              <a:rPr lang="en-US" sz="2600" dirty="0" smtClean="0"/>
              <a:t>ID)(/CID)(/CID)</a:t>
            </a:r>
            <a:endParaRPr lang="en-US" sz="2600" dirty="0"/>
          </a:p>
          <a:p>
            <a:pPr marL="925830" lvl="1" indent="-514350">
              <a:buFont typeface="+mj-lt"/>
              <a:buAutoNum type="alphaUcPeriod"/>
            </a:pPr>
            <a:r>
              <a:rPr lang="en-US" sz="2600" dirty="0" smtClean="0"/>
              <a:t>LF &lt;FIX or label&gt; &lt;CID&gt;(/</a:t>
            </a:r>
            <a:r>
              <a:rPr lang="en-US" sz="2600" dirty="0"/>
              <a:t>C</a:t>
            </a:r>
            <a:r>
              <a:rPr lang="en-US" sz="2600" dirty="0" smtClean="0"/>
              <a:t>ID)(/CID)(/CID)</a:t>
            </a:r>
            <a:endParaRPr lang="en-US" sz="26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FDFCC51-B31E-4972-8975-6B71EB4222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Knowledge Check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B50724-EF4C-48A3-8745-2E78476C2CC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fld id="{F2BD9D44-EC01-4E71-8CAE-9F9624182C03}" type="slidenum">
              <a:rPr lang="en-US" altLang="en-US" smtClean="0">
                <a:solidFill>
                  <a:srgbClr val="FFFFFF"/>
                </a:solidFill>
              </a:rPr>
              <a:pPr marL="0" indent="0">
                <a:buFont typeface="+mj-lt"/>
                <a:buNone/>
              </a:pPr>
              <a:t>70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E415F63-1547-429D-83BA-2EFB06D9518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9663" y="6261870"/>
            <a:ext cx="394232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765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" dur="indefinite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718C5AE-9909-40CC-B730-9C5F0D5E55A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28625" y="1060652"/>
            <a:ext cx="8472488" cy="4766216"/>
          </a:xfrm>
        </p:spPr>
        <p:txBody>
          <a:bodyPr/>
          <a:lstStyle/>
          <a:p>
            <a:pPr marL="45720" indent="0">
              <a:buNone/>
            </a:pPr>
            <a:r>
              <a:rPr lang="en-US" dirty="0" smtClean="0"/>
              <a:t>Which view is used to manage conflict alert suppression groups and manipulate group suppression information?</a:t>
            </a:r>
            <a:endParaRPr lang="en-US" dirty="0"/>
          </a:p>
          <a:p>
            <a:pPr marL="45720" indent="0">
              <a:buNone/>
            </a:pPr>
            <a:endParaRPr lang="en-US" dirty="0"/>
          </a:p>
          <a:p>
            <a:pPr marL="925830" lvl="1" indent="-514350">
              <a:buFont typeface="+mj-lt"/>
              <a:buAutoNum type="alphaUcPeriod"/>
            </a:pPr>
            <a:r>
              <a:rPr lang="en-US" sz="2600" dirty="0" smtClean="0"/>
              <a:t>GROUP SUP</a:t>
            </a:r>
            <a:endParaRPr lang="en-US" sz="2600" dirty="0"/>
          </a:p>
          <a:p>
            <a:pPr marL="925830" lvl="1" indent="-514350">
              <a:buFont typeface="+mj-lt"/>
              <a:buAutoNum type="alphaUcPeriod"/>
            </a:pPr>
            <a:r>
              <a:rPr lang="en-US" sz="2600" dirty="0" smtClean="0"/>
              <a:t>CA</a:t>
            </a:r>
            <a:endParaRPr lang="en-US" sz="2600" dirty="0"/>
          </a:p>
          <a:p>
            <a:pPr marL="925830" lvl="1" indent="-514350">
              <a:buFont typeface="+mj-lt"/>
              <a:buAutoNum type="alphaUcPeriod"/>
            </a:pPr>
            <a:r>
              <a:rPr lang="en-US" sz="2600" dirty="0" smtClean="0"/>
              <a:t>CA GRP SUP</a:t>
            </a:r>
            <a:endParaRPr lang="en-US" sz="26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FDFCC51-B31E-4972-8975-6B71EB4222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Knowledge Check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B50724-EF4C-48A3-8745-2E78476C2CC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fld id="{F2BD9D44-EC01-4E71-8CAE-9F9624182C03}" type="slidenum">
              <a:rPr lang="en-US" altLang="en-US" smtClean="0">
                <a:solidFill>
                  <a:srgbClr val="FFFFFF"/>
                </a:solidFill>
              </a:rPr>
              <a:pPr marL="0" indent="0">
                <a:buFont typeface="+mj-lt"/>
                <a:buNone/>
              </a:pPr>
              <a:t>71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E415F63-1547-429D-83BA-2EFB06D9518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9663" y="6261870"/>
            <a:ext cx="394232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276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" dur="indefinite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718C5AE-9909-40CC-B730-9C5F0D5E55A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28625" y="1060652"/>
            <a:ext cx="8472488" cy="4766216"/>
          </a:xfrm>
        </p:spPr>
        <p:txBody>
          <a:bodyPr/>
          <a:lstStyle/>
          <a:p>
            <a:pPr marL="45720" indent="0">
              <a:buNone/>
            </a:pPr>
            <a:r>
              <a:rPr lang="en-US" dirty="0" smtClean="0"/>
              <a:t>In the beacon code view, what does a “.” after a code indicate?</a:t>
            </a:r>
            <a:endParaRPr lang="en-US" dirty="0"/>
          </a:p>
          <a:p>
            <a:pPr marL="45720" indent="0">
              <a:buNone/>
            </a:pPr>
            <a:endParaRPr lang="en-US" dirty="0"/>
          </a:p>
          <a:p>
            <a:pPr marL="925830" lvl="1" indent="-514350">
              <a:buFont typeface="+mj-lt"/>
              <a:buAutoNum type="alphaUcPeriod"/>
            </a:pPr>
            <a:r>
              <a:rPr lang="en-US" sz="2600" dirty="0" smtClean="0"/>
              <a:t>System generated code</a:t>
            </a:r>
            <a:endParaRPr lang="en-US" sz="2600" dirty="0"/>
          </a:p>
          <a:p>
            <a:pPr marL="925830" lvl="1" indent="-514350">
              <a:buFont typeface="+mj-lt"/>
              <a:buAutoNum type="alphaUcPeriod"/>
            </a:pPr>
            <a:r>
              <a:rPr lang="en-US" sz="2600" dirty="0" smtClean="0"/>
              <a:t>Manually entered code</a:t>
            </a:r>
            <a:endParaRPr lang="en-US" sz="2600" dirty="0"/>
          </a:p>
          <a:p>
            <a:pPr marL="925830" lvl="1" indent="-514350">
              <a:buFont typeface="+mj-lt"/>
              <a:buAutoNum type="alphaUcPeriod"/>
            </a:pPr>
            <a:r>
              <a:rPr lang="en-US" sz="2600" dirty="0" smtClean="0"/>
              <a:t>Unusable code</a:t>
            </a:r>
            <a:endParaRPr lang="en-US" sz="26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FDFCC51-B31E-4972-8975-6B71EB4222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Knowledge Check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B50724-EF4C-48A3-8745-2E78476C2CC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fld id="{F2BD9D44-EC01-4E71-8CAE-9F9624182C03}" type="slidenum">
              <a:rPr lang="en-US" altLang="en-US" smtClean="0">
                <a:solidFill>
                  <a:srgbClr val="FFFFFF"/>
                </a:solidFill>
              </a:rPr>
              <a:pPr marL="0" indent="0">
                <a:buFont typeface="+mj-lt"/>
                <a:buNone/>
              </a:pPr>
              <a:t>72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E415F63-1547-429D-83BA-2EFB06D9518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9663" y="6261870"/>
            <a:ext cx="394232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5593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" dur="indefinite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50000">
              <a:srgbClr val="FBFBFB"/>
            </a:gs>
            <a:gs pos="100000">
              <a:srgbClr val="D0D0D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/>
          <p:cNvSpPr/>
          <p:nvPr/>
        </p:nvSpPr>
        <p:spPr bwMode="auto">
          <a:xfrm>
            <a:off x="4750113" y="1201006"/>
            <a:ext cx="2743200" cy="4114800"/>
          </a:xfrm>
          <a:prstGeom prst="rect">
            <a:avLst/>
          </a:prstGeom>
          <a:solidFill>
            <a:schemeClr val="tx1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4D1018D-EB2D-42D2-A99E-AF42162D23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Weather Displays</a:t>
            </a:r>
            <a:endParaRPr lang="en-US" sz="3800" dirty="0">
              <a:solidFill>
                <a:srgbClr val="00206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82EC7F-5DC3-4CC9-9439-0B2F1BE1E07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fld id="{F2BD9D44-EC01-4E71-8CAE-9F9624182C03}" type="slidenum">
              <a:rPr lang="en-US" altLang="en-US" smtClean="0">
                <a:solidFill>
                  <a:srgbClr val="FFFFFF"/>
                </a:solidFill>
              </a:rPr>
              <a:pPr marL="0" indent="0">
                <a:buFont typeface="+mj-lt"/>
                <a:buNone/>
              </a:pPr>
              <a:t>73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975947" y="5431425"/>
            <a:ext cx="3323492" cy="523220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NEXRAD Weather</a:t>
            </a:r>
            <a:endParaRPr 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4763667" y="5451193"/>
            <a:ext cx="2729646" cy="523220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ATC Weather</a:t>
            </a:r>
            <a:endParaRPr lang="en-US" sz="2800" dirty="0"/>
          </a:p>
        </p:txBody>
      </p:sp>
      <p:sp>
        <p:nvSpPr>
          <p:cNvPr id="5" name="Rectangle 4"/>
          <p:cNvSpPr/>
          <p:nvPr/>
        </p:nvSpPr>
        <p:spPr bwMode="auto">
          <a:xfrm>
            <a:off x="1267848" y="1188720"/>
            <a:ext cx="2743200" cy="4114800"/>
          </a:xfrm>
          <a:prstGeom prst="rect">
            <a:avLst/>
          </a:prstGeom>
          <a:solidFill>
            <a:schemeClr val="tx1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3" name="Picture 12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682" y="1404232"/>
            <a:ext cx="1097280" cy="1097280"/>
          </a:xfrm>
          <a:prstGeom prst="rect">
            <a:avLst/>
          </a:prstGeom>
        </p:spPr>
      </p:pic>
      <p:pic>
        <p:nvPicPr>
          <p:cNvPr id="14" name="Picture 13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7092" y="2697480"/>
            <a:ext cx="1097280" cy="1097280"/>
          </a:xfrm>
          <a:prstGeom prst="rect">
            <a:avLst/>
          </a:prstGeom>
        </p:spPr>
      </p:pic>
      <p:pic>
        <p:nvPicPr>
          <p:cNvPr id="15" name="Picture 14"/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7092" y="3956609"/>
            <a:ext cx="1097280" cy="1097280"/>
          </a:xfrm>
          <a:prstGeom prst="rect">
            <a:avLst/>
          </a:prstGeom>
        </p:spPr>
      </p:pic>
      <p:pic>
        <p:nvPicPr>
          <p:cNvPr id="16" name="Picture 15"/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8979" y="1404232"/>
            <a:ext cx="1097280" cy="1097280"/>
          </a:xfrm>
          <a:prstGeom prst="rect">
            <a:avLst/>
          </a:prstGeom>
        </p:spPr>
      </p:pic>
      <p:pic>
        <p:nvPicPr>
          <p:cNvPr id="17" name="Picture 16"/>
          <p:cNvPicPr>
            <a:picLocks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7179" y="2673613"/>
            <a:ext cx="1097280" cy="1097280"/>
          </a:xfrm>
          <a:prstGeom prst="rect">
            <a:avLst/>
          </a:prstGeom>
        </p:spPr>
      </p:pic>
      <p:pic>
        <p:nvPicPr>
          <p:cNvPr id="18" name="Picture 17"/>
          <p:cNvPicPr>
            <a:picLocks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6277" y="3919728"/>
            <a:ext cx="1097280" cy="109728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-1005284" y="1526490"/>
            <a:ext cx="3175688" cy="615553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r>
              <a:rPr lang="en-US" sz="1700" dirty="0" smtClean="0"/>
              <a:t>(Blue)</a:t>
            </a:r>
          </a:p>
          <a:p>
            <a:r>
              <a:rPr lang="en-US" sz="1700" dirty="0" smtClean="0"/>
              <a:t>Moderate</a:t>
            </a:r>
            <a:endParaRPr lang="en-US" sz="1700" dirty="0"/>
          </a:p>
        </p:txBody>
      </p:sp>
      <p:cxnSp>
        <p:nvCxnSpPr>
          <p:cNvPr id="22" name="Straight Arrow Connector 21"/>
          <p:cNvCxnSpPr/>
          <p:nvPr/>
        </p:nvCxnSpPr>
        <p:spPr bwMode="auto">
          <a:xfrm>
            <a:off x="1092757" y="1880433"/>
            <a:ext cx="895671" cy="0"/>
          </a:xfrm>
          <a:prstGeom prst="straightConnector1">
            <a:avLst/>
          </a:prstGeom>
          <a:noFill/>
          <a:ln w="57150" cap="flat" cmpd="sng" algn="ctr">
            <a:solidFill>
              <a:srgbClr val="00B0F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6" name="TextBox 25"/>
          <p:cNvSpPr txBox="1"/>
          <p:nvPr/>
        </p:nvSpPr>
        <p:spPr>
          <a:xfrm>
            <a:off x="-981888" y="2933019"/>
            <a:ext cx="3175688" cy="646331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(</a:t>
            </a:r>
            <a:r>
              <a:rPr lang="en-US" sz="1700" dirty="0" smtClean="0"/>
              <a:t>Blue-Cyan</a:t>
            </a:r>
            <a:r>
              <a:rPr lang="en-US" sz="1800" dirty="0" smtClean="0"/>
              <a:t>)</a:t>
            </a:r>
          </a:p>
          <a:p>
            <a:r>
              <a:rPr lang="en-US" sz="1800" dirty="0" smtClean="0"/>
              <a:t>Heavy</a:t>
            </a:r>
            <a:endParaRPr lang="en-US" sz="1800" dirty="0"/>
          </a:p>
        </p:txBody>
      </p:sp>
      <p:cxnSp>
        <p:nvCxnSpPr>
          <p:cNvPr id="27" name="Straight Arrow Connector 26"/>
          <p:cNvCxnSpPr/>
          <p:nvPr/>
        </p:nvCxnSpPr>
        <p:spPr bwMode="auto">
          <a:xfrm>
            <a:off x="1019908" y="3385038"/>
            <a:ext cx="968520" cy="9951"/>
          </a:xfrm>
          <a:prstGeom prst="straightConnector1">
            <a:avLst/>
          </a:prstGeom>
          <a:noFill/>
          <a:ln w="57150" cap="flat" cmpd="sng" algn="ctr">
            <a:solidFill>
              <a:srgbClr val="00B0F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8" name="TextBox 27"/>
          <p:cNvSpPr txBox="1"/>
          <p:nvPr/>
        </p:nvSpPr>
        <p:spPr>
          <a:xfrm>
            <a:off x="-1036735" y="4186828"/>
            <a:ext cx="3175688" cy="615553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r>
              <a:rPr lang="en-US" sz="1700" dirty="0" smtClean="0"/>
              <a:t>(Cyan)</a:t>
            </a:r>
          </a:p>
          <a:p>
            <a:r>
              <a:rPr lang="en-US" sz="1700" dirty="0" smtClean="0"/>
              <a:t>Extreme</a:t>
            </a:r>
            <a:endParaRPr lang="en-US" sz="1700" dirty="0"/>
          </a:p>
        </p:txBody>
      </p:sp>
      <p:cxnSp>
        <p:nvCxnSpPr>
          <p:cNvPr id="29" name="Straight Arrow Connector 28"/>
          <p:cNvCxnSpPr/>
          <p:nvPr/>
        </p:nvCxnSpPr>
        <p:spPr bwMode="auto">
          <a:xfrm>
            <a:off x="1019908" y="4505249"/>
            <a:ext cx="968520" cy="0"/>
          </a:xfrm>
          <a:prstGeom prst="straightConnector1">
            <a:avLst/>
          </a:prstGeom>
          <a:noFill/>
          <a:ln w="57150" cap="flat" cmpd="sng" algn="ctr">
            <a:solidFill>
              <a:srgbClr val="00B0F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0" name="TextBox 29"/>
          <p:cNvSpPr txBox="1"/>
          <p:nvPr/>
        </p:nvSpPr>
        <p:spPr>
          <a:xfrm>
            <a:off x="6836392" y="1616621"/>
            <a:ext cx="3175688" cy="615553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r>
              <a:rPr lang="en-US" sz="1700" dirty="0" smtClean="0"/>
              <a:t>Moderate</a:t>
            </a:r>
          </a:p>
          <a:p>
            <a:r>
              <a:rPr lang="en-US" sz="1700" dirty="0" smtClean="0"/>
              <a:t>Precipitation</a:t>
            </a:r>
            <a:endParaRPr lang="en-US" sz="1700" dirty="0"/>
          </a:p>
        </p:txBody>
      </p:sp>
      <p:sp>
        <p:nvSpPr>
          <p:cNvPr id="31" name="TextBox 30"/>
          <p:cNvSpPr txBox="1"/>
          <p:nvPr/>
        </p:nvSpPr>
        <p:spPr>
          <a:xfrm>
            <a:off x="6761617" y="2828743"/>
            <a:ext cx="3175688" cy="877163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r>
              <a:rPr lang="en-US" sz="1700" dirty="0" smtClean="0"/>
              <a:t>Heavy to</a:t>
            </a:r>
          </a:p>
          <a:p>
            <a:r>
              <a:rPr lang="en-US" sz="1700" dirty="0" smtClean="0"/>
              <a:t>Extreme</a:t>
            </a:r>
          </a:p>
          <a:p>
            <a:r>
              <a:rPr lang="en-US" sz="1700" dirty="0" smtClean="0"/>
              <a:t>Precipitation</a:t>
            </a:r>
            <a:endParaRPr lang="en-US" sz="1700" dirty="0"/>
          </a:p>
        </p:txBody>
      </p:sp>
      <p:sp>
        <p:nvSpPr>
          <p:cNvPr id="32" name="TextBox 31"/>
          <p:cNvSpPr txBox="1"/>
          <p:nvPr/>
        </p:nvSpPr>
        <p:spPr>
          <a:xfrm>
            <a:off x="6797713" y="4311444"/>
            <a:ext cx="3175688" cy="615553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r>
              <a:rPr lang="en-US" sz="1700" dirty="0" smtClean="0"/>
              <a:t>Combination</a:t>
            </a:r>
          </a:p>
          <a:p>
            <a:r>
              <a:rPr lang="en-US" sz="1700" dirty="0"/>
              <a:t>o</a:t>
            </a:r>
            <a:r>
              <a:rPr lang="en-US" sz="1700" dirty="0" smtClean="0"/>
              <a:t>f above</a:t>
            </a:r>
          </a:p>
        </p:txBody>
      </p:sp>
      <p:cxnSp>
        <p:nvCxnSpPr>
          <p:cNvPr id="33" name="Straight Arrow Connector 32"/>
          <p:cNvCxnSpPr/>
          <p:nvPr/>
        </p:nvCxnSpPr>
        <p:spPr bwMode="auto">
          <a:xfrm flipH="1">
            <a:off x="6871191" y="1880433"/>
            <a:ext cx="852851" cy="0"/>
          </a:xfrm>
          <a:prstGeom prst="straightConnector1">
            <a:avLst/>
          </a:prstGeom>
          <a:noFill/>
          <a:ln w="57150" cap="flat" cmpd="sng" algn="ctr">
            <a:solidFill>
              <a:srgbClr val="00B0F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6" name="Straight Arrow Connector 35"/>
          <p:cNvCxnSpPr/>
          <p:nvPr/>
        </p:nvCxnSpPr>
        <p:spPr bwMode="auto">
          <a:xfrm flipH="1">
            <a:off x="6871191" y="3222253"/>
            <a:ext cx="946179" cy="0"/>
          </a:xfrm>
          <a:prstGeom prst="straightConnector1">
            <a:avLst/>
          </a:prstGeom>
          <a:noFill/>
          <a:ln w="57150" cap="flat" cmpd="sng" algn="ctr">
            <a:solidFill>
              <a:srgbClr val="00B0F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7" name="Straight Arrow Connector 36"/>
          <p:cNvCxnSpPr/>
          <p:nvPr/>
        </p:nvCxnSpPr>
        <p:spPr bwMode="auto">
          <a:xfrm flipH="1">
            <a:off x="6871191" y="4505249"/>
            <a:ext cx="852851" cy="0"/>
          </a:xfrm>
          <a:prstGeom prst="straightConnector1">
            <a:avLst/>
          </a:prstGeom>
          <a:noFill/>
          <a:ln w="57150" cap="flat" cmpd="sng" algn="ctr">
            <a:solidFill>
              <a:srgbClr val="00B0F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151657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718C5AE-9909-40CC-B730-9C5F0D5E55A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28625" y="1060652"/>
            <a:ext cx="8472488" cy="4766216"/>
          </a:xfrm>
        </p:spPr>
        <p:txBody>
          <a:bodyPr/>
          <a:lstStyle/>
          <a:p>
            <a:pPr marL="45720" indent="0">
              <a:buNone/>
            </a:pPr>
            <a:r>
              <a:rPr lang="en-US" dirty="0" smtClean="0"/>
              <a:t>How is heavy precipitation depicted on a NEXRAD weather display?</a:t>
            </a:r>
            <a:endParaRPr lang="en-US" dirty="0"/>
          </a:p>
          <a:p>
            <a:pPr marL="45720" indent="0">
              <a:buNone/>
            </a:pPr>
            <a:endParaRPr lang="en-US" dirty="0"/>
          </a:p>
          <a:p>
            <a:pPr marL="925830" lvl="1" indent="-514350">
              <a:buFont typeface="+mj-lt"/>
              <a:buAutoNum type="alphaUcPeriod"/>
            </a:pPr>
            <a:r>
              <a:rPr lang="en-US" sz="2600" dirty="0" smtClean="0"/>
              <a:t>Checkered red</a:t>
            </a:r>
            <a:endParaRPr lang="en-US" sz="2600" dirty="0"/>
          </a:p>
          <a:p>
            <a:pPr marL="925830" lvl="1" indent="-514350">
              <a:buFont typeface="+mj-lt"/>
              <a:buAutoNum type="alphaUcPeriod"/>
            </a:pPr>
            <a:r>
              <a:rPr lang="en-US" sz="2600" dirty="0" smtClean="0"/>
              <a:t>Checkered blue-cyan</a:t>
            </a:r>
            <a:endParaRPr lang="en-US" sz="2600" dirty="0"/>
          </a:p>
          <a:p>
            <a:pPr marL="925830" lvl="1" indent="-514350">
              <a:buFont typeface="+mj-lt"/>
              <a:buAutoNum type="alphaUcPeriod"/>
            </a:pPr>
            <a:r>
              <a:rPr lang="en-US" sz="2600" dirty="0" smtClean="0"/>
              <a:t>Green Hs</a:t>
            </a:r>
            <a:endParaRPr lang="en-US" sz="26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FDFCC51-B31E-4972-8975-6B71EB4222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Knowledge Check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B50724-EF4C-48A3-8745-2E78476C2CC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fld id="{F2BD9D44-EC01-4E71-8CAE-9F9624182C03}" type="slidenum">
              <a:rPr lang="en-US" altLang="en-US" smtClean="0">
                <a:solidFill>
                  <a:srgbClr val="FFFFFF"/>
                </a:solidFill>
              </a:rPr>
              <a:pPr marL="0" indent="0">
                <a:buFont typeface="+mj-lt"/>
                <a:buNone/>
              </a:pPr>
              <a:t>74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E415F63-1547-429D-83BA-2EFB06D9518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9663" y="6261870"/>
            <a:ext cx="394232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38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" dur="indefinite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50000">
              <a:srgbClr val="FBFBFB"/>
            </a:gs>
            <a:gs pos="100000">
              <a:srgbClr val="D0D0D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C0388AE-D2C7-4E0B-8F7C-70AF472F7BA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64592" y="1417320"/>
            <a:ext cx="8787384" cy="4391025"/>
          </a:xfrm>
        </p:spPr>
        <p:txBody>
          <a:bodyPr/>
          <a:lstStyle/>
          <a:p>
            <a:endParaRPr lang="en-US" sz="16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4D1018D-EB2D-42D2-A99E-AF42162D23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Outage </a:t>
            </a:r>
            <a:r>
              <a:rPr lang="en-US" dirty="0" smtClean="0"/>
              <a:t>View Button</a:t>
            </a:r>
            <a:endParaRPr lang="en-US" sz="3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82EC7F-5DC3-4CC9-9439-0B2F1BE1E07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fld id="{F2BD9D44-EC01-4E71-8CAE-9F9624182C03}" type="slidenum">
              <a:rPr lang="en-US" altLang="en-US" smtClean="0">
                <a:solidFill>
                  <a:srgbClr val="FFFFFF"/>
                </a:solidFill>
              </a:rPr>
              <a:pPr marL="0" indent="0">
                <a:buFont typeface="+mj-lt"/>
                <a:buNone/>
              </a:pPr>
              <a:t>75</a:t>
            </a:fld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5608178"/>
              </p:ext>
            </p:extLst>
          </p:nvPr>
        </p:nvGraphicFramePr>
        <p:xfrm>
          <a:off x="164592" y="1397000"/>
          <a:ext cx="8787384" cy="4485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54404">
                  <a:extLst>
                    <a:ext uri="{9D8B030D-6E8A-4147-A177-3AD203B41FA5}">
                      <a16:colId xmlns:a16="http://schemas.microsoft.com/office/drawing/2014/main" val="2274300061"/>
                    </a:ext>
                  </a:extLst>
                </a:gridCol>
                <a:gridCol w="6432980">
                  <a:extLst>
                    <a:ext uri="{9D8B030D-6E8A-4147-A177-3AD203B41FA5}">
                      <a16:colId xmlns:a16="http://schemas.microsoft.com/office/drawing/2014/main" val="273044797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BUTTON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Definition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30692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No outages, view suppressed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0" dirty="0" smtClean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883427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Unacknowledged outage changes, view suppressed</a:t>
                      </a:r>
                    </a:p>
                    <a:p>
                      <a:endParaRPr lang="en-US" sz="2000" b="0" dirty="0" smtClean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327925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Critical outage, red coding has precedence over yellow coding and will display when both types of outages exist</a:t>
                      </a:r>
                    </a:p>
                    <a:p>
                      <a:endParaRPr lang="en-US" sz="2000" b="0" dirty="0" smtClean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990326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View displayed</a:t>
                      </a:r>
                    </a:p>
                    <a:p>
                      <a:endParaRPr lang="en-US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268728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Acknowledged outage exists, view suppressed</a:t>
                      </a:r>
                    </a:p>
                    <a:p>
                      <a:endParaRPr lang="en-US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39454995"/>
                  </a:ext>
                </a:extLst>
              </a:tr>
            </a:tbl>
          </a:graphicData>
        </a:graphic>
      </p:graphicFrame>
      <p:pic>
        <p:nvPicPr>
          <p:cNvPr id="11" name="Picture 10">
            <a:extLst>
              <a:ext uri="{FF2B5EF4-FFF2-40B4-BE49-F238E27FC236}">
                <a16:creationId xmlns:a16="http://schemas.microsoft.com/office/drawing/2014/main" id="{4E415F63-1547-429D-83BA-2EFB06D9518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9663" y="6261870"/>
            <a:ext cx="394232" cy="36576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 bwMode="auto">
          <a:xfrm>
            <a:off x="2560320" y="2552486"/>
            <a:ext cx="6019137" cy="270227"/>
          </a:xfrm>
          <a:prstGeom prst="rect">
            <a:avLst/>
          </a:prstGeom>
          <a:solidFill>
            <a:srgbClr val="F3F9FA"/>
          </a:solidFill>
          <a:ln w="38100" cap="flat" cmpd="sng" algn="ctr">
            <a:solidFill>
              <a:srgbClr val="F3F9FA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2613770" y="3265625"/>
            <a:ext cx="6209969" cy="1131446"/>
          </a:xfrm>
          <a:prstGeom prst="rect">
            <a:avLst/>
          </a:prstGeom>
          <a:solidFill>
            <a:srgbClr val="E7F3F4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2623930" y="4569756"/>
            <a:ext cx="6019137" cy="270227"/>
          </a:xfrm>
          <a:prstGeom prst="rect">
            <a:avLst/>
          </a:prstGeom>
          <a:solidFill>
            <a:srgbClr val="F3F9FA"/>
          </a:solidFill>
          <a:ln w="38100" cap="flat" cmpd="sng" algn="ctr">
            <a:solidFill>
              <a:srgbClr val="F3F9FA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2560320" y="5257694"/>
            <a:ext cx="5385074" cy="391866"/>
          </a:xfrm>
          <a:prstGeom prst="rect">
            <a:avLst/>
          </a:prstGeom>
          <a:solidFill>
            <a:srgbClr val="E7F3F4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616" y="2513238"/>
            <a:ext cx="1215254" cy="59436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380" y="3534168"/>
            <a:ext cx="1210138" cy="59436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616" y="4570437"/>
            <a:ext cx="1210138" cy="59436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380" y="5257694"/>
            <a:ext cx="1210138" cy="5943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380" y="1810642"/>
            <a:ext cx="1243754" cy="594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912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50000">
              <a:srgbClr val="FBFBFB"/>
            </a:gs>
            <a:gs pos="100000">
              <a:srgbClr val="D0D0D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 bwMode="auto">
          <a:xfrm>
            <a:off x="2413489" y="2217016"/>
            <a:ext cx="3004910" cy="1493211"/>
          </a:xfrm>
          <a:prstGeom prst="rect">
            <a:avLst/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2509883" y="2312182"/>
            <a:ext cx="2543151" cy="271455"/>
          </a:xfrm>
          <a:prstGeom prst="rect">
            <a:avLst/>
          </a:prstGeom>
          <a:solidFill>
            <a:srgbClr val="FF0000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4D1018D-EB2D-42D2-A99E-AF42162D23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Outage </a:t>
            </a:r>
            <a:r>
              <a:rPr lang="en-US" dirty="0" smtClean="0"/>
              <a:t>View</a:t>
            </a:r>
            <a:endParaRPr lang="en-US" sz="3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82EC7F-5DC3-4CC9-9439-0B2F1BE1E07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fld id="{F2BD9D44-EC01-4E71-8CAE-9F9624182C03}" type="slidenum">
              <a:rPr lang="en-US" altLang="en-US" smtClean="0">
                <a:solidFill>
                  <a:srgbClr val="FFFFFF"/>
                </a:solidFill>
              </a:rPr>
              <a:pPr marL="0" indent="0">
                <a:buFont typeface="+mj-lt"/>
                <a:buNone/>
              </a:pPr>
              <a:t>76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306981" y="1137352"/>
            <a:ext cx="2215699" cy="707886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Unacknowledged critical </a:t>
            </a:r>
            <a:r>
              <a:rPr lang="en-US" sz="2000" dirty="0"/>
              <a:t>o</a:t>
            </a:r>
            <a:r>
              <a:rPr lang="en-US" sz="2000" dirty="0" smtClean="0"/>
              <a:t>utage</a:t>
            </a:r>
            <a:endParaRPr lang="en-US" sz="2000" dirty="0"/>
          </a:p>
        </p:txBody>
      </p:sp>
      <p:cxnSp>
        <p:nvCxnSpPr>
          <p:cNvPr id="9" name="Straight Arrow Connector 8"/>
          <p:cNvCxnSpPr>
            <a:stCxn id="8" idx="1"/>
          </p:cNvCxnSpPr>
          <p:nvPr/>
        </p:nvCxnSpPr>
        <p:spPr bwMode="auto">
          <a:xfrm flipH="1">
            <a:off x="5109512" y="1491295"/>
            <a:ext cx="1197469" cy="999242"/>
          </a:xfrm>
          <a:prstGeom prst="straightConnector1">
            <a:avLst/>
          </a:prstGeom>
          <a:noFill/>
          <a:ln w="57150" cap="flat" cmpd="sng" algn="ctr">
            <a:solidFill>
              <a:srgbClr val="00B0F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" name="TextBox 12"/>
          <p:cNvSpPr txBox="1"/>
          <p:nvPr/>
        </p:nvSpPr>
        <p:spPr>
          <a:xfrm>
            <a:off x="6299650" y="2312182"/>
            <a:ext cx="2215699" cy="707886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Unacknowledged normal </a:t>
            </a:r>
            <a:r>
              <a:rPr lang="en-US" sz="2000" dirty="0"/>
              <a:t>o</a:t>
            </a:r>
            <a:r>
              <a:rPr lang="en-US" sz="2000" dirty="0" smtClean="0"/>
              <a:t>utage</a:t>
            </a:r>
            <a:endParaRPr lang="en-US" sz="2000" dirty="0"/>
          </a:p>
        </p:txBody>
      </p:sp>
      <p:sp>
        <p:nvSpPr>
          <p:cNvPr id="15" name="TextBox 14"/>
          <p:cNvSpPr txBox="1"/>
          <p:nvPr/>
        </p:nvSpPr>
        <p:spPr>
          <a:xfrm>
            <a:off x="6367069" y="4428629"/>
            <a:ext cx="2215699" cy="1015663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Outage that </a:t>
            </a:r>
            <a:r>
              <a:rPr lang="en-US" sz="2000" dirty="0"/>
              <a:t>h</a:t>
            </a:r>
            <a:r>
              <a:rPr lang="en-US" sz="2000" dirty="0" smtClean="0"/>
              <a:t>as </a:t>
            </a:r>
            <a:r>
              <a:rPr lang="en-US" sz="2000" dirty="0"/>
              <a:t>b</a:t>
            </a:r>
            <a:r>
              <a:rPr lang="en-US" sz="2000" dirty="0" smtClean="0"/>
              <a:t>een </a:t>
            </a:r>
            <a:r>
              <a:rPr lang="en-US" sz="2000" dirty="0"/>
              <a:t>r</a:t>
            </a:r>
            <a:r>
              <a:rPr lang="en-US" sz="2000" dirty="0" smtClean="0"/>
              <a:t>eturned </a:t>
            </a:r>
            <a:r>
              <a:rPr lang="en-US" sz="2000" dirty="0"/>
              <a:t>t</a:t>
            </a:r>
            <a:r>
              <a:rPr lang="en-US" sz="2000" dirty="0" smtClean="0"/>
              <a:t>o </a:t>
            </a:r>
            <a:r>
              <a:rPr lang="en-US" sz="2000" dirty="0"/>
              <a:t>s</a:t>
            </a:r>
            <a:r>
              <a:rPr lang="en-US" sz="2000" dirty="0" smtClean="0"/>
              <a:t>ervice</a:t>
            </a:r>
            <a:endParaRPr lang="en-US" sz="2000" dirty="0"/>
          </a:p>
        </p:txBody>
      </p:sp>
      <p:sp>
        <p:nvSpPr>
          <p:cNvPr id="20" name="TextBox 19"/>
          <p:cNvSpPr txBox="1"/>
          <p:nvPr/>
        </p:nvSpPr>
        <p:spPr>
          <a:xfrm>
            <a:off x="2437552" y="2212386"/>
            <a:ext cx="295351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200" u="sng" dirty="0" smtClean="0">
                <a:solidFill>
                  <a:schemeClr val="bg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FLIGHT DATA DOWN</a:t>
            </a:r>
            <a:endParaRPr lang="en-US" sz="2200" u="sng" dirty="0">
              <a:solidFill>
                <a:schemeClr val="bg1"/>
              </a:solidFill>
              <a:latin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437552" y="2592336"/>
            <a:ext cx="297619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200" u="sng" dirty="0" smtClean="0">
                <a:solidFill>
                  <a:srgbClr val="FFFF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ABC/BCN OTS</a:t>
            </a:r>
            <a:endParaRPr lang="en-US" sz="2200" u="sng" dirty="0">
              <a:solidFill>
                <a:srgbClr val="FFFF00"/>
              </a:solidFill>
              <a:latin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437552" y="2972286"/>
            <a:ext cx="2952371" cy="43088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2200" u="sng" dirty="0" smtClean="0">
                <a:solidFill>
                  <a:schemeClr val="bg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TYR/BCN OTS</a:t>
            </a:r>
            <a:endParaRPr lang="en-US" sz="2200" u="sng" dirty="0">
              <a:solidFill>
                <a:schemeClr val="bg1"/>
              </a:solidFill>
              <a:latin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437552" y="3352236"/>
            <a:ext cx="2969365" cy="43088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2200" u="sng" dirty="0" smtClean="0">
                <a:solidFill>
                  <a:srgbClr val="00FF0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NEXRAD UP</a:t>
            </a:r>
            <a:endParaRPr lang="en-US" sz="2200" u="sng" dirty="0">
              <a:solidFill>
                <a:srgbClr val="00FF00"/>
              </a:solidFill>
              <a:latin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306981" y="3356285"/>
            <a:ext cx="2215699" cy="707886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/>
              <a:t>A</a:t>
            </a:r>
            <a:r>
              <a:rPr lang="en-US" sz="2000" dirty="0" smtClean="0"/>
              <a:t>cknowledged normal </a:t>
            </a:r>
            <a:r>
              <a:rPr lang="en-US" sz="2000" dirty="0"/>
              <a:t>o</a:t>
            </a:r>
            <a:r>
              <a:rPr lang="en-US" sz="2000" dirty="0" smtClean="0"/>
              <a:t>utage</a:t>
            </a:r>
            <a:endParaRPr lang="en-US" sz="2000" dirty="0"/>
          </a:p>
        </p:txBody>
      </p:sp>
      <p:cxnSp>
        <p:nvCxnSpPr>
          <p:cNvPr id="14" name="Straight Arrow Connector 13"/>
          <p:cNvCxnSpPr>
            <a:stCxn id="13" idx="1"/>
          </p:cNvCxnSpPr>
          <p:nvPr/>
        </p:nvCxnSpPr>
        <p:spPr bwMode="auto">
          <a:xfrm flipH="1">
            <a:off x="4391526" y="2666125"/>
            <a:ext cx="1908124" cy="173328"/>
          </a:xfrm>
          <a:prstGeom prst="straightConnector1">
            <a:avLst/>
          </a:prstGeom>
          <a:noFill/>
          <a:ln w="57150" cap="flat" cmpd="sng" algn="ctr">
            <a:solidFill>
              <a:srgbClr val="00B0F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1" name="Straight Arrow Connector 30"/>
          <p:cNvCxnSpPr>
            <a:stCxn id="30" idx="1"/>
          </p:cNvCxnSpPr>
          <p:nvPr/>
        </p:nvCxnSpPr>
        <p:spPr bwMode="auto">
          <a:xfrm flipH="1" flipV="1">
            <a:off x="4391526" y="3188368"/>
            <a:ext cx="1915455" cy="521860"/>
          </a:xfrm>
          <a:prstGeom prst="straightConnector1">
            <a:avLst/>
          </a:prstGeom>
          <a:noFill/>
          <a:ln w="57150" cap="flat" cmpd="sng" algn="ctr">
            <a:solidFill>
              <a:srgbClr val="00B0F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Straight Arrow Connector 15"/>
          <p:cNvCxnSpPr>
            <a:stCxn id="15" idx="1"/>
          </p:cNvCxnSpPr>
          <p:nvPr/>
        </p:nvCxnSpPr>
        <p:spPr bwMode="auto">
          <a:xfrm flipH="1" flipV="1">
            <a:off x="4066674" y="3585411"/>
            <a:ext cx="2300395" cy="1351050"/>
          </a:xfrm>
          <a:prstGeom prst="straightConnector1">
            <a:avLst/>
          </a:prstGeom>
          <a:noFill/>
          <a:ln w="57150" cap="flat" cmpd="sng" algn="ctr">
            <a:solidFill>
              <a:srgbClr val="00B0F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7" name="Picture 16">
            <a:extLst>
              <a:ext uri="{FF2B5EF4-FFF2-40B4-BE49-F238E27FC236}">
                <a16:creationId xmlns:a16="http://schemas.microsoft.com/office/drawing/2014/main" id="{4E415F63-1547-429D-83BA-2EFB06D9518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9663" y="6261870"/>
            <a:ext cx="394232" cy="3657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815" y="2195521"/>
            <a:ext cx="1540876" cy="173903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 bwMode="auto">
          <a:xfrm>
            <a:off x="1283677" y="2233215"/>
            <a:ext cx="1129811" cy="707886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onsolas" panose="020B0609020204030204" pitchFamily="49" charset="0"/>
                <a:cs typeface="Calibri" panose="020F0502020204030204" pitchFamily="34" charset="0"/>
              </a:rPr>
              <a:t>OUTAGE</a:t>
            </a:r>
            <a:r>
              <a:rPr lang="en-US" sz="2000" dirty="0" smtClean="0">
                <a:solidFill>
                  <a:schemeClr val="bg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12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1118706" y="2233214"/>
            <a:ext cx="164832" cy="700847"/>
          </a:xfrm>
          <a:prstGeom prst="rect">
            <a:avLst/>
          </a:prstGeom>
          <a:solidFill>
            <a:srgbClr val="FFFF00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896815" y="1991458"/>
            <a:ext cx="4721470" cy="2360734"/>
          </a:xfrm>
          <a:prstGeom prst="rect">
            <a:avLst/>
          </a:prstGeom>
          <a:noFill/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7416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/>
      <p:bldP spid="15" grpId="0"/>
      <p:bldP spid="30" grpId="0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4D1018D-EB2D-42D2-A99E-AF42162D23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OLD Coding</a:t>
            </a:r>
            <a:endParaRPr lang="en-US" sz="3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82EC7F-5DC3-4CC9-9439-0B2F1BE1E07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fld id="{F2BD9D44-EC01-4E71-8CAE-9F9624182C03}" type="slidenum">
              <a:rPr lang="en-US" altLang="en-US" smtClean="0">
                <a:solidFill>
                  <a:srgbClr val="FFFFFF"/>
                </a:solidFill>
              </a:rPr>
              <a:pPr marL="0" indent="0">
                <a:buFont typeface="+mj-lt"/>
                <a:buNone/>
              </a:pPr>
              <a:t>77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5037" y="1924840"/>
            <a:ext cx="5579663" cy="3294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018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50000">
              <a:srgbClr val="FBFBFB"/>
            </a:gs>
            <a:gs pos="100000">
              <a:srgbClr val="D0D0D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2942211" y="1328509"/>
            <a:ext cx="2915979" cy="4529687"/>
            <a:chOff x="4781640" y="1573068"/>
            <a:chExt cx="2915979" cy="4529687"/>
          </a:xfrm>
        </p:grpSpPr>
        <p:grpSp>
          <p:nvGrpSpPr>
            <p:cNvPr id="6" name="Group 5"/>
            <p:cNvGrpSpPr/>
            <p:nvPr/>
          </p:nvGrpSpPr>
          <p:grpSpPr>
            <a:xfrm>
              <a:off x="4781640" y="1573068"/>
              <a:ext cx="2915979" cy="4529687"/>
              <a:chOff x="4781640" y="1573068"/>
              <a:chExt cx="2915979" cy="4529687"/>
            </a:xfrm>
          </p:grpSpPr>
          <p:pic>
            <p:nvPicPr>
              <p:cNvPr id="5" name="Picture 4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80937"/>
              <a:stretch/>
            </p:blipFill>
            <p:spPr>
              <a:xfrm>
                <a:off x="4781640" y="1573068"/>
                <a:ext cx="2915979" cy="810540"/>
              </a:xfrm>
              <a:prstGeom prst="rect">
                <a:avLst/>
              </a:prstGeom>
            </p:spPr>
          </p:pic>
          <p:pic>
            <p:nvPicPr>
              <p:cNvPr id="26" name="Picture 1" descr="image001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1065"/>
              <a:stretch/>
            </p:blipFill>
            <p:spPr bwMode="auto">
              <a:xfrm>
                <a:off x="4782312" y="2324669"/>
                <a:ext cx="2914650" cy="37780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94644" y="2120590"/>
              <a:ext cx="1444752" cy="190898"/>
            </a:xfrm>
            <a:prstGeom prst="rect">
              <a:avLst/>
            </a:prstGeom>
          </p:spPr>
        </p:pic>
      </p:grpSp>
      <p:sp>
        <p:nvSpPr>
          <p:cNvPr id="3" name="Title 2">
            <a:extLst>
              <a:ext uri="{FF2B5EF4-FFF2-40B4-BE49-F238E27FC236}">
                <a16:creationId xmlns:a16="http://schemas.microsoft.com/office/drawing/2014/main" id="{74D1018D-EB2D-42D2-A99E-AF42162D23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Status </a:t>
            </a:r>
            <a:r>
              <a:rPr lang="en-US" dirty="0" smtClean="0"/>
              <a:t>View (STATUS)</a:t>
            </a:r>
            <a:endParaRPr lang="en-US" sz="3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82EC7F-5DC3-4CC9-9439-0B2F1BE1E07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fld id="{F2BD9D44-EC01-4E71-8CAE-9F9624182C03}" type="slidenum">
              <a:rPr lang="en-US" altLang="en-US" smtClean="0">
                <a:solidFill>
                  <a:srgbClr val="FFFFFF"/>
                </a:solidFill>
              </a:rPr>
              <a:pPr marL="0" indent="0">
                <a:buFont typeface="+mj-lt"/>
                <a:buNone/>
              </a:pPr>
              <a:t>78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54000" y="1410550"/>
            <a:ext cx="2495469" cy="707886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Position Status Information</a:t>
            </a:r>
            <a:endParaRPr lang="en-US" sz="2000" dirty="0"/>
          </a:p>
        </p:txBody>
      </p:sp>
      <p:sp>
        <p:nvSpPr>
          <p:cNvPr id="14" name="TextBox 13"/>
          <p:cNvSpPr txBox="1"/>
          <p:nvPr/>
        </p:nvSpPr>
        <p:spPr>
          <a:xfrm>
            <a:off x="943692" y="4185268"/>
            <a:ext cx="1763666" cy="1015663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Additional Settings and Outages</a:t>
            </a:r>
            <a:endParaRPr lang="en-US" sz="2000" dirty="0"/>
          </a:p>
        </p:txBody>
      </p:sp>
      <p:sp>
        <p:nvSpPr>
          <p:cNvPr id="21" name="Left Brace 20"/>
          <p:cNvSpPr/>
          <p:nvPr/>
        </p:nvSpPr>
        <p:spPr bwMode="auto">
          <a:xfrm>
            <a:off x="2898224" y="1578424"/>
            <a:ext cx="45719" cy="438912"/>
          </a:xfrm>
          <a:prstGeom prst="leftBrace">
            <a:avLst/>
          </a:prstGeom>
          <a:noFill/>
          <a:ln w="5715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Connector 22"/>
          <p:cNvCxnSpPr/>
          <p:nvPr/>
        </p:nvCxnSpPr>
        <p:spPr bwMode="auto">
          <a:xfrm flipH="1">
            <a:off x="2419690" y="1778624"/>
            <a:ext cx="523143" cy="0"/>
          </a:xfrm>
          <a:prstGeom prst="line">
            <a:avLst/>
          </a:prstGeom>
          <a:noFill/>
          <a:ln w="5715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4" name="Current Text"/>
          <p:cNvSpPr txBox="1"/>
          <p:nvPr/>
        </p:nvSpPr>
        <p:spPr>
          <a:xfrm>
            <a:off x="6404326" y="1295755"/>
            <a:ext cx="2111023" cy="707886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Current Channel &amp; Mode</a:t>
            </a:r>
            <a:endParaRPr lang="en-US" sz="2000" dirty="0"/>
          </a:p>
        </p:txBody>
      </p:sp>
      <p:sp>
        <p:nvSpPr>
          <p:cNvPr id="28" name="TextBox 27"/>
          <p:cNvSpPr txBox="1"/>
          <p:nvPr/>
        </p:nvSpPr>
        <p:spPr>
          <a:xfrm>
            <a:off x="1113026" y="2270998"/>
            <a:ext cx="1509220" cy="707886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Alert Settings</a:t>
            </a:r>
            <a:endParaRPr lang="en-US" sz="2000" dirty="0"/>
          </a:p>
        </p:txBody>
      </p:sp>
      <p:sp>
        <p:nvSpPr>
          <p:cNvPr id="33" name="Left Brace 32"/>
          <p:cNvSpPr/>
          <p:nvPr/>
        </p:nvSpPr>
        <p:spPr bwMode="auto">
          <a:xfrm>
            <a:off x="2903321" y="3103017"/>
            <a:ext cx="45719" cy="2697480"/>
          </a:xfrm>
          <a:prstGeom prst="leftBrace">
            <a:avLst/>
          </a:prstGeom>
          <a:noFill/>
          <a:ln w="5715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Left Brace 36"/>
          <p:cNvSpPr/>
          <p:nvPr/>
        </p:nvSpPr>
        <p:spPr bwMode="auto">
          <a:xfrm>
            <a:off x="2898781" y="2157691"/>
            <a:ext cx="45719" cy="859536"/>
          </a:xfrm>
          <a:prstGeom prst="leftBrace">
            <a:avLst/>
          </a:prstGeom>
          <a:noFill/>
          <a:ln w="5715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8" name="Straight Connector 37"/>
          <p:cNvCxnSpPr/>
          <p:nvPr/>
        </p:nvCxnSpPr>
        <p:spPr bwMode="auto">
          <a:xfrm flipH="1" flipV="1">
            <a:off x="2423290" y="2597772"/>
            <a:ext cx="490651" cy="2646"/>
          </a:xfrm>
          <a:prstGeom prst="line">
            <a:avLst/>
          </a:prstGeom>
          <a:noFill/>
          <a:ln w="5715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7" name="Picture 16">
            <a:extLst>
              <a:ext uri="{FF2B5EF4-FFF2-40B4-BE49-F238E27FC236}">
                <a16:creationId xmlns:a16="http://schemas.microsoft.com/office/drawing/2014/main" id="{4E415F63-1547-429D-83BA-2EFB06D9518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9663" y="6261870"/>
            <a:ext cx="394232" cy="365760"/>
          </a:xfrm>
          <a:prstGeom prst="rect">
            <a:avLst/>
          </a:prstGeom>
        </p:spPr>
      </p:pic>
      <p:cxnSp>
        <p:nvCxnSpPr>
          <p:cNvPr id="22" name="Straight Connector 21"/>
          <p:cNvCxnSpPr/>
          <p:nvPr/>
        </p:nvCxnSpPr>
        <p:spPr bwMode="auto">
          <a:xfrm flipH="1" flipV="1">
            <a:off x="2420712" y="4410027"/>
            <a:ext cx="490651" cy="2646"/>
          </a:xfrm>
          <a:prstGeom prst="line">
            <a:avLst/>
          </a:prstGeom>
          <a:noFill/>
          <a:ln w="5715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7" name="Alternate Text"/>
          <p:cNvSpPr txBox="1"/>
          <p:nvPr/>
        </p:nvSpPr>
        <p:spPr>
          <a:xfrm>
            <a:off x="6403669" y="2512003"/>
            <a:ext cx="2590403" cy="707886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Alternate Channel if in BACKUP Mode</a:t>
            </a:r>
            <a:endParaRPr lang="en-US" sz="2000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35247" y="1735696"/>
            <a:ext cx="1626669" cy="182880"/>
          </a:xfrm>
          <a:prstGeom prst="rect">
            <a:avLst/>
          </a:prstGeom>
        </p:spPr>
      </p:pic>
      <p:cxnSp>
        <p:nvCxnSpPr>
          <p:cNvPr id="29" name="Straight Arrow Connector 28"/>
          <p:cNvCxnSpPr/>
          <p:nvPr/>
        </p:nvCxnSpPr>
        <p:spPr bwMode="auto">
          <a:xfrm flipH="1" flipV="1">
            <a:off x="4557133" y="2033002"/>
            <a:ext cx="1955179" cy="702764"/>
          </a:xfrm>
          <a:prstGeom prst="straightConnector1">
            <a:avLst/>
          </a:prstGeom>
          <a:noFill/>
          <a:ln w="41275" cap="flat" cmpd="sng" algn="ctr">
            <a:solidFill>
              <a:srgbClr val="00B0F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" name="Straight Arrow Connector 24"/>
          <p:cNvCxnSpPr/>
          <p:nvPr/>
        </p:nvCxnSpPr>
        <p:spPr bwMode="auto">
          <a:xfrm flipH="1">
            <a:off x="4557133" y="1509132"/>
            <a:ext cx="1846537" cy="133814"/>
          </a:xfrm>
          <a:prstGeom prst="straightConnector1">
            <a:avLst/>
          </a:prstGeom>
          <a:noFill/>
          <a:ln w="41275" cap="flat" cmpd="sng" algn="ctr">
            <a:solidFill>
              <a:srgbClr val="00B0F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0" name="Safety Critical Text"/>
          <p:cNvSpPr txBox="1"/>
          <p:nvPr/>
        </p:nvSpPr>
        <p:spPr>
          <a:xfrm>
            <a:off x="6403669" y="2009674"/>
            <a:ext cx="2111023" cy="400110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Critical Outages </a:t>
            </a:r>
            <a:endParaRPr lang="en-US" sz="2000" dirty="0"/>
          </a:p>
        </p:txBody>
      </p:sp>
      <p:cxnSp>
        <p:nvCxnSpPr>
          <p:cNvPr id="31" name="Straight Arrow Connector 30"/>
          <p:cNvCxnSpPr/>
          <p:nvPr/>
        </p:nvCxnSpPr>
        <p:spPr bwMode="auto">
          <a:xfrm flipH="1" flipV="1">
            <a:off x="4824155" y="1866640"/>
            <a:ext cx="1688157" cy="251796"/>
          </a:xfrm>
          <a:prstGeom prst="straightConnector1">
            <a:avLst/>
          </a:prstGeom>
          <a:noFill/>
          <a:ln w="41275" cap="flat" cmpd="sng" algn="ctr">
            <a:solidFill>
              <a:srgbClr val="00B0F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2" name="Alternate Text"/>
          <p:cNvSpPr txBox="1"/>
          <p:nvPr/>
        </p:nvSpPr>
        <p:spPr>
          <a:xfrm>
            <a:off x="6163978" y="4185268"/>
            <a:ext cx="2590403" cy="707886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TBP or TBE to Expand </a:t>
            </a:r>
            <a:r>
              <a:rPr lang="en-US" sz="2000" dirty="0" err="1" smtClean="0"/>
              <a:t>Sublist</a:t>
            </a:r>
            <a:endParaRPr lang="en-US" sz="2000" dirty="0"/>
          </a:p>
        </p:txBody>
      </p:sp>
      <p:cxnSp>
        <p:nvCxnSpPr>
          <p:cNvPr id="43" name="Straight Arrow Connector 42"/>
          <p:cNvCxnSpPr/>
          <p:nvPr/>
        </p:nvCxnSpPr>
        <p:spPr bwMode="auto">
          <a:xfrm flipH="1">
            <a:off x="4229744" y="4410027"/>
            <a:ext cx="2356910" cy="0"/>
          </a:xfrm>
          <a:prstGeom prst="straightConnector1">
            <a:avLst/>
          </a:prstGeom>
          <a:noFill/>
          <a:ln w="41275" cap="flat" cmpd="sng" algn="ctr">
            <a:solidFill>
              <a:srgbClr val="00B0F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5" name="Straight Arrow Connector 44"/>
          <p:cNvCxnSpPr/>
          <p:nvPr/>
        </p:nvCxnSpPr>
        <p:spPr bwMode="auto">
          <a:xfrm flipH="1">
            <a:off x="3850889" y="4410027"/>
            <a:ext cx="2735765" cy="682363"/>
          </a:xfrm>
          <a:prstGeom prst="straightConnector1">
            <a:avLst/>
          </a:prstGeom>
          <a:noFill/>
          <a:ln w="41275" cap="flat" cmpd="sng" algn="ctr">
            <a:solidFill>
              <a:srgbClr val="00B0F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873493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4" grpId="0"/>
      <p:bldP spid="28" grpId="0"/>
      <p:bldP spid="33" grpId="0" animBg="1"/>
      <p:bldP spid="37" grpId="0" animBg="1"/>
      <p:bldP spid="27" grpId="0"/>
      <p:bldP spid="30" grpId="0"/>
      <p:bldP spid="4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Rectangle 106">
            <a:extLst>
              <a:ext uri="{FF2B5EF4-FFF2-40B4-BE49-F238E27FC236}">
                <a16:creationId xmlns:a16="http://schemas.microsoft.com/office/drawing/2014/main" id="{3B829BEC-F402-4725-9C26-115BC4FF3687}"/>
              </a:ext>
            </a:extLst>
          </p:cNvPr>
          <p:cNvSpPr/>
          <p:nvPr/>
        </p:nvSpPr>
        <p:spPr bwMode="auto">
          <a:xfrm>
            <a:off x="1462241" y="1433179"/>
            <a:ext cx="6070016" cy="2926926"/>
          </a:xfrm>
          <a:prstGeom prst="rect">
            <a:avLst/>
          </a:prstGeom>
          <a:solidFill>
            <a:schemeClr val="tx1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D9BD38BA-8B2E-40BC-A468-1101BF23DE36}"/>
              </a:ext>
            </a:extLst>
          </p:cNvPr>
          <p:cNvGrpSpPr/>
          <p:nvPr/>
        </p:nvGrpSpPr>
        <p:grpSpPr>
          <a:xfrm>
            <a:off x="4197446" y="1874865"/>
            <a:ext cx="2869321" cy="1857387"/>
            <a:chOff x="3727546" y="1817715"/>
            <a:chExt cx="2869321" cy="1857387"/>
          </a:xfrm>
        </p:grpSpPr>
        <p:grpSp>
          <p:nvGrpSpPr>
            <p:cNvPr id="111" name="Group 110">
              <a:extLst>
                <a:ext uri="{FF2B5EF4-FFF2-40B4-BE49-F238E27FC236}">
                  <a16:creationId xmlns:a16="http://schemas.microsoft.com/office/drawing/2014/main" id="{C0620386-1CCE-43AB-920B-F10EE9BE4D28}"/>
                </a:ext>
              </a:extLst>
            </p:cNvPr>
            <p:cNvGrpSpPr/>
            <p:nvPr/>
          </p:nvGrpSpPr>
          <p:grpSpPr>
            <a:xfrm>
              <a:off x="4496945" y="1817715"/>
              <a:ext cx="2099922" cy="1255857"/>
              <a:chOff x="3599796" y="766623"/>
              <a:chExt cx="2099922" cy="1255857"/>
            </a:xfrm>
          </p:grpSpPr>
          <p:grpSp>
            <p:nvGrpSpPr>
              <p:cNvPr id="114" name="Group 113">
                <a:extLst>
                  <a:ext uri="{FF2B5EF4-FFF2-40B4-BE49-F238E27FC236}">
                    <a16:creationId xmlns:a16="http://schemas.microsoft.com/office/drawing/2014/main" id="{562362CB-2C25-4B62-86B0-AAB3EE55A8EA}"/>
                  </a:ext>
                </a:extLst>
              </p:cNvPr>
              <p:cNvGrpSpPr/>
              <p:nvPr/>
            </p:nvGrpSpPr>
            <p:grpSpPr>
              <a:xfrm>
                <a:off x="3796635" y="766623"/>
                <a:ext cx="1903083" cy="1255857"/>
                <a:chOff x="3796635" y="766623"/>
                <a:chExt cx="1903083" cy="1255857"/>
              </a:xfrm>
            </p:grpSpPr>
            <p:sp>
              <p:nvSpPr>
                <p:cNvPr id="117" name="TextBox 116">
                  <a:extLst>
                    <a:ext uri="{FF2B5EF4-FFF2-40B4-BE49-F238E27FC236}">
                      <a16:creationId xmlns:a16="http://schemas.microsoft.com/office/drawing/2014/main" id="{FC913153-0064-4866-A2A2-9F105F8003DF}"/>
                    </a:ext>
                  </a:extLst>
                </p:cNvPr>
                <p:cNvSpPr txBox="1"/>
                <p:nvPr/>
              </p:nvSpPr>
              <p:spPr>
                <a:xfrm>
                  <a:off x="3796635" y="766623"/>
                  <a:ext cx="1903083" cy="125585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l">
                    <a:lnSpc>
                      <a:spcPts val="3000"/>
                    </a:lnSpc>
                  </a:pPr>
                  <a:r>
                    <a:rPr lang="en-US" sz="3200" spc="120" dirty="0">
                      <a:solidFill>
                        <a:srgbClr val="DEE39D"/>
                      </a:solidFill>
                      <a:latin typeface="Consolas" panose="020B0609020204030204" pitchFamily="49" charset="0"/>
                    </a:rPr>
                    <a:t>DAL235</a:t>
                  </a:r>
                </a:p>
                <a:p>
                  <a:pPr algn="l">
                    <a:lnSpc>
                      <a:spcPts val="3000"/>
                    </a:lnSpc>
                  </a:pPr>
                  <a:r>
                    <a:rPr lang="en-US" sz="3200" spc="120" dirty="0">
                      <a:solidFill>
                        <a:srgbClr val="DEE39D"/>
                      </a:solidFill>
                      <a:latin typeface="Consolas" panose="020B0609020204030204" pitchFamily="49" charset="0"/>
                    </a:rPr>
                    <a:t>150C</a:t>
                  </a:r>
                </a:p>
                <a:p>
                  <a:pPr algn="l">
                    <a:lnSpc>
                      <a:spcPts val="3000"/>
                    </a:lnSpc>
                  </a:pPr>
                  <a:r>
                    <a:rPr lang="en-US" sz="3200" spc="120" dirty="0">
                      <a:solidFill>
                        <a:srgbClr val="DEE39D"/>
                      </a:solidFill>
                      <a:latin typeface="Consolas" panose="020B0609020204030204" pitchFamily="49" charset="0"/>
                    </a:rPr>
                    <a:t>227 405</a:t>
                  </a:r>
                </a:p>
              </p:txBody>
            </p:sp>
            <p:pic>
              <p:nvPicPr>
                <p:cNvPr id="118" name="Picture 117">
                  <a:extLst>
                    <a:ext uri="{FF2B5EF4-FFF2-40B4-BE49-F238E27FC236}">
                      <a16:creationId xmlns:a16="http://schemas.microsoft.com/office/drawing/2014/main" id="{F1DEF0B2-D75F-4D83-BB5A-4F5C9FFC714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851438" y="768963"/>
                  <a:ext cx="750261" cy="1129339"/>
                </a:xfrm>
                <a:prstGeom prst="rect">
                  <a:avLst/>
                </a:prstGeom>
              </p:spPr>
            </p:pic>
          </p:grpSp>
          <p:pic>
            <p:nvPicPr>
              <p:cNvPr id="115" name="Picture 114">
                <a:extLst>
                  <a:ext uri="{FF2B5EF4-FFF2-40B4-BE49-F238E27FC236}">
                    <a16:creationId xmlns:a16="http://schemas.microsoft.com/office/drawing/2014/main" id="{B5A88250-4A94-4D6B-A743-1F72DC7FAEA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03429" y="1277702"/>
                <a:ext cx="189540" cy="189540"/>
              </a:xfrm>
              <a:prstGeom prst="rect">
                <a:avLst/>
              </a:prstGeom>
            </p:spPr>
          </p:pic>
          <p:pic>
            <p:nvPicPr>
              <p:cNvPr id="116" name="Picture 115">
                <a:extLst>
                  <a:ext uri="{FF2B5EF4-FFF2-40B4-BE49-F238E27FC236}">
                    <a16:creationId xmlns:a16="http://schemas.microsoft.com/office/drawing/2014/main" id="{CEE68169-0922-4FA6-9506-A53A185186C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99796" y="903807"/>
                <a:ext cx="205335" cy="205335"/>
              </a:xfrm>
              <a:prstGeom prst="rect">
                <a:avLst/>
              </a:prstGeom>
            </p:spPr>
          </p:pic>
        </p:grp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08C3E6B6-2000-47E9-9A71-0A6EBFBC7D72}"/>
                </a:ext>
              </a:extLst>
            </p:cNvPr>
            <p:cNvCxnSpPr/>
            <p:nvPr/>
          </p:nvCxnSpPr>
          <p:spPr bwMode="auto">
            <a:xfrm flipH="1">
              <a:off x="3931586" y="2697772"/>
              <a:ext cx="766761" cy="764382"/>
            </a:xfrm>
            <a:prstGeom prst="line">
              <a:avLst/>
            </a:prstGeom>
            <a:noFill/>
            <a:ln w="34925" cap="rnd" cmpd="sng" algn="ctr">
              <a:solidFill>
                <a:srgbClr val="DEE39D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pic>
          <p:nvPicPr>
            <p:cNvPr id="113" name="Picture 112">
              <a:extLst>
                <a:ext uri="{FF2B5EF4-FFF2-40B4-BE49-F238E27FC236}">
                  <a16:creationId xmlns:a16="http://schemas.microsoft.com/office/drawing/2014/main" id="{D68C9849-1FCA-4F2E-B95E-F4B32BEFB79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27546" y="3390794"/>
              <a:ext cx="229026" cy="284308"/>
            </a:xfrm>
            <a:prstGeom prst="rect">
              <a:avLst/>
            </a:prstGeom>
          </p:spPr>
        </p:pic>
      </p:grpSp>
      <p:cxnSp>
        <p:nvCxnSpPr>
          <p:cNvPr id="109" name="Vector 8">
            <a:extLst>
              <a:ext uri="{FF2B5EF4-FFF2-40B4-BE49-F238E27FC236}">
                <a16:creationId xmlns:a16="http://schemas.microsoft.com/office/drawing/2014/main" id="{AC48A757-74A5-4F3E-9F11-B9B5B0ED2355}"/>
              </a:ext>
            </a:extLst>
          </p:cNvPr>
          <p:cNvCxnSpPr/>
          <p:nvPr/>
        </p:nvCxnSpPr>
        <p:spPr bwMode="auto">
          <a:xfrm flipH="1">
            <a:off x="1854674" y="3596470"/>
            <a:ext cx="2287031" cy="1"/>
          </a:xfrm>
          <a:prstGeom prst="line">
            <a:avLst/>
          </a:prstGeom>
          <a:noFill/>
          <a:ln w="34925" cap="rnd" cmpd="sng" algn="ctr">
            <a:solidFill>
              <a:srgbClr val="DEE39D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" name="Slide Title">
            <a:extLst>
              <a:ext uri="{FF2B5EF4-FFF2-40B4-BE49-F238E27FC236}">
                <a16:creationId xmlns:a16="http://schemas.microsoft.com/office/drawing/2014/main" id="{74D1018D-EB2D-42D2-A99E-AF42162D23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Velocity Vector Line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82EC7F-5DC3-4CC9-9439-0B2F1BE1E07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fld id="{F2BD9D44-EC01-4E71-8CAE-9F9624182C03}" type="slidenum">
              <a:rPr lang="en-US" altLang="en-US" smtClean="0">
                <a:solidFill>
                  <a:srgbClr val="FFFFFF"/>
                </a:solidFill>
              </a:rPr>
              <a:pPr marL="0" indent="0">
                <a:buFont typeface="+mj-lt"/>
                <a:buNone/>
              </a:pPr>
              <a:t>7</a:t>
            </a:fld>
            <a:endParaRPr lang="en-US" dirty="0"/>
          </a:p>
        </p:txBody>
      </p:sp>
      <p:pic>
        <p:nvPicPr>
          <p:cNvPr id="41" name="Animation Arrow">
            <a:extLst>
              <a:ext uri="{FF2B5EF4-FFF2-40B4-BE49-F238E27FC236}">
                <a16:creationId xmlns:a16="http://schemas.microsoft.com/office/drawing/2014/main" id="{4E415F63-1547-429D-83BA-2EFB06D9518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9663" y="6261870"/>
            <a:ext cx="394232" cy="365760"/>
          </a:xfrm>
          <a:prstGeom prst="rect">
            <a:avLst/>
          </a:prstGeom>
        </p:spPr>
      </p:pic>
      <p:cxnSp>
        <p:nvCxnSpPr>
          <p:cNvPr id="106" name="Blue Arrow"/>
          <p:cNvCxnSpPr/>
          <p:nvPr/>
        </p:nvCxnSpPr>
        <p:spPr bwMode="auto">
          <a:xfrm>
            <a:off x="3993019" y="1310325"/>
            <a:ext cx="4241" cy="2185351"/>
          </a:xfrm>
          <a:prstGeom prst="straightConnector1">
            <a:avLst/>
          </a:prstGeom>
          <a:noFill/>
          <a:ln w="76200" cap="flat" cmpd="sng" algn="ctr">
            <a:solidFill>
              <a:srgbClr val="00B0F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9" name="Vector 4">
            <a:extLst>
              <a:ext uri="{FF2B5EF4-FFF2-40B4-BE49-F238E27FC236}">
                <a16:creationId xmlns:a16="http://schemas.microsoft.com/office/drawing/2014/main" id="{FB5B7827-9543-4610-BF40-2DEC590C76AA}"/>
              </a:ext>
            </a:extLst>
          </p:cNvPr>
          <p:cNvCxnSpPr/>
          <p:nvPr/>
        </p:nvCxnSpPr>
        <p:spPr bwMode="auto">
          <a:xfrm flipH="1">
            <a:off x="2991324" y="3596470"/>
            <a:ext cx="1150381" cy="1"/>
          </a:xfrm>
          <a:prstGeom prst="line">
            <a:avLst/>
          </a:prstGeom>
          <a:noFill/>
          <a:ln w="34925" cap="rnd" cmpd="sng" algn="ctr">
            <a:solidFill>
              <a:srgbClr val="DEE39D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0" name="Vector 2">
            <a:extLst>
              <a:ext uri="{FF2B5EF4-FFF2-40B4-BE49-F238E27FC236}">
                <a16:creationId xmlns:a16="http://schemas.microsoft.com/office/drawing/2014/main" id="{AE3821AB-4477-4579-85AE-2285B0F0269A}"/>
              </a:ext>
            </a:extLst>
          </p:cNvPr>
          <p:cNvCxnSpPr/>
          <p:nvPr/>
        </p:nvCxnSpPr>
        <p:spPr bwMode="auto">
          <a:xfrm flipH="1">
            <a:off x="3581547" y="3596470"/>
            <a:ext cx="560158" cy="1"/>
          </a:xfrm>
          <a:prstGeom prst="line">
            <a:avLst/>
          </a:prstGeom>
          <a:noFill/>
          <a:ln w="34925" cap="rnd" cmpd="sng" algn="ctr">
            <a:solidFill>
              <a:srgbClr val="DEE39D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1" name="Vector 1">
            <a:extLst>
              <a:ext uri="{FF2B5EF4-FFF2-40B4-BE49-F238E27FC236}">
                <a16:creationId xmlns:a16="http://schemas.microsoft.com/office/drawing/2014/main" id="{777CDAF5-109C-4D2D-B995-23E66F7E60D9}"/>
              </a:ext>
            </a:extLst>
          </p:cNvPr>
          <p:cNvCxnSpPr/>
          <p:nvPr/>
        </p:nvCxnSpPr>
        <p:spPr bwMode="auto">
          <a:xfrm flipH="1">
            <a:off x="3848574" y="3596470"/>
            <a:ext cx="293131" cy="1"/>
          </a:xfrm>
          <a:prstGeom prst="line">
            <a:avLst/>
          </a:prstGeom>
          <a:noFill/>
          <a:ln w="34925" cap="rnd" cmpd="sng" algn="ctr">
            <a:solidFill>
              <a:srgbClr val="DEE39D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518692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4D1018D-EB2D-42D2-A99E-AF42162D23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" y="344487"/>
            <a:ext cx="8472488" cy="1013257"/>
          </a:xfrm>
        </p:spPr>
        <p:txBody>
          <a:bodyPr/>
          <a:lstStyle/>
          <a:p>
            <a:r>
              <a:rPr lang="en-US" dirty="0"/>
              <a:t>Position Relief </a:t>
            </a:r>
            <a:r>
              <a:rPr lang="en-US" dirty="0" smtClean="0"/>
              <a:t>Checklist        (POS CHECK)</a:t>
            </a:r>
            <a:endParaRPr lang="en-US" sz="3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82EC7F-5DC3-4CC9-9439-0B2F1BE1E07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fld id="{F2BD9D44-EC01-4E71-8CAE-9F9624182C03}" type="slidenum">
              <a:rPr lang="en-US" altLang="en-US" smtClean="0">
                <a:solidFill>
                  <a:srgbClr val="FFFFFF"/>
                </a:solidFill>
              </a:rPr>
              <a:pPr marL="0" indent="0">
                <a:buFont typeface="+mj-lt"/>
                <a:buNone/>
              </a:pPr>
              <a:t>79</a:t>
            </a:fld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2989" y="1836065"/>
            <a:ext cx="4158023" cy="3696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4811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50000">
              <a:srgbClr val="FBFBFB"/>
            </a:gs>
            <a:gs pos="100000">
              <a:srgbClr val="D0D0D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4D1018D-EB2D-42D2-A99E-AF42162D23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" y="344487"/>
            <a:ext cx="8472488" cy="994785"/>
          </a:xfrm>
        </p:spPr>
        <p:txBody>
          <a:bodyPr/>
          <a:lstStyle/>
          <a:p>
            <a:r>
              <a:rPr lang="en-US" dirty="0"/>
              <a:t>Emergency </a:t>
            </a:r>
            <a:r>
              <a:rPr lang="en-US" dirty="0" smtClean="0"/>
              <a:t>Checklist         (EMERG CK)</a:t>
            </a:r>
            <a:endParaRPr lang="en-US" sz="3800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82EC7F-5DC3-4CC9-9439-0B2F1BE1E07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fld id="{F2BD9D44-EC01-4E71-8CAE-9F9624182C03}" type="slidenum">
              <a:rPr lang="en-US" altLang="en-US" smtClean="0">
                <a:solidFill>
                  <a:srgbClr val="FFFFFF"/>
                </a:solidFill>
              </a:rPr>
              <a:pPr marL="0" indent="0">
                <a:buFont typeface="+mj-lt"/>
                <a:buNone/>
              </a:pPr>
              <a:t>80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9802" y="1771202"/>
            <a:ext cx="4244397" cy="3818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160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50000">
              <a:srgbClr val="FBFBFB"/>
            </a:gs>
            <a:gs pos="100000">
              <a:srgbClr val="D0D0D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4825" y="2570069"/>
            <a:ext cx="3277460" cy="2163691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74D1018D-EB2D-42D2-A99E-AF42162D23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 View</a:t>
            </a:r>
            <a:endParaRPr lang="en-US" sz="3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82EC7F-5DC3-4CC9-9439-0B2F1BE1E07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fld id="{F2BD9D44-EC01-4E71-8CAE-9F9624182C03}" type="slidenum">
              <a:rPr lang="en-US" altLang="en-US" smtClean="0">
                <a:solidFill>
                  <a:srgbClr val="FFFFFF"/>
                </a:solidFill>
              </a:rPr>
              <a:pPr marL="0" indent="0">
                <a:buFont typeface="+mj-lt"/>
                <a:buNone/>
              </a:pPr>
              <a:t>81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357550" y="2847199"/>
            <a:ext cx="3175688" cy="707886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Sector Message </a:t>
            </a:r>
          </a:p>
          <a:p>
            <a:r>
              <a:rPr lang="en-US" sz="2000" dirty="0" smtClean="0"/>
              <a:t>Notification Area</a:t>
            </a:r>
            <a:endParaRPr lang="en-US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-229240" y="2250240"/>
            <a:ext cx="3175688" cy="400110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Current UTC Time</a:t>
            </a:r>
            <a:endParaRPr lang="en-US" sz="2000" dirty="0"/>
          </a:p>
        </p:txBody>
      </p:sp>
      <p:cxnSp>
        <p:nvCxnSpPr>
          <p:cNvPr id="11" name="Straight Arrow Connector 10"/>
          <p:cNvCxnSpPr/>
          <p:nvPr/>
        </p:nvCxnSpPr>
        <p:spPr bwMode="auto">
          <a:xfrm>
            <a:off x="2127738" y="2650350"/>
            <a:ext cx="1208943" cy="255508"/>
          </a:xfrm>
          <a:prstGeom prst="straightConnector1">
            <a:avLst/>
          </a:prstGeom>
          <a:noFill/>
          <a:ln w="57150" cap="flat" cmpd="sng" algn="ctr">
            <a:solidFill>
              <a:srgbClr val="00B0F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" name="Straight Arrow Connector 7"/>
          <p:cNvCxnSpPr/>
          <p:nvPr/>
        </p:nvCxnSpPr>
        <p:spPr bwMode="auto">
          <a:xfrm flipH="1">
            <a:off x="5933893" y="3244390"/>
            <a:ext cx="972465" cy="407524"/>
          </a:xfrm>
          <a:prstGeom prst="straightConnector1">
            <a:avLst/>
          </a:prstGeom>
          <a:noFill/>
          <a:ln w="57150" cap="flat" cmpd="sng" algn="ctr">
            <a:solidFill>
              <a:srgbClr val="00B0F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4219440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4D1018D-EB2D-42D2-A99E-AF42162D23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Message Composition Area (MCA)</a:t>
            </a:r>
            <a:endParaRPr lang="en-US" sz="3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82EC7F-5DC3-4CC9-9439-0B2F1BE1E07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fld id="{F2BD9D44-EC01-4E71-8CAE-9F9624182C03}" type="slidenum">
              <a:rPr lang="en-US" altLang="en-US" smtClean="0">
                <a:solidFill>
                  <a:srgbClr val="FFFFFF"/>
                </a:solidFill>
              </a:rPr>
              <a:pPr marL="0" indent="0">
                <a:buFont typeface="+mj-lt"/>
                <a:buNone/>
              </a:pPr>
              <a:t>82</a:t>
            </a:fld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 bwMode="auto">
          <a:xfrm flipH="1" flipV="1">
            <a:off x="6599655" y="3557690"/>
            <a:ext cx="483576" cy="502439"/>
          </a:xfrm>
          <a:prstGeom prst="straightConnector1">
            <a:avLst/>
          </a:prstGeom>
          <a:noFill/>
          <a:ln w="8255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" name="Rectangle 4"/>
          <p:cNvSpPr/>
          <p:nvPr/>
        </p:nvSpPr>
        <p:spPr bwMode="auto">
          <a:xfrm>
            <a:off x="1205553" y="2870587"/>
            <a:ext cx="6600967" cy="1828800"/>
          </a:xfrm>
          <a:prstGeom prst="rect">
            <a:avLst/>
          </a:prstGeom>
          <a:solidFill>
            <a:schemeClr val="tx1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305635" y="2944521"/>
            <a:ext cx="6400799" cy="552738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noAutofit/>
          </a:bodyPr>
          <a:lstStyle/>
          <a:p>
            <a:pPr algn="l">
              <a:lnSpc>
                <a:spcPts val="2200"/>
              </a:lnSpc>
            </a:pPr>
            <a:r>
              <a:rPr lang="en-US" sz="2200" dirty="0">
                <a:solidFill>
                  <a:srgbClr val="FFFFFF"/>
                </a:solidFill>
                <a:latin typeface="Consolas" panose="020B0609020204030204" pitchFamily="49" charset="0"/>
              </a:rPr>
              <a:t>QZ 240 UAL12</a:t>
            </a:r>
            <a:endParaRPr lang="en-US" sz="2200" dirty="0">
              <a:solidFill>
                <a:srgbClr val="FFFFFF"/>
              </a:solidFill>
            </a:endParaRPr>
          </a:p>
          <a:p>
            <a:pPr algn="l"/>
            <a:endParaRPr lang="en-US" sz="2200" dirty="0">
              <a:solidFill>
                <a:schemeClr val="bg1"/>
              </a:solidFill>
              <a:latin typeface="Consolas" panose="020B0609020204030204" pitchFamily="49" charset="0"/>
            </a:endParaRPr>
          </a:p>
        </p:txBody>
      </p:sp>
      <p:grpSp>
        <p:nvGrpSpPr>
          <p:cNvPr id="33" name="Feedback">
            <a:extLst>
              <a:ext uri="{FF2B5EF4-FFF2-40B4-BE49-F238E27FC236}">
                <a16:creationId xmlns:a16="http://schemas.microsoft.com/office/drawing/2014/main" id="{1A29D295-2C84-4AC8-A9AC-A0018D59AA7B}"/>
              </a:ext>
            </a:extLst>
          </p:cNvPr>
          <p:cNvGrpSpPr/>
          <p:nvPr/>
        </p:nvGrpSpPr>
        <p:grpSpPr>
          <a:xfrm>
            <a:off x="6378054" y="4243556"/>
            <a:ext cx="1924474" cy="1244646"/>
            <a:chOff x="6378054" y="4243556"/>
            <a:chExt cx="1924474" cy="1244646"/>
          </a:xfrm>
        </p:grpSpPr>
        <p:sp>
          <p:nvSpPr>
            <p:cNvPr id="7" name="Feedback Area"/>
            <p:cNvSpPr txBox="1"/>
            <p:nvPr/>
          </p:nvSpPr>
          <p:spPr>
            <a:xfrm>
              <a:off x="6378054" y="5088092"/>
              <a:ext cx="1924474" cy="400110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Feedback Area</a:t>
              </a:r>
            </a:p>
          </p:txBody>
        </p:sp>
        <p:cxnSp>
          <p:nvCxnSpPr>
            <p:cNvPr id="14" name="Straight Arrow Connector 13"/>
            <p:cNvCxnSpPr/>
            <p:nvPr/>
          </p:nvCxnSpPr>
          <p:spPr bwMode="auto">
            <a:xfrm flipH="1" flipV="1">
              <a:off x="6378054" y="4243556"/>
              <a:ext cx="981819" cy="795478"/>
            </a:xfrm>
            <a:prstGeom prst="straightConnector1">
              <a:avLst/>
            </a:prstGeom>
            <a:noFill/>
            <a:ln w="57150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32" name="Preview">
            <a:extLst>
              <a:ext uri="{FF2B5EF4-FFF2-40B4-BE49-F238E27FC236}">
                <a16:creationId xmlns:a16="http://schemas.microsoft.com/office/drawing/2014/main" id="{29E260B8-31BC-4110-8377-164FF7A6BECC}"/>
              </a:ext>
            </a:extLst>
          </p:cNvPr>
          <p:cNvGrpSpPr/>
          <p:nvPr/>
        </p:nvGrpSpPr>
        <p:grpSpPr>
          <a:xfrm>
            <a:off x="3141497" y="1709930"/>
            <a:ext cx="1763712" cy="1515714"/>
            <a:chOff x="3141497" y="1709930"/>
            <a:chExt cx="1763712" cy="1515714"/>
          </a:xfrm>
        </p:grpSpPr>
        <p:sp>
          <p:nvSpPr>
            <p:cNvPr id="9" name="Preview Area"/>
            <p:cNvSpPr txBox="1"/>
            <p:nvPr/>
          </p:nvSpPr>
          <p:spPr>
            <a:xfrm>
              <a:off x="3141497" y="1709930"/>
              <a:ext cx="1763712" cy="400110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Preview Area</a:t>
              </a:r>
            </a:p>
          </p:txBody>
        </p:sp>
        <p:cxnSp>
          <p:nvCxnSpPr>
            <p:cNvPr id="10" name="Straight Arrow Connector 9"/>
            <p:cNvCxnSpPr>
              <a:cxnSpLocks/>
              <a:stCxn id="9" idx="2"/>
            </p:cNvCxnSpPr>
            <p:nvPr/>
          </p:nvCxnSpPr>
          <p:spPr bwMode="auto">
            <a:xfrm flipH="1">
              <a:off x="3607112" y="2110040"/>
              <a:ext cx="416241" cy="1115604"/>
            </a:xfrm>
            <a:prstGeom prst="straightConnector1">
              <a:avLst/>
            </a:prstGeom>
            <a:noFill/>
            <a:ln w="57150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4E415F63-1547-429D-83BA-2EFB06D9518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9663" y="6261870"/>
            <a:ext cx="394232" cy="36576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305636" y="3497259"/>
            <a:ext cx="6400800" cy="1089438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noAutofit/>
          </a:bodyPr>
          <a:lstStyle/>
          <a:p>
            <a:pPr algn="l">
              <a:lnSpc>
                <a:spcPts val="2200"/>
              </a:lnSpc>
            </a:pPr>
            <a:r>
              <a:rPr lang="en-US" sz="2200" dirty="0">
                <a:solidFill>
                  <a:srgbClr val="FF0000"/>
                </a:solidFill>
                <a:latin typeface="Consolas" panose="020B0609020204030204" pitchFamily="49" charset="0"/>
              </a:rPr>
              <a:t>X </a:t>
            </a:r>
            <a:r>
              <a:rPr lang="en-US" sz="2200" dirty="0">
                <a:solidFill>
                  <a:srgbClr val="FFFFFF"/>
                </a:solidFill>
                <a:latin typeface="Consolas" panose="020B0609020204030204" pitchFamily="49" charset="0"/>
              </a:rPr>
              <a:t>REJECT - SECTOR 20 HAS CONTROL</a:t>
            </a:r>
          </a:p>
          <a:p>
            <a:pPr algn="l">
              <a:lnSpc>
                <a:spcPts val="2200"/>
              </a:lnSpc>
            </a:pPr>
            <a:r>
              <a:rPr lang="en-US" sz="2200" dirty="0">
                <a:solidFill>
                  <a:srgbClr val="FFFFFF"/>
                </a:solidFill>
                <a:latin typeface="Consolas" panose="020B0609020204030204" pitchFamily="49" charset="0"/>
              </a:rPr>
              <a:t>ASSIGNED ALT UAL12</a:t>
            </a:r>
          </a:p>
          <a:p>
            <a:pPr algn="l">
              <a:lnSpc>
                <a:spcPts val="2200"/>
              </a:lnSpc>
            </a:pPr>
            <a:r>
              <a:rPr lang="en-US" sz="2200" dirty="0">
                <a:solidFill>
                  <a:srgbClr val="FFFFFF"/>
                </a:solidFill>
                <a:latin typeface="Consolas" panose="020B0609020204030204" pitchFamily="49" charset="0"/>
              </a:rPr>
              <a:t>QZ 240 UAL12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0F88EFF5-57BC-454A-9B6C-71B605270083}"/>
              </a:ext>
            </a:extLst>
          </p:cNvPr>
          <p:cNvSpPr txBox="1"/>
          <p:nvPr/>
        </p:nvSpPr>
        <p:spPr>
          <a:xfrm>
            <a:off x="1305429" y="2889700"/>
            <a:ext cx="49812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200" dirty="0">
                <a:solidFill>
                  <a:srgbClr val="FFFFFF"/>
                </a:solidFill>
                <a:latin typeface="Consolas" panose="020B0609020204030204" pitchFamily="49" charset="0"/>
              </a:rPr>
              <a:t>_</a:t>
            </a:r>
          </a:p>
        </p:txBody>
      </p:sp>
    </p:spTree>
    <p:extLst>
      <p:ext uri="{BB962C8B-B14F-4D97-AF65-F5344CB8AC3E}">
        <p14:creationId xmlns:p14="http://schemas.microsoft.com/office/powerpoint/2010/main" val="462321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50000">
              <a:srgbClr val="FBFBFB"/>
            </a:gs>
            <a:gs pos="100000">
              <a:srgbClr val="D0D0D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4D1018D-EB2D-42D2-A99E-AF42162D23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Response Area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82EC7F-5DC3-4CC9-9439-0B2F1BE1E07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fld id="{F2BD9D44-EC01-4E71-8CAE-9F9624182C03}" type="slidenum">
              <a:rPr lang="en-US" altLang="en-US" smtClean="0">
                <a:solidFill>
                  <a:srgbClr val="FFFFFF"/>
                </a:solidFill>
              </a:rPr>
              <a:pPr marL="0" indent="0">
                <a:buFont typeface="+mj-lt"/>
                <a:buNone/>
              </a:pPr>
              <a:t>83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-711388" y="2005847"/>
            <a:ext cx="3175688" cy="1015663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Coral “A” -</a:t>
            </a:r>
          </a:p>
          <a:p>
            <a:r>
              <a:rPr lang="en-US" sz="2000" dirty="0"/>
              <a:t>n</a:t>
            </a:r>
            <a:r>
              <a:rPr lang="en-US" sz="2000" dirty="0" smtClean="0"/>
              <a:t>on-ADS-B </a:t>
            </a:r>
          </a:p>
          <a:p>
            <a:r>
              <a:rPr lang="en-US" sz="2000" dirty="0" smtClean="0"/>
              <a:t>Indicator</a:t>
            </a:r>
            <a:endParaRPr lang="en-US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6305724" y="2954909"/>
            <a:ext cx="3175688" cy="1015663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Cyan “T” -</a:t>
            </a:r>
          </a:p>
          <a:p>
            <a:r>
              <a:rPr lang="en-US" sz="2000" dirty="0" smtClean="0"/>
              <a:t>TFM-pending </a:t>
            </a:r>
          </a:p>
          <a:p>
            <a:r>
              <a:rPr lang="en-US" sz="2000" dirty="0"/>
              <a:t>r</a:t>
            </a:r>
            <a:r>
              <a:rPr lang="en-US" sz="2000" dirty="0" smtClean="0"/>
              <a:t>eroute </a:t>
            </a:r>
            <a:r>
              <a:rPr lang="en-US" sz="2000" dirty="0"/>
              <a:t>n</a:t>
            </a:r>
            <a:r>
              <a:rPr lang="en-US" sz="2000" dirty="0" smtClean="0"/>
              <a:t>otification</a:t>
            </a:r>
            <a:endParaRPr lang="en-US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2016760" y="1028006"/>
            <a:ext cx="4409440" cy="523220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Flight Plan Readout</a:t>
            </a:r>
            <a:endParaRPr lang="en-US" sz="2800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E415F63-1547-429D-83BA-2EFB06D9518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9663" y="6261870"/>
            <a:ext cx="394232" cy="36576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 bwMode="auto">
          <a:xfrm>
            <a:off x="1959166" y="1664208"/>
            <a:ext cx="4711058" cy="2637016"/>
          </a:xfrm>
          <a:prstGeom prst="rect">
            <a:avLst/>
          </a:prstGeom>
          <a:solidFill>
            <a:schemeClr val="tx1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SWA235"/>
          <p:cNvSpPr txBox="1"/>
          <p:nvPr/>
        </p:nvSpPr>
        <p:spPr>
          <a:xfrm>
            <a:off x="2066604" y="1811946"/>
            <a:ext cx="4565106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500" dirty="0" smtClean="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0020</a:t>
            </a:r>
          </a:p>
          <a:p>
            <a:pPr algn="l"/>
            <a:r>
              <a:rPr lang="en-US" sz="2500" dirty="0" smtClean="0">
                <a:solidFill>
                  <a:srgbClr val="FF7C8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A</a:t>
            </a:r>
            <a:r>
              <a:rPr lang="en-US" sz="2500" dirty="0" smtClean="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049 SWA235 B38M/L 2477 467 KPHL E0025 340 </a:t>
            </a:r>
            <a:r>
              <a:rPr lang="en-US" sz="2500" dirty="0" smtClean="0">
                <a:solidFill>
                  <a:srgbClr val="00FFFF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T</a:t>
            </a:r>
          </a:p>
          <a:p>
            <a:pPr algn="l"/>
            <a:r>
              <a:rPr lang="en-US" sz="2500" dirty="0" smtClean="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KPHL..PTW.PTW320.SARAA</a:t>
            </a:r>
          </a:p>
          <a:p>
            <a:pPr algn="l"/>
            <a:r>
              <a:rPr lang="en-US" sz="2500" dirty="0" smtClean="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.J64.HLC.J80.OAL.MOD9</a:t>
            </a:r>
          </a:p>
          <a:p>
            <a:pPr algn="l"/>
            <a:r>
              <a:rPr lang="en-US" sz="2500" dirty="0" smtClean="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.KSFO</a:t>
            </a:r>
            <a:endParaRPr lang="en-US" sz="2500" dirty="0">
              <a:solidFill>
                <a:schemeClr val="bg1">
                  <a:lumMod val="95000"/>
                </a:schemeClr>
              </a:solidFill>
              <a:latin typeface="Consolas" panose="020B0609020204030204" pitchFamily="49" charset="0"/>
              <a:cs typeface="Calibri" panose="020F0502020204030204" pitchFamily="34" charset="0"/>
            </a:endParaRPr>
          </a:p>
        </p:txBody>
      </p:sp>
      <p:cxnSp>
        <p:nvCxnSpPr>
          <p:cNvPr id="9" name="Straight Arrow Connector 8"/>
          <p:cNvCxnSpPr/>
          <p:nvPr/>
        </p:nvCxnSpPr>
        <p:spPr bwMode="auto">
          <a:xfrm>
            <a:off x="1623038" y="2447651"/>
            <a:ext cx="501603" cy="31855"/>
          </a:xfrm>
          <a:prstGeom prst="straightConnector1">
            <a:avLst/>
          </a:prstGeom>
          <a:noFill/>
          <a:ln w="57150" cap="flat" cmpd="sng" algn="ctr">
            <a:solidFill>
              <a:srgbClr val="00B0F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" name="Straight Arrow Connector 7"/>
          <p:cNvCxnSpPr/>
          <p:nvPr/>
        </p:nvCxnSpPr>
        <p:spPr bwMode="auto">
          <a:xfrm flipH="1" flipV="1">
            <a:off x="5811715" y="2862803"/>
            <a:ext cx="1112249" cy="283669"/>
          </a:xfrm>
          <a:prstGeom prst="straightConnector1">
            <a:avLst/>
          </a:prstGeom>
          <a:noFill/>
          <a:ln w="57150" cap="flat" cmpd="sng" algn="ctr">
            <a:solidFill>
              <a:srgbClr val="00B0F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" name="QF SAM500"/>
          <p:cNvSpPr txBox="1"/>
          <p:nvPr/>
        </p:nvSpPr>
        <p:spPr>
          <a:xfrm>
            <a:off x="2231998" y="4835892"/>
            <a:ext cx="4331652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Display flight plan in ICAO format:</a:t>
            </a:r>
          </a:p>
          <a:p>
            <a:endParaRPr lang="en-US" dirty="0"/>
          </a:p>
          <a:p>
            <a:r>
              <a:rPr lang="en-US" sz="2000" dirty="0" smtClean="0"/>
              <a:t>QF I &lt;FLID&gt;</a:t>
            </a:r>
          </a:p>
          <a:p>
            <a:r>
              <a:rPr lang="en-US" sz="2000" dirty="0" smtClean="0"/>
              <a:t>QF I 330</a:t>
            </a:r>
            <a:endParaRPr lang="en-US" sz="2000" dirty="0"/>
          </a:p>
        </p:txBody>
      </p:sp>
      <p:grpSp>
        <p:nvGrpSpPr>
          <p:cNvPr id="5" name="SAM500"/>
          <p:cNvGrpSpPr/>
          <p:nvPr/>
        </p:nvGrpSpPr>
        <p:grpSpPr>
          <a:xfrm>
            <a:off x="1965960" y="1664208"/>
            <a:ext cx="4737460" cy="3017520"/>
            <a:chOff x="6020797" y="330224"/>
            <a:chExt cx="4615082" cy="3017520"/>
          </a:xfrm>
        </p:grpSpPr>
        <p:sp>
          <p:nvSpPr>
            <p:cNvPr id="20" name="Rectangle 19"/>
            <p:cNvSpPr/>
            <p:nvPr/>
          </p:nvSpPr>
          <p:spPr bwMode="auto">
            <a:xfrm>
              <a:off x="6020797" y="330224"/>
              <a:ext cx="4615082" cy="3017520"/>
            </a:xfrm>
            <a:prstGeom prst="rect">
              <a:avLst/>
            </a:prstGeom>
            <a:solidFill>
              <a:schemeClr val="tx1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6154637" y="420918"/>
              <a:ext cx="4412440" cy="27853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500" dirty="0" smtClean="0">
                  <a:solidFill>
                    <a:schemeClr val="bg1">
                      <a:lumMod val="95000"/>
                    </a:schemeClr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0346</a:t>
              </a:r>
            </a:p>
            <a:p>
              <a:pPr algn="l"/>
              <a:r>
                <a:rPr lang="en-US" sz="2500" dirty="0" smtClean="0">
                  <a:solidFill>
                    <a:schemeClr val="bg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330</a:t>
              </a:r>
              <a:r>
                <a:rPr lang="en-US" sz="2500" dirty="0" smtClean="0">
                  <a:solidFill>
                    <a:schemeClr val="bg1">
                      <a:lumMod val="95000"/>
                    </a:schemeClr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 SAM500 FLR I WAK L</a:t>
              </a:r>
            </a:p>
            <a:p>
              <a:pPr algn="l"/>
              <a:r>
                <a:rPr lang="en-US" sz="2500" dirty="0" smtClean="0">
                  <a:solidFill>
                    <a:schemeClr val="bg1">
                      <a:lumMod val="95000"/>
                    </a:schemeClr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EQP DGVWJ4R SRV EB1 OTH</a:t>
              </a:r>
              <a:endParaRPr lang="en-US" sz="2500" dirty="0" smtClean="0">
                <a:solidFill>
                  <a:srgbClr val="00FFFF"/>
                </a:solidFill>
                <a:latin typeface="Consolas" panose="020B0609020204030204" pitchFamily="49" charset="0"/>
                <a:cs typeface="Calibri" panose="020F0502020204030204" pitchFamily="34" charset="0"/>
              </a:endParaRPr>
            </a:p>
            <a:p>
              <a:pPr algn="l"/>
              <a:r>
                <a:rPr lang="en-US" sz="2500" dirty="0" smtClean="0">
                  <a:solidFill>
                    <a:schemeClr val="bg1">
                      <a:lumMod val="95000"/>
                    </a:schemeClr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++PBN/ D1 DAT/</a:t>
              </a:r>
            </a:p>
            <a:p>
              <a:pPr algn="l"/>
              <a:r>
                <a:rPr lang="en-US" sz="2500" dirty="0" smtClean="0">
                  <a:solidFill>
                    <a:schemeClr val="bg1">
                      <a:lumMod val="95000"/>
                    </a:schemeClr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1FANSPER2PDC REG/ SAM500</a:t>
              </a:r>
            </a:p>
            <a:p>
              <a:pPr algn="l"/>
              <a:r>
                <a:rPr lang="en-US" sz="2500" dirty="0" smtClean="0">
                  <a:solidFill>
                    <a:schemeClr val="bg1">
                      <a:lumMod val="95000"/>
                    </a:schemeClr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CODE/ 00062A++ ADB 260B</a:t>
              </a:r>
            </a:p>
            <a:p>
              <a:pPr algn="l"/>
              <a:r>
                <a:rPr lang="en-US" sz="2500" dirty="0" smtClean="0">
                  <a:solidFill>
                    <a:schemeClr val="bg1">
                      <a:lumMod val="95000"/>
                    </a:schemeClr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RNV D1A1E1</a:t>
              </a:r>
              <a:endParaRPr lang="en-US" sz="2500" dirty="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</p:grpSp>
      <p:sp>
        <p:nvSpPr>
          <p:cNvPr id="24" name="QF SWA235"/>
          <p:cNvSpPr txBox="1"/>
          <p:nvPr/>
        </p:nvSpPr>
        <p:spPr>
          <a:xfrm>
            <a:off x="2724912" y="4448975"/>
            <a:ext cx="333973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Display a flight plan:</a:t>
            </a:r>
          </a:p>
          <a:p>
            <a:endParaRPr lang="en-US" dirty="0"/>
          </a:p>
          <a:p>
            <a:r>
              <a:rPr lang="en-US" sz="2000" dirty="0" smtClean="0"/>
              <a:t>QF &lt;FLID&gt;</a:t>
            </a:r>
          </a:p>
          <a:p>
            <a:r>
              <a:rPr lang="en-US" sz="2000" dirty="0" smtClean="0"/>
              <a:t>QF SWA235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512194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13" grpId="0"/>
      <p:bldP spid="13" grpId="1"/>
      <p:bldP spid="6" grpId="0"/>
      <p:bldP spid="15" grpId="0"/>
      <p:bldP spid="24" grpId="0"/>
      <p:bldP spid="24" grpId="1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4D1018D-EB2D-42D2-A99E-AF42162D23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Route </a:t>
            </a:r>
            <a:r>
              <a:rPr lang="en-US" dirty="0" smtClean="0"/>
              <a:t>Display</a:t>
            </a:r>
            <a:endParaRPr lang="en-US" sz="3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82EC7F-5DC3-4CC9-9439-0B2F1BE1E07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fld id="{F2BD9D44-EC01-4E71-8CAE-9F9624182C03}" type="slidenum">
              <a:rPr lang="en-US" altLang="en-US" b="1" smtClean="0">
                <a:solidFill>
                  <a:srgbClr val="FFFFFF"/>
                </a:solidFill>
              </a:rPr>
              <a:pPr marL="0" indent="0">
                <a:buFont typeface="+mj-lt"/>
                <a:buNone/>
              </a:pPr>
              <a:t>84</a:t>
            </a:fld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E415F63-1547-429D-83BA-2EFB06D9518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9663" y="6261870"/>
            <a:ext cx="394232" cy="36576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353843" y="1257373"/>
            <a:ext cx="2472677" cy="400110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Route Display</a:t>
            </a:r>
            <a:endParaRPr lang="en-US" sz="2000" dirty="0"/>
          </a:p>
        </p:txBody>
      </p:sp>
      <p:grpSp>
        <p:nvGrpSpPr>
          <p:cNvPr id="109" name="Group 108"/>
          <p:cNvGrpSpPr/>
          <p:nvPr/>
        </p:nvGrpSpPr>
        <p:grpSpPr>
          <a:xfrm>
            <a:off x="3138841" y="1816420"/>
            <a:ext cx="3111278" cy="2201838"/>
            <a:chOff x="336388" y="2488880"/>
            <a:chExt cx="2758332" cy="1828800"/>
          </a:xfrm>
        </p:grpSpPr>
        <p:sp>
          <p:nvSpPr>
            <p:cNvPr id="2" name="Rectangle 1"/>
            <p:cNvSpPr/>
            <p:nvPr/>
          </p:nvSpPr>
          <p:spPr bwMode="auto">
            <a:xfrm>
              <a:off x="351520" y="2488880"/>
              <a:ext cx="2743200" cy="1828800"/>
            </a:xfrm>
            <a:prstGeom prst="rect">
              <a:avLst/>
            </a:prstGeom>
            <a:solidFill>
              <a:schemeClr val="tx1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cxnSp>
          <p:nvCxnSpPr>
            <p:cNvPr id="18" name="Straight Connector 17"/>
            <p:cNvCxnSpPr/>
            <p:nvPr/>
          </p:nvCxnSpPr>
          <p:spPr bwMode="auto">
            <a:xfrm>
              <a:off x="428625" y="3193002"/>
              <a:ext cx="947506" cy="212282"/>
            </a:xfrm>
            <a:prstGeom prst="line">
              <a:avLst/>
            </a:prstGeom>
            <a:noFill/>
            <a:ln w="3175" cap="flat" cmpd="sng" algn="ctr">
              <a:solidFill>
                <a:srgbClr val="EEF3AE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4" name="Straight Connector 23"/>
            <p:cNvCxnSpPr/>
            <p:nvPr/>
          </p:nvCxnSpPr>
          <p:spPr bwMode="auto">
            <a:xfrm>
              <a:off x="2047419" y="3671656"/>
              <a:ext cx="193177" cy="599685"/>
            </a:xfrm>
            <a:prstGeom prst="line">
              <a:avLst/>
            </a:prstGeom>
            <a:noFill/>
            <a:ln w="3175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6" name="Straight Connector 25"/>
            <p:cNvCxnSpPr/>
            <p:nvPr/>
          </p:nvCxnSpPr>
          <p:spPr bwMode="auto">
            <a:xfrm>
              <a:off x="2066588" y="3668033"/>
              <a:ext cx="982887" cy="37925"/>
            </a:xfrm>
            <a:prstGeom prst="line">
              <a:avLst/>
            </a:prstGeom>
            <a:noFill/>
            <a:ln w="3175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0" name="Straight Connector 29"/>
            <p:cNvCxnSpPr/>
            <p:nvPr/>
          </p:nvCxnSpPr>
          <p:spPr bwMode="auto">
            <a:xfrm flipH="1" flipV="1">
              <a:off x="807418" y="2502459"/>
              <a:ext cx="256958" cy="407795"/>
            </a:xfrm>
            <a:prstGeom prst="line">
              <a:avLst/>
            </a:prstGeom>
            <a:noFill/>
            <a:ln w="3175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2" name="Straight Connector 31"/>
            <p:cNvCxnSpPr/>
            <p:nvPr/>
          </p:nvCxnSpPr>
          <p:spPr bwMode="auto">
            <a:xfrm>
              <a:off x="1064270" y="2910254"/>
              <a:ext cx="21974" cy="684946"/>
            </a:xfrm>
            <a:prstGeom prst="line">
              <a:avLst/>
            </a:prstGeom>
            <a:noFill/>
            <a:ln w="3175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4" name="Straight Connector 33"/>
            <p:cNvCxnSpPr/>
            <p:nvPr/>
          </p:nvCxnSpPr>
          <p:spPr bwMode="auto">
            <a:xfrm flipH="1" flipV="1">
              <a:off x="336388" y="3440526"/>
              <a:ext cx="727882" cy="154674"/>
            </a:xfrm>
            <a:prstGeom prst="line">
              <a:avLst/>
            </a:prstGeom>
            <a:noFill/>
            <a:ln w="3175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6" name="Straight Connector 35"/>
            <p:cNvCxnSpPr/>
            <p:nvPr/>
          </p:nvCxnSpPr>
          <p:spPr bwMode="auto">
            <a:xfrm flipH="1">
              <a:off x="1376130" y="3279736"/>
              <a:ext cx="494323" cy="122463"/>
            </a:xfrm>
            <a:prstGeom prst="line">
              <a:avLst/>
            </a:prstGeom>
            <a:noFill/>
            <a:ln w="3175" cap="flat" cmpd="sng" algn="ctr">
              <a:solidFill>
                <a:srgbClr val="EEF3AE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8" name="Straight Connector 37"/>
            <p:cNvCxnSpPr/>
            <p:nvPr/>
          </p:nvCxnSpPr>
          <p:spPr bwMode="auto">
            <a:xfrm>
              <a:off x="1086244" y="3605346"/>
              <a:ext cx="967831" cy="62687"/>
            </a:xfrm>
            <a:prstGeom prst="line">
              <a:avLst/>
            </a:prstGeom>
            <a:noFill/>
            <a:ln w="3175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0" name="Straight Connector 39"/>
            <p:cNvCxnSpPr/>
            <p:nvPr/>
          </p:nvCxnSpPr>
          <p:spPr bwMode="auto">
            <a:xfrm flipH="1">
              <a:off x="735103" y="3595200"/>
              <a:ext cx="354266" cy="722480"/>
            </a:xfrm>
            <a:prstGeom prst="line">
              <a:avLst/>
            </a:prstGeom>
            <a:noFill/>
            <a:ln w="3175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8" name="Straight Connector 27"/>
            <p:cNvCxnSpPr/>
            <p:nvPr/>
          </p:nvCxnSpPr>
          <p:spPr bwMode="auto">
            <a:xfrm flipH="1" flipV="1">
              <a:off x="1061488" y="2912116"/>
              <a:ext cx="960743" cy="89922"/>
            </a:xfrm>
            <a:prstGeom prst="line">
              <a:avLst/>
            </a:prstGeom>
            <a:noFill/>
            <a:ln w="3175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" name="Straight Connector 19"/>
            <p:cNvCxnSpPr/>
            <p:nvPr/>
          </p:nvCxnSpPr>
          <p:spPr bwMode="auto">
            <a:xfrm flipV="1">
              <a:off x="2033841" y="2955699"/>
              <a:ext cx="1060879" cy="49962"/>
            </a:xfrm>
            <a:prstGeom prst="line">
              <a:avLst/>
            </a:prstGeom>
            <a:noFill/>
            <a:ln w="3175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2" name="Straight Connector 21"/>
            <p:cNvCxnSpPr/>
            <p:nvPr/>
          </p:nvCxnSpPr>
          <p:spPr bwMode="auto">
            <a:xfrm>
              <a:off x="2033841" y="2987910"/>
              <a:ext cx="20234" cy="718048"/>
            </a:xfrm>
            <a:prstGeom prst="line">
              <a:avLst/>
            </a:prstGeom>
            <a:noFill/>
            <a:ln w="3175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" name="Straight Connector 11"/>
            <p:cNvCxnSpPr/>
            <p:nvPr/>
          </p:nvCxnSpPr>
          <p:spPr bwMode="auto">
            <a:xfrm flipH="1">
              <a:off x="2037364" y="2540977"/>
              <a:ext cx="356757" cy="461061"/>
            </a:xfrm>
            <a:prstGeom prst="line">
              <a:avLst/>
            </a:prstGeom>
            <a:noFill/>
            <a:ln w="3175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8" name="Straight Arrow Connector 7"/>
          <p:cNvCxnSpPr>
            <a:stCxn id="9" idx="2"/>
          </p:cNvCxnSpPr>
          <p:nvPr/>
        </p:nvCxnSpPr>
        <p:spPr bwMode="auto">
          <a:xfrm flipH="1">
            <a:off x="4215188" y="1657483"/>
            <a:ext cx="374994" cy="1123053"/>
          </a:xfrm>
          <a:prstGeom prst="straightConnector1">
            <a:avLst/>
          </a:prstGeom>
          <a:noFill/>
          <a:ln w="57150" cap="flat" cmpd="sng" algn="ctr">
            <a:solidFill>
              <a:srgbClr val="00B0F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3" name="TextBox 122"/>
          <p:cNvSpPr txBox="1"/>
          <p:nvPr/>
        </p:nvSpPr>
        <p:spPr>
          <a:xfrm>
            <a:off x="3175785" y="4112076"/>
            <a:ext cx="317487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b="1" dirty="0" smtClean="0"/>
              <a:t>Display/remove specific route:</a:t>
            </a:r>
          </a:p>
          <a:p>
            <a:r>
              <a:rPr lang="en-US" sz="1600" dirty="0" smtClean="0"/>
              <a:t>QU &lt;FLID&gt;</a:t>
            </a:r>
          </a:p>
          <a:p>
            <a:pPr algn="l"/>
            <a:endParaRPr lang="en-US" dirty="0" smtClean="0"/>
          </a:p>
          <a:p>
            <a:pPr algn="l"/>
            <a:r>
              <a:rPr lang="en-US" sz="1600" b="1" dirty="0" smtClean="0"/>
              <a:t>Route with specific minutes:</a:t>
            </a:r>
          </a:p>
          <a:p>
            <a:r>
              <a:rPr lang="en-US" sz="1600" dirty="0" smtClean="0"/>
              <a:t>QU &lt;1 to 99&gt; &lt;FLID&gt;</a:t>
            </a:r>
          </a:p>
          <a:p>
            <a:pPr algn="l"/>
            <a:endParaRPr lang="en-US" dirty="0" smtClean="0"/>
          </a:p>
          <a:p>
            <a:pPr algn="l"/>
            <a:r>
              <a:rPr lang="en-US" sz="1600" b="1" dirty="0" smtClean="0"/>
              <a:t>Remove displayed lines:</a:t>
            </a:r>
          </a:p>
          <a:p>
            <a:r>
              <a:rPr lang="en-US" sz="1600" dirty="0" smtClean="0"/>
              <a:t>QU</a:t>
            </a:r>
            <a:endParaRPr lang="en-US" sz="1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2811" y="2182429"/>
            <a:ext cx="940155" cy="658379"/>
          </a:xfrm>
          <a:prstGeom prst="rect">
            <a:avLst/>
          </a:prstGeom>
        </p:spPr>
      </p:pic>
      <p:grpSp>
        <p:nvGrpSpPr>
          <p:cNvPr id="19" name="Group 18"/>
          <p:cNvGrpSpPr/>
          <p:nvPr/>
        </p:nvGrpSpPr>
        <p:grpSpPr>
          <a:xfrm>
            <a:off x="5938691" y="952669"/>
            <a:ext cx="3196264" cy="4983489"/>
            <a:chOff x="5938691" y="952669"/>
            <a:chExt cx="3196264" cy="4983489"/>
          </a:xfrm>
        </p:grpSpPr>
        <p:sp>
          <p:nvSpPr>
            <p:cNvPr id="90" name="Rectangle 89"/>
            <p:cNvSpPr/>
            <p:nvPr/>
          </p:nvSpPr>
          <p:spPr bwMode="auto">
            <a:xfrm>
              <a:off x="6243986" y="1821358"/>
              <a:ext cx="2743200" cy="4114800"/>
            </a:xfrm>
            <a:prstGeom prst="rect">
              <a:avLst/>
            </a:prstGeom>
            <a:solidFill>
              <a:schemeClr val="tx1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cxnSp>
          <p:nvCxnSpPr>
            <p:cNvPr id="91" name="Straight Connector 90"/>
            <p:cNvCxnSpPr/>
            <p:nvPr/>
          </p:nvCxnSpPr>
          <p:spPr bwMode="auto">
            <a:xfrm flipH="1">
              <a:off x="7467736" y="2781250"/>
              <a:ext cx="1519450" cy="768250"/>
            </a:xfrm>
            <a:prstGeom prst="line">
              <a:avLst/>
            </a:prstGeom>
            <a:noFill/>
            <a:ln w="3175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2" name="Straight Connector 91"/>
            <p:cNvCxnSpPr/>
            <p:nvPr/>
          </p:nvCxnSpPr>
          <p:spPr bwMode="auto">
            <a:xfrm flipH="1" flipV="1">
              <a:off x="6717109" y="3358536"/>
              <a:ext cx="750627" cy="190964"/>
            </a:xfrm>
            <a:prstGeom prst="line">
              <a:avLst/>
            </a:prstGeom>
            <a:noFill/>
            <a:ln w="3175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3" name="Straight Connector 92"/>
            <p:cNvCxnSpPr/>
            <p:nvPr/>
          </p:nvCxnSpPr>
          <p:spPr bwMode="auto">
            <a:xfrm flipH="1" flipV="1">
              <a:off x="6243986" y="2267185"/>
              <a:ext cx="473123" cy="1091351"/>
            </a:xfrm>
            <a:prstGeom prst="line">
              <a:avLst/>
            </a:prstGeom>
            <a:noFill/>
            <a:ln w="3175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95" name="Rectangle 94"/>
            <p:cNvSpPr/>
            <p:nvPr/>
          </p:nvSpPr>
          <p:spPr bwMode="auto">
            <a:xfrm>
              <a:off x="6930240" y="2871630"/>
              <a:ext cx="617589" cy="40011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25400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tabLst/>
              </a:pPr>
              <a:r>
                <a:rPr kumimoji="0" lang="en-US" b="0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latin typeface="Arial" panose="020B0604020202020204" pitchFamily="34" charset="0"/>
                </a:rPr>
                <a:t>DAL235</a:t>
              </a:r>
            </a:p>
            <a:p>
              <a:pPr marL="0" marR="0" indent="0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tabLst/>
              </a:pPr>
              <a:r>
                <a:rPr lang="en-US" dirty="0" smtClean="0">
                  <a:solidFill>
                    <a:schemeClr val="bg1">
                      <a:lumMod val="95000"/>
                    </a:schemeClr>
                  </a:solidFill>
                </a:rPr>
                <a:t>201</a:t>
              </a:r>
              <a:endParaRPr kumimoji="0" lang="en-US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</a:endParaRPr>
            </a:p>
          </p:txBody>
        </p:sp>
        <p:sp>
          <p:nvSpPr>
            <p:cNvPr id="104" name="Re-entrant DB AAL532"/>
            <p:cNvSpPr/>
            <p:nvPr/>
          </p:nvSpPr>
          <p:spPr bwMode="auto">
            <a:xfrm>
              <a:off x="7239034" y="2662889"/>
              <a:ext cx="617589" cy="40011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25400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tabLst/>
              </a:pPr>
              <a:r>
                <a:rPr kumimoji="0" lang="en-US" b="0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latin typeface="Arial" panose="020B0604020202020204" pitchFamily="34" charset="0"/>
                </a:rPr>
                <a:t>AAL532</a:t>
              </a:r>
            </a:p>
            <a:p>
              <a:pPr marL="0" marR="0" indent="0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tabLst/>
              </a:pPr>
              <a:r>
                <a:rPr lang="en-US" dirty="0" smtClean="0">
                  <a:solidFill>
                    <a:schemeClr val="bg1">
                      <a:lumMod val="95000"/>
                    </a:schemeClr>
                  </a:solidFill>
                </a:rPr>
                <a:t>584</a:t>
              </a:r>
              <a:endParaRPr kumimoji="0" lang="en-US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</a:endParaRPr>
            </a:p>
          </p:txBody>
        </p:sp>
        <p:cxnSp>
          <p:nvCxnSpPr>
            <p:cNvPr id="94" name="Straight Connector 93"/>
            <p:cNvCxnSpPr/>
            <p:nvPr/>
          </p:nvCxnSpPr>
          <p:spPr bwMode="auto">
            <a:xfrm flipH="1">
              <a:off x="6548787" y="3549500"/>
              <a:ext cx="918949" cy="2343440"/>
            </a:xfrm>
            <a:prstGeom prst="line">
              <a:avLst/>
            </a:prstGeom>
            <a:noFill/>
            <a:ln w="3175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12" name="TextBox 111"/>
            <p:cNvSpPr txBox="1"/>
            <p:nvPr/>
          </p:nvSpPr>
          <p:spPr>
            <a:xfrm>
              <a:off x="5938691" y="952669"/>
              <a:ext cx="3196264" cy="707886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Re-entrant Data </a:t>
              </a:r>
            </a:p>
            <a:p>
              <a:r>
                <a:rPr lang="en-US" sz="2000" dirty="0" smtClean="0"/>
                <a:t>Block Overlap</a:t>
              </a:r>
              <a:endParaRPr lang="en-US" sz="2000" dirty="0"/>
            </a:p>
          </p:txBody>
        </p:sp>
        <p:cxnSp>
          <p:nvCxnSpPr>
            <p:cNvPr id="113" name="Blue Arrow - Right Pane"/>
            <p:cNvCxnSpPr/>
            <p:nvPr/>
          </p:nvCxnSpPr>
          <p:spPr bwMode="auto">
            <a:xfrm flipH="1">
              <a:off x="7367829" y="1667028"/>
              <a:ext cx="45205" cy="949846"/>
            </a:xfrm>
            <a:prstGeom prst="straightConnector1">
              <a:avLst/>
            </a:prstGeom>
            <a:noFill/>
            <a:ln w="57150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pic>
          <p:nvPicPr>
            <p:cNvPr id="49" name="DAL235-Right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77452" y="4515944"/>
              <a:ext cx="976905" cy="684115"/>
            </a:xfrm>
            <a:prstGeom prst="rect">
              <a:avLst/>
            </a:prstGeom>
          </p:spPr>
        </p:pic>
        <p:cxnSp>
          <p:nvCxnSpPr>
            <p:cNvPr id="97" name="QU DAL235"/>
            <p:cNvCxnSpPr/>
            <p:nvPr/>
          </p:nvCxnSpPr>
          <p:spPr bwMode="auto">
            <a:xfrm flipH="1" flipV="1">
              <a:off x="6328012" y="2025110"/>
              <a:ext cx="1287575" cy="2954742"/>
            </a:xfrm>
            <a:prstGeom prst="line">
              <a:avLst/>
            </a:prstGeom>
            <a:noFill/>
            <a:ln w="3175" cap="flat" cmpd="sng" algn="ctr">
              <a:solidFill>
                <a:srgbClr val="EEF3AE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pic>
          <p:nvPicPr>
            <p:cNvPr id="6" name="AAL53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35697" y="5183604"/>
              <a:ext cx="914694" cy="648357"/>
            </a:xfrm>
            <a:prstGeom prst="rect">
              <a:avLst/>
            </a:prstGeom>
          </p:spPr>
        </p:pic>
        <p:cxnSp>
          <p:nvCxnSpPr>
            <p:cNvPr id="101" name="QU AAL532"/>
            <p:cNvCxnSpPr/>
            <p:nvPr/>
          </p:nvCxnSpPr>
          <p:spPr bwMode="auto">
            <a:xfrm flipV="1">
              <a:off x="6930240" y="2025111"/>
              <a:ext cx="293975" cy="3587898"/>
            </a:xfrm>
            <a:prstGeom prst="line">
              <a:avLst/>
            </a:prstGeom>
            <a:noFill/>
            <a:ln w="3175" cap="flat" cmpd="sng" algn="ctr">
              <a:solidFill>
                <a:srgbClr val="EEF3AE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7" name="Group 26"/>
          <p:cNvGrpSpPr/>
          <p:nvPr/>
        </p:nvGrpSpPr>
        <p:grpSpPr>
          <a:xfrm>
            <a:off x="3138840" y="1253659"/>
            <a:ext cx="3211833" cy="4670585"/>
            <a:chOff x="146111" y="1249005"/>
            <a:chExt cx="3211833" cy="4670585"/>
          </a:xfrm>
        </p:grpSpPr>
        <p:sp>
          <p:nvSpPr>
            <p:cNvPr id="58" name="TextBox 57"/>
            <p:cNvSpPr txBox="1"/>
            <p:nvPr/>
          </p:nvSpPr>
          <p:spPr>
            <a:xfrm>
              <a:off x="361113" y="1249005"/>
              <a:ext cx="2472677" cy="400110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Route Display</a:t>
              </a:r>
              <a:endParaRPr lang="en-US" sz="2000" dirty="0"/>
            </a:p>
          </p:txBody>
        </p:sp>
        <p:grpSp>
          <p:nvGrpSpPr>
            <p:cNvPr id="59" name="Group 58"/>
            <p:cNvGrpSpPr/>
            <p:nvPr/>
          </p:nvGrpSpPr>
          <p:grpSpPr>
            <a:xfrm>
              <a:off x="146111" y="1808052"/>
              <a:ext cx="3111278" cy="2201838"/>
              <a:chOff x="336388" y="2488880"/>
              <a:chExt cx="2758332" cy="1828800"/>
            </a:xfrm>
          </p:grpSpPr>
          <p:sp>
            <p:nvSpPr>
              <p:cNvPr id="60" name="Rectangle 59"/>
              <p:cNvSpPr/>
              <p:nvPr/>
            </p:nvSpPr>
            <p:spPr bwMode="auto">
              <a:xfrm>
                <a:off x="351520" y="2488880"/>
                <a:ext cx="2743200" cy="1828800"/>
              </a:xfrm>
              <a:prstGeom prst="rect">
                <a:avLst/>
              </a:prstGeom>
              <a:solidFill>
                <a:schemeClr val="tx1"/>
              </a:soli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cxnSp>
            <p:nvCxnSpPr>
              <p:cNvPr id="61" name="Straight Connector 60"/>
              <p:cNvCxnSpPr/>
              <p:nvPr/>
            </p:nvCxnSpPr>
            <p:spPr bwMode="auto">
              <a:xfrm>
                <a:off x="428625" y="3193002"/>
                <a:ext cx="947506" cy="212282"/>
              </a:xfrm>
              <a:prstGeom prst="line">
                <a:avLst/>
              </a:prstGeom>
              <a:noFill/>
              <a:ln w="3175" cap="flat" cmpd="sng" algn="ctr">
                <a:solidFill>
                  <a:srgbClr val="EEF3AE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2" name="Straight Connector 61"/>
              <p:cNvCxnSpPr/>
              <p:nvPr/>
            </p:nvCxnSpPr>
            <p:spPr bwMode="auto">
              <a:xfrm>
                <a:off x="2047419" y="3671656"/>
                <a:ext cx="193177" cy="599685"/>
              </a:xfrm>
              <a:prstGeom prst="line">
                <a:avLst/>
              </a:prstGeom>
              <a:noFill/>
              <a:ln w="3175" cap="flat" cmpd="sng" algn="ctr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3" name="Straight Connector 62"/>
              <p:cNvCxnSpPr/>
              <p:nvPr/>
            </p:nvCxnSpPr>
            <p:spPr bwMode="auto">
              <a:xfrm>
                <a:off x="2066588" y="3668033"/>
                <a:ext cx="982887" cy="37925"/>
              </a:xfrm>
              <a:prstGeom prst="line">
                <a:avLst/>
              </a:prstGeom>
              <a:noFill/>
              <a:ln w="3175" cap="flat" cmpd="sng" algn="ctr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4" name="Straight Connector 63"/>
              <p:cNvCxnSpPr/>
              <p:nvPr/>
            </p:nvCxnSpPr>
            <p:spPr bwMode="auto">
              <a:xfrm flipH="1" flipV="1">
                <a:off x="807418" y="2502459"/>
                <a:ext cx="256958" cy="407795"/>
              </a:xfrm>
              <a:prstGeom prst="line">
                <a:avLst/>
              </a:prstGeom>
              <a:noFill/>
              <a:ln w="3175" cap="flat" cmpd="sng" algn="ctr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5" name="Straight Connector 64"/>
              <p:cNvCxnSpPr/>
              <p:nvPr/>
            </p:nvCxnSpPr>
            <p:spPr bwMode="auto">
              <a:xfrm>
                <a:off x="1064270" y="2910254"/>
                <a:ext cx="21974" cy="684946"/>
              </a:xfrm>
              <a:prstGeom prst="line">
                <a:avLst/>
              </a:prstGeom>
              <a:noFill/>
              <a:ln w="3175" cap="flat" cmpd="sng" algn="ctr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6" name="Straight Connector 65"/>
              <p:cNvCxnSpPr/>
              <p:nvPr/>
            </p:nvCxnSpPr>
            <p:spPr bwMode="auto">
              <a:xfrm flipH="1" flipV="1">
                <a:off x="336388" y="3440526"/>
                <a:ext cx="727882" cy="154674"/>
              </a:xfrm>
              <a:prstGeom prst="line">
                <a:avLst/>
              </a:prstGeom>
              <a:noFill/>
              <a:ln w="3175" cap="flat" cmpd="sng" algn="ctr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7" name="Straight Connector 66"/>
              <p:cNvCxnSpPr/>
              <p:nvPr/>
            </p:nvCxnSpPr>
            <p:spPr bwMode="auto">
              <a:xfrm flipH="1">
                <a:off x="1376130" y="3279736"/>
                <a:ext cx="494321" cy="125548"/>
              </a:xfrm>
              <a:prstGeom prst="line">
                <a:avLst/>
              </a:prstGeom>
              <a:noFill/>
              <a:ln w="3175" cap="flat" cmpd="sng" algn="ctr">
                <a:solidFill>
                  <a:srgbClr val="EEF3AE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8" name="Straight Connector 67"/>
              <p:cNvCxnSpPr/>
              <p:nvPr/>
            </p:nvCxnSpPr>
            <p:spPr bwMode="auto">
              <a:xfrm>
                <a:off x="1086244" y="3605346"/>
                <a:ext cx="967831" cy="62687"/>
              </a:xfrm>
              <a:prstGeom prst="line">
                <a:avLst/>
              </a:prstGeom>
              <a:noFill/>
              <a:ln w="3175" cap="flat" cmpd="sng" algn="ctr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9" name="Straight Connector 68"/>
              <p:cNvCxnSpPr/>
              <p:nvPr/>
            </p:nvCxnSpPr>
            <p:spPr bwMode="auto">
              <a:xfrm flipH="1">
                <a:off x="735103" y="3595200"/>
                <a:ext cx="354266" cy="722480"/>
              </a:xfrm>
              <a:prstGeom prst="line">
                <a:avLst/>
              </a:prstGeom>
              <a:noFill/>
              <a:ln w="3175" cap="flat" cmpd="sng" algn="ctr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70" name="Straight Connector 69"/>
              <p:cNvCxnSpPr/>
              <p:nvPr/>
            </p:nvCxnSpPr>
            <p:spPr bwMode="auto">
              <a:xfrm flipH="1" flipV="1">
                <a:off x="1061488" y="2912116"/>
                <a:ext cx="960743" cy="89922"/>
              </a:xfrm>
              <a:prstGeom prst="line">
                <a:avLst/>
              </a:prstGeom>
              <a:noFill/>
              <a:ln w="3175" cap="flat" cmpd="sng" algn="ctr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71" name="Straight Connector 70"/>
              <p:cNvCxnSpPr/>
              <p:nvPr/>
            </p:nvCxnSpPr>
            <p:spPr bwMode="auto">
              <a:xfrm flipV="1">
                <a:off x="2033841" y="2955699"/>
                <a:ext cx="1060879" cy="49962"/>
              </a:xfrm>
              <a:prstGeom prst="line">
                <a:avLst/>
              </a:prstGeom>
              <a:noFill/>
              <a:ln w="3175" cap="flat" cmpd="sng" algn="ctr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72" name="Straight Connector 71"/>
              <p:cNvCxnSpPr/>
              <p:nvPr/>
            </p:nvCxnSpPr>
            <p:spPr bwMode="auto">
              <a:xfrm>
                <a:off x="2033841" y="2987910"/>
                <a:ext cx="20234" cy="718048"/>
              </a:xfrm>
              <a:prstGeom prst="line">
                <a:avLst/>
              </a:prstGeom>
              <a:noFill/>
              <a:ln w="3175" cap="flat" cmpd="sng" algn="ctr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73" name="Straight Connector 72"/>
              <p:cNvCxnSpPr/>
              <p:nvPr/>
            </p:nvCxnSpPr>
            <p:spPr bwMode="auto">
              <a:xfrm flipH="1">
                <a:off x="2037364" y="2540977"/>
                <a:ext cx="356757" cy="461061"/>
              </a:xfrm>
              <a:prstGeom prst="line">
                <a:avLst/>
              </a:prstGeom>
              <a:noFill/>
              <a:ln w="3175" cap="flat" cmpd="sng" algn="ctr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cxnSp>
          <p:nvCxnSpPr>
            <p:cNvPr id="74" name="Straight Arrow Connector 73"/>
            <p:cNvCxnSpPr/>
            <p:nvPr/>
          </p:nvCxnSpPr>
          <p:spPr bwMode="auto">
            <a:xfrm flipH="1">
              <a:off x="1213750" y="1657824"/>
              <a:ext cx="383702" cy="1123053"/>
            </a:xfrm>
            <a:prstGeom prst="straightConnector1">
              <a:avLst/>
            </a:prstGeom>
            <a:noFill/>
            <a:ln w="57150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75" name="TextBox 74"/>
            <p:cNvSpPr txBox="1"/>
            <p:nvPr/>
          </p:nvSpPr>
          <p:spPr>
            <a:xfrm>
              <a:off x="183068" y="4103708"/>
              <a:ext cx="3174876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600" b="1" dirty="0" smtClean="0"/>
                <a:t>Display/remove specific route:</a:t>
              </a:r>
            </a:p>
            <a:p>
              <a:r>
                <a:rPr lang="en-US" sz="1600" dirty="0" smtClean="0"/>
                <a:t>QU &lt;FLID&gt;</a:t>
              </a:r>
            </a:p>
            <a:p>
              <a:pPr algn="l"/>
              <a:endParaRPr lang="en-US" dirty="0" smtClean="0"/>
            </a:p>
            <a:p>
              <a:pPr algn="l"/>
              <a:r>
                <a:rPr lang="en-US" sz="1600" b="1" dirty="0" smtClean="0"/>
                <a:t>Route with specific minutes:</a:t>
              </a:r>
            </a:p>
            <a:p>
              <a:r>
                <a:rPr lang="en-US" sz="1600" dirty="0" smtClean="0"/>
                <a:t>QU &lt;1 to 99&gt; &lt;FLID&gt;</a:t>
              </a:r>
            </a:p>
            <a:p>
              <a:pPr algn="l"/>
              <a:endParaRPr lang="en-US" dirty="0" smtClean="0"/>
            </a:p>
            <a:p>
              <a:pPr algn="l"/>
              <a:r>
                <a:rPr lang="en-US" sz="1600" b="1" dirty="0" smtClean="0"/>
                <a:t>Remove displayed lines:</a:t>
              </a:r>
            </a:p>
            <a:p>
              <a:r>
                <a:rPr lang="en-US" sz="1600" dirty="0" smtClean="0"/>
                <a:t>QU</a:t>
              </a:r>
              <a:endParaRPr lang="en-US" sz="1600" dirty="0"/>
            </a:p>
          </p:txBody>
        </p:sp>
        <p:pic>
          <p:nvPicPr>
            <p:cNvPr id="76" name="DAL235 Left Pane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90081" y="2174061"/>
              <a:ext cx="940155" cy="658379"/>
            </a:xfrm>
            <a:prstGeom prst="rect">
              <a:avLst/>
            </a:prstGeom>
          </p:spPr>
        </p:pic>
      </p:grpSp>
      <p:sp>
        <p:nvSpPr>
          <p:cNvPr id="105" name="Rectangle 104"/>
          <p:cNvSpPr/>
          <p:nvPr/>
        </p:nvSpPr>
        <p:spPr bwMode="auto">
          <a:xfrm>
            <a:off x="6902207" y="5591174"/>
            <a:ext cx="55863" cy="58293"/>
          </a:xfrm>
          <a:prstGeom prst="rect">
            <a:avLst/>
          </a:prstGeom>
          <a:noFill/>
          <a:ln w="6350" cap="flat" cmpd="sng" algn="ctr">
            <a:solidFill>
              <a:srgbClr val="FEFEA3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6" name="Rectangle 105"/>
          <p:cNvSpPr/>
          <p:nvPr/>
        </p:nvSpPr>
        <p:spPr bwMode="auto">
          <a:xfrm>
            <a:off x="7590547" y="4963794"/>
            <a:ext cx="55863" cy="58293"/>
          </a:xfrm>
          <a:prstGeom prst="rect">
            <a:avLst/>
          </a:prstGeom>
          <a:noFill/>
          <a:ln w="6350" cap="flat" cmpd="sng" algn="ctr">
            <a:solidFill>
              <a:srgbClr val="FEFEA3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3256668" y="1272762"/>
            <a:ext cx="2959007" cy="4655196"/>
            <a:chOff x="3167582" y="1269588"/>
            <a:chExt cx="2959007" cy="4655196"/>
          </a:xfrm>
        </p:grpSpPr>
        <p:sp>
          <p:nvSpPr>
            <p:cNvPr id="81" name="Rectangle 80"/>
            <p:cNvSpPr/>
            <p:nvPr/>
          </p:nvSpPr>
          <p:spPr bwMode="auto">
            <a:xfrm>
              <a:off x="3311967" y="1809984"/>
              <a:ext cx="2743200" cy="4114800"/>
            </a:xfrm>
            <a:prstGeom prst="rect">
              <a:avLst/>
            </a:prstGeom>
            <a:solidFill>
              <a:schemeClr val="tx1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cxnSp>
          <p:nvCxnSpPr>
            <p:cNvPr id="82" name="Straight Connector 81"/>
            <p:cNvCxnSpPr/>
            <p:nvPr/>
          </p:nvCxnSpPr>
          <p:spPr bwMode="auto">
            <a:xfrm flipH="1">
              <a:off x="4535717" y="2769876"/>
              <a:ext cx="1519450" cy="768250"/>
            </a:xfrm>
            <a:prstGeom prst="line">
              <a:avLst/>
            </a:prstGeom>
            <a:noFill/>
            <a:ln w="3175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3" name="Straight Connector 82"/>
            <p:cNvCxnSpPr/>
            <p:nvPr/>
          </p:nvCxnSpPr>
          <p:spPr bwMode="auto">
            <a:xfrm flipH="1" flipV="1">
              <a:off x="3785090" y="3347162"/>
              <a:ext cx="750627" cy="190964"/>
            </a:xfrm>
            <a:prstGeom prst="line">
              <a:avLst/>
            </a:prstGeom>
            <a:noFill/>
            <a:ln w="3175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4" name="Straight Connector 83"/>
            <p:cNvCxnSpPr/>
            <p:nvPr/>
          </p:nvCxnSpPr>
          <p:spPr bwMode="auto">
            <a:xfrm flipH="1" flipV="1">
              <a:off x="3311967" y="2255811"/>
              <a:ext cx="473123" cy="1091351"/>
            </a:xfrm>
            <a:prstGeom prst="line">
              <a:avLst/>
            </a:prstGeom>
            <a:noFill/>
            <a:ln w="3175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5" name="Straight Connector 84"/>
            <p:cNvCxnSpPr/>
            <p:nvPr/>
          </p:nvCxnSpPr>
          <p:spPr bwMode="auto">
            <a:xfrm flipH="1">
              <a:off x="3616768" y="3538126"/>
              <a:ext cx="918949" cy="2343440"/>
            </a:xfrm>
            <a:prstGeom prst="line">
              <a:avLst/>
            </a:prstGeom>
            <a:noFill/>
            <a:ln w="3175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86" name="Re-entrant DB DAL235 - Center"/>
            <p:cNvSpPr/>
            <p:nvPr/>
          </p:nvSpPr>
          <p:spPr bwMode="auto">
            <a:xfrm>
              <a:off x="4054177" y="2860256"/>
              <a:ext cx="617589" cy="40011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25400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tabLst/>
              </a:pPr>
              <a:r>
                <a:rPr kumimoji="0" lang="en-US" b="0" i="0" u="none" strike="noStrike" cap="none" normalizeH="0" baseline="0" dirty="0" smtClean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latin typeface="Arial" panose="020B0604020202020204" pitchFamily="34" charset="0"/>
                </a:rPr>
                <a:t>DAL235</a:t>
              </a:r>
            </a:p>
            <a:p>
              <a:pPr marL="0" marR="0" indent="0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tabLst/>
              </a:pPr>
              <a:r>
                <a:rPr lang="en-US" dirty="0" smtClean="0">
                  <a:solidFill>
                    <a:schemeClr val="bg1">
                      <a:lumMod val="95000"/>
                    </a:schemeClr>
                  </a:solidFill>
                </a:rPr>
                <a:t>201</a:t>
              </a:r>
              <a:endParaRPr kumimoji="0" lang="en-US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</a:endParaRPr>
            </a:p>
          </p:txBody>
        </p:sp>
        <p:cxnSp>
          <p:nvCxnSpPr>
            <p:cNvPr id="88" name="QU DAL235"/>
            <p:cNvCxnSpPr/>
            <p:nvPr/>
          </p:nvCxnSpPr>
          <p:spPr bwMode="auto">
            <a:xfrm flipH="1" flipV="1">
              <a:off x="3507588" y="1941915"/>
              <a:ext cx="1203926" cy="3055536"/>
            </a:xfrm>
            <a:prstGeom prst="line">
              <a:avLst/>
            </a:prstGeom>
            <a:noFill/>
            <a:ln w="3175" cap="flat" cmpd="sng" algn="ctr">
              <a:solidFill>
                <a:srgbClr val="EEF3AE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7" name="Straight Arrow Connector 106"/>
            <p:cNvCxnSpPr>
              <a:stCxn id="108" idx="2"/>
            </p:cNvCxnSpPr>
            <p:nvPr/>
          </p:nvCxnSpPr>
          <p:spPr bwMode="auto">
            <a:xfrm flipH="1">
              <a:off x="4357982" y="1669698"/>
              <a:ext cx="289104" cy="1114355"/>
            </a:xfrm>
            <a:prstGeom prst="straightConnector1">
              <a:avLst/>
            </a:prstGeom>
            <a:noFill/>
            <a:ln w="57150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08" name="TextBox 107"/>
            <p:cNvSpPr txBox="1"/>
            <p:nvPr/>
          </p:nvSpPr>
          <p:spPr>
            <a:xfrm>
              <a:off x="3167582" y="1269588"/>
              <a:ext cx="2959007" cy="400110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Re-entrant Data Block</a:t>
              </a:r>
              <a:endParaRPr lang="en-US" sz="2000" dirty="0"/>
            </a:p>
          </p:txBody>
        </p:sp>
        <p:pic>
          <p:nvPicPr>
            <p:cNvPr id="48" name="DAL235 - Center Pane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77278" y="4527319"/>
              <a:ext cx="976905" cy="684115"/>
            </a:xfrm>
            <a:prstGeom prst="rect">
              <a:avLst/>
            </a:prstGeom>
          </p:spPr>
        </p:pic>
      </p:grpSp>
      <p:sp>
        <p:nvSpPr>
          <p:cNvPr id="77" name="QU Flight ID DAL235">
            <a:extLst>
              <a:ext uri="{FF2B5EF4-FFF2-40B4-BE49-F238E27FC236}">
                <a16:creationId xmlns:a16="http://schemas.microsoft.com/office/drawing/2014/main" id="{F263CEDD-7C38-4853-B641-66439B6DB7FD}"/>
              </a:ext>
            </a:extLst>
          </p:cNvPr>
          <p:cNvSpPr txBox="1"/>
          <p:nvPr/>
        </p:nvSpPr>
        <p:spPr>
          <a:xfrm>
            <a:off x="4390693" y="4882895"/>
            <a:ext cx="459908" cy="198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ts val="900"/>
              </a:lnSpc>
            </a:pPr>
            <a:r>
              <a:rPr lang="en-US" sz="600" spc="30" dirty="0">
                <a:solidFill>
                  <a:srgbClr val="DEE39D"/>
                </a:solidFill>
                <a:latin typeface="Consolas" panose="020B0609020204030204" pitchFamily="49" charset="0"/>
              </a:rPr>
              <a:t>DAL235</a:t>
            </a:r>
          </a:p>
        </p:txBody>
      </p:sp>
      <p:sp>
        <p:nvSpPr>
          <p:cNvPr id="103" name="Rectangle 102"/>
          <p:cNvSpPr/>
          <p:nvPr/>
        </p:nvSpPr>
        <p:spPr bwMode="auto">
          <a:xfrm>
            <a:off x="4743207" y="4905374"/>
            <a:ext cx="55863" cy="58293"/>
          </a:xfrm>
          <a:prstGeom prst="rect">
            <a:avLst/>
          </a:prstGeom>
          <a:noFill/>
          <a:ln w="6350" cap="flat" cmpd="sng" algn="ctr">
            <a:solidFill>
              <a:srgbClr val="FEFEA3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0" name="Rectangle 109"/>
          <p:cNvSpPr/>
          <p:nvPr/>
        </p:nvSpPr>
        <p:spPr bwMode="auto">
          <a:xfrm>
            <a:off x="4857507" y="2723514"/>
            <a:ext cx="55863" cy="58293"/>
          </a:xfrm>
          <a:prstGeom prst="rect">
            <a:avLst/>
          </a:prstGeom>
          <a:noFill/>
          <a:ln w="6350" cap="flat" cmpd="sng" algn="ctr">
            <a:solidFill>
              <a:srgbClr val="FEFEA3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8" name="QU Flight ID DAL235">
            <a:extLst>
              <a:ext uri="{FF2B5EF4-FFF2-40B4-BE49-F238E27FC236}">
                <a16:creationId xmlns:a16="http://schemas.microsoft.com/office/drawing/2014/main" id="{F263CEDD-7C38-4853-B641-66439B6DB7FD}"/>
              </a:ext>
            </a:extLst>
          </p:cNvPr>
          <p:cNvSpPr txBox="1"/>
          <p:nvPr/>
        </p:nvSpPr>
        <p:spPr>
          <a:xfrm>
            <a:off x="7243433" y="4930519"/>
            <a:ext cx="459908" cy="198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ts val="900"/>
              </a:lnSpc>
            </a:pPr>
            <a:r>
              <a:rPr lang="en-US" sz="600" spc="30" dirty="0">
                <a:solidFill>
                  <a:srgbClr val="DEE39D"/>
                </a:solidFill>
                <a:latin typeface="Consolas" panose="020B0609020204030204" pitchFamily="49" charset="0"/>
              </a:rPr>
              <a:t>DAL235</a:t>
            </a:r>
          </a:p>
        </p:txBody>
      </p:sp>
      <p:sp>
        <p:nvSpPr>
          <p:cNvPr id="79" name="QU Flight ID DAL235">
            <a:extLst>
              <a:ext uri="{FF2B5EF4-FFF2-40B4-BE49-F238E27FC236}">
                <a16:creationId xmlns:a16="http://schemas.microsoft.com/office/drawing/2014/main" id="{F263CEDD-7C38-4853-B641-66439B6DB7FD}"/>
              </a:ext>
            </a:extLst>
          </p:cNvPr>
          <p:cNvSpPr txBox="1"/>
          <p:nvPr/>
        </p:nvSpPr>
        <p:spPr>
          <a:xfrm>
            <a:off x="6543373" y="5554426"/>
            <a:ext cx="459908" cy="198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ts val="900"/>
              </a:lnSpc>
            </a:pPr>
            <a:r>
              <a:rPr lang="en-US" sz="600" spc="30" dirty="0" smtClean="0">
                <a:solidFill>
                  <a:srgbClr val="DEE39D"/>
                </a:solidFill>
                <a:latin typeface="Consolas" panose="020B0609020204030204" pitchFamily="49" charset="0"/>
              </a:rPr>
              <a:t>AAL532</a:t>
            </a:r>
            <a:endParaRPr lang="en-US" sz="600" spc="30" dirty="0">
              <a:solidFill>
                <a:srgbClr val="DEE39D"/>
              </a:solidFill>
              <a:latin typeface="Consolas" panose="020B0609020204030204" pitchFamily="49" charset="0"/>
            </a:endParaRPr>
          </a:p>
        </p:txBody>
      </p:sp>
      <p:sp>
        <p:nvSpPr>
          <p:cNvPr id="80" name="QU Flight ID DAL235 Left Pane">
            <a:extLst>
              <a:ext uri="{FF2B5EF4-FFF2-40B4-BE49-F238E27FC236}">
                <a16:creationId xmlns:a16="http://schemas.microsoft.com/office/drawing/2014/main" id="{F263CEDD-7C38-4853-B641-66439B6DB7FD}"/>
              </a:ext>
            </a:extLst>
          </p:cNvPr>
          <p:cNvSpPr txBox="1"/>
          <p:nvPr/>
        </p:nvSpPr>
        <p:spPr>
          <a:xfrm>
            <a:off x="4824080" y="2696892"/>
            <a:ext cx="459908" cy="198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ts val="900"/>
              </a:lnSpc>
            </a:pPr>
            <a:r>
              <a:rPr lang="en-US" sz="600" spc="30" dirty="0">
                <a:solidFill>
                  <a:srgbClr val="DEE39D"/>
                </a:solidFill>
                <a:latin typeface="Consolas" panose="020B0609020204030204" pitchFamily="49" charset="0"/>
              </a:rPr>
              <a:t>DAL235</a:t>
            </a:r>
          </a:p>
        </p:txBody>
      </p:sp>
    </p:spTree>
    <p:extLst>
      <p:ext uri="{BB962C8B-B14F-4D97-AF65-F5344CB8AC3E}">
        <p14:creationId xmlns:p14="http://schemas.microsoft.com/office/powerpoint/2010/main" val="3609079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7037E-7 L -0.32361 -0.00023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181" y="-23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1.85185E-6 L -0.32361 -0.00046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181" y="-46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1.85185E-6 L -0.32361 -0.00046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181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3" grpId="0" uiExpand="1" build="allAtOnce"/>
      <p:bldP spid="105" grpId="0" animBg="1"/>
      <p:bldP spid="106" grpId="0" animBg="1"/>
      <p:bldP spid="103" grpId="0" animBg="1"/>
      <p:bldP spid="110" grpId="0" animBg="1"/>
      <p:bldP spid="80" grpId="0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b="5134"/>
          <a:stretch/>
        </p:blipFill>
        <p:spPr>
          <a:xfrm>
            <a:off x="1977764" y="1046977"/>
            <a:ext cx="5157216" cy="4876746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74D1018D-EB2D-42D2-A99E-AF42162D23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Position Failure</a:t>
            </a:r>
            <a:endParaRPr lang="en-US" sz="3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82EC7F-5DC3-4CC9-9439-0B2F1BE1E07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fld id="{F2BD9D44-EC01-4E71-8CAE-9F9624182C03}" type="slidenum">
              <a:rPr lang="en-US" altLang="en-US" smtClean="0">
                <a:solidFill>
                  <a:srgbClr val="FFFFFF"/>
                </a:solidFill>
              </a:rPr>
              <a:pPr marL="0" indent="0">
                <a:buFont typeface="+mj-lt"/>
                <a:buNone/>
              </a:pPr>
              <a:t>85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8007D3A-82DB-41F0-9B6D-09EE22A195B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7764" y="1046976"/>
            <a:ext cx="5153743" cy="4844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526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4D1018D-EB2D-42D2-A99E-AF42162D23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Failure of ADS-B </a:t>
            </a:r>
            <a:r>
              <a:rPr lang="en-US" dirty="0" smtClean="0"/>
              <a:t>Radio Station</a:t>
            </a:r>
            <a:endParaRPr lang="en-US" sz="3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82EC7F-5DC3-4CC9-9439-0B2F1BE1E07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fld id="{F2BD9D44-EC01-4E71-8CAE-9F9624182C03}" type="slidenum">
              <a:rPr lang="en-US" altLang="en-US" smtClean="0">
                <a:solidFill>
                  <a:srgbClr val="FFFFFF"/>
                </a:solidFill>
              </a:rPr>
              <a:pPr marL="0" indent="0">
                <a:buFont typeface="+mj-lt"/>
                <a:buNone/>
              </a:pPr>
              <a:t>86</a:t>
            </a:fld>
            <a:endParaRPr lang="en-US" dirty="0"/>
          </a:p>
        </p:txBody>
      </p:sp>
      <p:sp>
        <p:nvSpPr>
          <p:cNvPr id="17" name="Rectangle 16"/>
          <p:cNvSpPr/>
          <p:nvPr/>
        </p:nvSpPr>
        <p:spPr bwMode="auto">
          <a:xfrm>
            <a:off x="2696499" y="1458999"/>
            <a:ext cx="2743200" cy="4114800"/>
          </a:xfrm>
          <a:prstGeom prst="rect">
            <a:avLst/>
          </a:prstGeom>
          <a:solidFill>
            <a:schemeClr val="tx1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18" name="Straight Connector 17"/>
          <p:cNvCxnSpPr/>
          <p:nvPr/>
        </p:nvCxnSpPr>
        <p:spPr bwMode="auto">
          <a:xfrm flipH="1">
            <a:off x="3920249" y="2418891"/>
            <a:ext cx="1519450" cy="768250"/>
          </a:xfrm>
          <a:prstGeom prst="line">
            <a:avLst/>
          </a:prstGeom>
          <a:noFill/>
          <a:ln w="3175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" name="Straight Connector 18"/>
          <p:cNvCxnSpPr/>
          <p:nvPr/>
        </p:nvCxnSpPr>
        <p:spPr bwMode="auto">
          <a:xfrm flipH="1" flipV="1">
            <a:off x="3169622" y="2996177"/>
            <a:ext cx="750627" cy="190964"/>
          </a:xfrm>
          <a:prstGeom prst="line">
            <a:avLst/>
          </a:prstGeom>
          <a:noFill/>
          <a:ln w="3175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Straight Connector 19"/>
          <p:cNvCxnSpPr/>
          <p:nvPr/>
        </p:nvCxnSpPr>
        <p:spPr bwMode="auto">
          <a:xfrm flipH="1" flipV="1">
            <a:off x="2696499" y="1904826"/>
            <a:ext cx="473123" cy="1091351"/>
          </a:xfrm>
          <a:prstGeom prst="line">
            <a:avLst/>
          </a:prstGeom>
          <a:noFill/>
          <a:ln w="3175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Straight Connector 20"/>
          <p:cNvCxnSpPr/>
          <p:nvPr/>
        </p:nvCxnSpPr>
        <p:spPr bwMode="auto">
          <a:xfrm flipH="1">
            <a:off x="3001300" y="3187141"/>
            <a:ext cx="918949" cy="2343440"/>
          </a:xfrm>
          <a:prstGeom prst="line">
            <a:avLst/>
          </a:prstGeom>
          <a:noFill/>
          <a:ln w="3175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Straight Connector 13"/>
          <p:cNvCxnSpPr/>
          <p:nvPr/>
        </p:nvCxnSpPr>
        <p:spPr bwMode="auto">
          <a:xfrm>
            <a:off x="4165477" y="3516399"/>
            <a:ext cx="0" cy="201168"/>
          </a:xfrm>
          <a:prstGeom prst="line">
            <a:avLst/>
          </a:prstGeom>
          <a:noFill/>
          <a:ln w="25400" cap="flat" cmpd="sng" algn="ctr">
            <a:solidFill>
              <a:srgbClr val="FF7C8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1" name="Straight Connector 30"/>
          <p:cNvCxnSpPr/>
          <p:nvPr/>
        </p:nvCxnSpPr>
        <p:spPr bwMode="auto">
          <a:xfrm flipH="1" flipV="1">
            <a:off x="4066680" y="3712812"/>
            <a:ext cx="201168" cy="0"/>
          </a:xfrm>
          <a:prstGeom prst="line">
            <a:avLst/>
          </a:prstGeom>
          <a:noFill/>
          <a:ln w="25400" cap="flat" cmpd="sng" algn="ctr">
            <a:solidFill>
              <a:srgbClr val="FF7C8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8" name="Straight Connector 37"/>
          <p:cNvCxnSpPr/>
          <p:nvPr/>
        </p:nvCxnSpPr>
        <p:spPr bwMode="auto">
          <a:xfrm flipH="1" flipV="1">
            <a:off x="4095989" y="3583861"/>
            <a:ext cx="137160" cy="0"/>
          </a:xfrm>
          <a:prstGeom prst="line">
            <a:avLst/>
          </a:prstGeom>
          <a:noFill/>
          <a:ln w="25400" cap="flat" cmpd="sng" algn="ctr">
            <a:solidFill>
              <a:srgbClr val="FF7C8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0" name="Straight Connector 39"/>
          <p:cNvCxnSpPr/>
          <p:nvPr/>
        </p:nvCxnSpPr>
        <p:spPr bwMode="auto">
          <a:xfrm flipH="1" flipV="1">
            <a:off x="4098922" y="3512059"/>
            <a:ext cx="137160" cy="0"/>
          </a:xfrm>
          <a:prstGeom prst="line">
            <a:avLst/>
          </a:prstGeom>
          <a:noFill/>
          <a:ln w="25400" cap="flat" cmpd="sng" algn="ctr">
            <a:solidFill>
              <a:srgbClr val="FF7C8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3" name="TextBox 42"/>
          <p:cNvSpPr txBox="1"/>
          <p:nvPr/>
        </p:nvSpPr>
        <p:spPr>
          <a:xfrm>
            <a:off x="6047645" y="2146885"/>
            <a:ext cx="2656668" cy="707886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ADS-B Radio Station Outage Indicator</a:t>
            </a:r>
            <a:endParaRPr lang="en-US" sz="2000" dirty="0"/>
          </a:p>
        </p:txBody>
      </p:sp>
      <p:cxnSp>
        <p:nvCxnSpPr>
          <p:cNvPr id="44" name="Straight Arrow Connector 43"/>
          <p:cNvCxnSpPr/>
          <p:nvPr/>
        </p:nvCxnSpPr>
        <p:spPr bwMode="auto">
          <a:xfrm flipH="1">
            <a:off x="4387363" y="2691377"/>
            <a:ext cx="1608991" cy="851923"/>
          </a:xfrm>
          <a:prstGeom prst="straightConnector1">
            <a:avLst/>
          </a:prstGeom>
          <a:noFill/>
          <a:ln w="57150" cap="flat" cmpd="sng" algn="ctr">
            <a:solidFill>
              <a:srgbClr val="00B0F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4211331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718C5AE-9909-40CC-B730-9C5F0D5E55A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28625" y="1060652"/>
            <a:ext cx="8472488" cy="4766216"/>
          </a:xfrm>
        </p:spPr>
        <p:txBody>
          <a:bodyPr/>
          <a:lstStyle/>
          <a:p>
            <a:pPr marL="45720" indent="0">
              <a:buNone/>
            </a:pPr>
            <a:r>
              <a:rPr lang="en-US" dirty="0" smtClean="0"/>
              <a:t>Which view shows the active channel?</a:t>
            </a:r>
            <a:endParaRPr lang="en-US" dirty="0"/>
          </a:p>
          <a:p>
            <a:pPr marL="45720" indent="0">
              <a:buNone/>
            </a:pPr>
            <a:endParaRPr lang="en-US" dirty="0"/>
          </a:p>
          <a:p>
            <a:pPr marL="925830" lvl="1" indent="-514350">
              <a:buFont typeface="+mj-lt"/>
              <a:buAutoNum type="alphaUcPeriod"/>
            </a:pPr>
            <a:r>
              <a:rPr lang="en-US" sz="2600" dirty="0" smtClean="0"/>
              <a:t>Position Failure View</a:t>
            </a:r>
            <a:endParaRPr lang="en-US" sz="2600" dirty="0"/>
          </a:p>
          <a:p>
            <a:pPr marL="925830" lvl="1" indent="-514350">
              <a:buFont typeface="+mj-lt"/>
              <a:buAutoNum type="alphaUcPeriod"/>
            </a:pPr>
            <a:r>
              <a:rPr lang="en-US" sz="2600" dirty="0" smtClean="0"/>
              <a:t>Status View</a:t>
            </a:r>
            <a:endParaRPr lang="en-US" sz="2600" dirty="0"/>
          </a:p>
          <a:p>
            <a:pPr marL="925830" lvl="1" indent="-514350">
              <a:buFont typeface="+mj-lt"/>
              <a:buAutoNum type="alphaUcPeriod"/>
            </a:pPr>
            <a:r>
              <a:rPr lang="en-US" sz="2600" dirty="0" smtClean="0"/>
              <a:t>Channel Display View</a:t>
            </a:r>
            <a:endParaRPr lang="en-US" sz="26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FDFCC51-B31E-4972-8975-6B71EB4222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Knowledge Check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B50724-EF4C-48A3-8745-2E78476C2CC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fld id="{F2BD9D44-EC01-4E71-8CAE-9F9624182C03}" type="slidenum">
              <a:rPr lang="en-US" altLang="en-US" smtClean="0">
                <a:solidFill>
                  <a:srgbClr val="FFFFFF"/>
                </a:solidFill>
              </a:rPr>
              <a:pPr marL="0" indent="0">
                <a:buFont typeface="+mj-lt"/>
                <a:buNone/>
              </a:pPr>
              <a:t>87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E415F63-1547-429D-83BA-2EFB06D9518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9663" y="6261870"/>
            <a:ext cx="394232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1556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" dur="indefinite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718C5AE-9909-40CC-B730-9C5F0D5E55A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28625" y="1060652"/>
            <a:ext cx="8472488" cy="4766216"/>
          </a:xfrm>
        </p:spPr>
        <p:txBody>
          <a:bodyPr/>
          <a:lstStyle/>
          <a:p>
            <a:pPr marL="45720" indent="0">
              <a:buNone/>
            </a:pPr>
            <a:r>
              <a:rPr lang="en-US" dirty="0" smtClean="0"/>
              <a:t>Which display is used to enter messages from the </a:t>
            </a:r>
            <a:r>
              <a:rPr lang="en-US" dirty="0"/>
              <a:t>R</a:t>
            </a:r>
            <a:r>
              <a:rPr lang="en-US" dirty="0" smtClean="0"/>
              <a:t> Position and is divided into the Preview and Feedback areas?</a:t>
            </a:r>
            <a:endParaRPr lang="en-US" dirty="0"/>
          </a:p>
          <a:p>
            <a:pPr marL="45720" indent="0">
              <a:buNone/>
            </a:pPr>
            <a:endParaRPr lang="en-US" dirty="0"/>
          </a:p>
          <a:p>
            <a:pPr marL="925830" lvl="1" indent="-514350">
              <a:buFont typeface="+mj-lt"/>
              <a:buAutoNum type="alphaUcPeriod"/>
            </a:pPr>
            <a:r>
              <a:rPr lang="en-US" sz="2600" dirty="0" smtClean="0"/>
              <a:t>Message Composition Area</a:t>
            </a:r>
            <a:endParaRPr lang="en-US" sz="2600" dirty="0"/>
          </a:p>
          <a:p>
            <a:pPr marL="925830" lvl="1" indent="-514350">
              <a:buFont typeface="+mj-lt"/>
              <a:buAutoNum type="alphaUcPeriod"/>
            </a:pPr>
            <a:r>
              <a:rPr lang="en-US" sz="2600" dirty="0" smtClean="0"/>
              <a:t>Message Preview Area</a:t>
            </a:r>
          </a:p>
          <a:p>
            <a:pPr marL="925830" lvl="1" indent="-514350">
              <a:buFont typeface="+mj-lt"/>
              <a:buAutoNum type="alphaUcPeriod"/>
            </a:pPr>
            <a:r>
              <a:rPr lang="en-US" sz="2600" dirty="0" smtClean="0"/>
              <a:t>Message Feedback Area</a:t>
            </a:r>
            <a:endParaRPr lang="en-US" sz="26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FDFCC51-B31E-4972-8975-6B71EB4222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Knowledge Check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B50724-EF4C-48A3-8745-2E78476C2CC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fld id="{F2BD9D44-EC01-4E71-8CAE-9F9624182C03}" type="slidenum">
              <a:rPr lang="en-US" altLang="en-US" smtClean="0">
                <a:solidFill>
                  <a:srgbClr val="FFFFFF"/>
                </a:solidFill>
              </a:rPr>
              <a:pPr marL="0" indent="0">
                <a:buFont typeface="+mj-lt"/>
                <a:buNone/>
              </a:pPr>
              <a:t>88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E415F63-1547-429D-83BA-2EFB06D9518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9663" y="6261870"/>
            <a:ext cx="394232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0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indefinite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" dur="indefinite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Title">
            <a:extLst>
              <a:ext uri="{FF2B5EF4-FFF2-40B4-BE49-F238E27FC236}">
                <a16:creationId xmlns:a16="http://schemas.microsoft.com/office/drawing/2014/main" id="{74D1018D-EB2D-42D2-A99E-AF42162D23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" y="344488"/>
            <a:ext cx="8472488" cy="609600"/>
          </a:xfrm>
        </p:spPr>
        <p:txBody>
          <a:bodyPr/>
          <a:lstStyle/>
          <a:p>
            <a:r>
              <a:rPr lang="en-US" dirty="0"/>
              <a:t>Leader Line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82EC7F-5DC3-4CC9-9439-0B2F1BE1E07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949321" y="6336792"/>
            <a:ext cx="569955" cy="274320"/>
          </a:xfrm>
        </p:spPr>
        <p:txBody>
          <a:bodyPr/>
          <a:lstStyle/>
          <a:p>
            <a:pPr marL="0" indent="0">
              <a:buFont typeface="+mj-lt"/>
              <a:buNone/>
            </a:pPr>
            <a:fld id="{F2BD9D44-EC01-4E71-8CAE-9F9624182C03}" type="slidenum">
              <a:rPr lang="en-US" altLang="en-US" smtClean="0">
                <a:solidFill>
                  <a:srgbClr val="FFFFFF"/>
                </a:solidFill>
              </a:rPr>
              <a:pPr marL="0" indent="0">
                <a:buFont typeface="+mj-lt"/>
                <a:buNone/>
              </a:pPr>
              <a:t>8</a:t>
            </a:fld>
            <a:endParaRPr lang="en-US" dirty="0"/>
          </a:p>
        </p:txBody>
      </p:sp>
      <p:sp>
        <p:nvSpPr>
          <p:cNvPr id="11" name="Dir."/>
          <p:cNvSpPr txBox="1"/>
          <p:nvPr/>
        </p:nvSpPr>
        <p:spPr>
          <a:xfrm>
            <a:off x="2389798" y="4535587"/>
            <a:ext cx="436440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200" dirty="0"/>
              <a:t>Direction: QN d &lt;FLID&gt;</a:t>
            </a:r>
            <a:endParaRPr lang="en-US" sz="1100" dirty="0"/>
          </a:p>
        </p:txBody>
      </p:sp>
      <p:sp>
        <p:nvSpPr>
          <p:cNvPr id="108" name="Length"/>
          <p:cNvSpPr txBox="1"/>
          <p:nvPr/>
        </p:nvSpPr>
        <p:spPr>
          <a:xfrm>
            <a:off x="2389798" y="5002886"/>
            <a:ext cx="436440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200" dirty="0"/>
              <a:t>Length:    QN /d &lt;FLID&gt;</a:t>
            </a:r>
          </a:p>
        </p:txBody>
      </p:sp>
      <p:sp>
        <p:nvSpPr>
          <p:cNvPr id="109" name="DIR./Length"/>
          <p:cNvSpPr txBox="1"/>
          <p:nvPr/>
        </p:nvSpPr>
        <p:spPr>
          <a:xfrm>
            <a:off x="2389798" y="5470184"/>
            <a:ext cx="436440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200" dirty="0"/>
              <a:t>Direction/Length: QN d/d &lt;FLID&gt;</a:t>
            </a:r>
          </a:p>
        </p:txBody>
      </p:sp>
      <p:grpSp>
        <p:nvGrpSpPr>
          <p:cNvPr id="30" name="DAL235 2/1">
            <a:extLst>
              <a:ext uri="{FF2B5EF4-FFF2-40B4-BE49-F238E27FC236}">
                <a16:creationId xmlns:a16="http://schemas.microsoft.com/office/drawing/2014/main" id="{0C3D117C-EBC1-456A-935A-F92CA43E15EE}"/>
              </a:ext>
            </a:extLst>
          </p:cNvPr>
          <p:cNvGrpSpPr/>
          <p:nvPr/>
        </p:nvGrpSpPr>
        <p:grpSpPr>
          <a:xfrm>
            <a:off x="1462241" y="1433179"/>
            <a:ext cx="6070016" cy="2926926"/>
            <a:chOff x="1462241" y="1433179"/>
            <a:chExt cx="6070016" cy="2926926"/>
          </a:xfrm>
        </p:grpSpPr>
        <p:sp>
          <p:nvSpPr>
            <p:cNvPr id="121" name="Rectangle 120">
              <a:extLst>
                <a:ext uri="{FF2B5EF4-FFF2-40B4-BE49-F238E27FC236}">
                  <a16:creationId xmlns:a16="http://schemas.microsoft.com/office/drawing/2014/main" id="{EC2EF69F-BCB7-4524-886A-86EB90E45E6E}"/>
                </a:ext>
              </a:extLst>
            </p:cNvPr>
            <p:cNvSpPr/>
            <p:nvPr/>
          </p:nvSpPr>
          <p:spPr bwMode="auto">
            <a:xfrm>
              <a:off x="1462241" y="1433179"/>
              <a:ext cx="6070016" cy="2926926"/>
            </a:xfrm>
            <a:prstGeom prst="rect">
              <a:avLst/>
            </a:prstGeom>
            <a:solidFill>
              <a:schemeClr val="tx1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062B19C6-8A73-449B-B9E8-9FF30989AB7D}"/>
                </a:ext>
              </a:extLst>
            </p:cNvPr>
            <p:cNvGrpSpPr/>
            <p:nvPr/>
          </p:nvGrpSpPr>
          <p:grpSpPr>
            <a:xfrm>
              <a:off x="3727546" y="1817715"/>
              <a:ext cx="2869321" cy="1857387"/>
              <a:chOff x="3727546" y="1817715"/>
              <a:chExt cx="2869321" cy="1857387"/>
            </a:xfrm>
          </p:grpSpPr>
          <p:grpSp>
            <p:nvGrpSpPr>
              <p:cNvPr id="112" name="Group 111">
                <a:extLst>
                  <a:ext uri="{FF2B5EF4-FFF2-40B4-BE49-F238E27FC236}">
                    <a16:creationId xmlns:a16="http://schemas.microsoft.com/office/drawing/2014/main" id="{DE24F5A5-7B14-4DF5-AF79-F89AD9F11AC3}"/>
                  </a:ext>
                </a:extLst>
              </p:cNvPr>
              <p:cNvGrpSpPr/>
              <p:nvPr/>
            </p:nvGrpSpPr>
            <p:grpSpPr>
              <a:xfrm>
                <a:off x="4496945" y="1817715"/>
                <a:ext cx="2099922" cy="1255857"/>
                <a:chOff x="3599796" y="766623"/>
                <a:chExt cx="2099922" cy="1255857"/>
              </a:xfrm>
            </p:grpSpPr>
            <p:grpSp>
              <p:nvGrpSpPr>
                <p:cNvPr id="114" name="Group 113">
                  <a:extLst>
                    <a:ext uri="{FF2B5EF4-FFF2-40B4-BE49-F238E27FC236}">
                      <a16:creationId xmlns:a16="http://schemas.microsoft.com/office/drawing/2014/main" id="{18CF5AC6-030D-4D6C-9CAC-9B356068A5B1}"/>
                    </a:ext>
                  </a:extLst>
                </p:cNvPr>
                <p:cNvGrpSpPr/>
                <p:nvPr/>
              </p:nvGrpSpPr>
              <p:grpSpPr>
                <a:xfrm>
                  <a:off x="3796635" y="766623"/>
                  <a:ext cx="1903083" cy="1255857"/>
                  <a:chOff x="3796635" y="766623"/>
                  <a:chExt cx="1903083" cy="1255857"/>
                </a:xfrm>
              </p:grpSpPr>
              <p:sp>
                <p:nvSpPr>
                  <p:cNvPr id="117" name="TextBox 116">
                    <a:extLst>
                      <a:ext uri="{FF2B5EF4-FFF2-40B4-BE49-F238E27FC236}">
                        <a16:creationId xmlns:a16="http://schemas.microsoft.com/office/drawing/2014/main" id="{B2A57D76-CCCD-46D4-9B23-EAFEB24532EA}"/>
                      </a:ext>
                    </a:extLst>
                  </p:cNvPr>
                  <p:cNvSpPr txBox="1"/>
                  <p:nvPr/>
                </p:nvSpPr>
                <p:spPr>
                  <a:xfrm>
                    <a:off x="3796635" y="766623"/>
                    <a:ext cx="1903083" cy="125585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l">
                      <a:lnSpc>
                        <a:spcPts val="3000"/>
                      </a:lnSpc>
                    </a:pPr>
                    <a:r>
                      <a:rPr lang="en-US" sz="3200" spc="120" dirty="0">
                        <a:solidFill>
                          <a:srgbClr val="DEE39D"/>
                        </a:solidFill>
                        <a:latin typeface="Consolas" panose="020B0609020204030204" pitchFamily="49" charset="0"/>
                      </a:rPr>
                      <a:t>DAL235</a:t>
                    </a:r>
                  </a:p>
                  <a:p>
                    <a:pPr algn="l">
                      <a:lnSpc>
                        <a:spcPts val="3000"/>
                      </a:lnSpc>
                    </a:pPr>
                    <a:r>
                      <a:rPr lang="en-US" sz="3200" spc="120" dirty="0">
                        <a:solidFill>
                          <a:srgbClr val="DEE39D"/>
                        </a:solidFill>
                        <a:latin typeface="Consolas" panose="020B0609020204030204" pitchFamily="49" charset="0"/>
                      </a:rPr>
                      <a:t>150C</a:t>
                    </a:r>
                  </a:p>
                  <a:p>
                    <a:pPr algn="l">
                      <a:lnSpc>
                        <a:spcPts val="3000"/>
                      </a:lnSpc>
                    </a:pPr>
                    <a:r>
                      <a:rPr lang="en-US" sz="3200" spc="120" dirty="0">
                        <a:solidFill>
                          <a:srgbClr val="DEE39D"/>
                        </a:solidFill>
                        <a:latin typeface="Consolas" panose="020B0609020204030204" pitchFamily="49" charset="0"/>
                      </a:rPr>
                      <a:t>227 405</a:t>
                    </a:r>
                  </a:p>
                </p:txBody>
              </p:sp>
              <p:pic>
                <p:nvPicPr>
                  <p:cNvPr id="118" name="Picture 117">
                    <a:extLst>
                      <a:ext uri="{FF2B5EF4-FFF2-40B4-BE49-F238E27FC236}">
                        <a16:creationId xmlns:a16="http://schemas.microsoft.com/office/drawing/2014/main" id="{FA5DFF8A-DF76-4792-A1FA-23E92E75613C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3844563" y="775838"/>
                    <a:ext cx="750261" cy="1129339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115" name="Picture 114">
                  <a:extLst>
                    <a:ext uri="{FF2B5EF4-FFF2-40B4-BE49-F238E27FC236}">
                      <a16:creationId xmlns:a16="http://schemas.microsoft.com/office/drawing/2014/main" id="{70EEE17E-743D-440A-9BCB-5E1323D889C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603429" y="1277702"/>
                  <a:ext cx="189540" cy="189540"/>
                </a:xfrm>
                <a:prstGeom prst="rect">
                  <a:avLst/>
                </a:prstGeom>
              </p:spPr>
            </p:pic>
            <p:pic>
              <p:nvPicPr>
                <p:cNvPr id="116" name="Picture 115">
                  <a:extLst>
                    <a:ext uri="{FF2B5EF4-FFF2-40B4-BE49-F238E27FC236}">
                      <a16:creationId xmlns:a16="http://schemas.microsoft.com/office/drawing/2014/main" id="{20202921-9859-496D-BD16-029D1EED742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599796" y="910682"/>
                  <a:ext cx="205335" cy="205335"/>
                </a:xfrm>
                <a:prstGeom prst="rect">
                  <a:avLst/>
                </a:prstGeom>
              </p:spPr>
            </p:pic>
          </p:grpSp>
          <p:cxnSp>
            <p:nvCxnSpPr>
              <p:cNvPr id="113" name="Straight Connector 112">
                <a:extLst>
                  <a:ext uri="{FF2B5EF4-FFF2-40B4-BE49-F238E27FC236}">
                    <a16:creationId xmlns:a16="http://schemas.microsoft.com/office/drawing/2014/main" id="{ABA96CB1-84FB-41AF-BAA9-72D4A8C96722}"/>
                  </a:ext>
                </a:extLst>
              </p:cNvPr>
              <p:cNvCxnSpPr/>
              <p:nvPr/>
            </p:nvCxnSpPr>
            <p:spPr bwMode="auto">
              <a:xfrm flipH="1">
                <a:off x="3931586" y="2697772"/>
                <a:ext cx="766761" cy="764382"/>
              </a:xfrm>
              <a:prstGeom prst="line">
                <a:avLst/>
              </a:prstGeom>
              <a:noFill/>
              <a:ln w="34925" cap="rnd" cmpd="sng" algn="ctr">
                <a:solidFill>
                  <a:srgbClr val="DEE39D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pic>
            <p:nvPicPr>
              <p:cNvPr id="107" name="Picture 106">
                <a:extLst>
                  <a:ext uri="{FF2B5EF4-FFF2-40B4-BE49-F238E27FC236}">
                    <a16:creationId xmlns:a16="http://schemas.microsoft.com/office/drawing/2014/main" id="{E4A16F15-A30C-4893-A3BA-0F1A53027C1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27546" y="3390794"/>
                <a:ext cx="229026" cy="284308"/>
              </a:xfrm>
              <a:prstGeom prst="rect">
                <a:avLst/>
              </a:prstGeom>
            </p:spPr>
          </p:pic>
        </p:grp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78B97739-D9EA-492E-9EF5-A8F1564892A8}"/>
                </a:ext>
              </a:extLst>
            </p:cNvPr>
            <p:cNvCxnSpPr/>
            <p:nvPr/>
          </p:nvCxnSpPr>
          <p:spPr bwMode="auto">
            <a:xfrm flipH="1" flipV="1">
              <a:off x="2206388" y="3525672"/>
              <a:ext cx="1469106" cy="15359"/>
            </a:xfrm>
            <a:prstGeom prst="line">
              <a:avLst/>
            </a:prstGeom>
            <a:noFill/>
            <a:ln w="34925" cap="rnd" cmpd="sng" algn="ctr">
              <a:solidFill>
                <a:srgbClr val="DEE39D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134" name="Straight Arrow Connector 133">
            <a:extLst>
              <a:ext uri="{FF2B5EF4-FFF2-40B4-BE49-F238E27FC236}">
                <a16:creationId xmlns:a16="http://schemas.microsoft.com/office/drawing/2014/main" id="{12C9BA90-A127-4ED5-A2DE-4090B6E769A6}"/>
              </a:ext>
            </a:extLst>
          </p:cNvPr>
          <p:cNvCxnSpPr/>
          <p:nvPr/>
        </p:nvCxnSpPr>
        <p:spPr bwMode="auto">
          <a:xfrm>
            <a:off x="3091543" y="940526"/>
            <a:ext cx="1225699" cy="2043706"/>
          </a:xfrm>
          <a:prstGeom prst="straightConnector1">
            <a:avLst/>
          </a:prstGeom>
          <a:noFill/>
          <a:ln w="76200" cap="flat" cmpd="sng" algn="ctr">
            <a:solidFill>
              <a:srgbClr val="00B0F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87" name="Picture 86">
            <a:extLst>
              <a:ext uri="{FF2B5EF4-FFF2-40B4-BE49-F238E27FC236}">
                <a16:creationId xmlns:a16="http://schemas.microsoft.com/office/drawing/2014/main" id="{B8A8E260-9512-4F4C-B214-B4155B00CC8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9663" y="6261870"/>
            <a:ext cx="394232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645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08" grpId="0"/>
      <p:bldP spid="109" grpId="0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718C5AE-9909-40CC-B730-9C5F0D5E55A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28625" y="1060652"/>
            <a:ext cx="8472488" cy="4766216"/>
          </a:xfrm>
        </p:spPr>
        <p:txBody>
          <a:bodyPr/>
          <a:lstStyle/>
          <a:p>
            <a:pPr marL="45720" indent="0">
              <a:buNone/>
            </a:pPr>
            <a:r>
              <a:rPr lang="en-US" dirty="0" smtClean="0"/>
              <a:t>What does a cyan “T” in the response area denote?</a:t>
            </a:r>
            <a:endParaRPr lang="en-US" dirty="0"/>
          </a:p>
          <a:p>
            <a:pPr marL="45720" indent="0">
              <a:buNone/>
            </a:pPr>
            <a:endParaRPr lang="en-US" dirty="0"/>
          </a:p>
          <a:p>
            <a:pPr marL="925830" lvl="1" indent="-514350">
              <a:buFont typeface="+mj-lt"/>
              <a:buAutoNum type="alphaUcPeriod"/>
            </a:pPr>
            <a:r>
              <a:rPr lang="en-US" sz="2600" dirty="0" smtClean="0"/>
              <a:t>Transponder equipped aircraft</a:t>
            </a:r>
            <a:endParaRPr lang="en-US" sz="2600" dirty="0"/>
          </a:p>
          <a:p>
            <a:pPr marL="925830" lvl="1" indent="-514350">
              <a:buFont typeface="+mj-lt"/>
              <a:buAutoNum type="alphaUcPeriod"/>
            </a:pPr>
            <a:r>
              <a:rPr lang="en-US" sz="2600" dirty="0" smtClean="0"/>
              <a:t>Track update in progress</a:t>
            </a:r>
            <a:endParaRPr lang="en-US" sz="2600" dirty="0"/>
          </a:p>
          <a:p>
            <a:pPr marL="925830" lvl="1" indent="-514350">
              <a:buFont typeface="+mj-lt"/>
              <a:buAutoNum type="alphaUcPeriod"/>
            </a:pPr>
            <a:r>
              <a:rPr lang="en-US" sz="2600" dirty="0" smtClean="0"/>
              <a:t>TFM-pending </a:t>
            </a:r>
            <a:r>
              <a:rPr lang="en-US" sz="2600" dirty="0"/>
              <a:t>r</a:t>
            </a:r>
            <a:r>
              <a:rPr lang="en-US" sz="2600" dirty="0" smtClean="0"/>
              <a:t>eroute</a:t>
            </a:r>
            <a:endParaRPr lang="en-US" sz="26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FDFCC51-B31E-4972-8975-6B71EB4222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Knowledge Check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B50724-EF4C-48A3-8745-2E78476C2CC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fld id="{F2BD9D44-EC01-4E71-8CAE-9F9624182C03}" type="slidenum">
              <a:rPr lang="en-US" altLang="en-US" smtClean="0">
                <a:solidFill>
                  <a:srgbClr val="FFFFFF"/>
                </a:solidFill>
              </a:rPr>
              <a:pPr marL="0" indent="0">
                <a:buFont typeface="+mj-lt"/>
                <a:buNone/>
              </a:pPr>
              <a:t>89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E415F63-1547-429D-83BA-2EFB06D9518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9663" y="6261870"/>
            <a:ext cx="394232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0128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" dur="indefinite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718C5AE-9909-40CC-B730-9C5F0D5E55A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28625" y="1060652"/>
            <a:ext cx="8472488" cy="4766216"/>
          </a:xfrm>
        </p:spPr>
        <p:txBody>
          <a:bodyPr/>
          <a:lstStyle/>
          <a:p>
            <a:pPr>
              <a:spcAft>
                <a:spcPts val="0"/>
              </a:spcAft>
            </a:pPr>
            <a:r>
              <a:rPr lang="en-US" altLang="en-US" sz="2600" kern="0" dirty="0"/>
              <a:t>Purpose</a:t>
            </a:r>
          </a:p>
          <a:p>
            <a:pPr marL="662940" lvl="1" indent="-342900"/>
            <a:r>
              <a:rPr lang="en-US" altLang="en-US" sz="2300" dirty="0" smtClean="0"/>
              <a:t>Perform the following tasks:</a:t>
            </a:r>
          </a:p>
          <a:p>
            <a:pPr marL="937260" lvl="2" indent="-342900"/>
            <a:r>
              <a:rPr lang="en-US" altLang="en-US" sz="2300" dirty="0" smtClean="0"/>
              <a:t>Identify and interpret symbology from the ERAM situation display</a:t>
            </a:r>
          </a:p>
          <a:p>
            <a:pPr marL="937260" lvl="2" indent="-342900"/>
            <a:r>
              <a:rPr lang="en-US" altLang="en-US" sz="2300" dirty="0" smtClean="0"/>
              <a:t>Identify and manipulate data from selected ERAM display views</a:t>
            </a:r>
            <a:endParaRPr lang="en-US" altLang="en-US" dirty="0" smtClean="0"/>
          </a:p>
          <a:p>
            <a:pPr>
              <a:spcAft>
                <a:spcPts val="0"/>
              </a:spcAft>
            </a:pPr>
            <a:r>
              <a:rPr lang="en-US" altLang="en-US" sz="2600" dirty="0" smtClean="0"/>
              <a:t>Materials</a:t>
            </a:r>
          </a:p>
          <a:p>
            <a:pPr lvl="1">
              <a:spcAft>
                <a:spcPts val="0"/>
              </a:spcAft>
            </a:pPr>
            <a:r>
              <a:rPr lang="en-US" altLang="en-US" sz="2300" dirty="0" smtClean="0"/>
              <a:t>TTL part-task exercise: Radar Position Situation Display</a:t>
            </a:r>
          </a:p>
          <a:p>
            <a:pPr>
              <a:spcAft>
                <a:spcPts val="0"/>
              </a:spcAft>
            </a:pPr>
            <a:r>
              <a:rPr lang="en-US" altLang="en-US" sz="2600" kern="0" dirty="0" smtClean="0"/>
              <a:t>Directions</a:t>
            </a:r>
            <a:endParaRPr lang="en-US" altLang="en-US" sz="2600" kern="0" dirty="0"/>
          </a:p>
          <a:p>
            <a:pPr lvl="1"/>
            <a:r>
              <a:rPr lang="en-US" altLang="en-US" sz="2300" kern="0" dirty="0" smtClean="0"/>
              <a:t>This exercise takes approximately 30 minutes to complete. Each student must complete the checklist tasks. No headsets are required</a:t>
            </a:r>
            <a:endParaRPr lang="en-US" sz="2300" dirty="0"/>
          </a:p>
        </p:txBody>
      </p:sp>
      <p:sp>
        <p:nvSpPr>
          <p:cNvPr id="3" name="Slide Title">
            <a:extLst>
              <a:ext uri="{FF2B5EF4-FFF2-40B4-BE49-F238E27FC236}">
                <a16:creationId xmlns:a16="http://schemas.microsoft.com/office/drawing/2014/main" id="{AFDFCC51-B31E-4972-8975-6B71EB4222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Part-Task Exercise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B50724-EF4C-48A3-8745-2E78476C2CC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fld id="{F2BD9D44-EC01-4E71-8CAE-9F9624182C03}" type="slidenum">
              <a:rPr lang="en-US" altLang="en-US" smtClean="0">
                <a:solidFill>
                  <a:srgbClr val="FFFFFF"/>
                </a:solidFill>
              </a:rPr>
              <a:pPr marL="0" indent="0">
                <a:buFont typeface="+mj-lt"/>
                <a:buNone/>
              </a:pPr>
              <a:t>90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152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 Summary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fld id="{F2BD9D44-EC01-4E71-8CAE-9F9624182C03}" type="slidenum">
              <a:rPr lang="en-US" altLang="en-US" smtClean="0">
                <a:solidFill>
                  <a:srgbClr val="FFFFFF"/>
                </a:solidFill>
              </a:rPr>
              <a:pPr marL="0" indent="0">
                <a:buFont typeface="+mj-lt"/>
                <a:buNone/>
              </a:pPr>
              <a:t>91</a:t>
            </a:fld>
            <a:endParaRPr lang="en-US"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FC06E91C-5EC4-44AD-A6DA-065BE7F0FBE8}"/>
              </a:ext>
            </a:extLst>
          </p:cNvPr>
          <p:cNvSpPr txBox="1">
            <a:spLocks/>
          </p:cNvSpPr>
          <p:nvPr/>
        </p:nvSpPr>
        <p:spPr bwMode="auto">
          <a:xfrm>
            <a:off x="490635" y="1199860"/>
            <a:ext cx="7972425" cy="2608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20040" indent="-27432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7432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60120" indent="-27432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None/>
            </a:pPr>
            <a:r>
              <a:rPr lang="en-US" dirty="0"/>
              <a:t>This lesson covered</a:t>
            </a:r>
            <a:r>
              <a:rPr lang="en-US" dirty="0" smtClean="0"/>
              <a:t>:</a:t>
            </a:r>
          </a:p>
          <a:p>
            <a:pPr marL="45720" indent="0">
              <a:buNone/>
            </a:pPr>
            <a:endParaRPr lang="en-US" dirty="0" smtClean="0"/>
          </a:p>
          <a:p>
            <a:r>
              <a:rPr lang="en-US" sz="2400" b="0" dirty="0"/>
              <a:t>Radar Symbols</a:t>
            </a:r>
          </a:p>
          <a:p>
            <a:r>
              <a:rPr lang="en-US" sz="2400" b="0" dirty="0"/>
              <a:t>Full Data Blocks</a:t>
            </a:r>
          </a:p>
          <a:p>
            <a:r>
              <a:rPr lang="en-US" sz="2400" b="0" dirty="0"/>
              <a:t>Limited Data Blocks</a:t>
            </a:r>
          </a:p>
          <a:p>
            <a:r>
              <a:rPr lang="en-US" sz="2400" b="0" dirty="0"/>
              <a:t>Display Views</a:t>
            </a:r>
          </a:p>
          <a:p>
            <a:r>
              <a:rPr lang="en-US" sz="2400" b="0" dirty="0"/>
              <a:t>Weather Displays</a:t>
            </a:r>
          </a:p>
          <a:p>
            <a:r>
              <a:rPr lang="en-US" sz="2400" b="0" dirty="0"/>
              <a:t>Miscellaneous Displays</a:t>
            </a:r>
          </a:p>
        </p:txBody>
      </p:sp>
    </p:spTree>
    <p:extLst>
      <p:ext uri="{BB962C8B-B14F-4D97-AF65-F5344CB8AC3E}">
        <p14:creationId xmlns:p14="http://schemas.microsoft.com/office/powerpoint/2010/main" val="1724080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F22F84-00E9-497B-BE89-4885D77807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End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468CBEB-6352-41D5-95D2-C3B391BF626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fld id="{F2BD9D44-EC01-4E71-8CAE-9F9624182C03}" type="slidenum">
              <a:rPr lang="en-US" altLang="en-US" smtClean="0">
                <a:solidFill>
                  <a:srgbClr val="FFFFFF"/>
                </a:solidFill>
              </a:rPr>
              <a:pPr marL="0" indent="0">
                <a:buFont typeface="+mj-lt"/>
                <a:buNone/>
              </a:pPr>
              <a:t>92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0903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6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noFill/>
        <a:ln w="38100" cap="flat" cmpd="sng" algn="ctr">
          <a:solidFill>
            <a:srgbClr val="00206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rtlCol="0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noFill/>
        <a:ln w="3175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7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noFill/>
        <a:ln w="38100" cap="flat" cmpd="sng" algn="ctr">
          <a:solidFill>
            <a:srgbClr val="00206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rtlCol="0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noFill/>
        <a:ln w="3175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8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noFill/>
        <a:ln w="12700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rtlCol="0" anchor="t" anchorCtr="0" compatLnSpc="1">
        <a:prstTxWarp prst="textNoShape">
          <a:avLst/>
        </a:prstTxWarp>
        <a:no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noFill/>
        <a:ln w="3175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9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noFill/>
        <a:ln w="38100" cap="flat" cmpd="sng" algn="ctr">
          <a:solidFill>
            <a:srgbClr val="00206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rtlCol="0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noFill/>
        <a:ln w="3175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0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noFill/>
        <a:ln w="38100" cap="flat" cmpd="sng" algn="ctr">
          <a:solidFill>
            <a:srgbClr val="00206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rtlCol="0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noFill/>
        <a:ln w="3175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11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noFill/>
        <a:ln w="38100" cap="flat" cmpd="sng" algn="ctr">
          <a:solidFill>
            <a:srgbClr val="00206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rtlCol="0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noFill/>
        <a:ln w="3175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4f0e10e1-3e2d-4cb5-bdd3-156dacd9dc33">WEXTPJNUKPJZ-1215587825-11909</_dlc_DocId>
    <_dlc_DocIdUrl xmlns="4f0e10e1-3e2d-4cb5-bdd3-156dacd9dc33">
      <Url>https://ksn2.faa.gov/stt/TTPPM/ER24/_layouts/15/DocIdRedir.aspx?ID=WEXTPJNUKPJZ-1215587825-11909</Url>
      <Description>WEXTPJNUKPJZ-1215587825-11909</Description>
    </_dlc_DocIdUrl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DFAFDB35B5AD34C89EBE32B06747F48" ma:contentTypeVersion="0" ma:contentTypeDescription="Create a new document." ma:contentTypeScope="" ma:versionID="e72e5cf3a644bd3c2a76949ef822e5f3">
  <xsd:schema xmlns:xsd="http://www.w3.org/2001/XMLSchema" xmlns:xs="http://www.w3.org/2001/XMLSchema" xmlns:p="http://schemas.microsoft.com/office/2006/metadata/properties" xmlns:ns2="4f0e10e1-3e2d-4cb5-bdd3-156dacd9dc33" targetNamespace="http://schemas.microsoft.com/office/2006/metadata/properties" ma:root="true" ma:fieldsID="b03bf376aeaf2378700ad64a9a2727c9" ns2:_="">
    <xsd:import namespace="4f0e10e1-3e2d-4cb5-bdd3-156dacd9dc33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f0e10e1-3e2d-4cb5-bdd3-156dacd9dc33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sisl xmlns:xsi="http://www.w3.org/2001/XMLSchema-instance" xmlns:xsd="http://www.w3.org/2001/XMLSchema" xmlns="http://www.boldonjames.com/2008/01/sie/internal/label" sislVersion="0" policy="c8d5760e-638a-47e8-9e2e-1226c2cb268d" origin="userSelected">
  <element uid="42834bfb-1ec1-4beb-bd64-eb83fb3cb3f3" value=""/>
</sisl>
</file>

<file path=customXml/item5.xml><?xml version="1.0" encoding="utf-8"?>
<WrappedLabelHistory xmlns:xsi="http://www.w3.org/2001/XMLSchema-instance" xmlns:xsd="http://www.w3.org/2001/XMLSchema" xmlns="http://www.boldonjames.com/2016/02/Classifier/internal/wrappedLabelHistory">
  <Value>PD94bWwgdmVyc2lvbj0iMS4wIiBlbmNvZGluZz0idXMtYXNjaWkiPz48bGFiZWxIaXN0b3J5IHhtbG5zOnhzaT0iaHR0cDovL3d3dy53My5vcmcvMjAwMS9YTUxTY2hlbWEtaW5zdGFuY2UiIHhtbG5zOnhzZD0iaHR0cDovL3d3dy53My5vcmcvMjAwMS9YTUxTY2hlbWEiIHhtbG5zPSJodHRwOi8vd3d3LmJvbGRvbmphbWVzLmNvbS8yMDE2LzAyL0NsYXNzaWZpZXIvaW50ZXJuYWwvbGFiZWxIaXN0b3J5Ij48aXRlbT48c2lzbCBzaXNsVmVyc2lvbj0iMCIgcG9saWN5PSJjOGQ1NzYwZS02MzhhLTQ3ZTgtOWUyZS0xMjI2YzJjYjI2OGQiIG9yaWdpbj0idXNlclNlbGVjdGVkIj48ZWxlbWVudCB1aWQ9IjQyODM0YmZiLTFlYzEtNGJlYi1iZDY0LWViODNmYjNjYjNmMyIgdmFsdWU9IiIgeG1sbnM9Imh0dHA6Ly93d3cuYm9sZG9uamFtZXMuY29tLzIwMDgvMDEvc2llL2ludGVybmFsL2xhYmVsIiAvPjwvc2lzbD48VXNlck5hbWU+TEVJRE9TLUNPUlBcaHVudGxleWE8L1VzZXJOYW1lPjxEYXRlVGltZT40LzE5LzIwMTkgMzowMTowMiBQTTwvRGF0ZVRpbWU+PExhYmVsU3RyaW5nPlVucmVzdHJpY3RlZDwvTGFiZWxTdHJpbmc+PC9pdGVtPjwvbGFiZWxIaXN0b3J5Pg==</Value>
</WrappedLabelHistory>
</file>

<file path=customXml/item6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16C3D69F-504B-4C39-BFB0-73BB059A9ED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46916DE-013D-4894-BF96-985828AE4997}">
  <ds:schemaRefs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c9d3951b-c0b3-413d-9ae1-2b2887eb6f1c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1F115E4C-99E0-47E1-B8B0-E6257A387931}"/>
</file>

<file path=customXml/itemProps4.xml><?xml version="1.0" encoding="utf-8"?>
<ds:datastoreItem xmlns:ds="http://schemas.openxmlformats.org/officeDocument/2006/customXml" ds:itemID="{511E99C3-4915-4669-9D23-0B2596395AB1}">
  <ds:schemaRefs>
    <ds:schemaRef ds:uri="http://www.w3.org/2001/XMLSchema"/>
    <ds:schemaRef ds:uri="http://www.boldonjames.com/2008/01/sie/internal/label"/>
  </ds:schemaRefs>
</ds:datastoreItem>
</file>

<file path=customXml/itemProps5.xml><?xml version="1.0" encoding="utf-8"?>
<ds:datastoreItem xmlns:ds="http://schemas.openxmlformats.org/officeDocument/2006/customXml" ds:itemID="{AA31371E-2F65-4755-AE0B-8900F7D1653C}">
  <ds:schemaRefs>
    <ds:schemaRef ds:uri="http://www.w3.org/2001/XMLSchema"/>
    <ds:schemaRef ds:uri="http://www.boldonjames.com/2016/02/Classifier/internal/wrappedLabelHistory"/>
  </ds:schemaRefs>
</ds:datastoreItem>
</file>

<file path=customXml/itemProps6.xml><?xml version="1.0" encoding="utf-8"?>
<ds:datastoreItem xmlns:ds="http://schemas.openxmlformats.org/officeDocument/2006/customXml" ds:itemID="{B3E7AF74-7A10-457F-9B98-B83986BD3AA5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137565</TotalTime>
  <Words>3034</Words>
  <Application>Microsoft Office PowerPoint</Application>
  <PresentationFormat>On-screen Show (4:3)</PresentationFormat>
  <Paragraphs>1143</Paragraphs>
  <Slides>93</Slides>
  <Notes>81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93</vt:i4>
      </vt:variant>
    </vt:vector>
  </HeadingPairs>
  <TitlesOfParts>
    <vt:vector size="107" baseType="lpstr">
      <vt:lpstr>Arial</vt:lpstr>
      <vt:lpstr>Calibri</vt:lpstr>
      <vt:lpstr>Cambria</vt:lpstr>
      <vt:lpstr>Consolas</vt:lpstr>
      <vt:lpstr>Courier New</vt:lpstr>
      <vt:lpstr>Inconsolata</vt:lpstr>
      <vt:lpstr>Times New Roman</vt:lpstr>
      <vt:lpstr>Wingdings</vt:lpstr>
      <vt:lpstr>6_Custom Design</vt:lpstr>
      <vt:lpstr>7_Custom Design</vt:lpstr>
      <vt:lpstr>8_Custom Design</vt:lpstr>
      <vt:lpstr>9_Custom Design</vt:lpstr>
      <vt:lpstr>10_Custom Design</vt:lpstr>
      <vt:lpstr>11_Custom Design</vt:lpstr>
      <vt:lpstr>PowerPoint Presentation</vt:lpstr>
      <vt:lpstr>PowerPoint Presentation</vt:lpstr>
      <vt:lpstr>Map Symbols</vt:lpstr>
      <vt:lpstr>Tracking and Pairing Definitions</vt:lpstr>
      <vt:lpstr>Tracking and Pairing</vt:lpstr>
      <vt:lpstr>Target Symbols</vt:lpstr>
      <vt:lpstr>Position Symbols</vt:lpstr>
      <vt:lpstr>Velocity Vector Line</vt:lpstr>
      <vt:lpstr>Leader Line</vt:lpstr>
      <vt:lpstr>Distance Reference Indicator (Halo) </vt:lpstr>
      <vt:lpstr>Knowledge Check</vt:lpstr>
      <vt:lpstr>Knowledge Check</vt:lpstr>
      <vt:lpstr>Knowledge Check</vt:lpstr>
      <vt:lpstr>Full Data Block (FDB)</vt:lpstr>
      <vt:lpstr>FDB Fields</vt:lpstr>
      <vt:lpstr>FDB – Line 0</vt:lpstr>
      <vt:lpstr>Line 1</vt:lpstr>
      <vt:lpstr>PowerPoint Presentation</vt:lpstr>
      <vt:lpstr>Line 1 Field A</vt:lpstr>
      <vt:lpstr>Line 1 SatComm Indicator</vt:lpstr>
      <vt:lpstr>Line 1 CPDLC Indicator Suffix Field</vt:lpstr>
      <vt:lpstr>Line 2 Field B1-B3</vt:lpstr>
      <vt:lpstr>Line 2 Field B4</vt:lpstr>
      <vt:lpstr>Line 2 Field C Special Coding</vt:lpstr>
      <vt:lpstr>Line 3 Field D</vt:lpstr>
      <vt:lpstr>Line 3 Field E</vt:lpstr>
      <vt:lpstr>Line 3 Field E (Cont’d)</vt:lpstr>
      <vt:lpstr>Line 3 Field E (Cont’d)</vt:lpstr>
      <vt:lpstr>Line 3 Field E (Cont’d)</vt:lpstr>
      <vt:lpstr>Line 3 Field E (Cont’d)</vt:lpstr>
      <vt:lpstr>Line 3 Field E (Cont’d)</vt:lpstr>
      <vt:lpstr>Line 4</vt:lpstr>
      <vt:lpstr>Column 0</vt:lpstr>
      <vt:lpstr>Other FDB Indicators</vt:lpstr>
      <vt:lpstr>Knowledge Check</vt:lpstr>
      <vt:lpstr>Knowledge Check</vt:lpstr>
      <vt:lpstr>Knowledge Check</vt:lpstr>
      <vt:lpstr>Limited Data Block (LDB)</vt:lpstr>
      <vt:lpstr>Conflict Data Block</vt:lpstr>
      <vt:lpstr>Knowledge Check</vt:lpstr>
      <vt:lpstr>Practice Exercise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Views Menu</vt:lpstr>
      <vt:lpstr>Altimeter Settings View        (ALTIM SET)</vt:lpstr>
      <vt:lpstr>Departure List View (DEPT)</vt:lpstr>
      <vt:lpstr>Auto Handoff Inhibit View (AUTO HO INHIB)</vt:lpstr>
      <vt:lpstr>Continuous Flight Plan Readout View (CFR)</vt:lpstr>
      <vt:lpstr>Group Suppression View (GROUP SUP)</vt:lpstr>
      <vt:lpstr>Beacon Code View (CODE)</vt:lpstr>
      <vt:lpstr>Hold View (HOLD)</vt:lpstr>
      <vt:lpstr>Conflict Alert View (CONFLICT ALERT)</vt:lpstr>
      <vt:lpstr>Inbound List View (INBND)</vt:lpstr>
      <vt:lpstr>CPDLC Message History View</vt:lpstr>
      <vt:lpstr>Meter Reference Point View (MRP)</vt:lpstr>
      <vt:lpstr>CPDLC Message Out View</vt:lpstr>
      <vt:lpstr>Special Activity Airspace Filter View (SAA FILTER)</vt:lpstr>
      <vt:lpstr>Update Area View (UA)</vt:lpstr>
      <vt:lpstr>Continuous Range Readout View (CRR)</vt:lpstr>
      <vt:lpstr>Weather Station Report View (WX)</vt:lpstr>
      <vt:lpstr>Knowledge Check</vt:lpstr>
      <vt:lpstr>Knowledge Check</vt:lpstr>
      <vt:lpstr>Knowledge Check</vt:lpstr>
      <vt:lpstr>Weather Displays</vt:lpstr>
      <vt:lpstr>Knowledge Check</vt:lpstr>
      <vt:lpstr>Outage View Button</vt:lpstr>
      <vt:lpstr>Outage View</vt:lpstr>
      <vt:lpstr>OLD Coding</vt:lpstr>
      <vt:lpstr>Status View (STATUS)</vt:lpstr>
      <vt:lpstr>Position Relief Checklist        (POS CHECK)</vt:lpstr>
      <vt:lpstr>Emergency Checklist         (EMERG CK)</vt:lpstr>
      <vt:lpstr>Time View</vt:lpstr>
      <vt:lpstr>Message Composition Area (MCA)</vt:lpstr>
      <vt:lpstr>Response Area</vt:lpstr>
      <vt:lpstr>Route Display</vt:lpstr>
      <vt:lpstr>Position Failure</vt:lpstr>
      <vt:lpstr>Failure of ADS-B Radio Station</vt:lpstr>
      <vt:lpstr>Knowledge Check</vt:lpstr>
      <vt:lpstr>Knowledge Check</vt:lpstr>
      <vt:lpstr>Knowledge Check</vt:lpstr>
      <vt:lpstr>Part-Task Exercise</vt:lpstr>
      <vt:lpstr>Lesson Summary</vt:lpstr>
      <vt:lpstr>The End</vt:lpstr>
    </vt:vector>
  </TitlesOfParts>
  <Company>FAA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MTONEY</dc:creator>
  <cp:lastModifiedBy>Nicholson, Nancy A-CTR (FAA)</cp:lastModifiedBy>
  <cp:revision>2109</cp:revision>
  <dcterms:created xsi:type="dcterms:W3CDTF">2005-01-28T20:32:53Z</dcterms:created>
  <dcterms:modified xsi:type="dcterms:W3CDTF">2022-08-11T13:49:52Z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0x0101003DFAFDB35B5AD34C89EBE32B06747F48</vt:lpwstr>
  </property>
  <property fmtid="{D5CDD505-2E9C-101B-9397-08002B2CF9AE}" pid="3" name="docIndexRef">
    <vt:lpwstr>00bdd531-fe8e-43a2-a384-f629e2d8ceaa</vt:lpwstr>
  </property>
  <property fmtid="{D5CDD505-2E9C-101B-9397-08002B2CF9AE}" pid="4" name="bjSaver">
    <vt:lpwstr>nAFgvCsYDVYf5XXx5wFs3z9OzyqVTT+J</vt:lpwstr>
  </property>
  <property fmtid="{D5CDD505-2E9C-101B-9397-08002B2CF9AE}" pid="5" name="bjDocumentLabelXML">
    <vt:lpwstr>&lt;?xml version="1.0" encoding="us-ascii"?&gt;&lt;sisl xmlns:xsi="http://www.w3.org/2001/XMLSchema-instance" xmlns:xsd="http://www.w3.org/2001/XMLSchema" sislVersion="0" policy="c8d5760e-638a-47e8-9e2e-1226c2cb268d" origin="userSelected" xmlns="http://www.boldonj</vt:lpwstr>
  </property>
  <property fmtid="{D5CDD505-2E9C-101B-9397-08002B2CF9AE}" pid="6" name="bjDocumentLabelXML-0">
    <vt:lpwstr>ames.com/2008/01/sie/internal/label"&gt;&lt;element uid="42834bfb-1ec1-4beb-bd64-eb83fb3cb3f3" value="" /&gt;&lt;/sisl&gt;</vt:lpwstr>
  </property>
  <property fmtid="{D5CDD505-2E9C-101B-9397-08002B2CF9AE}" pid="7" name="bjDocumentSecurityLabel">
    <vt:lpwstr>Unrestricted</vt:lpwstr>
  </property>
  <property fmtid="{D5CDD505-2E9C-101B-9397-08002B2CF9AE}" pid="8" name="bjLabelHistoryID">
    <vt:lpwstr>{AA31371E-2F65-4755-AE0B-8900F7D1653C}</vt:lpwstr>
  </property>
  <property fmtid="{D5CDD505-2E9C-101B-9397-08002B2CF9AE}" pid="9" name="_dlc_DocIdItemGuid">
    <vt:lpwstr>2d08fee2-3c91-4e25-8fa7-ba4e817deb65</vt:lpwstr>
  </property>
</Properties>
</file>