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59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presentation.xml" ContentType="application/vnd.openxmlformats-officedocument.presentationml.presentation.main+xml"/>
  <Override PartName="/ppt/slides/slide58.xml" ContentType="application/vnd.openxmlformats-officedocument.presentationml.slide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2.xml" ContentType="application/vnd.openxmlformats-officedocument.presentationml.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3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68" r:id="rId6"/>
    <p:sldMasterId id="2147484075" r:id="rId7"/>
  </p:sldMasterIdLst>
  <p:notesMasterIdLst>
    <p:notesMasterId r:id="rId71"/>
  </p:notesMasterIdLst>
  <p:handoutMasterIdLst>
    <p:handoutMasterId r:id="rId72"/>
  </p:handoutMasterIdLst>
  <p:sldIdLst>
    <p:sldId id="486" r:id="rId8"/>
    <p:sldId id="259" r:id="rId9"/>
    <p:sldId id="406" r:id="rId10"/>
    <p:sldId id="411" r:id="rId11"/>
    <p:sldId id="412" r:id="rId12"/>
    <p:sldId id="430" r:id="rId13"/>
    <p:sldId id="429" r:id="rId14"/>
    <p:sldId id="434" r:id="rId15"/>
    <p:sldId id="435" r:id="rId16"/>
    <p:sldId id="436" r:id="rId17"/>
    <p:sldId id="437" r:id="rId18"/>
    <p:sldId id="480" r:id="rId19"/>
    <p:sldId id="344" r:id="rId20"/>
    <p:sldId id="386" r:id="rId21"/>
    <p:sldId id="387" r:id="rId22"/>
    <p:sldId id="348" r:id="rId23"/>
    <p:sldId id="466" r:id="rId24"/>
    <p:sldId id="388" r:id="rId25"/>
    <p:sldId id="477" r:id="rId26"/>
    <p:sldId id="475" r:id="rId27"/>
    <p:sldId id="390" r:id="rId28"/>
    <p:sldId id="391" r:id="rId29"/>
    <p:sldId id="392" r:id="rId30"/>
    <p:sldId id="393" r:id="rId31"/>
    <p:sldId id="382" r:id="rId32"/>
    <p:sldId id="432" r:id="rId33"/>
    <p:sldId id="448" r:id="rId34"/>
    <p:sldId id="438" r:id="rId35"/>
    <p:sldId id="439" r:id="rId36"/>
    <p:sldId id="440" r:id="rId37"/>
    <p:sldId id="441" r:id="rId38"/>
    <p:sldId id="490" r:id="rId39"/>
    <p:sldId id="491" r:id="rId40"/>
    <p:sldId id="492" r:id="rId41"/>
    <p:sldId id="493" r:id="rId42"/>
    <p:sldId id="494" r:id="rId43"/>
    <p:sldId id="399" r:id="rId44"/>
    <p:sldId id="487" r:id="rId45"/>
    <p:sldId id="401" r:id="rId46"/>
    <p:sldId id="498" r:id="rId47"/>
    <p:sldId id="497" r:id="rId48"/>
    <p:sldId id="501" r:id="rId49"/>
    <p:sldId id="509" r:id="rId50"/>
    <p:sldId id="499" r:id="rId51"/>
    <p:sldId id="503" r:id="rId52"/>
    <p:sldId id="524" r:id="rId53"/>
    <p:sldId id="514" r:id="rId54"/>
    <p:sldId id="515" r:id="rId55"/>
    <p:sldId id="517" r:id="rId56"/>
    <p:sldId id="516" r:id="rId57"/>
    <p:sldId id="523" r:id="rId58"/>
    <p:sldId id="518" r:id="rId59"/>
    <p:sldId id="520" r:id="rId60"/>
    <p:sldId id="519" r:id="rId61"/>
    <p:sldId id="521" r:id="rId62"/>
    <p:sldId id="522" r:id="rId63"/>
    <p:sldId id="443" r:id="rId64"/>
    <p:sldId id="445" r:id="rId65"/>
    <p:sldId id="446" r:id="rId66"/>
    <p:sldId id="447" r:id="rId67"/>
    <p:sldId id="449" r:id="rId68"/>
    <p:sldId id="266" r:id="rId69"/>
    <p:sldId id="257" r:id="rId70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BF"/>
    <a:srgbClr val="000000"/>
    <a:srgbClr val="CECECE"/>
    <a:srgbClr val="8B8B8B"/>
    <a:srgbClr val="00EF00"/>
    <a:srgbClr val="E7E7E7"/>
    <a:srgbClr val="B3B3AA"/>
    <a:srgbClr val="B2B2B2"/>
    <a:srgbClr val="6E6E6E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2" autoAdjust="0"/>
    <p:restoredTop sz="96023" autoAdjust="0"/>
  </p:normalViewPr>
  <p:slideViewPr>
    <p:cSldViewPr snapToGrid="0">
      <p:cViewPr varScale="1">
        <p:scale>
          <a:sx n="35" d="100"/>
          <a:sy n="35" d="100"/>
        </p:scale>
        <p:origin x="66" y="1674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3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customXml" Target="../customXml/item6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012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60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813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809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56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397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334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98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860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136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42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21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062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034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392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43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53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027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377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886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198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80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496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5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227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377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986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6762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201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987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28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624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61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9913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61%, 130%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413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2370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4675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92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7848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0096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0374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761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937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61%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7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3285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2289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503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8958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662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4435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3989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73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5255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3379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93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4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8BA7C-B5F8-476A-8D6E-18F9A2638B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5306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730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428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53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629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75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 identify: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275510"/>
            <a:ext cx="7972425" cy="3606936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B1CAF-AFEF-4B53-8217-D2B173A0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67759-6497-4226-BBD0-35CDE076E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9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3: Introduction to </a:t>
            </a:r>
            <a:r>
              <a:rPr lang="en-US" sz="28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Tool, Part 2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</a:t>
            </a:r>
            <a:r>
              <a:rPr lang="en-US" sz="1400" b="1" kern="120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lang="en-US" sz="1400" b="1" kern="120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1.0 2022.08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10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35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0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5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7306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/>
              <a:t>Fourth level </a:t>
            </a:r>
            <a:endParaRPr lang="en-US" altLang="en-US" dirty="0"/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3" y="6336792"/>
            <a:ext cx="49004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3: Introduction to </a:t>
            </a:r>
            <a:r>
              <a:rPr lang="en-US" sz="1200" kern="12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Tool, Part 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  <p:sldLayoutId id="2147484070" r:id="rId3"/>
    <p:sldLayoutId id="2147484074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47163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3: Introduction</a:t>
            </a:r>
            <a:r>
              <a:rPr lang="en-US" sz="1200" kern="1200" baseline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to </a:t>
            </a:r>
            <a:r>
              <a:rPr lang="en-US" sz="1200" kern="1200" baseline="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Decision Support Tool, Part 2</a:t>
            </a:r>
            <a:endParaRPr lang="en-US" sz="1200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6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8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19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7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7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7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7.png"/><Relationship Id="rId21" Type="http://schemas.openxmlformats.org/officeDocument/2006/relationships/image" Target="../media/image181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24" Type="http://schemas.openxmlformats.org/officeDocument/2006/relationships/image" Target="../media/image184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7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3" Type="http://schemas.openxmlformats.org/officeDocument/2006/relationships/image" Target="../media/image7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9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7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view displays the status of active Special Activity Airspace?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Flight Restrictions View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Special Activity Area View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Airspace Status 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are the steps to set IAFDOF to manual?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Settings&gt;Altitude&gt;IAFDOF Manual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Tools…&gt;Options…&gt;IAFDOF Manual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Plans…&gt;IAFDOF Manual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4618857-F40C-4AD1-8A47-079088FD23DF}"/>
              </a:ext>
            </a:extLst>
          </p:cNvPr>
          <p:cNvSpPr/>
          <p:nvPr/>
        </p:nvSpPr>
        <p:spPr bwMode="auto">
          <a:xfrm>
            <a:off x="0" y="2009274"/>
            <a:ext cx="9153144" cy="1377615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260637"/>
            <a:ext cx="7790796" cy="814378"/>
          </a:xfrm>
        </p:spPr>
        <p:txBody>
          <a:bodyPr/>
          <a:lstStyle/>
          <a:p>
            <a:r>
              <a:rPr lang="en-US" dirty="0"/>
              <a:t>Select the NOT button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307417"/>
            <a:ext cx="8472488" cy="609600"/>
          </a:xfrm>
        </p:spPr>
        <p:txBody>
          <a:bodyPr/>
          <a:lstStyle/>
          <a:p>
            <a:r>
              <a:rPr lang="en-US" dirty="0"/>
              <a:t>NOTAMS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/>
          <a:stretch/>
        </p:blipFill>
        <p:spPr>
          <a:xfrm>
            <a:off x="0" y="2892523"/>
            <a:ext cx="9153144" cy="31208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F61888-E59E-452B-A5A6-D3C556C63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83"/>
            <a:ext cx="9144000" cy="5159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09F18-A7AA-442D-9FB7-1D8A1AED256B}"/>
              </a:ext>
            </a:extLst>
          </p:cNvPr>
          <p:cNvCxnSpPr/>
          <p:nvPr/>
        </p:nvCxnSpPr>
        <p:spPr bwMode="auto">
          <a:xfrm>
            <a:off x="3644934" y="2038009"/>
            <a:ext cx="4514" cy="365760"/>
          </a:xfrm>
          <a:prstGeom prst="line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998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2042132"/>
            <a:ext cx="9144000" cy="3966782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12</a:t>
            </a:fld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 txBox="1">
            <a:spLocks/>
          </p:cNvSpPr>
          <p:nvPr/>
        </p:nvSpPr>
        <p:spPr bwMode="auto">
          <a:xfrm>
            <a:off x="493775" y="972982"/>
            <a:ext cx="8407337" cy="13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Opened by TBP or TBE on the GI button</a:t>
            </a:r>
          </a:p>
          <a:p>
            <a:r>
              <a:rPr lang="en-US" dirty="0"/>
              <a:t>Time of new messages underlined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GI Messages View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2167" y="3703637"/>
            <a:ext cx="7654636" cy="1752600"/>
            <a:chOff x="742167" y="3703637"/>
            <a:chExt cx="7654636" cy="1752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3" t="53500" r="7725" b="1330"/>
            <a:stretch/>
          </p:blipFill>
          <p:spPr>
            <a:xfrm>
              <a:off x="742167" y="3703637"/>
              <a:ext cx="7654636" cy="1752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962891" y="3948547"/>
              <a:ext cx="526472" cy="292608"/>
            </a:xfrm>
            <a:prstGeom prst="rect">
              <a:avLst/>
            </a:prstGeom>
            <a:noFill/>
            <a:ln w="539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217D95D-59C6-48FD-A38F-A564DBD1EC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8945"/>
            <a:ext cx="9144000" cy="515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38798-0A9C-4FAD-852D-7B3835C91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7" r="52153"/>
          <a:stretch/>
        </p:blipFill>
        <p:spPr>
          <a:xfrm>
            <a:off x="3884084" y="2088945"/>
            <a:ext cx="491066" cy="25359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4102122" y="2313542"/>
            <a:ext cx="0" cy="548279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987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438D8C7-4021-4463-92A1-1AEE93063A24}"/>
              </a:ext>
            </a:extLst>
          </p:cNvPr>
          <p:cNvSpPr/>
          <p:nvPr/>
        </p:nvSpPr>
        <p:spPr bwMode="auto">
          <a:xfrm>
            <a:off x="0" y="2009274"/>
            <a:ext cx="9153144" cy="1377615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0" y="2494504"/>
            <a:ext cx="9144000" cy="3514410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13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2044" r="1036" b="2591"/>
          <a:stretch/>
        </p:blipFill>
        <p:spPr>
          <a:xfrm>
            <a:off x="1465729" y="4061011"/>
            <a:ext cx="5728448" cy="19363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35" y="5899150"/>
            <a:ext cx="5510656" cy="64954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Forwarding GI Messages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6889" y="2593444"/>
            <a:ext cx="7620000" cy="1452283"/>
            <a:chOff x="676834" y="2855168"/>
            <a:chExt cx="7620000" cy="14522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" t="2219" r="751" b="6738"/>
            <a:stretch/>
          </p:blipFill>
          <p:spPr>
            <a:xfrm>
              <a:off x="676834" y="2855168"/>
              <a:ext cx="7620000" cy="145228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8001000" y="3614057"/>
              <a:ext cx="295834" cy="693394"/>
            </a:xfrm>
            <a:prstGeom prst="rect">
              <a:avLst/>
            </a:prstGeom>
            <a:solidFill>
              <a:srgbClr val="0F141B"/>
            </a:solidFill>
            <a:ln w="31750" cap="flat" cmpd="sng" algn="ctr">
              <a:solidFill>
                <a:srgbClr val="0F141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7" name="Right Arrow 26"/>
          <p:cNvSpPr/>
          <p:nvPr/>
        </p:nvSpPr>
        <p:spPr bwMode="auto">
          <a:xfrm rot="10800000">
            <a:off x="8338464" y="2787561"/>
            <a:ext cx="548640" cy="195577"/>
          </a:xfrm>
          <a:prstGeom prst="rightArrow">
            <a:avLst>
              <a:gd name="adj1" fmla="val 25446"/>
              <a:gd name="adj2" fmla="val 50000"/>
            </a:avLst>
          </a:prstGeom>
          <a:solidFill>
            <a:srgbClr val="FFC000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3376642" y="5496773"/>
            <a:ext cx="548640" cy="195577"/>
          </a:xfrm>
          <a:prstGeom prst="rightArrow">
            <a:avLst>
              <a:gd name="adj1" fmla="val 25446"/>
              <a:gd name="adj2" fmla="val 50000"/>
            </a:avLst>
          </a:prstGeom>
          <a:solidFill>
            <a:srgbClr val="FFC000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332245" y="2840051"/>
            <a:ext cx="548640" cy="195577"/>
          </a:xfrm>
          <a:prstGeom prst="rightArrow">
            <a:avLst>
              <a:gd name="adj1" fmla="val 25446"/>
              <a:gd name="adj2" fmla="val 50000"/>
            </a:avLst>
          </a:prstGeom>
          <a:solidFill>
            <a:srgbClr val="FFC000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2533784" y="4320280"/>
            <a:ext cx="548640" cy="195577"/>
          </a:xfrm>
          <a:prstGeom prst="rightArrow">
            <a:avLst>
              <a:gd name="adj1" fmla="val 25446"/>
              <a:gd name="adj2" fmla="val 50000"/>
            </a:avLst>
          </a:prstGeom>
          <a:solidFill>
            <a:srgbClr val="FFC000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0201" y="3035269"/>
            <a:ext cx="44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38189" y="3035268"/>
            <a:ext cx="44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19041" y="4182595"/>
            <a:ext cx="44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29257" y="5357502"/>
            <a:ext cx="44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38798-0A9C-4FAD-852D-7B3835C91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340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5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618803"/>
            <a:ext cx="9144000" cy="4390112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70" y="2133094"/>
            <a:ext cx="7478572" cy="18157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14</a:t>
            </a:fld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Deleting a Single GI Message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 txBox="1">
            <a:spLocks/>
          </p:cNvSpPr>
          <p:nvPr/>
        </p:nvSpPr>
        <p:spPr bwMode="auto">
          <a:xfrm>
            <a:off x="493775" y="1110629"/>
            <a:ext cx="8407337" cy="13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TBP or TBE click entry, then…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2090" r="795" b="4657"/>
          <a:stretch/>
        </p:blipFill>
        <p:spPr>
          <a:xfrm>
            <a:off x="847725" y="4265887"/>
            <a:ext cx="7448550" cy="1587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9667" y="2147425"/>
            <a:ext cx="7484667" cy="2017381"/>
            <a:chOff x="749300" y="2063750"/>
            <a:chExt cx="7484667" cy="20173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415" t="1027" r="852" b="13164"/>
            <a:stretch/>
          </p:blipFill>
          <p:spPr>
            <a:xfrm>
              <a:off x="749300" y="2063750"/>
              <a:ext cx="7480300" cy="18097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87" t="66674" r="618" b="1990"/>
            <a:stretch/>
          </p:blipFill>
          <p:spPr>
            <a:xfrm>
              <a:off x="7557311" y="3465748"/>
              <a:ext cx="676656" cy="615383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255549" y="2276790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386184"/>
            <a:ext cx="71870" cy="12026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2990321" y="3926179"/>
            <a:ext cx="3163359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Resulting GI Message View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E1350-86BF-446E-A535-DED31E058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994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12396 0.1835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96 0.18357 L 0.61355 0.1023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5 0.10232 L 0.83091 0.2048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618803"/>
            <a:ext cx="9144000" cy="4390112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6" t="1075" r="310" b="929"/>
          <a:stretch/>
        </p:blipFill>
        <p:spPr>
          <a:xfrm>
            <a:off x="1330569" y="2237262"/>
            <a:ext cx="6482863" cy="1559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72" t="1341" r="112" b="662"/>
          <a:stretch/>
        </p:blipFill>
        <p:spPr>
          <a:xfrm>
            <a:off x="1330570" y="2245956"/>
            <a:ext cx="6482862" cy="1559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47" t="1451" r="438" b="554"/>
          <a:stretch/>
        </p:blipFill>
        <p:spPr>
          <a:xfrm>
            <a:off x="1330568" y="2245956"/>
            <a:ext cx="6453555" cy="15591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15</a:t>
            </a:fld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Deleting Multiple GI Messages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255549" y="2276790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990321" y="4002379"/>
            <a:ext cx="3163359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Resulting GI Message View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32" t="2239" r="567" b="2375"/>
          <a:stretch/>
        </p:blipFill>
        <p:spPr>
          <a:xfrm>
            <a:off x="1330567" y="2230012"/>
            <a:ext cx="6637168" cy="1591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735" t="7349" r="1044" b="6348"/>
          <a:stretch/>
        </p:blipFill>
        <p:spPr>
          <a:xfrm>
            <a:off x="1252728" y="4470081"/>
            <a:ext cx="6638544" cy="11417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386184"/>
            <a:ext cx="71870" cy="12026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080" y="2771983"/>
            <a:ext cx="1267968" cy="331911"/>
            <a:chOff x="259080" y="2771983"/>
            <a:chExt cx="1267968" cy="33191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59080" y="2771983"/>
              <a:ext cx="755439" cy="331911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700" b="0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Arial" panose="020B0604020202020204" pitchFamily="34" charset="0"/>
                </a:rPr>
                <a:t>TBP</a:t>
              </a: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978408" y="2869358"/>
              <a:ext cx="548640" cy="195577"/>
            </a:xfrm>
            <a:prstGeom prst="rightArrow">
              <a:avLst>
                <a:gd name="adj1" fmla="val 25446"/>
                <a:gd name="adj2" fmla="val 50000"/>
              </a:avLst>
            </a:prstGeom>
            <a:solidFill>
              <a:srgbClr val="FFC000"/>
            </a:solidFill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032" y="3137568"/>
            <a:ext cx="1271016" cy="331911"/>
            <a:chOff x="256032" y="3137568"/>
            <a:chExt cx="1271016" cy="331911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56032" y="3137568"/>
              <a:ext cx="755439" cy="331911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700" b="0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Arial" panose="020B0604020202020204" pitchFamily="34" charset="0"/>
                </a:rPr>
                <a:t>TBE</a:t>
              </a: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978408" y="3218606"/>
              <a:ext cx="548640" cy="195577"/>
            </a:xfrm>
            <a:prstGeom prst="rightArrow">
              <a:avLst>
                <a:gd name="adj1" fmla="val 25446"/>
                <a:gd name="adj2" fmla="val 50000"/>
              </a:avLst>
            </a:prstGeom>
            <a:solidFill>
              <a:srgbClr val="FFC000"/>
            </a:solidFill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DF91773-736D-42AE-86E1-936875A0F0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994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70018 -0.0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18 -0.01783 L 0.15556 0.083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56 0.0831 L 0.19931 0.1289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are new GI Messages indicated on the GI button in the toolbar?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Yellow text and check mark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Yellow text and asterisk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Yellow text and number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9931" y="2345771"/>
            <a:ext cx="8964138" cy="651171"/>
            <a:chOff x="94164" y="2057891"/>
            <a:chExt cx="8964138" cy="651171"/>
          </a:xfrm>
        </p:grpSpPr>
        <p:grpSp>
          <p:nvGrpSpPr>
            <p:cNvPr id="37" name="Group 36"/>
            <p:cNvGrpSpPr/>
            <p:nvPr/>
          </p:nvGrpSpPr>
          <p:grpSpPr>
            <a:xfrm>
              <a:off x="94164" y="2057891"/>
              <a:ext cx="8964138" cy="651171"/>
              <a:chOff x="14820" y="-32257"/>
              <a:chExt cx="8964138" cy="651171"/>
            </a:xfrm>
          </p:grpSpPr>
          <p:grpSp>
            <p:nvGrpSpPr>
              <p:cNvPr id="39" name="Group 38"/>
              <p:cNvGrpSpPr>
                <a:grpSpLocks noChangeAspect="1"/>
              </p:cNvGrpSpPr>
              <p:nvPr/>
            </p:nvGrpSpPr>
            <p:grpSpPr>
              <a:xfrm>
                <a:off x="14820" y="-32257"/>
                <a:ext cx="8964138" cy="651171"/>
                <a:chOff x="-187026" y="1916059"/>
                <a:chExt cx="7507176" cy="417642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72C52EF1-FA49-41FB-B3C3-992053FE0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778" y="2037646"/>
                  <a:ext cx="81964" cy="137160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44169"/>
                <a:stretch/>
              </p:blipFill>
              <p:spPr>
                <a:xfrm>
                  <a:off x="-187026" y="1916059"/>
                  <a:ext cx="5003074" cy="415943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2170"/>
                <a:stretch/>
              </p:blipFill>
              <p:spPr>
                <a:xfrm>
                  <a:off x="4816048" y="1916059"/>
                  <a:ext cx="2504102" cy="417642"/>
                </a:xfrm>
                <a:prstGeom prst="rect">
                  <a:avLst/>
                </a:prstGeom>
              </p:spPr>
            </p:pic>
          </p:grpSp>
          <p:sp>
            <p:nvSpPr>
              <p:cNvPr id="40" name="Rectangle 39"/>
              <p:cNvSpPr/>
              <p:nvPr/>
            </p:nvSpPr>
            <p:spPr bwMode="auto">
              <a:xfrm>
                <a:off x="2752943" y="-1252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2302906" y="-4042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2452" y="5102"/>
                <a:ext cx="392906" cy="228600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 bwMode="auto">
              <a:xfrm>
                <a:off x="4113125" y="-3974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t="8766" r="-563"/>
              <a:stretch/>
            </p:blipFill>
            <p:spPr>
              <a:xfrm>
                <a:off x="2796525" y="23221"/>
                <a:ext cx="259074" cy="150164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 bwMode="auto">
              <a:xfrm>
                <a:off x="503038" y="260233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954229" y="260233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1405420" y="263052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1856768" y="262087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-369" t="11160"/>
              <a:stretch/>
            </p:blipFill>
            <p:spPr>
              <a:xfrm>
                <a:off x="4240138" y="3008"/>
                <a:ext cx="193682" cy="13810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5807" y="260250"/>
                <a:ext cx="295422" cy="137160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 bwMode="auto">
              <a:xfrm>
                <a:off x="505419" y="-7257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10"/>
              <a:srcRect l="3606" t="10058" r="1954" b="14052"/>
              <a:stretch/>
            </p:blipFill>
            <p:spPr>
              <a:xfrm>
                <a:off x="503876" y="11623"/>
                <a:ext cx="420624" cy="95435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8922" y="266704"/>
                <a:ext cx="325967" cy="2286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2"/>
              <a:srcRect l="149" t="8790" r="1" b="-1"/>
              <a:stretch/>
            </p:blipFill>
            <p:spPr>
              <a:xfrm>
                <a:off x="1484012" y="266704"/>
                <a:ext cx="237818" cy="146304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49802" y="266704"/>
                <a:ext cx="249827" cy="13716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4"/>
              <a:srcRect b="5006"/>
              <a:stretch/>
            </p:blipFill>
            <p:spPr>
              <a:xfrm>
                <a:off x="8550777" y="-1755"/>
                <a:ext cx="269333" cy="234528"/>
              </a:xfrm>
              <a:prstGeom prst="rect">
                <a:avLst/>
              </a:prstGeom>
            </p:spPr>
          </p:pic>
          <p:sp>
            <p:nvSpPr>
              <p:cNvPr id="57" name="Rectangle 56"/>
              <p:cNvSpPr/>
              <p:nvPr/>
            </p:nvSpPr>
            <p:spPr bwMode="auto">
              <a:xfrm>
                <a:off x="6650811" y="-7935"/>
                <a:ext cx="457200" cy="265176"/>
              </a:xfrm>
              <a:prstGeom prst="rect">
                <a:avLst/>
              </a:prstGeom>
              <a:solidFill>
                <a:srgbClr val="000000"/>
              </a:solidFill>
              <a:ln w="6350" cap="flat" cmpd="sng" algn="ctr">
                <a:solidFill>
                  <a:srgbClr val="90908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5"/>
              <a:srcRect l="4167" r="1586" b="5931"/>
              <a:stretch/>
            </p:blipFill>
            <p:spPr>
              <a:xfrm>
                <a:off x="6682249" y="-108"/>
                <a:ext cx="408214" cy="258047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 bwMode="auto">
              <a:xfrm>
                <a:off x="3207353" y="0"/>
                <a:ext cx="431998" cy="246888"/>
              </a:xfrm>
              <a:prstGeom prst="rect">
                <a:avLst/>
              </a:prstGeom>
              <a:solidFill>
                <a:srgbClr val="000000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32523" y="12710"/>
                <a:ext cx="225857" cy="118872"/>
              </a:xfrm>
              <a:prstGeom prst="rect">
                <a:avLst/>
              </a:prstGeom>
            </p:spPr>
          </p:pic>
          <p:sp>
            <p:nvSpPr>
              <p:cNvPr id="61" name="Rectangle 60"/>
              <p:cNvSpPr/>
              <p:nvPr/>
            </p:nvSpPr>
            <p:spPr bwMode="auto">
              <a:xfrm>
                <a:off x="3661581" y="0"/>
                <a:ext cx="431998" cy="246888"/>
              </a:xfrm>
              <a:prstGeom prst="rect">
                <a:avLst/>
              </a:prstGeom>
              <a:solidFill>
                <a:srgbClr val="666666"/>
              </a:solidFill>
              <a:ln w="6350" cap="flat" cmpd="sng" algn="ctr">
                <a:solidFill>
                  <a:srgbClr val="95959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17"/>
              <a:srcRect r="-966" b="55375"/>
              <a:stretch/>
            </p:blipFill>
            <p:spPr>
              <a:xfrm>
                <a:off x="3694200" y="10184"/>
                <a:ext cx="171154" cy="118872"/>
              </a:xfrm>
              <a:prstGeom prst="rect">
                <a:avLst/>
              </a:prstGeom>
            </p:spPr>
          </p:pic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7"/>
            <a:srcRect l="-1101" t="53287" r="7372" b="6470"/>
            <a:stretch/>
          </p:blipFill>
          <p:spPr>
            <a:xfrm>
              <a:off x="3941764" y="2102450"/>
              <a:ext cx="149081" cy="100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6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can you delete multiple GI messages at one time?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each GI&gt;TBE DELETE in the header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DELETE in the header&gt;TBP each GI but the last&gt;TBE the final GI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TBH or TBE SELECT in header&gt;TBE on each GI&gt;TBE on final GI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lick icon">
            <a:extLst>
              <a:ext uri="{FF2B5EF4-FFF2-40B4-BE49-F238E27FC236}">
                <a16:creationId xmlns:a16="http://schemas.microsoft.com/office/drawing/2014/main" id="{C8565840-7025-463B-ACA2-9B0193974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0" name="Background Rectangle"/>
          <p:cNvSpPr/>
          <p:nvPr/>
        </p:nvSpPr>
        <p:spPr bwMode="auto">
          <a:xfrm>
            <a:off x="0" y="1623109"/>
            <a:ext cx="9144000" cy="4390111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SIGMETS time underlined">
            <a:extLst>
              <a:ext uri="{FF2B5EF4-FFF2-40B4-BE49-F238E27FC236}">
                <a16:creationId xmlns:a16="http://schemas.microsoft.com/office/drawing/2014/main" id="{CAC3D6CC-60E7-4164-BDE9-AB56A30E4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4" y="3714061"/>
            <a:ext cx="7657506" cy="21937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SIGMETS View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8" name="Cursor">
            <a:extLst>
              <a:ext uri="{FF2B5EF4-FFF2-40B4-BE49-F238E27FC236}">
                <a16:creationId xmlns:a16="http://schemas.microsoft.com/office/drawing/2014/main" id="{87D77CF1-AC31-4CD9-ACD0-34D6732B3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51" y="5697010"/>
            <a:ext cx="81964" cy="137160"/>
          </a:xfrm>
          <a:prstGeom prst="rect">
            <a:avLst/>
          </a:prstGeom>
        </p:spPr>
      </p:pic>
      <p:sp>
        <p:nvSpPr>
          <p:cNvPr id="46" name="New messages..."/>
          <p:cNvSpPr/>
          <p:nvPr/>
        </p:nvSpPr>
        <p:spPr bwMode="auto">
          <a:xfrm>
            <a:off x="3516272" y="2270610"/>
            <a:ext cx="2784468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700" dirty="0">
                <a:solidFill>
                  <a:srgbClr val="FFC000"/>
                </a:solidFill>
              </a:rPr>
              <a:t>New messages indicated by yellow text and number</a:t>
            </a: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" name="TBP or TBE opens view..."/>
          <p:cNvSpPr/>
          <p:nvPr/>
        </p:nvSpPr>
        <p:spPr bwMode="auto">
          <a:xfrm>
            <a:off x="785314" y="2914031"/>
            <a:ext cx="2822135" cy="429858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3038" indent="-173038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C000"/>
                </a:solidFill>
              </a:rPr>
              <a:t>TBP or TBE opens view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Time no underline"/>
          <p:cNvPicPr>
            <a:picLocks noChangeAspect="1"/>
          </p:cNvPicPr>
          <p:nvPr/>
        </p:nvPicPr>
        <p:blipFill rotWithShape="1">
          <a:blip r:embed="rId6"/>
          <a:srcRect l="8046" b="8372"/>
          <a:stretch/>
        </p:blipFill>
        <p:spPr>
          <a:xfrm>
            <a:off x="925271" y="4387638"/>
            <a:ext cx="463160" cy="156515"/>
          </a:xfrm>
          <a:prstGeom prst="rect">
            <a:avLst/>
          </a:prstGeom>
        </p:spPr>
      </p:pic>
      <p:sp>
        <p:nvSpPr>
          <p:cNvPr id="64" name="TBP or TBE to acknowledge message"/>
          <p:cNvSpPr/>
          <p:nvPr/>
        </p:nvSpPr>
        <p:spPr bwMode="auto">
          <a:xfrm>
            <a:off x="797971" y="3350828"/>
            <a:ext cx="4252011" cy="370684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3038" indent="-173038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C000"/>
                </a:solidFill>
              </a:rPr>
              <a:t>TBP or TBE to acknowledge message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5" name="Time Arrow"/>
          <p:cNvCxnSpPr/>
          <p:nvPr/>
        </p:nvCxnSpPr>
        <p:spPr bwMode="auto">
          <a:xfrm flipH="1">
            <a:off x="1128712" y="3700207"/>
            <a:ext cx="76633" cy="673577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me highlight Rectangle"/>
          <p:cNvSpPr/>
          <p:nvPr/>
        </p:nvSpPr>
        <p:spPr bwMode="auto">
          <a:xfrm>
            <a:off x="870585" y="4345306"/>
            <a:ext cx="531495" cy="253364"/>
          </a:xfrm>
          <a:prstGeom prst="rect">
            <a:avLst/>
          </a:prstGeom>
          <a:noFill/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IG 01 b-y">
            <a:extLst>
              <a:ext uri="{FF2B5EF4-FFF2-40B4-BE49-F238E27FC236}">
                <a16:creationId xmlns:a16="http://schemas.microsoft.com/office/drawing/2014/main" id="{13DBD21B-16BE-4167-9549-455319A10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596"/>
            <a:ext cx="9144000" cy="253596"/>
          </a:xfrm>
          <a:prstGeom prst="rect">
            <a:avLst/>
          </a:prstGeom>
        </p:spPr>
      </p:pic>
      <p:pic>
        <p:nvPicPr>
          <p:cNvPr id="3" name="SIG 01 g-y">
            <a:extLst>
              <a:ext uri="{FF2B5EF4-FFF2-40B4-BE49-F238E27FC236}">
                <a16:creationId xmlns:a16="http://schemas.microsoft.com/office/drawing/2014/main" id="{A8E572B3-964F-4BDF-9BAC-73E9A55B18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596"/>
            <a:ext cx="9144000" cy="253596"/>
          </a:xfrm>
          <a:prstGeom prst="rect">
            <a:avLst/>
          </a:prstGeom>
        </p:spPr>
      </p:pic>
      <p:pic>
        <p:nvPicPr>
          <p:cNvPr id="12" name="SIG ck">
            <a:extLst>
              <a:ext uri="{FF2B5EF4-FFF2-40B4-BE49-F238E27FC236}">
                <a16:creationId xmlns:a16="http://schemas.microsoft.com/office/drawing/2014/main" id="{5096CEFD-88C2-4268-AFAC-BAC241857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596"/>
            <a:ext cx="9144000" cy="253596"/>
          </a:xfrm>
          <a:prstGeom prst="rect">
            <a:avLst/>
          </a:prstGeom>
        </p:spPr>
      </p:pic>
      <p:cxnSp>
        <p:nvCxnSpPr>
          <p:cNvPr id="63" name="SIG arrow LT"/>
          <p:cNvCxnSpPr/>
          <p:nvPr/>
        </p:nvCxnSpPr>
        <p:spPr bwMode="auto">
          <a:xfrm flipV="1">
            <a:off x="1386373" y="1891787"/>
            <a:ext cx="1648864" cy="1007218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IG Arrow RT"/>
          <p:cNvCxnSpPr/>
          <p:nvPr/>
        </p:nvCxnSpPr>
        <p:spPr bwMode="auto">
          <a:xfrm flipH="1" flipV="1">
            <a:off x="3380510" y="1891787"/>
            <a:ext cx="226939" cy="386274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905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6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4A393-AEA5-4DAE-914A-1A54B8988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6E91C-5EC4-44AD-A6DA-065BE7F0F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4" y="2275510"/>
            <a:ext cx="8302496" cy="3606936"/>
          </a:xfrm>
        </p:spPr>
        <p:txBody>
          <a:bodyPr/>
          <a:lstStyle/>
          <a:p>
            <a:r>
              <a:rPr lang="en-US" dirty="0"/>
              <a:t>Features of the Tools Menu</a:t>
            </a:r>
          </a:p>
          <a:p>
            <a:r>
              <a:rPr lang="en-US" dirty="0"/>
              <a:t>Steps to interact with NOTAMs, GIs, and SIGMETs views</a:t>
            </a:r>
          </a:p>
          <a:p>
            <a:r>
              <a:rPr lang="en-US" dirty="0"/>
              <a:t>Weather and altimeter displays of EDST</a:t>
            </a:r>
          </a:p>
          <a:p>
            <a:r>
              <a:rPr lang="en-US" dirty="0" smtClean="0"/>
              <a:t>Functions </a:t>
            </a:r>
            <a:r>
              <a:rPr lang="en-US" dirty="0"/>
              <a:t>of the Graphic </a:t>
            </a:r>
            <a:r>
              <a:rPr lang="en-US" dirty="0" smtClean="0"/>
              <a:t>Plan Display</a:t>
            </a:r>
          </a:p>
          <a:p>
            <a:r>
              <a:rPr lang="en-US" dirty="0" smtClean="0"/>
              <a:t>EDST </a:t>
            </a:r>
            <a:r>
              <a:rPr lang="en-US" dirty="0"/>
              <a:t>free form </a:t>
            </a:r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1618803"/>
            <a:ext cx="9144000" cy="4390111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C3D6CC-60E7-4164-BDE9-AB56A30E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970528-D4C4-4FB8-B215-F7B2C1CFB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4EE89F-23F1-4763-B48B-628924B66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19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SIGMETS View- Suppress/Restore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06EA3E-9996-4006-AE43-21F8E4AE8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1A1C2A-C3AF-4ACD-B92F-80E99B19EF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265054-15B5-4173-AA74-66BD7CE83B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F3B3EC-E3A0-4ED4-A016-F64D3643E4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12" y="2610560"/>
            <a:ext cx="1147147" cy="11530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CDBE39-C9AD-4974-B4EE-FA19F39962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12" y="2610560"/>
            <a:ext cx="1147147" cy="11530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E5DC78-277A-48CA-9037-53512674B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E74255-D78A-4F44-BD8D-B79D32762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2617729"/>
            <a:ext cx="7657506" cy="21937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1CC006-BAA4-43BE-B101-CF54986138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32" y="2889504"/>
            <a:ext cx="677053" cy="3252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D2BA3F-593B-406C-A607-2B645DD05C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32" y="2889504"/>
            <a:ext cx="677053" cy="32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7D77CF1-AC31-4CD9-ACD0-34D6732B34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52" y="4587109"/>
            <a:ext cx="81964" cy="137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65840-7025-463B-ACA2-9B01939740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1358401" y="2107031"/>
            <a:ext cx="2822135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700" dirty="0">
                <a:solidFill>
                  <a:srgbClr val="FFC000"/>
                </a:solidFill>
              </a:rPr>
              <a:t>TBP or TBE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2754724" y="2499549"/>
            <a:ext cx="5906" cy="434062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B540132-8A8D-491C-9BBD-A183196376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596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185 L -0.08906 -0.2314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-1166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53 -0.23727 L 0.23906 -0.2372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07 -0.23727 L 0.01025 -0.28889 C -0.0382 -0.30023 -0.10938 -0.31018 -0.18646 -0.31389 C -0.27205 -0.31759 -0.34167 -0.31551 -0.39063 -0.3088 L -0.6231 -0.27755 " pathEditMode="relative" rAng="10920000" ptsTypes="AAAAA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21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68 -0.17894 L 0.32205 -0.1789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05 -0.17893 L 0.07396 -0.22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3906 -0.23727 L 0.24653 -0.23727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20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000" dirty="0"/>
              <a:t>Printing - </a:t>
            </a:r>
            <a:r>
              <a:rPr lang="en-US" sz="3000" dirty="0" smtClean="0"/>
              <a:t>NOTAMs, </a:t>
            </a:r>
            <a:r>
              <a:rPr lang="en-US" sz="3000" dirty="0"/>
              <a:t>GI Messages, and </a:t>
            </a:r>
            <a:r>
              <a:rPr lang="en-US" sz="3000" dirty="0" smtClean="0"/>
              <a:t>SIGMETs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04" y="1632145"/>
            <a:ext cx="5422392" cy="119380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843330" y="2876243"/>
            <a:ext cx="5457341" cy="1309646"/>
            <a:chOff x="1326858" y="3238382"/>
            <a:chExt cx="5343943" cy="123668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r="4710"/>
            <a:stretch/>
          </p:blipFill>
          <p:spPr>
            <a:xfrm>
              <a:off x="1326858" y="3238382"/>
              <a:ext cx="5094831" cy="123668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/>
            <a:srcRect l="625" t="2319" r="2073" b="3143"/>
            <a:stretch/>
          </p:blipFill>
          <p:spPr>
            <a:xfrm>
              <a:off x="6179833" y="3749865"/>
              <a:ext cx="490968" cy="44793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849610" y="4245386"/>
            <a:ext cx="5589417" cy="1670889"/>
            <a:chOff x="-2614721" y="2765947"/>
            <a:chExt cx="7571495" cy="250270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l="258" t="758" r="6848" b="567"/>
            <a:stretch/>
          </p:blipFill>
          <p:spPr>
            <a:xfrm>
              <a:off x="-2614721" y="2765947"/>
              <a:ext cx="7060350" cy="250270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/>
            <a:srcRect l="-587" t="3584" r="3979" b="6200"/>
            <a:stretch/>
          </p:blipFill>
          <p:spPr>
            <a:xfrm>
              <a:off x="4239741" y="3802596"/>
              <a:ext cx="717033" cy="41088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FCB532-911A-40FD-AEC4-61B19B2E9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683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21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05645"/>
            <a:ext cx="9144000" cy="4391025"/>
          </a:xfrm>
        </p:spPr>
        <p:txBody>
          <a:bodyPr/>
          <a:lstStyle/>
          <a:p>
            <a:r>
              <a:rPr lang="en-US" dirty="0"/>
              <a:t>Select the SIG button </a:t>
            </a:r>
          </a:p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Printing a Single Entry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1618803"/>
            <a:ext cx="9144000" cy="4390111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3008376"/>
            <a:ext cx="7452360" cy="1804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" y="2996345"/>
            <a:ext cx="7790688" cy="18241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37" y="2541228"/>
            <a:ext cx="81964" cy="1371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1115433" y="2466878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710030" y="4955766"/>
            <a:ext cx="2822135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TBP</a:t>
            </a:r>
            <a:r>
              <a:rPr kumimoji="0" lang="en-US" sz="1700" b="0" i="0" u="none" strike="noStrike" cap="none" normalizeH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or </a:t>
            </a: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TBE PRINT -  prints entry on a </a:t>
            </a:r>
            <a:r>
              <a:rPr kumimoji="0" lang="en-US" sz="1700" b="0" i="0" u="none" strike="noStrike" cap="none" normalizeH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Flight Strip Printer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EDEBD-D7D5-4E46-84C3-117297BC7F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901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7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0.16355 0.1831 " pathEditMode="fixed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54 0.1831 L 0.33194 0.0375 C 0.36771 0.00602 0.41996 -0.00764 0.47378 -0.00509 C 0.53559 -0.00231 0.5842 0.01621 0.61823 0.05093 L 0.78055 0.21158 " pathEditMode="relative" rAng="120000" ptsTypes="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11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0" y="1618803"/>
            <a:ext cx="9144000" cy="4390111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Printing Multiple Entries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1115433" y="2466878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595230" y="4999310"/>
            <a:ext cx="5251883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TBP on all entries, except last entry, to be printed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1" y="2990837"/>
            <a:ext cx="7452359" cy="1820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" y="3008173"/>
            <a:ext cx="7441763" cy="1793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86" y="3008076"/>
            <a:ext cx="7441763" cy="1802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6470" t="27850" r="20446" b="53631"/>
          <a:stretch/>
        </p:blipFill>
        <p:spPr>
          <a:xfrm>
            <a:off x="858258" y="3009887"/>
            <a:ext cx="7448013" cy="18007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37" y="2541228"/>
            <a:ext cx="81964" cy="1371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1600200" y="5382517"/>
            <a:ext cx="3930839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TBE on last entry to be printed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9971FB1-5CCF-4946-947A-08AAF739F6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787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066 0.08356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46 0.23703 L 0.70521 0.0824 " pathEditMode="relative" rAng="0" ptsTypes="AA">
                                      <p:cBhvr>
                                        <p:cTn id="20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pat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8993 0.23773 L 0.19219 0.2861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0" y="1618803"/>
            <a:ext cx="9144000" cy="4390111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Printing All Entries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1115433" y="2247803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374534" y="2339534"/>
            <a:ext cx="5678026" cy="723900"/>
          </a:xfrm>
          <a:prstGeom prst="rect">
            <a:avLst/>
          </a:prstGeom>
          <a:noFill/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All entries will print after</a:t>
            </a:r>
            <a:r>
              <a:rPr kumimoji="0" lang="en-US" sz="1700" b="0" i="0" u="none" strike="noStrike" cap="none" normalizeH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TBE on PRINT ALL button</a:t>
            </a:r>
            <a:endParaRPr kumimoji="0" lang="en-US" sz="17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12" y="2863696"/>
            <a:ext cx="6801835" cy="24119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464498" y="2877602"/>
            <a:ext cx="1219200" cy="1291771"/>
            <a:chOff x="7464492" y="2882084"/>
            <a:chExt cx="1219200" cy="12917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1630" t="1505" r="911" b="2315"/>
            <a:stretch/>
          </p:blipFill>
          <p:spPr>
            <a:xfrm>
              <a:off x="7464492" y="2882084"/>
              <a:ext cx="1219200" cy="129177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8675914" y="3060480"/>
              <a:ext cx="3629" cy="1108749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75016" t="41258" r="16681" b="56413"/>
          <a:stretch/>
        </p:blipFill>
        <p:spPr>
          <a:xfrm>
            <a:off x="7464499" y="3973166"/>
            <a:ext cx="1219444" cy="1923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01" y="2332845"/>
            <a:ext cx="81964" cy="137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AEA9956-1A4A-4DD2-A0AF-127F49DFF9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855"/>
            <a:ext cx="9144000" cy="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 0.09028 L -2.77778E-6 -1.48148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08565 L 0.69792 0.245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8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printing more than one GI message, _____ on all except _____ on the last entry.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TBP; TBE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TBP; TBP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TBE; TBE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auto">
          <a:xfrm>
            <a:off x="0" y="1618803"/>
            <a:ext cx="9144000" cy="4390111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BD7E-C1E2-4C44-8A2F-EEC8749EA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35" y="2937169"/>
            <a:ext cx="3986784" cy="17395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25</a:t>
            </a:fld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Weather Station Report View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C117C9-4EEA-418A-8D8F-BFF087D95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35" y="2937169"/>
            <a:ext cx="3986784" cy="2639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4CC8CB-FB65-4A38-9E4B-A5B9C233D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35" y="2937169"/>
            <a:ext cx="3986784" cy="2639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A1CAC4-D2B8-45B7-A452-EE41E12A3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35" y="2937169"/>
            <a:ext cx="3986784" cy="26397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5EDB1A-8D8D-49E6-93DF-9E2660AB7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D53902-CE0A-4CC9-821F-C76EAFFFD9FD}"/>
              </a:ext>
            </a:extLst>
          </p:cNvPr>
          <p:cNvSpPr txBox="1"/>
          <p:nvPr/>
        </p:nvSpPr>
        <p:spPr>
          <a:xfrm>
            <a:off x="538099" y="2633783"/>
            <a:ext cx="1514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Menu</a:t>
            </a:r>
          </a:p>
          <a:p>
            <a:r>
              <a:rPr lang="en-US" sz="2400" dirty="0">
                <a:solidFill>
                  <a:srgbClr val="FFC000"/>
                </a:solidFill>
              </a:rPr>
              <a:t>Pick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Area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9B4254-51EA-4729-BC8F-1A7E12542836}"/>
              </a:ext>
            </a:extLst>
          </p:cNvPr>
          <p:cNvSpPr txBox="1"/>
          <p:nvPr/>
        </p:nvSpPr>
        <p:spPr>
          <a:xfrm>
            <a:off x="7229328" y="2774053"/>
            <a:ext cx="1514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Minimize View Pick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Area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5C274-9222-4177-8284-4446A1103BCE}"/>
              </a:ext>
            </a:extLst>
          </p:cNvPr>
          <p:cNvCxnSpPr>
            <a:stCxn id="43" idx="1"/>
          </p:cNvCxnSpPr>
          <p:nvPr/>
        </p:nvCxnSpPr>
        <p:spPr bwMode="auto">
          <a:xfrm flipH="1" flipV="1">
            <a:off x="6528342" y="3093678"/>
            <a:ext cx="700986" cy="280540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B250290-7A6E-4C98-B0C1-6C1F1278A18C}"/>
              </a:ext>
            </a:extLst>
          </p:cNvPr>
          <p:cNvCxnSpPr/>
          <p:nvPr/>
        </p:nvCxnSpPr>
        <p:spPr bwMode="auto">
          <a:xfrm>
            <a:off x="4534627" y="2478330"/>
            <a:ext cx="0" cy="458839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A8A106A-D943-4319-A728-EB8A3112002A}"/>
              </a:ext>
            </a:extLst>
          </p:cNvPr>
          <p:cNvCxnSpPr/>
          <p:nvPr/>
        </p:nvCxnSpPr>
        <p:spPr bwMode="auto">
          <a:xfrm flipV="1">
            <a:off x="1753737" y="3093411"/>
            <a:ext cx="862793" cy="188876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92BFE745-9946-4BD7-80FE-0EC5FD16E9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64" y="4262231"/>
            <a:ext cx="81964" cy="1371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23D95A7-B2B1-4DB4-B1F5-ECDF14CE8C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445"/>
            <a:ext cx="9144000" cy="25359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C8A718-2856-4D72-8423-1B2695896CFA}"/>
              </a:ext>
            </a:extLst>
          </p:cNvPr>
          <p:cNvSpPr/>
          <p:nvPr/>
        </p:nvSpPr>
        <p:spPr bwMode="auto">
          <a:xfrm>
            <a:off x="2409229" y="1627889"/>
            <a:ext cx="536377" cy="303306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-0.15625 -0.0099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3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048568"/>
            <a:ext cx="9144000" cy="4990725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26</a:t>
            </a:fld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Altimeter Settings View</a:t>
            </a:r>
          </a:p>
        </p:txBody>
      </p:sp>
      <p:pic>
        <p:nvPicPr>
          <p:cNvPr id="3" name="ALTIM SET orig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59" y="2937169"/>
            <a:ext cx="2596896" cy="1785366"/>
          </a:xfrm>
          <a:prstGeom prst="rect">
            <a:avLst/>
          </a:prstGeom>
        </p:spPr>
      </p:pic>
      <p:pic>
        <p:nvPicPr>
          <p:cNvPr id="2" name="ALTIM SET view w/VBW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59" y="2937169"/>
            <a:ext cx="2596896" cy="2434590"/>
          </a:xfrm>
          <a:prstGeom prst="rect">
            <a:avLst/>
          </a:prstGeom>
        </p:spPr>
      </p:pic>
      <p:pic>
        <p:nvPicPr>
          <p:cNvPr id="11" name="AS view menu">
            <a:extLst>
              <a:ext uri="{FF2B5EF4-FFF2-40B4-BE49-F238E27FC236}">
                <a16:creationId xmlns:a16="http://schemas.microsoft.com/office/drawing/2014/main" id="{FC7DF797-051A-4058-800E-9834FA661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51" y="2937169"/>
            <a:ext cx="1429515" cy="1429515"/>
          </a:xfrm>
          <a:prstGeom prst="rect">
            <a:avLst/>
          </a:prstGeom>
        </p:spPr>
      </p:pic>
      <p:pic>
        <p:nvPicPr>
          <p:cNvPr id="18" name="AS EKN    VBW">
            <a:extLst>
              <a:ext uri="{FF2B5EF4-FFF2-40B4-BE49-F238E27FC236}">
                <a16:creationId xmlns:a16="http://schemas.microsoft.com/office/drawing/2014/main" id="{FD330052-D823-48AF-A6CA-EFC540E53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92" y="2937169"/>
            <a:ext cx="832105" cy="2568860"/>
          </a:xfrm>
          <a:prstGeom prst="rect">
            <a:avLst/>
          </a:prstGeom>
        </p:spPr>
      </p:pic>
      <p:pic>
        <p:nvPicPr>
          <p:cNvPr id="16" name="AS VBW_">
            <a:extLst>
              <a:ext uri="{FF2B5EF4-FFF2-40B4-BE49-F238E27FC236}">
                <a16:creationId xmlns:a16="http://schemas.microsoft.com/office/drawing/2014/main" id="{947F9C97-6ADB-41B2-8C41-C54119C03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92" y="2937169"/>
            <a:ext cx="832105" cy="2568860"/>
          </a:xfrm>
          <a:prstGeom prst="rect">
            <a:avLst/>
          </a:prstGeom>
        </p:spPr>
      </p:pic>
      <p:pic>
        <p:nvPicPr>
          <p:cNvPr id="19" name="AS cursor">
            <a:extLst>
              <a:ext uri="{FF2B5EF4-FFF2-40B4-BE49-F238E27FC236}">
                <a16:creationId xmlns:a16="http://schemas.microsoft.com/office/drawing/2014/main" id="{4FA7C071-2B07-4689-B2F5-E96AF7711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51" y="2937169"/>
            <a:ext cx="844907" cy="2568860"/>
          </a:xfrm>
          <a:prstGeom prst="rect">
            <a:avLst/>
          </a:prstGeom>
        </p:spPr>
      </p:pic>
      <p:pic>
        <p:nvPicPr>
          <p:cNvPr id="10" name="AS dwell">
            <a:extLst>
              <a:ext uri="{FF2B5EF4-FFF2-40B4-BE49-F238E27FC236}">
                <a16:creationId xmlns:a16="http://schemas.microsoft.com/office/drawing/2014/main" id="{6D95A034-D97C-4F15-A741-AFC8ECFF64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51" y="2937169"/>
            <a:ext cx="844907" cy="2568860"/>
          </a:xfrm>
          <a:prstGeom prst="rect">
            <a:avLst/>
          </a:prstGeom>
        </p:spPr>
      </p:pic>
      <p:pic>
        <p:nvPicPr>
          <p:cNvPr id="13" name="AS">
            <a:extLst>
              <a:ext uri="{FF2B5EF4-FFF2-40B4-BE49-F238E27FC236}">
                <a16:creationId xmlns:a16="http://schemas.microsoft.com/office/drawing/2014/main" id="{60E49F3A-A78E-4C72-B0C9-02A9EEF27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51" y="2937169"/>
            <a:ext cx="832105" cy="2568860"/>
          </a:xfrm>
          <a:prstGeom prst="rect">
            <a:avLst/>
          </a:prstGeom>
        </p:spPr>
      </p:pic>
      <p:pic>
        <p:nvPicPr>
          <p:cNvPr id="31" name="cursor">
            <a:extLst>
              <a:ext uri="{FF2B5EF4-FFF2-40B4-BE49-F238E27FC236}">
                <a16:creationId xmlns:a16="http://schemas.microsoft.com/office/drawing/2014/main" id="{F0D2E19F-FCB4-4811-8E56-EA6A90B172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1" y="4571100"/>
            <a:ext cx="81964" cy="137160"/>
          </a:xfrm>
          <a:prstGeom prst="rect">
            <a:avLst/>
          </a:prstGeom>
        </p:spPr>
      </p:pic>
      <p:pic>
        <p:nvPicPr>
          <p:cNvPr id="26" name="Click icon">
            <a:extLst>
              <a:ext uri="{FF2B5EF4-FFF2-40B4-BE49-F238E27FC236}">
                <a16:creationId xmlns:a16="http://schemas.microsoft.com/office/drawing/2014/main" id="{518E6EDB-CB84-4EBE-8ED0-C8BBDFA716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3" name="Toolbar">
            <a:extLst>
              <a:ext uri="{FF2B5EF4-FFF2-40B4-BE49-F238E27FC236}">
                <a16:creationId xmlns:a16="http://schemas.microsoft.com/office/drawing/2014/main" id="{516BB681-2AE4-40C9-BD9C-E2EC6B5183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762"/>
            <a:ext cx="9144000" cy="5159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C8A718-2856-4D72-8423-1B2695896CFA}"/>
              </a:ext>
            </a:extLst>
          </p:cNvPr>
          <p:cNvSpPr/>
          <p:nvPr/>
        </p:nvSpPr>
        <p:spPr bwMode="auto">
          <a:xfrm>
            <a:off x="959002" y="1799302"/>
            <a:ext cx="534041" cy="313605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" name="Highlight boxes">
            <a:extLst>
              <a:ext uri="{FF2B5EF4-FFF2-40B4-BE49-F238E27FC236}">
                <a16:creationId xmlns:a16="http://schemas.microsoft.com/office/drawing/2014/main" id="{247E0AC5-FDFD-4549-881D-4C8DF7F98FD1}"/>
              </a:ext>
            </a:extLst>
          </p:cNvPr>
          <p:cNvGrpSpPr/>
          <p:nvPr/>
        </p:nvGrpSpPr>
        <p:grpSpPr>
          <a:xfrm>
            <a:off x="1428187" y="2016665"/>
            <a:ext cx="6456072" cy="1991773"/>
            <a:chOff x="1428187" y="2016665"/>
            <a:chExt cx="6456072" cy="19917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7B0D70-D7C2-474F-A9E2-0255F5EFD3B6}"/>
                </a:ext>
              </a:extLst>
            </p:cNvPr>
            <p:cNvSpPr txBox="1"/>
            <p:nvPr/>
          </p:nvSpPr>
          <p:spPr>
            <a:xfrm>
              <a:off x="3309243" y="2016665"/>
              <a:ext cx="245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C000"/>
                  </a:solidFill>
                </a:rPr>
                <a:t>View Title Pick 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B250290-7A6E-4C98-B0C1-6C1F1278A18C}"/>
                </a:ext>
              </a:extLst>
            </p:cNvPr>
            <p:cNvCxnSpPr>
              <a:stCxn id="35" idx="2"/>
            </p:cNvCxnSpPr>
            <p:nvPr/>
          </p:nvCxnSpPr>
          <p:spPr bwMode="auto">
            <a:xfrm>
              <a:off x="4534627" y="2478330"/>
              <a:ext cx="0" cy="458839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D53902-CE0A-4CC9-821F-C76EAFFFD9FD}"/>
                </a:ext>
              </a:extLst>
            </p:cNvPr>
            <p:cNvSpPr txBox="1"/>
            <p:nvPr/>
          </p:nvSpPr>
          <p:spPr>
            <a:xfrm>
              <a:off x="1428187" y="2754681"/>
              <a:ext cx="1514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C000"/>
                  </a:solidFill>
                </a:rPr>
                <a:t>Menu</a:t>
              </a:r>
            </a:p>
            <a:p>
              <a:r>
                <a:rPr lang="en-US" sz="2400" dirty="0">
                  <a:solidFill>
                    <a:srgbClr val="FFC000"/>
                  </a:solidFill>
                </a:rPr>
                <a:t>Pick</a:t>
              </a:r>
            </a:p>
            <a:p>
              <a:r>
                <a:rPr lang="en-US" sz="2400" dirty="0">
                  <a:solidFill>
                    <a:srgbClr val="FFC000"/>
                  </a:solidFill>
                </a:rPr>
                <a:t>Area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A8A106A-D943-4319-A728-EB8A3112002A}"/>
                </a:ext>
              </a:extLst>
            </p:cNvPr>
            <p:cNvCxnSpPr/>
            <p:nvPr/>
          </p:nvCxnSpPr>
          <p:spPr bwMode="auto">
            <a:xfrm flipV="1">
              <a:off x="2643825" y="3131820"/>
              <a:ext cx="849945" cy="271365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59B4254-51EA-4729-BC8F-1A7E12542836}"/>
                </a:ext>
              </a:extLst>
            </p:cNvPr>
            <p:cNvSpPr txBox="1"/>
            <p:nvPr/>
          </p:nvSpPr>
          <p:spPr>
            <a:xfrm>
              <a:off x="6369357" y="2808109"/>
              <a:ext cx="1514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C000"/>
                  </a:solidFill>
                </a:rPr>
                <a:t>Minimize View Pick</a:t>
              </a:r>
            </a:p>
            <a:p>
              <a:r>
                <a:rPr lang="en-US" sz="2400" dirty="0">
                  <a:solidFill>
                    <a:srgbClr val="FFC000"/>
                  </a:solidFill>
                </a:rPr>
                <a:t>Area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AA5C274-9222-4177-8284-4446A1103BCE}"/>
                </a:ext>
              </a:extLst>
            </p:cNvPr>
            <p:cNvCxnSpPr>
              <a:stCxn id="43" idx="1"/>
            </p:cNvCxnSpPr>
            <p:nvPr/>
          </p:nvCxnSpPr>
          <p:spPr bwMode="auto">
            <a:xfrm flipH="1" flipV="1">
              <a:off x="5897880" y="3046858"/>
              <a:ext cx="471477" cy="361416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134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185 L -0.2448 -0.207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15 -0.04097 L 0.15955 -0.0344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27 -0.04607 L 0.10209 0.0254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56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09 0.02546 L 0.14237 -0.0375 C 0.15139 -0.05093 0.15643 -0.07083 0.15643 -0.09167 C 0.15643 -0.11528 0.15139 -0.13403 0.14237 -0.14722 L 0.10209 -0.21111 " pathEditMode="relative" rAng="16200000" ptsTypes="AAAAA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will happen if you enter WR DCA on the keyboard and the WX view already contains the DCA report?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You will receive an error message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DCA report will update to the most current weather report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DCA report will be deleted from the 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1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access the template for the ALTIM SET view?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“M” in the header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Tools&gt;Template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ALTIM SET on the 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BE446C-8095-4221-A485-43E24720D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72037"/>
            <a:ext cx="8875794" cy="3410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9F7166-73F1-46D5-B43F-41A7BEC0F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92" y="1683126"/>
            <a:ext cx="3267463" cy="1923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600" t="57557" r="69285" b="21829"/>
          <a:stretch/>
        </p:blipFill>
        <p:spPr>
          <a:xfrm>
            <a:off x="4211659" y="2245498"/>
            <a:ext cx="2942771" cy="15348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C28FD-3E0B-43BA-8ABF-A6BBE6152898}"/>
              </a:ext>
            </a:extLst>
          </p:cNvPr>
          <p:cNvSpPr/>
          <p:nvPr/>
        </p:nvSpPr>
        <p:spPr bwMode="auto">
          <a:xfrm>
            <a:off x="1401745" y="2562330"/>
            <a:ext cx="944545" cy="195943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F900E2-64F4-4D03-ACF4-59DC8E709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84FA81-1046-4BB4-BE87-691C9CE377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2" y="4050202"/>
            <a:ext cx="81964" cy="137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68921B9-53B6-4A36-B669-2B7294934EC5}"/>
              </a:ext>
            </a:extLst>
          </p:cNvPr>
          <p:cNvSpPr/>
          <p:nvPr/>
        </p:nvSpPr>
        <p:spPr bwMode="auto">
          <a:xfrm>
            <a:off x="5084064" y="5047488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34273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0.17448 -0.37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48 -0.37569 L -0.04948 -0.2041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8 -0.20416 L 0.2335 -0.1613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21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You attempt to enter an altimeter station into the ALTIM SET template and you get an invalid response. What does this mean?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The altimeter setting is missing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The altimeter is more than one hour old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The station ID entered is incorrect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remove a weather report with the trackball?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DELETE in the header&gt;TBP or TBE the report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the report&gt;TBP or TBE DELETE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or TBE “M” in the header&gt;TBP or TBE the report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WDG Show temp">
            <a:extLst>
              <a:ext uri="{FF2B5EF4-FFF2-40B4-BE49-F238E27FC236}">
                <a16:creationId xmlns:a16="http://schemas.microsoft.com/office/drawing/2014/main" id="{D7A7A288-3243-4092-B8DF-D96763116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8901"/>
            <a:ext cx="8863602" cy="4383033"/>
          </a:xfrm>
          <a:prstGeom prst="rect">
            <a:avLst/>
          </a:prstGeom>
        </p:spPr>
      </p:pic>
      <p:pic>
        <p:nvPicPr>
          <p:cNvPr id="3" name="WDG Remove Temp">
            <a:extLst>
              <a:ext uri="{FF2B5EF4-FFF2-40B4-BE49-F238E27FC236}">
                <a16:creationId xmlns:a16="http://schemas.microsoft.com/office/drawing/2014/main" id="{6B3EC0E8-5F1D-41F4-B6CC-82B77C02A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8901"/>
            <a:ext cx="8863602" cy="4383033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31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Wind Grid - Layout and Function</a:t>
            </a:r>
          </a:p>
        </p:txBody>
      </p:sp>
      <p:pic>
        <p:nvPicPr>
          <p:cNvPr id="2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grpSp>
        <p:nvGrpSpPr>
          <p:cNvPr id="35" name="Time callout"/>
          <p:cNvGrpSpPr/>
          <p:nvPr/>
        </p:nvGrpSpPr>
        <p:grpSpPr>
          <a:xfrm>
            <a:off x="3081047" y="1109324"/>
            <a:ext cx="2418773" cy="1067418"/>
            <a:chOff x="2410057" y="1105811"/>
            <a:chExt cx="1583691" cy="747515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410057" y="1105811"/>
              <a:ext cx="1583691" cy="430889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400" dirty="0">
                  <a:solidFill>
                    <a:srgbClr val="FFC000"/>
                  </a:solidFill>
                </a:rPr>
                <a:t>Time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endParaRPr>
            </a:p>
          </p:txBody>
        </p:sp>
        <p:cxnSp>
          <p:nvCxnSpPr>
            <p:cNvPr id="34" name="Arrow time"/>
            <p:cNvCxnSpPr/>
            <p:nvPr/>
          </p:nvCxnSpPr>
          <p:spPr bwMode="auto">
            <a:xfrm flipH="1">
              <a:off x="2945109" y="1422437"/>
              <a:ext cx="225422" cy="430889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Date callout"/>
          <p:cNvGrpSpPr/>
          <p:nvPr/>
        </p:nvGrpSpPr>
        <p:grpSpPr>
          <a:xfrm>
            <a:off x="1979396" y="1090423"/>
            <a:ext cx="1508990" cy="1057214"/>
            <a:chOff x="815110" y="1105812"/>
            <a:chExt cx="1508990" cy="68359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815110" y="1105812"/>
              <a:ext cx="1508990" cy="430889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400" dirty="0">
                  <a:solidFill>
                    <a:srgbClr val="FFC000"/>
                  </a:solidFill>
                </a:rPr>
                <a:t>Date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endParaRPr>
            </a:p>
          </p:txBody>
        </p:sp>
        <p:cxnSp>
          <p:nvCxnSpPr>
            <p:cNvPr id="33" name="Arrow date"/>
            <p:cNvCxnSpPr/>
            <p:nvPr/>
          </p:nvCxnSpPr>
          <p:spPr bwMode="auto">
            <a:xfrm rot="10800000" flipV="1">
              <a:off x="1575967" y="1423643"/>
              <a:ext cx="0" cy="365760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Cursor Rectangle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1445497" y="1205720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Cursor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69" y="1287136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2316 0.0986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3 WDG RIC center">
            <a:extLst>
              <a:ext uri="{FF2B5EF4-FFF2-40B4-BE49-F238E27FC236}">
                <a16:creationId xmlns:a16="http://schemas.microsoft.com/office/drawing/2014/main" id="{F5E02C58-1641-46FA-ADF3-992E3F8EE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5"/>
            <a:ext cx="8863602" cy="4383033"/>
          </a:xfrm>
          <a:prstGeom prst="rect">
            <a:avLst/>
          </a:prstGeom>
        </p:spPr>
      </p:pic>
      <p:pic>
        <p:nvPicPr>
          <p:cNvPr id="10" name="2 WDG RIC RT gray">
            <a:extLst>
              <a:ext uri="{FF2B5EF4-FFF2-40B4-BE49-F238E27FC236}">
                <a16:creationId xmlns:a16="http://schemas.microsoft.com/office/drawing/2014/main" id="{1932A840-92BD-4AF2-97A9-3F6DCA7BC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5"/>
            <a:ext cx="8863602" cy="4383033"/>
          </a:xfrm>
          <a:prstGeom prst="rect">
            <a:avLst/>
          </a:prstGeom>
        </p:spPr>
      </p:pic>
      <p:pic>
        <p:nvPicPr>
          <p:cNvPr id="3" name="1 WDG RIC RT">
            <a:extLst>
              <a:ext uri="{FF2B5EF4-FFF2-40B4-BE49-F238E27FC236}">
                <a16:creationId xmlns:a16="http://schemas.microsoft.com/office/drawing/2014/main" id="{E619D6D5-3220-4795-ABA7-C0FEB0273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5"/>
            <a:ext cx="8863602" cy="4383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Wind Grid - </a:t>
            </a:r>
            <a:r>
              <a:rPr lang="en-US" dirty="0" err="1"/>
              <a:t>Recenter</a:t>
            </a:r>
            <a:endParaRPr lang="en-US" dirty="0"/>
          </a:p>
        </p:txBody>
      </p:sp>
      <p:pic>
        <p:nvPicPr>
          <p:cNvPr id="2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9" name="highlight box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509747" y="1170286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arrow cursor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7" y="1287136"/>
            <a:ext cx="81964" cy="137160"/>
          </a:xfrm>
          <a:prstGeom prst="rect">
            <a:avLst/>
          </a:prstGeom>
        </p:spPr>
      </p:pic>
      <p:pic>
        <p:nvPicPr>
          <p:cNvPr id="6" name="cross cursor">
            <a:extLst>
              <a:ext uri="{FF2B5EF4-FFF2-40B4-BE49-F238E27FC236}">
                <a16:creationId xmlns:a16="http://schemas.microsoft.com/office/drawing/2014/main" id="{F7BD00E9-8FD3-4CEC-B552-C3C3EF9E4B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45" y="2527651"/>
            <a:ext cx="176121" cy="175940"/>
          </a:xfrm>
          <a:prstGeom prst="rect">
            <a:avLst/>
          </a:prstGeom>
        </p:spPr>
      </p:pic>
      <p:grpSp>
        <p:nvGrpSpPr>
          <p:cNvPr id="12" name="Center marker">
            <a:extLst>
              <a:ext uri="{FF2B5EF4-FFF2-40B4-BE49-F238E27FC236}">
                <a16:creationId xmlns:a16="http://schemas.microsoft.com/office/drawing/2014/main" id="{29C4CBAE-E549-4393-8389-D8DF9FB276D2}"/>
              </a:ext>
            </a:extLst>
          </p:cNvPr>
          <p:cNvGrpSpPr/>
          <p:nvPr/>
        </p:nvGrpSpPr>
        <p:grpSpPr>
          <a:xfrm>
            <a:off x="4371750" y="4052775"/>
            <a:ext cx="405580" cy="405580"/>
            <a:chOff x="4293010" y="4070555"/>
            <a:chExt cx="405580" cy="4055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E25751-D5F1-4E38-849C-D04C6CC26713}"/>
                </a:ext>
              </a:extLst>
            </p:cNvPr>
            <p:cNvCxnSpPr/>
            <p:nvPr/>
          </p:nvCxnSpPr>
          <p:spPr bwMode="auto">
            <a:xfrm>
              <a:off x="4495800" y="4070555"/>
              <a:ext cx="0" cy="40558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8378B6B-C29C-4635-BD6A-48DA01974FB3}"/>
                </a:ext>
              </a:extLst>
            </p:cNvPr>
            <p:cNvCxnSpPr/>
            <p:nvPr/>
          </p:nvCxnSpPr>
          <p:spPr bwMode="auto">
            <a:xfrm rot="5400000">
              <a:off x="4495800" y="4070555"/>
              <a:ext cx="0" cy="40558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3" name="arrow cursor">
            <a:extLst>
              <a:ext uri="{FF2B5EF4-FFF2-40B4-BE49-F238E27FC236}">
                <a16:creationId xmlns:a16="http://schemas.microsoft.com/office/drawing/2014/main" id="{6C5872A8-DA73-4BDC-8355-D87132ED05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91" y="4801975"/>
            <a:ext cx="81964" cy="137160"/>
          </a:xfrm>
          <a:prstGeom prst="rect">
            <a:avLst/>
          </a:prstGeom>
        </p:spPr>
      </p:pic>
      <p:sp>
        <p:nvSpPr>
          <p:cNvPr id="22" name="Dwell box">
            <a:extLst>
              <a:ext uri="{FF2B5EF4-FFF2-40B4-BE49-F238E27FC236}">
                <a16:creationId xmlns:a16="http://schemas.microsoft.com/office/drawing/2014/main" id="{D0475C84-591E-4718-BE4C-AACA17276A6C}"/>
              </a:ext>
            </a:extLst>
          </p:cNvPr>
          <p:cNvSpPr/>
          <p:nvPr/>
        </p:nvSpPr>
        <p:spPr bwMode="auto">
          <a:xfrm>
            <a:off x="446118" y="1869280"/>
            <a:ext cx="758796" cy="24050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9" name="Begin with TBP"/>
          <p:cNvGrpSpPr/>
          <p:nvPr/>
        </p:nvGrpSpPr>
        <p:grpSpPr>
          <a:xfrm>
            <a:off x="811364" y="1095078"/>
            <a:ext cx="2275879" cy="814683"/>
            <a:chOff x="2906416" y="1167105"/>
            <a:chExt cx="784919" cy="570525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906416" y="1167105"/>
              <a:ext cx="784919" cy="430889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400" dirty="0">
                  <a:solidFill>
                    <a:srgbClr val="FFC000"/>
                  </a:solidFill>
                </a:rPr>
                <a:t>Begin with TBP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2991016" y="1449146"/>
              <a:ext cx="0" cy="288484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0283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1111 0.0930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465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9305 L 0.16354 0.1819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44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52309 0.321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WDG RIC center">
            <a:extLst>
              <a:ext uri="{FF2B5EF4-FFF2-40B4-BE49-F238E27FC236}">
                <a16:creationId xmlns:a16="http://schemas.microsoft.com/office/drawing/2014/main" id="{DEA2E846-9365-435C-AF1C-4D65531DF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5"/>
            <a:ext cx="8863602" cy="4383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Wind Grid - Change Range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307067" y="1117405"/>
            <a:ext cx="6239740" cy="765103"/>
            <a:chOff x="815110" y="1105812"/>
            <a:chExt cx="3076098" cy="555189"/>
          </a:xfrm>
        </p:grpSpPr>
        <p:sp>
          <p:nvSpPr>
            <p:cNvPr id="24" name="Rectangle 23"/>
            <p:cNvSpPr/>
            <p:nvPr/>
          </p:nvSpPr>
          <p:spPr bwMode="auto">
            <a:xfrm>
              <a:off x="815110" y="1105812"/>
              <a:ext cx="3076098" cy="430889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400" dirty="0">
                  <a:solidFill>
                    <a:srgbClr val="FFC000"/>
                  </a:solidFill>
                </a:rPr>
                <a:t>TBE to increase - TBP to decrease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1035636" y="1390271"/>
              <a:ext cx="107318" cy="270730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76" y="2034642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90534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WDG RIC center FL290">
            <a:extLst>
              <a:ext uri="{FF2B5EF4-FFF2-40B4-BE49-F238E27FC236}">
                <a16:creationId xmlns:a16="http://schemas.microsoft.com/office/drawing/2014/main" id="{66571B37-52F0-4BD4-935D-9ACF30E97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5"/>
            <a:ext cx="8863602" cy="4383033"/>
          </a:xfrm>
          <a:prstGeom prst="rect">
            <a:avLst/>
          </a:prstGeom>
        </p:spPr>
      </p:pic>
      <p:pic>
        <p:nvPicPr>
          <p:cNvPr id="6" name="WDG 14,000'">
            <a:extLst>
              <a:ext uri="{FF2B5EF4-FFF2-40B4-BE49-F238E27FC236}">
                <a16:creationId xmlns:a16="http://schemas.microsoft.com/office/drawing/2014/main" id="{81DC6295-EB69-4E8B-8A14-A5D6E8BF8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4"/>
            <a:ext cx="8863602" cy="4383033"/>
          </a:xfrm>
          <a:prstGeom prst="rect">
            <a:avLst/>
          </a:prstGeom>
        </p:spPr>
      </p:pic>
      <p:pic>
        <p:nvPicPr>
          <p:cNvPr id="31" name="Alt Menu inactive 290">
            <a:extLst>
              <a:ext uri="{FF2B5EF4-FFF2-40B4-BE49-F238E27FC236}">
                <a16:creationId xmlns:a16="http://schemas.microsoft.com/office/drawing/2014/main" id="{ABF2D531-4D15-46B6-BB11-C5A54B007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01" y="969895"/>
            <a:ext cx="1243587" cy="5038354"/>
          </a:xfrm>
          <a:prstGeom prst="rect">
            <a:avLst/>
          </a:prstGeom>
        </p:spPr>
      </p:pic>
      <p:pic>
        <p:nvPicPr>
          <p:cNvPr id="34" name="Alt Menu active 290">
            <a:extLst>
              <a:ext uri="{FF2B5EF4-FFF2-40B4-BE49-F238E27FC236}">
                <a16:creationId xmlns:a16="http://schemas.microsoft.com/office/drawing/2014/main" id="{7E5D9F30-9981-4A04-A975-0DB1D4FC0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01" y="969895"/>
            <a:ext cx="1243587" cy="5038354"/>
          </a:xfrm>
          <a:prstGeom prst="rect">
            <a:avLst/>
          </a:prstGeom>
        </p:spPr>
      </p:pic>
      <p:pic>
        <p:nvPicPr>
          <p:cNvPr id="30" name="Alt Menu active 14,000">
            <a:extLst>
              <a:ext uri="{FF2B5EF4-FFF2-40B4-BE49-F238E27FC236}">
                <a16:creationId xmlns:a16="http://schemas.microsoft.com/office/drawing/2014/main" id="{40D5BEB1-A532-431C-8BDF-3435F3B5E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01" y="969895"/>
            <a:ext cx="1243587" cy="50383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34</a:t>
            </a:fld>
            <a:endParaRPr lang="en-US" dirty="0"/>
          </a:p>
        </p:txBody>
      </p:sp>
      <p:pic>
        <p:nvPicPr>
          <p:cNvPr id="2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 flipH="1">
            <a:off x="2905719" y="1448506"/>
            <a:ext cx="283570" cy="477515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ursor callout">
            <a:extLst>
              <a:ext uri="{FF2B5EF4-FFF2-40B4-BE49-F238E27FC236}">
                <a16:creationId xmlns:a16="http://schemas.microsoft.com/office/drawing/2014/main" id="{E06ABAFB-52AB-4E6A-A19F-B93F1DB691D5}"/>
              </a:ext>
            </a:extLst>
          </p:cNvPr>
          <p:cNvSpPr/>
          <p:nvPr/>
        </p:nvSpPr>
        <p:spPr bwMode="auto">
          <a:xfrm>
            <a:off x="1881339" y="1188757"/>
            <a:ext cx="393700" cy="2921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To exit TBP"/>
          <p:cNvGrpSpPr/>
          <p:nvPr/>
        </p:nvGrpSpPr>
        <p:grpSpPr>
          <a:xfrm>
            <a:off x="5985920" y="5384202"/>
            <a:ext cx="2449893" cy="444394"/>
            <a:chOff x="5559574" y="5384202"/>
            <a:chExt cx="2449893" cy="444394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5559574" y="5384202"/>
              <a:ext cx="1463467" cy="444394"/>
            </a:xfrm>
            <a:prstGeom prst="roundRect">
              <a:avLst/>
            </a:prstGeom>
            <a:solidFill>
              <a:srgbClr val="000000"/>
            </a:solidFill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FFC000"/>
                  </a:solidFill>
                </a:rPr>
                <a:t>To exit TBP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6" idx="3"/>
            </p:cNvCxnSpPr>
            <p:nvPr/>
          </p:nvCxnSpPr>
          <p:spPr bwMode="auto">
            <a:xfrm>
              <a:off x="7023041" y="5606399"/>
              <a:ext cx="986426" cy="176334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2. TBP desired Altitude"/>
          <p:cNvGrpSpPr/>
          <p:nvPr/>
        </p:nvGrpSpPr>
        <p:grpSpPr>
          <a:xfrm>
            <a:off x="4774492" y="2821823"/>
            <a:ext cx="3170902" cy="925534"/>
            <a:chOff x="3820494" y="3626002"/>
            <a:chExt cx="3170902" cy="925534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20494" y="3626002"/>
              <a:ext cx="2729210" cy="444394"/>
            </a:xfrm>
            <a:prstGeom prst="roundRect">
              <a:avLst/>
            </a:prstGeom>
            <a:solidFill>
              <a:srgbClr val="000000"/>
            </a:solidFill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FFC000"/>
                  </a:solidFill>
                </a:rPr>
                <a:t>2. TBP desired Altitude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11" idx="3"/>
            </p:cNvCxnSpPr>
            <p:nvPr/>
          </p:nvCxnSpPr>
          <p:spPr bwMode="auto">
            <a:xfrm>
              <a:off x="6549704" y="3848199"/>
              <a:ext cx="441692" cy="703337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1. TBP Altitude button"/>
          <p:cNvSpPr/>
          <p:nvPr/>
        </p:nvSpPr>
        <p:spPr bwMode="auto">
          <a:xfrm>
            <a:off x="3082553" y="1139496"/>
            <a:ext cx="2590254" cy="388221"/>
          </a:xfrm>
          <a:prstGeom prst="roundRect">
            <a:avLst/>
          </a:prstGeom>
          <a:solidFill>
            <a:srgbClr val="000000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FFC000"/>
                </a:solidFill>
              </a:rPr>
              <a:t>1. TBP Altitude button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Cursor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95" y="1274563"/>
            <a:ext cx="81964" cy="13716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Wind Grid - Change Altitude</a:t>
            </a:r>
          </a:p>
        </p:txBody>
      </p:sp>
      <p:sp>
        <p:nvSpPr>
          <p:cNvPr id="35" name="Dwell box">
            <a:extLst>
              <a:ext uri="{FF2B5EF4-FFF2-40B4-BE49-F238E27FC236}">
                <a16:creationId xmlns:a16="http://schemas.microsoft.com/office/drawing/2014/main" id="{FF76ABC6-F264-479D-9254-1123863E49FD}"/>
              </a:ext>
            </a:extLst>
          </p:cNvPr>
          <p:cNvSpPr/>
          <p:nvPr/>
        </p:nvSpPr>
        <p:spPr bwMode="auto">
          <a:xfrm>
            <a:off x="2200305" y="1869280"/>
            <a:ext cx="945325" cy="24050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3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6737 0.0949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47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7 0.09491 L 0.65521 0.375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92" y="1400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21 0.37524 L 0.71268 0.6622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1435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5" grpId="0" animBg="1"/>
      <p:bldP spid="3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35</a:t>
            </a:fld>
            <a:endParaRPr lang="en-US" dirty="0"/>
          </a:p>
        </p:txBody>
      </p:sp>
      <p:pic>
        <p:nvPicPr>
          <p:cNvPr id="12" name="WDG RIC center FL290">
            <a:extLst>
              <a:ext uri="{FF2B5EF4-FFF2-40B4-BE49-F238E27FC236}">
                <a16:creationId xmlns:a16="http://schemas.microsoft.com/office/drawing/2014/main" id="{D0277EA0-FBAD-429A-A4EB-462005DE2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6475"/>
            <a:ext cx="8863602" cy="4383033"/>
          </a:xfrm>
          <a:prstGeom prst="rect">
            <a:avLst/>
          </a:prstGeom>
        </p:spPr>
      </p:pic>
      <p:pic>
        <p:nvPicPr>
          <p:cNvPr id="3" name="WGD No WX Data">
            <a:extLst>
              <a:ext uri="{FF2B5EF4-FFF2-40B4-BE49-F238E27FC236}">
                <a16:creationId xmlns:a16="http://schemas.microsoft.com/office/drawing/2014/main" id="{03299CAC-F8C1-4940-9AA6-7DAA84022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604049"/>
            <a:ext cx="8863602" cy="438303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Wind Grid - Problem Indicators</a:t>
            </a:r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1" name="Cuesor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73" y="2274870"/>
            <a:ext cx="81964" cy="137160"/>
          </a:xfrm>
          <a:prstGeom prst="rect">
            <a:avLst/>
          </a:prstGeom>
        </p:spPr>
      </p:pic>
      <p:grpSp>
        <p:nvGrpSpPr>
          <p:cNvPr id="36" name="Stale Weather indicator Group"/>
          <p:cNvGrpSpPr/>
          <p:nvPr/>
        </p:nvGrpSpPr>
        <p:grpSpPr>
          <a:xfrm>
            <a:off x="3509762" y="1146487"/>
            <a:ext cx="3918150" cy="1056221"/>
            <a:chOff x="525406" y="1249642"/>
            <a:chExt cx="3076098" cy="76643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525406" y="1249642"/>
              <a:ext cx="3076098" cy="430889"/>
            </a:xfrm>
            <a:prstGeom prst="rect">
              <a:avLst/>
            </a:prstGeom>
            <a:noFill/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R="0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2400" dirty="0">
                  <a:solidFill>
                    <a:srgbClr val="FFC000"/>
                  </a:solidFill>
                </a:rPr>
                <a:t>Stale Weather indicator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646457" y="1535328"/>
              <a:ext cx="235309" cy="480749"/>
            </a:xfrm>
            <a:prstGeom prst="straightConnector1">
              <a:avLst/>
            </a:prstGeom>
            <a:noFill/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854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keyboard command to show the wind grid display at a specified altitude?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800" dirty="0">
                <a:latin typeface="Consolas" panose="020B0609020204030204" pitchFamily="49" charset="0"/>
              </a:rPr>
              <a:t>UU </a:t>
            </a:r>
            <a:r>
              <a:rPr lang="en-US" sz="2800" dirty="0" smtClean="0">
                <a:latin typeface="Consolas" panose="020B0609020204030204" pitchFamily="49" charset="0"/>
              </a:rPr>
              <a:t>&lt;</a:t>
            </a:r>
            <a:r>
              <a:rPr lang="en-US" dirty="0" smtClean="0"/>
              <a:t>altitude</a:t>
            </a:r>
            <a:r>
              <a:rPr lang="en-US" dirty="0"/>
              <a:t>&gt;</a:t>
            </a:r>
            <a:r>
              <a:rPr lang="en-US" sz="2800" dirty="0" smtClean="0">
                <a:latin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</a:rPr>
              <a:t>W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800" dirty="0">
                <a:latin typeface="Consolas" panose="020B0609020204030204" pitchFamily="49" charset="0"/>
              </a:rPr>
              <a:t>UU </a:t>
            </a:r>
            <a:r>
              <a:rPr lang="en-US" dirty="0"/>
              <a:t>&lt;</a:t>
            </a:r>
            <a:r>
              <a:rPr lang="en-US" dirty="0" smtClean="0"/>
              <a:t>altitude&gt;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800" dirty="0">
                <a:latin typeface="Consolas" panose="020B0609020204030204" pitchFamily="49" charset="0"/>
              </a:rPr>
              <a:t>UU W </a:t>
            </a:r>
            <a:r>
              <a:rPr lang="en-US" dirty="0"/>
              <a:t>&lt;</a:t>
            </a:r>
            <a:r>
              <a:rPr lang="en-US" dirty="0" smtClean="0"/>
              <a:t>altitude</a:t>
            </a:r>
            <a:r>
              <a:rPr lang="en-US" dirty="0"/>
              <a:t>&gt;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4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704"/>
            <a:ext cx="8472488" cy="4872780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After TBP on </a:t>
            </a:r>
            <a:r>
              <a:rPr lang="en-US" dirty="0" err="1"/>
              <a:t>Recenter</a:t>
            </a:r>
            <a:r>
              <a:rPr lang="en-US" dirty="0"/>
              <a:t>, how do you </a:t>
            </a:r>
            <a:r>
              <a:rPr lang="en-US" dirty="0" err="1"/>
              <a:t>recenter</a:t>
            </a:r>
            <a:r>
              <a:rPr lang="en-US" dirty="0"/>
              <a:t> the map over an intersection? 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TBP over intersection where you want the map centered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TBE over intersection where you want the map centered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TBH the intersection where you want the map centered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4"/>
          <a:stretch/>
        </p:blipFill>
        <p:spPr>
          <a:xfrm>
            <a:off x="198989" y="2039146"/>
            <a:ext cx="8746023" cy="143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704"/>
            <a:ext cx="8472488" cy="455518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decrease the range by one 25 mile increment?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TBE on Range button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on Range button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TBH on Range button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4"/>
          <a:stretch/>
        </p:blipFill>
        <p:spPr>
          <a:xfrm>
            <a:off x="198989" y="2039146"/>
            <a:ext cx="8746023" cy="143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89CAD1-5BCB-4637-B759-B0719E267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72037"/>
            <a:ext cx="8875794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Airspace Status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9F7166-73F1-46D5-B43F-41A7BEC0F1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34" y="1775923"/>
            <a:ext cx="3267463" cy="1923292"/>
          </a:xfrm>
          <a:prstGeom prst="rect">
            <a:avLst/>
          </a:prstGeom>
        </p:spPr>
      </p:pic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68921B9-53B6-4A36-B669-2B7294934EC5}"/>
              </a:ext>
            </a:extLst>
          </p:cNvPr>
          <p:cNvSpPr/>
          <p:nvPr/>
        </p:nvSpPr>
        <p:spPr bwMode="auto">
          <a:xfrm>
            <a:off x="5120640" y="5047488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C28FD-3E0B-43BA-8ABF-A6BBE6152898}"/>
              </a:ext>
            </a:extLst>
          </p:cNvPr>
          <p:cNvSpPr/>
          <p:nvPr/>
        </p:nvSpPr>
        <p:spPr bwMode="auto">
          <a:xfrm>
            <a:off x="1414718" y="2222033"/>
            <a:ext cx="1661586" cy="195943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F900E2-64F4-4D03-ACF4-59DC8E7096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44F512-FC6E-4AA6-BDF7-8A2C18F55B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9848"/>
            <a:ext cx="6797392" cy="4933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84FA81-1046-4BB4-BE87-691C9CE377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2" y="4050202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0.17448 -0.37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-18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48 -0.37569 L -0.03438 -0.2548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32 -0.16527 L 0.42222 -0.16018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2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39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AC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Toolbar select GPD op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4" name="ACL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UAL153 dwe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UAL153 selec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UAL153 GPD op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1" name="UAL153 exi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6" name="ACL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2" name="UAL004 alert dwel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5" name="UAL004 alert GPD selec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4" name="UAL004 alert GPD op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3" name="Alert mask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8" r="90614" b="48828"/>
          <a:stretch/>
        </p:blipFill>
        <p:spPr>
          <a:xfrm>
            <a:off x="0" y="3034910"/>
            <a:ext cx="858302" cy="454396"/>
          </a:xfrm>
          <a:prstGeom prst="rect">
            <a:avLst/>
          </a:prstGeom>
        </p:spPr>
      </p:pic>
      <p:pic>
        <p:nvPicPr>
          <p:cNvPr id="29" name="ACL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3" name="Cursor">
            <a:extLst>
              <a:ext uri="{FF2B5EF4-FFF2-40B4-BE49-F238E27FC236}">
                <a16:creationId xmlns:a16="http://schemas.microsoft.com/office/drawing/2014/main" id="{30803596-EC24-4479-9D08-F120766C39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3" y="5616076"/>
            <a:ext cx="81964" cy="137160"/>
          </a:xfrm>
          <a:prstGeom prst="rect">
            <a:avLst/>
          </a:prstGeom>
        </p:spPr>
      </p:pic>
      <p:grpSp>
        <p:nvGrpSpPr>
          <p:cNvPr id="27" name="UU G MCA"/>
          <p:cNvGrpSpPr/>
          <p:nvPr/>
        </p:nvGrpSpPr>
        <p:grpSpPr>
          <a:xfrm>
            <a:off x="0" y="857250"/>
            <a:ext cx="9144000" cy="5143500"/>
            <a:chOff x="0" y="857250"/>
            <a:chExt cx="9144000" cy="5143500"/>
          </a:xfrm>
        </p:grpSpPr>
        <p:pic>
          <p:nvPicPr>
            <p:cNvPr id="3" name="ACL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7250"/>
              <a:ext cx="9144000" cy="5143500"/>
            </a:xfrm>
            <a:prstGeom prst="rect">
              <a:avLst/>
            </a:prstGeom>
          </p:spPr>
        </p:pic>
        <p:sp>
          <p:nvSpPr>
            <p:cNvPr id="22" name="MCA mask"/>
            <p:cNvSpPr/>
            <p:nvPr/>
          </p:nvSpPr>
          <p:spPr bwMode="auto">
            <a:xfrm>
              <a:off x="463550" y="4933315"/>
              <a:ext cx="808990" cy="279400"/>
            </a:xfrm>
            <a:prstGeom prst="rect">
              <a:avLst/>
            </a:prstGeom>
            <a:solidFill>
              <a:srgbClr val="00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" name="UU G ACL op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8" name="UUG Callout"/>
          <p:cNvSpPr/>
          <p:nvPr/>
        </p:nvSpPr>
        <p:spPr bwMode="auto">
          <a:xfrm>
            <a:off x="897949" y="4619484"/>
            <a:ext cx="1388051" cy="351845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nsolas" panose="020B0609020204030204" pitchFamily="49" charset="0"/>
              </a:rPr>
              <a:t>UU 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31" name="Flight ID Callout"/>
          <p:cNvSpPr/>
          <p:nvPr/>
        </p:nvSpPr>
        <p:spPr bwMode="auto">
          <a:xfrm>
            <a:off x="1776152" y="2256609"/>
            <a:ext cx="2600324" cy="386146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Flight ID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32" name="Alert Callout"/>
          <p:cNvSpPr/>
          <p:nvPr/>
        </p:nvSpPr>
        <p:spPr bwMode="auto">
          <a:xfrm>
            <a:off x="553821" y="3009536"/>
            <a:ext cx="1416653" cy="381362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anose="020B0604020202020204" pitchFamily="34" charset="0"/>
              </a:rPr>
              <a:t>Alert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 useBgFill="1">
        <p:nvSpPr>
          <p:cNvPr id="5" name="Title mask"/>
          <p:cNvSpPr/>
          <p:nvPr/>
        </p:nvSpPr>
        <p:spPr bwMode="auto">
          <a:xfrm>
            <a:off x="0" y="423029"/>
            <a:ext cx="9144000" cy="651604"/>
          </a:xfrm>
          <a:prstGeom prst="rect">
            <a:avLst/>
          </a:prstGeom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oolbar Callout"/>
          <p:cNvSpPr/>
          <p:nvPr/>
        </p:nvSpPr>
        <p:spPr bwMode="auto">
          <a:xfrm>
            <a:off x="1776152" y="1250524"/>
            <a:ext cx="2600324" cy="337692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cs typeface="Arial" panose="020B0604020202020204" pitchFamily="34" charset="0"/>
              </a:rPr>
              <a:t>Toolbar Button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Opening the </a:t>
            </a:r>
            <a:r>
              <a:rPr lang="en-US" dirty="0" smtClean="0"/>
              <a:t>GPD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1481E-6 L 0.02205 -0.615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-30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-0.61528 L 0.03021 -0.4608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7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46088 L 0.78437 -0.4916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-14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438 -0.49167 L -0.09913 -0.3534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4" y="689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14 -0.35347 L 0.78438 -0.49167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67" y="-689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30" grpId="0" animBg="1"/>
      <p:bldP spid="3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40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GPD curren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8" y="1169028"/>
            <a:ext cx="8939263" cy="4848493"/>
          </a:xfrm>
          <a:prstGeom prst="rect">
            <a:avLst/>
          </a:prstGeom>
        </p:spPr>
      </p:pic>
      <p:pic>
        <p:nvPicPr>
          <p:cNvPr id="8" name="GPD future +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78503"/>
            <a:ext cx="8925317" cy="481595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Title </a:t>
            </a:r>
            <a:r>
              <a:rPr lang="en-US" dirty="0" smtClean="0"/>
              <a:t>Bar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47378" y="1132340"/>
            <a:ext cx="9030292" cy="284269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PD current zoom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2" r="36877" b="96103"/>
          <a:stretch/>
        </p:blipFill>
        <p:spPr>
          <a:xfrm>
            <a:off x="1215097" y="1956295"/>
            <a:ext cx="6155356" cy="402662"/>
          </a:xfrm>
          <a:prstGeom prst="rect">
            <a:avLst/>
          </a:prstGeom>
        </p:spPr>
      </p:pic>
      <p:sp>
        <p:nvSpPr>
          <p:cNvPr id="3" name="Current trapz"/>
          <p:cNvSpPr/>
          <p:nvPr/>
        </p:nvSpPr>
        <p:spPr bwMode="auto">
          <a:xfrm>
            <a:off x="1215097" y="1340804"/>
            <a:ext cx="6155356" cy="639182"/>
          </a:xfrm>
          <a:prstGeom prst="trapezoid">
            <a:avLst>
              <a:gd name="adj" fmla="val 253442"/>
            </a:avLst>
          </a:prstGeom>
          <a:solidFill>
            <a:srgbClr val="FFC000">
              <a:alpha val="59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PD future +2 zoo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1" r="36015" b="96157"/>
          <a:stretch/>
        </p:blipFill>
        <p:spPr>
          <a:xfrm>
            <a:off x="1037579" y="1979110"/>
            <a:ext cx="6563064" cy="394440"/>
          </a:xfrm>
          <a:prstGeom prst="rect">
            <a:avLst/>
          </a:prstGeom>
        </p:spPr>
      </p:pic>
      <p:sp>
        <p:nvSpPr>
          <p:cNvPr id="14" name="+2 trapz"/>
          <p:cNvSpPr/>
          <p:nvPr/>
        </p:nvSpPr>
        <p:spPr bwMode="auto">
          <a:xfrm>
            <a:off x="1037579" y="1339926"/>
            <a:ext cx="6563064" cy="639182"/>
          </a:xfrm>
          <a:prstGeom prst="trapezoid">
            <a:avLst>
              <a:gd name="adj" fmla="val 274197"/>
            </a:avLst>
          </a:prstGeom>
          <a:solidFill>
            <a:srgbClr val="FFC000">
              <a:alpha val="59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ight Arrow Callout 4"/>
          <p:cNvSpPr/>
          <p:nvPr/>
        </p:nvSpPr>
        <p:spPr bwMode="auto">
          <a:xfrm>
            <a:off x="7124258" y="4690444"/>
            <a:ext cx="1725041" cy="805431"/>
          </a:xfrm>
          <a:prstGeom prst="rightArrowCallout">
            <a:avLst/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White Border</a:t>
            </a:r>
          </a:p>
        </p:txBody>
      </p:sp>
    </p:spTree>
    <p:extLst>
      <p:ext uri="{BB962C8B-B14F-4D97-AF65-F5344CB8AC3E}">
        <p14:creationId xmlns:p14="http://schemas.microsoft.com/office/powerpoint/2010/main" val="44253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3" grpId="1" animBg="1"/>
      <p:bldP spid="1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41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Menu </a:t>
            </a:r>
            <a:r>
              <a:rPr lang="en-US" dirty="0" smtClean="0"/>
              <a:t>Bar - General</a:t>
            </a:r>
            <a:endParaRPr lang="en-US" dirty="0"/>
          </a:p>
        </p:txBody>
      </p:sp>
      <p:pic>
        <p:nvPicPr>
          <p:cNvPr id="32" name="29 GPD after map exi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16" name="28 Map Features Menu Exit dwe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17" name="27 Waypoint labels o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24" name="26 Waypoint labels dwe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27" name="25 Waypoints selec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29" name="24 Waypoints dwel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30" name="23 NAVAID Lables selec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31" name="22 NAVAID Labels dwell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8442" cy="4837176"/>
          </a:xfrm>
          <a:prstGeom prst="rect">
            <a:avLst/>
          </a:prstGeom>
        </p:spPr>
      </p:pic>
      <p:pic>
        <p:nvPicPr>
          <p:cNvPr id="28" name="21 V reselec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2" name="20 V dwell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3" name="19 V selec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36" name="18 Low reselec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5" name="17 Low deselect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6" name="16 Low selec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8" name="15 Map Features op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9" name="14 Map Options open Features dwell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10" name="13 Map options dwell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35" name="12 Restored dwell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11" name="11 Restore dwell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14" name="10 Supress dwell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45" name="4 Range 40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901112" cy="4833196"/>
          </a:xfrm>
          <a:prstGeom prst="rect">
            <a:avLst/>
          </a:prstGeom>
        </p:spPr>
      </p:pic>
      <p:pic>
        <p:nvPicPr>
          <p:cNvPr id="43" name="1 Recenter dwell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178043"/>
            <a:ext cx="8891891" cy="4828189"/>
          </a:xfrm>
          <a:prstGeom prst="rect">
            <a:avLst/>
          </a:prstGeom>
        </p:spPr>
      </p:pic>
      <p:sp>
        <p:nvSpPr>
          <p:cNvPr id="50" name="Map Options callout"/>
          <p:cNvSpPr/>
          <p:nvPr/>
        </p:nvSpPr>
        <p:spPr bwMode="auto">
          <a:xfrm>
            <a:off x="2285400" y="1841851"/>
            <a:ext cx="1677929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Map Options</a:t>
            </a:r>
          </a:p>
        </p:txBody>
      </p:sp>
      <p:sp>
        <p:nvSpPr>
          <p:cNvPr id="49" name="Suppress callout"/>
          <p:cNvSpPr/>
          <p:nvPr/>
        </p:nvSpPr>
        <p:spPr bwMode="auto">
          <a:xfrm>
            <a:off x="1546592" y="1841851"/>
            <a:ext cx="1268045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</a:rPr>
              <a:t>Suppress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ange callout"/>
          <p:cNvSpPr/>
          <p:nvPr/>
        </p:nvSpPr>
        <p:spPr bwMode="auto">
          <a:xfrm>
            <a:off x="907776" y="1841851"/>
            <a:ext cx="939976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</a:rPr>
              <a:t>Range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enter callout"/>
          <p:cNvSpPr/>
          <p:nvPr/>
        </p:nvSpPr>
        <p:spPr bwMode="auto">
          <a:xfrm>
            <a:off x="36016" y="1841851"/>
            <a:ext cx="1268045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err="1" smtClean="0">
                <a:solidFill>
                  <a:srgbClr val="FFC000"/>
                </a:solidFill>
              </a:rPr>
              <a:t>Recenter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49" grpId="0" animBg="1"/>
      <p:bldP spid="49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42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393405" y="344488"/>
            <a:ext cx="850770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</a:t>
            </a:r>
            <a:r>
              <a:rPr lang="en-US" dirty="0" smtClean="0"/>
              <a:t>Map Symbols</a:t>
            </a:r>
            <a:endParaRPr lang="en-US" dirty="0"/>
          </a:p>
        </p:txBody>
      </p:sp>
      <p:sp>
        <p:nvSpPr>
          <p:cNvPr id="20" name="Right Arrow Callout 19"/>
          <p:cNvSpPr/>
          <p:nvPr/>
        </p:nvSpPr>
        <p:spPr bwMode="auto">
          <a:xfrm>
            <a:off x="307606" y="5405932"/>
            <a:ext cx="952302" cy="3790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840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MSP</a:t>
            </a:r>
          </a:p>
        </p:txBody>
      </p:sp>
      <p:pic>
        <p:nvPicPr>
          <p:cNvPr id="2" name="1 Sectors low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sp>
        <p:nvSpPr>
          <p:cNvPr id="41" name="Sector Rectangle"/>
          <p:cNvSpPr/>
          <p:nvPr/>
        </p:nvSpPr>
        <p:spPr bwMode="auto">
          <a:xfrm>
            <a:off x="2654321" y="5361796"/>
            <a:ext cx="289560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Sector Boundaries</a:t>
            </a:r>
          </a:p>
        </p:txBody>
      </p:sp>
      <p:pic>
        <p:nvPicPr>
          <p:cNvPr id="8" name="2 Airport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grpSp>
        <p:nvGrpSpPr>
          <p:cNvPr id="37" name="Airport zoom"/>
          <p:cNvGrpSpPr/>
          <p:nvPr/>
        </p:nvGrpSpPr>
        <p:grpSpPr>
          <a:xfrm>
            <a:off x="4892791" y="3483328"/>
            <a:ext cx="782143" cy="451221"/>
            <a:chOff x="7448228" y="4802002"/>
            <a:chExt cx="782143" cy="451221"/>
          </a:xfrm>
        </p:grpSpPr>
        <p:pic>
          <p:nvPicPr>
            <p:cNvPr id="10" name="airport zoom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7" t="41854" r="58968" b="47095"/>
            <a:stretch/>
          </p:blipFill>
          <p:spPr>
            <a:xfrm>
              <a:off x="7448228" y="4809491"/>
              <a:ext cx="430530" cy="436245"/>
            </a:xfrm>
            <a:prstGeom prst="rect">
              <a:avLst/>
            </a:prstGeom>
            <a:ln w="25400">
              <a:solidFill>
                <a:srgbClr val="FFC000"/>
              </a:solidFill>
              <a:prstDash val="sysDot"/>
            </a:ln>
          </p:spPr>
        </p:pic>
        <p:sp>
          <p:nvSpPr>
            <p:cNvPr id="34" name="Trapezoid 33"/>
            <p:cNvSpPr/>
            <p:nvPr/>
          </p:nvSpPr>
          <p:spPr bwMode="auto">
            <a:xfrm rot="5400000">
              <a:off x="7828954" y="4851807"/>
              <a:ext cx="451221" cy="351612"/>
            </a:xfrm>
            <a:prstGeom prst="trapezoid">
              <a:avLst>
                <a:gd name="adj" fmla="val 52848"/>
              </a:avLst>
            </a:prstGeom>
            <a:solidFill>
              <a:srgbClr val="FFC000">
                <a:alpha val="60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9" name="Airport Rectangle"/>
          <p:cNvSpPr/>
          <p:nvPr/>
        </p:nvSpPr>
        <p:spPr bwMode="auto">
          <a:xfrm>
            <a:off x="3415286" y="5361796"/>
            <a:ext cx="137367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Airports</a:t>
            </a:r>
          </a:p>
        </p:txBody>
      </p:sp>
      <p:pic>
        <p:nvPicPr>
          <p:cNvPr id="6" name="3 Navaid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sp>
        <p:nvSpPr>
          <p:cNvPr id="38" name="NAVAIDs Rectangle"/>
          <p:cNvSpPr/>
          <p:nvPr/>
        </p:nvSpPr>
        <p:spPr bwMode="auto">
          <a:xfrm>
            <a:off x="3342501" y="5361796"/>
            <a:ext cx="151924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NAVAIDs</a:t>
            </a:r>
          </a:p>
        </p:txBody>
      </p:sp>
      <p:sp>
        <p:nvSpPr>
          <p:cNvPr id="45" name="TACAN"/>
          <p:cNvSpPr txBox="1"/>
          <p:nvPr/>
        </p:nvSpPr>
        <p:spPr>
          <a:xfrm>
            <a:off x="5435331" y="3814313"/>
            <a:ext cx="1085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TACAN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44" name="VOR"/>
          <p:cNvSpPr txBox="1"/>
          <p:nvPr/>
        </p:nvSpPr>
        <p:spPr>
          <a:xfrm>
            <a:off x="2866622" y="4276837"/>
            <a:ext cx="211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VOR / VORTAC</a:t>
            </a:r>
            <a:endParaRPr lang="en-US" sz="2000" b="1" dirty="0">
              <a:solidFill>
                <a:srgbClr val="FFC000"/>
              </a:solidFill>
            </a:endParaRPr>
          </a:p>
        </p:txBody>
      </p:sp>
      <p:grpSp>
        <p:nvGrpSpPr>
          <p:cNvPr id="35" name="VOR zoom"/>
          <p:cNvGrpSpPr/>
          <p:nvPr/>
        </p:nvGrpSpPr>
        <p:grpSpPr>
          <a:xfrm>
            <a:off x="3698819" y="3753935"/>
            <a:ext cx="784268" cy="451222"/>
            <a:chOff x="7731081" y="2777621"/>
            <a:chExt cx="784268" cy="451222"/>
          </a:xfrm>
        </p:grpSpPr>
        <p:pic>
          <p:nvPicPr>
            <p:cNvPr id="14" name="VOR zoom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9" t="58793" r="75292" b="32327"/>
            <a:stretch/>
          </p:blipFill>
          <p:spPr>
            <a:xfrm>
              <a:off x="7731081" y="2796408"/>
              <a:ext cx="428625" cy="432435"/>
            </a:xfrm>
            <a:prstGeom prst="rect">
              <a:avLst/>
            </a:prstGeom>
            <a:ln w="25400">
              <a:solidFill>
                <a:srgbClr val="FFC000"/>
              </a:solidFill>
              <a:prstDash val="sysDot"/>
            </a:ln>
          </p:spPr>
        </p:pic>
        <p:sp>
          <p:nvSpPr>
            <p:cNvPr id="33" name="Trapezoid 32"/>
            <p:cNvSpPr/>
            <p:nvPr/>
          </p:nvSpPr>
          <p:spPr bwMode="auto">
            <a:xfrm rot="5400000">
              <a:off x="8113932" y="2827426"/>
              <a:ext cx="451221" cy="351612"/>
            </a:xfrm>
            <a:prstGeom prst="trapezoid">
              <a:avLst>
                <a:gd name="adj" fmla="val 52848"/>
              </a:avLst>
            </a:prstGeom>
            <a:solidFill>
              <a:srgbClr val="FFC000">
                <a:alpha val="60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Tacan zoom"/>
          <p:cNvGrpSpPr/>
          <p:nvPr/>
        </p:nvGrpSpPr>
        <p:grpSpPr>
          <a:xfrm>
            <a:off x="5765311" y="3349305"/>
            <a:ext cx="785948" cy="451222"/>
            <a:chOff x="2350998" y="3797114"/>
            <a:chExt cx="785948" cy="451222"/>
          </a:xfrm>
        </p:grpSpPr>
        <p:pic>
          <p:nvPicPr>
            <p:cNvPr id="12" name="waypoint zoom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7" t="34559" r="46487" b="56835"/>
            <a:stretch/>
          </p:blipFill>
          <p:spPr>
            <a:xfrm>
              <a:off x="2350998" y="3829236"/>
              <a:ext cx="422910" cy="419100"/>
            </a:xfrm>
            <a:prstGeom prst="rect">
              <a:avLst/>
            </a:prstGeom>
            <a:ln w="25400">
              <a:solidFill>
                <a:srgbClr val="FFC000"/>
              </a:solidFill>
              <a:prstDash val="sysDot"/>
            </a:ln>
          </p:spPr>
        </p:pic>
        <p:sp>
          <p:nvSpPr>
            <p:cNvPr id="32" name="Trapezoid 31"/>
            <p:cNvSpPr/>
            <p:nvPr/>
          </p:nvSpPr>
          <p:spPr bwMode="auto">
            <a:xfrm rot="5400000">
              <a:off x="2735529" y="3846919"/>
              <a:ext cx="451221" cy="351612"/>
            </a:xfrm>
            <a:prstGeom prst="trapezoid">
              <a:avLst>
                <a:gd name="adj" fmla="val 52848"/>
              </a:avLst>
            </a:prstGeom>
            <a:solidFill>
              <a:srgbClr val="FFC000">
                <a:alpha val="60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5" name="3a Waypoint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grpSp>
        <p:nvGrpSpPr>
          <p:cNvPr id="31" name="Waypoint zoom"/>
          <p:cNvGrpSpPr/>
          <p:nvPr/>
        </p:nvGrpSpPr>
        <p:grpSpPr>
          <a:xfrm>
            <a:off x="4820005" y="3376294"/>
            <a:ext cx="797379" cy="451221"/>
            <a:chOff x="5504496" y="4025713"/>
            <a:chExt cx="797379" cy="451221"/>
          </a:xfrm>
        </p:grpSpPr>
        <p:pic>
          <p:nvPicPr>
            <p:cNvPr id="15" name="waypoint zoom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51" t="53522" r="34839" b="33809"/>
            <a:stretch/>
          </p:blipFill>
          <p:spPr>
            <a:xfrm>
              <a:off x="5504496" y="4038917"/>
              <a:ext cx="434341" cy="424815"/>
            </a:xfrm>
            <a:prstGeom prst="rect">
              <a:avLst/>
            </a:prstGeom>
            <a:ln w="25400">
              <a:solidFill>
                <a:srgbClr val="FFC000"/>
              </a:solidFill>
              <a:prstDash val="sysDot"/>
            </a:ln>
          </p:spPr>
        </p:pic>
        <p:sp>
          <p:nvSpPr>
            <p:cNvPr id="29" name="Trapezoid 28"/>
            <p:cNvSpPr/>
            <p:nvPr/>
          </p:nvSpPr>
          <p:spPr bwMode="auto">
            <a:xfrm rot="5400000">
              <a:off x="5900458" y="4075518"/>
              <a:ext cx="451221" cy="351612"/>
            </a:xfrm>
            <a:prstGeom prst="trapezoid">
              <a:avLst>
                <a:gd name="adj" fmla="val 52848"/>
              </a:avLst>
            </a:prstGeom>
            <a:solidFill>
              <a:srgbClr val="FFC000">
                <a:alpha val="60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0" name="WWaypoints Rectangle"/>
          <p:cNvSpPr/>
          <p:nvPr/>
        </p:nvSpPr>
        <p:spPr bwMode="auto">
          <a:xfrm>
            <a:off x="3186776" y="5361796"/>
            <a:ext cx="183069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Waypoints</a:t>
            </a:r>
          </a:p>
        </p:txBody>
      </p:sp>
      <p:pic>
        <p:nvPicPr>
          <p:cNvPr id="3" name="4 V NAV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sp>
        <p:nvSpPr>
          <p:cNvPr id="43" name="Victor Rectangle"/>
          <p:cNvSpPr/>
          <p:nvPr/>
        </p:nvSpPr>
        <p:spPr bwMode="auto">
          <a:xfrm>
            <a:off x="2963961" y="5361796"/>
            <a:ext cx="227632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Victor Airways</a:t>
            </a:r>
          </a:p>
        </p:txBody>
      </p:sp>
      <p:pic>
        <p:nvPicPr>
          <p:cNvPr id="9" name="5 J NAV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sp>
        <p:nvSpPr>
          <p:cNvPr id="42" name="Jet Rectangle"/>
          <p:cNvSpPr/>
          <p:nvPr/>
        </p:nvSpPr>
        <p:spPr bwMode="auto">
          <a:xfrm>
            <a:off x="3247253" y="5361796"/>
            <a:ext cx="1709737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rgbClr val="FFC000"/>
                </a:solidFill>
              </a:rPr>
              <a:t>Jet Routes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" name="6 SA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pic>
        <p:nvPicPr>
          <p:cNvPr id="52" name="7 SAA label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83317"/>
            <a:ext cx="8847811" cy="4837176"/>
          </a:xfrm>
          <a:prstGeom prst="rect">
            <a:avLst/>
          </a:prstGeom>
        </p:spPr>
      </p:pic>
      <p:sp>
        <p:nvSpPr>
          <p:cNvPr id="53" name="SAA Rectangle"/>
          <p:cNvSpPr/>
          <p:nvPr/>
        </p:nvSpPr>
        <p:spPr bwMode="auto">
          <a:xfrm>
            <a:off x="3550999" y="5361796"/>
            <a:ext cx="1102244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rgbClr val="FFC000"/>
                </a:solidFill>
              </a:rPr>
              <a:t>SAA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SAA Label Rectangle"/>
          <p:cNvSpPr/>
          <p:nvPr/>
        </p:nvSpPr>
        <p:spPr bwMode="auto">
          <a:xfrm>
            <a:off x="3134235" y="5361796"/>
            <a:ext cx="1935773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rgbClr val="FFC000"/>
                </a:solidFill>
              </a:rPr>
              <a:t>SAA Labels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ARTCC BNDY"/>
          <p:cNvSpPr/>
          <p:nvPr/>
        </p:nvSpPr>
        <p:spPr bwMode="auto">
          <a:xfrm>
            <a:off x="145589" y="2980646"/>
            <a:ext cx="1859008" cy="2993572"/>
          </a:xfrm>
          <a:custGeom>
            <a:avLst/>
            <a:gdLst>
              <a:gd name="connsiteX0" fmla="*/ 0 w 1872343"/>
              <a:gd name="connsiteY0" fmla="*/ 166007 h 2993572"/>
              <a:gd name="connsiteX1" fmla="*/ 767443 w 1872343"/>
              <a:gd name="connsiteY1" fmla="*/ 0 h 2993572"/>
              <a:gd name="connsiteX2" fmla="*/ 1583872 w 1872343"/>
              <a:gd name="connsiteY2" fmla="*/ 2022022 h 2993572"/>
              <a:gd name="connsiteX3" fmla="*/ 1872343 w 1872343"/>
              <a:gd name="connsiteY3" fmla="*/ 2149929 h 2993572"/>
              <a:gd name="connsiteX4" fmla="*/ 1768929 w 1872343"/>
              <a:gd name="connsiteY4" fmla="*/ 2993572 h 2993572"/>
              <a:gd name="connsiteX0" fmla="*/ 0 w 1859008"/>
              <a:gd name="connsiteY0" fmla="*/ 166007 h 2993572"/>
              <a:gd name="connsiteX1" fmla="*/ 767443 w 1859008"/>
              <a:gd name="connsiteY1" fmla="*/ 0 h 2993572"/>
              <a:gd name="connsiteX2" fmla="*/ 1583872 w 1859008"/>
              <a:gd name="connsiteY2" fmla="*/ 2022022 h 2993572"/>
              <a:gd name="connsiteX3" fmla="*/ 1859008 w 1859008"/>
              <a:gd name="connsiteY3" fmla="*/ 2151834 h 2993572"/>
              <a:gd name="connsiteX4" fmla="*/ 1768929 w 1859008"/>
              <a:gd name="connsiteY4" fmla="*/ 2993572 h 299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008" h="2993572">
                <a:moveTo>
                  <a:pt x="0" y="166007"/>
                </a:moveTo>
                <a:lnTo>
                  <a:pt x="767443" y="0"/>
                </a:lnTo>
                <a:lnTo>
                  <a:pt x="1583872" y="2022022"/>
                </a:lnTo>
                <a:lnTo>
                  <a:pt x="1859008" y="2151834"/>
                </a:lnTo>
                <a:lnTo>
                  <a:pt x="1768929" y="2993572"/>
                </a:ln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/>
      <p:bldP spid="39" grpId="0" animBg="1"/>
      <p:bldP spid="39" grpId="1" animBg="1"/>
      <p:bldP spid="38" grpId="0" animBg="1"/>
      <p:bldP spid="38" grpId="1" animBg="1"/>
      <p:bldP spid="45" grpId="0"/>
      <p:bldP spid="45" grpId="1"/>
      <p:bldP spid="44" grpId="0"/>
      <p:bldP spid="44" grpId="1"/>
      <p:bldP spid="40" grpId="0" animBg="1"/>
      <p:bldP spid="43" grpId="0" animBg="1"/>
      <p:bldP spid="43" grpId="1" animBg="1"/>
      <p:bldP spid="42" grpId="0" animBg="1"/>
      <p:bldP spid="42" grpId="1" animBg="1"/>
      <p:bldP spid="53" grpId="0" animBg="1"/>
      <p:bldP spid="53" grpId="1" animBg="1"/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43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</a:t>
            </a:r>
            <a:r>
              <a:rPr lang="en-US" dirty="0" smtClean="0"/>
              <a:t>Aircraft Display Menu</a:t>
            </a:r>
            <a:endParaRPr lang="en-US" dirty="0"/>
          </a:p>
        </p:txBody>
      </p:sp>
      <p:pic>
        <p:nvPicPr>
          <p:cNvPr id="19" name="1 AC Display dwe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18" name="2 AC Display Op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16" name="4 RTE PRE 1 o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24" name="4 RTE PRE 1 on zero mask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6" t="48365" r="24840" b="47755"/>
          <a:stretch/>
        </p:blipFill>
        <p:spPr>
          <a:xfrm>
            <a:off x="6492240" y="3518034"/>
            <a:ext cx="327260" cy="187692"/>
          </a:xfrm>
          <a:prstGeom prst="rect">
            <a:avLst/>
          </a:prstGeom>
        </p:spPr>
      </p:pic>
      <p:pic>
        <p:nvPicPr>
          <p:cNvPr id="15" name="5 RTE PRE 2 o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14" name="6 RTE PRE 3 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12" name="7 RTE ACM Exi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10" name="8 move left ADM MSP dwel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9" name="9 ADM MSP o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8" name="10 ADM Exi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6" name="11 Tools... dwell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3" name="13 Save GPD dwell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pic>
        <p:nvPicPr>
          <p:cNvPr id="2" name="14 GPD Saved Ma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1178554"/>
            <a:ext cx="8908442" cy="4837176"/>
          </a:xfrm>
          <a:prstGeom prst="rect">
            <a:avLst/>
          </a:prstGeom>
        </p:spPr>
      </p:pic>
      <p:sp>
        <p:nvSpPr>
          <p:cNvPr id="20" name="MSP Callout"/>
          <p:cNvSpPr/>
          <p:nvPr/>
        </p:nvSpPr>
        <p:spPr bwMode="auto">
          <a:xfrm>
            <a:off x="374288" y="5391643"/>
            <a:ext cx="952302" cy="3790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840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MSP</a:t>
            </a:r>
          </a:p>
        </p:txBody>
      </p:sp>
      <p:sp>
        <p:nvSpPr>
          <p:cNvPr id="23" name="AC Disp Callout"/>
          <p:cNvSpPr/>
          <p:nvPr/>
        </p:nvSpPr>
        <p:spPr bwMode="auto">
          <a:xfrm>
            <a:off x="4258083" y="2133086"/>
            <a:ext cx="2616499" cy="449134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AC Display Menu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694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44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Menu </a:t>
            </a:r>
            <a:r>
              <a:rPr lang="en-US" dirty="0" smtClean="0"/>
              <a:t>Bar - Flight Specific</a:t>
            </a:r>
            <a:endParaRPr lang="en-US" dirty="0"/>
          </a:p>
        </p:txBody>
      </p:sp>
      <p:pic>
        <p:nvPicPr>
          <p:cNvPr id="9" name="1 GPD ini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8" name="2 AAL001 selec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6" name="3 AAL001 POM dwe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5" name="4 AAL001 POM op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3" name="5 AAL001 POM Exi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" name="6 AAL001_Hold dwel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10" name="7 AAL001 HM op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05" y="1219307"/>
            <a:ext cx="3154903" cy="4738278"/>
          </a:xfrm>
          <a:prstGeom prst="rect">
            <a:avLst/>
          </a:prstGeom>
        </p:spPr>
      </p:pic>
      <p:pic>
        <p:nvPicPr>
          <p:cNvPr id="11" name="8 AAL001 HM Exi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05" y="1219307"/>
            <a:ext cx="3156412" cy="4736592"/>
          </a:xfrm>
          <a:prstGeom prst="rect">
            <a:avLst/>
          </a:prstGeom>
        </p:spPr>
      </p:pic>
      <p:pic>
        <p:nvPicPr>
          <p:cNvPr id="14" name="9 AAL001 cleanu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12" name="10 GPD init-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17" name="11 N301 SAA select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18" name="12 N301 SAA Show dwell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19" name="13 N301 Show SAA activ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1" name="14 N301 SAA cleanu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31" name="14b GPD init-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2" name="15 N301 ACID select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3" name="16 N301 Show All dwell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4" name="17 N301 Show All activ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6" name="18 N301 show All Cleanup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30" name="18b GPD init-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7" name="19 SAM001 ACID select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8" name="20 SAM001 Graphic dwell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pic>
        <p:nvPicPr>
          <p:cNvPr id="29" name="21 SAM001 graphic op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2" y="1169028"/>
            <a:ext cx="8847811" cy="4837176"/>
          </a:xfrm>
          <a:prstGeom prst="rect">
            <a:avLst/>
          </a:prstGeom>
        </p:spPr>
      </p:pic>
      <p:sp>
        <p:nvSpPr>
          <p:cNvPr id="32" name="Template"/>
          <p:cNvSpPr/>
          <p:nvPr/>
        </p:nvSpPr>
        <p:spPr bwMode="auto">
          <a:xfrm>
            <a:off x="7436223" y="1310607"/>
            <a:ext cx="988715" cy="308344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Plan Ops - Clean Up"/>
          <p:cNvSpPr/>
          <p:nvPr/>
        </p:nvSpPr>
        <p:spPr bwMode="auto">
          <a:xfrm>
            <a:off x="168607" y="1310607"/>
            <a:ext cx="4793357" cy="308344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 animBg="1"/>
      <p:bldP spid="33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45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Menu </a:t>
            </a:r>
            <a:r>
              <a:rPr lang="en-US" dirty="0" smtClean="0"/>
              <a:t>Bar - </a:t>
            </a:r>
            <a:r>
              <a:rPr lang="en-US" dirty="0"/>
              <a:t>Plan </a:t>
            </a:r>
            <a:r>
              <a:rPr lang="en-US" dirty="0" smtClean="0"/>
              <a:t>Specific</a:t>
            </a:r>
            <a:endParaRPr lang="en-US" dirty="0"/>
          </a:p>
        </p:txBody>
      </p:sp>
      <p:pic>
        <p:nvPicPr>
          <p:cNvPr id="3" name="1 SAM trial pl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4" y="1169028"/>
            <a:ext cx="8801633" cy="4837176"/>
          </a:xfrm>
          <a:prstGeom prst="rect">
            <a:avLst/>
          </a:prstGeom>
        </p:spPr>
      </p:pic>
      <p:pic>
        <p:nvPicPr>
          <p:cNvPr id="2" name="2 SAM trial plan selec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4" y="1169028"/>
            <a:ext cx="8801633" cy="48371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5005728" y="1334120"/>
            <a:ext cx="2510802" cy="308344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46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Main Display </a:t>
            </a:r>
            <a:r>
              <a:rPr lang="en-US" dirty="0" smtClean="0"/>
              <a:t>Area</a:t>
            </a:r>
            <a:endParaRPr lang="en-US" dirty="0"/>
          </a:p>
        </p:txBody>
      </p:sp>
      <p:pic>
        <p:nvPicPr>
          <p:cNvPr id="2" name="GP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0" y="1175380"/>
            <a:ext cx="8918399" cy="4837176"/>
          </a:xfrm>
          <a:prstGeom prst="rect">
            <a:avLst/>
          </a:prstGeom>
        </p:spPr>
      </p:pic>
      <p:pic>
        <p:nvPicPr>
          <p:cNvPr id="8" name="A sm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50" y="3411075"/>
            <a:ext cx="112479" cy="155936"/>
          </a:xfrm>
          <a:prstGeom prst="rect">
            <a:avLst/>
          </a:prstGeom>
        </p:spPr>
      </p:pic>
      <p:sp>
        <p:nvSpPr>
          <p:cNvPr id="17" name="Trapz A"/>
          <p:cNvSpPr/>
          <p:nvPr/>
        </p:nvSpPr>
        <p:spPr bwMode="auto">
          <a:xfrm rot="5400000">
            <a:off x="3628913" y="3296167"/>
            <a:ext cx="374172" cy="391253"/>
          </a:xfrm>
          <a:prstGeom prst="trapezoid">
            <a:avLst>
              <a:gd name="adj" fmla="val 35555"/>
            </a:avLst>
          </a:prstGeom>
          <a:solidFill>
            <a:srgbClr val="FFC000">
              <a:alpha val="59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 bi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9583" r="10883" b="7332"/>
          <a:stretch/>
        </p:blipFill>
        <p:spPr>
          <a:xfrm>
            <a:off x="3343498" y="3307030"/>
            <a:ext cx="274553" cy="386236"/>
          </a:xfrm>
          <a:prstGeom prst="rect">
            <a:avLst/>
          </a:prstGeom>
        </p:spPr>
      </p:pic>
      <p:sp>
        <p:nvSpPr>
          <p:cNvPr id="19" name="Non-ADSB Callout"/>
          <p:cNvSpPr/>
          <p:nvPr/>
        </p:nvSpPr>
        <p:spPr bwMode="auto">
          <a:xfrm>
            <a:off x="1709714" y="3324398"/>
            <a:ext cx="1584789" cy="3790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131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Non-ADSB</a:t>
            </a:r>
          </a:p>
        </p:txBody>
      </p:sp>
      <p:sp>
        <p:nvSpPr>
          <p:cNvPr id="24" name="Flight Path Callout"/>
          <p:cNvSpPr/>
          <p:nvPr/>
        </p:nvSpPr>
        <p:spPr bwMode="auto">
          <a:xfrm>
            <a:off x="1709714" y="5171868"/>
            <a:ext cx="1790408" cy="382963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Flight Path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27" name="AAL004 sm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91" y="3230023"/>
            <a:ext cx="888264" cy="448857"/>
          </a:xfrm>
          <a:prstGeom prst="rect">
            <a:avLst/>
          </a:prstGeom>
        </p:spPr>
      </p:pic>
      <p:sp>
        <p:nvSpPr>
          <p:cNvPr id="16" name="AAL004 RTE"/>
          <p:cNvSpPr/>
          <p:nvPr/>
        </p:nvSpPr>
        <p:spPr bwMode="auto">
          <a:xfrm>
            <a:off x="764538" y="3600798"/>
            <a:ext cx="3403812" cy="2340610"/>
          </a:xfrm>
          <a:custGeom>
            <a:avLst/>
            <a:gdLst>
              <a:gd name="connsiteX0" fmla="*/ 516467 w 1617133"/>
              <a:gd name="connsiteY0" fmla="*/ 0 h 3352800"/>
              <a:gd name="connsiteX1" fmla="*/ 1617133 w 1617133"/>
              <a:gd name="connsiteY1" fmla="*/ 1329267 h 3352800"/>
              <a:gd name="connsiteX2" fmla="*/ 0 w 1617133"/>
              <a:gd name="connsiteY2" fmla="*/ 3352800 h 3352800"/>
              <a:gd name="connsiteX0" fmla="*/ 2746587 w 2746587"/>
              <a:gd name="connsiteY0" fmla="*/ 0 h 2509520"/>
              <a:gd name="connsiteX1" fmla="*/ 1617133 w 2746587"/>
              <a:gd name="connsiteY1" fmla="*/ 485987 h 2509520"/>
              <a:gd name="connsiteX2" fmla="*/ 0 w 2746587"/>
              <a:gd name="connsiteY2" fmla="*/ 2509520 h 2509520"/>
              <a:gd name="connsiteX0" fmla="*/ 2746587 w 2746587"/>
              <a:gd name="connsiteY0" fmla="*/ 0 h 2509520"/>
              <a:gd name="connsiteX1" fmla="*/ 1378373 w 2746587"/>
              <a:gd name="connsiteY1" fmla="*/ 684107 h 2509520"/>
              <a:gd name="connsiteX2" fmla="*/ 0 w 2746587"/>
              <a:gd name="connsiteY2" fmla="*/ 2509520 h 2509520"/>
              <a:gd name="connsiteX0" fmla="*/ 4031827 w 4031827"/>
              <a:gd name="connsiteY0" fmla="*/ 0 h 1727200"/>
              <a:gd name="connsiteX1" fmla="*/ 2663613 w 4031827"/>
              <a:gd name="connsiteY1" fmla="*/ 684107 h 1727200"/>
              <a:gd name="connsiteX2" fmla="*/ 0 w 4031827"/>
              <a:gd name="connsiteY2" fmla="*/ 1727200 h 1727200"/>
              <a:gd name="connsiteX0" fmla="*/ 4031827 w 4031827"/>
              <a:gd name="connsiteY0" fmla="*/ 0 h 1727200"/>
              <a:gd name="connsiteX1" fmla="*/ 3090333 w 4031827"/>
              <a:gd name="connsiteY1" fmla="*/ 516467 h 1727200"/>
              <a:gd name="connsiteX2" fmla="*/ 0 w 4031827"/>
              <a:gd name="connsiteY2" fmla="*/ 1727200 h 1727200"/>
              <a:gd name="connsiteX0" fmla="*/ 4031827 w 4031827"/>
              <a:gd name="connsiteY0" fmla="*/ 0 h 1727200"/>
              <a:gd name="connsiteX1" fmla="*/ 3029373 w 4031827"/>
              <a:gd name="connsiteY1" fmla="*/ 943187 h 1727200"/>
              <a:gd name="connsiteX2" fmla="*/ 0 w 4031827"/>
              <a:gd name="connsiteY2" fmla="*/ 1727200 h 1727200"/>
              <a:gd name="connsiteX0" fmla="*/ 4031827 w 4031827"/>
              <a:gd name="connsiteY0" fmla="*/ 0 h 1727200"/>
              <a:gd name="connsiteX1" fmla="*/ 3054773 w 4031827"/>
              <a:gd name="connsiteY1" fmla="*/ 552027 h 1727200"/>
              <a:gd name="connsiteX2" fmla="*/ 0 w 4031827"/>
              <a:gd name="connsiteY2" fmla="*/ 1727200 h 1727200"/>
              <a:gd name="connsiteX0" fmla="*/ 3386667 w 3386667"/>
              <a:gd name="connsiteY0" fmla="*/ 0 h 2336800"/>
              <a:gd name="connsiteX1" fmla="*/ 2409613 w 3386667"/>
              <a:gd name="connsiteY1" fmla="*/ 552027 h 2336800"/>
              <a:gd name="connsiteX2" fmla="*/ 0 w 3386667"/>
              <a:gd name="connsiteY2" fmla="*/ 2336800 h 2336800"/>
              <a:gd name="connsiteX0" fmla="*/ 3316182 w 3316182"/>
              <a:gd name="connsiteY0" fmla="*/ 0 h 2016760"/>
              <a:gd name="connsiteX1" fmla="*/ 2409613 w 3316182"/>
              <a:gd name="connsiteY1" fmla="*/ 231987 h 2016760"/>
              <a:gd name="connsiteX2" fmla="*/ 0 w 3316182"/>
              <a:gd name="connsiteY2" fmla="*/ 2016760 h 2016760"/>
              <a:gd name="connsiteX0" fmla="*/ 3384762 w 3384762"/>
              <a:gd name="connsiteY0" fmla="*/ 0 h 2331085"/>
              <a:gd name="connsiteX1" fmla="*/ 2409613 w 3384762"/>
              <a:gd name="connsiteY1" fmla="*/ 546312 h 2331085"/>
              <a:gd name="connsiteX2" fmla="*/ 0 w 3384762"/>
              <a:gd name="connsiteY2" fmla="*/ 2331085 h 2331085"/>
              <a:gd name="connsiteX0" fmla="*/ 3403812 w 3403812"/>
              <a:gd name="connsiteY0" fmla="*/ 0 h 2340610"/>
              <a:gd name="connsiteX1" fmla="*/ 2409613 w 3403812"/>
              <a:gd name="connsiteY1" fmla="*/ 555837 h 2340610"/>
              <a:gd name="connsiteX2" fmla="*/ 0 w 3403812"/>
              <a:gd name="connsiteY2" fmla="*/ 2340610 h 234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3812" h="2340610">
                <a:moveTo>
                  <a:pt x="3403812" y="0"/>
                </a:moveTo>
                <a:lnTo>
                  <a:pt x="2409613" y="555837"/>
                </a:lnTo>
                <a:lnTo>
                  <a:pt x="0" y="2340610"/>
                </a:lnTo>
              </a:path>
            </a:pathLst>
          </a:custGeom>
          <a:noFill/>
          <a:ln w="15875" cap="rnd" cmpd="sng" algn="ctr">
            <a:solidFill>
              <a:srgbClr val="00E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hevron smal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0000">
            <a:off x="3085539" y="4141765"/>
            <a:ext cx="113973" cy="69082"/>
          </a:xfrm>
          <a:prstGeom prst="rect">
            <a:avLst/>
          </a:prstGeom>
        </p:spPr>
      </p:pic>
      <p:sp>
        <p:nvSpPr>
          <p:cNvPr id="26" name="Trapz chevron"/>
          <p:cNvSpPr/>
          <p:nvPr/>
        </p:nvSpPr>
        <p:spPr bwMode="auto">
          <a:xfrm rot="5400000">
            <a:off x="2298749" y="3588573"/>
            <a:ext cx="428720" cy="1161790"/>
          </a:xfrm>
          <a:prstGeom prst="trapezoid">
            <a:avLst>
              <a:gd name="adj" fmla="val 40689"/>
            </a:avLst>
          </a:prstGeom>
          <a:solidFill>
            <a:srgbClr val="FFC000">
              <a:alpha val="59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Chevron Callout"/>
          <p:cNvSpPr/>
          <p:nvPr/>
        </p:nvSpPr>
        <p:spPr bwMode="auto">
          <a:xfrm>
            <a:off x="428624" y="3995050"/>
            <a:ext cx="1373748" cy="3790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936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</a:rPr>
              <a:t>Chevron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Chevron bi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0000">
            <a:off x="1702394" y="4079179"/>
            <a:ext cx="512168" cy="310754"/>
          </a:xfrm>
          <a:prstGeom prst="rect">
            <a:avLst/>
          </a:prstGeom>
        </p:spPr>
      </p:pic>
      <p:pic>
        <p:nvPicPr>
          <p:cNvPr id="11" name="AAL004 bi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52" y="3600304"/>
            <a:ext cx="2865368" cy="1447925"/>
          </a:xfrm>
          <a:prstGeom prst="rect">
            <a:avLst/>
          </a:prstGeom>
        </p:spPr>
      </p:pic>
      <p:sp>
        <p:nvSpPr>
          <p:cNvPr id="12" name="Trapz POS sym"/>
          <p:cNvSpPr/>
          <p:nvPr/>
        </p:nvSpPr>
        <p:spPr bwMode="auto">
          <a:xfrm rot="18541527">
            <a:off x="4742635" y="3331461"/>
            <a:ext cx="207703" cy="1707799"/>
          </a:xfrm>
          <a:prstGeom prst="trapezoid">
            <a:avLst>
              <a:gd name="adj" fmla="val 35555"/>
            </a:avLst>
          </a:prstGeom>
          <a:solidFill>
            <a:srgbClr val="FFC000">
              <a:alpha val="59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POS sym Callout"/>
          <p:cNvSpPr/>
          <p:nvPr/>
        </p:nvSpPr>
        <p:spPr bwMode="auto">
          <a:xfrm>
            <a:off x="3183357" y="4613401"/>
            <a:ext cx="2229358" cy="3790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131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Position Symbol</a:t>
            </a:r>
          </a:p>
        </p:txBody>
      </p:sp>
    </p:spTree>
    <p:extLst>
      <p:ext uri="{BB962C8B-B14F-4D97-AF65-F5344CB8AC3E}">
        <p14:creationId xmlns:p14="http://schemas.microsoft.com/office/powerpoint/2010/main" val="20180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9" grpId="0" animBg="1"/>
      <p:bldP spid="26" grpId="1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47</a:t>
            </a:fld>
            <a:endParaRPr lang="en-US" dirty="0"/>
          </a:p>
        </p:txBody>
      </p:sp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</a:t>
            </a:r>
            <a:r>
              <a:rPr lang="en-US" dirty="0" smtClean="0"/>
              <a:t>Data Block</a:t>
            </a:r>
            <a:endParaRPr lang="en-US" dirty="0"/>
          </a:p>
        </p:txBody>
      </p:sp>
      <p:pic>
        <p:nvPicPr>
          <p:cNvPr id="2" name="Alert indicator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8000" r="5017" b="6510"/>
          <a:stretch/>
        </p:blipFill>
        <p:spPr>
          <a:xfrm>
            <a:off x="312962" y="3952358"/>
            <a:ext cx="2981903" cy="17028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49209" y="3588342"/>
            <a:ext cx="1597863" cy="2403156"/>
            <a:chOff x="7015287" y="3588342"/>
            <a:chExt cx="1597863" cy="2403156"/>
          </a:xfrm>
        </p:grpSpPr>
        <p:pic>
          <p:nvPicPr>
            <p:cNvPr id="3" name="X X X UAL00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" t="8027" r="5145" b="8210"/>
            <a:stretch/>
          </p:blipFill>
          <p:spPr>
            <a:xfrm>
              <a:off x="7015287" y="3588342"/>
              <a:ext cx="1597863" cy="1158568"/>
            </a:xfrm>
            <a:prstGeom prst="rect">
              <a:avLst/>
            </a:prstGeom>
          </p:spPr>
        </p:pic>
        <p:pic>
          <p:nvPicPr>
            <p:cNvPr id="5" name="E0122 UAL0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9" t="19822" r="3991" b="6930"/>
            <a:stretch/>
          </p:blipFill>
          <p:spPr>
            <a:xfrm>
              <a:off x="7015287" y="4774626"/>
              <a:ext cx="1590097" cy="1216872"/>
            </a:xfrm>
            <a:prstGeom prst="rect">
              <a:avLst/>
            </a:prstGeom>
          </p:spPr>
        </p:pic>
      </p:grpSp>
      <p:pic>
        <p:nvPicPr>
          <p:cNvPr id="6" name="T370 UAL2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3990" b="2420"/>
          <a:stretch/>
        </p:blipFill>
        <p:spPr>
          <a:xfrm>
            <a:off x="5424394" y="4026620"/>
            <a:ext cx="1527889" cy="1565329"/>
          </a:xfrm>
          <a:prstGeom prst="rect">
            <a:avLst/>
          </a:prstGeom>
        </p:spPr>
      </p:pic>
      <p:pic>
        <p:nvPicPr>
          <p:cNvPr id="8" name="330B350 Slam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r="3817" b="4896"/>
          <a:stretch/>
        </p:blipFill>
        <p:spPr>
          <a:xfrm>
            <a:off x="3591791" y="4015606"/>
            <a:ext cx="1535677" cy="1576343"/>
          </a:xfrm>
          <a:prstGeom prst="rect">
            <a:avLst/>
          </a:prstGeom>
        </p:spPr>
      </p:pic>
      <p:pic>
        <p:nvPicPr>
          <p:cNvPr id="9" name="TI .101 DB pic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5"/>
          <a:stretch/>
        </p:blipFill>
        <p:spPr>
          <a:xfrm>
            <a:off x="983595" y="1169028"/>
            <a:ext cx="7176810" cy="1971871"/>
          </a:xfrm>
          <a:prstGeom prst="rect">
            <a:avLst/>
          </a:prstGeom>
          <a:ln>
            <a:noFill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0" y="3394379"/>
            <a:ext cx="9144000" cy="0"/>
          </a:xfrm>
          <a:prstGeom prst="line">
            <a:avLst/>
          </a:prstGeom>
          <a:noFill/>
          <a:ln w="349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033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48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Using GPD Data Block</a:t>
            </a:r>
            <a:endParaRPr lang="en-US" dirty="0"/>
          </a:p>
        </p:txBody>
      </p:sp>
      <p:sp>
        <p:nvSpPr>
          <p:cNvPr id="20" name="Right Arrow Callout 19"/>
          <p:cNvSpPr/>
          <p:nvPr/>
        </p:nvSpPr>
        <p:spPr bwMode="auto">
          <a:xfrm>
            <a:off x="396698" y="5521621"/>
            <a:ext cx="952302" cy="3790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840"/>
            </a:avLst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MSP</a:t>
            </a:r>
          </a:p>
        </p:txBody>
      </p:sp>
      <p:pic>
        <p:nvPicPr>
          <p:cNvPr id="27" name="1 AAL DB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" y="1158988"/>
            <a:ext cx="8805672" cy="4837176"/>
          </a:xfrm>
          <a:prstGeom prst="rect">
            <a:avLst/>
          </a:prstGeom>
        </p:spPr>
      </p:pic>
      <p:pic>
        <p:nvPicPr>
          <p:cNvPr id="28" name="2 AAL moved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" y="1158988"/>
            <a:ext cx="8805672" cy="4837176"/>
          </a:xfrm>
          <a:prstGeom prst="rect">
            <a:avLst/>
          </a:prstGeom>
        </p:spPr>
      </p:pic>
      <p:pic>
        <p:nvPicPr>
          <p:cNvPr id="21" name="3 N302 moved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" y="1158988"/>
            <a:ext cx="8805672" cy="4837176"/>
          </a:xfrm>
          <a:prstGeom prst="rect">
            <a:avLst/>
          </a:prstGeom>
        </p:spPr>
      </p:pic>
      <p:pic>
        <p:nvPicPr>
          <p:cNvPr id="19" name="3b SWA AL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" y="1158988"/>
            <a:ext cx="8801633" cy="4837176"/>
          </a:xfrm>
          <a:prstGeom prst="rect">
            <a:avLst/>
          </a:prstGeom>
        </p:spPr>
      </p:pic>
      <p:pic>
        <p:nvPicPr>
          <p:cNvPr id="17" name="4 SWA DEST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" y="1158988"/>
            <a:ext cx="8805672" cy="4837176"/>
          </a:xfrm>
          <a:prstGeom prst="rect">
            <a:avLst/>
          </a:prstGeom>
        </p:spPr>
      </p:pic>
      <p:pic>
        <p:nvPicPr>
          <p:cNvPr id="16" name="5 SWA RTE Men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10" y="1268160"/>
            <a:ext cx="4926753" cy="4618831"/>
          </a:xfrm>
          <a:prstGeom prst="rect">
            <a:avLst/>
          </a:prstGeom>
          <a:ln>
            <a:solidFill>
              <a:srgbClr val="CECECE"/>
            </a:solidFill>
          </a:ln>
        </p:spPr>
      </p:pic>
      <p:pic>
        <p:nvPicPr>
          <p:cNvPr id="18" name="6 SWA Spe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" y="1158988"/>
            <a:ext cx="8801633" cy="4837176"/>
          </a:xfrm>
          <a:prstGeom prst="rect">
            <a:avLst/>
          </a:prstGeom>
        </p:spPr>
      </p:pic>
      <p:sp>
        <p:nvSpPr>
          <p:cNvPr id="29" name="AAL001 Rect"/>
          <p:cNvSpPr/>
          <p:nvPr/>
        </p:nvSpPr>
        <p:spPr bwMode="auto">
          <a:xfrm>
            <a:off x="6359781" y="3455387"/>
            <a:ext cx="704335" cy="677562"/>
          </a:xfrm>
          <a:prstGeom prst="rect">
            <a:avLst/>
          </a:prstGeom>
          <a:noFill/>
          <a:ln w="9525" cap="flat" cmpd="sng" algn="ctr">
            <a:solidFill>
              <a:srgbClr val="CECE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N302 Rect"/>
          <p:cNvSpPr/>
          <p:nvPr/>
        </p:nvSpPr>
        <p:spPr bwMode="auto">
          <a:xfrm>
            <a:off x="4254756" y="5271805"/>
            <a:ext cx="704335" cy="677562"/>
          </a:xfrm>
          <a:prstGeom prst="rect">
            <a:avLst/>
          </a:prstGeom>
          <a:noFill/>
          <a:ln w="9525" cap="flat" cmpd="sng" algn="ctr">
            <a:solidFill>
              <a:srgbClr val="CECE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AAL001 Callout"/>
          <p:cNvSpPr/>
          <p:nvPr/>
        </p:nvSpPr>
        <p:spPr bwMode="auto">
          <a:xfrm>
            <a:off x="6967515" y="3455569"/>
            <a:ext cx="1790408" cy="627854"/>
          </a:xfrm>
          <a:prstGeom prst="leftArrowCallout">
            <a:avLst>
              <a:gd name="adj1" fmla="val 23365"/>
              <a:gd name="adj2" fmla="val 26504"/>
              <a:gd name="adj3" fmla="val 25000"/>
              <a:gd name="adj4" fmla="val 84693"/>
            </a:avLst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TBP Drag</a:t>
            </a:r>
          </a:p>
          <a:p>
            <a:pPr marL="0" marR="0" indent="0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Data Block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33" name="N301 Callout"/>
          <p:cNvSpPr/>
          <p:nvPr/>
        </p:nvSpPr>
        <p:spPr bwMode="auto">
          <a:xfrm>
            <a:off x="2254624" y="5245628"/>
            <a:ext cx="1820301" cy="65501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936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2300"/>
              </a:lnSpc>
              <a:spcBef>
                <a:spcPts val="0"/>
              </a:spcBef>
            </a:pPr>
            <a:r>
              <a:rPr lang="en-US" sz="2000" dirty="0">
                <a:solidFill>
                  <a:srgbClr val="FFC000"/>
                </a:solidFill>
                <a:cs typeface="Arial" panose="020B0604020202020204" pitchFamily="34" charset="0"/>
              </a:rPr>
              <a:t>TBP Drag</a:t>
            </a:r>
          </a:p>
          <a:p>
            <a:pPr eaLnBrk="1" hangingPunct="1">
              <a:lnSpc>
                <a:spcPts val="23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Leader Line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Alt. Callout"/>
          <p:cNvSpPr/>
          <p:nvPr/>
        </p:nvSpPr>
        <p:spPr bwMode="auto">
          <a:xfrm>
            <a:off x="396698" y="3842652"/>
            <a:ext cx="1536093" cy="3797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936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2300"/>
              </a:lnSpc>
              <a:spcBef>
                <a:spcPts val="0"/>
              </a:spcBef>
            </a:pPr>
            <a:r>
              <a:rPr lang="en-US" sz="2000" dirty="0">
                <a:solidFill>
                  <a:srgbClr val="FFC000"/>
                </a:solidFill>
                <a:cs typeface="Arial" panose="020B0604020202020204" pitchFamily="34" charset="0"/>
              </a:rPr>
              <a:t>TBP </a:t>
            </a: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Alt.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Speed Callout"/>
          <p:cNvSpPr/>
          <p:nvPr/>
        </p:nvSpPr>
        <p:spPr bwMode="auto">
          <a:xfrm>
            <a:off x="254593" y="3953562"/>
            <a:ext cx="2179325" cy="37628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8276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2300"/>
              </a:lnSpc>
              <a:spcBef>
                <a:spcPts val="0"/>
              </a:spcBef>
            </a:pPr>
            <a:r>
              <a:rPr lang="en-US" sz="2000" dirty="0">
                <a:solidFill>
                  <a:srgbClr val="FFC000"/>
                </a:solidFill>
                <a:cs typeface="Arial" panose="020B0604020202020204" pitchFamily="34" charset="0"/>
              </a:rPr>
              <a:t>TBP </a:t>
            </a: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Speed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Dest. Callout"/>
          <p:cNvSpPr/>
          <p:nvPr/>
        </p:nvSpPr>
        <p:spPr bwMode="auto">
          <a:xfrm>
            <a:off x="373376" y="3967073"/>
            <a:ext cx="1582736" cy="37541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936"/>
            </a:avLst>
          </a:prstGeom>
          <a:solidFill>
            <a:schemeClr val="tx1">
              <a:alpha val="7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2300"/>
              </a:lnSpc>
              <a:spcBef>
                <a:spcPts val="0"/>
              </a:spcBef>
            </a:pPr>
            <a:r>
              <a:rPr lang="en-US" sz="2000" dirty="0">
                <a:solidFill>
                  <a:srgbClr val="FFC000"/>
                </a:solidFill>
                <a:cs typeface="Arial" panose="020B0604020202020204" pitchFamily="34" charset="0"/>
              </a:rPr>
              <a:t>TBP </a:t>
            </a:r>
            <a:r>
              <a:rPr lang="en-US" sz="2000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Dest</a:t>
            </a:r>
            <a:r>
              <a:rPr lang="en-US" sz="2000" dirty="0" smtClean="0">
                <a:solidFill>
                  <a:srgbClr val="FFC000"/>
                </a:solidFill>
                <a:cs typeface="Arial" panose="020B0604020202020204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7.40741E-7 L -0.07222 -0.0689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34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4.44444E-6 L 0.07448 -0.0173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8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282CF-EECF-44F6-B415-12008E436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61415"/>
            <a:ext cx="8863602" cy="3410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ECFA2-E890-4CA1-AE8F-345C03E0E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61415"/>
            <a:ext cx="8863602" cy="3410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9F7166-73F1-46D5-B43F-41A7BEC0F1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34" y="1775923"/>
            <a:ext cx="3267463" cy="1923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40409" t="50953" r="40536" b="16944"/>
          <a:stretch/>
        </p:blipFill>
        <p:spPr>
          <a:xfrm>
            <a:off x="2139696" y="2624328"/>
            <a:ext cx="6400800" cy="20220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Airport Stream Filter Status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</a:t>
            </a:fld>
            <a:endParaRPr lang="en-US" dirty="0"/>
          </a:p>
        </p:txBody>
      </p:sp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68921B9-53B6-4A36-B669-2B7294934EC5}"/>
              </a:ext>
            </a:extLst>
          </p:cNvPr>
          <p:cNvSpPr/>
          <p:nvPr/>
        </p:nvSpPr>
        <p:spPr bwMode="auto">
          <a:xfrm>
            <a:off x="5120034" y="5049225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C28FD-3E0B-43BA-8ABF-A6BBE6152898}"/>
              </a:ext>
            </a:extLst>
          </p:cNvPr>
          <p:cNvSpPr/>
          <p:nvPr/>
        </p:nvSpPr>
        <p:spPr bwMode="auto">
          <a:xfrm>
            <a:off x="1434311" y="2424018"/>
            <a:ext cx="2825967" cy="195943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F900E2-64F4-4D03-ACF4-59DC8E709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CDF05B7-FCAF-4EA4-9A66-43C8009DF3BE}"/>
              </a:ext>
            </a:extLst>
          </p:cNvPr>
          <p:cNvSpPr>
            <a:spLocks noChangeAspect="1"/>
          </p:cNvSpPr>
          <p:nvPr/>
        </p:nvSpPr>
        <p:spPr bwMode="auto">
          <a:xfrm>
            <a:off x="2774933" y="3648130"/>
            <a:ext cx="79764" cy="82296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4FE806-48AB-4CCE-B7DE-48EBB0E7054B}"/>
              </a:ext>
            </a:extLst>
          </p:cNvPr>
          <p:cNvSpPr>
            <a:spLocks noChangeAspect="1"/>
          </p:cNvSpPr>
          <p:nvPr/>
        </p:nvSpPr>
        <p:spPr bwMode="auto">
          <a:xfrm>
            <a:off x="2479187" y="3651934"/>
            <a:ext cx="79764" cy="82296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4150" y="3627686"/>
            <a:ext cx="161925" cy="1554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84FA81-1046-4BB4-BE87-691C9CE377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2" y="4050202"/>
            <a:ext cx="81964" cy="1371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CDF05B7-FCAF-4EA4-9A66-43C8009DF3BE}"/>
              </a:ext>
            </a:extLst>
          </p:cNvPr>
          <p:cNvSpPr>
            <a:spLocks noChangeAspect="1"/>
          </p:cNvSpPr>
          <p:nvPr/>
        </p:nvSpPr>
        <p:spPr bwMode="auto">
          <a:xfrm>
            <a:off x="2774933" y="3865394"/>
            <a:ext cx="79764" cy="82296"/>
          </a:xfrm>
          <a:prstGeom prst="rect">
            <a:avLst/>
          </a:prstGeom>
          <a:solidFill>
            <a:srgbClr val="FFFFF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0023 L 0.17604 -0.377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-18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48 -0.37569 L -0.02292 -0.22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-0.225 L 0.02986 -0.049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6 -0.04977 L 0.19843 -0.05162 C 0.23472 -0.05208 0.28576 -0.05717 0.33889 -0.06713 C 0.40086 -0.0794 0.45104 -0.09213 0.48455 -0.1044 L 0.64705 -0.16458 " pathEditMode="relative" rAng="21120000" ptsTypes="AAAAA">
                                      <p:cBhvr>
                                        <p:cTn id="5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5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1" animBg="1"/>
      <p:bldP spid="23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49</a:t>
            </a:fld>
            <a:endParaRPr lang="en-US" dirty="0"/>
          </a:p>
        </p:txBody>
      </p:sp>
      <p:pic>
        <p:nvPicPr>
          <p:cNvPr id="13" name="Click Icon">
            <a:extLst>
              <a:ext uri="{FF2B5EF4-FFF2-40B4-BE49-F238E27FC236}">
                <a16:creationId xmlns:a16="http://schemas.microsoft.com/office/drawing/2014/main" id="{DFAA7933-D9B8-49B0-BACE-80ACC6D5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5" name="Background Rectangle"/>
          <p:cNvSpPr/>
          <p:nvPr/>
        </p:nvSpPr>
        <p:spPr bwMode="auto">
          <a:xfrm>
            <a:off x="0" y="1074324"/>
            <a:ext cx="9144000" cy="4972606"/>
          </a:xfrm>
          <a:prstGeom prst="rect">
            <a:avLst/>
          </a:prstGeom>
          <a:solidFill>
            <a:srgbClr val="0F141B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4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GPD </a:t>
            </a:r>
            <a:r>
              <a:rPr lang="en-US" dirty="0" smtClean="0"/>
              <a:t>Future Time Bar</a:t>
            </a:r>
            <a:endParaRPr lang="en-US" dirty="0"/>
          </a:p>
        </p:txBody>
      </p:sp>
      <p:pic>
        <p:nvPicPr>
          <p:cNvPr id="16" name="0_ti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15" name="0a_ti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14" name="1_ti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12" name="1a_ti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11" name="2_tim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10" name="2a_tim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9" name="3_tim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6" name="4_tim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5" name="5_tim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3" name="6_tim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pic>
        <p:nvPicPr>
          <p:cNvPr id="2" name="13_tim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" y="1169028"/>
            <a:ext cx="8801633" cy="4837176"/>
          </a:xfrm>
          <a:prstGeom prst="rect">
            <a:avLst/>
          </a:prstGeom>
        </p:spPr>
      </p:pic>
      <p:sp>
        <p:nvSpPr>
          <p:cNvPr id="19" name="TBP Drag"/>
          <p:cNvSpPr/>
          <p:nvPr/>
        </p:nvSpPr>
        <p:spPr bwMode="auto">
          <a:xfrm>
            <a:off x="5614554" y="1879951"/>
            <a:ext cx="1593273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</a:rPr>
              <a:t>TBP &amp; Drag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BP"/>
          <p:cNvSpPr/>
          <p:nvPr/>
        </p:nvSpPr>
        <p:spPr bwMode="auto">
          <a:xfrm>
            <a:off x="7176655" y="1879951"/>
            <a:ext cx="696192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</a:rPr>
              <a:t>TBP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BE"/>
          <p:cNvSpPr/>
          <p:nvPr/>
        </p:nvSpPr>
        <p:spPr bwMode="auto">
          <a:xfrm>
            <a:off x="7176655" y="1879951"/>
            <a:ext cx="696192" cy="596053"/>
          </a:xfrm>
          <a:prstGeom prst="upArrowCallout">
            <a:avLst>
              <a:gd name="adj1" fmla="val 19874"/>
              <a:gd name="adj2" fmla="val 21583"/>
              <a:gd name="adj3" fmla="val 25000"/>
              <a:gd name="adj4" fmla="val 55579"/>
            </a:avLst>
          </a:prstGeom>
          <a:solidFill>
            <a:srgbClr val="000000">
              <a:alpha val="80000"/>
            </a:srgb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C000"/>
                </a:solidFill>
              </a:rPr>
              <a:t>TBE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ight Arrow Callout 22"/>
          <p:cNvSpPr/>
          <p:nvPr/>
        </p:nvSpPr>
        <p:spPr bwMode="auto">
          <a:xfrm>
            <a:off x="7054982" y="4690444"/>
            <a:ext cx="1725041" cy="805431"/>
          </a:xfrm>
          <a:prstGeom prst="rightArrowCallout">
            <a:avLst/>
          </a:prstGeom>
          <a:solidFill>
            <a:schemeClr val="tx1">
              <a:alpha val="80000"/>
            </a:schemeClr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White Border</a:t>
            </a:r>
          </a:p>
        </p:txBody>
      </p:sp>
    </p:spTree>
    <p:extLst>
      <p:ext uri="{BB962C8B-B14F-4D97-AF65-F5344CB8AC3E}">
        <p14:creationId xmlns:p14="http://schemas.microsoft.com/office/powerpoint/2010/main" val="34115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2361 0.000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19" grpId="2" animBg="1"/>
      <p:bldP spid="21" grpId="0" animBg="1"/>
      <p:bldP spid="21" grpId="1" animBg="1"/>
      <p:bldP spid="22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can you determine if a </a:t>
            </a:r>
            <a:r>
              <a:rPr lang="en-US" dirty="0" smtClean="0"/>
              <a:t>GPD track </a:t>
            </a:r>
            <a:r>
              <a:rPr lang="en-US" dirty="0"/>
              <a:t>has no ADS-B</a:t>
            </a:r>
            <a:r>
              <a:rPr lang="en-US" dirty="0" smtClean="0"/>
              <a:t>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Red ADS-B in line 0 of the GPD data block</a:t>
            </a:r>
            <a:endParaRPr lang="en-US" sz="2800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Coral “A” adjacent </a:t>
            </a:r>
            <a:r>
              <a:rPr lang="en-US" dirty="0"/>
              <a:t>to the track </a:t>
            </a:r>
            <a:r>
              <a:rPr lang="en-US" dirty="0" smtClean="0"/>
              <a:t>symbol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GPD data block will not display a projected route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5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does 280 mean in </a:t>
            </a:r>
            <a:r>
              <a:rPr lang="en-US" dirty="0" smtClean="0"/>
              <a:t>this </a:t>
            </a:r>
            <a:r>
              <a:rPr lang="en-US" dirty="0"/>
              <a:t>GPD data </a:t>
            </a:r>
            <a:r>
              <a:rPr lang="en-US" dirty="0" smtClean="0"/>
              <a:t>block?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Speed</a:t>
            </a:r>
            <a:endParaRPr lang="en-US" sz="2800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Heading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Assigned </a:t>
            </a:r>
            <a:r>
              <a:rPr lang="en-US" dirty="0" smtClean="0"/>
              <a:t>altitude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10" y="2169280"/>
            <a:ext cx="3893170" cy="23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can you determine if the GPD </a:t>
            </a:r>
            <a:r>
              <a:rPr lang="en-US" dirty="0" smtClean="0"/>
              <a:t>is </a:t>
            </a:r>
            <a:r>
              <a:rPr lang="en-US" dirty="0"/>
              <a:t>displaying future time</a:t>
            </a:r>
            <a:r>
              <a:rPr lang="en-US" dirty="0" smtClean="0"/>
              <a:t>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Future time is displayed in the GPD header</a:t>
            </a:r>
            <a:endParaRPr lang="en-US" sz="2800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EDST clock will indicate plus time in minutes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GPD target symbols look like an hourglass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keyboard command to open the GPD</a:t>
            </a:r>
            <a:r>
              <a:rPr lang="en-US" dirty="0" smtClean="0"/>
              <a:t>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800" dirty="0">
                <a:latin typeface="Consolas" panose="020B0609020204030204" pitchFamily="49" charset="0"/>
              </a:rPr>
              <a:t>UU </a:t>
            </a:r>
            <a:r>
              <a:rPr lang="en-US" sz="2800" dirty="0" smtClean="0">
                <a:latin typeface="Consolas" panose="020B0609020204030204" pitchFamily="49" charset="0"/>
              </a:rPr>
              <a:t>GPD</a:t>
            </a:r>
            <a:endParaRPr lang="en-US" sz="2800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800" dirty="0">
                <a:latin typeface="Consolas" panose="020B0609020204030204" pitchFamily="49" charset="0"/>
              </a:rPr>
              <a:t>UU </a:t>
            </a:r>
            <a:r>
              <a:rPr lang="en-US" sz="2800" dirty="0" smtClean="0">
                <a:latin typeface="Consolas" panose="020B0609020204030204" pitchFamily="49" charset="0"/>
              </a:rPr>
              <a:t>G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800" dirty="0">
                <a:latin typeface="Consolas" panose="020B0609020204030204" pitchFamily="49" charset="0"/>
              </a:rPr>
              <a:t>UU </a:t>
            </a:r>
            <a:r>
              <a:rPr lang="en-US" sz="2800" dirty="0" smtClean="0">
                <a:latin typeface="Consolas" panose="020B0609020204030204" pitchFamily="49" charset="0"/>
              </a:rPr>
              <a:t>GP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would you access the menu to display or remove SAA labels on the GPD</a:t>
            </a:r>
            <a:r>
              <a:rPr lang="en-US" dirty="0" smtClean="0"/>
              <a:t>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TBP Tools&gt;Airspace Status…</a:t>
            </a:r>
            <a:endParaRPr lang="en-US" sz="2800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TBP Military…&gt;Area Names…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Map Options&gt;Map </a:t>
            </a: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are TFM-protected routes depicted on the GPD</a:t>
            </a:r>
            <a:r>
              <a:rPr lang="en-US" dirty="0" smtClean="0"/>
              <a:t>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White chevrons bisecting the </a:t>
            </a:r>
            <a:r>
              <a:rPr lang="en-US" dirty="0" smtClean="0"/>
              <a:t>route</a:t>
            </a:r>
            <a:endParaRPr lang="en-US" sz="2800" dirty="0">
              <a:latin typeface="Consolas" panose="020B0609020204030204" pitchFamily="49" charset="0"/>
            </a:endParaRP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Cyan “T” adjacent to the GPD position symbol</a:t>
            </a: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 smtClean="0"/>
              <a:t>Projected route segments are colored cyan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85C50C5-4164-4AEC-B834-4FC3A3F5F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722116"/>
            <a:ext cx="8863602" cy="34137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BD6260-C729-47D7-AC32-697965D3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Form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81466-2723-4DDF-ABF5-E6FC0252D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56</a:t>
            </a:fld>
            <a:endParaRPr lang="en-US" dirty="0"/>
          </a:p>
        </p:txBody>
      </p:sp>
      <p:pic>
        <p:nvPicPr>
          <p:cNvPr id="25" name="click icon">
            <a:extLst>
              <a:ext uri="{FF2B5EF4-FFF2-40B4-BE49-F238E27FC236}">
                <a16:creationId xmlns:a16="http://schemas.microsoft.com/office/drawing/2014/main" id="{5FC28F36-75DA-4DFA-A2A4-9F7CE649D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34" name="DL open">
            <a:extLst>
              <a:ext uri="{FF2B5EF4-FFF2-40B4-BE49-F238E27FC236}">
                <a16:creationId xmlns:a16="http://schemas.microsoft.com/office/drawing/2014/main" id="{9DC7BEFB-6DF7-458A-A7D8-B9DB739D5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722116"/>
            <a:ext cx="8863602" cy="3413767"/>
          </a:xfrm>
          <a:prstGeom prst="rect">
            <a:avLst/>
          </a:prstGeom>
        </p:spPr>
      </p:pic>
      <p:pic>
        <p:nvPicPr>
          <p:cNvPr id="13" name="cursor">
            <a:extLst>
              <a:ext uri="{FF2B5EF4-FFF2-40B4-BE49-F238E27FC236}">
                <a16:creationId xmlns:a16="http://schemas.microsoft.com/office/drawing/2014/main" id="{9D63F04D-87C0-4AE7-911D-853010D3B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48" y="4772740"/>
            <a:ext cx="81964" cy="137160"/>
          </a:xfrm>
          <a:prstGeom prst="rect">
            <a:avLst/>
          </a:prstGeom>
        </p:spPr>
      </p:pic>
      <p:grpSp>
        <p:nvGrpSpPr>
          <p:cNvPr id="5" name="DL text new Group"/>
          <p:cNvGrpSpPr/>
          <p:nvPr/>
        </p:nvGrpSpPr>
        <p:grpSpPr>
          <a:xfrm>
            <a:off x="132347" y="1722116"/>
            <a:ext cx="8863602" cy="3413767"/>
            <a:chOff x="132347" y="1722116"/>
            <a:chExt cx="8863602" cy="3413767"/>
          </a:xfrm>
        </p:grpSpPr>
        <p:pic>
          <p:nvPicPr>
            <p:cNvPr id="41" name="DL text">
              <a:extLst>
                <a:ext uri="{FF2B5EF4-FFF2-40B4-BE49-F238E27FC236}">
                  <a16:creationId xmlns:a16="http://schemas.microsoft.com/office/drawing/2014/main" id="{F7ABA111-BA75-4DFF-B2A4-9D7E8DAC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47" y="1722116"/>
              <a:ext cx="8863602" cy="3413767"/>
            </a:xfrm>
            <a:prstGeom prst="rect">
              <a:avLst/>
            </a:prstGeom>
          </p:spPr>
        </p:pic>
        <p:pic>
          <p:nvPicPr>
            <p:cNvPr id="9" name="DL new text">
              <a:extLst>
                <a:ext uri="{FF2B5EF4-FFF2-40B4-BE49-F238E27FC236}">
                  <a16:creationId xmlns:a16="http://schemas.microsoft.com/office/drawing/2014/main" id="{F7ABA111-BA75-4DFF-B2A4-9D7E8DAC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1" t="58670" r="36221" b="37500"/>
            <a:stretch/>
          </p:blipFill>
          <p:spPr>
            <a:xfrm>
              <a:off x="2787014" y="3724977"/>
              <a:ext cx="2767966" cy="130743"/>
            </a:xfrm>
            <a:prstGeom prst="rect">
              <a:avLst/>
            </a:prstGeom>
          </p:spPr>
        </p:pic>
        <p:sp>
          <p:nvSpPr>
            <p:cNvPr id="2" name="Mask"/>
            <p:cNvSpPr/>
            <p:nvPr/>
          </p:nvSpPr>
          <p:spPr bwMode="auto">
            <a:xfrm>
              <a:off x="5524500" y="3724977"/>
              <a:ext cx="165735" cy="130743"/>
            </a:xfrm>
            <a:prstGeom prst="rect">
              <a:avLst/>
            </a:prstGeom>
            <a:solidFill>
              <a:srgbClr val="000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-0.0592 -0.172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96DE78-C5CC-4C39-88C3-03F654773F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508125"/>
            <a:ext cx="8050213" cy="689385"/>
          </a:xfrm>
        </p:spPr>
        <p:txBody>
          <a:bodyPr/>
          <a:lstStyle/>
          <a:p>
            <a:r>
              <a:rPr lang="en-US" dirty="0"/>
              <a:t>Free Text Areas cannot accept all manual strip marking symbols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7BE5A4-A9B2-4337-BB7F-8C0AC51A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Authorized Abbreviations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983D-17F8-4472-B638-90794591D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481B2F-5DB1-42B3-ADDD-8AF616BDE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" y="2655346"/>
            <a:ext cx="8898213" cy="1071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AD3F7-7B91-4800-BA56-01E8DC720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" y="4112816"/>
            <a:ext cx="9032785" cy="1785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81B2F-5DB1-42B3-ADDD-8AF616BDE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0" t="52383" r="5564" b="26275"/>
          <a:stretch/>
        </p:blipFill>
        <p:spPr>
          <a:xfrm>
            <a:off x="3583409" y="3216441"/>
            <a:ext cx="4511844" cy="228601"/>
          </a:xfrm>
          <a:prstGeom prst="rect">
            <a:avLst/>
          </a:prstGeom>
        </p:spPr>
      </p:pic>
      <p:sp>
        <p:nvSpPr>
          <p:cNvPr id="8" name="Mask"/>
          <p:cNvSpPr/>
          <p:nvPr/>
        </p:nvSpPr>
        <p:spPr bwMode="auto">
          <a:xfrm>
            <a:off x="8081918" y="3216441"/>
            <a:ext cx="433431" cy="228601"/>
          </a:xfrm>
          <a:prstGeom prst="rect">
            <a:avLst/>
          </a:prstGeom>
          <a:solidFill>
            <a:srgbClr val="000000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ask"/>
          <p:cNvSpPr/>
          <p:nvPr/>
        </p:nvSpPr>
        <p:spPr bwMode="auto">
          <a:xfrm>
            <a:off x="6224543" y="4709961"/>
            <a:ext cx="433431" cy="228601"/>
          </a:xfrm>
          <a:prstGeom prst="rect">
            <a:avLst/>
          </a:prstGeom>
          <a:solidFill>
            <a:srgbClr val="FBFBBF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must the free text area be open and visible?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Any time a flight is within your sector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When a flight is nonradar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If it contains control instructions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B5B200-E78D-4888-BE03-5732CE63B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61415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Restrictions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9F7166-73F1-46D5-B43F-41A7BEC0F1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28" y="1839784"/>
            <a:ext cx="3267463" cy="1923292"/>
          </a:xfrm>
          <a:prstGeom prst="rect">
            <a:avLst/>
          </a:prstGeom>
        </p:spPr>
      </p:pic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68921B9-53B6-4A36-B669-2B7294934EC5}"/>
              </a:ext>
            </a:extLst>
          </p:cNvPr>
          <p:cNvSpPr/>
          <p:nvPr/>
        </p:nvSpPr>
        <p:spPr bwMode="auto">
          <a:xfrm>
            <a:off x="5120640" y="5047488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C28FD-3E0B-43BA-8ABF-A6BBE6152898}"/>
              </a:ext>
            </a:extLst>
          </p:cNvPr>
          <p:cNvSpPr/>
          <p:nvPr/>
        </p:nvSpPr>
        <p:spPr bwMode="auto">
          <a:xfrm>
            <a:off x="4212702" y="2920485"/>
            <a:ext cx="1413588" cy="195943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F900E2-64F4-4D03-ACF4-59DC8E7096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" name="Restrictions view new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7" y="1784844"/>
            <a:ext cx="8781306" cy="2072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84FA81-1046-4BB4-BE87-691C9CE377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2" y="4050202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0.1691 -0.365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09 -0.36527 L 0.26059 -0.149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1078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When can plain language be used in the free text area for control instructions?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Never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 aid in understanding information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When free text is automatically forwarded at handoff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2870" y="840880"/>
            <a:ext cx="9041130" cy="509881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sz="2600" kern="0" dirty="0" smtClean="0"/>
              <a:t>Purpose</a:t>
            </a:r>
            <a:endParaRPr lang="en-US" altLang="en-US" sz="2300" dirty="0"/>
          </a:p>
          <a:p>
            <a:pPr lvl="1"/>
            <a:r>
              <a:rPr lang="en-US" altLang="en-US" sz="2300" dirty="0"/>
              <a:t>Perform the following tasks</a:t>
            </a:r>
            <a:r>
              <a:rPr lang="en-US" altLang="en-US" sz="2300" dirty="0" smtClean="0"/>
              <a:t>:</a:t>
            </a:r>
          </a:p>
          <a:p>
            <a:pPr lvl="2"/>
            <a:r>
              <a:rPr lang="en-US" altLang="en-US" sz="2300" dirty="0" smtClean="0"/>
              <a:t>Identify </a:t>
            </a:r>
            <a:r>
              <a:rPr lang="en-US" altLang="en-US" sz="2300" dirty="0"/>
              <a:t>features of the Tools Menu</a:t>
            </a:r>
          </a:p>
          <a:p>
            <a:pPr lvl="2"/>
            <a:r>
              <a:rPr lang="en-US" altLang="en-US" sz="2300" dirty="0"/>
              <a:t>Demonstrate </a:t>
            </a:r>
            <a:r>
              <a:rPr lang="en-US" altLang="en-US" sz="2300" dirty="0" smtClean="0"/>
              <a:t>GI Message View and SIGMETS View features</a:t>
            </a:r>
            <a:endParaRPr lang="en-US" altLang="en-US" sz="2300" dirty="0"/>
          </a:p>
          <a:p>
            <a:pPr lvl="2"/>
            <a:r>
              <a:rPr lang="en-US" altLang="en-US" sz="2300" dirty="0"/>
              <a:t>Identify weather and altimeter </a:t>
            </a:r>
            <a:r>
              <a:rPr lang="en-US" altLang="en-US" sz="2300" dirty="0" smtClean="0"/>
              <a:t>displays</a:t>
            </a:r>
          </a:p>
          <a:p>
            <a:pPr lvl="2"/>
            <a:r>
              <a:rPr lang="en-US" altLang="en-US" sz="2300" dirty="0" smtClean="0"/>
              <a:t>Interact with the GPD</a:t>
            </a:r>
            <a:endParaRPr lang="en-US" altLang="en-US" dirty="0"/>
          </a:p>
          <a:p>
            <a:pPr>
              <a:spcAft>
                <a:spcPts val="0"/>
              </a:spcAft>
            </a:pPr>
            <a:r>
              <a:rPr lang="en-US" altLang="en-US" sz="2600" b="1" dirty="0">
                <a:ea typeface="+mn-ea"/>
                <a:cs typeface="+mn-cs"/>
              </a:rPr>
              <a:t>Materials</a:t>
            </a:r>
          </a:p>
          <a:p>
            <a:pPr lvl="1">
              <a:spcAft>
                <a:spcPts val="0"/>
              </a:spcAft>
            </a:pPr>
            <a:r>
              <a:rPr lang="en-US" altLang="en-US" sz="2300" dirty="0" smtClean="0"/>
              <a:t>TTL part-task exercise</a:t>
            </a:r>
            <a:r>
              <a:rPr lang="en-US" altLang="en-US" sz="2300" dirty="0"/>
              <a:t>: EDST Part </a:t>
            </a:r>
            <a:r>
              <a:rPr lang="en-US" altLang="en-US" sz="2300" dirty="0" smtClean="0"/>
              <a:t>2</a:t>
            </a:r>
            <a:r>
              <a:rPr lang="fr-FR" altLang="en-US" sz="2300" dirty="0" smtClean="0"/>
              <a:t> </a:t>
            </a:r>
            <a:endParaRPr lang="en-US" altLang="en-US" sz="2300" dirty="0"/>
          </a:p>
          <a:p>
            <a:pPr>
              <a:spcAft>
                <a:spcPts val="0"/>
              </a:spcAft>
            </a:pPr>
            <a:r>
              <a:rPr lang="en-US" altLang="en-US" sz="2600" kern="0" dirty="0"/>
              <a:t>Directions</a:t>
            </a:r>
          </a:p>
          <a:p>
            <a:pPr marL="662940" lvl="1"/>
            <a:r>
              <a:rPr lang="en-US" altLang="en-US" sz="2300" kern="0" dirty="0"/>
              <a:t>This exercise takes approximately 45 minutes to complete. Each student must complete the checklist tasks. No headsets are </a:t>
            </a:r>
            <a:r>
              <a:rPr lang="en-US" altLang="en-US" sz="2300" kern="0" dirty="0" smtClean="0"/>
              <a:t>required.</a:t>
            </a:r>
            <a:endParaRPr lang="en-U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768" y="273041"/>
            <a:ext cx="8472488" cy="609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Part-Task Exercise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0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25853-6516-4215-8377-36D2CFBC9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F9A6F-ABC8-453A-A9E3-EA8307D52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Features of the tools menu</a:t>
            </a:r>
          </a:p>
          <a:p>
            <a:r>
              <a:rPr lang="en-US" dirty="0"/>
              <a:t>Steps to interact with NOTAMs, GIs, and SIGMETs views</a:t>
            </a:r>
          </a:p>
          <a:p>
            <a:r>
              <a:rPr lang="en-US" dirty="0"/>
              <a:t>Weather and altimeter displays of EDST</a:t>
            </a:r>
          </a:p>
          <a:p>
            <a:r>
              <a:rPr lang="en-US" dirty="0"/>
              <a:t>EDST free form </a:t>
            </a:r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209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Restrictions Menu</a:t>
            </a:r>
          </a:p>
        </p:txBody>
      </p:sp>
      <p:pic>
        <p:nvPicPr>
          <p:cNvPr id="14" name="click icon">
            <a:extLst>
              <a:ext uri="{FF2B5EF4-FFF2-40B4-BE49-F238E27FC236}">
                <a16:creationId xmlns:a16="http://schemas.microsoft.com/office/drawing/2014/main" id="{46F900E2-64F4-4D03-ACF4-59DC8E709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3" name="Trackball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7" b="100000" l="9879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2090" r="24036" b="54293"/>
          <a:stretch/>
        </p:blipFill>
        <p:spPr>
          <a:xfrm>
            <a:off x="5948899" y="4757951"/>
            <a:ext cx="2156790" cy="1267507"/>
          </a:xfrm>
          <a:prstGeom prst="rect">
            <a:avLst/>
          </a:prstGeom>
        </p:spPr>
      </p:pic>
      <p:pic>
        <p:nvPicPr>
          <p:cNvPr id="5" name="ACL DAL976">
            <a:extLst>
              <a:ext uri="{FF2B5EF4-FFF2-40B4-BE49-F238E27FC236}">
                <a16:creationId xmlns:a16="http://schemas.microsoft.com/office/drawing/2014/main" id="{E2C5B88B-B07F-4748-A9DA-669F1C8815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61415"/>
            <a:ext cx="8863602" cy="3410719"/>
          </a:xfrm>
          <a:prstGeom prst="rect">
            <a:avLst/>
          </a:prstGeom>
        </p:spPr>
      </p:pic>
      <p:pic>
        <p:nvPicPr>
          <p:cNvPr id="8" name="ACL DAL976 select">
            <a:extLst>
              <a:ext uri="{FF2B5EF4-FFF2-40B4-BE49-F238E27FC236}">
                <a16:creationId xmlns:a16="http://schemas.microsoft.com/office/drawing/2014/main" id="{D55081D7-3D19-49DA-86AA-9E7A883AD5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161415"/>
            <a:ext cx="8863602" cy="3410719"/>
          </a:xfrm>
          <a:prstGeom prst="rect">
            <a:avLst/>
          </a:prstGeom>
        </p:spPr>
      </p:pic>
      <p:pic>
        <p:nvPicPr>
          <p:cNvPr id="15" name="Tools Menu">
            <a:extLst>
              <a:ext uri="{FF2B5EF4-FFF2-40B4-BE49-F238E27FC236}">
                <a16:creationId xmlns:a16="http://schemas.microsoft.com/office/drawing/2014/main" id="{839F7166-73F1-46D5-B43F-41A7BEC0F1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28" y="1839784"/>
            <a:ext cx="3267463" cy="1923292"/>
          </a:xfrm>
          <a:prstGeom prst="rect">
            <a:avLst/>
          </a:prstGeom>
        </p:spPr>
      </p:pic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968921B9-53B6-4A36-B669-2B7294934EC5}"/>
              </a:ext>
            </a:extLst>
          </p:cNvPr>
          <p:cNvSpPr/>
          <p:nvPr/>
        </p:nvSpPr>
        <p:spPr bwMode="auto">
          <a:xfrm>
            <a:off x="5120640" y="5047488"/>
            <a:ext cx="1208849" cy="461665"/>
          </a:xfrm>
          <a:prstGeom prst="rightArrowCallout">
            <a:avLst>
              <a:gd name="adj1" fmla="val 20509"/>
              <a:gd name="adj2" fmla="val 22305"/>
              <a:gd name="adj3" fmla="val 18263"/>
              <a:gd name="adj4" fmla="val 64977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TBP</a:t>
            </a:r>
          </a:p>
        </p:txBody>
      </p:sp>
      <p:sp>
        <p:nvSpPr>
          <p:cNvPr id="19" name="Rest. dwell">
            <a:extLst>
              <a:ext uri="{FF2B5EF4-FFF2-40B4-BE49-F238E27FC236}">
                <a16:creationId xmlns:a16="http://schemas.microsoft.com/office/drawing/2014/main" id="{8F9C28FD-3E0B-43BA-8ABF-A6BBE6152898}"/>
              </a:ext>
            </a:extLst>
          </p:cNvPr>
          <p:cNvSpPr/>
          <p:nvPr/>
        </p:nvSpPr>
        <p:spPr bwMode="auto">
          <a:xfrm>
            <a:off x="4212702" y="2920485"/>
            <a:ext cx="1413588" cy="195943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cursor">
            <a:extLst>
              <a:ext uri="{FF2B5EF4-FFF2-40B4-BE49-F238E27FC236}">
                <a16:creationId xmlns:a16="http://schemas.microsoft.com/office/drawing/2014/main" id="{7C84FA81-1046-4BB4-BE87-691C9CE377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2" y="4050202"/>
            <a:ext cx="81964" cy="137160"/>
          </a:xfrm>
          <a:prstGeom prst="rect">
            <a:avLst/>
          </a:prstGeom>
        </p:spPr>
      </p:pic>
      <p:pic>
        <p:nvPicPr>
          <p:cNvPr id="6" name="CRM N9125R">
            <a:extLst>
              <a:ext uri="{FF2B5EF4-FFF2-40B4-BE49-F238E27FC236}">
                <a16:creationId xmlns:a16="http://schemas.microsoft.com/office/drawing/2014/main" id="{1DCC2F03-33C1-4FFF-9E34-BCF4EE7E39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74" y="1386176"/>
            <a:ext cx="7662688" cy="1984252"/>
          </a:xfrm>
          <a:prstGeom prst="rect">
            <a:avLst/>
          </a:prstGeom>
        </p:spPr>
      </p:pic>
      <p:pic>
        <p:nvPicPr>
          <p:cNvPr id="17" name="DAL976">
            <a:extLst>
              <a:ext uri="{FF2B5EF4-FFF2-40B4-BE49-F238E27FC236}">
                <a16:creationId xmlns:a16="http://schemas.microsoft.com/office/drawing/2014/main" id="{E2C5B88B-B07F-4748-A9DA-669F1C8815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59832" r="76950" b="35499"/>
          <a:stretch/>
        </p:blipFill>
        <p:spPr>
          <a:xfrm>
            <a:off x="4880201" y="1659276"/>
            <a:ext cx="503433" cy="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85 L -0.0507 -0.109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8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9 -0.10902 L 0.16909 -0.3652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09 -0.36527 L 0.26059 -0.149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displayed in the Current Restrictions view?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Restrictions you have verbally placed on other sectors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Center-wide restrictions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Adapted restrictions for a specific flight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purpose of Airport Stream Filters?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Suppresses aircraft-to-aircraft alerts for the specific airport(s)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Filters the display to only show flights for a single airport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Displays all entries following similar routes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1750" cap="flat" cmpd="sng" algn="ctr">
          <a:solidFill>
            <a:srgbClr val="FFC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0" cap="flat" cmpd="sng" algn="ctr">
          <a:solidFill>
            <a:srgbClr val="FFC000"/>
          </a:solidFill>
          <a:prstDash val="solid"/>
          <a:round/>
          <a:headEnd type="none" w="med" len="med"/>
          <a:tailEnd type="triangle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42834bfb-1ec1-4beb-bd64-eb83fb3cb3f3" value=""/>
</sisl>
</file>

<file path=customXml/item3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WEXTPJNUKPJZ-1215587825-11910</_dlc_DocId>
    <_dlc_DocIdUrl xmlns="4f0e10e1-3e2d-4cb5-bdd3-156dacd9dc33">
      <Url>https://ksn2.faa.gov/stt/TTPPM/ER24/_layouts/15/DocIdRedir.aspx?ID=WEXTPJNUKPJZ-1215587825-11910</Url>
      <Description>WEXTPJNUKPJZ-1215587825-11910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96622F5-FE38-4434-BE29-A0E90F17F71C}"/>
</file>

<file path=customXml/itemProps2.xml><?xml version="1.0" encoding="utf-8"?>
<ds:datastoreItem xmlns:ds="http://schemas.openxmlformats.org/officeDocument/2006/customXml" ds:itemID="{75F1F618-A2A2-4D42-A444-FFCF9F93F4E7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4.xml><?xml version="1.0" encoding="utf-8"?>
<ds:datastoreItem xmlns:ds="http://schemas.openxmlformats.org/officeDocument/2006/customXml" ds:itemID="{046916DE-013D-4894-BF96-985828AE49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5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89CA506B-2DCB-4786-93E7-29530862E2F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56544</TotalTime>
  <Words>1375</Words>
  <Application>Microsoft Office PowerPoint</Application>
  <PresentationFormat>On-screen Show (4:3)</PresentationFormat>
  <Paragraphs>419</Paragraphs>
  <Slides>63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Consolas</vt:lpstr>
      <vt:lpstr>Courier New</vt:lpstr>
      <vt:lpstr>Times New Roman</vt:lpstr>
      <vt:lpstr>Wingdings</vt:lpstr>
      <vt:lpstr>6_Custom Design</vt:lpstr>
      <vt:lpstr>7_Custom Design</vt:lpstr>
      <vt:lpstr>PowerPoint Presentation</vt:lpstr>
      <vt:lpstr>PowerPoint Presentation</vt:lpstr>
      <vt:lpstr>Options Menu</vt:lpstr>
      <vt:lpstr>Airspace Status View</vt:lpstr>
      <vt:lpstr>Airport Stream Filter Status </vt:lpstr>
      <vt:lpstr>Restrictions View</vt:lpstr>
      <vt:lpstr>Current Restrictions Menu</vt:lpstr>
      <vt:lpstr>Knowledge Check</vt:lpstr>
      <vt:lpstr>Knowledge Check</vt:lpstr>
      <vt:lpstr>Knowledge Check</vt:lpstr>
      <vt:lpstr>Knowledge Check</vt:lpstr>
      <vt:lpstr>NOTAMS View</vt:lpstr>
      <vt:lpstr>PowerPoint Presentation</vt:lpstr>
      <vt:lpstr>PowerPoint Presentation</vt:lpstr>
      <vt:lpstr>PowerPoint Presentation</vt:lpstr>
      <vt:lpstr>PowerPoint Presentation</vt:lpstr>
      <vt:lpstr>Knowledge Check</vt:lpstr>
      <vt:lpstr>Knowledge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Check</vt:lpstr>
      <vt:lpstr>PowerPoint Presentation</vt:lpstr>
      <vt:lpstr>PowerPoint Presentation</vt:lpstr>
      <vt:lpstr>Knowledge Check</vt:lpstr>
      <vt:lpstr>Knowledge Check</vt:lpstr>
      <vt:lpstr>Knowledge Check</vt:lpstr>
      <vt:lpstr>Knowledge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Check</vt:lpstr>
      <vt:lpstr>Knowledge Check</vt:lpstr>
      <vt:lpstr>Knowledge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Check</vt:lpstr>
      <vt:lpstr>Knowledge Check</vt:lpstr>
      <vt:lpstr>Knowledge Check</vt:lpstr>
      <vt:lpstr>Knowledge Check</vt:lpstr>
      <vt:lpstr>Knowledge Check</vt:lpstr>
      <vt:lpstr>Knowledge Check</vt:lpstr>
      <vt:lpstr>Free Form Text</vt:lpstr>
      <vt:lpstr>Authorized Abbreviations</vt:lpstr>
      <vt:lpstr>Knowledge Check</vt:lpstr>
      <vt:lpstr>Knowledge Check</vt:lpstr>
      <vt:lpstr>Part-Task Exercise</vt:lpstr>
      <vt:lpstr>PowerPoint Presentation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1250</cp:revision>
  <dcterms:created xsi:type="dcterms:W3CDTF">2005-01-28T20:32:53Z</dcterms:created>
  <dcterms:modified xsi:type="dcterms:W3CDTF">2022-08-16T14:15:56Z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b11da982-c55b-499a-9bc1-7f1900c77e1a</vt:lpwstr>
  </property>
  <property fmtid="{D5CDD505-2E9C-101B-9397-08002B2CF9AE}" pid="4" name="bjSaver">
    <vt:lpwstr>nAFgvCsYDVYf5XXx5wFs3z9OzyqVTT+J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{AA31371E-2F65-4755-AE0B-8900F7D1653C}</vt:lpwstr>
  </property>
  <property fmtid="{D5CDD505-2E9C-101B-9397-08002B2CF9AE}" pid="9" name="_dlc_DocIdItemGuid">
    <vt:lpwstr>108b847e-8685-4217-9280-15125956da6f</vt:lpwstr>
  </property>
  <property fmtid="{D5CDD505-2E9C-101B-9397-08002B2CF9AE}" pid="10" name="MSIP_Label_c968a81f-7ed4-4faa-9408-9652e001dd96_Method">
    <vt:lpwstr>Standard</vt:lpwstr>
  </property>
  <property fmtid="{D5CDD505-2E9C-101B-9397-08002B2CF9AE}" pid="11" name="MSIP_Label_c968a81f-7ed4-4faa-9408-9652e001dd96_ActionId">
    <vt:lpwstr>c39f208d-46ab-4cd3-9a17-004f6644703c</vt:lpwstr>
  </property>
  <property fmtid="{D5CDD505-2E9C-101B-9397-08002B2CF9AE}" pid="12" name="MSIP_Label_c968a81f-7ed4-4faa-9408-9652e001dd96_SetDate">
    <vt:lpwstr>2022-07-29T16:19:30Z</vt:lpwstr>
  </property>
  <property fmtid="{D5CDD505-2E9C-101B-9397-08002B2CF9AE}" pid="13" name="MSIP_Label_c968a81f-7ed4-4faa-9408-9652e001dd96_ContentBits">
    <vt:lpwstr>0</vt:lpwstr>
  </property>
  <property fmtid="{D5CDD505-2E9C-101B-9397-08002B2CF9AE}" pid="14" name="MSIP_Label_c968a81f-7ed4-4faa-9408-9652e001dd96_SiteId">
    <vt:lpwstr>b64da4ac-e800-4cfc-8931-e607f720a1b8</vt:lpwstr>
  </property>
  <property fmtid="{D5CDD505-2E9C-101B-9397-08002B2CF9AE}" pid="15" name="MSIP_Label_c968a81f-7ed4-4faa-9408-9652e001dd96_Enabled">
    <vt:lpwstr>true</vt:lpwstr>
  </property>
  <property fmtid="{D5CDD505-2E9C-101B-9397-08002B2CF9AE}" pid="16" name="MSIP_Label_c968a81f-7ed4-4faa-9408-9652e001dd96_Name">
    <vt:lpwstr>Unrestricted</vt:lpwstr>
  </property>
</Properties>
</file>