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80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presentation.xml" ContentType="application/vnd.openxmlformats-officedocument.presentationml.presentation.main+xml"/>
  <Override PartName="/ppt/slides/slide79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48.xml" ContentType="application/vnd.openxmlformats-officedocument.presentationml.slide+xml"/>
  <Override PartName="/ppt/slides/slide46.xml" ContentType="application/vnd.openxmlformats-officedocument.presentationml.slide+xml"/>
  <Override PartName="/ppt/slides/slide50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65.xml" ContentType="application/vnd.openxmlformats-officedocument.presentationml.slide+xml"/>
  <Override PartName="/ppt/slides/slide49.xml" ContentType="application/vnd.openxmlformats-officedocument.presentationml.slide+xml"/>
  <Override PartName="/ppt/slides/slide63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6.xml" ContentType="application/vnd.openxmlformats-officedocument.presentationml.slide+xml"/>
  <Override PartName="/ppt/slides/slide64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62.xml" ContentType="application/vnd.openxmlformats-officedocument.presentationml.slide+xml"/>
  <Override PartName="/ppt/slides/slide59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Slides/notesSlide71.xml" ContentType="application/vnd.openxmlformats-officedocument.presentationml.notesSlide+xml"/>
  <Override PartName="/ppt/notesSlides/notesSlide70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72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4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54.xml" ContentType="application/vnd.openxmlformats-officedocument.presentationml.notesSl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customXml/itemProps5.xml" ContentType="application/vnd.openxmlformats-officedocument.customXml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customXml/itemProps6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4068" r:id="rId6"/>
    <p:sldMasterId id="2147484075" r:id="rId7"/>
    <p:sldMasterId id="2147484081" r:id="rId8"/>
  </p:sldMasterIdLst>
  <p:notesMasterIdLst>
    <p:notesMasterId r:id="rId93"/>
  </p:notesMasterIdLst>
  <p:handoutMasterIdLst>
    <p:handoutMasterId r:id="rId94"/>
  </p:handoutMasterIdLst>
  <p:sldIdLst>
    <p:sldId id="479" r:id="rId9"/>
    <p:sldId id="259" r:id="rId10"/>
    <p:sldId id="289" r:id="rId11"/>
    <p:sldId id="490" r:id="rId12"/>
    <p:sldId id="294" r:id="rId13"/>
    <p:sldId id="524" r:id="rId14"/>
    <p:sldId id="271" r:id="rId15"/>
    <p:sldId id="531" r:id="rId16"/>
    <p:sldId id="320" r:id="rId17"/>
    <p:sldId id="406" r:id="rId18"/>
    <p:sldId id="303" r:id="rId19"/>
    <p:sldId id="263" r:id="rId20"/>
    <p:sldId id="333" r:id="rId21"/>
    <p:sldId id="304" r:id="rId22"/>
    <p:sldId id="305" r:id="rId23"/>
    <p:sldId id="306" r:id="rId24"/>
    <p:sldId id="440" r:id="rId25"/>
    <p:sldId id="321" r:id="rId26"/>
    <p:sldId id="478" r:id="rId27"/>
    <p:sldId id="284" r:id="rId28"/>
    <p:sldId id="324" r:id="rId29"/>
    <p:sldId id="467" r:id="rId30"/>
    <p:sldId id="336" r:id="rId31"/>
    <p:sldId id="314" r:id="rId32"/>
    <p:sldId id="414" r:id="rId33"/>
    <p:sldId id="288" r:id="rId34"/>
    <p:sldId id="501" r:id="rId35"/>
    <p:sldId id="287" r:id="rId36"/>
    <p:sldId id="342" r:id="rId37"/>
    <p:sldId id="355" r:id="rId38"/>
    <p:sldId id="353" r:id="rId39"/>
    <p:sldId id="480" r:id="rId40"/>
    <p:sldId id="529" r:id="rId41"/>
    <p:sldId id="346" r:id="rId42"/>
    <p:sldId id="339" r:id="rId43"/>
    <p:sldId id="361" r:id="rId44"/>
    <p:sldId id="365" r:id="rId45"/>
    <p:sldId id="327" r:id="rId46"/>
    <p:sldId id="362" r:id="rId47"/>
    <p:sldId id="335" r:id="rId48"/>
    <p:sldId id="363" r:id="rId49"/>
    <p:sldId id="309" r:id="rId50"/>
    <p:sldId id="417" r:id="rId51"/>
    <p:sldId id="470" r:id="rId52"/>
    <p:sldId id="491" r:id="rId53"/>
    <p:sldId id="473" r:id="rId54"/>
    <p:sldId id="279" r:id="rId55"/>
    <p:sldId id="270" r:id="rId56"/>
    <p:sldId id="447" r:id="rId57"/>
    <p:sldId id="282" r:id="rId58"/>
    <p:sldId id="356" r:id="rId59"/>
    <p:sldId id="452" r:id="rId60"/>
    <p:sldId id="453" r:id="rId61"/>
    <p:sldId id="534" r:id="rId62"/>
    <p:sldId id="413" r:id="rId63"/>
    <p:sldId id="474" r:id="rId64"/>
    <p:sldId id="275" r:id="rId65"/>
    <p:sldId id="268" r:id="rId66"/>
    <p:sldId id="530" r:id="rId67"/>
    <p:sldId id="477" r:id="rId68"/>
    <p:sldId id="351" r:id="rId69"/>
    <p:sldId id="532" r:id="rId70"/>
    <p:sldId id="360" r:id="rId71"/>
    <p:sldId id="343" r:id="rId72"/>
    <p:sldId id="357" r:id="rId73"/>
    <p:sldId id="358" r:id="rId74"/>
    <p:sldId id="359" r:id="rId75"/>
    <p:sldId id="418" r:id="rId76"/>
    <p:sldId id="435" r:id="rId77"/>
    <p:sldId id="533" r:id="rId78"/>
    <p:sldId id="420" r:id="rId79"/>
    <p:sldId id="424" r:id="rId80"/>
    <p:sldId id="425" r:id="rId81"/>
    <p:sldId id="426" r:id="rId82"/>
    <p:sldId id="428" r:id="rId83"/>
    <p:sldId id="430" r:id="rId84"/>
    <p:sldId id="429" r:id="rId85"/>
    <p:sldId id="465" r:id="rId86"/>
    <p:sldId id="431" r:id="rId87"/>
    <p:sldId id="432" r:id="rId88"/>
    <p:sldId id="433" r:id="rId89"/>
    <p:sldId id="265" r:id="rId90"/>
    <p:sldId id="266" r:id="rId91"/>
    <p:sldId id="257" r:id="rId92"/>
  </p:sldIdLst>
  <p:sldSz cx="9144000" cy="6858000" type="screen4x3"/>
  <p:notesSz cx="68580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42">
          <p15:clr>
            <a:srgbClr val="A4A3A4"/>
          </p15:clr>
        </p15:guide>
        <p15:guide id="2" orient="horz" pos="721">
          <p15:clr>
            <a:srgbClr val="A4A3A4"/>
          </p15:clr>
        </p15:guide>
        <p15:guide id="3" orient="horz" pos="3800">
          <p15:clr>
            <a:srgbClr val="A4A3A4"/>
          </p15:clr>
        </p15:guide>
        <p15:guide id="4" orient="horz" pos="3235">
          <p15:clr>
            <a:srgbClr val="A4A3A4"/>
          </p15:clr>
        </p15:guide>
        <p15:guide id="5" pos="339">
          <p15:clr>
            <a:srgbClr val="A4A3A4"/>
          </p15:clr>
        </p15:guide>
        <p15:guide id="6" pos="287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Scott" initials="DS" lastIdx="1" clrIdx="0">
    <p:extLst>
      <p:ext uri="{19B8F6BF-5375-455C-9EA6-DF929625EA0E}">
        <p15:presenceInfo xmlns:p15="http://schemas.microsoft.com/office/powerpoint/2012/main" userId="0dba5c2a25f57aa7" providerId="Windows Live"/>
      </p:ext>
    </p:extLst>
  </p:cmAuthor>
  <p:cmAuthor id="2" name="Huntley, Alan P. [US-US][NON-EMP]" initials="HAP[" lastIdx="3" clrIdx="1">
    <p:extLst>
      <p:ext uri="{19B8F6BF-5375-455C-9EA6-DF929625EA0E}">
        <p15:presenceInfo xmlns:p15="http://schemas.microsoft.com/office/powerpoint/2012/main" userId="S-1-5-21-727274380-931424960-1827182208-13872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00"/>
    <a:srgbClr val="D5D5D5"/>
    <a:srgbClr val="A4A4A4"/>
    <a:srgbClr val="6E6E6E"/>
    <a:srgbClr val="8C8C8C"/>
    <a:srgbClr val="B4B4B4"/>
    <a:srgbClr val="D4D4D4"/>
    <a:srgbClr val="BBE0E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42" autoAdjust="0"/>
    <p:restoredTop sz="94967" autoAdjust="0"/>
  </p:normalViewPr>
  <p:slideViewPr>
    <p:cSldViewPr snapToGrid="0">
      <p:cViewPr varScale="1">
        <p:scale>
          <a:sx n="111" d="100"/>
          <a:sy n="111" d="100"/>
        </p:scale>
        <p:origin x="1158" y="114"/>
      </p:cViewPr>
      <p:guideLst>
        <p:guide orient="horz" pos="542"/>
        <p:guide orient="horz" pos="721"/>
        <p:guide orient="horz" pos="3800"/>
        <p:guide orient="horz" pos="3235"/>
        <p:guide pos="339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4399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customXml" Target="../customXml/item5.xml"/><Relationship Id="rId90" Type="http://schemas.openxmlformats.org/officeDocument/2006/relationships/slide" Target="slides/slide82.xml"/><Relationship Id="rId95" Type="http://schemas.openxmlformats.org/officeDocument/2006/relationships/commentAuthors" Target="commentAuthors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handoutMaster" Target="handoutMasters/handoutMaster1.xml"/><Relationship Id="rId9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customXml" Target="../customXml/item6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notesMaster" Target="notesMasters/notesMaster1.xml"/><Relationship Id="rId9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B8300089-C4E6-4BBF-AEDF-ABB799F150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101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DD78BA7C-B5F8-476A-8D6E-18F9A2638B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2396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864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151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81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0139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657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393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4538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7594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962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75203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6715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012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6774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284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5364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31920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93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5731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633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7878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4805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1509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0158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5475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75366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4637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36160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1288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4227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5830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2163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79355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265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2836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7232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3968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5484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7810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6822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32938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72240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1656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9923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22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205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4733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4612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1290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349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008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5981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25362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657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7225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48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0880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14831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47084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2229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427789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080821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2291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395121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92127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9077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249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40760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753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5122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11382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36197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29846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90497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07760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29754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07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001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44595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02345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80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85940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2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2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78BA7C-B5F8-476A-8D6E-18F9A2638B8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03124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82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52841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83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428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0958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316EBF-5E8C-45DB-B6D2-B4C2C3A0DA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Objectives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At the end of this lesson, you will be able to identify:</a:t>
            </a:r>
            <a:r>
              <a:rPr lang="en-US" sz="2800" b="0" i="1" dirty="0"/>
              <a:t>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275510"/>
            <a:ext cx="7972425" cy="3606936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</p:spTree>
    <p:extLst>
      <p:ext uri="{BB962C8B-B14F-4D97-AF65-F5344CB8AC3E}">
        <p14:creationId xmlns:p14="http://schemas.microsoft.com/office/powerpoint/2010/main" val="103288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A32AB-7A47-4D11-844B-72F3C1EEB4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94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5BA74F-A20D-40E2-97B7-C3EECD77A9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2937" y="374309"/>
            <a:ext cx="73981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 err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- Radar Associate Controller </a:t>
            </a:r>
            <a:r>
              <a:rPr lang="en-US" sz="4000" b="1" kern="12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Training Part C:</a:t>
            </a:r>
            <a:endParaRPr lang="en-US" sz="40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Advanced Concepts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1F7D3C-8488-4489-9564-D71EC02FE9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12676" y="3042180"/>
            <a:ext cx="67186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2: Introduction to </a:t>
            </a:r>
            <a:r>
              <a:rPr lang="en-US" sz="2800" b="1" kern="1200" dirty="0" err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28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Decision Support Tool (EDST), Part 1</a:t>
            </a:r>
            <a:endParaRPr lang="en-US" sz="1400" b="1" kern="1200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7500A6-D3AF-4938-A213-71A9509938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81040" y="4744300"/>
            <a:ext cx="33819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Course - 55054003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Version </a:t>
            </a:r>
            <a:r>
              <a:rPr lang="en-US" sz="1400" b="1" kern="120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lang="en-US" sz="1400" b="1" kern="120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1.0 2022.08</a:t>
            </a:r>
            <a:endParaRPr lang="en-US" sz="14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64953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sson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Objectives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At the end of this lesson you will be able to </a:t>
            </a:r>
            <a:r>
              <a:rPr lang="en-US" sz="2800" b="0" i="1" dirty="0"/>
              <a:t>(verb)</a:t>
            </a:r>
            <a:r>
              <a:rPr lang="en-US" sz="2800" b="1" dirty="0"/>
              <a:t>: </a:t>
            </a:r>
            <a:r>
              <a:rPr lang="en-US" sz="2800" b="0" i="1" dirty="0"/>
              <a:t>(edit in master)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364627"/>
            <a:ext cx="7972425" cy="352946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E229EDD-58A5-42AE-917E-A8A93BFCD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389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3pPr marL="960120" indent="-274320">
              <a:buFont typeface="Wingdings" panose="05000000000000000000" pitchFamily="2" charset="2"/>
              <a:buChar char="Ø"/>
              <a:defRPr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D155F10-1BA3-4B61-97ED-A53661AC1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57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Summary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This lesson covered:</a:t>
            </a:r>
            <a:r>
              <a:rPr lang="en-US" sz="2800" b="0" i="1" dirty="0"/>
              <a:t>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067593"/>
            <a:ext cx="7972425" cy="382650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53E1369-1F03-42A7-AE6F-F1206EBCE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862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834C1-2ACF-44AF-8EBA-8AFF781C25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/>
          <a:stretch>
            <a:fillRect/>
          </a:stretch>
        </p:blipFill>
        <p:spPr bwMode="auto">
          <a:xfrm>
            <a:off x="0" y="0"/>
            <a:ext cx="91440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C79018-CD7B-4354-9988-902F19E56A72}"/>
              </a:ext>
            </a:extLst>
          </p:cNvPr>
          <p:cNvSpPr txBox="1"/>
          <p:nvPr userDrawn="1"/>
        </p:nvSpPr>
        <p:spPr>
          <a:xfrm>
            <a:off x="426139" y="295345"/>
            <a:ext cx="233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537567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3pPr marL="960120" indent="-274320">
              <a:buFont typeface="Wingdings" panose="05000000000000000000" pitchFamily="2" charset="2"/>
              <a:buChar char="Ø"/>
              <a:defRPr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B1CAF-AFEF-4B53-8217-D2B173A086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986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834C1-2ACF-44AF-8EBA-8AFF781C25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/>
          <a:stretch>
            <a:fillRect/>
          </a:stretch>
        </p:blipFill>
        <p:spPr bwMode="auto">
          <a:xfrm>
            <a:off x="0" y="0"/>
            <a:ext cx="91440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F0BBCF-3CE9-4BB6-B6F8-65E6280B7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The End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067759-6497-4226-BBD0-35CDE076EB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743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sson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Summary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This lesson covered:</a:t>
            </a:r>
            <a:r>
              <a:rPr lang="en-US" sz="2800" b="0" i="1" dirty="0"/>
              <a:t>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067593"/>
            <a:ext cx="7972425" cy="382650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53E1369-1F03-42A7-AE6F-F1206EBCE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36792"/>
            <a:ext cx="56995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956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A32AB-7A47-4D11-844B-72F3C1EEB4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94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5BA74F-A20D-40E2-97B7-C3EECD77A9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2937" y="374309"/>
            <a:ext cx="73981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 err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- Radar Associate Controller Training: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Advanced Concepts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1F7D3C-8488-4489-9564-D71EC02FE9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12676" y="3042180"/>
            <a:ext cx="67186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2: Introduction to </a:t>
            </a:r>
            <a:r>
              <a:rPr lang="en-US" sz="2800" b="1" kern="1200" dirty="0" err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28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Decision Support Tool (EDST), Part 1</a:t>
            </a:r>
            <a:endParaRPr lang="en-US" sz="1400" b="1" kern="1200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7500A6-D3AF-4938-A213-71A9509938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81040" y="4744300"/>
            <a:ext cx="33819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Course - 55054003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Version - Draft </a:t>
            </a:r>
            <a:r>
              <a:rPr lang="en-US" sz="1400" b="1" kern="12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4.0.2021.06</a:t>
            </a:r>
          </a:p>
        </p:txBody>
      </p:sp>
    </p:spTree>
    <p:extLst>
      <p:ext uri="{BB962C8B-B14F-4D97-AF65-F5344CB8AC3E}">
        <p14:creationId xmlns:p14="http://schemas.microsoft.com/office/powerpoint/2010/main" val="35027673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sson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Objectives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At the end of this lesson you will be able to </a:t>
            </a:r>
            <a:r>
              <a:rPr lang="en-US" sz="2800" b="0" i="1" dirty="0"/>
              <a:t>(verb)</a:t>
            </a:r>
            <a:r>
              <a:rPr lang="en-US" sz="2800" b="1" dirty="0"/>
              <a:t>: </a:t>
            </a:r>
            <a:r>
              <a:rPr lang="en-US" sz="2800" b="0" i="1" dirty="0"/>
              <a:t>(edit in master)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364627"/>
            <a:ext cx="7972425" cy="352946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E229EDD-58A5-42AE-917E-A8A93BFCD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835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3pPr marL="960120" indent="-274320">
              <a:buFont typeface="Wingdings" panose="05000000000000000000" pitchFamily="2" charset="2"/>
              <a:buChar char="Ø"/>
              <a:defRPr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D155F10-1BA3-4B61-97ED-A53661AC1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02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Summary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This lesson covered:</a:t>
            </a:r>
            <a:r>
              <a:rPr lang="en-US" sz="2800" b="0" i="1" dirty="0"/>
              <a:t>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067593"/>
            <a:ext cx="7972425" cy="382650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53E1369-1F03-42A7-AE6F-F1206EBCE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604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834C1-2ACF-44AF-8EBA-8AFF781C25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/>
          <a:stretch>
            <a:fillRect/>
          </a:stretch>
        </p:blipFill>
        <p:spPr bwMode="auto">
          <a:xfrm>
            <a:off x="0" y="0"/>
            <a:ext cx="91440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C79018-CD7B-4354-9988-902F19E56A72}"/>
              </a:ext>
            </a:extLst>
          </p:cNvPr>
          <p:cNvSpPr txBox="1"/>
          <p:nvPr userDrawn="1"/>
        </p:nvSpPr>
        <p:spPr>
          <a:xfrm>
            <a:off x="426139" y="295345"/>
            <a:ext cx="233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599164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-22225" y="6038850"/>
            <a:ext cx="9166225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/>
              <a:t>Fourth level </a:t>
            </a:r>
            <a:endParaRPr lang="en-US" altLang="en-US" dirty="0"/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1055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981074" y="6336792"/>
            <a:ext cx="51715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2: Introduction to </a:t>
            </a:r>
            <a:r>
              <a:rPr lang="en-US" sz="1200" kern="1200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Decision Support Tool (EDST), Part 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5394" y="6336792"/>
            <a:ext cx="56995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98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1" r:id="rId2"/>
    <p:sldLayoutId id="2147484070" r:id="rId3"/>
    <p:sldLayoutId id="2147484074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2004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-22225" y="6038850"/>
            <a:ext cx="9166225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 </a:t>
            </a:r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1055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981074" y="6336792"/>
            <a:ext cx="52175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2: Introduction to </a:t>
            </a:r>
            <a:r>
              <a:rPr lang="en-US" sz="1200" kern="1200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Decision Support Tool (EDST, Part 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37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2004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-22225" y="6038850"/>
            <a:ext cx="9166225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 </a:t>
            </a:r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1055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981074" y="6336792"/>
            <a:ext cx="52175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2: Introduction to </a:t>
            </a:r>
            <a:r>
              <a:rPr lang="en-US" sz="1200" kern="1200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Decision Support Tool (EDST), Part 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03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2004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microsoft.com/office/2007/relationships/hdphoto" Target="../media/hdphoto1.wdp"/><Relationship Id="rId3" Type="http://schemas.openxmlformats.org/officeDocument/2006/relationships/image" Target="../media/image68.png"/><Relationship Id="rId7" Type="http://schemas.openxmlformats.org/officeDocument/2006/relationships/image" Target="../media/image5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4.png"/><Relationship Id="rId5" Type="http://schemas.openxmlformats.org/officeDocument/2006/relationships/image" Target="../media/image76.png"/><Relationship Id="rId10" Type="http://schemas.openxmlformats.org/officeDocument/2006/relationships/image" Target="../media/image13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1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5.png"/><Relationship Id="rId7" Type="http://schemas.openxmlformats.org/officeDocument/2006/relationships/image" Target="../media/image84.png"/><Relationship Id="rId12" Type="http://schemas.microsoft.com/office/2007/relationships/hdphoto" Target="../media/hdphoto1.wdp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4.png"/><Relationship Id="rId5" Type="http://schemas.openxmlformats.org/officeDocument/2006/relationships/image" Target="../media/image35.png"/><Relationship Id="rId10" Type="http://schemas.openxmlformats.org/officeDocument/2006/relationships/image" Target="../media/image13.png"/><Relationship Id="rId4" Type="http://schemas.openxmlformats.org/officeDocument/2006/relationships/image" Target="../media/image82.png"/><Relationship Id="rId9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89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5.png"/><Relationship Id="rId5" Type="http://schemas.openxmlformats.org/officeDocument/2006/relationships/image" Target="../media/image88.png"/><Relationship Id="rId1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87.png"/><Relationship Id="rId9" Type="http://schemas.openxmlformats.org/officeDocument/2006/relationships/image" Target="../media/image91.pn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13.png"/><Relationship Id="rId5" Type="http://schemas.openxmlformats.org/officeDocument/2006/relationships/image" Target="../media/image35.png"/><Relationship Id="rId10" Type="http://schemas.openxmlformats.org/officeDocument/2006/relationships/image" Target="../media/image95.png"/><Relationship Id="rId4" Type="http://schemas.openxmlformats.org/officeDocument/2006/relationships/image" Target="../media/image92.png"/><Relationship Id="rId9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5.png"/><Relationship Id="rId4" Type="http://schemas.openxmlformats.org/officeDocument/2006/relationships/image" Target="../media/image97.png"/><Relationship Id="rId9" Type="http://schemas.microsoft.com/office/2007/relationships/hdphoto" Target="../media/hdphoto1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110.png"/><Relationship Id="rId10" Type="http://schemas.microsoft.com/office/2007/relationships/hdphoto" Target="../media/hdphoto1.wdp"/><Relationship Id="rId4" Type="http://schemas.openxmlformats.org/officeDocument/2006/relationships/image" Target="../media/image109.png"/><Relationship Id="rId9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41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onitor">
            <a:extLst>
              <a:ext uri="{FF2B5EF4-FFF2-40B4-BE49-F238E27FC236}">
                <a16:creationId xmlns:a16="http://schemas.microsoft.com/office/drawing/2014/main" id="{8F4B8311-FAEE-4E4C-888A-0D206E0569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" t="1916" r="1530" b="3590"/>
          <a:stretch/>
        </p:blipFill>
        <p:spPr>
          <a:xfrm>
            <a:off x="685801" y="954088"/>
            <a:ext cx="7969250" cy="50276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and Outage Views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9</a:t>
            </a:fld>
            <a:endParaRPr lang="en-US" dirty="0"/>
          </a:p>
        </p:txBody>
      </p:sp>
      <p:pic>
        <p:nvPicPr>
          <p:cNvPr id="31" name="Click icon">
            <a:extLst>
              <a:ext uri="{FF2B5EF4-FFF2-40B4-BE49-F238E27FC236}">
                <a16:creationId xmlns:a16="http://schemas.microsoft.com/office/drawing/2014/main" id="{82B07859-A640-43FE-8134-1AC1D9EBD3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18" name="ACL">
            <a:extLst>
              <a:ext uri="{FF2B5EF4-FFF2-40B4-BE49-F238E27FC236}">
                <a16:creationId xmlns:a16="http://schemas.microsoft.com/office/drawing/2014/main" id="{04A53E51-2E2D-4E42-99F1-F8FCC1175D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8" y="1751604"/>
            <a:ext cx="6821424" cy="2625790"/>
          </a:xfrm>
          <a:prstGeom prst="rect">
            <a:avLst/>
          </a:prstGeom>
        </p:spPr>
      </p:pic>
      <p:pic>
        <p:nvPicPr>
          <p:cNvPr id="5" name="STATUS view">
            <a:extLst>
              <a:ext uri="{FF2B5EF4-FFF2-40B4-BE49-F238E27FC236}">
                <a16:creationId xmlns:a16="http://schemas.microsoft.com/office/drawing/2014/main" id="{5E7F87AF-9EBD-40F0-8B85-4CC32A5AFC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077" y="1925352"/>
            <a:ext cx="1374988" cy="856505"/>
          </a:xfrm>
          <a:prstGeom prst="rect">
            <a:avLst/>
          </a:prstGeom>
        </p:spPr>
      </p:pic>
      <p:pic>
        <p:nvPicPr>
          <p:cNvPr id="7" name="OUTAGE view">
            <a:extLst>
              <a:ext uri="{FF2B5EF4-FFF2-40B4-BE49-F238E27FC236}">
                <a16:creationId xmlns:a16="http://schemas.microsoft.com/office/drawing/2014/main" id="{85784707-6657-4082-B0A4-640A99E3F3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908" y="1904091"/>
            <a:ext cx="1367043" cy="1367043"/>
          </a:xfrm>
          <a:prstGeom prst="rect">
            <a:avLst/>
          </a:prstGeom>
        </p:spPr>
      </p:pic>
      <p:pic>
        <p:nvPicPr>
          <p:cNvPr id="26" name="STATUS yellow OUTAGE gray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" y="1341832"/>
            <a:ext cx="7219951" cy="200235"/>
          </a:xfrm>
          <a:prstGeom prst="rect">
            <a:avLst/>
          </a:prstGeom>
        </p:spPr>
      </p:pic>
      <p:pic>
        <p:nvPicPr>
          <p:cNvPr id="25" name="STATUS gray OUTAGE r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" y="1341832"/>
            <a:ext cx="7219951" cy="200235"/>
          </a:xfrm>
          <a:prstGeom prst="rect">
            <a:avLst/>
          </a:prstGeom>
        </p:spPr>
      </p:pic>
      <p:pic>
        <p:nvPicPr>
          <p:cNvPr id="28" name="STATUS yellow OUTAGE r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" y="1341832"/>
            <a:ext cx="7219951" cy="200235"/>
          </a:xfrm>
          <a:prstGeom prst="rect">
            <a:avLst/>
          </a:prstGeom>
        </p:spPr>
      </p:pic>
      <p:sp>
        <p:nvSpPr>
          <p:cNvPr id="30" name="STATUS box">
            <a:extLst>
              <a:ext uri="{FF2B5EF4-FFF2-40B4-BE49-F238E27FC236}">
                <a16:creationId xmlns:a16="http://schemas.microsoft.com/office/drawing/2014/main" id="{E06ABAFB-52AB-4E6A-A19F-B93F1DB691D5}"/>
              </a:ext>
            </a:extLst>
          </p:cNvPr>
          <p:cNvSpPr/>
          <p:nvPr/>
        </p:nvSpPr>
        <p:spPr bwMode="auto">
          <a:xfrm>
            <a:off x="6137910" y="1330607"/>
            <a:ext cx="361950" cy="212377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OUTAGE box">
            <a:extLst>
              <a:ext uri="{FF2B5EF4-FFF2-40B4-BE49-F238E27FC236}">
                <a16:creationId xmlns:a16="http://schemas.microsoft.com/office/drawing/2014/main" id="{E06ABAFB-52AB-4E6A-A19F-B93F1DB691D5}"/>
              </a:ext>
            </a:extLst>
          </p:cNvPr>
          <p:cNvSpPr/>
          <p:nvPr/>
        </p:nvSpPr>
        <p:spPr bwMode="auto">
          <a:xfrm>
            <a:off x="6497316" y="1330607"/>
            <a:ext cx="361950" cy="212377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FC7D8E-C7E5-4863-AACE-2B6BCEB220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761" y="1779734"/>
            <a:ext cx="559467" cy="8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9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471967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is the name of this trackball button?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Pick (TBP)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Home (TBH)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Enter (TBE)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7" b="100000" l="9879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9353" r="24036" b="1068"/>
          <a:stretch/>
        </p:blipFill>
        <p:spPr>
          <a:xfrm>
            <a:off x="5722619" y="889775"/>
            <a:ext cx="2222775" cy="4954765"/>
          </a:xfrm>
          <a:prstGeom prst="rect">
            <a:avLst/>
          </a:prstGeom>
        </p:spPr>
      </p:pic>
      <p:sp>
        <p:nvSpPr>
          <p:cNvPr id="9" name="Trackball button highlight"/>
          <p:cNvSpPr/>
          <p:nvPr/>
        </p:nvSpPr>
        <p:spPr bwMode="auto">
          <a:xfrm>
            <a:off x="7096916" y="1907358"/>
            <a:ext cx="428017" cy="428017"/>
          </a:xfrm>
          <a:prstGeom prst="roundRect">
            <a:avLst/>
          </a:prstGeom>
          <a:noFill/>
          <a:ln w="508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30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do you move a view?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Click and drag a side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Click and drag a corner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Click and drag the header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2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471967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is the name of this  trackball button?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Enter (TBE)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Pick (TBP)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Home (TBH)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7" b="100000" l="9879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9353" r="24036" b="1068"/>
          <a:stretch/>
        </p:blipFill>
        <p:spPr>
          <a:xfrm>
            <a:off x="5722619" y="889775"/>
            <a:ext cx="2222775" cy="4954765"/>
          </a:xfrm>
          <a:prstGeom prst="rect">
            <a:avLst/>
          </a:prstGeom>
        </p:spPr>
      </p:pic>
      <p:sp>
        <p:nvSpPr>
          <p:cNvPr id="9" name="Trackball button highlight"/>
          <p:cNvSpPr/>
          <p:nvPr/>
        </p:nvSpPr>
        <p:spPr bwMode="auto">
          <a:xfrm>
            <a:off x="6626924" y="1848556"/>
            <a:ext cx="428017" cy="428017"/>
          </a:xfrm>
          <a:prstGeom prst="roundRect">
            <a:avLst/>
          </a:prstGeom>
          <a:noFill/>
          <a:ln w="508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18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do you move the toolbar to the bottom of the display?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the MOVE menu&gt;TBP BOTTOM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and drag the toolbar header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the arrow at the left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8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can you determine which view is active on the display?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View header is cyan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ACTIVE appears in the header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View border is gray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is the function of the MORE button on the toolbar?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Displays more toolbar buttons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Displays more flight entries in the active view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Displays more of the message composition area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2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do you acknowledge an outage?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 smtClean="0"/>
              <a:t>TBP or TBE </a:t>
            </a:r>
            <a:r>
              <a:rPr lang="en-US" dirty="0"/>
              <a:t>the outage button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KBE the outage name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 smtClean="0"/>
              <a:t>TBP or TBE </a:t>
            </a:r>
            <a:r>
              <a:rPr lang="en-US" dirty="0"/>
              <a:t>the outage name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4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3429000"/>
            <a:ext cx="8050213" cy="2470150"/>
          </a:xfrm>
        </p:spPr>
        <p:txBody>
          <a:bodyPr/>
          <a:lstStyle/>
          <a:p>
            <a:pPr lvl="0"/>
            <a:r>
              <a:rPr lang="en-US" dirty="0"/>
              <a:t>Title Bar</a:t>
            </a:r>
          </a:p>
          <a:p>
            <a:pPr lvl="0"/>
            <a:r>
              <a:rPr lang="en-US" dirty="0"/>
              <a:t>Menu Bar</a:t>
            </a:r>
          </a:p>
          <a:p>
            <a:pPr lvl="0"/>
            <a:r>
              <a:rPr lang="en-US" dirty="0"/>
              <a:t>Main Display Area, </a:t>
            </a:r>
            <a:r>
              <a:rPr lang="en-US" dirty="0" smtClean="0"/>
              <a:t>including:</a:t>
            </a:r>
            <a:endParaRPr lang="en-US" dirty="0"/>
          </a:p>
          <a:p>
            <a:pPr lvl="1"/>
            <a:r>
              <a:rPr lang="en-US" dirty="0"/>
              <a:t>Add/Find Input Field</a:t>
            </a:r>
          </a:p>
          <a:p>
            <a:pPr lvl="1"/>
            <a:r>
              <a:rPr lang="en-US" dirty="0"/>
              <a:t>Facilities Field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and Characteristics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00E019-360D-465F-9FED-FF3B76108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" y="1127352"/>
            <a:ext cx="8863602" cy="1066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B4898F-BBA8-4D48-A2E6-DE31EACBA5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" y="2367418"/>
            <a:ext cx="8863602" cy="10424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B616D23-0B30-40FF-BF13-79DA0D619CF3}"/>
              </a:ext>
            </a:extLst>
          </p:cNvPr>
          <p:cNvGrpSpPr/>
          <p:nvPr/>
        </p:nvGrpSpPr>
        <p:grpSpPr>
          <a:xfrm>
            <a:off x="88516" y="1092802"/>
            <a:ext cx="8889488" cy="1524001"/>
            <a:chOff x="62630" y="1081435"/>
            <a:chExt cx="8992854" cy="1524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F45E0D-2BC5-4A04-8665-78BA986D09C3}"/>
                </a:ext>
              </a:extLst>
            </p:cNvPr>
            <p:cNvSpPr/>
            <p:nvPr/>
          </p:nvSpPr>
          <p:spPr bwMode="auto">
            <a:xfrm>
              <a:off x="62630" y="1081435"/>
              <a:ext cx="8966968" cy="257182"/>
            </a:xfrm>
            <a:prstGeom prst="rect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E7CC48-6077-4D4D-A6AB-21F49A0E3365}"/>
                </a:ext>
              </a:extLst>
            </p:cNvPr>
            <p:cNvSpPr/>
            <p:nvPr/>
          </p:nvSpPr>
          <p:spPr bwMode="auto">
            <a:xfrm>
              <a:off x="88516" y="2348254"/>
              <a:ext cx="8966968" cy="257182"/>
            </a:xfrm>
            <a:prstGeom prst="rect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E34A8F-253B-4ED3-B366-6EC83168CE16}"/>
              </a:ext>
            </a:extLst>
          </p:cNvPr>
          <p:cNvGrpSpPr/>
          <p:nvPr/>
        </p:nvGrpSpPr>
        <p:grpSpPr>
          <a:xfrm>
            <a:off x="62630" y="1372110"/>
            <a:ext cx="6788690" cy="1524001"/>
            <a:chOff x="75573" y="1357781"/>
            <a:chExt cx="6788690" cy="152400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E4859FE-9407-4CB1-A8CB-C5AFC70502F6}"/>
                </a:ext>
              </a:extLst>
            </p:cNvPr>
            <p:cNvSpPr/>
            <p:nvPr/>
          </p:nvSpPr>
          <p:spPr bwMode="auto">
            <a:xfrm>
              <a:off x="75573" y="1357781"/>
              <a:ext cx="6788690" cy="257182"/>
            </a:xfrm>
            <a:prstGeom prst="rect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DBFED9F-D413-4446-A492-59659A1810DD}"/>
                </a:ext>
              </a:extLst>
            </p:cNvPr>
            <p:cNvSpPr/>
            <p:nvPr/>
          </p:nvSpPr>
          <p:spPr bwMode="auto">
            <a:xfrm>
              <a:off x="101459" y="2574099"/>
              <a:ext cx="3931922" cy="307683"/>
            </a:xfrm>
            <a:prstGeom prst="rect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79EB77-E446-4C76-9C9D-BB1C30B0E135}"/>
              </a:ext>
            </a:extLst>
          </p:cNvPr>
          <p:cNvGrpSpPr/>
          <p:nvPr/>
        </p:nvGrpSpPr>
        <p:grpSpPr>
          <a:xfrm>
            <a:off x="62630" y="1660753"/>
            <a:ext cx="1465545" cy="1506659"/>
            <a:chOff x="62630" y="1660753"/>
            <a:chExt cx="1465545" cy="150665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8F8E0A-0AF1-49A7-9E98-195E2D7A5DBA}"/>
                </a:ext>
              </a:extLst>
            </p:cNvPr>
            <p:cNvSpPr/>
            <p:nvPr/>
          </p:nvSpPr>
          <p:spPr bwMode="auto">
            <a:xfrm>
              <a:off x="62630" y="1660753"/>
              <a:ext cx="1465545" cy="302972"/>
            </a:xfrm>
            <a:prstGeom prst="rect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C1A2132-AF44-4BF9-A299-AF943586C296}"/>
                </a:ext>
              </a:extLst>
            </p:cNvPr>
            <p:cNvSpPr/>
            <p:nvPr/>
          </p:nvSpPr>
          <p:spPr bwMode="auto">
            <a:xfrm>
              <a:off x="62630" y="2864440"/>
              <a:ext cx="1465545" cy="302972"/>
            </a:xfrm>
            <a:prstGeom prst="rect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E95FA10-8C6F-4D81-BF6F-5466A26E913D}"/>
              </a:ext>
            </a:extLst>
          </p:cNvPr>
          <p:cNvSpPr/>
          <p:nvPr/>
        </p:nvSpPr>
        <p:spPr bwMode="auto">
          <a:xfrm>
            <a:off x="2106460" y="1660753"/>
            <a:ext cx="1814187" cy="302972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AFD7D29-D83D-4E74-ABE3-19FB7FBA22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4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C92E25-8464-47F9-BA48-1D1CACCB5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Posting Areas</a:t>
            </a:r>
          </a:p>
        </p:txBody>
      </p:sp>
      <p:pic>
        <p:nvPicPr>
          <p:cNvPr id="15" name="click icon">
            <a:extLst>
              <a:ext uri="{FF2B5EF4-FFF2-40B4-BE49-F238E27FC236}">
                <a16:creationId xmlns:a16="http://schemas.microsoft.com/office/drawing/2014/main" id="{DE8EC518-A319-4301-9C2E-2A1BF8D90B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0E415-9383-44C7-ABBB-894E5B377B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18</a:t>
            </a:fld>
            <a:endParaRPr lang="en-US" dirty="0"/>
          </a:p>
        </p:txBody>
      </p:sp>
      <p:grpSp>
        <p:nvGrpSpPr>
          <p:cNvPr id="17" name="ACL Group"/>
          <p:cNvGrpSpPr/>
          <p:nvPr/>
        </p:nvGrpSpPr>
        <p:grpSpPr>
          <a:xfrm>
            <a:off x="140197" y="1493923"/>
            <a:ext cx="8863602" cy="3410719"/>
            <a:chOff x="140197" y="1493923"/>
            <a:chExt cx="8863602" cy="3410719"/>
          </a:xfrm>
        </p:grpSpPr>
        <p:pic>
          <p:nvPicPr>
            <p:cNvPr id="10" name="ACL">
              <a:extLst>
                <a:ext uri="{FF2B5EF4-FFF2-40B4-BE49-F238E27FC236}">
                  <a16:creationId xmlns:a16="http://schemas.microsoft.com/office/drawing/2014/main" id="{13E3D00D-F020-4192-8C1C-B1BAFADA9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97" y="1493923"/>
              <a:ext cx="8863602" cy="3410719"/>
            </a:xfrm>
            <a:prstGeom prst="rect">
              <a:avLst/>
            </a:prstGeom>
          </p:spPr>
        </p:pic>
        <p:grpSp>
          <p:nvGrpSpPr>
            <p:cNvPr id="16" name="H/C17/L"/>
            <p:cNvGrpSpPr/>
            <p:nvPr/>
          </p:nvGrpSpPr>
          <p:grpSpPr>
            <a:xfrm>
              <a:off x="3030855" y="2803601"/>
              <a:ext cx="558165" cy="113514"/>
              <a:chOff x="3030855" y="2803601"/>
              <a:chExt cx="558165" cy="113514"/>
            </a:xfrm>
          </p:grpSpPr>
          <p:pic>
            <p:nvPicPr>
              <p:cNvPr id="6" name="H slant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91" b="18169"/>
              <a:stretch/>
            </p:blipFill>
            <p:spPr>
              <a:xfrm>
                <a:off x="3030855" y="2803601"/>
                <a:ext cx="202947" cy="113514"/>
              </a:xfrm>
              <a:prstGeom prst="rect">
                <a:avLst/>
              </a:prstGeom>
            </p:spPr>
          </p:pic>
          <p:pic>
            <p:nvPicPr>
              <p:cNvPr id="2" name="C17/L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82" t="1822" r="4682" b="14549"/>
              <a:stretch/>
            </p:blipFill>
            <p:spPr>
              <a:xfrm>
                <a:off x="3213735" y="2803601"/>
                <a:ext cx="375285" cy="109088"/>
              </a:xfrm>
              <a:prstGeom prst="rect">
                <a:avLst/>
              </a:prstGeom>
            </p:spPr>
          </p:pic>
        </p:grpSp>
        <p:grpSp>
          <p:nvGrpSpPr>
            <p:cNvPr id="13" name="H/KC35/L"/>
            <p:cNvGrpSpPr/>
            <p:nvPr/>
          </p:nvGrpSpPr>
          <p:grpSpPr>
            <a:xfrm>
              <a:off x="3030855" y="2635180"/>
              <a:ext cx="656338" cy="114638"/>
              <a:chOff x="3030855" y="2635180"/>
              <a:chExt cx="656338" cy="114638"/>
            </a:xfrm>
          </p:grpSpPr>
          <p:pic>
            <p:nvPicPr>
              <p:cNvPr id="14" name="H slant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91" b="18169"/>
              <a:stretch/>
            </p:blipFill>
            <p:spPr>
              <a:xfrm>
                <a:off x="3030855" y="2635180"/>
                <a:ext cx="202947" cy="113514"/>
              </a:xfrm>
              <a:prstGeom prst="rect">
                <a:avLst/>
              </a:prstGeom>
            </p:spPr>
          </p:pic>
          <p:pic>
            <p:nvPicPr>
              <p:cNvPr id="12" name="KC35/L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9" t="4331" r="2683" b="8177"/>
              <a:stretch/>
            </p:blipFill>
            <p:spPr>
              <a:xfrm>
                <a:off x="3218562" y="2635180"/>
                <a:ext cx="468631" cy="114638"/>
              </a:xfrm>
              <a:prstGeom prst="rect">
                <a:avLst/>
              </a:prstGeom>
            </p:spPr>
          </p:pic>
        </p:grpSp>
      </p:grpSp>
      <p:sp>
        <p:nvSpPr>
          <p:cNvPr id="9" name="Manual">
            <a:extLst>
              <a:ext uri="{FF2B5EF4-FFF2-40B4-BE49-F238E27FC236}">
                <a16:creationId xmlns:a16="http://schemas.microsoft.com/office/drawing/2014/main" id="{75D5D503-BFFC-4E7A-BD90-1B2067B9883C}"/>
              </a:ext>
            </a:extLst>
          </p:cNvPr>
          <p:cNvSpPr/>
          <p:nvPr/>
        </p:nvSpPr>
        <p:spPr bwMode="auto">
          <a:xfrm>
            <a:off x="350730" y="4141280"/>
            <a:ext cx="8599091" cy="401872"/>
          </a:xfrm>
          <a:prstGeom prst="rect">
            <a:avLst/>
          </a:prstGeom>
          <a:solidFill>
            <a:schemeClr val="tx1">
              <a:alpha val="74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Manual Posting Area</a:t>
            </a:r>
          </a:p>
        </p:txBody>
      </p:sp>
      <p:sp>
        <p:nvSpPr>
          <p:cNvPr id="8" name="Normal">
            <a:extLst>
              <a:ext uri="{FF2B5EF4-FFF2-40B4-BE49-F238E27FC236}">
                <a16:creationId xmlns:a16="http://schemas.microsoft.com/office/drawing/2014/main" id="{0EB211A5-68AF-44A9-B22C-734B872E1266}"/>
              </a:ext>
            </a:extLst>
          </p:cNvPr>
          <p:cNvSpPr/>
          <p:nvPr/>
        </p:nvSpPr>
        <p:spPr bwMode="auto">
          <a:xfrm>
            <a:off x="350731" y="3230409"/>
            <a:ext cx="8599092" cy="751997"/>
          </a:xfrm>
          <a:prstGeom prst="rect">
            <a:avLst/>
          </a:prstGeom>
          <a:solidFill>
            <a:schemeClr val="tx1">
              <a:alpha val="74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Normal Posting Area</a:t>
            </a:r>
          </a:p>
        </p:txBody>
      </p:sp>
      <p:sp>
        <p:nvSpPr>
          <p:cNvPr id="7" name="SPA">
            <a:extLst>
              <a:ext uri="{FF2B5EF4-FFF2-40B4-BE49-F238E27FC236}">
                <a16:creationId xmlns:a16="http://schemas.microsoft.com/office/drawing/2014/main" id="{5AF5D349-2C22-4FA9-AC4E-8A61239FC457}"/>
              </a:ext>
            </a:extLst>
          </p:cNvPr>
          <p:cNvSpPr/>
          <p:nvPr/>
        </p:nvSpPr>
        <p:spPr bwMode="auto">
          <a:xfrm>
            <a:off x="350731" y="2647876"/>
            <a:ext cx="8599091" cy="443568"/>
          </a:xfrm>
          <a:prstGeom prst="rect">
            <a:avLst/>
          </a:prstGeom>
          <a:solidFill>
            <a:schemeClr val="tx1">
              <a:alpha val="74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Special Posting Area</a:t>
            </a:r>
          </a:p>
        </p:txBody>
      </p:sp>
    </p:spTree>
    <p:extLst>
      <p:ext uri="{BB962C8B-B14F-4D97-AF65-F5344CB8AC3E}">
        <p14:creationId xmlns:p14="http://schemas.microsoft.com/office/powerpoint/2010/main" val="65009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8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04A393-AEA5-4DAE-914A-1A54B8988F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06E91C-5EC4-44AD-A6DA-065BE7F0FB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924" y="2275510"/>
            <a:ext cx="8302496" cy="3606936"/>
          </a:xfrm>
        </p:spPr>
        <p:txBody>
          <a:bodyPr/>
          <a:lstStyle/>
          <a:p>
            <a:r>
              <a:rPr lang="en-US" sz="2400" dirty="0"/>
              <a:t>Steps to manage the EDST</a:t>
            </a:r>
          </a:p>
          <a:p>
            <a:r>
              <a:rPr lang="en-US" sz="2400" dirty="0"/>
              <a:t>Aircraft List (ACL) and Departure List (DL) layout, sort orders, and modes</a:t>
            </a:r>
          </a:p>
          <a:p>
            <a:r>
              <a:rPr lang="en-US" sz="2400" dirty="0"/>
              <a:t>ACL and DL columns, symbols, colors and coding</a:t>
            </a:r>
          </a:p>
          <a:p>
            <a:r>
              <a:rPr lang="en-US" sz="2400" dirty="0"/>
              <a:t>Steps to interact with flight plan entries</a:t>
            </a:r>
          </a:p>
          <a:p>
            <a:r>
              <a:rPr lang="en-US" sz="2400" dirty="0"/>
              <a:t>Procedures for using templates to edit or create flight plans</a:t>
            </a:r>
          </a:p>
          <a:p>
            <a:r>
              <a:rPr lang="en-US" sz="2400" dirty="0" smtClean="0"/>
              <a:t>Hold </a:t>
            </a:r>
            <a:r>
              <a:rPr lang="en-US" sz="2400" dirty="0"/>
              <a:t>Data Menu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8B0CFAC-0810-4191-AEA5-B8C2125E5E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5" y="1238932"/>
            <a:ext cx="4760986" cy="10485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Sorting </a:t>
            </a:r>
            <a:r>
              <a:rPr lang="en-US" dirty="0" smtClean="0"/>
              <a:t>Normal Posting </a:t>
            </a:r>
            <a:r>
              <a:rPr lang="en-US" dirty="0"/>
              <a:t>Areas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21FCE2-2782-40AB-8430-C0FF62F247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02" y="2585180"/>
            <a:ext cx="2109220" cy="31242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ACE1FB-CBC6-41CD-82CD-E5F7608419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795" y="2739357"/>
            <a:ext cx="1746508" cy="20695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DC6B2EA-7FC4-477C-9261-B182A7AB22E7}"/>
              </a:ext>
            </a:extLst>
          </p:cNvPr>
          <p:cNvSpPr/>
          <p:nvPr/>
        </p:nvSpPr>
        <p:spPr bwMode="auto">
          <a:xfrm>
            <a:off x="1425843" y="1459573"/>
            <a:ext cx="654876" cy="313151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56D924-37C5-4889-A5E8-87F4DDB152E3}"/>
              </a:ext>
            </a:extLst>
          </p:cNvPr>
          <p:cNvCxnSpPr>
            <a:stCxn id="12" idx="2"/>
            <a:endCxn id="9" idx="0"/>
          </p:cNvCxnSpPr>
          <p:nvPr/>
        </p:nvCxnSpPr>
        <p:spPr bwMode="auto">
          <a:xfrm>
            <a:off x="1753281" y="1772724"/>
            <a:ext cx="225831" cy="812456"/>
          </a:xfrm>
          <a:prstGeom prst="straightConnector1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F57259C3-5AF8-426F-BDC0-C432BAE848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98" y="1238932"/>
            <a:ext cx="3529591" cy="1042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ACBE6EF-24AB-4AA5-8C2A-3B6DBA214622}"/>
              </a:ext>
            </a:extLst>
          </p:cNvPr>
          <p:cNvSpPr/>
          <p:nvPr/>
        </p:nvSpPr>
        <p:spPr bwMode="auto">
          <a:xfrm>
            <a:off x="5679605" y="1459573"/>
            <a:ext cx="654876" cy="313151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95AA137-7A18-4897-BB67-538E78F238A6}"/>
              </a:ext>
            </a:extLst>
          </p:cNvPr>
          <p:cNvCxnSpPr>
            <a:stCxn id="15" idx="2"/>
            <a:endCxn id="11" idx="0"/>
          </p:cNvCxnSpPr>
          <p:nvPr/>
        </p:nvCxnSpPr>
        <p:spPr bwMode="auto">
          <a:xfrm>
            <a:off x="6007043" y="1772724"/>
            <a:ext cx="931006" cy="966633"/>
          </a:xfrm>
          <a:prstGeom prst="straightConnector1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8074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4609578"/>
            <a:ext cx="8050213" cy="1289572"/>
          </a:xfrm>
        </p:spPr>
        <p:txBody>
          <a:bodyPr/>
          <a:lstStyle/>
          <a:p>
            <a:r>
              <a:rPr lang="en-US" dirty="0"/>
              <a:t>Entries appear in the Manual </a:t>
            </a:r>
            <a:r>
              <a:rPr lang="en-US"/>
              <a:t>Posting Area </a:t>
            </a:r>
            <a:r>
              <a:rPr lang="en-US" dirty="0"/>
              <a:t>below the separator bar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 Posting Mode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20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04DC76-7CED-4550-AB63-9BAAD54D35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5B0EF3-F13C-4551-8D1D-1807A087E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134448"/>
            <a:ext cx="8863602" cy="34107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04A4A3-909C-4A12-B7DB-496A9AF0B3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134448"/>
            <a:ext cx="8863602" cy="34107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B51B8D-356E-41CB-B914-B10AA502D8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134448"/>
            <a:ext cx="8863602" cy="34107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D5F3894-62DB-4E73-811A-F73DF07E3F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134448"/>
            <a:ext cx="8863602" cy="34107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D0C167-2A77-4382-AE1E-A9557C1C2FAB}"/>
              </a:ext>
            </a:extLst>
          </p:cNvPr>
          <p:cNvSpPr/>
          <p:nvPr/>
        </p:nvSpPr>
        <p:spPr bwMode="auto">
          <a:xfrm>
            <a:off x="4196219" y="1352811"/>
            <a:ext cx="1052186" cy="300625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5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38B7D5C-1C92-471A-9B90-38D181F563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134448"/>
            <a:ext cx="8863602" cy="34107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4622104"/>
            <a:ext cx="8050213" cy="1277046"/>
          </a:xfrm>
        </p:spPr>
        <p:txBody>
          <a:bodyPr/>
          <a:lstStyle/>
          <a:p>
            <a:r>
              <a:rPr lang="en-US" dirty="0"/>
              <a:t>Entries appear based on sort selection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Posting Mode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21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D626AFE-B196-41A2-A1A5-8E5F0718C5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3F9D72-E942-4F84-AA6A-40583754F5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134448"/>
            <a:ext cx="8863602" cy="3410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26A9-5B74-4201-814A-26349505E7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134448"/>
            <a:ext cx="8863602" cy="3410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37E484-1FB4-4E58-8D1D-E457F9774B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134448"/>
            <a:ext cx="8863602" cy="34107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841D36-BF80-4CC9-B47D-EF033D4002BC}"/>
              </a:ext>
            </a:extLst>
          </p:cNvPr>
          <p:cNvSpPr/>
          <p:nvPr/>
        </p:nvSpPr>
        <p:spPr bwMode="auto">
          <a:xfrm>
            <a:off x="4196219" y="1342789"/>
            <a:ext cx="1052186" cy="300625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222B6A-E29F-4761-928E-2A027A30C9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768" y="1177456"/>
            <a:ext cx="789434" cy="12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9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Which ACL menu bar button allows you to specify how flight entries are displayed?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Template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Sort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View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5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When do flight entries appear in the Manual Posting Area?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When </a:t>
            </a:r>
            <a:r>
              <a:rPr lang="en-US" dirty="0" smtClean="0"/>
              <a:t>ACL </a:t>
            </a:r>
            <a:r>
              <a:rPr lang="en-US" dirty="0"/>
              <a:t>is set to </a:t>
            </a:r>
            <a:r>
              <a:rPr lang="en-US" dirty="0" smtClean="0"/>
              <a:t>Manual </a:t>
            </a:r>
            <a:r>
              <a:rPr lang="en-US" dirty="0"/>
              <a:t>M</a:t>
            </a:r>
            <a:r>
              <a:rPr lang="en-US" dirty="0" smtClean="0"/>
              <a:t>ode</a:t>
            </a: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When ACL is sorted in </a:t>
            </a:r>
            <a:r>
              <a:rPr lang="en-US" dirty="0" smtClean="0"/>
              <a:t>Manual </a:t>
            </a:r>
            <a:r>
              <a:rPr lang="en-US" dirty="0"/>
              <a:t>M</a:t>
            </a:r>
            <a:r>
              <a:rPr lang="en-US" dirty="0" smtClean="0"/>
              <a:t>ode</a:t>
            </a: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When ACL is sorted by Boundary </a:t>
            </a:r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8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347232"/>
            <a:ext cx="8863602" cy="34107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ACL Columns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24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29B644-F87E-466B-B029-AE84F374DF5B}"/>
              </a:ext>
            </a:extLst>
          </p:cNvPr>
          <p:cNvSpPr/>
          <p:nvPr/>
        </p:nvSpPr>
        <p:spPr bwMode="auto">
          <a:xfrm>
            <a:off x="350076" y="2185202"/>
            <a:ext cx="6260274" cy="256373"/>
          </a:xfrm>
          <a:prstGeom prst="roundRect">
            <a:avLst>
              <a:gd name="adj" fmla="val 4514"/>
            </a:avLst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91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A21465-2F79-4A04-BB10-491C3D83C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50" y="485902"/>
            <a:ext cx="1398060" cy="541324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290" y="1196789"/>
            <a:ext cx="7316741" cy="4702362"/>
          </a:xfrm>
        </p:spPr>
        <p:txBody>
          <a:bodyPr/>
          <a:lstStyle/>
          <a:p>
            <a:r>
              <a:rPr lang="en-US" dirty="0"/>
              <a:t>First column in the far left of the display</a:t>
            </a:r>
          </a:p>
          <a:p>
            <a:r>
              <a:rPr lang="en-US" dirty="0" smtClean="0"/>
              <a:t>Bookkeeping Box contains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New entry coding “N</a:t>
            </a:r>
            <a:r>
              <a:rPr lang="en-US" dirty="0" smtClean="0"/>
              <a:t>”</a:t>
            </a:r>
          </a:p>
          <a:p>
            <a:pPr lvl="2"/>
            <a:r>
              <a:rPr lang="en-US" dirty="0" smtClean="0"/>
              <a:t>Indicates </a:t>
            </a:r>
            <a:r>
              <a:rPr lang="en-US" dirty="0"/>
              <a:t>new entry in the ACL</a:t>
            </a:r>
            <a:endParaRPr lang="en-US" dirty="0" smtClean="0"/>
          </a:p>
          <a:p>
            <a:pPr lvl="1"/>
            <a:r>
              <a:rPr lang="en-US" dirty="0" smtClean="0"/>
              <a:t>Voice </a:t>
            </a:r>
            <a:r>
              <a:rPr lang="en-US" dirty="0"/>
              <a:t>Communication Indicator (VCI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Indicates </a:t>
            </a:r>
            <a:r>
              <a:rPr lang="en-US" dirty="0"/>
              <a:t>aircraft is on frequency</a:t>
            </a:r>
            <a:endParaRPr lang="en-US" dirty="0" smtClean="0"/>
          </a:p>
          <a:p>
            <a:pPr lvl="1"/>
            <a:r>
              <a:rPr lang="en-US" dirty="0" smtClean="0"/>
              <a:t>Blank area</a:t>
            </a:r>
          </a:p>
          <a:p>
            <a:pPr lvl="2"/>
            <a:r>
              <a:rPr lang="en-US" dirty="0"/>
              <a:t>Indicates </a:t>
            </a:r>
            <a:r>
              <a:rPr lang="en-US" dirty="0" smtClean="0"/>
              <a:t>entry </a:t>
            </a:r>
            <a:r>
              <a:rPr lang="en-US" dirty="0"/>
              <a:t>has been acknowledged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Bookkeeping Column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25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E9304E-3F4C-4911-A4C3-167C61F2B454}"/>
              </a:ext>
            </a:extLst>
          </p:cNvPr>
          <p:cNvSpPr/>
          <p:nvPr/>
        </p:nvSpPr>
        <p:spPr bwMode="auto">
          <a:xfrm>
            <a:off x="7945394" y="1891430"/>
            <a:ext cx="277943" cy="3619413"/>
          </a:xfrm>
          <a:prstGeom prst="round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CB58F5-C1E2-46E5-8465-F004E154E2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892" y="4157583"/>
            <a:ext cx="96980" cy="1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1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1FC42F-BA5E-403A-BFCD-7524F88B0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347233"/>
            <a:ext cx="8863602" cy="34107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Remove New Entry 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26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68D1EBC-E3BF-4A50-B4C0-8361AE35E6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59F0A3-F273-45BC-BD16-2548F60D1140}"/>
              </a:ext>
            </a:extLst>
          </p:cNvPr>
          <p:cNvSpPr/>
          <p:nvPr/>
        </p:nvSpPr>
        <p:spPr bwMode="auto">
          <a:xfrm>
            <a:off x="404397" y="3696630"/>
            <a:ext cx="139612" cy="157122"/>
          </a:xfrm>
          <a:prstGeom prst="rect">
            <a:avLst/>
          </a:prstGeom>
          <a:solidFill>
            <a:srgbClr val="00000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495746-5CA3-494F-80A2-4E9EC1B2D2F1}"/>
              </a:ext>
            </a:extLst>
          </p:cNvPr>
          <p:cNvSpPr/>
          <p:nvPr/>
        </p:nvSpPr>
        <p:spPr bwMode="auto">
          <a:xfrm>
            <a:off x="404397" y="3360658"/>
            <a:ext cx="139612" cy="157122"/>
          </a:xfrm>
          <a:prstGeom prst="rect">
            <a:avLst/>
          </a:prstGeom>
          <a:solidFill>
            <a:srgbClr val="00000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14B042-E237-48D5-89C8-1BE26D2B5578}"/>
              </a:ext>
            </a:extLst>
          </p:cNvPr>
          <p:cNvSpPr/>
          <p:nvPr/>
        </p:nvSpPr>
        <p:spPr bwMode="auto">
          <a:xfrm>
            <a:off x="428624" y="3706849"/>
            <a:ext cx="115385" cy="13668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A1EC35-0930-48C6-BA19-05B2FCA11E96}"/>
              </a:ext>
            </a:extLst>
          </p:cNvPr>
          <p:cNvSpPr/>
          <p:nvPr/>
        </p:nvSpPr>
        <p:spPr bwMode="auto">
          <a:xfrm>
            <a:off x="428624" y="3360658"/>
            <a:ext cx="115385" cy="13668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8A3613-9DEE-48C7-B796-7C84B6B16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94" y="4322918"/>
            <a:ext cx="81964" cy="137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738C15-C687-449F-95F3-842E67DD2A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73" y="1383123"/>
            <a:ext cx="789434" cy="121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7" b="100000" l="9879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22090" r="24036" b="54293"/>
          <a:stretch/>
        </p:blipFill>
        <p:spPr>
          <a:xfrm>
            <a:off x="5948899" y="4757951"/>
            <a:ext cx="2156790" cy="1267507"/>
          </a:xfrm>
          <a:prstGeom prst="rect">
            <a:avLst/>
          </a:prstGeom>
        </p:spPr>
      </p:pic>
      <p:sp>
        <p:nvSpPr>
          <p:cNvPr id="18" name="Callout: Right Arrow 17">
            <a:extLst>
              <a:ext uri="{FF2B5EF4-FFF2-40B4-BE49-F238E27FC236}">
                <a16:creationId xmlns:a16="http://schemas.microsoft.com/office/drawing/2014/main" id="{E726BCAC-C5EF-484C-9615-9EF2ACB052A0}"/>
              </a:ext>
            </a:extLst>
          </p:cNvPr>
          <p:cNvSpPr/>
          <p:nvPr/>
        </p:nvSpPr>
        <p:spPr bwMode="auto">
          <a:xfrm>
            <a:off x="5115441" y="5052086"/>
            <a:ext cx="1208849" cy="461665"/>
          </a:xfrm>
          <a:prstGeom prst="rightArrowCallout">
            <a:avLst>
              <a:gd name="adj1" fmla="val 20509"/>
              <a:gd name="adj2" fmla="val 22305"/>
              <a:gd name="adj3" fmla="val 18263"/>
              <a:gd name="adj4" fmla="val 64977"/>
            </a:avLst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TBP</a:t>
            </a:r>
          </a:p>
        </p:txBody>
      </p:sp>
    </p:spTree>
    <p:extLst>
      <p:ext uri="{BB962C8B-B14F-4D97-AF65-F5344CB8AC3E}">
        <p14:creationId xmlns:p14="http://schemas.microsoft.com/office/powerpoint/2010/main" val="9960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185 L -0.09028 -0.074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8000" decel="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28 -0.07454 L -0.09028 -0.1233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5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  <p:bldP spid="21" grpId="0" animBg="1"/>
      <p:bldP spid="21" grpId="1" animBg="1"/>
      <p:bldP spid="20" grpId="0" animBg="1"/>
      <p:bldP spid="18" grpId="0" animBg="1"/>
      <p:bldP spid="18" grpId="1" animBg="1"/>
      <p:bldP spid="18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203" y="1119818"/>
            <a:ext cx="6730587" cy="4391025"/>
          </a:xfrm>
        </p:spPr>
        <p:txBody>
          <a:bodyPr/>
          <a:lstStyle/>
          <a:p>
            <a:r>
              <a:rPr lang="en-US" dirty="0"/>
              <a:t>Color coded based on type of alert:</a:t>
            </a:r>
          </a:p>
          <a:p>
            <a:pPr lvl="1"/>
            <a:r>
              <a:rPr lang="en-US" dirty="0"/>
              <a:t>Red</a:t>
            </a:r>
          </a:p>
          <a:p>
            <a:pPr lvl="1"/>
            <a:r>
              <a:rPr lang="en-US" dirty="0"/>
              <a:t>Muted red</a:t>
            </a:r>
          </a:p>
          <a:p>
            <a:pPr lvl="1"/>
            <a:r>
              <a:rPr lang="en-US" dirty="0"/>
              <a:t>Yellow</a:t>
            </a:r>
          </a:p>
          <a:p>
            <a:pPr lvl="1"/>
            <a:r>
              <a:rPr lang="en-US" dirty="0"/>
              <a:t>Muted yellow</a:t>
            </a:r>
          </a:p>
          <a:p>
            <a:pPr lvl="1"/>
            <a:r>
              <a:rPr lang="en-US" dirty="0"/>
              <a:t>Orange</a:t>
            </a:r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A32607-9F74-4DD2-B0DA-8C66F0193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6" y="502416"/>
            <a:ext cx="2210844" cy="541342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B85ED6-3908-4830-9E15-C27EA95BABDC}"/>
              </a:ext>
            </a:extLst>
          </p:cNvPr>
          <p:cNvSpPr/>
          <p:nvPr/>
        </p:nvSpPr>
        <p:spPr bwMode="auto">
          <a:xfrm>
            <a:off x="7553195" y="1891430"/>
            <a:ext cx="864295" cy="3619413"/>
          </a:xfrm>
          <a:prstGeom prst="round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09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do you contract a column?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on the entry in the column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on the column title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show/hide columns from the menu option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5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7" b="100000" l="9879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02" y="685798"/>
            <a:ext cx="3684925" cy="521441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 bwMode="auto">
          <a:xfrm>
            <a:off x="7093565" y="516080"/>
            <a:ext cx="1627871" cy="847688"/>
          </a:xfrm>
          <a:prstGeom prst="rect">
            <a:avLst/>
          </a:prstGeom>
          <a:solidFill>
            <a:srgbClr val="FFFFFF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1484" y="1508123"/>
            <a:ext cx="3848099" cy="4391025"/>
          </a:xfrm>
        </p:spPr>
        <p:txBody>
          <a:bodyPr/>
          <a:lstStyle/>
          <a:p>
            <a:r>
              <a:rPr lang="en-US" dirty="0"/>
              <a:t>Left-Click</a:t>
            </a:r>
          </a:p>
          <a:p>
            <a:pPr lvl="1"/>
            <a:r>
              <a:rPr lang="en-US" dirty="0"/>
              <a:t>Trackball pick (TBP)</a:t>
            </a:r>
          </a:p>
          <a:p>
            <a:r>
              <a:rPr lang="en-US" dirty="0"/>
              <a:t>Middle-Click</a:t>
            </a:r>
          </a:p>
          <a:p>
            <a:pPr lvl="1"/>
            <a:r>
              <a:rPr lang="en-US" dirty="0"/>
              <a:t>Trackball enter (TBE)</a:t>
            </a:r>
          </a:p>
          <a:p>
            <a:r>
              <a:rPr lang="en-US" dirty="0"/>
              <a:t>Right-Click</a:t>
            </a:r>
          </a:p>
          <a:p>
            <a:pPr lvl="1"/>
            <a:r>
              <a:rPr lang="en-US" dirty="0"/>
              <a:t>Trackball home (TBH)</a:t>
            </a:r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 </a:t>
            </a:r>
            <a:r>
              <a:rPr lang="en-US" dirty="0"/>
              <a:t>Trackball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5593024" y="1255999"/>
            <a:ext cx="822960" cy="454730"/>
          </a:xfrm>
          <a:prstGeom prst="rect">
            <a:avLst/>
          </a:prstGeom>
          <a:solidFill>
            <a:srgbClr val="FFFFFF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TBP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807321" y="1007489"/>
            <a:ext cx="1096509" cy="402633"/>
          </a:xfrm>
          <a:prstGeom prst="rect">
            <a:avLst/>
          </a:prstGeom>
          <a:solidFill>
            <a:srgbClr val="FFFFFF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TBE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674351" y="1308096"/>
            <a:ext cx="822960" cy="402633"/>
          </a:xfrm>
          <a:prstGeom prst="rect">
            <a:avLst/>
          </a:prstGeom>
          <a:solidFill>
            <a:srgbClr val="FFFFFF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TBH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6858830" y="1441556"/>
            <a:ext cx="418037" cy="687727"/>
          </a:xfrm>
          <a:prstGeom prst="straightConnector1">
            <a:avLst/>
          </a:prstGeom>
          <a:noFill/>
          <a:ln w="349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7332228" y="1716067"/>
            <a:ext cx="475361" cy="468681"/>
          </a:xfrm>
          <a:prstGeom prst="straightConnector1">
            <a:avLst/>
          </a:prstGeom>
          <a:noFill/>
          <a:ln w="349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>
            <a:stCxn id="6" idx="2"/>
          </p:cNvCxnSpPr>
          <p:nvPr/>
        </p:nvCxnSpPr>
        <p:spPr bwMode="auto">
          <a:xfrm>
            <a:off x="6004504" y="1710729"/>
            <a:ext cx="225142" cy="474019"/>
          </a:xfrm>
          <a:prstGeom prst="straightConnector1">
            <a:avLst/>
          </a:prstGeom>
          <a:noFill/>
          <a:ln w="349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5444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does </a:t>
            </a:r>
            <a:r>
              <a:rPr lang="en-US" dirty="0" smtClean="0"/>
              <a:t>“N” </a:t>
            </a:r>
            <a:r>
              <a:rPr lang="en-US" dirty="0"/>
              <a:t>represent in the Bookkeeping Box?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New entry coding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Non-RVSM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No </a:t>
            </a:r>
            <a:r>
              <a:rPr lang="en-US" dirty="0" smtClean="0"/>
              <a:t>Mode </a:t>
            </a:r>
            <a:r>
              <a:rPr lang="en-US" dirty="0"/>
              <a:t>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is the conflict distance for yellow and muted yellow alerts?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Within </a:t>
            </a:r>
            <a:r>
              <a:rPr lang="en-US" dirty="0" smtClean="0"/>
              <a:t>5 miles </a:t>
            </a:r>
            <a:r>
              <a:rPr lang="en-US" dirty="0"/>
              <a:t>of other aircraft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Within 3 </a:t>
            </a:r>
            <a:r>
              <a:rPr lang="en-US" dirty="0" smtClean="0"/>
              <a:t>miles </a:t>
            </a:r>
            <a:r>
              <a:rPr lang="en-US" dirty="0"/>
              <a:t>of Special Activity Airspace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Between 5 and 12 </a:t>
            </a:r>
            <a:r>
              <a:rPr lang="en-US" dirty="0" smtClean="0"/>
              <a:t>miles </a:t>
            </a:r>
            <a:r>
              <a:rPr lang="en-US" dirty="0"/>
              <a:t>of other aircraft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5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does a muted red alert differ from a red alert?</a:t>
            </a:r>
          </a:p>
          <a:p>
            <a:pPr marL="45720" indent="0">
              <a:buNone/>
            </a:pPr>
            <a:endParaRPr lang="en-US" sz="2400" b="0" dirty="0"/>
          </a:p>
          <a:p>
            <a:pPr marL="45720" indent="0">
              <a:buNone/>
            </a:pPr>
            <a:endParaRPr lang="en-US" sz="2400" b="0" dirty="0"/>
          </a:p>
          <a:p>
            <a:pPr marL="45720" indent="0">
              <a:buNone/>
            </a:pPr>
            <a:r>
              <a:rPr lang="en-US" sz="2400" b="0" dirty="0" smtClean="0"/>
              <a:t>A muted red alert indicates an aircraft </a:t>
            </a:r>
            <a:r>
              <a:rPr lang="en-US" sz="2400" b="0" dirty="0"/>
              <a:t>is cleared to an interim altitude and a conflict of less than 5 miles would exist if the aircraft was cleared to the requested or anticipated altitude.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8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CL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170609"/>
            <a:ext cx="8863602" cy="3410719"/>
          </a:xfrm>
          <a:prstGeom prst="rect">
            <a:avLst/>
          </a:prstGeom>
        </p:spPr>
      </p:pic>
      <p:pic>
        <p:nvPicPr>
          <p:cNvPr id="31" name="Click icon">
            <a:extLst>
              <a:ext uri="{FF2B5EF4-FFF2-40B4-BE49-F238E27FC236}">
                <a16:creationId xmlns:a16="http://schemas.microsoft.com/office/drawing/2014/main" id="{9B0693F5-7909-480B-B16A-EAC0488D60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32</a:t>
            </a:fld>
            <a:endParaRPr lang="en-US" dirty="0"/>
          </a:p>
        </p:txBody>
      </p:sp>
      <p:sp>
        <p:nvSpPr>
          <p:cNvPr id="9" name="Rectangle: Flight Id">
            <a:extLst>
              <a:ext uri="{FF2B5EF4-FFF2-40B4-BE49-F238E27FC236}">
                <a16:creationId xmlns:a16="http://schemas.microsoft.com/office/drawing/2014/main" id="{3B29B644-F87E-466B-B029-AE84F374DF5B}"/>
              </a:ext>
            </a:extLst>
          </p:cNvPr>
          <p:cNvSpPr/>
          <p:nvPr/>
        </p:nvSpPr>
        <p:spPr bwMode="auto">
          <a:xfrm>
            <a:off x="1200464" y="1990596"/>
            <a:ext cx="1404622" cy="2318829"/>
          </a:xfrm>
          <a:prstGeom prst="roundRect">
            <a:avLst>
              <a:gd name="adj" fmla="val 4514"/>
            </a:avLst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: ALT">
            <a:extLst>
              <a:ext uri="{FF2B5EF4-FFF2-40B4-BE49-F238E27FC236}">
                <a16:creationId xmlns:a16="http://schemas.microsoft.com/office/drawing/2014/main" id="{56CA5879-7FDD-4E2B-B551-A40A7B894A83}"/>
              </a:ext>
            </a:extLst>
          </p:cNvPr>
          <p:cNvSpPr/>
          <p:nvPr/>
        </p:nvSpPr>
        <p:spPr bwMode="auto">
          <a:xfrm>
            <a:off x="3957852" y="1990596"/>
            <a:ext cx="437936" cy="2318829"/>
          </a:xfrm>
          <a:prstGeom prst="roundRect">
            <a:avLst>
              <a:gd name="adj" fmla="val 4514"/>
            </a:avLst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: Code">
            <a:extLst>
              <a:ext uri="{FF2B5EF4-FFF2-40B4-BE49-F238E27FC236}">
                <a16:creationId xmlns:a16="http://schemas.microsoft.com/office/drawing/2014/main" id="{FF924DE3-BECA-48C3-98A4-2D5A39A88DFA}"/>
              </a:ext>
            </a:extLst>
          </p:cNvPr>
          <p:cNvSpPr/>
          <p:nvPr/>
        </p:nvSpPr>
        <p:spPr bwMode="auto">
          <a:xfrm>
            <a:off x="4566793" y="1990596"/>
            <a:ext cx="420356" cy="2318829"/>
          </a:xfrm>
          <a:prstGeom prst="roundRect">
            <a:avLst>
              <a:gd name="adj" fmla="val 4514"/>
            </a:avLst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: Remarks">
            <a:extLst>
              <a:ext uri="{FF2B5EF4-FFF2-40B4-BE49-F238E27FC236}">
                <a16:creationId xmlns:a16="http://schemas.microsoft.com/office/drawing/2014/main" id="{2AAE7A37-4D91-4E56-8EC5-9A4C7EA5B578}"/>
              </a:ext>
            </a:extLst>
          </p:cNvPr>
          <p:cNvSpPr/>
          <p:nvPr/>
        </p:nvSpPr>
        <p:spPr bwMode="auto">
          <a:xfrm>
            <a:off x="5883639" y="1980817"/>
            <a:ext cx="131345" cy="2318829"/>
          </a:xfrm>
          <a:prstGeom prst="roundRect">
            <a:avLst>
              <a:gd name="adj" fmla="val 4514"/>
            </a:avLst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: Route">
            <a:extLst>
              <a:ext uri="{FF2B5EF4-FFF2-40B4-BE49-F238E27FC236}">
                <a16:creationId xmlns:a16="http://schemas.microsoft.com/office/drawing/2014/main" id="{42625105-C0D9-46CF-AC58-E231D4C1DF2B}"/>
              </a:ext>
            </a:extLst>
          </p:cNvPr>
          <p:cNvSpPr/>
          <p:nvPr/>
        </p:nvSpPr>
        <p:spPr bwMode="auto">
          <a:xfrm>
            <a:off x="5977928" y="1990596"/>
            <a:ext cx="2896647" cy="2318829"/>
          </a:xfrm>
          <a:prstGeom prst="roundRect">
            <a:avLst>
              <a:gd name="adj" fmla="val 4514"/>
            </a:avLst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: ADS-B">
            <a:extLst>
              <a:ext uri="{FF2B5EF4-FFF2-40B4-BE49-F238E27FC236}">
                <a16:creationId xmlns:a16="http://schemas.microsoft.com/office/drawing/2014/main" id="{5AB5977A-4F08-40B1-8100-90777A8CB658}"/>
              </a:ext>
            </a:extLst>
          </p:cNvPr>
          <p:cNvSpPr/>
          <p:nvPr/>
        </p:nvSpPr>
        <p:spPr bwMode="auto">
          <a:xfrm>
            <a:off x="1024447" y="1990596"/>
            <a:ext cx="130001" cy="2318829"/>
          </a:xfrm>
          <a:prstGeom prst="roundRect">
            <a:avLst>
              <a:gd name="adj" fmla="val 4514"/>
            </a:avLst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: Type">
            <a:extLst>
              <a:ext uri="{FF2B5EF4-FFF2-40B4-BE49-F238E27FC236}">
                <a16:creationId xmlns:a16="http://schemas.microsoft.com/office/drawing/2014/main" id="{98A46D59-209C-4F67-A28D-CE4C7A67FA83}"/>
              </a:ext>
            </a:extLst>
          </p:cNvPr>
          <p:cNvSpPr/>
          <p:nvPr/>
        </p:nvSpPr>
        <p:spPr bwMode="auto">
          <a:xfrm>
            <a:off x="3162228" y="1990596"/>
            <a:ext cx="648116" cy="2318829"/>
          </a:xfrm>
          <a:prstGeom prst="roundRect">
            <a:avLst>
              <a:gd name="adj" fmla="val 4514"/>
            </a:avLst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Flight Id">
            <a:extLst>
              <a:ext uri="{FF2B5EF4-FFF2-40B4-BE49-F238E27FC236}">
                <a16:creationId xmlns:a16="http://schemas.microsoft.com/office/drawing/2014/main" id="{7EA46D48-8BE0-4095-9BFE-47A2BAAC7B4B}"/>
              </a:ext>
            </a:extLst>
          </p:cNvPr>
          <p:cNvSpPr txBox="1"/>
          <p:nvPr/>
        </p:nvSpPr>
        <p:spPr>
          <a:xfrm>
            <a:off x="3464516" y="4997003"/>
            <a:ext cx="1632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Flight Id</a:t>
            </a:r>
          </a:p>
        </p:txBody>
      </p:sp>
      <p:sp>
        <p:nvSpPr>
          <p:cNvPr id="21" name="Type">
            <a:extLst>
              <a:ext uri="{FF2B5EF4-FFF2-40B4-BE49-F238E27FC236}">
                <a16:creationId xmlns:a16="http://schemas.microsoft.com/office/drawing/2014/main" id="{BDC644F2-707A-4E53-A010-D999E311AC35}"/>
              </a:ext>
            </a:extLst>
          </p:cNvPr>
          <p:cNvSpPr txBox="1"/>
          <p:nvPr/>
        </p:nvSpPr>
        <p:spPr>
          <a:xfrm>
            <a:off x="3734147" y="4997003"/>
            <a:ext cx="1093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Type</a:t>
            </a:r>
          </a:p>
        </p:txBody>
      </p:sp>
      <p:sp>
        <p:nvSpPr>
          <p:cNvPr id="22" name="Code">
            <a:extLst>
              <a:ext uri="{FF2B5EF4-FFF2-40B4-BE49-F238E27FC236}">
                <a16:creationId xmlns:a16="http://schemas.microsoft.com/office/drawing/2014/main" id="{11649E84-D237-41B6-B200-12C2DF0C3475}"/>
              </a:ext>
            </a:extLst>
          </p:cNvPr>
          <p:cNvSpPr txBox="1"/>
          <p:nvPr/>
        </p:nvSpPr>
        <p:spPr>
          <a:xfrm>
            <a:off x="3032437" y="4997003"/>
            <a:ext cx="2497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Beacon Code</a:t>
            </a:r>
          </a:p>
        </p:txBody>
      </p:sp>
      <p:sp>
        <p:nvSpPr>
          <p:cNvPr id="24" name="ALT">
            <a:extLst>
              <a:ext uri="{FF2B5EF4-FFF2-40B4-BE49-F238E27FC236}">
                <a16:creationId xmlns:a16="http://schemas.microsoft.com/office/drawing/2014/main" id="{8BEA2725-4D42-4951-BC6F-C9F0BEEBA503}"/>
              </a:ext>
            </a:extLst>
          </p:cNvPr>
          <p:cNvSpPr txBox="1"/>
          <p:nvPr/>
        </p:nvSpPr>
        <p:spPr>
          <a:xfrm>
            <a:off x="3490474" y="4997003"/>
            <a:ext cx="1580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Altitude</a:t>
            </a:r>
          </a:p>
        </p:txBody>
      </p:sp>
      <p:sp>
        <p:nvSpPr>
          <p:cNvPr id="25" name="Route">
            <a:extLst>
              <a:ext uri="{FF2B5EF4-FFF2-40B4-BE49-F238E27FC236}">
                <a16:creationId xmlns:a16="http://schemas.microsoft.com/office/drawing/2014/main" id="{F2DA3D8B-B5B9-43E7-A241-0447D1E1EF43}"/>
              </a:ext>
            </a:extLst>
          </p:cNvPr>
          <p:cNvSpPr txBox="1"/>
          <p:nvPr/>
        </p:nvSpPr>
        <p:spPr>
          <a:xfrm>
            <a:off x="3162228" y="4997003"/>
            <a:ext cx="2237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Route Field</a:t>
            </a:r>
          </a:p>
        </p:txBody>
      </p:sp>
      <p:sp>
        <p:nvSpPr>
          <p:cNvPr id="27" name="Remarks">
            <a:extLst>
              <a:ext uri="{FF2B5EF4-FFF2-40B4-BE49-F238E27FC236}">
                <a16:creationId xmlns:a16="http://schemas.microsoft.com/office/drawing/2014/main" id="{13438020-22DC-4A2F-A50D-A5B8747E3794}"/>
              </a:ext>
            </a:extLst>
          </p:cNvPr>
          <p:cNvSpPr txBox="1"/>
          <p:nvPr/>
        </p:nvSpPr>
        <p:spPr>
          <a:xfrm>
            <a:off x="2580261" y="4997003"/>
            <a:ext cx="3401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Remarks Indicator</a:t>
            </a:r>
          </a:p>
        </p:txBody>
      </p:sp>
      <p:sp>
        <p:nvSpPr>
          <p:cNvPr id="32" name="Non-ADSB">
            <a:extLst>
              <a:ext uri="{FF2B5EF4-FFF2-40B4-BE49-F238E27FC236}">
                <a16:creationId xmlns:a16="http://schemas.microsoft.com/office/drawing/2014/main" id="{EAACDF9A-6C91-4888-8F8B-ADE45B914C0A}"/>
              </a:ext>
            </a:extLst>
          </p:cNvPr>
          <p:cNvSpPr txBox="1"/>
          <p:nvPr/>
        </p:nvSpPr>
        <p:spPr>
          <a:xfrm>
            <a:off x="3155008" y="4997003"/>
            <a:ext cx="2251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Non-ADSB</a:t>
            </a:r>
          </a:p>
        </p:txBody>
      </p:sp>
    </p:spTree>
    <p:extLst>
      <p:ext uri="{BB962C8B-B14F-4D97-AF65-F5344CB8AC3E}">
        <p14:creationId xmlns:p14="http://schemas.microsoft.com/office/powerpoint/2010/main" val="417110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33" grpId="0" animBg="1"/>
      <p:bldP spid="28" grpId="0" animBg="1"/>
      <p:bldP spid="28" grpId="1" animBg="1"/>
      <p:bldP spid="20" grpId="0"/>
      <p:bldP spid="20" grpId="1"/>
      <p:bldP spid="21" grpId="0"/>
      <p:bldP spid="21" grpId="1"/>
      <p:bldP spid="22" grpId="0"/>
      <p:bldP spid="22" grpId="1"/>
      <p:bldP spid="24" grpId="0"/>
      <p:bldP spid="24" grpId="1"/>
      <p:bldP spid="25" grpId="0"/>
      <p:bldP spid="27" grpId="0"/>
      <p:bldP spid="27" grpId="1"/>
      <p:bldP spid="3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 Field 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170610"/>
            <a:ext cx="8863602" cy="341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0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does a white asterisk “✱” represent when immediately to the left of the route field?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Entry has remarks that have been viewed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Entry has a suppressed preferred route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Entry has remarks that have not viewed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does a </a:t>
            </a:r>
            <a:r>
              <a:rPr lang="en-US" dirty="0" smtClean="0"/>
              <a:t>cyan “T” represent </a:t>
            </a:r>
            <a:r>
              <a:rPr lang="en-US" dirty="0"/>
              <a:t>when immediately to the left of the route field?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Tower </a:t>
            </a:r>
            <a:r>
              <a:rPr lang="en-US" dirty="0" err="1"/>
              <a:t>en</a:t>
            </a:r>
            <a:r>
              <a:rPr lang="en-US" dirty="0"/>
              <a:t> route airway change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TFM </a:t>
            </a:r>
            <a:r>
              <a:rPr lang="en-US" dirty="0" smtClean="0"/>
              <a:t>protected </a:t>
            </a:r>
            <a:r>
              <a:rPr lang="en-US" dirty="0"/>
              <a:t>s</a:t>
            </a:r>
            <a:r>
              <a:rPr lang="en-US" dirty="0" smtClean="0"/>
              <a:t>egment </a:t>
            </a:r>
            <a:r>
              <a:rPr lang="en-US" dirty="0"/>
              <a:t>needs to be issued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Filed T route is out of service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3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do you display the beacon code needing to be assigned to an aircraft with an external code?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the current code</a:t>
            </a:r>
            <a:endParaRPr lang="en-US" dirty="0">
              <a:latin typeface="Consolas" panose="020B0609020204030204" pitchFamily="49" charset="0"/>
            </a:endParaRP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the FLID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the asterisk left of the beacon code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8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does a yellow coded altitude indicate?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Inappropriate altitude for direction of flight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Unsuccessful transmission of altitude 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Aircraft is non-RVSM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3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can you view the remarks of a flight entry?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on route menu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on Flight ID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on the asterisk left of route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8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</a:t>
            </a:fld>
            <a:endParaRPr lang="en-US" dirty="0"/>
          </a:p>
        </p:txBody>
      </p:sp>
      <p:pic>
        <p:nvPicPr>
          <p:cNvPr id="15" name="Click icon">
            <a:extLst>
              <a:ext uri="{FF2B5EF4-FFF2-40B4-BE49-F238E27FC236}">
                <a16:creationId xmlns:a16="http://schemas.microsoft.com/office/drawing/2014/main" id="{29620E77-8058-47FA-A9E6-25D33F1808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8" name="Monitor">
            <a:extLst>
              <a:ext uri="{FF2B5EF4-FFF2-40B4-BE49-F238E27FC236}">
                <a16:creationId xmlns:a16="http://schemas.microsoft.com/office/drawing/2014/main" id="{8F4B8311-FAEE-4E4C-888A-0D206E056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" t="1916" r="1530" b="3590"/>
          <a:stretch/>
        </p:blipFill>
        <p:spPr>
          <a:xfrm>
            <a:off x="685801" y="954088"/>
            <a:ext cx="7969250" cy="5027612"/>
          </a:xfrm>
          <a:prstGeom prst="rect">
            <a:avLst/>
          </a:prstGeom>
        </p:spPr>
      </p:pic>
      <p:pic>
        <p:nvPicPr>
          <p:cNvPr id="18" name="DL gray">
            <a:extLst>
              <a:ext uri="{FF2B5EF4-FFF2-40B4-BE49-F238E27FC236}">
                <a16:creationId xmlns:a16="http://schemas.microsoft.com/office/drawing/2014/main" id="{C0EE311A-0849-4D52-A2B5-A99F50D30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85" y="3196079"/>
            <a:ext cx="5864210" cy="2258568"/>
          </a:xfrm>
          <a:prstGeom prst="rect">
            <a:avLst/>
          </a:prstGeom>
        </p:spPr>
      </p:pic>
      <p:pic>
        <p:nvPicPr>
          <p:cNvPr id="14" name="DL emph back">
            <a:extLst>
              <a:ext uri="{FF2B5EF4-FFF2-40B4-BE49-F238E27FC236}">
                <a16:creationId xmlns:a16="http://schemas.microsoft.com/office/drawing/2014/main" id="{A6C1E3F8-9411-45DD-9A63-7C0FF43772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76" y="3200400"/>
            <a:ext cx="5864210" cy="2258568"/>
          </a:xfrm>
          <a:prstGeom prst="rect">
            <a:avLst/>
          </a:prstGeom>
        </p:spPr>
      </p:pic>
      <p:pic>
        <p:nvPicPr>
          <p:cNvPr id="19" name="ACL emph">
            <a:extLst>
              <a:ext uri="{FF2B5EF4-FFF2-40B4-BE49-F238E27FC236}">
                <a16:creationId xmlns:a16="http://schemas.microsoft.com/office/drawing/2014/main" id="{7718E2CD-4792-4E3B-88CC-ED794CFDC0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79" y="1699355"/>
            <a:ext cx="6117396" cy="235397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Focus</a:t>
            </a:r>
          </a:p>
        </p:txBody>
      </p:sp>
      <p:pic>
        <p:nvPicPr>
          <p:cNvPr id="6" name="ACL">
            <a:extLst>
              <a:ext uri="{FF2B5EF4-FFF2-40B4-BE49-F238E27FC236}">
                <a16:creationId xmlns:a16="http://schemas.microsoft.com/office/drawing/2014/main" id="{37C615E7-A6B9-445E-9F1D-6B0CA656B8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58" y="1700784"/>
            <a:ext cx="6117396" cy="2353977"/>
          </a:xfrm>
          <a:prstGeom prst="rect">
            <a:avLst/>
          </a:prstGeom>
        </p:spPr>
      </p:pic>
      <p:pic>
        <p:nvPicPr>
          <p:cNvPr id="16" name="ACL U21/A">
            <a:extLst>
              <a:ext uri="{FF2B5EF4-FFF2-40B4-BE49-F238E27FC236}">
                <a16:creationId xmlns:a16="http://schemas.microsoft.com/office/drawing/2014/main" id="{BCF59CF1-72DE-4598-BD96-ED44371DB31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6"/>
          <a:stretch/>
        </p:blipFill>
        <p:spPr>
          <a:xfrm>
            <a:off x="1136558" y="1860964"/>
            <a:ext cx="6104980" cy="21898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3F7B82-B7CF-4809-BC7D-86CD9663E4EC}"/>
              </a:ext>
            </a:extLst>
          </p:cNvPr>
          <p:cNvSpPr/>
          <p:nvPr/>
        </p:nvSpPr>
        <p:spPr bwMode="auto">
          <a:xfrm>
            <a:off x="5659805" y="3605887"/>
            <a:ext cx="285750" cy="280987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TB A09g D08g P-gray Sck GIck S-y O-r 2340 31 MSG WAIT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t="9311" r="737" b="5812"/>
          <a:stretch/>
        </p:blipFill>
        <p:spPr>
          <a:xfrm>
            <a:off x="1045736" y="1358264"/>
            <a:ext cx="7246620" cy="238125"/>
          </a:xfrm>
          <a:prstGeom prst="rect">
            <a:avLst/>
          </a:prstGeom>
        </p:spPr>
      </p:pic>
      <p:pic>
        <p:nvPicPr>
          <p:cNvPr id="26" name="DL emph front">
            <a:extLst>
              <a:ext uri="{FF2B5EF4-FFF2-40B4-BE49-F238E27FC236}">
                <a16:creationId xmlns:a16="http://schemas.microsoft.com/office/drawing/2014/main" id="{C8C04928-0C7A-485F-A665-B1A2F2B091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76" y="3200400"/>
            <a:ext cx="5864210" cy="2258568"/>
          </a:xfrm>
          <a:prstGeom prst="rect">
            <a:avLst/>
          </a:prstGeom>
        </p:spPr>
      </p:pic>
      <p:pic>
        <p:nvPicPr>
          <p:cNvPr id="12" name="Trackball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7" b="100000" l="9879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176" b="49163"/>
          <a:stretch/>
        </p:blipFill>
        <p:spPr>
          <a:xfrm>
            <a:off x="5400550" y="4160519"/>
            <a:ext cx="4849106" cy="1829439"/>
          </a:xfrm>
          <a:prstGeom prst="rect">
            <a:avLst/>
          </a:prstGeom>
        </p:spPr>
      </p:pic>
      <p:sp>
        <p:nvSpPr>
          <p:cNvPr id="25" name="Callout: Right Arrow 24">
            <a:extLst>
              <a:ext uri="{FF2B5EF4-FFF2-40B4-BE49-F238E27FC236}">
                <a16:creationId xmlns:a16="http://schemas.microsoft.com/office/drawing/2014/main" id="{6EFB9235-A89F-427A-BD37-105EAD3F6CC9}"/>
              </a:ext>
            </a:extLst>
          </p:cNvPr>
          <p:cNvSpPr/>
          <p:nvPr/>
        </p:nvSpPr>
        <p:spPr bwMode="auto">
          <a:xfrm>
            <a:off x="5407638" y="4439187"/>
            <a:ext cx="1422400" cy="461665"/>
          </a:xfrm>
          <a:prstGeom prst="rightArrowCallout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TBP</a:t>
            </a:r>
          </a:p>
        </p:txBody>
      </p:sp>
      <p:pic>
        <p:nvPicPr>
          <p:cNvPr id="9" name="Cursor">
            <a:extLst>
              <a:ext uri="{FF2B5EF4-FFF2-40B4-BE49-F238E27FC236}">
                <a16:creationId xmlns:a16="http://schemas.microsoft.com/office/drawing/2014/main" id="{E7DF4F2F-1BF3-430A-9608-145F9B7AD7B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698" y="3677801"/>
            <a:ext cx="81964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1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2 3.7037E-6 L 0.17899 -0.0606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30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5" grpId="0" animBg="1"/>
      <p:bldP spid="25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does an asterisk “✱” signify when it precedes a CID in aircraft list?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Special handling is requested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Flight plan remarks are available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Multiple flight plans exist for this call sign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8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can you </a:t>
            </a:r>
            <a:r>
              <a:rPr lang="en-US" dirty="0" smtClean="0"/>
              <a:t>apply or remove </a:t>
            </a:r>
            <a:r>
              <a:rPr lang="en-US" dirty="0"/>
              <a:t>IAFDOF </a:t>
            </a:r>
            <a:r>
              <a:rPr lang="en-US" dirty="0" smtClean="0"/>
              <a:t>coding to indicate coordination </a:t>
            </a:r>
            <a:r>
              <a:rPr lang="en-US" dirty="0"/>
              <a:t>with the next sector?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TBH on the altitude 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Double click TBE on the altitude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IAFDOF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3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are non-RVSM aircraft indicated?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Coral box surrounding the altitude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Coral “A” adjacent to the altitude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Coral box right of the altitude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3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42</a:t>
            </a:fld>
            <a:endParaRPr lang="en-US" dirty="0"/>
          </a:p>
        </p:txBody>
      </p:sp>
      <p:pic>
        <p:nvPicPr>
          <p:cNvPr id="31" name="click icon">
            <a:extLst>
              <a:ext uri="{FF2B5EF4-FFF2-40B4-BE49-F238E27FC236}">
                <a16:creationId xmlns:a16="http://schemas.microsoft.com/office/drawing/2014/main" id="{9B0693F5-7909-480B-B16A-EAC0488D60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6" name="ACL">
            <a:extLst>
              <a:ext uri="{FF2B5EF4-FFF2-40B4-BE49-F238E27FC236}">
                <a16:creationId xmlns:a16="http://schemas.microsoft.com/office/drawing/2014/main" id="{1697F932-31BD-4F32-8375-49D69F95E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" y="1193031"/>
            <a:ext cx="8863602" cy="3410719"/>
          </a:xfrm>
          <a:prstGeom prst="rect">
            <a:avLst/>
          </a:prstGeom>
        </p:spPr>
      </p:pic>
      <p:grpSp>
        <p:nvGrpSpPr>
          <p:cNvPr id="2" name="H Group"/>
          <p:cNvGrpSpPr/>
          <p:nvPr/>
        </p:nvGrpSpPr>
        <p:grpSpPr>
          <a:xfrm>
            <a:off x="3186541" y="2322679"/>
            <a:ext cx="651276" cy="326756"/>
            <a:chOff x="3186541" y="2322679"/>
            <a:chExt cx="651276" cy="326756"/>
          </a:xfrm>
        </p:grpSpPr>
        <p:pic>
          <p:nvPicPr>
            <p:cNvPr id="8" name="H/C17/L LOWER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9566" y="2486057"/>
              <a:ext cx="603243" cy="163378"/>
            </a:xfrm>
            <a:prstGeom prst="rect">
              <a:avLst/>
            </a:prstGeom>
          </p:spPr>
        </p:pic>
        <p:pic>
          <p:nvPicPr>
            <p:cNvPr id="11" name="H/C17/L LOWER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6541" y="2322679"/>
              <a:ext cx="603243" cy="163378"/>
            </a:xfrm>
            <a:prstGeom prst="rect">
              <a:avLst/>
            </a:prstGeom>
          </p:spPr>
        </p:pic>
        <p:pic>
          <p:nvPicPr>
            <p:cNvPr id="10" name="KC53/L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85989" y="2347136"/>
              <a:ext cx="451828" cy="114463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Out Column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29B644-F87E-466B-B029-AE84F374DF5B}"/>
              </a:ext>
            </a:extLst>
          </p:cNvPr>
          <p:cNvSpPr/>
          <p:nvPr/>
        </p:nvSpPr>
        <p:spPr bwMode="auto">
          <a:xfrm>
            <a:off x="2122055" y="2001956"/>
            <a:ext cx="587808" cy="2349911"/>
          </a:xfrm>
          <a:prstGeom prst="roundRect">
            <a:avLst>
              <a:gd name="adj" fmla="val 4514"/>
            </a:avLst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80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43</a:t>
            </a:fld>
            <a:endParaRPr lang="en-US" dirty="0"/>
          </a:p>
        </p:txBody>
      </p:sp>
      <p:pic>
        <p:nvPicPr>
          <p:cNvPr id="31" name="Click icon">
            <a:extLst>
              <a:ext uri="{FF2B5EF4-FFF2-40B4-BE49-F238E27FC236}">
                <a16:creationId xmlns:a16="http://schemas.microsoft.com/office/drawing/2014/main" id="{9B0693F5-7909-480B-B16A-EAC0488D60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8" name="ACL">
            <a:extLst>
              <a:ext uri="{FF2B5EF4-FFF2-40B4-BE49-F238E27FC236}">
                <a16:creationId xmlns:a16="http://schemas.microsoft.com/office/drawing/2014/main" id="{34EBAE6E-57C4-4D0B-9B6D-28A47BF212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" y="1193032"/>
            <a:ext cx="8863602" cy="3410719"/>
          </a:xfrm>
          <a:prstGeom prst="rect">
            <a:avLst/>
          </a:prstGeom>
        </p:spPr>
      </p:pic>
      <p:grpSp>
        <p:nvGrpSpPr>
          <p:cNvPr id="12" name="H Group"/>
          <p:cNvGrpSpPr/>
          <p:nvPr/>
        </p:nvGrpSpPr>
        <p:grpSpPr>
          <a:xfrm>
            <a:off x="3186541" y="2322679"/>
            <a:ext cx="651276" cy="326756"/>
            <a:chOff x="3186541" y="2322679"/>
            <a:chExt cx="651276" cy="326756"/>
          </a:xfrm>
        </p:grpSpPr>
        <p:pic>
          <p:nvPicPr>
            <p:cNvPr id="13" name="H/C17/L LOWER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9566" y="2486057"/>
              <a:ext cx="603243" cy="163378"/>
            </a:xfrm>
            <a:prstGeom prst="rect">
              <a:avLst/>
            </a:prstGeom>
          </p:spPr>
        </p:pic>
        <p:pic>
          <p:nvPicPr>
            <p:cNvPr id="14" name="H/C17/L LOWER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6541" y="2322679"/>
              <a:ext cx="603243" cy="163378"/>
            </a:xfrm>
            <a:prstGeom prst="rect">
              <a:avLst/>
            </a:prstGeom>
          </p:spPr>
        </p:pic>
        <p:pic>
          <p:nvPicPr>
            <p:cNvPr id="15" name="KC53/L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85989" y="2347136"/>
              <a:ext cx="451828" cy="114463"/>
            </a:xfrm>
            <a:prstGeom prst="rect">
              <a:avLst/>
            </a:prstGeom>
          </p:spPr>
        </p:pic>
      </p:grpSp>
      <p:sp>
        <p:nvSpPr>
          <p:cNvPr id="21" name="t Coordination Col...">
            <a:extLst>
              <a:ext uri="{FF2B5EF4-FFF2-40B4-BE49-F238E27FC236}">
                <a16:creationId xmlns:a16="http://schemas.microsoft.com/office/drawing/2014/main" id="{BDC644F2-707A-4E53-A010-D999E311AC35}"/>
              </a:ext>
            </a:extLst>
          </p:cNvPr>
          <p:cNvSpPr txBox="1"/>
          <p:nvPr/>
        </p:nvSpPr>
        <p:spPr>
          <a:xfrm>
            <a:off x="2528151" y="5093208"/>
            <a:ext cx="4087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Coordination Column</a:t>
            </a:r>
          </a:p>
        </p:txBody>
      </p:sp>
      <p:sp>
        <p:nvSpPr>
          <p:cNvPr id="28" name="Coord Rectangle">
            <a:extLst>
              <a:ext uri="{FF2B5EF4-FFF2-40B4-BE49-F238E27FC236}">
                <a16:creationId xmlns:a16="http://schemas.microsoft.com/office/drawing/2014/main" id="{98A46D59-209C-4F67-A28D-CE4C7A67FA83}"/>
              </a:ext>
            </a:extLst>
          </p:cNvPr>
          <p:cNvSpPr/>
          <p:nvPr/>
        </p:nvSpPr>
        <p:spPr bwMode="auto">
          <a:xfrm>
            <a:off x="2679407" y="2001956"/>
            <a:ext cx="120582" cy="2349912"/>
          </a:xfrm>
          <a:prstGeom prst="roundRect">
            <a:avLst>
              <a:gd name="adj" fmla="val 4514"/>
            </a:avLst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UTM rectangle">
            <a:extLst>
              <a:ext uri="{FF2B5EF4-FFF2-40B4-BE49-F238E27FC236}">
                <a16:creationId xmlns:a16="http://schemas.microsoft.com/office/drawing/2014/main" id="{CF9F13DE-F7BB-46EA-9D8F-B46E2D81CD37}"/>
              </a:ext>
            </a:extLst>
          </p:cNvPr>
          <p:cNvSpPr/>
          <p:nvPr/>
        </p:nvSpPr>
        <p:spPr bwMode="auto">
          <a:xfrm>
            <a:off x="2807239" y="2001956"/>
            <a:ext cx="120581" cy="2349912"/>
          </a:xfrm>
          <a:prstGeom prst="roundRect">
            <a:avLst>
              <a:gd name="adj" fmla="val 4514"/>
            </a:avLst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 UTM Col...">
            <a:extLst>
              <a:ext uri="{FF2B5EF4-FFF2-40B4-BE49-F238E27FC236}">
                <a16:creationId xmlns:a16="http://schemas.microsoft.com/office/drawing/2014/main" id="{B253157D-9DCA-4A15-9F83-AA9906FCBAD7}"/>
              </a:ext>
            </a:extLst>
          </p:cNvPr>
          <p:cNvSpPr txBox="1"/>
          <p:nvPr/>
        </p:nvSpPr>
        <p:spPr>
          <a:xfrm>
            <a:off x="2906386" y="5092079"/>
            <a:ext cx="3331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UTM Column</a:t>
            </a:r>
          </a:p>
        </p:txBody>
      </p:sp>
      <p:pic>
        <p:nvPicPr>
          <p:cNvPr id="23" name="Coord Menu">
            <a:extLst>
              <a:ext uri="{FF2B5EF4-FFF2-40B4-BE49-F238E27FC236}">
                <a16:creationId xmlns:a16="http://schemas.microsoft.com/office/drawing/2014/main" id="{20F04EEC-BB42-4433-BB2C-3526C97FAE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947" y="1730213"/>
            <a:ext cx="3925832" cy="3212599"/>
          </a:xfrm>
          <a:prstGeom prst="rect">
            <a:avLst/>
          </a:prstGeom>
        </p:spPr>
      </p:pic>
      <p:pic>
        <p:nvPicPr>
          <p:cNvPr id="5" name="UTM 032 N411DA">
            <a:extLst>
              <a:ext uri="{FF2B5EF4-FFF2-40B4-BE49-F238E27FC236}">
                <a16:creationId xmlns:a16="http://schemas.microsoft.com/office/drawing/2014/main" id="{21C043AC-66D6-488C-9B52-896E5DA185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78" y="3142548"/>
            <a:ext cx="1834900" cy="11612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Coordination and UTM Columns</a:t>
            </a:r>
          </a:p>
        </p:txBody>
      </p:sp>
    </p:spTree>
    <p:extLst>
      <p:ext uri="{BB962C8B-B14F-4D97-AF65-F5344CB8AC3E}">
        <p14:creationId xmlns:p14="http://schemas.microsoft.com/office/powerpoint/2010/main" val="100463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 animBg="1"/>
      <p:bldP spid="18" grpId="0" animBg="1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Heading and Speed Column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44</a:t>
            </a:fld>
            <a:endParaRPr lang="en-US" dirty="0"/>
          </a:p>
        </p:txBody>
      </p:sp>
      <p:pic>
        <p:nvPicPr>
          <p:cNvPr id="31" name="Click icon">
            <a:extLst>
              <a:ext uri="{FF2B5EF4-FFF2-40B4-BE49-F238E27FC236}">
                <a16:creationId xmlns:a16="http://schemas.microsoft.com/office/drawing/2014/main" id="{9B0693F5-7909-480B-B16A-EAC0488D60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13" name="ACL">
            <a:extLst>
              <a:ext uri="{FF2B5EF4-FFF2-40B4-BE49-F238E27FC236}">
                <a16:creationId xmlns:a16="http://schemas.microsoft.com/office/drawing/2014/main" id="{61CEE82D-4691-4C63-8465-CFE419E3E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" y="1193032"/>
            <a:ext cx="8863602" cy="341071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CA5879-7FDD-4E2B-B551-A40A7B894A83}"/>
              </a:ext>
            </a:extLst>
          </p:cNvPr>
          <p:cNvSpPr/>
          <p:nvPr/>
        </p:nvSpPr>
        <p:spPr bwMode="auto">
          <a:xfrm>
            <a:off x="5129837" y="2001956"/>
            <a:ext cx="689491" cy="2349912"/>
          </a:xfrm>
          <a:prstGeom prst="roundRect">
            <a:avLst>
              <a:gd name="adj" fmla="val 4514"/>
            </a:avLst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Speed TextBox">
            <a:extLst>
              <a:ext uri="{FF2B5EF4-FFF2-40B4-BE49-F238E27FC236}">
                <a16:creationId xmlns:a16="http://schemas.microsoft.com/office/drawing/2014/main" id="{FE303AA1-3D2D-4653-BBE8-B8648BFFD69F}"/>
              </a:ext>
            </a:extLst>
          </p:cNvPr>
          <p:cNvSpPr txBox="1"/>
          <p:nvPr/>
        </p:nvSpPr>
        <p:spPr>
          <a:xfrm>
            <a:off x="3681055" y="4820026"/>
            <a:ext cx="1781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Speed</a:t>
            </a:r>
          </a:p>
        </p:txBody>
      </p:sp>
      <p:sp>
        <p:nvSpPr>
          <p:cNvPr id="25" name="Heading TextBox">
            <a:extLst>
              <a:ext uri="{FF2B5EF4-FFF2-40B4-BE49-F238E27FC236}">
                <a16:creationId xmlns:a16="http://schemas.microsoft.com/office/drawing/2014/main" id="{D804641B-F1DD-48EA-89BD-E2AB1F6FF89A}"/>
              </a:ext>
            </a:extLst>
          </p:cNvPr>
          <p:cNvSpPr txBox="1"/>
          <p:nvPr/>
        </p:nvSpPr>
        <p:spPr>
          <a:xfrm>
            <a:off x="3681055" y="4820026"/>
            <a:ext cx="1781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Heading</a:t>
            </a:r>
          </a:p>
        </p:txBody>
      </p:sp>
      <p:pic>
        <p:nvPicPr>
          <p:cNvPr id="5" name="Hdg 250"/>
          <p:cNvPicPr>
            <a:picLocks noChangeAspect="1"/>
          </p:cNvPicPr>
          <p:nvPr/>
        </p:nvPicPr>
        <p:blipFill rotWithShape="1">
          <a:blip r:embed="rId5"/>
          <a:srcRect l="2710" t="8765" r="8654" b="17051"/>
          <a:stretch/>
        </p:blipFill>
        <p:spPr>
          <a:xfrm>
            <a:off x="5137378" y="2691006"/>
            <a:ext cx="301752" cy="131533"/>
          </a:xfrm>
          <a:prstGeom prst="rect">
            <a:avLst/>
          </a:prstGeom>
        </p:spPr>
      </p:pic>
      <p:pic>
        <p:nvPicPr>
          <p:cNvPr id="7" name="Spd 140"/>
          <p:cNvPicPr>
            <a:picLocks noChangeAspect="1"/>
          </p:cNvPicPr>
          <p:nvPr/>
        </p:nvPicPr>
        <p:blipFill rotWithShape="1">
          <a:blip r:embed="rId6"/>
          <a:srcRect t="13727" r="6062" b="17740"/>
          <a:stretch/>
        </p:blipFill>
        <p:spPr>
          <a:xfrm>
            <a:off x="5517576" y="3062010"/>
            <a:ext cx="301752" cy="124428"/>
          </a:xfrm>
          <a:prstGeom prst="rect">
            <a:avLst/>
          </a:prstGeom>
        </p:spPr>
      </p:pic>
      <p:pic>
        <p:nvPicPr>
          <p:cNvPr id="8" name="Speed"/>
          <p:cNvPicPr>
            <a:picLocks noChangeAspect="1"/>
          </p:cNvPicPr>
          <p:nvPr/>
        </p:nvPicPr>
        <p:blipFill rotWithShape="1">
          <a:blip r:embed="rId7"/>
          <a:srcRect l="1636" t="604" r="1652" b="801"/>
          <a:stretch/>
        </p:blipFill>
        <p:spPr>
          <a:xfrm>
            <a:off x="5798290" y="1225474"/>
            <a:ext cx="2047009" cy="4173681"/>
          </a:xfrm>
          <a:prstGeom prst="rect">
            <a:avLst/>
          </a:prstGeom>
          <a:ln w="12700">
            <a:solidFill>
              <a:srgbClr val="8C8C8C"/>
            </a:solidFill>
          </a:ln>
        </p:spPr>
      </p:pic>
      <p:pic>
        <p:nvPicPr>
          <p:cNvPr id="6" name="Heading"/>
          <p:cNvPicPr>
            <a:picLocks noChangeAspect="1"/>
          </p:cNvPicPr>
          <p:nvPr/>
        </p:nvPicPr>
        <p:blipFill rotWithShape="1">
          <a:blip r:embed="rId8"/>
          <a:srcRect l="1870" t="654" r="2746" b="830"/>
          <a:stretch/>
        </p:blipFill>
        <p:spPr>
          <a:xfrm>
            <a:off x="5450181" y="1225474"/>
            <a:ext cx="1735282" cy="4485409"/>
          </a:xfrm>
          <a:prstGeom prst="rect">
            <a:avLst/>
          </a:prstGeom>
          <a:ln w="12700">
            <a:solidFill>
              <a:srgbClr val="8C8C8C"/>
            </a:solidFill>
          </a:ln>
        </p:spPr>
      </p:pic>
      <p:grpSp>
        <p:nvGrpSpPr>
          <p:cNvPr id="14" name="H Group"/>
          <p:cNvGrpSpPr/>
          <p:nvPr/>
        </p:nvGrpSpPr>
        <p:grpSpPr>
          <a:xfrm>
            <a:off x="3186541" y="2322679"/>
            <a:ext cx="651276" cy="326756"/>
            <a:chOff x="3186541" y="2322679"/>
            <a:chExt cx="651276" cy="326756"/>
          </a:xfrm>
        </p:grpSpPr>
        <p:pic>
          <p:nvPicPr>
            <p:cNvPr id="15" name="H/C17/L LOWER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89566" y="2486057"/>
              <a:ext cx="603243" cy="163378"/>
            </a:xfrm>
            <a:prstGeom prst="rect">
              <a:avLst/>
            </a:prstGeom>
          </p:spPr>
        </p:pic>
        <p:pic>
          <p:nvPicPr>
            <p:cNvPr id="16" name="H/C17/L LOWER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86541" y="2322679"/>
              <a:ext cx="603243" cy="163378"/>
            </a:xfrm>
            <a:prstGeom prst="rect">
              <a:avLst/>
            </a:prstGeom>
          </p:spPr>
        </p:pic>
        <p:pic>
          <p:nvPicPr>
            <p:cNvPr id="17" name="KC53/L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85989" y="2347136"/>
              <a:ext cx="451828" cy="114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678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/>
      <p:bldP spid="25" grpId="0"/>
      <p:bldP spid="25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 and TFM Columns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45</a:t>
            </a:fld>
            <a:endParaRPr lang="en-US" dirty="0"/>
          </a:p>
        </p:txBody>
      </p:sp>
      <p:pic>
        <p:nvPicPr>
          <p:cNvPr id="31" name="click icon">
            <a:extLst>
              <a:ext uri="{FF2B5EF4-FFF2-40B4-BE49-F238E27FC236}">
                <a16:creationId xmlns:a16="http://schemas.microsoft.com/office/drawing/2014/main" id="{9B0693F5-7909-480B-B16A-EAC0488D60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11" name="ACL">
            <a:extLst>
              <a:ext uri="{FF2B5EF4-FFF2-40B4-BE49-F238E27FC236}">
                <a16:creationId xmlns:a16="http://schemas.microsoft.com/office/drawing/2014/main" id="{5E5A70B9-BC8C-4AAB-8850-176575021D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" y="1193032"/>
            <a:ext cx="8863602" cy="3410719"/>
          </a:xfrm>
          <a:prstGeom prst="rect">
            <a:avLst/>
          </a:prstGeom>
        </p:spPr>
      </p:pic>
      <p:sp>
        <p:nvSpPr>
          <p:cNvPr id="16" name="Rectangle: Rounded TFM">
            <a:extLst>
              <a:ext uri="{FF2B5EF4-FFF2-40B4-BE49-F238E27FC236}">
                <a16:creationId xmlns:a16="http://schemas.microsoft.com/office/drawing/2014/main" id="{C7EC5BB9-6B10-4595-BE87-EF1FD34EBD78}"/>
              </a:ext>
            </a:extLst>
          </p:cNvPr>
          <p:cNvSpPr/>
          <p:nvPr/>
        </p:nvSpPr>
        <p:spPr bwMode="auto">
          <a:xfrm>
            <a:off x="5881307" y="2001956"/>
            <a:ext cx="170820" cy="2349912"/>
          </a:xfrm>
          <a:prstGeom prst="roundRect">
            <a:avLst>
              <a:gd name="adj" fmla="val 4514"/>
            </a:avLst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: Rounded H">
            <a:extLst>
              <a:ext uri="{FF2B5EF4-FFF2-40B4-BE49-F238E27FC236}">
                <a16:creationId xmlns:a16="http://schemas.microsoft.com/office/drawing/2014/main" id="{CF9F13DE-F7BB-46EA-9D8F-B46E2D81CD37}"/>
              </a:ext>
            </a:extLst>
          </p:cNvPr>
          <p:cNvSpPr/>
          <p:nvPr/>
        </p:nvSpPr>
        <p:spPr bwMode="auto">
          <a:xfrm>
            <a:off x="6052127" y="2001956"/>
            <a:ext cx="120581" cy="2349912"/>
          </a:xfrm>
          <a:prstGeom prst="roundRect">
            <a:avLst>
              <a:gd name="adj" fmla="val 4514"/>
            </a:avLst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 Hold Column">
            <a:extLst>
              <a:ext uri="{FF2B5EF4-FFF2-40B4-BE49-F238E27FC236}">
                <a16:creationId xmlns:a16="http://schemas.microsoft.com/office/drawing/2014/main" id="{90042ECE-F16F-4DF2-9E6B-6CA863551E3D}"/>
              </a:ext>
            </a:extLst>
          </p:cNvPr>
          <p:cNvSpPr txBox="1"/>
          <p:nvPr/>
        </p:nvSpPr>
        <p:spPr>
          <a:xfrm>
            <a:off x="3262692" y="4820026"/>
            <a:ext cx="261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Hold Column</a:t>
            </a:r>
          </a:p>
        </p:txBody>
      </p:sp>
      <p:sp>
        <p:nvSpPr>
          <p:cNvPr id="22" name="t TFM Column">
            <a:extLst>
              <a:ext uri="{FF2B5EF4-FFF2-40B4-BE49-F238E27FC236}">
                <a16:creationId xmlns:a16="http://schemas.microsoft.com/office/drawing/2014/main" id="{2CBAF2D4-A93F-4584-A86E-3D7EA3DD888D}"/>
              </a:ext>
            </a:extLst>
          </p:cNvPr>
          <p:cNvSpPr txBox="1"/>
          <p:nvPr/>
        </p:nvSpPr>
        <p:spPr>
          <a:xfrm>
            <a:off x="3389207" y="4820026"/>
            <a:ext cx="2365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TFM Column</a:t>
            </a:r>
          </a:p>
        </p:txBody>
      </p:sp>
      <p:grpSp>
        <p:nvGrpSpPr>
          <p:cNvPr id="12" name="H Group"/>
          <p:cNvGrpSpPr/>
          <p:nvPr/>
        </p:nvGrpSpPr>
        <p:grpSpPr>
          <a:xfrm>
            <a:off x="3186541" y="2322679"/>
            <a:ext cx="651276" cy="326756"/>
            <a:chOff x="3186541" y="2322679"/>
            <a:chExt cx="651276" cy="326756"/>
          </a:xfrm>
        </p:grpSpPr>
        <p:pic>
          <p:nvPicPr>
            <p:cNvPr id="13" name="H/C17/L LOWER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9566" y="2486057"/>
              <a:ext cx="603243" cy="163378"/>
            </a:xfrm>
            <a:prstGeom prst="rect">
              <a:avLst/>
            </a:prstGeom>
          </p:spPr>
        </p:pic>
        <p:pic>
          <p:nvPicPr>
            <p:cNvPr id="14" name="H/C17/L LOWER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6541" y="2322679"/>
              <a:ext cx="603243" cy="163378"/>
            </a:xfrm>
            <a:prstGeom prst="rect">
              <a:avLst/>
            </a:prstGeom>
          </p:spPr>
        </p:pic>
        <p:pic>
          <p:nvPicPr>
            <p:cNvPr id="15" name="KC53/L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85989" y="2347136"/>
              <a:ext cx="451828" cy="114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925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1" animBg="1"/>
      <p:bldP spid="17" grpId="0"/>
      <p:bldP spid="2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1" y="1174749"/>
            <a:ext cx="6360526" cy="4724401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P Time </a:t>
            </a:r>
            <a:r>
              <a:rPr lang="en-US" dirty="0"/>
              <a:t>column displays the proposed departure time for each Departure list entry</a:t>
            </a:r>
          </a:p>
          <a:p>
            <a:r>
              <a:rPr lang="en-US" dirty="0"/>
              <a:t>To the right of the Bookkeeping column is the non-ADS-B Indicator </a:t>
            </a:r>
            <a:endParaRPr lang="en-US" dirty="0" smtClean="0"/>
          </a:p>
          <a:p>
            <a:r>
              <a:rPr lang="en-US" dirty="0"/>
              <a:t>The Bookkeeping column has a check mark “</a:t>
            </a:r>
            <a:r>
              <a:rPr lang="en-US" dirty="0">
                <a:sym typeface="Wingdings" panose="05000000000000000000" pitchFamily="2" charset="2"/>
              </a:rPr>
              <a:t></a:t>
            </a:r>
            <a:r>
              <a:rPr lang="en-US" dirty="0"/>
              <a:t>” as a header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 Specific Columns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9EE7E2-2EC6-4E93-A3AB-BA49FF323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826" y="565149"/>
            <a:ext cx="2288174" cy="541324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10F539-90C6-42FB-87A9-F1B49B57FABB}"/>
              </a:ext>
            </a:extLst>
          </p:cNvPr>
          <p:cNvSpPr/>
          <p:nvPr/>
        </p:nvSpPr>
        <p:spPr bwMode="auto">
          <a:xfrm>
            <a:off x="7143751" y="1891430"/>
            <a:ext cx="1047749" cy="3619413"/>
          </a:xfrm>
          <a:prstGeom prst="round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7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 Specific Columns </a:t>
            </a:r>
            <a:r>
              <a:rPr lang="en-US" sz="3200" i="1" dirty="0"/>
              <a:t>(Cont’d)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47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6E7931-A80E-446C-A1CF-01774592D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0F80AF-96BD-4396-AA87-65CBC6AF9F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" y="1195270"/>
            <a:ext cx="8863602" cy="34137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8B42E1-3E21-465B-9D75-B25389FCF6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" y="1195270"/>
            <a:ext cx="8863602" cy="34137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7" b="100000" l="9879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22090" r="24036" b="54293"/>
          <a:stretch/>
        </p:blipFill>
        <p:spPr>
          <a:xfrm>
            <a:off x="5948899" y="4757951"/>
            <a:ext cx="2156790" cy="1267507"/>
          </a:xfrm>
          <a:prstGeom prst="rect">
            <a:avLst/>
          </a:prstGeom>
        </p:spPr>
      </p:pic>
      <p:sp>
        <p:nvSpPr>
          <p:cNvPr id="14" name="Callout: Right Arrow 13">
            <a:extLst>
              <a:ext uri="{FF2B5EF4-FFF2-40B4-BE49-F238E27FC236}">
                <a16:creationId xmlns:a16="http://schemas.microsoft.com/office/drawing/2014/main" id="{E84FCA33-04EA-413E-9218-575A52158EA2}"/>
              </a:ext>
            </a:extLst>
          </p:cNvPr>
          <p:cNvSpPr/>
          <p:nvPr/>
        </p:nvSpPr>
        <p:spPr bwMode="auto">
          <a:xfrm>
            <a:off x="5104558" y="5052090"/>
            <a:ext cx="1208849" cy="461665"/>
          </a:xfrm>
          <a:prstGeom prst="rightArrowCallout">
            <a:avLst>
              <a:gd name="adj1" fmla="val 20509"/>
              <a:gd name="adj2" fmla="val 22305"/>
              <a:gd name="adj3" fmla="val 18263"/>
              <a:gd name="adj4" fmla="val 64977"/>
            </a:avLst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14B042-E237-48D5-89C8-1BE26D2B5578}"/>
              </a:ext>
            </a:extLst>
          </p:cNvPr>
          <p:cNvSpPr/>
          <p:nvPr/>
        </p:nvSpPr>
        <p:spPr bwMode="auto">
          <a:xfrm>
            <a:off x="306704" y="2716249"/>
            <a:ext cx="115385" cy="118872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5783CD-FD3C-4168-8B99-BC753C3A90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14" y="4330538"/>
            <a:ext cx="81964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2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0.00231 L -0.10434 -0.2263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7" y="-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EDCT Column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48</a:t>
            </a:fld>
            <a:endParaRPr lang="en-US" dirty="0"/>
          </a:p>
        </p:txBody>
      </p:sp>
      <p:grpSp>
        <p:nvGrpSpPr>
          <p:cNvPr id="2" name="DL"/>
          <p:cNvGrpSpPr/>
          <p:nvPr/>
        </p:nvGrpSpPr>
        <p:grpSpPr>
          <a:xfrm>
            <a:off x="88605" y="1195269"/>
            <a:ext cx="8863602" cy="3413767"/>
            <a:chOff x="88605" y="1195269"/>
            <a:chExt cx="8863602" cy="34137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05" y="1195269"/>
              <a:ext cx="8863602" cy="341376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38" t="32400" r="11478" b="61812"/>
            <a:stretch/>
          </p:blipFill>
          <p:spPr>
            <a:xfrm>
              <a:off x="6908516" y="2301652"/>
              <a:ext cx="955755" cy="197584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38FB57-7605-4B3D-9C85-5D70723F8000}"/>
              </a:ext>
            </a:extLst>
          </p:cNvPr>
          <p:cNvSpPr/>
          <p:nvPr/>
        </p:nvSpPr>
        <p:spPr bwMode="auto">
          <a:xfrm>
            <a:off x="2018205" y="2062882"/>
            <a:ext cx="430590" cy="1682024"/>
          </a:xfrm>
          <a:prstGeom prst="roundRect">
            <a:avLst>
              <a:gd name="adj" fmla="val 4514"/>
            </a:avLst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0" t="41772" r="20417" b="46770"/>
          <a:stretch/>
        </p:blipFill>
        <p:spPr>
          <a:xfrm>
            <a:off x="5652134" y="2621280"/>
            <a:ext cx="1412241" cy="3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4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2494845"/>
            <a:ext cx="8050213" cy="3404306"/>
          </a:xfrm>
        </p:spPr>
        <p:txBody>
          <a:bodyPr/>
          <a:lstStyle/>
          <a:p>
            <a:r>
              <a:rPr lang="en-US" dirty="0"/>
              <a:t>Display and suppress views on the monitor</a:t>
            </a:r>
          </a:p>
          <a:p>
            <a:pPr lvl="1"/>
            <a:r>
              <a:rPr lang="en-US" dirty="0"/>
              <a:t>MORE shows additional display options</a:t>
            </a:r>
          </a:p>
          <a:p>
            <a:pPr lvl="1"/>
            <a:r>
              <a:rPr lang="en-US" dirty="0"/>
              <a:t>Arrow moves toolbar to top or bottom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EDST Toolbar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</a:t>
            </a:fld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10490" y="1492251"/>
            <a:ext cx="8892332" cy="564954"/>
            <a:chOff x="182880" y="1539600"/>
            <a:chExt cx="6546922" cy="41594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r="44169"/>
            <a:stretch/>
          </p:blipFill>
          <p:spPr>
            <a:xfrm>
              <a:off x="182880" y="1539600"/>
              <a:ext cx="4679421" cy="41594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73821" r="3897"/>
            <a:stretch/>
          </p:blipFill>
          <p:spPr>
            <a:xfrm>
              <a:off x="4862301" y="1539600"/>
              <a:ext cx="1867501" cy="415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537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E638E5-B4C3-479D-8F1F-CAE054DB0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" y="1193032"/>
            <a:ext cx="8863602" cy="34107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ACL and DL Entry 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45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does a coral </a:t>
            </a:r>
            <a:r>
              <a:rPr lang="en-US" dirty="0" smtClean="0"/>
              <a:t>“A” </a:t>
            </a:r>
            <a:r>
              <a:rPr lang="en-US" dirty="0"/>
              <a:t>to the right of the Bookkeeping Box in the Departure List represent?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Altitude alert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Non-ADS-B aircraft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Alert for off route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3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does PA indicate in the ACL Point Out Indicator header?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Point outs to the sector are automatically approved by the system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Point outs from approach controls are automatically suppressed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Point out column will automatically expand and contract as needed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2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When will </a:t>
            </a:r>
            <a:r>
              <a:rPr lang="en-US" dirty="0" smtClean="0"/>
              <a:t>an </a:t>
            </a:r>
            <a:r>
              <a:rPr lang="en-US" dirty="0"/>
              <a:t>“H” appear in the Hold Column on the ACL?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When a flight has reached the holding fix or is placed in a present position hold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Ten minutes prior to a flight reaching the holding fix if the hold is published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Only if a planned hold conflicts with a active military area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7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43099" y="1054625"/>
            <a:ext cx="8860536" cy="914400"/>
          </a:xfrm>
          <a:prstGeom prst="rect">
            <a:avLst/>
          </a:prstGeom>
          <a:solidFill>
            <a:srgbClr val="00000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Toolbar KEEP ALL blac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1" y="1197443"/>
            <a:ext cx="8778240" cy="243452"/>
          </a:xfrm>
          <a:prstGeom prst="rect">
            <a:avLst/>
          </a:prstGeom>
        </p:spPr>
      </p:pic>
      <p:pic>
        <p:nvPicPr>
          <p:cNvPr id="9" name="Toolbat KEEP ALL gr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1" y="1197443"/>
            <a:ext cx="8778240" cy="243452"/>
          </a:xfrm>
          <a:prstGeom prst="rect">
            <a:avLst/>
          </a:prstGeom>
        </p:spPr>
      </p:pic>
      <p:grpSp>
        <p:nvGrpSpPr>
          <p:cNvPr id="8" name="ACL Group 7"/>
          <p:cNvGrpSpPr/>
          <p:nvPr/>
        </p:nvGrpSpPr>
        <p:grpSpPr>
          <a:xfrm>
            <a:off x="143099" y="1534792"/>
            <a:ext cx="8869680" cy="3413057"/>
            <a:chOff x="143099" y="1534792"/>
            <a:chExt cx="8869680" cy="3413057"/>
          </a:xfrm>
        </p:grpSpPr>
        <p:pic>
          <p:nvPicPr>
            <p:cNvPr id="19" name="ACL">
              <a:extLst>
                <a:ext uri="{FF2B5EF4-FFF2-40B4-BE49-F238E27FC236}">
                  <a16:creationId xmlns:a16="http://schemas.microsoft.com/office/drawing/2014/main" id="{7718E2CD-4792-4E3B-88CC-ED794CFDC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99" y="1534792"/>
              <a:ext cx="8869680" cy="3413057"/>
            </a:xfrm>
            <a:prstGeom prst="rect">
              <a:avLst/>
            </a:prstGeom>
          </p:spPr>
        </p:pic>
        <p:pic>
          <p:nvPicPr>
            <p:cNvPr id="7" name="U21/A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7" t="1" r="4543" b="13269"/>
            <a:stretch/>
          </p:blipFill>
          <p:spPr>
            <a:xfrm>
              <a:off x="2926080" y="3206882"/>
              <a:ext cx="375285" cy="108332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All Entries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53</a:t>
            </a:fld>
            <a:endParaRPr lang="en-US" dirty="0"/>
          </a:p>
        </p:txBody>
      </p:sp>
      <p:pic>
        <p:nvPicPr>
          <p:cNvPr id="12" name="Click icon">
            <a:extLst>
              <a:ext uri="{FF2B5EF4-FFF2-40B4-BE49-F238E27FC236}">
                <a16:creationId xmlns:a16="http://schemas.microsoft.com/office/drawing/2014/main" id="{87F42E8B-A338-4B56-98BF-79FB5AE106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259840" y="1287629"/>
            <a:ext cx="147320" cy="101059"/>
          </a:xfrm>
          <a:prstGeom prst="rect">
            <a:avLst/>
          </a:prstGeom>
          <a:solidFill>
            <a:srgbClr val="00000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06400" y="2648267"/>
            <a:ext cx="148168" cy="1577446"/>
            <a:chOff x="406400" y="2884487"/>
            <a:chExt cx="148168" cy="157744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/>
            <a:srcRect l="1" t="-1" r="3336" b="3057"/>
            <a:stretch/>
          </p:blipFill>
          <p:spPr>
            <a:xfrm>
              <a:off x="411694" y="3938929"/>
              <a:ext cx="142874" cy="52300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/>
            <a:srcRect l="-6784" t="1715" r="4279" b="2554"/>
            <a:stretch/>
          </p:blipFill>
          <p:spPr>
            <a:xfrm>
              <a:off x="406400" y="3420533"/>
              <a:ext cx="143934" cy="51646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0"/>
            <a:srcRect l="1" r="-1038" b="2994"/>
            <a:stretch/>
          </p:blipFill>
          <p:spPr>
            <a:xfrm>
              <a:off x="415925" y="2884487"/>
              <a:ext cx="134408" cy="523346"/>
            </a:xfrm>
            <a:prstGeom prst="rect">
              <a:avLst/>
            </a:prstGeom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AF3F7B82-B7CF-4809-BC7D-86CD9663E4EC}"/>
              </a:ext>
            </a:extLst>
          </p:cNvPr>
          <p:cNvSpPr/>
          <p:nvPr/>
        </p:nvSpPr>
        <p:spPr bwMode="auto">
          <a:xfrm>
            <a:off x="4386262" y="2165288"/>
            <a:ext cx="285750" cy="280987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7DF4F2F-1BF3-430A-9608-145F9B7AD7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55" y="2237202"/>
            <a:ext cx="81964" cy="137160"/>
          </a:xfrm>
          <a:prstGeom prst="rect">
            <a:avLst/>
          </a:prstGeom>
        </p:spPr>
      </p:pic>
      <p:pic>
        <p:nvPicPr>
          <p:cNvPr id="34" name="Trackball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57" b="100000" l="9879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22090" r="24036" b="54293"/>
          <a:stretch/>
        </p:blipFill>
        <p:spPr>
          <a:xfrm>
            <a:off x="5948899" y="4757951"/>
            <a:ext cx="2156790" cy="1267507"/>
          </a:xfrm>
          <a:prstGeom prst="rect">
            <a:avLst/>
          </a:prstGeom>
        </p:spPr>
      </p:pic>
      <p:sp>
        <p:nvSpPr>
          <p:cNvPr id="35" name="TBP Callout">
            <a:extLst>
              <a:ext uri="{FF2B5EF4-FFF2-40B4-BE49-F238E27FC236}">
                <a16:creationId xmlns:a16="http://schemas.microsoft.com/office/drawing/2014/main" id="{E84FCA33-04EA-413E-9218-575A52158EA2}"/>
              </a:ext>
            </a:extLst>
          </p:cNvPr>
          <p:cNvSpPr/>
          <p:nvPr/>
        </p:nvSpPr>
        <p:spPr bwMode="auto">
          <a:xfrm>
            <a:off x="5104558" y="5052090"/>
            <a:ext cx="1208849" cy="461665"/>
          </a:xfrm>
          <a:prstGeom prst="rightArrowCallout">
            <a:avLst>
              <a:gd name="adj1" fmla="val 20509"/>
              <a:gd name="adj2" fmla="val 22305"/>
              <a:gd name="adj3" fmla="val 18263"/>
              <a:gd name="adj4" fmla="val 64977"/>
            </a:avLst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TBP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3F7B82-B7CF-4809-BC7D-86CD9663E4EC}"/>
              </a:ext>
            </a:extLst>
          </p:cNvPr>
          <p:cNvSpPr/>
          <p:nvPr/>
        </p:nvSpPr>
        <p:spPr bwMode="auto">
          <a:xfrm>
            <a:off x="388832" y="2642199"/>
            <a:ext cx="201168" cy="1600200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KEEP ALL highlight">
            <a:extLst>
              <a:ext uri="{FF2B5EF4-FFF2-40B4-BE49-F238E27FC236}">
                <a16:creationId xmlns:a16="http://schemas.microsoft.com/office/drawing/2014/main" id="{D87BAD46-6777-490C-8195-69E04C759A60}"/>
              </a:ext>
            </a:extLst>
          </p:cNvPr>
          <p:cNvSpPr/>
          <p:nvPr/>
        </p:nvSpPr>
        <p:spPr bwMode="auto">
          <a:xfrm>
            <a:off x="5266747" y="1175919"/>
            <a:ext cx="463494" cy="286499"/>
          </a:xfrm>
          <a:prstGeom prst="round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52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12431 -0.1296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-64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  <p:bldP spid="36" grpId="1" animBg="1"/>
      <p:bldP spid="11" grpId="1" animBg="1"/>
      <p:bldP spid="11" grpId="2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6C8FF7-B16B-4720-94C1-FD6FA4DBC3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" y="1198317"/>
            <a:ext cx="8863602" cy="34107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45C554-78B9-44D1-A50A-03A439B0B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" y="1198317"/>
            <a:ext cx="8863602" cy="3410719"/>
          </a:xfrm>
          <a:prstGeom prst="rect">
            <a:avLst/>
          </a:prstGeom>
        </p:spPr>
      </p:pic>
      <p:pic>
        <p:nvPicPr>
          <p:cNvPr id="10" name="ACL">
            <a:extLst>
              <a:ext uri="{FF2B5EF4-FFF2-40B4-BE49-F238E27FC236}">
                <a16:creationId xmlns:a16="http://schemas.microsoft.com/office/drawing/2014/main" id="{38B0E704-4677-40D8-8C99-67953D9664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" y="1198317"/>
            <a:ext cx="8863602" cy="3410719"/>
          </a:xfrm>
          <a:prstGeom prst="rect">
            <a:avLst/>
          </a:prstGeom>
        </p:spPr>
      </p:pic>
      <p:pic>
        <p:nvPicPr>
          <p:cNvPr id="15" name="U21/A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t="1" r="4543" b="13269"/>
          <a:stretch/>
        </p:blipFill>
        <p:spPr>
          <a:xfrm>
            <a:off x="2870835" y="2869697"/>
            <a:ext cx="375285" cy="1083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Individual Entries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54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D421908-21C3-4A1C-A21A-82101AF382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25" name="Plan Options Menu 2">
            <a:extLst>
              <a:ext uri="{FF2B5EF4-FFF2-40B4-BE49-F238E27FC236}">
                <a16:creationId xmlns:a16="http://schemas.microsoft.com/office/drawing/2014/main" id="{D5E02B5B-113A-425E-85A0-2DD8CB7752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813" y="1703670"/>
            <a:ext cx="2175112" cy="2790350"/>
          </a:xfrm>
          <a:prstGeom prst="rect">
            <a:avLst/>
          </a:prstGeom>
        </p:spPr>
      </p:pic>
      <p:pic>
        <p:nvPicPr>
          <p:cNvPr id="5" name="Plan Options Menu">
            <a:extLst>
              <a:ext uri="{FF2B5EF4-FFF2-40B4-BE49-F238E27FC236}">
                <a16:creationId xmlns:a16="http://schemas.microsoft.com/office/drawing/2014/main" id="{A9B9016D-13DF-4F3A-B879-7AFBB4DE62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813" y="1703670"/>
            <a:ext cx="2175112" cy="2790350"/>
          </a:xfrm>
          <a:prstGeom prst="rect">
            <a:avLst/>
          </a:prstGeom>
        </p:spPr>
      </p:pic>
      <p:pic>
        <p:nvPicPr>
          <p:cNvPr id="13" name="cursor">
            <a:extLst>
              <a:ext uri="{FF2B5EF4-FFF2-40B4-BE49-F238E27FC236}">
                <a16:creationId xmlns:a16="http://schemas.microsoft.com/office/drawing/2014/main" id="{97D58EB9-B461-4D68-8DAA-A10DF6C448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262" y="4072276"/>
            <a:ext cx="81964" cy="137160"/>
          </a:xfrm>
          <a:prstGeom prst="rect">
            <a:avLst/>
          </a:prstGeom>
        </p:spPr>
      </p:pic>
      <p:pic>
        <p:nvPicPr>
          <p:cNvPr id="14" name="trackball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7" b="100000" l="9879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22090" r="24036" b="54293"/>
          <a:stretch/>
        </p:blipFill>
        <p:spPr>
          <a:xfrm>
            <a:off x="5948899" y="4757951"/>
            <a:ext cx="2156790" cy="1267507"/>
          </a:xfrm>
          <a:prstGeom prst="rect">
            <a:avLst/>
          </a:prstGeom>
        </p:spPr>
      </p:pic>
      <p:sp>
        <p:nvSpPr>
          <p:cNvPr id="22" name="Callout: Right Arrow 21">
            <a:extLst>
              <a:ext uri="{FF2B5EF4-FFF2-40B4-BE49-F238E27FC236}">
                <a16:creationId xmlns:a16="http://schemas.microsoft.com/office/drawing/2014/main" id="{5C877933-938E-4C88-AC1B-21F0FB189311}"/>
              </a:ext>
            </a:extLst>
          </p:cNvPr>
          <p:cNvSpPr/>
          <p:nvPr/>
        </p:nvSpPr>
        <p:spPr bwMode="auto">
          <a:xfrm>
            <a:off x="5127313" y="5055061"/>
            <a:ext cx="1208849" cy="461665"/>
          </a:xfrm>
          <a:prstGeom prst="rightArrowCallout">
            <a:avLst>
              <a:gd name="adj1" fmla="val 20509"/>
              <a:gd name="adj2" fmla="val 22305"/>
              <a:gd name="adj3" fmla="val 18263"/>
              <a:gd name="adj4" fmla="val 64977"/>
            </a:avLst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TBP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428625" y="3210131"/>
            <a:ext cx="193945" cy="321012"/>
          </a:xfrm>
          <a:prstGeom prst="straightConnector1">
            <a:avLst/>
          </a:prstGeom>
          <a:noFill/>
          <a:ln w="412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7182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-0.00451 -0.1428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8000" decel="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-0.14282 L -0.1085 -0.3620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path" presetSubtype="0" accel="8000" decel="8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0851 -0.36203 L 0.19202 -0.05879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Delete an Entry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55</a:t>
            </a:fld>
            <a:endParaRPr lang="en-US" dirty="0"/>
          </a:p>
        </p:txBody>
      </p:sp>
      <p:pic>
        <p:nvPicPr>
          <p:cNvPr id="20" name="ACL RADER61 gray">
            <a:extLst>
              <a:ext uri="{FF2B5EF4-FFF2-40B4-BE49-F238E27FC236}">
                <a16:creationId xmlns:a16="http://schemas.microsoft.com/office/drawing/2014/main" id="{69F33368-3A40-410A-BDE6-4E6F245BA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" y="1177032"/>
            <a:ext cx="8863602" cy="3410719"/>
          </a:xfrm>
          <a:prstGeom prst="rect">
            <a:avLst/>
          </a:prstGeom>
        </p:spPr>
      </p:pic>
      <p:pic>
        <p:nvPicPr>
          <p:cNvPr id="21" name="Trackball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7" b="100000" l="9879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22090" r="24036" b="54293"/>
          <a:stretch/>
        </p:blipFill>
        <p:spPr>
          <a:xfrm>
            <a:off x="5948899" y="4757951"/>
            <a:ext cx="2156790" cy="1267507"/>
          </a:xfrm>
          <a:prstGeom prst="rect">
            <a:avLst/>
          </a:prstGeom>
        </p:spPr>
      </p:pic>
      <p:sp>
        <p:nvSpPr>
          <p:cNvPr id="22" name="Callout: Right Arrow 21">
            <a:extLst>
              <a:ext uri="{FF2B5EF4-FFF2-40B4-BE49-F238E27FC236}">
                <a16:creationId xmlns:a16="http://schemas.microsoft.com/office/drawing/2014/main" id="{5C877933-938E-4C88-AC1B-21F0FB189311}"/>
              </a:ext>
            </a:extLst>
          </p:cNvPr>
          <p:cNvSpPr/>
          <p:nvPr/>
        </p:nvSpPr>
        <p:spPr bwMode="auto">
          <a:xfrm>
            <a:off x="5129784" y="5056632"/>
            <a:ext cx="1208849" cy="461665"/>
          </a:xfrm>
          <a:prstGeom prst="rightArrowCallout">
            <a:avLst>
              <a:gd name="adj1" fmla="val 20509"/>
              <a:gd name="adj2" fmla="val 22305"/>
              <a:gd name="adj3" fmla="val 18263"/>
              <a:gd name="adj4" fmla="val 64977"/>
            </a:avLst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TBP</a:t>
            </a:r>
          </a:p>
        </p:txBody>
      </p:sp>
      <p:sp>
        <p:nvSpPr>
          <p:cNvPr id="16" name="Callout: Left Arrow 15">
            <a:extLst>
              <a:ext uri="{FF2B5EF4-FFF2-40B4-BE49-F238E27FC236}">
                <a16:creationId xmlns:a16="http://schemas.microsoft.com/office/drawing/2014/main" id="{E052FD4A-D4E1-43B9-9227-DBC58C1A8E0A}"/>
              </a:ext>
            </a:extLst>
          </p:cNvPr>
          <p:cNvSpPr/>
          <p:nvPr/>
        </p:nvSpPr>
        <p:spPr bwMode="auto">
          <a:xfrm>
            <a:off x="7723909" y="5056632"/>
            <a:ext cx="1228297" cy="461665"/>
          </a:xfrm>
          <a:prstGeom prst="leftArrowCallout">
            <a:avLst>
              <a:gd name="adj1" fmla="val 25000"/>
              <a:gd name="adj2" fmla="val 25000"/>
              <a:gd name="adj3" fmla="val 32159"/>
              <a:gd name="adj4" fmla="val 71498"/>
            </a:avLst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TBH</a:t>
            </a:r>
          </a:p>
        </p:txBody>
      </p:sp>
    </p:spTree>
    <p:extLst>
      <p:ext uri="{BB962C8B-B14F-4D97-AF65-F5344CB8AC3E}">
        <p14:creationId xmlns:p14="http://schemas.microsoft.com/office/powerpoint/2010/main" val="10370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061D86-C8A0-4C3B-9C3B-B03FA777A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" y="1198066"/>
            <a:ext cx="8863602" cy="34107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56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68CE22-1E33-41F4-B2EA-2D81847F21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07BD35-588B-41D0-AE19-8CC852816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" y="1198065"/>
            <a:ext cx="8863602" cy="3410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293DA0-4B14-4A34-957C-AC87BD6F17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93" y="3612835"/>
            <a:ext cx="81964" cy="137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7" b="100000" l="9879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22090" r="24036" b="54293"/>
          <a:stretch/>
        </p:blipFill>
        <p:spPr>
          <a:xfrm>
            <a:off x="5948899" y="4757951"/>
            <a:ext cx="2156790" cy="1267507"/>
          </a:xfrm>
          <a:prstGeom prst="rect">
            <a:avLst/>
          </a:prstGeom>
        </p:spPr>
      </p:pic>
      <p:sp>
        <p:nvSpPr>
          <p:cNvPr id="14" name="Callout: Right Arrow 13">
            <a:extLst>
              <a:ext uri="{FF2B5EF4-FFF2-40B4-BE49-F238E27FC236}">
                <a16:creationId xmlns:a16="http://schemas.microsoft.com/office/drawing/2014/main" id="{791426DF-2888-41B5-8B6C-C536EF616123}"/>
              </a:ext>
            </a:extLst>
          </p:cNvPr>
          <p:cNvSpPr/>
          <p:nvPr/>
        </p:nvSpPr>
        <p:spPr bwMode="auto">
          <a:xfrm>
            <a:off x="5129784" y="5056632"/>
            <a:ext cx="1208849" cy="461665"/>
          </a:xfrm>
          <a:prstGeom prst="rightArrowCallout">
            <a:avLst>
              <a:gd name="adj1" fmla="val 20509"/>
              <a:gd name="adj2" fmla="val 22305"/>
              <a:gd name="adj3" fmla="val 18263"/>
              <a:gd name="adj4" fmla="val 64977"/>
            </a:avLst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TBP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096000" y="1440873"/>
            <a:ext cx="699655" cy="235527"/>
          </a:xfrm>
          <a:prstGeom prst="rect">
            <a:avLst/>
          </a:prstGeom>
          <a:noFill/>
          <a:ln w="22225" cap="flat" cmpd="sng" algn="ctr">
            <a:solidFill>
              <a:srgbClr val="A4A4A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4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185 L 0.51562 -0.302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4" y="-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57</a:t>
            </a:fld>
            <a:endParaRPr lang="en-US" dirty="0"/>
          </a:p>
        </p:txBody>
      </p:sp>
      <p:pic>
        <p:nvPicPr>
          <p:cNvPr id="17" name="click icon">
            <a:extLst>
              <a:ext uri="{FF2B5EF4-FFF2-40B4-BE49-F238E27FC236}">
                <a16:creationId xmlns:a16="http://schemas.microsoft.com/office/drawing/2014/main" id="{8B1F3607-01AF-4609-9148-5B7EEA3AD0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Add/Find Box</a:t>
            </a:r>
          </a:p>
        </p:txBody>
      </p:sp>
      <p:grpSp>
        <p:nvGrpSpPr>
          <p:cNvPr id="2" name="ACL Group STEEL71"/>
          <p:cNvGrpSpPr/>
          <p:nvPr/>
        </p:nvGrpSpPr>
        <p:grpSpPr>
          <a:xfrm>
            <a:off x="88605" y="1193032"/>
            <a:ext cx="8863602" cy="3410719"/>
            <a:chOff x="88605" y="1193032"/>
            <a:chExt cx="8863602" cy="3410719"/>
          </a:xfrm>
        </p:grpSpPr>
        <p:pic>
          <p:nvPicPr>
            <p:cNvPr id="21" name="ACL 4">
              <a:extLst>
                <a:ext uri="{FF2B5EF4-FFF2-40B4-BE49-F238E27FC236}">
                  <a16:creationId xmlns:a16="http://schemas.microsoft.com/office/drawing/2014/main" id="{40F167DD-F173-4B10-BF23-11BD994A0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05" y="1193032"/>
              <a:ext cx="8863602" cy="3410719"/>
            </a:xfrm>
            <a:prstGeom prst="rect">
              <a:avLst/>
            </a:prstGeom>
          </p:spPr>
        </p:pic>
        <p:grpSp>
          <p:nvGrpSpPr>
            <p:cNvPr id="15" name="H/KE35/I"/>
            <p:cNvGrpSpPr/>
            <p:nvPr/>
          </p:nvGrpSpPr>
          <p:grpSpPr>
            <a:xfrm>
              <a:off x="2824100" y="2898391"/>
              <a:ext cx="652526" cy="115419"/>
              <a:chOff x="3723260" y="2803034"/>
              <a:chExt cx="652526" cy="115419"/>
            </a:xfrm>
          </p:grpSpPr>
          <p:pic>
            <p:nvPicPr>
              <p:cNvPr id="18" name="H slant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91" b="18169"/>
              <a:stretch/>
            </p:blipFill>
            <p:spPr>
              <a:xfrm>
                <a:off x="3723260" y="2804939"/>
                <a:ext cx="202947" cy="113514"/>
              </a:xfrm>
              <a:prstGeom prst="rect">
                <a:avLst/>
              </a:prstGeom>
            </p:spPr>
          </p:pic>
          <p:pic>
            <p:nvPicPr>
              <p:cNvPr id="20" name="KE35/I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5" t="547" r="2882" b="11715"/>
              <a:stretch/>
            </p:blipFill>
            <p:spPr>
              <a:xfrm>
                <a:off x="3912872" y="2803034"/>
                <a:ext cx="462914" cy="114135"/>
              </a:xfrm>
              <a:prstGeom prst="rect">
                <a:avLst/>
              </a:prstGeom>
            </p:spPr>
          </p:pic>
        </p:grpSp>
      </p:grpSp>
      <p:pic>
        <p:nvPicPr>
          <p:cNvPr id="13" name="ACL STEEL71 typed">
            <a:extLst>
              <a:ext uri="{FF2B5EF4-FFF2-40B4-BE49-F238E27FC236}">
                <a16:creationId xmlns:a16="http://schemas.microsoft.com/office/drawing/2014/main" id="{8D72C156-8E13-4212-A985-9475415932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" y="1193032"/>
            <a:ext cx="8863602" cy="3410719"/>
          </a:xfrm>
          <a:prstGeom prst="rect">
            <a:avLst/>
          </a:prstGeom>
        </p:spPr>
      </p:pic>
      <p:pic>
        <p:nvPicPr>
          <p:cNvPr id="19" name="ACL cursor">
            <a:extLst>
              <a:ext uri="{FF2B5EF4-FFF2-40B4-BE49-F238E27FC236}">
                <a16:creationId xmlns:a16="http://schemas.microsoft.com/office/drawing/2014/main" id="{0A61C829-9043-4FE6-83AA-5D2F8F8CBB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" y="1193032"/>
            <a:ext cx="8863602" cy="3410719"/>
          </a:xfrm>
          <a:prstGeom prst="rect">
            <a:avLst/>
          </a:prstGeom>
        </p:spPr>
      </p:pic>
      <p:pic>
        <p:nvPicPr>
          <p:cNvPr id="9" name="ACL 3">
            <a:extLst>
              <a:ext uri="{FF2B5EF4-FFF2-40B4-BE49-F238E27FC236}">
                <a16:creationId xmlns:a16="http://schemas.microsoft.com/office/drawing/2014/main" id="{B0317D9D-F888-46FA-A2F5-3D9EF05B10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" y="1193032"/>
            <a:ext cx="8863602" cy="3410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3C7D25-7BA5-4F17-9A83-405754B319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209" y="3571209"/>
            <a:ext cx="81964" cy="137160"/>
          </a:xfrm>
          <a:prstGeom prst="rect">
            <a:avLst/>
          </a:prstGeom>
        </p:spPr>
      </p:pic>
      <p:pic>
        <p:nvPicPr>
          <p:cNvPr id="12" name="trackball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7" b="100000" l="9879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22090" r="24036" b="54293"/>
          <a:stretch/>
        </p:blipFill>
        <p:spPr>
          <a:xfrm>
            <a:off x="5948899" y="4757951"/>
            <a:ext cx="2156790" cy="1267507"/>
          </a:xfrm>
          <a:prstGeom prst="rect">
            <a:avLst/>
          </a:prstGeom>
        </p:spPr>
      </p:pic>
      <p:sp>
        <p:nvSpPr>
          <p:cNvPr id="16" name="Callout: Right Arrow 15">
            <a:extLst>
              <a:ext uri="{FF2B5EF4-FFF2-40B4-BE49-F238E27FC236}">
                <a16:creationId xmlns:a16="http://schemas.microsoft.com/office/drawing/2014/main" id="{3B49D192-EE3B-4B06-AA94-2CC74C5F051F}"/>
              </a:ext>
            </a:extLst>
          </p:cNvPr>
          <p:cNvSpPr/>
          <p:nvPr/>
        </p:nvSpPr>
        <p:spPr bwMode="auto">
          <a:xfrm>
            <a:off x="5129784" y="5056632"/>
            <a:ext cx="1208849" cy="461665"/>
          </a:xfrm>
          <a:prstGeom prst="rightArrowCallout">
            <a:avLst>
              <a:gd name="adj1" fmla="val 20509"/>
              <a:gd name="adj2" fmla="val 22305"/>
              <a:gd name="adj3" fmla="val 18263"/>
              <a:gd name="adj4" fmla="val 64977"/>
            </a:avLst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TBP</a:t>
            </a:r>
          </a:p>
        </p:txBody>
      </p:sp>
    </p:spTree>
    <p:extLst>
      <p:ext uri="{BB962C8B-B14F-4D97-AF65-F5344CB8AC3E}">
        <p14:creationId xmlns:p14="http://schemas.microsoft.com/office/powerpoint/2010/main" val="97530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07517 -0.256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7" y="-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88D6BD-C834-4C34-B3B4-C1ED5D8748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" y="1193032"/>
            <a:ext cx="8863602" cy="3410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8794F3-09C6-46C9-8FB4-DA64103CDD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" y="1193032"/>
            <a:ext cx="8863602" cy="34107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C68F8A-C8F2-4433-B6E0-13F069633B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" y="1193032"/>
            <a:ext cx="8863602" cy="34107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Hotbox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58</a:t>
            </a:fld>
            <a:endParaRPr lang="en-US" dirty="0"/>
          </a:p>
        </p:txBody>
      </p:sp>
      <p:pic>
        <p:nvPicPr>
          <p:cNvPr id="24" name="click icon">
            <a:extLst>
              <a:ext uri="{FF2B5EF4-FFF2-40B4-BE49-F238E27FC236}">
                <a16:creationId xmlns:a16="http://schemas.microsoft.com/office/drawing/2014/main" id="{FA74162E-FCDD-4FE9-B3D8-CB13A2B6BA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D4065E-6ECE-48D6-BDEA-7F3082599C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" y="1193032"/>
            <a:ext cx="8863602" cy="341071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109F6FE-5038-4D2B-8CB2-130CAE5FAC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" y="1193032"/>
            <a:ext cx="8863602" cy="34107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1D9C5E2-CEE3-4EA5-8C62-5AB636B4D6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" y="1193032"/>
            <a:ext cx="8863602" cy="34107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008857-863A-45F1-BCAF-D7D0A5AA80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038" y="3360420"/>
            <a:ext cx="81964" cy="137160"/>
          </a:xfrm>
          <a:prstGeom prst="rect">
            <a:avLst/>
          </a:prstGeom>
        </p:spPr>
      </p:pic>
      <p:grpSp>
        <p:nvGrpSpPr>
          <p:cNvPr id="20" name="H/C17/L"/>
          <p:cNvGrpSpPr/>
          <p:nvPr/>
        </p:nvGrpSpPr>
        <p:grpSpPr>
          <a:xfrm>
            <a:off x="2952750" y="2502611"/>
            <a:ext cx="558165" cy="113514"/>
            <a:chOff x="3030855" y="2803601"/>
            <a:chExt cx="558165" cy="113514"/>
          </a:xfrm>
        </p:grpSpPr>
        <p:pic>
          <p:nvPicPr>
            <p:cNvPr id="21" name="H slant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91" b="18169"/>
            <a:stretch/>
          </p:blipFill>
          <p:spPr>
            <a:xfrm>
              <a:off x="3030855" y="2803601"/>
              <a:ext cx="202947" cy="113514"/>
            </a:xfrm>
            <a:prstGeom prst="rect">
              <a:avLst/>
            </a:prstGeom>
          </p:spPr>
        </p:pic>
        <p:pic>
          <p:nvPicPr>
            <p:cNvPr id="22" name="C17/L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2" t="1822" r="4682" b="14549"/>
            <a:stretch/>
          </p:blipFill>
          <p:spPr>
            <a:xfrm>
              <a:off x="3213735" y="2803601"/>
              <a:ext cx="375285" cy="109088"/>
            </a:xfrm>
            <a:prstGeom prst="rect">
              <a:avLst/>
            </a:prstGeom>
          </p:spPr>
        </p:pic>
      </p:grpSp>
      <p:grpSp>
        <p:nvGrpSpPr>
          <p:cNvPr id="23" name="H/KC35/L"/>
          <p:cNvGrpSpPr/>
          <p:nvPr/>
        </p:nvGrpSpPr>
        <p:grpSpPr>
          <a:xfrm>
            <a:off x="2952750" y="2334190"/>
            <a:ext cx="656338" cy="114638"/>
            <a:chOff x="3030855" y="2635180"/>
            <a:chExt cx="656338" cy="114638"/>
          </a:xfrm>
        </p:grpSpPr>
        <p:pic>
          <p:nvPicPr>
            <p:cNvPr id="25" name="H slant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91" b="18169"/>
            <a:stretch/>
          </p:blipFill>
          <p:spPr>
            <a:xfrm>
              <a:off x="3030855" y="2635180"/>
              <a:ext cx="202947" cy="113514"/>
            </a:xfrm>
            <a:prstGeom prst="rect">
              <a:avLst/>
            </a:prstGeom>
          </p:spPr>
        </p:pic>
        <p:pic>
          <p:nvPicPr>
            <p:cNvPr id="29" name="KC35/L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9" t="4331" r="2683" b="8177"/>
            <a:stretch/>
          </p:blipFill>
          <p:spPr>
            <a:xfrm>
              <a:off x="3218562" y="2635180"/>
              <a:ext cx="468631" cy="114638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830DF4F-1D42-436A-A73B-34786EEC8780}"/>
              </a:ext>
            </a:extLst>
          </p:cNvPr>
          <p:cNvSpPr txBox="1"/>
          <p:nvPr/>
        </p:nvSpPr>
        <p:spPr>
          <a:xfrm>
            <a:off x="765889" y="4865684"/>
            <a:ext cx="2956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Free Form Text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946971-109D-4D1A-B7D0-54C5A7E2EA65}"/>
              </a:ext>
            </a:extLst>
          </p:cNvPr>
          <p:cNvSpPr txBox="1"/>
          <p:nvPr/>
        </p:nvSpPr>
        <p:spPr>
          <a:xfrm>
            <a:off x="200153" y="4865684"/>
            <a:ext cx="4087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Move to/from SPA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2B6942-F96B-4FF2-B44F-BCC996209457}"/>
              </a:ext>
            </a:extLst>
          </p:cNvPr>
          <p:cNvSpPr txBox="1"/>
          <p:nvPr/>
        </p:nvSpPr>
        <p:spPr>
          <a:xfrm>
            <a:off x="404804" y="4865684"/>
            <a:ext cx="3678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Highlight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57" b="100000" l="9879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22090" r="24036" b="54293"/>
          <a:stretch/>
        </p:blipFill>
        <p:spPr>
          <a:xfrm>
            <a:off x="5842579" y="4757951"/>
            <a:ext cx="2156790" cy="1267507"/>
          </a:xfrm>
          <a:prstGeom prst="rect">
            <a:avLst/>
          </a:prstGeom>
        </p:spPr>
      </p:pic>
      <p:sp>
        <p:nvSpPr>
          <p:cNvPr id="9" name="Callout: Right Arrow 8">
            <a:extLst>
              <a:ext uri="{FF2B5EF4-FFF2-40B4-BE49-F238E27FC236}">
                <a16:creationId xmlns:a16="http://schemas.microsoft.com/office/drawing/2014/main" id="{AED96FF0-B193-4C78-91DA-27119316FDF4}"/>
              </a:ext>
            </a:extLst>
          </p:cNvPr>
          <p:cNvSpPr/>
          <p:nvPr/>
        </p:nvSpPr>
        <p:spPr bwMode="auto">
          <a:xfrm>
            <a:off x="4860440" y="5056632"/>
            <a:ext cx="1422400" cy="461665"/>
          </a:xfrm>
          <a:prstGeom prst="rightArrowCallout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TBP</a:t>
            </a:r>
          </a:p>
        </p:txBody>
      </p:sp>
      <p:sp>
        <p:nvSpPr>
          <p:cNvPr id="16" name="Callout: Down Arrow 15">
            <a:extLst>
              <a:ext uri="{FF2B5EF4-FFF2-40B4-BE49-F238E27FC236}">
                <a16:creationId xmlns:a16="http://schemas.microsoft.com/office/drawing/2014/main" id="{380F2E7E-DF4F-4BF4-A4BB-15F0D31272A5}"/>
              </a:ext>
            </a:extLst>
          </p:cNvPr>
          <p:cNvSpPr/>
          <p:nvPr/>
        </p:nvSpPr>
        <p:spPr bwMode="auto">
          <a:xfrm>
            <a:off x="6412149" y="4342095"/>
            <a:ext cx="1027289" cy="707231"/>
          </a:xfrm>
          <a:prstGeom prst="downArrowCallout">
            <a:avLst>
              <a:gd name="adj1" fmla="val 14445"/>
              <a:gd name="adj2" fmla="val 16204"/>
              <a:gd name="adj3" fmla="val 19723"/>
              <a:gd name="adj4" fmla="val 57061"/>
            </a:avLst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TBE</a:t>
            </a:r>
          </a:p>
        </p:txBody>
      </p:sp>
      <p:sp>
        <p:nvSpPr>
          <p:cNvPr id="17" name="Callout: Left Arrow 16">
            <a:extLst>
              <a:ext uri="{FF2B5EF4-FFF2-40B4-BE49-F238E27FC236}">
                <a16:creationId xmlns:a16="http://schemas.microsoft.com/office/drawing/2014/main" id="{EBB54DFB-80AF-4A6D-AEA1-0495EA4A0989}"/>
              </a:ext>
            </a:extLst>
          </p:cNvPr>
          <p:cNvSpPr/>
          <p:nvPr/>
        </p:nvSpPr>
        <p:spPr bwMode="auto">
          <a:xfrm>
            <a:off x="7598287" y="5056632"/>
            <a:ext cx="1291167" cy="461665"/>
          </a:xfrm>
          <a:prstGeom prst="leftArrowCallout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TBH</a:t>
            </a:r>
          </a:p>
        </p:txBody>
      </p:sp>
    </p:spTree>
    <p:extLst>
      <p:ext uri="{BB962C8B-B14F-4D97-AF65-F5344CB8AC3E}">
        <p14:creationId xmlns:p14="http://schemas.microsoft.com/office/powerpoint/2010/main" val="129807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0.08195 -0.0344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  <p:bldP spid="27" grpId="1"/>
      <p:bldP spid="28" grpId="0"/>
      <p:bldP spid="9" grpId="0" animBg="1"/>
      <p:bldP spid="9" grpId="1" animBg="1"/>
      <p:bldP spid="16" grpId="0" animBg="1"/>
      <p:bldP spid="16" grpId="1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onitor">
            <a:extLst>
              <a:ext uri="{FF2B5EF4-FFF2-40B4-BE49-F238E27FC236}">
                <a16:creationId xmlns:a16="http://schemas.microsoft.com/office/drawing/2014/main" id="{8F4B8311-FAEE-4E4C-888A-0D206E0569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" t="1916" r="1530" b="3590"/>
          <a:stretch/>
        </p:blipFill>
        <p:spPr>
          <a:xfrm>
            <a:off x="680244" y="954088"/>
            <a:ext cx="7969250" cy="5027612"/>
          </a:xfrm>
          <a:prstGeom prst="rect">
            <a:avLst/>
          </a:prstGeom>
        </p:spPr>
      </p:pic>
      <p:pic>
        <p:nvPicPr>
          <p:cNvPr id="6" name="ACL DEMME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54" y="1722500"/>
            <a:ext cx="6915021" cy="26609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 Views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</a:t>
            </a:fld>
            <a:endParaRPr lang="en-US" dirty="0"/>
          </a:p>
        </p:txBody>
      </p:sp>
      <p:pic>
        <p:nvPicPr>
          <p:cNvPr id="12" name="Click icon">
            <a:extLst>
              <a:ext uri="{FF2B5EF4-FFF2-40B4-BE49-F238E27FC236}">
                <a16:creationId xmlns:a16="http://schemas.microsoft.com/office/drawing/2014/main" id="{4C972C55-7FB0-4739-998A-66C927C423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31" name="Drag side L">
            <a:extLst>
              <a:ext uri="{FF2B5EF4-FFF2-40B4-BE49-F238E27FC236}">
                <a16:creationId xmlns:a16="http://schemas.microsoft.com/office/drawing/2014/main" id="{24F034F1-4D93-4B73-94FF-67F29652AABA}"/>
              </a:ext>
            </a:extLst>
          </p:cNvPr>
          <p:cNvSpPr/>
          <p:nvPr/>
        </p:nvSpPr>
        <p:spPr bwMode="auto">
          <a:xfrm rot="16200000">
            <a:off x="-20628" y="3022369"/>
            <a:ext cx="2332002" cy="61359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Drag side R">
            <a:extLst>
              <a:ext uri="{FF2B5EF4-FFF2-40B4-BE49-F238E27FC236}">
                <a16:creationId xmlns:a16="http://schemas.microsoft.com/office/drawing/2014/main" id="{DDB6ABEA-E02B-404E-B6C7-DD9ECB3E7B3B}"/>
              </a:ext>
            </a:extLst>
          </p:cNvPr>
          <p:cNvSpPr/>
          <p:nvPr/>
        </p:nvSpPr>
        <p:spPr bwMode="auto">
          <a:xfrm rot="16200000">
            <a:off x="6883539" y="3022369"/>
            <a:ext cx="2332005" cy="61359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Drag side T">
            <a:extLst>
              <a:ext uri="{FF2B5EF4-FFF2-40B4-BE49-F238E27FC236}">
                <a16:creationId xmlns:a16="http://schemas.microsoft.com/office/drawing/2014/main" id="{91457151-40D7-44BB-898E-4FD3FE52282A}"/>
              </a:ext>
            </a:extLst>
          </p:cNvPr>
          <p:cNvSpPr/>
          <p:nvPr/>
        </p:nvSpPr>
        <p:spPr bwMode="auto">
          <a:xfrm>
            <a:off x="1293532" y="1703607"/>
            <a:ext cx="6588867" cy="61359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Drag side B">
            <a:extLst>
              <a:ext uri="{FF2B5EF4-FFF2-40B4-BE49-F238E27FC236}">
                <a16:creationId xmlns:a16="http://schemas.microsoft.com/office/drawing/2014/main" id="{D5D5B8F5-31AF-4040-BD53-317E9434557C}"/>
              </a:ext>
            </a:extLst>
          </p:cNvPr>
          <p:cNvSpPr/>
          <p:nvPr/>
        </p:nvSpPr>
        <p:spPr bwMode="auto">
          <a:xfrm>
            <a:off x="1291553" y="4340435"/>
            <a:ext cx="6592824" cy="64008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L-Shape UR">
            <a:extLst>
              <a:ext uri="{FF2B5EF4-FFF2-40B4-BE49-F238E27FC236}">
                <a16:creationId xmlns:a16="http://schemas.microsoft.com/office/drawing/2014/main" id="{D21E231E-F6C8-4A0E-ACEC-D1327B3FA8F7}"/>
              </a:ext>
            </a:extLst>
          </p:cNvPr>
          <p:cNvSpPr/>
          <p:nvPr/>
        </p:nvSpPr>
        <p:spPr bwMode="auto">
          <a:xfrm rot="10800000">
            <a:off x="7947081" y="1703607"/>
            <a:ext cx="133140" cy="133140"/>
          </a:xfrm>
          <a:prstGeom prst="corner">
            <a:avLst>
              <a:gd name="adj1" fmla="val 42440"/>
              <a:gd name="adj2" fmla="val 47215"/>
            </a:avLst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L-Shape LR">
            <a:extLst>
              <a:ext uri="{FF2B5EF4-FFF2-40B4-BE49-F238E27FC236}">
                <a16:creationId xmlns:a16="http://schemas.microsoft.com/office/drawing/2014/main" id="{A5F01016-1150-4C89-8AB2-B96F369AF46A}"/>
              </a:ext>
            </a:extLst>
          </p:cNvPr>
          <p:cNvSpPr/>
          <p:nvPr/>
        </p:nvSpPr>
        <p:spPr bwMode="auto">
          <a:xfrm rot="16200000">
            <a:off x="7947081" y="4271303"/>
            <a:ext cx="133140" cy="133140"/>
          </a:xfrm>
          <a:prstGeom prst="corner">
            <a:avLst>
              <a:gd name="adj1" fmla="val 42440"/>
              <a:gd name="adj2" fmla="val 47215"/>
            </a:avLst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L-Shape LL">
            <a:extLst>
              <a:ext uri="{FF2B5EF4-FFF2-40B4-BE49-F238E27FC236}">
                <a16:creationId xmlns:a16="http://schemas.microsoft.com/office/drawing/2014/main" id="{BED9A5B0-0535-458C-B305-E79937A09669}"/>
              </a:ext>
            </a:extLst>
          </p:cNvPr>
          <p:cNvSpPr/>
          <p:nvPr/>
        </p:nvSpPr>
        <p:spPr bwMode="auto">
          <a:xfrm>
            <a:off x="1114693" y="4271303"/>
            <a:ext cx="133140" cy="133140"/>
          </a:xfrm>
          <a:prstGeom prst="corner">
            <a:avLst>
              <a:gd name="adj1" fmla="val 42440"/>
              <a:gd name="adj2" fmla="val 47215"/>
            </a:avLst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L-Shape UL">
            <a:extLst>
              <a:ext uri="{FF2B5EF4-FFF2-40B4-BE49-F238E27FC236}">
                <a16:creationId xmlns:a16="http://schemas.microsoft.com/office/drawing/2014/main" id="{A13CE764-981F-4C3D-ABA3-8F8C9AE30D68}"/>
              </a:ext>
            </a:extLst>
          </p:cNvPr>
          <p:cNvSpPr/>
          <p:nvPr/>
        </p:nvSpPr>
        <p:spPr bwMode="auto">
          <a:xfrm rot="5400000">
            <a:off x="1114693" y="1703607"/>
            <a:ext cx="133140" cy="133140"/>
          </a:xfrm>
          <a:prstGeom prst="corner">
            <a:avLst>
              <a:gd name="adj1" fmla="val 42440"/>
              <a:gd name="adj2" fmla="val 47215"/>
            </a:avLst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Close Rectangle">
            <a:extLst>
              <a:ext uri="{FF2B5EF4-FFF2-40B4-BE49-F238E27FC236}">
                <a16:creationId xmlns:a16="http://schemas.microsoft.com/office/drawing/2014/main" id="{DAFD2E25-B2C5-45FB-A673-18547134D9EF}"/>
              </a:ext>
            </a:extLst>
          </p:cNvPr>
          <p:cNvSpPr/>
          <p:nvPr/>
        </p:nvSpPr>
        <p:spPr bwMode="auto">
          <a:xfrm>
            <a:off x="1137554" y="1722219"/>
            <a:ext cx="171701" cy="171701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Min Rectangle">
            <a:extLst>
              <a:ext uri="{FF2B5EF4-FFF2-40B4-BE49-F238E27FC236}">
                <a16:creationId xmlns:a16="http://schemas.microsoft.com/office/drawing/2014/main" id="{8F50F60B-6772-465F-AA58-AF4699DB4051}"/>
              </a:ext>
            </a:extLst>
          </p:cNvPr>
          <p:cNvSpPr/>
          <p:nvPr/>
        </p:nvSpPr>
        <p:spPr bwMode="auto">
          <a:xfrm>
            <a:off x="7713958" y="1717553"/>
            <a:ext cx="171701" cy="171701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Max Rectangle">
            <a:extLst>
              <a:ext uri="{FF2B5EF4-FFF2-40B4-BE49-F238E27FC236}">
                <a16:creationId xmlns:a16="http://schemas.microsoft.com/office/drawing/2014/main" id="{1E2C12AC-388D-4B53-8A43-B1608265CEB3}"/>
              </a:ext>
            </a:extLst>
          </p:cNvPr>
          <p:cNvSpPr/>
          <p:nvPr/>
        </p:nvSpPr>
        <p:spPr bwMode="auto">
          <a:xfrm>
            <a:off x="7885659" y="1717554"/>
            <a:ext cx="171701" cy="171701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View title">
            <a:extLst>
              <a:ext uri="{FF2B5EF4-FFF2-40B4-BE49-F238E27FC236}">
                <a16:creationId xmlns:a16="http://schemas.microsoft.com/office/drawing/2014/main" id="{58318939-E0D1-479A-9BE0-BE24F2861645}"/>
              </a:ext>
            </a:extLst>
          </p:cNvPr>
          <p:cNvSpPr/>
          <p:nvPr/>
        </p:nvSpPr>
        <p:spPr bwMode="auto">
          <a:xfrm>
            <a:off x="1301476" y="1722219"/>
            <a:ext cx="6434459" cy="171701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5" name="Scroll bar zoom">
            <a:extLst>
              <a:ext uri="{FF2B5EF4-FFF2-40B4-BE49-F238E27FC236}">
                <a16:creationId xmlns:a16="http://schemas.microsoft.com/office/drawing/2014/main" id="{F2E42F34-60D2-4CBD-A901-2E0677749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1346" y="1822426"/>
            <a:ext cx="225892" cy="3290935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46" name="Rectangle scroll bar small">
            <a:extLst>
              <a:ext uri="{FF2B5EF4-FFF2-40B4-BE49-F238E27FC236}">
                <a16:creationId xmlns:a16="http://schemas.microsoft.com/office/drawing/2014/main" id="{1BEDDD20-AFE2-4B68-B83E-7EA79BB2ABD4}"/>
              </a:ext>
            </a:extLst>
          </p:cNvPr>
          <p:cNvSpPr/>
          <p:nvPr/>
        </p:nvSpPr>
        <p:spPr bwMode="auto">
          <a:xfrm>
            <a:off x="1187881" y="2598712"/>
            <a:ext cx="135653" cy="1717024"/>
          </a:xfrm>
          <a:prstGeom prst="rect">
            <a:avLst/>
          </a:prstGeom>
          <a:noFill/>
          <a:ln w="158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rapezoid scroll">
            <a:extLst>
              <a:ext uri="{FF2B5EF4-FFF2-40B4-BE49-F238E27FC236}">
                <a16:creationId xmlns:a16="http://schemas.microsoft.com/office/drawing/2014/main" id="{AD691D83-2D47-4257-90AD-0EF9999BC0A0}"/>
              </a:ext>
            </a:extLst>
          </p:cNvPr>
          <p:cNvSpPr/>
          <p:nvPr/>
        </p:nvSpPr>
        <p:spPr bwMode="auto">
          <a:xfrm rot="16200000">
            <a:off x="-261637" y="3410378"/>
            <a:ext cx="3290935" cy="115032"/>
          </a:xfrm>
          <a:prstGeom prst="trapezoid">
            <a:avLst>
              <a:gd name="adj" fmla="val 685737"/>
            </a:avLst>
          </a:prstGeom>
          <a:solidFill>
            <a:srgbClr val="FFC000">
              <a:alpha val="40000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Box Move">
            <a:extLst>
              <a:ext uri="{FF2B5EF4-FFF2-40B4-BE49-F238E27FC236}">
                <a16:creationId xmlns:a16="http://schemas.microsoft.com/office/drawing/2014/main" id="{98BBD967-684C-4310-B4AA-1007757D8105}"/>
              </a:ext>
            </a:extLst>
          </p:cNvPr>
          <p:cNvSpPr txBox="1"/>
          <p:nvPr/>
        </p:nvSpPr>
        <p:spPr>
          <a:xfrm>
            <a:off x="3871540" y="4758053"/>
            <a:ext cx="1632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Move</a:t>
            </a:r>
          </a:p>
        </p:txBody>
      </p:sp>
      <p:sp>
        <p:nvSpPr>
          <p:cNvPr id="24" name="TextBox View Menu, Min, Max">
            <a:extLst>
              <a:ext uri="{FF2B5EF4-FFF2-40B4-BE49-F238E27FC236}">
                <a16:creationId xmlns:a16="http://schemas.microsoft.com/office/drawing/2014/main" id="{D649256C-4A14-4C34-ADB5-2C094B319704}"/>
              </a:ext>
            </a:extLst>
          </p:cNvPr>
          <p:cNvSpPr txBox="1"/>
          <p:nvPr/>
        </p:nvSpPr>
        <p:spPr>
          <a:xfrm>
            <a:off x="1924414" y="4758053"/>
            <a:ext cx="5527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View Menu, Minimize, Maximize</a:t>
            </a:r>
          </a:p>
        </p:txBody>
      </p:sp>
      <p:sp>
        <p:nvSpPr>
          <p:cNvPr id="25" name="TextBox Drag Side">
            <a:extLst>
              <a:ext uri="{FF2B5EF4-FFF2-40B4-BE49-F238E27FC236}">
                <a16:creationId xmlns:a16="http://schemas.microsoft.com/office/drawing/2014/main" id="{91787170-DC66-4608-99DA-672F42824B88}"/>
              </a:ext>
            </a:extLst>
          </p:cNvPr>
          <p:cNvSpPr txBox="1"/>
          <p:nvPr/>
        </p:nvSpPr>
        <p:spPr>
          <a:xfrm>
            <a:off x="3439461" y="4758053"/>
            <a:ext cx="2497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Drag Side</a:t>
            </a:r>
          </a:p>
        </p:txBody>
      </p:sp>
      <p:sp>
        <p:nvSpPr>
          <p:cNvPr id="26" name="TextBox Drag Corner">
            <a:extLst>
              <a:ext uri="{FF2B5EF4-FFF2-40B4-BE49-F238E27FC236}">
                <a16:creationId xmlns:a16="http://schemas.microsoft.com/office/drawing/2014/main" id="{282D108C-13BA-4793-B9BF-60262FC591B0}"/>
              </a:ext>
            </a:extLst>
          </p:cNvPr>
          <p:cNvSpPr txBox="1"/>
          <p:nvPr/>
        </p:nvSpPr>
        <p:spPr>
          <a:xfrm>
            <a:off x="3387125" y="4758053"/>
            <a:ext cx="2601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Drag Corner</a:t>
            </a:r>
          </a:p>
        </p:txBody>
      </p:sp>
      <p:sp>
        <p:nvSpPr>
          <p:cNvPr id="27" name="TextBox Scroll">
            <a:extLst>
              <a:ext uri="{FF2B5EF4-FFF2-40B4-BE49-F238E27FC236}">
                <a16:creationId xmlns:a16="http://schemas.microsoft.com/office/drawing/2014/main" id="{E2CD6EE9-F4CE-4CF1-9C7C-3DC3A7E1A20E}"/>
              </a:ext>
            </a:extLst>
          </p:cNvPr>
          <p:cNvSpPr txBox="1"/>
          <p:nvPr/>
        </p:nvSpPr>
        <p:spPr>
          <a:xfrm>
            <a:off x="3897498" y="4758053"/>
            <a:ext cx="1580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Scroll</a:t>
            </a:r>
          </a:p>
        </p:txBody>
      </p:sp>
      <p:pic>
        <p:nvPicPr>
          <p:cNvPr id="2" name="Toolbar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 t="9957" r="602" b="6390"/>
          <a:stretch/>
        </p:blipFill>
        <p:spPr>
          <a:xfrm>
            <a:off x="1055371" y="1332207"/>
            <a:ext cx="7223760" cy="233808"/>
          </a:xfrm>
          <a:prstGeom prst="rect">
            <a:avLst/>
          </a:prstGeom>
        </p:spPr>
      </p:pic>
      <p:pic>
        <p:nvPicPr>
          <p:cNvPr id="28" name="ACL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3" t="47320" r="8392" b="46641"/>
          <a:stretch/>
        </p:blipFill>
        <p:spPr>
          <a:xfrm>
            <a:off x="5694861" y="2981325"/>
            <a:ext cx="1780359" cy="16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1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1" animBg="1"/>
      <p:bldP spid="46" grpId="2" animBg="1"/>
      <p:bldP spid="47" grpId="1" animBg="1"/>
      <p:bldP spid="47" grpId="2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7" grpId="0"/>
      <p:bldP spid="27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 - Special Posting Area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59</a:t>
            </a:fld>
            <a:endParaRPr lang="en-US" dirty="0"/>
          </a:p>
        </p:txBody>
      </p:sp>
      <p:pic>
        <p:nvPicPr>
          <p:cNvPr id="14" name="click icon">
            <a:extLst>
              <a:ext uri="{FF2B5EF4-FFF2-40B4-BE49-F238E27FC236}">
                <a16:creationId xmlns:a16="http://schemas.microsoft.com/office/drawing/2014/main" id="{3B525642-2480-4F7A-BD29-A48201D10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grpSp>
        <p:nvGrpSpPr>
          <p:cNvPr id="2" name="ACL Group 1"/>
          <p:cNvGrpSpPr/>
          <p:nvPr/>
        </p:nvGrpSpPr>
        <p:grpSpPr>
          <a:xfrm>
            <a:off x="66753" y="1193032"/>
            <a:ext cx="8863602" cy="3410719"/>
            <a:chOff x="66753" y="1193032"/>
            <a:chExt cx="8863602" cy="3410719"/>
          </a:xfrm>
        </p:grpSpPr>
        <p:pic>
          <p:nvPicPr>
            <p:cNvPr id="5" name="1 ACL">
              <a:extLst>
                <a:ext uri="{FF2B5EF4-FFF2-40B4-BE49-F238E27FC236}">
                  <a16:creationId xmlns:a16="http://schemas.microsoft.com/office/drawing/2014/main" id="{7B0D52A2-B25D-49C6-8250-BFB6064AF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53" y="1193032"/>
              <a:ext cx="8863602" cy="3410719"/>
            </a:xfrm>
            <a:prstGeom prst="rect">
              <a:avLst/>
            </a:prstGeom>
          </p:spPr>
        </p:pic>
        <p:grpSp>
          <p:nvGrpSpPr>
            <p:cNvPr id="26" name="H/C17/L"/>
            <p:cNvGrpSpPr/>
            <p:nvPr/>
          </p:nvGrpSpPr>
          <p:grpSpPr>
            <a:xfrm>
              <a:off x="2987040" y="2514041"/>
              <a:ext cx="558165" cy="113514"/>
              <a:chOff x="3030855" y="2797886"/>
              <a:chExt cx="558165" cy="113514"/>
            </a:xfrm>
          </p:grpSpPr>
          <p:pic>
            <p:nvPicPr>
              <p:cNvPr id="27" name="H slant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91" b="18169"/>
              <a:stretch/>
            </p:blipFill>
            <p:spPr>
              <a:xfrm>
                <a:off x="3030855" y="2797886"/>
                <a:ext cx="202947" cy="113514"/>
              </a:xfrm>
              <a:prstGeom prst="rect">
                <a:avLst/>
              </a:prstGeom>
            </p:spPr>
          </p:pic>
          <p:pic>
            <p:nvPicPr>
              <p:cNvPr id="28" name="C17/L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82" t="1822" r="4682" b="14549"/>
              <a:stretch/>
            </p:blipFill>
            <p:spPr>
              <a:xfrm>
                <a:off x="3213735" y="2799791"/>
                <a:ext cx="375285" cy="109088"/>
              </a:xfrm>
              <a:prstGeom prst="rect">
                <a:avLst/>
              </a:prstGeom>
            </p:spPr>
          </p:pic>
        </p:grpSp>
        <p:grpSp>
          <p:nvGrpSpPr>
            <p:cNvPr id="29" name="H/KC35/L"/>
            <p:cNvGrpSpPr/>
            <p:nvPr/>
          </p:nvGrpSpPr>
          <p:grpSpPr>
            <a:xfrm>
              <a:off x="2983230" y="2332285"/>
              <a:ext cx="656338" cy="115419"/>
              <a:chOff x="3030855" y="2633275"/>
              <a:chExt cx="656338" cy="115419"/>
            </a:xfrm>
          </p:grpSpPr>
          <p:pic>
            <p:nvPicPr>
              <p:cNvPr id="30" name="H slant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91" b="18169"/>
              <a:stretch/>
            </p:blipFill>
            <p:spPr>
              <a:xfrm>
                <a:off x="3030855" y="2635180"/>
                <a:ext cx="202947" cy="113514"/>
              </a:xfrm>
              <a:prstGeom prst="rect">
                <a:avLst/>
              </a:prstGeom>
            </p:spPr>
          </p:pic>
          <p:pic>
            <p:nvPicPr>
              <p:cNvPr id="31" name="KC35/L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9" t="4331" r="2683" b="8177"/>
              <a:stretch/>
            </p:blipFill>
            <p:spPr>
              <a:xfrm>
                <a:off x="3218562" y="2633275"/>
                <a:ext cx="468631" cy="114638"/>
              </a:xfrm>
              <a:prstGeom prst="rect">
                <a:avLst/>
              </a:prstGeom>
            </p:spPr>
          </p:pic>
        </p:grpSp>
      </p:grpSp>
      <p:grpSp>
        <p:nvGrpSpPr>
          <p:cNvPr id="6" name="ACL Group 2"/>
          <p:cNvGrpSpPr/>
          <p:nvPr/>
        </p:nvGrpSpPr>
        <p:grpSpPr>
          <a:xfrm>
            <a:off x="66753" y="1193032"/>
            <a:ext cx="8863602" cy="3410719"/>
            <a:chOff x="66753" y="1193032"/>
            <a:chExt cx="8863602" cy="3410719"/>
          </a:xfrm>
        </p:grpSpPr>
        <p:pic>
          <p:nvPicPr>
            <p:cNvPr id="21" name="2 ACL">
              <a:extLst>
                <a:ext uri="{FF2B5EF4-FFF2-40B4-BE49-F238E27FC236}">
                  <a16:creationId xmlns:a16="http://schemas.microsoft.com/office/drawing/2014/main" id="{D676AFF0-3BFA-432F-8523-D8EFC93CF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53" y="1193032"/>
              <a:ext cx="8863602" cy="3410719"/>
            </a:xfrm>
            <a:prstGeom prst="rect">
              <a:avLst/>
            </a:prstGeom>
          </p:spPr>
        </p:pic>
        <p:grpSp>
          <p:nvGrpSpPr>
            <p:cNvPr id="32" name="H/C17/L"/>
            <p:cNvGrpSpPr/>
            <p:nvPr/>
          </p:nvGrpSpPr>
          <p:grpSpPr>
            <a:xfrm>
              <a:off x="2983230" y="2515330"/>
              <a:ext cx="558165" cy="113514"/>
              <a:chOff x="3030855" y="2803601"/>
              <a:chExt cx="558165" cy="113514"/>
            </a:xfrm>
          </p:grpSpPr>
          <p:pic>
            <p:nvPicPr>
              <p:cNvPr id="33" name="H slant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91" b="18169"/>
              <a:stretch/>
            </p:blipFill>
            <p:spPr>
              <a:xfrm>
                <a:off x="3030855" y="2803601"/>
                <a:ext cx="202947" cy="113514"/>
              </a:xfrm>
              <a:prstGeom prst="rect">
                <a:avLst/>
              </a:prstGeom>
            </p:spPr>
          </p:pic>
          <p:pic>
            <p:nvPicPr>
              <p:cNvPr id="34" name="C17/L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82" t="1822" r="4682" b="14549"/>
              <a:stretch/>
            </p:blipFill>
            <p:spPr>
              <a:xfrm>
                <a:off x="3213735" y="2803601"/>
                <a:ext cx="375285" cy="109088"/>
              </a:xfrm>
              <a:prstGeom prst="rect">
                <a:avLst/>
              </a:prstGeom>
            </p:spPr>
          </p:pic>
        </p:grpSp>
        <p:grpSp>
          <p:nvGrpSpPr>
            <p:cNvPr id="35" name="H/KC35/L"/>
            <p:cNvGrpSpPr/>
            <p:nvPr/>
          </p:nvGrpSpPr>
          <p:grpSpPr>
            <a:xfrm>
              <a:off x="2979420" y="2329764"/>
              <a:ext cx="656338" cy="114638"/>
              <a:chOff x="3030855" y="2635180"/>
              <a:chExt cx="656338" cy="114638"/>
            </a:xfrm>
          </p:grpSpPr>
          <p:pic>
            <p:nvPicPr>
              <p:cNvPr id="36" name="H slant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91" b="18169"/>
              <a:stretch/>
            </p:blipFill>
            <p:spPr>
              <a:xfrm>
                <a:off x="3030855" y="2635180"/>
                <a:ext cx="202947" cy="113514"/>
              </a:xfrm>
              <a:prstGeom prst="rect">
                <a:avLst/>
              </a:prstGeom>
            </p:spPr>
          </p:pic>
          <p:pic>
            <p:nvPicPr>
              <p:cNvPr id="37" name="KC35/L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9" t="4331" r="2683" b="8177"/>
              <a:stretch/>
            </p:blipFill>
            <p:spPr>
              <a:xfrm>
                <a:off x="3218562" y="2635180"/>
                <a:ext cx="468631" cy="114638"/>
              </a:xfrm>
              <a:prstGeom prst="rect">
                <a:avLst/>
              </a:prstGeom>
            </p:spPr>
          </p:pic>
        </p:grpSp>
      </p:grpSp>
      <p:grpSp>
        <p:nvGrpSpPr>
          <p:cNvPr id="7" name="ACL Group 3"/>
          <p:cNvGrpSpPr/>
          <p:nvPr/>
        </p:nvGrpSpPr>
        <p:grpSpPr>
          <a:xfrm>
            <a:off x="66753" y="1193032"/>
            <a:ext cx="8863602" cy="3410719"/>
            <a:chOff x="0" y="1152392"/>
            <a:chExt cx="8863602" cy="3410719"/>
          </a:xfrm>
        </p:grpSpPr>
        <p:pic>
          <p:nvPicPr>
            <p:cNvPr id="11" name="3 ACL">
              <a:extLst>
                <a:ext uri="{FF2B5EF4-FFF2-40B4-BE49-F238E27FC236}">
                  <a16:creationId xmlns:a16="http://schemas.microsoft.com/office/drawing/2014/main" id="{12401906-664B-4C20-9067-5014554C2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52392"/>
              <a:ext cx="8863602" cy="3410719"/>
            </a:xfrm>
            <a:prstGeom prst="rect">
              <a:avLst/>
            </a:prstGeom>
          </p:spPr>
        </p:pic>
        <p:grpSp>
          <p:nvGrpSpPr>
            <p:cNvPr id="38" name="H/C17/L"/>
            <p:cNvGrpSpPr/>
            <p:nvPr/>
          </p:nvGrpSpPr>
          <p:grpSpPr>
            <a:xfrm>
              <a:off x="2915601" y="2474467"/>
              <a:ext cx="558165" cy="113514"/>
              <a:chOff x="3030855" y="2803601"/>
              <a:chExt cx="558165" cy="113514"/>
            </a:xfrm>
          </p:grpSpPr>
          <p:pic>
            <p:nvPicPr>
              <p:cNvPr id="39" name="H slant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91" b="18169"/>
              <a:stretch/>
            </p:blipFill>
            <p:spPr>
              <a:xfrm>
                <a:off x="3030855" y="2803601"/>
                <a:ext cx="202947" cy="113514"/>
              </a:xfrm>
              <a:prstGeom prst="rect">
                <a:avLst/>
              </a:prstGeom>
            </p:spPr>
          </p:pic>
          <p:pic>
            <p:nvPicPr>
              <p:cNvPr id="40" name="C17/L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82" t="1822" r="4682" b="14549"/>
              <a:stretch/>
            </p:blipFill>
            <p:spPr>
              <a:xfrm>
                <a:off x="3213735" y="2803601"/>
                <a:ext cx="375285" cy="109088"/>
              </a:xfrm>
              <a:prstGeom prst="rect">
                <a:avLst/>
              </a:prstGeom>
            </p:spPr>
          </p:pic>
        </p:grpSp>
        <p:grpSp>
          <p:nvGrpSpPr>
            <p:cNvPr id="41" name="H/KC35/L"/>
            <p:cNvGrpSpPr/>
            <p:nvPr/>
          </p:nvGrpSpPr>
          <p:grpSpPr>
            <a:xfrm>
              <a:off x="2912744" y="2291237"/>
              <a:ext cx="656338" cy="116543"/>
              <a:chOff x="3030855" y="2621845"/>
              <a:chExt cx="656338" cy="116543"/>
            </a:xfrm>
          </p:grpSpPr>
          <p:pic>
            <p:nvPicPr>
              <p:cNvPr id="42" name="H slant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91" b="18169"/>
              <a:stretch/>
            </p:blipFill>
            <p:spPr>
              <a:xfrm>
                <a:off x="3030855" y="2621845"/>
                <a:ext cx="202947" cy="113514"/>
              </a:xfrm>
              <a:prstGeom prst="rect">
                <a:avLst/>
              </a:prstGeom>
            </p:spPr>
          </p:pic>
          <p:pic>
            <p:nvPicPr>
              <p:cNvPr id="43" name="KC35/L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9" t="4331" r="2683" b="8177"/>
              <a:stretch/>
            </p:blipFill>
            <p:spPr>
              <a:xfrm>
                <a:off x="3218562" y="2623750"/>
                <a:ext cx="468631" cy="114638"/>
              </a:xfrm>
              <a:prstGeom prst="rect">
                <a:avLst/>
              </a:prstGeom>
            </p:spPr>
          </p:pic>
        </p:grpSp>
      </p:grpSp>
      <p:grpSp>
        <p:nvGrpSpPr>
          <p:cNvPr id="8" name="ACL Group 4"/>
          <p:cNvGrpSpPr/>
          <p:nvPr/>
        </p:nvGrpSpPr>
        <p:grpSpPr>
          <a:xfrm>
            <a:off x="66753" y="1193032"/>
            <a:ext cx="8863602" cy="3410719"/>
            <a:chOff x="66753" y="1193032"/>
            <a:chExt cx="8863602" cy="3410719"/>
          </a:xfrm>
        </p:grpSpPr>
        <p:pic>
          <p:nvPicPr>
            <p:cNvPr id="24" name="4 ACL">
              <a:extLst>
                <a:ext uri="{FF2B5EF4-FFF2-40B4-BE49-F238E27FC236}">
                  <a16:creationId xmlns:a16="http://schemas.microsoft.com/office/drawing/2014/main" id="{957366D1-9C17-4B57-9CFD-48983B4C2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53" y="1193032"/>
              <a:ext cx="8863602" cy="3410719"/>
            </a:xfrm>
            <a:prstGeom prst="rect">
              <a:avLst/>
            </a:prstGeom>
          </p:spPr>
        </p:pic>
        <p:grpSp>
          <p:nvGrpSpPr>
            <p:cNvPr id="44" name="H/C17/L"/>
            <p:cNvGrpSpPr/>
            <p:nvPr/>
          </p:nvGrpSpPr>
          <p:grpSpPr>
            <a:xfrm>
              <a:off x="2979420" y="2712161"/>
              <a:ext cx="558165" cy="113514"/>
              <a:chOff x="3030855" y="2803601"/>
              <a:chExt cx="558165" cy="113514"/>
            </a:xfrm>
          </p:grpSpPr>
          <p:pic>
            <p:nvPicPr>
              <p:cNvPr id="45" name="H slant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91" b="18169"/>
              <a:stretch/>
            </p:blipFill>
            <p:spPr>
              <a:xfrm>
                <a:off x="3030855" y="2803601"/>
                <a:ext cx="202947" cy="113514"/>
              </a:xfrm>
              <a:prstGeom prst="rect">
                <a:avLst/>
              </a:prstGeom>
            </p:spPr>
          </p:pic>
          <p:pic>
            <p:nvPicPr>
              <p:cNvPr id="46" name="C17/L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82" t="1822" r="4682" b="14549"/>
              <a:stretch/>
            </p:blipFill>
            <p:spPr>
              <a:xfrm>
                <a:off x="3213735" y="2803601"/>
                <a:ext cx="375285" cy="109088"/>
              </a:xfrm>
              <a:prstGeom prst="rect">
                <a:avLst/>
              </a:prstGeom>
            </p:spPr>
          </p:pic>
        </p:grpSp>
        <p:grpSp>
          <p:nvGrpSpPr>
            <p:cNvPr id="47" name="H/KC35/L"/>
            <p:cNvGrpSpPr/>
            <p:nvPr/>
          </p:nvGrpSpPr>
          <p:grpSpPr>
            <a:xfrm>
              <a:off x="2987992" y="2337053"/>
              <a:ext cx="656338" cy="114638"/>
              <a:chOff x="3030855" y="2635180"/>
              <a:chExt cx="656338" cy="114638"/>
            </a:xfrm>
          </p:grpSpPr>
          <p:pic>
            <p:nvPicPr>
              <p:cNvPr id="48" name="H slant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91" b="18169"/>
              <a:stretch/>
            </p:blipFill>
            <p:spPr>
              <a:xfrm>
                <a:off x="3030855" y="2635180"/>
                <a:ext cx="202947" cy="113514"/>
              </a:xfrm>
              <a:prstGeom prst="rect">
                <a:avLst/>
              </a:prstGeom>
            </p:spPr>
          </p:pic>
          <p:pic>
            <p:nvPicPr>
              <p:cNvPr id="49" name="KC35/L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9" t="4331" r="2683" b="8177"/>
              <a:stretch/>
            </p:blipFill>
            <p:spPr>
              <a:xfrm>
                <a:off x="3218562" y="2635180"/>
                <a:ext cx="468631" cy="114638"/>
              </a:xfrm>
              <a:prstGeom prst="rect">
                <a:avLst/>
              </a:prstGeom>
            </p:spPr>
          </p:pic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3368566-049D-4FC2-84AA-A8E511F4FF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07" y="4136747"/>
            <a:ext cx="81964" cy="1371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FCCED16-FC91-4524-9E31-FB7452850E06}"/>
              </a:ext>
            </a:extLst>
          </p:cNvPr>
          <p:cNvSpPr/>
          <p:nvPr/>
        </p:nvSpPr>
        <p:spPr bwMode="auto">
          <a:xfrm>
            <a:off x="2744698" y="2673915"/>
            <a:ext cx="84022" cy="118623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57" b="100000" l="9879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22090" r="24036" b="54293"/>
          <a:stretch/>
        </p:blipFill>
        <p:spPr>
          <a:xfrm>
            <a:off x="5948899" y="4757951"/>
            <a:ext cx="2156790" cy="1267507"/>
          </a:xfrm>
          <a:prstGeom prst="rect">
            <a:avLst/>
          </a:prstGeom>
        </p:spPr>
      </p:pic>
      <p:sp>
        <p:nvSpPr>
          <p:cNvPr id="16" name="Callout: Right Arrow 15">
            <a:extLst>
              <a:ext uri="{FF2B5EF4-FFF2-40B4-BE49-F238E27FC236}">
                <a16:creationId xmlns:a16="http://schemas.microsoft.com/office/drawing/2014/main" id="{FA9E90A7-28AA-47C7-A8F5-4BB1B16DF97F}"/>
              </a:ext>
            </a:extLst>
          </p:cNvPr>
          <p:cNvSpPr/>
          <p:nvPr/>
        </p:nvSpPr>
        <p:spPr bwMode="auto">
          <a:xfrm>
            <a:off x="5129784" y="5056632"/>
            <a:ext cx="1208849" cy="461665"/>
          </a:xfrm>
          <a:prstGeom prst="rightArrowCallout">
            <a:avLst>
              <a:gd name="adj1" fmla="val 20509"/>
              <a:gd name="adj2" fmla="val 22305"/>
              <a:gd name="adj3" fmla="val 18263"/>
              <a:gd name="adj4" fmla="val 64977"/>
            </a:avLst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TBP</a:t>
            </a:r>
          </a:p>
        </p:txBody>
      </p:sp>
    </p:spTree>
    <p:extLst>
      <p:ext uri="{BB962C8B-B14F-4D97-AF65-F5344CB8AC3E}">
        <p14:creationId xmlns:p14="http://schemas.microsoft.com/office/powerpoint/2010/main" val="183736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186 L 0.04566 -0.2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8000" decel="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66 -0.20162 L 0.04601 -0.23865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5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6" grpId="0" animBg="1"/>
      <p:bldP spid="16" grpId="1" animBg="1"/>
      <p:bldP spid="16" grpId="2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E4BFE1-AE21-4E02-97A2-89AE04F661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" y="1190499"/>
            <a:ext cx="8863602" cy="3410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2B6750-AF3B-4939-A553-5A35AA5C6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" y="1190499"/>
            <a:ext cx="8863602" cy="34107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Display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60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D421908-21C3-4A1C-A21A-82101AF382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5E02B5B-113A-425E-85A0-2DD8CB7752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23" y="1406594"/>
            <a:ext cx="2175112" cy="2790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D58EB9-B461-4D68-8DAA-A10DF6C448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25" y="3812134"/>
            <a:ext cx="81964" cy="1371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7" b="100000" l="9879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22090" r="24036" b="54293"/>
          <a:stretch/>
        </p:blipFill>
        <p:spPr>
          <a:xfrm>
            <a:off x="5948899" y="4757951"/>
            <a:ext cx="2156790" cy="1267507"/>
          </a:xfrm>
          <a:prstGeom prst="rect">
            <a:avLst/>
          </a:prstGeom>
        </p:spPr>
      </p:pic>
      <p:sp>
        <p:nvSpPr>
          <p:cNvPr id="22" name="Callout: Right Arrow 21">
            <a:extLst>
              <a:ext uri="{FF2B5EF4-FFF2-40B4-BE49-F238E27FC236}">
                <a16:creationId xmlns:a16="http://schemas.microsoft.com/office/drawing/2014/main" id="{5C877933-938E-4C88-AC1B-21F0FB189311}"/>
              </a:ext>
            </a:extLst>
          </p:cNvPr>
          <p:cNvSpPr/>
          <p:nvPr/>
        </p:nvSpPr>
        <p:spPr bwMode="auto">
          <a:xfrm>
            <a:off x="5129784" y="5065776"/>
            <a:ext cx="1208849" cy="461665"/>
          </a:xfrm>
          <a:prstGeom prst="rightArrowCallout">
            <a:avLst>
              <a:gd name="adj1" fmla="val 20509"/>
              <a:gd name="adj2" fmla="val 22305"/>
              <a:gd name="adj3" fmla="val 18263"/>
              <a:gd name="adj4" fmla="val 64977"/>
            </a:avLst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TBP</a:t>
            </a:r>
          </a:p>
        </p:txBody>
      </p:sp>
    </p:spTree>
    <p:extLst>
      <p:ext uri="{BB962C8B-B14F-4D97-AF65-F5344CB8AC3E}">
        <p14:creationId xmlns:p14="http://schemas.microsoft.com/office/powerpoint/2010/main" val="381075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7.40741E-7 L -0.01337 -0.1104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pat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337 -0.11042 L -0.08473 -0.3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6" y="-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8000" decel="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6 -0.02685 L 0.17986 -0.00995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Which graphic includes the </a:t>
            </a:r>
            <a:r>
              <a:rPr lang="en-US" dirty="0" smtClean="0"/>
              <a:t>Hotbox</a:t>
            </a:r>
            <a:r>
              <a:rPr lang="en-US" dirty="0"/>
              <a:t>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1200"/>
              </a:spcBef>
              <a:spcAft>
                <a:spcPts val="1800"/>
              </a:spcAft>
              <a:buFont typeface="+mj-lt"/>
              <a:buAutoNum type="alphaUcPeriod"/>
            </a:pPr>
            <a:r>
              <a:rPr lang="en-US" dirty="0"/>
              <a:t> </a:t>
            </a:r>
          </a:p>
          <a:p>
            <a:pPr marL="925830" lvl="1" indent="-514350">
              <a:spcBef>
                <a:spcPts val="1200"/>
              </a:spcBef>
              <a:spcAft>
                <a:spcPts val="1800"/>
              </a:spcAft>
              <a:buFont typeface="+mj-lt"/>
              <a:buAutoNum type="alphaUcPeriod"/>
            </a:pPr>
            <a:r>
              <a:rPr lang="en-US" dirty="0"/>
              <a:t> </a:t>
            </a:r>
          </a:p>
          <a:p>
            <a:pPr marL="925830" lvl="1" indent="-514350">
              <a:spcBef>
                <a:spcPts val="1200"/>
              </a:spcBef>
              <a:spcAft>
                <a:spcPts val="1800"/>
              </a:spcAft>
              <a:buFont typeface="+mj-lt"/>
              <a:buAutoNum type="alphaUcPeriod"/>
            </a:pPr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61</a:t>
            </a:fld>
            <a:endParaRPr lang="en-US" dirty="0"/>
          </a:p>
        </p:txBody>
      </p:sp>
      <p:pic>
        <p:nvPicPr>
          <p:cNvPr id="5" name="Click icon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6" name="C. 0005 N14HB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31357" r="15403" b="30221"/>
          <a:stretch/>
        </p:blipFill>
        <p:spPr>
          <a:xfrm>
            <a:off x="1421303" y="3544312"/>
            <a:ext cx="4376058" cy="669472"/>
          </a:xfrm>
          <a:prstGeom prst="rect">
            <a:avLst/>
          </a:prstGeom>
        </p:spPr>
      </p:pic>
      <p:pic>
        <p:nvPicPr>
          <p:cNvPr id="13" name="B. PA46/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0" t="29753" r="13847" b="31211"/>
          <a:stretch/>
        </p:blipFill>
        <p:spPr>
          <a:xfrm>
            <a:off x="1421303" y="2794241"/>
            <a:ext cx="2286718" cy="658586"/>
          </a:xfrm>
          <a:prstGeom prst="rect">
            <a:avLst/>
          </a:prstGeom>
        </p:spPr>
      </p:pic>
      <p:pic>
        <p:nvPicPr>
          <p:cNvPr id="9" name="A. N A 00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" t="31044" r="10189" b="29596"/>
          <a:stretch/>
        </p:blipFill>
        <p:spPr>
          <a:xfrm>
            <a:off x="1421303" y="2022907"/>
            <a:ext cx="2050725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9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Which menu would you use to delete a flight entry?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Plan Options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Tools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Posting mode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1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keyboard command is used to add or find a flight in the ACL?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s-ES" dirty="0"/>
              <a:t> </a:t>
            </a:r>
            <a:r>
              <a:rPr lang="es-ES" sz="2600" dirty="0">
                <a:latin typeface="Consolas" panose="020B0609020204030204" pitchFamily="49" charset="0"/>
              </a:rPr>
              <a:t>UU F </a:t>
            </a:r>
            <a:r>
              <a:rPr lang="es-ES" dirty="0"/>
              <a:t>&lt;</a:t>
            </a:r>
            <a:r>
              <a:rPr lang="es-ES" sz="2600" dirty="0">
                <a:latin typeface="Consolas" panose="020B0609020204030204" pitchFamily="49" charset="0"/>
              </a:rPr>
              <a:t>FLID</a:t>
            </a:r>
            <a:r>
              <a:rPr lang="es-ES" dirty="0"/>
              <a:t>&gt;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s-ES" dirty="0"/>
              <a:t> </a:t>
            </a:r>
            <a:r>
              <a:rPr lang="es-ES" sz="2600" dirty="0">
                <a:latin typeface="Consolas" panose="020B0609020204030204" pitchFamily="49" charset="0"/>
              </a:rPr>
              <a:t>UF </a:t>
            </a:r>
            <a:r>
              <a:rPr lang="es-ES" dirty="0"/>
              <a:t>&lt;</a:t>
            </a:r>
            <a:r>
              <a:rPr lang="es-ES" sz="2600" dirty="0">
                <a:latin typeface="Consolas" panose="020B0609020204030204" pitchFamily="49" charset="0"/>
              </a:rPr>
              <a:t>FLID</a:t>
            </a:r>
            <a:r>
              <a:rPr lang="es-ES" dirty="0"/>
              <a:t>&gt;</a:t>
            </a:r>
            <a:endParaRPr lang="es-ES" sz="2600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s-ES" dirty="0"/>
              <a:t> </a:t>
            </a:r>
            <a:r>
              <a:rPr lang="es-ES" sz="2600" dirty="0">
                <a:latin typeface="Consolas" panose="020B0609020204030204" pitchFamily="49" charset="0"/>
              </a:rPr>
              <a:t>UU </a:t>
            </a:r>
            <a:r>
              <a:rPr lang="es-ES" dirty="0"/>
              <a:t>&lt;</a:t>
            </a:r>
            <a:r>
              <a:rPr lang="es-ES" sz="2600" dirty="0">
                <a:latin typeface="Consolas" panose="020B0609020204030204" pitchFamily="49" charset="0"/>
              </a:rPr>
              <a:t>FLID</a:t>
            </a:r>
            <a:r>
              <a:rPr lang="es-ES" dirty="0"/>
              <a:t>&gt;</a:t>
            </a:r>
            <a:endParaRPr lang="en-US" sz="2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do you move an entry within the Special Posting Area?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move symbol&gt;Place cursor at new location&gt;TBP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move symbol&gt;Press up/down arrows to move entry&gt;TBP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move symbol&gt;Scroll trackball to move entry&gt;TBP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6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do you keep an individual flight plan entry?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on the Flight ID&gt;TBP Keep in the Plan Options Menu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on the “K” in Bookkeeping Box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on the </a:t>
            </a:r>
            <a:r>
              <a:rPr lang="en-US" dirty="0" smtClean="0"/>
              <a:t>Hotbox&gt;TBP </a:t>
            </a:r>
            <a:r>
              <a:rPr lang="en-US" dirty="0"/>
              <a:t>Keep in the Plan Options Menu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0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Clean Up removes all grayed entries that are coded for deletion except ______.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kept and overdue entries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entries that are not probed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VFR and military entries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3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21DCDA-9540-4A5A-B428-29D7DF525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Plan Template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B0EC4-1E6E-42DD-A12D-23C13B303F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991" t="48089" r="66599" b="27296"/>
          <a:stretch/>
        </p:blipFill>
        <p:spPr>
          <a:xfrm>
            <a:off x="171414" y="1471247"/>
            <a:ext cx="8801172" cy="284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9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21DCDA-9540-4A5A-B428-29D7DF525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Amendment Template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B0EC4-1E6E-42DD-A12D-23C13B303F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316" t="50472" r="60303" b="25008"/>
          <a:stretch/>
        </p:blipFill>
        <p:spPr>
          <a:xfrm>
            <a:off x="169164" y="1472184"/>
            <a:ext cx="8805672" cy="284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4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CF59CF1-72DE-4598-BD96-ED44371DB3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996482"/>
            <a:ext cx="8860554" cy="34107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9104" y="4575339"/>
            <a:ext cx="5932732" cy="1320930"/>
          </a:xfrm>
        </p:spPr>
        <p:txBody>
          <a:bodyPr/>
          <a:lstStyle/>
          <a:p>
            <a:r>
              <a:rPr lang="en-US" dirty="0"/>
              <a:t>Dwell emphasis is provided on selectable fields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Dwell and Selection Emphasis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EA200-E7E2-4A9F-8CF8-2B59D0AE6E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78" y="3854610"/>
            <a:ext cx="81964" cy="1371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B67C18-019F-4F9E-8E58-036A1347A52B}"/>
              </a:ext>
            </a:extLst>
          </p:cNvPr>
          <p:cNvSpPr/>
          <p:nvPr/>
        </p:nvSpPr>
        <p:spPr bwMode="auto">
          <a:xfrm>
            <a:off x="2818064" y="3782697"/>
            <a:ext cx="285750" cy="280987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2C8A95-568B-44FE-966E-229BD67F98FD}"/>
              </a:ext>
            </a:extLst>
          </p:cNvPr>
          <p:cNvSpPr/>
          <p:nvPr/>
        </p:nvSpPr>
        <p:spPr bwMode="auto">
          <a:xfrm>
            <a:off x="3658386" y="2989022"/>
            <a:ext cx="258770" cy="13668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F9F2FD-BCA6-49DA-AC82-2349DFF3BDC6}"/>
              </a:ext>
            </a:extLst>
          </p:cNvPr>
          <p:cNvSpPr/>
          <p:nvPr/>
        </p:nvSpPr>
        <p:spPr bwMode="auto">
          <a:xfrm>
            <a:off x="5107781" y="2989022"/>
            <a:ext cx="185738" cy="13668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AF7942-EE14-4FE6-ABDE-86585B1A8BE6}"/>
              </a:ext>
            </a:extLst>
          </p:cNvPr>
          <p:cNvSpPr/>
          <p:nvPr/>
        </p:nvSpPr>
        <p:spPr bwMode="auto">
          <a:xfrm>
            <a:off x="5412580" y="2989023"/>
            <a:ext cx="207169" cy="13668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3DF0F7-FA72-4B75-A93B-A8E3D478BF21}"/>
              </a:ext>
            </a:extLst>
          </p:cNvPr>
          <p:cNvSpPr/>
          <p:nvPr/>
        </p:nvSpPr>
        <p:spPr bwMode="auto">
          <a:xfrm>
            <a:off x="4406098" y="2989022"/>
            <a:ext cx="357845" cy="13668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6A5A25-9FE4-469E-8E03-E3E456DF76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EAFF93-8CB8-48CB-A53F-F8D3551737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881" y="1039845"/>
            <a:ext cx="789434" cy="121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7" b="100000" l="9879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89" b="49163"/>
          <a:stretch/>
        </p:blipFill>
        <p:spPr>
          <a:xfrm>
            <a:off x="5265878" y="3962400"/>
            <a:ext cx="4849106" cy="202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5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09184 -0.1143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571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9184 -0.11435 L 0.24462 -0.1162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9" y="-9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4462 -0.1162 L 0.27726 -0.1162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2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Flight Plan Template"/>
          <p:cNvPicPr>
            <a:picLocks noChangeAspect="1"/>
          </p:cNvPicPr>
          <p:nvPr/>
        </p:nvPicPr>
        <p:blipFill rotWithShape="1">
          <a:blip r:embed="rId3"/>
          <a:srcRect l="11991" t="48089" r="66599" b="27296"/>
          <a:stretch/>
        </p:blipFill>
        <p:spPr>
          <a:xfrm>
            <a:off x="169164" y="1466407"/>
            <a:ext cx="8801172" cy="28458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E21DCDA-9540-4A5A-B428-29D7DF525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Plan Template, More…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B0EC4-1E6E-42DD-A12D-23C13B303F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69</a:t>
            </a:fld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11C2CA-6AC2-43FD-8FAB-A097F0240179}"/>
              </a:ext>
            </a:extLst>
          </p:cNvPr>
          <p:cNvSpPr/>
          <p:nvPr/>
        </p:nvSpPr>
        <p:spPr bwMode="auto">
          <a:xfrm>
            <a:off x="8109499" y="1716405"/>
            <a:ext cx="795424" cy="270672"/>
          </a:xfrm>
          <a:prstGeom prst="round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7" b="100000" l="9879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22090" r="24036" b="54293"/>
          <a:stretch/>
        </p:blipFill>
        <p:spPr>
          <a:xfrm>
            <a:off x="5948899" y="4757951"/>
            <a:ext cx="2156790" cy="1267507"/>
          </a:xfrm>
          <a:prstGeom prst="rect">
            <a:avLst/>
          </a:prstGeom>
        </p:spPr>
      </p:pic>
      <p:sp>
        <p:nvSpPr>
          <p:cNvPr id="8" name="Callout: Right Arrow 15">
            <a:extLst>
              <a:ext uri="{FF2B5EF4-FFF2-40B4-BE49-F238E27FC236}">
                <a16:creationId xmlns:a16="http://schemas.microsoft.com/office/drawing/2014/main" id="{FA9E90A7-28AA-47C7-A8F5-4BB1B16DF97F}"/>
              </a:ext>
            </a:extLst>
          </p:cNvPr>
          <p:cNvSpPr/>
          <p:nvPr/>
        </p:nvSpPr>
        <p:spPr bwMode="auto">
          <a:xfrm>
            <a:off x="5129784" y="5056632"/>
            <a:ext cx="1208849" cy="461665"/>
          </a:xfrm>
          <a:prstGeom prst="rightArrowCallout">
            <a:avLst>
              <a:gd name="adj1" fmla="val 20509"/>
              <a:gd name="adj2" fmla="val 22305"/>
              <a:gd name="adj3" fmla="val 18263"/>
              <a:gd name="adj4" fmla="val 64977"/>
            </a:avLst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TBP</a:t>
            </a:r>
          </a:p>
        </p:txBody>
      </p:sp>
      <p:pic>
        <p:nvPicPr>
          <p:cNvPr id="10" name="clivk iconre 9">
            <a:extLst>
              <a:ext uri="{FF2B5EF4-FFF2-40B4-BE49-F238E27FC236}">
                <a16:creationId xmlns:a16="http://schemas.microsoft.com/office/drawing/2014/main" id="{3B525642-2480-4F7A-BD29-A48201D10A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12" name="Cursor">
            <a:extLst>
              <a:ext uri="{FF2B5EF4-FFF2-40B4-BE49-F238E27FC236}">
                <a16:creationId xmlns:a16="http://schemas.microsoft.com/office/drawing/2014/main" id="{D3368566-049D-4FC2-84AA-A8E511F4FF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457" y="3768447"/>
            <a:ext cx="81964" cy="1371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8163251" y="1750694"/>
            <a:ext cx="699655" cy="200061"/>
          </a:xfrm>
          <a:prstGeom prst="rect">
            <a:avLst/>
          </a:prstGeom>
          <a:noFill/>
          <a:ln w="22225" cap="flat" cmpd="sng" algn="ctr">
            <a:solidFill>
              <a:srgbClr val="A4A4A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Amend (More) view"/>
          <p:cNvPicPr>
            <a:picLocks noChangeAspect="1"/>
          </p:cNvPicPr>
          <p:nvPr/>
        </p:nvPicPr>
        <p:blipFill rotWithShape="1">
          <a:blip r:embed="rId8"/>
          <a:srcRect l="238" t="1130" r="285" b="754"/>
          <a:stretch/>
        </p:blipFill>
        <p:spPr>
          <a:xfrm>
            <a:off x="524721" y="2004218"/>
            <a:ext cx="8503920" cy="273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8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0.20538 -0.279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-1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21DCDA-9540-4A5A-B428-29D7DF525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Template SURV Tab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B0EC4-1E6E-42DD-A12D-23C13B303F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70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863" t="32205" r="57505" b="21532"/>
          <a:stretch/>
        </p:blipFill>
        <p:spPr>
          <a:xfrm>
            <a:off x="274320" y="1472184"/>
            <a:ext cx="8595360" cy="40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9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21DCDA-9540-4A5A-B428-29D7DF525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Template NAV Tab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B0EC4-1E6E-42DD-A12D-23C13B303F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71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51460" y="1472184"/>
            <a:ext cx="8641080" cy="3651744"/>
            <a:chOff x="251460" y="1472184"/>
            <a:chExt cx="8641080" cy="3651744"/>
          </a:xfrm>
        </p:grpSpPr>
        <p:pic>
          <p:nvPicPr>
            <p:cNvPr id="7" name="Equip Temp"/>
            <p:cNvPicPr>
              <a:picLocks noChangeAspect="1"/>
            </p:cNvPicPr>
            <p:nvPr/>
          </p:nvPicPr>
          <p:blipFill rotWithShape="1">
            <a:blip r:embed="rId3"/>
            <a:srcRect l="14864" t="32324" r="57485" b="26127"/>
            <a:stretch/>
          </p:blipFill>
          <p:spPr>
            <a:xfrm>
              <a:off x="251460" y="1472184"/>
              <a:ext cx="8641080" cy="3651744"/>
            </a:xfrm>
            <a:prstGeom prst="rect">
              <a:avLst/>
            </a:prstGeom>
          </p:spPr>
        </p:pic>
        <p:pic>
          <p:nvPicPr>
            <p:cNvPr id="5" name="RNAV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57775" y="2714625"/>
              <a:ext cx="118872" cy="146304"/>
            </a:xfrm>
            <a:prstGeom prst="rect">
              <a:avLst/>
            </a:prstGeom>
          </p:spPr>
        </p:pic>
        <p:pic>
          <p:nvPicPr>
            <p:cNvPr id="9" name="PBN box"/>
            <p:cNvPicPr>
              <a:picLocks noChangeAspect="1"/>
            </p:cNvPicPr>
            <p:nvPr/>
          </p:nvPicPr>
          <p:blipFill rotWithShape="1">
            <a:blip r:embed="rId3"/>
            <a:srcRect l="22065" t="43389" r="77124" b="54317"/>
            <a:stretch/>
          </p:blipFill>
          <p:spPr>
            <a:xfrm>
              <a:off x="2500766" y="2995387"/>
              <a:ext cx="253548" cy="201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007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21DCDA-9540-4A5A-B428-29D7DF525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Template COMM Tab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B0EC4-1E6E-42DD-A12D-23C13B303F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72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875" t="32181" r="57507" b="26145"/>
          <a:stretch/>
        </p:blipFill>
        <p:spPr>
          <a:xfrm>
            <a:off x="274320" y="1472184"/>
            <a:ext cx="8595360" cy="364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7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21DCDA-9540-4A5A-B428-29D7DF525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35" y="344488"/>
            <a:ext cx="8952931" cy="609600"/>
          </a:xfrm>
        </p:spPr>
        <p:txBody>
          <a:bodyPr/>
          <a:lstStyle/>
          <a:p>
            <a:r>
              <a:rPr lang="en-US" dirty="0"/>
              <a:t>Equipment Template APP/SERV Tab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B0EC4-1E6E-42DD-A12D-23C13B303F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73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876" t="32115" r="57510" b="21784"/>
          <a:stretch/>
        </p:blipFill>
        <p:spPr>
          <a:xfrm>
            <a:off x="274320" y="1468582"/>
            <a:ext cx="8595360" cy="403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7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do you edit the equipment qualifier of an ICAO flight plan?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Flight ID&gt;Template…&gt;EQP…&gt;SURV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Template...&gt;type Flight ID&gt;EQP…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SURV&gt;Template…&gt;EQP…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74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A flight has lost RVSM capabilities. Which equipment template would you edit?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SURV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NAV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COMM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75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is the first step to remove or edit flight plan remarks preceded with the scattered weather symbol?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Amend field 11 of the flight plan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and edit in the route fields of the ACL or DL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Select More… </a:t>
            </a:r>
            <a:r>
              <a:rPr lang="en-US" dirty="0" smtClean="0"/>
              <a:t>button in </a:t>
            </a:r>
            <a:r>
              <a:rPr lang="en-US" dirty="0"/>
              <a:t>the Flight Plan Template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76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0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 Data Menu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77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D421908-21C3-4A1C-A21A-82101AF38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6" name="ACL">
            <a:extLst>
              <a:ext uri="{FF2B5EF4-FFF2-40B4-BE49-F238E27FC236}">
                <a16:creationId xmlns:a16="http://schemas.microsoft.com/office/drawing/2014/main" id="{F055F412-8B56-4555-B81A-4C976BCA5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" y="1161414"/>
            <a:ext cx="8863602" cy="3410719"/>
          </a:xfrm>
          <a:prstGeom prst="rect">
            <a:avLst/>
          </a:prstGeom>
        </p:spPr>
      </p:pic>
      <p:pic>
        <p:nvPicPr>
          <p:cNvPr id="8" name="ACL N9125R select">
            <a:extLst>
              <a:ext uri="{FF2B5EF4-FFF2-40B4-BE49-F238E27FC236}">
                <a16:creationId xmlns:a16="http://schemas.microsoft.com/office/drawing/2014/main" id="{FAF5E27E-79F4-4C37-932F-91866C0F9B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" y="1161414"/>
            <a:ext cx="8863602" cy="3410719"/>
          </a:xfrm>
          <a:prstGeom prst="rect">
            <a:avLst/>
          </a:prstGeom>
        </p:spPr>
      </p:pic>
      <p:pic>
        <p:nvPicPr>
          <p:cNvPr id="12" name="U21/A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t="1" r="4543" b="13269"/>
          <a:stretch/>
        </p:blipFill>
        <p:spPr>
          <a:xfrm>
            <a:off x="2863215" y="3067817"/>
            <a:ext cx="375285" cy="108332"/>
          </a:xfrm>
          <a:prstGeom prst="rect">
            <a:avLst/>
          </a:prstGeom>
        </p:spPr>
      </p:pic>
      <p:pic>
        <p:nvPicPr>
          <p:cNvPr id="14" name="Hold Data Menu">
            <a:extLst>
              <a:ext uri="{FF2B5EF4-FFF2-40B4-BE49-F238E27FC236}">
                <a16:creationId xmlns:a16="http://schemas.microsoft.com/office/drawing/2014/main" id="{8C875634-548B-4933-A167-BCD9DB4FB0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t="968" r="1488" b="752"/>
          <a:stretch/>
        </p:blipFill>
        <p:spPr>
          <a:xfrm>
            <a:off x="2483502" y="1069375"/>
            <a:ext cx="3163919" cy="43948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D58EB9-B461-4D68-8DAA-A10DF6C448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00" y="3689475"/>
            <a:ext cx="81964" cy="137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7" b="100000" l="9879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22090" r="24036" b="54293"/>
          <a:stretch/>
        </p:blipFill>
        <p:spPr>
          <a:xfrm>
            <a:off x="6792952" y="4752089"/>
            <a:ext cx="2156790" cy="1267507"/>
          </a:xfrm>
          <a:prstGeom prst="rect">
            <a:avLst/>
          </a:prstGeom>
        </p:spPr>
      </p:pic>
      <p:sp>
        <p:nvSpPr>
          <p:cNvPr id="22" name="Callout: Right Arrow 21">
            <a:extLst>
              <a:ext uri="{FF2B5EF4-FFF2-40B4-BE49-F238E27FC236}">
                <a16:creationId xmlns:a16="http://schemas.microsoft.com/office/drawing/2014/main" id="{5C877933-938E-4C88-AC1B-21F0FB189311}"/>
              </a:ext>
            </a:extLst>
          </p:cNvPr>
          <p:cNvSpPr/>
          <p:nvPr/>
        </p:nvSpPr>
        <p:spPr bwMode="auto">
          <a:xfrm>
            <a:off x="5978926" y="5051397"/>
            <a:ext cx="1208849" cy="461665"/>
          </a:xfrm>
          <a:prstGeom prst="rightArrowCallout">
            <a:avLst>
              <a:gd name="adj1" fmla="val 20509"/>
              <a:gd name="adj2" fmla="val 22305"/>
              <a:gd name="adj3" fmla="val 18263"/>
              <a:gd name="adj4" fmla="val 64977"/>
            </a:avLst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TBP</a:t>
            </a:r>
          </a:p>
        </p:txBody>
      </p:sp>
    </p:spTree>
    <p:extLst>
      <p:ext uri="{BB962C8B-B14F-4D97-AF65-F5344CB8AC3E}">
        <p14:creationId xmlns:p14="http://schemas.microsoft.com/office/powerpoint/2010/main" val="232256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-0.01354 -0.0576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8000" decel="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54 -0.05764 L -0.01233 -0.3136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280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path" presetSubtype="0" accel="7500" decel="75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33 -0.31366 L 0.12673 0.2231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4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do you enter the holding fix?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fix box&gt;Enter the fix in the Hold Data Menu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a fix in the Hold Data Menu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on the fix in the Route Menu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78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3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ircraft List">
            <a:extLst>
              <a:ext uri="{FF2B5EF4-FFF2-40B4-BE49-F238E27FC236}">
                <a16:creationId xmlns:a16="http://schemas.microsoft.com/office/drawing/2014/main" id="{283874B0-3ACE-47E2-96FB-EEBC652ADE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1" y="992120"/>
            <a:ext cx="8860554" cy="34107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4379979"/>
            <a:ext cx="8050213" cy="1374391"/>
          </a:xfrm>
        </p:spPr>
        <p:txBody>
          <a:bodyPr/>
          <a:lstStyle/>
          <a:p>
            <a:r>
              <a:rPr lang="en-US" sz="2400" dirty="0"/>
              <a:t>Active - white</a:t>
            </a:r>
          </a:p>
          <a:p>
            <a:r>
              <a:rPr lang="en-US" sz="2400" dirty="0"/>
              <a:t>Inactive - gray</a:t>
            </a:r>
          </a:p>
          <a:p>
            <a:r>
              <a:rPr lang="en-US" sz="2400" dirty="0"/>
              <a:t>Submenu is displayable - if an ellipsis follows text label of a selectable button</a:t>
            </a:r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Menu Bar Buttons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7</a:t>
            </a:fld>
            <a:endParaRPr lang="en-US" dirty="0"/>
          </a:p>
        </p:txBody>
      </p:sp>
      <p:sp>
        <p:nvSpPr>
          <p:cNvPr id="6" name="Show">
            <a:extLst>
              <a:ext uri="{FF2B5EF4-FFF2-40B4-BE49-F238E27FC236}">
                <a16:creationId xmlns:a16="http://schemas.microsoft.com/office/drawing/2014/main" id="{E06ABAFB-52AB-4E6A-A19F-B93F1DB691D5}"/>
              </a:ext>
            </a:extLst>
          </p:cNvPr>
          <p:cNvSpPr/>
          <p:nvPr/>
        </p:nvSpPr>
        <p:spPr bwMode="auto">
          <a:xfrm>
            <a:off x="1955800" y="1217758"/>
            <a:ext cx="355600" cy="292608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Active-Show-Sort...-Tools...-Post, etc.">
            <a:extLst>
              <a:ext uri="{FF2B5EF4-FFF2-40B4-BE49-F238E27FC236}">
                <a16:creationId xmlns:a16="http://schemas.microsoft.com/office/drawing/2014/main" id="{E8C3356E-26DD-4BED-B2EC-15224196ECB9}"/>
              </a:ext>
            </a:extLst>
          </p:cNvPr>
          <p:cNvSpPr/>
          <p:nvPr/>
        </p:nvSpPr>
        <p:spPr bwMode="auto">
          <a:xfrm>
            <a:off x="2990850" y="1217758"/>
            <a:ext cx="3898900" cy="292100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Plan Options... - Hold">
            <a:extLst>
              <a:ext uri="{FF2B5EF4-FFF2-40B4-BE49-F238E27FC236}">
                <a16:creationId xmlns:a16="http://schemas.microsoft.com/office/drawing/2014/main" id="{190D8C30-4886-4C09-9C3D-4364E38B28E7}"/>
              </a:ext>
            </a:extLst>
          </p:cNvPr>
          <p:cNvSpPr/>
          <p:nvPr/>
        </p:nvSpPr>
        <p:spPr bwMode="auto">
          <a:xfrm>
            <a:off x="140199" y="1217758"/>
            <a:ext cx="1815601" cy="292100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Show All">
            <a:extLst>
              <a:ext uri="{FF2B5EF4-FFF2-40B4-BE49-F238E27FC236}">
                <a16:creationId xmlns:a16="http://schemas.microsoft.com/office/drawing/2014/main" id="{A1A4DE47-6132-402A-8650-FBE9F9F2FB9E}"/>
              </a:ext>
            </a:extLst>
          </p:cNvPr>
          <p:cNvSpPr/>
          <p:nvPr/>
        </p:nvSpPr>
        <p:spPr bwMode="auto">
          <a:xfrm>
            <a:off x="2311400" y="1217758"/>
            <a:ext cx="666751" cy="292608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Sort...-Tools...">
            <a:extLst>
              <a:ext uri="{FF2B5EF4-FFF2-40B4-BE49-F238E27FC236}">
                <a16:creationId xmlns:a16="http://schemas.microsoft.com/office/drawing/2014/main" id="{9466C541-23B4-46AC-8478-4BBA970C78A9}"/>
              </a:ext>
            </a:extLst>
          </p:cNvPr>
          <p:cNvSpPr/>
          <p:nvPr/>
        </p:nvSpPr>
        <p:spPr bwMode="auto">
          <a:xfrm>
            <a:off x="2976314" y="1217758"/>
            <a:ext cx="1238249" cy="292100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mplate...">
            <a:extLst>
              <a:ext uri="{FF2B5EF4-FFF2-40B4-BE49-F238E27FC236}">
                <a16:creationId xmlns:a16="http://schemas.microsoft.com/office/drawing/2014/main" id="{61FDEF63-3BDE-4196-94FE-01AECDC5D7FC}"/>
              </a:ext>
            </a:extLst>
          </p:cNvPr>
          <p:cNvSpPr/>
          <p:nvPr/>
        </p:nvSpPr>
        <p:spPr bwMode="auto">
          <a:xfrm>
            <a:off x="5257800" y="1217758"/>
            <a:ext cx="887163" cy="292100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Click Icon">
            <a:extLst>
              <a:ext uri="{FF2B5EF4-FFF2-40B4-BE49-F238E27FC236}">
                <a16:creationId xmlns:a16="http://schemas.microsoft.com/office/drawing/2014/main" id="{DFAA7933-D9B8-49B0-BACE-80ACC6D519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E8EFC-C122-403E-A1B3-1DBCD24251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220" y="1040890"/>
            <a:ext cx="789434" cy="12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7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0" grpId="1" animBg="1"/>
      <p:bldP spid="11" grpId="0" animBg="1"/>
      <p:bldP spid="11" grpId="1" animBg="1"/>
      <p:bldP spid="15" grpId="0" animBg="1"/>
      <p:bldP spid="1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do the numbers next to the fixes </a:t>
            </a:r>
            <a:r>
              <a:rPr lang="en-US" dirty="0" smtClean="0"/>
              <a:t>in the Hold </a:t>
            </a:r>
            <a:r>
              <a:rPr lang="en-US" dirty="0"/>
              <a:t>Data Menu </a:t>
            </a:r>
            <a:r>
              <a:rPr lang="en-US" dirty="0" smtClean="0"/>
              <a:t>mean?</a:t>
            </a: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Altitude at the fix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Projected EFC time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Estimated time at that fix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79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do you open the Hold Data Menu?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Hold…&gt;Type Flight ID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Flight ID&gt;Hold…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Flight ID&gt;Template&gt;Hold…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80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8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5300" y="840880"/>
            <a:ext cx="8050213" cy="439102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en-US" sz="2600" kern="0" dirty="0"/>
              <a:t>Purpose</a:t>
            </a:r>
          </a:p>
          <a:p>
            <a:pPr lvl="1"/>
            <a:r>
              <a:rPr lang="en-US" altLang="en-US" sz="2300" dirty="0"/>
              <a:t>Demonstrate managing RA displays, view layout, sort orders and coding, interact with flight entries</a:t>
            </a:r>
            <a:endParaRPr lang="en-US" altLang="en-US" dirty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</a:pPr>
            <a:r>
              <a:rPr lang="en-US" altLang="en-US" sz="2600" b="1" dirty="0">
                <a:ea typeface="+mn-ea"/>
                <a:cs typeface="+mn-cs"/>
              </a:rPr>
              <a:t>Materials</a:t>
            </a:r>
          </a:p>
          <a:p>
            <a:pPr lvl="1">
              <a:spcAft>
                <a:spcPts val="0"/>
              </a:spcAft>
            </a:pPr>
            <a:r>
              <a:rPr lang="en-US" altLang="en-US" sz="2300" dirty="0" smtClean="0"/>
              <a:t>TTL part-task exercise</a:t>
            </a:r>
            <a:r>
              <a:rPr lang="en-US" altLang="en-US" sz="2300" dirty="0"/>
              <a:t>: EDST Part 1</a:t>
            </a:r>
          </a:p>
          <a:p>
            <a:pPr>
              <a:spcAft>
                <a:spcPts val="0"/>
              </a:spcAft>
            </a:pPr>
            <a:r>
              <a:rPr lang="en-US" altLang="en-US" sz="2600" kern="0" dirty="0"/>
              <a:t>Directions</a:t>
            </a:r>
          </a:p>
          <a:p>
            <a:pPr lvl="1"/>
            <a:r>
              <a:rPr lang="en-US" altLang="en-US" sz="2300" kern="0" dirty="0"/>
              <a:t>This exercise takes approximately 45 minutes to complete. Each student must complete the checklist. No </a:t>
            </a:r>
            <a:r>
              <a:rPr lang="en-US" altLang="en-US" sz="2300" kern="0" dirty="0" smtClean="0"/>
              <a:t>headsets are required</a:t>
            </a:r>
            <a:r>
              <a:rPr lang="en-US" altLang="en-US" sz="2300" kern="0" dirty="0" smtClean="0"/>
              <a:t>.</a:t>
            </a:r>
            <a:endParaRPr lang="en-US" sz="2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9768" y="273041"/>
            <a:ext cx="8472488" cy="6096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kern="0" dirty="0"/>
              <a:t>Part-Task Exercise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45394" y="6336792"/>
            <a:ext cx="569955" cy="274320"/>
          </a:xfrm>
        </p:spPr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26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A25853-6516-4215-8377-36D2CFBC9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36792"/>
            <a:ext cx="569955" cy="274320"/>
          </a:xfrm>
        </p:spPr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82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F9A6F-ABC8-453A-A9E3-EA8307D52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8387" y="1897471"/>
            <a:ext cx="8347225" cy="3826502"/>
          </a:xfrm>
        </p:spPr>
        <p:txBody>
          <a:bodyPr/>
          <a:lstStyle/>
          <a:p>
            <a:r>
              <a:rPr lang="en-US" dirty="0"/>
              <a:t>Steps to manage the EDST</a:t>
            </a:r>
          </a:p>
          <a:p>
            <a:r>
              <a:rPr lang="en-US" dirty="0"/>
              <a:t>Aircraft List (ACL) and Departure List (DL) layout, sort orders, and modes</a:t>
            </a:r>
          </a:p>
          <a:p>
            <a:r>
              <a:rPr lang="en-US" dirty="0"/>
              <a:t>ACL and DL columns, symbols, colors and coding</a:t>
            </a:r>
          </a:p>
          <a:p>
            <a:r>
              <a:rPr lang="en-US" dirty="0"/>
              <a:t>Steps to interact with flight plan entries</a:t>
            </a:r>
          </a:p>
          <a:p>
            <a:r>
              <a:rPr lang="en-US" dirty="0"/>
              <a:t>Procedures for using templates to edit or create flight plans</a:t>
            </a:r>
          </a:p>
          <a:p>
            <a:r>
              <a:rPr lang="en-US" dirty="0"/>
              <a:t>The Hold Data Menu</a:t>
            </a:r>
          </a:p>
        </p:txBody>
      </p:sp>
    </p:spTree>
    <p:extLst>
      <p:ext uri="{BB962C8B-B14F-4D97-AF65-F5344CB8AC3E}">
        <p14:creationId xmlns:p14="http://schemas.microsoft.com/office/powerpoint/2010/main" val="72034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2F84-00E9-497B-BE89-4885D7780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02090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onitor">
            <a:extLst>
              <a:ext uri="{FF2B5EF4-FFF2-40B4-BE49-F238E27FC236}">
                <a16:creationId xmlns:a16="http://schemas.microsoft.com/office/drawing/2014/main" id="{8F4B8311-FAEE-4E4C-888A-0D206E0569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" t="1916" r="1530" b="3590"/>
          <a:stretch/>
        </p:blipFill>
        <p:spPr>
          <a:xfrm>
            <a:off x="685801" y="954088"/>
            <a:ext cx="7969250" cy="50276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Area View</a:t>
            </a:r>
          </a:p>
        </p:txBody>
      </p:sp>
      <p:pic>
        <p:nvPicPr>
          <p:cNvPr id="12" name="click icon">
            <a:extLst>
              <a:ext uri="{FF2B5EF4-FFF2-40B4-BE49-F238E27FC236}">
                <a16:creationId xmlns:a16="http://schemas.microsoft.com/office/drawing/2014/main" id="{4C972C55-7FB0-4739-998A-66C927C423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8</a:t>
            </a:fld>
            <a:endParaRPr lang="en-US" dirty="0"/>
          </a:p>
        </p:txBody>
      </p:sp>
      <p:pic>
        <p:nvPicPr>
          <p:cNvPr id="22" name="DL gray">
            <a:extLst>
              <a:ext uri="{FF2B5EF4-FFF2-40B4-BE49-F238E27FC236}">
                <a16:creationId xmlns:a16="http://schemas.microsoft.com/office/drawing/2014/main" id="{42D91D16-6066-4C36-B763-16F1550FD4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36" y="2654561"/>
            <a:ext cx="6865543" cy="2619592"/>
          </a:xfrm>
          <a:prstGeom prst="rect">
            <a:avLst/>
          </a:prstGeom>
        </p:spPr>
      </p:pic>
      <p:pic>
        <p:nvPicPr>
          <p:cNvPr id="31" name="MCA FR 814">
            <a:extLst>
              <a:ext uri="{FF2B5EF4-FFF2-40B4-BE49-F238E27FC236}">
                <a16:creationId xmlns:a16="http://schemas.microsoft.com/office/drawing/2014/main" id="{B29A81BE-6694-4C9D-B531-A6D8AA64F8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59" y="4405399"/>
            <a:ext cx="2867753" cy="898541"/>
          </a:xfrm>
          <a:prstGeom prst="rect">
            <a:avLst/>
          </a:prstGeom>
        </p:spPr>
      </p:pic>
      <p:pic>
        <p:nvPicPr>
          <p:cNvPr id="38" name="MCA ACCEPT">
            <a:extLst>
              <a:ext uri="{FF2B5EF4-FFF2-40B4-BE49-F238E27FC236}">
                <a16:creationId xmlns:a16="http://schemas.microsoft.com/office/drawing/2014/main" id="{786BF9B4-D8B0-4E5A-A076-AE364D642B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59" y="4405399"/>
            <a:ext cx="2867753" cy="898541"/>
          </a:xfrm>
          <a:prstGeom prst="rect">
            <a:avLst/>
          </a:prstGeom>
        </p:spPr>
      </p:pic>
      <p:pic>
        <p:nvPicPr>
          <p:cNvPr id="5" name="ACL cyan">
            <a:extLst>
              <a:ext uri="{FF2B5EF4-FFF2-40B4-BE49-F238E27FC236}">
                <a16:creationId xmlns:a16="http://schemas.microsoft.com/office/drawing/2014/main" id="{D4E0B1DD-67DB-431C-A55A-CE324AB861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8" y="1745553"/>
            <a:ext cx="6817624" cy="2624328"/>
          </a:xfrm>
          <a:prstGeom prst="rect">
            <a:avLst/>
          </a:prstGeom>
        </p:spPr>
      </p:pic>
      <p:pic>
        <p:nvPicPr>
          <p:cNvPr id="43" name="RA w/ FP">
            <a:extLst>
              <a:ext uri="{FF2B5EF4-FFF2-40B4-BE49-F238E27FC236}">
                <a16:creationId xmlns:a16="http://schemas.microsoft.com/office/drawing/2014/main" id="{4DA7ADDA-2118-4C5D-9F87-72823FD32B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21" y="4609911"/>
            <a:ext cx="2842134" cy="628724"/>
          </a:xfrm>
          <a:prstGeom prst="rect">
            <a:avLst/>
          </a:prstGeom>
        </p:spPr>
      </p:pic>
      <p:pic>
        <p:nvPicPr>
          <p:cNvPr id="17" name="Automatic">
            <a:extLst>
              <a:ext uri="{FF2B5EF4-FFF2-40B4-BE49-F238E27FC236}">
                <a16:creationId xmlns:a16="http://schemas.microsoft.com/office/drawing/2014/main" id="{BE492633-0446-4710-A0D5-BAC5F394CB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046" y="1777829"/>
            <a:ext cx="559467" cy="89071"/>
          </a:xfrm>
          <a:prstGeom prst="rect">
            <a:avLst/>
          </a:prstGeom>
        </p:spPr>
      </p:pic>
      <p:pic>
        <p:nvPicPr>
          <p:cNvPr id="18" name="TB A09g D08g P-gray Sck GIck S-y O-r 2340 31 MSG WAIT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t="9311" r="737" b="5812"/>
          <a:stretch/>
        </p:blipFill>
        <p:spPr>
          <a:xfrm>
            <a:off x="1040092" y="1322910"/>
            <a:ext cx="7251192" cy="238275"/>
          </a:xfrm>
          <a:prstGeom prst="rect">
            <a:avLst/>
          </a:prstGeom>
        </p:spPr>
      </p:pic>
      <p:sp>
        <p:nvSpPr>
          <p:cNvPr id="2" name="Up Arrow Callout 1"/>
          <p:cNvSpPr/>
          <p:nvPr/>
        </p:nvSpPr>
        <p:spPr bwMode="auto">
          <a:xfrm>
            <a:off x="982667" y="5094114"/>
            <a:ext cx="2867753" cy="781145"/>
          </a:xfrm>
          <a:prstGeom prst="upArrowCallout">
            <a:avLst/>
          </a:prstGeom>
          <a:solidFill>
            <a:schemeClr val="tx1"/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View forced to top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82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6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1750" cap="flat" cmpd="sng" algn="ctr">
          <a:solidFill>
            <a:srgbClr val="FFC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noFill/>
        <a:ln w="31750" cap="flat" cmpd="sng" algn="ctr">
          <a:solidFill>
            <a:srgbClr val="FFC000"/>
          </a:solidFill>
          <a:prstDash val="solid"/>
          <a:round/>
          <a:headEnd type="none" w="med" len="med"/>
          <a:tailEnd type="triangle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noFill/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noFill/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f0e10e1-3e2d-4cb5-bdd3-156dacd9dc33">WEXTPJNUKPJZ-1215587825-11907</_dlc_DocId>
    <_dlc_DocIdUrl xmlns="4f0e10e1-3e2d-4cb5-bdd3-156dacd9dc33">
      <Url>https://ksn2.faa.gov/stt/TTPPM/ER24/_layouts/15/DocIdRedir.aspx?ID=WEXTPJNUKPJZ-1215587825-11907</Url>
      <Description>WEXTPJNUKPJZ-1215587825-11907</Description>
    </_dlc_DocIdUrl>
  </documentManagement>
</p:properties>
</file>

<file path=customXml/item3.xml><?xml version="1.0" encoding="utf-8"?>
<sisl xmlns:xsi="http://www.w3.org/2001/XMLSchema-instance" xmlns:xsd="http://www.w3.org/2001/XMLSchema" xmlns="http://www.boldonjames.com/2008/01/sie/internal/label" sislVersion="0" policy="c8d5760e-638a-47e8-9e2e-1226c2cb268d" origin="userSelected">
  <element uid="42834bfb-1ec1-4beb-bd64-eb83fb3cb3f3" value=""/>
</sisl>
</file>

<file path=customXml/item4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OGQ1NzYwZS02MzhhLTQ3ZTgtOWUyZS0xMjI2YzJjYjI2OGQiIG9yaWdpbj0idXNlclNlbGVjdGVkIj48ZWxlbWVudCB1aWQ9IjQyODM0YmZiLTFlYzEtNGJlYi1iZDY0LWViODNmYjNjYjNmMyIgdmFsdWU9IiIgeG1sbnM9Imh0dHA6Ly93d3cuYm9sZG9uamFtZXMuY29tLzIwMDgvMDEvc2llL2ludGVybmFsL2xhYmVsIiAvPjwvc2lzbD48VXNlck5hbWU+TEVJRE9TLUNPUlBcaHVudGxleWE8L1VzZXJOYW1lPjxEYXRlVGltZT40LzE5LzIwMTkgMzowMTowMiBQTTwvRGF0ZVRpbWU+PExhYmVsU3RyaW5nPlVucmVzdHJpY3RlZDwvTGFiZWxTdHJpbmc+PC9pdGVtPjwvbGFiZWxIaXN0b3J5Pg==</Value>
</WrappedLabelHistory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FAFDB35B5AD34C89EBE32B06747F48" ma:contentTypeVersion="0" ma:contentTypeDescription="Create a new document." ma:contentTypeScope="" ma:versionID="e72e5cf3a644bd3c2a76949ef822e5f3">
  <xsd:schema xmlns:xsd="http://www.w3.org/2001/XMLSchema" xmlns:xs="http://www.w3.org/2001/XMLSchema" xmlns:p="http://schemas.microsoft.com/office/2006/metadata/properties" xmlns:ns2="4f0e10e1-3e2d-4cb5-bdd3-156dacd9dc33" targetNamespace="http://schemas.microsoft.com/office/2006/metadata/properties" ma:root="true" ma:fieldsID="b03bf376aeaf2378700ad64a9a2727c9" ns2:_="">
    <xsd:import namespace="4f0e10e1-3e2d-4cb5-bdd3-156dacd9dc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e10e1-3e2d-4cb5-bdd3-156dacd9dc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6C3D69F-504B-4C39-BFB0-73BB059A9E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6916DE-013D-4894-BF96-985828AE499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5DB93E8-A744-4FF3-80B0-AC8F3511524E}">
  <ds:schemaRefs>
    <ds:schemaRef ds:uri="http://www.w3.org/2001/XMLSchema"/>
    <ds:schemaRef ds:uri="http://www.boldonjames.com/2008/01/sie/internal/label"/>
  </ds:schemaRefs>
</ds:datastoreItem>
</file>

<file path=customXml/itemProps4.xml><?xml version="1.0" encoding="utf-8"?>
<ds:datastoreItem xmlns:ds="http://schemas.openxmlformats.org/officeDocument/2006/customXml" ds:itemID="{AA31371E-2F65-4755-AE0B-8900F7D1653C}">
  <ds:schemaRefs>
    <ds:schemaRef ds:uri="http://www.w3.org/2001/XMLSchema"/>
    <ds:schemaRef ds:uri="http://www.boldonjames.com/2016/02/Classifier/internal/wrappedLabelHistory"/>
  </ds:schemaRefs>
</ds:datastoreItem>
</file>

<file path=customXml/itemProps5.xml><?xml version="1.0" encoding="utf-8"?>
<ds:datastoreItem xmlns:ds="http://schemas.openxmlformats.org/officeDocument/2006/customXml" ds:itemID="{EACC9F65-C092-41D3-8914-CDC0382798BB}"/>
</file>

<file path=customXml/itemProps6.xml><?xml version="1.0" encoding="utf-8"?>
<ds:datastoreItem xmlns:ds="http://schemas.openxmlformats.org/officeDocument/2006/customXml" ds:itemID="{C667FC12-4936-4700-95F5-017AFD160F4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68736</TotalTime>
  <Words>1847</Words>
  <Application>Microsoft Office PowerPoint</Application>
  <PresentationFormat>On-screen Show (4:3)</PresentationFormat>
  <Paragraphs>525</Paragraphs>
  <Slides>84</Slides>
  <Notes>84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84</vt:i4>
      </vt:variant>
    </vt:vector>
  </HeadingPairs>
  <TitlesOfParts>
    <vt:vector size="92" baseType="lpstr">
      <vt:lpstr>Arial</vt:lpstr>
      <vt:lpstr>Consolas</vt:lpstr>
      <vt:lpstr>Courier New</vt:lpstr>
      <vt:lpstr>Times New Roman</vt:lpstr>
      <vt:lpstr>Wingdings</vt:lpstr>
      <vt:lpstr>6_Custom Design</vt:lpstr>
      <vt:lpstr>7_Custom Design</vt:lpstr>
      <vt:lpstr>8_Custom Design</vt:lpstr>
      <vt:lpstr>PowerPoint Presentation</vt:lpstr>
      <vt:lpstr>PowerPoint Presentation</vt:lpstr>
      <vt:lpstr>RA Trackball</vt:lpstr>
      <vt:lpstr>Window Focus</vt:lpstr>
      <vt:lpstr>EDST Toolbar</vt:lpstr>
      <vt:lpstr>Adjust Views</vt:lpstr>
      <vt:lpstr>Dwell and Selection Emphasis</vt:lpstr>
      <vt:lpstr>Menu Bar Buttons</vt:lpstr>
      <vt:lpstr>Response Area View</vt:lpstr>
      <vt:lpstr>Status and Outage Views</vt:lpstr>
      <vt:lpstr>Knowledge Check</vt:lpstr>
      <vt:lpstr>Knowledge Check</vt:lpstr>
      <vt:lpstr>Knowledge Check</vt:lpstr>
      <vt:lpstr>Knowledge Check</vt:lpstr>
      <vt:lpstr>Knowledge Check</vt:lpstr>
      <vt:lpstr>Knowledge Check</vt:lpstr>
      <vt:lpstr>Knowledge Check</vt:lpstr>
      <vt:lpstr>Layout and Characteristics</vt:lpstr>
      <vt:lpstr>Posting Areas</vt:lpstr>
      <vt:lpstr>Sorting Normal Posting Areas</vt:lpstr>
      <vt:lpstr>Manual Posting Mode</vt:lpstr>
      <vt:lpstr>Automatic Posting Mode</vt:lpstr>
      <vt:lpstr>Knowledge Check</vt:lpstr>
      <vt:lpstr>Knowledge Check</vt:lpstr>
      <vt:lpstr>ACL Columns </vt:lpstr>
      <vt:lpstr>Bookkeeping Column</vt:lpstr>
      <vt:lpstr>Remove New Entry Coding</vt:lpstr>
      <vt:lpstr>Alerts</vt:lpstr>
      <vt:lpstr>Knowledge Check</vt:lpstr>
      <vt:lpstr>Knowledge Check</vt:lpstr>
      <vt:lpstr>Knowledge Check</vt:lpstr>
      <vt:lpstr>Knowledge Check</vt:lpstr>
      <vt:lpstr>Flight Information</vt:lpstr>
      <vt:lpstr>Route Field Coding</vt:lpstr>
      <vt:lpstr>Knowledge Check</vt:lpstr>
      <vt:lpstr>Knowledge Check</vt:lpstr>
      <vt:lpstr>Knowledge Check</vt:lpstr>
      <vt:lpstr>Knowledge Check</vt:lpstr>
      <vt:lpstr>Knowledge Check</vt:lpstr>
      <vt:lpstr>Knowledge Check</vt:lpstr>
      <vt:lpstr>Knowledge Check</vt:lpstr>
      <vt:lpstr>Knowledge Check</vt:lpstr>
      <vt:lpstr>Point Out Column</vt:lpstr>
      <vt:lpstr>Coordination and UTM Columns</vt:lpstr>
      <vt:lpstr>Heading and Speed Column</vt:lpstr>
      <vt:lpstr>Hold and TFM Columns</vt:lpstr>
      <vt:lpstr>DL Specific Columns</vt:lpstr>
      <vt:lpstr>DL Specific Columns (Cont’d)</vt:lpstr>
      <vt:lpstr>EDCT Column</vt:lpstr>
      <vt:lpstr>ACL and DL Entry Coding</vt:lpstr>
      <vt:lpstr>Knowledge Check</vt:lpstr>
      <vt:lpstr>Knowledge Check</vt:lpstr>
      <vt:lpstr>Knowledge Check</vt:lpstr>
      <vt:lpstr>Keep All Entries</vt:lpstr>
      <vt:lpstr>Keep Individual Entries</vt:lpstr>
      <vt:lpstr>Delete an Entry</vt:lpstr>
      <vt:lpstr>Clean Up</vt:lpstr>
      <vt:lpstr>Add/Find Box</vt:lpstr>
      <vt:lpstr>Hotbox</vt:lpstr>
      <vt:lpstr>Move - Special Posting Area</vt:lpstr>
      <vt:lpstr>Plans Display</vt:lpstr>
      <vt:lpstr>Knowledge Check</vt:lpstr>
      <vt:lpstr>Knowledge Check</vt:lpstr>
      <vt:lpstr>Knowledge Check</vt:lpstr>
      <vt:lpstr>Knowledge Check</vt:lpstr>
      <vt:lpstr>Knowledge Check</vt:lpstr>
      <vt:lpstr>Knowledge Check</vt:lpstr>
      <vt:lpstr>Flight Plan Template</vt:lpstr>
      <vt:lpstr>Amendment Template</vt:lpstr>
      <vt:lpstr>Flight Plan Template, More…</vt:lpstr>
      <vt:lpstr>Equipment Template SURV Tab</vt:lpstr>
      <vt:lpstr>Equipment Template NAV Tab</vt:lpstr>
      <vt:lpstr>Equipment Template COMM Tab</vt:lpstr>
      <vt:lpstr>Equipment Template APP/SERV Tab</vt:lpstr>
      <vt:lpstr>Knowledge Check</vt:lpstr>
      <vt:lpstr>Knowledge Check</vt:lpstr>
      <vt:lpstr>Knowledge Check</vt:lpstr>
      <vt:lpstr>Hold Data Menu</vt:lpstr>
      <vt:lpstr>Knowledge Check</vt:lpstr>
      <vt:lpstr>Knowledge Check</vt:lpstr>
      <vt:lpstr>Knowledge Check</vt:lpstr>
      <vt:lpstr>Part-Task Exercise</vt:lpstr>
      <vt:lpstr>PowerPoint Presentation</vt:lpstr>
      <vt:lpstr>The End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Nicholson, Nancy A-CTR (FAA)</cp:lastModifiedBy>
  <cp:revision>1287</cp:revision>
  <dcterms:created xsi:type="dcterms:W3CDTF">2005-01-28T20:32:53Z</dcterms:created>
  <dcterms:modified xsi:type="dcterms:W3CDTF">2022-08-10T14:24:41Z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0x0101003DFAFDB35B5AD34C89EBE32B06747F48</vt:lpwstr>
  </property>
  <property fmtid="{D5CDD505-2E9C-101B-9397-08002B2CF9AE}" pid="3" name="docIndexRef">
    <vt:lpwstr>b81845a9-d962-4598-a008-0928621941da</vt:lpwstr>
  </property>
  <property fmtid="{D5CDD505-2E9C-101B-9397-08002B2CF9AE}" pid="4" name="bjSaver">
    <vt:lpwstr>nAFgvCsYDVYf5XXx5wFs3z9OzyqVTT+J</vt:lpwstr>
  </property>
  <property fmtid="{D5CDD505-2E9C-101B-9397-08002B2CF9AE}" pid="5" name="bjDocumentLabelXML">
    <vt:lpwstr>&lt;?xml version="1.0" encoding="us-ascii"?&gt;&lt;sisl xmlns:xsi="http://www.w3.org/2001/XMLSchema-instance" xmlns:xsd="http://www.w3.org/2001/XMLSchema" sislVersion="0" policy="c8d5760e-638a-47e8-9e2e-1226c2cb268d" origin="userSelected" xmlns="http://www.boldonj</vt:lpwstr>
  </property>
  <property fmtid="{D5CDD505-2E9C-101B-9397-08002B2CF9AE}" pid="6" name="bjDocumentLabelXML-0">
    <vt:lpwstr>ames.com/2008/01/sie/internal/label"&gt;&lt;element uid="42834bfb-1ec1-4beb-bd64-eb83fb3cb3f3" value="" /&gt;&lt;/sisl&gt;</vt:lpwstr>
  </property>
  <property fmtid="{D5CDD505-2E9C-101B-9397-08002B2CF9AE}" pid="7" name="bjDocumentSecurityLabel">
    <vt:lpwstr>Unrestricted</vt:lpwstr>
  </property>
  <property fmtid="{D5CDD505-2E9C-101B-9397-08002B2CF9AE}" pid="8" name="bjLabelHistoryID">
    <vt:lpwstr>{AA31371E-2F65-4755-AE0B-8900F7D1653C}</vt:lpwstr>
  </property>
  <property fmtid="{D5CDD505-2E9C-101B-9397-08002B2CF9AE}" pid="9" name="_dlc_DocIdItemGuid">
    <vt:lpwstr>396b9c5e-e8ad-441d-9837-43d9aae26dbf</vt:lpwstr>
  </property>
</Properties>
</file>