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customXml/itemProps4.xml" ContentType="application/vnd.openxmlformats-officedocument.customXmlPropertie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6"/>
  </p:sldMasterIdLst>
  <p:notesMasterIdLst>
    <p:notesMasterId r:id="rId34"/>
  </p:notesMasterIdLst>
  <p:handoutMasterIdLst>
    <p:handoutMasterId r:id="rId35"/>
  </p:handoutMasterIdLst>
  <p:sldIdLst>
    <p:sldId id="759" r:id="rId7"/>
    <p:sldId id="304" r:id="rId8"/>
    <p:sldId id="767" r:id="rId9"/>
    <p:sldId id="731" r:id="rId10"/>
    <p:sldId id="733" r:id="rId11"/>
    <p:sldId id="734" r:id="rId12"/>
    <p:sldId id="735" r:id="rId13"/>
    <p:sldId id="736" r:id="rId14"/>
    <p:sldId id="737" r:id="rId15"/>
    <p:sldId id="738" r:id="rId16"/>
    <p:sldId id="739" r:id="rId17"/>
    <p:sldId id="740" r:id="rId18"/>
    <p:sldId id="741" r:id="rId19"/>
    <p:sldId id="742" r:id="rId20"/>
    <p:sldId id="755" r:id="rId21"/>
    <p:sldId id="664" r:id="rId22"/>
    <p:sldId id="663" r:id="rId23"/>
    <p:sldId id="743" r:id="rId24"/>
    <p:sldId id="762" r:id="rId25"/>
    <p:sldId id="764" r:id="rId26"/>
    <p:sldId id="757" r:id="rId27"/>
    <p:sldId id="756" r:id="rId28"/>
    <p:sldId id="748" r:id="rId29"/>
    <p:sldId id="758" r:id="rId30"/>
    <p:sldId id="769" r:id="rId31"/>
    <p:sldId id="752" r:id="rId32"/>
    <p:sldId id="5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CE9A3-EBAB-45AB-BB33-11C3B62097A0}">
          <p14:sldIdLst>
            <p14:sldId id="759"/>
            <p14:sldId id="304"/>
            <p14:sldId id="767"/>
          </p14:sldIdLst>
        </p14:section>
        <p14:section name="Primary Radar" id="{48563462-FBBB-4278-9607-9D96D4737675}">
          <p14:sldIdLst>
            <p14:sldId id="731"/>
            <p14:sldId id="733"/>
            <p14:sldId id="734"/>
            <p14:sldId id="735"/>
            <p14:sldId id="736"/>
            <p14:sldId id="737"/>
          </p14:sldIdLst>
        </p14:section>
        <p14:section name="Radar Beacon Systems" id="{6F997AE8-CA0D-4F9B-A3C5-40A74DA39C0E}">
          <p14:sldIdLst>
            <p14:sldId id="738"/>
            <p14:sldId id="739"/>
            <p14:sldId id="740"/>
          </p14:sldIdLst>
        </p14:section>
        <p14:section name="Digitized Radar" id="{0C758CCB-855C-427C-803A-591BC3890737}">
          <p14:sldIdLst>
            <p14:sldId id="741"/>
            <p14:sldId id="742"/>
            <p14:sldId id="755"/>
            <p14:sldId id="664"/>
          </p14:sldIdLst>
        </p14:section>
        <p14:section name="ADS-B" id="{58F64A6E-B69B-4269-9EC1-B5CBDB8B1337}">
          <p14:sldIdLst>
            <p14:sldId id="663"/>
            <p14:sldId id="743"/>
            <p14:sldId id="762"/>
            <p14:sldId id="764"/>
          </p14:sldIdLst>
        </p14:section>
        <p14:section name="Area of Interest" id="{9384A1F6-BF61-4F86-BD22-376AC9FD6B8B}">
          <p14:sldIdLst>
            <p14:sldId id="757"/>
            <p14:sldId id="756"/>
            <p14:sldId id="748"/>
            <p14:sldId id="758"/>
            <p14:sldId id="769"/>
          </p14:sldIdLst>
        </p14:section>
        <p14:section name="Factors Affecting Radar" id="{BF6B47DE-5C12-4A40-A537-6218981047DA}">
          <p14:sldIdLst/>
        </p14:section>
        <p14:section name="Conclusion" id="{F7B9802E-69DD-4A15-9DF8-BB12E3BC4400}">
          <p14:sldIdLst>
            <p14:sldId id="752"/>
            <p14:sldId id="5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2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96E"/>
    <a:srgbClr val="003399"/>
    <a:srgbClr val="CFCFD9"/>
    <a:srgbClr val="990000"/>
    <a:srgbClr val="8A0106"/>
    <a:srgbClr val="BE0107"/>
    <a:srgbClr val="616267"/>
    <a:srgbClr val="003299"/>
    <a:srgbClr val="0066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BF9-2468-421F-97D2-DC6454AFBCD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228-61F3-409C-AC63-7586281A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b="0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7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2703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4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523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932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9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51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i="0" dirty="0">
              <a:ea typeface="MS PGothic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261A6F-76DA-774E-ADE6-87D1721C00D5}" type="slidenum">
              <a:rPr lang="en-US" sz="1800"/>
              <a:pPr/>
              <a:t>18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611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10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8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1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90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58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2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15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5423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073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7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3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6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1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215E821-AC02-410E-BF4E-421C8F5CF2A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981076" y="6336793"/>
            <a:ext cx="36210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d(d): </a:t>
            </a:r>
            <a:r>
              <a:rPr lang="en-US" altLang="en-US" sz="12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1200" baseline="0" dirty="0">
                <a:solidFill>
                  <a:schemeClr val="bg1"/>
                </a:solidFill>
              </a:rPr>
              <a:t> Xxx </a:t>
            </a:r>
            <a:r>
              <a:rPr lang="en-US" altLang="en-US" sz="1200" baseline="0" dirty="0" err="1">
                <a:solidFill>
                  <a:schemeClr val="bg1"/>
                </a:solidFill>
              </a:rPr>
              <a:t>Xxxxxxx</a:t>
            </a:r>
            <a:r>
              <a:rPr lang="en-US" altLang="en-US" sz="1200" baseline="0" dirty="0">
                <a:solidFill>
                  <a:schemeClr val="bg1"/>
                </a:solidFill>
              </a:rPr>
              <a:t> &amp; </a:t>
            </a:r>
            <a:r>
              <a:rPr lang="en-US" altLang="en-US" sz="1200" baseline="0" dirty="0" err="1">
                <a:solidFill>
                  <a:schemeClr val="bg1"/>
                </a:solidFill>
              </a:rPr>
              <a:t>Xxxxxx</a:t>
            </a:r>
            <a:r>
              <a:rPr lang="en-US" altLang="en-US" sz="1200" baseline="0" dirty="0">
                <a:solidFill>
                  <a:schemeClr val="bg1"/>
                </a:solidFill>
              </a:rPr>
              <a:t> Arial 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092950" y="64579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451A9-3D09-4DBA-AE8B-61024EDAA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FF23-CAFB-475D-AD9A-16C0587F7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479549"/>
            <a:ext cx="8472487" cy="341860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914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defRPr sz="2400"/>
            </a:lvl2pPr>
          </a:lstStyle>
          <a:p>
            <a:pPr lvl="0"/>
            <a:r>
              <a:rPr lang="en-US" dirty="0"/>
              <a:t>Click to edit question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819E-C622-4945-BE3A-99A33C997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4" y="295345"/>
            <a:ext cx="4685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Knowledge Check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85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9065B96-3DAB-42D1-B145-2BE4FF4316FF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9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8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C: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 Fundamentals of ATC Surveillance Systems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lang="en-US" sz="14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43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962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1</a:t>
            </a:r>
            <a:r>
              <a:rPr lang="en-US" altLang="en-US" sz="1200" baseline="0" dirty="0" smtClean="0">
                <a:solidFill>
                  <a:schemeClr val="bg1"/>
                </a:solidFill>
              </a:rPr>
              <a:t>: Fundamentals of ATC Surveillance Systems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9" r:id="rId3"/>
    <p:sldLayoutId id="2147483664" r:id="rId4"/>
    <p:sldLayoutId id="2147483666" r:id="rId5"/>
    <p:sldLayoutId id="2147483667" r:id="rId6"/>
    <p:sldLayoutId id="2147483668" r:id="rId7"/>
    <p:sldLayoutId id="214748367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0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03300"/>
            <a:ext cx="8466137" cy="49371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506413" y="2160588"/>
            <a:ext cx="2484437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Situation Display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Radar Beacon System</a:t>
            </a:r>
          </a:p>
        </p:txBody>
      </p:sp>
      <p:sp>
        <p:nvSpPr>
          <p:cNvPr id="20" name="AutoShape 160"/>
          <p:cNvSpPr>
            <a:spLocks noChangeArrowheads="1"/>
          </p:cNvSpPr>
          <p:nvPr/>
        </p:nvSpPr>
        <p:spPr bwMode="auto">
          <a:xfrm>
            <a:off x="8378825" y="4770438"/>
            <a:ext cx="320675" cy="466725"/>
          </a:xfrm>
          <a:prstGeom prst="curvedLeftArrow">
            <a:avLst>
              <a:gd name="adj1" fmla="val 29042"/>
              <a:gd name="adj2" fmla="val 58150"/>
              <a:gd name="adj3" fmla="val 33333"/>
            </a:avLst>
          </a:prstGeom>
          <a:solidFill>
            <a:srgbClr val="FF00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en-US" sz="4400" b="1" dirty="0"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Text Box 364"/>
          <p:cNvSpPr txBox="1">
            <a:spLocks noChangeArrowheads="1"/>
          </p:cNvSpPr>
          <p:nvPr/>
        </p:nvSpPr>
        <p:spPr bwMode="auto">
          <a:xfrm>
            <a:off x="7431088" y="2400300"/>
            <a:ext cx="1346200" cy="7397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22039"/>
                </a:solidFill>
                <a:ea typeface="+mn-ea"/>
                <a:cs typeface="+mn-cs"/>
              </a:rPr>
              <a:t>Triggered Transponder Reply Pulse</a:t>
            </a:r>
          </a:p>
        </p:txBody>
      </p:sp>
      <p:sp>
        <p:nvSpPr>
          <p:cNvPr id="22" name="Line 397"/>
          <p:cNvSpPr>
            <a:spLocks noChangeShapeType="1"/>
          </p:cNvSpPr>
          <p:nvPr/>
        </p:nvSpPr>
        <p:spPr bwMode="auto">
          <a:xfrm flipH="1">
            <a:off x="7675563" y="3140075"/>
            <a:ext cx="428625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" name="Text Box 364"/>
          <p:cNvSpPr txBox="1">
            <a:spLocks noChangeArrowheads="1"/>
          </p:cNvSpPr>
          <p:nvPr/>
        </p:nvSpPr>
        <p:spPr bwMode="auto">
          <a:xfrm>
            <a:off x="4186238" y="4048125"/>
            <a:ext cx="1346200" cy="5222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22039"/>
                </a:solidFill>
                <a:ea typeface="+mn-ea"/>
                <a:cs typeface="+mn-cs"/>
              </a:rPr>
              <a:t>Interrogator</a:t>
            </a:r>
            <a:br>
              <a:rPr lang="en-US" sz="1400" b="1" dirty="0">
                <a:solidFill>
                  <a:srgbClr val="122039"/>
                </a:solidFill>
                <a:ea typeface="+mn-ea"/>
                <a:cs typeface="+mn-cs"/>
              </a:rPr>
            </a:br>
            <a:r>
              <a:rPr lang="en-US" sz="1400" b="1" dirty="0">
                <a:solidFill>
                  <a:srgbClr val="122039"/>
                </a:solidFill>
                <a:ea typeface="+mn-ea"/>
                <a:cs typeface="+mn-cs"/>
              </a:rPr>
              <a:t>Pulse</a:t>
            </a:r>
          </a:p>
        </p:txBody>
      </p:sp>
      <p:sp>
        <p:nvSpPr>
          <p:cNvPr id="33" name="Line 397"/>
          <p:cNvSpPr>
            <a:spLocks noChangeShapeType="1"/>
          </p:cNvSpPr>
          <p:nvPr/>
        </p:nvSpPr>
        <p:spPr bwMode="auto">
          <a:xfrm flipV="1">
            <a:off x="4891088" y="3333750"/>
            <a:ext cx="641350" cy="714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7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538413"/>
            <a:ext cx="2484437" cy="3222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2" name="Group 6"/>
          <p:cNvGrpSpPr>
            <a:grpSpLocks/>
          </p:cNvGrpSpPr>
          <p:nvPr/>
        </p:nvGrpSpPr>
        <p:grpSpPr bwMode="auto">
          <a:xfrm>
            <a:off x="1233488" y="2543175"/>
            <a:ext cx="1878012" cy="3057525"/>
            <a:chOff x="1292347" y="2912673"/>
            <a:chExt cx="1877411" cy="3058209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1305043" y="3074634"/>
              <a:ext cx="547512" cy="32233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H="1">
              <a:off x="1292347" y="4070220"/>
              <a:ext cx="530055" cy="39855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0735" name="Group 5"/>
            <p:cNvGrpSpPr>
              <a:grpSpLocks/>
            </p:cNvGrpSpPr>
            <p:nvPr/>
          </p:nvGrpSpPr>
          <p:grpSpPr bwMode="auto">
            <a:xfrm>
              <a:off x="1792045" y="2912673"/>
              <a:ext cx="1377713" cy="3058209"/>
              <a:chOff x="1768659" y="2912673"/>
              <a:chExt cx="1377713" cy="3058209"/>
            </a:xfrm>
          </p:grpSpPr>
          <p:sp>
            <p:nvSpPr>
              <p:cNvPr id="30737" name="Text Box 5"/>
              <p:cNvSpPr txBox="1">
                <a:spLocks noChangeArrowheads="1"/>
              </p:cNvSpPr>
              <p:nvPr/>
            </p:nvSpPr>
            <p:spPr bwMode="auto">
              <a:xfrm>
                <a:off x="1770009" y="3867150"/>
                <a:ext cx="13763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Paired </a:t>
                </a:r>
                <a:br>
                  <a:rPr lang="en-US" sz="1200" b="1" dirty="0">
                    <a:solidFill>
                      <a:schemeClr val="bg1"/>
                    </a:solidFill>
                  </a:rPr>
                </a:br>
                <a:r>
                  <a:rPr lang="en-US" sz="1200" b="1" dirty="0">
                    <a:solidFill>
                      <a:schemeClr val="bg1"/>
                    </a:solidFill>
                  </a:rPr>
                  <a:t>Limited Data Block</a:t>
                </a:r>
              </a:p>
            </p:txBody>
          </p:sp>
          <p:sp>
            <p:nvSpPr>
              <p:cNvPr id="30738" name="Text Box 7"/>
              <p:cNvSpPr txBox="1">
                <a:spLocks noChangeArrowheads="1"/>
              </p:cNvSpPr>
              <p:nvPr/>
            </p:nvSpPr>
            <p:spPr bwMode="auto">
              <a:xfrm>
                <a:off x="1768659" y="2912673"/>
                <a:ext cx="12414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Unpaired  Limited Data Block</a:t>
                </a:r>
              </a:p>
            </p:txBody>
          </p:sp>
          <p:sp>
            <p:nvSpPr>
              <p:cNvPr id="30739" name="Text Box 5"/>
              <p:cNvSpPr txBox="1">
                <a:spLocks noChangeArrowheads="1"/>
              </p:cNvSpPr>
              <p:nvPr/>
            </p:nvSpPr>
            <p:spPr bwMode="auto">
              <a:xfrm>
                <a:off x="1770010" y="4955219"/>
                <a:ext cx="13763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Paired Limited Data Block Eligible for Reduced Separation</a:t>
                </a:r>
              </a:p>
            </p:txBody>
          </p:sp>
        </p:grp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1292347" y="5138846"/>
              <a:ext cx="507837" cy="37155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3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Radar Beacon Modes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948819"/>
            <a:ext cx="8050213" cy="5067806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Modes 1 and 2 - Military use only</a:t>
            </a:r>
          </a:p>
          <a:p>
            <a:pPr marL="662940" lvl="1" indent="-342900" eaLnBrk="1" hangingPunct="1">
              <a:spcAft>
                <a:spcPts val="5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Mode 1 provides 2 digit 5 bit mission code</a:t>
            </a:r>
          </a:p>
          <a:p>
            <a:pPr marL="662940" lvl="1" indent="-342900" eaLnBrk="1" hangingPunct="1">
              <a:spcAft>
                <a:spcPts val="5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b="0" dirty="0" smtClean="0"/>
              <a:t>Mode 2 provides 4 digit octal unit code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Mode 3/A</a:t>
            </a:r>
          </a:p>
          <a:p>
            <a:pPr marL="662940" lvl="1" indent="-342900" eaLnBrk="1" hangingPunct="1">
              <a:spcAft>
                <a:spcPts val="5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Used</a:t>
            </a:r>
            <a:r>
              <a:rPr lang="en-US" altLang="en-US" sz="2000" dirty="0" smtClean="0"/>
              <a:t> by ATC for target tracking and identification</a:t>
            </a:r>
          </a:p>
          <a:p>
            <a:pPr marL="662940" lvl="1" indent="-342900" eaLnBrk="1" hangingPunct="1">
              <a:spcAft>
                <a:spcPts val="5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/>
              <a:t>Provides</a:t>
            </a:r>
            <a:r>
              <a:rPr lang="en-US" altLang="en-US" sz="2000" dirty="0" smtClean="0"/>
              <a:t> a 4 digit octal identification code for the aircraft</a:t>
            </a:r>
            <a:endParaRPr lang="en-US" altLang="en-US" sz="2000" dirty="0"/>
          </a:p>
          <a:p>
            <a:pPr marL="342900" indent="-342900" eaLnBrk="1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Mode C</a:t>
            </a:r>
          </a:p>
          <a:p>
            <a:pPr marL="662940" lvl="1" indent="-342900" eaLnBrk="1" hangingPunct="1">
              <a:spcAft>
                <a:spcPts val="5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Provides the aircraft’s altitude in 100’ increments and is usually combined with Mode 3/A</a:t>
            </a:r>
            <a:endParaRPr lang="en-US" altLang="en-US" sz="20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Mode S (Select)</a:t>
            </a:r>
          </a:p>
          <a:p>
            <a:pPr marL="662940" lvl="1" indent="-342900" eaLnBrk="1" hangingPunct="1">
              <a:spcAft>
                <a:spcPts val="800"/>
              </a:spcAft>
              <a:buFont typeface="Arial" panose="020B0604020202020204" pitchFamily="34" charset="0"/>
              <a:buChar char="‒"/>
              <a:defRPr/>
            </a:pPr>
            <a:r>
              <a:rPr lang="en-US" altLang="en-US" sz="2000" b="0" dirty="0" smtClean="0"/>
              <a:t>Transmits information about the aircraft to the Secondary Surveillance Radar (SSR) system, to TCAS receivers and to the ADS-B system</a:t>
            </a:r>
            <a:endParaRPr lang="en-US" altLang="en-US" sz="20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7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type of radar that relies on an interrogator pulse and return, not a reflected signal from the aircraft?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Primary</a:t>
            </a:r>
          </a:p>
          <a:p>
            <a:pPr lvl="1"/>
            <a:r>
              <a:rPr lang="en-US" dirty="0" smtClean="0"/>
              <a:t>Secondary</a:t>
            </a:r>
          </a:p>
          <a:p>
            <a:pPr lvl="1"/>
            <a:r>
              <a:rPr lang="en-US" dirty="0" smtClean="0"/>
              <a:t>Digitized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9" y="3755403"/>
            <a:ext cx="2061132" cy="195086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Digitized Radar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990600"/>
            <a:ext cx="8504237" cy="14033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Uses </a:t>
            </a:r>
            <a:r>
              <a:rPr lang="en-US" dirty="0" smtClean="0"/>
              <a:t>surveillance information from all sources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Combined with flight plan information in ERAM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Displays </a:t>
            </a:r>
            <a:r>
              <a:rPr lang="en-US" dirty="0" smtClean="0"/>
              <a:t>digital target symbol and data </a:t>
            </a:r>
            <a:r>
              <a:rPr lang="en-US" dirty="0"/>
              <a:t>in alphanumeric form </a:t>
            </a:r>
            <a:r>
              <a:rPr lang="en-US" dirty="0" smtClean="0"/>
              <a:t>(data </a:t>
            </a:r>
            <a:r>
              <a:rPr lang="en-US" dirty="0"/>
              <a:t>block)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61" y="3755403"/>
            <a:ext cx="1035990" cy="19586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8"/>
          <p:cNvSpPr txBox="1">
            <a:spLocks noChangeArrowheads="1"/>
          </p:cNvSpPr>
          <p:nvPr/>
        </p:nvSpPr>
        <p:spPr bwMode="auto">
          <a:xfrm>
            <a:off x="360364" y="5706269"/>
            <a:ext cx="2684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122039"/>
                </a:solidFill>
              </a:rPr>
              <a:t>Radar Antenna</a:t>
            </a:r>
          </a:p>
        </p:txBody>
      </p:sp>
      <p:sp>
        <p:nvSpPr>
          <p:cNvPr id="47116" name="Text Box 8"/>
          <p:cNvSpPr txBox="1">
            <a:spLocks noChangeArrowheads="1"/>
          </p:cNvSpPr>
          <p:nvPr/>
        </p:nvSpPr>
        <p:spPr bwMode="auto">
          <a:xfrm>
            <a:off x="3636963" y="5706269"/>
            <a:ext cx="1514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122039"/>
                </a:solidFill>
              </a:rPr>
              <a:t>Processor</a:t>
            </a:r>
          </a:p>
        </p:txBody>
      </p:sp>
      <p:sp>
        <p:nvSpPr>
          <p:cNvPr id="47117" name="Text Box 8"/>
          <p:cNvSpPr txBox="1">
            <a:spLocks noChangeArrowheads="1"/>
          </p:cNvSpPr>
          <p:nvPr/>
        </p:nvSpPr>
        <p:spPr bwMode="auto">
          <a:xfrm>
            <a:off x="5684815" y="5706269"/>
            <a:ext cx="3052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122039"/>
                </a:solidFill>
              </a:rPr>
              <a:t>Display</a:t>
            </a:r>
            <a:endParaRPr lang="en-US" sz="1600" b="1" dirty="0">
              <a:solidFill>
                <a:srgbClr val="122039"/>
              </a:solidFill>
            </a:endParaRPr>
          </a:p>
        </p:txBody>
      </p:sp>
      <p:sp>
        <p:nvSpPr>
          <p:cNvPr id="2" name="Right Arrow 1"/>
          <p:cNvSpPr>
            <a:spLocks noChangeArrowheads="1"/>
          </p:cNvSpPr>
          <p:nvPr/>
        </p:nvSpPr>
        <p:spPr bwMode="auto">
          <a:xfrm>
            <a:off x="3155908" y="4490177"/>
            <a:ext cx="420688" cy="258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039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5210141" y="4490177"/>
            <a:ext cx="420688" cy="258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22039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369" y="3755403"/>
            <a:ext cx="2620507" cy="19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Characteristics of Digitized Radar </a:t>
            </a:r>
            <a:endParaRPr lang="en-US" altLang="en-US" sz="3200" i="1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295908"/>
            <a:ext cx="8050213" cy="4107365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Data Block and Target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Visual altitude information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Visual ground speed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Conflict alert detection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Minimum Safe Altitude Warning (MSAW)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Flight plan modification (Trackball reroute)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Automatic flight plan updating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2400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5637661" y="1507181"/>
            <a:ext cx="2755863" cy="17430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53" y="1655668"/>
            <a:ext cx="2440678" cy="1446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5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9514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Characteristics of Digitized Radar </a:t>
            </a:r>
            <a:r>
              <a:rPr lang="en-US" altLang="en-US" sz="3200" dirty="0" smtClean="0"/>
              <a:t>(Cont’d)</a:t>
            </a:r>
            <a:endParaRPr lang="en-US" altLang="en-US" sz="3200" i="1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690763"/>
            <a:ext cx="8050213" cy="4107365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Situation Display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Uniform target and data size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Uniform display intensity</a:t>
            </a:r>
            <a:endParaRPr lang="en-US" altLang="en-US" dirty="0"/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Automatic target tracking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Automatic pairing of target with active flight plan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Digitized weather</a:t>
            </a:r>
          </a:p>
          <a:p>
            <a:pPr marL="662940" lvl="1" indent="-342900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/>
              <a:t>Mode C Intruder function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24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1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8625" y="1547446"/>
            <a:ext cx="8050213" cy="4497754"/>
          </a:xfrm>
          <a:prstGeom prst="rect">
            <a:avLst/>
          </a:prstGeom>
        </p:spPr>
        <p:txBody>
          <a:bodyPr numCol="2"/>
          <a:lstStyle/>
          <a:p>
            <a:pPr marL="4572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Target Fades</a:t>
            </a:r>
          </a:p>
          <a:p>
            <a:pPr marL="50292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Intermittent or</a:t>
            </a:r>
            <a:br>
              <a:rPr lang="en-US" sz="2800" dirty="0" smtClean="0"/>
            </a:br>
            <a:r>
              <a:rPr lang="en-US" sz="2800" dirty="0" smtClean="0"/>
              <a:t>weak targets</a:t>
            </a:r>
            <a:br>
              <a:rPr lang="en-US" sz="2800" dirty="0" smtClean="0"/>
            </a:br>
            <a:r>
              <a:rPr lang="en-US" sz="2800" dirty="0" smtClean="0"/>
              <a:t>caused by: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1200" b="0" dirty="0" smtClean="0"/>
          </a:p>
          <a:p>
            <a:pPr marL="945833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Antenna tilt</a:t>
            </a:r>
          </a:p>
          <a:p>
            <a:pPr marL="945833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Terrain</a:t>
            </a:r>
          </a:p>
          <a:p>
            <a:pPr marL="945833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Weather</a:t>
            </a:r>
          </a:p>
          <a:p>
            <a:pPr marL="945833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Marginal radar</a:t>
            </a:r>
            <a:br>
              <a:rPr lang="en-US" sz="2400" b="0" dirty="0" smtClean="0"/>
            </a:br>
            <a:r>
              <a:rPr lang="en-US" sz="2400" b="0" dirty="0" smtClean="0"/>
              <a:t>coverage</a:t>
            </a:r>
          </a:p>
          <a:p>
            <a:pPr marL="4572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Electronic Attack (EA) or Jamming</a:t>
            </a:r>
          </a:p>
          <a:p>
            <a:pPr marL="50292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Interference with radar for military purposes</a:t>
            </a:r>
          </a:p>
          <a:p>
            <a:pPr marL="50292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EA types:</a:t>
            </a:r>
          </a:p>
          <a:p>
            <a:pPr marL="1060133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Electronic (Strobing)</a:t>
            </a:r>
          </a:p>
          <a:p>
            <a:pPr marL="1060133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b="0" dirty="0" smtClean="0"/>
              <a:t>Chaff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202958"/>
          </a:xfrm>
        </p:spPr>
        <p:txBody>
          <a:bodyPr/>
          <a:lstStyle/>
          <a:p>
            <a:r>
              <a:rPr lang="en-US" dirty="0" smtClean="0"/>
              <a:t>Factors Affecting Radar Data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7"/>
            <a:ext cx="8472488" cy="1163299"/>
          </a:xfrm>
        </p:spPr>
        <p:txBody>
          <a:bodyPr/>
          <a:lstStyle/>
          <a:p>
            <a:r>
              <a:rPr lang="en-US" dirty="0" smtClean="0"/>
              <a:t>Automatic Dependent Surveillance Broadcast (ADS-B)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2013854"/>
            <a:ext cx="8050213" cy="2972987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2800" b="1" dirty="0"/>
              <a:t>A surveillance system in which an aircraft to be detected is fitted with cooperative equipment in the form of a data link </a:t>
            </a:r>
            <a:r>
              <a:rPr lang="en-US" sz="2800" b="1" dirty="0" smtClean="0"/>
              <a:t>transmitter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23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ADS-B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923730"/>
            <a:ext cx="8378890" cy="5010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2456" y="4323908"/>
            <a:ext cx="1765004" cy="646331"/>
          </a:xfrm>
          <a:prstGeom prst="rect">
            <a:avLst/>
          </a:prstGeom>
          <a:solidFill>
            <a:srgbClr val="0032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SBSS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Radio Station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2456" y="5287938"/>
            <a:ext cx="1765005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18288" tIns="45720" rIns="18288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SBSS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Control Station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1369" y="5426437"/>
            <a:ext cx="108452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Radar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23144" y="5287938"/>
            <a:ext cx="1155405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33779" y="5324871"/>
            <a:ext cx="1144770" cy="5724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45720" tIns="9144" rIns="45720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FAA Facilities</a:t>
            </a:r>
          </a:p>
        </p:txBody>
      </p:sp>
    </p:spTree>
    <p:extLst>
      <p:ext uri="{BB962C8B-B14F-4D97-AF65-F5344CB8AC3E}">
        <p14:creationId xmlns:p14="http://schemas.microsoft.com/office/powerpoint/2010/main" val="25520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ADS-B </a:t>
            </a:r>
            <a:r>
              <a:rPr lang="en-US" dirty="0" smtClean="0">
                <a:latin typeface="Arial" charset="0"/>
                <a:ea typeface="MS PGothic" charset="0"/>
              </a:rPr>
              <a:t>Link </a:t>
            </a:r>
            <a:r>
              <a:rPr lang="en-US" dirty="0">
                <a:latin typeface="Arial" charset="0"/>
                <a:ea typeface="MS PGothic" charset="0"/>
              </a:rPr>
              <a:t>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0"/>
          <a:stretch/>
        </p:blipFill>
        <p:spPr>
          <a:xfrm>
            <a:off x="1163706" y="954088"/>
            <a:ext cx="6733309" cy="4941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48001" y="4281378"/>
            <a:ext cx="1765004" cy="646331"/>
          </a:xfrm>
          <a:prstGeom prst="rect">
            <a:avLst/>
          </a:prstGeom>
          <a:solidFill>
            <a:srgbClr val="0032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SBSS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Radio Station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0" y="5249212"/>
            <a:ext cx="1765005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18288" tIns="45720" rIns="18288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SBSS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Control Station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63307" y="5387711"/>
            <a:ext cx="108452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Radar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13178" y="5270189"/>
            <a:ext cx="1077433" cy="5724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45720" tIns="9144" rIns="45720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FAA Facilities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60370" y="3200399"/>
            <a:ext cx="807719" cy="1069848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683910" y="3260112"/>
            <a:ext cx="164838" cy="991085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3110049" y="3200399"/>
            <a:ext cx="807719" cy="1069848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56561" y="3105150"/>
            <a:ext cx="99332" cy="201930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0380" y="3128010"/>
            <a:ext cx="80010" cy="201930"/>
          </a:xfrm>
          <a:prstGeom prst="rect">
            <a:avLst/>
          </a:prstGeom>
          <a:solidFill>
            <a:srgbClr val="CFCF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05677" y="3139739"/>
            <a:ext cx="218709" cy="1130508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ounded Rectangle 23"/>
          <p:cNvSpPr/>
          <p:nvPr/>
        </p:nvSpPr>
        <p:spPr bwMode="auto">
          <a:xfrm>
            <a:off x="1517650" y="1416050"/>
            <a:ext cx="2095500" cy="1200150"/>
          </a:xfrm>
          <a:prstGeom prst="round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35251" y="2501900"/>
            <a:ext cx="254000" cy="311150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62" y="1859439"/>
            <a:ext cx="980903" cy="27432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3311709" y="1901666"/>
            <a:ext cx="280578" cy="1428274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 descr="Alabeo - C441 Conquest II | Aerosoft Sho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89" b="89759" l="9868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5" y="1232057"/>
            <a:ext cx="1823408" cy="9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 bwMode="auto">
          <a:xfrm flipH="1" flipV="1">
            <a:off x="3594319" y="3312922"/>
            <a:ext cx="19864" cy="957325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4405911" y="1729896"/>
            <a:ext cx="324840" cy="1591056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382072" y="3307080"/>
            <a:ext cx="23839" cy="944119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5" name="Oval 1034"/>
          <p:cNvSpPr/>
          <p:nvPr/>
        </p:nvSpPr>
        <p:spPr bwMode="auto">
          <a:xfrm rot="20774645">
            <a:off x="5635960" y="1756629"/>
            <a:ext cx="332271" cy="1224070"/>
          </a:xfrm>
          <a:prstGeom prst="ellipse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762251" y="1926425"/>
            <a:ext cx="17080" cy="908961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1035" idx="0"/>
            <a:endCxn id="1035" idx="4"/>
          </p:cNvCxnSpPr>
          <p:nvPr/>
        </p:nvCxnSpPr>
        <p:spPr bwMode="auto">
          <a:xfrm>
            <a:off x="5656563" y="1774184"/>
            <a:ext cx="291066" cy="1188960"/>
          </a:xfrm>
          <a:prstGeom prst="straightConnector1">
            <a:avLst/>
          </a:prstGeom>
          <a:noFill/>
          <a:ln w="44450" cap="flat" cmpd="sng" algn="ctr">
            <a:solidFill>
              <a:srgbClr val="8A0106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Objectives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196788"/>
            <a:ext cx="8050213" cy="4779139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/>
              <a:t>At the end of this </a:t>
            </a:r>
            <a:r>
              <a:rPr lang="en-US" altLang="en-US" sz="2800" dirty="0" smtClean="0"/>
              <a:t>lesson, </a:t>
            </a:r>
            <a:r>
              <a:rPr lang="en-US" altLang="en-US" sz="2800" dirty="0"/>
              <a:t>you will be able to </a:t>
            </a:r>
            <a:r>
              <a:rPr lang="en-US" altLang="en-US" dirty="0" smtClean="0"/>
              <a:t>identify the characteristics</a:t>
            </a:r>
            <a:r>
              <a:rPr lang="en-US" altLang="en-US" sz="2800" dirty="0" smtClean="0"/>
              <a:t> of: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Primary </a:t>
            </a:r>
            <a:r>
              <a:rPr lang="en-US" altLang="en-US" b="0" dirty="0"/>
              <a:t>r</a:t>
            </a:r>
            <a:r>
              <a:rPr lang="en-US" altLang="en-US" b="0" dirty="0" smtClean="0"/>
              <a:t>adar </a:t>
            </a:r>
            <a:r>
              <a:rPr lang="en-US" altLang="en-US" b="0" dirty="0"/>
              <a:t>s</a:t>
            </a:r>
            <a:r>
              <a:rPr lang="en-US" altLang="en-US" b="0" dirty="0" smtClean="0"/>
              <a:t>ystems </a:t>
            </a:r>
            <a:endParaRPr lang="en-US" altLang="en-US" b="0" dirty="0"/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Radar beacon </a:t>
            </a:r>
            <a:r>
              <a:rPr lang="en-US" altLang="en-US" b="0" dirty="0"/>
              <a:t>s</a:t>
            </a:r>
            <a:r>
              <a:rPr lang="en-US" altLang="en-US" b="0" dirty="0" smtClean="0"/>
              <a:t>ystems </a:t>
            </a:r>
            <a:endParaRPr lang="en-US" altLang="en-US" b="0" dirty="0"/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Digitized radar </a:t>
            </a:r>
            <a:r>
              <a:rPr lang="en-US" altLang="en-US" b="0" dirty="0"/>
              <a:t>s</a:t>
            </a:r>
            <a:r>
              <a:rPr lang="en-US" altLang="en-US" b="0" dirty="0" smtClean="0"/>
              <a:t>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Automatic Dependent Surveillance Broadcast (ADS-B) Systems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Area of Interest (AOI)</a:t>
            </a:r>
            <a:endParaRPr lang="en-US" alt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ADS-B </a:t>
            </a:r>
            <a:r>
              <a:rPr lang="en-US" dirty="0">
                <a:latin typeface="Arial" charset="0"/>
                <a:ea typeface="MS PGothic" charset="0"/>
              </a:rPr>
              <a:t>Broadcast Services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905256"/>
            <a:ext cx="9144000" cy="5029200"/>
            <a:chOff x="0" y="1003300"/>
            <a:chExt cx="9144000" cy="5029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003300"/>
              <a:ext cx="9144000" cy="5029200"/>
            </a:xfrm>
            <a:prstGeom prst="rect">
              <a:avLst/>
            </a:prstGeom>
            <a:solidFill>
              <a:srgbClr val="CFCFD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762" r="1188"/>
            <a:stretch/>
          </p:blipFill>
          <p:spPr>
            <a:xfrm>
              <a:off x="492642" y="1011606"/>
              <a:ext cx="8158716" cy="501258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 bwMode="auto">
          <a:xfrm>
            <a:off x="3281915" y="1663399"/>
            <a:ext cx="1318437" cy="365760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61396" y="2101908"/>
            <a:ext cx="1318437" cy="429768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16188" y="1987181"/>
            <a:ext cx="165847" cy="165848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031163" y="2065533"/>
            <a:ext cx="123112" cy="0"/>
          </a:xfrm>
          <a:prstGeom prst="line">
            <a:avLst/>
          </a:prstGeom>
          <a:noFill/>
          <a:ln w="22225" cap="flat" cmpd="sng" algn="ctr">
            <a:solidFill>
              <a:srgbClr val="6162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6820092" y="2062254"/>
            <a:ext cx="1867905" cy="341632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" tIns="9144" rIns="9144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UAT &amp; 1090ES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73044" y="1698463"/>
            <a:ext cx="1805999" cy="341632"/>
          </a:xfrm>
          <a:prstGeom prst="rect">
            <a:avLst/>
          </a:prstGeom>
          <a:solidFill>
            <a:srgbClr val="CFCFD9"/>
          </a:solidFill>
          <a:ln>
            <a:noFill/>
          </a:ln>
          <a:effectLst/>
          <a:extLst/>
        </p:spPr>
        <p:txBody>
          <a:bodyPr vert="horz" wrap="square" lIns="9144" tIns="9144" rIns="9144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</a:rPr>
              <a:t>1090ES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654734" y="4099047"/>
            <a:ext cx="768096" cy="2646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" tIns="9144" rIns="9144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UAT or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56236" y="4311392"/>
            <a:ext cx="765175" cy="2646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" tIns="9144" rIns="9144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1090ES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56236" y="4516451"/>
            <a:ext cx="765175" cy="237744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" tIns="9144" rIns="9144" bIns="91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Tx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/Rx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Area of Responsibility </a:t>
            </a:r>
            <a:r>
              <a:rPr lang="en-US" dirty="0">
                <a:latin typeface="Arial" charset="0"/>
                <a:ea typeface="MS PGothic" charset="0"/>
              </a:rPr>
              <a:t>(</a:t>
            </a:r>
            <a:r>
              <a:rPr lang="en-US" dirty="0" smtClean="0">
                <a:latin typeface="Arial" charset="0"/>
                <a:ea typeface="MS PGothic" charset="0"/>
              </a:rPr>
              <a:t>AOR)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23303" y="4286865"/>
            <a:ext cx="1986116" cy="5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410092"/>
            <a:ext cx="8327812" cy="5753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 rot="564682">
            <a:off x="3323303" y="4100052"/>
            <a:ext cx="1986116" cy="84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548112">
            <a:off x="3327831" y="4266209"/>
            <a:ext cx="1950576" cy="546506"/>
          </a:xfrm>
          <a:prstGeom prst="rect">
            <a:avLst/>
          </a:prstGeom>
          <a:solidFill>
            <a:srgbClr val="FFF96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2" y="1290637"/>
            <a:ext cx="9620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Flight Planning Area of Interest (AOI)</a:t>
            </a:r>
          </a:p>
        </p:txBody>
      </p:sp>
      <p:pic>
        <p:nvPicPr>
          <p:cNvPr id="53251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48" y="1119818"/>
            <a:ext cx="66865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325897">
            <a:off x="4149213" y="5132439"/>
            <a:ext cx="1622323" cy="432619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7385">
            <a:off x="2673838" y="4968113"/>
            <a:ext cx="398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Flight Planning AOI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Aircraft Problem Detection Area</a:t>
            </a:r>
          </a:p>
        </p:txBody>
      </p:sp>
      <p:pic>
        <p:nvPicPr>
          <p:cNvPr id="5529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119188"/>
            <a:ext cx="66865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 rot="21446496">
            <a:off x="3028951" y="4895849"/>
            <a:ext cx="2705100" cy="219075"/>
          </a:xfrm>
          <a:prstGeom prst="rect">
            <a:avLst/>
          </a:prstGeom>
          <a:solidFill>
            <a:srgbClr val="B9E8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75569">
            <a:off x="2828924" y="4250824"/>
            <a:ext cx="405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Aircraft Problem Detection Area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Surveillance Area of Interest (AOI)</a:t>
            </a:r>
          </a:p>
        </p:txBody>
      </p:sp>
      <p:pic>
        <p:nvPicPr>
          <p:cNvPr id="5734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119188"/>
            <a:ext cx="66865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 rot="21447311">
            <a:off x="3467100" y="4543425"/>
            <a:ext cx="1504950" cy="1714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30641">
            <a:off x="2981325" y="4326891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33"/>
                </a:solidFill>
              </a:rPr>
              <a:t>Surveillance AOI</a:t>
            </a:r>
            <a:endParaRPr lang="en-US" sz="2400" b="1" dirty="0">
              <a:solidFill>
                <a:srgbClr val="00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ERAM Adapted Boundary </a:t>
            </a:r>
            <a:r>
              <a:rPr lang="en-US" dirty="0">
                <a:latin typeface="Arial" charset="0"/>
                <a:ea typeface="MS PGothic" charset="0"/>
              </a:rPr>
              <a:t>Areas</a:t>
            </a:r>
          </a:p>
        </p:txBody>
      </p:sp>
      <p:pic>
        <p:nvPicPr>
          <p:cNvPr id="5734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119188"/>
            <a:ext cx="66865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6" y="1219200"/>
            <a:ext cx="3597274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Flight Planning Area of Interest (AOI) - The area outside the center boundary where flight plan data is available from other ERAM facilities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476500" y="2333625"/>
            <a:ext cx="2333625" cy="30194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153891" y="1318161"/>
            <a:ext cx="3747223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Aircraft Problem Detection Area - The area inside the Flight Planning AOI that will receive Conflict Probe alerts. Includes information from the Flight Planning AOI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945380" y="2696528"/>
            <a:ext cx="2417321" cy="221075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063834" y="1219200"/>
            <a:ext cx="3811979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Surveillance AOI - Area where the controllers will see targets, safety alerts, and data blocks. Includes information from the Aircraft Problem Detection Area and the Flight Planning AOI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465123" y="2885704"/>
            <a:ext cx="783771" cy="163879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Summary </a:t>
            </a:r>
            <a:endParaRPr lang="en-US" altLang="en-US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 smtClean="0"/>
              <a:t>This lesson covered:</a:t>
            </a:r>
            <a:endParaRPr lang="en-US" altLang="en-US" sz="2800" dirty="0"/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Primary radar systems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Radar beacon systems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Digitized radar systems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Automatic Dependent Surveillance Broadcast (ADS-B) systems</a:t>
            </a:r>
          </a:p>
          <a:p>
            <a:pPr marL="64008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 smtClean="0"/>
              <a:t>Area of Interest (AOI)</a:t>
            </a:r>
            <a:endParaRPr lang="en-US" alt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5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The End</a:t>
            </a: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1381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</a:t>
            </a:r>
            <a:r>
              <a:rPr lang="en-US" altLang="en-US" dirty="0"/>
              <a:t>ition</a:t>
            </a:r>
            <a:r>
              <a:rPr lang="en-US" altLang="en-US" dirty="0" smtClean="0"/>
              <a:t>s</a:t>
            </a:r>
            <a:endParaRPr lang="en-US" altLang="en-US" sz="3200" i="1" dirty="0"/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RADAR - </a:t>
            </a:r>
            <a:r>
              <a:rPr lang="en-US" b="0" dirty="0" smtClean="0"/>
              <a:t>A </a:t>
            </a:r>
            <a:r>
              <a:rPr lang="en-US" b="0" dirty="0"/>
              <a:t>radio detection device which provides information on range, azimuth and/or elevation of </a:t>
            </a:r>
            <a:r>
              <a:rPr lang="en-US" b="0" dirty="0" smtClean="0"/>
              <a:t>objects</a:t>
            </a:r>
            <a:endParaRPr lang="en-US" altLang="en-US" b="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PRIMARY RADAR - </a:t>
            </a:r>
            <a:r>
              <a:rPr lang="en-US" b="0" dirty="0" smtClean="0"/>
              <a:t>A </a:t>
            </a:r>
            <a:r>
              <a:rPr lang="en-US" b="0" dirty="0"/>
              <a:t>radar system which uses reflected radio </a:t>
            </a:r>
            <a:r>
              <a:rPr lang="en-US" b="0" dirty="0" smtClean="0"/>
              <a:t>signals</a:t>
            </a:r>
            <a:endParaRPr lang="en-US" altLang="en-US" b="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SECONDARY RADAR – </a:t>
            </a:r>
            <a:r>
              <a:rPr lang="en-US" altLang="en-US" b="0" dirty="0" smtClean="0"/>
              <a:t>A radar </a:t>
            </a:r>
            <a:r>
              <a:rPr lang="en-US" altLang="en-US" b="0" dirty="0"/>
              <a:t>system in which a radio signal transmitted from a radar station initiates the transmission of a radio signal from another station (transponder</a:t>
            </a:r>
            <a:r>
              <a:rPr lang="en-US" altLang="en-US" b="0" dirty="0" smtClean="0"/>
              <a:t>)</a:t>
            </a:r>
          </a:p>
          <a:p>
            <a:pPr eaLnBrk="1" hangingPunct="1"/>
            <a:endParaRPr lang="en-US" altLang="en-US" sz="24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5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Primary Radar</a:t>
            </a:r>
          </a:p>
        </p:txBody>
      </p:sp>
      <p:pic>
        <p:nvPicPr>
          <p:cNvPr id="23" name="Picture 17" descr="primary-radarbkg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b="2528"/>
          <a:stretch>
            <a:fillRect/>
          </a:stretch>
        </p:blipFill>
        <p:spPr bwMode="auto">
          <a:xfrm>
            <a:off x="3273425" y="998538"/>
            <a:ext cx="5527675" cy="4946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75"/>
          <p:cNvSpPr>
            <a:spLocks noChangeArrowheads="1"/>
          </p:cNvSpPr>
          <p:nvPr/>
        </p:nvSpPr>
        <p:spPr bwMode="auto">
          <a:xfrm rot="526447">
            <a:off x="8597900" y="4379913"/>
            <a:ext cx="155575" cy="558800"/>
          </a:xfrm>
          <a:prstGeom prst="curvedLeftArrow">
            <a:avLst>
              <a:gd name="adj1" fmla="val 39178"/>
              <a:gd name="adj2" fmla="val 111014"/>
              <a:gd name="adj3" fmla="val 33333"/>
            </a:avLst>
          </a:prstGeom>
          <a:solidFill>
            <a:srgbClr val="FF66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5" name="Text Box 220"/>
          <p:cNvSpPr txBox="1">
            <a:spLocks noChangeArrowheads="1"/>
          </p:cNvSpPr>
          <p:nvPr/>
        </p:nvSpPr>
        <p:spPr bwMode="auto">
          <a:xfrm rot="2533808">
            <a:off x="5014913" y="3303588"/>
            <a:ext cx="2228850" cy="3365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6600"/>
                </a:solidFill>
                <a:ea typeface="+mn-ea"/>
                <a:cs typeface="+mn-cs"/>
              </a:rPr>
              <a:t>Pulse</a:t>
            </a:r>
          </a:p>
        </p:txBody>
      </p:sp>
      <p:sp>
        <p:nvSpPr>
          <p:cNvPr id="26" name="Text Box 221"/>
          <p:cNvSpPr txBox="1">
            <a:spLocks noChangeArrowheads="1"/>
          </p:cNvSpPr>
          <p:nvPr/>
        </p:nvSpPr>
        <p:spPr bwMode="auto">
          <a:xfrm rot="2396857">
            <a:off x="5435600" y="2965450"/>
            <a:ext cx="2203450" cy="3365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ea typeface="+mn-ea"/>
                <a:cs typeface="+mn-cs"/>
              </a:rPr>
              <a:t>Pulse Echo</a:t>
            </a:r>
          </a:p>
        </p:txBody>
      </p:sp>
      <p:grpSp>
        <p:nvGrpSpPr>
          <p:cNvPr id="18439" name="Group 1"/>
          <p:cNvGrpSpPr>
            <a:grpSpLocks/>
          </p:cNvGrpSpPr>
          <p:nvPr/>
        </p:nvGrpSpPr>
        <p:grpSpPr bwMode="auto">
          <a:xfrm>
            <a:off x="5653088" y="1449388"/>
            <a:ext cx="2630487" cy="2268537"/>
            <a:chOff x="5457516" y="1374156"/>
            <a:chExt cx="2631156" cy="2268944"/>
          </a:xfrm>
        </p:grpSpPr>
        <p:sp>
          <p:nvSpPr>
            <p:cNvPr id="28" name="Text Box 163"/>
            <p:cNvSpPr txBox="1">
              <a:spLocks noChangeArrowheads="1"/>
            </p:cNvSpPr>
            <p:nvPr/>
          </p:nvSpPr>
          <p:spPr bwMode="auto">
            <a:xfrm rot="2310232">
              <a:off x="5875134" y="2104537"/>
              <a:ext cx="2204010" cy="3397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122039"/>
                  </a:solidFill>
                  <a:ea typeface="+mn-ea"/>
                  <a:cs typeface="+mn-cs"/>
                </a:rPr>
                <a:t>Slant Range</a:t>
              </a:r>
            </a:p>
          </p:txBody>
        </p:sp>
        <p:sp>
          <p:nvSpPr>
            <p:cNvPr id="29" name="Line 184"/>
            <p:cNvSpPr>
              <a:spLocks noChangeShapeType="1"/>
            </p:cNvSpPr>
            <p:nvPr/>
          </p:nvSpPr>
          <p:spPr bwMode="auto">
            <a:xfrm rot="280131" flipH="1" flipV="1">
              <a:off x="5513092" y="1796507"/>
              <a:ext cx="2448548" cy="1617952"/>
            </a:xfrm>
            <a:prstGeom prst="line">
              <a:avLst/>
            </a:prstGeom>
            <a:noFill/>
            <a:ln w="38100">
              <a:solidFill>
                <a:srgbClr val="122039"/>
              </a:solidFill>
              <a:round/>
              <a:headEnd/>
              <a:tailEnd type="triangle" w="med" len="med"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Line 188"/>
            <p:cNvSpPr>
              <a:spLocks noChangeShapeType="1"/>
            </p:cNvSpPr>
            <p:nvPr/>
          </p:nvSpPr>
          <p:spPr bwMode="auto">
            <a:xfrm rot="5680131" flipH="1" flipV="1">
              <a:off x="5393222" y="1438450"/>
              <a:ext cx="433465" cy="304878"/>
            </a:xfrm>
            <a:prstGeom prst="line">
              <a:avLst/>
            </a:prstGeom>
            <a:noFill/>
            <a:ln w="38100">
              <a:solidFill>
                <a:srgbClr val="122039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Line 186"/>
            <p:cNvSpPr>
              <a:spLocks noChangeShapeType="1"/>
            </p:cNvSpPr>
            <p:nvPr/>
          </p:nvSpPr>
          <p:spPr bwMode="auto">
            <a:xfrm rot="280131" flipH="1" flipV="1">
              <a:off x="5609955" y="1628202"/>
              <a:ext cx="2448548" cy="1617952"/>
            </a:xfrm>
            <a:prstGeom prst="line">
              <a:avLst/>
            </a:prstGeom>
            <a:noFill/>
            <a:ln w="38100">
              <a:solidFill>
                <a:srgbClr val="122039"/>
              </a:solidFill>
              <a:round/>
              <a:headEnd type="triangle" w="med" len="med"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Line 187"/>
            <p:cNvSpPr>
              <a:spLocks noChangeShapeType="1"/>
            </p:cNvSpPr>
            <p:nvPr/>
          </p:nvSpPr>
          <p:spPr bwMode="auto">
            <a:xfrm rot="5680131" flipH="1" flipV="1">
              <a:off x="7720295" y="3274724"/>
              <a:ext cx="433465" cy="303289"/>
            </a:xfrm>
            <a:prstGeom prst="line">
              <a:avLst/>
            </a:prstGeom>
            <a:noFill/>
            <a:ln w="38100">
              <a:solidFill>
                <a:srgbClr val="122039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5788"/>
            <a:ext cx="2614612" cy="2833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01700" y="4891088"/>
            <a:ext cx="1365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122039"/>
                </a:solidFill>
              </a:rPr>
              <a:t>Primary Targets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 flipV="1">
            <a:off x="1120775" y="3767138"/>
            <a:ext cx="463550" cy="1117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338138" y="1462088"/>
            <a:ext cx="248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122039"/>
                </a:solidFill>
              </a:rPr>
              <a:t>Situation Display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 flipV="1">
            <a:off x="1423988" y="3213100"/>
            <a:ext cx="157162" cy="16271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Line 226"/>
          <p:cNvSpPr>
            <a:spLocks noChangeShapeType="1"/>
          </p:cNvSpPr>
          <p:nvPr/>
        </p:nvSpPr>
        <p:spPr bwMode="auto">
          <a:xfrm flipV="1">
            <a:off x="1584325" y="3124200"/>
            <a:ext cx="474663" cy="17605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47" name="Text Box 193"/>
          <p:cNvSpPr txBox="1">
            <a:spLocks noChangeArrowheads="1"/>
          </p:cNvSpPr>
          <p:nvPr/>
        </p:nvSpPr>
        <p:spPr bwMode="auto">
          <a:xfrm>
            <a:off x="1820863" y="2090738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Primary Target, good quality, not paired to a flight plan</a:t>
            </a:r>
          </a:p>
        </p:txBody>
      </p:sp>
      <p:sp>
        <p:nvSpPr>
          <p:cNvPr id="18448" name="Text Box 193"/>
          <p:cNvSpPr txBox="1">
            <a:spLocks noChangeArrowheads="1"/>
          </p:cNvSpPr>
          <p:nvPr/>
        </p:nvSpPr>
        <p:spPr bwMode="auto">
          <a:xfrm>
            <a:off x="901700" y="2166938"/>
            <a:ext cx="10175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Primary Target , not good quality, not paired to a flight plan</a:t>
            </a:r>
          </a:p>
        </p:txBody>
      </p:sp>
      <p:sp>
        <p:nvSpPr>
          <p:cNvPr id="18449" name="Text Box 193"/>
          <p:cNvSpPr txBox="1">
            <a:spLocks noChangeArrowheads="1"/>
          </p:cNvSpPr>
          <p:nvPr/>
        </p:nvSpPr>
        <p:spPr bwMode="auto">
          <a:xfrm>
            <a:off x="338138" y="2878138"/>
            <a:ext cx="919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Primary Target paired  to a flight plan</a:t>
            </a:r>
          </a:p>
        </p:txBody>
      </p:sp>
    </p:spTree>
    <p:extLst>
      <p:ext uri="{BB962C8B-B14F-4D97-AF65-F5344CB8AC3E}">
        <p14:creationId xmlns:p14="http://schemas.microsoft.com/office/powerpoint/2010/main" val="37239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860550"/>
            <a:ext cx="2487613" cy="2835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Range</a:t>
            </a:r>
          </a:p>
        </p:txBody>
      </p:sp>
      <p:pic>
        <p:nvPicPr>
          <p:cNvPr id="25" name="Picture 24" descr="primary-radar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/>
          <a:stretch>
            <a:fillRect/>
          </a:stretch>
        </p:blipFill>
        <p:spPr bwMode="auto">
          <a:xfrm>
            <a:off x="4694238" y="998538"/>
            <a:ext cx="4106862" cy="4946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175"/>
          <p:cNvSpPr>
            <a:spLocks noChangeArrowheads="1"/>
          </p:cNvSpPr>
          <p:nvPr/>
        </p:nvSpPr>
        <p:spPr bwMode="auto">
          <a:xfrm rot="526447">
            <a:off x="8569325" y="4240213"/>
            <a:ext cx="155575" cy="558800"/>
          </a:xfrm>
          <a:prstGeom prst="curvedLeftArrow">
            <a:avLst>
              <a:gd name="adj1" fmla="val 39178"/>
              <a:gd name="adj2" fmla="val 111014"/>
              <a:gd name="adj3" fmla="val 33333"/>
            </a:avLst>
          </a:prstGeom>
          <a:solidFill>
            <a:srgbClr val="FF66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en-US" sz="4400" b="1" dirty="0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2" name="Line 190"/>
          <p:cNvSpPr>
            <a:spLocks noChangeShapeType="1"/>
          </p:cNvSpPr>
          <p:nvPr/>
        </p:nvSpPr>
        <p:spPr bwMode="auto">
          <a:xfrm flipH="1">
            <a:off x="6261100" y="5184775"/>
            <a:ext cx="715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3" name="Line 191"/>
          <p:cNvSpPr>
            <a:spLocks noChangeShapeType="1"/>
          </p:cNvSpPr>
          <p:nvPr/>
        </p:nvSpPr>
        <p:spPr bwMode="auto">
          <a:xfrm rot="5400000" flipH="1">
            <a:off x="5938044" y="3412332"/>
            <a:ext cx="566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287338" y="492125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122039"/>
                </a:solidFill>
              </a:rPr>
              <a:t>Slant Range</a:t>
            </a: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992188" y="3665538"/>
            <a:ext cx="539750" cy="12636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3097213" y="3894138"/>
            <a:ext cx="903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122039"/>
                </a:solidFill>
              </a:rPr>
              <a:t>Radar </a:t>
            </a:r>
            <a:r>
              <a:rPr lang="en-US" sz="1600" b="1" dirty="0" smtClean="0">
                <a:solidFill>
                  <a:srgbClr val="122039"/>
                </a:solidFill>
              </a:rPr>
              <a:t> Site*</a:t>
            </a:r>
            <a:endParaRPr lang="en-US" sz="1600" b="1" dirty="0">
              <a:solidFill>
                <a:srgbClr val="122039"/>
              </a:solidFill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 flipV="1">
            <a:off x="2063750" y="3375025"/>
            <a:ext cx="1039813" cy="6810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2" name="Text Box 182"/>
          <p:cNvSpPr txBox="1">
            <a:spLocks noChangeArrowheads="1"/>
          </p:cNvSpPr>
          <p:nvPr/>
        </p:nvSpPr>
        <p:spPr bwMode="auto">
          <a:xfrm rot="2395952">
            <a:off x="6743700" y="3414713"/>
            <a:ext cx="1662113" cy="3381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22039"/>
                </a:solidFill>
                <a:ea typeface="+mn-ea"/>
                <a:cs typeface="+mn-cs"/>
              </a:rPr>
              <a:t>Slant Range</a:t>
            </a:r>
          </a:p>
        </p:txBody>
      </p:sp>
      <p:sp>
        <p:nvSpPr>
          <p:cNvPr id="43" name="Text Box 183"/>
          <p:cNvSpPr txBox="1">
            <a:spLocks noChangeArrowheads="1"/>
          </p:cNvSpPr>
          <p:nvPr/>
        </p:nvSpPr>
        <p:spPr bwMode="auto">
          <a:xfrm>
            <a:off x="5056188" y="3932238"/>
            <a:ext cx="1147762" cy="3381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22039"/>
                </a:solidFill>
                <a:ea typeface="+mn-ea"/>
                <a:cs typeface="+mn-cs"/>
              </a:rPr>
              <a:t>Altitude</a:t>
            </a:r>
          </a:p>
        </p:txBody>
      </p:sp>
      <p:sp>
        <p:nvSpPr>
          <p:cNvPr id="44" name="Text Box 184"/>
          <p:cNvSpPr txBox="1">
            <a:spLocks noChangeArrowheads="1"/>
          </p:cNvSpPr>
          <p:nvPr/>
        </p:nvSpPr>
        <p:spPr bwMode="auto">
          <a:xfrm>
            <a:off x="6483350" y="4787900"/>
            <a:ext cx="1152525" cy="3397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22039"/>
                </a:solidFill>
                <a:ea typeface="+mn-ea"/>
                <a:cs typeface="+mn-cs"/>
              </a:rPr>
              <a:t>Range</a:t>
            </a:r>
          </a:p>
        </p:txBody>
      </p:sp>
      <p:sp>
        <p:nvSpPr>
          <p:cNvPr id="20498" name="TextBox 1"/>
          <p:cNvSpPr txBox="1">
            <a:spLocks noChangeArrowheads="1"/>
          </p:cNvSpPr>
          <p:nvPr/>
        </p:nvSpPr>
        <p:spPr bwMode="auto">
          <a:xfrm>
            <a:off x="242888" y="5476875"/>
            <a:ext cx="435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>
                <a:solidFill>
                  <a:srgbClr val="122039"/>
                </a:solidFill>
              </a:rPr>
              <a:t>* Radar Site symbols are locally adaptable</a:t>
            </a:r>
          </a:p>
        </p:txBody>
      </p:sp>
      <p:sp>
        <p:nvSpPr>
          <p:cNvPr id="36" name="Line 191"/>
          <p:cNvSpPr>
            <a:spLocks noChangeShapeType="1"/>
          </p:cNvSpPr>
          <p:nvPr/>
        </p:nvSpPr>
        <p:spPr bwMode="auto">
          <a:xfrm rot="5400000" flipH="1">
            <a:off x="5938044" y="4123532"/>
            <a:ext cx="566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" name="Line 191"/>
          <p:cNvSpPr>
            <a:spLocks noChangeShapeType="1"/>
          </p:cNvSpPr>
          <p:nvPr/>
        </p:nvSpPr>
        <p:spPr bwMode="auto">
          <a:xfrm rot="5400000" flipH="1">
            <a:off x="5938044" y="4852194"/>
            <a:ext cx="566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" name="Line 190"/>
          <p:cNvSpPr>
            <a:spLocks noChangeShapeType="1"/>
          </p:cNvSpPr>
          <p:nvPr/>
        </p:nvSpPr>
        <p:spPr bwMode="auto">
          <a:xfrm flipH="1">
            <a:off x="7127875" y="5184775"/>
            <a:ext cx="715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02" name="Text Box 11"/>
          <p:cNvSpPr txBox="1">
            <a:spLocks noChangeArrowheads="1"/>
          </p:cNvSpPr>
          <p:nvPr/>
        </p:nvSpPr>
        <p:spPr bwMode="auto">
          <a:xfrm>
            <a:off x="338138" y="1462088"/>
            <a:ext cx="248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122039"/>
                </a:solidFill>
              </a:rPr>
              <a:t>Situation Display</a:t>
            </a:r>
          </a:p>
        </p:txBody>
      </p:sp>
      <p:sp>
        <p:nvSpPr>
          <p:cNvPr id="23" name="Line 191"/>
          <p:cNvSpPr>
            <a:spLocks noChangeShapeType="1"/>
          </p:cNvSpPr>
          <p:nvPr/>
        </p:nvSpPr>
        <p:spPr bwMode="auto">
          <a:xfrm rot="5400000" flipH="1">
            <a:off x="6723855" y="3044030"/>
            <a:ext cx="349250" cy="45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Line 191"/>
          <p:cNvSpPr>
            <a:spLocks noChangeShapeType="1"/>
          </p:cNvSpPr>
          <p:nvPr/>
        </p:nvSpPr>
        <p:spPr bwMode="auto">
          <a:xfrm rot="5400000" flipH="1">
            <a:off x="7219950" y="3478212"/>
            <a:ext cx="373062" cy="45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" name="Line 191"/>
          <p:cNvSpPr>
            <a:spLocks noChangeShapeType="1"/>
          </p:cNvSpPr>
          <p:nvPr/>
        </p:nvSpPr>
        <p:spPr bwMode="auto">
          <a:xfrm rot="5400000" flipH="1">
            <a:off x="7776728" y="3899999"/>
            <a:ext cx="349249" cy="45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>
          <a:xfrm>
            <a:off x="235815" y="303118"/>
            <a:ext cx="8472488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Azimuth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blackWhite">
          <a:xfrm>
            <a:off x="1436302" y="1392269"/>
            <a:ext cx="5930857" cy="3733383"/>
          </a:xfrm>
          <a:prstGeom prst="rect">
            <a:avLst/>
          </a:prstGeom>
          <a:solidFill>
            <a:srgbClr val="00001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en-US" sz="4400" b="1" dirty="0"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534" name="Freeform 556"/>
          <p:cNvSpPr>
            <a:spLocks/>
          </p:cNvSpPr>
          <p:nvPr/>
        </p:nvSpPr>
        <p:spPr bwMode="ltGray">
          <a:xfrm>
            <a:off x="4285318" y="1734441"/>
            <a:ext cx="930275" cy="441325"/>
          </a:xfrm>
          <a:custGeom>
            <a:avLst/>
            <a:gdLst>
              <a:gd name="T0" fmla="*/ 2147483647 w 586"/>
              <a:gd name="T1" fmla="*/ 2147483647 h 278"/>
              <a:gd name="T2" fmla="*/ 0 w 586"/>
              <a:gd name="T3" fmla="*/ 0 h 278"/>
              <a:gd name="T4" fmla="*/ 2147483647 w 586"/>
              <a:gd name="T5" fmla="*/ 0 h 278"/>
              <a:gd name="T6" fmla="*/ 2147483647 w 586"/>
              <a:gd name="T7" fmla="*/ 2147483647 h 278"/>
              <a:gd name="T8" fmla="*/ 2147483647 w 586"/>
              <a:gd name="T9" fmla="*/ 2147483647 h 278"/>
              <a:gd name="T10" fmla="*/ 2147483647 w 586"/>
              <a:gd name="T11" fmla="*/ 2147483647 h 278"/>
              <a:gd name="T12" fmla="*/ 2147483647 w 586"/>
              <a:gd name="T13" fmla="*/ 2147483647 h 278"/>
              <a:gd name="T14" fmla="*/ 2147483647 w 586"/>
              <a:gd name="T15" fmla="*/ 2147483647 h 278"/>
              <a:gd name="T16" fmla="*/ 2147483647 w 586"/>
              <a:gd name="T17" fmla="*/ 2147483647 h 278"/>
              <a:gd name="T18" fmla="*/ 2147483647 w 586"/>
              <a:gd name="T19" fmla="*/ 2147483647 h 2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6"/>
              <a:gd name="T31" fmla="*/ 0 h 278"/>
              <a:gd name="T32" fmla="*/ 586 w 586"/>
              <a:gd name="T33" fmla="*/ 278 h 2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6" h="278">
                <a:moveTo>
                  <a:pt x="2" y="188"/>
                </a:moveTo>
                <a:lnTo>
                  <a:pt x="0" y="0"/>
                </a:lnTo>
                <a:lnTo>
                  <a:pt x="586" y="0"/>
                </a:lnTo>
                <a:lnTo>
                  <a:pt x="424" y="278"/>
                </a:lnTo>
                <a:lnTo>
                  <a:pt x="348" y="232"/>
                </a:lnTo>
                <a:lnTo>
                  <a:pt x="244" y="194"/>
                </a:lnTo>
                <a:lnTo>
                  <a:pt x="162" y="180"/>
                </a:lnTo>
                <a:lnTo>
                  <a:pt x="98" y="178"/>
                </a:lnTo>
                <a:lnTo>
                  <a:pt x="38" y="182"/>
                </a:lnTo>
                <a:lnTo>
                  <a:pt x="2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dirty="0"/>
          </a:p>
        </p:txBody>
      </p:sp>
      <p:sp>
        <p:nvSpPr>
          <p:cNvPr id="22535" name="Oval 3"/>
          <p:cNvSpPr>
            <a:spLocks noChangeArrowheads="1"/>
          </p:cNvSpPr>
          <p:nvPr/>
        </p:nvSpPr>
        <p:spPr bwMode="ltGray">
          <a:xfrm rot="1882743">
            <a:off x="3871140" y="2944813"/>
            <a:ext cx="822325" cy="8223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 b="1" dirty="0">
              <a:latin typeface="Arial Black" charset="0"/>
            </a:endParaRPr>
          </a:p>
        </p:txBody>
      </p:sp>
      <p:sp>
        <p:nvSpPr>
          <p:cNvPr id="22536" name="Line 155"/>
          <p:cNvSpPr>
            <a:spLocks noChangeShapeType="1"/>
          </p:cNvSpPr>
          <p:nvPr/>
        </p:nvSpPr>
        <p:spPr bwMode="auto">
          <a:xfrm flipH="1">
            <a:off x="4274204" y="1397973"/>
            <a:ext cx="27060" cy="1969219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7" name="Line 185"/>
          <p:cNvSpPr>
            <a:spLocks noChangeShapeType="1"/>
          </p:cNvSpPr>
          <p:nvPr/>
        </p:nvSpPr>
        <p:spPr bwMode="auto">
          <a:xfrm>
            <a:off x="1378604" y="3355975"/>
            <a:ext cx="24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8" name="Line 186"/>
          <p:cNvSpPr>
            <a:spLocks noChangeShapeType="1"/>
          </p:cNvSpPr>
          <p:nvPr/>
        </p:nvSpPr>
        <p:spPr bwMode="auto">
          <a:xfrm>
            <a:off x="7125859" y="3355975"/>
            <a:ext cx="24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9" name="Line 187"/>
          <p:cNvSpPr>
            <a:spLocks noChangeShapeType="1"/>
          </p:cNvSpPr>
          <p:nvPr/>
        </p:nvSpPr>
        <p:spPr bwMode="auto">
          <a:xfrm rot="5400000" flipH="1">
            <a:off x="4197519" y="5005002"/>
            <a:ext cx="24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40" name="Text Box 189"/>
          <p:cNvSpPr txBox="1">
            <a:spLocks noChangeArrowheads="1"/>
          </p:cNvSpPr>
          <p:nvPr/>
        </p:nvSpPr>
        <p:spPr bwMode="auto">
          <a:xfrm>
            <a:off x="2066119" y="3551262"/>
            <a:ext cx="1198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Target On 310</a:t>
            </a:r>
            <a:r>
              <a:rPr lang="en-US" sz="1400" b="1" dirty="0">
                <a:solidFill>
                  <a:schemeClr val="bg1"/>
                </a:solidFill>
                <a:cs typeface="Times New Roman" charset="0"/>
              </a:rPr>
              <a:t>° Bearing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541" name="Text Box 190"/>
          <p:cNvSpPr txBox="1">
            <a:spLocks noChangeArrowheads="1"/>
          </p:cNvSpPr>
          <p:nvPr/>
        </p:nvSpPr>
        <p:spPr bwMode="auto">
          <a:xfrm>
            <a:off x="3060641" y="1789112"/>
            <a:ext cx="117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Reference Line</a:t>
            </a:r>
          </a:p>
        </p:txBody>
      </p:sp>
      <p:sp>
        <p:nvSpPr>
          <p:cNvPr id="22542" name="Text Box 193"/>
          <p:cNvSpPr txBox="1">
            <a:spLocks noChangeArrowheads="1"/>
          </p:cNvSpPr>
          <p:nvPr/>
        </p:nvSpPr>
        <p:spPr bwMode="auto">
          <a:xfrm>
            <a:off x="5347702" y="3641725"/>
            <a:ext cx="11604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Target On 030</a:t>
            </a:r>
            <a:r>
              <a:rPr lang="en-US" sz="1400" b="1" dirty="0">
                <a:solidFill>
                  <a:schemeClr val="bg1"/>
                </a:solidFill>
                <a:cs typeface="Times New Roman" charset="0"/>
              </a:rPr>
              <a:t>° Bearing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3" name="Line 196"/>
          <p:cNvSpPr>
            <a:spLocks noChangeShapeType="1"/>
          </p:cNvSpPr>
          <p:nvPr/>
        </p:nvSpPr>
        <p:spPr bwMode="auto">
          <a:xfrm flipH="1" flipV="1">
            <a:off x="4889643" y="2507706"/>
            <a:ext cx="566738" cy="11620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44" name="Text Box 199"/>
          <p:cNvSpPr txBox="1">
            <a:spLocks noChangeArrowheads="1"/>
          </p:cNvSpPr>
          <p:nvPr/>
        </p:nvSpPr>
        <p:spPr bwMode="auto">
          <a:xfrm>
            <a:off x="944300" y="3201251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270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22545" name="Text Box 200"/>
          <p:cNvSpPr txBox="1">
            <a:spLocks noChangeArrowheads="1"/>
          </p:cNvSpPr>
          <p:nvPr/>
        </p:nvSpPr>
        <p:spPr bwMode="auto">
          <a:xfrm>
            <a:off x="7555814" y="3196681"/>
            <a:ext cx="79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090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22546" name="Text Box 201"/>
          <p:cNvSpPr txBox="1">
            <a:spLocks noChangeArrowheads="1"/>
          </p:cNvSpPr>
          <p:nvPr/>
        </p:nvSpPr>
        <p:spPr bwMode="auto">
          <a:xfrm>
            <a:off x="4008823" y="5172237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180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22547" name="Text Box 202"/>
          <p:cNvSpPr txBox="1">
            <a:spLocks noChangeArrowheads="1"/>
          </p:cNvSpPr>
          <p:nvPr/>
        </p:nvSpPr>
        <p:spPr bwMode="auto">
          <a:xfrm>
            <a:off x="4077484" y="1084472"/>
            <a:ext cx="769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360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22548" name="Text Box 203"/>
          <p:cNvSpPr txBox="1">
            <a:spLocks noChangeArrowheads="1"/>
          </p:cNvSpPr>
          <p:nvPr/>
        </p:nvSpPr>
        <p:spPr bwMode="auto">
          <a:xfrm>
            <a:off x="1879587" y="1066372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310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22549" name="Text Box 204"/>
          <p:cNvSpPr txBox="1">
            <a:spLocks noChangeArrowheads="1"/>
          </p:cNvSpPr>
          <p:nvPr/>
        </p:nvSpPr>
        <p:spPr bwMode="auto">
          <a:xfrm>
            <a:off x="5292437" y="1125373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122039"/>
                </a:solidFill>
              </a:rPr>
              <a:t>030</a:t>
            </a:r>
            <a:r>
              <a:rPr lang="en-US" sz="1400" b="1" dirty="0">
                <a:solidFill>
                  <a:srgbClr val="122039"/>
                </a:solidFill>
                <a:cs typeface="Times New Roman" charset="0"/>
              </a:rPr>
              <a:t>° </a:t>
            </a:r>
          </a:p>
        </p:txBody>
      </p:sp>
      <p:sp>
        <p:nvSpPr>
          <p:cNvPr id="70" name="Line 206"/>
          <p:cNvSpPr>
            <a:spLocks noChangeShapeType="1"/>
          </p:cNvSpPr>
          <p:nvPr/>
        </p:nvSpPr>
        <p:spPr bwMode="auto">
          <a:xfrm>
            <a:off x="3658212" y="2206704"/>
            <a:ext cx="593725" cy="3095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51" name="Arc 180"/>
          <p:cNvSpPr>
            <a:spLocks/>
          </p:cNvSpPr>
          <p:nvPr/>
        </p:nvSpPr>
        <p:spPr bwMode="auto">
          <a:xfrm rot="-561479">
            <a:off x="4392248" y="1795048"/>
            <a:ext cx="611187" cy="1132015"/>
          </a:xfrm>
          <a:custGeom>
            <a:avLst/>
            <a:gdLst>
              <a:gd name="T0" fmla="*/ 0 w 14271"/>
              <a:gd name="T1" fmla="*/ 0 h 21600"/>
              <a:gd name="T2" fmla="*/ 0 w 14271"/>
              <a:gd name="T3" fmla="*/ 0 h 21600"/>
              <a:gd name="T4" fmla="*/ 0 w 14271"/>
              <a:gd name="T5" fmla="*/ 0 h 21600"/>
              <a:gd name="T6" fmla="*/ 0 60000 65536"/>
              <a:gd name="T7" fmla="*/ 0 60000 65536"/>
              <a:gd name="T8" fmla="*/ 0 60000 65536"/>
              <a:gd name="T9" fmla="*/ 0 w 14271"/>
              <a:gd name="T10" fmla="*/ 0 h 21600"/>
              <a:gd name="T11" fmla="*/ 14271 w 142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71" h="21600" fill="none" extrusionOk="0">
                <a:moveTo>
                  <a:pt x="-1" y="0"/>
                </a:moveTo>
                <a:cubicBezTo>
                  <a:pt x="5253" y="0"/>
                  <a:pt x="10327" y="1914"/>
                  <a:pt x="14271" y="5385"/>
                </a:cubicBezTo>
              </a:path>
              <a:path w="14271" h="21600" stroke="0" extrusionOk="0">
                <a:moveTo>
                  <a:pt x="-1" y="0"/>
                </a:moveTo>
                <a:cubicBezTo>
                  <a:pt x="5253" y="0"/>
                  <a:pt x="10327" y="1914"/>
                  <a:pt x="14271" y="538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Line 210"/>
          <p:cNvSpPr>
            <a:spLocks noChangeShapeType="1"/>
          </p:cNvSpPr>
          <p:nvPr/>
        </p:nvSpPr>
        <p:spPr bwMode="auto">
          <a:xfrm flipV="1">
            <a:off x="2695256" y="2507706"/>
            <a:ext cx="522288" cy="99377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53" name="Text Box 211"/>
          <p:cNvSpPr txBox="1">
            <a:spLocks noChangeArrowheads="1"/>
          </p:cNvSpPr>
          <p:nvPr/>
        </p:nvSpPr>
        <p:spPr bwMode="auto">
          <a:xfrm>
            <a:off x="5091403" y="839997"/>
            <a:ext cx="348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122039"/>
                </a:solidFill>
              </a:rPr>
              <a:t>Situation</a:t>
            </a:r>
            <a:r>
              <a:rPr lang="en-US" sz="2000" b="1" dirty="0">
                <a:solidFill>
                  <a:srgbClr val="122039"/>
                </a:solidFill>
              </a:rPr>
              <a:t> </a:t>
            </a:r>
            <a:r>
              <a:rPr lang="en-US" sz="1800" b="1" dirty="0">
                <a:solidFill>
                  <a:srgbClr val="122039"/>
                </a:solidFill>
              </a:rPr>
              <a:t>Display</a:t>
            </a:r>
            <a:endParaRPr lang="en-US" sz="2000" b="1" dirty="0">
              <a:solidFill>
                <a:srgbClr val="122039"/>
              </a:solidFill>
            </a:endParaRPr>
          </a:p>
        </p:txBody>
      </p:sp>
      <p:sp>
        <p:nvSpPr>
          <p:cNvPr id="22554" name="Arc 558"/>
          <p:cNvSpPr>
            <a:spLocks/>
          </p:cNvSpPr>
          <p:nvPr/>
        </p:nvSpPr>
        <p:spPr bwMode="auto">
          <a:xfrm rot="-1177813">
            <a:off x="3873929" y="2944813"/>
            <a:ext cx="822325" cy="822325"/>
          </a:xfrm>
          <a:custGeom>
            <a:avLst/>
            <a:gdLst>
              <a:gd name="T0" fmla="*/ 0 w 43200"/>
              <a:gd name="T1" fmla="*/ 0 h 43200"/>
              <a:gd name="T2" fmla="*/ 0 w 43200"/>
              <a:gd name="T3" fmla="*/ 0 h 43200"/>
              <a:gd name="T4" fmla="*/ 0 w 43200"/>
              <a:gd name="T5" fmla="*/ 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438"/>
                  <a:pt x="8503" y="1115"/>
                  <a:pt x="19618" y="91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438"/>
                  <a:pt x="8503" y="1115"/>
                  <a:pt x="19618" y="91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55" name="Line 156"/>
          <p:cNvSpPr>
            <a:spLocks noChangeShapeType="1"/>
          </p:cNvSpPr>
          <p:nvPr/>
        </p:nvSpPr>
        <p:spPr bwMode="auto">
          <a:xfrm rot="21476653" flipH="1">
            <a:off x="4239019" y="1424017"/>
            <a:ext cx="1319654" cy="193637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6" name="Text Box 199"/>
          <p:cNvSpPr txBox="1">
            <a:spLocks noChangeArrowheads="1"/>
          </p:cNvSpPr>
          <p:nvPr/>
        </p:nvSpPr>
        <p:spPr bwMode="auto">
          <a:xfrm>
            <a:off x="4713576" y="221483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22557" name="Line 157"/>
          <p:cNvSpPr>
            <a:spLocks noChangeShapeType="1"/>
          </p:cNvSpPr>
          <p:nvPr/>
        </p:nvSpPr>
        <p:spPr bwMode="auto">
          <a:xfrm>
            <a:off x="2119545" y="1397973"/>
            <a:ext cx="2162758" cy="199375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8" name="Text Box 199"/>
          <p:cNvSpPr txBox="1">
            <a:spLocks noChangeArrowheads="1"/>
          </p:cNvSpPr>
          <p:nvPr/>
        </p:nvSpPr>
        <p:spPr bwMode="auto">
          <a:xfrm>
            <a:off x="3108345" y="2224344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term used for distance measured by radar, from directly below the aircraft to the radar antenna?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Mileage</a:t>
            </a:r>
          </a:p>
          <a:p>
            <a:pPr lvl="1"/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Slant range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two items of information are furnished by primary radar?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Altitude and distance</a:t>
            </a:r>
          </a:p>
          <a:p>
            <a:pPr lvl="1"/>
            <a:r>
              <a:rPr lang="en-US" dirty="0" smtClean="0"/>
              <a:t>Azimuth and altitude</a:t>
            </a:r>
          </a:p>
          <a:p>
            <a:pPr lvl="1"/>
            <a:r>
              <a:rPr lang="en-US" dirty="0" smtClean="0"/>
              <a:t>Azimuth and range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Which is the term for the bearing of a target measured clockwise from a reference line?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Azimuth</a:t>
            </a:r>
          </a:p>
          <a:p>
            <a:pPr lvl="1"/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Offset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WEXTPJNUKPJZ-1215587825-11906</_dlc_DocId>
    <_dlc_DocIdUrl xmlns="4f0e10e1-3e2d-4cb5-bdd3-156dacd9dc33">
      <Url>https://ksn2.faa.gov/stt/TTPPM/ER24/_layouts/15/DocIdRedir.aspx?ID=WEXTPJNUKPJZ-1215587825-11906</Url>
      <Description>WEXTPJNUKPJZ-1215587825-11906</Description>
    </_dlc_DocIdUrl>
  </documentManagement>
</p:properties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wLzIwMTkgMTo0MTo0MSBQTTwvRGF0ZVRpbWU+PExhYmVsU3RyaW5nPlVucmVzdHJpY3RlZDwvTGFiZWxTdHJpbmc+PC9pdGVtPjwvbGFiZWxIaXN0b3J5Pg==</Value>
</WrappedLabelHistor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072934-6861-4385-BA42-D38EA69D639C}">
  <ds:schemaRefs>
    <ds:schemaRef ds:uri="http://purl.org/dc/terms/"/>
    <ds:schemaRef ds:uri="http://schemas.microsoft.com/office/2006/documentManagement/types"/>
    <ds:schemaRef ds:uri="http://purl.org/dc/elements/1.1/"/>
    <ds:schemaRef ds:uri="c9d3951b-c0b3-413d-9ae1-2b2887eb6f1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9459BD-2B43-4CEA-A0A7-FAC4529F944E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E67DA9A1-1B24-4849-9A52-A6C70E075F4A}"/>
</file>

<file path=customXml/itemProps4.xml><?xml version="1.0" encoding="utf-8"?>
<ds:datastoreItem xmlns:ds="http://schemas.openxmlformats.org/officeDocument/2006/customXml" ds:itemID="{2DE102B4-F145-47BC-B08B-FFE9AC0603B7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918E6AA5-3449-476A-AEB9-5EBD5F613A75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F12E2C7-D8CA-40DE-864B-3BB7199A7F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70125</TotalTime>
  <Words>786</Words>
  <Application>Microsoft Office PowerPoint</Application>
  <PresentationFormat>On-screen Show (4:3)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Arial Black</vt:lpstr>
      <vt:lpstr>Calibri</vt:lpstr>
      <vt:lpstr>Times New Roman</vt:lpstr>
      <vt:lpstr>2_Custom Design</vt:lpstr>
      <vt:lpstr>PowerPoint Presentation</vt:lpstr>
      <vt:lpstr>Lesson Objectives</vt:lpstr>
      <vt:lpstr>Definitions</vt:lpstr>
      <vt:lpstr>Primary Radar</vt:lpstr>
      <vt:lpstr>Range</vt:lpstr>
      <vt:lpstr>Azimuth</vt:lpstr>
      <vt:lpstr>PowerPoint Presentation</vt:lpstr>
      <vt:lpstr>PowerPoint Presentation</vt:lpstr>
      <vt:lpstr>PowerPoint Presentation</vt:lpstr>
      <vt:lpstr>Radar Beacon System</vt:lpstr>
      <vt:lpstr>Radar Beacon Modes</vt:lpstr>
      <vt:lpstr>PowerPoint Presentation</vt:lpstr>
      <vt:lpstr>Digitized Radar System</vt:lpstr>
      <vt:lpstr>Characteristics of Digitized Radar </vt:lpstr>
      <vt:lpstr>Characteristics of Digitized Radar (Cont’d)</vt:lpstr>
      <vt:lpstr>Factors Affecting Radar Data Display</vt:lpstr>
      <vt:lpstr>Automatic Dependent Surveillance Broadcast (ADS-B)</vt:lpstr>
      <vt:lpstr>ADS-B System</vt:lpstr>
      <vt:lpstr>ADS-B Link Options</vt:lpstr>
      <vt:lpstr>ADS-B Broadcast Services</vt:lpstr>
      <vt:lpstr>Area of Responsibility (AOR)</vt:lpstr>
      <vt:lpstr>Flight Planning Area of Interest (AOI)</vt:lpstr>
      <vt:lpstr>Aircraft Problem Detection Area</vt:lpstr>
      <vt:lpstr>Surveillance Area of Interest (AOI)</vt:lpstr>
      <vt:lpstr>ERAM Adapted Boundary Areas</vt:lpstr>
      <vt:lpstr>Lesson Summary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Kristen_Leonard Thompson_Dembeck</dc:creator>
  <cp:lastModifiedBy>Nicholson, Nancy A-CTR (FAA)</cp:lastModifiedBy>
  <cp:revision>979</cp:revision>
  <dcterms:created xsi:type="dcterms:W3CDTF">2018-12-20T16:11:14Z</dcterms:created>
  <dcterms:modified xsi:type="dcterms:W3CDTF">2022-08-10T14:34:04Z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95da8c6a-62d6-4b5d-8182-f8f11555bb96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{BF9459BD-2B43-4CEA-A0A7-FAC4529F944E}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_dlc_DocIdItemGuid">
    <vt:lpwstr>87543c1e-b801-4968-90bf-49ee25f1e02f</vt:lpwstr>
  </property>
</Properties>
</file>