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8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presentation.xml" ContentType="application/vnd.openxmlformats-officedocument.presentationml.presentation.main+xml"/>
  <Override PartName="/ppt/slides/slide67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3.xml" ContentType="application/vnd.openxmlformats-officedocument.presentationml.slide+xml"/>
  <Override PartName="/ppt/slides/slide52.xml" ContentType="application/vnd.openxmlformats-officedocument.presentationml.slide+xml"/>
  <Override PartName="/ppt/slides/slide66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5.xml" ContentType="application/vnd.openxmlformats-officedocument.customXml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ppt/tags/tag2.xml" ContentType="application/vnd.openxmlformats-officedocument.presentationml.tag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changesInfos/changesInfo1.xml" ContentType="application/vnd.ms-powerpoint.changesinfo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6"/>
  </p:sldMasterIdLst>
  <p:notesMasterIdLst>
    <p:notesMasterId r:id="rId78"/>
  </p:notesMasterIdLst>
  <p:handoutMasterIdLst>
    <p:handoutMasterId r:id="rId79"/>
  </p:handoutMasterIdLst>
  <p:sldIdLst>
    <p:sldId id="737" r:id="rId7"/>
    <p:sldId id="304" r:id="rId8"/>
    <p:sldId id="663" r:id="rId9"/>
    <p:sldId id="739" r:id="rId10"/>
    <p:sldId id="665" r:id="rId11"/>
    <p:sldId id="666" r:id="rId12"/>
    <p:sldId id="667" r:id="rId13"/>
    <p:sldId id="668" r:id="rId14"/>
    <p:sldId id="669" r:id="rId15"/>
    <p:sldId id="670" r:id="rId16"/>
    <p:sldId id="672" r:id="rId17"/>
    <p:sldId id="673" r:id="rId18"/>
    <p:sldId id="674" r:id="rId19"/>
    <p:sldId id="675" r:id="rId20"/>
    <p:sldId id="726" r:id="rId21"/>
    <p:sldId id="644" r:id="rId22"/>
    <p:sldId id="731" r:id="rId23"/>
    <p:sldId id="740" r:id="rId24"/>
    <p:sldId id="727" r:id="rId25"/>
    <p:sldId id="651" r:id="rId26"/>
    <p:sldId id="653" r:id="rId27"/>
    <p:sldId id="654" r:id="rId28"/>
    <p:sldId id="658" r:id="rId29"/>
    <p:sldId id="655" r:id="rId30"/>
    <p:sldId id="657" r:id="rId31"/>
    <p:sldId id="659" r:id="rId32"/>
    <p:sldId id="660" r:id="rId33"/>
    <p:sldId id="661" r:id="rId34"/>
    <p:sldId id="735" r:id="rId35"/>
    <p:sldId id="677" r:id="rId36"/>
    <p:sldId id="692" r:id="rId37"/>
    <p:sldId id="693" r:id="rId38"/>
    <p:sldId id="679" r:id="rId39"/>
    <p:sldId id="682" r:id="rId40"/>
    <p:sldId id="680" r:id="rId41"/>
    <p:sldId id="681" r:id="rId42"/>
    <p:sldId id="683" r:id="rId43"/>
    <p:sldId id="685" r:id="rId44"/>
    <p:sldId id="687" r:id="rId45"/>
    <p:sldId id="688" r:id="rId46"/>
    <p:sldId id="689" r:id="rId47"/>
    <p:sldId id="690" r:id="rId48"/>
    <p:sldId id="691" r:id="rId49"/>
    <p:sldId id="671" r:id="rId50"/>
    <p:sldId id="736" r:id="rId51"/>
    <p:sldId id="696" r:id="rId52"/>
    <p:sldId id="722" r:id="rId53"/>
    <p:sldId id="676" r:id="rId54"/>
    <p:sldId id="699" r:id="rId55"/>
    <p:sldId id="700" r:id="rId56"/>
    <p:sldId id="701" r:id="rId57"/>
    <p:sldId id="723" r:id="rId58"/>
    <p:sldId id="703" r:id="rId59"/>
    <p:sldId id="724" r:id="rId60"/>
    <p:sldId id="705" r:id="rId61"/>
    <p:sldId id="725" r:id="rId62"/>
    <p:sldId id="708" r:id="rId63"/>
    <p:sldId id="709" r:id="rId64"/>
    <p:sldId id="711" r:id="rId65"/>
    <p:sldId id="712" r:id="rId66"/>
    <p:sldId id="714" r:id="rId67"/>
    <p:sldId id="738" r:id="rId68"/>
    <p:sldId id="713" r:id="rId69"/>
    <p:sldId id="715" r:id="rId70"/>
    <p:sldId id="716" r:id="rId71"/>
    <p:sldId id="717" r:id="rId72"/>
    <p:sldId id="718" r:id="rId73"/>
    <p:sldId id="719" r:id="rId74"/>
    <p:sldId id="720" r:id="rId75"/>
    <p:sldId id="599" r:id="rId76"/>
    <p:sldId id="59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FCCE9A3-EBAB-45AB-BB33-11C3B62097A0}">
          <p14:sldIdLst>
            <p14:sldId id="737"/>
            <p14:sldId id="304"/>
          </p14:sldIdLst>
        </p14:section>
        <p14:section name="Formation Flights" id="{9186B251-195F-4CC7-B9EB-04568FC80C98}">
          <p14:sldIdLst>
            <p14:sldId id="663"/>
            <p14:sldId id="739"/>
            <p14:sldId id="665"/>
            <p14:sldId id="666"/>
            <p14:sldId id="667"/>
            <p14:sldId id="668"/>
            <p14:sldId id="669"/>
            <p14:sldId id="670"/>
            <p14:sldId id="672"/>
            <p14:sldId id="673"/>
            <p14:sldId id="674"/>
            <p14:sldId id="675"/>
          </p14:sldIdLst>
        </p14:section>
        <p14:section name="Aerial Refueling" id="{39B98FDC-648E-4648-9400-DDE53803EBA8}">
          <p14:sldIdLst>
            <p14:sldId id="726"/>
            <p14:sldId id="644"/>
            <p14:sldId id="731"/>
            <p14:sldId id="740"/>
            <p14:sldId id="727"/>
            <p14:sldId id="651"/>
            <p14:sldId id="653"/>
            <p14:sldId id="654"/>
            <p14:sldId id="658"/>
            <p14:sldId id="655"/>
            <p14:sldId id="657"/>
            <p14:sldId id="659"/>
            <p14:sldId id="660"/>
            <p14:sldId id="661"/>
          </p14:sldIdLst>
        </p14:section>
        <p14:section name="Military Training Routes" id="{66DC6E15-6BB8-498E-8E6E-F9CC17912567}">
          <p14:sldIdLst>
            <p14:sldId id="735"/>
            <p14:sldId id="677"/>
            <p14:sldId id="692"/>
            <p14:sldId id="693"/>
            <p14:sldId id="679"/>
            <p14:sldId id="682"/>
            <p14:sldId id="680"/>
            <p14:sldId id="681"/>
            <p14:sldId id="683"/>
            <p14:sldId id="685"/>
            <p14:sldId id="687"/>
            <p14:sldId id="688"/>
            <p14:sldId id="689"/>
            <p14:sldId id="690"/>
            <p14:sldId id="691"/>
          </p14:sldIdLst>
        </p14:section>
        <p14:section name="Special Operations" id="{E4DDC623-4155-40EC-93A8-D898C5C09172}">
          <p14:sldIdLst>
            <p14:sldId id="671"/>
            <p14:sldId id="736"/>
            <p14:sldId id="696"/>
            <p14:sldId id="722"/>
            <p14:sldId id="676"/>
            <p14:sldId id="699"/>
            <p14:sldId id="700"/>
            <p14:sldId id="701"/>
            <p14:sldId id="723"/>
            <p14:sldId id="703"/>
            <p14:sldId id="724"/>
            <p14:sldId id="705"/>
            <p14:sldId id="725"/>
            <p14:sldId id="708"/>
            <p14:sldId id="709"/>
            <p14:sldId id="711"/>
            <p14:sldId id="712"/>
            <p14:sldId id="714"/>
            <p14:sldId id="738"/>
            <p14:sldId id="713"/>
            <p14:sldId id="715"/>
            <p14:sldId id="716"/>
            <p14:sldId id="717"/>
            <p14:sldId id="718"/>
            <p14:sldId id="719"/>
            <p14:sldId id="720"/>
            <p14:sldId id="599"/>
            <p14:sldId id="5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Ekins" initials="JE" lastIdx="1" clrIdx="0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2" name="Huntley, Alan P. [US-US][NON-EMP]" initials="HAP[" lastIdx="2" clrIdx="1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  <a:srgbClr val="0FCDE1"/>
    <a:srgbClr val="33BD3A"/>
    <a:srgbClr val="EA0000"/>
    <a:srgbClr val="3B9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0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9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6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customXml" Target="../customXml/item6.xml"/><Relationship Id="rId61" Type="http://schemas.openxmlformats.org/officeDocument/2006/relationships/slide" Target="slides/slide55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ott" userId="0dba5c2a25f57aa7" providerId="LiveId" clId="{16EE380D-6C2B-417E-A5D3-F96E5182630F}"/>
    <pc:docChg chg="custSel modSld modMainMaster">
      <pc:chgData name="David Scott" userId="0dba5c2a25f57aa7" providerId="LiveId" clId="{16EE380D-6C2B-417E-A5D3-F96E5182630F}" dt="2020-11-19T19:06:56.976" v="3" actId="478"/>
      <pc:docMkLst>
        <pc:docMk/>
      </pc:docMkLst>
      <pc:sldChg chg="delSp modSp mod">
        <pc:chgData name="David Scott" userId="0dba5c2a25f57aa7" providerId="LiveId" clId="{16EE380D-6C2B-417E-A5D3-F96E5182630F}" dt="2020-11-19T19:06:56.976" v="3" actId="478"/>
        <pc:sldMkLst>
          <pc:docMk/>
          <pc:sldMk cId="672323950" sldId="737"/>
        </pc:sldMkLst>
        <pc:spChg chg="del mod">
          <ac:chgData name="David Scott" userId="0dba5c2a25f57aa7" providerId="LiveId" clId="{16EE380D-6C2B-417E-A5D3-F96E5182630F}" dt="2020-11-19T19:06:56.976" v="3" actId="478"/>
          <ac:spMkLst>
            <pc:docMk/>
            <pc:sldMk cId="672323950" sldId="737"/>
            <ac:spMk id="2" creationId="{9C749089-2BEB-4F01-BFD7-C29F59802F76}"/>
          </ac:spMkLst>
        </pc:spChg>
      </pc:sldChg>
      <pc:sldMasterChg chg="modSldLayout">
        <pc:chgData name="David Scott" userId="0dba5c2a25f57aa7" providerId="LiveId" clId="{16EE380D-6C2B-417E-A5D3-F96E5182630F}" dt="2020-11-19T18:57:18.386" v="1" actId="20577"/>
        <pc:sldMasterMkLst>
          <pc:docMk/>
          <pc:sldMasterMk cId="3458494253" sldId="2147483660"/>
        </pc:sldMasterMkLst>
        <pc:sldLayoutChg chg="modSp mod">
          <pc:chgData name="David Scott" userId="0dba5c2a25f57aa7" providerId="LiveId" clId="{16EE380D-6C2B-417E-A5D3-F96E5182630F}" dt="2020-11-19T18:57:18.386" v="1" actId="20577"/>
          <pc:sldLayoutMkLst>
            <pc:docMk/>
            <pc:sldMasterMk cId="3458494253" sldId="2147483660"/>
            <pc:sldLayoutMk cId="526163182" sldId="2147483670"/>
          </pc:sldLayoutMkLst>
          <pc:spChg chg="mod">
            <ac:chgData name="David Scott" userId="0dba5c2a25f57aa7" providerId="LiveId" clId="{16EE380D-6C2B-417E-A5D3-F96E5182630F}" dt="2020-11-19T18:57:18.386" v="1" actId="20577"/>
            <ac:spMkLst>
              <pc:docMk/>
              <pc:sldMasterMk cId="3458494253" sldId="2147483660"/>
              <pc:sldLayoutMk cId="526163182" sldId="2147483670"/>
              <ac:spMk id="2" creationId="{0E7500A6-D3AF-4938-A213-71A95099389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2BF9-2468-421F-97D2-DC6454AFBCD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A228-61F3-409C-AC63-7586281A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4389-98A5-4799-B9BF-77776C4F270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91DB-1DFA-451A-A0B1-AE5D0E4D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15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91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9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5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6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4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6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7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2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35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710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2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7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6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81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6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15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60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71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9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07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8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8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2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6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31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4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29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6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0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607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09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4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60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68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14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42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0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8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954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333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752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31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73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73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535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21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458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75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3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26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89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52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48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42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070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047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664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91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47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69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734620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0391D-5D9C-4035-A4CA-77B77281E9A1}" type="slidenum">
              <a:rPr lang="en-US" altLang="en-US" sz="1200">
                <a:latin typeface="Times New Roman" panose="02020603050405020304" pitchFamily="18" charset="0"/>
              </a:rPr>
              <a:pPr/>
              <a:t>70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9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7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A: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15: Military and Special Operations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63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451A9-3D09-4DBA-AE8B-61024EDAA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8FF23-CAFB-475D-AD9A-16C0587F7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479549"/>
            <a:ext cx="8472487" cy="341860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9144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defRPr sz="2400"/>
            </a:lvl2pPr>
          </a:lstStyle>
          <a:p>
            <a:pPr lvl="0"/>
            <a:r>
              <a:rPr lang="en-US" dirty="0"/>
              <a:t>Click to edit question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6819E-C622-4945-BE3A-99A33C997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4" y="295345"/>
            <a:ext cx="4685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69325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34306"/>
            <a:ext cx="8050213" cy="439102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320040" indent="-274320">
              <a:spcBef>
                <a:spcPts val="0"/>
              </a:spcBef>
              <a:spcAft>
                <a:spcPts val="1200"/>
              </a:spcAft>
              <a:defRPr sz="2400"/>
            </a:lvl2pPr>
            <a:lvl3pPr marL="685800" indent="-274320">
              <a:spcBef>
                <a:spcPts val="0"/>
              </a:spcBef>
              <a:spcAft>
                <a:spcPts val="1200"/>
              </a:spcAft>
              <a:defRPr sz="2400"/>
            </a:lvl3pPr>
            <a:lvl4pPr marL="1051560" indent="-274320">
              <a:spcBef>
                <a:spcPts val="0"/>
              </a:spcBef>
              <a:spcAft>
                <a:spcPts val="1200"/>
              </a:spcAft>
              <a:defRPr/>
            </a:lvl4pPr>
            <a:lvl5pPr marL="1417320" indent="-274320"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5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6" y="6336793"/>
            <a:ext cx="3783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15: </a:t>
            </a:r>
            <a:r>
              <a:rPr lang="en-US" altLang="en-US" sz="1200" baseline="0" dirty="0" err="1">
                <a:solidFill>
                  <a:schemeClr val="bg1"/>
                </a:solidFill>
              </a:rPr>
              <a:t>En</a:t>
            </a:r>
            <a:r>
              <a:rPr lang="en-US" altLang="en-US" sz="1200" baseline="0" dirty="0">
                <a:solidFill>
                  <a:schemeClr val="bg1"/>
                </a:solidFill>
              </a:rPr>
              <a:t> Route Military and Special Operations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4" r:id="rId3"/>
    <p:sldLayoutId id="214748366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3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1089818"/>
          </a:xfrm>
        </p:spPr>
        <p:txBody>
          <a:bodyPr/>
          <a:lstStyle/>
          <a:p>
            <a:r>
              <a:rPr lang="en-US" dirty="0"/>
              <a:t>Nonstandard </a:t>
            </a:r>
            <a:r>
              <a:rPr lang="en-US" dirty="0" smtClean="0"/>
              <a:t>Formation -  </a:t>
            </a:r>
            <a:r>
              <a:rPr lang="en-US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55864"/>
            <a:ext cx="8050213" cy="3754914"/>
          </a:xfrm>
        </p:spPr>
        <p:txBody>
          <a:bodyPr/>
          <a:lstStyle/>
          <a:p>
            <a:pPr lvl="1"/>
            <a:r>
              <a:rPr lang="en-US" sz="2800" b="1" dirty="0"/>
              <a:t>A nonstandard flight must be approved by ATC</a:t>
            </a:r>
          </a:p>
          <a:p>
            <a:pPr lvl="2">
              <a:spcAft>
                <a:spcPts val="800"/>
              </a:spcAft>
            </a:pPr>
            <a:r>
              <a:rPr lang="en-US" dirty="0"/>
              <a:t>Assign block altitudes which allow 500’ of vertical separation between each aircraft in the flight</a:t>
            </a:r>
          </a:p>
          <a:p>
            <a:pPr lvl="2">
              <a:spcAft>
                <a:spcPts val="800"/>
              </a:spcAft>
            </a:pPr>
            <a:r>
              <a:rPr lang="en-US" dirty="0"/>
              <a:t>Control these operations as MARSA until approved separation is established and acknowledged by ATC</a:t>
            </a:r>
          </a:p>
          <a:p>
            <a:pPr lvl="2"/>
            <a:r>
              <a:rPr lang="en-US" dirty="0" smtClean="0"/>
              <a:t>Separate a nonstandard formation flight by applying the appropriate separation minima to the perimeter of the airspace encompassing the nonstandard formation, or from the outermost aircraft of the nonstandard formation, whichever applies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Breakup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4752"/>
            <a:ext cx="8050213" cy="3724538"/>
          </a:xfrm>
        </p:spPr>
        <p:txBody>
          <a:bodyPr/>
          <a:lstStyle/>
          <a:p>
            <a:pPr marL="320040" indent="-274320">
              <a:buFont typeface="Arial" panose="020B0604020202020204" pitchFamily="34" charset="0"/>
              <a:buChar char="•"/>
            </a:pPr>
            <a:r>
              <a:rPr lang="en-US" dirty="0"/>
              <a:t>Issue control instructions and/or clearances which will result in </a:t>
            </a:r>
            <a:r>
              <a:rPr lang="en-US" dirty="0" smtClean="0"/>
              <a:t>approved separation</a:t>
            </a:r>
          </a:p>
          <a:p>
            <a:pPr lvl="2"/>
            <a:r>
              <a:rPr lang="en-US" dirty="0" smtClean="0"/>
              <a:t>Pilots are responsible for separation until approved separation has been attained and MARSA terminated</a:t>
            </a:r>
          </a:p>
          <a:p>
            <a:pPr marL="320040" indent="-274320"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the correct equipment suffix has been assigned to each </a:t>
            </a:r>
            <a:r>
              <a:rPr lang="en-US" dirty="0" smtClean="0"/>
              <a:t>aircraft departing the flight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required to apply RVSM separation standards to a formation flight?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Only the lead aircraft is required to be RVSM capable</a:t>
            </a:r>
          </a:p>
          <a:p>
            <a:pPr lvl="1"/>
            <a:r>
              <a:rPr lang="en-US" dirty="0"/>
              <a:t>All aircraft in the flight must be RVSM capable</a:t>
            </a:r>
          </a:p>
          <a:p>
            <a:pPr lvl="1"/>
            <a:r>
              <a:rPr lang="en-US" dirty="0"/>
              <a:t>If standard formation, none are required to be RVSM capable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6263640"/>
            <a:ext cx="394232" cy="36576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471308"/>
          </a:xfrm>
        </p:spPr>
        <p:txBody>
          <a:bodyPr/>
          <a:lstStyle/>
          <a:p>
            <a:r>
              <a:rPr lang="en-US" dirty="0"/>
              <a:t>How many miles of separation must be added between a standard formation flight and other aircraft?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No extra separation is required with a standard flight</a:t>
            </a:r>
          </a:p>
          <a:p>
            <a:pPr lvl="1"/>
            <a:r>
              <a:rPr lang="en-US" dirty="0"/>
              <a:t>1 additional mile for each aircraft contained within the flight</a:t>
            </a:r>
          </a:p>
          <a:p>
            <a:pPr lvl="1"/>
            <a:r>
              <a:rPr lang="en-US" dirty="0"/>
              <a:t>1 additional mile added to the entire flight, regardless of how many aircraft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471308"/>
          </a:xfrm>
        </p:spPr>
        <p:txBody>
          <a:bodyPr/>
          <a:lstStyle/>
          <a:p>
            <a:r>
              <a:rPr lang="en-US" dirty="0"/>
              <a:t>Which aircraft are assigned beacon codes in a standard formation flight?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Only the flight lead</a:t>
            </a:r>
          </a:p>
          <a:p>
            <a:pPr lvl="1"/>
            <a:r>
              <a:rPr lang="en-US" dirty="0"/>
              <a:t>Each aircraft within the flight</a:t>
            </a:r>
          </a:p>
          <a:p>
            <a:pPr lvl="1"/>
            <a:r>
              <a:rPr lang="en-US" dirty="0"/>
              <a:t>Only the first and last trailing aircraft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589136"/>
            <a:ext cx="8050213" cy="2932812"/>
          </a:xfrm>
        </p:spPr>
        <p:txBody>
          <a:bodyPr/>
          <a:lstStyle/>
          <a:p>
            <a:pPr marL="320040" indent="-274320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Air Refueling Initial Point (ARIP)</a:t>
            </a:r>
          </a:p>
          <a:p>
            <a:pPr marL="320040" indent="-27432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Air Refueling Control Point (ARCP)</a:t>
            </a:r>
          </a:p>
          <a:p>
            <a:pPr marL="320040" indent="-27432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Navigational Check Points</a:t>
            </a:r>
          </a:p>
          <a:p>
            <a:pPr marL="320040" indent="-27432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Exit Point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Refueling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14" r="2797"/>
          <a:stretch/>
        </p:blipFill>
        <p:spPr>
          <a:xfrm rot="5400000">
            <a:off x="2481388" y="731103"/>
            <a:ext cx="4441282" cy="60645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626" y="955661"/>
            <a:ext cx="8050213" cy="293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274320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Tracks and Anchors </a:t>
            </a:r>
          </a:p>
        </p:txBody>
      </p:sp>
    </p:spTree>
    <p:extLst>
      <p:ext uri="{BB962C8B-B14F-4D97-AF65-F5344CB8AC3E}">
        <p14:creationId xmlns:p14="http://schemas.microsoft.com/office/powerpoint/2010/main" val="1628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 flipV="1">
            <a:off x="3630226" y="3154514"/>
            <a:ext cx="4286335" cy="1772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Refueling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959882" y="2954159"/>
            <a:ext cx="2063" cy="37367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061924" y="2946125"/>
            <a:ext cx="2063" cy="37367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350529" y="3901687"/>
            <a:ext cx="897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ARIP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150149" y="3376473"/>
            <a:ext cx="1100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ARCP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209008" y="3992450"/>
            <a:ext cx="28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NAV CHECK POINTS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4959882" y="3347329"/>
            <a:ext cx="215076" cy="66194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190733" y="3347329"/>
            <a:ext cx="1871191" cy="647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722503" y="3198218"/>
            <a:ext cx="2709333" cy="5418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Multiply 3"/>
          <p:cNvSpPr/>
          <p:nvPr/>
        </p:nvSpPr>
        <p:spPr bwMode="auto">
          <a:xfrm>
            <a:off x="3399166" y="3035057"/>
            <a:ext cx="243376" cy="292782"/>
          </a:xfrm>
          <a:prstGeom prst="mathMultiply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D38D7-576E-4190-8F4E-C94F52BD023C}"/>
              </a:ext>
            </a:extLst>
          </p:cNvPr>
          <p:cNvGrpSpPr/>
          <p:nvPr/>
        </p:nvGrpSpPr>
        <p:grpSpPr>
          <a:xfrm>
            <a:off x="771405" y="3317867"/>
            <a:ext cx="759219" cy="299475"/>
            <a:chOff x="344911" y="4284386"/>
            <a:chExt cx="759219" cy="299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E4D184-8E54-4518-BC2D-5A0E9A8D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35767" flipV="1">
              <a:off x="745840" y="4350475"/>
              <a:ext cx="358290" cy="233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E3F7FC4-6A4B-4441-92A9-D33F30A2E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35767" flipV="1">
              <a:off x="344911" y="4284386"/>
              <a:ext cx="358290" cy="233386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9F80DE-CC84-4B44-8AC7-52884082CB10}"/>
              </a:ext>
            </a:extLst>
          </p:cNvPr>
          <p:cNvSpPr/>
          <p:nvPr/>
        </p:nvSpPr>
        <p:spPr bwMode="auto">
          <a:xfrm rot="20870939">
            <a:off x="2508915" y="2760988"/>
            <a:ext cx="1084233" cy="500784"/>
          </a:xfrm>
          <a:prstGeom prst="roundRect">
            <a:avLst>
              <a:gd name="adj" fmla="val 50000"/>
            </a:avLst>
          </a:prstGeom>
          <a:noFill/>
          <a:ln w="41275" cap="flat" cmpd="sng" algn="ctr">
            <a:solidFill>
              <a:srgbClr val="00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99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76DA26-B173-48BB-8F9B-7C62F597D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9799">
            <a:off x="2998481" y="2158098"/>
            <a:ext cx="866710" cy="1020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9189" y="4003185"/>
            <a:ext cx="148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EXIT POINT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H="1" flipV="1">
            <a:off x="7922937" y="3319799"/>
            <a:ext cx="100162" cy="68338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Multiply 3">
            <a:extLst>
              <a:ext uri="{FF2B5EF4-FFF2-40B4-BE49-F238E27FC236}">
                <a16:creationId xmlns:a16="http://schemas.microsoft.com/office/drawing/2014/main" id="{5DF9D5A6-55E8-4984-851E-410DFC097CE9}"/>
              </a:ext>
            </a:extLst>
          </p:cNvPr>
          <p:cNvSpPr/>
          <p:nvPr/>
        </p:nvSpPr>
        <p:spPr bwMode="auto">
          <a:xfrm>
            <a:off x="580443" y="3618401"/>
            <a:ext cx="243376" cy="292782"/>
          </a:xfrm>
          <a:prstGeom prst="mathMultiply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Multiply 3">
            <a:extLst>
              <a:ext uri="{FF2B5EF4-FFF2-40B4-BE49-F238E27FC236}">
                <a16:creationId xmlns:a16="http://schemas.microsoft.com/office/drawing/2014/main" id="{E77AF1CC-48B9-47C1-BC46-C26DC49773E8}"/>
              </a:ext>
            </a:extLst>
          </p:cNvPr>
          <p:cNvSpPr/>
          <p:nvPr/>
        </p:nvSpPr>
        <p:spPr bwMode="auto">
          <a:xfrm>
            <a:off x="7801248" y="3000047"/>
            <a:ext cx="243376" cy="292782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16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123794"/>
            <a:ext cx="4204290" cy="795313"/>
          </a:xfrm>
        </p:spPr>
        <p:txBody>
          <a:bodyPr/>
          <a:lstStyle/>
          <a:p>
            <a:pPr marL="320040" indent="-274320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Components:</a:t>
            </a:r>
          </a:p>
          <a:p>
            <a:pPr marL="584200" lvl="2" indent="-284163" eaLnBrk="1" hangingPunct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4131227" y="1984752"/>
            <a:ext cx="3493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anose="020B0604020202020204" pitchFamily="34" charset="0"/>
              </a:rPr>
              <a:t>REFUELING ALTITUDES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Arial" panose="020B0604020202020204" pitchFamily="34" charset="0"/>
              </a:rPr>
              <a:t>(e.g., FL210/FL230)</a:t>
            </a:r>
          </a:p>
        </p:txBody>
      </p:sp>
    </p:spTree>
    <p:extLst>
      <p:ext uri="{BB962C8B-B14F-4D97-AF65-F5344CB8AC3E}">
        <p14:creationId xmlns:p14="http://schemas.microsoft.com/office/powerpoint/2010/main" val="15697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F7C020-E169-4165-913F-DB38EF85D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65" y="2833242"/>
            <a:ext cx="6911470" cy="3153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Refueling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124712"/>
            <a:ext cx="4204290" cy="4391025"/>
          </a:xfrm>
        </p:spPr>
        <p:txBody>
          <a:bodyPr/>
          <a:lstStyle/>
          <a:p>
            <a:pPr marL="320040" indent="-274320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Components:</a:t>
            </a:r>
          </a:p>
          <a:p>
            <a:pPr marL="584200" lvl="2" indent="-284163" eaLnBrk="1" hangingPunct="1">
              <a:spcBef>
                <a:spcPts val="0"/>
              </a:spcBef>
            </a:pPr>
            <a:r>
              <a:rPr lang="en-US" dirty="0"/>
              <a:t>One or more entry points</a:t>
            </a:r>
          </a:p>
          <a:p>
            <a:pPr marL="584200" lvl="2" indent="-284163" eaLnBrk="1" hangingPunct="1"/>
            <a:r>
              <a:rPr lang="en-US" dirty="0" smtClean="0"/>
              <a:t>ARIP</a:t>
            </a:r>
          </a:p>
          <a:p>
            <a:pPr marL="584200" lvl="2" indent="-284163" eaLnBrk="1" hangingPunct="1"/>
            <a:r>
              <a:rPr lang="en-US" dirty="0"/>
              <a:t>Anchor Point</a:t>
            </a:r>
          </a:p>
          <a:p>
            <a:pPr marL="584200" lvl="2" indent="-284163" eaLnBrk="1" hangingPunct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163" y="1598877"/>
            <a:ext cx="5167423" cy="4391025"/>
          </a:xfrm>
        </p:spPr>
        <p:txBody>
          <a:bodyPr/>
          <a:lstStyle/>
          <a:p>
            <a:pPr marL="284163" lvl="2" indent="-284163" eaLnBrk="1" hangingPunct="1"/>
            <a:r>
              <a:rPr lang="en-US" dirty="0" smtClean="0"/>
              <a:t>Anchor track turn points</a:t>
            </a:r>
          </a:p>
          <a:p>
            <a:pPr marL="284163" lvl="2" indent="-284163" eaLnBrk="1" hangingPunct="1"/>
            <a:r>
              <a:rPr lang="en-US" dirty="0" smtClean="0"/>
              <a:t>One or more exit points</a:t>
            </a:r>
          </a:p>
          <a:p>
            <a:pPr marL="284163" lvl="2" indent="-284163" eaLnBrk="1" hangingPunct="1"/>
            <a:r>
              <a:rPr lang="en-US" dirty="0" smtClean="0"/>
              <a:t>Designated refueling altitude block(s)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2456" y="5500577"/>
            <a:ext cx="1821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000" b="1" dirty="0" smtClean="0">
                <a:latin typeface="Arial" panose="020B0604020202020204" pitchFamily="34" charset="0"/>
              </a:rPr>
              <a:t>REFUELING ALTITUDES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1000" dirty="0" smtClean="0">
                <a:latin typeface="Arial" panose="020B0604020202020204" pitchFamily="34" charset="0"/>
              </a:rPr>
              <a:t>(e.g., FL240/FL330)</a:t>
            </a:r>
          </a:p>
        </p:txBody>
      </p:sp>
    </p:spTree>
    <p:extLst>
      <p:ext uri="{BB962C8B-B14F-4D97-AF65-F5344CB8AC3E}">
        <p14:creationId xmlns:p14="http://schemas.microsoft.com/office/powerpoint/2010/main" val="34709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Deviations from Tracks/Anchors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6" y="1490472"/>
            <a:ext cx="8050213" cy="37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800"/>
              </a:spcAft>
            </a:pPr>
            <a:r>
              <a:rPr lang="en-US" sz="2800" b="1" dirty="0"/>
              <a:t>When established tracks and anchors do not support military requirements, the FAA may authorize alternative aerial refueling options</a:t>
            </a:r>
          </a:p>
          <a:p>
            <a:pPr lvl="2"/>
            <a:r>
              <a:rPr lang="en-US" dirty="0"/>
              <a:t>Random refueling occurs along the filed flight path of the formation flight</a:t>
            </a:r>
          </a:p>
          <a:p>
            <a:pPr lvl="2"/>
            <a:r>
              <a:rPr lang="en-US" dirty="0"/>
              <a:t>The tanker and receiver may start and stop refueling at any point along the route; however they still need an ATC clearance to split up from the flight</a:t>
            </a:r>
          </a:p>
        </p:txBody>
      </p:sp>
    </p:spTree>
    <p:extLst>
      <p:ext uri="{BB962C8B-B14F-4D97-AF65-F5344CB8AC3E}">
        <p14:creationId xmlns:p14="http://schemas.microsoft.com/office/powerpoint/2010/main" val="857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Lesson Objectives</a:t>
            </a:r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28626" y="1444752"/>
            <a:ext cx="8050213" cy="43910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800" dirty="0"/>
              <a:t>At the end of this lesson, you will be able to recall the attributes of:</a:t>
            </a:r>
          </a:p>
          <a:p>
            <a:pPr marL="640080" lvl="1" eaLnBrk="1" hangingPunct="1">
              <a:defRPr/>
            </a:pPr>
            <a:r>
              <a:rPr lang="en-US" altLang="en-US" sz="2800" b="0" dirty="0"/>
              <a:t>Formation flights</a:t>
            </a:r>
          </a:p>
          <a:p>
            <a:pPr marL="640080" lvl="1" eaLnBrk="1" hangingPunct="1">
              <a:defRPr/>
            </a:pPr>
            <a:r>
              <a:rPr lang="en-US" altLang="en-US" sz="2800" b="0" dirty="0"/>
              <a:t>Aerial refueling </a:t>
            </a:r>
          </a:p>
          <a:p>
            <a:pPr marL="640080" lvl="1" eaLnBrk="1" hangingPunct="1"/>
            <a:r>
              <a:rPr lang="en-US" altLang="en-US" sz="2800" b="0" dirty="0"/>
              <a:t>Military training routes</a:t>
            </a:r>
          </a:p>
          <a:p>
            <a:pPr marL="640080" lvl="1" eaLnBrk="1" hangingPunct="1"/>
            <a:r>
              <a:rPr lang="en-US" altLang="en-US" sz="2800" b="0" dirty="0"/>
              <a:t>Special operations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7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the geographical point at which the receiver aircraft enters the refueling track/anchor, initiates radio contact with the tanker, and begins maneuver to rendezvous?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Air Refueling Initial Point (ARIP)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Air Refueling Control Point (ARCP)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Air Refueling Start Point (ARSP)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are two types of aerial refueling?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Paths and Moorings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Trails and Hooks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Tracks and Anchors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9008"/>
          <a:stretch/>
        </p:blipFill>
        <p:spPr>
          <a:xfrm>
            <a:off x="902155" y="1974615"/>
            <a:ext cx="7339691" cy="40074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Refueling Procedures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626" y="1001381"/>
            <a:ext cx="8332602" cy="14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800"/>
              </a:spcAft>
            </a:pPr>
            <a:r>
              <a:rPr lang="en-US" sz="2800" b="1" dirty="0"/>
              <a:t>The tanker is responsible for communications with ATC, navigation, and declaring MARSA</a:t>
            </a:r>
          </a:p>
        </p:txBody>
      </p:sp>
    </p:spTree>
    <p:extLst>
      <p:ext uri="{BB962C8B-B14F-4D97-AF65-F5344CB8AC3E}">
        <p14:creationId xmlns:p14="http://schemas.microsoft.com/office/powerpoint/2010/main" val="454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347472"/>
            <a:ext cx="8472488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Nonparticipating Aircraft Separation</a:t>
            </a:r>
            <a:endParaRPr lang="en-US" sz="2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5" y="3544185"/>
            <a:ext cx="5696159" cy="2425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79" y="5436459"/>
            <a:ext cx="516022" cy="17528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22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8626" y="1660598"/>
            <a:ext cx="8332602" cy="1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800"/>
              </a:spcAft>
            </a:pPr>
            <a:r>
              <a:rPr lang="en-US" sz="2800" b="1" dirty="0"/>
              <a:t>Aerial refueling </a:t>
            </a:r>
            <a:r>
              <a:rPr lang="en-US" sz="2800" b="1" dirty="0" smtClean="0"/>
              <a:t>routes</a:t>
            </a:r>
            <a:r>
              <a:rPr lang="en-US" sz="2800" b="1" dirty="0"/>
              <a:t> </a:t>
            </a:r>
            <a:r>
              <a:rPr lang="en-US" sz="2800" b="1" dirty="0" smtClean="0"/>
              <a:t>are </a:t>
            </a:r>
            <a:r>
              <a:rPr lang="en-US" sz="2800" b="1" dirty="0"/>
              <a:t>not </a:t>
            </a:r>
            <a:r>
              <a:rPr lang="en-US" sz="2800" b="1" dirty="0" smtClean="0"/>
              <a:t>sterilized </a:t>
            </a:r>
            <a:r>
              <a:rPr lang="en-US" sz="2800" b="1" dirty="0"/>
              <a:t>and other aircraft may transit this airspace provided vertical or lateral separation is provided from refueling aircraft</a:t>
            </a:r>
          </a:p>
        </p:txBody>
      </p:sp>
    </p:spTree>
    <p:extLst>
      <p:ext uri="{BB962C8B-B14F-4D97-AF65-F5344CB8AC3E}">
        <p14:creationId xmlns:p14="http://schemas.microsoft.com/office/powerpoint/2010/main" val="21851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30" y="1023084"/>
            <a:ext cx="6960141" cy="4970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Communications Procedures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1" y="1325622"/>
            <a:ext cx="8142861" cy="4391025"/>
          </a:xfrm>
        </p:spPr>
        <p:txBody>
          <a:bodyPr/>
          <a:lstStyle/>
          <a:p>
            <a:pPr marL="457200" lvl="1" indent="-457200" eaLnBrk="1" hangingPunct="1"/>
            <a:r>
              <a:rPr lang="en-US" sz="2800" b="1" dirty="0"/>
              <a:t>Aircraft will squawk 7600 for at least 2 minutes prior to departing track/anchor</a:t>
            </a:r>
          </a:p>
          <a:p>
            <a:pPr marL="822960" lvl="2" indent="-45720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/>
              <a:t>Tanker departs track/anchor from highest altitude in block</a:t>
            </a:r>
          </a:p>
          <a:p>
            <a:pPr marL="822960" lvl="2" indent="-45720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/>
              <a:t>Receiver departs track/anchor from lowest altitude in the block</a:t>
            </a:r>
            <a:endParaRPr lang="en-US" b="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may headings be issued to refueling aircraft without voiding already declared MARSA?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Prior to rendezvous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After rendezvous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After Air Refueling Initial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69821"/>
            <a:ext cx="8238721" cy="3418605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dirty="0"/>
              <a:t>NORDO refueling aircraft will squawk 7600 for at least ____ minutes prior to departing the track.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5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Minimum separation of nonparticipating aircraft from refueling track/anchor operations is best described by which of the following?</a:t>
            </a:r>
          </a:p>
          <a:p>
            <a:pPr lvl="1"/>
            <a:r>
              <a:rPr lang="en-US" dirty="0"/>
              <a:t>Aircraft must be vertically separated from the track if within 5 miles of its centerline</a:t>
            </a:r>
          </a:p>
          <a:p>
            <a:pPr lvl="1"/>
            <a:r>
              <a:rPr lang="en-US" dirty="0"/>
              <a:t>Aircraft must be separated from the protected airspace of the track by 5 miles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Aircraft are allowed to fly in the airspace of the track as long as separation is maintained from refueling aircraft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196281-D987-425D-81F2-78764AD0B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r="21898" b="23482"/>
          <a:stretch/>
        </p:blipFill>
        <p:spPr>
          <a:xfrm>
            <a:off x="1304479" y="1737644"/>
            <a:ext cx="6457962" cy="39182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Training Routes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4752"/>
            <a:ext cx="8050213" cy="4391025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sz="2800" b="1" dirty="0"/>
              <a:t>Formation flight</a:t>
            </a:r>
          </a:p>
          <a:p>
            <a:pPr lvl="1">
              <a:spcAft>
                <a:spcPts val="1800"/>
              </a:spcAft>
            </a:pPr>
            <a:r>
              <a:rPr lang="en-US" sz="2800" b="1" dirty="0"/>
              <a:t>Standard formation</a:t>
            </a:r>
          </a:p>
          <a:p>
            <a:pPr lvl="1">
              <a:spcAft>
                <a:spcPts val="1800"/>
              </a:spcAft>
            </a:pPr>
            <a:r>
              <a:rPr lang="en-US" sz="2800" b="1" dirty="0"/>
              <a:t>Nonstandard formation</a:t>
            </a:r>
          </a:p>
          <a:p>
            <a:pPr lvl="1">
              <a:spcAft>
                <a:spcPts val="1800"/>
              </a:spcAft>
            </a:pPr>
            <a:r>
              <a:rPr lang="en-US" sz="2800" b="1" dirty="0"/>
              <a:t>Cell formation</a:t>
            </a:r>
          </a:p>
          <a:p>
            <a:pPr marL="45720" lvl="1" indent="0">
              <a:buNone/>
            </a:pPr>
            <a:endParaRPr lang="en-US" sz="2800" b="1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 bwMode="auto">
          <a:xfrm flipV="1">
            <a:off x="2033934" y="2262872"/>
            <a:ext cx="561348" cy="557249"/>
          </a:xfrm>
          <a:prstGeom prst="straightConnector1">
            <a:avLst/>
          </a:prstGeom>
          <a:noFill/>
          <a:ln w="31750" cap="flat" cmpd="sng" algn="ctr">
            <a:solidFill>
              <a:srgbClr val="33BD3A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MTR Components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954059" y="3665033"/>
            <a:ext cx="3054485" cy="0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008544" y="3665033"/>
            <a:ext cx="1831089" cy="1575881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272986" y="2053961"/>
            <a:ext cx="1681073" cy="1611072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749697" y="2558674"/>
            <a:ext cx="1845585" cy="1727501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3416263" y="3052219"/>
            <a:ext cx="2875028" cy="14591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595282" y="4286175"/>
            <a:ext cx="3255264" cy="4595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5821902" y="4282982"/>
            <a:ext cx="1831089" cy="1575881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6271835" y="3062350"/>
            <a:ext cx="1831089" cy="1575881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1726948" y="1457335"/>
            <a:ext cx="1681073" cy="1611072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29955" y="1322073"/>
            <a:ext cx="27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Entry Fix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61671" y="5510705"/>
            <a:ext cx="27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Exit Fix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67484" y="3825722"/>
            <a:ext cx="27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Alternate Entry Fix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50546" y="2674831"/>
            <a:ext cx="27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Alternate Exit Fix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547844" y="2820121"/>
            <a:ext cx="486090" cy="467425"/>
          </a:xfrm>
          <a:prstGeom prst="straightConnector1">
            <a:avLst/>
          </a:prstGeom>
          <a:noFill/>
          <a:ln w="31750" cap="flat" cmpd="sng" algn="ctr">
            <a:solidFill>
              <a:srgbClr val="33BD3A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2610313" y="1912274"/>
            <a:ext cx="27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Route Width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23552" y="1703544"/>
            <a:ext cx="457200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770334" y="5153665"/>
            <a:ext cx="45720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850546" y="3538575"/>
            <a:ext cx="457200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797855" y="3391042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69821"/>
            <a:ext cx="8238721" cy="3418605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dirty="0"/>
              <a:t>Which is true of both IR and VR Military Training Routes?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Aircraft may never exceed 250 knots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Aircraft may exceed 250 knots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Aircraft are only speed limited </a:t>
            </a:r>
            <a:r>
              <a:rPr lang="en-US" dirty="0" smtClean="0"/>
              <a:t>below 3,000’ AGL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69821"/>
            <a:ext cx="8238721" cy="341860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What is the width of a Military Training Route?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width is determined by the pilot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width changes depending on the number of aircraft using the route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Sufficient size to contain all planned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IFR Military Training Routes (IR)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5595"/>
            <a:ext cx="8050213" cy="4391025"/>
          </a:xfrm>
        </p:spPr>
        <p:txBody>
          <a:bodyPr/>
          <a:lstStyle/>
          <a:p>
            <a:pPr lvl="1"/>
            <a:r>
              <a:rPr lang="en-US" sz="2800" b="1" dirty="0"/>
              <a:t>Conducted on IFR or ALTRV flight plans</a:t>
            </a:r>
          </a:p>
          <a:p>
            <a:pPr lvl="1"/>
            <a:r>
              <a:rPr lang="en-US" sz="2800" b="1" dirty="0"/>
              <a:t>Designated as follows: </a:t>
            </a:r>
          </a:p>
          <a:p>
            <a:pPr lvl="2"/>
            <a:r>
              <a:rPr lang="en-US" dirty="0"/>
              <a:t>IR followed by three numbers for IRs that include one or more segments above 1,500’ AGL</a:t>
            </a:r>
          </a:p>
          <a:p>
            <a:pPr lvl="2"/>
            <a:r>
              <a:rPr lang="en-US" dirty="0"/>
              <a:t>IR followed by four numbers for IRs with no segments above 1,500’ AGL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IR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5595"/>
            <a:ext cx="8050213" cy="4391025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sz="2800" b="1" dirty="0"/>
              <a:t>Prior to aircraft entering an IR, request:</a:t>
            </a:r>
          </a:p>
          <a:p>
            <a:pPr lvl="2"/>
            <a:r>
              <a:rPr lang="en-US" dirty="0"/>
              <a:t>Estimate for the exit/alternate exit fix</a:t>
            </a:r>
          </a:p>
          <a:p>
            <a:pPr lvl="2"/>
            <a:r>
              <a:rPr lang="en-US" dirty="0"/>
              <a:t>Requested altitude after exit</a:t>
            </a:r>
          </a:p>
          <a:p>
            <a:pPr lvl="2"/>
            <a:r>
              <a:rPr lang="en-US" dirty="0"/>
              <a:t>Number of re-entries if applicable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Entry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5595"/>
            <a:ext cx="8050213" cy="4391025"/>
          </a:xfrm>
        </p:spPr>
        <p:txBody>
          <a:bodyPr/>
          <a:lstStyle/>
          <a:p>
            <a:pPr lvl="1"/>
            <a:r>
              <a:rPr lang="en-US" sz="2800" b="1" dirty="0"/>
              <a:t>When clearing aircraft into an IR, provide ATC separation between successive aircraft, </a:t>
            </a:r>
            <a:r>
              <a:rPr lang="en-US" sz="2800" b="1" dirty="0" smtClean="0"/>
              <a:t>except </a:t>
            </a:r>
            <a:r>
              <a:rPr lang="en-US" sz="2800" b="1" dirty="0"/>
              <a:t>when:</a:t>
            </a:r>
          </a:p>
          <a:p>
            <a:pPr lvl="2"/>
            <a:r>
              <a:rPr lang="en-US" dirty="0"/>
              <a:t>Other aircraft are operating in the same ALTRV</a:t>
            </a:r>
          </a:p>
          <a:p>
            <a:pPr lvl="2"/>
            <a:r>
              <a:rPr lang="en-US" dirty="0"/>
              <a:t>Other procedures are established by a LOA</a:t>
            </a:r>
          </a:p>
          <a:p>
            <a:pPr lvl="2"/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Exit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5595"/>
            <a:ext cx="8050213" cy="4391025"/>
          </a:xfrm>
        </p:spPr>
        <p:txBody>
          <a:bodyPr/>
          <a:lstStyle/>
          <a:p>
            <a:pPr lvl="1"/>
            <a:r>
              <a:rPr lang="en-US" sz="2800" b="1" dirty="0"/>
              <a:t>Unless covered in a LOA, clear aircraft to exit an IR</a:t>
            </a:r>
          </a:p>
          <a:p>
            <a:pPr marL="339725" lvl="1" indent="0">
              <a:buNone/>
            </a:pPr>
            <a:r>
              <a:rPr lang="en-US" b="1" dirty="0"/>
              <a:t>Example:</a:t>
            </a:r>
            <a:r>
              <a:rPr lang="en-US" sz="2800" b="1" dirty="0"/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FOX TWO ONE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CLEARED TO HUNTER ARMY AIRFIELD FROM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I-R FORTY SIX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JULIETT VIA DIRECT SAVANNAH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CLIMB AND MAINTAIN FLIGHT LEVEL TWO THREE ZERO”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33498"/>
            <a:ext cx="8050213" cy="4391025"/>
          </a:xfrm>
        </p:spPr>
        <p:txBody>
          <a:bodyPr/>
          <a:lstStyle/>
          <a:p>
            <a:pPr lvl="1">
              <a:spcAft>
                <a:spcPts val="1100"/>
              </a:spcAft>
            </a:pPr>
            <a:r>
              <a:rPr lang="en-US" sz="2800" b="1" dirty="0"/>
              <a:t>If communications are lost during:</a:t>
            </a:r>
          </a:p>
          <a:p>
            <a:pPr lvl="2">
              <a:spcAft>
                <a:spcPts val="1100"/>
              </a:spcAft>
            </a:pPr>
            <a:r>
              <a:rPr lang="en-US" dirty="0"/>
              <a:t>VFR Conditions: Continue VFR and land as soon as able</a:t>
            </a:r>
          </a:p>
          <a:p>
            <a:pPr lvl="2">
              <a:spcAft>
                <a:spcPts val="1100"/>
              </a:spcAft>
            </a:pPr>
            <a:r>
              <a:rPr lang="en-US" dirty="0"/>
              <a:t>IFR Conditions: Maintain to the exit/alternate exit fix the higher of the following altitudes:</a:t>
            </a:r>
          </a:p>
          <a:p>
            <a:pPr lvl="3"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 minimum IFR altitude for each of the remaining route segment(s) remaining on the route</a:t>
            </a:r>
          </a:p>
          <a:p>
            <a:pPr lvl="3"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The highest altitude assigned in the last ATC clearance</a:t>
            </a:r>
          </a:p>
          <a:p>
            <a:pPr lvl="3"/>
            <a:endParaRPr lang="en-US" sz="2800" b="1" dirty="0"/>
          </a:p>
          <a:p>
            <a:pPr lvl="2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347472"/>
            <a:ext cx="8472488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IR Lost Communications - Pilot Procedures</a:t>
            </a:r>
            <a:endParaRPr lang="en-US" sz="2800" i="1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5595"/>
            <a:ext cx="8050213" cy="4391025"/>
          </a:xfrm>
        </p:spPr>
        <p:txBody>
          <a:bodyPr/>
          <a:lstStyle/>
          <a:p>
            <a:pPr lvl="1"/>
            <a:r>
              <a:rPr lang="en-US" sz="2800" b="1" dirty="0"/>
              <a:t>If nonparticipating IFR traffic conflicts with planned IR usage, you should:</a:t>
            </a:r>
          </a:p>
          <a:p>
            <a:pPr lvl="2"/>
            <a:r>
              <a:rPr lang="en-US" dirty="0"/>
              <a:t>Not deny use of the IR </a:t>
            </a:r>
            <a:r>
              <a:rPr lang="en-US" dirty="0" smtClean="0"/>
              <a:t>route</a:t>
            </a:r>
          </a:p>
          <a:p>
            <a:pPr marL="687388" lvl="2" indent="0">
              <a:buNone/>
            </a:pPr>
            <a:r>
              <a:rPr lang="en-US" dirty="0"/>
              <a:t>but</a:t>
            </a:r>
          </a:p>
          <a:p>
            <a:pPr lvl="2"/>
            <a:r>
              <a:rPr lang="en-US" dirty="0"/>
              <a:t>Impose delays to eliminate </a:t>
            </a:r>
            <a:r>
              <a:rPr lang="en-US" dirty="0" smtClean="0"/>
              <a:t>conflict</a:t>
            </a:r>
          </a:p>
          <a:p>
            <a:pPr marL="687388" lvl="2" indent="0">
              <a:buNone/>
            </a:pPr>
            <a:r>
              <a:rPr lang="en-US" dirty="0"/>
              <a:t>and</a:t>
            </a:r>
          </a:p>
          <a:p>
            <a:pPr lvl="2"/>
            <a:r>
              <a:rPr lang="en-US" dirty="0"/>
              <a:t>Advise pilot of expected length and reason for delay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925834"/>
            <a:ext cx="8121987" cy="2730391"/>
          </a:xfrm>
        </p:spPr>
        <p:txBody>
          <a:bodyPr/>
          <a:lstStyle/>
          <a:p>
            <a:pPr lvl="1"/>
            <a:r>
              <a:rPr lang="en-US" sz="2800" b="1" dirty="0"/>
              <a:t>Must be accomplished only on specifically designated IRs</a:t>
            </a:r>
          </a:p>
          <a:p>
            <a:pPr lvl="1"/>
            <a:r>
              <a:rPr lang="en-US" sz="2800" b="1" dirty="0"/>
              <a:t>Specific procedures covered in LOAs</a:t>
            </a:r>
          </a:p>
          <a:p>
            <a:pPr lvl="1"/>
            <a:r>
              <a:rPr lang="en-US" sz="2800" b="1" dirty="0"/>
              <a:t>Training maneuvers conducted on IRs are limited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347472"/>
            <a:ext cx="8472488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Low Altitude Air to Air Training (LOWAT)</a:t>
            </a:r>
            <a:endParaRPr lang="en-US" sz="2800" i="1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8625" y="1125775"/>
            <a:ext cx="8050213" cy="3704767"/>
          </a:xfrm>
          <a:prstGeom prst="rect">
            <a:avLst/>
          </a:prstGeom>
        </p:spPr>
        <p:txBody>
          <a:bodyPr/>
          <a:lstStyle/>
          <a:p>
            <a:pPr marL="32004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Control formation flights as a single aircraft</a:t>
            </a:r>
          </a:p>
          <a:p>
            <a:pPr marL="685800" lvl="1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300" dirty="0"/>
              <a:t>All instructions are issued to the flight leader</a:t>
            </a:r>
          </a:p>
          <a:p>
            <a:pPr marL="32004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Flight leader and other pilots </a:t>
            </a:r>
            <a:r>
              <a:rPr lang="en-US" sz="2600" dirty="0" smtClean="0"/>
              <a:t>of the flight are responsible </a:t>
            </a:r>
            <a:r>
              <a:rPr lang="en-US" sz="2600" dirty="0"/>
              <a:t>for separation between aircraft within the formation</a:t>
            </a:r>
          </a:p>
          <a:p>
            <a:pPr marL="32004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Support </a:t>
            </a:r>
            <a:r>
              <a:rPr lang="en-US" sz="2600" dirty="0"/>
              <a:t>formation flight </a:t>
            </a:r>
            <a:r>
              <a:rPr lang="en-US" sz="2600" dirty="0" smtClean="0"/>
              <a:t>join-up for </a:t>
            </a:r>
            <a:r>
              <a:rPr lang="en-US" sz="2600" dirty="0"/>
              <a:t>aircraft when all of the following occur</a:t>
            </a:r>
            <a:r>
              <a:rPr lang="en-US" sz="2600" dirty="0" smtClean="0"/>
              <a:t>: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300" dirty="0" smtClean="0"/>
              <a:t>Requested </a:t>
            </a:r>
            <a:r>
              <a:rPr lang="en-US" sz="2300" dirty="0"/>
              <a:t>by any participating pilot</a:t>
            </a:r>
          </a:p>
          <a:p>
            <a:pPr marL="685800" lvl="1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300" dirty="0" smtClean="0"/>
              <a:t>All </a:t>
            </a:r>
            <a:r>
              <a:rPr lang="en-US" sz="2300" dirty="0"/>
              <a:t>pilots must concur when entering a formation</a:t>
            </a:r>
          </a:p>
          <a:p>
            <a:pPr marL="685800" lvl="1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300" dirty="0" smtClean="0"/>
              <a:t>One </a:t>
            </a:r>
            <a:r>
              <a:rPr lang="en-US" sz="2300" dirty="0"/>
              <a:t>of the participating pilots reports the other(s) in sight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705380"/>
          </a:xfrm>
        </p:spPr>
        <p:txBody>
          <a:bodyPr/>
          <a:lstStyle/>
          <a:p>
            <a:r>
              <a:rPr lang="en-US" dirty="0"/>
              <a:t>Formation Flights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3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VFR Military Training Routes (VR)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45596"/>
            <a:ext cx="8050213" cy="3135458"/>
          </a:xfrm>
        </p:spPr>
        <p:txBody>
          <a:bodyPr/>
          <a:lstStyle/>
          <a:p>
            <a:pPr lvl="1"/>
            <a:r>
              <a:rPr lang="en-US" sz="2800" b="1" dirty="0"/>
              <a:t>VRs are designated as follows:</a:t>
            </a:r>
            <a:r>
              <a:rPr lang="en-US" sz="2800" dirty="0"/>
              <a:t> </a:t>
            </a:r>
          </a:p>
          <a:p>
            <a:pPr lvl="2"/>
            <a:r>
              <a:rPr lang="en-US" dirty="0"/>
              <a:t>VR followed by three numbers for VRs that include one or more segments above 1,500’ AGL</a:t>
            </a:r>
          </a:p>
          <a:p>
            <a:pPr lvl="2"/>
            <a:r>
              <a:rPr lang="en-US" dirty="0"/>
              <a:t>VR followed by four numbers for VRs with no segments above 1,500’ AGL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69821"/>
            <a:ext cx="8238721" cy="4185021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dirty="0"/>
              <a:t>Which is the phraseology to clear an aircraft to operate via an IR?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“CLEARED ON </a:t>
            </a:r>
            <a:r>
              <a:rPr lang="en-US" dirty="0" smtClean="0"/>
              <a:t>I-R </a:t>
            </a:r>
            <a:r>
              <a:rPr lang="en-US" dirty="0"/>
              <a:t>SIXTEEN, MAINTAIN POSTED ALTITUDES”</a:t>
            </a:r>
          </a:p>
          <a:p>
            <a:pPr lvl="1"/>
            <a:r>
              <a:rPr lang="en-US" dirty="0"/>
              <a:t>“CLEARED INTO </a:t>
            </a:r>
            <a:r>
              <a:rPr lang="en-US" dirty="0" smtClean="0"/>
              <a:t>I-R </a:t>
            </a:r>
            <a:r>
              <a:rPr lang="en-US" dirty="0"/>
              <a:t>SIXTEEN, MAINTAIN </a:t>
            </a:r>
            <a:r>
              <a:rPr lang="en-US" dirty="0" smtClean="0"/>
              <a:t>I-R SIXTEEN </a:t>
            </a:r>
            <a:r>
              <a:rPr lang="en-US" dirty="0"/>
              <a:t>ALTITUDES”</a:t>
            </a:r>
          </a:p>
          <a:p>
            <a:pPr lvl="1"/>
            <a:r>
              <a:rPr lang="en-US" dirty="0"/>
              <a:t>“CLEARED INTO </a:t>
            </a:r>
            <a:r>
              <a:rPr lang="en-US" dirty="0" smtClean="0"/>
              <a:t>I-R </a:t>
            </a:r>
            <a:r>
              <a:rPr lang="en-US" dirty="0"/>
              <a:t>SIXTEEN, ALTITUDES AT PILOT’S DISCRETION”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69821"/>
            <a:ext cx="8238721" cy="3418605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dirty="0"/>
              <a:t>What items must be requested prior to giving clearance into the IR?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Estimate for exit fix, requested altitude after exit</a:t>
            </a:r>
          </a:p>
          <a:p>
            <a:pPr lvl="1"/>
            <a:r>
              <a:rPr lang="en-US" dirty="0"/>
              <a:t>Estimate for entry fix, requested altitude after exit</a:t>
            </a:r>
          </a:p>
          <a:p>
            <a:pPr lvl="1"/>
            <a:r>
              <a:rPr lang="en-US" dirty="0"/>
              <a:t>Estimate for exit fix, requested altitude in IR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69821"/>
            <a:ext cx="8238721" cy="3418605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dirty="0"/>
              <a:t>What should you do if nonparticipating aircraft conflict with the assignment of an IR?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Impose a delay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Deny clearance into IR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Offer clearance into alternate 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Use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indent="-274320">
              <a:buFont typeface="Arial" panose="020B0604020202020204" pitchFamily="34" charset="0"/>
              <a:buChar char="•"/>
            </a:pPr>
            <a:r>
              <a:rPr lang="en-US" dirty="0"/>
              <a:t>Assign special use frequency to:</a:t>
            </a:r>
          </a:p>
          <a:p>
            <a:pPr lvl="2"/>
            <a:r>
              <a:rPr lang="en-US" dirty="0" smtClean="0"/>
              <a:t>USAF</a:t>
            </a:r>
            <a:r>
              <a:rPr lang="en-US" dirty="0"/>
              <a:t>, U.S. Navy (USN</a:t>
            </a:r>
            <a:r>
              <a:rPr lang="en-US" dirty="0" smtClean="0"/>
              <a:t>), </a:t>
            </a:r>
            <a:r>
              <a:rPr lang="en-US" dirty="0"/>
              <a:t>and Air National Guard </a:t>
            </a:r>
            <a:r>
              <a:rPr lang="en-US" dirty="0" smtClean="0"/>
              <a:t>single-pilot jet aircraft formations when operating:</a:t>
            </a:r>
          </a:p>
          <a:p>
            <a:pPr lvl="3"/>
            <a:r>
              <a:rPr lang="en-US" sz="2400" dirty="0" smtClean="0"/>
              <a:t>At night</a:t>
            </a:r>
          </a:p>
          <a:p>
            <a:pPr lvl="3"/>
            <a:r>
              <a:rPr lang="en-US" sz="2400" dirty="0"/>
              <a:t>In instrument weather </a:t>
            </a:r>
            <a:r>
              <a:rPr lang="en-US" sz="2400" dirty="0" smtClean="0"/>
              <a:t>conditions</a:t>
            </a:r>
          </a:p>
          <a:p>
            <a:pPr lvl="3"/>
            <a:r>
              <a:rPr lang="en-US" sz="2400" dirty="0"/>
              <a:t>Formations of five or more USAF aircraft deploying to a U.S. staging base or nonstop to an overseas location, usually within an Altitude Reservation (ALTRV)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Celestial Navigation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053238"/>
            <a:ext cx="3784678" cy="4391025"/>
          </a:xfrm>
        </p:spPr>
        <p:txBody>
          <a:bodyPr/>
          <a:lstStyle/>
          <a:p>
            <a:pPr lvl="1"/>
            <a:r>
              <a:rPr lang="en-US" sz="2700" b="1" dirty="0"/>
              <a:t>Pilot must obtain ATC clearance prior to beginning celestial navigation training</a:t>
            </a:r>
          </a:p>
          <a:p>
            <a:pPr lvl="1"/>
            <a:r>
              <a:rPr lang="en-US" sz="2700" b="1" dirty="0"/>
              <a:t>Flight must remain within 30 miles of route centerline unless otherwise approved by ATC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C9DF7-179F-413A-BEFB-F714C0918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/>
        </p:blipFill>
        <p:spPr>
          <a:xfrm>
            <a:off x="4372512" y="1233487"/>
            <a:ext cx="4690382" cy="4391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Weather Reconnaissance Flights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972760"/>
            <a:ext cx="8050213" cy="3537391"/>
          </a:xfrm>
        </p:spPr>
        <p:txBody>
          <a:bodyPr/>
          <a:lstStyle/>
          <a:p>
            <a:pPr lvl="1"/>
            <a:r>
              <a:rPr lang="en-US" sz="2800" b="1" dirty="0" smtClean="0"/>
              <a:t>Responsible </a:t>
            </a:r>
            <a:r>
              <a:rPr lang="en-US" sz="2800" b="1" dirty="0"/>
              <a:t>for flying weather reconnaissance/research </a:t>
            </a:r>
            <a:r>
              <a:rPr lang="en-US" sz="2800" b="1" dirty="0" smtClean="0"/>
              <a:t>missions</a:t>
            </a:r>
          </a:p>
          <a:p>
            <a:pPr lvl="1">
              <a:spcAft>
                <a:spcPts val="600"/>
              </a:spcAft>
            </a:pPr>
            <a:r>
              <a:rPr lang="en-US" sz="2800" b="1" dirty="0" smtClean="0"/>
              <a:t>Call </a:t>
            </a:r>
            <a:r>
              <a:rPr lang="en-US" sz="2800" b="1" dirty="0"/>
              <a:t>signs</a:t>
            </a:r>
          </a:p>
          <a:p>
            <a:pPr marL="757237" lvl="2" indent="-457200" eaLnBrk="1" hangingPunct="1">
              <a:spcAft>
                <a:spcPts val="600"/>
              </a:spcAft>
            </a:pPr>
            <a:r>
              <a:rPr lang="en-US" dirty="0"/>
              <a:t>TEAL - 53</a:t>
            </a:r>
            <a:r>
              <a:rPr lang="en-US" baseline="30000" dirty="0"/>
              <a:t>rd</a:t>
            </a:r>
            <a:r>
              <a:rPr lang="en-US" dirty="0"/>
              <a:t> Weather Recon Squadron (WRS)</a:t>
            </a:r>
          </a:p>
          <a:p>
            <a:pPr marL="757237" lvl="2" indent="-457200" eaLnBrk="1" hangingPunct="1">
              <a:spcAft>
                <a:spcPts val="600"/>
              </a:spcAft>
            </a:pPr>
            <a:r>
              <a:rPr lang="en-US" dirty="0"/>
              <a:t>NOAA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05" y="3488393"/>
            <a:ext cx="5942991" cy="24843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Military Operations Above FL600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169974"/>
            <a:ext cx="8050213" cy="4391025"/>
          </a:xfrm>
        </p:spPr>
        <p:txBody>
          <a:bodyPr/>
          <a:lstStyle/>
          <a:p>
            <a:pPr lvl="1"/>
            <a:r>
              <a:rPr lang="en-US" sz="2800" b="1" dirty="0"/>
              <a:t>Route of flight must be defined by at least one high altitude fix within each ARTCC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1" y="2532888"/>
            <a:ext cx="4128516" cy="2752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05" y="2528163"/>
            <a:ext cx="4130346" cy="2748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8624" y="1479549"/>
            <a:ext cx="8472487" cy="4471308"/>
          </a:xfrm>
        </p:spPr>
        <p:txBody>
          <a:bodyPr/>
          <a:lstStyle/>
          <a:p>
            <a:r>
              <a:rPr lang="en-US" dirty="0"/>
              <a:t>When should aircraft be assigned a special use frequency?</a:t>
            </a:r>
          </a:p>
          <a:p>
            <a:pPr lvl="1"/>
            <a:r>
              <a:rPr lang="en-US" dirty="0"/>
              <a:t>All formation flights</a:t>
            </a:r>
          </a:p>
          <a:p>
            <a:pPr lvl="1"/>
            <a:r>
              <a:rPr lang="en-US" dirty="0"/>
              <a:t>Pressure suit flights </a:t>
            </a:r>
          </a:p>
          <a:p>
            <a:pPr lvl="1"/>
            <a:r>
              <a:rPr lang="en-US" dirty="0"/>
              <a:t>All flight breakups</a:t>
            </a:r>
          </a:p>
          <a:p>
            <a:pPr lvl="1"/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2228D-06D6-4227-8A25-D2655ED9F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the appropriate vertical separation </a:t>
            </a:r>
            <a:r>
              <a:rPr lang="en-US" dirty="0" smtClean="0"/>
              <a:t>minima for military aircraft </a:t>
            </a:r>
            <a:r>
              <a:rPr lang="en-US" dirty="0"/>
              <a:t>operating above FL600?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3,000</a:t>
            </a:r>
            <a:r>
              <a:rPr lang="en-US" dirty="0"/>
              <a:t>’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5,000’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1,000’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Flights - RVSM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734358"/>
            <a:ext cx="8050213" cy="3150468"/>
          </a:xfrm>
        </p:spPr>
        <p:txBody>
          <a:bodyPr/>
          <a:lstStyle/>
          <a:p>
            <a:pPr lvl="1"/>
            <a:r>
              <a:rPr lang="en-US" sz="2800" b="1" dirty="0" smtClean="0"/>
              <a:t>If all </a:t>
            </a:r>
            <a:r>
              <a:rPr lang="en-US" sz="2800" b="1" dirty="0"/>
              <a:t>aircraft in </a:t>
            </a:r>
            <a:r>
              <a:rPr lang="en-US" sz="2800" b="1" dirty="0" smtClean="0"/>
              <a:t>flight are </a:t>
            </a:r>
            <a:r>
              <a:rPr lang="en-US" sz="2800" b="1" dirty="0"/>
              <a:t>RVSM capable:</a:t>
            </a:r>
          </a:p>
          <a:p>
            <a:pPr lvl="2">
              <a:spcAft>
                <a:spcPts val="1800"/>
              </a:spcAft>
            </a:pPr>
            <a:r>
              <a:rPr lang="en-US" dirty="0" smtClean="0"/>
              <a:t>Use </a:t>
            </a:r>
            <a:r>
              <a:rPr lang="en-US" dirty="0"/>
              <a:t>RVSM vertical separation </a:t>
            </a:r>
            <a:r>
              <a:rPr lang="en-US" dirty="0" smtClean="0"/>
              <a:t>standards</a:t>
            </a:r>
          </a:p>
          <a:p>
            <a:pPr lvl="1">
              <a:spcAft>
                <a:spcPts val="1800"/>
              </a:spcAft>
            </a:pPr>
            <a:r>
              <a:rPr lang="en-US" sz="2800" b="1" dirty="0" smtClean="0"/>
              <a:t>Formation flight above FL290 which does not consist of all RVSM approved aircraft: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non-RVSM vertical separation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Flush/Dispersal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66" y="3167202"/>
            <a:ext cx="4205978" cy="2804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9768" y="941216"/>
            <a:ext cx="8050213" cy="3537391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2600" b="1" dirty="0"/>
              <a:t>NORAD is required to flush/disperse interceptor and E-3 aircraft to: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Initiate early attack against a hostile force, or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Enhance their survival, or</a:t>
            </a:r>
          </a:p>
          <a:p>
            <a:pPr lvl="2">
              <a:spcAft>
                <a:spcPts val="800"/>
              </a:spcAft>
            </a:pPr>
            <a:r>
              <a:rPr lang="en-US" sz="2200" dirty="0"/>
              <a:t>Provide sufficient testing of the flush operations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79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 err="1"/>
              <a:t>Flynet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01" y="2962047"/>
            <a:ext cx="3758798" cy="297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768" y="972760"/>
            <a:ext cx="8050213" cy="3537391"/>
          </a:xfrm>
        </p:spPr>
        <p:txBody>
          <a:bodyPr/>
          <a:lstStyle/>
          <a:p>
            <a:pPr lvl="1"/>
            <a:r>
              <a:rPr lang="en-US" b="1" dirty="0"/>
              <a:t>The code name </a:t>
            </a:r>
            <a:r>
              <a:rPr lang="en-US" b="1" dirty="0" err="1"/>
              <a:t>Flynet</a:t>
            </a:r>
            <a:r>
              <a:rPr lang="en-US" b="1" dirty="0"/>
              <a:t> indicates that an aircraft is transporting a nuclear emergency team or a disaster response team to the location of a potential or actual nuclear, chemical agent, or hazardous material </a:t>
            </a:r>
            <a:r>
              <a:rPr lang="en-US" b="1" dirty="0" smtClean="0"/>
              <a:t>accident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79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Bust Out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46" y="2615184"/>
            <a:ext cx="5063308" cy="33467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768" y="972760"/>
            <a:ext cx="8050213" cy="3537391"/>
          </a:xfrm>
        </p:spPr>
        <p:txBody>
          <a:bodyPr/>
          <a:lstStyle/>
          <a:p>
            <a:pPr lvl="1"/>
            <a:r>
              <a:rPr lang="en-US" b="1" dirty="0" smtClean="0"/>
              <a:t>Term used </a:t>
            </a:r>
            <a:r>
              <a:rPr lang="en-US" b="1" dirty="0"/>
              <a:t>to notify ATC facilities and NORAD of No-Notice launch of US Strategic Command (USSTRATCOM) positive control force, dispersing reconnaissance aircraft, and associated </a:t>
            </a:r>
            <a:r>
              <a:rPr lang="en-US" b="1" dirty="0" smtClean="0"/>
              <a:t>tankers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23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Buggy Ride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74" y="2617541"/>
            <a:ext cx="5016053" cy="33471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9768" y="969264"/>
            <a:ext cx="8050213" cy="3537391"/>
          </a:xfrm>
        </p:spPr>
        <p:txBody>
          <a:bodyPr/>
          <a:lstStyle/>
          <a:p>
            <a:pPr lvl="1">
              <a:spcAft>
                <a:spcPts val="1000"/>
              </a:spcAft>
            </a:pPr>
            <a:r>
              <a:rPr lang="en-US" b="1" dirty="0" smtClean="0"/>
              <a:t>Term used </a:t>
            </a:r>
            <a:r>
              <a:rPr lang="en-US" b="1" dirty="0"/>
              <a:t>to notify FAA facilities of the need for expeditious departure from an Air Combat Command (ACC)/Air Mobility Command (AMC) base due to a civil disturbance or </a:t>
            </a:r>
            <a:r>
              <a:rPr lang="en-US" b="1" dirty="0" smtClean="0"/>
              <a:t>disaster</a:t>
            </a:r>
            <a:endParaRPr lang="en-US" b="1" dirty="0"/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81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Due Regard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95" y="2237932"/>
            <a:ext cx="5592610" cy="3722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9768" y="969264"/>
            <a:ext cx="8050213" cy="3537391"/>
          </a:xfrm>
        </p:spPr>
        <p:txBody>
          <a:bodyPr/>
          <a:lstStyle/>
          <a:p>
            <a:pPr lvl="1">
              <a:spcAft>
                <a:spcPts val="1000"/>
              </a:spcAft>
            </a:pPr>
            <a:r>
              <a:rPr lang="en-US" b="1" dirty="0"/>
              <a:t>A phase of flight wherein an aircraft commander of a State-operated aircraft assumes responsibility to separate his/her aircraft from all other </a:t>
            </a:r>
            <a:r>
              <a:rPr lang="en-US" b="1" dirty="0" smtClean="0"/>
              <a:t>aircraft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3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Night Watch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9768" y="1228342"/>
            <a:ext cx="8230410" cy="4391025"/>
          </a:xfrm>
        </p:spPr>
        <p:txBody>
          <a:bodyPr/>
          <a:lstStyle/>
          <a:p>
            <a:pPr lvl="1"/>
            <a:r>
              <a:rPr lang="en-US" sz="2800" b="1" dirty="0"/>
              <a:t>The National Airborne Operations Center (NAOC) is a special military operation named Night Watch</a:t>
            </a:r>
          </a:p>
          <a:p>
            <a:pPr lvl="1"/>
            <a:r>
              <a:rPr lang="en-US" sz="2800" b="1" dirty="0"/>
              <a:t>Provide priority handling to Night Watch aircraft when NAOC is indicated in:</a:t>
            </a:r>
          </a:p>
          <a:p>
            <a:pPr lvl="2"/>
            <a:r>
              <a:rPr lang="en-US" dirty="0"/>
              <a:t>Remarks section of the flight plan; or</a:t>
            </a:r>
          </a:p>
          <a:p>
            <a:pPr lvl="2"/>
            <a:r>
              <a:rPr lang="en-US" dirty="0"/>
              <a:t>Air/ground communications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28625" y="347472"/>
            <a:ext cx="8472488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Post Attack Command and Control System Aircraft</a:t>
            </a:r>
            <a:endParaRPr lang="en-US" sz="2800" i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768" y="1899554"/>
            <a:ext cx="8230410" cy="4391025"/>
          </a:xfrm>
        </p:spPr>
        <p:txBody>
          <a:bodyPr/>
          <a:lstStyle/>
          <a:p>
            <a:pPr lvl="1"/>
            <a:r>
              <a:rPr lang="en-US" sz="2800" b="1" dirty="0"/>
              <a:t>Olympic Shot is the unclassified name used to notify ATC and NORAD of launching of USSTRATCOM Attack Command and Control System (SCACS) aircraft under emergency conditions</a:t>
            </a:r>
          </a:p>
          <a:p>
            <a:pPr lvl="1"/>
            <a:r>
              <a:rPr lang="en-US" sz="2800" b="1" dirty="0"/>
              <a:t>Giant Shot is the training version of Olympic Shot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28625" y="347472"/>
            <a:ext cx="8472488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Nuclear Weapon Accident (Broken Arrow)</a:t>
            </a:r>
            <a:endParaRPr lang="en-US" sz="2800" i="1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9768" y="1899554"/>
            <a:ext cx="823041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/>
              <a:t>Upon receipt of notification of a Broken Arrow, the center must:</a:t>
            </a:r>
          </a:p>
          <a:p>
            <a:pPr lvl="2"/>
            <a:r>
              <a:rPr lang="en-US" dirty="0"/>
              <a:t>Clear the predicted hazardous area of over-flying IFR traffic; land or divert traffic as requested by the military</a:t>
            </a:r>
          </a:p>
          <a:p>
            <a:pPr lvl="2"/>
            <a:r>
              <a:rPr lang="en-US" dirty="0"/>
              <a:t>Expedite the arrival of </a:t>
            </a:r>
            <a:r>
              <a:rPr lang="en-US" dirty="0" err="1"/>
              <a:t>Flynet</a:t>
            </a:r>
            <a:r>
              <a:rPr lang="en-US" dirty="0"/>
              <a:t> aircraft</a:t>
            </a:r>
          </a:p>
          <a:p>
            <a:pPr lvl="2"/>
            <a:r>
              <a:rPr lang="en-US" dirty="0"/>
              <a:t>Expedite all aeromedical aircraft and any other aircraft specified by the military</a:t>
            </a:r>
          </a:p>
        </p:txBody>
      </p:sp>
    </p:spTree>
    <p:extLst>
      <p:ext uri="{BB962C8B-B14F-4D97-AF65-F5344CB8AC3E}">
        <p14:creationId xmlns:p14="http://schemas.microsoft.com/office/powerpoint/2010/main" val="40227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Scramble Orders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72" y="2005518"/>
            <a:ext cx="5963056" cy="3975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9768" y="978066"/>
            <a:ext cx="823041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/>
              <a:t>Command and authorization for flight requiring immediate </a:t>
            </a:r>
            <a:r>
              <a:rPr lang="en-US" sz="2800" b="1" dirty="0" smtClean="0"/>
              <a:t>takeoff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03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6208" y="1163026"/>
            <a:ext cx="8472487" cy="3418605"/>
          </a:xfrm>
        </p:spPr>
        <p:txBody>
          <a:bodyPr/>
          <a:lstStyle/>
          <a:p>
            <a:r>
              <a:rPr lang="en-US" dirty="0"/>
              <a:t>What term is used to notify ATC and NORAD of No-Notice launch of </a:t>
            </a:r>
            <a:r>
              <a:rPr lang="en-US" dirty="0" smtClean="0"/>
              <a:t>USSTRATCOM </a:t>
            </a:r>
            <a:r>
              <a:rPr lang="en-US" dirty="0"/>
              <a:t>positive control force, dispersing reconnaissance aircraft, and associated tankers?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Bust Out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Night Watch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Airborne Orders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37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8625" y="1920240"/>
            <a:ext cx="8050213" cy="4228394"/>
          </a:xfrm>
          <a:prstGeom prst="rect">
            <a:avLst/>
          </a:prstGeom>
        </p:spPr>
        <p:txBody>
          <a:bodyPr/>
          <a:lstStyle/>
          <a:p>
            <a:pPr marL="32004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Add 1 mile to the appropriate radar separation minima for each of the following:</a:t>
            </a:r>
          </a:p>
          <a:p>
            <a:pPr marL="685800" lvl="1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Other aircraft</a:t>
            </a:r>
          </a:p>
          <a:p>
            <a:pPr marL="685800" lvl="1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Adjacent airspace</a:t>
            </a:r>
          </a:p>
          <a:p>
            <a:pPr marL="685800" lvl="1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sz="2400" dirty="0"/>
              <a:t>Obstructions</a:t>
            </a:r>
          </a:p>
          <a:p>
            <a:pPr marL="32004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Separate two standard formation flights by adding 2 miles to the appropriate radar separation minima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163637"/>
          </a:xfrm>
        </p:spPr>
        <p:txBody>
          <a:bodyPr/>
          <a:lstStyle/>
          <a:p>
            <a:r>
              <a:rPr lang="en-US" dirty="0"/>
              <a:t>Standard Formation </a:t>
            </a:r>
            <a:r>
              <a:rPr lang="en-US" dirty="0" smtClean="0"/>
              <a:t>-           Lateral </a:t>
            </a:r>
            <a:r>
              <a:rPr lang="en-US" dirty="0"/>
              <a:t>Separation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is the term Broken Arrow used?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Nuclear testing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Nuclear launch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Nuclear weapon accident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Electronic Attack (EA) Mission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9768" y="1112228"/>
            <a:ext cx="823041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/>
              <a:t>DOD operations where electromagnetic signals or chaff are used to cause RFI to other military units</a:t>
            </a:r>
          </a:p>
          <a:p>
            <a:pPr lvl="1"/>
            <a:r>
              <a:rPr lang="en-US" sz="2800" b="1" dirty="0"/>
              <a:t>Applicable to non-GPS missions only</a:t>
            </a:r>
          </a:p>
          <a:p>
            <a:pPr lvl="1">
              <a:spcAft>
                <a:spcPts val="600"/>
              </a:spcAft>
            </a:pPr>
            <a:r>
              <a:rPr lang="en-US" sz="2800" b="1" dirty="0"/>
              <a:t>Electronic warfare environment for: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DOD testing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Training</a:t>
            </a:r>
          </a:p>
          <a:p>
            <a:pPr lvl="2"/>
            <a:r>
              <a:rPr lang="en-US" dirty="0"/>
              <a:t>Combat exercises</a:t>
            </a:r>
          </a:p>
          <a:p>
            <a:pPr lvl="1"/>
            <a:r>
              <a:rPr lang="en-US" sz="2800" b="1" dirty="0" smtClean="0"/>
              <a:t>Refer </a:t>
            </a:r>
            <a:r>
              <a:rPr lang="en-US" sz="2800" b="1" dirty="0"/>
              <a:t>all EA activity requests to your </a:t>
            </a:r>
            <a:r>
              <a:rPr lang="en-US" sz="2800" b="1" dirty="0" smtClean="0"/>
              <a:t>supervisor/CIC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66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EA Mission </a:t>
            </a:r>
            <a:r>
              <a:rPr lang="en-US" sz="4000" dirty="0" smtClean="0"/>
              <a:t>Phraseology</a:t>
            </a:r>
            <a:endParaRPr lang="en-US" sz="40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9768" y="1176020"/>
            <a:ext cx="823041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 smtClean="0"/>
              <a:t>Suspend activity:</a:t>
            </a:r>
          </a:p>
          <a:p>
            <a:pPr marL="411480" lvl="2" indent="0">
              <a:spcAft>
                <a:spcPts val="600"/>
              </a:spcAft>
              <a:buNone/>
            </a:pPr>
            <a:r>
              <a:rPr lang="en-US" sz="2200" dirty="0"/>
              <a:t>BIG PHOTO (identification, if known) (name) CENTER/TOWER/APPROACH CONTROL. STOP STREAM/BURST IN AREA (area name) (degree and distance from facility), </a:t>
            </a:r>
          </a:p>
          <a:p>
            <a:pPr marL="411480" lvl="2" indent="0">
              <a:spcAft>
                <a:spcPts val="600"/>
              </a:spcAft>
              <a:buNone/>
            </a:pPr>
            <a:r>
              <a:rPr lang="en-US" sz="2200" i="1" dirty="0"/>
              <a:t>or</a:t>
            </a:r>
          </a:p>
          <a:p>
            <a:pPr marL="411480" lvl="2" indent="0">
              <a:buNone/>
            </a:pPr>
            <a:r>
              <a:rPr lang="en-US" sz="2200" dirty="0"/>
              <a:t>STOP BUZZER ON (frequency band or channel).</a:t>
            </a:r>
          </a:p>
          <a:p>
            <a:pPr lvl="1"/>
            <a:r>
              <a:rPr lang="en-US" sz="2800" b="1" dirty="0" smtClean="0"/>
              <a:t>Resume activity:</a:t>
            </a:r>
          </a:p>
          <a:p>
            <a:pPr marL="411480" lvl="2" indent="0">
              <a:spcAft>
                <a:spcPts val="600"/>
              </a:spcAft>
              <a:buNone/>
            </a:pPr>
            <a:r>
              <a:rPr lang="en-US" sz="2200" dirty="0"/>
              <a:t>RESUME STREAM/BURST,</a:t>
            </a:r>
          </a:p>
          <a:p>
            <a:pPr marL="411480" lvl="2" indent="0">
              <a:spcAft>
                <a:spcPts val="600"/>
              </a:spcAft>
              <a:buNone/>
            </a:pPr>
            <a:r>
              <a:rPr lang="en-US" sz="2200" i="1" dirty="0"/>
              <a:t>or</a:t>
            </a:r>
          </a:p>
          <a:p>
            <a:pPr marL="411480" lvl="2" indent="0">
              <a:buNone/>
            </a:pPr>
            <a:r>
              <a:rPr lang="en-US" sz="2200" dirty="0"/>
              <a:t>RESUME BUZZER ON (frequency band or channel).</a:t>
            </a:r>
          </a:p>
          <a:p>
            <a:pPr marL="45720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91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GPS Interference Mission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9768" y="1344380"/>
            <a:ext cx="860081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b="1" dirty="0"/>
              <a:t>Electromagnetic signals are radiated to cause </a:t>
            </a:r>
            <a:r>
              <a:rPr lang="en-US" sz="2600" b="1" dirty="0" smtClean="0"/>
              <a:t>Radio </a:t>
            </a:r>
            <a:r>
              <a:rPr lang="en-US" sz="2600" b="1" dirty="0"/>
              <a:t>F</a:t>
            </a:r>
            <a:r>
              <a:rPr lang="en-US" sz="2600" b="1" dirty="0" smtClean="0"/>
              <a:t>requency </a:t>
            </a:r>
            <a:r>
              <a:rPr lang="en-US" sz="2600" b="1" dirty="0"/>
              <a:t>I</a:t>
            </a:r>
            <a:r>
              <a:rPr lang="en-US" sz="2600" b="1" dirty="0" smtClean="0"/>
              <a:t>nterference </a:t>
            </a:r>
            <a:r>
              <a:rPr lang="en-US" sz="2600" b="1" dirty="0"/>
              <a:t>(RFI)</a:t>
            </a:r>
          </a:p>
          <a:p>
            <a:pPr lvl="1"/>
            <a:r>
              <a:rPr lang="en-US" sz="2600" b="1" dirty="0"/>
              <a:t>Electronic warfare environment for:</a:t>
            </a:r>
          </a:p>
          <a:p>
            <a:pPr lvl="2"/>
            <a:r>
              <a:rPr lang="en-US" sz="2200" dirty="0"/>
              <a:t>DOD </a:t>
            </a:r>
            <a:r>
              <a:rPr lang="en-US" sz="2200" dirty="0" smtClean="0"/>
              <a:t>testing / Training / Combat </a:t>
            </a:r>
            <a:r>
              <a:rPr lang="en-US" sz="2200" dirty="0"/>
              <a:t>exercises</a:t>
            </a:r>
          </a:p>
          <a:p>
            <a:pPr lvl="1"/>
            <a:r>
              <a:rPr lang="en-US" sz="2600" b="1" dirty="0"/>
              <a:t>ATC should use STOP BUZZER </a:t>
            </a:r>
            <a:r>
              <a:rPr lang="en-US" sz="2600" b="1" dirty="0" smtClean="0"/>
              <a:t>to </a:t>
            </a:r>
            <a:r>
              <a:rPr lang="en-US" sz="2600" b="1" dirty="0"/>
              <a:t>suspend GPS interference missions </a:t>
            </a:r>
            <a:r>
              <a:rPr lang="en-US" sz="2600" b="1" dirty="0" smtClean="0"/>
              <a:t>for:</a:t>
            </a:r>
          </a:p>
          <a:p>
            <a:pPr lvl="2">
              <a:spcAft>
                <a:spcPts val="600"/>
              </a:spcAft>
            </a:pPr>
            <a:r>
              <a:rPr lang="en-US" sz="2200" dirty="0" smtClean="0"/>
              <a:t>Safety </a:t>
            </a:r>
            <a:r>
              <a:rPr lang="en-US" sz="2200" dirty="0"/>
              <a:t>of flight </a:t>
            </a:r>
            <a:r>
              <a:rPr lang="en-US" sz="2200" dirty="0" smtClean="0"/>
              <a:t>concerns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VIP </a:t>
            </a:r>
            <a:r>
              <a:rPr lang="en-US" sz="2200" dirty="0" smtClean="0"/>
              <a:t>aircraft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OPEN SKIES Treaty priority flight (F or D</a:t>
            </a:r>
            <a:r>
              <a:rPr lang="en-US" sz="2200" dirty="0" smtClean="0"/>
              <a:t>)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Other reasons specified by System Operations Security</a:t>
            </a:r>
          </a:p>
        </p:txBody>
      </p:sp>
    </p:spTree>
    <p:extLst>
      <p:ext uri="{BB962C8B-B14F-4D97-AF65-F5344CB8AC3E}">
        <p14:creationId xmlns:p14="http://schemas.microsoft.com/office/powerpoint/2010/main" val="13606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4" y="3570854"/>
            <a:ext cx="6092592" cy="24146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28625" y="318288"/>
            <a:ext cx="8472488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/>
              <a:t>Authorization for Interceptor Operations (AFIO)</a:t>
            </a:r>
            <a:endParaRPr lang="en-US" sz="3600" i="1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9768" y="1544268"/>
            <a:ext cx="823041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2800" b="1" dirty="0"/>
              <a:t>Procedures: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ATC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ADCF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Interceptor</a:t>
            </a:r>
          </a:p>
        </p:txBody>
      </p:sp>
    </p:spTree>
    <p:extLst>
      <p:ext uri="{BB962C8B-B14F-4D97-AF65-F5344CB8AC3E}">
        <p14:creationId xmlns:p14="http://schemas.microsoft.com/office/powerpoint/2010/main" val="27161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318288"/>
            <a:ext cx="8472488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/>
              <a:t>Emergency Security Control of Air Traffic (ESCAT)</a:t>
            </a: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2" y="3169108"/>
            <a:ext cx="8509656" cy="2460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9768" y="1671149"/>
            <a:ext cx="8230410" cy="20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/>
              <a:t>Security control of civil and military air traffic during various emergency conditions</a:t>
            </a:r>
          </a:p>
        </p:txBody>
      </p:sp>
    </p:spTree>
    <p:extLst>
      <p:ext uri="{BB962C8B-B14F-4D97-AF65-F5344CB8AC3E}">
        <p14:creationId xmlns:p14="http://schemas.microsoft.com/office/powerpoint/2010/main" val="6667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term should ATC use to suspend Electronic Attack (EA) missions?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CEASE OPERATIONS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HALT MISSION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STOP BUZZER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 eaLnBrk="1" hangingPunct="1">
              <a:spcAft>
                <a:spcPts val="600"/>
              </a:spcAft>
              <a:buNone/>
            </a:pPr>
            <a:r>
              <a:rPr lang="en-US" sz="4000" dirty="0"/>
              <a:t>Counterdrug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981" y="8199502"/>
            <a:ext cx="8050213" cy="4391025"/>
          </a:xfrm>
        </p:spPr>
        <p:txBody>
          <a:bodyPr/>
          <a:lstStyle/>
          <a:p>
            <a:pPr marL="457200" lvl="1" indent="-457200" eaLnBrk="1" hangingPunct="1"/>
            <a:r>
              <a:rPr lang="en-US" sz="2800" b="1" dirty="0"/>
              <a:t>Priority and special handling will be afforded aircraft participating in drug interdiction missions</a:t>
            </a:r>
          </a:p>
          <a:p>
            <a:pPr marL="457200" lvl="1" indent="-457200" eaLnBrk="1" hangingPunct="1"/>
            <a:r>
              <a:rPr lang="en-US" sz="2800" b="1" dirty="0"/>
              <a:t>Authorization For Interceptor Operations (AFIO) must not be invoked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38" y="3440317"/>
            <a:ext cx="3402560" cy="2551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9768" y="1015634"/>
            <a:ext cx="823041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/>
              <a:t>Priority and special handling will be afforded aircraft participating in drug interdiction missions</a:t>
            </a:r>
          </a:p>
          <a:p>
            <a:pPr lvl="1"/>
            <a:r>
              <a:rPr lang="en-US" sz="2800" b="1" dirty="0"/>
              <a:t>Authorization For Interceptor Operations (AFIO) must not be invoked</a:t>
            </a:r>
          </a:p>
        </p:txBody>
      </p:sp>
    </p:spTree>
    <p:extLst>
      <p:ext uri="{BB962C8B-B14F-4D97-AF65-F5344CB8AC3E}">
        <p14:creationId xmlns:p14="http://schemas.microsoft.com/office/powerpoint/2010/main" val="2668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Counterdrug Surveillance Procedures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6" y="143430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1200"/>
              </a:spcAft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74320" algn="l" rtl="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74320" algn="l" rtl="0" eaLnBrk="0" fontAlgn="base" hangingPunct="0">
              <a:spcBef>
                <a:spcPts val="0"/>
              </a:spcBef>
              <a:spcAft>
                <a:spcPts val="120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274320">
              <a:buFont typeface="Arial" panose="020B0604020202020204" pitchFamily="34" charset="0"/>
              <a:buChar char="•"/>
            </a:pPr>
            <a:r>
              <a:rPr lang="en-US" dirty="0" smtClean="0"/>
              <a:t>ATC must use </a:t>
            </a:r>
            <a:r>
              <a:rPr lang="en-US" dirty="0"/>
              <a:t>discrete UHF frequencies whenever possible</a:t>
            </a:r>
          </a:p>
          <a:p>
            <a:pPr marL="320040" indent="-274320">
              <a:buFont typeface="Arial" panose="020B0604020202020204" pitchFamily="34" charset="0"/>
              <a:buChar char="•"/>
            </a:pPr>
            <a:r>
              <a:rPr lang="en-US" dirty="0" smtClean="0"/>
              <a:t>ATC </a:t>
            </a:r>
            <a:r>
              <a:rPr lang="en-US" dirty="0"/>
              <a:t>should assist the pilot to a position where the surveillance aircraft can acquire the suspect aircraft on airborne radar or visual </a:t>
            </a:r>
            <a:r>
              <a:rPr lang="en-US" dirty="0" smtClean="0"/>
              <a:t>contact</a:t>
            </a:r>
          </a:p>
          <a:p>
            <a:pPr marL="320040" indent="-274320">
              <a:buFont typeface="Arial" panose="020B0604020202020204" pitchFamily="34" charset="0"/>
              <a:buChar char="•"/>
            </a:pPr>
            <a:r>
              <a:rPr lang="en-US" dirty="0" smtClean="0"/>
              <a:t>Surveillance aircraft must be in radar contact at all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1" indent="0" eaLnBrk="1" hangingPunct="1">
              <a:buNone/>
            </a:pPr>
            <a:r>
              <a:rPr lang="en-US" sz="2800" b="1" dirty="0"/>
              <a:t>Assist a pilot of a counterdrug aircraft with routing or vectors to approximately _______ behind and within ________ above suspect </a:t>
            </a:r>
            <a:r>
              <a:rPr lang="en-US" sz="2800" b="1" dirty="0" smtClean="0"/>
              <a:t>aircraft.</a:t>
            </a:r>
            <a:endParaRPr lang="en-US" sz="2800" b="1" dirty="0"/>
          </a:p>
          <a:p>
            <a:pPr lvl="1">
              <a:spcAft>
                <a:spcPts val="600"/>
              </a:spcAft>
            </a:pPr>
            <a:r>
              <a:rPr lang="en-US" dirty="0"/>
              <a:t>5 miles / 3,000’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10 miles / 5,000’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3 miles / 1,000’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4" y="6263640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1089818"/>
          </a:xfrm>
        </p:spPr>
        <p:txBody>
          <a:bodyPr/>
          <a:lstStyle/>
          <a:p>
            <a:r>
              <a:rPr lang="en-US" dirty="0"/>
              <a:t>Standard Formation </a:t>
            </a:r>
            <a:r>
              <a:rPr lang="en-US" dirty="0" smtClean="0"/>
              <a:t>-          Beacon </a:t>
            </a:r>
            <a:r>
              <a:rPr lang="en-US" dirty="0"/>
              <a:t>Code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2039431"/>
            <a:ext cx="8050213" cy="2359377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sz="2800" b="1" dirty="0"/>
              <a:t>Assign a beacon code to flight lead only</a:t>
            </a:r>
          </a:p>
          <a:p>
            <a:pPr lvl="1">
              <a:spcAft>
                <a:spcPts val="1800"/>
              </a:spcAft>
            </a:pPr>
            <a:r>
              <a:rPr lang="en-US" sz="2800" b="1" dirty="0"/>
              <a:t>Ensure all other aircraft squawk standby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Lesson Summary </a:t>
            </a:r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800" dirty="0"/>
              <a:t>This lesson covered:</a:t>
            </a:r>
            <a:endParaRPr lang="en-US" altLang="en-US" dirty="0"/>
          </a:p>
          <a:p>
            <a:pPr marL="640080" indent="-27432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Formation flights</a:t>
            </a:r>
          </a:p>
          <a:p>
            <a:pPr marL="640080" indent="-27432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Aerial refueling </a:t>
            </a:r>
          </a:p>
          <a:p>
            <a:pPr marL="640080" indent="-27432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Military Training Routes</a:t>
            </a:r>
          </a:p>
          <a:p>
            <a:pPr marL="640080" indent="-27432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Special operations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The End</a:t>
            </a:r>
            <a:endParaRPr lang="en-US" altLang="en-US" sz="36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1089818"/>
          </a:xfrm>
        </p:spPr>
        <p:txBody>
          <a:bodyPr/>
          <a:lstStyle/>
          <a:p>
            <a:r>
              <a:rPr lang="en-US" dirty="0"/>
              <a:t>Nonstandard Formation </a:t>
            </a:r>
            <a:r>
              <a:rPr lang="en-US" dirty="0" smtClean="0"/>
              <a:t>-    Lateral </a:t>
            </a:r>
            <a:r>
              <a:rPr lang="en-US" dirty="0"/>
              <a:t>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920240"/>
            <a:ext cx="8050213" cy="3296355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sz="2800" b="1" dirty="0"/>
              <a:t>Apply the appropriate separation minima to:</a:t>
            </a:r>
          </a:p>
          <a:p>
            <a:pPr lvl="2"/>
            <a:r>
              <a:rPr lang="en-US" dirty="0"/>
              <a:t>Perimeter of the airspace encompassing the </a:t>
            </a:r>
            <a:r>
              <a:rPr lang="en-US" dirty="0" smtClean="0"/>
              <a:t>nonstandard formation,</a:t>
            </a:r>
          </a:p>
          <a:p>
            <a:pPr marL="687388" lvl="2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pPr lvl="2">
              <a:spcAft>
                <a:spcPts val="1800"/>
              </a:spcAft>
            </a:pPr>
            <a:r>
              <a:rPr lang="en-US" dirty="0"/>
              <a:t>The outermost aircraft of the </a:t>
            </a:r>
            <a:r>
              <a:rPr lang="en-US" dirty="0" smtClean="0"/>
              <a:t>nonstandard formation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1089818"/>
          </a:xfrm>
        </p:spPr>
        <p:txBody>
          <a:bodyPr/>
          <a:lstStyle/>
          <a:p>
            <a:r>
              <a:rPr lang="en-US" dirty="0"/>
              <a:t>Nonstandard Formation </a:t>
            </a:r>
            <a:r>
              <a:rPr lang="en-US" dirty="0" smtClean="0"/>
              <a:t>-   Beacon </a:t>
            </a:r>
            <a:r>
              <a:rPr lang="en-US" dirty="0"/>
              <a:t>Code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920240"/>
            <a:ext cx="8050213" cy="4030398"/>
          </a:xfrm>
        </p:spPr>
        <p:txBody>
          <a:bodyPr/>
          <a:lstStyle/>
          <a:p>
            <a:pPr lvl="1"/>
            <a:r>
              <a:rPr lang="en-US" sz="2800" b="1" dirty="0"/>
              <a:t>Each aircraft should squawk an ATC assigned beacon code</a:t>
            </a:r>
          </a:p>
          <a:p>
            <a:pPr lvl="2"/>
            <a:r>
              <a:rPr lang="en-US" dirty="0"/>
              <a:t>Controller discretion allows aircraft in a nonstandard formation to squawk standby if operationally advantageous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zLzIwLzIwMTkgMTo0MTo0MSBQTTwvRGF0ZVRpbWU+PExhYmVsU3RyaW5nPlVucmVzdHJpY3RlZDwvTGFiZWxTdHJpbmc+PC9pdGVtPjwvbGFiZWxIaXN0b3J5Pg==</Value>
</WrappedLabelHistor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WEXTPJNUKPJZ-1215587825-11890</_dlc_DocId>
    <_dlc_DocIdUrl xmlns="4f0e10e1-3e2d-4cb5-bdd3-156dacd9dc33">
      <Url>https://ksn2.faa.gov/stt/TTPPM/ER24/_layouts/15/DocIdRedir.aspx?ID=WEXTPJNUKPJZ-1215587825-11890</Url>
      <Description>WEXTPJNUKPJZ-1215587825-11890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18E6AA5-3449-476A-AEB9-5EBD5F613A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203302-F38D-46C8-BB23-E3BEDFD5C053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BF9459BD-2B43-4CEA-A0A7-FAC4529F944E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B8072934-6861-4385-BA42-D38EA69D639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9d3951b-c0b3-413d-9ae1-2b2887eb6f1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2A76C20C-7FC1-4316-A1E7-127D835F85D1}"/>
</file>

<file path=customXml/itemProps6.xml><?xml version="1.0" encoding="utf-8"?>
<ds:datastoreItem xmlns:ds="http://schemas.openxmlformats.org/officeDocument/2006/customXml" ds:itemID="{5FD9888C-7DEB-4ECA-882F-8F8E0E55CA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92487</TotalTime>
  <Words>2469</Words>
  <Application>Microsoft Office PowerPoint</Application>
  <PresentationFormat>On-screen Show (4:3)</PresentationFormat>
  <Paragraphs>444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MS PGothic</vt:lpstr>
      <vt:lpstr>Arial</vt:lpstr>
      <vt:lpstr>Calibri</vt:lpstr>
      <vt:lpstr>Times New Roman</vt:lpstr>
      <vt:lpstr>Wingdings</vt:lpstr>
      <vt:lpstr>2_Custom Design</vt:lpstr>
      <vt:lpstr>PowerPoint Presentation</vt:lpstr>
      <vt:lpstr>Lesson Objectives</vt:lpstr>
      <vt:lpstr>Definitions</vt:lpstr>
      <vt:lpstr>Formation Flights</vt:lpstr>
      <vt:lpstr>Formation Flights - RVSM</vt:lpstr>
      <vt:lpstr>Standard Formation -           Lateral Separation</vt:lpstr>
      <vt:lpstr>Standard Formation -          Beacon Code Assignment</vt:lpstr>
      <vt:lpstr>Nonstandard Formation -    Lateral Separation</vt:lpstr>
      <vt:lpstr>Nonstandard Formation -   Beacon Code Assignment</vt:lpstr>
      <vt:lpstr>Nonstandard Formation -  Procedures</vt:lpstr>
      <vt:lpstr>Flight Breakup</vt:lpstr>
      <vt:lpstr>PowerPoint Presentation</vt:lpstr>
      <vt:lpstr>PowerPoint Presentation</vt:lpstr>
      <vt:lpstr>PowerPoint Presentation</vt:lpstr>
      <vt:lpstr>Definitions</vt:lpstr>
      <vt:lpstr>Aerial Refueling Types</vt:lpstr>
      <vt:lpstr>Track Refueling</vt:lpstr>
      <vt:lpstr>Anchor Refueling</vt:lpstr>
      <vt:lpstr>Deviations from Tracks/Anchors</vt:lpstr>
      <vt:lpstr>PowerPoint Presentation</vt:lpstr>
      <vt:lpstr>PowerPoint Presentation</vt:lpstr>
      <vt:lpstr>Aerial Refueling Procedures</vt:lpstr>
      <vt:lpstr>PowerPoint Presentation</vt:lpstr>
      <vt:lpstr>Code Changes</vt:lpstr>
      <vt:lpstr>Lost Communications Procedures</vt:lpstr>
      <vt:lpstr>PowerPoint Presentation</vt:lpstr>
      <vt:lpstr>PowerPoint Presentation</vt:lpstr>
      <vt:lpstr>PowerPoint Presentation</vt:lpstr>
      <vt:lpstr>Military Training Routes</vt:lpstr>
      <vt:lpstr>MTR Components</vt:lpstr>
      <vt:lpstr>PowerPoint Presentation</vt:lpstr>
      <vt:lpstr>PowerPoint Presentation</vt:lpstr>
      <vt:lpstr>IFR Military Training Routes (IR)</vt:lpstr>
      <vt:lpstr>Prior to IR Entry</vt:lpstr>
      <vt:lpstr>IR Entry Procedures</vt:lpstr>
      <vt:lpstr>IR Exit Procedures</vt:lpstr>
      <vt:lpstr>PowerPoint Presentation</vt:lpstr>
      <vt:lpstr>IR Delays</vt:lpstr>
      <vt:lpstr>PowerPoint Presentation</vt:lpstr>
      <vt:lpstr>VFR Military Training Routes (VR)</vt:lpstr>
      <vt:lpstr>PowerPoint Presentation</vt:lpstr>
      <vt:lpstr>PowerPoint Presentation</vt:lpstr>
      <vt:lpstr>PowerPoint Presentation</vt:lpstr>
      <vt:lpstr>Special Use Frequencies</vt:lpstr>
      <vt:lpstr>Celestial Navigation Training</vt:lpstr>
      <vt:lpstr>Weather Reconnaissance Flights</vt:lpstr>
      <vt:lpstr>Military Operations Above FL600</vt:lpstr>
      <vt:lpstr>PowerPoint Presentation</vt:lpstr>
      <vt:lpstr>PowerPoint Presentation</vt:lpstr>
      <vt:lpstr>Flush/Dispersal Operations</vt:lpstr>
      <vt:lpstr>Flynet</vt:lpstr>
      <vt:lpstr>Bust Out </vt:lpstr>
      <vt:lpstr>Buggy Ride</vt:lpstr>
      <vt:lpstr>Due Regard</vt:lpstr>
      <vt:lpstr>Night Watch</vt:lpstr>
      <vt:lpstr>PowerPoint Presentation</vt:lpstr>
      <vt:lpstr>PowerPoint Presentation</vt:lpstr>
      <vt:lpstr>Scramble Orders</vt:lpstr>
      <vt:lpstr>PowerPoint Presentation</vt:lpstr>
      <vt:lpstr>PowerPoint Presentation</vt:lpstr>
      <vt:lpstr>Electronic Attack (EA) Mission</vt:lpstr>
      <vt:lpstr>EA Mission Phraseology</vt:lpstr>
      <vt:lpstr>GPS Interference Mission</vt:lpstr>
      <vt:lpstr>PowerPoint Presentation</vt:lpstr>
      <vt:lpstr>PowerPoint Presentation</vt:lpstr>
      <vt:lpstr>PowerPoint Presentation</vt:lpstr>
      <vt:lpstr>Counterdrug Operations</vt:lpstr>
      <vt:lpstr>Counterdrug Surveillance Procedures</vt:lpstr>
      <vt:lpstr>PowerPoint Presentation</vt:lpstr>
      <vt:lpstr>Lesson Summary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Flight Data Position</dc:title>
  <dc:creator>Kristen_Leonard Thompson_Dembeck</dc:creator>
  <cp:lastModifiedBy>Nicholson, Nancy A-CTR (FAA)</cp:lastModifiedBy>
  <cp:revision>976</cp:revision>
  <dcterms:created xsi:type="dcterms:W3CDTF">2018-12-20T16:11:14Z</dcterms:created>
  <dcterms:modified xsi:type="dcterms:W3CDTF">2022-08-08T17:49:15Z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95da8c6a-62d6-4b5d-8182-f8f11555bb96</vt:lpwstr>
  </property>
  <property fmtid="{D5CDD505-2E9C-101B-9397-08002B2CF9AE}" pid="4" name="bjSaver">
    <vt:lpwstr>nAFgvCsYDVYf5XXx5wFs3z9OzyqVTT+J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6" name="bjDocumentLabelXML-0">
    <vt:lpwstr>ames.com/2008/01/sie/internal/label"&gt;&lt;element uid="42834bfb-1ec1-4beb-bd64-eb83fb3cb3f3"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{BF9459BD-2B43-4CEA-A0A7-FAC4529F944E}</vt:lpwstr>
  </property>
  <property fmtid="{D5CDD505-2E9C-101B-9397-08002B2CF9AE}" pid="9" name="_dlc_DocIdItemGuid">
    <vt:lpwstr>afc83408-ad58-47c5-ae96-5bf3c325e06d</vt:lpwstr>
  </property>
</Properties>
</file>