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10.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theme/themeOverride2.xml" ContentType="application/vnd.openxmlformats-officedocument.themeOverrid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5.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ppt/tags/tag2.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tags/tag1.xml" ContentType="application/vnd.openxmlformats-officedocument.presentationml.tag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73" r:id="rId6"/>
    <p:sldMasterId id="2147483660" r:id="rId7"/>
    <p:sldMasterId id="2147483680" r:id="rId8"/>
  </p:sldMasterIdLst>
  <p:notesMasterIdLst>
    <p:notesMasterId r:id="rId63"/>
  </p:notesMasterIdLst>
  <p:handoutMasterIdLst>
    <p:handoutMasterId r:id="rId64"/>
  </p:handoutMasterIdLst>
  <p:sldIdLst>
    <p:sldId id="572" r:id="rId9"/>
    <p:sldId id="304" r:id="rId10"/>
    <p:sldId id="592" r:id="rId11"/>
    <p:sldId id="574" r:id="rId12"/>
    <p:sldId id="595" r:id="rId13"/>
    <p:sldId id="596" r:id="rId14"/>
    <p:sldId id="597" r:id="rId15"/>
    <p:sldId id="591" r:id="rId16"/>
    <p:sldId id="598" r:id="rId17"/>
    <p:sldId id="599" r:id="rId18"/>
    <p:sldId id="600" r:id="rId19"/>
    <p:sldId id="505" r:id="rId20"/>
    <p:sldId id="506" r:id="rId21"/>
    <p:sldId id="504" r:id="rId22"/>
    <p:sldId id="578" r:id="rId23"/>
    <p:sldId id="503" r:id="rId24"/>
    <p:sldId id="579" r:id="rId25"/>
    <p:sldId id="580" r:id="rId26"/>
    <p:sldId id="560" r:id="rId27"/>
    <p:sldId id="581" r:id="rId28"/>
    <p:sldId id="582" r:id="rId29"/>
    <p:sldId id="583" r:id="rId30"/>
    <p:sldId id="584" r:id="rId31"/>
    <p:sldId id="585" r:id="rId32"/>
    <p:sldId id="520" r:id="rId33"/>
    <p:sldId id="554" r:id="rId34"/>
    <p:sldId id="586" r:id="rId35"/>
    <p:sldId id="587" r:id="rId36"/>
    <p:sldId id="588" r:id="rId37"/>
    <p:sldId id="517" r:id="rId38"/>
    <p:sldId id="518" r:id="rId39"/>
    <p:sldId id="606" r:id="rId40"/>
    <p:sldId id="604" r:id="rId41"/>
    <p:sldId id="611" r:id="rId42"/>
    <p:sldId id="608" r:id="rId43"/>
    <p:sldId id="537" r:id="rId44"/>
    <p:sldId id="538" r:id="rId45"/>
    <p:sldId id="539" r:id="rId46"/>
    <p:sldId id="540" r:id="rId47"/>
    <p:sldId id="609" r:id="rId48"/>
    <p:sldId id="561" r:id="rId49"/>
    <p:sldId id="541" r:id="rId50"/>
    <p:sldId id="569" r:id="rId51"/>
    <p:sldId id="424" r:id="rId52"/>
    <p:sldId id="545" r:id="rId53"/>
    <p:sldId id="546" r:id="rId54"/>
    <p:sldId id="547" r:id="rId55"/>
    <p:sldId id="544" r:id="rId56"/>
    <p:sldId id="502" r:id="rId57"/>
    <p:sldId id="610" r:id="rId58"/>
    <p:sldId id="550" r:id="rId59"/>
    <p:sldId id="551" r:id="rId60"/>
    <p:sldId id="490" r:id="rId61"/>
    <p:sldId id="39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017E6F-8D6F-4BAF-9950-389610A44889}">
          <p14:sldIdLst>
            <p14:sldId id="572"/>
            <p14:sldId id="304"/>
            <p14:sldId id="592"/>
          </p14:sldIdLst>
        </p14:section>
        <p14:section name="Types of SUA" id="{6E28CE62-1C4D-440D-8136-9112CABF1691}">
          <p14:sldIdLst>
            <p14:sldId id="574"/>
            <p14:sldId id="595"/>
            <p14:sldId id="596"/>
            <p14:sldId id="597"/>
            <p14:sldId id="591"/>
            <p14:sldId id="598"/>
            <p14:sldId id="599"/>
            <p14:sldId id="600"/>
            <p14:sldId id="505"/>
            <p14:sldId id="506"/>
            <p14:sldId id="504"/>
          </p14:sldIdLst>
        </p14:section>
        <p14:section name="ATC Assigned Airspace (ATCAA)" id="{6F1E1C79-6821-428B-A365-C4B7C9C6930B}">
          <p14:sldIdLst>
            <p14:sldId id="578"/>
            <p14:sldId id="503"/>
          </p14:sldIdLst>
        </p14:section>
        <p14:section name="Stationary ALTRV" id="{30011968-B817-4E5A-BE5F-83584092568D}">
          <p14:sldIdLst>
            <p14:sldId id="579"/>
            <p14:sldId id="580"/>
            <p14:sldId id="560"/>
          </p14:sldIdLst>
        </p14:section>
        <p14:section name="Terms, Acronyms, and Responsibilities" id="{1BC219B9-96E2-46F0-80AA-2F04C972780B}">
          <p14:sldIdLst>
            <p14:sldId id="581"/>
            <p14:sldId id="582"/>
            <p14:sldId id="583"/>
            <p14:sldId id="584"/>
            <p14:sldId id="585"/>
            <p14:sldId id="520"/>
            <p14:sldId id="554"/>
            <p14:sldId id="586"/>
            <p14:sldId id="587"/>
            <p14:sldId id="588"/>
            <p14:sldId id="517"/>
            <p14:sldId id="518"/>
          </p14:sldIdLst>
        </p14:section>
        <p14:section name="Nonparticipating Aircraft" id="{29676D88-19F7-480B-9C5B-490D45AAC862}">
          <p14:sldIdLst>
            <p14:sldId id="606"/>
            <p14:sldId id="604"/>
            <p14:sldId id="611"/>
            <p14:sldId id="608"/>
            <p14:sldId id="537"/>
            <p14:sldId id="538"/>
            <p14:sldId id="539"/>
            <p14:sldId id="540"/>
            <p14:sldId id="609"/>
            <p14:sldId id="561"/>
            <p14:sldId id="541"/>
            <p14:sldId id="569"/>
            <p14:sldId id="424"/>
            <p14:sldId id="545"/>
          </p14:sldIdLst>
        </p14:section>
        <p14:section name="ATC Control Within ATCAA/MOA" id="{E2E38C85-3A6B-4799-986B-693BF5372AE2}">
          <p14:sldIdLst>
            <p14:sldId id="546"/>
            <p14:sldId id="547"/>
            <p14:sldId id="544"/>
            <p14:sldId id="502"/>
          </p14:sldIdLst>
        </p14:section>
        <p14:section name="DOD Single Altimeter Setting" id="{AB59DE3B-6802-4C53-A7AA-A414365862F3}">
          <p14:sldIdLst>
            <p14:sldId id="610"/>
            <p14:sldId id="550"/>
            <p14:sldId id="551"/>
          </p14:sldIdLst>
        </p14:section>
        <p14:section name="Conclusion" id="{020343C8-5FB7-43E8-8345-C55C5100F468}">
          <p14:sldIdLst>
            <p14:sldId id="490"/>
            <p14:sldId id="3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kins" initials="JE" lastIdx="1" clrIdx="0">
    <p:extLst>
      <p:ext uri="{19B8F6BF-5375-455C-9EA6-DF929625EA0E}">
        <p15:presenceInfo xmlns:p15="http://schemas.microsoft.com/office/powerpoint/2012/main" userId="S-1-5-21-854245398-57989841-1801674531-17622" providerId="AD"/>
      </p:ext>
    </p:extLst>
  </p:cmAuthor>
  <p:cmAuthor id="2" name="Huntley, Alan P. [US-US][NON-EMP]" initials="HAP[" lastIdx="2" clrIdx="1">
    <p:extLst>
      <p:ext uri="{19B8F6BF-5375-455C-9EA6-DF929625EA0E}">
        <p15:presenceInfo xmlns:p15="http://schemas.microsoft.com/office/powerpoint/2012/main" userId="S-1-5-21-727274380-931424960-1827182208-1387245" providerId="AD"/>
      </p:ext>
    </p:extLst>
  </p:cmAuthor>
  <p:cmAuthor id="3" name="David Scott" initials="DS" lastIdx="1" clrIdx="2">
    <p:extLst>
      <p:ext uri="{19B8F6BF-5375-455C-9EA6-DF929625EA0E}">
        <p15:presenceInfo xmlns:p15="http://schemas.microsoft.com/office/powerpoint/2012/main" userId="0dba5c2a25f57a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F0F2"/>
    <a:srgbClr val="9E6935"/>
    <a:srgbClr val="0FCDE1"/>
    <a:srgbClr val="339966"/>
    <a:srgbClr val="3B9D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652" autoAdjust="0"/>
    <p:restoredTop sz="94660"/>
  </p:normalViewPr>
  <p:slideViewPr>
    <p:cSldViewPr snapToGrid="0">
      <p:cViewPr varScale="1">
        <p:scale>
          <a:sx n="64" d="100"/>
          <a:sy n="64" d="100"/>
        </p:scale>
        <p:origin x="78" y="1200"/>
      </p:cViewPr>
      <p:guideLst/>
    </p:cSldViewPr>
  </p:slideViewPr>
  <p:notesTextViewPr>
    <p:cViewPr>
      <p:scale>
        <a:sx n="3" d="2"/>
        <a:sy n="3" d="2"/>
      </p:scale>
      <p:origin x="0" y="0"/>
    </p:cViewPr>
  </p:notesTextViewPr>
  <p:sorterViewPr>
    <p:cViewPr varScale="1">
      <p:scale>
        <a:sx n="1" d="1"/>
        <a:sy n="1" d="1"/>
      </p:scale>
      <p:origin x="0" y="-9408"/>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customXml" Target="../customXml/item6.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2B2BF9-2468-421F-97D2-DC6454AFBCD6}" type="datetimeFigureOut">
              <a:rPr lang="en-US" smtClean="0"/>
              <a:t>8/8/2022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8A228-61F3-409C-AC63-7586281AA729}" type="slidenum">
              <a:rPr lang="en-US" smtClean="0"/>
              <a:t>‹#›</a:t>
            </a:fld>
            <a:endParaRPr lang="en-US"/>
          </a:p>
        </p:txBody>
      </p:sp>
    </p:spTree>
    <p:extLst>
      <p:ext uri="{BB962C8B-B14F-4D97-AF65-F5344CB8AC3E}">
        <p14:creationId xmlns:p14="http://schemas.microsoft.com/office/powerpoint/2010/main" val="3377762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C4389-98A5-4799-B9BF-77776C4F2709}" type="datetimeFigureOut">
              <a:rPr lang="en-US" smtClean="0"/>
              <a:t>8/8/2022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891DB-1DFA-451A-A0B1-AE5D0E4D8F7B}" type="slidenum">
              <a:rPr lang="en-US" smtClean="0"/>
              <a:t>‹#›</a:t>
            </a:fld>
            <a:endParaRPr lang="en-US"/>
          </a:p>
        </p:txBody>
      </p:sp>
    </p:spTree>
    <p:extLst>
      <p:ext uri="{BB962C8B-B14F-4D97-AF65-F5344CB8AC3E}">
        <p14:creationId xmlns:p14="http://schemas.microsoft.com/office/powerpoint/2010/main" val="256570152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0</a:t>
            </a:fld>
            <a:endParaRPr lang="en-US"/>
          </a:p>
        </p:txBody>
      </p:sp>
    </p:spTree>
    <p:extLst>
      <p:ext uri="{BB962C8B-B14F-4D97-AF65-F5344CB8AC3E}">
        <p14:creationId xmlns:p14="http://schemas.microsoft.com/office/powerpoint/2010/main" val="116280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9</a:t>
            </a:fld>
            <a:endParaRPr lang="en-US"/>
          </a:p>
        </p:txBody>
      </p:sp>
    </p:spTree>
    <p:extLst>
      <p:ext uri="{BB962C8B-B14F-4D97-AF65-F5344CB8AC3E}">
        <p14:creationId xmlns:p14="http://schemas.microsoft.com/office/powerpoint/2010/main" val="224140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10</a:t>
            </a:fld>
            <a:endParaRPr lang="en-US"/>
          </a:p>
        </p:txBody>
      </p:sp>
    </p:spTree>
    <p:extLst>
      <p:ext uri="{BB962C8B-B14F-4D97-AF65-F5344CB8AC3E}">
        <p14:creationId xmlns:p14="http://schemas.microsoft.com/office/powerpoint/2010/main" val="115705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11</a:t>
            </a:fld>
            <a:endParaRPr lang="en-US"/>
          </a:p>
        </p:txBody>
      </p:sp>
    </p:spTree>
    <p:extLst>
      <p:ext uri="{BB962C8B-B14F-4D97-AF65-F5344CB8AC3E}">
        <p14:creationId xmlns:p14="http://schemas.microsoft.com/office/powerpoint/2010/main" val="361364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12</a:t>
            </a:fld>
            <a:endParaRPr lang="en-US"/>
          </a:p>
        </p:txBody>
      </p:sp>
    </p:spTree>
    <p:extLst>
      <p:ext uri="{BB962C8B-B14F-4D97-AF65-F5344CB8AC3E}">
        <p14:creationId xmlns:p14="http://schemas.microsoft.com/office/powerpoint/2010/main" val="419348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13</a:t>
            </a:fld>
            <a:endParaRPr lang="en-US"/>
          </a:p>
        </p:txBody>
      </p:sp>
    </p:spTree>
    <p:extLst>
      <p:ext uri="{BB962C8B-B14F-4D97-AF65-F5344CB8AC3E}">
        <p14:creationId xmlns:p14="http://schemas.microsoft.com/office/powerpoint/2010/main" val="216993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14</a:t>
            </a:fld>
            <a:endParaRPr lang="en-US"/>
          </a:p>
        </p:txBody>
      </p:sp>
    </p:spTree>
    <p:extLst>
      <p:ext uri="{BB962C8B-B14F-4D97-AF65-F5344CB8AC3E}">
        <p14:creationId xmlns:p14="http://schemas.microsoft.com/office/powerpoint/2010/main" val="75646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15</a:t>
            </a:fld>
            <a:endParaRPr lang="en-US"/>
          </a:p>
        </p:txBody>
      </p:sp>
    </p:spTree>
    <p:extLst>
      <p:ext uri="{BB962C8B-B14F-4D97-AF65-F5344CB8AC3E}">
        <p14:creationId xmlns:p14="http://schemas.microsoft.com/office/powerpoint/2010/main" val="315446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16</a:t>
            </a:fld>
            <a:endParaRPr lang="en-US"/>
          </a:p>
        </p:txBody>
      </p:sp>
    </p:spTree>
    <p:extLst>
      <p:ext uri="{BB962C8B-B14F-4D97-AF65-F5344CB8AC3E}">
        <p14:creationId xmlns:p14="http://schemas.microsoft.com/office/powerpoint/2010/main" val="1181514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17</a:t>
            </a:fld>
            <a:endParaRPr lang="en-US"/>
          </a:p>
        </p:txBody>
      </p:sp>
    </p:spTree>
    <p:extLst>
      <p:ext uri="{BB962C8B-B14F-4D97-AF65-F5344CB8AC3E}">
        <p14:creationId xmlns:p14="http://schemas.microsoft.com/office/powerpoint/2010/main" val="262258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18</a:t>
            </a:fld>
            <a:endParaRPr lang="en-US"/>
          </a:p>
        </p:txBody>
      </p:sp>
    </p:spTree>
    <p:extLst>
      <p:ext uri="{BB962C8B-B14F-4D97-AF65-F5344CB8AC3E}">
        <p14:creationId xmlns:p14="http://schemas.microsoft.com/office/powerpoint/2010/main" val="420364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25C62F3-9DB3-4CA5-80F8-92B94FB451F9}" type="slidenum">
              <a:rPr lang="en-US" altLang="en-US" sz="1200"/>
              <a:pPr/>
              <a:t>1</a:t>
            </a:fld>
            <a:endParaRPr lang="en-US" altLang="en-US" sz="1200" dirty="0"/>
          </a:p>
        </p:txBody>
      </p:sp>
    </p:spTree>
    <p:extLst>
      <p:ext uri="{BB962C8B-B14F-4D97-AF65-F5344CB8AC3E}">
        <p14:creationId xmlns:p14="http://schemas.microsoft.com/office/powerpoint/2010/main" val="1577102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19</a:t>
            </a:fld>
            <a:endParaRPr lang="en-US"/>
          </a:p>
        </p:txBody>
      </p:sp>
    </p:spTree>
    <p:extLst>
      <p:ext uri="{BB962C8B-B14F-4D97-AF65-F5344CB8AC3E}">
        <p14:creationId xmlns:p14="http://schemas.microsoft.com/office/powerpoint/2010/main" val="184543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20</a:t>
            </a:fld>
            <a:endParaRPr lang="en-US"/>
          </a:p>
        </p:txBody>
      </p:sp>
    </p:spTree>
    <p:extLst>
      <p:ext uri="{BB962C8B-B14F-4D97-AF65-F5344CB8AC3E}">
        <p14:creationId xmlns:p14="http://schemas.microsoft.com/office/powerpoint/2010/main" val="1939637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21</a:t>
            </a:fld>
            <a:endParaRPr lang="en-US"/>
          </a:p>
        </p:txBody>
      </p:sp>
    </p:spTree>
    <p:extLst>
      <p:ext uri="{BB962C8B-B14F-4D97-AF65-F5344CB8AC3E}">
        <p14:creationId xmlns:p14="http://schemas.microsoft.com/office/powerpoint/2010/main" val="275292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22</a:t>
            </a:fld>
            <a:endParaRPr lang="en-US"/>
          </a:p>
        </p:txBody>
      </p:sp>
    </p:spTree>
    <p:extLst>
      <p:ext uri="{BB962C8B-B14F-4D97-AF65-F5344CB8AC3E}">
        <p14:creationId xmlns:p14="http://schemas.microsoft.com/office/powerpoint/2010/main" val="377343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23</a:t>
            </a:fld>
            <a:endParaRPr lang="en-US"/>
          </a:p>
        </p:txBody>
      </p:sp>
    </p:spTree>
    <p:extLst>
      <p:ext uri="{BB962C8B-B14F-4D97-AF65-F5344CB8AC3E}">
        <p14:creationId xmlns:p14="http://schemas.microsoft.com/office/powerpoint/2010/main" val="1834376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24</a:t>
            </a:fld>
            <a:endParaRPr lang="en-US"/>
          </a:p>
        </p:txBody>
      </p:sp>
    </p:spTree>
    <p:extLst>
      <p:ext uri="{BB962C8B-B14F-4D97-AF65-F5344CB8AC3E}">
        <p14:creationId xmlns:p14="http://schemas.microsoft.com/office/powerpoint/2010/main" val="2490268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25</a:t>
            </a:fld>
            <a:endParaRPr lang="en-US"/>
          </a:p>
        </p:txBody>
      </p:sp>
    </p:spTree>
    <p:extLst>
      <p:ext uri="{BB962C8B-B14F-4D97-AF65-F5344CB8AC3E}">
        <p14:creationId xmlns:p14="http://schemas.microsoft.com/office/powerpoint/2010/main" val="277908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26</a:t>
            </a:fld>
            <a:endParaRPr lang="en-US"/>
          </a:p>
        </p:txBody>
      </p:sp>
    </p:spTree>
    <p:extLst>
      <p:ext uri="{BB962C8B-B14F-4D97-AF65-F5344CB8AC3E}">
        <p14:creationId xmlns:p14="http://schemas.microsoft.com/office/powerpoint/2010/main" val="3747488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27</a:t>
            </a:fld>
            <a:endParaRPr lang="en-US"/>
          </a:p>
        </p:txBody>
      </p:sp>
    </p:spTree>
    <p:extLst>
      <p:ext uri="{BB962C8B-B14F-4D97-AF65-F5344CB8AC3E}">
        <p14:creationId xmlns:p14="http://schemas.microsoft.com/office/powerpoint/2010/main" val="76673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28</a:t>
            </a:fld>
            <a:endParaRPr lang="en-US"/>
          </a:p>
        </p:txBody>
      </p:sp>
    </p:spTree>
    <p:extLst>
      <p:ext uri="{BB962C8B-B14F-4D97-AF65-F5344CB8AC3E}">
        <p14:creationId xmlns:p14="http://schemas.microsoft.com/office/powerpoint/2010/main" val="284562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a:t>
            </a:fld>
            <a:endParaRPr lang="en-US"/>
          </a:p>
        </p:txBody>
      </p:sp>
    </p:spTree>
    <p:extLst>
      <p:ext uri="{BB962C8B-B14F-4D97-AF65-F5344CB8AC3E}">
        <p14:creationId xmlns:p14="http://schemas.microsoft.com/office/powerpoint/2010/main" val="3434887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29</a:t>
            </a:fld>
            <a:endParaRPr lang="en-US"/>
          </a:p>
        </p:txBody>
      </p:sp>
    </p:spTree>
    <p:extLst>
      <p:ext uri="{BB962C8B-B14F-4D97-AF65-F5344CB8AC3E}">
        <p14:creationId xmlns:p14="http://schemas.microsoft.com/office/powerpoint/2010/main" val="154710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30</a:t>
            </a:fld>
            <a:endParaRPr lang="en-US"/>
          </a:p>
        </p:txBody>
      </p:sp>
    </p:spTree>
    <p:extLst>
      <p:ext uri="{BB962C8B-B14F-4D97-AF65-F5344CB8AC3E}">
        <p14:creationId xmlns:p14="http://schemas.microsoft.com/office/powerpoint/2010/main" val="1515044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31</a:t>
            </a:fld>
            <a:endParaRPr lang="en-US"/>
          </a:p>
        </p:txBody>
      </p:sp>
    </p:spTree>
    <p:extLst>
      <p:ext uri="{BB962C8B-B14F-4D97-AF65-F5344CB8AC3E}">
        <p14:creationId xmlns:p14="http://schemas.microsoft.com/office/powerpoint/2010/main" val="2235353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32</a:t>
            </a:fld>
            <a:endParaRPr lang="en-US"/>
          </a:p>
        </p:txBody>
      </p:sp>
    </p:spTree>
    <p:extLst>
      <p:ext uri="{BB962C8B-B14F-4D97-AF65-F5344CB8AC3E}">
        <p14:creationId xmlns:p14="http://schemas.microsoft.com/office/powerpoint/2010/main" val="479521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33</a:t>
            </a:fld>
            <a:endParaRPr lang="en-US"/>
          </a:p>
        </p:txBody>
      </p:sp>
    </p:spTree>
    <p:extLst>
      <p:ext uri="{BB962C8B-B14F-4D97-AF65-F5344CB8AC3E}">
        <p14:creationId xmlns:p14="http://schemas.microsoft.com/office/powerpoint/2010/main" val="520399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34</a:t>
            </a:fld>
            <a:endParaRPr lang="en-US"/>
          </a:p>
        </p:txBody>
      </p:sp>
    </p:spTree>
    <p:extLst>
      <p:ext uri="{BB962C8B-B14F-4D97-AF65-F5344CB8AC3E}">
        <p14:creationId xmlns:p14="http://schemas.microsoft.com/office/powerpoint/2010/main" val="1492609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35</a:t>
            </a:fld>
            <a:endParaRPr lang="en-US"/>
          </a:p>
        </p:txBody>
      </p:sp>
    </p:spTree>
    <p:extLst>
      <p:ext uri="{BB962C8B-B14F-4D97-AF65-F5344CB8AC3E}">
        <p14:creationId xmlns:p14="http://schemas.microsoft.com/office/powerpoint/2010/main" val="3176147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36</a:t>
            </a:fld>
            <a:endParaRPr lang="en-US"/>
          </a:p>
        </p:txBody>
      </p:sp>
    </p:spTree>
    <p:extLst>
      <p:ext uri="{BB962C8B-B14F-4D97-AF65-F5344CB8AC3E}">
        <p14:creationId xmlns:p14="http://schemas.microsoft.com/office/powerpoint/2010/main" val="235597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37</a:t>
            </a:fld>
            <a:endParaRPr lang="en-US"/>
          </a:p>
        </p:txBody>
      </p:sp>
    </p:spTree>
    <p:extLst>
      <p:ext uri="{BB962C8B-B14F-4D97-AF65-F5344CB8AC3E}">
        <p14:creationId xmlns:p14="http://schemas.microsoft.com/office/powerpoint/2010/main" val="1397821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38</a:t>
            </a:fld>
            <a:endParaRPr lang="en-US"/>
          </a:p>
        </p:txBody>
      </p:sp>
    </p:spTree>
    <p:extLst>
      <p:ext uri="{BB962C8B-B14F-4D97-AF65-F5344CB8AC3E}">
        <p14:creationId xmlns:p14="http://schemas.microsoft.com/office/powerpoint/2010/main" val="149351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a:t>
            </a:fld>
            <a:endParaRPr lang="en-US"/>
          </a:p>
        </p:txBody>
      </p:sp>
    </p:spTree>
    <p:extLst>
      <p:ext uri="{BB962C8B-B14F-4D97-AF65-F5344CB8AC3E}">
        <p14:creationId xmlns:p14="http://schemas.microsoft.com/office/powerpoint/2010/main" val="158071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39</a:t>
            </a:fld>
            <a:endParaRPr lang="en-US"/>
          </a:p>
        </p:txBody>
      </p:sp>
    </p:spTree>
    <p:extLst>
      <p:ext uri="{BB962C8B-B14F-4D97-AF65-F5344CB8AC3E}">
        <p14:creationId xmlns:p14="http://schemas.microsoft.com/office/powerpoint/2010/main" val="474647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40</a:t>
            </a:fld>
            <a:endParaRPr lang="en-US" dirty="0"/>
          </a:p>
        </p:txBody>
      </p:sp>
    </p:spTree>
    <p:extLst>
      <p:ext uri="{BB962C8B-B14F-4D97-AF65-F5344CB8AC3E}">
        <p14:creationId xmlns:p14="http://schemas.microsoft.com/office/powerpoint/2010/main" val="1788082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41</a:t>
            </a:fld>
            <a:endParaRPr lang="en-US" dirty="0"/>
          </a:p>
        </p:txBody>
      </p:sp>
    </p:spTree>
    <p:extLst>
      <p:ext uri="{BB962C8B-B14F-4D97-AF65-F5344CB8AC3E}">
        <p14:creationId xmlns:p14="http://schemas.microsoft.com/office/powerpoint/2010/main" val="3900467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42</a:t>
            </a:fld>
            <a:endParaRPr lang="en-US"/>
          </a:p>
        </p:txBody>
      </p:sp>
    </p:spTree>
    <p:extLst>
      <p:ext uri="{BB962C8B-B14F-4D97-AF65-F5344CB8AC3E}">
        <p14:creationId xmlns:p14="http://schemas.microsoft.com/office/powerpoint/2010/main" val="3026305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43</a:t>
            </a:fld>
            <a:endParaRPr lang="en-US" dirty="0"/>
          </a:p>
        </p:txBody>
      </p:sp>
    </p:spTree>
    <p:extLst>
      <p:ext uri="{BB962C8B-B14F-4D97-AF65-F5344CB8AC3E}">
        <p14:creationId xmlns:p14="http://schemas.microsoft.com/office/powerpoint/2010/main" val="261525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44</a:t>
            </a:fld>
            <a:endParaRPr lang="en-US" dirty="0"/>
          </a:p>
        </p:txBody>
      </p:sp>
    </p:spTree>
    <p:extLst>
      <p:ext uri="{BB962C8B-B14F-4D97-AF65-F5344CB8AC3E}">
        <p14:creationId xmlns:p14="http://schemas.microsoft.com/office/powerpoint/2010/main" val="4223705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45</a:t>
            </a:fld>
            <a:endParaRPr lang="en-US" dirty="0"/>
          </a:p>
        </p:txBody>
      </p:sp>
    </p:spTree>
    <p:extLst>
      <p:ext uri="{BB962C8B-B14F-4D97-AF65-F5344CB8AC3E}">
        <p14:creationId xmlns:p14="http://schemas.microsoft.com/office/powerpoint/2010/main" val="3401883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46</a:t>
            </a:fld>
            <a:endParaRPr lang="en-US" dirty="0"/>
          </a:p>
        </p:txBody>
      </p:sp>
    </p:spTree>
    <p:extLst>
      <p:ext uri="{BB962C8B-B14F-4D97-AF65-F5344CB8AC3E}">
        <p14:creationId xmlns:p14="http://schemas.microsoft.com/office/powerpoint/2010/main" val="1275238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47</a:t>
            </a:fld>
            <a:endParaRPr lang="en-US" dirty="0"/>
          </a:p>
        </p:txBody>
      </p:sp>
    </p:spTree>
    <p:extLst>
      <p:ext uri="{BB962C8B-B14F-4D97-AF65-F5344CB8AC3E}">
        <p14:creationId xmlns:p14="http://schemas.microsoft.com/office/powerpoint/2010/main" val="1458490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48</a:t>
            </a:fld>
            <a:endParaRPr lang="en-US" dirty="0"/>
          </a:p>
        </p:txBody>
      </p:sp>
    </p:spTree>
    <p:extLst>
      <p:ext uri="{BB962C8B-B14F-4D97-AF65-F5344CB8AC3E}">
        <p14:creationId xmlns:p14="http://schemas.microsoft.com/office/powerpoint/2010/main" val="410469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4</a:t>
            </a:fld>
            <a:endParaRPr lang="en-US"/>
          </a:p>
        </p:txBody>
      </p:sp>
    </p:spTree>
    <p:extLst>
      <p:ext uri="{BB962C8B-B14F-4D97-AF65-F5344CB8AC3E}">
        <p14:creationId xmlns:p14="http://schemas.microsoft.com/office/powerpoint/2010/main" val="1861744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49</a:t>
            </a:fld>
            <a:endParaRPr lang="en-US"/>
          </a:p>
        </p:txBody>
      </p:sp>
    </p:spTree>
    <p:extLst>
      <p:ext uri="{BB962C8B-B14F-4D97-AF65-F5344CB8AC3E}">
        <p14:creationId xmlns:p14="http://schemas.microsoft.com/office/powerpoint/2010/main" val="861652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4891DB-1DFA-451A-A0B1-AE5D0E4D8F7B}" type="slidenum">
              <a:rPr lang="en-US" smtClean="0"/>
              <a:t>50</a:t>
            </a:fld>
            <a:endParaRPr lang="en-US" dirty="0"/>
          </a:p>
        </p:txBody>
      </p:sp>
    </p:spTree>
    <p:extLst>
      <p:ext uri="{BB962C8B-B14F-4D97-AF65-F5344CB8AC3E}">
        <p14:creationId xmlns:p14="http://schemas.microsoft.com/office/powerpoint/2010/main" val="169003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51</a:t>
            </a:fld>
            <a:endParaRPr lang="en-US"/>
          </a:p>
        </p:txBody>
      </p:sp>
    </p:spTree>
    <p:extLst>
      <p:ext uri="{BB962C8B-B14F-4D97-AF65-F5344CB8AC3E}">
        <p14:creationId xmlns:p14="http://schemas.microsoft.com/office/powerpoint/2010/main" val="24572501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25C62F3-9DB3-4CA5-80F8-92B94FB451F9}" type="slidenum">
              <a:rPr lang="en-US" altLang="en-US" sz="1200"/>
              <a:pPr/>
              <a:t>52</a:t>
            </a:fld>
            <a:endParaRPr lang="en-US" altLang="en-US" sz="1200" dirty="0"/>
          </a:p>
        </p:txBody>
      </p:sp>
    </p:spTree>
    <p:extLst>
      <p:ext uri="{BB962C8B-B14F-4D97-AF65-F5344CB8AC3E}">
        <p14:creationId xmlns:p14="http://schemas.microsoft.com/office/powerpoint/2010/main" val="10308972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352036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5</a:t>
            </a:fld>
            <a:endParaRPr lang="en-US"/>
          </a:p>
        </p:txBody>
      </p:sp>
    </p:spTree>
    <p:extLst>
      <p:ext uri="{BB962C8B-B14F-4D97-AF65-F5344CB8AC3E}">
        <p14:creationId xmlns:p14="http://schemas.microsoft.com/office/powerpoint/2010/main" val="227387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6</a:t>
            </a:fld>
            <a:endParaRPr lang="en-US"/>
          </a:p>
        </p:txBody>
      </p:sp>
    </p:spTree>
    <p:extLst>
      <p:ext uri="{BB962C8B-B14F-4D97-AF65-F5344CB8AC3E}">
        <p14:creationId xmlns:p14="http://schemas.microsoft.com/office/powerpoint/2010/main" val="89053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7</a:t>
            </a:fld>
            <a:endParaRPr lang="en-US"/>
          </a:p>
        </p:txBody>
      </p:sp>
    </p:spTree>
    <p:extLst>
      <p:ext uri="{BB962C8B-B14F-4D97-AF65-F5344CB8AC3E}">
        <p14:creationId xmlns:p14="http://schemas.microsoft.com/office/powerpoint/2010/main" val="55294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891DB-1DFA-451A-A0B1-AE5D0E4D8F7B}" type="slidenum">
              <a:rPr lang="en-US" smtClean="0"/>
              <a:t>8</a:t>
            </a:fld>
            <a:endParaRPr lang="en-US"/>
          </a:p>
        </p:txBody>
      </p:sp>
    </p:spTree>
    <p:extLst>
      <p:ext uri="{BB962C8B-B14F-4D97-AF65-F5344CB8AC3E}">
        <p14:creationId xmlns:p14="http://schemas.microsoft.com/office/powerpoint/2010/main" val="1207358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8AB209-66B6-4297-82AE-4BE76D91AB84}"/>
              </a:ext>
            </a:extLst>
          </p:cNvPr>
          <p:cNvSpPr>
            <a:spLocks noGrp="1"/>
          </p:cNvSpPr>
          <p:nvPr>
            <p:ph type="body" sz="quarter" idx="11"/>
          </p:nvPr>
        </p:nvSpPr>
        <p:spPr/>
        <p:txBody>
          <a:bodyPr/>
          <a:lstStyle>
            <a:lvl2pPr marL="640080">
              <a:defRPr/>
            </a:lvl2pPr>
            <a:lvl3pPr marL="914400" indent="-274320">
              <a:buFont typeface="Wingdings" panose="05000000000000000000" pitchFamily="2" charset="2"/>
              <a:buChar char="Ø"/>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A65DADD-9D08-4884-931F-B83ED03CFAB3}"/>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3C2B1CAF-AFEF-4B53-8217-D2B173A086E6}"/>
              </a:ext>
            </a:extLst>
          </p:cNvPr>
          <p:cNvSpPr>
            <a:spLocks noGrp="1"/>
          </p:cNvSpPr>
          <p:nvPr>
            <p:ph type="sldNum" sz="quarter" idx="10"/>
          </p:nvPr>
        </p:nvSpPr>
        <p:spPr>
          <a:xfrm>
            <a:off x="7945394" y="6336792"/>
            <a:ext cx="569955" cy="274320"/>
          </a:xfrm>
        </p:spPr>
        <p:txBody>
          <a:bodyPr/>
          <a:lstStyle>
            <a:lvl1pPr>
              <a:defRPr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4176402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DA32AB-7A47-4D11-844B-72F3C1EEB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29407"/>
          </a:xfrm>
          <a:prstGeom prst="rect">
            <a:avLst/>
          </a:prstGeom>
        </p:spPr>
      </p:pic>
      <p:sp>
        <p:nvSpPr>
          <p:cNvPr id="18" name="Rectangle 17">
            <a:extLst>
              <a:ext uri="{FF2B5EF4-FFF2-40B4-BE49-F238E27FC236}">
                <a16:creationId xmlns:a16="http://schemas.microsoft.com/office/drawing/2014/main" id="{DE5BA74F-A20D-40E2-97B7-C3EECD77A96E}"/>
              </a:ext>
            </a:extLst>
          </p:cNvPr>
          <p:cNvSpPr>
            <a:spLocks noChangeArrowheads="1"/>
          </p:cNvSpPr>
          <p:nvPr userDrawn="1"/>
        </p:nvSpPr>
        <p:spPr bwMode="auto">
          <a:xfrm>
            <a:off x="872937" y="374309"/>
            <a:ext cx="739812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err="1">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En</a:t>
            </a:r>
            <a:r>
              <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 Route - Radar Associate Controller </a:t>
            </a:r>
            <a:r>
              <a:rPr lang="en-US" sz="4000" b="1" kern="1200" dirty="0" smtClean="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Training Part A:</a:t>
            </a:r>
            <a:endPar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Basic Concepts</a:t>
            </a:r>
          </a:p>
        </p:txBody>
      </p:sp>
      <p:sp>
        <p:nvSpPr>
          <p:cNvPr id="19" name="Rectangle 18">
            <a:extLst>
              <a:ext uri="{FF2B5EF4-FFF2-40B4-BE49-F238E27FC236}">
                <a16:creationId xmlns:a16="http://schemas.microsoft.com/office/drawing/2014/main" id="{DF1F7D3C-8488-4489-9564-D71EC02FE900}"/>
              </a:ext>
            </a:extLst>
          </p:cNvPr>
          <p:cNvSpPr>
            <a:spLocks noChangeArrowheads="1"/>
          </p:cNvSpPr>
          <p:nvPr userDrawn="1"/>
        </p:nvSpPr>
        <p:spPr bwMode="auto">
          <a:xfrm>
            <a:off x="1212676" y="3042180"/>
            <a:ext cx="67186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Lesson 14: Special Use Airspace, ATC Assigned Airspace, and Stationary Altitude Reservations</a:t>
            </a:r>
            <a:endParaRPr lang="en-US" sz="1400" b="1" kern="1200" dirty="0">
              <a:solidFill>
                <a:srgbClr val="FFFF00"/>
              </a:solidFill>
              <a:effectLst>
                <a:outerShdw blurRad="50800" dist="50800" dir="2700000" algn="ctr" rotWithShape="0">
                  <a:schemeClr val="tx1">
                    <a:alpha val="80000"/>
                  </a:schemeClr>
                </a:outerShdw>
              </a:effectLst>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E7500A6-D3AF-4938-A213-71A950993897}"/>
              </a:ext>
            </a:extLst>
          </p:cNvPr>
          <p:cNvSpPr>
            <a:spLocks noChangeArrowheads="1"/>
          </p:cNvSpPr>
          <p:nvPr userDrawn="1"/>
        </p:nvSpPr>
        <p:spPr bwMode="auto">
          <a:xfrm>
            <a:off x="2881040" y="4744300"/>
            <a:ext cx="3381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Course - 55054001</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kern="1200" dirty="0">
                <a:solidFill>
                  <a:schemeClr val="bg1"/>
                </a:solidFill>
                <a:effectLst>
                  <a:outerShdw blurRad="50800" dist="50800" dir="2700000" algn="ctr" rotWithShape="0">
                    <a:schemeClr val="tx1">
                      <a:alpha val="80000"/>
                    </a:schemeClr>
                  </a:outerShdw>
                </a:effectLst>
                <a:latin typeface="Arial" panose="020B0604020202020204" pitchFamily="34" charset="0"/>
                <a:ea typeface="+mn-ea"/>
                <a:cs typeface="+mn-cs"/>
              </a:rPr>
              <a:t>Version - 1.0 2022.08</a:t>
            </a:r>
          </a:p>
        </p:txBody>
      </p:sp>
    </p:spTree>
    <p:extLst>
      <p:ext uri="{BB962C8B-B14F-4D97-AF65-F5344CB8AC3E}">
        <p14:creationId xmlns:p14="http://schemas.microsoft.com/office/powerpoint/2010/main" val="890969651"/>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4"/>
          </p:nvPr>
        </p:nvSpPr>
        <p:spPr>
          <a:xfrm>
            <a:off x="7945394" y="6336792"/>
            <a:ext cx="569955"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130721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834C1-2ACF-44AF-8EBA-8AFF781C25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937"/>
          <a:stretch>
            <a:fillRect/>
          </a:stretch>
        </p:blipFill>
        <p:spPr bwMode="auto">
          <a:xfrm>
            <a:off x="0" y="0"/>
            <a:ext cx="9144000" cy="604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0F0BBCF-3CE9-4BB6-B6F8-65E6280B75AB}"/>
              </a:ext>
            </a:extLst>
          </p:cNvPr>
          <p:cNvSpPr>
            <a:spLocks noGrp="1"/>
          </p:cNvSpPr>
          <p:nvPr>
            <p:ph type="title" hasCustomPrompt="1"/>
          </p:nvPr>
        </p:nvSpPr>
        <p:spPr/>
        <p:txBody>
          <a:bodyPr/>
          <a:lstStyle>
            <a:lvl1pPr>
              <a:defRPr>
                <a:solidFill>
                  <a:schemeClr val="bg1"/>
                </a:solidFill>
              </a:defRPr>
            </a:lvl1pPr>
          </a:lstStyle>
          <a:p>
            <a:r>
              <a:rPr lang="en-US" dirty="0"/>
              <a:t>The End</a:t>
            </a:r>
          </a:p>
        </p:txBody>
      </p:sp>
      <p:sp>
        <p:nvSpPr>
          <p:cNvPr id="3" name="Slide Number Placeholder 2">
            <a:extLst>
              <a:ext uri="{FF2B5EF4-FFF2-40B4-BE49-F238E27FC236}">
                <a16:creationId xmlns:a16="http://schemas.microsoft.com/office/drawing/2014/main" id="{14067759-6497-4226-BBD0-35CDE076EB56}"/>
              </a:ext>
            </a:extLst>
          </p:cNvPr>
          <p:cNvSpPr>
            <a:spLocks noGrp="1"/>
          </p:cNvSpPr>
          <p:nvPr>
            <p:ph type="sldNum" sz="quarter" idx="10"/>
          </p:nvPr>
        </p:nvSpPr>
        <p:spPr/>
        <p:txBody>
          <a:bodyPr/>
          <a:lstStyle>
            <a:lvl1pPr>
              <a:defRPr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11015379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342900" marR="0" indent="-342900" algn="l" defTabSz="914400" rtl="0" eaLnBrk="0" fontAlgn="base" latinLnBrk="0" hangingPunct="0">
              <a:lnSpc>
                <a:spcPct val="100000"/>
              </a:lnSpc>
              <a:spcBef>
                <a:spcPct val="20000"/>
              </a:spcBef>
              <a:spcAft>
                <a:spcPct val="0"/>
              </a:spcAft>
              <a:buClrTx/>
              <a:buSzTx/>
              <a:buFontTx/>
              <a:buChar char="•"/>
              <a:tabLst/>
              <a:defRPr/>
            </a:lvl1pPr>
            <a:lvl2pPr marL="742950" marR="0" indent="-341313" algn="l" defTabSz="914400" rtl="0" eaLnBrk="0" fontAlgn="base" latinLnBrk="0" hangingPunct="0">
              <a:lnSpc>
                <a:spcPct val="100000"/>
              </a:lnSpc>
              <a:spcBef>
                <a:spcPct val="20000"/>
              </a:spcBef>
              <a:spcAft>
                <a:spcPct val="0"/>
              </a:spcAft>
              <a:buClrTx/>
              <a:buSzTx/>
              <a:buFontTx/>
              <a:buChar char="–"/>
              <a:tabLst/>
              <a:defRPr/>
            </a:lvl2pPr>
            <a:lvl3pPr marL="1082675" marR="0"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sz="2400"/>
            </a:lvl3pPr>
            <a:lvl4pPr marL="1427163" marR="0" indent="-284163" algn="l" defTabSz="914400" rtl="0" eaLnBrk="0" fontAlgn="base" latinLnBrk="0" hangingPunct="0">
              <a:lnSpc>
                <a:spcPct val="100000"/>
              </a:lnSpc>
              <a:spcBef>
                <a:spcPct val="20000"/>
              </a:spcBef>
              <a:spcAft>
                <a:spcPct val="0"/>
              </a:spcAft>
              <a:buClrTx/>
              <a:buSzTx/>
              <a:buFontTx/>
              <a:buChar char="–"/>
              <a:tabLst/>
              <a:defRPr sz="2000"/>
            </a:lvl4pPr>
            <a:lvl5pPr marL="1716088" marR="0" indent="-284163" algn="l" defTabSz="914400" rtl="0" eaLnBrk="0" fontAlgn="base" latinLnBrk="0" hangingPunct="0">
              <a:lnSpc>
                <a:spcPct val="100000"/>
              </a:lnSpc>
              <a:spcBef>
                <a:spcPct val="20000"/>
              </a:spcBef>
              <a:spcAft>
                <a:spcPct val="0"/>
              </a:spcAft>
              <a:buClrTx/>
              <a:buSzTx/>
              <a:buFontTx/>
              <a:buChar char="»"/>
              <a:tabLst/>
              <a:defRPr sz="2000"/>
            </a:lvl5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000000"/>
                </a:solidFill>
                <a:effectLst/>
                <a:uLnTx/>
                <a:uFillTx/>
                <a:latin typeface="+mn-lt"/>
                <a:ea typeface="+mn-ea"/>
                <a:cs typeface="+mn-cs"/>
              </a:rPr>
              <a:t>Select to edit master text styles</a:t>
            </a:r>
          </a:p>
          <a:p>
            <a:pPr marL="742950" marR="0" lvl="1" indent="-341313"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ea typeface="+mn-ea"/>
                <a:cs typeface="+mn-cs"/>
              </a:rPr>
              <a:t>Second level</a:t>
            </a:r>
          </a:p>
          <a:p>
            <a:pPr marL="1082675" marR="0" lvl="2" indent="-341313"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altLang="en-US" sz="2400" b="0" i="0" u="none" strike="noStrike" kern="1200" cap="none" spc="0" normalizeH="0" baseline="0" noProof="0" dirty="0">
                <a:ln>
                  <a:noFill/>
                </a:ln>
                <a:solidFill>
                  <a:srgbClr val="000000"/>
                </a:solidFill>
                <a:effectLst/>
                <a:uLnTx/>
                <a:uFillTx/>
                <a:latin typeface="+mn-lt"/>
                <a:ea typeface="+mn-ea"/>
                <a:cs typeface="+mn-cs"/>
              </a:rPr>
              <a:t>Third level</a:t>
            </a:r>
          </a:p>
          <a:p>
            <a:pPr marL="1427163" marR="0" lvl="3" indent="-284163"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Fourth level</a:t>
            </a:r>
          </a:p>
          <a:p>
            <a:pPr marL="1716088" marR="0" lvl="4" indent="-284163" algn="l" defTabSz="914400" rtl="0" eaLnBrk="0" fontAlgn="base" latinLnBrk="0" hangingPunct="0">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mn-lt"/>
                <a:ea typeface="+mn-ea"/>
                <a:cs typeface="+mn-cs"/>
              </a:rPr>
              <a:t>Fifth level</a:t>
            </a:r>
          </a:p>
        </p:txBody>
      </p:sp>
      <p:sp>
        <p:nvSpPr>
          <p:cNvPr id="5" name="Slide Number Placeholder 2"/>
          <p:cNvSpPr>
            <a:spLocks noGrp="1"/>
          </p:cNvSpPr>
          <p:nvPr>
            <p:ph type="sldNum" sz="quarter" idx="4"/>
          </p:nvPr>
        </p:nvSpPr>
        <p:spPr>
          <a:xfrm>
            <a:off x="7945394" y="6336792"/>
            <a:ext cx="569955"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1697756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22225" y="6038850"/>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l" eaLnBrk="1" hangingPunct="1">
              <a:defRPr/>
            </a:pPr>
            <a:endParaRPr lang="en-US" altLang="en-US"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Select to edit master text styles</a:t>
            </a:r>
          </a:p>
          <a:p>
            <a:pPr lvl="1"/>
            <a:r>
              <a:rPr lang="en-US" altLang="en-US" dirty="0"/>
              <a:t>Second level</a:t>
            </a:r>
          </a:p>
          <a:p>
            <a:pPr lvl="2"/>
            <a:r>
              <a:rPr lang="en-US" altLang="en-US" dirty="0"/>
              <a:t>Third level</a:t>
            </a:r>
          </a:p>
        </p:txBody>
      </p:sp>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a:xfrm>
            <a:off x="7945394" y="6336792"/>
            <a:ext cx="569955"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tx1">
                    <a:tint val="75000"/>
                  </a:schemeClr>
                </a:solidFill>
              </a:defRPr>
            </a:lvl1pPr>
          </a:lstStyle>
          <a:p>
            <a:pPr marL="0" indent="0">
              <a:buFont typeface="+mj-lt"/>
              <a:buNone/>
            </a:pPr>
            <a:fld id="{F2BD9D44-EC01-4E71-8CAE-9F9624182C03}" type="slidenum">
              <a:rPr lang="en-US" altLang="en-US" smtClean="0">
                <a:solidFill>
                  <a:srgbClr val="FFFFFF"/>
                </a:solidFill>
              </a:rPr>
              <a:pPr marL="0" indent="0">
                <a:buFont typeface="+mj-lt"/>
                <a:buNone/>
              </a:pPr>
              <a:t>‹#›</a:t>
            </a:fld>
            <a:endParaRPr lang="en-US" dirty="0"/>
          </a:p>
        </p:txBody>
      </p:sp>
      <p:sp>
        <p:nvSpPr>
          <p:cNvPr id="8" name="Rectangle 7"/>
          <p:cNvSpPr>
            <a:spLocks noChangeArrowheads="1"/>
          </p:cNvSpPr>
          <p:nvPr userDrawn="1"/>
        </p:nvSpPr>
        <p:spPr bwMode="auto">
          <a:xfrm>
            <a:off x="981076" y="6336793"/>
            <a:ext cx="3542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a:solidFill>
                  <a:schemeClr val="bg1"/>
                </a:solidFill>
              </a:rPr>
              <a:t>Lesson</a:t>
            </a:r>
            <a:r>
              <a:rPr lang="en-US" altLang="en-US" sz="1200" baseline="0" dirty="0">
                <a:solidFill>
                  <a:schemeClr val="bg1"/>
                </a:solidFill>
              </a:rPr>
              <a:t> 14: SUA, ATCAA, and Stationary ALTRVs</a:t>
            </a:r>
            <a:endParaRPr lang="en-US" altLang="en-US" sz="1200" dirty="0">
              <a:solidFill>
                <a:schemeClr val="bg1"/>
              </a:solidFill>
            </a:endParaRPr>
          </a:p>
        </p:txBody>
      </p:sp>
    </p:spTree>
    <p:extLst>
      <p:ext uri="{BB962C8B-B14F-4D97-AF65-F5344CB8AC3E}">
        <p14:creationId xmlns:p14="http://schemas.microsoft.com/office/powerpoint/2010/main" val="101753763"/>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20040" indent="-274320" algn="l" rtl="0" eaLnBrk="0" fontAlgn="base" hangingPunct="0">
        <a:spcBef>
          <a:spcPct val="20000"/>
        </a:spcBef>
        <a:spcAft>
          <a:spcPct val="0"/>
        </a:spcAft>
        <a:buChar char="•"/>
        <a:defRPr sz="2800" b="1" kern="1200">
          <a:solidFill>
            <a:schemeClr val="tx1"/>
          </a:solidFill>
          <a:latin typeface="+mn-lt"/>
          <a:ea typeface="+mn-ea"/>
          <a:cs typeface="+mn-cs"/>
        </a:defRPr>
      </a:lvl1pPr>
      <a:lvl2pPr marL="640080" indent="-274320" algn="l" rtl="0" eaLnBrk="0" fontAlgn="base" hangingPunct="0">
        <a:spcBef>
          <a:spcPct val="20000"/>
        </a:spcBef>
        <a:spcAft>
          <a:spcPct val="0"/>
        </a:spcAft>
        <a:buChar char="–"/>
        <a:defRPr sz="2400" kern="1200">
          <a:solidFill>
            <a:schemeClr val="tx1"/>
          </a:solidFill>
          <a:latin typeface="+mn-lt"/>
          <a:ea typeface="+mn-ea"/>
          <a:cs typeface="+mn-cs"/>
        </a:defRPr>
      </a:lvl2pPr>
      <a:lvl3pPr marL="914400" indent="-274320" algn="l" rtl="0" eaLnBrk="0" fontAlgn="base" hangingPunct="0">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1828800" indent="0" algn="l" rtl="0" eaLnBrk="0" fontAlgn="base" hangingPunct="0">
        <a:spcBef>
          <a:spcPct val="20000"/>
        </a:spcBef>
        <a:spcAft>
          <a:spcPct val="0"/>
        </a:spcAft>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22225" y="6038850"/>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defRPr/>
            </a:pPr>
            <a:endParaRPr lang="en-US" altLang="en-US" sz="1800" dirty="0"/>
          </a:p>
        </p:txBody>
      </p:sp>
      <p:sp>
        <p:nvSpPr>
          <p:cNvPr id="1027" name="Rectangle 7"/>
          <p:cNvSpPr>
            <a:spLocks noGrp="1" noChangeArrowheads="1"/>
          </p:cNvSpPr>
          <p:nvPr>
            <p:ph type="title"/>
          </p:nvPr>
        </p:nvSpPr>
        <p:spPr bwMode="auto">
          <a:xfrm>
            <a:off x="428626"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Select to edit master title</a:t>
            </a:r>
          </a:p>
        </p:txBody>
      </p:sp>
      <p:sp>
        <p:nvSpPr>
          <p:cNvPr id="1028" name="Rectangle 8"/>
          <p:cNvSpPr>
            <a:spLocks noGrp="1" noChangeArrowheads="1"/>
          </p:cNvSpPr>
          <p:nvPr>
            <p:ph type="body" idx="1"/>
          </p:nvPr>
        </p:nvSpPr>
        <p:spPr bwMode="auto">
          <a:xfrm>
            <a:off x="495301" y="1508127"/>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Select to edit master text styles</a:t>
            </a:r>
          </a:p>
          <a:p>
            <a:pPr lvl="1"/>
            <a:r>
              <a:rPr lang="en-US" altLang="en-US" dirty="0"/>
              <a:t>Second level</a:t>
            </a:r>
          </a:p>
          <a:p>
            <a:pPr lvl="2"/>
            <a:r>
              <a:rPr lang="en-US" altLang="en-US" dirty="0"/>
              <a:t>Third level</a:t>
            </a:r>
          </a:p>
          <a:p>
            <a:pPr lvl="3"/>
            <a:r>
              <a:rPr lang="en-US" altLang="en-US" dirty="0"/>
              <a:t>Fourth level</a:t>
            </a:r>
          </a:p>
        </p:txBody>
      </p:sp>
      <p:pic>
        <p:nvPicPr>
          <p:cNvPr id="2" name="Picture 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7001" y="6105527"/>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981076" y="6336793"/>
            <a:ext cx="35769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a:solidFill>
                  <a:schemeClr val="bg1"/>
                </a:solidFill>
              </a:rPr>
              <a:t>Lesson</a:t>
            </a:r>
            <a:r>
              <a:rPr lang="en-US" altLang="en-US" sz="1200" baseline="0" dirty="0">
                <a:solidFill>
                  <a:schemeClr val="bg1"/>
                </a:solidFill>
              </a:rPr>
              <a:t> 14: SUA</a:t>
            </a:r>
            <a:r>
              <a:rPr lang="en-US" altLang="en-US" sz="1200" baseline="0">
                <a:solidFill>
                  <a:schemeClr val="bg1"/>
                </a:solidFill>
              </a:rPr>
              <a:t>, ATCAA</a:t>
            </a:r>
            <a:r>
              <a:rPr lang="en-US" altLang="en-US" sz="1200" baseline="0" dirty="0">
                <a:solidFill>
                  <a:schemeClr val="bg1"/>
                </a:solidFill>
              </a:rPr>
              <a:t>, and Stationary ALTRVs</a:t>
            </a:r>
            <a:endParaRPr lang="en-US" altLang="en-US" sz="1200" dirty="0">
              <a:solidFill>
                <a:schemeClr val="bg1"/>
              </a:solidFill>
            </a:endParaRPr>
          </a:p>
        </p:txBody>
      </p:sp>
      <p:sp>
        <p:nvSpPr>
          <p:cNvPr id="7" name="Slide Number Placeholder 2"/>
          <p:cNvSpPr>
            <a:spLocks noGrp="1"/>
          </p:cNvSpPr>
          <p:nvPr>
            <p:ph type="sldNum" sz="quarter" idx="4"/>
          </p:nvPr>
        </p:nvSpPr>
        <p:spPr>
          <a:xfrm>
            <a:off x="7945394" y="6336792"/>
            <a:ext cx="569955"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Tree>
    <p:extLst>
      <p:ext uri="{BB962C8B-B14F-4D97-AF65-F5344CB8AC3E}">
        <p14:creationId xmlns:p14="http://schemas.microsoft.com/office/powerpoint/2010/main" val="3458494253"/>
      </p:ext>
    </p:extLst>
  </p:cSld>
  <p:clrMap bg1="lt1" tx1="dk1" bg2="lt2" tx2="dk2" accent1="accent1" accent2="accent2" accent3="accent3" accent4="accent4" accent5="accent5" accent6="accent6" hlink="hlink" folHlink="folHlink"/>
  <p:sldLayoutIdLst>
    <p:sldLayoutId id="2147483679" r:id="rId1"/>
    <p:sldLayoutId id="2147483664" r:id="rId2"/>
    <p:sldLayoutId id="2147483677" r:id="rId3"/>
  </p:sldLayoutIdLst>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3000" b="1">
          <a:solidFill>
            <a:srgbClr val="1D2F68"/>
          </a:solidFill>
          <a:latin typeface="Arial" panose="020B0604020202020204" pitchFamily="34" charset="0"/>
        </a:defRPr>
      </a:lvl2pPr>
      <a:lvl3pPr algn="l" rtl="0" eaLnBrk="0" fontAlgn="base" hangingPunct="0">
        <a:spcBef>
          <a:spcPct val="0"/>
        </a:spcBef>
        <a:spcAft>
          <a:spcPct val="0"/>
        </a:spcAft>
        <a:defRPr sz="3000" b="1">
          <a:solidFill>
            <a:srgbClr val="1D2F68"/>
          </a:solidFill>
          <a:latin typeface="Arial" panose="020B0604020202020204" pitchFamily="34" charset="0"/>
        </a:defRPr>
      </a:lvl3pPr>
      <a:lvl4pPr algn="l" rtl="0" eaLnBrk="0" fontAlgn="base" hangingPunct="0">
        <a:spcBef>
          <a:spcPct val="0"/>
        </a:spcBef>
        <a:spcAft>
          <a:spcPct val="0"/>
        </a:spcAft>
        <a:defRPr sz="3000" b="1">
          <a:solidFill>
            <a:srgbClr val="1D2F68"/>
          </a:solidFill>
          <a:latin typeface="Arial" panose="020B0604020202020204" pitchFamily="34" charset="0"/>
        </a:defRPr>
      </a:lvl4pPr>
      <a:lvl5pPr algn="l" rtl="0" eaLnBrk="0" fontAlgn="base" hangingPunct="0">
        <a:spcBef>
          <a:spcPct val="0"/>
        </a:spcBef>
        <a:spcAft>
          <a:spcPct val="0"/>
        </a:spcAft>
        <a:defRPr sz="3000" b="1">
          <a:solidFill>
            <a:srgbClr val="1D2F68"/>
          </a:solidFill>
          <a:latin typeface="Arial" panose="020B0604020202020204" pitchFamily="34" charset="0"/>
        </a:defRPr>
      </a:lvl5pPr>
      <a:lvl6pPr marL="342900" algn="l" rtl="0" fontAlgn="base">
        <a:spcBef>
          <a:spcPct val="0"/>
        </a:spcBef>
        <a:spcAft>
          <a:spcPct val="0"/>
        </a:spcAft>
        <a:defRPr sz="3000" b="1">
          <a:solidFill>
            <a:srgbClr val="1D2F68"/>
          </a:solidFill>
          <a:latin typeface="Arial" panose="020B0604020202020204" pitchFamily="34" charset="0"/>
        </a:defRPr>
      </a:lvl6pPr>
      <a:lvl7pPr marL="685800" algn="l" rtl="0" fontAlgn="base">
        <a:spcBef>
          <a:spcPct val="0"/>
        </a:spcBef>
        <a:spcAft>
          <a:spcPct val="0"/>
        </a:spcAft>
        <a:defRPr sz="3000" b="1">
          <a:solidFill>
            <a:srgbClr val="1D2F68"/>
          </a:solidFill>
          <a:latin typeface="Arial" panose="020B0604020202020204" pitchFamily="34" charset="0"/>
        </a:defRPr>
      </a:lvl7pPr>
      <a:lvl8pPr marL="1028700" algn="l" rtl="0" fontAlgn="base">
        <a:spcBef>
          <a:spcPct val="0"/>
        </a:spcBef>
        <a:spcAft>
          <a:spcPct val="0"/>
        </a:spcAft>
        <a:defRPr sz="3000" b="1">
          <a:solidFill>
            <a:srgbClr val="1D2F68"/>
          </a:solidFill>
          <a:latin typeface="Arial" panose="020B0604020202020204" pitchFamily="34" charset="0"/>
        </a:defRPr>
      </a:lvl8pPr>
      <a:lvl9pPr marL="1371600" algn="l" rtl="0" fontAlgn="base">
        <a:spcBef>
          <a:spcPct val="0"/>
        </a:spcBef>
        <a:spcAft>
          <a:spcPct val="0"/>
        </a:spcAft>
        <a:defRPr sz="3000" b="1">
          <a:solidFill>
            <a:srgbClr val="1D2F68"/>
          </a:solidFill>
          <a:latin typeface="Arial" panose="020B0604020202020204" pitchFamily="34" charset="0"/>
        </a:defRPr>
      </a:lvl9pPr>
    </p:titleStyle>
    <p:bodyStyle>
      <a:lvl1pPr marL="0" indent="0" algn="l" rtl="0" eaLnBrk="0" fontAlgn="base" hangingPunct="0">
        <a:spcBef>
          <a:spcPct val="20000"/>
        </a:spcBef>
        <a:spcAft>
          <a:spcPct val="0"/>
        </a:spcAft>
        <a:buNone/>
        <a:defRPr sz="2400" b="1" kern="1200">
          <a:solidFill>
            <a:schemeClr val="tx1"/>
          </a:solidFill>
          <a:latin typeface="+mn-lt"/>
          <a:ea typeface="+mn-ea"/>
          <a:cs typeface="+mn-cs"/>
        </a:defRPr>
      </a:lvl1pPr>
      <a:lvl2pPr marL="411480" indent="-27432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731520" indent="-27432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051560" indent="-274320" algn="l" rtl="0" eaLnBrk="0" fontAlgn="base" hangingPunct="0">
        <a:spcBef>
          <a:spcPct val="20000"/>
        </a:spcBef>
        <a:spcAft>
          <a:spcPct val="0"/>
        </a:spcAft>
        <a:buFont typeface="Wingdings" panose="05000000000000000000" pitchFamily="2" charset="2"/>
        <a:buChar char="Ø"/>
        <a:defRPr sz="20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1029" name="Rectangle 7"/>
          <p:cNvSpPr>
            <a:spLocks noChangeArrowheads="1"/>
          </p:cNvSpPr>
          <p:nvPr userDrawn="1"/>
        </p:nvSpPr>
        <p:spPr bwMode="auto">
          <a:xfrm>
            <a:off x="-22225" y="6038850"/>
            <a:ext cx="9166225" cy="819150"/>
          </a:xfrm>
          <a:prstGeom prst="rect">
            <a:avLst/>
          </a:prstGeom>
          <a:solidFill>
            <a:srgbClr val="1D2F68"/>
          </a:solidFill>
          <a:ln w="9525">
            <a:solidFill>
              <a:srgbClr val="1D2F68"/>
            </a:solidFill>
            <a:miter lim="800000"/>
            <a:headEnd/>
            <a:tailEnd/>
          </a:ln>
        </p:spPr>
        <p:txBody>
          <a:bodyPr wrap="none" anchor="ctr"/>
          <a:lstStyle>
            <a:lvl1pPr>
              <a:spcBef>
                <a:spcPct val="50000"/>
              </a:spcBef>
              <a:buChar char="•"/>
              <a:defRPr sz="2400">
                <a:solidFill>
                  <a:schemeClr val="tx1"/>
                </a:solidFill>
                <a:latin typeface="Arial" panose="020B0604020202020204" pitchFamily="34" charset="0"/>
              </a:defRPr>
            </a:lvl1pPr>
            <a:lvl2pPr marL="742950" indent="-285750">
              <a:spcBef>
                <a:spcPct val="50000"/>
              </a:spcBef>
              <a:buChar char="•"/>
              <a:defRPr sz="2400">
                <a:solidFill>
                  <a:schemeClr val="tx1"/>
                </a:solidFill>
                <a:latin typeface="Arial" panose="020B0604020202020204" pitchFamily="34" charset="0"/>
              </a:defRPr>
            </a:lvl2pPr>
            <a:lvl3pPr marL="1143000" indent="-228600">
              <a:spcBef>
                <a:spcPct val="50000"/>
              </a:spcBef>
              <a:buChar char="•"/>
              <a:defRPr sz="2400">
                <a:solidFill>
                  <a:schemeClr val="tx1"/>
                </a:solidFill>
                <a:latin typeface="Arial" panose="020B0604020202020204" pitchFamily="34" charset="0"/>
              </a:defRPr>
            </a:lvl3pPr>
            <a:lvl4pPr marL="1600200" indent="-228600">
              <a:spcBef>
                <a:spcPct val="50000"/>
              </a:spcBef>
              <a:buChar char="•"/>
              <a:defRPr sz="2400">
                <a:solidFill>
                  <a:schemeClr val="tx1"/>
                </a:solidFill>
                <a:latin typeface="Arial" panose="020B0604020202020204" pitchFamily="34" charset="0"/>
              </a:defRPr>
            </a:lvl4pPr>
            <a:lvl5pPr marL="2057400" indent="-228600">
              <a:spcBef>
                <a:spcPct val="50000"/>
              </a:spcBef>
              <a:buChar char="•"/>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l" eaLnBrk="1" hangingPunct="1">
              <a:defRPr/>
            </a:pPr>
            <a:endParaRPr lang="en-US" altLang="en-US" dirty="0">
              <a:solidFill>
                <a:srgbClr val="000000"/>
              </a:solidFill>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Select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0" y="61055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a:spLocks noGrp="1"/>
          </p:cNvSpPr>
          <p:nvPr>
            <p:ph type="sldNum" sz="quarter" idx="4"/>
          </p:nvPr>
        </p:nvSpPr>
        <p:spPr>
          <a:xfrm>
            <a:off x="7945394" y="6336792"/>
            <a:ext cx="569955" cy="274320"/>
          </a:xfrm>
          <a:prstGeom prst="rect">
            <a:avLst/>
          </a:prstGeom>
        </p:spPr>
        <p:txBody>
          <a:bodyPr vert="horz" lIns="91440" tIns="45720" rIns="91440" bIns="45720" rtlCol="0" anchor="ctr"/>
          <a:lstStyle>
            <a:lvl1pPr marL="228600" indent="-228600" algn="r">
              <a:buFont typeface="+mj-lt"/>
              <a:buAutoNum type="arabicPeriod"/>
              <a:defRPr sz="1200" b="0">
                <a:solidFill>
                  <a:schemeClr val="bg1"/>
                </a:solidFill>
              </a:defRPr>
            </a:lvl1pPr>
          </a:lstStyle>
          <a:p>
            <a:pPr marL="0" indent="0">
              <a:buFont typeface="+mj-lt"/>
              <a:buNone/>
            </a:pPr>
            <a:fld id="{F2BD9D44-EC01-4E71-8CAE-9F9624182C03}" type="slidenum">
              <a:rPr lang="en-US" altLang="en-US" smtClean="0"/>
              <a:pPr marL="0" indent="0">
                <a:buFont typeface="+mj-lt"/>
                <a:buNone/>
              </a:pPr>
              <a:t>‹#›</a:t>
            </a:fld>
            <a:endParaRPr lang="en-US" dirty="0"/>
          </a:p>
        </p:txBody>
      </p:sp>
      <p:sp>
        <p:nvSpPr>
          <p:cNvPr id="10" name="Rectangle 9"/>
          <p:cNvSpPr>
            <a:spLocks noChangeArrowheads="1"/>
          </p:cNvSpPr>
          <p:nvPr userDrawn="1"/>
        </p:nvSpPr>
        <p:spPr bwMode="auto">
          <a:xfrm>
            <a:off x="981076" y="6336793"/>
            <a:ext cx="3542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r>
              <a:rPr lang="en-US" altLang="en-US" sz="1200" dirty="0">
                <a:solidFill>
                  <a:schemeClr val="bg1"/>
                </a:solidFill>
              </a:rPr>
              <a:t>Lesson</a:t>
            </a:r>
            <a:r>
              <a:rPr lang="en-US" altLang="en-US" sz="1200" baseline="0" dirty="0">
                <a:solidFill>
                  <a:schemeClr val="bg1"/>
                </a:solidFill>
              </a:rPr>
              <a:t> 14: SUA, ATCAA, and Stationary ALTRVs</a:t>
            </a:r>
            <a:endParaRPr lang="en-US" altLang="en-US" sz="1200" dirty="0">
              <a:solidFill>
                <a:schemeClr val="bg1"/>
              </a:solidFill>
            </a:endParaRPr>
          </a:p>
        </p:txBody>
      </p:sp>
    </p:spTree>
    <p:extLst>
      <p:ext uri="{BB962C8B-B14F-4D97-AF65-F5344CB8AC3E}">
        <p14:creationId xmlns:p14="http://schemas.microsoft.com/office/powerpoint/2010/main" val="2490774249"/>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341313" algn="l" rtl="0" eaLnBrk="0" fontAlgn="base" hangingPunct="0">
        <a:spcBef>
          <a:spcPct val="20000"/>
        </a:spcBef>
        <a:spcAft>
          <a:spcPct val="0"/>
        </a:spcAft>
        <a:buChar char="–"/>
        <a:defRPr sz="2400" kern="1200">
          <a:solidFill>
            <a:schemeClr val="tx1"/>
          </a:solidFill>
          <a:latin typeface="+mn-lt"/>
          <a:ea typeface="+mn-ea"/>
          <a:cs typeface="+mn-cs"/>
        </a:defRPr>
      </a:lvl2pPr>
      <a:lvl3pPr marL="1082675" indent="-341313" algn="l" rtl="0" eaLnBrk="0" fontAlgn="base" hangingPunct="0">
        <a:spcBef>
          <a:spcPct val="20000"/>
        </a:spcBef>
        <a:spcAft>
          <a:spcPct val="0"/>
        </a:spcAft>
        <a:buFont typeface="Wingdings" panose="05000000000000000000" pitchFamily="2" charset="2"/>
        <a:buChar char="Ø"/>
        <a:defRPr sz="2400" kern="1200">
          <a:solidFill>
            <a:schemeClr val="tx1"/>
          </a:solidFill>
          <a:latin typeface="+mn-lt"/>
          <a:ea typeface="+mn-ea"/>
          <a:cs typeface="+mn-cs"/>
        </a:defRPr>
      </a:lvl3pPr>
      <a:lvl4pPr marL="1427163" indent="-284163" algn="l" rtl="0" eaLnBrk="0" fontAlgn="base" hangingPunct="0">
        <a:spcBef>
          <a:spcPct val="20000"/>
        </a:spcBef>
        <a:spcAft>
          <a:spcPct val="0"/>
        </a:spcAft>
        <a:buChar char="–"/>
        <a:defRPr sz="2000" kern="1200">
          <a:solidFill>
            <a:schemeClr val="tx1"/>
          </a:solidFill>
          <a:latin typeface="+mn-lt"/>
          <a:ea typeface="+mn-ea"/>
          <a:cs typeface="+mn-cs"/>
        </a:defRPr>
      </a:lvl4pPr>
      <a:lvl5pPr marL="1716088" indent="-284163"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13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Security Area (NSA) </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9</a:t>
            </a:fld>
            <a:endParaRPr lang="en-US" dirty="0"/>
          </a:p>
        </p:txBody>
      </p:sp>
      <p:pic>
        <p:nvPicPr>
          <p:cNvPr id="5" name="Picture 4"/>
          <p:cNvPicPr>
            <a:picLocks noChangeAspect="1"/>
          </p:cNvPicPr>
          <p:nvPr/>
        </p:nvPicPr>
        <p:blipFill>
          <a:blip r:embed="rId3"/>
          <a:stretch>
            <a:fillRect/>
          </a:stretch>
        </p:blipFill>
        <p:spPr>
          <a:xfrm>
            <a:off x="2128788" y="1463040"/>
            <a:ext cx="4886425" cy="42048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7202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Area</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10</a:t>
            </a:fld>
            <a:endParaRPr lang="en-US" dirty="0"/>
          </a:p>
        </p:txBody>
      </p:sp>
      <p:pic>
        <p:nvPicPr>
          <p:cNvPr id="5" name="Picture 4"/>
          <p:cNvPicPr>
            <a:picLocks noChangeAspect="1"/>
          </p:cNvPicPr>
          <p:nvPr/>
        </p:nvPicPr>
        <p:blipFill>
          <a:blip r:embed="rId3"/>
          <a:stretch>
            <a:fillRect/>
          </a:stretch>
        </p:blipFill>
        <p:spPr>
          <a:xfrm>
            <a:off x="137160" y="1463041"/>
            <a:ext cx="8869680" cy="29608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960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Which SUA is shown on IFR En Route charts?</a:t>
            </a:r>
          </a:p>
          <a:p>
            <a:endParaRPr lang="en-US" dirty="0"/>
          </a:p>
          <a:p>
            <a:pPr marL="914400" indent="-457200">
              <a:spcAft>
                <a:spcPts val="1200"/>
              </a:spcAft>
              <a:buFont typeface="+mj-lt"/>
              <a:buAutoNum type="alphaUcPeriod"/>
            </a:pPr>
            <a:r>
              <a:rPr lang="en-US" b="0" dirty="0"/>
              <a:t>CFA</a:t>
            </a:r>
          </a:p>
          <a:p>
            <a:pPr marL="914400" indent="-457200">
              <a:spcAft>
                <a:spcPts val="1200"/>
              </a:spcAft>
              <a:buFont typeface="+mj-lt"/>
              <a:buAutoNum type="alphaUcPeriod"/>
            </a:pPr>
            <a:r>
              <a:rPr lang="en-US" b="0" dirty="0"/>
              <a:t>Temporary Restricted Area</a:t>
            </a:r>
          </a:p>
          <a:p>
            <a:pPr marL="914400" indent="-457200">
              <a:spcAft>
                <a:spcPts val="1200"/>
              </a:spcAft>
              <a:buFont typeface="+mj-lt"/>
              <a:buAutoNum type="alphaUcPeriod"/>
            </a:pPr>
            <a:r>
              <a:rPr lang="en-US" b="0" dirty="0"/>
              <a:t>Warning Area</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431"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11</a:t>
            </a:fld>
            <a:endParaRPr lang="en-US" dirty="0"/>
          </a:p>
        </p:txBody>
      </p:sp>
    </p:spTree>
    <p:extLst>
      <p:ext uri="{BB962C8B-B14F-4D97-AF65-F5344CB8AC3E}">
        <p14:creationId xmlns:p14="http://schemas.microsoft.com/office/powerpoint/2010/main" val="170826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Which is true of Controlled Firing Areas (CFAs)?</a:t>
            </a:r>
          </a:p>
          <a:p>
            <a:endParaRPr lang="en-US" dirty="0"/>
          </a:p>
          <a:p>
            <a:pPr marL="914400" indent="-457200">
              <a:spcAft>
                <a:spcPts val="1200"/>
              </a:spcAft>
              <a:buFont typeface="+mj-lt"/>
              <a:buAutoNum type="alphaUcPeriod"/>
            </a:pPr>
            <a:r>
              <a:rPr lang="en-US" b="0" dirty="0"/>
              <a:t>Pilots are briefed on CFA activity prior to flight</a:t>
            </a:r>
          </a:p>
          <a:p>
            <a:pPr marL="914400" indent="-457200">
              <a:spcAft>
                <a:spcPts val="1200"/>
              </a:spcAft>
              <a:buFont typeface="+mj-lt"/>
              <a:buAutoNum type="alphaUcPeriod"/>
            </a:pPr>
            <a:r>
              <a:rPr lang="en-US" b="0" dirty="0"/>
              <a:t>Activities conducted are controlled to eliminate hazards to nonparticipating aircraft</a:t>
            </a:r>
          </a:p>
          <a:p>
            <a:pPr marL="914400" indent="-457200">
              <a:spcAft>
                <a:spcPts val="1200"/>
              </a:spcAft>
              <a:buFont typeface="+mj-lt"/>
              <a:buAutoNum type="alphaUcPeriod"/>
            </a:pPr>
            <a:r>
              <a:rPr lang="en-US" b="0" dirty="0"/>
              <a:t>Activities conducted are also within another SUA which protects nonparticipating aircraft</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12</a:t>
            </a:fld>
            <a:endParaRPr lang="en-US" dirty="0"/>
          </a:p>
        </p:txBody>
      </p:sp>
    </p:spTree>
    <p:extLst>
      <p:ext uri="{BB962C8B-B14F-4D97-AF65-F5344CB8AC3E}">
        <p14:creationId xmlns:p14="http://schemas.microsoft.com/office/powerpoint/2010/main" val="393924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Which SUA extends from 3 miles outward from the coast of the United States?</a:t>
            </a:r>
          </a:p>
          <a:p>
            <a:endParaRPr lang="en-US" sz="2800" dirty="0">
              <a:solidFill>
                <a:srgbClr val="FF0000"/>
              </a:solidFill>
            </a:endParaRPr>
          </a:p>
          <a:p>
            <a:pPr marL="914400" indent="-457200">
              <a:spcAft>
                <a:spcPts val="1200"/>
              </a:spcAft>
              <a:buFont typeface="+mj-lt"/>
              <a:buAutoNum type="alphaUcPeriod"/>
            </a:pPr>
            <a:r>
              <a:rPr lang="en-US" b="0" dirty="0"/>
              <a:t>Warning Area</a:t>
            </a:r>
          </a:p>
          <a:p>
            <a:pPr marL="914400" indent="-457200">
              <a:spcAft>
                <a:spcPts val="1200"/>
              </a:spcAft>
              <a:buFont typeface="+mj-lt"/>
              <a:buAutoNum type="alphaUcPeriod"/>
            </a:pPr>
            <a:r>
              <a:rPr lang="en-US" b="0" dirty="0"/>
              <a:t>Restricted Area</a:t>
            </a:r>
          </a:p>
          <a:p>
            <a:pPr marL="914400" indent="-457200">
              <a:spcAft>
                <a:spcPts val="1200"/>
              </a:spcAft>
              <a:buFont typeface="+mj-lt"/>
              <a:buAutoNum type="alphaUcPeriod"/>
            </a:pPr>
            <a:r>
              <a:rPr lang="en-US" b="0" dirty="0"/>
              <a:t>National Security Area</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13</a:t>
            </a:fld>
            <a:endParaRPr lang="en-US" dirty="0"/>
          </a:p>
        </p:txBody>
      </p:sp>
    </p:spTree>
    <p:extLst>
      <p:ext uri="{BB962C8B-B14F-4D97-AF65-F5344CB8AC3E}">
        <p14:creationId xmlns:p14="http://schemas.microsoft.com/office/powerpoint/2010/main" val="295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ATC Assigned Airspace (ATCAA)</a:t>
            </a:r>
          </a:p>
        </p:txBody>
      </p:sp>
      <p:sp>
        <p:nvSpPr>
          <p:cNvPr id="3" name="Content Placeholder 2"/>
          <p:cNvSpPr>
            <a:spLocks noGrp="1"/>
          </p:cNvSpPr>
          <p:nvPr>
            <p:ph idx="1"/>
          </p:nvPr>
        </p:nvSpPr>
        <p:spPr/>
        <p:txBody>
          <a:bodyPr/>
          <a:lstStyle/>
          <a:p>
            <a:r>
              <a:rPr lang="en-US" dirty="0"/>
              <a:t>Airspace of defined vertical/lateral limits, assigned by ATC, for the purpose of providing air traffic segregation between the specified activities being conducted within the assigned airspace and other IFR air traffic</a:t>
            </a:r>
          </a:p>
          <a:p>
            <a:pPr lvl="1"/>
            <a:r>
              <a:rPr lang="en-US" dirty="0"/>
              <a:t>ATCAA is similar to SUA, some exceptions:</a:t>
            </a:r>
          </a:p>
          <a:p>
            <a:pPr lvl="2"/>
            <a:r>
              <a:rPr lang="en-US" dirty="0"/>
              <a:t>Not depicted on IFR </a:t>
            </a:r>
            <a:r>
              <a:rPr lang="en-US" dirty="0" err="1"/>
              <a:t>En</a:t>
            </a:r>
            <a:r>
              <a:rPr lang="en-US" dirty="0"/>
              <a:t> Route or VFR Charts</a:t>
            </a:r>
          </a:p>
          <a:p>
            <a:pPr lvl="2"/>
            <a:r>
              <a:rPr lang="en-US" dirty="0"/>
              <a:t>Not described in JO 7400.10, Special Use Airspace</a:t>
            </a:r>
          </a:p>
          <a:p>
            <a:endParaRPr lang="en-US" dirty="0"/>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14</a:t>
            </a:fld>
            <a:endParaRPr lang="en-US" dirty="0"/>
          </a:p>
        </p:txBody>
      </p:sp>
    </p:spTree>
    <p:extLst>
      <p:ext uri="{BB962C8B-B14F-4D97-AF65-F5344CB8AC3E}">
        <p14:creationId xmlns:p14="http://schemas.microsoft.com/office/powerpoint/2010/main" val="28783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Which airspace is not depicted on IFR En Route charts?</a:t>
            </a:r>
          </a:p>
          <a:p>
            <a:endParaRPr lang="en-US" dirty="0"/>
          </a:p>
          <a:p>
            <a:pPr marL="914400" indent="-457200">
              <a:spcAft>
                <a:spcPts val="1200"/>
              </a:spcAft>
              <a:buFont typeface="+mj-lt"/>
              <a:buAutoNum type="alphaUcPeriod"/>
            </a:pPr>
            <a:r>
              <a:rPr lang="en-US" b="0" dirty="0"/>
              <a:t>Permanent Restricted Areas</a:t>
            </a:r>
          </a:p>
          <a:p>
            <a:pPr marL="914400" indent="-457200">
              <a:spcAft>
                <a:spcPts val="1200"/>
              </a:spcAft>
              <a:buFont typeface="+mj-lt"/>
              <a:buAutoNum type="alphaUcPeriod"/>
            </a:pPr>
            <a:r>
              <a:rPr lang="en-US" b="0" dirty="0"/>
              <a:t>Warning Areas</a:t>
            </a:r>
          </a:p>
          <a:p>
            <a:pPr marL="914400" indent="-457200">
              <a:spcAft>
                <a:spcPts val="1200"/>
              </a:spcAft>
              <a:buFont typeface="+mj-lt"/>
              <a:buAutoNum type="alphaUcPeriod"/>
            </a:pPr>
            <a:r>
              <a:rPr lang="en-US" b="0" dirty="0"/>
              <a:t>ATC Assigned Airspace (ATCAA)</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15</a:t>
            </a:fld>
            <a:endParaRPr lang="en-US" dirty="0"/>
          </a:p>
        </p:txBody>
      </p:sp>
    </p:spTree>
    <p:extLst>
      <p:ext uri="{BB962C8B-B14F-4D97-AF65-F5344CB8AC3E}">
        <p14:creationId xmlns:p14="http://schemas.microsoft.com/office/powerpoint/2010/main" val="1946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95300" y="1174982"/>
            <a:ext cx="8050213" cy="4391025"/>
          </a:xfrm>
        </p:spPr>
        <p:txBody>
          <a:bodyPr/>
          <a:lstStyle/>
          <a:p>
            <a:r>
              <a:rPr lang="en-US" sz="2000" dirty="0"/>
              <a:t>ALTITUDE RESERVATION (ALTRV) - </a:t>
            </a:r>
            <a:r>
              <a:rPr lang="en-US" sz="2000" b="0" dirty="0"/>
              <a:t>Airspace utilization under prescribed conditions normally employed for the mass movement of aircraft or other special user requirements which cannot otherwise be accomplished. ALTRVs are approved by the appropriate FAA facility and are classified as either moving or stationary.</a:t>
            </a:r>
          </a:p>
          <a:p>
            <a:r>
              <a:rPr lang="en-US" sz="2000" dirty="0"/>
              <a:t>STATIONARY ALTRV - </a:t>
            </a:r>
            <a:r>
              <a:rPr lang="en-US" sz="2000" b="0" dirty="0"/>
              <a:t>An altitude reservation which encompasses activities in a fixed area. Stationary ALTRVs may include activities such as special tests of weapons systems or equipment; certain U.S. Navy carrier, fleet, and anti-submarine operations; rocket, missile, and drone operations; and certain aerial refueling or similar operations.</a:t>
            </a:r>
          </a:p>
          <a:p>
            <a:r>
              <a:rPr lang="en-US" sz="2000" dirty="0"/>
              <a:t>MOVING ALTRV - </a:t>
            </a:r>
            <a:r>
              <a:rPr lang="en-US" sz="2000" b="0" dirty="0"/>
              <a:t>An altitude reservation which encompasses </a:t>
            </a:r>
            <a:r>
              <a:rPr lang="en-US" sz="2000" b="0" dirty="0" err="1"/>
              <a:t>en</a:t>
            </a:r>
            <a:r>
              <a:rPr lang="en-US" sz="2000" b="0" dirty="0"/>
              <a:t> route activities and advances with the mission progress, i.e., the reservation moves with the aircraft or flight.</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98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040298"/>
            <a:ext cx="8050213" cy="4391025"/>
          </a:xfrm>
        </p:spPr>
        <p:txBody>
          <a:bodyPr/>
          <a:lstStyle/>
          <a:p>
            <a:r>
              <a:rPr lang="en-US" dirty="0"/>
              <a:t>TEMPORARY FLIGHT RESTRICTION (TFR) </a:t>
            </a:r>
          </a:p>
          <a:p>
            <a:endParaRPr lang="en-US" dirty="0"/>
          </a:p>
        </p:txBody>
      </p:sp>
      <p:sp>
        <p:nvSpPr>
          <p:cNvPr id="3" name="Title 2"/>
          <p:cNvSpPr>
            <a:spLocks noGrp="1"/>
          </p:cNvSpPr>
          <p:nvPr>
            <p:ph type="title"/>
          </p:nvPr>
        </p:nvSpPr>
        <p:spPr/>
        <p:txBody>
          <a:bodyPr/>
          <a:lstStyle/>
          <a:p>
            <a:r>
              <a:rPr lang="en-US" dirty="0"/>
              <a:t>Definitions </a:t>
            </a:r>
            <a:r>
              <a:rPr lang="en-US" sz="3200" i="1" dirty="0"/>
              <a:t>(Cont’d)</a:t>
            </a:r>
            <a:endParaRPr lang="en-US" dirty="0"/>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17</a:t>
            </a:fld>
            <a:endParaRPr lang="en-US" dirty="0"/>
          </a:p>
        </p:txBody>
      </p:sp>
      <p:grpSp>
        <p:nvGrpSpPr>
          <p:cNvPr id="5" name="Group 4"/>
          <p:cNvGrpSpPr/>
          <p:nvPr/>
        </p:nvGrpSpPr>
        <p:grpSpPr>
          <a:xfrm>
            <a:off x="560017" y="1583703"/>
            <a:ext cx="8023966" cy="4430598"/>
            <a:chOff x="560017" y="1583703"/>
            <a:chExt cx="8023966" cy="4430598"/>
          </a:xfrm>
        </p:grpSpPr>
        <p:pic>
          <p:nvPicPr>
            <p:cNvPr id="6" name="Picture 5">
              <a:extLst>
                <a:ext uri="{FF2B5EF4-FFF2-40B4-BE49-F238E27FC236}">
                  <a16:creationId xmlns:a16="http://schemas.microsoft.com/office/drawing/2014/main" id="{58F9250C-4C03-47AE-A349-F404AF51535D}"/>
                </a:ext>
              </a:extLst>
            </p:cNvPr>
            <p:cNvPicPr>
              <a:picLocks noChangeAspect="1"/>
            </p:cNvPicPr>
            <p:nvPr/>
          </p:nvPicPr>
          <p:blipFill>
            <a:blip r:embed="rId3"/>
            <a:stretch>
              <a:fillRect/>
            </a:stretch>
          </p:blipFill>
          <p:spPr>
            <a:xfrm>
              <a:off x="560017" y="1583703"/>
              <a:ext cx="8023966" cy="4430598"/>
            </a:xfrm>
            <a:prstGeom prst="rect">
              <a:avLst/>
            </a:prstGeom>
          </p:spPr>
        </p:pic>
        <p:sp>
          <p:nvSpPr>
            <p:cNvPr id="7" name="Rectangle 6"/>
            <p:cNvSpPr/>
            <p:nvPr/>
          </p:nvSpPr>
          <p:spPr bwMode="auto">
            <a:xfrm flipH="1">
              <a:off x="1616712" y="4165599"/>
              <a:ext cx="276740" cy="461665"/>
            </a:xfrm>
            <a:prstGeom prst="rect">
              <a:avLst/>
            </a:prstGeom>
            <a:solidFill>
              <a:srgbClr val="ACF0F2"/>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kumimoji="0" lang="en-US" sz="2400" b="0" i="0" u="none" strike="noStrike" cap="none" normalizeH="0" baseline="0" dirty="0">
                  <a:ln>
                    <a:noFill/>
                  </a:ln>
                  <a:solidFill>
                    <a:schemeClr val="tx1"/>
                  </a:solidFill>
                  <a:effectLst/>
                  <a:latin typeface="Arial" panose="020B0604020202020204" pitchFamily="34" charset="0"/>
                </a:rPr>
                <a:t>-</a:t>
              </a:r>
            </a:p>
          </p:txBody>
        </p:sp>
      </p:grpSp>
    </p:spTree>
    <p:extLst>
      <p:ext uri="{BB962C8B-B14F-4D97-AF65-F5344CB8AC3E}">
        <p14:creationId xmlns:p14="http://schemas.microsoft.com/office/powerpoint/2010/main" val="335217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dirty="0"/>
              <a:t>Which airspace, not depicted on charts, may contain activities such as special tests of weapons systems or equipment; certain U.S. Navy carrier, fleet, and anti-submarine operations; rocket, missile, and drone operations</a:t>
            </a:r>
            <a:r>
              <a:rPr lang="en-US" sz="2800" dirty="0"/>
              <a:t>?</a:t>
            </a:r>
          </a:p>
          <a:p>
            <a:endParaRPr lang="en-US" dirty="0"/>
          </a:p>
          <a:p>
            <a:pPr marL="914400" indent="-457200">
              <a:spcAft>
                <a:spcPts val="1200"/>
              </a:spcAft>
              <a:buFont typeface="+mj-lt"/>
              <a:buAutoNum type="alphaUcPeriod"/>
            </a:pPr>
            <a:r>
              <a:rPr lang="en-US" b="0" dirty="0"/>
              <a:t>Permanent Restricted Areas</a:t>
            </a:r>
          </a:p>
          <a:p>
            <a:pPr marL="914400" indent="-457200">
              <a:spcAft>
                <a:spcPts val="1200"/>
              </a:spcAft>
              <a:buFont typeface="+mj-lt"/>
              <a:buAutoNum type="alphaUcPeriod"/>
            </a:pPr>
            <a:r>
              <a:rPr lang="en-US" b="0" dirty="0"/>
              <a:t>Stationary ALTRV</a:t>
            </a:r>
          </a:p>
          <a:p>
            <a:pPr marL="914400" indent="-457200">
              <a:spcAft>
                <a:spcPts val="1200"/>
              </a:spcAft>
              <a:buFont typeface="+mj-lt"/>
              <a:buAutoNum type="alphaUcPeriod"/>
            </a:pPr>
            <a:r>
              <a:rPr lang="en-US" b="0" dirty="0"/>
              <a:t>National Security Area</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18</a:t>
            </a:fld>
            <a:endParaRPr lang="en-US" dirty="0"/>
          </a:p>
        </p:txBody>
      </p:sp>
    </p:spTree>
    <p:extLst>
      <p:ext uri="{BB962C8B-B14F-4D97-AF65-F5344CB8AC3E}">
        <p14:creationId xmlns:p14="http://schemas.microsoft.com/office/powerpoint/2010/main" val="183507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pPr eaLnBrk="1" hangingPunct="1"/>
            <a:r>
              <a:rPr lang="en-US" altLang="en-US" dirty="0"/>
              <a:t>Objectives</a:t>
            </a:r>
          </a:p>
        </p:txBody>
      </p:sp>
      <p:sp>
        <p:nvSpPr>
          <p:cNvPr id="5123" name="Content Placeholder 7"/>
          <p:cNvSpPr>
            <a:spLocks noGrp="1"/>
          </p:cNvSpPr>
          <p:nvPr>
            <p:ph idx="1"/>
          </p:nvPr>
        </p:nvSpPr>
        <p:spPr/>
        <p:txBody>
          <a:bodyPr/>
          <a:lstStyle/>
          <a:p>
            <a:pPr eaLnBrk="1" hangingPunct="1">
              <a:spcAft>
                <a:spcPts val="1200"/>
              </a:spcAft>
              <a:defRPr/>
            </a:pPr>
            <a:r>
              <a:rPr lang="en-US" altLang="en-US" sz="2800" dirty="0"/>
              <a:t>At the end of this lesson, you will be able to:</a:t>
            </a:r>
          </a:p>
          <a:p>
            <a:pPr lvl="1" indent="-347472">
              <a:defRPr/>
            </a:pPr>
            <a:r>
              <a:rPr lang="en-US" sz="2400" dirty="0"/>
              <a:t>Identify Special Use Airspace (SUA), ATC Assigned Airspace (ATCAA), and s</a:t>
            </a:r>
            <a:r>
              <a:rPr lang="en-US" altLang="en-US" sz="2400" dirty="0"/>
              <a:t>tationary ALTRV</a:t>
            </a:r>
            <a:endParaRPr lang="en-US" sz="2400" dirty="0"/>
          </a:p>
          <a:p>
            <a:pPr lvl="1" indent="-347472">
              <a:defRPr/>
            </a:pPr>
            <a:r>
              <a:rPr lang="en-US" altLang="en-US" sz="2400" dirty="0"/>
              <a:t>Recall agency and facility requirements for SUA, ATCAA, and stationary ALTRV</a:t>
            </a:r>
          </a:p>
          <a:p>
            <a:pPr lvl="1" indent="-347472">
              <a:defRPr/>
            </a:pPr>
            <a:r>
              <a:rPr lang="en-US" altLang="en-US" sz="2400" dirty="0"/>
              <a:t>Identify separation requirements for SUA, ATCAA, and stationary ALTRV</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1</a:t>
            </a:fld>
            <a:endParaRPr lang="en-US" dirty="0"/>
          </a:p>
        </p:txBody>
      </p:sp>
    </p:spTree>
    <p:custDataLst>
      <p:tags r:id="rId1"/>
    </p:custDataLst>
    <p:extLst>
      <p:ext uri="{BB962C8B-B14F-4D97-AF65-F5344CB8AC3E}">
        <p14:creationId xmlns:p14="http://schemas.microsoft.com/office/powerpoint/2010/main" val="3334776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338003"/>
            <a:ext cx="8050213" cy="4391025"/>
          </a:xfrm>
        </p:spPr>
        <p:txBody>
          <a:bodyPr/>
          <a:lstStyle/>
          <a:p>
            <a:r>
              <a:rPr lang="en-US" sz="2600" dirty="0"/>
              <a:t>Any fixed or mobile ground-based unit under the operational jurisdiction of the military services excluding commissioned ATC facilities</a:t>
            </a:r>
          </a:p>
          <a:p>
            <a:pPr lvl="1"/>
            <a:r>
              <a:rPr lang="en-US" sz="2200" dirty="0"/>
              <a:t>MRUs will provide services in accordance with the letter of agreement with the appropriate ATC facilities</a:t>
            </a:r>
          </a:p>
          <a:p>
            <a:pPr lvl="1"/>
            <a:r>
              <a:rPr lang="en-US" sz="2200" dirty="0"/>
              <a:t>MRUs must not provide ATC services</a:t>
            </a:r>
          </a:p>
          <a:p>
            <a:endParaRPr lang="en-US" dirty="0"/>
          </a:p>
        </p:txBody>
      </p:sp>
      <p:sp>
        <p:nvSpPr>
          <p:cNvPr id="3" name="Title 2"/>
          <p:cNvSpPr>
            <a:spLocks noGrp="1"/>
          </p:cNvSpPr>
          <p:nvPr>
            <p:ph type="title"/>
          </p:nvPr>
        </p:nvSpPr>
        <p:spPr/>
        <p:txBody>
          <a:bodyPr/>
          <a:lstStyle/>
          <a:p>
            <a:r>
              <a:rPr lang="en-US" dirty="0"/>
              <a:t>Military Radar Unit (MRU)</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19</a:t>
            </a:fld>
            <a:endParaRPr lang="en-US" dirty="0"/>
          </a:p>
        </p:txBody>
      </p:sp>
      <p:pic>
        <p:nvPicPr>
          <p:cNvPr id="5" name="Picture 4"/>
          <p:cNvPicPr>
            <a:picLocks noChangeAspect="1"/>
          </p:cNvPicPr>
          <p:nvPr/>
        </p:nvPicPr>
        <p:blipFill>
          <a:blip r:embed="rId3"/>
          <a:stretch>
            <a:fillRect/>
          </a:stretch>
        </p:blipFill>
        <p:spPr>
          <a:xfrm>
            <a:off x="1774989" y="3929022"/>
            <a:ext cx="5305749" cy="200505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978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335024"/>
            <a:ext cx="8050213" cy="4391025"/>
          </a:xfrm>
        </p:spPr>
        <p:txBody>
          <a:bodyPr/>
          <a:lstStyle/>
          <a:p>
            <a:r>
              <a:rPr lang="en-US" dirty="0"/>
              <a:t>An extension of a military radar unit during planned exercises and daily training missions</a:t>
            </a:r>
          </a:p>
          <a:p>
            <a:endParaRPr lang="en-US" dirty="0"/>
          </a:p>
        </p:txBody>
      </p:sp>
      <p:sp>
        <p:nvSpPr>
          <p:cNvPr id="3" name="Title 2"/>
          <p:cNvSpPr>
            <a:spLocks noGrp="1"/>
          </p:cNvSpPr>
          <p:nvPr>
            <p:ph type="title"/>
          </p:nvPr>
        </p:nvSpPr>
        <p:spPr/>
        <p:txBody>
          <a:bodyPr/>
          <a:lstStyle/>
          <a:p>
            <a:r>
              <a:rPr lang="en-US" dirty="0"/>
              <a:t>Airborne Radar Unit (ARU)</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20</a:t>
            </a:fld>
            <a:endParaRPr lang="en-US" dirty="0"/>
          </a:p>
        </p:txBody>
      </p:sp>
      <p:pic>
        <p:nvPicPr>
          <p:cNvPr id="7" name="Picture 6" descr="A helicopter flying over water&#10;&#10;Description automatically generated with low confidence">
            <a:extLst>
              <a:ext uri="{FF2B5EF4-FFF2-40B4-BE49-F238E27FC236}">
                <a16:creationId xmlns:a16="http://schemas.microsoft.com/office/drawing/2014/main" id="{BB80611C-8A18-4262-9E1C-30B6B256D9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37410" y="2725078"/>
            <a:ext cx="4869180" cy="3246120"/>
          </a:xfrm>
          <a:prstGeom prst="rect">
            <a:avLst/>
          </a:prstGeom>
        </p:spPr>
      </p:pic>
    </p:spTree>
    <p:extLst>
      <p:ext uri="{BB962C8B-B14F-4D97-AF65-F5344CB8AC3E}">
        <p14:creationId xmlns:p14="http://schemas.microsoft.com/office/powerpoint/2010/main" val="55241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685325"/>
            <a:ext cx="8050213" cy="4391025"/>
          </a:xfrm>
        </p:spPr>
        <p:txBody>
          <a:bodyPr/>
          <a:lstStyle/>
          <a:p>
            <a:r>
              <a:rPr lang="en-US" dirty="0"/>
              <a:t>An airborne military radar unit engaged in radar surveillance and/or control of aircraft for the purpose of training, exercise, air defense, and counter-drug operations</a:t>
            </a:r>
          </a:p>
          <a:p>
            <a:endParaRPr lang="en-US" dirty="0"/>
          </a:p>
        </p:txBody>
      </p:sp>
      <p:sp>
        <p:nvSpPr>
          <p:cNvPr id="3" name="Title 2"/>
          <p:cNvSpPr>
            <a:spLocks noGrp="1"/>
          </p:cNvSpPr>
          <p:nvPr>
            <p:ph type="title"/>
          </p:nvPr>
        </p:nvSpPr>
        <p:spPr>
          <a:xfrm>
            <a:off x="428625" y="344488"/>
            <a:ext cx="8472488" cy="1216152"/>
          </a:xfrm>
        </p:spPr>
        <p:txBody>
          <a:bodyPr/>
          <a:lstStyle/>
          <a:p>
            <a:r>
              <a:rPr lang="en-US" dirty="0"/>
              <a:t>Airborne Warning and Control System (AWACS)</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21</a:t>
            </a:fld>
            <a:endParaRPr lang="en-US" dirty="0"/>
          </a:p>
        </p:txBody>
      </p:sp>
      <p:pic>
        <p:nvPicPr>
          <p:cNvPr id="5" name="Picture 2" descr="A U.S. Air Force E-3 Sentry Airborne Warning and Control System aircraft assigned to 552nd Air Control Wing, from Tinker Air Force Base, Oklahoma parks at Orland Air Station, Norway, Oct. 31, 2018. The 552nd ACW is participating in Exercise Trident Juncture 2018, a NATO exercise, which aims to demonstrate and develop the extensive military capabilities that keep Allied nations safe in a changing security environment. The E-3 Sentry can transmit situational intelligence quickly and in a universal format to local commanders, whether theyâre troops on the ground, pilots in the sky or ships at sea, even Allied forces."/>
          <p:cNvPicPr>
            <a:picLocks noChangeAspect="1" noChangeArrowheads="1"/>
          </p:cNvPicPr>
          <p:nvPr/>
        </p:nvPicPr>
        <p:blipFill rotWithShape="1">
          <a:blip r:embed="rId3">
            <a:extLst>
              <a:ext uri="{28A0092B-C50C-407E-A947-70E740481C1C}">
                <a14:useLocalDpi xmlns:a14="http://schemas.microsoft.com/office/drawing/2010/main" val="0"/>
              </a:ext>
            </a:extLst>
          </a:blip>
          <a:srcRect l="-159" t="5198" r="2889" b="47865"/>
          <a:stretch/>
        </p:blipFill>
        <p:spPr bwMode="auto">
          <a:xfrm>
            <a:off x="1602506" y="3686784"/>
            <a:ext cx="5938989" cy="21493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8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990682"/>
            <a:ext cx="8050213" cy="4391025"/>
          </a:xfrm>
        </p:spPr>
        <p:txBody>
          <a:bodyPr/>
          <a:lstStyle/>
          <a:p>
            <a:r>
              <a:rPr lang="en-US" dirty="0"/>
              <a:t>MRU/ARU/AWACS are not commissioned ATC facilities</a:t>
            </a:r>
          </a:p>
          <a:p>
            <a:r>
              <a:rPr lang="en-US" dirty="0"/>
              <a:t>Must not be authorized nor requested to provide ATC services</a:t>
            </a:r>
          </a:p>
          <a:p>
            <a:endParaRPr lang="en-US" dirty="0"/>
          </a:p>
        </p:txBody>
      </p:sp>
      <p:sp>
        <p:nvSpPr>
          <p:cNvPr id="3" name="Title 2"/>
          <p:cNvSpPr>
            <a:spLocks noGrp="1"/>
          </p:cNvSpPr>
          <p:nvPr>
            <p:ph type="title"/>
          </p:nvPr>
        </p:nvSpPr>
        <p:spPr/>
        <p:txBody>
          <a:bodyPr/>
          <a:lstStyle/>
          <a:p>
            <a:r>
              <a:rPr lang="en-US" dirty="0"/>
              <a:t>Non-ATC Facilities</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22</a:t>
            </a:fld>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34552" y="2849367"/>
            <a:ext cx="2474897" cy="1645806"/>
          </a:xfrm>
          <a:prstGeom prst="rect">
            <a:avLst/>
          </a:prstGeom>
          <a:effectLst>
            <a:outerShdw blurRad="63500" sx="102000" sy="102000" algn="ctr" rotWithShape="0">
              <a:prstClr val="black">
                <a:alpha val="40000"/>
              </a:prstClr>
            </a:outerShdw>
          </a:effectLst>
        </p:spPr>
      </p:pic>
      <p:pic>
        <p:nvPicPr>
          <p:cNvPr id="6" name="Picture 2" descr="A U.S. Air Force E-3 Sentry Airborne Warning and Control System aircraft assigned to 552nd Air Control Wing, from Tinker Air Force Base, Oklahoma parks at Orland Air Station, Norway, Oct. 31, 2018. The 552nd ACW is participating in Exercise Trident Juncture 2018, a NATO exercise, which aims to demonstrate and develop the extensive military capabilities that keep Allied nations safe in a changing security environment. The E-3 Sentry can transmit situational intelligence quickly and in a universal format to local commanders, whether theyâre troops on the ground, pilots in the sky or ships at sea, even Allied forces."/>
          <p:cNvPicPr>
            <a:picLocks noChangeAspect="1" noChangeArrowheads="1"/>
          </p:cNvPicPr>
          <p:nvPr/>
        </p:nvPicPr>
        <p:blipFill rotWithShape="1">
          <a:blip r:embed="rId4">
            <a:extLst>
              <a:ext uri="{28A0092B-C50C-407E-A947-70E740481C1C}">
                <a14:useLocalDpi xmlns:a14="http://schemas.microsoft.com/office/drawing/2010/main" val="0"/>
              </a:ext>
            </a:extLst>
          </a:blip>
          <a:srcRect l="-159" t="5198" r="2889" b="47865"/>
          <a:stretch/>
        </p:blipFill>
        <p:spPr bwMode="auto">
          <a:xfrm>
            <a:off x="4629875" y="4623553"/>
            <a:ext cx="3638367" cy="131673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005962" y="4615481"/>
            <a:ext cx="3482990" cy="13162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220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5300" y="1682496"/>
            <a:ext cx="8050213" cy="4391025"/>
          </a:xfrm>
        </p:spPr>
        <p:txBody>
          <a:bodyPr/>
          <a:lstStyle/>
          <a:p>
            <a:r>
              <a:rPr lang="en-US" sz="2600" dirty="0"/>
              <a:t>A U.S. Navy fixed ground Air Traffic Control facility which manages offshore and inland operating areas including warning areas, restricted areas, and other assigned airspace</a:t>
            </a:r>
          </a:p>
          <a:p>
            <a:endParaRPr lang="en-US" dirty="0"/>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23</a:t>
            </a:fld>
            <a:endParaRPr lang="en-US" dirty="0"/>
          </a:p>
        </p:txBody>
      </p:sp>
      <p:sp>
        <p:nvSpPr>
          <p:cNvPr id="5" name="Title 2"/>
          <p:cNvSpPr>
            <a:spLocks noGrp="1"/>
          </p:cNvSpPr>
          <p:nvPr>
            <p:ph type="title"/>
          </p:nvPr>
        </p:nvSpPr>
        <p:spPr>
          <a:xfrm>
            <a:off x="428625" y="344488"/>
            <a:ext cx="8472488" cy="1216152"/>
          </a:xfrm>
        </p:spPr>
        <p:txBody>
          <a:bodyPr/>
          <a:lstStyle/>
          <a:p>
            <a:r>
              <a:rPr lang="en-US" dirty="0"/>
              <a:t>Fleet Area Control and Surveillance Facility (FACSFAC)</a:t>
            </a:r>
          </a:p>
        </p:txBody>
      </p:sp>
      <p:pic>
        <p:nvPicPr>
          <p:cNvPr id="6" name="Picture 2" descr="https://www.cnic.navy.mil/content/dam/cnic/cnrse/images/nas_jacksonville/building_photos_1970s/cnic_044951.jpg"/>
          <p:cNvPicPr>
            <a:picLocks noChangeAspect="1" noChangeArrowheads="1"/>
          </p:cNvPicPr>
          <p:nvPr/>
        </p:nvPicPr>
        <p:blipFill rotWithShape="1">
          <a:blip r:embed="rId3">
            <a:extLst>
              <a:ext uri="{28A0092B-C50C-407E-A947-70E740481C1C}">
                <a14:useLocalDpi xmlns:a14="http://schemas.microsoft.com/office/drawing/2010/main" val="0"/>
              </a:ext>
            </a:extLst>
          </a:blip>
          <a:srcRect b="22852"/>
          <a:stretch/>
        </p:blipFill>
        <p:spPr bwMode="auto">
          <a:xfrm>
            <a:off x="4251717" y="3660854"/>
            <a:ext cx="2357570" cy="2286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877438" y="3641399"/>
            <a:ext cx="2374279" cy="23176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5186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What must be done before a nonparticipating IFR aircraft enters an active MOA released to an MRU?</a:t>
            </a:r>
          </a:p>
          <a:p>
            <a:endParaRPr lang="en-US" dirty="0"/>
          </a:p>
          <a:p>
            <a:pPr marL="914400" indent="-457200">
              <a:spcAft>
                <a:spcPts val="1200"/>
              </a:spcAft>
              <a:buFont typeface="+mj-lt"/>
              <a:buAutoNum type="alphaUcPeriod"/>
            </a:pPr>
            <a:r>
              <a:rPr lang="en-US" b="0" dirty="0"/>
              <a:t>MRU returns airspace</a:t>
            </a:r>
          </a:p>
          <a:p>
            <a:pPr marL="914400" indent="-457200">
              <a:spcAft>
                <a:spcPts val="1200"/>
              </a:spcAft>
              <a:buFont typeface="+mj-lt"/>
              <a:buAutoNum type="alphaUcPeriod"/>
            </a:pPr>
            <a:r>
              <a:rPr lang="en-US" b="0" dirty="0"/>
              <a:t>Point out aircraft to MRU</a:t>
            </a:r>
          </a:p>
          <a:p>
            <a:pPr marL="914400" indent="-457200">
              <a:spcAft>
                <a:spcPts val="1200"/>
              </a:spcAft>
              <a:buFont typeface="+mj-lt"/>
              <a:buAutoNum type="alphaUcPeriod"/>
            </a:pPr>
            <a:r>
              <a:rPr lang="en-US" b="0" dirty="0"/>
              <a:t>MRU is unable to assist</a:t>
            </a:r>
          </a:p>
          <a:p>
            <a:pPr marL="457200" indent="-457200">
              <a:buFont typeface="+mj-lt"/>
              <a:buAutoNum type="alphaUcPeriod"/>
            </a:pPr>
            <a:endParaRPr lang="en-US" b="0" dirty="0"/>
          </a:p>
          <a:p>
            <a:pPr marL="457200" indent="-457200">
              <a:buFont typeface="+mj-lt"/>
              <a:buAutoNum type="alphaUcPeriod"/>
            </a:pP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24</a:t>
            </a:fld>
            <a:endParaRPr lang="en-US" dirty="0"/>
          </a:p>
        </p:txBody>
      </p:sp>
    </p:spTree>
    <p:extLst>
      <p:ext uri="{BB962C8B-B14F-4D97-AF65-F5344CB8AC3E}">
        <p14:creationId xmlns:p14="http://schemas.microsoft.com/office/powerpoint/2010/main" val="15599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Which entity may provide services to civil aircraft as spelled out in letters of agreement?</a:t>
            </a:r>
          </a:p>
          <a:p>
            <a:endParaRPr lang="en-US" dirty="0"/>
          </a:p>
          <a:p>
            <a:pPr marL="914400" indent="-457200">
              <a:spcAft>
                <a:spcPts val="1200"/>
              </a:spcAft>
              <a:buFont typeface="+mj-lt"/>
              <a:buAutoNum type="alphaUcPeriod"/>
            </a:pPr>
            <a:r>
              <a:rPr lang="en-US" b="0" dirty="0"/>
              <a:t>Airborne Radar Unit (ARU)</a:t>
            </a:r>
          </a:p>
          <a:p>
            <a:pPr marL="914400" indent="-457200">
              <a:spcAft>
                <a:spcPts val="1200"/>
              </a:spcAft>
              <a:buFont typeface="+mj-lt"/>
              <a:buAutoNum type="alphaUcPeriod"/>
            </a:pPr>
            <a:r>
              <a:rPr lang="en-US" b="0" dirty="0"/>
              <a:t>Military Radar Unit (MRU)</a:t>
            </a:r>
          </a:p>
          <a:p>
            <a:pPr marL="914400" indent="-457200">
              <a:spcAft>
                <a:spcPts val="1200"/>
              </a:spcAft>
              <a:buFont typeface="+mj-lt"/>
              <a:buAutoNum type="alphaUcPeriod"/>
            </a:pPr>
            <a:r>
              <a:rPr lang="en-US" b="0" dirty="0"/>
              <a:t>Fleet Area Control and Surveillance Facility (FACSFAC)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25</a:t>
            </a:fld>
            <a:endParaRPr lang="en-US" dirty="0"/>
          </a:p>
        </p:txBody>
      </p:sp>
    </p:spTree>
    <p:extLst>
      <p:ext uri="{BB962C8B-B14F-4D97-AF65-F5344CB8AC3E}">
        <p14:creationId xmlns:p14="http://schemas.microsoft.com/office/powerpoint/2010/main" val="7083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The military unit or other organization whose activity established the requirement for the SUA/ATCAA/stationary ALTRV</a:t>
            </a:r>
          </a:p>
          <a:p>
            <a:pPr marL="45720" indent="0">
              <a:buNone/>
            </a:pPr>
            <a:r>
              <a:rPr lang="en-US" sz="2400" dirty="0"/>
              <a:t>NOTE: </a:t>
            </a:r>
            <a:r>
              <a:rPr lang="en-US" sz="2400" b="0" dirty="0"/>
              <a:t>An ATC facility may be the using agency for joint use areas when the facility is specified in a letter of procedure as having priority for use of the area.</a:t>
            </a:r>
          </a:p>
          <a:p>
            <a:endParaRPr lang="en-US" dirty="0"/>
          </a:p>
        </p:txBody>
      </p:sp>
      <p:sp>
        <p:nvSpPr>
          <p:cNvPr id="3" name="Title 2"/>
          <p:cNvSpPr>
            <a:spLocks noGrp="1"/>
          </p:cNvSpPr>
          <p:nvPr>
            <p:ph type="title"/>
          </p:nvPr>
        </p:nvSpPr>
        <p:spPr/>
        <p:txBody>
          <a:bodyPr/>
          <a:lstStyle/>
          <a:p>
            <a:r>
              <a:rPr lang="en-US" dirty="0"/>
              <a:t>Using Agency</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26</a:t>
            </a:fld>
            <a:endParaRPr lang="en-US" dirty="0"/>
          </a:p>
        </p:txBody>
      </p:sp>
    </p:spTree>
    <p:extLst>
      <p:ext uri="{BB962C8B-B14F-4D97-AF65-F5344CB8AC3E}">
        <p14:creationId xmlns:p14="http://schemas.microsoft.com/office/powerpoint/2010/main" val="3849594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The designated military unit responsible for scheduling all military flights intending to use the airspace for a particular MOA/ATCAA</a:t>
            </a:r>
          </a:p>
          <a:p>
            <a:endParaRPr lang="en-US" dirty="0"/>
          </a:p>
        </p:txBody>
      </p:sp>
      <p:sp>
        <p:nvSpPr>
          <p:cNvPr id="3" name="Title 2"/>
          <p:cNvSpPr>
            <a:spLocks noGrp="1"/>
          </p:cNvSpPr>
          <p:nvPr>
            <p:ph type="title"/>
          </p:nvPr>
        </p:nvSpPr>
        <p:spPr/>
        <p:txBody>
          <a:bodyPr/>
          <a:lstStyle/>
          <a:p>
            <a:r>
              <a:rPr lang="en-US" dirty="0"/>
              <a:t>Scheduling Agency</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27</a:t>
            </a:fld>
            <a:endParaRPr lang="en-US" dirty="0"/>
          </a:p>
        </p:txBody>
      </p:sp>
    </p:spTree>
    <p:extLst>
      <p:ext uri="{BB962C8B-B14F-4D97-AF65-F5344CB8AC3E}">
        <p14:creationId xmlns:p14="http://schemas.microsoft.com/office/powerpoint/2010/main" val="3194401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The FAA ATC facility that exercises control of the airspace when an SUA area is not activated</a:t>
            </a:r>
          </a:p>
          <a:p>
            <a:pPr lvl="1"/>
            <a:r>
              <a:rPr lang="en-US" dirty="0"/>
              <a:t>A military ATC facility may be assigned as the controlling agency, subject to the concurrence of the service area office and the concerned ARTCC</a:t>
            </a:r>
          </a:p>
          <a:p>
            <a:pPr lvl="1"/>
            <a:r>
              <a:rPr lang="en-US" dirty="0"/>
              <a:t>A controlling agency must be designated for each joint-use SUA/ATCAA/stationary ALTRV</a:t>
            </a:r>
          </a:p>
          <a:p>
            <a:endParaRPr lang="en-US" dirty="0"/>
          </a:p>
        </p:txBody>
      </p:sp>
      <p:sp>
        <p:nvSpPr>
          <p:cNvPr id="3" name="Title 2"/>
          <p:cNvSpPr>
            <a:spLocks noGrp="1"/>
          </p:cNvSpPr>
          <p:nvPr>
            <p:ph type="title"/>
          </p:nvPr>
        </p:nvSpPr>
        <p:spPr/>
        <p:txBody>
          <a:bodyPr/>
          <a:lstStyle/>
          <a:p>
            <a:r>
              <a:rPr lang="en-US" dirty="0"/>
              <a:t>Controlling Agency</a:t>
            </a:r>
          </a:p>
        </p:txBody>
      </p:sp>
      <p:sp>
        <p:nvSpPr>
          <p:cNvPr id="4" name="Slide Number Placeholder 3"/>
          <p:cNvSpPr>
            <a:spLocks noGrp="1"/>
          </p:cNvSpPr>
          <p:nvPr>
            <p:ph type="sldNum" sz="quarter" idx="10"/>
          </p:nvPr>
        </p:nvSpPr>
        <p:spPr/>
        <p:txBody>
          <a:bodyPr/>
          <a:lstStyle/>
          <a:p>
            <a:pPr marL="0" indent="0">
              <a:buFont typeface="+mj-lt"/>
              <a:buNone/>
            </a:pPr>
            <a:fld id="{F2BD9D44-EC01-4E71-8CAE-9F9624182C03}" type="slidenum">
              <a:rPr lang="en-US" altLang="en-US" b="1" smtClean="0">
                <a:solidFill>
                  <a:srgbClr val="FFFFFF"/>
                </a:solidFill>
              </a:rPr>
              <a:pPr marL="0" indent="0">
                <a:buFont typeface="+mj-lt"/>
                <a:buNone/>
              </a:pPr>
              <a:t>28</a:t>
            </a:fld>
            <a:endParaRPr lang="en-US" dirty="0"/>
          </a:p>
        </p:txBody>
      </p:sp>
    </p:spTree>
    <p:extLst>
      <p:ext uri="{BB962C8B-B14F-4D97-AF65-F5344CB8AC3E}">
        <p14:creationId xmlns:p14="http://schemas.microsoft.com/office/powerpoint/2010/main" val="2181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Use Airspace</a:t>
            </a:r>
          </a:p>
        </p:txBody>
      </p:sp>
      <p:sp>
        <p:nvSpPr>
          <p:cNvPr id="3" name="Content Placeholder 2"/>
          <p:cNvSpPr>
            <a:spLocks noGrp="1"/>
          </p:cNvSpPr>
          <p:nvPr>
            <p:ph idx="1"/>
          </p:nvPr>
        </p:nvSpPr>
        <p:spPr>
          <a:xfrm>
            <a:off x="495300" y="1054463"/>
            <a:ext cx="8050213" cy="4391025"/>
          </a:xfrm>
        </p:spPr>
        <p:txBody>
          <a:bodyPr/>
          <a:lstStyle/>
          <a:p>
            <a:r>
              <a:rPr lang="en-US" sz="2700" dirty="0"/>
              <a:t>Airspace of defined dimensions identified by an area on the surface of the earth wherein activities must be confined because of their nature and/or wherein limitations may be imposed upon aircraft operations that are not a part of those activities</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82" y="3652215"/>
            <a:ext cx="4225636" cy="2348034"/>
          </a:xfrm>
          <a:prstGeom prst="rect">
            <a:avLst/>
          </a:prstGeom>
        </p:spPr>
      </p:pic>
    </p:spTree>
    <p:extLst>
      <p:ext uri="{BB962C8B-B14F-4D97-AF65-F5344CB8AC3E}">
        <p14:creationId xmlns:p14="http://schemas.microsoft.com/office/powerpoint/2010/main" val="170160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Can you point out a nonparticipating aircraft to an MRU?</a:t>
            </a:r>
          </a:p>
          <a:p>
            <a:endParaRPr lang="en-US" dirty="0"/>
          </a:p>
          <a:p>
            <a:pPr marL="914400" indent="-457200">
              <a:spcAft>
                <a:spcPts val="1200"/>
              </a:spcAft>
              <a:buFont typeface="+mj-lt"/>
              <a:buAutoNum type="alphaUcPeriod"/>
            </a:pPr>
            <a:r>
              <a:rPr lang="en-US" b="0" dirty="0"/>
              <a:t>Yes</a:t>
            </a:r>
          </a:p>
          <a:p>
            <a:pPr marL="914400" indent="-457200">
              <a:spcAft>
                <a:spcPts val="1200"/>
              </a:spcAft>
              <a:buFont typeface="+mj-lt"/>
              <a:buAutoNum type="alphaUcPeriod"/>
            </a:pPr>
            <a:r>
              <a:rPr lang="en-US" b="0" dirty="0"/>
              <a:t>No</a:t>
            </a:r>
          </a:p>
          <a:p>
            <a:pPr marL="457200" indent="-457200">
              <a:buFont typeface="+mj-lt"/>
              <a:buAutoNum type="alphaUcPeriod"/>
            </a:pP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29</a:t>
            </a:fld>
            <a:endParaRPr lang="en-US" dirty="0"/>
          </a:p>
        </p:txBody>
      </p:sp>
    </p:spTree>
    <p:extLst>
      <p:ext uri="{BB962C8B-B14F-4D97-AF65-F5344CB8AC3E}">
        <p14:creationId xmlns:p14="http://schemas.microsoft.com/office/powerpoint/2010/main" val="202654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1" presetClass="exit" presetSubtype="0" fill="hold" nodeType="withEffect">
                                  <p:stCondLst>
                                    <p:cond delay="0"/>
                                  </p:stCondLst>
                                  <p:childTnLst>
                                    <p:set>
                                      <p:cBhvr>
                                        <p:cTn id="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When an SUA is no longer in use, to which agency does the airspace return?</a:t>
            </a:r>
          </a:p>
          <a:p>
            <a:endParaRPr lang="en-US" dirty="0"/>
          </a:p>
          <a:p>
            <a:pPr marL="914400" indent="-457200">
              <a:spcAft>
                <a:spcPts val="1200"/>
              </a:spcAft>
              <a:buFont typeface="+mj-lt"/>
              <a:buAutoNum type="alphaUcPeriod"/>
            </a:pPr>
            <a:r>
              <a:rPr lang="en-US" b="0" dirty="0"/>
              <a:t>Scheduling agency</a:t>
            </a:r>
          </a:p>
          <a:p>
            <a:pPr marL="914400" indent="-457200">
              <a:spcAft>
                <a:spcPts val="1200"/>
              </a:spcAft>
              <a:buFont typeface="+mj-lt"/>
              <a:buAutoNum type="alphaUcPeriod"/>
            </a:pPr>
            <a:r>
              <a:rPr lang="en-US" b="0" dirty="0"/>
              <a:t>Controlling agency</a:t>
            </a:r>
          </a:p>
          <a:p>
            <a:pPr marL="914400" indent="-457200">
              <a:spcAft>
                <a:spcPts val="1200"/>
              </a:spcAft>
              <a:buFont typeface="+mj-lt"/>
              <a:buAutoNum type="alphaUcPeriod"/>
            </a:pPr>
            <a:r>
              <a:rPr lang="en-US" b="0" dirty="0"/>
              <a:t>Using agency</a:t>
            </a:r>
          </a:p>
          <a:p>
            <a:pPr marL="457200" indent="-457200">
              <a:buFont typeface="+mj-lt"/>
              <a:buAutoNum type="alphaUcPeriod"/>
            </a:pP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30</a:t>
            </a:fld>
            <a:endParaRPr lang="en-US" dirty="0"/>
          </a:p>
        </p:txBody>
      </p:sp>
    </p:spTree>
    <p:extLst>
      <p:ext uri="{BB962C8B-B14F-4D97-AF65-F5344CB8AC3E}">
        <p14:creationId xmlns:p14="http://schemas.microsoft.com/office/powerpoint/2010/main" val="20958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Nonparticipating Aircraft</a:t>
            </a:r>
          </a:p>
        </p:txBody>
      </p:sp>
      <p:sp>
        <p:nvSpPr>
          <p:cNvPr id="3" name="Content Placeholder 2"/>
          <p:cNvSpPr>
            <a:spLocks noGrp="1"/>
          </p:cNvSpPr>
          <p:nvPr>
            <p:ph idx="1"/>
          </p:nvPr>
        </p:nvSpPr>
        <p:spPr/>
        <p:txBody>
          <a:bodyPr/>
          <a:lstStyle/>
          <a:p>
            <a:r>
              <a:rPr lang="en-US" dirty="0"/>
              <a:t>Separate nonparticipating aircraft from:</a:t>
            </a:r>
          </a:p>
          <a:p>
            <a:endParaRPr lang="en-US" dirty="0"/>
          </a:p>
          <a:p>
            <a:endParaRPr lang="en-US" dirty="0"/>
          </a:p>
          <a:p>
            <a:endParaRPr lang="en-US" sz="2000" dirty="0"/>
          </a:p>
          <a:p>
            <a:r>
              <a:rPr lang="en-US" dirty="0"/>
              <a:t>No separation is required for nonparticipating aircraft from:</a:t>
            </a:r>
          </a:p>
          <a:p>
            <a:endParaRPr lang="en-US" dirty="0"/>
          </a:p>
          <a:p>
            <a:endParaRPr lang="en-US" dirty="0"/>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5017651"/>
              </p:ext>
            </p:extLst>
          </p:nvPr>
        </p:nvGraphicFramePr>
        <p:xfrm>
          <a:off x="995548" y="2058972"/>
          <a:ext cx="6096000" cy="13716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911830822"/>
                    </a:ext>
                  </a:extLst>
                </a:gridCol>
                <a:gridCol w="3048000">
                  <a:extLst>
                    <a:ext uri="{9D8B030D-6E8A-4147-A177-3AD203B41FA5}">
                      <a16:colId xmlns:a16="http://schemas.microsoft.com/office/drawing/2014/main" val="1547960634"/>
                    </a:ext>
                  </a:extLst>
                </a:gridCol>
              </a:tblGrid>
              <a:tr h="370840">
                <a:tc>
                  <a:txBody>
                    <a:bodyPr/>
                    <a:lstStyle/>
                    <a:p>
                      <a:pPr marL="411480" indent="-342900">
                        <a:buFont typeface="Arial" panose="020B0604020202020204" pitchFamily="34" charset="0"/>
                        <a:buChar char="–"/>
                      </a:pPr>
                      <a:r>
                        <a:rPr lang="en-US" sz="2400" dirty="0"/>
                        <a:t>Prohibited Area        </a:t>
                      </a:r>
                    </a:p>
                  </a:txBody>
                  <a:tcPr/>
                </a:tc>
                <a:tc>
                  <a:txBody>
                    <a:bodyPr/>
                    <a:lstStyle/>
                    <a:p>
                      <a:pPr marL="342900" indent="-342900">
                        <a:buFont typeface="Arial" panose="020B0604020202020204" pitchFamily="34" charset="0"/>
                        <a:buChar char="–"/>
                      </a:pPr>
                      <a:r>
                        <a:rPr lang="en-US" sz="2400" dirty="0"/>
                        <a:t>MOA</a:t>
                      </a:r>
                    </a:p>
                  </a:txBody>
                  <a:tcPr/>
                </a:tc>
                <a:extLst>
                  <a:ext uri="{0D108BD9-81ED-4DB2-BD59-A6C34878D82A}">
                    <a16:rowId xmlns:a16="http://schemas.microsoft.com/office/drawing/2014/main" val="150370428"/>
                  </a:ext>
                </a:extLst>
              </a:tr>
              <a:tr h="370840">
                <a:tc>
                  <a:txBody>
                    <a:bodyPr/>
                    <a:lstStyle/>
                    <a:p>
                      <a:pPr marL="411480" indent="-342900">
                        <a:buFont typeface="Arial" panose="020B0604020202020204" pitchFamily="34" charset="0"/>
                        <a:buChar char="–"/>
                      </a:pPr>
                      <a:r>
                        <a:rPr lang="en-US" sz="2400" kern="1200" dirty="0">
                          <a:solidFill>
                            <a:schemeClr val="tx1"/>
                          </a:solidFill>
                          <a:latin typeface="+mn-lt"/>
                          <a:ea typeface="+mn-ea"/>
                          <a:cs typeface="+mn-cs"/>
                        </a:rPr>
                        <a:t>Restricted Area</a:t>
                      </a:r>
                    </a:p>
                  </a:txBody>
                  <a:tcPr/>
                </a:tc>
                <a:tc>
                  <a:txBody>
                    <a:bodyPr/>
                    <a:lstStyle/>
                    <a:p>
                      <a:pPr marL="342900" indent="-342900">
                        <a:buFont typeface="Arial" panose="020B0604020202020204" pitchFamily="34" charset="0"/>
                        <a:buChar char="–"/>
                      </a:pPr>
                      <a:r>
                        <a:rPr lang="en-US" sz="2400" dirty="0"/>
                        <a:t>ATCAA</a:t>
                      </a:r>
                    </a:p>
                  </a:txBody>
                  <a:tcPr/>
                </a:tc>
                <a:extLst>
                  <a:ext uri="{0D108BD9-81ED-4DB2-BD59-A6C34878D82A}">
                    <a16:rowId xmlns:a16="http://schemas.microsoft.com/office/drawing/2014/main" val="3288522667"/>
                  </a:ext>
                </a:extLst>
              </a:tr>
              <a:tr h="370840">
                <a:tc>
                  <a:txBody>
                    <a:bodyPr/>
                    <a:lstStyle/>
                    <a:p>
                      <a:pPr marL="411480" indent="-342900">
                        <a:buFont typeface="Arial" panose="020B0604020202020204" pitchFamily="34" charset="0"/>
                        <a:buChar char="–"/>
                      </a:pPr>
                      <a:r>
                        <a:rPr lang="en-US" sz="2400" kern="1200" dirty="0">
                          <a:solidFill>
                            <a:schemeClr val="tx1"/>
                          </a:solidFill>
                          <a:latin typeface="+mn-lt"/>
                          <a:ea typeface="+mn-ea"/>
                          <a:cs typeface="+mn-cs"/>
                        </a:rPr>
                        <a:t>Warning Area</a:t>
                      </a:r>
                    </a:p>
                  </a:txBody>
                  <a:tcPr/>
                </a:tc>
                <a:tc>
                  <a:txBody>
                    <a:bodyPr/>
                    <a:lstStyle/>
                    <a:p>
                      <a:pPr marL="342900" indent="-342900">
                        <a:buFont typeface="Arial" panose="020B0604020202020204" pitchFamily="34" charset="0"/>
                        <a:buChar char="–"/>
                      </a:pPr>
                      <a:r>
                        <a:rPr lang="en-US" sz="2400" dirty="0"/>
                        <a:t>Stationary ALTRV</a:t>
                      </a:r>
                    </a:p>
                  </a:txBody>
                  <a:tcPr/>
                </a:tc>
                <a:extLst>
                  <a:ext uri="{0D108BD9-81ED-4DB2-BD59-A6C34878D82A}">
                    <a16:rowId xmlns:a16="http://schemas.microsoft.com/office/drawing/2014/main" val="327791341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19255837"/>
              </p:ext>
            </p:extLst>
          </p:nvPr>
        </p:nvGraphicFramePr>
        <p:xfrm>
          <a:off x="995548" y="4360555"/>
          <a:ext cx="6096000" cy="173736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911830822"/>
                    </a:ext>
                  </a:extLst>
                </a:gridCol>
                <a:gridCol w="3048000">
                  <a:extLst>
                    <a:ext uri="{9D8B030D-6E8A-4147-A177-3AD203B41FA5}">
                      <a16:colId xmlns:a16="http://schemas.microsoft.com/office/drawing/2014/main" val="1547960634"/>
                    </a:ext>
                  </a:extLst>
                </a:gridCol>
              </a:tblGrid>
              <a:tr h="370840">
                <a:tc>
                  <a:txBody>
                    <a:bodyPr/>
                    <a:lstStyle/>
                    <a:p>
                      <a:pPr marL="41148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Alert Area    </a:t>
                      </a:r>
                    </a:p>
                  </a:txBody>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mn-lt"/>
                          <a:ea typeface="+mn-ea"/>
                          <a:cs typeface="+mn-cs"/>
                        </a:rPr>
                        <a:t>NSA</a:t>
                      </a:r>
                    </a:p>
                  </a:txBody>
                  <a:tcPr/>
                </a:tc>
                <a:extLst>
                  <a:ext uri="{0D108BD9-81ED-4DB2-BD59-A6C34878D82A}">
                    <a16:rowId xmlns:a16="http://schemas.microsoft.com/office/drawing/2014/main" val="150370428"/>
                  </a:ext>
                </a:extLst>
              </a:tr>
              <a:tr h="370840">
                <a:tc>
                  <a:txBody>
                    <a:bodyPr/>
                    <a:lstStyle/>
                    <a:p>
                      <a:pPr marL="41148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mn-lt"/>
                          <a:ea typeface="+mn-ea"/>
                          <a:cs typeface="+mn-cs"/>
                        </a:rPr>
                        <a:t>Controlled Firing Area</a:t>
                      </a:r>
                    </a:p>
                  </a:txBody>
                  <a:tcPr/>
                </a:tc>
                <a:tc>
                  <a:txBody>
                    <a:bodyPr/>
                    <a:lstStyle/>
                    <a:p>
                      <a:pPr marL="342900" indent="-342900">
                        <a:buFont typeface="Arial" panose="020B0604020202020204" pitchFamily="34" charset="0"/>
                        <a:buChar char="–"/>
                      </a:pPr>
                      <a:endParaRPr lang="en-US" sz="2400" dirty="0"/>
                    </a:p>
                  </a:txBody>
                  <a:tcPr/>
                </a:tc>
                <a:extLst>
                  <a:ext uri="{0D108BD9-81ED-4DB2-BD59-A6C34878D82A}">
                    <a16:rowId xmlns:a16="http://schemas.microsoft.com/office/drawing/2014/main" val="3288522667"/>
                  </a:ext>
                </a:extLst>
              </a:tr>
              <a:tr h="370840">
                <a:tc>
                  <a:txBody>
                    <a:bodyPr/>
                    <a:lstStyle/>
                    <a:p>
                      <a:pPr marL="411480" indent="-342900">
                        <a:buFont typeface="Arial" panose="020B0604020202020204" pitchFamily="34" charset="0"/>
                        <a:buChar char="–"/>
                      </a:pPr>
                      <a:endParaRPr lang="en-US" sz="2400" kern="1200" dirty="0">
                        <a:solidFill>
                          <a:schemeClr val="tx1"/>
                        </a:solidFill>
                        <a:latin typeface="+mn-lt"/>
                        <a:ea typeface="+mn-ea"/>
                        <a:cs typeface="+mn-cs"/>
                      </a:endParaRPr>
                    </a:p>
                  </a:txBody>
                  <a:tcPr/>
                </a:tc>
                <a:tc>
                  <a:txBody>
                    <a:bodyPr/>
                    <a:lstStyle/>
                    <a:p>
                      <a:pPr marL="342900" indent="-342900">
                        <a:buFont typeface="Arial" panose="020B0604020202020204" pitchFamily="34" charset="0"/>
                        <a:buChar char="–"/>
                      </a:pPr>
                      <a:endParaRPr lang="en-US" sz="2400" dirty="0"/>
                    </a:p>
                  </a:txBody>
                  <a:tcPr/>
                </a:tc>
                <a:extLst>
                  <a:ext uri="{0D108BD9-81ED-4DB2-BD59-A6C34878D82A}">
                    <a16:rowId xmlns:a16="http://schemas.microsoft.com/office/drawing/2014/main" val="3277913410"/>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9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 presetClass="exit" presetSubtype="0" fill="hold" nodeType="with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63302"/>
            <a:ext cx="8050213" cy="4391025"/>
          </a:xfrm>
        </p:spPr>
        <p:txBody>
          <a:bodyPr/>
          <a:lstStyle/>
          <a:p>
            <a:r>
              <a:rPr lang="en-US" dirty="0"/>
              <a:t>IFR operations</a:t>
            </a:r>
          </a:p>
          <a:p>
            <a:pPr lvl="1"/>
            <a:r>
              <a:rPr lang="en-US" dirty="0"/>
              <a:t>Assign an altitude which is at least 500’ (above FL290 - 1,000’) above/below the upper/lower limit of the airspace</a:t>
            </a:r>
          </a:p>
          <a:p>
            <a:r>
              <a:rPr lang="en-US" dirty="0"/>
              <a:t>VFR-on-top operations</a:t>
            </a:r>
          </a:p>
          <a:p>
            <a:pPr lvl="1"/>
            <a:r>
              <a:rPr lang="en-US" dirty="0"/>
              <a:t>Inform the pilot to conduct flight VFR-on-top at least 500’ above the upper limit or below the lower limit of the airspace</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32</a:t>
            </a:fld>
            <a:endParaRPr lang="en-US" dirty="0"/>
          </a:p>
        </p:txBody>
      </p:sp>
      <p:sp>
        <p:nvSpPr>
          <p:cNvPr id="5" name="Title 2"/>
          <p:cNvSpPr txBox="1">
            <a:spLocks/>
          </p:cNvSpPr>
          <p:nvPr/>
        </p:nvSpPr>
        <p:spPr bwMode="auto">
          <a:xfrm>
            <a:off x="428625" y="344488"/>
            <a:ext cx="8472488" cy="12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dirty="0"/>
              <a:t>Vertical Separation Minima - SUA/ATCAA/Stationary ALTRV</a:t>
            </a:r>
          </a:p>
        </p:txBody>
      </p:sp>
    </p:spTree>
    <p:extLst>
      <p:ext uri="{BB962C8B-B14F-4D97-AF65-F5344CB8AC3E}">
        <p14:creationId xmlns:p14="http://schemas.microsoft.com/office/powerpoint/2010/main" val="6958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63302"/>
            <a:ext cx="8050213" cy="4391025"/>
          </a:xfrm>
        </p:spPr>
        <p:txBody>
          <a:bodyPr/>
          <a:lstStyle/>
          <a:p>
            <a:r>
              <a:rPr lang="en-US" dirty="0"/>
              <a:t>IFR operations</a:t>
            </a:r>
          </a:p>
          <a:p>
            <a:pPr lvl="1"/>
            <a:r>
              <a:rPr lang="en-US" dirty="0"/>
              <a:t>Clear aircraft on airways or routes whose widths or protected airspace do not overlap the peripheral boundary</a:t>
            </a:r>
          </a:p>
          <a:p>
            <a:pPr lvl="1"/>
            <a:r>
              <a:rPr lang="en-US" dirty="0"/>
              <a:t>Provide radar separation of 3 miles (FL600 and above - 6 miles) from the airspace</a:t>
            </a:r>
          </a:p>
          <a:p>
            <a:r>
              <a:rPr lang="en-US" dirty="0"/>
              <a:t>VFR-on-top operations</a:t>
            </a:r>
          </a:p>
          <a:p>
            <a:pPr marL="740664" lvl="1" indent="-347472">
              <a:buFont typeface="Arial" panose="020B0604020202020204" pitchFamily="34" charset="0"/>
              <a:buChar char="–"/>
            </a:pPr>
            <a:r>
              <a:rPr lang="en-US" dirty="0"/>
              <a:t>Clear the aircraft via a routing which provides approved separation from the airspace</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33</a:t>
            </a:fld>
            <a:endParaRPr lang="en-US" dirty="0"/>
          </a:p>
        </p:txBody>
      </p:sp>
      <p:sp>
        <p:nvSpPr>
          <p:cNvPr id="5" name="Title 2"/>
          <p:cNvSpPr txBox="1">
            <a:spLocks/>
          </p:cNvSpPr>
          <p:nvPr/>
        </p:nvSpPr>
        <p:spPr bwMode="auto">
          <a:xfrm>
            <a:off x="428625" y="344488"/>
            <a:ext cx="8472488" cy="12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anose="020B0604020202020204" pitchFamily="34" charset="0"/>
              </a:defRPr>
            </a:lvl2pPr>
            <a:lvl3pPr algn="l" rtl="0" eaLnBrk="0" fontAlgn="base" hangingPunct="0">
              <a:spcBef>
                <a:spcPct val="0"/>
              </a:spcBef>
              <a:spcAft>
                <a:spcPct val="0"/>
              </a:spcAft>
              <a:defRPr sz="4000" b="1">
                <a:solidFill>
                  <a:srgbClr val="1D2F68"/>
                </a:solidFill>
                <a:latin typeface="Arial" panose="020B0604020202020204" pitchFamily="34" charset="0"/>
              </a:defRPr>
            </a:lvl3pPr>
            <a:lvl4pPr algn="l" rtl="0" eaLnBrk="0" fontAlgn="base" hangingPunct="0">
              <a:spcBef>
                <a:spcPct val="0"/>
              </a:spcBef>
              <a:spcAft>
                <a:spcPct val="0"/>
              </a:spcAft>
              <a:defRPr sz="4000" b="1">
                <a:solidFill>
                  <a:srgbClr val="1D2F68"/>
                </a:solidFill>
                <a:latin typeface="Arial" panose="020B0604020202020204" pitchFamily="34" charset="0"/>
              </a:defRPr>
            </a:lvl4pPr>
            <a:lvl5pPr algn="l" rtl="0" eaLnBrk="0" fontAlgn="base" hangingPunct="0">
              <a:spcBef>
                <a:spcPct val="0"/>
              </a:spcBef>
              <a:spcAft>
                <a:spcPct val="0"/>
              </a:spcAft>
              <a:defRPr sz="4000" b="1">
                <a:solidFill>
                  <a:srgbClr val="1D2F68"/>
                </a:solidFill>
                <a:latin typeface="Arial" panose="020B0604020202020204" pitchFamily="34" charset="0"/>
              </a:defRPr>
            </a:lvl5pPr>
            <a:lvl6pPr marL="457200" algn="l" rtl="0" fontAlgn="base">
              <a:spcBef>
                <a:spcPct val="0"/>
              </a:spcBef>
              <a:spcAft>
                <a:spcPct val="0"/>
              </a:spcAft>
              <a:defRPr sz="4000" b="1">
                <a:solidFill>
                  <a:srgbClr val="1D2F68"/>
                </a:solidFill>
                <a:latin typeface="Arial" panose="020B0604020202020204" pitchFamily="34" charset="0"/>
              </a:defRPr>
            </a:lvl6pPr>
            <a:lvl7pPr marL="914400" algn="l" rtl="0" fontAlgn="base">
              <a:spcBef>
                <a:spcPct val="0"/>
              </a:spcBef>
              <a:spcAft>
                <a:spcPct val="0"/>
              </a:spcAft>
              <a:defRPr sz="4000" b="1">
                <a:solidFill>
                  <a:srgbClr val="1D2F68"/>
                </a:solidFill>
                <a:latin typeface="Arial" panose="020B0604020202020204" pitchFamily="34" charset="0"/>
              </a:defRPr>
            </a:lvl7pPr>
            <a:lvl8pPr marL="1371600" algn="l" rtl="0" fontAlgn="base">
              <a:spcBef>
                <a:spcPct val="0"/>
              </a:spcBef>
              <a:spcAft>
                <a:spcPct val="0"/>
              </a:spcAft>
              <a:defRPr sz="4000" b="1">
                <a:solidFill>
                  <a:srgbClr val="1D2F68"/>
                </a:solidFill>
                <a:latin typeface="Arial" panose="020B0604020202020204" pitchFamily="34" charset="0"/>
              </a:defRPr>
            </a:lvl8pPr>
            <a:lvl9pPr marL="1828800" algn="l" rtl="0" fontAlgn="base">
              <a:spcBef>
                <a:spcPct val="0"/>
              </a:spcBef>
              <a:spcAft>
                <a:spcPct val="0"/>
              </a:spcAft>
              <a:defRPr sz="4000" b="1">
                <a:solidFill>
                  <a:srgbClr val="1D2F68"/>
                </a:solidFill>
                <a:latin typeface="Arial" panose="020B0604020202020204" pitchFamily="34" charset="0"/>
              </a:defRPr>
            </a:lvl9pPr>
          </a:lstStyle>
          <a:p>
            <a:r>
              <a:rPr lang="en-US" dirty="0"/>
              <a:t>Lateral Separation Minima - SUA/ATCAA/Stationary ALTRV</a:t>
            </a:r>
          </a:p>
        </p:txBody>
      </p:sp>
    </p:spTree>
    <p:extLst>
      <p:ext uri="{BB962C8B-B14F-4D97-AF65-F5344CB8AC3E}">
        <p14:creationId xmlns:p14="http://schemas.microsoft.com/office/powerpoint/2010/main" val="4176225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Separation Minima Exceptions</a:t>
            </a:r>
          </a:p>
        </p:txBody>
      </p:sp>
      <p:sp>
        <p:nvSpPr>
          <p:cNvPr id="3" name="Content Placeholder 2"/>
          <p:cNvSpPr>
            <a:spLocks noGrp="1"/>
          </p:cNvSpPr>
          <p:nvPr>
            <p:ph idx="1"/>
          </p:nvPr>
        </p:nvSpPr>
        <p:spPr/>
        <p:txBody>
          <a:bodyPr/>
          <a:lstStyle/>
          <a:p>
            <a:r>
              <a:rPr lang="en-US" dirty="0"/>
              <a:t>Vector nonparticipating aircraft to remain clear of the peripheral boundary of:</a:t>
            </a:r>
          </a:p>
          <a:p>
            <a:pPr lvl="1"/>
            <a:r>
              <a:rPr lang="en-US" dirty="0"/>
              <a:t>Prohibited/restricted/warning areas when:</a:t>
            </a:r>
          </a:p>
          <a:p>
            <a:pPr lvl="2"/>
            <a:r>
              <a:rPr lang="en-US" dirty="0"/>
              <a:t>Established for security reasons, or containment of hazardous activities not involving aircraft operations, and</a:t>
            </a:r>
          </a:p>
          <a:p>
            <a:pPr lvl="2"/>
            <a:r>
              <a:rPr lang="en-US" dirty="0"/>
              <a:t>Facility management has identified these areas</a:t>
            </a:r>
          </a:p>
          <a:p>
            <a:pPr lvl="1"/>
            <a:r>
              <a:rPr lang="en-US" dirty="0"/>
              <a:t>Stationary ALTRV issued for the purpose of space launch or reentry operations</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34</a:t>
            </a:fld>
            <a:endParaRPr lang="en-US" dirty="0"/>
          </a:p>
        </p:txBody>
      </p:sp>
    </p:spTree>
    <p:extLst>
      <p:ext uri="{BB962C8B-B14F-4D97-AF65-F5344CB8AC3E}">
        <p14:creationId xmlns:p14="http://schemas.microsoft.com/office/powerpoint/2010/main" val="1866664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What is the lateral separation minima for an active Controlled Firing Area in use surface through FL230?</a:t>
            </a:r>
          </a:p>
          <a:p>
            <a:endParaRPr lang="en-US" dirty="0">
              <a:solidFill>
                <a:srgbClr val="FF0000"/>
              </a:solidFill>
            </a:endParaRPr>
          </a:p>
          <a:p>
            <a:pPr marL="914400" indent="-457200">
              <a:spcAft>
                <a:spcPts val="1200"/>
              </a:spcAft>
              <a:buFont typeface="+mj-lt"/>
              <a:buAutoNum type="alphaUcPeriod"/>
            </a:pPr>
            <a:r>
              <a:rPr lang="en-US" b="0" dirty="0"/>
              <a:t>3 miles</a:t>
            </a:r>
          </a:p>
          <a:p>
            <a:pPr marL="914400" indent="-457200">
              <a:spcAft>
                <a:spcPts val="1200"/>
              </a:spcAft>
              <a:buFont typeface="+mj-lt"/>
              <a:buAutoNum type="alphaUcPeriod"/>
            </a:pPr>
            <a:r>
              <a:rPr lang="en-US" b="0" dirty="0"/>
              <a:t>6 miles</a:t>
            </a:r>
          </a:p>
          <a:p>
            <a:pPr marL="914400" indent="-457200">
              <a:spcAft>
                <a:spcPts val="1200"/>
              </a:spcAft>
              <a:buFont typeface="+mj-lt"/>
              <a:buAutoNum type="alphaUcPeriod"/>
            </a:pPr>
            <a:r>
              <a:rPr lang="en-US" b="0" dirty="0"/>
              <a:t>None</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35</a:t>
            </a:fld>
            <a:endParaRPr lang="en-US" dirty="0"/>
          </a:p>
        </p:txBody>
      </p:sp>
    </p:spTree>
    <p:extLst>
      <p:ext uri="{BB962C8B-B14F-4D97-AF65-F5344CB8AC3E}">
        <p14:creationId xmlns:p14="http://schemas.microsoft.com/office/powerpoint/2010/main" val="15578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What is the vertical separation minima above and below an active warning area in use FL180 through FL280?</a:t>
            </a:r>
          </a:p>
          <a:p>
            <a:endParaRPr lang="en-US" dirty="0"/>
          </a:p>
          <a:p>
            <a:pPr marL="914400" indent="-457200">
              <a:spcAft>
                <a:spcPts val="1200"/>
              </a:spcAft>
              <a:buFont typeface="+mj-lt"/>
              <a:buAutoNum type="alphaUcPeriod"/>
            </a:pPr>
            <a:r>
              <a:rPr lang="en-US" b="0" dirty="0"/>
              <a:t>500’</a:t>
            </a:r>
          </a:p>
          <a:p>
            <a:pPr marL="914400" indent="-457200">
              <a:spcAft>
                <a:spcPts val="1200"/>
              </a:spcAft>
              <a:buFont typeface="+mj-lt"/>
              <a:buAutoNum type="alphaUcPeriod"/>
            </a:pPr>
            <a:r>
              <a:rPr lang="en-US" b="0" dirty="0"/>
              <a:t>1,000’</a:t>
            </a:r>
          </a:p>
          <a:p>
            <a:pPr marL="914400" indent="-457200">
              <a:spcAft>
                <a:spcPts val="1200"/>
              </a:spcAft>
              <a:buFont typeface="+mj-lt"/>
              <a:buAutoNum type="alphaUcPeriod"/>
            </a:pPr>
            <a:r>
              <a:rPr lang="en-US" b="0" dirty="0"/>
              <a:t>None</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36</a:t>
            </a:fld>
            <a:endParaRPr lang="en-US" dirty="0"/>
          </a:p>
        </p:txBody>
      </p:sp>
    </p:spTree>
    <p:extLst>
      <p:ext uri="{BB962C8B-B14F-4D97-AF65-F5344CB8AC3E}">
        <p14:creationId xmlns:p14="http://schemas.microsoft.com/office/powerpoint/2010/main" val="416261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What is the lateral separation minima for an active restricted area in use surface through FL230?</a:t>
            </a:r>
          </a:p>
          <a:p>
            <a:endParaRPr lang="en-US" dirty="0">
              <a:solidFill>
                <a:srgbClr val="FF0000"/>
              </a:solidFill>
            </a:endParaRPr>
          </a:p>
          <a:p>
            <a:pPr marL="914400" indent="-457200">
              <a:spcAft>
                <a:spcPts val="1200"/>
              </a:spcAft>
              <a:buFont typeface="+mj-lt"/>
              <a:buAutoNum type="alphaUcPeriod"/>
            </a:pPr>
            <a:r>
              <a:rPr lang="en-US" b="0" dirty="0"/>
              <a:t>3 miles</a:t>
            </a:r>
          </a:p>
          <a:p>
            <a:pPr marL="914400" indent="-457200">
              <a:spcAft>
                <a:spcPts val="1200"/>
              </a:spcAft>
              <a:buFont typeface="+mj-lt"/>
              <a:buAutoNum type="alphaUcPeriod"/>
            </a:pPr>
            <a:r>
              <a:rPr lang="en-US" b="0" dirty="0"/>
              <a:t>6 miles</a:t>
            </a:r>
          </a:p>
          <a:p>
            <a:pPr marL="914400" indent="-457200">
              <a:spcAft>
                <a:spcPts val="1200"/>
              </a:spcAft>
              <a:buFont typeface="+mj-lt"/>
              <a:buAutoNum type="alphaUcPeriod"/>
            </a:pPr>
            <a:r>
              <a:rPr lang="en-US" b="0" dirty="0"/>
              <a:t>Remain clear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37</a:t>
            </a:fld>
            <a:endParaRPr lang="en-US" dirty="0"/>
          </a:p>
        </p:txBody>
      </p:sp>
    </p:spTree>
    <p:extLst>
      <p:ext uri="{BB962C8B-B14F-4D97-AF65-F5344CB8AC3E}">
        <p14:creationId xmlns:p14="http://schemas.microsoft.com/office/powerpoint/2010/main" val="234231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308231" cy="4391025"/>
          </a:xfrm>
        </p:spPr>
        <p:txBody>
          <a:bodyPr/>
          <a:lstStyle/>
          <a:p>
            <a:r>
              <a:rPr lang="en-US" sz="2800" dirty="0"/>
              <a:t>A restricted area has been identified by facility management as containing hazardous activities not involving aircraft operations. What is the lateral separation minima at FL600?</a:t>
            </a:r>
          </a:p>
          <a:p>
            <a:endParaRPr lang="en-US" dirty="0"/>
          </a:p>
          <a:p>
            <a:pPr marL="914400" indent="-457200">
              <a:spcAft>
                <a:spcPts val="1200"/>
              </a:spcAft>
              <a:buFont typeface="+mj-lt"/>
              <a:buAutoNum type="alphaUcPeriod"/>
            </a:pPr>
            <a:r>
              <a:rPr lang="en-US" b="0" dirty="0"/>
              <a:t>3 miles</a:t>
            </a:r>
          </a:p>
          <a:p>
            <a:pPr marL="914400" indent="-457200">
              <a:spcAft>
                <a:spcPts val="1200"/>
              </a:spcAft>
              <a:buFont typeface="+mj-lt"/>
              <a:buAutoNum type="alphaUcPeriod"/>
            </a:pPr>
            <a:r>
              <a:rPr lang="en-US" b="0" dirty="0"/>
              <a:t>6 miles </a:t>
            </a:r>
          </a:p>
          <a:p>
            <a:pPr marL="914400" indent="-457200">
              <a:spcAft>
                <a:spcPts val="1200"/>
              </a:spcAft>
              <a:buFont typeface="+mj-lt"/>
              <a:buAutoNum type="alphaUcPeriod"/>
            </a:pPr>
            <a:r>
              <a:rPr lang="en-US" b="0" dirty="0"/>
              <a:t>Remain clear</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38</a:t>
            </a:fld>
            <a:endParaRPr lang="en-US" dirty="0"/>
          </a:p>
        </p:txBody>
      </p:sp>
    </p:spTree>
    <p:extLst>
      <p:ext uri="{BB962C8B-B14F-4D97-AF65-F5344CB8AC3E}">
        <p14:creationId xmlns:p14="http://schemas.microsoft.com/office/powerpoint/2010/main" val="9424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SUA</a:t>
            </a:r>
          </a:p>
        </p:txBody>
      </p:sp>
      <p:sp>
        <p:nvSpPr>
          <p:cNvPr id="3" name="Content Placeholder 2"/>
          <p:cNvSpPr>
            <a:spLocks noGrp="1"/>
          </p:cNvSpPr>
          <p:nvPr>
            <p:ph idx="1"/>
          </p:nvPr>
        </p:nvSpPr>
        <p:spPr/>
        <p:txBody>
          <a:bodyPr/>
          <a:lstStyle/>
          <a:p>
            <a:r>
              <a:rPr lang="en-US" dirty="0"/>
              <a:t>Restricted Area</a:t>
            </a:r>
          </a:p>
          <a:p>
            <a:r>
              <a:rPr lang="en-US" dirty="0"/>
              <a:t>Prohibited Area</a:t>
            </a:r>
          </a:p>
          <a:p>
            <a:r>
              <a:rPr lang="en-US" dirty="0"/>
              <a:t>Alert Area</a:t>
            </a:r>
          </a:p>
          <a:p>
            <a:r>
              <a:rPr lang="en-US" dirty="0"/>
              <a:t>Controlled Firing Area (CFA)</a:t>
            </a:r>
          </a:p>
          <a:p>
            <a:r>
              <a:rPr lang="en-US" dirty="0"/>
              <a:t>Military Operations Area (MOA)</a:t>
            </a:r>
          </a:p>
          <a:p>
            <a:pPr marL="342900" lvl="1" indent="-342900">
              <a:buFontTx/>
              <a:buChar char="•"/>
            </a:pPr>
            <a:r>
              <a:rPr lang="en-US" sz="2800" b="1" dirty="0"/>
              <a:t>National Security Area (NSA)</a:t>
            </a:r>
          </a:p>
          <a:p>
            <a:pPr marL="342900" lvl="1" indent="-342900">
              <a:buFontTx/>
              <a:buChar char="•"/>
            </a:pPr>
            <a:r>
              <a:rPr lang="en-US" sz="2800" b="1" dirty="0"/>
              <a:t>Warning Area</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a:t>
            </a:fld>
            <a:endParaRPr lang="en-US" dirty="0"/>
          </a:p>
        </p:txBody>
      </p:sp>
    </p:spTree>
    <p:extLst>
      <p:ext uri="{BB962C8B-B14F-4D97-AF65-F5344CB8AC3E}">
        <p14:creationId xmlns:p14="http://schemas.microsoft.com/office/powerpoint/2010/main" val="90632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Transiting Active SUA/ATCAA</a:t>
            </a:r>
          </a:p>
        </p:txBody>
      </p:sp>
      <p:sp>
        <p:nvSpPr>
          <p:cNvPr id="3" name="Content Placeholder 2"/>
          <p:cNvSpPr>
            <a:spLocks noGrp="1"/>
          </p:cNvSpPr>
          <p:nvPr>
            <p:ph idx="1"/>
          </p:nvPr>
        </p:nvSpPr>
        <p:spPr/>
        <p:txBody>
          <a:bodyPr/>
          <a:lstStyle/>
          <a:p>
            <a:r>
              <a:rPr lang="en-US" dirty="0"/>
              <a:t>If an LOA/LOP has been coordinated with the Using Agency and permission has been granted to transit the area:</a:t>
            </a:r>
          </a:p>
          <a:p>
            <a:pPr lvl="1"/>
            <a:r>
              <a:rPr lang="en-US" dirty="0"/>
              <a:t>Comply with the instructions/clearances issued by the Using Agency</a:t>
            </a:r>
          </a:p>
          <a:p>
            <a:pPr lvl="1"/>
            <a:r>
              <a:rPr lang="en-US" dirty="0"/>
              <a:t>Provide the applicable separation minima between aircraft when two or more aircraft are transiting the area</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39</a:t>
            </a:fld>
            <a:endParaRPr lang="en-US" dirty="0"/>
          </a:p>
        </p:txBody>
      </p:sp>
    </p:spTree>
    <p:extLst>
      <p:ext uri="{BB962C8B-B14F-4D97-AF65-F5344CB8AC3E}">
        <p14:creationId xmlns:p14="http://schemas.microsoft.com/office/powerpoint/2010/main" val="328084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7472"/>
            <a:ext cx="8472488" cy="612648"/>
          </a:xfrm>
        </p:spPr>
        <p:txBody>
          <a:bodyPr/>
          <a:lstStyle/>
          <a:p>
            <a:r>
              <a:rPr lang="en-US" dirty="0"/>
              <a:t>Transiting Stationary ALTRV</a:t>
            </a:r>
            <a:endParaRPr lang="en-US" sz="2800" i="1" dirty="0"/>
          </a:p>
        </p:txBody>
      </p:sp>
      <p:pic>
        <p:nvPicPr>
          <p:cNvPr id="6" name="Picture 5" descr="A large body of water&#10;&#10;Description automatically generated">
            <a:extLst>
              <a:ext uri="{FF2B5EF4-FFF2-40B4-BE49-F238E27FC236}">
                <a16:creationId xmlns:a16="http://schemas.microsoft.com/office/drawing/2014/main" id="{D9B7EEE4-A6B1-4BFC-A514-A8C57509A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3743"/>
            <a:ext cx="9144000" cy="4147127"/>
          </a:xfrm>
          <a:prstGeom prst="rect">
            <a:avLst/>
          </a:prstGeom>
        </p:spPr>
      </p:pic>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40</a:t>
            </a:fld>
            <a:endParaRPr lang="en-US" dirty="0"/>
          </a:p>
        </p:txBody>
      </p:sp>
    </p:spTree>
    <p:extLst>
      <p:ext uri="{BB962C8B-B14F-4D97-AF65-F5344CB8AC3E}">
        <p14:creationId xmlns:p14="http://schemas.microsoft.com/office/powerpoint/2010/main" val="592606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508127"/>
            <a:ext cx="8251535" cy="4391025"/>
          </a:xfrm>
        </p:spPr>
        <p:txBody>
          <a:bodyPr/>
          <a:lstStyle/>
          <a:p>
            <a:r>
              <a:rPr lang="en-US" sz="2800" dirty="0"/>
              <a:t>Which is true of an active warning area?</a:t>
            </a:r>
          </a:p>
          <a:p>
            <a:endParaRPr lang="en-US" dirty="0">
              <a:solidFill>
                <a:srgbClr val="FF0000"/>
              </a:solidFill>
            </a:endParaRPr>
          </a:p>
          <a:p>
            <a:pPr marL="914400" indent="-457200">
              <a:spcAft>
                <a:spcPts val="1200"/>
              </a:spcAft>
              <a:buFont typeface="+mj-lt"/>
              <a:buAutoNum type="alphaUcPeriod"/>
            </a:pPr>
            <a:r>
              <a:rPr lang="en-US" b="0" dirty="0"/>
              <a:t>Nonparticipating aircraft must always remain clear by the appropriate separation minima</a:t>
            </a:r>
          </a:p>
          <a:p>
            <a:pPr marL="914400" indent="-457200">
              <a:spcAft>
                <a:spcPts val="1200"/>
              </a:spcAft>
              <a:buFont typeface="+mj-lt"/>
              <a:buAutoNum type="alphaUcPeriod"/>
            </a:pPr>
            <a:r>
              <a:rPr lang="en-US" b="0" dirty="0"/>
              <a:t>Nonparticipating aircraft never have to remain clear</a:t>
            </a:r>
          </a:p>
          <a:p>
            <a:pPr marL="914400" indent="-457200">
              <a:spcAft>
                <a:spcPts val="1200"/>
              </a:spcAft>
              <a:buFont typeface="+mj-lt"/>
              <a:buAutoNum type="alphaUcPeriod"/>
            </a:pPr>
            <a:r>
              <a:rPr lang="en-US" b="0" dirty="0"/>
              <a:t>Nonparticipating aircraft may be cleared through, if provided for in an LOA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41</a:t>
            </a:fld>
            <a:endParaRPr lang="en-US" dirty="0"/>
          </a:p>
        </p:txBody>
      </p:sp>
    </p:spTree>
    <p:extLst>
      <p:ext uri="{BB962C8B-B14F-4D97-AF65-F5344CB8AC3E}">
        <p14:creationId xmlns:p14="http://schemas.microsoft.com/office/powerpoint/2010/main" val="5003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Priority Over SUA/ATCAA -    Open Skies</a:t>
            </a:r>
          </a:p>
        </p:txBody>
      </p:sp>
      <p:sp>
        <p:nvSpPr>
          <p:cNvPr id="2" name="Text Placeholder 1"/>
          <p:cNvSpPr>
            <a:spLocks noGrp="1"/>
          </p:cNvSpPr>
          <p:nvPr>
            <p:ph idx="1"/>
          </p:nvPr>
        </p:nvSpPr>
        <p:spPr/>
        <p:txBody>
          <a:bodyPr/>
          <a:lstStyle/>
          <a:p>
            <a:pPr marL="342900" indent="-342900">
              <a:buFont typeface="Arial" panose="020B0604020202020204" pitchFamily="34" charset="0"/>
              <a:buChar char="•"/>
            </a:pPr>
            <a:r>
              <a:rPr lang="en-US" sz="2500" dirty="0"/>
              <a:t>Open Skies Treaty permits any participating country to conduct short-notice, unarmed, observation flights over other participating countries to collect data on military forces and activities</a:t>
            </a:r>
            <a:endParaRPr lang="en-US" sz="2500" b="0" dirty="0"/>
          </a:p>
          <a:p>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728"/>
          <a:stretch/>
        </p:blipFill>
        <p:spPr>
          <a:xfrm>
            <a:off x="2770072" y="3516111"/>
            <a:ext cx="3603856" cy="2399447"/>
          </a:xfrm>
          <a:prstGeom prst="rect">
            <a:avLst/>
          </a:prstGeom>
          <a:effectLst>
            <a:outerShdw blurRad="63500" sx="102000" sy="102000" algn="ctr" rotWithShape="0">
              <a:prstClr val="black">
                <a:alpha val="40000"/>
              </a:prstClr>
            </a:outerShdw>
          </a:effectLst>
        </p:spPr>
      </p:pic>
      <p:sp>
        <p:nvSpPr>
          <p:cNvPr id="6"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42</a:t>
            </a:fld>
            <a:endParaRPr lang="en-US" dirty="0"/>
          </a:p>
        </p:txBody>
      </p:sp>
    </p:spTree>
    <p:extLst>
      <p:ext uri="{BB962C8B-B14F-4D97-AF65-F5344CB8AC3E}">
        <p14:creationId xmlns:p14="http://schemas.microsoft.com/office/powerpoint/2010/main" val="1498904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Which Open Skies flight does not have priority over SUA/ATCAA?</a:t>
            </a:r>
          </a:p>
          <a:p>
            <a:endParaRPr lang="en-US" dirty="0"/>
          </a:p>
          <a:p>
            <a:pPr marL="914400" indent="-457200">
              <a:spcAft>
                <a:spcPts val="1200"/>
              </a:spcAft>
              <a:buFont typeface="+mj-lt"/>
              <a:buAutoNum type="alphaUcPeriod"/>
            </a:pPr>
            <a:r>
              <a:rPr lang="en-US" b="0" dirty="0"/>
              <a:t> </a:t>
            </a:r>
            <a:r>
              <a:rPr lang="en-US" sz="2600" b="0" dirty="0">
                <a:latin typeface="Consolas" panose="020B0609020204030204" pitchFamily="49" charset="0"/>
              </a:rPr>
              <a:t>OSY524D</a:t>
            </a:r>
            <a:endParaRPr lang="en-US" b="0" dirty="0"/>
          </a:p>
          <a:p>
            <a:pPr marL="914400" indent="-457200">
              <a:spcAft>
                <a:spcPts val="1200"/>
              </a:spcAft>
              <a:buFont typeface="+mj-lt"/>
              <a:buAutoNum type="alphaUcPeriod"/>
            </a:pPr>
            <a:r>
              <a:rPr lang="en-US" b="0" dirty="0"/>
              <a:t> </a:t>
            </a:r>
            <a:r>
              <a:rPr lang="en-US" sz="2600" b="0" dirty="0">
                <a:latin typeface="Consolas" panose="020B0609020204030204" pitchFamily="49" charset="0"/>
              </a:rPr>
              <a:t>OSY987T</a:t>
            </a:r>
            <a:endParaRPr lang="en-US" b="0" dirty="0"/>
          </a:p>
          <a:p>
            <a:pPr marL="914400" indent="-457200">
              <a:spcAft>
                <a:spcPts val="1200"/>
              </a:spcAft>
              <a:buFont typeface="+mj-lt"/>
              <a:buAutoNum type="alphaUcPeriod"/>
            </a:pPr>
            <a:r>
              <a:rPr lang="en-US" b="0" dirty="0"/>
              <a:t> </a:t>
            </a:r>
            <a:r>
              <a:rPr lang="en-US" sz="2600" b="0" dirty="0">
                <a:latin typeface="Consolas" panose="020B0609020204030204" pitchFamily="49" charset="0"/>
              </a:rPr>
              <a:t>OSY100F</a:t>
            </a:r>
            <a:endParaRPr lang="en-US" b="0" dirty="0"/>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43</a:t>
            </a:fld>
            <a:endParaRPr lang="en-US" dirty="0"/>
          </a:p>
        </p:txBody>
      </p:sp>
    </p:spTree>
    <p:extLst>
      <p:ext uri="{BB962C8B-B14F-4D97-AF65-F5344CB8AC3E}">
        <p14:creationId xmlns:p14="http://schemas.microsoft.com/office/powerpoint/2010/main" val="8375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25"/>
                                      </p:to>
                                    </p:set>
                                    <p:animEffect filter="image" prLst="opacity: 0.2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495301" y="1380311"/>
            <a:ext cx="8050213" cy="4391025"/>
          </a:xfrm>
        </p:spPr>
        <p:txBody>
          <a:bodyPr/>
          <a:lstStyle/>
          <a:p>
            <a:r>
              <a:rPr lang="en-US" sz="2800" dirty="0"/>
              <a:t>What should you do as the controller of an Open Skies aircraft if you are unable to confirm with the using agency that all conflicting activities in the SUA/ATCAA have ceased?</a:t>
            </a:r>
          </a:p>
          <a:p>
            <a:endParaRPr lang="en-US" sz="800" dirty="0"/>
          </a:p>
          <a:p>
            <a:pPr marL="914400" indent="-457200">
              <a:spcAft>
                <a:spcPts val="900"/>
              </a:spcAft>
              <a:buFont typeface="+mj-lt"/>
              <a:buAutoNum type="alphaUcPeriod"/>
            </a:pPr>
            <a:r>
              <a:rPr lang="en-US" b="0" dirty="0"/>
              <a:t>The aircraft must not be permitted access to the SUA/ATCAA</a:t>
            </a:r>
          </a:p>
          <a:p>
            <a:pPr marL="914400" indent="-457200">
              <a:spcAft>
                <a:spcPts val="900"/>
              </a:spcAft>
              <a:buFont typeface="+mj-lt"/>
              <a:buAutoNum type="alphaUcPeriod"/>
            </a:pPr>
            <a:r>
              <a:rPr lang="en-US" b="0" dirty="0"/>
              <a:t>The aircraft is permitted access to the SUA/ATCAA</a:t>
            </a:r>
          </a:p>
          <a:p>
            <a:pPr marL="914400" indent="-457200">
              <a:spcAft>
                <a:spcPts val="900"/>
              </a:spcAft>
              <a:buFont typeface="+mj-lt"/>
              <a:buAutoNum type="alphaUcPeriod"/>
            </a:pPr>
            <a:r>
              <a:rPr lang="en-US" b="0" dirty="0"/>
              <a:t>The aircraft is permitted access to the SUA/ATCAA after notifying the pilot of the activity</a:t>
            </a:r>
          </a:p>
          <a:p>
            <a:pPr marL="914400" indent="-457200">
              <a:buFont typeface="+mj-lt"/>
              <a:buAutoNum type="alphaUcPeriod"/>
            </a:pPr>
            <a:endParaRPr lang="en-US"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44</a:t>
            </a:fld>
            <a:endParaRPr lang="en-US" dirty="0"/>
          </a:p>
        </p:txBody>
      </p:sp>
    </p:spTree>
    <p:extLst>
      <p:ext uri="{BB962C8B-B14F-4D97-AF65-F5344CB8AC3E}">
        <p14:creationId xmlns:p14="http://schemas.microsoft.com/office/powerpoint/2010/main" val="8713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1" y="1783080"/>
            <a:ext cx="8210954" cy="4325516"/>
          </a:xfrm>
        </p:spPr>
        <p:txBody>
          <a:bodyPr/>
          <a:lstStyle/>
          <a:p>
            <a:pPr marL="347472" indent="-347472">
              <a:spcBef>
                <a:spcPts val="300"/>
              </a:spcBef>
              <a:spcAft>
                <a:spcPts val="600"/>
              </a:spcAft>
              <a:buFont typeface="Arial" panose="020B0604020202020204" pitchFamily="34" charset="0"/>
              <a:buChar char="•"/>
            </a:pPr>
            <a:r>
              <a:rPr lang="en-US" sz="2800" dirty="0"/>
              <a:t>MOA and ATCAA may be controlled by an ATC facility</a:t>
            </a:r>
          </a:p>
          <a:p>
            <a:pPr marL="347472" indent="-347472">
              <a:spcBef>
                <a:spcPts val="300"/>
              </a:spcBef>
              <a:spcAft>
                <a:spcPts val="600"/>
              </a:spcAft>
              <a:buFont typeface="Arial" panose="020B0604020202020204" pitchFamily="34" charset="0"/>
              <a:buChar char="•"/>
            </a:pPr>
            <a:r>
              <a:rPr lang="en-US" sz="2800" dirty="0"/>
              <a:t>Every effort should be made to provide IFR service within these areas when requested by the military</a:t>
            </a:r>
          </a:p>
        </p:txBody>
      </p:sp>
      <p:sp>
        <p:nvSpPr>
          <p:cNvPr id="5" name="Title 1"/>
          <p:cNvSpPr>
            <a:spLocks noGrp="1"/>
          </p:cNvSpPr>
          <p:nvPr>
            <p:ph type="title"/>
          </p:nvPr>
        </p:nvSpPr>
        <p:spPr>
          <a:xfrm>
            <a:off x="428625" y="347472"/>
            <a:ext cx="8035437" cy="1213016"/>
          </a:xfrm>
        </p:spPr>
        <p:txBody>
          <a:bodyPr/>
          <a:lstStyle/>
          <a:p>
            <a:r>
              <a:rPr lang="en-US" dirty="0"/>
              <a:t>ATC CONTROL WITHIN MOA/ATCAA</a:t>
            </a:r>
            <a:endParaRPr lang="en-US" sz="2800" i="1"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45</a:t>
            </a:fld>
            <a:endParaRPr lang="en-US" dirty="0"/>
          </a:p>
        </p:txBody>
      </p:sp>
    </p:spTree>
    <p:extLst>
      <p:ext uri="{BB962C8B-B14F-4D97-AF65-F5344CB8AC3E}">
        <p14:creationId xmlns:p14="http://schemas.microsoft.com/office/powerpoint/2010/main" val="1367173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MARSA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0718"/>
            <a:ext cx="9144000" cy="4928404"/>
          </a:xfrm>
          <a:prstGeom prst="rect">
            <a:avLst/>
          </a:prstGeom>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46</a:t>
            </a:fld>
            <a:endParaRPr lang="en-US" dirty="0"/>
          </a:p>
        </p:txBody>
      </p:sp>
    </p:spTree>
    <p:extLst>
      <p:ext uri="{BB962C8B-B14F-4D97-AF65-F5344CB8AC3E}">
        <p14:creationId xmlns:p14="http://schemas.microsoft.com/office/powerpoint/2010/main" val="3653568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ATC is providing service within a MOA. Who is responsible for providing separation within the MOA?</a:t>
            </a:r>
          </a:p>
          <a:p>
            <a:endParaRPr lang="en-US" dirty="0">
              <a:solidFill>
                <a:srgbClr val="FF0000"/>
              </a:solidFill>
            </a:endParaRPr>
          </a:p>
          <a:p>
            <a:pPr marL="914400" indent="-457200">
              <a:spcAft>
                <a:spcPts val="900"/>
              </a:spcAft>
              <a:buFont typeface="+mj-lt"/>
              <a:buAutoNum type="alphaUcPeriod"/>
            </a:pPr>
            <a:r>
              <a:rPr lang="en-US" b="0" dirty="0"/>
              <a:t>ATC, until you declare MARSA</a:t>
            </a:r>
          </a:p>
          <a:p>
            <a:pPr marL="914400" indent="-457200">
              <a:spcAft>
                <a:spcPts val="900"/>
              </a:spcAft>
              <a:buFont typeface="+mj-lt"/>
              <a:buAutoNum type="alphaUcPeriod"/>
            </a:pPr>
            <a:r>
              <a:rPr lang="en-US" b="0" dirty="0"/>
              <a:t>MRU, until radar contact is established</a:t>
            </a:r>
          </a:p>
          <a:p>
            <a:pPr marL="914400" indent="-457200">
              <a:spcAft>
                <a:spcPts val="900"/>
              </a:spcAft>
              <a:buFont typeface="+mj-lt"/>
              <a:buAutoNum type="alphaUcPeriod"/>
            </a:pPr>
            <a:r>
              <a:rPr lang="en-US" b="0" dirty="0"/>
              <a:t>ATC, unless MARSA is established</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47</a:t>
            </a:fld>
            <a:endParaRPr lang="en-US" dirty="0"/>
          </a:p>
        </p:txBody>
      </p:sp>
    </p:spTree>
    <p:extLst>
      <p:ext uri="{BB962C8B-B14F-4D97-AF65-F5344CB8AC3E}">
        <p14:creationId xmlns:p14="http://schemas.microsoft.com/office/powerpoint/2010/main" val="32995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Who may not invoke or deny MARSA?</a:t>
            </a:r>
          </a:p>
          <a:p>
            <a:endParaRPr lang="en-US" dirty="0"/>
          </a:p>
          <a:p>
            <a:pPr marL="914400" indent="-457200">
              <a:spcAft>
                <a:spcPts val="900"/>
              </a:spcAft>
              <a:buFont typeface="+mj-lt"/>
              <a:buAutoNum type="alphaUcPeriod"/>
            </a:pPr>
            <a:r>
              <a:rPr lang="en-US" b="0" dirty="0"/>
              <a:t>ATC facility controller</a:t>
            </a:r>
          </a:p>
          <a:p>
            <a:pPr marL="914400" indent="-457200">
              <a:spcAft>
                <a:spcPts val="900"/>
              </a:spcAft>
              <a:buFont typeface="+mj-lt"/>
              <a:buAutoNum type="alphaUcPeriod"/>
            </a:pPr>
            <a:r>
              <a:rPr lang="en-US" b="0" dirty="0"/>
              <a:t>Military fighter pilot</a:t>
            </a:r>
          </a:p>
          <a:p>
            <a:pPr marL="914400" indent="-457200">
              <a:spcAft>
                <a:spcPts val="900"/>
              </a:spcAft>
              <a:buFont typeface="+mj-lt"/>
              <a:buAutoNum type="alphaUcPeriod"/>
            </a:pPr>
            <a:r>
              <a:rPr lang="en-US" b="0" dirty="0"/>
              <a:t>Military tanker pilot</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48</a:t>
            </a:fld>
            <a:endParaRPr lang="en-US" dirty="0"/>
          </a:p>
        </p:txBody>
      </p:sp>
    </p:spTree>
    <p:extLst>
      <p:ext uri="{BB962C8B-B14F-4D97-AF65-F5344CB8AC3E}">
        <p14:creationId xmlns:p14="http://schemas.microsoft.com/office/powerpoint/2010/main" val="33806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25"/>
                                      </p:to>
                                    </p:set>
                                    <p:animEffect filter="image" prLst="opacity: 0.25">
                                      <p:cBhvr rctx="IE">
                                        <p:cTn id="10" dur="indefinite"/>
                                        <p:tgtEl>
                                          <p:spTgt spid="3">
                                            <p:txEl>
                                              <p:pRg st="4" end="4"/>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Restricted Area</a:t>
            </a:r>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a:t>
            </a:fld>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2045" y="1459634"/>
            <a:ext cx="3999910" cy="3866261"/>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10616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Single Altimeter Setting</a:t>
            </a:r>
          </a:p>
        </p:txBody>
      </p:sp>
      <p:sp>
        <p:nvSpPr>
          <p:cNvPr id="3" name="Content Placeholder 2"/>
          <p:cNvSpPr>
            <a:spLocks noGrp="1"/>
          </p:cNvSpPr>
          <p:nvPr>
            <p:ph idx="1"/>
          </p:nvPr>
        </p:nvSpPr>
        <p:spPr/>
        <p:txBody>
          <a:bodyPr/>
          <a:lstStyle/>
          <a:p>
            <a:r>
              <a:rPr lang="en-US" dirty="0"/>
              <a:t>Some Department of Defense (DOD) aircraft are authorized to operate in restricted areas, MOAs, and ATCAAs on single altimeter settings</a:t>
            </a:r>
          </a:p>
          <a:p>
            <a:pPr lvl="1"/>
            <a:r>
              <a:rPr lang="en-US" dirty="0"/>
              <a:t>These aircraft conduct high speed tactical maneuvers that include frequent transits of FL180</a:t>
            </a:r>
          </a:p>
          <a:p>
            <a:pPr lvl="1"/>
            <a:r>
              <a:rPr lang="en-US" dirty="0"/>
              <a:t>The pilot will use standard altimeter 29.92 or a current station altimeter</a:t>
            </a:r>
          </a:p>
          <a:p>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49</a:t>
            </a:fld>
            <a:endParaRPr lang="en-US" dirty="0"/>
          </a:p>
        </p:txBody>
      </p:sp>
    </p:spTree>
    <p:extLst>
      <p:ext uri="{BB962C8B-B14F-4D97-AF65-F5344CB8AC3E}">
        <p14:creationId xmlns:p14="http://schemas.microsoft.com/office/powerpoint/2010/main" val="2341198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5301" y="1664408"/>
            <a:ext cx="8210954" cy="4325516"/>
          </a:xfrm>
        </p:spPr>
        <p:txBody>
          <a:bodyPr/>
          <a:lstStyle/>
          <a:p>
            <a:pPr marL="347472" indent="-347472">
              <a:buFont typeface="Arial" panose="020B0604020202020204" pitchFamily="34" charset="0"/>
              <a:buChar char="•"/>
            </a:pPr>
            <a:r>
              <a:rPr lang="en-US" sz="2800" dirty="0"/>
              <a:t>The DOD is responsible for conducting all single altimeter setting operations within the boundaries of MOAs, restricted areas, and ATCAAs</a:t>
            </a:r>
          </a:p>
          <a:p>
            <a:pPr marL="347472" indent="-347472">
              <a:buFont typeface="Arial" panose="020B0604020202020204" pitchFamily="34" charset="0"/>
              <a:buChar char="•"/>
            </a:pPr>
            <a:r>
              <a:rPr lang="en-US" sz="2800" dirty="0"/>
              <a:t>Under a LOA, the DOD provides safe altitude clearance between DOD aircraft and other aircraft operating within, above, and below the MOAs, restricted areas, and ATCAAs with appropriate clearance of terrain</a:t>
            </a:r>
          </a:p>
        </p:txBody>
      </p:sp>
      <p:sp>
        <p:nvSpPr>
          <p:cNvPr id="5" name="Title 1"/>
          <p:cNvSpPr txBox="1">
            <a:spLocks/>
          </p:cNvSpPr>
          <p:nvPr/>
        </p:nvSpPr>
        <p:spPr bwMode="auto">
          <a:xfrm>
            <a:off x="428625" y="347472"/>
            <a:ext cx="8034439" cy="121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kern="1200">
                <a:solidFill>
                  <a:srgbClr val="1D2F68"/>
                </a:solidFill>
                <a:latin typeface="+mj-lt"/>
                <a:ea typeface="+mj-ea"/>
                <a:cs typeface="+mj-cs"/>
              </a:defRPr>
            </a:lvl1pPr>
            <a:lvl2pPr algn="l" rtl="0" eaLnBrk="0" fontAlgn="base" hangingPunct="0">
              <a:spcBef>
                <a:spcPct val="0"/>
              </a:spcBef>
              <a:spcAft>
                <a:spcPct val="0"/>
              </a:spcAft>
              <a:defRPr sz="3000" b="1">
                <a:solidFill>
                  <a:srgbClr val="1D2F68"/>
                </a:solidFill>
                <a:latin typeface="Arial" panose="020B0604020202020204" pitchFamily="34" charset="0"/>
              </a:defRPr>
            </a:lvl2pPr>
            <a:lvl3pPr algn="l" rtl="0" eaLnBrk="0" fontAlgn="base" hangingPunct="0">
              <a:spcBef>
                <a:spcPct val="0"/>
              </a:spcBef>
              <a:spcAft>
                <a:spcPct val="0"/>
              </a:spcAft>
              <a:defRPr sz="3000" b="1">
                <a:solidFill>
                  <a:srgbClr val="1D2F68"/>
                </a:solidFill>
                <a:latin typeface="Arial" panose="020B0604020202020204" pitchFamily="34" charset="0"/>
              </a:defRPr>
            </a:lvl3pPr>
            <a:lvl4pPr algn="l" rtl="0" eaLnBrk="0" fontAlgn="base" hangingPunct="0">
              <a:spcBef>
                <a:spcPct val="0"/>
              </a:spcBef>
              <a:spcAft>
                <a:spcPct val="0"/>
              </a:spcAft>
              <a:defRPr sz="3000" b="1">
                <a:solidFill>
                  <a:srgbClr val="1D2F68"/>
                </a:solidFill>
                <a:latin typeface="Arial" panose="020B0604020202020204" pitchFamily="34" charset="0"/>
              </a:defRPr>
            </a:lvl4pPr>
            <a:lvl5pPr algn="l" rtl="0" eaLnBrk="0" fontAlgn="base" hangingPunct="0">
              <a:spcBef>
                <a:spcPct val="0"/>
              </a:spcBef>
              <a:spcAft>
                <a:spcPct val="0"/>
              </a:spcAft>
              <a:defRPr sz="3000" b="1">
                <a:solidFill>
                  <a:srgbClr val="1D2F68"/>
                </a:solidFill>
                <a:latin typeface="Arial" panose="020B0604020202020204" pitchFamily="34" charset="0"/>
              </a:defRPr>
            </a:lvl5pPr>
            <a:lvl6pPr marL="342900" algn="l" rtl="0" fontAlgn="base">
              <a:spcBef>
                <a:spcPct val="0"/>
              </a:spcBef>
              <a:spcAft>
                <a:spcPct val="0"/>
              </a:spcAft>
              <a:defRPr sz="3000" b="1">
                <a:solidFill>
                  <a:srgbClr val="1D2F68"/>
                </a:solidFill>
                <a:latin typeface="Arial" panose="020B0604020202020204" pitchFamily="34" charset="0"/>
              </a:defRPr>
            </a:lvl6pPr>
            <a:lvl7pPr marL="685800" algn="l" rtl="0" fontAlgn="base">
              <a:spcBef>
                <a:spcPct val="0"/>
              </a:spcBef>
              <a:spcAft>
                <a:spcPct val="0"/>
              </a:spcAft>
              <a:defRPr sz="3000" b="1">
                <a:solidFill>
                  <a:srgbClr val="1D2F68"/>
                </a:solidFill>
                <a:latin typeface="Arial" panose="020B0604020202020204" pitchFamily="34" charset="0"/>
              </a:defRPr>
            </a:lvl7pPr>
            <a:lvl8pPr marL="1028700" algn="l" rtl="0" fontAlgn="base">
              <a:spcBef>
                <a:spcPct val="0"/>
              </a:spcBef>
              <a:spcAft>
                <a:spcPct val="0"/>
              </a:spcAft>
              <a:defRPr sz="3000" b="1">
                <a:solidFill>
                  <a:srgbClr val="1D2F68"/>
                </a:solidFill>
                <a:latin typeface="Arial" panose="020B0604020202020204" pitchFamily="34" charset="0"/>
              </a:defRPr>
            </a:lvl8pPr>
            <a:lvl9pPr marL="1371600" algn="l" rtl="0" fontAlgn="base">
              <a:spcBef>
                <a:spcPct val="0"/>
              </a:spcBef>
              <a:spcAft>
                <a:spcPct val="0"/>
              </a:spcAft>
              <a:defRPr sz="3000" b="1">
                <a:solidFill>
                  <a:srgbClr val="1D2F68"/>
                </a:solidFill>
                <a:latin typeface="Arial" panose="020B0604020202020204" pitchFamily="34" charset="0"/>
              </a:defRPr>
            </a:lvl9pPr>
          </a:lstStyle>
          <a:p>
            <a:r>
              <a:rPr lang="en-US" dirty="0"/>
              <a:t>DOD Single Altimeter Setting Responsibilities</a:t>
            </a:r>
          </a:p>
        </p:txBody>
      </p:sp>
      <p:sp>
        <p:nvSpPr>
          <p:cNvPr id="6"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50</a:t>
            </a:fld>
            <a:endParaRPr lang="en-US" dirty="0"/>
          </a:p>
        </p:txBody>
      </p:sp>
    </p:spTree>
    <p:extLst>
      <p:ext uri="{BB962C8B-B14F-4D97-AF65-F5344CB8AC3E}">
        <p14:creationId xmlns:p14="http://schemas.microsoft.com/office/powerpoint/2010/main" val="1147978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p:txBody>
          <a:bodyPr/>
          <a:lstStyle/>
          <a:p>
            <a:r>
              <a:rPr lang="en-US" sz="2800" dirty="0"/>
              <a:t>Who is responsible for ensuring that aircraft conducting single altimeter setting operations remain within a restricted area, MOA, or ATCAA?</a:t>
            </a:r>
          </a:p>
          <a:p>
            <a:endParaRPr lang="en-US" dirty="0"/>
          </a:p>
          <a:p>
            <a:pPr marL="914400" indent="-457200">
              <a:spcAft>
                <a:spcPts val="900"/>
              </a:spcAft>
              <a:buFont typeface="+mj-lt"/>
              <a:buAutoNum type="alphaUcPeriod"/>
            </a:pPr>
            <a:r>
              <a:rPr lang="en-US" b="0" dirty="0"/>
              <a:t>En Route Controller</a:t>
            </a:r>
          </a:p>
          <a:p>
            <a:pPr marL="914400" indent="-457200">
              <a:spcAft>
                <a:spcPts val="900"/>
              </a:spcAft>
              <a:buFont typeface="+mj-lt"/>
              <a:buAutoNum type="alphaUcPeriod"/>
            </a:pPr>
            <a:r>
              <a:rPr lang="en-US" b="0" dirty="0"/>
              <a:t>Department of Transportation</a:t>
            </a:r>
          </a:p>
          <a:p>
            <a:pPr marL="914400" indent="-457200">
              <a:spcAft>
                <a:spcPts val="900"/>
              </a:spcAft>
              <a:buFont typeface="+mj-lt"/>
              <a:buAutoNum type="alphaUcPeriod"/>
            </a:pPr>
            <a:r>
              <a:rPr lang="en-US" b="0" dirty="0"/>
              <a:t>Department of Defense</a:t>
            </a:r>
          </a:p>
          <a:p>
            <a:pPr marL="457200" indent="-457200">
              <a:buFont typeface="+mj-lt"/>
              <a:buAutoNum type="alphaUcPeriod"/>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5824" y="6249988"/>
            <a:ext cx="3937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51</a:t>
            </a:fld>
            <a:endParaRPr lang="en-US" dirty="0"/>
          </a:p>
        </p:txBody>
      </p:sp>
    </p:spTree>
    <p:extLst>
      <p:ext uri="{BB962C8B-B14F-4D97-AF65-F5344CB8AC3E}">
        <p14:creationId xmlns:p14="http://schemas.microsoft.com/office/powerpoint/2010/main" val="25079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3" end="3"/>
                                            </p:txEl>
                                          </p:spTgt>
                                        </p:tgtEl>
                                        <p:attrNameLst>
                                          <p:attrName>style.opacity</p:attrName>
                                        </p:attrNameLst>
                                      </p:cBhvr>
                                      <p:to>
                                        <p:strVal val="0.25"/>
                                      </p:to>
                                    </p:set>
                                    <p:animEffect filter="image" prLst="opacity: 0.25">
                                      <p:cBhvr rctx="IE">
                                        <p:cTn id="7" dur="indefinite"/>
                                        <p:tgtEl>
                                          <p:spTgt spid="3">
                                            <p:txEl>
                                              <p:pRg st="3" end="3"/>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25"/>
                                      </p:to>
                                    </p:set>
                                    <p:animEffect filter="image" prLst="opacity: 0.25">
                                      <p:cBhvr rctx="IE">
                                        <p:cTn id="10" dur="indefinite"/>
                                        <p:tgtEl>
                                          <p:spTgt spid="3">
                                            <p:txEl>
                                              <p:pRg st="2" end="2"/>
                                            </p:txEl>
                                          </p:spTgt>
                                        </p:tgtEl>
                                      </p:cBhvr>
                                    </p:animEffec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p:txBody>
          <a:bodyPr/>
          <a:lstStyle/>
          <a:p>
            <a:pPr eaLnBrk="1" hangingPunct="1"/>
            <a:r>
              <a:rPr lang="en-US" altLang="en-US" dirty="0"/>
              <a:t>Lesson Summary </a:t>
            </a:r>
          </a:p>
        </p:txBody>
      </p:sp>
      <p:sp>
        <p:nvSpPr>
          <p:cNvPr id="5123" name="Content Placeholder 7"/>
          <p:cNvSpPr>
            <a:spLocks noGrp="1"/>
          </p:cNvSpPr>
          <p:nvPr>
            <p:ph idx="1"/>
          </p:nvPr>
        </p:nvSpPr>
        <p:spPr/>
        <p:txBody>
          <a:bodyPr/>
          <a:lstStyle/>
          <a:p>
            <a:pPr eaLnBrk="1" hangingPunct="1">
              <a:spcAft>
                <a:spcPts val="1200"/>
              </a:spcAft>
              <a:defRPr/>
            </a:pPr>
            <a:r>
              <a:rPr lang="en-US" altLang="en-US" sz="2800" dirty="0"/>
              <a:t>This lesson covered:</a:t>
            </a:r>
          </a:p>
          <a:p>
            <a:pPr lvl="1" indent="-342900">
              <a:defRPr/>
            </a:pPr>
            <a:r>
              <a:rPr lang="en-US" sz="2400" dirty="0"/>
              <a:t>Special Use Airspace (SUA), ATC Assigned Airspace (ATCAA), and stationary ALTRV</a:t>
            </a:r>
          </a:p>
          <a:p>
            <a:pPr lvl="1" indent="-342900">
              <a:defRPr/>
            </a:pPr>
            <a:r>
              <a:rPr lang="en-US" sz="2400" dirty="0"/>
              <a:t>Agency and facility requirements for SUA, ATCAA, and stationary ALTRV</a:t>
            </a:r>
          </a:p>
          <a:p>
            <a:pPr lvl="1" indent="-342900">
              <a:defRPr/>
            </a:pPr>
            <a:r>
              <a:rPr lang="en-US" sz="2400" dirty="0"/>
              <a:t>Separation requirements for SUA, ATCAA, and stationary ALTRV</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52</a:t>
            </a:fld>
            <a:endParaRPr lang="en-US" dirty="0"/>
          </a:p>
        </p:txBody>
      </p:sp>
    </p:spTree>
    <p:custDataLst>
      <p:tags r:id="rId1"/>
    </p:custDataLst>
    <p:extLst>
      <p:ext uri="{BB962C8B-B14F-4D97-AF65-F5344CB8AC3E}">
        <p14:creationId xmlns:p14="http://schemas.microsoft.com/office/powerpoint/2010/main" val="4219397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descr="TheEndSlidePic.jpg"/>
          <p:cNvPicPr>
            <a:picLocks noChangeAspect="1"/>
          </p:cNvPicPr>
          <p:nvPr/>
        </p:nvPicPr>
        <p:blipFill>
          <a:blip r:embed="rId3">
            <a:extLst>
              <a:ext uri="{28A0092B-C50C-407E-A947-70E740481C1C}">
                <a14:useLocalDpi xmlns:a14="http://schemas.microsoft.com/office/drawing/2010/main" val="0"/>
              </a:ext>
            </a:extLst>
          </a:blip>
          <a:srcRect b="1015"/>
          <a:stretch>
            <a:fillRect/>
          </a:stretch>
        </p:blipFill>
        <p:spPr bwMode="auto">
          <a:xfrm>
            <a:off x="0" y="0"/>
            <a:ext cx="914400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itle 1"/>
          <p:cNvSpPr>
            <a:spLocks noGrp="1"/>
          </p:cNvSpPr>
          <p:nvPr/>
        </p:nvSpPr>
        <p:spPr bwMode="auto">
          <a:xfrm>
            <a:off x="428625" y="328613"/>
            <a:ext cx="8472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a:solidFill>
                  <a:schemeClr val="bg1"/>
                </a:solidFill>
              </a:rPr>
              <a:t>The End</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53</a:t>
            </a:fld>
            <a:endParaRPr lang="en-US" dirty="0"/>
          </a:p>
        </p:txBody>
      </p:sp>
    </p:spTree>
    <p:extLst>
      <p:ext uri="{BB962C8B-B14F-4D97-AF65-F5344CB8AC3E}">
        <p14:creationId xmlns:p14="http://schemas.microsoft.com/office/powerpoint/2010/main" val="281360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Prohibited Area</a:t>
            </a:r>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5</a:t>
            </a:fld>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11261" y="1696728"/>
            <a:ext cx="3521478" cy="3522847"/>
          </a:xfrm>
          <a:prstGeom prst="rect">
            <a:avLst/>
          </a:prstGeom>
        </p:spPr>
      </p:pic>
      <p:sp>
        <p:nvSpPr>
          <p:cNvPr id="6" name="Rectangle 5"/>
          <p:cNvSpPr/>
          <p:nvPr/>
        </p:nvSpPr>
        <p:spPr bwMode="auto">
          <a:xfrm>
            <a:off x="2409093" y="1376632"/>
            <a:ext cx="4325815" cy="4160017"/>
          </a:xfrm>
          <a:prstGeom prst="rect">
            <a:avLst/>
          </a:prstGeom>
          <a:noFill/>
          <a:ln w="0" cap="flat" cmpd="sng" algn="ctr">
            <a:solidFill>
              <a:schemeClr val="tx1"/>
            </a:solidFill>
            <a:prstDash val="solid"/>
            <a:round/>
            <a:headEnd type="none" w="med" len="med"/>
            <a:tailEnd type="none" w="med" len="med"/>
          </a:ln>
          <a:effectLst>
            <a:outerShdw blurRad="63500" sx="102000" sy="102000" algn="ctr" rotWithShape="0">
              <a:prstClr val="black">
                <a:alpha val="64000"/>
              </a:prstClr>
            </a:outerShdw>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113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Alert Area</a:t>
            </a:r>
            <a:endParaRPr lang="en-US" dirty="0"/>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690" y="1031131"/>
            <a:ext cx="4460620" cy="4853523"/>
          </a:xfrm>
          <a:prstGeom prst="rect">
            <a:avLst/>
          </a:prstGeom>
        </p:spPr>
      </p:pic>
    </p:spTree>
    <p:extLst>
      <p:ext uri="{BB962C8B-B14F-4D97-AF65-F5344CB8AC3E}">
        <p14:creationId xmlns:p14="http://schemas.microsoft.com/office/powerpoint/2010/main" val="217645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Firing Area (CFA)</a:t>
            </a:r>
          </a:p>
        </p:txBody>
      </p:sp>
      <p:sp>
        <p:nvSpPr>
          <p:cNvPr id="3" name="Content Placeholder 2"/>
          <p:cNvSpPr>
            <a:spLocks noGrp="1"/>
          </p:cNvSpPr>
          <p:nvPr>
            <p:ph idx="1"/>
          </p:nvPr>
        </p:nvSpPr>
        <p:spPr>
          <a:xfrm>
            <a:off x="495300" y="1408893"/>
            <a:ext cx="8050213" cy="4391025"/>
          </a:xfrm>
        </p:spPr>
        <p:txBody>
          <a:bodyPr/>
          <a:lstStyle/>
          <a:p>
            <a:r>
              <a:rPr lang="en-US" dirty="0"/>
              <a:t>Airspace wherein activities:</a:t>
            </a:r>
          </a:p>
          <a:p>
            <a:pPr lvl="1"/>
            <a:r>
              <a:rPr lang="en-US" dirty="0"/>
              <a:t>Are controlled to eliminate hazards to nonparticipating aircraft</a:t>
            </a:r>
          </a:p>
          <a:p>
            <a:pPr lvl="1"/>
            <a:r>
              <a:rPr lang="en-US" dirty="0"/>
              <a:t>Are controlled to ensure safety of persons and property on the ground</a:t>
            </a:r>
          </a:p>
          <a:p>
            <a:pPr lvl="1"/>
            <a:r>
              <a:rPr lang="en-US" dirty="0"/>
              <a:t>Must be suspended when an aircraft might approach the area</a:t>
            </a:r>
          </a:p>
          <a:p>
            <a:pPr lvl="2"/>
            <a:r>
              <a:rPr lang="en-US" dirty="0"/>
              <a:t>Determined by spotter aircraft, radar, or ground lookout</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7</a:t>
            </a:fld>
            <a:endParaRPr lang="en-US" dirty="0"/>
          </a:p>
        </p:txBody>
      </p:sp>
    </p:spTree>
    <p:extLst>
      <p:ext uri="{BB962C8B-B14F-4D97-AF65-F5344CB8AC3E}">
        <p14:creationId xmlns:p14="http://schemas.microsoft.com/office/powerpoint/2010/main" val="56115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Operations Area (MOA) </a:t>
            </a:r>
          </a:p>
        </p:txBody>
      </p:sp>
      <p:sp>
        <p:nvSpPr>
          <p:cNvPr id="4" name="Slide Number Placeholder 3"/>
          <p:cNvSpPr>
            <a:spLocks noGrp="1"/>
          </p:cNvSpPr>
          <p:nvPr>
            <p:ph type="sldNum" sz="quarter" idx="4"/>
          </p:nvPr>
        </p:nvSpPr>
        <p:spPr>
          <a:xfrm>
            <a:off x="6457950" y="6336792"/>
            <a:ext cx="2057400" cy="274320"/>
          </a:xfrm>
        </p:spPr>
        <p:txBody>
          <a:bodyPr/>
          <a:lstStyle/>
          <a:p>
            <a:pPr marL="0" indent="0">
              <a:buFont typeface="+mj-lt"/>
              <a:buNone/>
            </a:pPr>
            <a:fld id="{F2BD9D44-EC01-4E71-8CAE-9F9624182C03}" type="slidenum">
              <a:rPr lang="en-US" altLang="en-US" smtClean="0"/>
              <a:pPr marL="0" indent="0">
                <a:buFont typeface="+mj-lt"/>
                <a:buNone/>
              </a:pPr>
              <a:t>8</a:t>
            </a:fld>
            <a:endParaRPr lang="en-US" dirty="0"/>
          </a:p>
        </p:txBody>
      </p:sp>
      <p:grpSp>
        <p:nvGrpSpPr>
          <p:cNvPr id="5" name="Group 4"/>
          <p:cNvGrpSpPr/>
          <p:nvPr/>
        </p:nvGrpSpPr>
        <p:grpSpPr>
          <a:xfrm>
            <a:off x="228600" y="1416287"/>
            <a:ext cx="8686800" cy="4466222"/>
            <a:chOff x="228600" y="1416287"/>
            <a:chExt cx="8686800" cy="4466222"/>
          </a:xfrm>
        </p:grpSpPr>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600" y="1416287"/>
              <a:ext cx="8686800" cy="4466222"/>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0915680E-1243-4527-AB26-01E340A11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85" y="1494516"/>
              <a:ext cx="8357091" cy="4265445"/>
            </a:xfrm>
            <a:prstGeom prst="rect">
              <a:avLst/>
            </a:prstGeom>
          </p:spPr>
        </p:pic>
        <p:sp>
          <p:nvSpPr>
            <p:cNvPr id="8" name="TextBox 7"/>
            <p:cNvSpPr txBox="1"/>
            <p:nvPr/>
          </p:nvSpPr>
          <p:spPr>
            <a:xfrm>
              <a:off x="3396937" y="3782337"/>
              <a:ext cx="1267932" cy="307777"/>
            </a:xfrm>
            <a:prstGeom prst="rect">
              <a:avLst/>
            </a:prstGeom>
            <a:solidFill>
              <a:schemeClr val="bg1"/>
            </a:solidFill>
          </p:spPr>
          <p:txBody>
            <a:bodyPr wrap="square" rtlCol="0">
              <a:spAutoFit/>
            </a:bodyPr>
            <a:lstStyle/>
            <a:p>
              <a:r>
                <a:rPr lang="en-US" sz="1400" dirty="0">
                  <a:solidFill>
                    <a:srgbClr val="9E6935"/>
                  </a:solidFill>
                </a:rPr>
                <a:t>SUNNY MOA</a:t>
              </a:r>
            </a:p>
          </p:txBody>
        </p:sp>
      </p:grpSp>
    </p:spTree>
    <p:extLst>
      <p:ext uri="{BB962C8B-B14F-4D97-AF65-F5344CB8AC3E}">
        <p14:creationId xmlns:p14="http://schemas.microsoft.com/office/powerpoint/2010/main" val="2938600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panose="020B0604020202020204" pitchFamily="34" charset="0"/>
          </a:defRPr>
        </a:defPPr>
      </a:lstStyle>
    </a:spDef>
    <a:lnDef>
      <a:spPr bwMode="auto">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sz="2400" b="0" i="0" u="none" strike="noStrike" cap="none" normalizeH="0" baseline="0" smtClean="0">
            <a:ln>
              <a:noFill/>
            </a:ln>
            <a:solidFill>
              <a:schemeClr val="tx1"/>
            </a:solidFill>
            <a:effectLst/>
            <a:latin typeface="Arial" panose="020B0604020202020204" pitchFamily="34" charset="0"/>
          </a:defRPr>
        </a:defPPr>
      </a:lstStyle>
    </a:spDef>
    <a:lnDef>
      <a:spPr bwMode="auto">
        <a:noFill/>
        <a:ln w="31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f0e10e1-3e2d-4cb5-bdd3-156dacd9dc33">WEXTPJNUKPJZ-1215587825-11889</_dlc_DocId>
    <_dlc_DocIdUrl xmlns="4f0e10e1-3e2d-4cb5-bdd3-156dacd9dc33">
      <Url>https://ksn2.faa.gov/stt/TTPPM/ER24/_layouts/15/DocIdRedir.aspx?ID=WEXTPJNUKPJZ-1215587825-11889</Url>
      <Description>WEXTPJNUKPJZ-1215587825-11889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aHVudGxleWE8L1VzZXJOYW1lPjxEYXRlVGltZT4zLzIwLzIwMTkgMTo0MTo0MSBQTTwvRGF0ZVRpbWU+PExhYmVsU3RyaW5nPlVucmVzdHJpY3RlZDwvTGFiZWxTdHJpbmc+PC9pdGVtPjwvbGFiZWxIaXN0b3J5Pg==</Value>
</WrappedLabelHistory>
</file>

<file path=customXml/item5.xml><?xml version="1.0" encoding="utf-8"?>
<ct:contentTypeSchema xmlns:ct="http://schemas.microsoft.com/office/2006/metadata/contentType" xmlns:ma="http://schemas.microsoft.com/office/2006/metadata/properties/metaAttributes" ct:_="" ma:_="" ma:contentTypeName="Document" ma:contentTypeID="0x0101003DFAFDB35B5AD34C89EBE32B06747F48" ma:contentTypeVersion="0" ma:contentTypeDescription="Create a new document." ma:contentTypeScope="" ma:versionID="e72e5cf3a644bd3c2a76949ef822e5f3">
  <xsd:schema xmlns:xsd="http://www.w3.org/2001/XMLSchema" xmlns:xs="http://www.w3.org/2001/XMLSchema" xmlns:p="http://schemas.microsoft.com/office/2006/metadata/properties" xmlns:ns2="4f0e10e1-3e2d-4cb5-bdd3-156dacd9dc33" targetNamespace="http://schemas.microsoft.com/office/2006/metadata/properties" ma:root="true" ma:fieldsID="b03bf376aeaf2378700ad64a9a2727c9" ns2:_="">
    <xsd:import namespace="4f0e10e1-3e2d-4cb5-bdd3-156dacd9dc3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e10e1-3e2d-4cb5-bdd3-156dacd9dc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072934-6861-4385-BA42-D38EA69D639C}">
  <ds:schemaRefs>
    <ds:schemaRef ds:uri="http://schemas.microsoft.com/office/2006/documentManagement/types"/>
    <ds:schemaRef ds:uri="c9d3951b-c0b3-413d-9ae1-2b2887eb6f1c"/>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18E6AA5-3449-476A-AEB9-5EBD5F613A75}">
  <ds:schemaRefs>
    <ds:schemaRef ds:uri="http://schemas.microsoft.com/sharepoint/v3/contenttype/forms"/>
  </ds:schemaRefs>
</ds:datastoreItem>
</file>

<file path=customXml/itemProps3.xml><?xml version="1.0" encoding="utf-8"?>
<ds:datastoreItem xmlns:ds="http://schemas.openxmlformats.org/officeDocument/2006/customXml" ds:itemID="{BE9BF0D4-43E6-4891-8C44-DFD92F6B10ED}">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BF9459BD-2B43-4CEA-A0A7-FAC4529F944E}">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713FB836-52A2-44D4-A504-4C11107E50DB}"/>
</file>

<file path=customXml/itemProps6.xml><?xml version="1.0" encoding="utf-8"?>
<ds:datastoreItem xmlns:ds="http://schemas.openxmlformats.org/officeDocument/2006/customXml" ds:itemID="{41CCA264-3B97-4271-8006-FF9ED4A90130}"/>
</file>

<file path=docProps/app.xml><?xml version="1.0" encoding="utf-8"?>
<Properties xmlns="http://schemas.openxmlformats.org/officeDocument/2006/extended-properties" xmlns:vt="http://schemas.openxmlformats.org/officeDocument/2006/docPropsVTypes">
  <TotalTime>64081</TotalTime>
  <Words>1873</Words>
  <Application>Microsoft Office PowerPoint</Application>
  <PresentationFormat>On-screen Show (4:3)</PresentationFormat>
  <Paragraphs>338</Paragraphs>
  <Slides>54</Slides>
  <Notes>54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MS PGothic</vt:lpstr>
      <vt:lpstr>Arial</vt:lpstr>
      <vt:lpstr>Calibri</vt:lpstr>
      <vt:lpstr>Consolas</vt:lpstr>
      <vt:lpstr>Times New Roman</vt:lpstr>
      <vt:lpstr>Wingdings</vt:lpstr>
      <vt:lpstr>6_Custom Design</vt:lpstr>
      <vt:lpstr>2_Custom Design</vt:lpstr>
      <vt:lpstr>4_Custom Design</vt:lpstr>
      <vt:lpstr>PowerPoint Presentation</vt:lpstr>
      <vt:lpstr>Objectives</vt:lpstr>
      <vt:lpstr>Special Use Airspace</vt:lpstr>
      <vt:lpstr>Types of SUA</vt:lpstr>
      <vt:lpstr>Restricted Area</vt:lpstr>
      <vt:lpstr>Prohibited Area</vt:lpstr>
      <vt:lpstr>Alert Area</vt:lpstr>
      <vt:lpstr>Controlled Firing Area (CFA)</vt:lpstr>
      <vt:lpstr>Military Operations Area (MOA) </vt:lpstr>
      <vt:lpstr>National Security Area (NSA) </vt:lpstr>
      <vt:lpstr>Warning Area</vt:lpstr>
      <vt:lpstr>Knowledge Check</vt:lpstr>
      <vt:lpstr>Knowledge Check</vt:lpstr>
      <vt:lpstr>Knowledge Check</vt:lpstr>
      <vt:lpstr>ATC Assigned Airspace (ATCAA)</vt:lpstr>
      <vt:lpstr>Knowledge Check</vt:lpstr>
      <vt:lpstr>Definitions</vt:lpstr>
      <vt:lpstr>Definitions (Cont’d)</vt:lpstr>
      <vt:lpstr>Knowledge Check</vt:lpstr>
      <vt:lpstr>Military Radar Unit (MRU)</vt:lpstr>
      <vt:lpstr>Airborne Radar Unit (ARU)</vt:lpstr>
      <vt:lpstr>Airborne Warning and Control System (AWACS)</vt:lpstr>
      <vt:lpstr>Non-ATC Facilities</vt:lpstr>
      <vt:lpstr>Fleet Area Control and Surveillance Facility (FACSFAC)</vt:lpstr>
      <vt:lpstr>Knowledge Check</vt:lpstr>
      <vt:lpstr>Knowledge Check</vt:lpstr>
      <vt:lpstr>Using Agency</vt:lpstr>
      <vt:lpstr>Scheduling Agency</vt:lpstr>
      <vt:lpstr>Controlling Agency</vt:lpstr>
      <vt:lpstr>Knowledge Check</vt:lpstr>
      <vt:lpstr>Knowledge Check</vt:lpstr>
      <vt:lpstr>Nonparticipating Aircraft</vt:lpstr>
      <vt:lpstr>PowerPoint Presentation</vt:lpstr>
      <vt:lpstr>PowerPoint Presentation</vt:lpstr>
      <vt:lpstr>Separation Minima Exceptions</vt:lpstr>
      <vt:lpstr>Knowledge Check</vt:lpstr>
      <vt:lpstr>Knowledge Check</vt:lpstr>
      <vt:lpstr>Knowledge Check</vt:lpstr>
      <vt:lpstr>Knowledge Check</vt:lpstr>
      <vt:lpstr>Transiting Active SUA/ATCAA</vt:lpstr>
      <vt:lpstr>Transiting Stationary ALTRV</vt:lpstr>
      <vt:lpstr>Knowledge Check</vt:lpstr>
      <vt:lpstr>Priority Over SUA/ATCAA -    Open Skies</vt:lpstr>
      <vt:lpstr>Knowledge Check</vt:lpstr>
      <vt:lpstr>Knowledge Check</vt:lpstr>
      <vt:lpstr>ATC CONTROL WITHIN MOA/ATCAA</vt:lpstr>
      <vt:lpstr>MARSA</vt:lpstr>
      <vt:lpstr>Knowledge Check</vt:lpstr>
      <vt:lpstr>Knowledge Check</vt:lpstr>
      <vt:lpstr>DOD Single Altimeter Setting</vt:lpstr>
      <vt:lpstr>PowerPoint Presentation</vt:lpstr>
      <vt:lpstr>Knowledge Check</vt:lpstr>
      <vt:lpstr>Lesson 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Radar Flight Data Position</dc:title>
  <dc:creator>Kristen_Leonard Thompson_Dembeck</dc:creator>
  <cp:lastModifiedBy>Nicholson, Nancy A-CTR (FAA)</cp:lastModifiedBy>
  <cp:revision>643</cp:revision>
  <dcterms:created xsi:type="dcterms:W3CDTF">2018-12-20T16:11:14Z</dcterms:created>
  <dcterms:modified xsi:type="dcterms:W3CDTF">2022-08-08T17:45:13Z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0x0101003DFAFDB35B5AD34C89EBE32B06747F48</vt:lpwstr>
  </property>
  <property fmtid="{D5CDD505-2E9C-101B-9397-08002B2CF9AE}" pid="3" name="docIndexRef">
    <vt:lpwstr>1ff9f522-0c76-4ea4-9fc7-7b5c731d64a2</vt:lpwstr>
  </property>
  <property fmtid="{D5CDD505-2E9C-101B-9397-08002B2CF9AE}" pid="4" name="bjSaver">
    <vt:lpwstr>nAFgvCsYDVYf5XXx5wFs3z9OzyqVTT+J</vt:lpwstr>
  </property>
  <property fmtid="{D5CDD505-2E9C-101B-9397-08002B2CF9AE}" pid="5" name="bjDocumentSecurityLabel">
    <vt:lpwstr>Unrestricted</vt:lpwstr>
  </property>
  <property fmtid="{D5CDD505-2E9C-101B-9397-08002B2CF9AE}" pid="6" name="bjLabelHistoryID">
    <vt:lpwstr>{BF9459BD-2B43-4CEA-A0A7-FAC4529F944E}</vt:lpwstr>
  </property>
  <property fmtid="{D5CDD505-2E9C-101B-9397-08002B2CF9AE}" pid="7" name="_dlc_DocIdItemGuid">
    <vt:lpwstr>da8e47a7-2563-40ae-9134-28e4b60c69e3</vt:lpwstr>
  </property>
  <property fmtid="{D5CDD505-2E9C-101B-9397-08002B2CF9AE}" pid="8"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9" name="bjDocumentLabelXML-0">
    <vt:lpwstr>ames.com/2008/01/sie/internal/label"&gt;&lt;element uid="42834bfb-1ec1-4beb-bd64-eb83fb3cb3f3" value="" /&gt;&lt;/sisl&gt;</vt:lpwstr>
  </property>
  <property fmtid="{D5CDD505-2E9C-101B-9397-08002B2CF9AE}" pid="10" name="MSIP_Label_c968a81f-7ed4-4faa-9408-9652e001dd96_Enabled">
    <vt:lpwstr>true</vt:lpwstr>
  </property>
  <property fmtid="{D5CDD505-2E9C-101B-9397-08002B2CF9AE}" pid="11" name="MSIP_Label_c968a81f-7ed4-4faa-9408-9652e001dd96_SetDate">
    <vt:lpwstr>2022-03-22T18:32:58Z</vt:lpwstr>
  </property>
  <property fmtid="{D5CDD505-2E9C-101B-9397-08002B2CF9AE}" pid="12" name="MSIP_Label_c968a81f-7ed4-4faa-9408-9652e001dd96_Method">
    <vt:lpwstr>Standard</vt:lpwstr>
  </property>
  <property fmtid="{D5CDD505-2E9C-101B-9397-08002B2CF9AE}" pid="13" name="MSIP_Label_c968a81f-7ed4-4faa-9408-9652e001dd96_Name">
    <vt:lpwstr>Unrestricted</vt:lpwstr>
  </property>
  <property fmtid="{D5CDD505-2E9C-101B-9397-08002B2CF9AE}" pid="14" name="MSIP_Label_c968a81f-7ed4-4faa-9408-9652e001dd96_SiteId">
    <vt:lpwstr>b64da4ac-e800-4cfc-8931-e607f720a1b8</vt:lpwstr>
  </property>
  <property fmtid="{D5CDD505-2E9C-101B-9397-08002B2CF9AE}" pid="15" name="MSIP_Label_c968a81f-7ed4-4faa-9408-9652e001dd96_ActionId">
    <vt:lpwstr>5ae467e0-edc2-4955-bccd-6ddb074aa499</vt:lpwstr>
  </property>
  <property fmtid="{D5CDD505-2E9C-101B-9397-08002B2CF9AE}" pid="16" name="MSIP_Label_c968a81f-7ed4-4faa-9408-9652e001dd96_ContentBits">
    <vt:lpwstr>0</vt:lpwstr>
  </property>
</Properties>
</file>