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25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6.xml" ContentType="application/vnd.openxmlformats-officedocument.presentationml.slide+xml"/>
  <Override PartName="/ppt/presentation.xml" ContentType="application/vnd.openxmlformats-officedocument.presentationml.presentation.main+xml"/>
  <Override PartName="/ppt/slides/slide24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9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3.xml" ContentType="application/vnd.openxmlformats-officedocument.presentationml.slide+xml"/>
  <Override PartName="/ppt/notesSlides/notesSlide4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.xml" ContentType="application/vnd.openxmlformats-officedocument.presentationml.notesSlide+xml"/>
  <Override PartName="/ppt/theme/theme3.xml" ContentType="application/vnd.openxmlformats-officedocument.them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customXml/itemProps5.xml" ContentType="application/vnd.openxmlformats-officedocument.customXml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changesInfos/changesInfo1.xml" ContentType="application/vnd.ms-powerpoint.changesinfo+xml"/>
  <Override PartName="/ppt/revisionInfo.xml" ContentType="application/vnd.ms-powerpoint.revisioninfo+xml"/>
  <Override PartName="/customXml/itemProps6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4058" r:id="rId6"/>
  </p:sldMasterIdLst>
  <p:notesMasterIdLst>
    <p:notesMasterId r:id="rId35"/>
  </p:notesMasterIdLst>
  <p:handoutMasterIdLst>
    <p:handoutMasterId r:id="rId36"/>
  </p:handoutMasterIdLst>
  <p:sldIdLst>
    <p:sldId id="378" r:id="rId7"/>
    <p:sldId id="388" r:id="rId8"/>
    <p:sldId id="379" r:id="rId9"/>
    <p:sldId id="380" r:id="rId10"/>
    <p:sldId id="381" r:id="rId11"/>
    <p:sldId id="382" r:id="rId12"/>
    <p:sldId id="383" r:id="rId13"/>
    <p:sldId id="389" r:id="rId14"/>
    <p:sldId id="361" r:id="rId15"/>
    <p:sldId id="344" r:id="rId16"/>
    <p:sldId id="364" r:id="rId17"/>
    <p:sldId id="362" r:id="rId18"/>
    <p:sldId id="363" r:id="rId19"/>
    <p:sldId id="365" r:id="rId20"/>
    <p:sldId id="353" r:id="rId21"/>
    <p:sldId id="390" r:id="rId22"/>
    <p:sldId id="384" r:id="rId23"/>
    <p:sldId id="385" r:id="rId24"/>
    <p:sldId id="386" r:id="rId25"/>
    <p:sldId id="387" r:id="rId26"/>
    <p:sldId id="366" r:id="rId27"/>
    <p:sldId id="367" r:id="rId28"/>
    <p:sldId id="368" r:id="rId29"/>
    <p:sldId id="369" r:id="rId30"/>
    <p:sldId id="370" r:id="rId31"/>
    <p:sldId id="371" r:id="rId32"/>
    <p:sldId id="266" r:id="rId33"/>
    <p:sldId id="320" r:id="rId34"/>
  </p:sldIdLst>
  <p:sldSz cx="9144000" cy="6858000" type="screen4x3"/>
  <p:notesSz cx="68580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2">
          <p15:clr>
            <a:srgbClr val="A4A3A4"/>
          </p15:clr>
        </p15:guide>
        <p15:guide id="2" orient="horz" pos="721">
          <p15:clr>
            <a:srgbClr val="A4A3A4"/>
          </p15:clr>
        </p15:guide>
        <p15:guide id="3" orient="horz" pos="3800">
          <p15:clr>
            <a:srgbClr val="A4A3A4"/>
          </p15:clr>
        </p15:guide>
        <p15:guide id="4" orient="horz" pos="3235">
          <p15:clr>
            <a:srgbClr val="A4A3A4"/>
          </p15:clr>
        </p15:guide>
        <p15:guide id="5" pos="339">
          <p15:clr>
            <a:srgbClr val="A4A3A4"/>
          </p15:clr>
        </p15:guide>
        <p15:guide id="6" pos="28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3A00"/>
    <a:srgbClr val="DE3A00"/>
    <a:srgbClr val="C43300"/>
    <a:srgbClr val="FF4500"/>
    <a:srgbClr val="FFA500"/>
    <a:srgbClr val="FF9966"/>
    <a:srgbClr val="FFFF00"/>
    <a:srgbClr val="80008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BE14BF-A49C-4CBD-98FB-7A09F773F872}" v="63" dt="2020-11-05T15:53:08.6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7718" autoAdjust="0"/>
    <p:restoredTop sz="94650" autoAdjust="0"/>
  </p:normalViewPr>
  <p:slideViewPr>
    <p:cSldViewPr snapToGrid="0">
      <p:cViewPr varScale="1">
        <p:scale>
          <a:sx n="65" d="100"/>
          <a:sy n="65" d="100"/>
        </p:scale>
        <p:origin x="72" y="1038"/>
      </p:cViewPr>
      <p:guideLst>
        <p:guide orient="horz" pos="542"/>
        <p:guide orient="horz" pos="721"/>
        <p:guide orient="horz" pos="3800"/>
        <p:guide orient="horz" pos="3235"/>
        <p:guide pos="339"/>
        <p:guide pos="2872"/>
      </p:guideLst>
    </p:cSldViewPr>
  </p:slideViewPr>
  <p:outlineViewPr>
    <p:cViewPr>
      <p:scale>
        <a:sx n="33" d="100"/>
        <a:sy n="33" d="100"/>
      </p:scale>
      <p:origin x="0" y="-85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135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theme" Target="theme/theme1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microsoft.com/office/2015/10/relationships/revisionInfo" Target="revisionInfo.xml"/><Relationship Id="rId7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customXml" Target="../customXml/item6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notesMaster" Target="notesMasters/notesMaster1.xml"/><Relationship Id="rId43" Type="http://schemas.microsoft.com/office/2016/11/relationships/changesInfo" Target="changesInfos/changesInfo1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Scott" userId="0dba5c2a25f57aa7" providerId="LiveId" clId="{BBBE14BF-A49C-4CBD-98FB-7A09F773F872}"/>
    <pc:docChg chg="modSld modMainMaster">
      <pc:chgData name="David Scott" userId="0dba5c2a25f57aa7" providerId="LiveId" clId="{BBBE14BF-A49C-4CBD-98FB-7A09F773F872}" dt="2020-11-05T15:53:08.652" v="66" actId="1037"/>
      <pc:docMkLst>
        <pc:docMk/>
      </pc:docMkLst>
      <pc:sldChg chg="modSp">
        <pc:chgData name="David Scott" userId="0dba5c2a25f57aa7" providerId="LiveId" clId="{BBBE14BF-A49C-4CBD-98FB-7A09F773F872}" dt="2020-11-05T15:53:08.652" v="66" actId="1037"/>
        <pc:sldMkLst>
          <pc:docMk/>
          <pc:sldMk cId="4188148048" sldId="376"/>
        </pc:sldMkLst>
        <pc:spChg chg="mod">
          <ac:chgData name="David Scott" userId="0dba5c2a25f57aa7" providerId="LiveId" clId="{BBBE14BF-A49C-4CBD-98FB-7A09F773F872}" dt="2020-11-05T15:52:37.785" v="64" actId="1036"/>
          <ac:spMkLst>
            <pc:docMk/>
            <pc:sldMk cId="4188148048" sldId="376"/>
            <ac:spMk id="2" creationId="{AB2C9616-26B9-4878-94FD-8BD68BCA67D7}"/>
          </ac:spMkLst>
        </pc:spChg>
        <pc:spChg chg="mod">
          <ac:chgData name="David Scott" userId="0dba5c2a25f57aa7" providerId="LiveId" clId="{BBBE14BF-A49C-4CBD-98FB-7A09F773F872}" dt="2020-11-05T15:53:08.652" v="66" actId="1037"/>
          <ac:spMkLst>
            <pc:docMk/>
            <pc:sldMk cId="4188148048" sldId="376"/>
            <ac:spMk id="3" creationId="{7CFC12AD-C23F-4C8B-804B-E47BCF543592}"/>
          </ac:spMkLst>
        </pc:spChg>
      </pc:sldChg>
      <pc:sldMasterChg chg="modSldLayout">
        <pc:chgData name="David Scott" userId="0dba5c2a25f57aa7" providerId="LiveId" clId="{BBBE14BF-A49C-4CBD-98FB-7A09F773F872}" dt="2020-11-04T18:58:37.868" v="3" actId="20577"/>
        <pc:sldMasterMkLst>
          <pc:docMk/>
          <pc:sldMasterMk cId="1237985795" sldId="2147484058"/>
        </pc:sldMasterMkLst>
        <pc:sldLayoutChg chg="modSp mod">
          <pc:chgData name="David Scott" userId="0dba5c2a25f57aa7" providerId="LiveId" clId="{BBBE14BF-A49C-4CBD-98FB-7A09F773F872}" dt="2020-11-04T18:58:37.868" v="3" actId="20577"/>
          <pc:sldLayoutMkLst>
            <pc:docMk/>
            <pc:sldMasterMk cId="1237985795" sldId="2147484058"/>
            <pc:sldLayoutMk cId="2868513334" sldId="2147484065"/>
          </pc:sldLayoutMkLst>
          <pc:spChg chg="mod">
            <ac:chgData name="David Scott" userId="0dba5c2a25f57aa7" providerId="LiveId" clId="{BBBE14BF-A49C-4CBD-98FB-7A09F773F872}" dt="2020-11-04T18:58:37.868" v="3" actId="20577"/>
            <ac:spMkLst>
              <pc:docMk/>
              <pc:sldMasterMk cId="1237985795" sldId="2147484058"/>
              <pc:sldLayoutMk cId="2868513334" sldId="2147484065"/>
              <ac:spMk id="2" creationId="{0E7500A6-D3AF-4938-A213-71A950993897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20" tIns="45510" rIns="91020" bIns="45510" numCol="1" anchor="t" anchorCtr="0" compatLnSpc="1">
            <a:prstTxWarp prst="textNoShape">
              <a:avLst/>
            </a:prstTxWarp>
          </a:bodyPr>
          <a:lstStyle>
            <a:lvl1pPr algn="l" defTabSz="911225" eaLnBrk="1" hangingPunct="1">
              <a:defRPr sz="1200" b="0">
                <a:latin typeface="Times New Roman" pitchFamily="2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20" tIns="45510" rIns="91020" bIns="45510" numCol="1" anchor="t" anchorCtr="0" compatLnSpc="1">
            <a:prstTxWarp prst="textNoShape">
              <a:avLst/>
            </a:prstTxWarp>
          </a:bodyPr>
          <a:lstStyle>
            <a:lvl1pPr algn="r" defTabSz="911225" eaLnBrk="1" hangingPunct="1">
              <a:defRPr sz="1200" b="0">
                <a:latin typeface="Times New Roman" pitchFamily="2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20" tIns="45510" rIns="91020" bIns="45510" numCol="1" anchor="b" anchorCtr="0" compatLnSpc="1">
            <a:prstTxWarp prst="textNoShape">
              <a:avLst/>
            </a:prstTxWarp>
          </a:bodyPr>
          <a:lstStyle>
            <a:lvl1pPr algn="l" defTabSz="911225" eaLnBrk="1" hangingPunct="1">
              <a:defRPr sz="1200" b="0">
                <a:latin typeface="Times New Roman" pitchFamily="2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20" tIns="45510" rIns="91020" bIns="45510" numCol="1" anchor="b" anchorCtr="0" compatLnSpc="1">
            <a:prstTxWarp prst="textNoShape">
              <a:avLst/>
            </a:prstTxWarp>
          </a:bodyPr>
          <a:lstStyle>
            <a:lvl1pPr algn="r" defTabSz="91122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B8300089-C4E6-4BBF-AEDF-ABB799F150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31012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20" tIns="45510" rIns="91020" bIns="45510" numCol="1" anchor="t" anchorCtr="0" compatLnSpc="1">
            <a:prstTxWarp prst="textNoShape">
              <a:avLst/>
            </a:prstTxWarp>
          </a:bodyPr>
          <a:lstStyle>
            <a:lvl1pPr algn="l" defTabSz="911225" eaLnBrk="1" hangingPunct="1">
              <a:defRPr sz="1200" b="0">
                <a:latin typeface="Times New Roman" pitchFamily="2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20" tIns="45510" rIns="91020" bIns="45510" numCol="1" anchor="t" anchorCtr="0" compatLnSpc="1">
            <a:prstTxWarp prst="textNoShape">
              <a:avLst/>
            </a:prstTxWarp>
          </a:bodyPr>
          <a:lstStyle>
            <a:lvl1pPr algn="r" defTabSz="911225" eaLnBrk="1" hangingPunct="1">
              <a:defRPr sz="1200" b="0">
                <a:latin typeface="Times New Roman" pitchFamily="2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20" tIns="45510" rIns="91020" bIns="455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20" tIns="45510" rIns="91020" bIns="45510" numCol="1" anchor="b" anchorCtr="0" compatLnSpc="1">
            <a:prstTxWarp prst="textNoShape">
              <a:avLst/>
            </a:prstTxWarp>
          </a:bodyPr>
          <a:lstStyle>
            <a:lvl1pPr algn="l" defTabSz="911225" eaLnBrk="1" hangingPunct="1">
              <a:defRPr sz="1200" b="0">
                <a:latin typeface="Times New Roman" pitchFamily="2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20" tIns="45510" rIns="91020" bIns="45510" numCol="1" anchor="b" anchorCtr="0" compatLnSpc="1">
            <a:prstTxWarp prst="textNoShape">
              <a:avLst/>
            </a:prstTxWarp>
          </a:bodyPr>
          <a:lstStyle>
            <a:lvl1pPr algn="r" defTabSz="91122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DD78BA7C-B5F8-476A-8D6E-18F9A2638B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92396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2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2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2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2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2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BA7C-B5F8-476A-8D6E-18F9A2638B8B}" type="slidenum">
              <a:rPr lang="en-US" altLang="en-US" smtClean="0"/>
              <a:pPr/>
              <a:t>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694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823546-6BA4-450C-B90C-3C8FB8A5DBE9}" type="slidenum">
              <a:rPr lang="en-US" altLang="en-US" sz="1200">
                <a:latin typeface="Times New Roman" panose="02020603050405020304" pitchFamily="18" charset="0"/>
              </a:rPr>
              <a:pPr/>
              <a:t>9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295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823546-6BA4-450C-B90C-3C8FB8A5DBE9}" type="slidenum">
              <a:rPr lang="en-US" altLang="en-US" sz="1200">
                <a:latin typeface="Times New Roman" panose="02020603050405020304" pitchFamily="18" charset="0"/>
              </a:rPr>
              <a:pPr/>
              <a:t>10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9808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823546-6BA4-450C-B90C-3C8FB8A5DBE9}" type="slidenum">
              <a:rPr lang="en-US" altLang="en-US" sz="1200">
                <a:latin typeface="Times New Roman" panose="02020603050405020304" pitchFamily="18" charset="0"/>
              </a:rPr>
              <a:pPr/>
              <a:t>11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6719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823546-6BA4-450C-B90C-3C8FB8A5DBE9}" type="slidenum">
              <a:rPr lang="en-US" altLang="en-US" sz="1200">
                <a:latin typeface="Times New Roman" panose="02020603050405020304" pitchFamily="18" charset="0"/>
              </a:rPr>
              <a:pPr/>
              <a:t>12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1108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823546-6BA4-450C-B90C-3C8FB8A5DBE9}" type="slidenum">
              <a:rPr lang="en-US" altLang="en-US" sz="1200">
                <a:latin typeface="Times New Roman" panose="02020603050405020304" pitchFamily="18" charset="0"/>
              </a:rPr>
              <a:pPr/>
              <a:t>13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442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BA7C-B5F8-476A-8D6E-18F9A2638B8B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42637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BA7C-B5F8-476A-8D6E-18F9A2638B8B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574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BA7C-B5F8-476A-8D6E-18F9A2638B8B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21097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BA7C-B5F8-476A-8D6E-18F9A2638B8B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64548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BA7C-B5F8-476A-8D6E-18F9A2638B8B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1230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BA7C-B5F8-476A-8D6E-18F9A2638B8B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5988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BA7C-B5F8-476A-8D6E-18F9A2638B8B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4030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823546-6BA4-450C-B90C-3C8FB8A5DBE9}" type="slidenum">
              <a:rPr lang="en-US" altLang="en-US" sz="1200">
                <a:latin typeface="Times New Roman" panose="02020603050405020304" pitchFamily="18" charset="0"/>
              </a:rPr>
              <a:pPr/>
              <a:t>20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5174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823546-6BA4-450C-B90C-3C8FB8A5DBE9}" type="slidenum">
              <a:rPr lang="en-US" altLang="en-US" sz="1200">
                <a:latin typeface="Times New Roman" panose="02020603050405020304" pitchFamily="18" charset="0"/>
              </a:rPr>
              <a:pPr/>
              <a:t>21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7371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823546-6BA4-450C-B90C-3C8FB8A5DBE9}" type="slidenum">
              <a:rPr lang="en-US" altLang="en-US" sz="1200">
                <a:latin typeface="Times New Roman" panose="02020603050405020304" pitchFamily="18" charset="0"/>
              </a:rPr>
              <a:pPr/>
              <a:t>22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5317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823546-6BA4-450C-B90C-3C8FB8A5DBE9}" type="slidenum">
              <a:rPr lang="en-US" altLang="en-US" sz="1200">
                <a:latin typeface="Times New Roman" panose="02020603050405020304" pitchFamily="18" charset="0"/>
              </a:rPr>
              <a:pPr/>
              <a:t>23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0665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823546-6BA4-450C-B90C-3C8FB8A5DBE9}" type="slidenum">
              <a:rPr lang="en-US" altLang="en-US" sz="1200">
                <a:latin typeface="Times New Roman" panose="02020603050405020304" pitchFamily="18" charset="0"/>
              </a:rPr>
              <a:pPr/>
              <a:t>24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16367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823546-6BA4-450C-B90C-3C8FB8A5DBE9}" type="slidenum">
              <a:rPr lang="en-US" altLang="en-US" sz="1200">
                <a:latin typeface="Times New Roman" panose="02020603050405020304" pitchFamily="18" charset="0"/>
              </a:rPr>
              <a:pPr/>
              <a:t>25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8398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BA7C-B5F8-476A-8D6E-18F9A2638B8B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849995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185DE71-B139-42E3-A475-F010FE575B7F}" type="slidenum">
              <a:rPr lang="en-US" altLang="en-US" sz="1200">
                <a:latin typeface="Times New Roman" panose="02020603050405020304" pitchFamily="18" charset="0"/>
              </a:rPr>
              <a:pPr/>
              <a:t>27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205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BA7C-B5F8-476A-8D6E-18F9A2638B8B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45362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BA7C-B5F8-476A-8D6E-18F9A2638B8B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2019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BA7C-B5F8-476A-8D6E-18F9A2638B8B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8364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BA7C-B5F8-476A-8D6E-18F9A2638B8B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18246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BA7C-B5F8-476A-8D6E-18F9A2638B8B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2236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8BA7C-B5F8-476A-8D6E-18F9A2638B8B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71084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1225"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823546-6BA4-450C-B90C-3C8FB8A5DBE9}" type="slidenum">
              <a:rPr lang="en-US" altLang="en-US" sz="1200">
                <a:latin typeface="Times New Roman" panose="02020603050405020304" pitchFamily="18" charset="0"/>
              </a:rPr>
              <a:pPr/>
              <a:t>8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257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0DA32AB-7A47-4D11-844B-72F3C1EEB4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02940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E5BA74F-A20D-40E2-97B7-C3EECD77A96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72937" y="374309"/>
            <a:ext cx="739812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kern="1200" dirty="0" err="1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>
                      <a:alpha val="80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En</a:t>
            </a:r>
            <a:r>
              <a:rPr lang="en-US" sz="4000" b="1" kern="1200" dirty="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>
                      <a:alpha val="80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 Route - Radar Associate Controller </a:t>
            </a:r>
            <a:r>
              <a:rPr lang="en-US" sz="4000" b="1" kern="1200" dirty="0" smtClean="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>
                      <a:alpha val="80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Training Part A:</a:t>
            </a:r>
            <a:endParaRPr lang="en-US" sz="4000" b="1" kern="1200" dirty="0">
              <a:solidFill>
                <a:schemeClr val="bg1"/>
              </a:solidFill>
              <a:effectLst>
                <a:outerShdw blurRad="50800" dist="50800" dir="2700000" algn="ctr" rotWithShape="0">
                  <a:schemeClr val="tx1">
                    <a:alpha val="80000"/>
                  </a:schemeClr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kern="1200" dirty="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>
                      <a:alpha val="80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Basic Concepts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3C48BE-6D72-49DB-82A1-0BD42854B5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945394" y="6336792"/>
            <a:ext cx="56995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228600" indent="-228600" algn="r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 sz="1200" b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>
                <a:solidFill>
                  <a:srgbClr val="FFFFFF"/>
                </a:solidFill>
              </a:rPr>
              <a:pPr marL="0" indent="0">
                <a:buFont typeface="+mj-lt"/>
                <a:buNone/>
              </a:pPr>
              <a:t>‹#›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F1F7D3C-8488-4489-9564-D71EC02FE90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12676" y="3042180"/>
            <a:ext cx="67186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1200" dirty="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>
                      <a:alpha val="80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Lesson 13: Special VFR Operations</a:t>
            </a:r>
            <a:endParaRPr lang="en-US" sz="1400" b="1" kern="1200" dirty="0">
              <a:solidFill>
                <a:srgbClr val="FFFF00"/>
              </a:solidFill>
              <a:effectLst>
                <a:outerShdw blurRad="50800" dist="50800" dir="2700000" algn="ctr" rotWithShape="0">
                  <a:schemeClr val="tx1">
                    <a:alpha val="80000"/>
                  </a:schemeClr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E7500A6-D3AF-4938-A213-71A95099389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881040" y="4744300"/>
            <a:ext cx="338192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kern="1200" dirty="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>
                      <a:alpha val="80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Course - 55054001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kern="1200" dirty="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>
                      <a:alpha val="80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Version - </a:t>
            </a:r>
            <a:r>
              <a:rPr lang="en-US" sz="1400" b="1" kern="1200" dirty="0" smtClean="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>
                      <a:alpha val="80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1.0 2022.08</a:t>
            </a:r>
            <a:endParaRPr lang="en-US" sz="1400" b="1" kern="1200" dirty="0">
              <a:solidFill>
                <a:schemeClr val="bg1"/>
              </a:solidFill>
              <a:effectLst>
                <a:outerShdw blurRad="50800" dist="50800" dir="2700000" algn="ctr" rotWithShape="0">
                  <a:schemeClr val="tx1">
                    <a:alpha val="80000"/>
                  </a:schemeClr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851333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esson 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EEFEF2-751E-4C1D-ABC6-CC37EA0FF61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28625" y="295345"/>
            <a:ext cx="642990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kern="12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Lesson Objectives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E3D82B-93D6-4BE1-8B9B-453268257D2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28625" y="1303293"/>
            <a:ext cx="808672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/>
              <a:t>At the end of this lesson, you will be able to identify:</a:t>
            </a:r>
            <a:r>
              <a:rPr lang="en-US" sz="2800" b="0" i="1" dirty="0"/>
              <a:t> </a:t>
            </a:r>
            <a:endParaRPr lang="en-US" sz="2800" b="0" i="1" kern="1200" dirty="0">
              <a:solidFill>
                <a:srgbClr val="002060"/>
              </a:solidFill>
              <a:effectLst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36594CA-AD94-4D81-8AB0-408C536E569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924" y="2364627"/>
            <a:ext cx="7972425" cy="352946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Enter objectives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61340514-C901-471B-8833-2CD700B0B9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36792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228600" indent="-228600" algn="r">
              <a:buFont typeface="+mj-lt"/>
              <a:buAutoNum type="arabicPeriod"/>
              <a:defRPr sz="1200" b="0">
                <a:solidFill>
                  <a:schemeClr val="bg1"/>
                </a:solidFill>
              </a:defRPr>
            </a:lvl1pPr>
          </a:lstStyle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365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400"/>
            </a:lvl3pPr>
            <a:lvl4pPr>
              <a:defRPr sz="24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E72CE139-DD31-4A5E-A9E8-435FF0791D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36792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228600" indent="-228600" algn="r">
              <a:buFont typeface="+mj-lt"/>
              <a:buAutoNum type="arabicPeriod"/>
              <a:defRPr sz="1200" b="0">
                <a:solidFill>
                  <a:schemeClr val="bg1"/>
                </a:solidFill>
              </a:defRPr>
            </a:lvl1pPr>
          </a:lstStyle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40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sson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EEFEF2-751E-4C1D-ABC6-CC37EA0FF61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28625" y="295345"/>
            <a:ext cx="642990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kern="12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Lesson Summary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E3D82B-93D6-4BE1-8B9B-453268257D2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28625" y="1303293"/>
            <a:ext cx="80867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/>
              <a:t>This lesson covered:</a:t>
            </a:r>
            <a:r>
              <a:rPr lang="en-US" sz="2800" b="0" i="1" dirty="0"/>
              <a:t> </a:t>
            </a:r>
            <a:endParaRPr lang="en-US" sz="2800" b="0" i="1" kern="1200" dirty="0">
              <a:solidFill>
                <a:srgbClr val="002060"/>
              </a:solidFill>
              <a:effectLst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36594CA-AD94-4D81-8AB0-408C536E569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924" y="2067593"/>
            <a:ext cx="7972425" cy="3826502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Enter objectives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5B898C51-008A-4491-B760-6F1DDB3E98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36792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228600" indent="-228600" algn="r">
              <a:buFont typeface="+mj-lt"/>
              <a:buAutoNum type="arabicPeriod"/>
              <a:defRPr sz="1200" b="0">
                <a:solidFill>
                  <a:schemeClr val="bg1"/>
                </a:solidFill>
              </a:defRPr>
            </a:lvl1pPr>
          </a:lstStyle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050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rgbClr val="FFFFFF"/>
            </a:gs>
            <a:gs pos="50000">
              <a:srgbClr val="FBFBFB"/>
            </a:gs>
            <a:gs pos="100000">
              <a:srgbClr val="D0D0D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7"/>
          <p:cNvSpPr>
            <a:spLocks noChangeArrowheads="1"/>
          </p:cNvSpPr>
          <p:nvPr userDrawn="1"/>
        </p:nvSpPr>
        <p:spPr bwMode="auto">
          <a:xfrm>
            <a:off x="-22225" y="6038850"/>
            <a:ext cx="9166225" cy="819150"/>
          </a:xfrm>
          <a:prstGeom prst="rect">
            <a:avLst/>
          </a:prstGeom>
          <a:solidFill>
            <a:srgbClr val="1D2F68"/>
          </a:solidFill>
          <a:ln w="9525">
            <a:solidFill>
              <a:srgbClr val="1D2F6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5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344488"/>
            <a:ext cx="8472488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Select to edit master title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508125"/>
            <a:ext cx="8050213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Select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2" name="Picture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6105525"/>
            <a:ext cx="6953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981075" y="6336792"/>
            <a:ext cx="288659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alpha val="80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Lesson 13: Special VFR Operations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457950" y="6336792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228600" indent="-228600" algn="r">
              <a:buFont typeface="+mj-lt"/>
              <a:buAutoNum type="arabicPeriod"/>
              <a:defRPr sz="1200" b="0">
                <a:solidFill>
                  <a:schemeClr val="bg1"/>
                </a:solidFill>
              </a:defRPr>
            </a:lvl1pPr>
          </a:lstStyle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985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63" r:id="rId2"/>
    <p:sldLayoutId id="2147484062" r:id="rId3"/>
    <p:sldLayoutId id="2147484064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1D2F6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672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00">
              <a:srgbClr val="FBFBFB"/>
            </a:gs>
            <a:gs pos="100000">
              <a:srgbClr val="D0D0D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Knowledge Check</a:t>
            </a:r>
            <a:endParaRPr lang="en-US" altLang="en-US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428625" y="1355787"/>
            <a:ext cx="839128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What are Special VFR Conditions?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endParaRPr lang="en-US" sz="1600" dirty="0"/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Meteorological conditions in Class A airspace which permit VFR flight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Meteorological conditions greater than standard VMC 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Meteorological conditions less than basic VFR minima which permit flight under visual flight rules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663" y="6261870"/>
            <a:ext cx="394232" cy="365760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36792"/>
            <a:ext cx="2057400" cy="274320"/>
          </a:xfrm>
        </p:spPr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06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00">
              <a:srgbClr val="FBFBFB"/>
            </a:gs>
            <a:gs pos="100000">
              <a:srgbClr val="D0D0D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Knowledge Check</a:t>
            </a:r>
            <a:endParaRPr lang="en-US" altLang="en-US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428625" y="1355787"/>
            <a:ext cx="839128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What is the priority for assigning Special VFR clearances?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endParaRPr lang="en-US" sz="1600" dirty="0"/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Airborne Special VFR aircraft over IFR aircraft on the ground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First come, first served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IFR aircraft over Special VFR aircraft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663" y="6261870"/>
            <a:ext cx="394232" cy="365760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36792"/>
            <a:ext cx="2057400" cy="274320"/>
          </a:xfrm>
        </p:spPr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462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00">
              <a:srgbClr val="FBFBFB"/>
            </a:gs>
            <a:gs pos="100000">
              <a:srgbClr val="D0D0D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Knowledge Check</a:t>
            </a:r>
            <a:endParaRPr lang="en-US" altLang="en-US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428625" y="1355787"/>
            <a:ext cx="839128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What is the basic </a:t>
            </a:r>
            <a:r>
              <a:rPr lang="en-US" sz="2800" b="1" dirty="0" smtClean="0"/>
              <a:t>SVFR </a:t>
            </a:r>
            <a:r>
              <a:rPr lang="en-US" sz="2800" b="1" dirty="0"/>
              <a:t>visibility minimum for Class D airspace?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endParaRPr lang="en-US" sz="1600" dirty="0"/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1 mile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3 miles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5 miles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663" y="6261870"/>
            <a:ext cx="394232" cy="365760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36792"/>
            <a:ext cx="2057400" cy="274320"/>
          </a:xfrm>
        </p:spPr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65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00">
              <a:srgbClr val="FBFBFB"/>
            </a:gs>
            <a:gs pos="100000">
              <a:srgbClr val="D0D0D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Knowledge Check</a:t>
            </a:r>
            <a:endParaRPr lang="en-US" altLang="en-US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428625" y="1355787"/>
            <a:ext cx="839128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Which of the following is a requirement for issuing </a:t>
            </a:r>
            <a:r>
              <a:rPr lang="en-US" sz="2800" b="1" dirty="0" smtClean="0"/>
              <a:t>a Special </a:t>
            </a:r>
            <a:r>
              <a:rPr lang="en-US" sz="2800" b="1" dirty="0"/>
              <a:t>VFR clearance?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endParaRPr lang="en-US" sz="1600" dirty="0"/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Visibility above 5 miles within the surface area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Radar service at the airport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Must be requested by the pilot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663" y="6261870"/>
            <a:ext cx="394232" cy="365760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36792"/>
            <a:ext cx="2057400" cy="274320"/>
          </a:xfrm>
        </p:spPr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769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00">
              <a:srgbClr val="FBFBFB"/>
            </a:gs>
            <a:gs pos="100000">
              <a:srgbClr val="D0D0D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Knowledge Check</a:t>
            </a:r>
            <a:endParaRPr lang="en-US" altLang="en-US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428625" y="1355787"/>
            <a:ext cx="839128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What is the vertical separation minima for separating Special VFR aircraft from IFR aircraft?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endParaRPr lang="en-US" sz="1600" dirty="0"/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500’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1,000’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2,000’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663" y="6261870"/>
            <a:ext cx="394232" cy="365760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36792"/>
            <a:ext cx="2057400" cy="274320"/>
          </a:xfrm>
        </p:spPr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439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C9616-26B9-4878-94FD-8BD68BCA6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Climb to VFR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C12AD-C23F-4C8B-804B-E47BCF543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Authorize an aircraft to climb to VFR upon request if the only weather limitation is restricted visibility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b="0" dirty="0"/>
              <a:t>CLIMB TO V-F-R WITHIN (name) SURFACE AREA/WITHIN (a specified distance) MILES FROM (airport name) AIRPORT, MAINTAIN SPECIAL V-F-R CONDITIONS UNTIL REACHING V-F-R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36792"/>
            <a:ext cx="2057400" cy="274320"/>
          </a:xfrm>
        </p:spPr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44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SVFR Local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Authorize local SVFR operations for a specified period:</a:t>
            </a:r>
          </a:p>
          <a:p>
            <a:pPr lvl="1"/>
            <a:r>
              <a:rPr lang="en-US" dirty="0"/>
              <a:t>For a series of landings and takeoffs, etc.</a:t>
            </a:r>
          </a:p>
          <a:p>
            <a:pPr lvl="1"/>
            <a:r>
              <a:rPr lang="en-US" dirty="0"/>
              <a:t>If the aircraft can be recalled when traffic or weather conditions require</a:t>
            </a:r>
          </a:p>
          <a:p>
            <a:pPr lvl="1"/>
            <a:r>
              <a:rPr lang="en-US" dirty="0"/>
              <a:t>Where warranted, may be contained in an LOA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b="0" dirty="0"/>
              <a:t>LOCAL SPECIAL V-F-R OPERATIONS IN THE IMMEDIATE VICINITY OF (name) AIRPORT ARE AUTHORIZED UNTIL (time). MAINTAIN SPECIAL V-F-R CONDITIONS.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15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663" y="6261870"/>
            <a:ext cx="394232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593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Ground Visibility Below 1 Mile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425680"/>
            <a:ext cx="8050213" cy="4391025"/>
          </a:xfrm>
        </p:spPr>
        <p:txBody>
          <a:bodyPr/>
          <a:lstStyle/>
          <a:p>
            <a:r>
              <a:rPr lang="en-US" dirty="0"/>
              <a:t>Treat requests for SVFR fixed-wing operations as follows when the ground visibility is officially reported at an airport as less than 1 mile:</a:t>
            </a:r>
          </a:p>
          <a:p>
            <a:pPr lvl="1"/>
            <a:r>
              <a:rPr lang="en-US" dirty="0"/>
              <a:t>Inform departing aircraft a clearance cannot be issued</a:t>
            </a:r>
          </a:p>
          <a:p>
            <a:pPr lvl="1"/>
            <a:r>
              <a:rPr lang="en-US" dirty="0"/>
              <a:t>Inform arriving aircraft operating outside of the surface area that unless an emergency exists, a clearance cannot be issued</a:t>
            </a:r>
          </a:p>
          <a:p>
            <a:pPr lvl="1"/>
            <a:r>
              <a:rPr lang="en-US" dirty="0"/>
              <a:t>Inform arriving aircraft operating VFR/SVFR within the surface area to advise intentions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16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663" y="6261870"/>
            <a:ext cx="394232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46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585216"/>
            <a:ext cx="8472488" cy="585216"/>
          </a:xfrm>
        </p:spPr>
        <p:txBody>
          <a:bodyPr/>
          <a:lstStyle/>
          <a:p>
            <a:r>
              <a:rPr lang="en-US" dirty="0"/>
              <a:t>Ground Visibility Below 1 Mile </a:t>
            </a:r>
            <a:r>
              <a:rPr lang="en-US" sz="3200" i="1" dirty="0"/>
              <a:t>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20550"/>
            <a:ext cx="8050213" cy="4391025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Authorize scheduled air carrier aircraft in the U.S. to conduct operations if ground visibility is not less than 1/2 </a:t>
            </a:r>
            <a:r>
              <a:rPr lang="en-US" dirty="0" smtClean="0"/>
              <a:t>mile if:</a:t>
            </a:r>
            <a:endParaRPr lang="en-US" dirty="0"/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dirty="0" smtClean="0"/>
              <a:t>All </a:t>
            </a:r>
            <a:r>
              <a:rPr lang="en-US" dirty="0"/>
              <a:t>turns after takeoff or before landing, and all flights beyond 1 mile from the airport boundary can be accomplished above or outside the area of local surface visibility restriction (e.g., smoke, dust, blowing snow or sand)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24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Flight Visibility Below 1 Mile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When weather conditions are not reported at an airport and the pilot advises the flight visibility is less than 1 mile: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Inform departing aircraft a clearance cannot be issued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Inform arriving aircraft operating outside the surface area a clearance cannot be issued unless an emergency exists</a:t>
            </a:r>
          </a:p>
          <a:p>
            <a:r>
              <a:rPr lang="en-US" dirty="0"/>
              <a:t>Request the intentions of an arriving aircraft operating within the surface area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18</a:t>
            </a:fld>
            <a:endParaRPr lang="en-US" dirty="0"/>
          </a:p>
        </p:txBody>
      </p:sp>
      <p:pic>
        <p:nvPicPr>
          <p:cNvPr id="5" name="Click ico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663" y="6261870"/>
            <a:ext cx="394232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78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Requirements for SVFR operations</a:t>
            </a:r>
          </a:p>
          <a:p>
            <a:r>
              <a:rPr lang="en-US" dirty="0"/>
              <a:t>Procedures for SVFR operations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19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585216"/>
            <a:ext cx="8472488" cy="609600"/>
          </a:xfrm>
        </p:spPr>
        <p:txBody>
          <a:bodyPr/>
          <a:lstStyle/>
          <a:p>
            <a:r>
              <a:rPr lang="en-US" dirty="0"/>
              <a:t>Flight Visibility Below 1 Mile </a:t>
            </a:r>
            <a:r>
              <a:rPr lang="en-US" sz="3200" i="1" dirty="0"/>
              <a:t>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/>
              <a:t>Clear an aircraft to land at an airport with an operating control tower, traffic permitting, if the pilot reports the airport in sight</a:t>
            </a:r>
          </a:p>
          <a:p>
            <a:pPr lvl="1"/>
            <a:r>
              <a:rPr lang="en-US" sz="2300" dirty="0"/>
              <a:t>The pilot is responsible to continue to the airport or exit the surface area</a:t>
            </a:r>
          </a:p>
          <a:p>
            <a:pPr lvl="1"/>
            <a:r>
              <a:rPr lang="en-US" sz="2300" dirty="0"/>
              <a:t>VFR aircraft are prohibited from landing at any airport within a surface area when flight visibility is less than 1 mile</a:t>
            </a:r>
          </a:p>
          <a:p>
            <a:pPr lvl="2"/>
            <a:r>
              <a:rPr lang="en-US" sz="2000" dirty="0"/>
              <a:t>Pilots could inadvertently encounter conditions below SVFR minimums due to rapidly changing weather</a:t>
            </a:r>
          </a:p>
          <a:p>
            <a:pPr lvl="2"/>
            <a:r>
              <a:rPr lang="en-US" sz="2000" dirty="0"/>
              <a:t>The pilot is best suited to determine the action to be taken under SVFR between sunrise and sunset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19</a:t>
            </a:fld>
            <a:endParaRPr lang="en-US" dirty="0"/>
          </a:p>
        </p:txBody>
      </p:sp>
      <p:pic>
        <p:nvPicPr>
          <p:cNvPr id="5" name="Click ico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663" y="6261870"/>
            <a:ext cx="394232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890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00">
              <a:srgbClr val="FBFBFB"/>
            </a:gs>
            <a:gs pos="100000">
              <a:srgbClr val="D0D0D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Knowledge Check</a:t>
            </a:r>
            <a:endParaRPr lang="en-US" altLang="en-US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428625" y="1355787"/>
            <a:ext cx="839128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What must be possible to allow local Special VFR operations?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endParaRPr lang="en-US" sz="1600" dirty="0"/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The aircraft can be recalled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Visibility over 3 miles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Visual contact with the aircraft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663" y="6261870"/>
            <a:ext cx="394232" cy="365760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36792"/>
            <a:ext cx="2057400" cy="274320"/>
          </a:xfrm>
        </p:spPr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22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00">
              <a:srgbClr val="FBFBFB"/>
            </a:gs>
            <a:gs pos="100000">
              <a:srgbClr val="D0D0D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Knowledge Check</a:t>
            </a:r>
            <a:endParaRPr lang="en-US" altLang="en-US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428625" y="1355787"/>
            <a:ext cx="839128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What is the required ground visibility to authorize Special VFR operations by scheduled air carrier aircraft within the U.S.?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endParaRPr lang="en-US" sz="1600" dirty="0"/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3 miles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1 mile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1/2 mile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663" y="6261870"/>
            <a:ext cx="394232" cy="365760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36792"/>
            <a:ext cx="2057400" cy="274320"/>
          </a:xfrm>
        </p:spPr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02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00">
              <a:srgbClr val="FBFBFB"/>
            </a:gs>
            <a:gs pos="100000">
              <a:srgbClr val="D0D0D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Knowledge Check</a:t>
            </a:r>
            <a:endParaRPr lang="en-US" altLang="en-US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428625" y="1355787"/>
            <a:ext cx="839128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When may flight visibility be used for determining Special VFR visibility minima?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endParaRPr lang="en-US" sz="1600" dirty="0"/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When there is no official reported ground visibility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Only during sunset to sunrise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When the surface area is within Class G airspace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663" y="6261870"/>
            <a:ext cx="394232" cy="365760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36792"/>
            <a:ext cx="2057400" cy="274320"/>
          </a:xfrm>
        </p:spPr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223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00">
              <a:srgbClr val="FBFBFB"/>
            </a:gs>
            <a:gs pos="100000">
              <a:srgbClr val="D0D0D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Knowledge Check</a:t>
            </a:r>
            <a:endParaRPr lang="en-US" altLang="en-US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428625" y="1355787"/>
            <a:ext cx="83912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Weather conditions are not reported at an airport, and flight visibility is less than 1 mile. When may you issue a clearance to enter the surface area?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endParaRPr lang="en-US" sz="1600" dirty="0"/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When requested by the pilot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If an emergency exists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During </a:t>
            </a:r>
            <a:r>
              <a:rPr lang="en-US" sz="2400" dirty="0" err="1" smtClean="0"/>
              <a:t>nightime</a:t>
            </a:r>
            <a:r>
              <a:rPr lang="en-US" sz="2400" dirty="0" smtClean="0"/>
              <a:t> </a:t>
            </a:r>
            <a:r>
              <a:rPr lang="en-US" sz="2400" dirty="0"/>
              <a:t>hours only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663" y="6261870"/>
            <a:ext cx="394232" cy="365760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36792"/>
            <a:ext cx="2057400" cy="274320"/>
          </a:xfrm>
        </p:spPr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56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00">
              <a:srgbClr val="FBFBFB"/>
            </a:gs>
            <a:gs pos="100000">
              <a:srgbClr val="D0D0D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Knowledge Check</a:t>
            </a:r>
            <a:endParaRPr lang="en-US" altLang="en-US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428625" y="1355787"/>
            <a:ext cx="839128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When can you authorize a climb to VFR within a surface area?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endParaRPr lang="en-US" sz="1600" dirty="0"/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The ceiling is 500’ above the highest obstruction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The only weather limitation is restricted visibility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The pilot is familiar with the local traffic pattern and terrain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663" y="6261870"/>
            <a:ext cx="394232" cy="365760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36792"/>
            <a:ext cx="2057400" cy="274320"/>
          </a:xfrm>
        </p:spPr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46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00">
              <a:srgbClr val="FBFBFB"/>
            </a:gs>
            <a:gs pos="100000">
              <a:srgbClr val="D0D0D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Knowledge Check</a:t>
            </a:r>
            <a:endParaRPr lang="en-US" altLang="en-US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428625" y="1355787"/>
            <a:ext cx="83912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Ground visibility within a surface area is less than 1 mile. What is your response to a request for Special VFR from a departing fixed wing aircraft?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endParaRPr lang="en-US" sz="1600" dirty="0"/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A clearance cannot be issued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Issue a clearance 500’ below conflicting IFR aircraft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Issue an EFC based on the forecast weather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663" y="6261870"/>
            <a:ext cx="394232" cy="365760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36792"/>
            <a:ext cx="2057400" cy="274320"/>
          </a:xfrm>
        </p:spPr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1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EF9A6F-ABC8-453A-A9E3-EA8307D522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Requirements for SVFR operations</a:t>
            </a:r>
          </a:p>
          <a:p>
            <a:r>
              <a:rPr lang="en-US" dirty="0"/>
              <a:t>Procedures for </a:t>
            </a:r>
            <a:r>
              <a:rPr lang="en-US"/>
              <a:t>SVFR operations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36792"/>
            <a:ext cx="2057400" cy="274320"/>
          </a:xfrm>
        </p:spPr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34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4" descr="TheEndSlideP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7"/>
          <a:stretch>
            <a:fillRect/>
          </a:stretch>
        </p:blipFill>
        <p:spPr bwMode="auto">
          <a:xfrm>
            <a:off x="0" y="0"/>
            <a:ext cx="9144000" cy="604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bg1"/>
                </a:solidFill>
              </a:rPr>
              <a:t>The End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SPECIAL VFR CONDITIONS - </a:t>
            </a:r>
            <a:r>
              <a:rPr lang="en-US" b="0" dirty="0"/>
              <a:t>Meteorological conditions less than those for </a:t>
            </a:r>
            <a:r>
              <a:rPr lang="en-US" b="0" dirty="0" smtClean="0"/>
              <a:t>basic VFR </a:t>
            </a:r>
            <a:r>
              <a:rPr lang="en-US" b="0" dirty="0"/>
              <a:t>flight in surface areas.</a:t>
            </a:r>
          </a:p>
          <a:p>
            <a:r>
              <a:rPr lang="en-US" dirty="0"/>
              <a:t>SPECIAL VFR OPERATIONS - </a:t>
            </a:r>
            <a:r>
              <a:rPr lang="en-US" b="0" dirty="0"/>
              <a:t>Clearances within surface areas less than the basic VFR weather minima.</a:t>
            </a:r>
          </a:p>
          <a:p>
            <a:r>
              <a:rPr lang="en-US" dirty="0"/>
              <a:t>SURFACE AREA - </a:t>
            </a:r>
            <a:r>
              <a:rPr lang="en-US" b="0" dirty="0"/>
              <a:t>Class B, C, D, or E airspace designated for an airport that begins at the surface and extends upward.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90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VFR/SVFR </a:t>
            </a:r>
            <a:r>
              <a:rPr lang="en-US" dirty="0"/>
              <a:t>Weather Minimums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408176"/>
            <a:ext cx="8050213" cy="4391025"/>
          </a:xfrm>
        </p:spPr>
        <p:txBody>
          <a:bodyPr/>
          <a:lstStyle/>
          <a:p>
            <a:r>
              <a:rPr lang="en-US" dirty="0"/>
              <a:t>Each class of airspace has specific minimum criteria for </a:t>
            </a:r>
            <a:r>
              <a:rPr lang="en-US" dirty="0" smtClean="0"/>
              <a:t>basic VFR </a:t>
            </a:r>
            <a:r>
              <a:rPr lang="en-US" dirty="0"/>
              <a:t>operations</a:t>
            </a:r>
          </a:p>
          <a:p>
            <a:pPr lvl="1"/>
            <a:r>
              <a:rPr lang="en-US" dirty="0" smtClean="0"/>
              <a:t>Operating </a:t>
            </a:r>
            <a:r>
              <a:rPr lang="en-US" dirty="0"/>
              <a:t>below basic VFR weather minimums requires a SVFR clearance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3</a:t>
            </a:fld>
            <a:endParaRPr lang="en-US" dirty="0"/>
          </a:p>
        </p:txBody>
      </p:sp>
      <p:graphicFrame>
        <p:nvGraphicFramePr>
          <p:cNvPr id="8" name="SVFR table">
            <a:extLst>
              <a:ext uri="{FF2B5EF4-FFF2-40B4-BE49-F238E27FC236}">
                <a16:creationId xmlns:a16="http://schemas.microsoft.com/office/drawing/2014/main" id="{E03EA1DA-F52E-4112-8E8D-F77D4DF6C2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28729"/>
              </p:ext>
            </p:extLst>
          </p:nvPr>
        </p:nvGraphicFramePr>
        <p:xfrm>
          <a:off x="629249" y="3330990"/>
          <a:ext cx="7782314" cy="2405486"/>
        </p:xfrm>
        <a:graphic>
          <a:graphicData uri="http://schemas.openxmlformats.org/drawingml/2006/table">
            <a:tbl>
              <a:tblPr/>
              <a:tblGrid>
                <a:gridCol w="1045611">
                  <a:extLst>
                    <a:ext uri="{9D8B030D-6E8A-4147-A177-3AD203B41FA5}">
                      <a16:colId xmlns:a16="http://schemas.microsoft.com/office/drawing/2014/main" val="755620326"/>
                    </a:ext>
                  </a:extLst>
                </a:gridCol>
                <a:gridCol w="1803918">
                  <a:extLst>
                    <a:ext uri="{9D8B030D-6E8A-4147-A177-3AD203B41FA5}">
                      <a16:colId xmlns:a16="http://schemas.microsoft.com/office/drawing/2014/main" val="1219358916"/>
                    </a:ext>
                  </a:extLst>
                </a:gridCol>
                <a:gridCol w="4932785">
                  <a:extLst>
                    <a:ext uri="{9D8B030D-6E8A-4147-A177-3AD203B41FA5}">
                      <a16:colId xmlns:a16="http://schemas.microsoft.com/office/drawing/2014/main" val="1830155914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SVFR 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Weather Minimums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8433368"/>
                  </a:ext>
                </a:extLst>
              </a:tr>
              <a:tr h="353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Airspace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Flight Visibility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Distance from Clouds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5198794"/>
                  </a:ext>
                </a:extLst>
              </a:tr>
              <a:tr h="2742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Class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applicable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applicable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28279541"/>
                  </a:ext>
                </a:extLst>
              </a:tr>
              <a:tr h="3364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Class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statute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Clear of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clouds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3334642"/>
                  </a:ext>
                </a:extLst>
              </a:tr>
              <a:tr h="3364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Class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4060573"/>
                  </a:ext>
                </a:extLst>
              </a:tr>
              <a:tr h="3364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Class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918828"/>
                  </a:ext>
                </a:extLst>
              </a:tr>
              <a:tr h="353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Class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048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0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Authorization for SVFR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005960"/>
            <a:ext cx="8258956" cy="4391025"/>
          </a:xfrm>
        </p:spPr>
        <p:txBody>
          <a:bodyPr/>
          <a:lstStyle/>
          <a:p>
            <a:r>
              <a:rPr lang="en-US" dirty="0" smtClean="0"/>
              <a:t>At any location </a:t>
            </a:r>
            <a:r>
              <a:rPr lang="en-US" dirty="0"/>
              <a:t>not prohibited by 14 CFR Part </a:t>
            </a:r>
            <a:r>
              <a:rPr lang="en-US" dirty="0" smtClean="0"/>
              <a:t>91, </a:t>
            </a:r>
            <a:r>
              <a:rPr lang="en-US" dirty="0"/>
              <a:t>Appendix D</a:t>
            </a:r>
          </a:p>
          <a:p>
            <a:pPr lvl="1"/>
            <a:r>
              <a:rPr lang="en-US" dirty="0" smtClean="0"/>
              <a:t>Unless an associated LOA established</a:t>
            </a:r>
          </a:p>
          <a:p>
            <a:pPr lvl="1"/>
            <a:r>
              <a:rPr lang="en-US" dirty="0" smtClean="0"/>
              <a:t>SVFR </a:t>
            </a:r>
            <a:r>
              <a:rPr lang="en-US" dirty="0"/>
              <a:t>helicopter operations are not prohibited</a:t>
            </a:r>
          </a:p>
          <a:p>
            <a:r>
              <a:rPr lang="en-US" dirty="0" smtClean="0"/>
              <a:t>Only within lateral </a:t>
            </a:r>
            <a:r>
              <a:rPr lang="en-US" dirty="0"/>
              <a:t>boundaries of surface areas</a:t>
            </a:r>
          </a:p>
          <a:p>
            <a:r>
              <a:rPr lang="en-US" dirty="0"/>
              <a:t>Only when requested by </a:t>
            </a:r>
            <a:r>
              <a:rPr lang="en-US" dirty="0" smtClean="0"/>
              <a:t>pilot</a:t>
            </a:r>
            <a:endParaRPr lang="en-US" dirty="0"/>
          </a:p>
          <a:p>
            <a:r>
              <a:rPr lang="en-US" dirty="0"/>
              <a:t>On </a:t>
            </a:r>
            <a:r>
              <a:rPr lang="en-US" dirty="0" smtClean="0"/>
              <a:t>basis </a:t>
            </a:r>
            <a:r>
              <a:rPr lang="en-US" dirty="0"/>
              <a:t>of weather conditions reported at </a:t>
            </a:r>
            <a:r>
              <a:rPr lang="en-US" dirty="0" smtClean="0"/>
              <a:t>airport </a:t>
            </a:r>
            <a:r>
              <a:rPr lang="en-US" dirty="0"/>
              <a:t>of intended landing/departure</a:t>
            </a:r>
          </a:p>
          <a:p>
            <a:pPr lvl="1"/>
            <a:r>
              <a:rPr lang="en-US" dirty="0"/>
              <a:t>When weather is not reported at </a:t>
            </a:r>
            <a:r>
              <a:rPr lang="en-US" dirty="0" smtClean="0"/>
              <a:t>airport </a:t>
            </a:r>
            <a:r>
              <a:rPr lang="en-US" dirty="0"/>
              <a:t>and pilot </a:t>
            </a:r>
            <a:r>
              <a:rPr lang="en-US" dirty="0" smtClean="0"/>
              <a:t>advises </a:t>
            </a:r>
            <a:r>
              <a:rPr lang="en-US" dirty="0"/>
              <a:t>that VFR cannot be maintained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1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Authorization for SVFR </a:t>
            </a:r>
            <a:r>
              <a:rPr lang="en-US" sz="3200" i="1" dirty="0"/>
              <a:t>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Phraseology:</a:t>
            </a:r>
          </a:p>
          <a:p>
            <a:pPr marL="457200" lvl="1" indent="0">
              <a:buNone/>
            </a:pPr>
            <a:r>
              <a:rPr lang="en-US" dirty="0"/>
              <a:t>CLEARED TO ENTER/OUT OF/THROUGH, (name) SURFACE AREA </a:t>
            </a:r>
          </a:p>
          <a:p>
            <a:pPr marL="457200" lvl="1" indent="0">
              <a:buNone/>
            </a:pPr>
            <a:r>
              <a:rPr lang="en-US" sz="2000" i="1" dirty="0"/>
              <a:t>and if required,</a:t>
            </a:r>
          </a:p>
          <a:p>
            <a:pPr marL="457200" lvl="1" indent="0">
              <a:buNone/>
            </a:pPr>
            <a:r>
              <a:rPr lang="en-US" dirty="0"/>
              <a:t>(direction) OF (name) AIRPORT (specified routing),</a:t>
            </a:r>
          </a:p>
          <a:p>
            <a:pPr marL="457200" lvl="1" indent="0">
              <a:buNone/>
            </a:pPr>
            <a:r>
              <a:rPr lang="en-US" sz="2000" i="1" dirty="0"/>
              <a:t>and</a:t>
            </a:r>
          </a:p>
          <a:p>
            <a:pPr marL="457200" lvl="1" indent="0">
              <a:buNone/>
            </a:pPr>
            <a:r>
              <a:rPr lang="en-US" dirty="0"/>
              <a:t>MAINTAIN SPECIAL V-F-R CONDITIONS,</a:t>
            </a:r>
          </a:p>
          <a:p>
            <a:pPr marL="457200" lvl="1" indent="0">
              <a:buNone/>
            </a:pPr>
            <a:r>
              <a:rPr lang="en-US" sz="2000" i="1" dirty="0"/>
              <a:t>and if required,</a:t>
            </a:r>
          </a:p>
          <a:p>
            <a:pPr marL="457200" lvl="1" indent="0">
              <a:buNone/>
            </a:pPr>
            <a:r>
              <a:rPr lang="en-US" dirty="0"/>
              <a:t>AT OR BELOW (altitude below 10,000 feet MSL)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46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Priority, SVFR, and IFR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SVFR </a:t>
            </a:r>
            <a:r>
              <a:rPr lang="en-US" dirty="0"/>
              <a:t>flights may be approved only if arriving and departing IFR aircraft are not delayed</a:t>
            </a:r>
          </a:p>
          <a:p>
            <a:r>
              <a:rPr lang="en-US" dirty="0" smtClean="0"/>
              <a:t>Inform </a:t>
            </a:r>
            <a:r>
              <a:rPr lang="en-US" dirty="0"/>
              <a:t>an aircraft of the anticipated delay when a SVFR clearance cannot be granted because of IFR traffic</a:t>
            </a:r>
          </a:p>
          <a:p>
            <a:pPr lvl="1"/>
            <a:r>
              <a:rPr lang="en-US" dirty="0" smtClean="0"/>
              <a:t>Do </a:t>
            </a:r>
            <a:r>
              <a:rPr lang="en-US" dirty="0"/>
              <a:t>not issue an EFC or expected departure </a:t>
            </a:r>
            <a:r>
              <a:rPr lang="en-US" dirty="0" smtClean="0"/>
              <a:t>time</a:t>
            </a:r>
            <a:endParaRPr lang="en-US" sz="2000" b="0" dirty="0"/>
          </a:p>
          <a:p>
            <a:pPr marL="0" indent="0">
              <a:buNone/>
            </a:pPr>
            <a:r>
              <a:rPr lang="en-US" b="0" dirty="0" smtClean="0"/>
              <a:t>EXPECT </a:t>
            </a:r>
            <a:r>
              <a:rPr lang="en-US" b="0" dirty="0"/>
              <a:t>(number) MINUTES DELAY (additional instructions as necessary)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663" y="6261870"/>
            <a:ext cx="394232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SVFR Separation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Apply </a:t>
            </a:r>
            <a:r>
              <a:rPr lang="en-US" dirty="0" err="1"/>
              <a:t>nonradar</a:t>
            </a:r>
            <a:r>
              <a:rPr lang="en-US" dirty="0"/>
              <a:t> or visual separation between:</a:t>
            </a:r>
          </a:p>
          <a:p>
            <a:pPr lvl="1"/>
            <a:r>
              <a:rPr lang="en-US" dirty="0"/>
              <a:t>SVFR fixed-wing aircraft</a:t>
            </a:r>
          </a:p>
          <a:p>
            <a:pPr lvl="1"/>
            <a:r>
              <a:rPr lang="en-US" dirty="0"/>
              <a:t>SVFR fixed-wing aircraft and SVFR Helicopters</a:t>
            </a:r>
          </a:p>
          <a:p>
            <a:pPr lvl="1"/>
            <a:r>
              <a:rPr lang="en-US" dirty="0"/>
              <a:t>SVFR fixed-wing aircraft and IFR aircraft</a:t>
            </a:r>
          </a:p>
          <a:p>
            <a:r>
              <a:rPr lang="en-US" dirty="0"/>
              <a:t>Vertical separation is authorized between SVFR fixed-wing aircraft and IFR aircraft</a:t>
            </a:r>
          </a:p>
          <a:p>
            <a:pPr lvl="1"/>
            <a:r>
              <a:rPr lang="en-US" dirty="0"/>
              <a:t>Do not assign a fixed altitude when applying SVFR vertical separation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57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00">
              <a:srgbClr val="FBFBFB"/>
            </a:gs>
            <a:gs pos="100000">
              <a:srgbClr val="D0D0D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Knowledge Check</a:t>
            </a:r>
            <a:endParaRPr lang="en-US" altLang="en-US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428625" y="1355787"/>
            <a:ext cx="839128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What is a surface area?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endParaRPr lang="en-US" sz="1600" dirty="0"/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The airport runway and taxiways used for aircraft movement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Airspace designated for an airport that begins at the surface and extends upward</a:t>
            </a:r>
          </a:p>
          <a:p>
            <a:pPr marL="914400" lvl="1" indent="-457200" algn="l">
              <a:spcBef>
                <a:spcPts val="0"/>
              </a:spcBef>
              <a:spcAft>
                <a:spcPts val="1200"/>
              </a:spcAft>
              <a:buAutoNum type="alphaUcPeriod"/>
            </a:pPr>
            <a:r>
              <a:rPr lang="en-US" sz="2400" dirty="0"/>
              <a:t>Special designated areas for military operations that extend to the surface of the earth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663" y="6261870"/>
            <a:ext cx="394232" cy="365760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36792"/>
            <a:ext cx="2057400" cy="274320"/>
          </a:xfrm>
        </p:spPr>
        <p:txBody>
          <a:bodyPr/>
          <a:lstStyle/>
          <a:p>
            <a:pPr marL="0" indent="0">
              <a:buFont typeface="+mj-lt"/>
              <a:buNone/>
            </a:pPr>
            <a:fld id="{F2BD9D44-EC01-4E71-8CAE-9F9624182C03}" type="slidenum">
              <a:rPr lang="en-US" altLang="en-US" smtClean="0"/>
              <a:pPr marL="0" indent="0">
                <a:buFont typeface="+mj-lt"/>
                <a:buNone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522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4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noFill/>
        <a:ln w="38100" cap="flat" cmpd="sng" algn="ctr">
          <a:solidFill>
            <a:srgbClr val="00206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noFill/>
        <a:ln w="31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sisl xmlns:xsi="http://www.w3.org/2001/XMLSchema-instance" xmlns:xsd="http://www.w3.org/2001/XMLSchema" xmlns="http://www.boldonjames.com/2008/01/sie/internal/label" sislVersion="0" policy="c8d5760e-638a-47e8-9e2e-1226c2cb268d" origin="userSelected">
  <element uid="42834bfb-1ec1-4beb-bd64-eb83fb3cb3f3" value=""/>
</sisl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f0e10e1-3e2d-4cb5-bdd3-156dacd9dc33">WEXTPJNUKPJZ-1215587825-11888</_dlc_DocId>
    <_dlc_DocIdUrl xmlns="4f0e10e1-3e2d-4cb5-bdd3-156dacd9dc33">
      <Url>https://ksn2.faa.gov/stt/TTPPM/ER24/_layouts/15/DocIdRedir.aspx?ID=WEXTPJNUKPJZ-1215587825-11888</Url>
      <Description>WEXTPJNUKPJZ-1215587825-11888</Description>
    </_dlc_DocIdUrl>
  </documentManagement>
</p:properties>
</file>

<file path=customXml/item4.xml><?xml version="1.0" encoding="utf-8"?>
<WrappedLabelHistory xmlns:xsi="http://www.w3.org/2001/XMLSchema-instance" xmlns:xsd="http://www.w3.org/2001/XMLSchema" xmlns="http://www.boldonjames.com/2016/02/Classifier/internal/wrappedLabelHistory">
  <Value>PD94bWwgdmVyc2lvbj0iMS4wIiBlbmNvZGluZz0idXMtYXNjaWkiPz48bGFiZWxIaXN0b3J5IHhtbG5zOnhzaT0iaHR0cDovL3d3dy53My5vcmcvMjAwMS9YTUxTY2hlbWEtaW5zdGFuY2UiIHhtbG5zOnhzZD0iaHR0cDovL3d3dy53My5vcmcvMjAwMS9YTUxTY2hlbWEiIHhtbG5zPSJodHRwOi8vd3d3LmJvbGRvbmphbWVzLmNvbS8yMDE2LzAyL0NsYXNzaWZpZXIvaW50ZXJuYWwvbGFiZWxIaXN0b3J5Ij48aXRlbT48c2lzbCBzaXNsVmVyc2lvbj0iMCIgcG9saWN5PSJjOGQ1NzYwZS02MzhhLTQ3ZTgtOWUyZS0xMjI2YzJjYjI2OGQiIG9yaWdpbj0idXNlclNlbGVjdGVkIj48ZWxlbWVudCB1aWQ9IjQyODM0YmZiLTFlYzEtNGJlYi1iZDY0LWViODNmYjNjYjNmMyIgdmFsdWU9IiIgeG1sbnM9Imh0dHA6Ly93d3cuYm9sZG9uamFtZXMuY29tLzIwMDgvMDEvc2llL2ludGVybmFsL2xhYmVsIiAvPjwvc2lzbD48VXNlck5hbWU+TEVJRE9TLUNPUlBcaHVudGxleWE8L1VzZXJOYW1lPjxEYXRlVGltZT40LzE5LzIwMTkgMzowMTowMiBQTTwvRGF0ZVRpbWU+PExhYmVsU3RyaW5nPlVucmVzdHJpY3RlZDwvTGFiZWxTdHJpbmc+PC9pdGVtPjwvbGFiZWxIaXN0b3J5Pg==</Value>
</WrappedLabelHistory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FAFDB35B5AD34C89EBE32B06747F48" ma:contentTypeVersion="0" ma:contentTypeDescription="Create a new document." ma:contentTypeScope="" ma:versionID="e72e5cf3a644bd3c2a76949ef822e5f3">
  <xsd:schema xmlns:xsd="http://www.w3.org/2001/XMLSchema" xmlns:xs="http://www.w3.org/2001/XMLSchema" xmlns:p="http://schemas.microsoft.com/office/2006/metadata/properties" xmlns:ns2="4f0e10e1-3e2d-4cb5-bdd3-156dacd9dc33" targetNamespace="http://schemas.microsoft.com/office/2006/metadata/properties" ma:root="true" ma:fieldsID="b03bf376aeaf2378700ad64a9a2727c9" ns2:_="">
    <xsd:import namespace="4f0e10e1-3e2d-4cb5-bdd3-156dacd9dc3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0e10e1-3e2d-4cb5-bdd3-156dacd9dc3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A2066228-2703-46A5-A076-5850A0636371}">
  <ds:schemaRefs>
    <ds:schemaRef ds:uri="http://www.w3.org/2001/XMLSchema"/>
    <ds:schemaRef ds:uri="http://www.boldonjames.com/2008/01/sie/internal/label"/>
  </ds:schemaRefs>
</ds:datastoreItem>
</file>

<file path=customXml/itemProps2.xml><?xml version="1.0" encoding="utf-8"?>
<ds:datastoreItem xmlns:ds="http://schemas.openxmlformats.org/officeDocument/2006/customXml" ds:itemID="{16C3D69F-504B-4C39-BFB0-73BB059A9E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6916DE-013D-4894-BF96-985828AE499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4.xml><?xml version="1.0" encoding="utf-8"?>
<ds:datastoreItem xmlns:ds="http://schemas.openxmlformats.org/officeDocument/2006/customXml" ds:itemID="{AA31371E-2F65-4755-AE0B-8900F7D1653C}">
  <ds:schemaRefs>
    <ds:schemaRef ds:uri="http://www.w3.org/2001/XMLSchema"/>
    <ds:schemaRef ds:uri="http://www.boldonjames.com/2016/02/Classifier/internal/wrappedLabelHistory"/>
  </ds:schemaRefs>
</ds:datastoreItem>
</file>

<file path=customXml/itemProps5.xml><?xml version="1.0" encoding="utf-8"?>
<ds:datastoreItem xmlns:ds="http://schemas.openxmlformats.org/officeDocument/2006/customXml" ds:itemID="{CA3EC2E4-7D28-4EE5-A4CF-48028CDDFFE6}"/>
</file>

<file path=customXml/itemProps6.xml><?xml version="1.0" encoding="utf-8"?>
<ds:datastoreItem xmlns:ds="http://schemas.openxmlformats.org/officeDocument/2006/customXml" ds:itemID="{9B7FE786-98A8-42C8-9547-FA39EFDD829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25223</TotalTime>
  <Words>1262</Words>
  <Application>Microsoft Office PowerPoint</Application>
  <PresentationFormat>On-screen Show (4:3)</PresentationFormat>
  <Paragraphs>208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Times New Roman</vt:lpstr>
      <vt:lpstr>Wingdings</vt:lpstr>
      <vt:lpstr>4_Custom Design</vt:lpstr>
      <vt:lpstr>PowerPoint Presentation</vt:lpstr>
      <vt:lpstr>PowerPoint Presentation</vt:lpstr>
      <vt:lpstr>Definitions</vt:lpstr>
      <vt:lpstr>VFR/SVFR Weather Minimums</vt:lpstr>
      <vt:lpstr>Authorization for SVFR</vt:lpstr>
      <vt:lpstr>Authorization for SVFR (Cont’d)</vt:lpstr>
      <vt:lpstr>Priority, SVFR, and IFR</vt:lpstr>
      <vt:lpstr>SVFR Separation</vt:lpstr>
      <vt:lpstr>Knowledge Check</vt:lpstr>
      <vt:lpstr>Knowledge Check</vt:lpstr>
      <vt:lpstr>Knowledge Check</vt:lpstr>
      <vt:lpstr>Knowledge Check</vt:lpstr>
      <vt:lpstr>Knowledge Check</vt:lpstr>
      <vt:lpstr>Knowledge Check</vt:lpstr>
      <vt:lpstr>Climb to VFR</vt:lpstr>
      <vt:lpstr>SVFR Local Operations</vt:lpstr>
      <vt:lpstr>Ground Visibility Below 1 Mile</vt:lpstr>
      <vt:lpstr>Ground Visibility Below 1 Mile (Cont’d)</vt:lpstr>
      <vt:lpstr>Flight Visibility Below 1 Mile</vt:lpstr>
      <vt:lpstr>Flight Visibility Below 1 Mile (Cont’d)</vt:lpstr>
      <vt:lpstr>Knowledge Check</vt:lpstr>
      <vt:lpstr>Knowledge Check</vt:lpstr>
      <vt:lpstr>Knowledge Check</vt:lpstr>
      <vt:lpstr>Knowledge Check</vt:lpstr>
      <vt:lpstr>Knowledge Check</vt:lpstr>
      <vt:lpstr>Knowledge Check</vt:lpstr>
      <vt:lpstr>PowerPoint Presentation</vt:lpstr>
      <vt:lpstr>The End</vt:lpstr>
    </vt:vector>
  </TitlesOfParts>
  <Company>FAA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MTONEY</dc:creator>
  <cp:lastModifiedBy>Nicholson, Nancy A-CTR (FAA)</cp:lastModifiedBy>
  <cp:revision>624</cp:revision>
  <dcterms:created xsi:type="dcterms:W3CDTF">2005-01-28T20:32:53Z</dcterms:created>
  <dcterms:modified xsi:type="dcterms:W3CDTF">2022-08-08T17:40:49Z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0x0101003DFAFDB35B5AD34C89EBE32B06747F48</vt:lpwstr>
  </property>
  <property fmtid="{D5CDD505-2E9C-101B-9397-08002B2CF9AE}" pid="3" name="docIndexRef">
    <vt:lpwstr>b81845a9-d962-4598-a008-0928621941da</vt:lpwstr>
  </property>
  <property fmtid="{D5CDD505-2E9C-101B-9397-08002B2CF9AE}" pid="4" name="bjSaver">
    <vt:lpwstr>nAFgvCsYDVYf5XXx5wFs3z9OzyqVTT+J</vt:lpwstr>
  </property>
  <property fmtid="{D5CDD505-2E9C-101B-9397-08002B2CF9AE}" pid="5" name="bjDocumentLabelXML">
    <vt:lpwstr>&lt;?xml version="1.0" encoding="us-ascii"?&gt;&lt;sisl xmlns:xsi="http://www.w3.org/2001/XMLSchema-instance" xmlns:xsd="http://www.w3.org/2001/XMLSchema" sislVersion="0" policy="c8d5760e-638a-47e8-9e2e-1226c2cb268d" origin="userSelected" xmlns="http://www.boldonj</vt:lpwstr>
  </property>
  <property fmtid="{D5CDD505-2E9C-101B-9397-08002B2CF9AE}" pid="6" name="bjDocumentLabelXML-0">
    <vt:lpwstr>ames.com/2008/01/sie/internal/label"&gt;&lt;element uid="42834bfb-1ec1-4beb-bd64-eb83fb3cb3f3" value="" /&gt;&lt;/sisl&gt;</vt:lpwstr>
  </property>
  <property fmtid="{D5CDD505-2E9C-101B-9397-08002B2CF9AE}" pid="7" name="bjDocumentSecurityLabel">
    <vt:lpwstr>Unrestricted</vt:lpwstr>
  </property>
  <property fmtid="{D5CDD505-2E9C-101B-9397-08002B2CF9AE}" pid="8" name="bjLabelHistoryID">
    <vt:lpwstr>{AA31371E-2F65-4755-AE0B-8900F7D1653C}</vt:lpwstr>
  </property>
  <property fmtid="{D5CDD505-2E9C-101B-9397-08002B2CF9AE}" pid="9" name="_dlc_DocIdItemGuid">
    <vt:lpwstr>48b332e6-e3e9-4733-9d99-6fc9f7b619d5</vt:lpwstr>
  </property>
</Properties>
</file>