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slides/slide21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2.xml" ContentType="application/vnd.openxmlformats-officedocument.presentationml.slide+xml"/>
  <Override PartName="/ppt/presentation.xml" ContentType="application/vnd.openxmlformats-officedocument.presentationml.presentation.main+xml"/>
  <Override PartName="/ppt/slides/slide20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14.xml" ContentType="application/vnd.openxmlformats-officedocument.presentationml.slide+xml"/>
  <Override PartName="/ppt/slides/slide3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15.xml" ContentType="application/vnd.openxmlformats-officedocument.presentationml.slide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notesSlides/notesSlide25.xml" ContentType="application/vnd.openxmlformats-officedocument.presentationml.notesSlide+xml"/>
  <Override PartName="/ppt/slideLayouts/slideLayout1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1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6.xml" ContentType="application/vnd.openxmlformats-officedocument.presentationml.notesSlid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4.xml" ContentType="application/vnd.openxmlformats-officedocument.theme+xml"/>
  <Override PartName="/ppt/theme/theme3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5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revisionInfo.xml" ContentType="application/vnd.ms-powerpoint.revisioninfo+xml"/>
  <Override PartName="/ppt/changesInfos/changesInfo1.xml" ContentType="application/vnd.ms-powerpoint.changesinfo+xml"/>
  <Override PartName="/customXml/itemProps6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trictFirstAndLastChars="0" saveSubsetFonts="1">
  <p:sldMasterIdLst>
    <p:sldMasterId id="2147484017" r:id="rId6"/>
    <p:sldMasterId id="2147484075" r:id="rId7"/>
  </p:sldMasterIdLst>
  <p:notesMasterIdLst>
    <p:notesMasterId r:id="rId33"/>
  </p:notesMasterIdLst>
  <p:handoutMasterIdLst>
    <p:handoutMasterId r:id="rId34"/>
  </p:handoutMasterIdLst>
  <p:sldIdLst>
    <p:sldId id="536" r:id="rId8"/>
    <p:sldId id="495" r:id="rId9"/>
    <p:sldId id="539" r:id="rId10"/>
    <p:sldId id="540" r:id="rId11"/>
    <p:sldId id="541" r:id="rId12"/>
    <p:sldId id="542" r:id="rId13"/>
    <p:sldId id="507" r:id="rId14"/>
    <p:sldId id="543" r:id="rId15"/>
    <p:sldId id="544" r:id="rId16"/>
    <p:sldId id="545" r:id="rId17"/>
    <p:sldId id="522" r:id="rId18"/>
    <p:sldId id="508" r:id="rId19"/>
    <p:sldId id="510" r:id="rId20"/>
    <p:sldId id="524" r:id="rId21"/>
    <p:sldId id="525" r:id="rId22"/>
    <p:sldId id="528" r:id="rId23"/>
    <p:sldId id="529" r:id="rId24"/>
    <p:sldId id="530" r:id="rId25"/>
    <p:sldId id="531" r:id="rId26"/>
    <p:sldId id="538" r:id="rId27"/>
    <p:sldId id="533" r:id="rId28"/>
    <p:sldId id="534" r:id="rId29"/>
    <p:sldId id="535" r:id="rId30"/>
    <p:sldId id="526" r:id="rId31"/>
    <p:sldId id="514" r:id="rId3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Lesson Introduction" id="{E416D733-7038-4A50-88CF-49C5CBA8B092}">
          <p14:sldIdLst>
            <p14:sldId id="536"/>
            <p14:sldId id="495"/>
            <p14:sldId id="539"/>
            <p14:sldId id="540"/>
          </p14:sldIdLst>
        </p14:section>
        <p14:section name="VFR/VFR-on-top Requirements" id="{00051BF5-885A-4EF8-9084-BC87BA9D6C10}">
          <p14:sldIdLst>
            <p14:sldId id="541"/>
            <p14:sldId id="542"/>
            <p14:sldId id="507"/>
            <p14:sldId id="543"/>
            <p14:sldId id="544"/>
            <p14:sldId id="545"/>
            <p14:sldId id="522"/>
            <p14:sldId id="508"/>
          </p14:sldIdLst>
        </p14:section>
        <p14:section name="VFR/VFR-on-top Procedures" id="{ACFB13E4-F9D0-4733-874C-B42D681D0D90}">
          <p14:sldIdLst>
            <p14:sldId id="510"/>
            <p14:sldId id="524"/>
            <p14:sldId id="525"/>
            <p14:sldId id="528"/>
          </p14:sldIdLst>
        </p14:section>
        <p14:section name="Visual Separation" id="{B6191C06-F53F-42BE-ADEE-16122217544E}">
          <p14:sldIdLst>
            <p14:sldId id="529"/>
            <p14:sldId id="530"/>
            <p14:sldId id="531"/>
            <p14:sldId id="538"/>
            <p14:sldId id="533"/>
            <p14:sldId id="534"/>
            <p14:sldId id="535"/>
            <p14:sldId id="526"/>
            <p14:sldId id="51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58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D2F68"/>
    <a:srgbClr val="FFFF00"/>
    <a:srgbClr val="996633"/>
    <a:srgbClr val="FF0033"/>
    <a:srgbClr val="66FF33"/>
    <a:srgbClr val="FFCC00"/>
    <a:srgbClr val="FFCC66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92F1ED2-4083-4F98-ACC0-F45AF139E075}" v="73" dt="2020-10-29T13:53:09.60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862" autoAdjust="0"/>
    <p:restoredTop sz="94747" autoAdjust="0"/>
  </p:normalViewPr>
  <p:slideViewPr>
    <p:cSldViewPr snapToGrid="0">
      <p:cViewPr varScale="1">
        <p:scale>
          <a:sx n="68" d="100"/>
          <a:sy n="68" d="100"/>
        </p:scale>
        <p:origin x="78" y="972"/>
      </p:cViewPr>
      <p:guideLst>
        <p:guide orient="horz" pos="2158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30" d="100"/>
        <a:sy n="130" d="100"/>
      </p:scale>
      <p:origin x="0" y="-574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microsoft.com/office/2015/10/relationships/revisionInfo" Target="revisionInfo.xml"/><Relationship Id="rId21" Type="http://schemas.openxmlformats.org/officeDocument/2006/relationships/slide" Target="slides/slide14.xml"/><Relationship Id="rId34" Type="http://schemas.openxmlformats.org/officeDocument/2006/relationships/handoutMaster" Target="handoutMasters/handoutMaster1.xml"/><Relationship Id="rId7" Type="http://schemas.openxmlformats.org/officeDocument/2006/relationships/slideMaster" Target="slideMasters/slideMaster2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41" Type="http://schemas.openxmlformats.org/officeDocument/2006/relationships/customXml" Target="../customXml/item6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theme" Target="theme/theme1.xml"/><Relationship Id="rId40" Type="http://schemas.microsoft.com/office/2016/11/relationships/changesInfo" Target="changesInfos/changesInfo1.xml"/><Relationship Id="rId5" Type="http://schemas.openxmlformats.org/officeDocument/2006/relationships/customXml" Target="../customXml/item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viewProps" Target="view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" Type="http://schemas.openxmlformats.org/officeDocument/2006/relationships/customXml" Target="../customXml/item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presProps" Target="presProps.xml"/><Relationship Id="rId8" Type="http://schemas.openxmlformats.org/officeDocument/2006/relationships/slide" Target="slides/slide1.xml"/><Relationship Id="rId3" Type="http://schemas.openxmlformats.org/officeDocument/2006/relationships/customXml" Target="../customXml/item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vid Scott" userId="0dba5c2a25f57aa7" providerId="LiveId" clId="{F92F1ED2-4083-4F98-ACC0-F45AF139E075}"/>
    <pc:docChg chg="undo custSel addSld delSld modSld modMainMaster modSection">
      <pc:chgData name="David Scott" userId="0dba5c2a25f57aa7" providerId="LiveId" clId="{F92F1ED2-4083-4F98-ACC0-F45AF139E075}" dt="2020-11-20T16:05:27.117" v="258" actId="20577"/>
      <pc:docMkLst>
        <pc:docMk/>
      </pc:docMkLst>
      <pc:sldChg chg="modSp mod">
        <pc:chgData name="David Scott" userId="0dba5c2a25f57aa7" providerId="LiveId" clId="{F92F1ED2-4083-4F98-ACC0-F45AF139E075}" dt="2020-11-20T16:05:27.117" v="258" actId="20577"/>
        <pc:sldMkLst>
          <pc:docMk/>
          <pc:sldMk cId="1627329506" sldId="495"/>
        </pc:sldMkLst>
        <pc:spChg chg="mod">
          <ac:chgData name="David Scott" userId="0dba5c2a25f57aa7" providerId="LiveId" clId="{F92F1ED2-4083-4F98-ACC0-F45AF139E075}" dt="2020-11-20T16:05:27.117" v="258" actId="20577"/>
          <ac:spMkLst>
            <pc:docMk/>
            <pc:sldMk cId="1627329506" sldId="495"/>
            <ac:spMk id="6147" creationId="{00000000-0000-0000-0000-000000000000}"/>
          </ac:spMkLst>
        </pc:spChg>
      </pc:sldChg>
      <pc:sldChg chg="modSp mod">
        <pc:chgData name="David Scott" userId="0dba5c2a25f57aa7" providerId="LiveId" clId="{F92F1ED2-4083-4F98-ACC0-F45AF139E075}" dt="2020-10-28T19:41:10.368" v="193" actId="948"/>
        <pc:sldMkLst>
          <pc:docMk/>
          <pc:sldMk cId="3339497800" sldId="510"/>
        </pc:sldMkLst>
        <pc:spChg chg="mod">
          <ac:chgData name="David Scott" userId="0dba5c2a25f57aa7" providerId="LiveId" clId="{F92F1ED2-4083-4F98-ACC0-F45AF139E075}" dt="2020-10-28T19:41:10.368" v="193" actId="948"/>
          <ac:spMkLst>
            <pc:docMk/>
            <pc:sldMk cId="3339497800" sldId="510"/>
            <ac:spMk id="20483" creationId="{00000000-0000-0000-0000-000000000000}"/>
          </ac:spMkLst>
        </pc:spChg>
      </pc:sldChg>
      <pc:sldChg chg="modSp mod">
        <pc:chgData name="David Scott" userId="0dba5c2a25f57aa7" providerId="LiveId" clId="{F92F1ED2-4083-4F98-ACC0-F45AF139E075}" dt="2020-10-28T18:23:12.760" v="81" actId="404"/>
        <pc:sldMkLst>
          <pc:docMk/>
          <pc:sldMk cId="1757319582" sldId="517"/>
        </pc:sldMkLst>
        <pc:spChg chg="mod">
          <ac:chgData name="David Scott" userId="0dba5c2a25f57aa7" providerId="LiveId" clId="{F92F1ED2-4083-4F98-ACC0-F45AF139E075}" dt="2020-10-28T18:23:12.760" v="81" actId="404"/>
          <ac:spMkLst>
            <pc:docMk/>
            <pc:sldMk cId="1757319582" sldId="517"/>
            <ac:spMk id="7171" creationId="{00000000-0000-0000-0000-000000000000}"/>
          </ac:spMkLst>
        </pc:spChg>
      </pc:sldChg>
      <pc:sldChg chg="modSp mod">
        <pc:chgData name="David Scott" userId="0dba5c2a25f57aa7" providerId="LiveId" clId="{F92F1ED2-4083-4F98-ACC0-F45AF139E075}" dt="2020-10-27T19:23:48.313" v="20" actId="20577"/>
        <pc:sldMkLst>
          <pc:docMk/>
          <pc:sldMk cId="3025414908" sldId="522"/>
        </pc:sldMkLst>
        <pc:spChg chg="mod">
          <ac:chgData name="David Scott" userId="0dba5c2a25f57aa7" providerId="LiveId" clId="{F92F1ED2-4083-4F98-ACC0-F45AF139E075}" dt="2020-10-27T19:23:48.313" v="20" actId="20577"/>
          <ac:spMkLst>
            <pc:docMk/>
            <pc:sldMk cId="3025414908" sldId="522"/>
            <ac:spMk id="15363" creationId="{00000000-0000-0000-0000-000000000000}"/>
          </ac:spMkLst>
        </pc:spChg>
      </pc:sldChg>
      <pc:sldChg chg="modSp mod">
        <pc:chgData name="David Scott" userId="0dba5c2a25f57aa7" providerId="LiveId" clId="{F92F1ED2-4083-4F98-ACC0-F45AF139E075}" dt="2020-10-28T19:34:08.404" v="178" actId="948"/>
        <pc:sldMkLst>
          <pc:docMk/>
          <pc:sldMk cId="2249562884" sldId="524"/>
        </pc:sldMkLst>
        <pc:spChg chg="mod">
          <ac:chgData name="David Scott" userId="0dba5c2a25f57aa7" providerId="LiveId" clId="{F92F1ED2-4083-4F98-ACC0-F45AF139E075}" dt="2020-10-28T19:25:13.845" v="167" actId="14100"/>
          <ac:spMkLst>
            <pc:docMk/>
            <pc:sldMk cId="2249562884" sldId="524"/>
            <ac:spMk id="20482" creationId="{00000000-0000-0000-0000-000000000000}"/>
          </ac:spMkLst>
        </pc:spChg>
        <pc:spChg chg="mod">
          <ac:chgData name="David Scott" userId="0dba5c2a25f57aa7" providerId="LiveId" clId="{F92F1ED2-4083-4F98-ACC0-F45AF139E075}" dt="2020-10-28T19:34:08.404" v="178" actId="948"/>
          <ac:spMkLst>
            <pc:docMk/>
            <pc:sldMk cId="2249562884" sldId="524"/>
            <ac:spMk id="20483" creationId="{00000000-0000-0000-0000-000000000000}"/>
          </ac:spMkLst>
        </pc:spChg>
      </pc:sldChg>
      <pc:sldChg chg="modSp mod">
        <pc:chgData name="David Scott" userId="0dba5c2a25f57aa7" providerId="LiveId" clId="{F92F1ED2-4083-4F98-ACC0-F45AF139E075}" dt="2020-10-28T19:36:40.188" v="182" actId="14100"/>
        <pc:sldMkLst>
          <pc:docMk/>
          <pc:sldMk cId="958060244" sldId="525"/>
        </pc:sldMkLst>
        <pc:spChg chg="mod">
          <ac:chgData name="David Scott" userId="0dba5c2a25f57aa7" providerId="LiveId" clId="{F92F1ED2-4083-4F98-ACC0-F45AF139E075}" dt="2020-10-27T19:28:27.525" v="42" actId="1076"/>
          <ac:spMkLst>
            <pc:docMk/>
            <pc:sldMk cId="958060244" sldId="525"/>
            <ac:spMk id="20482" creationId="{00000000-0000-0000-0000-000000000000}"/>
          </ac:spMkLst>
        </pc:spChg>
        <pc:spChg chg="mod">
          <ac:chgData name="David Scott" userId="0dba5c2a25f57aa7" providerId="LiveId" clId="{F92F1ED2-4083-4F98-ACC0-F45AF139E075}" dt="2020-10-28T19:36:40.188" v="182" actId="14100"/>
          <ac:spMkLst>
            <pc:docMk/>
            <pc:sldMk cId="958060244" sldId="525"/>
            <ac:spMk id="20483" creationId="{00000000-0000-0000-0000-000000000000}"/>
          </ac:spMkLst>
        </pc:spChg>
      </pc:sldChg>
      <pc:sldChg chg="modSp mod">
        <pc:chgData name="David Scott" userId="0dba5c2a25f57aa7" providerId="LiveId" clId="{F92F1ED2-4083-4F98-ACC0-F45AF139E075}" dt="2020-10-28T19:03:09.424" v="157" actId="20577"/>
        <pc:sldMkLst>
          <pc:docMk/>
          <pc:sldMk cId="3418258654" sldId="526"/>
        </pc:sldMkLst>
        <pc:spChg chg="mod">
          <ac:chgData name="David Scott" userId="0dba5c2a25f57aa7" providerId="LiveId" clId="{F92F1ED2-4083-4F98-ACC0-F45AF139E075}" dt="2020-10-28T19:03:09.424" v="157" actId="20577"/>
          <ac:spMkLst>
            <pc:docMk/>
            <pc:sldMk cId="3418258654" sldId="526"/>
            <ac:spMk id="20483" creationId="{00000000-0000-0000-0000-000000000000}"/>
          </ac:spMkLst>
        </pc:spChg>
      </pc:sldChg>
      <pc:sldChg chg="modSp mod">
        <pc:chgData name="David Scott" userId="0dba5c2a25f57aa7" providerId="LiveId" clId="{F92F1ED2-4083-4F98-ACC0-F45AF139E075}" dt="2020-10-27T19:15:49.176" v="4" actId="255"/>
        <pc:sldMkLst>
          <pc:docMk/>
          <pc:sldMk cId="2278665418" sldId="529"/>
        </pc:sldMkLst>
        <pc:spChg chg="mod">
          <ac:chgData name="David Scott" userId="0dba5c2a25f57aa7" providerId="LiveId" clId="{F92F1ED2-4083-4F98-ACC0-F45AF139E075}" dt="2020-10-27T19:15:49.176" v="4" actId="255"/>
          <ac:spMkLst>
            <pc:docMk/>
            <pc:sldMk cId="2278665418" sldId="529"/>
            <ac:spMk id="2" creationId="{00000000-0000-0000-0000-000000000000}"/>
          </ac:spMkLst>
        </pc:spChg>
      </pc:sldChg>
      <pc:sldChg chg="modSp mod">
        <pc:chgData name="David Scott" userId="0dba5c2a25f57aa7" providerId="LiveId" clId="{F92F1ED2-4083-4F98-ACC0-F45AF139E075}" dt="2020-10-28T18:27:16.401" v="87" actId="948"/>
        <pc:sldMkLst>
          <pc:docMk/>
          <pc:sldMk cId="594498710" sldId="530"/>
        </pc:sldMkLst>
        <pc:spChg chg="mod">
          <ac:chgData name="David Scott" userId="0dba5c2a25f57aa7" providerId="LiveId" clId="{F92F1ED2-4083-4F98-ACC0-F45AF139E075}" dt="2020-10-27T19:15:59.818" v="5" actId="255"/>
          <ac:spMkLst>
            <pc:docMk/>
            <pc:sldMk cId="594498710" sldId="530"/>
            <ac:spMk id="2" creationId="{00000000-0000-0000-0000-000000000000}"/>
          </ac:spMkLst>
        </pc:spChg>
        <pc:spChg chg="mod">
          <ac:chgData name="David Scott" userId="0dba5c2a25f57aa7" providerId="LiveId" clId="{F92F1ED2-4083-4F98-ACC0-F45AF139E075}" dt="2020-10-28T18:27:16.401" v="87" actId="948"/>
          <ac:spMkLst>
            <pc:docMk/>
            <pc:sldMk cId="594498710" sldId="530"/>
            <ac:spMk id="4" creationId="{00000000-0000-0000-0000-000000000000}"/>
          </ac:spMkLst>
        </pc:spChg>
      </pc:sldChg>
      <pc:sldChg chg="modSp mod">
        <pc:chgData name="David Scott" userId="0dba5c2a25f57aa7" providerId="LiveId" clId="{F92F1ED2-4083-4F98-ACC0-F45AF139E075}" dt="2020-10-28T18:40:13.546" v="91" actId="12"/>
        <pc:sldMkLst>
          <pc:docMk/>
          <pc:sldMk cId="1853971474" sldId="531"/>
        </pc:sldMkLst>
        <pc:spChg chg="mod">
          <ac:chgData name="David Scott" userId="0dba5c2a25f57aa7" providerId="LiveId" clId="{F92F1ED2-4083-4F98-ACC0-F45AF139E075}" dt="2020-10-27T19:16:10.416" v="6" actId="255"/>
          <ac:spMkLst>
            <pc:docMk/>
            <pc:sldMk cId="1853971474" sldId="531"/>
            <ac:spMk id="2" creationId="{00000000-0000-0000-0000-000000000000}"/>
          </ac:spMkLst>
        </pc:spChg>
        <pc:spChg chg="mod">
          <ac:chgData name="David Scott" userId="0dba5c2a25f57aa7" providerId="LiveId" clId="{F92F1ED2-4083-4F98-ACC0-F45AF139E075}" dt="2020-10-28T18:40:13.546" v="91" actId="12"/>
          <ac:spMkLst>
            <pc:docMk/>
            <pc:sldMk cId="1853971474" sldId="531"/>
            <ac:spMk id="4" creationId="{00000000-0000-0000-0000-000000000000}"/>
          </ac:spMkLst>
        </pc:spChg>
      </pc:sldChg>
      <pc:sldChg chg="modSp del mod">
        <pc:chgData name="David Scott" userId="0dba5c2a25f57aa7" providerId="LiveId" clId="{F92F1ED2-4083-4F98-ACC0-F45AF139E075}" dt="2020-10-28T11:38:17.509" v="48" actId="2696"/>
        <pc:sldMkLst>
          <pc:docMk/>
          <pc:sldMk cId="600297656" sldId="532"/>
        </pc:sldMkLst>
        <pc:spChg chg="mod">
          <ac:chgData name="David Scott" userId="0dba5c2a25f57aa7" providerId="LiveId" clId="{F92F1ED2-4083-4F98-ACC0-F45AF139E075}" dt="2020-10-27T19:16:27.604" v="7" actId="255"/>
          <ac:spMkLst>
            <pc:docMk/>
            <pc:sldMk cId="600297656" sldId="532"/>
            <ac:spMk id="2" creationId="{00000000-0000-0000-0000-000000000000}"/>
          </ac:spMkLst>
        </pc:spChg>
        <pc:spChg chg="mod">
          <ac:chgData name="David Scott" userId="0dba5c2a25f57aa7" providerId="LiveId" clId="{F92F1ED2-4083-4F98-ACC0-F45AF139E075}" dt="2020-10-28T11:36:37.338" v="46" actId="1076"/>
          <ac:spMkLst>
            <pc:docMk/>
            <pc:sldMk cId="600297656" sldId="532"/>
            <ac:spMk id="13" creationId="{00000000-0000-0000-0000-000000000000}"/>
          </ac:spMkLst>
        </pc:spChg>
        <pc:spChg chg="mod">
          <ac:chgData name="David Scott" userId="0dba5c2a25f57aa7" providerId="LiveId" clId="{F92F1ED2-4083-4F98-ACC0-F45AF139E075}" dt="2020-10-28T11:36:31.331" v="45" actId="1076"/>
          <ac:spMkLst>
            <pc:docMk/>
            <pc:sldMk cId="600297656" sldId="532"/>
            <ac:spMk id="18" creationId="{00000000-0000-0000-0000-000000000000}"/>
          </ac:spMkLst>
        </pc:spChg>
        <pc:spChg chg="mod">
          <ac:chgData name="David Scott" userId="0dba5c2a25f57aa7" providerId="LiveId" clId="{F92F1ED2-4083-4F98-ACC0-F45AF139E075}" dt="2020-10-28T11:35:28.392" v="44" actId="6549"/>
          <ac:spMkLst>
            <pc:docMk/>
            <pc:sldMk cId="600297656" sldId="532"/>
            <ac:spMk id="19" creationId="{00000000-0000-0000-0000-000000000000}"/>
          </ac:spMkLst>
        </pc:spChg>
        <pc:picChg chg="ord">
          <ac:chgData name="David Scott" userId="0dba5c2a25f57aa7" providerId="LiveId" clId="{F92F1ED2-4083-4F98-ACC0-F45AF139E075}" dt="2020-10-28T11:37:08.392" v="47" actId="166"/>
          <ac:picMkLst>
            <pc:docMk/>
            <pc:sldMk cId="600297656" sldId="532"/>
            <ac:picMk id="9" creationId="{00000000-0000-0000-0000-000000000000}"/>
          </ac:picMkLst>
        </pc:picChg>
      </pc:sldChg>
      <pc:sldChg chg="modSp mod">
        <pc:chgData name="David Scott" userId="0dba5c2a25f57aa7" providerId="LiveId" clId="{F92F1ED2-4083-4F98-ACC0-F45AF139E075}" dt="2020-10-27T19:19:49.249" v="8" actId="255"/>
        <pc:sldMkLst>
          <pc:docMk/>
          <pc:sldMk cId="84380265" sldId="533"/>
        </pc:sldMkLst>
        <pc:spChg chg="mod">
          <ac:chgData name="David Scott" userId="0dba5c2a25f57aa7" providerId="LiveId" clId="{F92F1ED2-4083-4F98-ACC0-F45AF139E075}" dt="2020-10-27T19:19:49.249" v="8" actId="255"/>
          <ac:spMkLst>
            <pc:docMk/>
            <pc:sldMk cId="84380265" sldId="533"/>
            <ac:spMk id="2" creationId="{00000000-0000-0000-0000-000000000000}"/>
          </ac:spMkLst>
        </pc:spChg>
      </pc:sldChg>
      <pc:sldChg chg="modSp mod">
        <pc:chgData name="David Scott" userId="0dba5c2a25f57aa7" providerId="LiveId" clId="{F92F1ED2-4083-4F98-ACC0-F45AF139E075}" dt="2020-10-27T19:20:03.820" v="9" actId="255"/>
        <pc:sldMkLst>
          <pc:docMk/>
          <pc:sldMk cId="2356716669" sldId="534"/>
        </pc:sldMkLst>
        <pc:spChg chg="mod">
          <ac:chgData name="David Scott" userId="0dba5c2a25f57aa7" providerId="LiveId" clId="{F92F1ED2-4083-4F98-ACC0-F45AF139E075}" dt="2020-10-27T19:20:03.820" v="9" actId="255"/>
          <ac:spMkLst>
            <pc:docMk/>
            <pc:sldMk cId="2356716669" sldId="534"/>
            <ac:spMk id="49155" creationId="{00000000-0000-0000-0000-000000000000}"/>
          </ac:spMkLst>
        </pc:spChg>
      </pc:sldChg>
      <pc:sldChg chg="modSp mod">
        <pc:chgData name="David Scott" userId="0dba5c2a25f57aa7" providerId="LiveId" clId="{F92F1ED2-4083-4F98-ACC0-F45AF139E075}" dt="2020-10-27T19:20:13.088" v="10" actId="255"/>
        <pc:sldMkLst>
          <pc:docMk/>
          <pc:sldMk cId="1763936159" sldId="535"/>
        </pc:sldMkLst>
        <pc:spChg chg="mod">
          <ac:chgData name="David Scott" userId="0dba5c2a25f57aa7" providerId="LiveId" clId="{F92F1ED2-4083-4F98-ACC0-F45AF139E075}" dt="2020-10-27T19:20:13.088" v="10" actId="255"/>
          <ac:spMkLst>
            <pc:docMk/>
            <pc:sldMk cId="1763936159" sldId="535"/>
            <ac:spMk id="49155" creationId="{00000000-0000-0000-0000-000000000000}"/>
          </ac:spMkLst>
        </pc:spChg>
      </pc:sldChg>
      <pc:sldChg chg="delSp modSp add del mod delAnim">
        <pc:chgData name="David Scott" userId="0dba5c2a25f57aa7" providerId="LiveId" clId="{F92F1ED2-4083-4F98-ACC0-F45AF139E075}" dt="2020-10-29T13:54:31.231" v="254" actId="47"/>
        <pc:sldMkLst>
          <pc:docMk/>
          <pc:sldMk cId="2707694390" sldId="537"/>
        </pc:sldMkLst>
        <pc:spChg chg="del mod">
          <ac:chgData name="David Scott" userId="0dba5c2a25f57aa7" providerId="LiveId" clId="{F92F1ED2-4083-4F98-ACC0-F45AF139E075}" dt="2020-10-29T13:53:11.968" v="252" actId="478"/>
          <ac:spMkLst>
            <pc:docMk/>
            <pc:sldMk cId="2707694390" sldId="537"/>
            <ac:spMk id="13" creationId="{00000000-0000-0000-0000-000000000000}"/>
          </ac:spMkLst>
        </pc:spChg>
        <pc:spChg chg="del mod">
          <ac:chgData name="David Scott" userId="0dba5c2a25f57aa7" providerId="LiveId" clId="{F92F1ED2-4083-4F98-ACC0-F45AF139E075}" dt="2020-10-29T13:52:59.108" v="248" actId="21"/>
          <ac:spMkLst>
            <pc:docMk/>
            <pc:sldMk cId="2707694390" sldId="537"/>
            <ac:spMk id="15" creationId="{00000000-0000-0000-0000-000000000000}"/>
          </ac:spMkLst>
        </pc:spChg>
        <pc:spChg chg="del ord">
          <ac:chgData name="David Scott" userId="0dba5c2a25f57aa7" providerId="LiveId" clId="{F92F1ED2-4083-4F98-ACC0-F45AF139E075}" dt="2020-10-29T13:53:13.406" v="253" actId="478"/>
          <ac:spMkLst>
            <pc:docMk/>
            <pc:sldMk cId="2707694390" sldId="537"/>
            <ac:spMk id="18" creationId="{00000000-0000-0000-0000-000000000000}"/>
          </ac:spMkLst>
        </pc:spChg>
        <pc:spChg chg="del mod ord">
          <ac:chgData name="David Scott" userId="0dba5c2a25f57aa7" providerId="LiveId" clId="{F92F1ED2-4083-4F98-ACC0-F45AF139E075}" dt="2020-10-29T13:53:07.183" v="250" actId="478"/>
          <ac:spMkLst>
            <pc:docMk/>
            <pc:sldMk cId="2707694390" sldId="537"/>
            <ac:spMk id="19" creationId="{00000000-0000-0000-0000-000000000000}"/>
          </ac:spMkLst>
        </pc:spChg>
        <pc:picChg chg="ord">
          <ac:chgData name="David Scott" userId="0dba5c2a25f57aa7" providerId="LiveId" clId="{F92F1ED2-4083-4F98-ACC0-F45AF139E075}" dt="2020-10-29T13:52:22.279" v="246" actId="170"/>
          <ac:picMkLst>
            <pc:docMk/>
            <pc:sldMk cId="2707694390" sldId="537"/>
            <ac:picMk id="9" creationId="{00000000-0000-0000-0000-000000000000}"/>
          </ac:picMkLst>
        </pc:picChg>
      </pc:sldChg>
      <pc:sldChg chg="modSp add mod">
        <pc:chgData name="David Scott" userId="0dba5c2a25f57aa7" providerId="LiveId" clId="{F92F1ED2-4083-4F98-ACC0-F45AF139E075}" dt="2020-10-29T13:36:49.061" v="240" actId="171"/>
        <pc:sldMkLst>
          <pc:docMk/>
          <pc:sldMk cId="1922239019" sldId="538"/>
        </pc:sldMkLst>
        <pc:spChg chg="mod ord">
          <ac:chgData name="David Scott" userId="0dba5c2a25f57aa7" providerId="LiveId" clId="{F92F1ED2-4083-4F98-ACC0-F45AF139E075}" dt="2020-10-29T13:36:49.061" v="240" actId="171"/>
          <ac:spMkLst>
            <pc:docMk/>
            <pc:sldMk cId="1922239019" sldId="538"/>
            <ac:spMk id="13" creationId="{00000000-0000-0000-0000-000000000000}"/>
          </ac:spMkLst>
        </pc:spChg>
        <pc:spChg chg="mod">
          <ac:chgData name="David Scott" userId="0dba5c2a25f57aa7" providerId="LiveId" clId="{F92F1ED2-4083-4F98-ACC0-F45AF139E075}" dt="2020-10-29T13:34:51.523" v="196" actId="14100"/>
          <ac:spMkLst>
            <pc:docMk/>
            <pc:sldMk cId="1922239019" sldId="538"/>
            <ac:spMk id="18" creationId="{00000000-0000-0000-0000-000000000000}"/>
          </ac:spMkLst>
        </pc:spChg>
      </pc:sldChg>
      <pc:sldMasterChg chg="modSldLayout">
        <pc:chgData name="David Scott" userId="0dba5c2a25f57aa7" providerId="LiveId" clId="{F92F1ED2-4083-4F98-ACC0-F45AF139E075}" dt="2020-10-27T17:06:23.974" v="3" actId="20577"/>
        <pc:sldMasterMkLst>
          <pc:docMk/>
          <pc:sldMasterMk cId="0" sldId="2147484017"/>
        </pc:sldMasterMkLst>
        <pc:sldLayoutChg chg="modSp mod">
          <pc:chgData name="David Scott" userId="0dba5c2a25f57aa7" providerId="LiveId" clId="{F92F1ED2-4083-4F98-ACC0-F45AF139E075}" dt="2020-10-27T17:06:23.974" v="3" actId="20577"/>
          <pc:sldLayoutMkLst>
            <pc:docMk/>
            <pc:sldMasterMk cId="0" sldId="2147484017"/>
            <pc:sldLayoutMk cId="2678624372" sldId="2147484074"/>
          </pc:sldLayoutMkLst>
          <pc:spChg chg="mod">
            <ac:chgData name="David Scott" userId="0dba5c2a25f57aa7" providerId="LiveId" clId="{F92F1ED2-4083-4F98-ACC0-F45AF139E075}" dt="2020-10-27T17:06:23.974" v="3" actId="20577"/>
            <ac:spMkLst>
              <pc:docMk/>
              <pc:sldMasterMk cId="0" sldId="2147484017"/>
              <pc:sldLayoutMk cId="2678624372" sldId="2147484074"/>
              <ac:spMk id="2" creationId="{0E7500A6-D3AF-4938-A213-71A950993897}"/>
            </ac:spMkLst>
          </pc:spChg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B3F828-2CC9-4227-B439-AB054D59DD7C}" type="datetimeFigureOut">
              <a:rPr lang="en-US" smtClean="0"/>
              <a:t>8/8/2022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618816-B6B4-494E-8A54-14457E37CC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9671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62864861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961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5834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6200" y="8831263"/>
            <a:ext cx="2971800" cy="46513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1225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1225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1225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1225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B349320-68FD-4699-B815-72E028DED7D4}" type="slidenum">
              <a:rPr lang="en-US" altLang="en-US" sz="1200">
                <a:latin typeface="Times New Roman" panose="02020603050405020304" pitchFamily="18" charset="0"/>
              </a:rPr>
              <a:pPr/>
              <a:t>10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696913"/>
            <a:ext cx="4648200" cy="3486150"/>
          </a:xfrm>
          <a:prstGeom prst="rect">
            <a:avLst/>
          </a:prstGeom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416425"/>
            <a:ext cx="5029200" cy="41830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87953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6200" y="8831263"/>
            <a:ext cx="2971800" cy="46513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1225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1225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1225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1225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4D3111F-33F3-496B-A955-A5D6FFFB82D6}" type="slidenum">
              <a:rPr lang="en-US" altLang="en-US" sz="1200">
                <a:latin typeface="Times New Roman" panose="02020603050405020304" pitchFamily="18" charset="0"/>
              </a:rPr>
              <a:pPr/>
              <a:t>11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696913"/>
            <a:ext cx="4648200" cy="3486150"/>
          </a:xfrm>
          <a:prstGeom prst="rect">
            <a:avLst/>
          </a:prstGeom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416425"/>
            <a:ext cx="5029200" cy="41830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45063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6200" y="8831263"/>
            <a:ext cx="2971800" cy="46513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1225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1225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1225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1225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D808B9A-F655-46BF-A061-3C73C6444B90}" type="slidenum">
              <a:rPr lang="en-US" altLang="en-US" sz="1200">
                <a:latin typeface="Times New Roman" panose="02020603050405020304" pitchFamily="18" charset="0"/>
              </a:rPr>
              <a:pPr/>
              <a:t>12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696913"/>
            <a:ext cx="4648200" cy="3486150"/>
          </a:xfrm>
          <a:prstGeom prst="rect">
            <a:avLst/>
          </a:prstGeom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416425"/>
            <a:ext cx="5029200" cy="41830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527165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6200" y="8831263"/>
            <a:ext cx="2971800" cy="46513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1225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1225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1225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1225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D808B9A-F655-46BF-A061-3C73C6444B90}" type="slidenum">
              <a:rPr lang="en-US" altLang="en-US" sz="1200">
                <a:latin typeface="Times New Roman" panose="02020603050405020304" pitchFamily="18" charset="0"/>
              </a:rPr>
              <a:pPr/>
              <a:t>13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696913"/>
            <a:ext cx="4648200" cy="3486150"/>
          </a:xfrm>
          <a:prstGeom prst="rect">
            <a:avLst/>
          </a:prstGeom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416425"/>
            <a:ext cx="5029200" cy="41830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759924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6200" y="8831263"/>
            <a:ext cx="2971800" cy="46513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1225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1225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1225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1225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D808B9A-F655-46BF-A061-3C73C6444B90}" type="slidenum">
              <a:rPr lang="en-US" altLang="en-US" sz="1200">
                <a:latin typeface="Times New Roman" panose="02020603050405020304" pitchFamily="18" charset="0"/>
              </a:rPr>
              <a:pPr/>
              <a:t>14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696913"/>
            <a:ext cx="4648200" cy="3486150"/>
          </a:xfrm>
          <a:prstGeom prst="rect">
            <a:avLst/>
          </a:prstGeom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416425"/>
            <a:ext cx="5029200" cy="41830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172457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6200" y="8831263"/>
            <a:ext cx="2971800" cy="46513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1225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1225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1225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1225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D0AE615-B089-4232-8077-4D34820EF70D}" type="slidenum">
              <a:rPr lang="en-US" altLang="en-US" sz="1200">
                <a:latin typeface="Times New Roman" panose="02020603050405020304" pitchFamily="18" charset="0"/>
              </a:rPr>
              <a:pPr/>
              <a:t>15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696913"/>
            <a:ext cx="4648200" cy="3486150"/>
          </a:xfrm>
          <a:prstGeom prst="rect">
            <a:avLst/>
          </a:prstGeom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416425"/>
            <a:ext cx="5029200" cy="41830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590003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654891DB-1DFA-451A-A0B1-AE5D0E4D8F7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37840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654891DB-1DFA-451A-A0B1-AE5D0E4D8F7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81426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654891DB-1DFA-451A-A0B1-AE5D0E4D8F7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1482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6200" y="8831263"/>
            <a:ext cx="2971800" cy="46513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1225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1225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1225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1225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90EF25B-9540-49F1-9425-A35CBB646D9E}" type="slidenum">
              <a:rPr lang="en-US" altLang="en-US" sz="1200">
                <a:latin typeface="Times New Roman" panose="02020603050405020304" pitchFamily="18" charset="0"/>
              </a:rPr>
              <a:pPr/>
              <a:t>1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696913"/>
            <a:ext cx="4648200" cy="3486150"/>
          </a:xfrm>
          <a:prstGeom prst="rect">
            <a:avLst/>
          </a:prstGeom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416425"/>
            <a:ext cx="5029200" cy="41830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12504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654891DB-1DFA-451A-A0B1-AE5D0E4D8F7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76931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654891DB-1DFA-451A-A0B1-AE5D0E4D8F7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49227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B071E93D-8FC4-4681-8E8C-9170C17A2D17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21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763302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B071E93D-8FC4-4681-8E8C-9170C17A2D17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22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365726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6200" y="8831263"/>
            <a:ext cx="2971800" cy="46513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1225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1225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1225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1225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D808B9A-F655-46BF-A061-3C73C6444B90}" type="slidenum">
              <a:rPr lang="en-US" altLang="en-US" sz="1200">
                <a:latin typeface="Times New Roman" panose="02020603050405020304" pitchFamily="18" charset="0"/>
              </a:rPr>
              <a:pPr/>
              <a:t>23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696913"/>
            <a:ext cx="4648200" cy="3486150"/>
          </a:xfrm>
          <a:prstGeom prst="rect">
            <a:avLst/>
          </a:prstGeom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416425"/>
            <a:ext cx="5029200" cy="41830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571178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6200" y="8831263"/>
            <a:ext cx="2971800" cy="46513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1225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1225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1225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1225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74EEA7B-E7D9-48AF-968D-3DFEAB8A5E33}" type="slidenum">
              <a:rPr lang="en-US" altLang="en-US" sz="1200">
                <a:latin typeface="Times New Roman" panose="02020603050405020304" pitchFamily="18" charset="0"/>
              </a:rPr>
              <a:pPr/>
              <a:t>24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696913"/>
            <a:ext cx="4648200" cy="3486150"/>
          </a:xfrm>
          <a:prstGeom prst="rect">
            <a:avLst/>
          </a:prstGeom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416425"/>
            <a:ext cx="5029200" cy="41830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56423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4184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5586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1472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2875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6200" y="8831263"/>
            <a:ext cx="2971800" cy="46513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1225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1225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1225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1225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D0AE615-B089-4232-8077-4D34820EF70D}" type="slidenum">
              <a:rPr lang="en-US" altLang="en-US" sz="1200">
                <a:latin typeface="Times New Roman" panose="02020603050405020304" pitchFamily="18" charset="0"/>
              </a:rPr>
              <a:pPr/>
              <a:t>6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696913"/>
            <a:ext cx="4648200" cy="3486150"/>
          </a:xfrm>
          <a:prstGeom prst="rect">
            <a:avLst/>
          </a:prstGeom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416425"/>
            <a:ext cx="5029200" cy="41830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22606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2857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7903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0DA32AB-7A47-4D11-844B-72F3C1EEB4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029407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DE5BA74F-A20D-40E2-97B7-C3EECD77A96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872937" y="374309"/>
            <a:ext cx="7398126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kern="1200" dirty="0" err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>
                      <a:alpha val="80000"/>
                    </a:schemeClr>
                  </a:outerShdw>
                </a:effectLst>
                <a:latin typeface="Arial" panose="020B0604020202020204" pitchFamily="34" charset="0"/>
                <a:ea typeface="+mn-ea"/>
                <a:cs typeface="+mn-cs"/>
              </a:rPr>
              <a:t>En</a:t>
            </a:r>
            <a:r>
              <a:rPr lang="en-US" sz="4000" b="1" kern="1200" dirty="0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>
                      <a:alpha val="80000"/>
                    </a:schemeClr>
                  </a:outerShdw>
                </a:effectLst>
                <a:latin typeface="Arial" panose="020B0604020202020204" pitchFamily="34" charset="0"/>
                <a:ea typeface="+mn-ea"/>
                <a:cs typeface="+mn-cs"/>
              </a:rPr>
              <a:t> Route - Radar Associate Controller </a:t>
            </a:r>
            <a:r>
              <a:rPr lang="en-US" sz="4000" b="1" kern="1200" dirty="0" smtClean="0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>
                      <a:alpha val="80000"/>
                    </a:schemeClr>
                  </a:outerShdw>
                </a:effectLst>
                <a:latin typeface="Arial" panose="020B0604020202020204" pitchFamily="34" charset="0"/>
                <a:ea typeface="+mn-ea"/>
                <a:cs typeface="+mn-cs"/>
              </a:rPr>
              <a:t>Training Part A:</a:t>
            </a:r>
            <a:endParaRPr lang="en-US" sz="4000" b="1" kern="1200" dirty="0">
              <a:solidFill>
                <a:schemeClr val="bg1"/>
              </a:solidFill>
              <a:effectLst>
                <a:outerShdw blurRad="50800" dist="50800" dir="2700000" algn="ctr" rotWithShape="0">
                  <a:schemeClr val="tx1">
                    <a:alpha val="80000"/>
                  </a:schemeClr>
                </a:outerShdw>
              </a:effectLst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kern="1200" dirty="0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>
                      <a:alpha val="80000"/>
                    </a:schemeClr>
                  </a:outerShdw>
                </a:effectLst>
                <a:latin typeface="Arial" panose="020B0604020202020204" pitchFamily="34" charset="0"/>
                <a:ea typeface="+mn-ea"/>
                <a:cs typeface="+mn-cs"/>
              </a:rPr>
              <a:t>Basic Concepts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F1F7D3C-8488-4489-9564-D71EC02FE90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212676" y="3042180"/>
            <a:ext cx="6718648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kern="1200" dirty="0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>
                      <a:alpha val="80000"/>
                    </a:schemeClr>
                  </a:outerShdw>
                </a:effectLst>
                <a:latin typeface="Arial" panose="020B0604020202020204" pitchFamily="34" charset="0"/>
                <a:ea typeface="+mn-ea"/>
                <a:cs typeface="+mn-cs"/>
              </a:rPr>
              <a:t>Lesson 12: VFR and VFR-On-Top Procedures</a:t>
            </a:r>
            <a:endParaRPr lang="en-US" sz="1400" b="1" kern="1200" dirty="0">
              <a:solidFill>
                <a:srgbClr val="FFFF00"/>
              </a:solidFill>
              <a:effectLst>
                <a:outerShdw blurRad="50800" dist="50800" dir="2700000" algn="ctr" rotWithShape="0">
                  <a:schemeClr val="tx1">
                    <a:alpha val="80000"/>
                  </a:schemeClr>
                </a:outerShdw>
              </a:effectLst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E7500A6-D3AF-4938-A213-71A95099389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881040" y="4744300"/>
            <a:ext cx="338192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kern="1200" dirty="0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>
                      <a:alpha val="80000"/>
                    </a:schemeClr>
                  </a:outerShdw>
                </a:effectLst>
                <a:latin typeface="Arial" panose="020B0604020202020204" pitchFamily="34" charset="0"/>
                <a:ea typeface="+mn-ea"/>
                <a:cs typeface="+mn-cs"/>
              </a:rPr>
              <a:t>Course - 55054001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kern="1200" dirty="0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>
                      <a:alpha val="80000"/>
                    </a:schemeClr>
                  </a:outerShdw>
                </a:effectLst>
                <a:latin typeface="Arial" panose="020B0604020202020204" pitchFamily="34" charset="0"/>
                <a:ea typeface="+mn-ea"/>
                <a:cs typeface="+mn-cs"/>
              </a:rPr>
              <a:t>Version - </a:t>
            </a:r>
            <a:r>
              <a:rPr lang="en-US" sz="1400" b="1" kern="1200" dirty="0" smtClean="0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>
                      <a:alpha val="80000"/>
                    </a:schemeClr>
                  </a:outerShdw>
                </a:effectLst>
                <a:latin typeface="Arial" panose="020B0604020202020204" pitchFamily="34" charset="0"/>
                <a:ea typeface="+mn-ea"/>
                <a:cs typeface="+mn-cs"/>
              </a:rPr>
              <a:t>1.0 2022.08</a:t>
            </a:r>
            <a:endParaRPr lang="en-US" sz="1400" b="1" kern="1200" dirty="0">
              <a:solidFill>
                <a:schemeClr val="bg1"/>
              </a:solidFill>
              <a:effectLst>
                <a:outerShdw blurRad="50800" dist="50800" dir="2700000" algn="ctr" rotWithShape="0">
                  <a:schemeClr val="tx1">
                    <a:alpha val="80000"/>
                  </a:schemeClr>
                </a:outerShdw>
              </a:effectLst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862437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7">
            <a:extLst>
              <a:ext uri="{FF2B5EF4-FFF2-40B4-BE49-F238E27FC236}">
                <a16:creationId xmlns:a16="http://schemas.microsoft.com/office/drawing/2014/main" id="{61B940C6-4D8D-4BA5-99B5-C564310B16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40550" y="630555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fld id="{F2B3777E-FC8E-4A3E-829D-D02E04703318}" type="slidenum">
              <a:rPr lang="en-US" altLang="en-US" sz="900" b="1" smtClean="0">
                <a:solidFill>
                  <a:schemeClr val="bg1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  <a:defRPr/>
              </a:pPr>
              <a:t>‹#›</a:t>
            </a:fld>
            <a:endParaRPr lang="en-US" altLang="en-US" sz="900" b="1" dirty="0">
              <a:solidFill>
                <a:schemeClr val="bg1"/>
              </a:solidFill>
            </a:endParaRPr>
          </a:p>
        </p:txBody>
      </p:sp>
      <p:sp>
        <p:nvSpPr>
          <p:cNvPr id="5" name="Rectangle 8"/>
          <p:cNvSpPr>
            <a:spLocks noChangeArrowheads="1"/>
          </p:cNvSpPr>
          <p:nvPr userDrawn="1"/>
        </p:nvSpPr>
        <p:spPr bwMode="auto">
          <a:xfrm>
            <a:off x="0" y="6035675"/>
            <a:ext cx="9144000" cy="815975"/>
          </a:xfrm>
          <a:prstGeom prst="rect">
            <a:avLst/>
          </a:prstGeom>
          <a:solidFill>
            <a:srgbClr val="1D2F68"/>
          </a:solidFill>
          <a:ln w="9525">
            <a:solidFill>
              <a:srgbClr val="1D2F68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20040" indent="-274320">
              <a:spcBef>
                <a:spcPts val="0"/>
              </a:spcBef>
              <a:spcAft>
                <a:spcPts val="1200"/>
              </a:spcAft>
              <a:defRPr/>
            </a:lvl1pPr>
            <a:lvl2pPr marL="685800" indent="-274320">
              <a:spcBef>
                <a:spcPts val="0"/>
              </a:spcBef>
              <a:spcAft>
                <a:spcPts val="1200"/>
              </a:spcAft>
              <a:defRPr/>
            </a:lvl2pPr>
            <a:lvl3pPr marL="960120" indent="-274320">
              <a:spcBef>
                <a:spcPts val="0"/>
              </a:spcBef>
              <a:spcAft>
                <a:spcPts val="1200"/>
              </a:spcAft>
              <a:buFont typeface="Courier New" panose="02070309020205020404" pitchFamily="49" charset="0"/>
              <a:buChar char="o"/>
              <a:defRPr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DEA47140-37A3-4968-8DD3-5F7C97C9DF2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6105525"/>
            <a:ext cx="69532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4FF2A93-5325-41DD-BDF9-52432A6A46C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981075" y="6337300"/>
            <a:ext cx="345056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1200" b="0" dirty="0">
                <a:solidFill>
                  <a:schemeClr val="bg1"/>
                </a:solidFill>
              </a:rPr>
              <a:t>Lesson 12: VFR and VFR-On-Top Procedures </a:t>
            </a:r>
          </a:p>
        </p:txBody>
      </p:sp>
      <p:sp>
        <p:nvSpPr>
          <p:cNvPr id="1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8145194" y="6336792"/>
            <a:ext cx="370156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136D41DE-77A0-4BE3-8870-C3C45D0761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54972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ast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026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9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63050" cy="6026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291EA7E4-DF51-46E0-BB36-597C42958F0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6105525"/>
            <a:ext cx="69532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8145194" y="6336792"/>
            <a:ext cx="370156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136D41DE-77A0-4BE3-8870-C3C45D0761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8256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0DA32AB-7A47-4D11-844B-72F3C1EEB4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029407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DE5BA74F-A20D-40E2-97B7-C3EECD77A96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872937" y="374309"/>
            <a:ext cx="7398126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kern="1200" dirty="0" err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>
                      <a:alpha val="80000"/>
                    </a:schemeClr>
                  </a:outerShdw>
                </a:effectLst>
                <a:latin typeface="Arial" panose="020B0604020202020204" pitchFamily="34" charset="0"/>
                <a:ea typeface="+mn-ea"/>
                <a:cs typeface="+mn-cs"/>
              </a:rPr>
              <a:t>En</a:t>
            </a:r>
            <a:r>
              <a:rPr lang="en-US" sz="4000" b="1" kern="1200" dirty="0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>
                      <a:alpha val="80000"/>
                    </a:schemeClr>
                  </a:outerShdw>
                </a:effectLst>
                <a:latin typeface="Arial" panose="020B0604020202020204" pitchFamily="34" charset="0"/>
                <a:ea typeface="+mn-ea"/>
                <a:cs typeface="+mn-cs"/>
              </a:rPr>
              <a:t> Route - Radar Associate Controller Training: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kern="1200" dirty="0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>
                      <a:alpha val="80000"/>
                    </a:schemeClr>
                  </a:outerShdw>
                </a:effectLst>
                <a:latin typeface="Arial" panose="020B0604020202020204" pitchFamily="34" charset="0"/>
                <a:ea typeface="+mn-ea"/>
                <a:cs typeface="+mn-cs"/>
              </a:rPr>
              <a:t>Basic Concepts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F1F7D3C-8488-4489-9564-D71EC02FE90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212676" y="3042180"/>
            <a:ext cx="6718648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kern="1200" dirty="0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>
                      <a:alpha val="80000"/>
                    </a:schemeClr>
                  </a:outerShdw>
                </a:effectLst>
                <a:latin typeface="Arial" panose="020B0604020202020204" pitchFamily="34" charset="0"/>
                <a:ea typeface="+mn-ea"/>
                <a:cs typeface="+mn-cs"/>
              </a:rPr>
              <a:t>Lesson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11: Initiating Emergency Procedures</a:t>
            </a:r>
            <a:endParaRPr lang="en-US" sz="1400" b="1" kern="1200" dirty="0">
              <a:solidFill>
                <a:srgbClr val="FFFF00"/>
              </a:solidFill>
              <a:effectLst>
                <a:outerShdw blurRad="50800" dist="50800" dir="2700000" algn="ctr" rotWithShape="0">
                  <a:schemeClr val="tx1">
                    <a:alpha val="80000"/>
                  </a:schemeClr>
                </a:outerShdw>
              </a:effectLst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E7500A6-D3AF-4938-A213-71A95099389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881040" y="4744300"/>
            <a:ext cx="338192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kern="1200" dirty="0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>
                      <a:alpha val="80000"/>
                    </a:schemeClr>
                  </a:outerShdw>
                </a:effectLst>
                <a:latin typeface="Arial" panose="020B0604020202020204" pitchFamily="34" charset="0"/>
                <a:ea typeface="+mn-ea"/>
                <a:cs typeface="+mn-cs"/>
              </a:rPr>
              <a:t>Course - 55054001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kern="1200" dirty="0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>
                      <a:alpha val="80000"/>
                    </a:schemeClr>
                  </a:outerShdw>
                </a:effectLst>
                <a:latin typeface="Arial" panose="020B0604020202020204" pitchFamily="34" charset="0"/>
                <a:ea typeface="+mn-ea"/>
                <a:cs typeface="+mn-cs"/>
              </a:rPr>
              <a:t>Version - Draft </a:t>
            </a:r>
            <a:r>
              <a:rPr lang="en-US" sz="1400" b="1" kern="1200" dirty="0" smtClean="0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>
                      <a:alpha val="80000"/>
                    </a:schemeClr>
                  </a:outerShdw>
                </a:effectLst>
                <a:latin typeface="Arial" panose="020B0604020202020204" pitchFamily="34" charset="0"/>
                <a:ea typeface="+mn-ea"/>
                <a:cs typeface="+mn-cs"/>
              </a:rPr>
              <a:t>6.0.2020.12</a:t>
            </a:r>
            <a:endParaRPr lang="en-US" sz="1400" b="1" kern="1200" dirty="0">
              <a:solidFill>
                <a:schemeClr val="bg1"/>
              </a:solidFill>
              <a:effectLst>
                <a:outerShdw blurRad="50800" dist="50800" dir="2700000" algn="ctr" rotWithShape="0">
                  <a:schemeClr val="tx1">
                    <a:alpha val="80000"/>
                  </a:schemeClr>
                </a:outerShdw>
              </a:effectLst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46880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38AB209-66B6-4297-82AE-4BE76D91AB8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800"/>
            </a:lvl1pPr>
            <a:lvl2pPr marL="688975" indent="-346075">
              <a:buFont typeface="Arial" panose="020B0604020202020204" pitchFamily="34" charset="0"/>
              <a:buChar char="‒"/>
              <a:defRPr sz="2400"/>
            </a:lvl2pPr>
            <a:lvl3pPr marL="1027113" indent="-341313">
              <a:buFont typeface="Wingdings" panose="05000000000000000000" pitchFamily="2" charset="2"/>
              <a:buChar char="Ø"/>
              <a:defRPr sz="2400"/>
            </a:lvl3pPr>
            <a:lvl4pPr marL="1316038" indent="-287338">
              <a:defRPr/>
            </a:lvl4pPr>
            <a:lvl5pPr marL="1603375" indent="-231775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A65DADD-9D08-4884-931F-B83ED03CFA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C2B1CAF-AFEF-4B53-8217-D2B173A086E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fld id="{F2BD9D44-EC01-4E71-8CAE-9F9624182C03}" type="slidenum">
              <a:rPr lang="en-US" altLang="en-US" b="1" smtClean="0">
                <a:solidFill>
                  <a:srgbClr val="FFFFFF"/>
                </a:solidFill>
              </a:rPr>
              <a:pPr marL="0" indent="0">
                <a:buFont typeface="+mj-lt"/>
                <a:buNone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32448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022847"/>
          </a:xfrm>
          <a:prstGeom prst="rect">
            <a:avLst/>
          </a:prstGeom>
        </p:spPr>
      </p:pic>
      <p:sp>
        <p:nvSpPr>
          <p:cNvPr id="6" name="Footer Placeholder 4"/>
          <p:cNvSpPr txBox="1">
            <a:spLocks/>
          </p:cNvSpPr>
          <p:nvPr userDrawn="1"/>
        </p:nvSpPr>
        <p:spPr>
          <a:xfrm>
            <a:off x="2755901" y="6346827"/>
            <a:ext cx="36703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50000"/>
              </a:spcBef>
              <a:defRPr/>
            </a:pPr>
            <a:endParaRPr lang="en-US" sz="135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30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accent6">
                    <a:lumMod val="50000"/>
                  </a:schemeClr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  <a:p>
            <a:endParaRPr lang="en-US" dirty="0"/>
          </a:p>
        </p:txBody>
      </p:sp>
      <p:sp>
        <p:nvSpPr>
          <p:cNvPr id="7" name="Rectangle 7"/>
          <p:cNvSpPr>
            <a:spLocks noChangeArrowheads="1"/>
          </p:cNvSpPr>
          <p:nvPr userDrawn="1"/>
        </p:nvSpPr>
        <p:spPr bwMode="auto">
          <a:xfrm>
            <a:off x="-22225" y="6038850"/>
            <a:ext cx="9166225" cy="819150"/>
          </a:xfrm>
          <a:prstGeom prst="rect">
            <a:avLst/>
          </a:prstGeom>
          <a:solidFill>
            <a:srgbClr val="1D2F68"/>
          </a:solidFill>
          <a:ln w="9525">
            <a:solidFill>
              <a:srgbClr val="1D2F68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 sz="1800" dirty="0"/>
          </a:p>
        </p:txBody>
      </p:sp>
      <p:pic>
        <p:nvPicPr>
          <p:cNvPr id="8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1" y="6105527"/>
            <a:ext cx="69532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981076" y="6336793"/>
            <a:ext cx="3183692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1200" dirty="0">
                <a:solidFill>
                  <a:schemeClr val="bg1"/>
                </a:solidFill>
              </a:rPr>
              <a:t>Lesson</a:t>
            </a:r>
            <a:r>
              <a:rPr lang="en-US" altLang="en-US" sz="1200" baseline="0" dirty="0">
                <a:solidFill>
                  <a:schemeClr val="bg1"/>
                </a:solidFill>
              </a:rPr>
              <a:t> 11: Initiating Emergency Procedures</a:t>
            </a:r>
          </a:p>
          <a:p>
            <a:pPr eaLnBrk="1" hangingPunct="1">
              <a:defRPr/>
            </a:pPr>
            <a:endParaRPr lang="en-US" altLang="en-US" sz="9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62887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8145194" y="6336792"/>
            <a:ext cx="370156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136D41DE-77A0-4BE3-8870-C3C45D0761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84274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7"/>
          <p:cNvSpPr>
            <a:spLocks noChangeArrowheads="1"/>
          </p:cNvSpPr>
          <p:nvPr userDrawn="1"/>
        </p:nvSpPr>
        <p:spPr bwMode="auto">
          <a:xfrm>
            <a:off x="6940550" y="630555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fld id="{1D579D9D-2119-4F42-8E71-3CF6A0E2E1C4}" type="slidenum">
              <a:rPr lang="en-US" altLang="en-US" sz="900" b="1" smtClean="0">
                <a:solidFill>
                  <a:schemeClr val="bg1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  <a:defRPr/>
              </a:pPr>
              <a:t>‹#›</a:t>
            </a:fld>
            <a:endParaRPr lang="en-US" altLang="en-US" sz="900" b="1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1" y="1508127"/>
            <a:ext cx="3948113" cy="43910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95814" y="1508127"/>
            <a:ext cx="3949700" cy="43910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712742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8.xml"/><Relationship Id="rId4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1">
          <a:gsLst>
            <a:gs pos="0">
              <a:srgbClr val="FFFFFF"/>
            </a:gs>
            <a:gs pos="50000">
              <a:srgbClr val="FBFBFB"/>
            </a:gs>
            <a:gs pos="100000">
              <a:srgbClr val="D0D0D0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7"/>
          <p:cNvSpPr>
            <a:spLocks noChangeArrowheads="1"/>
          </p:cNvSpPr>
          <p:nvPr/>
        </p:nvSpPr>
        <p:spPr bwMode="auto">
          <a:xfrm>
            <a:off x="-22225" y="6038850"/>
            <a:ext cx="9166225" cy="819150"/>
          </a:xfrm>
          <a:prstGeom prst="rect">
            <a:avLst/>
          </a:prstGeom>
          <a:solidFill>
            <a:srgbClr val="1D2F68"/>
          </a:solidFill>
          <a:ln w="9525">
            <a:solidFill>
              <a:srgbClr val="1D2F68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 sz="1800" dirty="0"/>
          </a:p>
        </p:txBody>
      </p:sp>
      <p:sp>
        <p:nvSpPr>
          <p:cNvPr id="2051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428625" y="344488"/>
            <a:ext cx="8472488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Select to edit master title</a:t>
            </a:r>
          </a:p>
        </p:txBody>
      </p:sp>
      <p:sp>
        <p:nvSpPr>
          <p:cNvPr id="2052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28625" y="1233488"/>
            <a:ext cx="8050213" cy="439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Select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pic>
        <p:nvPicPr>
          <p:cNvPr id="205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6105525"/>
            <a:ext cx="69532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981075" y="6337300"/>
            <a:ext cx="340727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1200" b="0" dirty="0">
                <a:solidFill>
                  <a:schemeClr val="bg1"/>
                </a:solidFill>
              </a:rPr>
              <a:t>Lesson 12: VFR and VFR-On-Top Procedures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8145194" y="6336792"/>
            <a:ext cx="370156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136D41DE-77A0-4BE3-8870-C3C45D07616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74" r:id="rId1"/>
    <p:sldLayoutId id="2147484066" r:id="rId2"/>
    <p:sldLayoutId id="2147484072" r:id="rId3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3000" b="1" kern="1200">
          <a:solidFill>
            <a:srgbClr val="1D2F68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000" b="1">
          <a:solidFill>
            <a:srgbClr val="1D2F68"/>
          </a:solidFill>
          <a:latin typeface="Arial" panose="020B060402020202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000" b="1">
          <a:solidFill>
            <a:srgbClr val="1D2F68"/>
          </a:solidFill>
          <a:latin typeface="Arial" panose="020B060402020202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000" b="1">
          <a:solidFill>
            <a:srgbClr val="1D2F68"/>
          </a:solidFill>
          <a:latin typeface="Arial" panose="020B060402020202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000" b="1">
          <a:solidFill>
            <a:srgbClr val="1D2F68"/>
          </a:solidFill>
          <a:latin typeface="Arial" panose="020B0604020202020204" pitchFamily="34" charset="0"/>
        </a:defRPr>
      </a:lvl5pPr>
      <a:lvl6pPr marL="3429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1D2F68"/>
          </a:solidFill>
          <a:latin typeface="Arial" panose="020B0604020202020204" pitchFamily="34" charset="0"/>
        </a:defRPr>
      </a:lvl6pPr>
      <a:lvl7pPr marL="6858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1D2F68"/>
          </a:solidFill>
          <a:latin typeface="Arial" panose="020B0604020202020204" pitchFamily="34" charset="0"/>
        </a:defRPr>
      </a:lvl7pPr>
      <a:lvl8pPr marL="10287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1D2F68"/>
          </a:solidFill>
          <a:latin typeface="Arial" panose="020B0604020202020204" pitchFamily="34" charset="0"/>
        </a:defRPr>
      </a:lvl8pPr>
      <a:lvl9pPr marL="13716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1D2F68"/>
          </a:solidFill>
          <a:latin typeface="Arial" panose="020B0604020202020204" pitchFamily="34" charset="0"/>
        </a:defRPr>
      </a:lvl9pPr>
    </p:titleStyle>
    <p:bodyStyle>
      <a:lvl1pPr marL="257175" indent="-257175" algn="l" rtl="0" fontAlgn="base">
        <a:spcBef>
          <a:spcPct val="20000"/>
        </a:spcBef>
        <a:spcAft>
          <a:spcPct val="0"/>
        </a:spcAft>
        <a:buChar char="•"/>
        <a:defRPr sz="21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fontAlgn="base">
        <a:spcBef>
          <a:spcPct val="20000"/>
        </a:spcBef>
        <a:spcAft>
          <a:spcPct val="0"/>
        </a:spcAft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fontAlgn="base">
        <a:spcBef>
          <a:spcPct val="20000"/>
        </a:spcBef>
        <a:spcAft>
          <a:spcPct val="0"/>
        </a:spcAft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fontAlgn="base">
        <a:spcBef>
          <a:spcPct val="20000"/>
        </a:spcBef>
        <a:spcAft>
          <a:spcPct val="0"/>
        </a:spcAft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fontAlgn="base">
        <a:spcBef>
          <a:spcPct val="20000"/>
        </a:spcBef>
        <a:spcAft>
          <a:spcPct val="0"/>
        </a:spcAft>
        <a:buChar char="»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1">
          <a:gsLst>
            <a:gs pos="0">
              <a:srgbClr val="FFFFFF"/>
            </a:gs>
            <a:gs pos="50000">
              <a:srgbClr val="FBFBFB"/>
            </a:gs>
            <a:gs pos="100000">
              <a:srgbClr val="D0D0D0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7"/>
          <p:cNvSpPr>
            <a:spLocks noChangeArrowheads="1"/>
          </p:cNvSpPr>
          <p:nvPr userDrawn="1"/>
        </p:nvSpPr>
        <p:spPr bwMode="auto">
          <a:xfrm>
            <a:off x="0" y="6038850"/>
            <a:ext cx="9144000" cy="819150"/>
          </a:xfrm>
          <a:prstGeom prst="rect">
            <a:avLst/>
          </a:prstGeom>
          <a:solidFill>
            <a:srgbClr val="1D2F68"/>
          </a:solidFill>
          <a:ln w="9525">
            <a:solidFill>
              <a:srgbClr val="1D2F68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 sz="1800" dirty="0"/>
          </a:p>
        </p:txBody>
      </p:sp>
      <p:sp>
        <p:nvSpPr>
          <p:cNvPr id="1027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428626" y="344488"/>
            <a:ext cx="8472488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Select to edit master title</a:t>
            </a:r>
          </a:p>
        </p:txBody>
      </p:sp>
      <p:sp>
        <p:nvSpPr>
          <p:cNvPr id="1028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1" y="1508127"/>
            <a:ext cx="8050213" cy="439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Select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</p:txBody>
      </p:sp>
      <p:pic>
        <p:nvPicPr>
          <p:cNvPr id="2" name="Picture 2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1" y="6105527"/>
            <a:ext cx="69532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981076" y="6336793"/>
            <a:ext cx="331751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1200" b="0" dirty="0" smtClean="0">
                <a:solidFill>
                  <a:schemeClr val="bg1"/>
                </a:solidFill>
              </a:rPr>
              <a:t>Lesson 12: VFR and VFR-On-Top Procedures</a:t>
            </a:r>
            <a:endParaRPr lang="en-US" altLang="en-US" sz="1200" b="0" dirty="0">
              <a:solidFill>
                <a:schemeClr val="bg1"/>
              </a:solidFill>
            </a:endParaRPr>
          </a:p>
        </p:txBody>
      </p:sp>
      <p:sp>
        <p:nvSpPr>
          <p:cNvPr id="9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8145194" y="6336792"/>
            <a:ext cx="370156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136D41DE-77A0-4BE3-8870-C3C45D0761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9493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6" r:id="rId1"/>
    <p:sldLayoutId id="2147484077" r:id="rId2"/>
    <p:sldLayoutId id="2147484078" r:id="rId3"/>
    <p:sldLayoutId id="2147484079" r:id="rId4"/>
    <p:sldLayoutId id="2147484080" r:id="rId5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 kern="1200">
          <a:solidFill>
            <a:srgbClr val="1D2F68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1D2F68"/>
          </a:solidFill>
          <a:latin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1D2F68"/>
          </a:solidFill>
          <a:latin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1D2F68"/>
          </a:solidFill>
          <a:latin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1D2F68"/>
          </a:solidFill>
          <a:latin typeface="Arial" panose="020B0604020202020204" pitchFamily="34" charset="0"/>
        </a:defRPr>
      </a:lvl5pPr>
      <a:lvl6pPr marL="342900" algn="l" rtl="0" fontAlgn="base">
        <a:spcBef>
          <a:spcPct val="0"/>
        </a:spcBef>
        <a:spcAft>
          <a:spcPct val="0"/>
        </a:spcAft>
        <a:defRPr sz="3000" b="1">
          <a:solidFill>
            <a:srgbClr val="1D2F68"/>
          </a:solidFill>
          <a:latin typeface="Arial" panose="020B0604020202020204" pitchFamily="34" charset="0"/>
        </a:defRPr>
      </a:lvl6pPr>
      <a:lvl7pPr marL="685800" algn="l" rtl="0" fontAlgn="base">
        <a:spcBef>
          <a:spcPct val="0"/>
        </a:spcBef>
        <a:spcAft>
          <a:spcPct val="0"/>
        </a:spcAft>
        <a:defRPr sz="3000" b="1">
          <a:solidFill>
            <a:srgbClr val="1D2F68"/>
          </a:solidFill>
          <a:latin typeface="Arial" panose="020B0604020202020204" pitchFamily="34" charset="0"/>
        </a:defRPr>
      </a:lvl7pPr>
      <a:lvl8pPr marL="1028700" algn="l" rtl="0" fontAlgn="base">
        <a:spcBef>
          <a:spcPct val="0"/>
        </a:spcBef>
        <a:spcAft>
          <a:spcPct val="0"/>
        </a:spcAft>
        <a:defRPr sz="3000" b="1">
          <a:solidFill>
            <a:srgbClr val="1D2F68"/>
          </a:solidFill>
          <a:latin typeface="Arial" panose="020B0604020202020204" pitchFamily="34" charset="0"/>
        </a:defRPr>
      </a:lvl8pPr>
      <a:lvl9pPr marL="1371600" algn="l" rtl="0" fontAlgn="base">
        <a:spcBef>
          <a:spcPct val="0"/>
        </a:spcBef>
        <a:spcAft>
          <a:spcPct val="0"/>
        </a:spcAft>
        <a:defRPr sz="3000" b="1">
          <a:solidFill>
            <a:srgbClr val="1D2F68"/>
          </a:solidFill>
          <a:latin typeface="Arial" panose="020B0604020202020204" pitchFamily="34" charset="0"/>
        </a:defRPr>
      </a:lvl9pPr>
    </p:titleStyle>
    <p:bodyStyle>
      <a:lvl1pPr marL="0" indent="0" algn="l" rtl="0" eaLnBrk="0" fontAlgn="base" hangingPunct="0">
        <a:spcBef>
          <a:spcPct val="20000"/>
        </a:spcBef>
        <a:spcAft>
          <a:spcPct val="0"/>
        </a:spcAft>
        <a:buNone/>
        <a:defRPr sz="24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‒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har char="»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8151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CLIMB </a:t>
            </a:r>
            <a:r>
              <a:rPr lang="en-US" dirty="0"/>
              <a:t>TO AND REPORT REACHING </a:t>
            </a:r>
            <a:r>
              <a:rPr lang="en-US" dirty="0" smtClean="0"/>
              <a:t>V-F-R-ON-TOP</a:t>
            </a:r>
          </a:p>
          <a:p>
            <a:pPr marL="342900" lvl="1" indent="0">
              <a:buNone/>
            </a:pPr>
            <a:r>
              <a:rPr lang="en-US" i="1" dirty="0"/>
              <a:t>and,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800" b="1" dirty="0"/>
              <a:t>TOPS REPORTED (altitude)</a:t>
            </a:r>
          </a:p>
          <a:p>
            <a:pPr marL="342900" lvl="1" indent="0">
              <a:buNone/>
            </a:pPr>
            <a:r>
              <a:rPr lang="en-US" i="1" dirty="0"/>
              <a:t>o</a:t>
            </a:r>
            <a:r>
              <a:rPr lang="en-US" i="1" dirty="0" smtClean="0"/>
              <a:t>r,</a:t>
            </a:r>
            <a:endParaRPr lang="en-US" i="1" dirty="0"/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800" b="1" dirty="0"/>
              <a:t>NO TOPS </a:t>
            </a:r>
            <a:r>
              <a:rPr lang="en-US" sz="2800" b="1" dirty="0" smtClean="0"/>
              <a:t>REPORTS</a:t>
            </a:r>
            <a:endParaRPr lang="en-US" sz="2800" b="1" dirty="0"/>
          </a:p>
          <a:p>
            <a:pPr marL="342900" lvl="1" indent="0">
              <a:buNone/>
            </a:pPr>
            <a:r>
              <a:rPr lang="en-US" i="1" dirty="0"/>
              <a:t>Alternative instructions,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800" b="1" dirty="0"/>
              <a:t>IF NOT ON TOP AT (altitude), MAINTAIN (altitude), AND ADVISE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VFR-on-top Phraseology</a:t>
            </a:r>
            <a:endParaRPr lang="en-US" dirty="0"/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8145194" y="6336792"/>
            <a:ext cx="370156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136D41DE-77A0-4BE3-8870-C3C45D07616C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1564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Image previe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" y="1524001"/>
            <a:ext cx="8734774" cy="4449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331788"/>
            <a:ext cx="8318500" cy="609600"/>
          </a:xfrm>
        </p:spPr>
        <p:txBody>
          <a:bodyPr/>
          <a:lstStyle/>
          <a:p>
            <a:pPr eaLnBrk="1" hangingPunct="1"/>
            <a:r>
              <a:rPr lang="en-US" altLang="en-US" sz="4000" dirty="0"/>
              <a:t>Holding VFR-on-Top</a:t>
            </a:r>
            <a:r>
              <a:rPr lang="en-US" altLang="en-US" sz="4000" dirty="0">
                <a:solidFill>
                  <a:schemeClr val="tx1"/>
                </a:solidFill>
              </a:rPr>
              <a:t> </a:t>
            </a:r>
            <a:r>
              <a:rPr lang="en-US" altLang="en-US" sz="4000" dirty="0"/>
              <a:t>Aircraft</a:t>
            </a:r>
          </a:p>
        </p:txBody>
      </p:sp>
      <p:sp>
        <p:nvSpPr>
          <p:cNvPr id="70662" name="AutoShape 1030"/>
          <p:cNvSpPr>
            <a:spLocks noChangeArrowheads="1"/>
          </p:cNvSpPr>
          <p:nvPr/>
        </p:nvSpPr>
        <p:spPr bwMode="auto">
          <a:xfrm>
            <a:off x="276225" y="1704404"/>
            <a:ext cx="3028950" cy="1144143"/>
          </a:xfrm>
          <a:prstGeom prst="wedgeRoundRectCallout">
            <a:avLst>
              <a:gd name="adj1" fmla="val -28282"/>
              <a:gd name="adj2" fmla="val 249870"/>
              <a:gd name="adj3" fmla="val 16667"/>
            </a:avLst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lIns="45720" rIns="45720" anchor="ctr">
            <a:spAutoFit/>
          </a:bodyPr>
          <a:lstStyle>
            <a:lvl1pPr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5000"/>
              </a:lnSpc>
            </a:pPr>
            <a:r>
              <a:rPr lang="en-US" altLang="en-US" sz="1800" dirty="0"/>
              <a:t>“CESSNA ONE MIKE ECHO, MAINTAIN VFR-ON-TOP AT OR ABOVE EIGHT THOUSAND”</a:t>
            </a:r>
          </a:p>
        </p:txBody>
      </p:sp>
      <p:sp>
        <p:nvSpPr>
          <p:cNvPr id="70661" name="AutoShape 1029"/>
          <p:cNvSpPr>
            <a:spLocks noChangeArrowheads="1"/>
          </p:cNvSpPr>
          <p:nvPr/>
        </p:nvSpPr>
        <p:spPr bwMode="auto">
          <a:xfrm>
            <a:off x="271463" y="2771204"/>
            <a:ext cx="3259137" cy="1144143"/>
          </a:xfrm>
          <a:prstGeom prst="wedgeRoundRectCallout">
            <a:avLst>
              <a:gd name="adj1" fmla="val -17218"/>
              <a:gd name="adj2" fmla="val 150819"/>
              <a:gd name="adj3" fmla="val 16667"/>
            </a:avLst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lIns="45720" rIns="45720" anchor="ctr">
            <a:spAutoFit/>
          </a:bodyPr>
          <a:lstStyle>
            <a:lvl1pPr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5000"/>
              </a:lnSpc>
            </a:pPr>
            <a:r>
              <a:rPr lang="en-US" altLang="en-US" sz="1800" dirty="0"/>
              <a:t>“TOMAHAWK ONE LIMA WHISKEY, MAINTAIN VFR-ON-TOP AT OR BELOW SEVEN THOUSAND”</a:t>
            </a:r>
          </a:p>
        </p:txBody>
      </p:sp>
      <p:sp>
        <p:nvSpPr>
          <p:cNvPr id="15366" name="Text Box 232"/>
          <p:cNvSpPr txBox="1">
            <a:spLocks noChangeArrowheads="1"/>
          </p:cNvSpPr>
          <p:nvPr/>
        </p:nvSpPr>
        <p:spPr bwMode="auto">
          <a:xfrm>
            <a:off x="471488" y="1049338"/>
            <a:ext cx="8132762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75000"/>
              </a:lnSpc>
            </a:pPr>
            <a:r>
              <a:rPr lang="en-US" altLang="en-US" sz="1800" b="1"/>
              <a:t>Apply Vertical Separation </a:t>
            </a:r>
            <a:r>
              <a:rPr lang="en-US" altLang="en-US" sz="1800" b="1" i="1"/>
              <a:t>OR</a:t>
            </a:r>
            <a:r>
              <a:rPr lang="en-US" altLang="en-US" sz="1800" b="1"/>
              <a:t> Restrict VFR-on-Top</a:t>
            </a:r>
          </a:p>
        </p:txBody>
      </p:sp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0688" y="6299024"/>
            <a:ext cx="396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8145194" y="6336792"/>
            <a:ext cx="370156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136D41DE-77A0-4BE3-8870-C3C45D07616C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5414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0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62" grpId="0" animBg="1"/>
      <p:bldP spid="7066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dirty="0"/>
              <a:t>Knowledge Check</a:t>
            </a:r>
          </a:p>
        </p:txBody>
      </p:sp>
      <p:sp>
        <p:nvSpPr>
          <p:cNvPr id="18436" name="Content Placeholder 2"/>
          <p:cNvSpPr>
            <a:spLocks/>
          </p:cNvSpPr>
          <p:nvPr/>
        </p:nvSpPr>
        <p:spPr bwMode="auto">
          <a:xfrm>
            <a:off x="495300" y="1179576"/>
            <a:ext cx="8310563" cy="4900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87338" indent="-287338">
              <a:tabLst>
                <a:tab pos="914400" algn="l"/>
              </a:tabLs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914400" algn="l"/>
              </a:tabLs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914400" algn="l"/>
              </a:tabLs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914400" algn="l"/>
              </a:tabLs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914400" algn="l"/>
              </a:tabLs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eaLnBrk="1" hangingPunct="1">
              <a:spcBef>
                <a:spcPct val="50000"/>
              </a:spcBef>
            </a:pPr>
            <a:r>
              <a:rPr lang="en-US" altLang="en-US" sz="2800" b="1" dirty="0"/>
              <a:t>What is the phraseology to clear N126Y to VFR-on-top, with no traffic, or tops reported?</a:t>
            </a:r>
          </a:p>
        </p:txBody>
      </p:sp>
      <p:sp>
        <p:nvSpPr>
          <p:cNvPr id="18437" name="Rectangle 5"/>
          <p:cNvSpPr>
            <a:spLocks noChangeArrowheads="1"/>
          </p:cNvSpPr>
          <p:nvPr/>
        </p:nvSpPr>
        <p:spPr bwMode="auto">
          <a:xfrm>
            <a:off x="429768" y="2442865"/>
            <a:ext cx="8472487" cy="3587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914400" indent="-627063">
              <a:tabLst>
                <a:tab pos="914400" algn="l"/>
              </a:tabLs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914400" algn="l"/>
              </a:tabLs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914400" algn="l"/>
              </a:tabLs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914400" algn="l"/>
              </a:tabLs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914400" algn="l"/>
              </a:tabLs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855663" indent="-517525" eaLnBrk="1" hangingPunct="1"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AutoNum type="alphaUcPeriod"/>
              <a:tabLst/>
            </a:pPr>
            <a:r>
              <a:rPr lang="en-US" altLang="en-US" sz="2400" dirty="0"/>
              <a:t>“NOVEMBER TWO SIX YANKEE MAINTAIN V-F-R-ON-TOP NO TOPS REPORTS”</a:t>
            </a:r>
            <a:endParaRPr lang="en-US" altLang="en-US" sz="2000" dirty="0"/>
          </a:p>
          <a:p>
            <a:pPr marL="855663" indent="-517525" eaLnBrk="1" hangingPunct="1">
              <a:spcBef>
                <a:spcPts val="600"/>
              </a:spcBef>
              <a:spcAft>
                <a:spcPts val="800"/>
              </a:spcAft>
              <a:buFont typeface="Arial" panose="020B0604020202020204" pitchFamily="34" charset="0"/>
              <a:buAutoNum type="alphaUcPeriod" startAt="2"/>
              <a:tabLst>
                <a:tab pos="1033463" algn="l"/>
              </a:tabLst>
            </a:pPr>
            <a:r>
              <a:rPr lang="en-US" altLang="en-US" sz="2400" dirty="0"/>
              <a:t>“NOVEMBER TWO SIX YANKEE CLIMB TO AND REPORT REACHING V-F-R-ON-TOP NO TOPS REPORTS”</a:t>
            </a:r>
            <a:endParaRPr lang="en-US" altLang="en-US" sz="2000" dirty="0"/>
          </a:p>
          <a:p>
            <a:pPr marL="855663" indent="-517525" eaLnBrk="1" hangingPunct="1">
              <a:spcBef>
                <a:spcPts val="600"/>
              </a:spcBef>
              <a:buFont typeface="Arial" panose="020B0604020202020204" pitchFamily="34" charset="0"/>
              <a:buNone/>
              <a:tabLst>
                <a:tab pos="1033463" algn="l"/>
              </a:tabLst>
            </a:pPr>
            <a:r>
              <a:rPr lang="en-US" altLang="en-US" sz="2000" dirty="0"/>
              <a:t>C.	</a:t>
            </a:r>
            <a:r>
              <a:rPr lang="en-US" altLang="en-US" sz="2400" dirty="0"/>
              <a:t>“NOVEMBER TWO SIX YANKEE CLIMB IN V-F-R CONDITIONS MAINTAIN V-F-R-ON-TOP”</a:t>
            </a: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0688" y="6299024"/>
            <a:ext cx="396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8145194" y="6336792"/>
            <a:ext cx="370156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136D41DE-77A0-4BE3-8870-C3C45D07616C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0222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184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184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184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" dur="indefinite"/>
                                        <p:tgtEl>
                                          <p:spTgt spid="184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dirty="0"/>
              <a:t>VFR Altitudes</a:t>
            </a:r>
          </a:p>
        </p:txBody>
      </p:sp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428625" y="1553439"/>
            <a:ext cx="7640638" cy="3960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46038" rIns="0" bIns="46038"/>
          <a:lstStyle>
            <a:lvl1pPr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457200" indent="-283464" eaLnBrk="1" hangingPunct="1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en-US" sz="2800" b="1" dirty="0"/>
              <a:t>VFR and VFR-on-top altitudes for direction of flight:</a:t>
            </a:r>
          </a:p>
          <a:p>
            <a:pPr marL="822960" lvl="1" indent="-283464" eaLnBrk="1" hangingPunct="1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–"/>
            </a:pPr>
            <a:r>
              <a:rPr lang="en-US" altLang="en-US" sz="2400" dirty="0"/>
              <a:t>Zero degrees through 179 degrees magnetic:</a:t>
            </a:r>
          </a:p>
          <a:p>
            <a:pPr marL="1143000" lvl="3" indent="-283464" eaLnBrk="1" hangingPunct="1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altLang="en-US" sz="2400" dirty="0"/>
              <a:t>Any odd </a:t>
            </a:r>
            <a:r>
              <a:rPr lang="en-US" altLang="en-US" sz="2400" dirty="0" smtClean="0"/>
              <a:t>cardinal altitude </a:t>
            </a:r>
            <a:r>
              <a:rPr lang="en-US" altLang="en-US" sz="2400" dirty="0"/>
              <a:t>plus </a:t>
            </a:r>
            <a:r>
              <a:rPr lang="en-US" altLang="en-US" sz="2400" dirty="0" smtClean="0"/>
              <a:t>500’</a:t>
            </a:r>
            <a:endParaRPr lang="en-US" altLang="en-US" sz="2400" dirty="0"/>
          </a:p>
          <a:p>
            <a:pPr marL="822960" lvl="1" indent="-283464" eaLnBrk="1" hangingPunct="1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–"/>
            </a:pPr>
            <a:r>
              <a:rPr lang="en-US" altLang="en-US" sz="2400" dirty="0"/>
              <a:t>180 degrees through 359 degrees magnetic:</a:t>
            </a:r>
          </a:p>
          <a:p>
            <a:pPr marL="1143000" lvl="3" indent="-283464" eaLnBrk="1" hangingPunct="1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altLang="en-US" sz="2400" dirty="0"/>
              <a:t>Any even </a:t>
            </a:r>
            <a:r>
              <a:rPr lang="en-US" altLang="en-US" sz="2400" dirty="0" smtClean="0"/>
              <a:t>cardinal </a:t>
            </a:r>
            <a:r>
              <a:rPr lang="en-US" altLang="en-US" sz="2400" dirty="0"/>
              <a:t>altitude plus </a:t>
            </a:r>
            <a:r>
              <a:rPr lang="en-US" altLang="en-US" sz="2400" dirty="0" smtClean="0"/>
              <a:t>500’</a:t>
            </a:r>
            <a:endParaRPr lang="en-US" altLang="en-US" sz="2400" dirty="0"/>
          </a:p>
          <a:p>
            <a:pPr eaLnBrk="1" hangingPunct="1">
              <a:spcBef>
                <a:spcPct val="50000"/>
              </a:spcBef>
            </a:pPr>
            <a:endParaRPr lang="en-US" altLang="en-US" sz="2800" b="1" dirty="0"/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8145194" y="6336792"/>
            <a:ext cx="370156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136D41DE-77A0-4BE3-8870-C3C45D07616C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9497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347472"/>
            <a:ext cx="8445409" cy="612648"/>
          </a:xfrm>
        </p:spPr>
        <p:txBody>
          <a:bodyPr/>
          <a:lstStyle/>
          <a:p>
            <a:pPr eaLnBrk="1" hangingPunct="1"/>
            <a:r>
              <a:rPr lang="en-US" altLang="en-US" sz="4000" dirty="0"/>
              <a:t>Traffic Advisories</a:t>
            </a:r>
          </a:p>
        </p:txBody>
      </p:sp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428625" y="1588163"/>
            <a:ext cx="7640638" cy="3960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46038" rIns="0" bIns="46038"/>
          <a:lstStyle>
            <a:lvl1pPr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457200" indent="-283464" eaLnBrk="1" hangingPunct="1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en-US" sz="2800" b="1" dirty="0"/>
              <a:t>Issue traffic advisories to all aircraft, IFR or VFR, when:</a:t>
            </a:r>
          </a:p>
          <a:p>
            <a:pPr marL="731520" lvl="1" indent="-283464" eaLnBrk="1" hangingPunct="1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–"/>
            </a:pPr>
            <a:r>
              <a:rPr lang="en-US" altLang="en-US" sz="2400" dirty="0"/>
              <a:t>Proximity may diminish to less than the applicable separation minima</a:t>
            </a:r>
          </a:p>
          <a:p>
            <a:pPr marL="457200" indent="-283464" eaLnBrk="1" hangingPunct="1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en-US" sz="2800" b="1" dirty="0"/>
              <a:t>Where no separation minima exist:</a:t>
            </a:r>
          </a:p>
          <a:p>
            <a:pPr marL="731520" lvl="1" indent="-283464" eaLnBrk="1" hangingPunct="1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–"/>
            </a:pPr>
            <a:r>
              <a:rPr lang="en-US" altLang="en-US" sz="2400" dirty="0"/>
              <a:t>Issue traffic advisories to those aircraft </a:t>
            </a:r>
            <a:r>
              <a:rPr lang="en-US" altLang="en-US" sz="2400" dirty="0" smtClean="0"/>
              <a:t>when, </a:t>
            </a:r>
            <a:r>
              <a:rPr lang="en-US" altLang="en-US" sz="2400" dirty="0"/>
              <a:t>in your judgement, their proximity warrants </a:t>
            </a:r>
            <a:r>
              <a:rPr lang="en-US" altLang="en-US" sz="2400" dirty="0" smtClean="0"/>
              <a:t>it</a:t>
            </a:r>
            <a:endParaRPr lang="en-US" altLang="en-US" sz="2400" dirty="0"/>
          </a:p>
          <a:p>
            <a:pPr marL="457200" indent="-457200"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endParaRPr lang="en-US" altLang="en-US" sz="2400" b="1" dirty="0"/>
          </a:p>
          <a:p>
            <a:pPr marL="457200" indent="-457200"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endParaRPr lang="en-US" altLang="en-US" sz="2400" dirty="0"/>
          </a:p>
          <a:p>
            <a:pPr eaLnBrk="1" hangingPunct="1">
              <a:spcBef>
                <a:spcPct val="50000"/>
              </a:spcBef>
            </a:pPr>
            <a:endParaRPr lang="en-US" altLang="en-US" sz="2800" b="1" dirty="0"/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8145194" y="6336792"/>
            <a:ext cx="370156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136D41DE-77A0-4BE3-8870-C3C45D07616C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9562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65760"/>
            <a:ext cx="8591807" cy="632426"/>
          </a:xfrm>
        </p:spPr>
        <p:txBody>
          <a:bodyPr/>
          <a:lstStyle/>
          <a:p>
            <a:pPr eaLnBrk="1" hangingPunct="1"/>
            <a:r>
              <a:rPr lang="en-US" altLang="en-US" sz="4000" dirty="0"/>
              <a:t>SUA/ATCAA Separation Minima</a:t>
            </a:r>
          </a:p>
        </p:txBody>
      </p:sp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428624" y="1212319"/>
            <a:ext cx="7687533" cy="4725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46038" rIns="0" bIns="46038"/>
          <a:lstStyle>
            <a:lvl1pPr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457200" indent="-283464" eaLnBrk="1" hangingPunct="1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en-US" sz="2800" b="1" dirty="0"/>
              <a:t>VFR Aircraft:</a:t>
            </a:r>
          </a:p>
          <a:p>
            <a:pPr marL="685800" lvl="1" indent="-283464" eaLnBrk="1" hangingPunct="1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–"/>
            </a:pPr>
            <a:r>
              <a:rPr lang="en-US" altLang="en-US" sz="2400" dirty="0"/>
              <a:t>May not enter </a:t>
            </a:r>
            <a:r>
              <a:rPr lang="en-US" altLang="en-US" sz="2400" dirty="0" smtClean="0"/>
              <a:t>prohibited </a:t>
            </a:r>
            <a:r>
              <a:rPr lang="en-US" altLang="en-US" sz="2400" dirty="0"/>
              <a:t>or </a:t>
            </a:r>
            <a:r>
              <a:rPr lang="en-US" altLang="en-US" sz="2400" dirty="0" smtClean="0"/>
              <a:t>active restricted </a:t>
            </a:r>
            <a:r>
              <a:rPr lang="en-US" altLang="en-US" sz="2400" dirty="0"/>
              <a:t>areas</a:t>
            </a:r>
          </a:p>
          <a:p>
            <a:pPr marL="685800" lvl="1" indent="-283464" eaLnBrk="1" hangingPunct="1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–"/>
            </a:pPr>
            <a:r>
              <a:rPr lang="en-US" altLang="en-US" sz="2400" dirty="0"/>
              <a:t>May enter an active MOA, a</a:t>
            </a:r>
            <a:r>
              <a:rPr lang="en-US" altLang="en-US" sz="2400" dirty="0" smtClean="0"/>
              <a:t>lert </a:t>
            </a:r>
            <a:r>
              <a:rPr lang="en-US" altLang="en-US" sz="2400" dirty="0"/>
              <a:t>a</a:t>
            </a:r>
            <a:r>
              <a:rPr lang="en-US" altLang="en-US" sz="2400" dirty="0" smtClean="0"/>
              <a:t>rea, warning </a:t>
            </a:r>
            <a:r>
              <a:rPr lang="en-US" altLang="en-US" sz="2400" dirty="0"/>
              <a:t>a</a:t>
            </a:r>
            <a:r>
              <a:rPr lang="en-US" altLang="en-US" sz="2400" dirty="0" smtClean="0"/>
              <a:t>rea, MTR</a:t>
            </a:r>
            <a:r>
              <a:rPr lang="en-US" altLang="en-US" sz="2400" dirty="0"/>
              <a:t>, or ALTRV, </a:t>
            </a:r>
            <a:r>
              <a:rPr lang="en-US" altLang="en-US" sz="2400" dirty="0" smtClean="0"/>
              <a:t>however, </a:t>
            </a:r>
            <a:r>
              <a:rPr lang="en-US" altLang="en-US" sz="2400" dirty="0"/>
              <a:t>advisories should be issued</a:t>
            </a:r>
          </a:p>
          <a:p>
            <a:pPr marL="457200" indent="-283464" eaLnBrk="1" hangingPunct="1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en-US" sz="2800" b="1" dirty="0"/>
              <a:t>VFR-on-top Aircraft:</a:t>
            </a:r>
          </a:p>
          <a:p>
            <a:pPr marL="685800" lvl="1" indent="-283464" eaLnBrk="1" hangingPunct="1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–"/>
            </a:pPr>
            <a:r>
              <a:rPr lang="en-US" altLang="en-US" sz="2400" dirty="0"/>
              <a:t>May not enter </a:t>
            </a:r>
            <a:r>
              <a:rPr lang="en-US" altLang="en-US" sz="2400" dirty="0" smtClean="0"/>
              <a:t>prohibited </a:t>
            </a:r>
            <a:r>
              <a:rPr lang="en-US" altLang="en-US" sz="2400" dirty="0"/>
              <a:t>or </a:t>
            </a:r>
            <a:r>
              <a:rPr lang="en-US" altLang="en-US" sz="2400" dirty="0" smtClean="0"/>
              <a:t>active restricted </a:t>
            </a:r>
            <a:r>
              <a:rPr lang="en-US" altLang="en-US" sz="2400" dirty="0"/>
              <a:t>areas</a:t>
            </a:r>
          </a:p>
          <a:p>
            <a:pPr marL="685800" lvl="1" indent="-283464" eaLnBrk="1" hangingPunct="1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–"/>
            </a:pPr>
            <a:r>
              <a:rPr lang="en-US" altLang="en-US" sz="2400" dirty="0"/>
              <a:t>May not enter an active MOA, MTR, or ALTRV</a:t>
            </a:r>
          </a:p>
          <a:p>
            <a:pPr marL="685800" lvl="1" indent="-283464" eaLnBrk="1" hangingPunct="1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–"/>
            </a:pPr>
            <a:r>
              <a:rPr lang="en-US" altLang="en-US" sz="2400" dirty="0"/>
              <a:t>Must maintain at least 500’ vertical </a:t>
            </a:r>
            <a:r>
              <a:rPr lang="en-US" altLang="en-US" sz="2400" dirty="0" smtClean="0"/>
              <a:t>separation above or below SUA</a:t>
            </a:r>
            <a:endParaRPr lang="en-US" altLang="en-US" sz="2400" dirty="0"/>
          </a:p>
          <a:p>
            <a:pPr marL="457200" indent="-457200"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endParaRPr lang="en-US" altLang="en-US" sz="2400" b="1" dirty="0"/>
          </a:p>
          <a:p>
            <a:pPr marL="457200" indent="-457200"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endParaRPr lang="en-US" altLang="en-US" sz="2400" dirty="0"/>
          </a:p>
          <a:p>
            <a:pPr eaLnBrk="1" hangingPunct="1">
              <a:spcBef>
                <a:spcPct val="50000"/>
              </a:spcBef>
            </a:pPr>
            <a:endParaRPr lang="en-US" altLang="en-US" sz="2800" b="1" dirty="0"/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8145194" y="6336792"/>
            <a:ext cx="370156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136D41DE-77A0-4BE3-8870-C3C45D07616C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8060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dirty="0"/>
              <a:t>Knowledge Check</a:t>
            </a:r>
          </a:p>
        </p:txBody>
      </p:sp>
      <p:sp>
        <p:nvSpPr>
          <p:cNvPr id="17412" name="Content Placeholder 2"/>
          <p:cNvSpPr>
            <a:spLocks/>
          </p:cNvSpPr>
          <p:nvPr/>
        </p:nvSpPr>
        <p:spPr bwMode="auto">
          <a:xfrm>
            <a:off x="495300" y="1179576"/>
            <a:ext cx="8405813" cy="439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39725" indent="-339725">
              <a:tabLst>
                <a:tab pos="914400" algn="l"/>
              </a:tabLs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914400" algn="l"/>
              </a:tabLs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914400" algn="l"/>
              </a:tabLs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914400" algn="l"/>
              </a:tabLs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914400" algn="l"/>
              </a:tabLs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eaLnBrk="1" hangingPunct="1">
              <a:spcBef>
                <a:spcPct val="50000"/>
              </a:spcBef>
            </a:pPr>
            <a:r>
              <a:rPr lang="en-US" altLang="en-US" sz="2800" b="1" dirty="0"/>
              <a:t>What is the required minimum vertical separation for a VFR-on-top aircraft above or below an active SUA?</a:t>
            </a:r>
          </a:p>
        </p:txBody>
      </p:sp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428626" y="2862605"/>
            <a:ext cx="8472487" cy="2182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574675" indent="-234950">
              <a:tabLst>
                <a:tab pos="914400" algn="l"/>
              </a:tabLs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914400" algn="l"/>
              </a:tabLs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914400" algn="l"/>
              </a:tabLs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914400" algn="l"/>
              </a:tabLs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914400" algn="l"/>
              </a:tabLs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855663" indent="-517525" eaLnBrk="1" hangingPunct="1">
              <a:spcBef>
                <a:spcPts val="0"/>
              </a:spcBef>
              <a:spcAft>
                <a:spcPts val="1200"/>
              </a:spcAft>
              <a:tabLst/>
            </a:pPr>
            <a:r>
              <a:rPr lang="en-US" altLang="en-US" sz="2400" dirty="0"/>
              <a:t>A.	500’</a:t>
            </a:r>
            <a:endParaRPr lang="en-US" altLang="en-US" sz="1800" dirty="0"/>
          </a:p>
          <a:p>
            <a:pPr marL="855663" indent="-517525" eaLnBrk="1" hangingPunct="1">
              <a:spcBef>
                <a:spcPts val="0"/>
              </a:spcBef>
              <a:spcAft>
                <a:spcPts val="1200"/>
              </a:spcAft>
              <a:buFontTx/>
              <a:buAutoNum type="alphaUcPeriod" startAt="2"/>
            </a:pPr>
            <a:r>
              <a:rPr lang="en-US" altLang="en-US" sz="2400" dirty="0" smtClean="0"/>
              <a:t>1000</a:t>
            </a:r>
            <a:r>
              <a:rPr lang="en-US" altLang="en-US" sz="2400" dirty="0"/>
              <a:t>’</a:t>
            </a:r>
            <a:endParaRPr lang="en-US" altLang="en-US" sz="1800" dirty="0"/>
          </a:p>
          <a:p>
            <a:pPr marL="855663" indent="-517525" eaLnBrk="1" hangingPunct="1">
              <a:spcBef>
                <a:spcPts val="0"/>
              </a:spcBef>
              <a:spcAft>
                <a:spcPts val="1200"/>
              </a:spcAft>
            </a:pPr>
            <a:r>
              <a:rPr lang="en-US" altLang="en-US" sz="2400" dirty="0"/>
              <a:t>C.	2000’</a:t>
            </a: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0688" y="6299024"/>
            <a:ext cx="396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8145194" y="6336792"/>
            <a:ext cx="370156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136D41DE-77A0-4BE3-8870-C3C45D07616C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6838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174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174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174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" dur="indefinite"/>
                                        <p:tgtEl>
                                          <p:spTgt spid="174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Visual Separation</a:t>
            </a:r>
          </a:p>
        </p:txBody>
      </p:sp>
      <p:pic>
        <p:nvPicPr>
          <p:cNvPr id="4" name="Content Placeholder 3"/>
          <p:cNvPicPr preferRelativeResize="0"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965" y="1475203"/>
            <a:ext cx="8860536" cy="4498848"/>
          </a:xfrm>
          <a:ln w="12700">
            <a:solidFill>
              <a:schemeClr val="tx1"/>
            </a:solidFill>
          </a:ln>
        </p:spPr>
      </p:pic>
      <p:sp>
        <p:nvSpPr>
          <p:cNvPr id="5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8145194" y="6336792"/>
            <a:ext cx="370156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136D41DE-77A0-4BE3-8870-C3C45D07616C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8665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626" y="277813"/>
            <a:ext cx="8472488" cy="609600"/>
          </a:xfrm>
        </p:spPr>
        <p:txBody>
          <a:bodyPr/>
          <a:lstStyle/>
          <a:p>
            <a:r>
              <a:rPr lang="en-US" sz="4000" dirty="0"/>
              <a:t>Application Considerations</a:t>
            </a:r>
          </a:p>
        </p:txBody>
      </p:sp>
      <p:sp>
        <p:nvSpPr>
          <p:cNvPr id="4" name="Content Placeholder 2"/>
          <p:cNvSpPr>
            <a:spLocks noGrp="1" noChangeAspect="1"/>
          </p:cNvSpPr>
          <p:nvPr>
            <p:ph idx="1"/>
          </p:nvPr>
        </p:nvSpPr>
        <p:spPr>
          <a:xfrm>
            <a:off x="428626" y="1239731"/>
            <a:ext cx="8050213" cy="4709124"/>
          </a:xfrm>
        </p:spPr>
        <p:txBody>
          <a:bodyPr/>
          <a:lstStyle/>
          <a:p>
            <a:pPr marL="365760" lvl="1">
              <a:buFont typeface="Arial" panose="020B0604020202020204" pitchFamily="34" charset="0"/>
              <a:buChar char="•"/>
            </a:pPr>
            <a:r>
              <a:rPr lang="en-US" sz="2400" b="1" dirty="0"/>
              <a:t>Visual separation may be applied when other approved separation is assured before and after application of visual </a:t>
            </a:r>
            <a:r>
              <a:rPr lang="en-US" sz="2400" b="1" dirty="0" smtClean="0"/>
              <a:t>separation</a:t>
            </a:r>
            <a:endParaRPr lang="en-US" sz="2400" b="1" dirty="0"/>
          </a:p>
          <a:p>
            <a:pPr marL="365760" lvl="1">
              <a:buFont typeface="Arial" panose="020B0604020202020204" pitchFamily="34" charset="0"/>
              <a:buChar char="•"/>
            </a:pPr>
            <a:r>
              <a:rPr lang="en-US" sz="2400" b="1" dirty="0"/>
              <a:t>To ensure that other separation will exist consider:</a:t>
            </a:r>
          </a:p>
          <a:p>
            <a:pPr marL="685800" lvl="2">
              <a:spcAft>
                <a:spcPts val="800"/>
              </a:spcAft>
              <a:buFont typeface="Arial" panose="020B0604020202020204" pitchFamily="34" charset="0"/>
              <a:buChar char="–"/>
            </a:pPr>
            <a:r>
              <a:rPr lang="en-US" sz="2000" dirty="0"/>
              <a:t>Aircraft performance</a:t>
            </a:r>
          </a:p>
          <a:p>
            <a:pPr marL="685800" lvl="2">
              <a:spcAft>
                <a:spcPts val="800"/>
              </a:spcAft>
              <a:buFont typeface="Arial" panose="020B0604020202020204" pitchFamily="34" charset="0"/>
              <a:buChar char="–"/>
            </a:pPr>
            <a:r>
              <a:rPr lang="en-US" sz="2000" dirty="0"/>
              <a:t>Wake turbulence</a:t>
            </a:r>
          </a:p>
          <a:p>
            <a:pPr marL="685800" lvl="2">
              <a:spcAft>
                <a:spcPts val="800"/>
              </a:spcAft>
              <a:buFont typeface="Arial" panose="020B0604020202020204" pitchFamily="34" charset="0"/>
              <a:buChar char="–"/>
            </a:pPr>
            <a:r>
              <a:rPr lang="en-US" sz="2000" dirty="0"/>
              <a:t>Closure rate</a:t>
            </a:r>
          </a:p>
          <a:p>
            <a:pPr marL="685800" lvl="2">
              <a:spcAft>
                <a:spcPts val="800"/>
              </a:spcAft>
              <a:buFont typeface="Arial" panose="020B0604020202020204" pitchFamily="34" charset="0"/>
              <a:buChar char="–"/>
            </a:pPr>
            <a:r>
              <a:rPr lang="en-US" sz="2000" dirty="0"/>
              <a:t>Routes of flight</a:t>
            </a:r>
          </a:p>
          <a:p>
            <a:pPr marL="685800" lvl="2">
              <a:spcAft>
                <a:spcPts val="800"/>
              </a:spcAft>
              <a:buFont typeface="Arial" panose="020B0604020202020204" pitchFamily="34" charset="0"/>
              <a:buChar char="–"/>
            </a:pPr>
            <a:r>
              <a:rPr lang="en-US" sz="2000" dirty="0"/>
              <a:t>Known weather conditions</a:t>
            </a:r>
          </a:p>
          <a:p>
            <a:pPr marL="685800" lvl="2">
              <a:spcAft>
                <a:spcPts val="800"/>
              </a:spcAft>
              <a:buFont typeface="Arial" panose="020B0604020202020204" pitchFamily="34" charset="0"/>
              <a:buChar char="–"/>
            </a:pPr>
            <a:r>
              <a:rPr lang="en-US" sz="2000" dirty="0"/>
              <a:t>Aircraft position</a:t>
            </a:r>
          </a:p>
          <a:p>
            <a:pPr marL="891540" lvl="1" indent="-342900"/>
            <a:endParaRPr lang="en-US" sz="2000" dirty="0"/>
          </a:p>
          <a:p>
            <a:pPr lvl="3"/>
            <a:endParaRPr lang="en-US" dirty="0"/>
          </a:p>
          <a:p>
            <a:pPr lvl="2"/>
            <a:endParaRPr lang="en-US" dirty="0"/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8145194" y="6336792"/>
            <a:ext cx="370156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136D41DE-77A0-4BE3-8870-C3C45D07616C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4498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Application</a:t>
            </a:r>
            <a:endParaRPr lang="en-US" sz="4000" i="1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28626" y="1243584"/>
            <a:ext cx="8050213" cy="4391025"/>
          </a:xfrm>
        </p:spPr>
        <p:txBody>
          <a:bodyPr/>
          <a:lstStyle/>
          <a:p>
            <a:pPr marL="365760" lvl="1">
              <a:buFont typeface="Arial" panose="020B0604020202020204" pitchFamily="34" charset="0"/>
              <a:buChar char="•"/>
            </a:pPr>
            <a:r>
              <a:rPr lang="en-US" sz="2800" b="1" dirty="0"/>
              <a:t>Visual Separation may be used:</a:t>
            </a:r>
          </a:p>
          <a:p>
            <a:pPr lvl="1">
              <a:buFont typeface="Arial" panose="020B0604020202020204" pitchFamily="34" charset="0"/>
              <a:buChar char="–"/>
            </a:pPr>
            <a:r>
              <a:rPr lang="en-US" sz="2400" dirty="0"/>
              <a:t>Between successive departures when routes and/or aircraft performance assure maintaining separation</a:t>
            </a:r>
          </a:p>
          <a:p>
            <a:pPr lvl="1">
              <a:buFont typeface="Arial" panose="020B0604020202020204" pitchFamily="34" charset="0"/>
              <a:buChar char="–"/>
            </a:pPr>
            <a:r>
              <a:rPr lang="en-US" sz="2400" dirty="0"/>
              <a:t>In conjunction with visual approach procedures</a:t>
            </a:r>
          </a:p>
          <a:p>
            <a:pPr lvl="1">
              <a:buFont typeface="Arial" panose="020B0604020202020204" pitchFamily="34" charset="0"/>
              <a:buChar char="–"/>
            </a:pPr>
            <a:r>
              <a:rPr lang="en-US" sz="2400" dirty="0"/>
              <a:t>Up to but not including FL180 with constraints</a:t>
            </a:r>
          </a:p>
          <a:p>
            <a:pPr marL="45720" lvl="1" indent="0">
              <a:spcBef>
                <a:spcPts val="1200"/>
              </a:spcBef>
              <a:buNone/>
            </a:pPr>
            <a:r>
              <a:rPr lang="en-US" sz="2400" b="1" dirty="0"/>
              <a:t>NOTE: </a:t>
            </a:r>
            <a:r>
              <a:rPr lang="en-US" sz="2400" dirty="0"/>
              <a:t>Visual separation is not authorized when the lead aircraft is a super.</a:t>
            </a:r>
          </a:p>
          <a:p>
            <a:pPr marL="891540" lvl="1" indent="-342900"/>
            <a:endParaRPr lang="en-US" sz="2000" dirty="0"/>
          </a:p>
          <a:p>
            <a:pPr lvl="3"/>
            <a:endParaRPr lang="en-US" dirty="0"/>
          </a:p>
          <a:p>
            <a:pPr lvl="2"/>
            <a:endParaRPr lang="en-US" dirty="0"/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8145194" y="6336792"/>
            <a:ext cx="370156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136D41DE-77A0-4BE3-8870-C3C45D07616C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3971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dirty="0"/>
              <a:t>Lesson Objectives</a:t>
            </a:r>
          </a:p>
        </p:txBody>
      </p:sp>
      <p:sp>
        <p:nvSpPr>
          <p:cNvPr id="6147" name="Rectangle 33"/>
          <p:cNvSpPr>
            <a:spLocks noChangeArrowheads="1"/>
          </p:cNvSpPr>
          <p:nvPr/>
        </p:nvSpPr>
        <p:spPr bwMode="auto">
          <a:xfrm>
            <a:off x="398463" y="1200150"/>
            <a:ext cx="8283575" cy="439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58838" indent="-511175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2800" b="1" dirty="0"/>
              <a:t>At the end of this lesson, you will be able to identify:</a:t>
            </a:r>
          </a:p>
          <a:p>
            <a:pPr eaLnBrk="1" hangingPunct="1">
              <a:spcBef>
                <a:spcPct val="20000"/>
              </a:spcBef>
            </a:pPr>
            <a:endParaRPr lang="en-US" altLang="en-US" sz="2000" b="1" dirty="0"/>
          </a:p>
          <a:p>
            <a:pPr marL="640080" lvl="1" indent="-283464" eaLnBrk="1" hangingPunct="1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en-US" sz="2800" dirty="0"/>
              <a:t>VFR and VFR-on-top requirements</a:t>
            </a:r>
          </a:p>
          <a:p>
            <a:pPr marL="640080" lvl="1" indent="-283464" eaLnBrk="1" hangingPunct="1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en-US" sz="2800" dirty="0"/>
              <a:t>VFR and VFR-on-top procedures</a:t>
            </a:r>
          </a:p>
          <a:p>
            <a:pPr marL="640080" lvl="1" indent="-283464" eaLnBrk="1" hangingPunct="1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en-US" sz="2800" dirty="0"/>
              <a:t>Attributes of visual separation</a:t>
            </a:r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8145194" y="6336792"/>
            <a:ext cx="370156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136D41DE-77A0-4BE3-8870-C3C45D07616C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7329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Phraseology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13894"/>
            <a:ext cx="9144000" cy="401443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989372">
            <a:off x="4609659" y="3301754"/>
            <a:ext cx="455327" cy="38267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799781" flipV="1">
            <a:off x="4383902" y="4593340"/>
            <a:ext cx="551110" cy="643621"/>
          </a:xfrm>
          <a:prstGeom prst="rect">
            <a:avLst/>
          </a:prstGeom>
        </p:spPr>
      </p:pic>
      <p:sp>
        <p:nvSpPr>
          <p:cNvPr id="15" name="Rounded Rectangular Callout 14"/>
          <p:cNvSpPr/>
          <p:nvPr/>
        </p:nvSpPr>
        <p:spPr bwMode="auto">
          <a:xfrm flipH="1">
            <a:off x="1426028" y="3244251"/>
            <a:ext cx="1922961" cy="1804749"/>
          </a:xfrm>
          <a:prstGeom prst="wedgeRoundRectCallout">
            <a:avLst>
              <a:gd name="adj1" fmla="val -110395"/>
              <a:gd name="adj2" fmla="val -29946"/>
              <a:gd name="adj3" fmla="val 16667"/>
            </a:avLst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 dirty="0" smtClean="0">
                <a:solidFill>
                  <a:srgbClr val="0070C0"/>
                </a:solidFill>
                <a:latin typeface="Arial" panose="020B0604020202020204" pitchFamily="34" charset="0"/>
              </a:rPr>
              <a:t>“CHEROKEE </a:t>
            </a:r>
            <a:r>
              <a:rPr lang="en-US" sz="2000" dirty="0">
                <a:solidFill>
                  <a:srgbClr val="0070C0"/>
                </a:solidFill>
                <a:latin typeface="Arial" panose="020B0604020202020204" pitchFamily="34" charset="0"/>
              </a:rPr>
              <a:t>TWO-ONE-TANGO, TRAFFIC IN </a:t>
            </a:r>
            <a:r>
              <a:rPr lang="en-US" sz="2000" dirty="0" smtClean="0">
                <a:solidFill>
                  <a:srgbClr val="0070C0"/>
                </a:solidFill>
                <a:latin typeface="Arial" panose="020B0604020202020204" pitchFamily="34" charset="0"/>
              </a:rPr>
              <a:t>SIGHT”</a:t>
            </a:r>
            <a:endParaRPr lang="en-US" sz="2000" dirty="0">
              <a:solidFill>
                <a:srgbClr val="0070C0"/>
              </a:solidFill>
              <a:latin typeface="Arial" panose="020B0604020202020204" pitchFamily="34" charset="0"/>
            </a:endParaRPr>
          </a:p>
        </p:txBody>
      </p:sp>
      <p:sp>
        <p:nvSpPr>
          <p:cNvPr id="18" name="Rounded Rectangle 17"/>
          <p:cNvSpPr/>
          <p:nvPr/>
        </p:nvSpPr>
        <p:spPr bwMode="auto">
          <a:xfrm>
            <a:off x="0" y="1225625"/>
            <a:ext cx="9144000" cy="783193"/>
          </a:xfrm>
          <a:prstGeom prst="roundRect">
            <a:avLst>
              <a:gd name="adj" fmla="val 16667"/>
            </a:avLst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 dirty="0" smtClean="0">
                <a:latin typeface="Arial" panose="020B0604020202020204" pitchFamily="34" charset="0"/>
              </a:rPr>
              <a:t>ATC – </a:t>
            </a:r>
            <a:r>
              <a:rPr lang="en-US" sz="2000" dirty="0" smtClean="0">
                <a:latin typeface="Arial" panose="020B0604020202020204" pitchFamily="34" charset="0"/>
              </a:rPr>
              <a:t>“</a:t>
            </a:r>
            <a:r>
              <a:rPr lang="en-US" sz="2000" dirty="0" smtClean="0"/>
              <a:t>CHEROKEE </a:t>
            </a:r>
            <a:r>
              <a:rPr lang="en-US" sz="2000" dirty="0"/>
              <a:t>TWO-ONE-TANGO, MAINTAIN VISUAL SEPARATION, DESCEND AND MAINTAIN NINER </a:t>
            </a:r>
            <a:r>
              <a:rPr lang="en-US" sz="2000" dirty="0" smtClean="0"/>
              <a:t>THOUSAND” </a:t>
            </a:r>
            <a:endParaRPr lang="en-US" sz="2400" dirty="0">
              <a:latin typeface="Arial" panose="020B0604020202020204" pitchFamily="34" charset="0"/>
            </a:endParaRPr>
          </a:p>
        </p:txBody>
      </p:sp>
      <p:sp>
        <p:nvSpPr>
          <p:cNvPr id="19" name="Rounded Rectangular Callout 18"/>
          <p:cNvSpPr/>
          <p:nvPr/>
        </p:nvSpPr>
        <p:spPr bwMode="auto">
          <a:xfrm flipH="1">
            <a:off x="699071" y="3073045"/>
            <a:ext cx="2686018" cy="3111460"/>
          </a:xfrm>
          <a:prstGeom prst="wedgeRoundRectCallout">
            <a:avLst>
              <a:gd name="adj1" fmla="val -85301"/>
              <a:gd name="adj2" fmla="val -30549"/>
              <a:gd name="adj3" fmla="val 16667"/>
            </a:avLst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 dirty="0" smtClean="0">
                <a:solidFill>
                  <a:srgbClr val="0070C0"/>
                </a:solidFill>
                <a:latin typeface="Arial" panose="020B0604020202020204" pitchFamily="34" charset="0"/>
              </a:rPr>
              <a:t>“CHEROKEE </a:t>
            </a:r>
            <a:r>
              <a:rPr lang="en-US" sz="2000" dirty="0">
                <a:solidFill>
                  <a:srgbClr val="0070C0"/>
                </a:solidFill>
                <a:latin typeface="Arial" panose="020B0604020202020204" pitchFamily="34" charset="0"/>
              </a:rPr>
              <a:t>TWO-ONE-TANGO, MAINTAINING VISUAL SEPARATION, DESCENDING TO NINER </a:t>
            </a:r>
            <a:r>
              <a:rPr lang="en-US" sz="2000" dirty="0" smtClean="0">
                <a:solidFill>
                  <a:srgbClr val="0070C0"/>
                </a:solidFill>
                <a:latin typeface="Arial" panose="020B0604020202020204" pitchFamily="34" charset="0"/>
              </a:rPr>
              <a:t>THOUSAND”</a:t>
            </a:r>
            <a:endParaRPr lang="en-US" sz="2000" dirty="0">
              <a:solidFill>
                <a:srgbClr val="0070C0"/>
              </a:solidFill>
              <a:latin typeface="Arial" panose="020B0604020202020204" pitchFamily="34" charset="0"/>
            </a:endParaRPr>
          </a:p>
        </p:txBody>
      </p:sp>
      <p:sp>
        <p:nvSpPr>
          <p:cNvPr id="13" name="Rounded Rectangle 12"/>
          <p:cNvSpPr/>
          <p:nvPr/>
        </p:nvSpPr>
        <p:spPr bwMode="auto">
          <a:xfrm>
            <a:off x="0" y="1232951"/>
            <a:ext cx="9144000" cy="1123712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 dirty="0" smtClean="0">
                <a:latin typeface="Arial" panose="020B0604020202020204" pitchFamily="34" charset="0"/>
              </a:rPr>
              <a:t>ATC – </a:t>
            </a:r>
            <a:r>
              <a:rPr lang="en-US" sz="2000" dirty="0" smtClean="0">
                <a:latin typeface="Arial" panose="020B0604020202020204" pitchFamily="34" charset="0"/>
              </a:rPr>
              <a:t>“CHEROKEE </a:t>
            </a:r>
            <a:r>
              <a:rPr lang="en-US" sz="2000" dirty="0">
                <a:latin typeface="Arial" panose="020B0604020202020204" pitchFamily="34" charset="0"/>
              </a:rPr>
              <a:t>TWO-ONE-TANGO, TRAFFIC, ONE O’CLOCK, THREE MILES, SOUTHEAST BOUND, NAVAJO, AT NINER THOUSAND, REPORT AIRCRAFT IN </a:t>
            </a:r>
            <a:r>
              <a:rPr lang="en-US" sz="2000" dirty="0" smtClean="0">
                <a:latin typeface="Arial" panose="020B0604020202020204" pitchFamily="34" charset="0"/>
              </a:rPr>
              <a:t>SIGHT”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4" name="Picture 1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0688" y="6299024"/>
            <a:ext cx="396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8145194" y="6336792"/>
            <a:ext cx="370156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136D41DE-77A0-4BE3-8870-C3C45D07616C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2239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  <p:bldP spid="18" grpId="0" animBg="1"/>
      <p:bldP spid="18" grpId="1" animBg="1"/>
      <p:bldP spid="19" grpId="0" animBg="1"/>
      <p:bldP spid="1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dirty="0">
                <a:ea typeface="ＭＳ Ｐゴシック" panose="020B0600070205080204" pitchFamily="34" charset="-128"/>
              </a:rPr>
              <a:t>Nonapproach Control Towers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37" y="954088"/>
            <a:ext cx="8050213" cy="4391025"/>
          </a:xfrm>
        </p:spPr>
        <p:txBody>
          <a:bodyPr/>
          <a:lstStyle/>
          <a:p>
            <a:r>
              <a:rPr lang="en-US" sz="2400" dirty="0"/>
              <a:t>You may authorize a VFR tower to provide visual separation within surface areas or designated areas</a:t>
            </a:r>
          </a:p>
        </p:txBody>
      </p:sp>
      <p:grpSp>
        <p:nvGrpSpPr>
          <p:cNvPr id="4" name="Group 27"/>
          <p:cNvGrpSpPr>
            <a:grpSpLocks/>
          </p:cNvGrpSpPr>
          <p:nvPr/>
        </p:nvGrpSpPr>
        <p:grpSpPr bwMode="auto">
          <a:xfrm>
            <a:off x="-26631" y="2163806"/>
            <a:ext cx="9170780" cy="3875315"/>
            <a:chOff x="-97" y="6"/>
            <a:chExt cx="5836" cy="2864"/>
          </a:xfrm>
          <a:effectLst/>
        </p:grpSpPr>
        <p:pic>
          <p:nvPicPr>
            <p:cNvPr id="5" name="Picture 2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97" y="6"/>
              <a:ext cx="5836" cy="2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6" name="Group 3"/>
            <p:cNvGrpSpPr>
              <a:grpSpLocks/>
            </p:cNvGrpSpPr>
            <p:nvPr/>
          </p:nvGrpSpPr>
          <p:grpSpPr bwMode="auto">
            <a:xfrm>
              <a:off x="4297" y="1405"/>
              <a:ext cx="137" cy="174"/>
              <a:chOff x="4297" y="2564"/>
              <a:chExt cx="137" cy="174"/>
            </a:xfrm>
          </p:grpSpPr>
          <p:sp>
            <p:nvSpPr>
              <p:cNvPr id="8" name="Line 4"/>
              <p:cNvSpPr>
                <a:spLocks noChangeShapeType="1"/>
              </p:cNvSpPr>
              <p:nvPr/>
            </p:nvSpPr>
            <p:spPr bwMode="auto">
              <a:xfrm>
                <a:off x="4333" y="2564"/>
                <a:ext cx="0" cy="22"/>
              </a:xfrm>
              <a:prstGeom prst="line">
                <a:avLst/>
              </a:prstGeom>
              <a:noFill/>
              <a:ln w="38100" cmpd="dbl">
                <a:solidFill>
                  <a:schemeClr val="folHlink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" name="Line 5"/>
              <p:cNvSpPr>
                <a:spLocks noChangeShapeType="1"/>
              </p:cNvSpPr>
              <p:nvPr/>
            </p:nvSpPr>
            <p:spPr bwMode="auto">
              <a:xfrm>
                <a:off x="4392" y="2569"/>
                <a:ext cx="0" cy="21"/>
              </a:xfrm>
              <a:prstGeom prst="line">
                <a:avLst/>
              </a:prstGeom>
              <a:noFill/>
              <a:ln w="25400">
                <a:solidFill>
                  <a:schemeClr val="folHlink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" name="AutoShape 6">
                <a:extLst>
                  <a:ext uri="{FF2B5EF4-FFF2-40B4-BE49-F238E27FC236}">
                    <a16:creationId xmlns:a16="http://schemas.microsoft.com/office/drawing/2014/main" id="{95F9A576-7E37-40EE-957B-011319DED3D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6200000" flipH="1">
                <a:off x="4351" y="2533"/>
                <a:ext cx="20" cy="108"/>
              </a:xfrm>
              <a:prstGeom prst="cube">
                <a:avLst>
                  <a:gd name="adj" fmla="val 54394"/>
                </a:avLst>
              </a:prstGeom>
              <a:gradFill rotWithShape="0">
                <a:gsLst>
                  <a:gs pos="0">
                    <a:srgbClr val="838383"/>
                  </a:gs>
                  <a:gs pos="50000">
                    <a:schemeClr val="folHlink"/>
                  </a:gs>
                  <a:gs pos="100000">
                    <a:srgbClr val="838383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vert="eaVert" wrap="none" anchor="ctr"/>
              <a:lstStyle/>
              <a:p>
                <a:pPr>
                  <a:defRPr/>
                </a:pPr>
                <a:endParaRPr lang="en-US" dirty="0">
                  <a:latin typeface="Arial" charset="0"/>
                  <a:ea typeface="ＭＳ Ｐゴシック" pitchFamily="-44" charset="-128"/>
                </a:endParaRPr>
              </a:p>
            </p:txBody>
          </p:sp>
          <p:sp>
            <p:nvSpPr>
              <p:cNvPr id="11" name="AutoShape 7">
                <a:extLst>
                  <a:ext uri="{FF2B5EF4-FFF2-40B4-BE49-F238E27FC236}">
                    <a16:creationId xmlns:a16="http://schemas.microsoft.com/office/drawing/2014/main" id="{79C7F799-BC98-4F81-957C-4F735C64EDF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10800000" flipH="1" flipV="1">
                <a:off x="4320" y="2588"/>
                <a:ext cx="90" cy="30"/>
              </a:xfrm>
              <a:custGeom>
                <a:avLst/>
                <a:gdLst>
                  <a:gd name="G0" fmla="+- 3433 0 0"/>
                  <a:gd name="G1" fmla="+- 21600 0 3433"/>
                  <a:gd name="G2" fmla="*/ 3433 1 2"/>
                  <a:gd name="G3" fmla="+- 21600 0 G2"/>
                  <a:gd name="G4" fmla="+/ 3433 21600 2"/>
                  <a:gd name="G5" fmla="+/ G1 0 2"/>
                  <a:gd name="G6" fmla="*/ 21600 21600 3433"/>
                  <a:gd name="G7" fmla="*/ G6 1 2"/>
                  <a:gd name="G8" fmla="+- 21600 0 G7"/>
                  <a:gd name="G9" fmla="*/ 21600 1 2"/>
                  <a:gd name="G10" fmla="+- 3433 0 G9"/>
                  <a:gd name="G11" fmla="?: G10 G8 0"/>
                  <a:gd name="G12" fmla="?: G10 G7 21600"/>
                  <a:gd name="T0" fmla="*/ 19883 w 21600"/>
                  <a:gd name="T1" fmla="*/ 10800 h 21600"/>
                  <a:gd name="T2" fmla="*/ 10800 w 21600"/>
                  <a:gd name="T3" fmla="*/ 21600 h 21600"/>
                  <a:gd name="T4" fmla="*/ 1717 w 21600"/>
                  <a:gd name="T5" fmla="*/ 10800 h 21600"/>
                  <a:gd name="T6" fmla="*/ 10800 w 21600"/>
                  <a:gd name="T7" fmla="*/ 0 h 21600"/>
                  <a:gd name="T8" fmla="*/ 3517 w 21600"/>
                  <a:gd name="T9" fmla="*/ 3517 h 21600"/>
                  <a:gd name="T10" fmla="*/ 18083 w 21600"/>
                  <a:gd name="T11" fmla="*/ 18083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3433" y="21600"/>
                    </a:lnTo>
                    <a:lnTo>
                      <a:pt x="18167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>
                      <a:gamma/>
                      <a:tint val="0"/>
                      <a:invGamma/>
                    </a:schemeClr>
                  </a:gs>
                  <a:gs pos="100000">
                    <a:schemeClr val="accent1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Arial" charset="0"/>
                  <a:ea typeface="ＭＳ Ｐゴシック" pitchFamily="-44" charset="-128"/>
                </a:endParaRPr>
              </a:p>
            </p:txBody>
          </p:sp>
          <p:sp>
            <p:nvSpPr>
              <p:cNvPr id="12" name="Oval 8">
                <a:extLst>
                  <a:ext uri="{FF2B5EF4-FFF2-40B4-BE49-F238E27FC236}">
                    <a16:creationId xmlns:a16="http://schemas.microsoft.com/office/drawing/2014/main" id="{78E25D5D-D65D-4656-A571-300B4BB6A63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09" y="2616"/>
                <a:ext cx="117" cy="16"/>
              </a:xfrm>
              <a:prstGeom prst="ellipse">
                <a:avLst/>
              </a:prstGeom>
              <a:gradFill rotWithShape="0">
                <a:gsLst>
                  <a:gs pos="0">
                    <a:schemeClr val="folHlink">
                      <a:gamma/>
                      <a:shade val="69804"/>
                      <a:invGamma/>
                    </a:schemeClr>
                  </a:gs>
                  <a:gs pos="100000">
                    <a:schemeClr val="folHlink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Arial" charset="0"/>
                  <a:ea typeface="ＭＳ Ｐゴシック" pitchFamily="-44" charset="-128"/>
                </a:endParaRPr>
              </a:p>
            </p:txBody>
          </p:sp>
          <p:sp>
            <p:nvSpPr>
              <p:cNvPr id="13" name="Oval 9">
                <a:extLst>
                  <a:ext uri="{FF2B5EF4-FFF2-40B4-BE49-F238E27FC236}">
                    <a16:creationId xmlns:a16="http://schemas.microsoft.com/office/drawing/2014/main" id="{AB75B146-A33A-4B70-BE51-EF875CDF456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09" y="2620"/>
                <a:ext cx="117" cy="16"/>
              </a:xfrm>
              <a:prstGeom prst="ellipse">
                <a:avLst/>
              </a:prstGeom>
              <a:gradFill rotWithShape="0">
                <a:gsLst>
                  <a:gs pos="0">
                    <a:schemeClr val="folHlink">
                      <a:gamma/>
                      <a:shade val="69804"/>
                      <a:invGamma/>
                    </a:schemeClr>
                  </a:gs>
                  <a:gs pos="100000">
                    <a:schemeClr val="folHlink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Arial" charset="0"/>
                  <a:ea typeface="ＭＳ Ｐゴシック" pitchFamily="-44" charset="-128"/>
                </a:endParaRPr>
              </a:p>
            </p:txBody>
          </p:sp>
          <p:sp>
            <p:nvSpPr>
              <p:cNvPr id="14" name="Rectangle 10">
                <a:extLst>
                  <a:ext uri="{FF2B5EF4-FFF2-40B4-BE49-F238E27FC236}">
                    <a16:creationId xmlns:a16="http://schemas.microsoft.com/office/drawing/2014/main" id="{49306CEE-0B58-4737-9197-D395210E8FD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41" y="2627"/>
                <a:ext cx="51" cy="17"/>
              </a:xfrm>
              <a:prstGeom prst="rect">
                <a:avLst/>
              </a:prstGeom>
              <a:gradFill rotWithShape="0">
                <a:gsLst>
                  <a:gs pos="0">
                    <a:srgbClr val="838383"/>
                  </a:gs>
                  <a:gs pos="50000">
                    <a:schemeClr val="folHlink"/>
                  </a:gs>
                  <a:gs pos="100000">
                    <a:srgbClr val="838383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Arial" charset="0"/>
                  <a:ea typeface="ＭＳ Ｐゴシック" pitchFamily="-44" charset="-128"/>
                </a:endParaRPr>
              </a:p>
            </p:txBody>
          </p:sp>
          <p:grpSp>
            <p:nvGrpSpPr>
              <p:cNvPr id="15" name="Group 11"/>
              <p:cNvGrpSpPr>
                <a:grpSpLocks/>
              </p:cNvGrpSpPr>
              <p:nvPr/>
            </p:nvGrpSpPr>
            <p:grpSpPr bwMode="auto">
              <a:xfrm>
                <a:off x="4309" y="2636"/>
                <a:ext cx="117" cy="20"/>
                <a:chOff x="4309" y="2636"/>
                <a:chExt cx="117" cy="20"/>
              </a:xfrm>
            </p:grpSpPr>
            <p:sp>
              <p:nvSpPr>
                <p:cNvPr id="25" name="Oval 12">
                  <a:extLst>
                    <a:ext uri="{FF2B5EF4-FFF2-40B4-BE49-F238E27FC236}">
                      <a16:creationId xmlns:a16="http://schemas.microsoft.com/office/drawing/2014/main" id="{35D1D364-3EC0-4EB3-9E51-B7BA31F01E9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309" y="2636"/>
                  <a:ext cx="117" cy="16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folHlink">
                        <a:gamma/>
                        <a:shade val="69804"/>
                        <a:invGamma/>
                      </a:schemeClr>
                    </a:gs>
                    <a:gs pos="100000">
                      <a:schemeClr val="folHlink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latin typeface="Arial" charset="0"/>
                    <a:ea typeface="ＭＳ Ｐゴシック" pitchFamily="-44" charset="-128"/>
                  </a:endParaRPr>
                </a:p>
              </p:txBody>
            </p:sp>
            <p:sp>
              <p:nvSpPr>
                <p:cNvPr id="26" name="Oval 13">
                  <a:extLst>
                    <a:ext uri="{FF2B5EF4-FFF2-40B4-BE49-F238E27FC236}">
                      <a16:creationId xmlns:a16="http://schemas.microsoft.com/office/drawing/2014/main" id="{BF6775B0-8884-4B46-B4EB-2E86F5E7607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309" y="2640"/>
                  <a:ext cx="117" cy="16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folHlink">
                        <a:gamma/>
                        <a:shade val="69804"/>
                        <a:invGamma/>
                      </a:schemeClr>
                    </a:gs>
                    <a:gs pos="100000">
                      <a:schemeClr val="folHlink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latin typeface="Arial" charset="0"/>
                    <a:ea typeface="ＭＳ Ｐゴシック" pitchFamily="-44" charset="-128"/>
                  </a:endParaRPr>
                </a:p>
              </p:txBody>
            </p:sp>
          </p:grpSp>
          <p:sp>
            <p:nvSpPr>
              <p:cNvPr id="16" name="Rectangle 14">
                <a:extLst>
                  <a:ext uri="{FF2B5EF4-FFF2-40B4-BE49-F238E27FC236}">
                    <a16:creationId xmlns:a16="http://schemas.microsoft.com/office/drawing/2014/main" id="{B568E285-2593-4A44-95EE-B578B413152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41" y="2649"/>
                <a:ext cx="51" cy="80"/>
              </a:xfrm>
              <a:prstGeom prst="rect">
                <a:avLst/>
              </a:prstGeom>
              <a:gradFill rotWithShape="0">
                <a:gsLst>
                  <a:gs pos="0">
                    <a:srgbClr val="838383"/>
                  </a:gs>
                  <a:gs pos="50000">
                    <a:schemeClr val="folHlink"/>
                  </a:gs>
                  <a:gs pos="100000">
                    <a:srgbClr val="838383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Arial" charset="0"/>
                  <a:ea typeface="ＭＳ Ｐゴシック" pitchFamily="-44" charset="-128"/>
                </a:endParaRPr>
              </a:p>
            </p:txBody>
          </p:sp>
          <p:sp>
            <p:nvSpPr>
              <p:cNvPr id="17" name="Line 15"/>
              <p:cNvSpPr>
                <a:spLocks noChangeShapeType="1"/>
              </p:cNvSpPr>
              <p:nvPr/>
            </p:nvSpPr>
            <p:spPr bwMode="auto">
              <a:xfrm>
                <a:off x="4342" y="2588"/>
                <a:ext cx="9" cy="28"/>
              </a:xfrm>
              <a:prstGeom prst="line">
                <a:avLst/>
              </a:prstGeom>
              <a:noFill/>
              <a:ln w="12700">
                <a:solidFill>
                  <a:srgbClr val="B9B9B9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" name="Line 16"/>
              <p:cNvSpPr>
                <a:spLocks noChangeShapeType="1"/>
              </p:cNvSpPr>
              <p:nvPr/>
            </p:nvSpPr>
            <p:spPr bwMode="auto">
              <a:xfrm flipH="1">
                <a:off x="4380" y="2588"/>
                <a:ext cx="9" cy="28"/>
              </a:xfrm>
              <a:prstGeom prst="line">
                <a:avLst/>
              </a:prstGeom>
              <a:noFill/>
              <a:ln w="12700">
                <a:solidFill>
                  <a:srgbClr val="B9B9B9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" name="Rectangle 17">
                <a:extLst>
                  <a:ext uri="{FF2B5EF4-FFF2-40B4-BE49-F238E27FC236}">
                    <a16:creationId xmlns:a16="http://schemas.microsoft.com/office/drawing/2014/main" id="{AE046ABA-8884-4D0A-A1F3-74175E5C070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97" y="2713"/>
                <a:ext cx="130" cy="23"/>
              </a:xfrm>
              <a:prstGeom prst="rect">
                <a:avLst/>
              </a:prstGeom>
              <a:gradFill rotWithShape="0">
                <a:gsLst>
                  <a:gs pos="0">
                    <a:schemeClr val="bg2"/>
                  </a:gs>
                  <a:gs pos="50000">
                    <a:schemeClr val="folHlink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Arial" charset="0"/>
                  <a:ea typeface="ＭＳ Ｐゴシック" pitchFamily="-44" charset="-128"/>
                </a:endParaRPr>
              </a:p>
            </p:txBody>
          </p:sp>
          <p:sp>
            <p:nvSpPr>
              <p:cNvPr id="20" name="Rectangle 18">
                <a:extLst>
                  <a:ext uri="{FF2B5EF4-FFF2-40B4-BE49-F238E27FC236}">
                    <a16:creationId xmlns:a16="http://schemas.microsoft.com/office/drawing/2014/main" id="{EEDBC762-C1ED-4652-B0A4-DEA36997F63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16" y="2720"/>
                <a:ext cx="25" cy="16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folHlink">
                      <a:gamma/>
                      <a:shade val="80000"/>
                      <a:invGamma/>
                    </a:schemeClr>
                  </a:gs>
                </a:gsLst>
                <a:path path="rect">
                  <a:fillToRect l="100000" b="100000"/>
                </a:path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Arial" charset="0"/>
                  <a:ea typeface="ＭＳ Ｐゴシック" pitchFamily="-44" charset="-128"/>
                </a:endParaRPr>
              </a:p>
            </p:txBody>
          </p:sp>
          <p:sp>
            <p:nvSpPr>
              <p:cNvPr id="21" name="Rectangle 19">
                <a:extLst>
                  <a:ext uri="{FF2B5EF4-FFF2-40B4-BE49-F238E27FC236}">
                    <a16:creationId xmlns:a16="http://schemas.microsoft.com/office/drawing/2014/main" id="{5A5B5B0E-0AC6-4509-B90D-CD7BFC157F8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60" y="2722"/>
                <a:ext cx="25" cy="16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folHlink">
                      <a:gamma/>
                      <a:shade val="80000"/>
                      <a:invGamma/>
                    </a:schemeClr>
                  </a:gs>
                </a:gsLst>
                <a:path path="rect">
                  <a:fillToRect l="100000" b="100000"/>
                </a:path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Arial" charset="0"/>
                  <a:ea typeface="ＭＳ Ｐゴシック" pitchFamily="-44" charset="-128"/>
                </a:endParaRPr>
              </a:p>
            </p:txBody>
          </p:sp>
          <p:sp>
            <p:nvSpPr>
              <p:cNvPr id="22" name="Freeform 20">
                <a:extLst>
                  <a:ext uri="{FF2B5EF4-FFF2-40B4-BE49-F238E27FC236}">
                    <a16:creationId xmlns:a16="http://schemas.microsoft.com/office/drawing/2014/main" id="{1D4D15B9-39C6-4835-AF7F-07E16C5A71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59" y="2660"/>
                <a:ext cx="23" cy="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6"/>
                  </a:cxn>
                  <a:cxn ang="0">
                    <a:pos x="22" y="16"/>
                  </a:cxn>
                </a:cxnLst>
                <a:rect l="0" t="0" r="r" b="b"/>
                <a:pathLst>
                  <a:path w="23" h="17">
                    <a:moveTo>
                      <a:pt x="0" y="0"/>
                    </a:moveTo>
                    <a:lnTo>
                      <a:pt x="0" y="16"/>
                    </a:lnTo>
                    <a:lnTo>
                      <a:pt x="22" y="16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100000">
                    <a:schemeClr val="folHlink">
                      <a:gamma/>
                      <a:shade val="80000"/>
                      <a:invGamma/>
                    </a:schemeClr>
                  </a:gs>
                </a:gsLst>
                <a:path path="rect">
                  <a:fillToRect l="100000" b="100000"/>
                </a:path>
              </a:gradFill>
              <a:ln w="9525" cap="rnd">
                <a:noFill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dirty="0">
                  <a:latin typeface="Arial" charset="0"/>
                  <a:ea typeface="ＭＳ Ｐゴシック" pitchFamily="-44" charset="-128"/>
                </a:endParaRPr>
              </a:p>
            </p:txBody>
          </p:sp>
          <p:sp>
            <p:nvSpPr>
              <p:cNvPr id="23" name="Freeform 21">
                <a:extLst>
                  <a:ext uri="{FF2B5EF4-FFF2-40B4-BE49-F238E27FC236}">
                    <a16:creationId xmlns:a16="http://schemas.microsoft.com/office/drawing/2014/main" id="{0FF85B42-18C5-48C3-9EC9-232C81F973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59" y="2677"/>
                <a:ext cx="23" cy="1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6"/>
                  </a:cxn>
                  <a:cxn ang="0">
                    <a:pos x="22" y="16"/>
                  </a:cxn>
                </a:cxnLst>
                <a:rect l="0" t="0" r="r" b="b"/>
                <a:pathLst>
                  <a:path w="23" h="17">
                    <a:moveTo>
                      <a:pt x="0" y="0"/>
                    </a:moveTo>
                    <a:lnTo>
                      <a:pt x="0" y="16"/>
                    </a:lnTo>
                    <a:lnTo>
                      <a:pt x="22" y="16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100000">
                    <a:schemeClr val="folHlink">
                      <a:gamma/>
                      <a:shade val="80000"/>
                      <a:invGamma/>
                    </a:schemeClr>
                  </a:gs>
                </a:gsLst>
                <a:path path="rect">
                  <a:fillToRect l="100000" b="100000"/>
                </a:path>
              </a:gradFill>
              <a:ln w="9525" cap="rnd">
                <a:noFill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dirty="0">
                  <a:latin typeface="Arial" charset="0"/>
                  <a:ea typeface="ＭＳ Ｐゴシック" pitchFamily="-44" charset="-128"/>
                </a:endParaRPr>
              </a:p>
            </p:txBody>
          </p:sp>
          <p:sp>
            <p:nvSpPr>
              <p:cNvPr id="24" name="Freeform 22">
                <a:extLst>
                  <a:ext uri="{FF2B5EF4-FFF2-40B4-BE49-F238E27FC236}">
                    <a16:creationId xmlns:a16="http://schemas.microsoft.com/office/drawing/2014/main" id="{80681637-9B39-4F5D-A275-E0FF3A08A3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59" y="2687"/>
                <a:ext cx="23" cy="1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6"/>
                  </a:cxn>
                  <a:cxn ang="0">
                    <a:pos x="22" y="16"/>
                  </a:cxn>
                </a:cxnLst>
                <a:rect l="0" t="0" r="r" b="b"/>
                <a:pathLst>
                  <a:path w="23" h="17">
                    <a:moveTo>
                      <a:pt x="0" y="0"/>
                    </a:moveTo>
                    <a:lnTo>
                      <a:pt x="0" y="16"/>
                    </a:lnTo>
                    <a:lnTo>
                      <a:pt x="22" y="16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100000">
                    <a:schemeClr val="folHlink">
                      <a:gamma/>
                      <a:shade val="80000"/>
                      <a:invGamma/>
                    </a:schemeClr>
                  </a:gs>
                </a:gsLst>
                <a:path path="rect">
                  <a:fillToRect l="100000" b="100000"/>
                </a:path>
              </a:gradFill>
              <a:ln w="9525" cap="rnd">
                <a:noFill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dirty="0">
                  <a:latin typeface="Arial" charset="0"/>
                  <a:ea typeface="ＭＳ Ｐゴシック" pitchFamily="-44" charset="-128"/>
                </a:endParaRPr>
              </a:p>
            </p:txBody>
          </p:sp>
        </p:grpSp>
        <p:sp>
          <p:nvSpPr>
            <p:cNvPr id="7" name="Freeform 23"/>
            <p:cNvSpPr>
              <a:spLocks/>
            </p:cNvSpPr>
            <p:nvPr/>
          </p:nvSpPr>
          <p:spPr bwMode="auto">
            <a:xfrm>
              <a:off x="576" y="1166"/>
              <a:ext cx="3795" cy="947"/>
            </a:xfrm>
            <a:custGeom>
              <a:avLst/>
              <a:gdLst>
                <a:gd name="T0" fmla="*/ 0 w 3795"/>
                <a:gd name="T1" fmla="*/ 0 h 947"/>
                <a:gd name="T2" fmla="*/ 6022976 w 3795"/>
                <a:gd name="T3" fmla="*/ 488950 h 947"/>
                <a:gd name="T4" fmla="*/ 5268913 w 3795"/>
                <a:gd name="T5" fmla="*/ 1501775 h 947"/>
                <a:gd name="T6" fmla="*/ 0 60000 65536"/>
                <a:gd name="T7" fmla="*/ 0 60000 65536"/>
                <a:gd name="T8" fmla="*/ 0 60000 65536"/>
                <a:gd name="T9" fmla="*/ 0 w 3795"/>
                <a:gd name="T10" fmla="*/ 0 h 947"/>
                <a:gd name="T11" fmla="*/ 3795 w 3795"/>
                <a:gd name="T12" fmla="*/ 947 h 94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795" h="947">
                  <a:moveTo>
                    <a:pt x="0" y="0"/>
                  </a:moveTo>
                  <a:lnTo>
                    <a:pt x="3794" y="308"/>
                  </a:lnTo>
                  <a:lnTo>
                    <a:pt x="3319" y="946"/>
                  </a:lnTo>
                </a:path>
              </a:pathLst>
            </a:custGeom>
            <a:noFill/>
            <a:ln w="25400" cap="rnd">
              <a:solidFill>
                <a:srgbClr val="FFFF66"/>
              </a:solidFill>
              <a:prstDash val="dash"/>
              <a:round/>
              <a:headEnd type="stealth" w="med" len="lg"/>
              <a:tailEnd type="stealth" w="med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8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8145194" y="6336792"/>
            <a:ext cx="370156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136D41DE-77A0-4BE3-8870-C3C45D07616C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380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 sz="4000" dirty="0">
                <a:ea typeface="ＭＳ Ｐゴシック" panose="020B0600070205080204" pitchFamily="34" charset="-128"/>
              </a:rPr>
              <a:t>Knowledge Check</a:t>
            </a:r>
          </a:p>
        </p:txBody>
      </p:sp>
      <p:sp>
        <p:nvSpPr>
          <p:cNvPr id="6" name="Content Placeholder 2"/>
          <p:cNvSpPr>
            <a:spLocks noGrp="1" noChangeAspect="1"/>
          </p:cNvSpPr>
          <p:nvPr>
            <p:ph idx="1"/>
          </p:nvPr>
        </p:nvSpPr>
        <p:spPr>
          <a:xfrm>
            <a:off x="493776" y="1179576"/>
            <a:ext cx="8050213" cy="4743058"/>
          </a:xfrm>
        </p:spPr>
        <p:txBody>
          <a:bodyPr/>
          <a:lstStyle/>
          <a:p>
            <a:pPr marL="0" lvl="1" indent="0">
              <a:spcAft>
                <a:spcPts val="2400"/>
              </a:spcAft>
              <a:buNone/>
            </a:pPr>
            <a:r>
              <a:rPr lang="en-US" sz="2800" b="1" dirty="0"/>
              <a:t>N316K is on approach. N13Y requests clearance to depart. What phraseology would the center controller use to authorize the tower to provide visual separation</a:t>
            </a:r>
            <a:r>
              <a:rPr lang="en-US" sz="2800" b="1" dirty="0" smtClean="0"/>
              <a:t>?</a:t>
            </a:r>
            <a:endParaRPr lang="en-US" sz="2800" b="1" dirty="0"/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0688" y="6299024"/>
            <a:ext cx="396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428626" y="3292521"/>
            <a:ext cx="8472487" cy="2182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574675" indent="-234950">
              <a:tabLst>
                <a:tab pos="914400" algn="l"/>
              </a:tabLs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914400" algn="l"/>
              </a:tabLs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914400" algn="l"/>
              </a:tabLs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914400" algn="l"/>
              </a:tabLs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914400" algn="l"/>
              </a:tabLs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804863" indent="-457200" eaLnBrk="1" hangingPunct="1">
              <a:spcBef>
                <a:spcPts val="0"/>
              </a:spcBef>
              <a:spcAft>
                <a:spcPts val="1200"/>
              </a:spcAft>
            </a:pPr>
            <a:r>
              <a:rPr lang="en-US" altLang="en-US" sz="2400" dirty="0"/>
              <a:t>A.	“VISUAL SEPARATION APPROVED BETWEEN N13Y  AND N316K.  N13Y RELEASED.”</a:t>
            </a:r>
          </a:p>
          <a:p>
            <a:pPr marL="804863" indent="-465138" eaLnBrk="1" hangingPunct="1">
              <a:spcBef>
                <a:spcPts val="0"/>
              </a:spcBef>
              <a:spcAft>
                <a:spcPts val="1200"/>
              </a:spcAft>
              <a:buFontTx/>
              <a:buAutoNum type="alphaUcPeriod" startAt="2"/>
            </a:pPr>
            <a:r>
              <a:rPr lang="en-US" altLang="en-US" sz="2400" dirty="0" smtClean="0"/>
              <a:t>“</a:t>
            </a:r>
            <a:r>
              <a:rPr lang="en-US" altLang="en-US" sz="2400" dirty="0"/>
              <a:t>RELEASE N13Y YOUR DISCRETION WHEN N316K IS IN SIGHT</a:t>
            </a:r>
            <a:r>
              <a:rPr lang="en-US" altLang="en-US" sz="2400" dirty="0" smtClean="0"/>
              <a:t>.”</a:t>
            </a:r>
          </a:p>
          <a:p>
            <a:pPr marL="804863" indent="-465138" eaLnBrk="1" hangingPunct="1">
              <a:spcBef>
                <a:spcPts val="0"/>
              </a:spcBef>
              <a:spcAft>
                <a:spcPts val="1200"/>
              </a:spcAft>
            </a:pPr>
            <a:r>
              <a:rPr lang="en-US" altLang="en-US" sz="2400" dirty="0" smtClean="0"/>
              <a:t>C.	</a:t>
            </a:r>
            <a:r>
              <a:rPr lang="en-US" sz="2400" dirty="0"/>
              <a:t>“APPLY VFR BETWEEN N13Y AND N316K.”</a:t>
            </a:r>
          </a:p>
          <a:p>
            <a:pPr eaLnBrk="1" hangingPunct="1">
              <a:spcBef>
                <a:spcPts val="0"/>
              </a:spcBef>
              <a:spcAft>
                <a:spcPts val="1200"/>
              </a:spcAft>
            </a:pPr>
            <a:endParaRPr lang="en-US" altLang="en-US" sz="2400" dirty="0"/>
          </a:p>
        </p:txBody>
      </p:sp>
      <p:sp>
        <p:nvSpPr>
          <p:cNvPr id="8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8145194" y="6336792"/>
            <a:ext cx="370156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136D41DE-77A0-4BE3-8870-C3C45D07616C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6716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" dur="indefinite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1" dur="indefinite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3" dur="indefinite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4" dur="indefinite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 sz="4000" dirty="0">
                <a:ea typeface="ＭＳ Ｐゴシック" panose="020B0600070205080204" pitchFamily="34" charset="-128"/>
              </a:rPr>
              <a:t>Knowledge Check</a:t>
            </a:r>
          </a:p>
        </p:txBody>
      </p:sp>
      <p:sp>
        <p:nvSpPr>
          <p:cNvPr id="4915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93776" y="1179576"/>
            <a:ext cx="8050213" cy="4391025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/>
              <a:t>Visual separation may be used ______ when direct communication is maintained with one of the aircraft involved and there is an ability to communicate with the other.</a:t>
            </a:r>
          </a:p>
          <a:p>
            <a:pPr>
              <a:spcBef>
                <a:spcPts val="0"/>
              </a:spcBef>
            </a:pPr>
            <a:endParaRPr lang="en-US" sz="1200" dirty="0"/>
          </a:p>
          <a:p>
            <a:pPr marL="804863" indent="-457200">
              <a:lnSpc>
                <a:spcPct val="150000"/>
              </a:lnSpc>
              <a:buAutoNum type="alphaUcPeriod"/>
              <a:tabLst>
                <a:tab pos="1201738" algn="l"/>
              </a:tabLst>
            </a:pPr>
            <a:r>
              <a:rPr lang="en-US" sz="2400" b="0" dirty="0"/>
              <a:t>Up to but not including FL190</a:t>
            </a:r>
          </a:p>
          <a:p>
            <a:pPr marL="804863" indent="-457200">
              <a:lnSpc>
                <a:spcPct val="150000"/>
              </a:lnSpc>
              <a:buAutoNum type="alphaUcPeriod"/>
              <a:tabLst>
                <a:tab pos="1201738" algn="l"/>
              </a:tabLst>
            </a:pPr>
            <a:r>
              <a:rPr lang="en-US" sz="2400" b="0" dirty="0"/>
              <a:t>Up to and including FL180</a:t>
            </a:r>
          </a:p>
          <a:p>
            <a:pPr marL="804863" indent="-457200">
              <a:lnSpc>
                <a:spcPct val="150000"/>
              </a:lnSpc>
              <a:buAutoNum type="alphaUcPeriod"/>
              <a:tabLst>
                <a:tab pos="1201738" algn="l"/>
              </a:tabLst>
            </a:pPr>
            <a:r>
              <a:rPr lang="en-US" sz="2400" b="0" dirty="0"/>
              <a:t>Up to but not including </a:t>
            </a:r>
            <a:r>
              <a:rPr lang="en-US" sz="2400" b="0" cap="all" dirty="0"/>
              <a:t>FL180</a:t>
            </a:r>
          </a:p>
          <a:p>
            <a:pPr marL="533400" indent="-533400"/>
            <a:endParaRPr lang="en-US" altLang="en-US" sz="2000" b="0" dirty="0">
              <a:ea typeface="ＭＳ Ｐゴシック" panose="020B0600070205080204" pitchFamily="34" charset="-128"/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0688" y="6299024"/>
            <a:ext cx="396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8145194" y="6336792"/>
            <a:ext cx="370156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136D41DE-77A0-4BE3-8870-C3C45D07616C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3936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491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491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491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" dur="indefinite"/>
                                        <p:tgtEl>
                                          <p:spTgt spid="491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dirty="0"/>
              <a:t>Lesson Summary</a:t>
            </a:r>
          </a:p>
        </p:txBody>
      </p:sp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428625" y="1674813"/>
            <a:ext cx="7640638" cy="3960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46038" rIns="0" bIns="46038"/>
          <a:lstStyle>
            <a:lvl1pPr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ts val="1200"/>
              </a:spcBef>
            </a:pPr>
            <a:r>
              <a:rPr lang="en-US" altLang="en-US" sz="2800" b="1" dirty="0"/>
              <a:t>This lesson covered:</a:t>
            </a:r>
          </a:p>
          <a:p>
            <a:pPr eaLnBrk="1" hangingPunct="1">
              <a:spcBef>
                <a:spcPts val="1200"/>
              </a:spcBef>
            </a:pPr>
            <a:endParaRPr lang="en-US" altLang="en-US" sz="2800" b="1" dirty="0"/>
          </a:p>
          <a:p>
            <a:pPr marL="640080" indent="-283464" eaLnBrk="1" hangingPunct="1"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altLang="en-US" sz="2400" dirty="0"/>
              <a:t>VFR and VFR-on-top requirements</a:t>
            </a:r>
          </a:p>
          <a:p>
            <a:pPr marL="640080" indent="-283464" eaLnBrk="1" hangingPunct="1"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altLang="en-US" sz="2400" dirty="0"/>
              <a:t>VFR and VFR-on-top procedures</a:t>
            </a:r>
          </a:p>
          <a:p>
            <a:pPr marL="640080" indent="-283464" eaLnBrk="1" hangingPunct="1"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altLang="en-US" sz="2400" dirty="0"/>
              <a:t>Attributes of visual separation</a:t>
            </a:r>
          </a:p>
          <a:p>
            <a:pPr marL="457200" indent="-457200"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endParaRPr lang="en-US" altLang="en-US" sz="2400" dirty="0"/>
          </a:p>
          <a:p>
            <a:pPr eaLnBrk="1" hangingPunct="1">
              <a:spcBef>
                <a:spcPct val="50000"/>
              </a:spcBef>
            </a:pPr>
            <a:endParaRPr lang="en-US" altLang="en-US" sz="2800" b="1" dirty="0"/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8145194" y="6336792"/>
            <a:ext cx="370156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136D41DE-77A0-4BE3-8870-C3C45D07616C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8258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4" descr="TheEndSlidePi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7"/>
          <a:stretch>
            <a:fillRect/>
          </a:stretch>
        </p:blipFill>
        <p:spPr bwMode="auto">
          <a:xfrm>
            <a:off x="0" y="0"/>
            <a:ext cx="9144000" cy="604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>
                <a:solidFill>
                  <a:schemeClr val="bg1"/>
                </a:solidFill>
              </a:rPr>
              <a:t>The End</a:t>
            </a:r>
            <a:endParaRPr lang="en-US" altLang="en-US" sz="3600">
              <a:solidFill>
                <a:schemeClr val="tx1"/>
              </a:solidFill>
            </a:endParaRPr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8145194" y="6336792"/>
            <a:ext cx="370156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136D41DE-77A0-4BE3-8870-C3C45D07616C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5514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Visual Flight Rules (VFR)</a:t>
            </a:r>
          </a:p>
          <a:p>
            <a:r>
              <a:rPr lang="en-US" dirty="0"/>
              <a:t>VFR-on-top (OTP)</a:t>
            </a:r>
          </a:p>
          <a:p>
            <a:r>
              <a:rPr lang="en-US" dirty="0"/>
              <a:t>Visual Separation</a:t>
            </a:r>
          </a:p>
          <a:p>
            <a:r>
              <a:rPr lang="en-US" dirty="0"/>
              <a:t>Special Use Airspace (SUA)</a:t>
            </a:r>
          </a:p>
          <a:p>
            <a:r>
              <a:rPr lang="en-US" dirty="0"/>
              <a:t>Military Operations Area (MOA)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Definitions</a:t>
            </a:r>
            <a:endParaRPr lang="en-US" dirty="0"/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8145194" y="6336792"/>
            <a:ext cx="370156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136D41DE-77A0-4BE3-8870-C3C45D07616C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5074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ATC Assigned Airspace (ATCAA)</a:t>
            </a:r>
          </a:p>
          <a:p>
            <a:r>
              <a:rPr lang="en-US" dirty="0"/>
              <a:t>Altitude Reservation (ALTRV)</a:t>
            </a:r>
          </a:p>
          <a:p>
            <a:r>
              <a:rPr lang="en-US" dirty="0"/>
              <a:t>Military Training Route (MTR)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Definitions </a:t>
            </a:r>
            <a:r>
              <a:rPr lang="en-US" altLang="en-US" sz="3200" i="1" dirty="0"/>
              <a:t>(Cont’d)</a:t>
            </a:r>
            <a:endParaRPr lang="en-US" dirty="0"/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8145194" y="6336792"/>
            <a:ext cx="370156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136D41DE-77A0-4BE3-8870-C3C45D07616C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6227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US" dirty="0"/>
              <a:t>Clear aircraft to maintain VFR conditions </a:t>
            </a:r>
            <a:r>
              <a:rPr lang="en-US" dirty="0" smtClean="0"/>
              <a:t>if the pilot of an aircraft on an IFR flight plan requests a VFR climb or descent</a:t>
            </a:r>
            <a:endParaRPr lang="en-US" dirty="0"/>
          </a:p>
          <a:p>
            <a:pPr>
              <a:spcAft>
                <a:spcPts val="600"/>
              </a:spcAft>
            </a:pPr>
            <a:r>
              <a:rPr lang="en-US" dirty="0" smtClean="0"/>
              <a:t>If </a:t>
            </a:r>
            <a:r>
              <a:rPr lang="en-US" dirty="0"/>
              <a:t>flight in VFR conditions becomes impractical, issue an alternative clearance</a:t>
            </a:r>
          </a:p>
          <a:p>
            <a:r>
              <a:rPr lang="en-US" dirty="0" smtClean="0"/>
              <a:t>In Class A airspace, do not apply visual separation or issue VFR or VFR-on-top clearances</a:t>
            </a:r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VFR Climb or Descent</a:t>
            </a:r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8145194" y="6336792"/>
            <a:ext cx="370156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136D41DE-77A0-4BE3-8870-C3C45D07616C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5416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US" dirty="0"/>
              <a:t>MAINTAIN VFR CONDITIONS</a:t>
            </a:r>
          </a:p>
          <a:p>
            <a:pPr>
              <a:spcAft>
                <a:spcPts val="600"/>
              </a:spcAft>
            </a:pPr>
            <a:r>
              <a:rPr lang="en-US" dirty="0"/>
              <a:t>MAINTAIN VFR CONDITIONS UNTIL (time or fix)</a:t>
            </a:r>
          </a:p>
          <a:p>
            <a:pPr>
              <a:spcAft>
                <a:spcPts val="600"/>
              </a:spcAft>
            </a:pPr>
            <a:r>
              <a:rPr lang="en-US" dirty="0"/>
              <a:t>MAINTAIN VFR CONDITIONS ABOVE/BELOW (altitude)</a:t>
            </a:r>
          </a:p>
          <a:p>
            <a:r>
              <a:rPr lang="en-US" dirty="0"/>
              <a:t>CLIMB/DESCEND VFR and if required,</a:t>
            </a:r>
            <a:br>
              <a:rPr lang="en-US" dirty="0"/>
            </a:br>
            <a:r>
              <a:rPr lang="en-US" dirty="0"/>
              <a:t>BETWEEN (altitude) AND (altitude)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Visual Phraseology</a:t>
            </a:r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8145194" y="6336792"/>
            <a:ext cx="370156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136D41DE-77A0-4BE3-8870-C3C45D07616C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7024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dirty="0"/>
              <a:t>Knowledge Check</a:t>
            </a:r>
          </a:p>
        </p:txBody>
      </p:sp>
      <p:sp>
        <p:nvSpPr>
          <p:cNvPr id="17412" name="Content Placeholder 2"/>
          <p:cNvSpPr>
            <a:spLocks/>
          </p:cNvSpPr>
          <p:nvPr/>
        </p:nvSpPr>
        <p:spPr bwMode="auto">
          <a:xfrm>
            <a:off x="496888" y="1181100"/>
            <a:ext cx="8405813" cy="439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39725" indent="-339725">
              <a:tabLst>
                <a:tab pos="914400" algn="l"/>
              </a:tabLs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914400" algn="l"/>
              </a:tabLs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914400" algn="l"/>
              </a:tabLs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914400" algn="l"/>
              </a:tabLs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914400" algn="l"/>
              </a:tabLs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eaLnBrk="1" hangingPunct="1">
              <a:spcBef>
                <a:spcPct val="50000"/>
              </a:spcBef>
            </a:pPr>
            <a:r>
              <a:rPr lang="en-US" altLang="en-US" sz="2800" b="1" dirty="0"/>
              <a:t>When would alternative instructions to a pilot requesting a VFR climb be issued?</a:t>
            </a:r>
          </a:p>
        </p:txBody>
      </p:sp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429768" y="2420410"/>
            <a:ext cx="8299365" cy="355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574675" indent="-234950">
              <a:tabLst>
                <a:tab pos="914400" algn="l"/>
              </a:tabLs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914400" algn="l"/>
              </a:tabLs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914400" algn="l"/>
              </a:tabLs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914400" algn="l"/>
              </a:tabLs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914400" algn="l"/>
              </a:tabLs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855663" indent="-517525" eaLnBrk="1" hangingPunct="1">
              <a:spcBef>
                <a:spcPts val="0"/>
              </a:spcBef>
              <a:spcAft>
                <a:spcPts val="1200"/>
              </a:spcAft>
              <a:buAutoNum type="alphaUcPeriod"/>
            </a:pPr>
            <a:r>
              <a:rPr lang="en-US" altLang="en-US" sz="2400" dirty="0"/>
              <a:t>To prevent the pilot from climbing VFR through </a:t>
            </a:r>
            <a:br>
              <a:rPr lang="en-US" altLang="en-US" sz="2400" dirty="0"/>
            </a:br>
            <a:r>
              <a:rPr lang="en-US" altLang="en-US" sz="2400" dirty="0"/>
              <a:t>the altitude of an IFR aircraft    </a:t>
            </a:r>
          </a:p>
          <a:p>
            <a:pPr marL="855663" indent="-517525" eaLnBrk="1" hangingPunct="1">
              <a:spcBef>
                <a:spcPts val="0"/>
              </a:spcBef>
              <a:spcAft>
                <a:spcPts val="1200"/>
              </a:spcAft>
              <a:buAutoNum type="alphaUcPeriod"/>
            </a:pPr>
            <a:r>
              <a:rPr lang="en-US" altLang="en-US" sz="2400" dirty="0"/>
              <a:t>To prevent the pilot from climbing through</a:t>
            </a:r>
            <a:br>
              <a:rPr lang="en-US" altLang="en-US" sz="2400" dirty="0"/>
            </a:br>
            <a:r>
              <a:rPr lang="en-US" altLang="en-US" sz="2400" dirty="0"/>
              <a:t>meteorological </a:t>
            </a:r>
            <a:r>
              <a:rPr lang="en-US" altLang="en-US" sz="2400" dirty="0" smtClean="0"/>
              <a:t>obscurations</a:t>
            </a:r>
          </a:p>
          <a:p>
            <a:pPr marL="855663" indent="-517525" eaLnBrk="1" hangingPunct="1">
              <a:spcBef>
                <a:spcPts val="0"/>
              </a:spcBef>
              <a:spcAft>
                <a:spcPts val="1200"/>
              </a:spcAft>
              <a:buFontTx/>
              <a:buAutoNum type="alphaUcPeriod"/>
            </a:pPr>
            <a:r>
              <a:rPr lang="en-US" altLang="en-US" sz="2400" dirty="0"/>
              <a:t>To ensure separation if VFR climb becomes impractical</a:t>
            </a:r>
          </a:p>
          <a:p>
            <a:pPr marL="855663" indent="-508000" eaLnBrk="1" hangingPunct="1">
              <a:spcBef>
                <a:spcPts val="0"/>
              </a:spcBef>
              <a:tabLst>
                <a:tab pos="685800" algn="l"/>
                <a:tab pos="914400" algn="l"/>
              </a:tabLst>
            </a:pPr>
            <a:endParaRPr lang="en-US" altLang="en-US" sz="2400" dirty="0"/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0793" y="6299024"/>
            <a:ext cx="396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8145194" y="6336792"/>
            <a:ext cx="370156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136D41DE-77A0-4BE3-8870-C3C45D07616C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5084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174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174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174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" dur="indefinite"/>
                                        <p:tgtEl>
                                          <p:spTgt spid="174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Clear aircraft to maintain VFR-on-top if the aircraft is on an IFR flight plan and requested by the pilot</a:t>
            </a:r>
          </a:p>
          <a:p>
            <a:r>
              <a:rPr lang="en-US" dirty="0"/>
              <a:t>Pilot responsibilities:</a:t>
            </a:r>
          </a:p>
          <a:p>
            <a:pPr lvl="1"/>
            <a:r>
              <a:rPr lang="en-US" dirty="0"/>
              <a:t>Fly at appropriate VFR altitude</a:t>
            </a:r>
          </a:p>
          <a:p>
            <a:pPr lvl="1"/>
            <a:r>
              <a:rPr lang="en-US" dirty="0"/>
              <a:t>Comply with VFR visibility requirements</a:t>
            </a:r>
          </a:p>
          <a:p>
            <a:pPr lvl="1"/>
            <a:r>
              <a:rPr lang="en-US" dirty="0"/>
              <a:t>See and avoid other aircraft</a:t>
            </a:r>
          </a:p>
          <a:p>
            <a:pPr lvl="1"/>
            <a:r>
              <a:rPr lang="en-US" dirty="0"/>
              <a:t>Comply with instrument flight </a:t>
            </a:r>
            <a:r>
              <a:rPr lang="en-US" dirty="0" smtClean="0"/>
              <a:t>rules that are applicable to this flight</a:t>
            </a:r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VFR-on-top Clearances</a:t>
            </a:r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8145194" y="6336792"/>
            <a:ext cx="370156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136D41DE-77A0-4BE3-8870-C3C45D07616C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4053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Aircraft may be cleared to climb through clouds, smoke, haze or other meteorological formations, then maintain VFR-on-top, if:</a:t>
            </a:r>
          </a:p>
          <a:p>
            <a:pPr lvl="1"/>
            <a:r>
              <a:rPr lang="en-US" dirty="0"/>
              <a:t>Pilot requests the clearance</a:t>
            </a:r>
          </a:p>
          <a:p>
            <a:pPr lvl="1"/>
            <a:r>
              <a:rPr lang="en-US" dirty="0"/>
              <a:t>You ensure separation from other traffic</a:t>
            </a:r>
          </a:p>
          <a:p>
            <a:pPr lvl="1"/>
            <a:r>
              <a:rPr lang="en-US" dirty="0"/>
              <a:t>Pilot is informed of the reported height of the tops of the meteorological formation, or that no tops report is available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VFR-on-top Clearances </a:t>
            </a:r>
            <a:r>
              <a:rPr lang="en-US" altLang="en-US" sz="3200" i="1" dirty="0"/>
              <a:t>(Cont’d)</a:t>
            </a:r>
            <a:endParaRPr lang="en-US" dirty="0"/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8145194" y="6336792"/>
            <a:ext cx="370156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136D41DE-77A0-4BE3-8870-C3C45D07616C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75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noFill/>
        <a:ln>
          <a:noFill/>
        </a:ln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a:spPr>
      <a:bodyPr/>
      <a:lstStyle>
        <a:defPPr marL="0" indent="0" eaLnBrk="1" hangingPunct="1">
          <a:spcBef>
            <a:spcPct val="50000"/>
          </a:spcBef>
          <a:defRPr sz="2800" b="1" dirty="0"/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ERAM_Stage3_PP8_050219.pptx" id="{3F5C2705-054E-4F7B-BD8A-1125F845E5EE}" vid="{49B6886E-A6E4-4D65-B3BB-D73370E479BF}"/>
    </a:ext>
  </a:extLst>
</a:theme>
</file>

<file path=ppt/theme/theme2.xml><?xml version="1.0" encoding="utf-8"?>
<a:theme xmlns:a="http://schemas.openxmlformats.org/drawingml/2006/main" name="3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item1.xml><?xml version="1.0" encoding="utf-8"?>
<sisl xmlns:xsi="http://www.w3.org/2001/XMLSchema-instance" xmlns:xsd="http://www.w3.org/2001/XMLSchema" xmlns="http://www.boldonjames.com/2008/01/sie/internal/label" sislVersion="0" policy="c8d5760e-638a-47e8-9e2e-1226c2cb268d" origin="userSelected">
  <element uid="42834bfb-1ec1-4beb-bd64-eb83fb3cb3f3" value=""/>
</sisl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DFAFDB35B5AD34C89EBE32B06747F48" ma:contentTypeVersion="0" ma:contentTypeDescription="Create a new document." ma:contentTypeScope="" ma:versionID="e72e5cf3a644bd3c2a76949ef822e5f3">
  <xsd:schema xmlns:xsd="http://www.w3.org/2001/XMLSchema" xmlns:xs="http://www.w3.org/2001/XMLSchema" xmlns:p="http://schemas.microsoft.com/office/2006/metadata/properties" xmlns:ns2="4f0e10e1-3e2d-4cb5-bdd3-156dacd9dc33" targetNamespace="http://schemas.microsoft.com/office/2006/metadata/properties" ma:root="true" ma:fieldsID="b03bf376aeaf2378700ad64a9a2727c9" ns2:_="">
    <xsd:import namespace="4f0e10e1-3e2d-4cb5-bdd3-156dacd9dc33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f0e10e1-3e2d-4cb5-bdd3-156dacd9dc33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4f0e10e1-3e2d-4cb5-bdd3-156dacd9dc33">WEXTPJNUKPJZ-1215587825-11887</_dlc_DocId>
    <_dlc_DocIdUrl xmlns="4f0e10e1-3e2d-4cb5-bdd3-156dacd9dc33">
      <Url>https://ksn2.faa.gov/stt/TTPPM/ER24/_layouts/15/DocIdRedir.aspx?ID=WEXTPJNUKPJZ-1215587825-11887</Url>
      <Description>WEXTPJNUKPJZ-1215587825-11887</Description>
    </_dlc_DocIdUrl>
  </documentManagement>
</p:properties>
</file>

<file path=customXml/item5.xml><?xml version="1.0" encoding="utf-8"?>
<WrappedLabelHistory xmlns:xsi="http://www.w3.org/2001/XMLSchema-instance" xmlns:xsd="http://www.w3.org/2001/XMLSchema" xmlns="http://www.boldonjames.com/2016/02/Classifier/internal/wrappedLabelHistory">
  <Value>PD94bWwgdmVyc2lvbj0iMS4wIiBlbmNvZGluZz0idXMtYXNjaWkiPz48bGFiZWxIaXN0b3J5IHhtbG5zOnhzaT0iaHR0cDovL3d3dy53My5vcmcvMjAwMS9YTUxTY2hlbWEtaW5zdGFuY2UiIHhtbG5zOnhzZD0iaHR0cDovL3d3dy53My5vcmcvMjAwMS9YTUxTY2hlbWEiIHhtbG5zPSJodHRwOi8vd3d3LmJvbGRvbmphbWVzLmNvbS8yMDE2LzAyL0NsYXNzaWZpZXIvaW50ZXJuYWwvbGFiZWxIaXN0b3J5Ij48aXRlbT48c2lzbCBzaXNsVmVyc2lvbj0iMCIgcG9saWN5PSJjOGQ1NzYwZS02MzhhLTQ3ZTgtOWUyZS0xMjI2YzJjYjI2OGQiIG9yaWdpbj0idXNlclNlbGVjdGVkIj48ZWxlbWVudCB1aWQ9IjQyODM0YmZiLTFlYzEtNGJlYi1iZDY0LWViODNmYjNjYjNmMyIgdmFsdWU9IiIgeG1sbnM9Imh0dHA6Ly93d3cuYm9sZG9uamFtZXMuY29tLzIwMDgvMDEvc2llL2ludGVybmFsL2xhYmVsIiAvPjwvc2lzbD48VXNlck5hbWU+TEVJRE9TLUNPUlBcaHVudGxleWE8L1VzZXJOYW1lPjxEYXRlVGltZT41LzEzLzIwMTkgNDo1Mjo0NiBBTTwvRGF0ZVRpbWU+PExhYmVsU3RyaW5nPlVucmVzdHJpY3RlZDwvTGFiZWxTdHJpbmc+PC9pdGVtPjwvbGFiZWxIaXN0b3J5Pg==</Value>
</WrappedLabelHistory>
</file>

<file path=customXml/item6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55BB2E0C-5329-4FE7-8DE1-DFBE976B6D65}">
  <ds:schemaRefs>
    <ds:schemaRef ds:uri="http://www.w3.org/2001/XMLSchema"/>
    <ds:schemaRef ds:uri="http://www.boldonjames.com/2008/01/sie/internal/label"/>
  </ds:schemaRefs>
</ds:datastoreItem>
</file>

<file path=customXml/itemProps2.xml><?xml version="1.0" encoding="utf-8"?>
<ds:datastoreItem xmlns:ds="http://schemas.openxmlformats.org/officeDocument/2006/customXml" ds:itemID="{C598552A-FA96-4857-BFC9-7EDD14FA581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721D26A-6A5B-4CD6-A104-9FD497086E96}"/>
</file>

<file path=customXml/itemProps4.xml><?xml version="1.0" encoding="utf-8"?>
<ds:datastoreItem xmlns:ds="http://schemas.openxmlformats.org/officeDocument/2006/customXml" ds:itemID="{1EDF2260-D858-400E-AE4E-B255A835C551}">
  <ds:schemaRefs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c9d3951b-c0b3-413d-9ae1-2b2887eb6f1c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www.w3.org/XML/1998/namespace"/>
  </ds:schemaRefs>
</ds:datastoreItem>
</file>

<file path=customXml/itemProps5.xml><?xml version="1.0" encoding="utf-8"?>
<ds:datastoreItem xmlns:ds="http://schemas.openxmlformats.org/officeDocument/2006/customXml" ds:itemID="{9801B6F2-1BCC-4F64-B729-82A7FD44DD39}">
  <ds:schemaRefs>
    <ds:schemaRef ds:uri="http://www.w3.org/2001/XMLSchema"/>
    <ds:schemaRef ds:uri="http://www.boldonjames.com/2016/02/Classifier/internal/wrappedLabelHistory"/>
  </ds:schemaRefs>
</ds:datastoreItem>
</file>

<file path=customXml/itemProps6.xml><?xml version="1.0" encoding="utf-8"?>
<ds:datastoreItem xmlns:ds="http://schemas.openxmlformats.org/officeDocument/2006/customXml" ds:itemID="{27E4EADF-9CF0-48A5-8FCD-20200E10D4F5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17350</TotalTime>
  <Words>999</Words>
  <Application>Microsoft Office PowerPoint</Application>
  <PresentationFormat>On-screen Show (4:3)</PresentationFormat>
  <Paragraphs>169</Paragraphs>
  <Slides>25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33" baseType="lpstr">
      <vt:lpstr>ＭＳ Ｐゴシック</vt:lpstr>
      <vt:lpstr>Arial</vt:lpstr>
      <vt:lpstr>Calibri</vt:lpstr>
      <vt:lpstr>Courier New</vt:lpstr>
      <vt:lpstr>Times New Roman</vt:lpstr>
      <vt:lpstr>Wingdings</vt:lpstr>
      <vt:lpstr>2_Custom Design</vt:lpstr>
      <vt:lpstr>3_Custom Design</vt:lpstr>
      <vt:lpstr>PowerPoint Presentation</vt:lpstr>
      <vt:lpstr>Lesson Objectives</vt:lpstr>
      <vt:lpstr>Definitions</vt:lpstr>
      <vt:lpstr>Definitions (Cont’d)</vt:lpstr>
      <vt:lpstr>VFR Climb or Descent</vt:lpstr>
      <vt:lpstr>Visual Phraseology</vt:lpstr>
      <vt:lpstr>Knowledge Check</vt:lpstr>
      <vt:lpstr>VFR-on-top Clearances</vt:lpstr>
      <vt:lpstr>VFR-on-top Clearances (Cont’d)</vt:lpstr>
      <vt:lpstr>VFR-on-top Phraseology</vt:lpstr>
      <vt:lpstr>Holding VFR-on-Top Aircraft</vt:lpstr>
      <vt:lpstr>Knowledge Check</vt:lpstr>
      <vt:lpstr>VFR Altitudes</vt:lpstr>
      <vt:lpstr>Traffic Advisories</vt:lpstr>
      <vt:lpstr>SUA/ATCAA Separation Minima</vt:lpstr>
      <vt:lpstr>Knowledge Check</vt:lpstr>
      <vt:lpstr>Visual Separation</vt:lpstr>
      <vt:lpstr>Application Considerations</vt:lpstr>
      <vt:lpstr>Application</vt:lpstr>
      <vt:lpstr>Phraseology</vt:lpstr>
      <vt:lpstr>Nonapproach Control Towers</vt:lpstr>
      <vt:lpstr>Knowledge Check</vt:lpstr>
      <vt:lpstr>Knowledge Check</vt:lpstr>
      <vt:lpstr>Lesson Summary</vt:lpstr>
      <vt:lpstr>The End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RADIO AND INTERPHONE COMMUNICATION</dc:title>
  <dc:creator>John Roux</dc:creator>
  <cp:lastModifiedBy>Nicholson, Nancy A-CTR (FAA)</cp:lastModifiedBy>
  <cp:revision>699</cp:revision>
  <dcterms:created xsi:type="dcterms:W3CDTF">1995-06-17T23:31:02Z</dcterms:created>
  <dcterms:modified xsi:type="dcterms:W3CDTF">2022-08-08T16:03:26Z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ocIndexRef">
    <vt:lpwstr>e8c9b2f1-7144-4127-8233-76ccb3c357df</vt:lpwstr>
  </property>
  <property fmtid="{D5CDD505-2E9C-101B-9397-08002B2CF9AE}" pid="3" name="bjSaver">
    <vt:lpwstr>nAFgvCsYDVYf5XXx5wFs3z9OzyqVTT+J</vt:lpwstr>
  </property>
  <property fmtid="{D5CDD505-2E9C-101B-9397-08002B2CF9AE}" pid="4" name="bjDocumentLabelXML">
    <vt:lpwstr>&lt;?xml version="1.0" encoding="us-ascii"?&gt;&lt;sisl xmlns:xsi="http://www.w3.org/2001/XMLSchema-instance" xmlns:xsd="http://www.w3.org/2001/XMLSchema" sislVersion="0" policy="c8d5760e-638a-47e8-9e2e-1226c2cb268d" origin="userSelected" xmlns="http://www.boldonj</vt:lpwstr>
  </property>
  <property fmtid="{D5CDD505-2E9C-101B-9397-08002B2CF9AE}" pid="5" name="bjDocumentLabelXML-0">
    <vt:lpwstr>ames.com/2008/01/sie/internal/label"&gt;&lt;element uid="42834bfb-1ec1-4beb-bd64-eb83fb3cb3f3" value="" /&gt;&lt;/sisl&gt;</vt:lpwstr>
  </property>
  <property fmtid="{D5CDD505-2E9C-101B-9397-08002B2CF9AE}" pid="6" name="bjDocumentSecurityLabel">
    <vt:lpwstr>Unrestricted</vt:lpwstr>
  </property>
  <property fmtid="{D5CDD505-2E9C-101B-9397-08002B2CF9AE}" pid="7" name="bjLabelHistoryID">
    <vt:lpwstr>{9801B6F2-1BCC-4F64-B729-82A7FD44DD39}</vt:lpwstr>
  </property>
  <property fmtid="{D5CDD505-2E9C-101B-9397-08002B2CF9AE}" pid="8" name="ContentTypeId">
    <vt:lpwstr>0x0101003DFAFDB35B5AD34C89EBE32B06747F48</vt:lpwstr>
  </property>
  <property fmtid="{D5CDD505-2E9C-101B-9397-08002B2CF9AE}" pid="9" name="_dlc_DocIdItemGuid">
    <vt:lpwstr>b9db50b5-46c5-4817-80e7-1e175d80f17b</vt:lpwstr>
  </property>
</Properties>
</file>