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9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presentation.xml" ContentType="application/vnd.openxmlformats-officedocument.presentationml.presentation.main+xml"/>
  <Override PartName="/ppt/slides/slide5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4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5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6"/>
  </p:sldMasterIdLst>
  <p:notesMasterIdLst>
    <p:notesMasterId r:id="rId69"/>
  </p:notesMasterIdLst>
  <p:handoutMasterIdLst>
    <p:handoutMasterId r:id="rId70"/>
  </p:handoutMasterIdLst>
  <p:sldIdLst>
    <p:sldId id="273" r:id="rId7"/>
    <p:sldId id="304" r:id="rId8"/>
    <p:sldId id="553" r:id="rId9"/>
    <p:sldId id="555" r:id="rId10"/>
    <p:sldId id="652" r:id="rId11"/>
    <p:sldId id="600" r:id="rId12"/>
    <p:sldId id="603" r:id="rId13"/>
    <p:sldId id="556" r:id="rId14"/>
    <p:sldId id="666" r:id="rId15"/>
    <p:sldId id="561" r:id="rId16"/>
    <p:sldId id="604" r:id="rId17"/>
    <p:sldId id="558" r:id="rId18"/>
    <p:sldId id="605" r:id="rId19"/>
    <p:sldId id="560" r:id="rId20"/>
    <p:sldId id="562" r:id="rId21"/>
    <p:sldId id="607" r:id="rId22"/>
    <p:sldId id="677" r:id="rId23"/>
    <p:sldId id="573" r:id="rId24"/>
    <p:sldId id="608" r:id="rId25"/>
    <p:sldId id="637" r:id="rId26"/>
    <p:sldId id="619" r:id="rId27"/>
    <p:sldId id="617" r:id="rId28"/>
    <p:sldId id="667" r:id="rId29"/>
    <p:sldId id="609" r:id="rId30"/>
    <p:sldId id="615" r:id="rId31"/>
    <p:sldId id="638" r:id="rId32"/>
    <p:sldId id="678" r:id="rId33"/>
    <p:sldId id="577" r:id="rId34"/>
    <p:sldId id="620" r:id="rId35"/>
    <p:sldId id="580" r:id="rId36"/>
    <p:sldId id="662" r:id="rId37"/>
    <p:sldId id="644" r:id="rId38"/>
    <p:sldId id="641" r:id="rId39"/>
    <p:sldId id="640" r:id="rId40"/>
    <p:sldId id="581" r:id="rId41"/>
    <p:sldId id="639" r:id="rId42"/>
    <p:sldId id="629" r:id="rId43"/>
    <p:sldId id="582" r:id="rId44"/>
    <p:sldId id="583" r:id="rId45"/>
    <p:sldId id="668" r:id="rId46"/>
    <p:sldId id="669" r:id="rId47"/>
    <p:sldId id="650" r:id="rId48"/>
    <p:sldId id="585" r:id="rId49"/>
    <p:sldId id="651" r:id="rId50"/>
    <p:sldId id="587" r:id="rId51"/>
    <p:sldId id="647" r:id="rId52"/>
    <p:sldId id="633" r:id="rId53"/>
    <p:sldId id="645" r:id="rId54"/>
    <p:sldId id="653" r:id="rId55"/>
    <p:sldId id="646" r:id="rId56"/>
    <p:sldId id="670" r:id="rId57"/>
    <p:sldId id="671" r:id="rId58"/>
    <p:sldId id="672" r:id="rId59"/>
    <p:sldId id="673" r:id="rId60"/>
    <p:sldId id="679" r:id="rId61"/>
    <p:sldId id="676" r:id="rId62"/>
    <p:sldId id="636" r:id="rId63"/>
    <p:sldId id="635" r:id="rId64"/>
    <p:sldId id="674" r:id="rId65"/>
    <p:sldId id="675" r:id="rId66"/>
    <p:sldId id="599" r:id="rId67"/>
    <p:sldId id="59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CCE9A3-EBAB-45AB-BB33-11C3B62097A0}">
          <p14:sldIdLst>
            <p14:sldId id="273"/>
            <p14:sldId id="304"/>
          </p14:sldIdLst>
        </p14:section>
        <p14:section name="Identifying Emergency Situations" id="{07335449-3558-42AB-B0BA-8574F95346EA}">
          <p14:sldIdLst>
            <p14:sldId id="553"/>
            <p14:sldId id="555"/>
            <p14:sldId id="652"/>
            <p14:sldId id="600"/>
            <p14:sldId id="603"/>
            <p14:sldId id="556"/>
            <p14:sldId id="666"/>
            <p14:sldId id="561"/>
          </p14:sldIdLst>
        </p14:section>
        <p14:section name="FAA Responsibilities" id="{3B5F757C-E130-42FB-A67E-0251A4012CFA}">
          <p14:sldIdLst>
            <p14:sldId id="604"/>
            <p14:sldId id="558"/>
            <p14:sldId id="605"/>
            <p14:sldId id="560"/>
          </p14:sldIdLst>
        </p14:section>
        <p14:section name="Handling Emergencies" id="{1CE59529-CD9E-4916-A393-EC620125F81D}">
          <p14:sldIdLst>
            <p14:sldId id="562"/>
            <p14:sldId id="607"/>
            <p14:sldId id="677"/>
            <p14:sldId id="573"/>
            <p14:sldId id="608"/>
            <p14:sldId id="637"/>
            <p14:sldId id="619"/>
            <p14:sldId id="617"/>
            <p14:sldId id="667"/>
          </p14:sldIdLst>
        </p14:section>
        <p14:section name="Emergency Situations" id="{C168207A-9208-498D-9436-A849B630E727}">
          <p14:sldIdLst>
            <p14:sldId id="609"/>
            <p14:sldId id="615"/>
            <p14:sldId id="638"/>
            <p14:sldId id="678"/>
            <p14:sldId id="577"/>
            <p14:sldId id="620"/>
            <p14:sldId id="580"/>
            <p14:sldId id="662"/>
            <p14:sldId id="644"/>
            <p14:sldId id="641"/>
            <p14:sldId id="640"/>
            <p14:sldId id="581"/>
            <p14:sldId id="639"/>
            <p14:sldId id="629"/>
            <p14:sldId id="582"/>
            <p14:sldId id="583"/>
            <p14:sldId id="668"/>
            <p14:sldId id="669"/>
            <p14:sldId id="650"/>
            <p14:sldId id="585"/>
            <p14:sldId id="651"/>
            <p14:sldId id="587"/>
            <p14:sldId id="647"/>
            <p14:sldId id="633"/>
            <p14:sldId id="645"/>
            <p14:sldId id="653"/>
            <p14:sldId id="646"/>
            <p14:sldId id="670"/>
            <p14:sldId id="671"/>
            <p14:sldId id="672"/>
            <p14:sldId id="673"/>
          </p14:sldIdLst>
        </p14:section>
        <p14:section name="Overdue Aircraft" id="{DB863C5A-0D80-49D1-BE59-BD0585593D84}">
          <p14:sldIdLst>
            <p14:sldId id="679"/>
            <p14:sldId id="676"/>
            <p14:sldId id="636"/>
            <p14:sldId id="635"/>
            <p14:sldId id="674"/>
            <p14:sldId id="675"/>
            <p14:sldId id="599"/>
            <p14:sldId id="5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1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Huntley, Alan P. [US-US][NON-EMP]" initials="HAP[" lastIdx="1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CEE"/>
    <a:srgbClr val="1D2F68"/>
    <a:srgbClr val="339966"/>
    <a:srgbClr val="EA0000"/>
    <a:srgbClr val="0FCDE1"/>
    <a:srgbClr val="3B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1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114" y="7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0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customXml" Target="../customXml/item6.xml"/><Relationship Id="rId7" Type="http://schemas.openxmlformats.org/officeDocument/2006/relationships/slide" Target="slides/slide1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2BF9-2468-421F-97D2-DC6454AFBCD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A228-61F3-409C-AC63-7586281A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4389-98A5-4799-B9BF-77776C4F270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91DB-1DFA-451A-A0B1-AE5D0E4D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5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F6FBF-7587-4033-B6C4-F4A6A0D58F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117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EDFD1F-6A67-4157-A3A0-0118F1257751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2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2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A6FE79-0221-45C3-8EC5-FBBC837C1934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2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21CA2-E69D-4D3E-95D2-16D9DE6E13B1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53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33757-AEF3-4C3D-AE95-58FDE82D9726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73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A0F9A7-370C-4CD4-8715-03918DA3B320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13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710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98B049-B475-4203-8DF7-A509BE31C29C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37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E9BFD9-5AD2-4E92-9044-5A06687EC71C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39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E9BFD9-5AD2-4E92-9044-5A06687EC71C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63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3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8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2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07F3F-645D-43C7-8EDE-53B5B52962DA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64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0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CF6E95-EFAE-468D-96AD-1CCCA69A8758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61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75D1E6-FDF4-4B92-9DEE-02EB3D5DD9F0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63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09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1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F2E576-F56A-4426-BC97-88676AACDE63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51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0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11C728-C8C0-4695-B0EE-1CEF26065C6E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84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4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2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0DE90E-556C-49C9-BF1F-3B8467F81D89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75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2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2CB51B-96CA-4BE2-96C9-BE40E7CB1FAA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50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49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15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9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B61E9-ED2B-4D99-8AA3-89C22F680863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381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3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2C6610-5D0A-40B4-9243-D65104CD29D2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69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2C6610-5D0A-40B4-9243-D65104CD29D2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189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2C6610-5D0A-40B4-9243-D65104CD29D2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868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86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96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593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762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433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399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02958-0823-4774-BD0C-0FDEE0C8A9EC}" type="slidenum">
              <a:rPr lang="en-US" altLang="en-US" sz="1200"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531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02958-0823-4774-BD0C-0FDEE0C8A9EC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046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02958-0823-4774-BD0C-0FDEE0C8A9EC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724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02958-0823-4774-BD0C-0FDEE0C8A9EC}" type="slidenum">
              <a:rPr lang="en-US" altLang="en-US" sz="120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41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7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0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DA899-DE25-4B57-BD00-DF088CA2D817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538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60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734620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0391D-5D9C-4035-A4CA-77B77281E9A1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9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402C4E-06D9-42D1-ACEE-AA778BB09067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402C4E-06D9-42D1-ACEE-AA778BB09067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1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A: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11: Initiating Emergency Procedures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- 1.0 2022.08</a:t>
            </a:r>
          </a:p>
        </p:txBody>
      </p:sp>
    </p:spTree>
    <p:extLst>
      <p:ext uri="{BB962C8B-B14F-4D97-AF65-F5344CB8AC3E}">
        <p14:creationId xmlns:p14="http://schemas.microsoft.com/office/powerpoint/2010/main" val="3226778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557213" indent="-214313">
              <a:buFont typeface="Arial" panose="020B0604020202020204" pitchFamily="34" charset="0"/>
              <a:buChar char="‒"/>
              <a:defRPr sz="2400"/>
            </a:lvl2pPr>
            <a:lvl3pPr marL="960120" indent="-274320">
              <a:buFont typeface="Wingdings" panose="05000000000000000000" pitchFamily="2" charset="2"/>
              <a:buChar char="Ø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0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22847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6" y="6336793"/>
            <a:ext cx="31836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11: Initiating Emergency Procedures</a:t>
            </a:r>
          </a:p>
          <a:p>
            <a:pPr eaLnBrk="1" hangingPunct="1">
              <a:defRPr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7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21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579D9D-2119-4F42-8E71-3CF6A0E2E1C4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8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6" y="6336793"/>
            <a:ext cx="31836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11: Initiating Emergency Procedures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652161" y="6336792"/>
            <a:ext cx="1905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50E59-9E46-449D-BF6D-D5AC4AD833F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1" r:id="rId3"/>
    <p:sldLayoutId id="2147483664" r:id="rId4"/>
    <p:sldLayoutId id="2147483666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BC540-EC66-46E1-9544-014797A32706}"/>
              </a:ext>
            </a:extLst>
          </p:cNvPr>
          <p:cNvSpPr txBox="1"/>
          <p:nvPr/>
        </p:nvSpPr>
        <p:spPr>
          <a:xfrm>
            <a:off x="8088198" y="6325386"/>
            <a:ext cx="914400" cy="369332"/>
          </a:xfrm>
          <a:prstGeom prst="rect">
            <a:avLst/>
          </a:prstGeom>
          <a:solidFill>
            <a:srgbClr val="1D2F6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When an aircraft encounters an urgency condition, the pilot should make this known by beginning the initial radio contact with the word(s) ________.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MAYDAY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PAN-PAN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FLYNET</a:t>
            </a:r>
          </a:p>
        </p:txBody>
      </p:sp>
    </p:spTree>
    <p:extLst>
      <p:ext uri="{BB962C8B-B14F-4D97-AF65-F5344CB8AC3E}">
        <p14:creationId xmlns:p14="http://schemas.microsoft.com/office/powerpoint/2010/main" val="542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FAA Responsibilities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084184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ARTCCs serve as the central points for:</a:t>
            </a:r>
          </a:p>
          <a:p>
            <a:pPr marL="739775" indent="-34290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Collecting information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Coordinating with Search and Rescue (SAR)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Conducting communications search, including distributing Alert Notices (ALNOTs)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Receiving and relaying all pertinent Emergency Locator Transmitter (ELT) signal information to appropriate authorities</a:t>
            </a:r>
          </a:p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FSS serves as central point for collecting and disseminating information on overdue/missing VFR aircraft</a:t>
            </a:r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Controller Responsibilities</a:t>
            </a:r>
          </a:p>
        </p:txBody>
      </p:sp>
      <p:pic>
        <p:nvPicPr>
          <p:cNvPr id="9219" name="Picture 67" descr="controller responsib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16" name="AutoShape 328"/>
          <p:cNvSpPr>
            <a:spLocks noChangeArrowheads="1"/>
          </p:cNvSpPr>
          <p:nvPr/>
        </p:nvSpPr>
        <p:spPr bwMode="auto">
          <a:xfrm flipH="1">
            <a:off x="5391150" y="3944938"/>
            <a:ext cx="2489200" cy="998537"/>
          </a:xfrm>
          <a:prstGeom prst="wedgeRoundRectCallout">
            <a:avLst>
              <a:gd name="adj1" fmla="val -52333"/>
              <a:gd name="adj2" fmla="val 105759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46038" tIns="46038" rIns="46038" bIns="46038" anchor="ctr" anchorCtr="1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dirty="0"/>
              <a:t>“I HAVE NO TRAFFIC.  THE EMERGENCY AIRCRAFT IS YOUR CONTROL”</a:t>
            </a:r>
          </a:p>
        </p:txBody>
      </p:sp>
      <p:sp>
        <p:nvSpPr>
          <p:cNvPr id="12617" name="AutoShape 329"/>
          <p:cNvSpPr>
            <a:spLocks noChangeArrowheads="1"/>
          </p:cNvSpPr>
          <p:nvPr/>
        </p:nvSpPr>
        <p:spPr bwMode="auto">
          <a:xfrm flipH="1">
            <a:off x="327025" y="1778000"/>
            <a:ext cx="4381500" cy="1319213"/>
          </a:xfrm>
          <a:prstGeom prst="wedgeRoundRectCallout">
            <a:avLst>
              <a:gd name="adj1" fmla="val -23625"/>
              <a:gd name="adj2" fmla="val 169852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46038" tIns="46038" rIns="46038" bIns="46038" anchor="ctr" anchorCtr="1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dirty="0"/>
              <a:t>“KANSAS CITY CENTER, TULSA APPROACH, I HAVE AN EMERGENCY TWO FIVE MILES NORTHEAST OF TULSA AT ONE ZERO THOUSAND LANDING TULSA, REQUEST CONTROL”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5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33272" cy="609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Controller Responsibilities</a:t>
            </a:r>
            <a:r>
              <a:rPr lang="en-US" altLang="en-US" sz="3600" i="1" dirty="0"/>
              <a:t> </a:t>
            </a:r>
            <a:r>
              <a:rPr lang="en-US" altLang="en-US" sz="3200" i="1" dirty="0"/>
              <a:t>(Cont’d)</a:t>
            </a:r>
            <a:endParaRPr lang="en-US" alt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20376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Before determining if the aircraft in distress requires an escort by another aircraft:</a:t>
            </a:r>
            <a:endParaRPr lang="en-US" b="0" dirty="0"/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Consider whether maneuver takes the aircraft through clouds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Ask pilots if they are familiar with and capable of formation flight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7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All pertinent ELT signal information shall be received and relayed to the appropriate authorities by the ________.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flight service station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control tower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air route traffic control center</a:t>
            </a:r>
          </a:p>
        </p:txBody>
      </p:sp>
    </p:spTree>
    <p:extLst>
      <p:ext uri="{BB962C8B-B14F-4D97-AF65-F5344CB8AC3E}">
        <p14:creationId xmlns:p14="http://schemas.microsoft.com/office/powerpoint/2010/main" val="11105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4" descr="minimum info requir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938"/>
            <a:ext cx="9144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63525"/>
            <a:ext cx="8472488" cy="1266825"/>
          </a:xfrm>
        </p:spPr>
        <p:txBody>
          <a:bodyPr/>
          <a:lstStyle/>
          <a:p>
            <a:pPr eaLnBrk="1" hangingPunct="1"/>
            <a:r>
              <a:rPr lang="en-US" altLang="en-US" dirty="0"/>
              <a:t>Minimum Information Requirements</a:t>
            </a:r>
          </a:p>
        </p:txBody>
      </p:sp>
      <p:sp>
        <p:nvSpPr>
          <p:cNvPr id="13316" name="AutoShape 2"/>
          <p:cNvSpPr>
            <a:spLocks noChangeArrowheads="1"/>
          </p:cNvSpPr>
          <p:nvPr/>
        </p:nvSpPr>
        <p:spPr bwMode="auto">
          <a:xfrm>
            <a:off x="5957888" y="1873250"/>
            <a:ext cx="2062162" cy="798513"/>
          </a:xfrm>
          <a:prstGeom prst="wedgeRoundRectCallout">
            <a:avLst>
              <a:gd name="adj1" fmla="val -44676"/>
              <a:gd name="adj2" fmla="val 68819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“We have smoke in the cockpit…”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56276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Pilot’s Desires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0" y="3924300"/>
            <a:ext cx="454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Aircraft Identification and Type</a:t>
            </a:r>
          </a:p>
        </p:txBody>
      </p:sp>
      <p:sp>
        <p:nvSpPr>
          <p:cNvPr id="13319" name="Rectangle 368"/>
          <p:cNvSpPr>
            <a:spLocks noChangeArrowheads="1"/>
          </p:cNvSpPr>
          <p:nvPr/>
        </p:nvSpPr>
        <p:spPr bwMode="auto">
          <a:xfrm>
            <a:off x="4581525" y="39243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Nature of Emergency</a:t>
            </a:r>
          </a:p>
        </p:txBody>
      </p:sp>
      <p:sp>
        <p:nvSpPr>
          <p:cNvPr id="13320" name="AutoShape 398"/>
          <p:cNvSpPr>
            <a:spLocks noChangeArrowheads="1"/>
          </p:cNvSpPr>
          <p:nvPr/>
        </p:nvSpPr>
        <p:spPr bwMode="auto">
          <a:xfrm flipH="1">
            <a:off x="1714500" y="4433888"/>
            <a:ext cx="2854325" cy="857250"/>
          </a:xfrm>
          <a:prstGeom prst="wedgeRoundRectCallout">
            <a:avLst>
              <a:gd name="adj1" fmla="val -99167"/>
              <a:gd name="adj2" fmla="val -7759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“We would like to land as soon as possible...”</a:t>
            </a:r>
          </a:p>
        </p:txBody>
      </p:sp>
      <p:sp>
        <p:nvSpPr>
          <p:cNvPr id="13321" name="AutoShape 2"/>
          <p:cNvSpPr>
            <a:spLocks noChangeArrowheads="1"/>
          </p:cNvSpPr>
          <p:nvPr/>
        </p:nvSpPr>
        <p:spPr bwMode="auto">
          <a:xfrm>
            <a:off x="195263" y="1760538"/>
            <a:ext cx="1801812" cy="1438275"/>
          </a:xfrm>
          <a:prstGeom prst="wedgeRoundRectCallout">
            <a:avLst>
              <a:gd name="adj1" fmla="val 77208"/>
              <a:gd name="adj2" fmla="val 20625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“CLEVELAND CENTER, KING AIR SEVEN NINER NINER...”</a:t>
            </a:r>
          </a:p>
        </p:txBody>
      </p:sp>
      <p:sp>
        <p:nvSpPr>
          <p:cNvPr id="13322" name="Line 75"/>
          <p:cNvSpPr>
            <a:spLocks noChangeShapeType="1"/>
          </p:cNvSpPr>
          <p:nvPr/>
        </p:nvSpPr>
        <p:spPr bwMode="auto">
          <a:xfrm>
            <a:off x="0" y="4291013"/>
            <a:ext cx="91440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76"/>
          <p:cNvSpPr>
            <a:spLocks noChangeShapeType="1"/>
          </p:cNvSpPr>
          <p:nvPr/>
        </p:nvSpPr>
        <p:spPr bwMode="auto">
          <a:xfrm flipH="1">
            <a:off x="4572000" y="1649413"/>
            <a:ext cx="0" cy="263207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77"/>
          <p:cNvSpPr>
            <a:spLocks noChangeShapeType="1"/>
          </p:cNvSpPr>
          <p:nvPr/>
        </p:nvSpPr>
        <p:spPr bwMode="auto">
          <a:xfrm>
            <a:off x="0" y="1649413"/>
            <a:ext cx="91440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33272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Pertinent Information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20376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initiating action, obtain any other pertinent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from the pilot or aircraft operator, as necessary</a:t>
            </a:r>
            <a:endParaRPr lang="en-US" b="0" dirty="0"/>
          </a:p>
          <a:p>
            <a:pPr marL="342900" lvl="1" indent="0">
              <a:buNone/>
            </a:pPr>
            <a:r>
              <a:rPr lang="en-US" sz="2400" b="1" dirty="0"/>
              <a:t>NOTE: </a:t>
            </a:r>
            <a:r>
              <a:rPr lang="en-US" sz="2400" dirty="0"/>
              <a:t>Normally, do not request this information from military fighter-type aircraft that are at low altitudes (i.e., on approach, immediately after departure, on a low level route, etc.).</a:t>
            </a:r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9540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33272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Emergency Autoland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759F3-28DC-4D20-89FA-28539BA5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85123"/>
            <a:ext cx="7772400" cy="48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Coordination</a:t>
            </a:r>
          </a:p>
        </p:txBody>
      </p:sp>
      <p:pic>
        <p:nvPicPr>
          <p:cNvPr id="24579" name="Picture 3" descr="coord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91440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376"/>
          <p:cNvSpPr>
            <a:spLocks noChangeArrowheads="1"/>
          </p:cNvSpPr>
          <p:nvPr/>
        </p:nvSpPr>
        <p:spPr bwMode="auto">
          <a:xfrm flipH="1">
            <a:off x="4225925" y="4465638"/>
            <a:ext cx="4681538" cy="1173162"/>
          </a:xfrm>
          <a:prstGeom prst="wedgeRoundRectCallout">
            <a:avLst>
              <a:gd name="adj1" fmla="val -82481"/>
              <a:gd name="adj2" fmla="val 106898"/>
              <a:gd name="adj3" fmla="val 16667"/>
            </a:avLst>
          </a:prstGeom>
          <a:solidFill>
            <a:srgbClr val="F8F8F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“CHEYENNE TOWER, DENVER CENTER, AIR FORCE ONE TWO THREE FOUR REQUESTS FIREFIGHTING EQUIPMENT STANDING BY…”</a:t>
            </a:r>
          </a:p>
        </p:txBody>
      </p:sp>
      <p:sp>
        <p:nvSpPr>
          <p:cNvPr id="37241" name="Text Box 377"/>
          <p:cNvSpPr txBox="1">
            <a:spLocks noChangeArrowheads="1"/>
          </p:cNvSpPr>
          <p:nvPr/>
        </p:nvSpPr>
        <p:spPr bwMode="auto">
          <a:xfrm>
            <a:off x="169863" y="4219575"/>
            <a:ext cx="14763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Cheyenne Tower</a:t>
            </a:r>
          </a:p>
        </p:txBody>
      </p:sp>
      <p:sp>
        <p:nvSpPr>
          <p:cNvPr id="101383" name="Line 379"/>
          <p:cNvSpPr>
            <a:spLocks noChangeShapeType="1"/>
          </p:cNvSpPr>
          <p:nvPr/>
        </p:nvSpPr>
        <p:spPr bwMode="auto">
          <a:xfrm flipV="1">
            <a:off x="892175" y="3752850"/>
            <a:ext cx="17780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9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33272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Frequency Changes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20376"/>
            <a:ext cx="6016031" cy="4325516"/>
          </a:xfrm>
        </p:spPr>
        <p:txBody>
          <a:bodyPr/>
          <a:lstStyle/>
          <a:p>
            <a:pPr marL="320040" lvl="0" indent="-274320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121.5 and 243.0 MHz are emergency frequencies</a:t>
            </a:r>
          </a:p>
          <a:p>
            <a:pPr marL="320040" lvl="0" indent="-274320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It might be best to keep the aircraft on the initial contact frequency</a:t>
            </a:r>
          </a:p>
          <a:p>
            <a:pPr marL="320040" lvl="0" indent="-274320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Change frequencies only when there is a valid reason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24" y="1381147"/>
            <a:ext cx="2507080" cy="22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Lesson Objectives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/>
              <a:t>At the end of this lesson, you will be able to identify: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/>
              <a:t>Emergency situations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/>
              <a:t>FAA responsibilities in an emergency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/>
              <a:t>Procedures for handling emergencies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/>
              <a:t>Specific emergency situations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/>
              <a:t>Procedures for handling overdue aircraft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77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33272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Emergency Code Assignment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20376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Assign code 7700 to aircraft when pilot declares emergency and aircraft is not radar identified</a:t>
            </a:r>
            <a:endParaRPr lang="en-US" b="0" dirty="0"/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“SQUAWK MAYDAY ON 7700”</a:t>
            </a:r>
          </a:p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After radar contact is established, request aircraft to change from 7700 to appropriate code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“RADAR CONTACT (position). IF FEASIBLE, SQUAWK (code)”</a:t>
            </a:r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If an unidentified aircraft declares an emergency on your frequency, you should assign the aircraft code ________.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7700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7500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7100</a:t>
            </a:r>
          </a:p>
        </p:txBody>
      </p:sp>
    </p:spTree>
    <p:extLst>
      <p:ext uri="{BB962C8B-B14F-4D97-AF65-F5344CB8AC3E}">
        <p14:creationId xmlns:p14="http://schemas.microsoft.com/office/powerpoint/2010/main" val="14305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The minimum initial information required to assist an inflight emergency is the aircraft identification, type aircraft, pilot’s desires, and ________.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nature of emergency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fuel remaining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aircraft location</a:t>
            </a:r>
          </a:p>
        </p:txBody>
      </p:sp>
    </p:spTree>
    <p:extLst>
      <p:ext uri="{BB962C8B-B14F-4D97-AF65-F5344CB8AC3E}">
        <p14:creationId xmlns:p14="http://schemas.microsoft.com/office/powerpoint/2010/main" val="12782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When should you change an emergency aircraft from the initial contact frequency to the emergency frequency?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Immediately, because all emergencies must </a:t>
            </a:r>
            <a:br>
              <a:rPr lang="en-US" altLang="en-US" sz="2400" dirty="0"/>
            </a:br>
            <a:r>
              <a:rPr lang="en-US" altLang="en-US" sz="2400" dirty="0"/>
              <a:t>be worked on 121.5/243.0 MHz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After obtaining the minimum information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Only when there is valid reason</a:t>
            </a:r>
          </a:p>
        </p:txBody>
      </p:sp>
    </p:spTree>
    <p:extLst>
      <p:ext uri="{BB962C8B-B14F-4D97-AF65-F5344CB8AC3E}">
        <p14:creationId xmlns:p14="http://schemas.microsoft.com/office/powerpoint/2010/main" val="1061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33272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Aircraft Orientation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20376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Orient an aircraft by the means most appropriate to the circumstances. Recognized methods include:</a:t>
            </a:r>
            <a:endParaRPr lang="en-US" b="0" dirty="0"/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Radar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NAVAIDs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Pilotage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Sighting by other aircraft</a:t>
            </a:r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74603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47472"/>
            <a:ext cx="8277630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Altitude Change for Improved Reception</a:t>
            </a:r>
            <a:endParaRPr lang="en-US" sz="28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1" y="1640096"/>
            <a:ext cx="8210954" cy="43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When you consider it necessary, and if weather and circumstances permit, recommend that the aircraft maintain or increase altitude to improve: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Communications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Radar</a:t>
            </a:r>
            <a:endParaRPr lang="en-US" sz="2800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6257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636776"/>
            <a:ext cx="8210954" cy="4325516"/>
          </a:xfrm>
        </p:spPr>
        <p:txBody>
          <a:bodyPr/>
          <a:lstStyle/>
          <a:p>
            <a:pPr marL="320040" lvl="0" indent="-274320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600" dirty="0">
                <a:latin typeface="Arial" panose="020B0604020202020204" pitchFamily="34" charset="0"/>
              </a:rPr>
              <a:t>Consider multiple factors when recommending an emergency airport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Remaining fuel in relation to airport distances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Weather conditions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Airport conditions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NAVAID status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Aircraft type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Pilot’s qualification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Vectoring or homing capability to the emergency airport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47472"/>
            <a:ext cx="8063622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Emergency Airport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4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636776"/>
            <a:ext cx="8210954" cy="4325516"/>
          </a:xfrm>
        </p:spPr>
        <p:txBody>
          <a:bodyPr/>
          <a:lstStyle/>
          <a:p>
            <a:pPr marL="320040" indent="-274320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600" dirty="0">
                <a:latin typeface="Arial" panose="020B0604020202020204" pitchFamily="34" charset="0"/>
              </a:rPr>
              <a:t>Several methods are available for guidance to the airport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Radar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Following another aircraft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NAVAIDs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Pilotage by landmarks</a:t>
            </a:r>
          </a:p>
          <a:p>
            <a:pPr marL="739775" lvl="0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300" b="0" dirty="0"/>
              <a:t>Compass headings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47472"/>
            <a:ext cx="8063622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Emergency Airport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7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fr aircraft in weather difficul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VFR Aircraft in Weather Difficulty</a:t>
            </a:r>
          </a:p>
        </p:txBody>
      </p:sp>
    </p:spTree>
    <p:extLst>
      <p:ext uri="{BB962C8B-B14F-4D97-AF65-F5344CB8AC3E}">
        <p14:creationId xmlns:p14="http://schemas.microsoft.com/office/powerpoint/2010/main" val="2517015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804047"/>
            <a:ext cx="8210954" cy="4325516"/>
          </a:xfrm>
        </p:spPr>
        <p:txBody>
          <a:bodyPr/>
          <a:lstStyle/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Ask pilot if he/she is qualified for and capable of conducting IFR flight</a:t>
            </a:r>
          </a:p>
          <a:p>
            <a:pPr marL="739775" indent="-342900"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If the pilot is qualified for and capable of IFR:</a:t>
            </a:r>
          </a:p>
          <a:p>
            <a:pPr marL="1089025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b="0" dirty="0"/>
              <a:t>Request that the pilot file an IFR flight plan</a:t>
            </a:r>
          </a:p>
          <a:p>
            <a:pPr marL="1089025" lvl="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b="0" dirty="0"/>
              <a:t>Issue clearance to destination airport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47472"/>
            <a:ext cx="8277630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dirty="0"/>
              <a:t>Provide</a:t>
            </a:r>
            <a:r>
              <a:rPr lang="en-US" dirty="0">
                <a:latin typeface="Arial" panose="020B0604020202020204" pitchFamily="34" charset="0"/>
              </a:rPr>
              <a:t> Radar Assistance if Requested</a:t>
            </a:r>
          </a:p>
        </p:txBody>
      </p:sp>
    </p:spTree>
    <p:extLst>
      <p:ext uri="{BB962C8B-B14F-4D97-AF65-F5344CB8AC3E}">
        <p14:creationId xmlns:p14="http://schemas.microsoft.com/office/powerpoint/2010/main" val="78070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Airplane Emergen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3"/>
          <a:stretch/>
        </p:blipFill>
        <p:spPr bwMode="auto">
          <a:xfrm>
            <a:off x="0" y="1525161"/>
            <a:ext cx="9144000" cy="45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347472"/>
            <a:ext cx="8277630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Emergency Keywords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06958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Altitude</a:t>
            </a:r>
          </a:p>
        </p:txBody>
      </p:sp>
      <p:pic>
        <p:nvPicPr>
          <p:cNvPr id="31747" name="Picture 28" descr="minimum al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0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Radar Assistance Techniques</a:t>
            </a:r>
          </a:p>
        </p:txBody>
      </p:sp>
      <p:pic>
        <p:nvPicPr>
          <p:cNvPr id="22531" name="Picture 3" descr="vector aircraft to VFR condi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AutoShape 8"/>
          <p:cNvSpPr>
            <a:spLocks noChangeArrowheads="1"/>
          </p:cNvSpPr>
          <p:nvPr/>
        </p:nvSpPr>
        <p:spPr bwMode="auto">
          <a:xfrm flipH="1">
            <a:off x="1873250" y="4768850"/>
            <a:ext cx="4144963" cy="895350"/>
          </a:xfrm>
          <a:prstGeom prst="wedgeRoundRectCallout">
            <a:avLst>
              <a:gd name="adj1" fmla="val -60278"/>
              <a:gd name="adj2" fmla="val -47144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/>
              <a:t>“NOVEMBER SIX </a:t>
            </a:r>
            <a:r>
              <a:rPr lang="en-US" altLang="en-US" sz="1800" dirty="0" err="1"/>
              <a:t>SIX</a:t>
            </a:r>
            <a:r>
              <a:rPr lang="en-US" altLang="en-US" sz="1800" dirty="0"/>
              <a:t> KILO GOLF, AREA OF PRECIPITATION ENDS AT TWELVE O’CLOCK ONE MILE”</a:t>
            </a:r>
          </a:p>
        </p:txBody>
      </p:sp>
      <p:sp>
        <p:nvSpPr>
          <p:cNvPr id="114693" name="AutoShape 7"/>
          <p:cNvSpPr>
            <a:spLocks noChangeArrowheads="1"/>
          </p:cNvSpPr>
          <p:nvPr/>
        </p:nvSpPr>
        <p:spPr bwMode="hidden">
          <a:xfrm>
            <a:off x="6080760" y="1253297"/>
            <a:ext cx="2717800" cy="1152525"/>
          </a:xfrm>
          <a:prstGeom prst="wedgeRoundRectCallout">
            <a:avLst>
              <a:gd name="adj1" fmla="val -76380"/>
              <a:gd name="adj2" fmla="val 61183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/>
              <a:t>“NOVEMBER SIX </a:t>
            </a:r>
            <a:r>
              <a:rPr lang="en-US" altLang="en-US" sz="1800" dirty="0" err="1"/>
              <a:t>SIX</a:t>
            </a:r>
            <a:r>
              <a:rPr lang="en-US" altLang="en-US" sz="1800" dirty="0"/>
              <a:t> KILO GOLF IS NOW IN VFR CONDITIONS”</a:t>
            </a: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hidden">
          <a:xfrm>
            <a:off x="1873250" y="4768850"/>
            <a:ext cx="4168775" cy="1041400"/>
          </a:xfrm>
          <a:prstGeom prst="wedgeRoundRectCallout">
            <a:avLst>
              <a:gd name="adj1" fmla="val 59714"/>
              <a:gd name="adj2" fmla="val -51030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dirty="0"/>
              <a:t>“NOVEMBER SIX </a:t>
            </a:r>
            <a:r>
              <a:rPr lang="en-US" altLang="en-US" sz="1800" dirty="0" err="1"/>
              <a:t>SIX</a:t>
            </a:r>
            <a:r>
              <a:rPr lang="en-US" altLang="en-US" sz="1800" dirty="0"/>
              <a:t> KILO GOLF, ADVISE YOU LOWER GEAR AND SLOW TO APPROACH SPEED”</a:t>
            </a:r>
          </a:p>
        </p:txBody>
      </p:sp>
      <p:pic>
        <p:nvPicPr>
          <p:cNvPr id="114696" name="Picture 8" descr="Citation Depart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471">
            <a:off x="-1811338" y="2547938"/>
            <a:ext cx="1793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itation Depart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471">
            <a:off x="356105" y="2557362"/>
            <a:ext cx="1793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9049B-BAA0-405F-88FB-80C884473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223"/>
            <a:ext cx="3221743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3698 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6701 0.0013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 autoUpdateAnimBg="0"/>
      <p:bldP spid="114693" grpId="0" animBg="1" autoUpdateAnimBg="0"/>
      <p:bldP spid="11469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28625" y="347472"/>
            <a:ext cx="8277630" cy="121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Emergency Locator Transmitter (ELT) Signals</a:t>
            </a:r>
            <a:endParaRPr lang="en-US" sz="28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1" y="1767512"/>
            <a:ext cx="8210954" cy="43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Notify your supervisor/CIC when an ELT signal: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Is heard or reported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May be emanating from or near an airport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Is located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Is terminated</a:t>
            </a:r>
          </a:p>
        </p:txBody>
      </p:sp>
    </p:spTree>
    <p:extLst>
      <p:ext uri="{BB962C8B-B14F-4D97-AF65-F5344CB8AC3E}">
        <p14:creationId xmlns:p14="http://schemas.microsoft.com/office/powerpoint/2010/main" val="391329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If you determine that a VFR aircraft is encountering IFR weather conditions and is NOT in your area of control responsibility, you should ________.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request aircraft contact appropriate control </a:t>
            </a:r>
            <a:br>
              <a:rPr lang="en-US" altLang="en-US" sz="2400" dirty="0"/>
            </a:br>
            <a:r>
              <a:rPr lang="en-US" altLang="en-US" sz="2400" dirty="0"/>
              <a:t>facility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provide assistance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advise pilot to reverse course</a:t>
            </a:r>
          </a:p>
        </p:txBody>
      </p:sp>
    </p:spTree>
    <p:extLst>
      <p:ext uri="{BB962C8B-B14F-4D97-AF65-F5344CB8AC3E}">
        <p14:creationId xmlns:p14="http://schemas.microsoft.com/office/powerpoint/2010/main" val="30855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98198"/>
            <a:ext cx="8210954" cy="4325516"/>
          </a:xfrm>
        </p:spPr>
        <p:txBody>
          <a:bodyPr/>
          <a:lstStyle/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latin typeface="Arial" panose="020B0604020202020204" pitchFamily="34" charset="0"/>
              </a:rPr>
              <a:t>Aircrew may use a four-tiered scheme of threat levels to relay the status of their situation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Level 1: Disruptive behavior - suspicious or threatening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Level 2: Physically abusive behavior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Level 3: Life-threatening behavior (weapon)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Level 4: Attempted or actual breach of the flight deck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latin typeface="Times-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latin typeface="Times-Bold"/>
            </a:endParaRPr>
          </a:p>
          <a:p>
            <a:pPr lvl="0" eaLnBrk="1" hangingPunct="1">
              <a:spcBef>
                <a:spcPct val="50000"/>
              </a:spcBef>
              <a:spcAft>
                <a:spcPts val="1200"/>
              </a:spcAft>
              <a:tabLst>
                <a:tab pos="914400" algn="l"/>
              </a:tabLst>
            </a:pPr>
            <a:endParaRPr lang="en-US" sz="2800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Threat Levels</a:t>
            </a:r>
          </a:p>
        </p:txBody>
      </p:sp>
    </p:spTree>
    <p:extLst>
      <p:ext uri="{BB962C8B-B14F-4D97-AF65-F5344CB8AC3E}">
        <p14:creationId xmlns:p14="http://schemas.microsoft.com/office/powerpoint/2010/main" val="2796551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Hijacked Aircraft</a:t>
            </a:r>
          </a:p>
        </p:txBody>
      </p:sp>
      <p:pic>
        <p:nvPicPr>
          <p:cNvPr id="32771" name="Picture 30" descr="handle with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555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ATC/Aircrew Communications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98198"/>
            <a:ext cx="8210954" cy="4325516"/>
          </a:xfrm>
        </p:spPr>
        <p:txBody>
          <a:bodyPr/>
          <a:lstStyle/>
          <a:p>
            <a:pPr marL="346075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event of hijack, air carrier/cargo crews should communicate or respond to routine ATC transmissions in clear, plain English. If unable, alternate means may be used to communicate with ATC such as: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Aircraft Communications Addressing and Reporting System (ACARS) messages may be relayed by airline operations centers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If uncertain as to the pilot’s intent, ATC may ask, without using the word hijack, if 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42384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98198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event of a hijack, the pilot may: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Make a clear, plain English radio transmission of a hijack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Make a radio transmission indicating the possibility of hijack without squawking 7500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Set the transponder to code 7500</a:t>
            </a:r>
          </a:p>
          <a:p>
            <a:pPr lvl="0" eaLnBrk="1" hangingPunct="1">
              <a:spcBef>
                <a:spcPct val="50000"/>
              </a:spcBef>
              <a:spcAft>
                <a:spcPts val="1200"/>
              </a:spcAft>
              <a:tabLst>
                <a:tab pos="914400" algn="l"/>
              </a:tabLst>
            </a:pPr>
            <a:endParaRPr lang="en-US" sz="2800" b="0" dirty="0">
              <a:latin typeface="Arial" panose="020B0604020202020204" pitchFamily="34" charset="0"/>
            </a:endParaRP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endParaRPr lang="en-US" b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Pilot Messages/Signals</a:t>
            </a:r>
          </a:p>
        </p:txBody>
      </p:sp>
    </p:spTree>
    <p:extLst>
      <p:ext uri="{BB962C8B-B14F-4D97-AF65-F5344CB8AC3E}">
        <p14:creationId xmlns:p14="http://schemas.microsoft.com/office/powerpoint/2010/main" val="2044747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ATC Procedures</a:t>
            </a:r>
          </a:p>
        </p:txBody>
      </p:sp>
      <p:pic>
        <p:nvPicPr>
          <p:cNvPr id="33795" name="Picture 4" descr="excor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r="5991"/>
          <a:stretch>
            <a:fillRect/>
          </a:stretch>
        </p:blipFill>
        <p:spPr bwMode="auto">
          <a:xfrm>
            <a:off x="0" y="1157288"/>
            <a:ext cx="91440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26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Whenever you observe an aircraft squawking code 7500, notify ________.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SAR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FCC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your supervisor/CIC</a:t>
            </a:r>
          </a:p>
        </p:txBody>
      </p:sp>
    </p:spTree>
    <p:extLst>
      <p:ext uri="{BB962C8B-B14F-4D97-AF65-F5344CB8AC3E}">
        <p14:creationId xmlns:p14="http://schemas.microsoft.com/office/powerpoint/2010/main" val="39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 descr="no keywords u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Emergency Keywords Not Used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flipH="1">
            <a:off x="468313" y="3744913"/>
            <a:ext cx="5118100" cy="1709737"/>
          </a:xfrm>
          <a:prstGeom prst="wedgeRoundRectCallout">
            <a:avLst>
              <a:gd name="adj1" fmla="val -76120"/>
              <a:gd name="adj2" fmla="val 61602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/>
              <a:t>“NOVEMBER SIX TWO PAPA, CLEVELAND CENTER, CLEARED TO SEVEN SPRINGS AIRPORT VIA RADAR VECTORS, FLY HEADING TWO SEVEN ZERO, DESCEND AND MAINTAIN FIVE THOUSAND. AIRPORT TWELVE O’CLOCK, SIX MILES...”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984625" y="1384300"/>
            <a:ext cx="4808538" cy="1090613"/>
          </a:xfrm>
          <a:prstGeom prst="wedgeRoundRectCallout">
            <a:avLst>
              <a:gd name="adj1" fmla="val -59639"/>
              <a:gd name="adj2" fmla="val 23218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46038" tIns="46038" rIns="46038" bIns="46038" anchor="ctr" anchorCtr="1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/>
              <a:t>“CLEVELAND CENTER, NOVEMBER SIX TWO PAPA.  WE HAVE SMOKE IN THE COCKPIT AND WE’D LIKE TO LAND AS SOON AS POSSIBLE.”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155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One of your targets is displaying code 7500. You have attempted to verify this, but have received no reply from the aircraft. You should ________.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continue calling until the aircraft replies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assume the flight is being hijacked and notify </a:t>
            </a:r>
            <a:br>
              <a:rPr lang="en-US" altLang="en-US" sz="2400" dirty="0"/>
            </a:br>
            <a:r>
              <a:rPr lang="en-US" altLang="en-US" sz="2400" dirty="0"/>
              <a:t>your supervisor/CIC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attempt to contact the aircraft on 121.5 MHz</a:t>
            </a:r>
          </a:p>
        </p:txBody>
      </p:sp>
    </p:spTree>
    <p:extLst>
      <p:ext uri="{BB962C8B-B14F-4D97-AF65-F5344CB8AC3E}">
        <p14:creationId xmlns:p14="http://schemas.microsoft.com/office/powerpoint/2010/main" val="38421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When a pilot says “Threat Level 1,” what type of behavior is occurring?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Life-threatening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Physically abusive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Disruptive</a:t>
            </a:r>
          </a:p>
        </p:txBody>
      </p:sp>
    </p:spTree>
    <p:extLst>
      <p:ext uri="{BB962C8B-B14F-4D97-AF65-F5344CB8AC3E}">
        <p14:creationId xmlns:p14="http://schemas.microsoft.com/office/powerpoint/2010/main" val="27338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1" y="1259536"/>
            <a:ext cx="8050213" cy="4391025"/>
          </a:xfrm>
        </p:spPr>
        <p:txBody>
          <a:bodyPr/>
          <a:lstStyle/>
          <a:p>
            <a:r>
              <a:rPr lang="en-US" dirty="0"/>
              <a:t>Use sound judgment and notify your supervisor/CIC when suspicious activity could be indicated by one of the following situations:</a:t>
            </a:r>
          </a:p>
          <a:p>
            <a:pPr lvl="1"/>
            <a:r>
              <a:rPr lang="en-US" dirty="0"/>
              <a:t>After 5 minutes or more, radio communications are not established or reestablished</a:t>
            </a:r>
          </a:p>
          <a:p>
            <a:pPr lvl="1"/>
            <a:r>
              <a:rPr lang="en-US" dirty="0"/>
              <a:t>An aircraft fails to turn on or changes from its assigned transponder code</a:t>
            </a:r>
          </a:p>
          <a:p>
            <a:pPr lvl="1"/>
            <a:r>
              <a:rPr lang="en-US" dirty="0"/>
              <a:t>An aircraft deviates from its assigned route of flight or altitude and refuses to return to it when asked</a:t>
            </a:r>
          </a:p>
          <a:p>
            <a:pPr lvl="1"/>
            <a:r>
              <a:rPr lang="en-US" dirty="0"/>
              <a:t>Phantom or inappropriate transmissions are made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Suspicious Aircraft/Pilot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Bomb Threat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9900" y="1430338"/>
            <a:ext cx="8215313" cy="3776662"/>
            <a:chOff x="469900" y="1430337"/>
            <a:chExt cx="8215313" cy="3776663"/>
          </a:xfrm>
        </p:grpSpPr>
        <p:pic>
          <p:nvPicPr>
            <p:cNvPr id="36870" name="Picture 9" descr="Bomb threat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651000"/>
              <a:ext cx="8204200" cy="35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ular Callout 6"/>
            <p:cNvSpPr/>
            <p:nvPr/>
          </p:nvSpPr>
          <p:spPr bwMode="auto">
            <a:xfrm>
              <a:off x="6515100" y="1430337"/>
              <a:ext cx="2170113" cy="2193926"/>
            </a:xfrm>
            <a:prstGeom prst="wedgeRectCallout">
              <a:avLst>
                <a:gd name="adj1" fmla="val -63066"/>
                <a:gd name="adj2" fmla="val 7115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872" name="Picture 7" descr="Bomb 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000" y="1560777"/>
              <a:ext cx="1961334" cy="195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965200" y="2425700"/>
            <a:ext cx="2974502" cy="762000"/>
          </a:xfrm>
          <a:prstGeom prst="wedgeRoundRectCallout">
            <a:avLst>
              <a:gd name="adj1" fmla="val -42417"/>
              <a:gd name="adj2" fmla="val 122759"/>
              <a:gd name="adj3" fmla="val 16667"/>
            </a:avLst>
          </a:prstGeom>
          <a:solidFill>
            <a:srgbClr val="FFFFFF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/>
              <a:t>“WE JUST RECEIVED A </a:t>
            </a:r>
            <a:br>
              <a:rPr lang="en-US" altLang="en-US" sz="1800" dirty="0"/>
            </a:br>
            <a:r>
              <a:rPr lang="en-US" altLang="en-US" sz="1800" dirty="0"/>
              <a:t>BOMB THREAT!”</a:t>
            </a:r>
          </a:p>
        </p:txBody>
      </p:sp>
    </p:spTree>
    <p:extLst>
      <p:ext uri="{BB962C8B-B14F-4D97-AF65-F5344CB8AC3E}">
        <p14:creationId xmlns:p14="http://schemas.microsoft.com/office/powerpoint/2010/main" val="2240295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1" y="1022865"/>
            <a:ext cx="8050213" cy="4391025"/>
          </a:xfrm>
        </p:spPr>
        <p:txBody>
          <a:bodyPr/>
          <a:lstStyle/>
          <a:p>
            <a:r>
              <a:rPr lang="en-US" sz="2400" dirty="0"/>
              <a:t>At airports where tower control or FSS advisory service is not available:</a:t>
            </a:r>
          </a:p>
          <a:p>
            <a:pPr lvl="1"/>
            <a:r>
              <a:rPr lang="en-US" sz="2000" dirty="0"/>
              <a:t>Recommend delay of takeoff until pilot or aircraft operator establishes that a bomb is not on board</a:t>
            </a:r>
          </a:p>
          <a:p>
            <a:pPr lvl="1"/>
            <a:r>
              <a:rPr lang="en-US" sz="2000" dirty="0"/>
              <a:t>If pilot insists on taking off and it will not adversely affect other traffic, issue or relay an ATC clearance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Bomb Threat on the Ground</a:t>
            </a:r>
            <a:endParaRPr lang="en-US" dirty="0"/>
          </a:p>
        </p:txBody>
      </p:sp>
      <p:pic>
        <p:nvPicPr>
          <p:cNvPr id="5" name="Picture 8" descr="B76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" y="3239976"/>
            <a:ext cx="7342094" cy="27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908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Explosive Detection K-9 Teams</a:t>
            </a:r>
          </a:p>
        </p:txBody>
      </p:sp>
      <p:pic>
        <p:nvPicPr>
          <p:cNvPr id="38915" name="Picture 3" descr="airline k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144588"/>
            <a:ext cx="3910012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15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Ground Missile Emergencies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9A5B2-056A-4CA9-AF97-0191DA72D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6"/>
          <a:stretch/>
        </p:blipFill>
        <p:spPr>
          <a:xfrm>
            <a:off x="1" y="1652035"/>
            <a:ext cx="9144000" cy="43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8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Volcanic Ash</a:t>
            </a:r>
          </a:p>
        </p:txBody>
      </p:sp>
      <p:pic>
        <p:nvPicPr>
          <p:cNvPr id="96258" name="Picture 2" descr="Redoubt volcano with minor ash eruption.  Photograph taken during observation and gas data collection flight by AVO staff March 30, 2009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8"/>
          <a:stretch/>
        </p:blipFill>
        <p:spPr bwMode="auto">
          <a:xfrm>
            <a:off x="914400" y="1033272"/>
            <a:ext cx="7315200" cy="48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36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3" y="1033272"/>
            <a:ext cx="7555974" cy="4864608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MANPADS Alert</a:t>
            </a:r>
          </a:p>
        </p:txBody>
      </p:sp>
    </p:spTree>
    <p:extLst>
      <p:ext uri="{BB962C8B-B14F-4D97-AF65-F5344CB8AC3E}">
        <p14:creationId xmlns:p14="http://schemas.microsoft.com/office/powerpoint/2010/main" val="1636851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7"/>
            <a:ext cx="8472488" cy="1151803"/>
          </a:xfrm>
        </p:spPr>
        <p:txBody>
          <a:bodyPr/>
          <a:lstStyle/>
          <a:p>
            <a:pPr eaLnBrk="1" hangingPunct="1"/>
            <a:r>
              <a:rPr lang="en-US" altLang="en-US" dirty="0"/>
              <a:t>Unauthorized Laser Illumination of Aircraft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45672"/>
            <a:ext cx="7772400" cy="41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Emergency Declaration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122941"/>
            <a:ext cx="8210954" cy="43255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Consider an emergency to exist when any of the following occurs:</a:t>
            </a:r>
            <a:endParaRPr lang="en-US" sz="2800" b="0" dirty="0"/>
          </a:p>
          <a:p>
            <a:pPr marL="32004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When declared by:</a:t>
            </a:r>
          </a:p>
          <a:p>
            <a:pPr marL="73977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b="0" dirty="0"/>
              <a:t>Pilot</a:t>
            </a:r>
          </a:p>
          <a:p>
            <a:pPr marL="739775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b="0" dirty="0"/>
              <a:t>Controller or supervisor/CIC</a:t>
            </a:r>
          </a:p>
          <a:p>
            <a:pPr marL="739775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000" b="0" dirty="0"/>
              <a:t>Officials responsible for operation of the aircraft</a:t>
            </a:r>
          </a:p>
          <a:p>
            <a:pPr marL="739775" indent="-3429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b="0" dirty="0"/>
              <a:t>A system-generated transmission from an aircraft</a:t>
            </a:r>
          </a:p>
          <a:p>
            <a:pPr marL="32004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Unexpected loss of radar contact and radio communications with IFR or VFR aircraft</a:t>
            </a:r>
          </a:p>
          <a:p>
            <a:pPr marL="32004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Report of forced landing or is imminent</a:t>
            </a:r>
          </a:p>
          <a:p>
            <a:pPr marL="32004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Crew abandoned aircraft or about to do so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776" y="1124712"/>
            <a:ext cx="8210954" cy="43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/>
              <a:t>Consider an emergency to exist when any of the following occurs:</a:t>
            </a:r>
            <a:endParaRPr lang="en-US" sz="2800" b="0" dirty="0"/>
          </a:p>
          <a:p>
            <a:pPr marL="32004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Emergency radar beacon response received</a:t>
            </a:r>
          </a:p>
          <a:p>
            <a:pPr marL="739775" lvl="1" indent="-342900"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dirty="0"/>
              <a:t>Code 7700 - Causes EMRG to blink in Field E of data block</a:t>
            </a:r>
          </a:p>
          <a:p>
            <a:pPr marL="32004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Intercept or escort services required</a:t>
            </a:r>
          </a:p>
          <a:p>
            <a:pPr marL="32004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Need for ground rescue appears likely</a:t>
            </a:r>
          </a:p>
          <a:p>
            <a:pPr marL="32004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</a:rPr>
              <a:t>Emergency Locator Transmitter (ELT) signal heard or reported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Derelict Balloons</a:t>
            </a:r>
          </a:p>
        </p:txBody>
      </p:sp>
      <p:pic>
        <p:nvPicPr>
          <p:cNvPr id="1026" name="Picture 2" descr="Persistent 420K Aerostat Syste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2" y="1033272"/>
            <a:ext cx="7005036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7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When a bomb threat has been received involving an aircraft you are working, you should ________.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notify your supervisor/CIC and comply with pilot </a:t>
            </a:r>
            <a:br>
              <a:rPr lang="en-US" altLang="en-US" sz="2400" dirty="0"/>
            </a:br>
            <a:r>
              <a:rPr lang="en-US" altLang="en-US" sz="2400" dirty="0"/>
              <a:t>requests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assign the aircraft code 7700</a:t>
            </a:r>
          </a:p>
          <a:p>
            <a:pPr lvl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instruct the pilot to land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12644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 smtClean="0"/>
              <a:t>MANPAD </a:t>
            </a:r>
            <a:r>
              <a:rPr lang="en-US" altLang="en-US" sz="2800" b="1" dirty="0"/>
              <a:t>threats are classified as secret. Therefore, aircraft need not be notified of these threats.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True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False  </a:t>
            </a:r>
          </a:p>
        </p:txBody>
      </p:sp>
    </p:spTree>
    <p:extLst>
      <p:ext uri="{BB962C8B-B14F-4D97-AF65-F5344CB8AC3E}">
        <p14:creationId xmlns:p14="http://schemas.microsoft.com/office/powerpoint/2010/main" val="42618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A turbojet aircraft has entered a volcanic ash cloud. You should ________.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issue a climb clearance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issue clearance to the closest appropriate airport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let the pilot determine the escape route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43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Which is the phraseology to notify of a laser event? 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“WARNING, LASER ILLUMINATION EVENT, (LOCATION), (ALTITUDE)”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“UNAUTHORIZED LASER ILLUMINATION EVENT, (LOCATION), (ALTITUDE)”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fr-FR" altLang="en-US" sz="2400" dirty="0"/>
              <a:t>“DANGEROUS LASER ILLUMINATION EVENT, (LOCATION), (ALTITUDE)”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04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Overdue Aircraft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95301" y="1298448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an aircraft to be overdue when:</a:t>
            </a:r>
          </a:p>
          <a:p>
            <a:pPr marL="739775" marR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Neither communications nor radar contact can be established and 30 minutes have passed since:</a:t>
            </a:r>
          </a:p>
          <a:p>
            <a:pPr marL="1296988" lvl="1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b="0" dirty="0"/>
              <a:t>ETA over specified or compulsory reporting point in your area or clearance limit in your area</a:t>
            </a:r>
          </a:p>
          <a:p>
            <a:pPr marL="1296988" lvl="1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/>
              <a:t>Clearance void time</a:t>
            </a:r>
          </a:p>
          <a:p>
            <a:pPr marL="1296988" lvl="1" indent="-34290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b="0" dirty="0"/>
              <a:t>A VFR or IFR aircraft arriving at an airport not served by an air traffic control tower or flight service station fails to cancel a flight plan after receiving instructions on how to cancel</a:t>
            </a:r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Center in whose area the aircraft is first overdue/unreported will make this determination	</a:t>
            </a:r>
          </a:p>
        </p:txBody>
      </p:sp>
    </p:spTree>
    <p:extLst>
      <p:ext uri="{BB962C8B-B14F-4D97-AF65-F5344CB8AC3E}">
        <p14:creationId xmlns:p14="http://schemas.microsoft.com/office/powerpoint/2010/main" val="3163196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7" descr="issue alnot to all cen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b="6670"/>
          <a:stretch/>
        </p:blipFill>
        <p:spPr bwMode="auto">
          <a:xfrm>
            <a:off x="0" y="1974726"/>
            <a:ext cx="9144000" cy="40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rc 27"/>
          <p:cNvSpPr>
            <a:spLocks/>
          </p:cNvSpPr>
          <p:nvPr/>
        </p:nvSpPr>
        <p:spPr bwMode="auto">
          <a:xfrm>
            <a:off x="985838" y="3800418"/>
            <a:ext cx="755650" cy="130174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6446838" y="2155768"/>
            <a:ext cx="0" cy="1017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77" y="1160348"/>
            <a:ext cx="7745552" cy="609600"/>
          </a:xfrm>
        </p:spPr>
        <p:txBody>
          <a:bodyPr/>
          <a:lstStyle/>
          <a:p>
            <a:pPr marL="346075" indent="-346075" eaLnBrk="1" hangingPunct="1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ALNOT is issued from last reported position to destination</a:t>
            </a:r>
          </a:p>
        </p:txBody>
      </p:sp>
      <p:sp>
        <p:nvSpPr>
          <p:cNvPr id="45062" name="Line 2"/>
          <p:cNvSpPr>
            <a:spLocks noChangeShapeType="1"/>
          </p:cNvSpPr>
          <p:nvPr/>
        </p:nvSpPr>
        <p:spPr bwMode="auto">
          <a:xfrm>
            <a:off x="6446838" y="3746443"/>
            <a:ext cx="0" cy="2079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3"/>
          <p:cNvSpPr>
            <a:spLocks noChangeArrowheads="1"/>
          </p:cNvSpPr>
          <p:nvPr/>
        </p:nvSpPr>
        <p:spPr bwMode="auto">
          <a:xfrm>
            <a:off x="1322271" y="5200998"/>
            <a:ext cx="1211870" cy="5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/>
              <a:t>Departure</a:t>
            </a:r>
          </a:p>
          <a:p>
            <a:pPr algn="ctr">
              <a:lnSpc>
                <a:spcPct val="90000"/>
              </a:lnSpc>
            </a:pPr>
            <a:r>
              <a:rPr lang="en-US" altLang="en-US" sz="1800" dirty="0"/>
              <a:t>Point</a:t>
            </a:r>
          </a:p>
        </p:txBody>
      </p:sp>
      <p:sp>
        <p:nvSpPr>
          <p:cNvPr id="45064" name="Rectangle 4"/>
          <p:cNvSpPr>
            <a:spLocks noChangeArrowheads="1"/>
          </p:cNvSpPr>
          <p:nvPr/>
        </p:nvSpPr>
        <p:spPr bwMode="auto">
          <a:xfrm>
            <a:off x="2211283" y="4086168"/>
            <a:ext cx="1006686" cy="5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/>
              <a:t>Position</a:t>
            </a:r>
          </a:p>
          <a:p>
            <a:pPr algn="ctr">
              <a:lnSpc>
                <a:spcPct val="90000"/>
              </a:lnSpc>
            </a:pPr>
            <a:r>
              <a:rPr lang="en-US" altLang="en-US" sz="1800" dirty="0"/>
              <a:t>Report </a:t>
            </a:r>
          </a:p>
        </p:txBody>
      </p:sp>
      <p:sp>
        <p:nvSpPr>
          <p:cNvPr id="45065" name="Rectangle 5"/>
          <p:cNvSpPr>
            <a:spLocks noChangeArrowheads="1"/>
          </p:cNvSpPr>
          <p:nvPr/>
        </p:nvSpPr>
        <p:spPr bwMode="auto">
          <a:xfrm>
            <a:off x="4875108" y="4116331"/>
            <a:ext cx="1006686" cy="5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/>
              <a:t>Position</a:t>
            </a:r>
          </a:p>
          <a:p>
            <a:pPr algn="ctr">
              <a:lnSpc>
                <a:spcPct val="90000"/>
              </a:lnSpc>
            </a:pPr>
            <a:r>
              <a:rPr lang="en-US" altLang="en-US" sz="1800" dirty="0"/>
              <a:t>Report</a:t>
            </a:r>
          </a:p>
        </p:txBody>
      </p:sp>
      <p:sp>
        <p:nvSpPr>
          <p:cNvPr id="45066" name="Rectangle 6"/>
          <p:cNvSpPr>
            <a:spLocks noChangeArrowheads="1"/>
          </p:cNvSpPr>
          <p:nvPr/>
        </p:nvSpPr>
        <p:spPr bwMode="auto">
          <a:xfrm>
            <a:off x="5813425" y="3209868"/>
            <a:ext cx="235621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800080"/>
                </a:solidFill>
              </a:rPr>
              <a:t>Last Reported Position</a:t>
            </a:r>
          </a:p>
          <a:p>
            <a:pPr algn="ctr"/>
            <a:r>
              <a:rPr lang="en-US" altLang="en-US" sz="1800" dirty="0">
                <a:solidFill>
                  <a:srgbClr val="800080"/>
                </a:solidFill>
              </a:rPr>
              <a:t>To Destination</a:t>
            </a:r>
          </a:p>
        </p:txBody>
      </p:sp>
      <p:sp>
        <p:nvSpPr>
          <p:cNvPr id="45067" name="Rectangle 7"/>
          <p:cNvSpPr>
            <a:spLocks noChangeArrowheads="1"/>
          </p:cNvSpPr>
          <p:nvPr/>
        </p:nvSpPr>
        <p:spPr bwMode="auto">
          <a:xfrm>
            <a:off x="6975475" y="5668618"/>
            <a:ext cx="207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/>
              <a:t>Destination Airport</a:t>
            </a:r>
          </a:p>
        </p:txBody>
      </p:sp>
      <p:sp>
        <p:nvSpPr>
          <p:cNvPr id="45068" name="Rectangle 8"/>
          <p:cNvSpPr>
            <a:spLocks noChangeArrowheads="1"/>
          </p:cNvSpPr>
          <p:nvPr/>
        </p:nvSpPr>
        <p:spPr bwMode="auto">
          <a:xfrm>
            <a:off x="5716588" y="4692593"/>
            <a:ext cx="1462087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50 Miles</a:t>
            </a:r>
          </a:p>
        </p:txBody>
      </p:sp>
      <p:sp>
        <p:nvSpPr>
          <p:cNvPr id="45069" name="Rectangle 9"/>
          <p:cNvSpPr>
            <a:spLocks noChangeArrowheads="1"/>
          </p:cNvSpPr>
          <p:nvPr/>
        </p:nvSpPr>
        <p:spPr bwMode="auto">
          <a:xfrm>
            <a:off x="5716588" y="2595506"/>
            <a:ext cx="1462087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50 Miles</a:t>
            </a:r>
          </a:p>
        </p:txBody>
      </p:sp>
      <p:sp>
        <p:nvSpPr>
          <p:cNvPr id="45070" name="Line 10"/>
          <p:cNvSpPr>
            <a:spLocks noChangeShapeType="1"/>
          </p:cNvSpPr>
          <p:nvPr/>
        </p:nvSpPr>
        <p:spPr bwMode="auto">
          <a:xfrm>
            <a:off x="5932488" y="2149418"/>
            <a:ext cx="1030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1"/>
          <p:cNvSpPr>
            <a:spLocks noChangeShapeType="1"/>
          </p:cNvSpPr>
          <p:nvPr/>
        </p:nvSpPr>
        <p:spPr bwMode="auto">
          <a:xfrm>
            <a:off x="5949950" y="5829243"/>
            <a:ext cx="995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2"/>
          <p:cNvSpPr>
            <a:spLocks noChangeShapeType="1"/>
          </p:cNvSpPr>
          <p:nvPr/>
        </p:nvSpPr>
        <p:spPr bwMode="auto">
          <a:xfrm>
            <a:off x="5389563" y="3267018"/>
            <a:ext cx="0" cy="3587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3"/>
          <p:cNvSpPr>
            <a:spLocks noChangeShapeType="1"/>
          </p:cNvSpPr>
          <p:nvPr/>
        </p:nvSpPr>
        <p:spPr bwMode="auto">
          <a:xfrm>
            <a:off x="8413750" y="3286068"/>
            <a:ext cx="0" cy="36036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Freeform 25"/>
          <p:cNvSpPr>
            <a:spLocks/>
          </p:cNvSpPr>
          <p:nvPr/>
        </p:nvSpPr>
        <p:spPr bwMode="auto">
          <a:xfrm>
            <a:off x="904670" y="4616585"/>
            <a:ext cx="217487" cy="217488"/>
          </a:xfrm>
          <a:custGeom>
            <a:avLst/>
            <a:gdLst>
              <a:gd name="T0" fmla="*/ 2147483647 w 137"/>
              <a:gd name="T1" fmla="*/ 2147483647 h 137"/>
              <a:gd name="T2" fmla="*/ 0 w 137"/>
              <a:gd name="T3" fmla="*/ 2147483647 h 137"/>
              <a:gd name="T4" fmla="*/ 2147483647 w 137"/>
              <a:gd name="T5" fmla="*/ 0 h 137"/>
              <a:gd name="T6" fmla="*/ 2147483647 w 137"/>
              <a:gd name="T7" fmla="*/ 2147483647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137"/>
              <a:gd name="T14" fmla="*/ 137 w 137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137">
                <a:moveTo>
                  <a:pt x="136" y="136"/>
                </a:moveTo>
                <a:lnTo>
                  <a:pt x="0" y="136"/>
                </a:lnTo>
                <a:lnTo>
                  <a:pt x="67" y="0"/>
                </a:lnTo>
                <a:lnTo>
                  <a:pt x="136" y="136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Line 28"/>
          <p:cNvSpPr>
            <a:spLocks noChangeShapeType="1"/>
          </p:cNvSpPr>
          <p:nvPr/>
        </p:nvSpPr>
        <p:spPr bwMode="auto">
          <a:xfrm>
            <a:off x="1765300" y="3817881"/>
            <a:ext cx="480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Freeform 29"/>
          <p:cNvSpPr>
            <a:spLocks/>
          </p:cNvSpPr>
          <p:nvPr/>
        </p:nvSpPr>
        <p:spPr bwMode="auto">
          <a:xfrm>
            <a:off x="4479925" y="3697231"/>
            <a:ext cx="238125" cy="236537"/>
          </a:xfrm>
          <a:custGeom>
            <a:avLst/>
            <a:gdLst>
              <a:gd name="T0" fmla="*/ 0 w 150"/>
              <a:gd name="T1" fmla="*/ 2147483647 h 149"/>
              <a:gd name="T2" fmla="*/ 0 w 150"/>
              <a:gd name="T3" fmla="*/ 0 h 149"/>
              <a:gd name="T4" fmla="*/ 2147483647 w 150"/>
              <a:gd name="T5" fmla="*/ 2147483647 h 149"/>
              <a:gd name="T6" fmla="*/ 0 w 150"/>
              <a:gd name="T7" fmla="*/ 2147483647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49"/>
              <a:gd name="T14" fmla="*/ 150 w 150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49">
                <a:moveTo>
                  <a:pt x="0" y="148"/>
                </a:moveTo>
                <a:lnTo>
                  <a:pt x="0" y="0"/>
                </a:lnTo>
                <a:lnTo>
                  <a:pt x="149" y="74"/>
                </a:lnTo>
                <a:lnTo>
                  <a:pt x="0" y="148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Freeform 30"/>
          <p:cNvSpPr>
            <a:spLocks/>
          </p:cNvSpPr>
          <p:nvPr/>
        </p:nvSpPr>
        <p:spPr bwMode="auto">
          <a:xfrm>
            <a:off x="3313113" y="3692468"/>
            <a:ext cx="238125" cy="236538"/>
          </a:xfrm>
          <a:custGeom>
            <a:avLst/>
            <a:gdLst>
              <a:gd name="T0" fmla="*/ 0 w 150"/>
              <a:gd name="T1" fmla="*/ 2147483647 h 149"/>
              <a:gd name="T2" fmla="*/ 0 w 150"/>
              <a:gd name="T3" fmla="*/ 0 h 149"/>
              <a:gd name="T4" fmla="*/ 2147483647 w 150"/>
              <a:gd name="T5" fmla="*/ 2147483647 h 149"/>
              <a:gd name="T6" fmla="*/ 0 w 150"/>
              <a:gd name="T7" fmla="*/ 2147483647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49"/>
              <a:gd name="T14" fmla="*/ 150 w 150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49">
                <a:moveTo>
                  <a:pt x="0" y="148"/>
                </a:moveTo>
                <a:lnTo>
                  <a:pt x="0" y="0"/>
                </a:lnTo>
                <a:lnTo>
                  <a:pt x="149" y="74"/>
                </a:lnTo>
                <a:lnTo>
                  <a:pt x="0" y="148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Freeform 31"/>
          <p:cNvSpPr>
            <a:spLocks/>
          </p:cNvSpPr>
          <p:nvPr/>
        </p:nvSpPr>
        <p:spPr bwMode="auto">
          <a:xfrm>
            <a:off x="1712913" y="3687706"/>
            <a:ext cx="238125" cy="236537"/>
          </a:xfrm>
          <a:custGeom>
            <a:avLst/>
            <a:gdLst>
              <a:gd name="T0" fmla="*/ 0 w 150"/>
              <a:gd name="T1" fmla="*/ 2147483647 h 149"/>
              <a:gd name="T2" fmla="*/ 0 w 150"/>
              <a:gd name="T3" fmla="*/ 0 h 149"/>
              <a:gd name="T4" fmla="*/ 2147483647 w 150"/>
              <a:gd name="T5" fmla="*/ 2147483647 h 149"/>
              <a:gd name="T6" fmla="*/ 0 w 150"/>
              <a:gd name="T7" fmla="*/ 2147483647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49"/>
              <a:gd name="T14" fmla="*/ 150 w 150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49">
                <a:moveTo>
                  <a:pt x="0" y="148"/>
                </a:moveTo>
                <a:lnTo>
                  <a:pt x="0" y="0"/>
                </a:lnTo>
                <a:lnTo>
                  <a:pt x="149" y="74"/>
                </a:lnTo>
                <a:lnTo>
                  <a:pt x="0" y="148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Freeform 32"/>
          <p:cNvSpPr>
            <a:spLocks/>
          </p:cNvSpPr>
          <p:nvPr/>
        </p:nvSpPr>
        <p:spPr bwMode="auto">
          <a:xfrm>
            <a:off x="6627813" y="3805182"/>
            <a:ext cx="1249362" cy="1028892"/>
          </a:xfrm>
          <a:custGeom>
            <a:avLst/>
            <a:gdLst>
              <a:gd name="T0" fmla="*/ 0 w 519"/>
              <a:gd name="T1" fmla="*/ 0 h 534"/>
              <a:gd name="T2" fmla="*/ 2147483647 w 519"/>
              <a:gd name="T3" fmla="*/ 2147483647 h 534"/>
              <a:gd name="T4" fmla="*/ 2147483647 w 519"/>
              <a:gd name="T5" fmla="*/ 2147483647 h 534"/>
              <a:gd name="T6" fmla="*/ 2147483647 w 519"/>
              <a:gd name="T7" fmla="*/ 2147483647 h 534"/>
              <a:gd name="T8" fmla="*/ 2147483647 w 519"/>
              <a:gd name="T9" fmla="*/ 2147483647 h 534"/>
              <a:gd name="T10" fmla="*/ 2147483647 w 519"/>
              <a:gd name="T11" fmla="*/ 2147483647 h 534"/>
              <a:gd name="T12" fmla="*/ 2147483647 w 519"/>
              <a:gd name="T13" fmla="*/ 2147483647 h 534"/>
              <a:gd name="T14" fmla="*/ 2147483647 w 519"/>
              <a:gd name="T15" fmla="*/ 2147483647 h 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9"/>
              <a:gd name="T25" fmla="*/ 0 h 534"/>
              <a:gd name="T26" fmla="*/ 519 w 519"/>
              <a:gd name="T27" fmla="*/ 534 h 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9" h="534">
                <a:moveTo>
                  <a:pt x="0" y="0"/>
                </a:moveTo>
                <a:lnTo>
                  <a:pt x="198" y="23"/>
                </a:lnTo>
                <a:lnTo>
                  <a:pt x="313" y="68"/>
                </a:lnTo>
                <a:lnTo>
                  <a:pt x="374" y="122"/>
                </a:lnTo>
                <a:lnTo>
                  <a:pt x="404" y="206"/>
                </a:lnTo>
                <a:lnTo>
                  <a:pt x="458" y="328"/>
                </a:lnTo>
                <a:lnTo>
                  <a:pt x="488" y="427"/>
                </a:lnTo>
                <a:lnTo>
                  <a:pt x="518" y="533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Freeform 33"/>
          <p:cNvSpPr>
            <a:spLocks/>
          </p:cNvSpPr>
          <p:nvPr/>
        </p:nvSpPr>
        <p:spPr bwMode="auto">
          <a:xfrm>
            <a:off x="6708775" y="3706756"/>
            <a:ext cx="238125" cy="236537"/>
          </a:xfrm>
          <a:custGeom>
            <a:avLst/>
            <a:gdLst>
              <a:gd name="T0" fmla="*/ 0 w 150"/>
              <a:gd name="T1" fmla="*/ 2147483647 h 149"/>
              <a:gd name="T2" fmla="*/ 0 w 150"/>
              <a:gd name="T3" fmla="*/ 0 h 149"/>
              <a:gd name="T4" fmla="*/ 2147483647 w 150"/>
              <a:gd name="T5" fmla="*/ 2147483647 h 149"/>
              <a:gd name="T6" fmla="*/ 0 w 150"/>
              <a:gd name="T7" fmla="*/ 2147483647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49"/>
              <a:gd name="T14" fmla="*/ 150 w 150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49">
                <a:moveTo>
                  <a:pt x="0" y="148"/>
                </a:moveTo>
                <a:lnTo>
                  <a:pt x="0" y="0"/>
                </a:lnTo>
                <a:lnTo>
                  <a:pt x="149" y="74"/>
                </a:lnTo>
                <a:lnTo>
                  <a:pt x="0" y="148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1" name="Freeform 34"/>
          <p:cNvSpPr>
            <a:spLocks/>
          </p:cNvSpPr>
          <p:nvPr/>
        </p:nvSpPr>
        <p:spPr bwMode="auto">
          <a:xfrm>
            <a:off x="7491412" y="4093562"/>
            <a:ext cx="228600" cy="260350"/>
          </a:xfrm>
          <a:custGeom>
            <a:avLst/>
            <a:gdLst>
              <a:gd name="T0" fmla="*/ 0 w 144"/>
              <a:gd name="T1" fmla="*/ 2147483647 h 164"/>
              <a:gd name="T2" fmla="*/ 2147483647 w 144"/>
              <a:gd name="T3" fmla="*/ 0 h 164"/>
              <a:gd name="T4" fmla="*/ 2147483647 w 144"/>
              <a:gd name="T5" fmla="*/ 2147483647 h 164"/>
              <a:gd name="T6" fmla="*/ 0 w 144"/>
              <a:gd name="T7" fmla="*/ 2147483647 h 16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64"/>
              <a:gd name="T14" fmla="*/ 144 w 144"/>
              <a:gd name="T15" fmla="*/ 164 h 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64">
                <a:moveTo>
                  <a:pt x="0" y="38"/>
                </a:moveTo>
                <a:lnTo>
                  <a:pt x="143" y="0"/>
                </a:lnTo>
                <a:lnTo>
                  <a:pt x="110" y="163"/>
                </a:lnTo>
                <a:lnTo>
                  <a:pt x="0" y="38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2" name="Freeform 36"/>
          <p:cNvSpPr>
            <a:spLocks/>
          </p:cNvSpPr>
          <p:nvPr/>
        </p:nvSpPr>
        <p:spPr bwMode="auto">
          <a:xfrm>
            <a:off x="5178425" y="3727393"/>
            <a:ext cx="387350" cy="384175"/>
          </a:xfrm>
          <a:custGeom>
            <a:avLst/>
            <a:gdLst>
              <a:gd name="T0" fmla="*/ 0 w 244"/>
              <a:gd name="T1" fmla="*/ 0 h 242"/>
              <a:gd name="T2" fmla="*/ 2147483647 w 244"/>
              <a:gd name="T3" fmla="*/ 0 h 242"/>
              <a:gd name="T4" fmla="*/ 2147483647 w 244"/>
              <a:gd name="T5" fmla="*/ 2147483647 h 242"/>
              <a:gd name="T6" fmla="*/ 0 w 244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244"/>
              <a:gd name="T13" fmla="*/ 0 h 242"/>
              <a:gd name="T14" fmla="*/ 244 w 244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" h="242">
                <a:moveTo>
                  <a:pt x="0" y="0"/>
                </a:moveTo>
                <a:lnTo>
                  <a:pt x="243" y="0"/>
                </a:lnTo>
                <a:lnTo>
                  <a:pt x="122" y="241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3" name="Freeform 37"/>
          <p:cNvSpPr>
            <a:spLocks/>
          </p:cNvSpPr>
          <p:nvPr/>
        </p:nvSpPr>
        <p:spPr bwMode="auto">
          <a:xfrm>
            <a:off x="2536825" y="3701993"/>
            <a:ext cx="382588" cy="384175"/>
          </a:xfrm>
          <a:custGeom>
            <a:avLst/>
            <a:gdLst>
              <a:gd name="T0" fmla="*/ 0 w 241"/>
              <a:gd name="T1" fmla="*/ 0 h 242"/>
              <a:gd name="T2" fmla="*/ 2147483647 w 241"/>
              <a:gd name="T3" fmla="*/ 0 h 242"/>
              <a:gd name="T4" fmla="*/ 2147483647 w 241"/>
              <a:gd name="T5" fmla="*/ 2147483647 h 242"/>
              <a:gd name="T6" fmla="*/ 0 w 241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242"/>
              <a:gd name="T14" fmla="*/ 241 w 241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242">
                <a:moveTo>
                  <a:pt x="0" y="0"/>
                </a:moveTo>
                <a:lnTo>
                  <a:pt x="240" y="0"/>
                </a:lnTo>
                <a:lnTo>
                  <a:pt x="120" y="241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Line 38"/>
          <p:cNvSpPr>
            <a:spLocks noChangeShapeType="1"/>
          </p:cNvSpPr>
          <p:nvPr/>
        </p:nvSpPr>
        <p:spPr bwMode="auto">
          <a:xfrm>
            <a:off x="5407025" y="3443231"/>
            <a:ext cx="3024188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Alert Notice (ALNOT)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A3CEC-E495-46D0-9BA4-191E02F3C9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1" y="5200998"/>
            <a:ext cx="716717" cy="717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C710EA-E90A-4509-BA42-391B754D48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20" y="5038852"/>
            <a:ext cx="409863" cy="6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6" grpId="0"/>
      <p:bldP spid="45067" grpId="0"/>
      <p:bldP spid="45068" grpId="0" animBg="1"/>
      <p:bldP spid="4506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Rescue Coordination Center (RCC)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95301" y="1113616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ARTCC will transfer responsibility to RCC for further search when one of the following occurs:</a:t>
            </a:r>
          </a:p>
          <a:p>
            <a:pPr marL="739775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200" b="0" dirty="0"/>
              <a:t>Thirty minutes have elapsed after estimated fuel exhaustion time</a:t>
            </a:r>
          </a:p>
          <a:p>
            <a:pPr marL="739775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200" b="0" dirty="0"/>
              <a:t>Aircraft has not been located within one hour after ALNOT issued</a:t>
            </a:r>
          </a:p>
          <a:p>
            <a:pPr marL="739775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200" b="0" dirty="0"/>
              <a:t>ALNOT search was completed with negative results</a:t>
            </a:r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b="0" dirty="0"/>
          </a:p>
        </p:txBody>
      </p:sp>
      <p:pic>
        <p:nvPicPr>
          <p:cNvPr id="98306" name="Picture 2" descr="Air Force Rescue Coordination Center &gt; U.S. Air Force &gt; Fact Shee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53" y="4098264"/>
            <a:ext cx="17413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425" y="4098264"/>
            <a:ext cx="18146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96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Control Actions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95301" y="1298448"/>
            <a:ext cx="8210954" cy="4325516"/>
          </a:xfrm>
        </p:spPr>
        <p:txBody>
          <a:bodyPr/>
          <a:lstStyle/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IFR traffic which could be affected by an overdue or unreported aircraft must be restricted or suspended unless radar separation is used</a:t>
            </a:r>
            <a:endParaRPr lang="en-US" b="0" dirty="0"/>
          </a:p>
          <a:p>
            <a:pPr marL="739775" indent="-34290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b="0" dirty="0"/>
              <a:t>The facility responsible shall restrict or suspend IFR traffic for a period of thirty minutes</a:t>
            </a:r>
          </a:p>
          <a:p>
            <a:pPr marL="346075" lvl="0" indent="-346075" eaLnBrk="1" hangingPunct="1">
              <a:spcBef>
                <a:spcPct val="5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261426" y="4357994"/>
            <a:ext cx="2621148" cy="101709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</a:rPr>
              <a:t>00:30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35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Between which points should an ALNOT be issued?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Point of last departure to the last reported </a:t>
            </a:r>
            <a:br>
              <a:rPr lang="en-US" altLang="en-US" sz="2400" dirty="0"/>
            </a:br>
            <a:r>
              <a:rPr lang="en-US" altLang="en-US" sz="2400" dirty="0"/>
              <a:t>position of the aircraft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Last reported position of the aircraft to the </a:t>
            </a:r>
            <a:br>
              <a:rPr lang="en-US" altLang="en-US" sz="2400" dirty="0"/>
            </a:br>
            <a:r>
              <a:rPr lang="en-US" altLang="en-US" sz="2400" dirty="0"/>
              <a:t>destination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fr-FR" altLang="en-US" sz="2400" dirty="0"/>
              <a:t>Departure point to destination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96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Obtaining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5301" y="1220376"/>
            <a:ext cx="8210954" cy="43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Use the information provided or solicit more information as necessary to assist the distressed aircraft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Provide assistance that is consistent with the requests of the pilot</a:t>
            </a:r>
          </a:p>
          <a:p>
            <a:pPr marL="320040" lvl="1" indent="-274320" eaLnBrk="1" hangingPunct="1"/>
            <a:r>
              <a:rPr lang="en-US" sz="2800" b="1" dirty="0"/>
              <a:t>If an emergency was declared by an Emergency </a:t>
            </a:r>
            <a:r>
              <a:rPr lang="en-US" sz="2800" b="1" dirty="0" err="1"/>
              <a:t>Autoland</a:t>
            </a:r>
            <a:r>
              <a:rPr lang="en-US" sz="2800" b="1" dirty="0"/>
              <a:t> system, the aircraft may transmit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9334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If an aircraft is overdue, restrict IFR traffic for ____ minutes based upon time approach clearance was given.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10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20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fr-FR" altLang="en-US" sz="2400" dirty="0"/>
              <a:t>30</a:t>
            </a:r>
          </a:p>
          <a:p>
            <a:pPr marL="914400" lvl="1" indent="-457200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43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Lesson Summary 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/>
              <a:t>This lesson covered:</a:t>
            </a:r>
          </a:p>
          <a:p>
            <a:pPr marL="320040" indent="-27432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Emergency situations</a:t>
            </a:r>
          </a:p>
          <a:p>
            <a:pPr marL="320040" indent="-27432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FAA responsibilities in an emergency</a:t>
            </a:r>
          </a:p>
          <a:p>
            <a:pPr marL="320040" indent="-27432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Procedures for handling emergencies</a:t>
            </a:r>
          </a:p>
          <a:p>
            <a:pPr marL="320040" indent="-27432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Specific emergency situations</a:t>
            </a:r>
          </a:p>
          <a:p>
            <a:pPr marL="320040" indent="-27432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Procedures for handling overdue aircraft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14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The End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13810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Providing Assistance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1" y="1220376"/>
            <a:ext cx="8210954" cy="4325516"/>
          </a:xfrm>
        </p:spPr>
        <p:txBody>
          <a:bodyPr/>
          <a:lstStyle/>
          <a:p>
            <a:pPr marL="320040" indent="-274320" eaLnBrk="1" hangingPunct="1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/>
              <a:t>Provide maximum assistance to aircraft in distress</a:t>
            </a:r>
          </a:p>
          <a:p>
            <a:pPr marL="320040" indent="-274320" eaLnBrk="1" hangingPunct="1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/>
              <a:t>When pilot requests or controller deems necessary</a:t>
            </a:r>
          </a:p>
          <a:p>
            <a:pPr marL="739775" lvl="0" indent="-342900">
              <a:buFont typeface="Arial" panose="020B0604020202020204" pitchFamily="34" charset="0"/>
              <a:buChar char="–"/>
            </a:pPr>
            <a:r>
              <a:rPr lang="en-US" b="0" dirty="0"/>
              <a:t>Enlist services of radar facilities, and emergency services and facilities operated by the:</a:t>
            </a:r>
          </a:p>
          <a:p>
            <a:pPr marL="1296988" lvl="1" indent="-342900">
              <a:buFont typeface="Wingdings" panose="05000000000000000000" pitchFamily="2" charset="2"/>
              <a:buChar char="Ø"/>
            </a:pPr>
            <a:r>
              <a:rPr lang="en-US" sz="2400" b="0" dirty="0"/>
              <a:t>FAA</a:t>
            </a:r>
          </a:p>
          <a:p>
            <a:pPr marL="1296988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Military</a:t>
            </a:r>
          </a:p>
          <a:p>
            <a:pPr marL="1296988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Federal Communications Commission (FCC)</a:t>
            </a:r>
          </a:p>
        </p:txBody>
      </p:sp>
    </p:spTree>
    <p:extLst>
      <p:ext uri="{BB962C8B-B14F-4D97-AF65-F5344CB8AC3E}">
        <p14:creationId xmlns:p14="http://schemas.microsoft.com/office/powerpoint/2010/main" val="415969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If you are in doubt as to whether an emergency exists, ________.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wait for the pilot to squawk 7700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treat the situation as an emergency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wait until the pilot declares an emergency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5897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/>
          </p:cNvSpPr>
          <p:nvPr/>
        </p:nvSpPr>
        <p:spPr bwMode="auto">
          <a:xfrm>
            <a:off x="495300" y="12795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ts val="1400"/>
              </a:spcAft>
            </a:pPr>
            <a:r>
              <a:rPr lang="en-US" altLang="en-US" sz="2800" b="1" dirty="0"/>
              <a:t>Which of these authorities may declare an emergency?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FCC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FSS</a:t>
            </a:r>
          </a:p>
          <a:p>
            <a:pPr lvl="1" eaLnBrk="1" hangingPunct="1">
              <a:spcBef>
                <a:spcPts val="1438"/>
              </a:spcBef>
              <a:buFont typeface="Arial" panose="020B0604020202020204" pitchFamily="34" charset="0"/>
              <a:buAutoNum type="alphaUcPeriod"/>
            </a:pPr>
            <a:r>
              <a:rPr lang="en-US" altLang="en-US" sz="2400" dirty="0"/>
              <a:t>  Controller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14856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wLzIwMTkgMTo0MTo0MSBQTTwvRGF0ZVRpbWU+PExhYmVsU3RyaW5nPlVucmVzdHJpY3RlZDwvTGFiZWxTdHJpbmc+PC9pdGVtPjwvbGFiZWxIaXN0b3J5Pg==</Value>
</WrappedLabelHistor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WEXTPJNUKPJZ-1215587825-11886</_dlc_DocId>
    <_dlc_DocIdUrl xmlns="4f0e10e1-3e2d-4cb5-bdd3-156dacd9dc33">
      <Url>https://ksn2.faa.gov/stt/TTPPM/ER24/_layouts/15/DocIdRedir.aspx?ID=WEXTPJNUKPJZ-1215587825-11886</Url>
      <Description>WEXTPJNUKPJZ-1215587825-11886</Description>
    </_dlc_DocIdUrl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3FBD8F-9C58-4178-8227-2D270E9F533A}"/>
</file>

<file path=customXml/itemProps2.xml><?xml version="1.0" encoding="utf-8"?>
<ds:datastoreItem xmlns:ds="http://schemas.openxmlformats.org/officeDocument/2006/customXml" ds:itemID="{EDD98EF2-51A0-4F9D-8FA9-B3999497AFB1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918E6AA5-3449-476A-AEB9-5EBD5F613A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F9459BD-2B43-4CEA-A0A7-FAC4529F944E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B8072934-6861-4385-BA42-D38EA69D63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E07FF2BD-F188-4950-94D6-BCDE2C8FC0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54782</TotalTime>
  <Words>2105</Words>
  <Application>Microsoft Office PowerPoint</Application>
  <PresentationFormat>On-screen Show (4:3)</PresentationFormat>
  <Paragraphs>338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MS PGothic</vt:lpstr>
      <vt:lpstr>Arial</vt:lpstr>
      <vt:lpstr>Calibri</vt:lpstr>
      <vt:lpstr>Times New Roman</vt:lpstr>
      <vt:lpstr>Times-Bold</vt:lpstr>
      <vt:lpstr>Wingdings</vt:lpstr>
      <vt:lpstr>2_Custom Design</vt:lpstr>
      <vt:lpstr>PowerPoint Presentation</vt:lpstr>
      <vt:lpstr>Lesson Objectives</vt:lpstr>
      <vt:lpstr>PowerPoint Presentation</vt:lpstr>
      <vt:lpstr>Emergency Keywords Not Used</vt:lpstr>
      <vt:lpstr>Emergency Declaration</vt:lpstr>
      <vt:lpstr>Obtaining Information</vt:lpstr>
      <vt:lpstr>Providing Assistance</vt:lpstr>
      <vt:lpstr>Knowledge Check</vt:lpstr>
      <vt:lpstr>Knowledge Check</vt:lpstr>
      <vt:lpstr>Knowledge Check</vt:lpstr>
      <vt:lpstr>FAA Responsibilities</vt:lpstr>
      <vt:lpstr>Controller Responsibilities</vt:lpstr>
      <vt:lpstr>Controller Responsibilities (Cont’d)</vt:lpstr>
      <vt:lpstr>Knowledge Check</vt:lpstr>
      <vt:lpstr>Minimum Information Requirements</vt:lpstr>
      <vt:lpstr>Pertinent Information</vt:lpstr>
      <vt:lpstr>Emergency Autoland</vt:lpstr>
      <vt:lpstr>Coordination</vt:lpstr>
      <vt:lpstr>Frequency Changes</vt:lpstr>
      <vt:lpstr>Emergency Code Assignment</vt:lpstr>
      <vt:lpstr>Knowledge Check</vt:lpstr>
      <vt:lpstr>Knowledge Check</vt:lpstr>
      <vt:lpstr>Knowledge Check</vt:lpstr>
      <vt:lpstr>Aircraft Orientation</vt:lpstr>
      <vt:lpstr>PowerPoint Presentation</vt:lpstr>
      <vt:lpstr>PowerPoint Presentation</vt:lpstr>
      <vt:lpstr>PowerPoint Presentation</vt:lpstr>
      <vt:lpstr>VFR Aircraft in Weather Difficulty</vt:lpstr>
      <vt:lpstr>PowerPoint Presentation</vt:lpstr>
      <vt:lpstr>Minimum Altitude</vt:lpstr>
      <vt:lpstr>Radar Assistance Techniques</vt:lpstr>
      <vt:lpstr>PowerPoint Presentation</vt:lpstr>
      <vt:lpstr>Knowledge Check</vt:lpstr>
      <vt:lpstr>Threat Levels</vt:lpstr>
      <vt:lpstr>Hijacked Aircraft</vt:lpstr>
      <vt:lpstr>ATC/Aircrew Communications</vt:lpstr>
      <vt:lpstr>Pilot Messages/Signals</vt:lpstr>
      <vt:lpstr>ATC Procedures</vt:lpstr>
      <vt:lpstr>Knowledge Check</vt:lpstr>
      <vt:lpstr>Knowledge Check</vt:lpstr>
      <vt:lpstr>Knowledge Check</vt:lpstr>
      <vt:lpstr>Suspicious Aircraft/Pilot Activity</vt:lpstr>
      <vt:lpstr>Bomb Threat</vt:lpstr>
      <vt:lpstr>Bomb Threat on the Ground</vt:lpstr>
      <vt:lpstr>Explosive Detection K-9 Teams</vt:lpstr>
      <vt:lpstr>Ground Missile Emergencies</vt:lpstr>
      <vt:lpstr>Volcanic Ash</vt:lpstr>
      <vt:lpstr>MANPADS Alert</vt:lpstr>
      <vt:lpstr>Unauthorized Laser Illumination of Aircraft</vt:lpstr>
      <vt:lpstr>Derelict Balloons</vt:lpstr>
      <vt:lpstr>Knowledge Check</vt:lpstr>
      <vt:lpstr>Knowledge Check</vt:lpstr>
      <vt:lpstr>Knowledge Check</vt:lpstr>
      <vt:lpstr>Knowledge Check</vt:lpstr>
      <vt:lpstr>PowerPoint Presentation</vt:lpstr>
      <vt:lpstr>ALNOT is issued from last reported position to destination</vt:lpstr>
      <vt:lpstr>PowerPoint Presentation</vt:lpstr>
      <vt:lpstr>PowerPoint Presentation</vt:lpstr>
      <vt:lpstr>Knowledge Check</vt:lpstr>
      <vt:lpstr>Knowledge Check</vt:lpstr>
      <vt:lpstr>Lesson Summary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Flight Data Position</dc:title>
  <dc:creator>Kristen_Leonard Thompson_Dembeck</dc:creator>
  <cp:lastModifiedBy>Nicholson, Nancy A-CTR (FAA)</cp:lastModifiedBy>
  <cp:revision>759</cp:revision>
  <dcterms:created xsi:type="dcterms:W3CDTF">2018-12-20T16:11:14Z</dcterms:created>
  <dcterms:modified xsi:type="dcterms:W3CDTF">2022-08-08T15:31:26Z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356993a2-dfe6-4d07-b8da-a747343618e7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{BF9459BD-2B43-4CEA-A0A7-FAC4529F944E}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8" name="bjDocumentLabelXML-0">
    <vt:lpwstr>ames.com/2008/01/sie/internal/label"&gt;&lt;element uid="42834bfb-1ec1-4beb-bd64-eb83fb3cb3f3" value="" /&gt;&lt;/sisl&gt;</vt:lpwstr>
  </property>
  <property fmtid="{D5CDD505-2E9C-101B-9397-08002B2CF9AE}" pid="9" name="MSIP_Label_c968a81f-7ed4-4faa-9408-9652e001dd96_Enabled">
    <vt:lpwstr>true</vt:lpwstr>
  </property>
  <property fmtid="{D5CDD505-2E9C-101B-9397-08002B2CF9AE}" pid="10" name="MSIP_Label_c968a81f-7ed4-4faa-9408-9652e001dd96_SetDate">
    <vt:lpwstr>2022-03-22T17:13:22Z</vt:lpwstr>
  </property>
  <property fmtid="{D5CDD505-2E9C-101B-9397-08002B2CF9AE}" pid="11" name="MSIP_Label_c968a81f-7ed4-4faa-9408-9652e001dd96_Method">
    <vt:lpwstr>Standard</vt:lpwstr>
  </property>
  <property fmtid="{D5CDD505-2E9C-101B-9397-08002B2CF9AE}" pid="12" name="MSIP_Label_c968a81f-7ed4-4faa-9408-9652e001dd96_Name">
    <vt:lpwstr>Unrestricted</vt:lpwstr>
  </property>
  <property fmtid="{D5CDD505-2E9C-101B-9397-08002B2CF9AE}" pid="13" name="MSIP_Label_c968a81f-7ed4-4faa-9408-9652e001dd96_SiteId">
    <vt:lpwstr>b64da4ac-e800-4cfc-8931-e607f720a1b8</vt:lpwstr>
  </property>
  <property fmtid="{D5CDD505-2E9C-101B-9397-08002B2CF9AE}" pid="14" name="MSIP_Label_c968a81f-7ed4-4faa-9408-9652e001dd96_ActionId">
    <vt:lpwstr>fcb0d3c4-7108-4256-a711-7073c554e828</vt:lpwstr>
  </property>
  <property fmtid="{D5CDD505-2E9C-101B-9397-08002B2CF9AE}" pid="15" name="MSIP_Label_c968a81f-7ed4-4faa-9408-9652e001dd96_ContentBits">
    <vt:lpwstr>0</vt:lpwstr>
  </property>
  <property fmtid="{D5CDD505-2E9C-101B-9397-08002B2CF9AE}" pid="16" name="_dlc_DocIdItemGuid">
    <vt:lpwstr>27afada1-9e26-408c-850a-75acbd9dafc4</vt:lpwstr>
  </property>
</Properties>
</file>