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43" r:id="rId6"/>
    <p:sldMasterId id="2147483889" r:id="rId7"/>
  </p:sldMasterIdLst>
  <p:notesMasterIdLst>
    <p:notesMasterId r:id="rId39"/>
  </p:notesMasterIdLst>
  <p:handoutMasterIdLst>
    <p:handoutMasterId r:id="rId40"/>
  </p:handoutMasterIdLst>
  <p:sldIdLst>
    <p:sldId id="273" r:id="rId8"/>
    <p:sldId id="418" r:id="rId9"/>
    <p:sldId id="409" r:id="rId10"/>
    <p:sldId id="411" r:id="rId11"/>
    <p:sldId id="412" r:id="rId12"/>
    <p:sldId id="429" r:id="rId13"/>
    <p:sldId id="414" r:id="rId14"/>
    <p:sldId id="415" r:id="rId15"/>
    <p:sldId id="416" r:id="rId16"/>
    <p:sldId id="417" r:id="rId17"/>
    <p:sldId id="419" r:id="rId18"/>
    <p:sldId id="381" r:id="rId19"/>
    <p:sldId id="382" r:id="rId20"/>
    <p:sldId id="383" r:id="rId21"/>
    <p:sldId id="384" r:id="rId22"/>
    <p:sldId id="420" r:id="rId23"/>
    <p:sldId id="421" r:id="rId24"/>
    <p:sldId id="388" r:id="rId25"/>
    <p:sldId id="428" r:id="rId26"/>
    <p:sldId id="422" r:id="rId27"/>
    <p:sldId id="423" r:id="rId28"/>
    <p:sldId id="424" r:id="rId29"/>
    <p:sldId id="425" r:id="rId30"/>
    <p:sldId id="426" r:id="rId31"/>
    <p:sldId id="427" r:id="rId32"/>
    <p:sldId id="385" r:id="rId33"/>
    <p:sldId id="386" r:id="rId34"/>
    <p:sldId id="387" r:id="rId35"/>
    <p:sldId id="392" r:id="rId36"/>
    <p:sldId id="375" r:id="rId37"/>
    <p:sldId id="404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6E7376A-F403-414E-97C7-E4C84FF9061A}">
          <p14:sldIdLst>
            <p14:sldId id="273"/>
            <p14:sldId id="418"/>
            <p14:sldId id="409"/>
            <p14:sldId id="411"/>
            <p14:sldId id="412"/>
            <p14:sldId id="429"/>
            <p14:sldId id="414"/>
            <p14:sldId id="415"/>
            <p14:sldId id="416"/>
            <p14:sldId id="417"/>
            <p14:sldId id="419"/>
            <p14:sldId id="381"/>
            <p14:sldId id="382"/>
            <p14:sldId id="383"/>
            <p14:sldId id="384"/>
          </p14:sldIdLst>
        </p14:section>
        <p14:section name="UAS Lost Link" id="{FEE495BC-52C3-4C26-BD66-613D7445E3A3}">
          <p14:sldIdLst>
            <p14:sldId id="420"/>
            <p14:sldId id="421"/>
            <p14:sldId id="388"/>
          </p14:sldIdLst>
        </p14:section>
        <p14:section name="ATC Procedures" id="{3A1F5023-FE75-4C1C-A44E-7BF5FA70376B}">
          <p14:sldIdLst>
            <p14:sldId id="428"/>
            <p14:sldId id="422"/>
            <p14:sldId id="423"/>
            <p14:sldId id="424"/>
            <p14:sldId id="425"/>
            <p14:sldId id="426"/>
            <p14:sldId id="427"/>
            <p14:sldId id="385"/>
            <p14:sldId id="386"/>
            <p14:sldId id="387"/>
            <p14:sldId id="392"/>
          </p14:sldIdLst>
        </p14:section>
        <p14:section name="Conclusion" id="{B46AE54B-02E4-40D1-8070-9D381336ADB7}">
          <p14:sldIdLst>
            <p14:sldId id="375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orient="horz" pos="721">
          <p15:clr>
            <a:srgbClr val="A4A3A4"/>
          </p15:clr>
        </p15:guide>
        <p15:guide id="3" orient="horz" pos="3805">
          <p15:clr>
            <a:srgbClr val="A4A3A4"/>
          </p15:clr>
        </p15:guide>
        <p15:guide id="4" orient="horz" pos="3374">
          <p15:clr>
            <a:srgbClr val="A4A3A4"/>
          </p15:clr>
        </p15:guide>
        <p15:guide id="5" pos="3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zetta CTR Lucas" initials="" lastIdx="1" clrIdx="0"/>
  <p:cmAuthor id="2" name="Kennedy, Steven S. [US][NON-EMP]" initials="KSS[" lastIdx="39" clrIdx="1">
    <p:extLst>
      <p:ext uri="{19B8F6BF-5375-455C-9EA6-DF929625EA0E}">
        <p15:presenceInfo xmlns:p15="http://schemas.microsoft.com/office/powerpoint/2012/main" userId="S-1-5-21-727274380-931424960-1827182208-1340437" providerId="AD"/>
      </p:ext>
    </p:extLst>
  </p:cmAuthor>
  <p:cmAuthor id="3" name="Kristen_Leonard Thompson_Dembeck" initials="KT" lastIdx="51" clrIdx="2">
    <p:extLst>
      <p:ext uri="{19B8F6BF-5375-455C-9EA6-DF929625EA0E}">
        <p15:presenceInfo xmlns:p15="http://schemas.microsoft.com/office/powerpoint/2012/main" userId="a603942da9df4203" providerId="Windows Live"/>
      </p:ext>
    </p:extLst>
  </p:cmAuthor>
  <p:cmAuthor id="4" name="David Scott" initials="DS" lastIdx="1" clrIdx="3">
    <p:extLst>
      <p:ext uri="{19B8F6BF-5375-455C-9EA6-DF929625EA0E}">
        <p15:presenceInfo xmlns:p15="http://schemas.microsoft.com/office/powerpoint/2012/main" userId="0dba5c2a25f57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68"/>
    <a:srgbClr val="FFFF99"/>
    <a:srgbClr val="800080"/>
    <a:srgbClr val="FF0000"/>
    <a:srgbClr val="FFCC00"/>
    <a:srgbClr val="DDDDDD"/>
    <a:srgbClr val="C0C0C0"/>
    <a:srgbClr val="FFFF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4D536-EC73-4A68-9E19-11AE063D5AFD}" v="2" dt="2020-10-19T11:55:48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8" autoAdjust="0"/>
    <p:restoredTop sz="94717" autoAdjust="0"/>
  </p:normalViewPr>
  <p:slideViewPr>
    <p:cSldViewPr snapToGrid="0">
      <p:cViewPr varScale="1">
        <p:scale>
          <a:sx n="79" d="100"/>
          <a:sy n="79" d="100"/>
        </p:scale>
        <p:origin x="114" y="882"/>
      </p:cViewPr>
      <p:guideLst>
        <p:guide orient="horz" pos="528"/>
        <p:guide orient="horz" pos="721"/>
        <p:guide orient="horz" pos="3805"/>
        <p:guide orient="horz" pos="3374"/>
        <p:guide pos="3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48" Type="http://schemas.openxmlformats.org/officeDocument/2006/relationships/customXml" Target="../customXml/item6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cott" userId="0dba5c2a25f57aa7" providerId="LiveId" clId="{D26D3C7B-11A2-4C56-B037-79597CBC8D4B}"/>
    <pc:docChg chg="custSel delSld modSld modSection">
      <pc:chgData name="David Scott" userId="0dba5c2a25f57aa7" providerId="LiveId" clId="{D26D3C7B-11A2-4C56-B037-79597CBC8D4B}" dt="2020-03-06T15:33:01.371" v="4" actId="47"/>
      <pc:docMkLst>
        <pc:docMk/>
      </pc:docMkLst>
      <pc:sldChg chg="del">
        <pc:chgData name="David Scott" userId="0dba5c2a25f57aa7" providerId="LiveId" clId="{D26D3C7B-11A2-4C56-B037-79597CBC8D4B}" dt="2020-03-06T15:32:57.582" v="3" actId="47"/>
        <pc:sldMkLst>
          <pc:docMk/>
          <pc:sldMk cId="0" sldId="275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0" sldId="285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0" sldId="286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0" sldId="287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0" sldId="288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0" sldId="289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0" sldId="291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0" sldId="321"/>
        </pc:sldMkLst>
      </pc:sldChg>
      <pc:sldChg chg="del">
        <pc:chgData name="David Scott" userId="0dba5c2a25f57aa7" providerId="LiveId" clId="{D26D3C7B-11A2-4C56-B037-79597CBC8D4B}" dt="2020-03-06T15:33:01.371" v="4" actId="47"/>
        <pc:sldMkLst>
          <pc:docMk/>
          <pc:sldMk cId="1265602911" sldId="338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3023166219" sldId="358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964817063" sldId="359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1078344490" sldId="371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3086671521" sldId="372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1576632684" sldId="373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2660920763" sldId="374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1919997118" sldId="376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3699117876" sldId="377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1760444026" sldId="378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2377413556" sldId="379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3265177317" sldId="389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1349290621" sldId="390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2642347964" sldId="391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491370307" sldId="396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3463740998" sldId="398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175065462" sldId="399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1087803523" sldId="400"/>
        </pc:sldMkLst>
      </pc:sldChg>
      <pc:sldChg chg="del">
        <pc:chgData name="David Scott" userId="0dba5c2a25f57aa7" providerId="LiveId" clId="{D26D3C7B-11A2-4C56-B037-79597CBC8D4B}" dt="2020-03-06T15:32:57.582" v="3" actId="47"/>
        <pc:sldMkLst>
          <pc:docMk/>
          <pc:sldMk cId="2071506926" sldId="401"/>
        </pc:sldMkLst>
      </pc:sldChg>
      <pc:sldChg chg="modSp del addCm modCm">
        <pc:chgData name="David Scott" userId="0dba5c2a25f57aa7" providerId="LiveId" clId="{D26D3C7B-11A2-4C56-B037-79597CBC8D4B}" dt="2020-03-06T15:32:57.582" v="3" actId="47"/>
        <pc:sldMkLst>
          <pc:docMk/>
          <pc:sldMk cId="6685443" sldId="403"/>
        </pc:sldMkLst>
        <pc:spChg chg="mod">
          <ac:chgData name="David Scott" userId="0dba5c2a25f57aa7" providerId="LiveId" clId="{D26D3C7B-11A2-4C56-B037-79597CBC8D4B}" dt="2020-03-02T14:53:17.642" v="0" actId="13926"/>
          <ac:spMkLst>
            <pc:docMk/>
            <pc:sldMk cId="6685443" sldId="403"/>
            <ac:spMk id="4" creationId="{00000000-0000-0000-0000-000000000000}"/>
          </ac:spMkLst>
        </pc:spChg>
      </pc:sldChg>
    </pc:docChg>
  </pc:docChgLst>
  <pc:docChgLst>
    <pc:chgData name="David Scott" userId="0dba5c2a25f57aa7" providerId="LiveId" clId="{5EF4D536-EC73-4A68-9E19-11AE063D5AFD}"/>
    <pc:docChg chg="custSel modSld modMainMaster">
      <pc:chgData name="David Scott" userId="0dba5c2a25f57aa7" providerId="LiveId" clId="{5EF4D536-EC73-4A68-9E19-11AE063D5AFD}" dt="2020-11-05T14:45:28.784" v="74" actId="478"/>
      <pc:docMkLst>
        <pc:docMk/>
      </pc:docMkLst>
      <pc:sldChg chg="delSp modSp mod modClrScheme chgLayout">
        <pc:chgData name="David Scott" userId="0dba5c2a25f57aa7" providerId="LiveId" clId="{5EF4D536-EC73-4A68-9E19-11AE063D5AFD}" dt="2020-11-05T14:45:28.784" v="74" actId="478"/>
        <pc:sldMkLst>
          <pc:docMk/>
          <pc:sldMk cId="0" sldId="273"/>
        </pc:sldMkLst>
        <pc:spChg chg="del mod">
          <ac:chgData name="David Scott" userId="0dba5c2a25f57aa7" providerId="LiveId" clId="{5EF4D536-EC73-4A68-9E19-11AE063D5AFD}" dt="2020-11-05T14:45:22.384" v="73" actId="478"/>
          <ac:spMkLst>
            <pc:docMk/>
            <pc:sldMk cId="0" sldId="273"/>
            <ac:spMk id="4" creationId="{00000000-0000-0000-0000-000000000000}"/>
          </ac:spMkLst>
        </pc:spChg>
        <pc:spChg chg="del mod ord">
          <ac:chgData name="David Scott" userId="0dba5c2a25f57aa7" providerId="LiveId" clId="{5EF4D536-EC73-4A68-9E19-11AE063D5AFD}" dt="2020-11-05T14:45:13.815" v="72" actId="478"/>
          <ac:spMkLst>
            <pc:docMk/>
            <pc:sldMk cId="0" sldId="273"/>
            <ac:spMk id="7" creationId="{00000000-0000-0000-0000-000000000000}"/>
          </ac:spMkLst>
        </pc:spChg>
        <pc:spChg chg="del mod ord">
          <ac:chgData name="David Scott" userId="0dba5c2a25f57aa7" providerId="LiveId" clId="{5EF4D536-EC73-4A68-9E19-11AE063D5AFD}" dt="2020-11-05T14:45:28.784" v="74" actId="478"/>
          <ac:spMkLst>
            <pc:docMk/>
            <pc:sldMk cId="0" sldId="273"/>
            <ac:spMk id="18435" creationId="{00000000-0000-0000-0000-000000000000}"/>
          </ac:spMkLst>
        </pc:spChg>
      </pc:sldChg>
      <pc:sldChg chg="modSp">
        <pc:chgData name="David Scott" userId="0dba5c2a25f57aa7" providerId="LiveId" clId="{5EF4D536-EC73-4A68-9E19-11AE063D5AFD}" dt="2020-10-19T11:55:48.878" v="3" actId="6549"/>
        <pc:sldMkLst>
          <pc:docMk/>
          <pc:sldMk cId="1925984617" sldId="381"/>
        </pc:sldMkLst>
        <pc:spChg chg="mod">
          <ac:chgData name="David Scott" userId="0dba5c2a25f57aa7" providerId="LiveId" clId="{5EF4D536-EC73-4A68-9E19-11AE063D5AFD}" dt="2020-10-19T11:55:48.878" v="3" actId="6549"/>
          <ac:spMkLst>
            <pc:docMk/>
            <pc:sldMk cId="1925984617" sldId="381"/>
            <ac:spMk id="67587" creationId="{BF981C31-581E-4844-B6E5-8442FFCBF227}"/>
          </ac:spMkLst>
        </pc:spChg>
      </pc:sldChg>
      <pc:sldMasterChg chg="modSldLayout">
        <pc:chgData name="David Scott" userId="0dba5c2a25f57aa7" providerId="LiveId" clId="{5EF4D536-EC73-4A68-9E19-11AE063D5AFD}" dt="2020-11-05T14:44:21.268" v="70" actId="6549"/>
        <pc:sldMasterMkLst>
          <pc:docMk/>
          <pc:sldMasterMk cId="0" sldId="2147483843"/>
        </pc:sldMasterMkLst>
        <pc:sldLayoutChg chg="mod">
          <pc:chgData name="David Scott" userId="0dba5c2a25f57aa7" providerId="LiveId" clId="{5EF4D536-EC73-4A68-9E19-11AE063D5AFD}" dt="2020-11-05T14:42:11.554" v="4" actId="6014"/>
          <pc:sldLayoutMkLst>
            <pc:docMk/>
            <pc:sldMasterMk cId="0" sldId="2147483843"/>
            <pc:sldLayoutMk cId="1753290932" sldId="2147483874"/>
          </pc:sldLayoutMkLst>
        </pc:sldLayoutChg>
        <pc:sldLayoutChg chg="modSp mod">
          <pc:chgData name="David Scott" userId="0dba5c2a25f57aa7" providerId="LiveId" clId="{5EF4D536-EC73-4A68-9E19-11AE063D5AFD}" dt="2020-11-05T14:44:21.268" v="70" actId="6549"/>
          <pc:sldLayoutMkLst>
            <pc:docMk/>
            <pc:sldMasterMk cId="0" sldId="2147483843"/>
            <pc:sldLayoutMk cId="3646265548" sldId="2147483888"/>
          </pc:sldLayoutMkLst>
          <pc:spChg chg="mod">
            <ac:chgData name="David Scott" userId="0dba5c2a25f57aa7" providerId="LiveId" clId="{5EF4D536-EC73-4A68-9E19-11AE063D5AFD}" dt="2020-11-05T14:44:21.268" v="70" actId="6549"/>
            <ac:spMkLst>
              <pc:docMk/>
              <pc:sldMasterMk cId="0" sldId="2147483843"/>
              <pc:sldLayoutMk cId="3646265548" sldId="2147483888"/>
              <ac:spMk id="19" creationId="{DF1F7D3C-8488-4489-9564-D71EC02FE9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AA1B577-6967-43EC-921C-F607F561C3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-4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5F9FD67-A421-4C5A-B5CF-D4B819076D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-4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97AC051-4118-49BB-9530-6B800532016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-4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03E4A43-31C9-4581-BA52-DA4BCECB42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651D87-AB94-4165-BC78-1480ED8E1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249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1BF39C5-FBA0-4701-BB05-D23D820936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-4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18B6975-578A-4A64-829C-75E265A496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-4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79B8BF4-91C2-448C-AA32-6D3594DD1A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8159AE3F-0D24-4B1F-867B-5378A96C11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-4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0CDC7A98-591D-48B8-876E-263FED0DBC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C02767-939B-481A-8DE3-ECA2CB1BD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8393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4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4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4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4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4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E2A51D-B352-49B2-B8CF-E0530DC1E2F4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7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2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38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D4DB1-552B-433B-A132-58EA20F2BB54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04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EE30B-F91D-4E6B-A318-B666FA60A7C4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87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0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335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195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11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BE5D6-1370-4474-8158-A9BCCF3125D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61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14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11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332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420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613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631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221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924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BE5D6-1370-4474-8158-A9BCCF3125D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96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1D9CEC-2637-448E-A85E-3BCC725B59C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37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0187E0-4440-439F-AB2A-F9F52CFF309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3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0187E0-4440-439F-AB2A-F9F52CFF309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6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692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202A1-2E5B-4062-A91C-99929702DF8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5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52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95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29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40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47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3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02767-939B-481A-8DE3-ECA2CB1BD6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47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F159-A7F4-4D11-AFF4-29FF76AD90FF}"/>
              </a:ext>
            </a:extLst>
          </p:cNvPr>
          <p:cNvSpPr txBox="1">
            <a:spLocks/>
          </p:cNvSpPr>
          <p:nvPr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6AD8ED7-76BA-4C34-8567-BC14C852D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altLang="en-US" sz="18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B6BB3B-485D-43A8-AD61-1BE9597B9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6337300"/>
            <a:ext cx="3280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0" dirty="0">
                <a:solidFill>
                  <a:schemeClr val="bg1"/>
                </a:solidFill>
              </a:rPr>
              <a:t>Lesson 10: Lost</a:t>
            </a:r>
            <a:r>
              <a:rPr lang="en-US" altLang="en-US" sz="1200" b="0" baseline="0" dirty="0">
                <a:solidFill>
                  <a:schemeClr val="bg1"/>
                </a:solidFill>
              </a:rPr>
              <a:t> Communications Procedures</a:t>
            </a:r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007062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57020"/>
          </a:xfr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9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</a:t>
            </a:r>
            <a:r>
              <a:rPr lang="en-US" sz="4000" b="1" kern="1200" baseline="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A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10: Lost Communications Procedures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265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4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37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nn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Xxxxxxx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Xxxxxxx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</a:t>
            </a: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Xxxxx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Draft 4.0.2020.04</a:t>
            </a:r>
          </a:p>
        </p:txBody>
      </p:sp>
    </p:spTree>
    <p:extLst>
      <p:ext uri="{BB962C8B-B14F-4D97-AF65-F5344CB8AC3E}">
        <p14:creationId xmlns:p14="http://schemas.microsoft.com/office/powerpoint/2010/main" val="290967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</a:t>
            </a:r>
            <a:r>
              <a:rPr lang="en-US" sz="2800" b="1" dirty="0" smtClean="0"/>
              <a:t>lesson, </a:t>
            </a:r>
            <a:r>
              <a:rPr lang="en-US" sz="2800" b="1" dirty="0"/>
              <a:t>you will be able </a:t>
            </a:r>
            <a:r>
              <a:rPr lang="en-US" sz="2800" b="1" dirty="0" smtClean="0"/>
              <a:t>to identify:</a:t>
            </a:r>
            <a:r>
              <a:rPr lang="en-US" sz="2800" b="0" i="1" dirty="0" smtClean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3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3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9018-CD7B-4354-9988-902F19E56A72}"/>
              </a:ext>
            </a:extLst>
          </p:cNvPr>
          <p:cNvSpPr txBox="1"/>
          <p:nvPr userDrawn="1"/>
        </p:nvSpPr>
        <p:spPr>
          <a:xfrm>
            <a:off x="426139" y="295345"/>
            <a:ext cx="2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35781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altLang="en-US" sz="1800" dirty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33488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81075" y="6337300"/>
            <a:ext cx="3280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0" dirty="0">
                <a:solidFill>
                  <a:schemeClr val="bg1"/>
                </a:solidFill>
              </a:rPr>
              <a:t>Lesson 10: Lost</a:t>
            </a:r>
            <a:r>
              <a:rPr lang="en-US" altLang="en-US" sz="1200" b="0" baseline="0" dirty="0">
                <a:solidFill>
                  <a:schemeClr val="bg1"/>
                </a:solidFill>
              </a:rPr>
              <a:t> Communications Procedures</a:t>
            </a:r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228600" indent="-228600" algn="r" rt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88" r:id="rId2"/>
    <p:sldLayoutId id="2147483877" r:id="rId3"/>
    <p:sldLayoutId id="2147483883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5" y="6337300"/>
            <a:ext cx="3280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0" dirty="0">
                <a:solidFill>
                  <a:schemeClr val="bg1"/>
                </a:solidFill>
              </a:rPr>
              <a:t>Lesson 10: Lost</a:t>
            </a:r>
            <a:r>
              <a:rPr lang="en-US" altLang="en-US" sz="1200" b="0" baseline="0" dirty="0">
                <a:solidFill>
                  <a:schemeClr val="bg1"/>
                </a:solidFill>
              </a:rPr>
              <a:t> Communications Procedures</a:t>
            </a:r>
            <a:endParaRPr lang="en-US" alt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6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pilot should monitor the NAVAID voice feature, then attempt to reestablish communications: </a:t>
            </a:r>
          </a:p>
          <a:p>
            <a:pPr lvl="1"/>
            <a:r>
              <a:rPr lang="en-US" dirty="0"/>
              <a:t>On previously assigned </a:t>
            </a:r>
            <a:r>
              <a:rPr lang="en-US" dirty="0" smtClean="0"/>
              <a:t>frequency, or </a:t>
            </a:r>
            <a:endParaRPr lang="en-US" dirty="0"/>
          </a:p>
          <a:p>
            <a:pPr lvl="1"/>
            <a:r>
              <a:rPr lang="en-US" dirty="0"/>
              <a:t>With </a:t>
            </a:r>
            <a:r>
              <a:rPr lang="en-US" dirty="0" smtClean="0"/>
              <a:t>an FSS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IFR COM Failure </a:t>
            </a:r>
            <a:r>
              <a:rPr lang="en-US" dirty="0"/>
              <a:t>- NAVAID Voice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09" y="3510269"/>
            <a:ext cx="3436635" cy="23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Contact ATC on the previously assigned frequency</a:t>
            </a:r>
          </a:p>
          <a:p>
            <a:r>
              <a:rPr lang="en-US" dirty="0"/>
              <a:t>Contact an FSS</a:t>
            </a:r>
          </a:p>
          <a:p>
            <a:pPr lvl="1"/>
            <a:r>
              <a:rPr lang="en-US" dirty="0"/>
              <a:t>Advise radio communications have been lost</a:t>
            </a:r>
          </a:p>
          <a:p>
            <a:pPr lvl="1"/>
            <a:r>
              <a:rPr lang="en-US" dirty="0"/>
              <a:t>Request further clearance from the controlling facility</a:t>
            </a:r>
          </a:p>
          <a:p>
            <a:r>
              <a:rPr lang="en-US" dirty="0"/>
              <a:t>Monitor 121.5/243.0 </a:t>
            </a:r>
            <a:r>
              <a:rPr lang="en-US" dirty="0" err="1"/>
              <a:t>Mhz</a:t>
            </a:r>
            <a:endParaRPr lang="en-US" dirty="0"/>
          </a:p>
          <a:p>
            <a:r>
              <a:rPr lang="en-US" dirty="0"/>
              <a:t>Use any other means of communications, e.g</a:t>
            </a:r>
            <a:r>
              <a:rPr lang="en-US" dirty="0" smtClean="0"/>
              <a:t>., contract </a:t>
            </a:r>
            <a:r>
              <a:rPr lang="en-US" dirty="0"/>
              <a:t>datalink service provider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Reestablishing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Knowledge Check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F981C31-581E-4844-B6E5-8442FFCBF2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76" y="1325880"/>
            <a:ext cx="8050213" cy="439102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800" dirty="0"/>
              <a:t>What is one method of issuing a clearance to an aircraft when two-way communications have been lost? </a:t>
            </a:r>
            <a:endParaRPr lang="en-US" sz="2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 smtClean="0"/>
              <a:t>Use NAVAID text feature</a:t>
            </a:r>
            <a:endParaRPr lang="en-US" sz="2400" dirty="0"/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Issue clearances through Search and Rescue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Use NAVAID voice feature</a:t>
            </a:r>
            <a:endParaRPr lang="en-US" sz="24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419100" cy="396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0" y="3257550"/>
            <a:ext cx="9144000" cy="5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Freeform 6"/>
          <p:cNvSpPr>
            <a:spLocks/>
          </p:cNvSpPr>
          <p:nvPr/>
        </p:nvSpPr>
        <p:spPr bwMode="auto">
          <a:xfrm>
            <a:off x="258763" y="1144588"/>
            <a:ext cx="8615362" cy="1560512"/>
          </a:xfrm>
          <a:custGeom>
            <a:avLst/>
            <a:gdLst>
              <a:gd name="T0" fmla="*/ 0 w 5427"/>
              <a:gd name="T1" fmla="*/ 2147483646 h 983"/>
              <a:gd name="T2" fmla="*/ 0 w 5427"/>
              <a:gd name="T3" fmla="*/ 0 h 983"/>
              <a:gd name="T4" fmla="*/ 2147483646 w 5427"/>
              <a:gd name="T5" fmla="*/ 0 h 983"/>
              <a:gd name="T6" fmla="*/ 2147483646 w 5427"/>
              <a:gd name="T7" fmla="*/ 2147483646 h 983"/>
              <a:gd name="T8" fmla="*/ 0 w 5427"/>
              <a:gd name="T9" fmla="*/ 2147483646 h 9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27"/>
              <a:gd name="T16" fmla="*/ 0 h 983"/>
              <a:gd name="T17" fmla="*/ 5427 w 5427"/>
              <a:gd name="T18" fmla="*/ 983 h 9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27" h="983">
                <a:moveTo>
                  <a:pt x="0" y="982"/>
                </a:moveTo>
                <a:lnTo>
                  <a:pt x="0" y="0"/>
                </a:lnTo>
                <a:lnTo>
                  <a:pt x="5426" y="0"/>
                </a:lnTo>
                <a:lnTo>
                  <a:pt x="5426" y="982"/>
                </a:lnTo>
                <a:lnTo>
                  <a:pt x="0" y="982"/>
                </a:lnTo>
              </a:path>
            </a:pathLst>
          </a:custGeom>
          <a:solidFill>
            <a:srgbClr val="FFFFCC"/>
          </a:solidFill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2308225" y="2082800"/>
            <a:ext cx="1411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2308225" y="2373313"/>
            <a:ext cx="1411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9"/>
          <p:cNvSpPr>
            <a:spLocks noChangeShapeType="1"/>
          </p:cNvSpPr>
          <p:nvPr/>
        </p:nvSpPr>
        <p:spPr bwMode="auto">
          <a:xfrm flipV="1">
            <a:off x="2741613" y="2082800"/>
            <a:ext cx="0" cy="284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10"/>
          <p:cNvSpPr>
            <a:spLocks noChangeShapeType="1"/>
          </p:cNvSpPr>
          <p:nvPr/>
        </p:nvSpPr>
        <p:spPr bwMode="auto">
          <a:xfrm>
            <a:off x="8051800" y="1166813"/>
            <a:ext cx="0" cy="1519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11"/>
          <p:cNvSpPr>
            <a:spLocks noChangeShapeType="1"/>
          </p:cNvSpPr>
          <p:nvPr/>
        </p:nvSpPr>
        <p:spPr bwMode="auto">
          <a:xfrm flipV="1">
            <a:off x="3729038" y="1152525"/>
            <a:ext cx="0" cy="153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12"/>
          <p:cNvSpPr>
            <a:spLocks noChangeShapeType="1"/>
          </p:cNvSpPr>
          <p:nvPr/>
        </p:nvSpPr>
        <p:spPr bwMode="auto">
          <a:xfrm>
            <a:off x="2305050" y="1143000"/>
            <a:ext cx="0" cy="1544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3"/>
          <p:cNvSpPr>
            <a:spLocks noChangeShapeType="1"/>
          </p:cNvSpPr>
          <p:nvPr/>
        </p:nvSpPr>
        <p:spPr bwMode="auto">
          <a:xfrm>
            <a:off x="4862513" y="1141413"/>
            <a:ext cx="0" cy="1546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4"/>
          <p:cNvSpPr>
            <a:spLocks noChangeShapeType="1"/>
          </p:cNvSpPr>
          <p:nvPr/>
        </p:nvSpPr>
        <p:spPr bwMode="auto">
          <a:xfrm>
            <a:off x="5618163" y="1141413"/>
            <a:ext cx="0" cy="1546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352425" y="1184275"/>
            <a:ext cx="884858" cy="147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dirty="0"/>
              <a:t>N482W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dirty="0"/>
              <a:t>BE20/G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T275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      </a:t>
            </a:r>
            <a:endParaRPr lang="en-US" altLang="en-US" sz="2000" dirty="0"/>
          </a:p>
          <a:p>
            <a:pPr eaLnBrk="1" hangingPunct="1">
              <a:spcBef>
                <a:spcPct val="10000"/>
              </a:spcBef>
            </a:pPr>
            <a:endParaRPr lang="en-US" altLang="en-US" dirty="0"/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3054350" y="123825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2363788" y="2409825"/>
            <a:ext cx="4103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FJS</a:t>
            </a:r>
          </a:p>
        </p:txBody>
      </p:sp>
      <p:sp>
        <p:nvSpPr>
          <p:cNvPr id="53263" name="Rectangle 18"/>
          <p:cNvSpPr>
            <a:spLocks noChangeArrowheads="1"/>
          </p:cNvSpPr>
          <p:nvPr/>
        </p:nvSpPr>
        <p:spPr bwMode="auto">
          <a:xfrm>
            <a:off x="5688013" y="1236663"/>
            <a:ext cx="21800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KSAC SAC V23 BTG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KVUO</a:t>
            </a:r>
          </a:p>
        </p:txBody>
      </p:sp>
      <p:sp>
        <p:nvSpPr>
          <p:cNvPr id="53264" name="Rectangle 19"/>
          <p:cNvSpPr>
            <a:spLocks noChangeArrowheads="1"/>
          </p:cNvSpPr>
          <p:nvPr/>
        </p:nvSpPr>
        <p:spPr bwMode="auto">
          <a:xfrm>
            <a:off x="5721350" y="2351088"/>
            <a:ext cx="2174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solidFill>
                  <a:srgbClr val="000000"/>
                </a:solidFill>
              </a:rPr>
              <a:t>EFC V495 BTG</a:t>
            </a:r>
          </a:p>
        </p:txBody>
      </p:sp>
      <p:sp>
        <p:nvSpPr>
          <p:cNvPr id="53265" name="Line 20"/>
          <p:cNvSpPr>
            <a:spLocks noChangeShapeType="1"/>
          </p:cNvSpPr>
          <p:nvPr/>
        </p:nvSpPr>
        <p:spPr bwMode="auto">
          <a:xfrm>
            <a:off x="1560513" y="1157288"/>
            <a:ext cx="0" cy="152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Rectangle 21"/>
          <p:cNvSpPr>
            <a:spLocks noChangeArrowheads="1"/>
          </p:cNvSpPr>
          <p:nvPr/>
        </p:nvSpPr>
        <p:spPr bwMode="auto">
          <a:xfrm>
            <a:off x="8348663" y="1554163"/>
            <a:ext cx="2476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3267" name="Rectangle 22"/>
          <p:cNvSpPr>
            <a:spLocks noChangeArrowheads="1"/>
          </p:cNvSpPr>
          <p:nvPr/>
        </p:nvSpPr>
        <p:spPr bwMode="auto">
          <a:xfrm>
            <a:off x="3884613" y="1189038"/>
            <a:ext cx="43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160</a:t>
            </a:r>
          </a:p>
        </p:txBody>
      </p:sp>
      <p:sp>
        <p:nvSpPr>
          <p:cNvPr id="53268" name="Rectangle 23"/>
          <p:cNvSpPr>
            <a:spLocks noChangeArrowheads="1"/>
          </p:cNvSpPr>
          <p:nvPr/>
        </p:nvSpPr>
        <p:spPr bwMode="auto">
          <a:xfrm>
            <a:off x="4948238" y="1192213"/>
            <a:ext cx="500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OED</a:t>
            </a:r>
          </a:p>
        </p:txBody>
      </p:sp>
      <p:sp>
        <p:nvSpPr>
          <p:cNvPr id="53269" name="Rectangle 31"/>
          <p:cNvSpPr>
            <a:spLocks noChangeArrowheads="1"/>
          </p:cNvSpPr>
          <p:nvPr/>
        </p:nvSpPr>
        <p:spPr bwMode="auto">
          <a:xfrm>
            <a:off x="1676400" y="1203325"/>
            <a:ext cx="50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RBL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1649</a:t>
            </a:r>
          </a:p>
        </p:txBody>
      </p:sp>
      <p:sp>
        <p:nvSpPr>
          <p:cNvPr id="53270" name="Rectangle 32"/>
          <p:cNvSpPr>
            <a:spLocks noChangeArrowheads="1"/>
          </p:cNvSpPr>
          <p:nvPr/>
        </p:nvSpPr>
        <p:spPr bwMode="auto">
          <a:xfrm>
            <a:off x="2493963" y="1665288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53271" name="Rectangle 33"/>
          <p:cNvSpPr>
            <a:spLocks noChangeArrowheads="1"/>
          </p:cNvSpPr>
          <p:nvPr/>
        </p:nvSpPr>
        <p:spPr bwMode="auto">
          <a:xfrm>
            <a:off x="2381250" y="208915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53272" name="Rectangle 34"/>
          <p:cNvSpPr>
            <a:spLocks noChangeArrowheads="1"/>
          </p:cNvSpPr>
          <p:nvPr/>
        </p:nvSpPr>
        <p:spPr bwMode="auto">
          <a:xfrm>
            <a:off x="8113713" y="11795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6335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8A94C36-F160-4441-8AD8-DC13FDCDA3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76" y="2834640"/>
            <a:ext cx="8050213" cy="58029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sz="2400" dirty="0"/>
              <a:t>N482W was cleared to FJS and advised to expect further clearance via the routing indicated. If communications failure occurs, what action should the pilot take?</a:t>
            </a:r>
            <a:endParaRPr lang="en-US" sz="2000" b="0" dirty="0"/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Hold indefinitely at FJS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Proceed to BTG via V23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Proceed to BTG via FJS V495</a:t>
            </a:r>
          </a:p>
          <a:p>
            <a:pPr marL="1027113" lvl="1" indent="-627063">
              <a:spcBef>
                <a:spcPct val="40000"/>
              </a:spcBef>
              <a:buFontTx/>
              <a:buAutoNum type="alphaUcPeriod"/>
              <a:defRPr/>
            </a:pPr>
            <a:endParaRPr lang="en-US" sz="20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419100" cy="396240"/>
          </a:xfrm>
          <a:prstGeom prst="rect">
            <a:avLst/>
          </a:prstGeom>
        </p:spPr>
      </p:pic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sz="4000" dirty="0"/>
              <a:t>Knowledge Check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9" name="Group 52"/>
          <p:cNvGrpSpPr>
            <a:grpSpLocks/>
          </p:cNvGrpSpPr>
          <p:nvPr/>
        </p:nvGrpSpPr>
        <p:grpSpPr bwMode="auto">
          <a:xfrm>
            <a:off x="268288" y="1112314"/>
            <a:ext cx="8615361" cy="1563687"/>
            <a:chOff x="169" y="632"/>
            <a:chExt cx="5427" cy="985"/>
          </a:xfrm>
        </p:grpSpPr>
        <p:sp>
          <p:nvSpPr>
            <p:cNvPr id="55303" name="Freeform 6"/>
            <p:cNvSpPr>
              <a:spLocks/>
            </p:cNvSpPr>
            <p:nvPr/>
          </p:nvSpPr>
          <p:spPr bwMode="auto">
            <a:xfrm>
              <a:off x="169" y="634"/>
              <a:ext cx="5427" cy="983"/>
            </a:xfrm>
            <a:custGeom>
              <a:avLst/>
              <a:gdLst>
                <a:gd name="T0" fmla="*/ 0 w 5427"/>
                <a:gd name="T1" fmla="*/ 2147468267 h 983"/>
                <a:gd name="T2" fmla="*/ 0 w 5427"/>
                <a:gd name="T3" fmla="*/ 0 h 983"/>
                <a:gd name="T4" fmla="*/ 2147468027 w 5427"/>
                <a:gd name="T5" fmla="*/ 0 h 983"/>
                <a:gd name="T6" fmla="*/ 2147468027 w 5427"/>
                <a:gd name="T7" fmla="*/ 2147468267 h 983"/>
                <a:gd name="T8" fmla="*/ 0 w 5427"/>
                <a:gd name="T9" fmla="*/ 2147468267 h 9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27"/>
                <a:gd name="T16" fmla="*/ 0 h 983"/>
                <a:gd name="T17" fmla="*/ 5427 w 5427"/>
                <a:gd name="T18" fmla="*/ 983 h 9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27" h="983">
                  <a:moveTo>
                    <a:pt x="0" y="982"/>
                  </a:moveTo>
                  <a:lnTo>
                    <a:pt x="0" y="0"/>
                  </a:lnTo>
                  <a:lnTo>
                    <a:pt x="5426" y="0"/>
                  </a:lnTo>
                  <a:lnTo>
                    <a:pt x="5426" y="982"/>
                  </a:lnTo>
                  <a:lnTo>
                    <a:pt x="0" y="982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4" name="Line 7"/>
            <p:cNvSpPr>
              <a:spLocks noChangeShapeType="1"/>
            </p:cNvSpPr>
            <p:nvPr/>
          </p:nvSpPr>
          <p:spPr bwMode="auto">
            <a:xfrm>
              <a:off x="1460" y="1225"/>
              <a:ext cx="8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Line 8"/>
            <p:cNvSpPr>
              <a:spLocks noChangeShapeType="1"/>
            </p:cNvSpPr>
            <p:nvPr/>
          </p:nvSpPr>
          <p:spPr bwMode="auto">
            <a:xfrm>
              <a:off x="1460" y="1408"/>
              <a:ext cx="8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6" name="Line 9"/>
            <p:cNvSpPr>
              <a:spLocks noChangeShapeType="1"/>
            </p:cNvSpPr>
            <p:nvPr/>
          </p:nvSpPr>
          <p:spPr bwMode="auto">
            <a:xfrm flipV="1">
              <a:off x="1733" y="1225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Line 10"/>
            <p:cNvSpPr>
              <a:spLocks noChangeShapeType="1"/>
            </p:cNvSpPr>
            <p:nvPr/>
          </p:nvSpPr>
          <p:spPr bwMode="auto">
            <a:xfrm>
              <a:off x="5078" y="648"/>
              <a:ext cx="0" cy="9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Line 11"/>
            <p:cNvSpPr>
              <a:spLocks noChangeShapeType="1"/>
            </p:cNvSpPr>
            <p:nvPr/>
          </p:nvSpPr>
          <p:spPr bwMode="auto">
            <a:xfrm flipV="1">
              <a:off x="2355" y="639"/>
              <a:ext cx="0" cy="9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Line 12"/>
            <p:cNvSpPr>
              <a:spLocks noChangeShapeType="1"/>
            </p:cNvSpPr>
            <p:nvPr/>
          </p:nvSpPr>
          <p:spPr bwMode="auto">
            <a:xfrm>
              <a:off x="1458" y="633"/>
              <a:ext cx="0" cy="9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0" name="Line 13"/>
            <p:cNvSpPr>
              <a:spLocks noChangeShapeType="1"/>
            </p:cNvSpPr>
            <p:nvPr/>
          </p:nvSpPr>
          <p:spPr bwMode="auto">
            <a:xfrm>
              <a:off x="3069" y="632"/>
              <a:ext cx="0" cy="9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1" name="Line 14"/>
            <p:cNvSpPr>
              <a:spLocks noChangeShapeType="1"/>
            </p:cNvSpPr>
            <p:nvPr/>
          </p:nvSpPr>
          <p:spPr bwMode="auto">
            <a:xfrm>
              <a:off x="3545" y="632"/>
              <a:ext cx="0" cy="9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Rectangle 15"/>
            <p:cNvSpPr>
              <a:spLocks noChangeArrowheads="1"/>
            </p:cNvSpPr>
            <p:nvPr/>
          </p:nvSpPr>
          <p:spPr bwMode="auto">
            <a:xfrm>
              <a:off x="228" y="659"/>
              <a:ext cx="509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US" altLang="en-US" sz="2000" dirty="0"/>
                <a:t>N15M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altLang="en-US" dirty="0"/>
                <a:t>BE36/G</a:t>
              </a:r>
            </a:p>
            <a:p>
              <a:pPr eaLnBrk="1" hangingPunct="1">
                <a:lnSpc>
                  <a:spcPct val="95000"/>
                </a:lnSpc>
              </a:pPr>
              <a:r>
                <a:rPr lang="en-US" altLang="en-US" dirty="0"/>
                <a:t>T160</a:t>
              </a:r>
            </a:p>
            <a:p>
              <a:pPr eaLnBrk="1" hangingPunct="1">
                <a:lnSpc>
                  <a:spcPct val="95000"/>
                </a:lnSpc>
              </a:pPr>
              <a:r>
                <a:rPr lang="en-US" altLang="en-US" dirty="0"/>
                <a:t>      </a:t>
              </a:r>
              <a:endParaRPr lang="en-US" altLang="en-US" sz="2000" dirty="0"/>
            </a:p>
            <a:p>
              <a:pPr eaLnBrk="1" hangingPunct="1">
                <a:spcBef>
                  <a:spcPct val="10000"/>
                </a:spcBef>
              </a:pPr>
              <a:endParaRPr lang="en-US" altLang="en-US" dirty="0"/>
            </a:p>
          </p:txBody>
        </p:sp>
        <p:sp>
          <p:nvSpPr>
            <p:cNvPr id="55313" name="Rectangle 16"/>
            <p:cNvSpPr>
              <a:spLocks noChangeArrowheads="1"/>
            </p:cNvSpPr>
            <p:nvPr/>
          </p:nvSpPr>
          <p:spPr bwMode="auto">
            <a:xfrm>
              <a:off x="1781" y="1229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000000"/>
                  </a:solidFill>
                </a:rPr>
                <a:t>1502</a:t>
              </a:r>
            </a:p>
          </p:txBody>
        </p:sp>
        <p:sp>
          <p:nvSpPr>
            <p:cNvPr id="55314" name="Rectangle 17"/>
            <p:cNvSpPr>
              <a:spLocks noChangeArrowheads="1"/>
            </p:cNvSpPr>
            <p:nvPr/>
          </p:nvSpPr>
          <p:spPr bwMode="auto">
            <a:xfrm>
              <a:off x="1495" y="1431"/>
              <a:ext cx="9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rgbClr val="000000"/>
                  </a:solidFill>
                </a:rPr>
                <a:t>KRDD </a:t>
              </a:r>
              <a:r>
                <a:rPr lang="en-US" altLang="en-US" dirty="0">
                  <a:solidFill>
                    <a:srgbClr val="000000"/>
                  </a:solidFill>
                </a:rPr>
                <a:t>P1500</a:t>
              </a:r>
            </a:p>
          </p:txBody>
        </p:sp>
        <p:sp>
          <p:nvSpPr>
            <p:cNvPr id="55315" name="Rectangle 18"/>
            <p:cNvSpPr>
              <a:spLocks noChangeArrowheads="1"/>
            </p:cNvSpPr>
            <p:nvPr/>
          </p:nvSpPr>
          <p:spPr bwMode="auto">
            <a:xfrm>
              <a:off x="3589" y="692"/>
              <a:ext cx="151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KRDD RBL V332 HNW</a:t>
              </a:r>
            </a:p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KJAQ</a:t>
              </a: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989" y="642"/>
              <a:ext cx="0" cy="9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5167" y="1004"/>
              <a:ext cx="2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i="1">
                  <a:solidFill>
                    <a:srgbClr val="000000"/>
                  </a:solidFill>
                </a:rPr>
                <a:t>D-A</a:t>
              </a:r>
            </a:p>
          </p:txBody>
        </p:sp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2502" y="662"/>
              <a:ext cx="2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55319" name="Rectangle 23"/>
            <p:cNvSpPr>
              <a:spLocks noChangeArrowheads="1"/>
            </p:cNvSpPr>
            <p:nvPr/>
          </p:nvSpPr>
          <p:spPr bwMode="auto">
            <a:xfrm>
              <a:off x="3123" y="664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PNC</a:t>
              </a:r>
            </a:p>
          </p:txBody>
        </p:sp>
        <p:sp>
          <p:nvSpPr>
            <p:cNvPr id="55320" name="Freeform 24"/>
            <p:cNvSpPr>
              <a:spLocks/>
            </p:cNvSpPr>
            <p:nvPr/>
          </p:nvSpPr>
          <p:spPr bwMode="auto">
            <a:xfrm>
              <a:off x="2135" y="795"/>
              <a:ext cx="130" cy="324"/>
            </a:xfrm>
            <a:custGeom>
              <a:avLst/>
              <a:gdLst>
                <a:gd name="T0" fmla="*/ 2147467792 w 130"/>
                <a:gd name="T1" fmla="*/ 2147467991 h 324"/>
                <a:gd name="T2" fmla="*/ 2147467792 w 130"/>
                <a:gd name="T3" fmla="*/ 2147467991 h 324"/>
                <a:gd name="T4" fmla="*/ 0 w 130"/>
                <a:gd name="T5" fmla="*/ 2147467991 h 324"/>
                <a:gd name="T6" fmla="*/ 0 w 130"/>
                <a:gd name="T7" fmla="*/ 2147467991 h 324"/>
                <a:gd name="T8" fmla="*/ 2147467792 w 130"/>
                <a:gd name="T9" fmla="*/ 0 h 324"/>
                <a:gd name="T10" fmla="*/ 2147467792 w 130"/>
                <a:gd name="T11" fmla="*/ 2147467991 h 324"/>
                <a:gd name="T12" fmla="*/ 2147467792 w 130"/>
                <a:gd name="T13" fmla="*/ 2147467991 h 324"/>
                <a:gd name="T14" fmla="*/ 2147467792 w 130"/>
                <a:gd name="T15" fmla="*/ 2147467991 h 324"/>
                <a:gd name="T16" fmla="*/ 2147467792 w 130"/>
                <a:gd name="T17" fmla="*/ 2147467991 h 324"/>
                <a:gd name="T18" fmla="*/ 2147467792 w 130"/>
                <a:gd name="T19" fmla="*/ 2147467991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324"/>
                <a:gd name="T32" fmla="*/ 130 w 130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324">
                  <a:moveTo>
                    <a:pt x="51" y="323"/>
                  </a:moveTo>
                  <a:lnTo>
                    <a:pt x="51" y="65"/>
                  </a:lnTo>
                  <a:lnTo>
                    <a:pt x="0" y="126"/>
                  </a:lnTo>
                  <a:lnTo>
                    <a:pt x="0" y="77"/>
                  </a:lnTo>
                  <a:lnTo>
                    <a:pt x="64" y="0"/>
                  </a:lnTo>
                  <a:lnTo>
                    <a:pt x="129" y="77"/>
                  </a:lnTo>
                  <a:lnTo>
                    <a:pt x="129" y="126"/>
                  </a:lnTo>
                  <a:lnTo>
                    <a:pt x="77" y="65"/>
                  </a:lnTo>
                  <a:lnTo>
                    <a:pt x="77" y="323"/>
                  </a:lnTo>
                  <a:lnTo>
                    <a:pt x="51" y="3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21" name="Group 26"/>
            <p:cNvGrpSpPr>
              <a:grpSpLocks/>
            </p:cNvGrpSpPr>
            <p:nvPr/>
          </p:nvGrpSpPr>
          <p:grpSpPr bwMode="auto">
            <a:xfrm>
              <a:off x="2407" y="688"/>
              <a:ext cx="69" cy="138"/>
              <a:chOff x="2473" y="1383"/>
              <a:chExt cx="69" cy="138"/>
            </a:xfrm>
          </p:grpSpPr>
          <p:sp>
            <p:nvSpPr>
              <p:cNvPr id="55325" name="Freeform 27"/>
              <p:cNvSpPr>
                <a:spLocks/>
              </p:cNvSpPr>
              <p:nvPr/>
            </p:nvSpPr>
            <p:spPr bwMode="auto">
              <a:xfrm>
                <a:off x="2473" y="1383"/>
                <a:ext cx="69" cy="64"/>
              </a:xfrm>
              <a:custGeom>
                <a:avLst/>
                <a:gdLst>
                  <a:gd name="T0" fmla="*/ 0 w 69"/>
                  <a:gd name="T1" fmla="*/ 63 h 64"/>
                  <a:gd name="T2" fmla="*/ 36 w 69"/>
                  <a:gd name="T3" fmla="*/ 0 h 64"/>
                  <a:gd name="T4" fmla="*/ 68 w 69"/>
                  <a:gd name="T5" fmla="*/ 60 h 64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64"/>
                  <a:gd name="T11" fmla="*/ 69 w 6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64">
                    <a:moveTo>
                      <a:pt x="0" y="63"/>
                    </a:moveTo>
                    <a:lnTo>
                      <a:pt x="36" y="0"/>
                    </a:lnTo>
                    <a:lnTo>
                      <a:pt x="68" y="60"/>
                    </a:lnTo>
                  </a:path>
                </a:pathLst>
              </a:custGeom>
              <a:noFill/>
              <a:ln w="12700" cap="rnd">
                <a:solidFill>
                  <a:srgbClr val="39393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6" name="Line 28"/>
              <p:cNvSpPr>
                <a:spLocks noChangeShapeType="1"/>
              </p:cNvSpPr>
              <p:nvPr/>
            </p:nvSpPr>
            <p:spPr bwMode="auto">
              <a:xfrm>
                <a:off x="2509" y="1388"/>
                <a:ext cx="0" cy="133"/>
              </a:xfrm>
              <a:prstGeom prst="line">
                <a:avLst/>
              </a:prstGeom>
              <a:noFill/>
              <a:ln w="12700">
                <a:solidFill>
                  <a:srgbClr val="39393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22" name="Rectangle 30"/>
            <p:cNvSpPr>
              <a:spLocks noChangeArrowheads="1"/>
            </p:cNvSpPr>
            <p:nvPr/>
          </p:nvSpPr>
          <p:spPr bwMode="auto">
            <a:xfrm>
              <a:off x="3175" y="1403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55323" name="Rectangle 31"/>
            <p:cNvSpPr>
              <a:spLocks noChangeArrowheads="1"/>
            </p:cNvSpPr>
            <p:nvPr/>
          </p:nvSpPr>
          <p:spPr bwMode="auto">
            <a:xfrm>
              <a:off x="5097" y="663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4566</a:t>
              </a:r>
            </a:p>
          </p:txBody>
        </p:sp>
        <p:sp>
          <p:nvSpPr>
            <p:cNvPr id="55324" name="Oval 32"/>
            <p:cNvSpPr>
              <a:spLocks noChangeArrowheads="1"/>
            </p:cNvSpPr>
            <p:nvPr/>
          </p:nvSpPr>
          <p:spPr bwMode="auto">
            <a:xfrm>
              <a:off x="1685" y="1211"/>
              <a:ext cx="518" cy="21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193015E-305B-49F5-913D-E8A727DB4A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76" y="2716937"/>
            <a:ext cx="8050213" cy="43910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US" sz="2400" dirty="0"/>
              <a:t>N15M experienced a communications failure after departing from KRDD on an IFR flight plan. The aircraft reached VMC at 7,000 feet. What should the pilot do</a:t>
            </a:r>
            <a:r>
              <a:rPr lang="en-US" sz="2400" dirty="0" smtClean="0"/>
              <a:t>?</a:t>
            </a:r>
          </a:p>
          <a:p>
            <a:pPr marL="1027113" lvl="1" indent="-627063">
              <a:spcBef>
                <a:spcPct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 smtClean="0"/>
              <a:t>Descend </a:t>
            </a:r>
            <a:r>
              <a:rPr lang="en-US" sz="2400" dirty="0"/>
              <a:t>in IFR conditions and land at KRDD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Continue in VMC conditions and land as soon as practicable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Maintain 7,000’ to KJAQ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419100" cy="396240"/>
          </a:xfrm>
          <a:prstGeom prst="rect">
            <a:avLst/>
          </a:prstGeom>
        </p:spPr>
      </p:pic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sz="4000" dirty="0"/>
              <a:t>Knowledge Check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43DE0E54-6EC2-4CE8-8E4C-4C341C147E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76" y="2834640"/>
            <a:ext cx="8183562" cy="26115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800" dirty="0"/>
              <a:t>N13P experienced communications failure. At what time will the pilot commence an approach?</a:t>
            </a:r>
          </a:p>
          <a:p>
            <a:pPr marL="0" indent="0">
              <a:buNone/>
              <a:defRPr/>
            </a:pPr>
            <a:endParaRPr lang="en-US" sz="1200" dirty="0"/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1328Z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1321Z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1323Z</a:t>
            </a:r>
          </a:p>
        </p:txBody>
      </p:sp>
      <p:grpSp>
        <p:nvGrpSpPr>
          <p:cNvPr id="58373" name="Group 54"/>
          <p:cNvGrpSpPr>
            <a:grpSpLocks/>
          </p:cNvGrpSpPr>
          <p:nvPr/>
        </p:nvGrpSpPr>
        <p:grpSpPr bwMode="auto">
          <a:xfrm>
            <a:off x="279400" y="1144588"/>
            <a:ext cx="8615364" cy="1563687"/>
            <a:chOff x="176" y="958"/>
            <a:chExt cx="5427" cy="985"/>
          </a:xfrm>
        </p:grpSpPr>
        <p:sp>
          <p:nvSpPr>
            <p:cNvPr id="58375" name="Freeform 6"/>
            <p:cNvSpPr>
              <a:spLocks/>
            </p:cNvSpPr>
            <p:nvPr/>
          </p:nvSpPr>
          <p:spPr bwMode="auto">
            <a:xfrm>
              <a:off x="176" y="960"/>
              <a:ext cx="5427" cy="983"/>
            </a:xfrm>
            <a:custGeom>
              <a:avLst/>
              <a:gdLst>
                <a:gd name="T0" fmla="*/ 0 w 5427"/>
                <a:gd name="T1" fmla="*/ 2147468267 h 983"/>
                <a:gd name="T2" fmla="*/ 0 w 5427"/>
                <a:gd name="T3" fmla="*/ 0 h 983"/>
                <a:gd name="T4" fmla="*/ 2147468027 w 5427"/>
                <a:gd name="T5" fmla="*/ 0 h 983"/>
                <a:gd name="T6" fmla="*/ 2147468027 w 5427"/>
                <a:gd name="T7" fmla="*/ 2147468267 h 983"/>
                <a:gd name="T8" fmla="*/ 0 w 5427"/>
                <a:gd name="T9" fmla="*/ 2147468267 h 9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27"/>
                <a:gd name="T16" fmla="*/ 0 h 983"/>
                <a:gd name="T17" fmla="*/ 5427 w 5427"/>
                <a:gd name="T18" fmla="*/ 983 h 9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27" h="983">
                  <a:moveTo>
                    <a:pt x="0" y="982"/>
                  </a:moveTo>
                  <a:lnTo>
                    <a:pt x="0" y="0"/>
                  </a:lnTo>
                  <a:lnTo>
                    <a:pt x="5426" y="0"/>
                  </a:lnTo>
                  <a:lnTo>
                    <a:pt x="5426" y="982"/>
                  </a:lnTo>
                  <a:lnTo>
                    <a:pt x="0" y="982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6" name="Line 7"/>
            <p:cNvSpPr>
              <a:spLocks noChangeShapeType="1"/>
            </p:cNvSpPr>
            <p:nvPr/>
          </p:nvSpPr>
          <p:spPr bwMode="auto">
            <a:xfrm>
              <a:off x="1454" y="1551"/>
              <a:ext cx="8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" name="Line 8"/>
            <p:cNvSpPr>
              <a:spLocks noChangeShapeType="1"/>
            </p:cNvSpPr>
            <p:nvPr/>
          </p:nvSpPr>
          <p:spPr bwMode="auto">
            <a:xfrm>
              <a:off x="1454" y="1734"/>
              <a:ext cx="8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Line 9"/>
            <p:cNvSpPr>
              <a:spLocks noChangeShapeType="1"/>
            </p:cNvSpPr>
            <p:nvPr/>
          </p:nvSpPr>
          <p:spPr bwMode="auto">
            <a:xfrm flipV="1">
              <a:off x="1727" y="1551"/>
              <a:ext cx="0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Line 10"/>
            <p:cNvSpPr>
              <a:spLocks noChangeShapeType="1"/>
            </p:cNvSpPr>
            <p:nvPr/>
          </p:nvSpPr>
          <p:spPr bwMode="auto">
            <a:xfrm>
              <a:off x="5072" y="974"/>
              <a:ext cx="0" cy="9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Line 11"/>
            <p:cNvSpPr>
              <a:spLocks noChangeShapeType="1"/>
            </p:cNvSpPr>
            <p:nvPr/>
          </p:nvSpPr>
          <p:spPr bwMode="auto">
            <a:xfrm flipV="1">
              <a:off x="2349" y="965"/>
              <a:ext cx="0" cy="9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1" name="Line 12"/>
            <p:cNvSpPr>
              <a:spLocks noChangeShapeType="1"/>
            </p:cNvSpPr>
            <p:nvPr/>
          </p:nvSpPr>
          <p:spPr bwMode="auto">
            <a:xfrm>
              <a:off x="1452" y="959"/>
              <a:ext cx="0" cy="9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Line 13"/>
            <p:cNvSpPr>
              <a:spLocks noChangeShapeType="1"/>
            </p:cNvSpPr>
            <p:nvPr/>
          </p:nvSpPr>
          <p:spPr bwMode="auto">
            <a:xfrm>
              <a:off x="3063" y="958"/>
              <a:ext cx="0" cy="9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Line 14"/>
            <p:cNvSpPr>
              <a:spLocks noChangeShapeType="1"/>
            </p:cNvSpPr>
            <p:nvPr/>
          </p:nvSpPr>
          <p:spPr bwMode="auto">
            <a:xfrm>
              <a:off x="3539" y="958"/>
              <a:ext cx="0" cy="9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4" name="Rectangle 15"/>
            <p:cNvSpPr>
              <a:spLocks noChangeArrowheads="1"/>
            </p:cNvSpPr>
            <p:nvPr/>
          </p:nvSpPr>
          <p:spPr bwMode="auto">
            <a:xfrm>
              <a:off x="222" y="985"/>
              <a:ext cx="477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US" altLang="en-US" sz="2000" dirty="0"/>
                <a:t>N31P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altLang="en-US" dirty="0"/>
                <a:t>BE36/L</a:t>
              </a:r>
            </a:p>
            <a:p>
              <a:pPr eaLnBrk="1" hangingPunct="1">
                <a:lnSpc>
                  <a:spcPct val="95000"/>
                </a:lnSpc>
              </a:pPr>
              <a:r>
                <a:rPr lang="en-US" altLang="en-US" dirty="0"/>
                <a:t>T160</a:t>
              </a:r>
            </a:p>
            <a:p>
              <a:pPr eaLnBrk="1" hangingPunct="1">
                <a:lnSpc>
                  <a:spcPct val="95000"/>
                </a:lnSpc>
              </a:pPr>
              <a:r>
                <a:rPr lang="en-US" altLang="en-US" dirty="0"/>
                <a:t>      </a:t>
              </a:r>
              <a:endParaRPr lang="en-US" altLang="en-US" sz="2000" dirty="0"/>
            </a:p>
            <a:p>
              <a:pPr eaLnBrk="1" hangingPunct="1">
                <a:spcBef>
                  <a:spcPct val="10000"/>
                </a:spcBef>
              </a:pPr>
              <a:endParaRPr lang="en-US" altLang="en-US" dirty="0"/>
            </a:p>
          </p:txBody>
        </p:sp>
        <p:sp>
          <p:nvSpPr>
            <p:cNvPr id="58385" name="Rectangle 16"/>
            <p:cNvSpPr>
              <a:spLocks noChangeArrowheads="1"/>
            </p:cNvSpPr>
            <p:nvPr/>
          </p:nvSpPr>
          <p:spPr bwMode="auto">
            <a:xfrm>
              <a:off x="1533" y="132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58386" name="Rectangle 17"/>
            <p:cNvSpPr>
              <a:spLocks noChangeArrowheads="1"/>
            </p:cNvSpPr>
            <p:nvPr/>
          </p:nvSpPr>
          <p:spPr bwMode="auto">
            <a:xfrm>
              <a:off x="1489" y="1757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KRDD</a:t>
              </a:r>
            </a:p>
          </p:txBody>
        </p:sp>
        <p:sp>
          <p:nvSpPr>
            <p:cNvPr id="58387" name="Rectangle 18"/>
            <p:cNvSpPr>
              <a:spLocks noChangeArrowheads="1"/>
            </p:cNvSpPr>
            <p:nvPr/>
          </p:nvSpPr>
          <p:spPr bwMode="auto">
            <a:xfrm>
              <a:off x="3583" y="1018"/>
              <a:ext cx="14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KSAC V23 RBL KRDD</a:t>
              </a:r>
            </a:p>
          </p:txBody>
        </p:sp>
        <p:sp>
          <p:nvSpPr>
            <p:cNvPr id="58388" name="Rectangle 19"/>
            <p:cNvSpPr>
              <a:spLocks noChangeArrowheads="1"/>
            </p:cNvSpPr>
            <p:nvPr/>
          </p:nvSpPr>
          <p:spPr bwMode="auto">
            <a:xfrm>
              <a:off x="5276" y="1317"/>
              <a:ext cx="28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/>
                <a:t> NE</a:t>
              </a:r>
            </a:p>
            <a:p>
              <a:pPr algn="ctr" eaLnBrk="1" hangingPunct="1"/>
              <a:r>
                <a:rPr lang="en-US" altLang="en-US" sz="1600" i="1"/>
                <a:t>1328</a:t>
              </a:r>
              <a:endParaRPr lang="en-US" altLang="en-US" sz="1600"/>
            </a:p>
          </p:txBody>
        </p:sp>
        <p:sp>
          <p:nvSpPr>
            <p:cNvPr id="58389" name="Line 20"/>
            <p:cNvSpPr>
              <a:spLocks noChangeShapeType="1"/>
            </p:cNvSpPr>
            <p:nvPr/>
          </p:nvSpPr>
          <p:spPr bwMode="auto">
            <a:xfrm>
              <a:off x="983" y="968"/>
              <a:ext cx="0" cy="9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Rectangle 21"/>
            <p:cNvSpPr>
              <a:spLocks noChangeArrowheads="1"/>
            </p:cNvSpPr>
            <p:nvPr/>
          </p:nvSpPr>
          <p:spPr bwMode="auto">
            <a:xfrm>
              <a:off x="1041" y="990"/>
              <a:ext cx="3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RBL</a:t>
              </a:r>
            </a:p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</a:rPr>
                <a:t>1304</a:t>
              </a:r>
            </a:p>
          </p:txBody>
        </p:sp>
        <p:sp>
          <p:nvSpPr>
            <p:cNvPr id="58391" name="Rectangle 22"/>
            <p:cNvSpPr>
              <a:spLocks noChangeArrowheads="1"/>
            </p:cNvSpPr>
            <p:nvPr/>
          </p:nvSpPr>
          <p:spPr bwMode="auto">
            <a:xfrm>
              <a:off x="1824" y="1083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21</a:t>
              </a:r>
            </a:p>
          </p:txBody>
        </p:sp>
        <p:sp>
          <p:nvSpPr>
            <p:cNvPr id="58392" name="Freeform 24"/>
            <p:cNvSpPr>
              <a:spLocks/>
            </p:cNvSpPr>
            <p:nvPr/>
          </p:nvSpPr>
          <p:spPr bwMode="auto">
            <a:xfrm flipV="1">
              <a:off x="2142" y="1066"/>
              <a:ext cx="130" cy="324"/>
            </a:xfrm>
            <a:custGeom>
              <a:avLst/>
              <a:gdLst>
                <a:gd name="T0" fmla="*/ 2147467792 w 130"/>
                <a:gd name="T1" fmla="*/ 2147467991 h 324"/>
                <a:gd name="T2" fmla="*/ 2147467792 w 130"/>
                <a:gd name="T3" fmla="*/ 2147467991 h 324"/>
                <a:gd name="T4" fmla="*/ 0 w 130"/>
                <a:gd name="T5" fmla="*/ 2147467991 h 324"/>
                <a:gd name="T6" fmla="*/ 0 w 130"/>
                <a:gd name="T7" fmla="*/ 2147467991 h 324"/>
                <a:gd name="T8" fmla="*/ 2147467792 w 130"/>
                <a:gd name="T9" fmla="*/ 0 h 324"/>
                <a:gd name="T10" fmla="*/ 2147467792 w 130"/>
                <a:gd name="T11" fmla="*/ 2147467991 h 324"/>
                <a:gd name="T12" fmla="*/ 2147467792 w 130"/>
                <a:gd name="T13" fmla="*/ 2147467991 h 324"/>
                <a:gd name="T14" fmla="*/ 2147467792 w 130"/>
                <a:gd name="T15" fmla="*/ 2147467991 h 324"/>
                <a:gd name="T16" fmla="*/ 2147467792 w 130"/>
                <a:gd name="T17" fmla="*/ 2147467991 h 324"/>
                <a:gd name="T18" fmla="*/ 2147467792 w 130"/>
                <a:gd name="T19" fmla="*/ 2147467991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324"/>
                <a:gd name="T32" fmla="*/ 130 w 130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324">
                  <a:moveTo>
                    <a:pt x="51" y="323"/>
                  </a:moveTo>
                  <a:lnTo>
                    <a:pt x="51" y="65"/>
                  </a:lnTo>
                  <a:lnTo>
                    <a:pt x="0" y="126"/>
                  </a:lnTo>
                  <a:lnTo>
                    <a:pt x="0" y="77"/>
                  </a:lnTo>
                  <a:lnTo>
                    <a:pt x="64" y="0"/>
                  </a:lnTo>
                  <a:lnTo>
                    <a:pt x="129" y="77"/>
                  </a:lnTo>
                  <a:lnTo>
                    <a:pt x="129" y="126"/>
                  </a:lnTo>
                  <a:lnTo>
                    <a:pt x="77" y="65"/>
                  </a:lnTo>
                  <a:lnTo>
                    <a:pt x="77" y="323"/>
                  </a:lnTo>
                  <a:lnTo>
                    <a:pt x="51" y="3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58393" name="Rectangle 26"/>
            <p:cNvSpPr>
              <a:spLocks noChangeArrowheads="1"/>
            </p:cNvSpPr>
            <p:nvPr/>
          </p:nvSpPr>
          <p:spPr bwMode="auto">
            <a:xfrm>
              <a:off x="2437" y="102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58394" name="Rectangle 27"/>
            <p:cNvSpPr>
              <a:spLocks noChangeArrowheads="1"/>
            </p:cNvSpPr>
            <p:nvPr/>
          </p:nvSpPr>
          <p:spPr bwMode="auto">
            <a:xfrm>
              <a:off x="1514" y="1560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58395" name="Freeform 29"/>
            <p:cNvSpPr>
              <a:spLocks/>
            </p:cNvSpPr>
            <p:nvPr/>
          </p:nvSpPr>
          <p:spPr bwMode="auto">
            <a:xfrm>
              <a:off x="2629" y="1036"/>
              <a:ext cx="107" cy="121"/>
            </a:xfrm>
            <a:custGeom>
              <a:avLst/>
              <a:gdLst>
                <a:gd name="T0" fmla="*/ 0 w 107"/>
                <a:gd name="T1" fmla="*/ 2147468258 h 121"/>
                <a:gd name="T2" fmla="*/ 2147468188 w 107"/>
                <a:gd name="T3" fmla="*/ 2147468258 h 121"/>
                <a:gd name="T4" fmla="*/ 2147468188 w 107"/>
                <a:gd name="T5" fmla="*/ 0 h 121"/>
                <a:gd name="T6" fmla="*/ 0 60000 65536"/>
                <a:gd name="T7" fmla="*/ 0 60000 65536"/>
                <a:gd name="T8" fmla="*/ 0 60000 65536"/>
                <a:gd name="T9" fmla="*/ 0 w 107"/>
                <a:gd name="T10" fmla="*/ 0 h 121"/>
                <a:gd name="T11" fmla="*/ 107 w 107"/>
                <a:gd name="T12" fmla="*/ 121 h 1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" h="121">
                  <a:moveTo>
                    <a:pt x="0" y="64"/>
                  </a:moveTo>
                  <a:lnTo>
                    <a:pt x="36" y="121"/>
                  </a:lnTo>
                  <a:lnTo>
                    <a:pt x="10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Rectangle 30"/>
            <p:cNvSpPr>
              <a:spLocks noChangeArrowheads="1"/>
            </p:cNvSpPr>
            <p:nvPr/>
          </p:nvSpPr>
          <p:spPr bwMode="auto">
            <a:xfrm>
              <a:off x="5105" y="1214"/>
              <a:ext cx="20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/>
                <a:t>H</a:t>
              </a:r>
            </a:p>
          </p:txBody>
        </p:sp>
        <p:sp>
          <p:nvSpPr>
            <p:cNvPr id="58397" name="Rectangle 31"/>
            <p:cNvSpPr>
              <a:spLocks noChangeArrowheads="1"/>
            </p:cNvSpPr>
            <p:nvPr/>
          </p:nvSpPr>
          <p:spPr bwMode="auto">
            <a:xfrm>
              <a:off x="5189" y="1002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4314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419100" cy="396240"/>
          </a:xfrm>
          <a:prstGeom prst="rect">
            <a:avLst/>
          </a:prstGeom>
        </p:spPr>
      </p:pic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sz="4000" dirty="0"/>
              <a:t>Knowledge Check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When you observe </a:t>
            </a:r>
            <a:r>
              <a:rPr lang="en-US" dirty="0" smtClean="0"/>
              <a:t>LLNK, </a:t>
            </a:r>
            <a:r>
              <a:rPr lang="en-US" dirty="0"/>
              <a:t>do the following: 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lost link procedure, as outlined in Special Airworthiness Certificate or Certificate of Waiver or Authorization (COA)</a:t>
            </a:r>
          </a:p>
          <a:p>
            <a:pPr lvl="1"/>
            <a:r>
              <a:rPr lang="en-US" dirty="0"/>
              <a:t>Coordinate, as required, to allow UAS to execute lost link procedure</a:t>
            </a:r>
          </a:p>
          <a:p>
            <a:pPr lvl="1"/>
            <a:r>
              <a:rPr lang="en-US" dirty="0"/>
              <a:t>Advise supervisor/CIC, when feasible, so event can be documented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UAS Lost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132450"/>
            <a:ext cx="8050213" cy="4391025"/>
          </a:xfrm>
        </p:spPr>
        <p:txBody>
          <a:bodyPr/>
          <a:lstStyle/>
          <a:p>
            <a:r>
              <a:rPr lang="en-US" dirty="0" smtClean="0"/>
              <a:t>Global Hawk aircraft may be </a:t>
            </a:r>
            <a:r>
              <a:rPr lang="en-US" dirty="0"/>
              <a:t>unable to squawk 7400 </a:t>
            </a:r>
          </a:p>
          <a:p>
            <a:r>
              <a:rPr lang="en-US" dirty="0" smtClean="0"/>
              <a:t>If the aircraft is unable to squawk 7400, it will squawk 7600</a:t>
            </a:r>
            <a:endParaRPr lang="en-US" dirty="0"/>
          </a:p>
          <a:p>
            <a:r>
              <a:rPr lang="en-US" dirty="0"/>
              <a:t>ATC must apply the same </a:t>
            </a:r>
            <a:r>
              <a:rPr lang="en-US" dirty="0" smtClean="0"/>
              <a:t>procedures whether 7400 or 7600</a:t>
            </a:r>
            <a:br>
              <a:rPr lang="en-US" dirty="0" smtClean="0"/>
            </a:br>
            <a:r>
              <a:rPr lang="en-US" dirty="0" smtClean="0"/>
              <a:t>is squawked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Hawk Lost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80" y="3602821"/>
            <a:ext cx="3837440" cy="23550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09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Knowledge Check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0159B29-FD09-4E3B-A852-B14F1FC99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76" y="1325880"/>
            <a:ext cx="8050213" cy="43910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code may be displayed by unmanned aircraft systems (UAS) when the control link between the aircraft and the pilot is lost?</a:t>
            </a:r>
          </a:p>
          <a:p>
            <a:pPr marL="533400" indent="-533400">
              <a:defRPr/>
            </a:pPr>
            <a:endParaRPr lang="en-US" sz="1800" dirty="0"/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7300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7400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7700</a:t>
            </a:r>
          </a:p>
          <a:p>
            <a:pPr marL="1027113" lvl="1" indent="-627063">
              <a:defRPr/>
            </a:pPr>
            <a:endParaRPr lang="en-US" dirty="0"/>
          </a:p>
          <a:p>
            <a:pPr marL="914400" lvl="1" indent="-457200">
              <a:defRPr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419100" cy="39624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465093"/>
            <a:ext cx="8050213" cy="4391025"/>
          </a:xfrm>
        </p:spPr>
        <p:txBody>
          <a:bodyPr/>
          <a:lstStyle/>
          <a:p>
            <a:r>
              <a:rPr lang="en-US" dirty="0"/>
              <a:t>When a clearance has been issued, but not acknowledged by the pilot, you must protect:  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If an </a:t>
            </a:r>
            <a:r>
              <a:rPr lang="en-US" dirty="0" smtClean="0"/>
              <a:t>altitude was issued, </a:t>
            </a:r>
            <a:r>
              <a:rPr lang="en-US" dirty="0"/>
              <a:t>all altitudes between the </a:t>
            </a:r>
            <a:r>
              <a:rPr lang="en-US" dirty="0" smtClean="0"/>
              <a:t>previously cleared, and </a:t>
            </a:r>
            <a:r>
              <a:rPr lang="en-US" dirty="0"/>
              <a:t>the </a:t>
            </a:r>
            <a:r>
              <a:rPr lang="en-US" dirty="0" smtClean="0"/>
              <a:t>newly issued altitudes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/>
              <a:t>If a </a:t>
            </a:r>
            <a:r>
              <a:rPr lang="en-US" dirty="0" smtClean="0"/>
              <a:t>route was issued, </a:t>
            </a:r>
            <a:r>
              <a:rPr lang="en-US" dirty="0"/>
              <a:t>the </a:t>
            </a:r>
            <a:r>
              <a:rPr lang="en-US" dirty="0" smtClean="0"/>
              <a:t>previously cleared, and newly </a:t>
            </a:r>
            <a:r>
              <a:rPr lang="en-US" dirty="0"/>
              <a:t>issued </a:t>
            </a:r>
            <a:r>
              <a:rPr lang="en-US" dirty="0" smtClean="0"/>
              <a:t>routes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Verbally coordinate with any controllers on the route of flight, that the clearance was not acknowledged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978408"/>
          </a:xfrm>
        </p:spPr>
        <p:txBody>
          <a:bodyPr/>
          <a:lstStyle/>
          <a:p>
            <a:r>
              <a:rPr lang="en-US" altLang="en-US" dirty="0"/>
              <a:t>Unacknowledged Clearances - Controller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Pilot procedures for a communications failure</a:t>
            </a:r>
          </a:p>
          <a:p>
            <a:r>
              <a:rPr lang="en-US" dirty="0"/>
              <a:t>Unmanned Aircraft Systems (UAS) lost link procedures</a:t>
            </a:r>
          </a:p>
          <a:p>
            <a:r>
              <a:rPr lang="en-US" dirty="0"/>
              <a:t>ATC procedures for a communications failure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Attempt to reestablish communications using: </a:t>
            </a:r>
          </a:p>
          <a:p>
            <a:pPr lvl="1"/>
            <a:r>
              <a:rPr lang="en-US" dirty="0"/>
              <a:t>Emergency frequencies </a:t>
            </a:r>
          </a:p>
          <a:p>
            <a:pPr lvl="1"/>
            <a:r>
              <a:rPr lang="en-US" dirty="0"/>
              <a:t>NAVAIDs with voice capability </a:t>
            </a:r>
          </a:p>
          <a:p>
            <a:pPr lvl="1"/>
            <a:r>
              <a:rPr lang="en-US" dirty="0"/>
              <a:t>Flight Service Station (FSS) </a:t>
            </a:r>
          </a:p>
          <a:p>
            <a:pPr lvl="1"/>
            <a:r>
              <a:rPr lang="en-US" dirty="0"/>
              <a:t>Datalink service provider</a:t>
            </a:r>
          </a:p>
          <a:p>
            <a:pPr lvl="1"/>
            <a:r>
              <a:rPr lang="en-US" dirty="0"/>
              <a:t>Aircraft Communications Addressing and Reporting System (ACARS)</a:t>
            </a:r>
          </a:p>
          <a:p>
            <a:pPr lvl="1"/>
            <a:r>
              <a:rPr lang="en-US" dirty="0"/>
              <a:t>Selective calling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Reestablish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508760"/>
            <a:ext cx="8050213" cy="4391025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one way communications are established, have the aircraft do any of the following to acknowledge a clearance: </a:t>
            </a:r>
          </a:p>
          <a:p>
            <a:pPr lvl="1"/>
            <a:r>
              <a:rPr lang="en-US" dirty="0" smtClean="0"/>
              <a:t>IDENT</a:t>
            </a:r>
            <a:endParaRPr lang="en-US" dirty="0"/>
          </a:p>
          <a:p>
            <a:pPr lvl="1"/>
            <a:r>
              <a:rPr lang="en-US" dirty="0" smtClean="0"/>
              <a:t>Squawk </a:t>
            </a:r>
            <a:r>
              <a:rPr lang="en-US" dirty="0"/>
              <a:t>Code 7600 </a:t>
            </a:r>
          </a:p>
          <a:p>
            <a:pPr lvl="1"/>
            <a:r>
              <a:rPr lang="en-US" dirty="0" smtClean="0"/>
              <a:t>Squawk </a:t>
            </a:r>
            <a:r>
              <a:rPr lang="en-US" dirty="0"/>
              <a:t>STANDBY </a:t>
            </a:r>
          </a:p>
          <a:p>
            <a:pPr lvl="1"/>
            <a:r>
              <a:rPr lang="en-US" dirty="0"/>
              <a:t>Issue </a:t>
            </a:r>
            <a:r>
              <a:rPr lang="en-US" dirty="0" smtClean="0"/>
              <a:t>turns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960120"/>
          </a:xfrm>
        </p:spPr>
        <p:txBody>
          <a:bodyPr/>
          <a:lstStyle/>
          <a:p>
            <a:r>
              <a:rPr lang="en-US" dirty="0"/>
              <a:t>Receiver Only Aircraft Acknowledgement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877056"/>
            <a:ext cx="3191218" cy="2020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86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communications have not been </a:t>
            </a:r>
            <a:r>
              <a:rPr lang="en-US" dirty="0" smtClean="0"/>
              <a:t>(re)established </a:t>
            </a:r>
            <a:r>
              <a:rPr lang="en-US" dirty="0"/>
              <a:t>after 5 minutes:</a:t>
            </a:r>
          </a:p>
          <a:p>
            <a:pPr lvl="1"/>
            <a:r>
              <a:rPr lang="en-US" dirty="0"/>
              <a:t>Consider the aircraft’s or pilot’s activity to be suspicious</a:t>
            </a:r>
          </a:p>
          <a:p>
            <a:pPr lvl="1"/>
            <a:r>
              <a:rPr lang="en-US" dirty="0"/>
              <a:t>Report it to your supervisor/CIC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Suspicious Activity Coordination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877056"/>
            <a:ext cx="3840480" cy="20190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02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600200"/>
            <a:ext cx="8050213" cy="4391025"/>
          </a:xfrm>
        </p:spPr>
        <p:txBody>
          <a:bodyPr/>
          <a:lstStyle/>
          <a:p>
            <a:r>
              <a:rPr lang="en-US" dirty="0"/>
              <a:t>Suspend </a:t>
            </a:r>
            <a:r>
              <a:rPr lang="en-US" dirty="0" smtClean="0"/>
              <a:t>IFR traffic </a:t>
            </a:r>
            <a:r>
              <a:rPr lang="en-US" dirty="0"/>
              <a:t>for 30 minutes </a:t>
            </a:r>
            <a:r>
              <a:rPr lang="en-US" dirty="0" smtClean="0"/>
              <a:t>from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Time approach clearance issued </a:t>
            </a:r>
          </a:p>
          <a:p>
            <a:pPr lvl="1"/>
            <a:r>
              <a:rPr lang="en-US" dirty="0"/>
              <a:t>EFC</a:t>
            </a:r>
          </a:p>
          <a:p>
            <a:pPr lvl="1"/>
            <a:r>
              <a:rPr lang="en-US" dirty="0"/>
              <a:t>Arrival time at NAVAID serving destination airport</a:t>
            </a:r>
          </a:p>
          <a:p>
            <a:pPr lvl="1"/>
            <a:r>
              <a:rPr lang="en-US" dirty="0"/>
              <a:t>Release time or clearance void time </a:t>
            </a:r>
          </a:p>
          <a:p>
            <a:pPr lvl="1"/>
            <a:r>
              <a:rPr lang="en-US" dirty="0"/>
              <a:t>Current estimate, (controller’s or pilot’s), whichever is later, at: </a:t>
            </a:r>
          </a:p>
          <a:p>
            <a:pPr lvl="2"/>
            <a:r>
              <a:rPr lang="en-US" dirty="0"/>
              <a:t>Appropriate </a:t>
            </a:r>
            <a:r>
              <a:rPr lang="en-US" dirty="0" err="1"/>
              <a:t>en</a:t>
            </a:r>
            <a:r>
              <a:rPr lang="en-US" dirty="0"/>
              <a:t> route NAVAID or fix </a:t>
            </a:r>
          </a:p>
          <a:p>
            <a:pPr lvl="2"/>
            <a:r>
              <a:rPr lang="en-US" dirty="0"/>
              <a:t>NAVAID serving the destination airport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960120"/>
          </a:xfrm>
        </p:spPr>
        <p:txBody>
          <a:bodyPr/>
          <a:lstStyle/>
          <a:p>
            <a:r>
              <a:rPr lang="en-US" dirty="0"/>
              <a:t>Overdue Aircraft - Traffic 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471981"/>
            <a:ext cx="8050213" cy="4391025"/>
          </a:xfrm>
        </p:spPr>
        <p:txBody>
          <a:bodyPr/>
          <a:lstStyle/>
          <a:p>
            <a:r>
              <a:rPr lang="en-US" sz="2600" dirty="0"/>
              <a:t>At </a:t>
            </a:r>
            <a:r>
              <a:rPr lang="en-US" sz="2600" dirty="0" err="1"/>
              <a:t>nontower</a:t>
            </a:r>
            <a:r>
              <a:rPr lang="en-US" sz="2600" dirty="0"/>
              <a:t> or </a:t>
            </a:r>
            <a:r>
              <a:rPr lang="en-US" sz="2600" dirty="0" smtClean="0"/>
              <a:t>non-FSS </a:t>
            </a:r>
            <a:r>
              <a:rPr lang="en-US" sz="2600" dirty="0"/>
              <a:t>locations, request airport management to </a:t>
            </a:r>
            <a:r>
              <a:rPr lang="en-US" sz="2600" dirty="0" smtClean="0"/>
              <a:t>light all: </a:t>
            </a:r>
            <a:endParaRPr lang="en-US" sz="2600" dirty="0"/>
          </a:p>
          <a:p>
            <a:pPr lvl="1"/>
            <a:r>
              <a:rPr lang="en-US" sz="2200" dirty="0" smtClean="0"/>
              <a:t>Runway </a:t>
            </a:r>
            <a:r>
              <a:rPr lang="en-US" sz="2200" dirty="0"/>
              <a:t>lights</a:t>
            </a:r>
          </a:p>
          <a:p>
            <a:pPr lvl="1"/>
            <a:r>
              <a:rPr lang="en-US" sz="2200" dirty="0"/>
              <a:t>Approach lights</a:t>
            </a:r>
          </a:p>
          <a:p>
            <a:pPr lvl="1"/>
            <a:r>
              <a:rPr lang="en-US" sz="2200" dirty="0" smtClean="0"/>
              <a:t>Other </a:t>
            </a:r>
            <a:r>
              <a:rPr lang="en-US" sz="2200" dirty="0"/>
              <a:t>required airport lighting </a:t>
            </a:r>
            <a:r>
              <a:rPr lang="en-US" sz="2200" dirty="0" smtClean="0"/>
              <a:t>systems</a:t>
            </a:r>
          </a:p>
          <a:p>
            <a:r>
              <a:rPr lang="en-US" sz="2600" dirty="0" smtClean="0"/>
              <a:t>Lighting </a:t>
            </a:r>
            <a:r>
              <a:rPr lang="en-US" sz="2600" dirty="0"/>
              <a:t>requirements begin</a:t>
            </a:r>
          </a:p>
          <a:p>
            <a:pPr lvl="1"/>
            <a:r>
              <a:rPr lang="en-US" sz="2200" dirty="0" smtClean="0"/>
              <a:t>30 </a:t>
            </a:r>
            <a:r>
              <a:rPr lang="en-US" sz="2200" dirty="0"/>
              <a:t>minutes before the ETA of the aircraft</a:t>
            </a:r>
          </a:p>
          <a:p>
            <a:r>
              <a:rPr lang="en-US" sz="2600" dirty="0" smtClean="0"/>
              <a:t>Lighting </a:t>
            </a:r>
            <a:r>
              <a:rPr lang="en-US" sz="2600" dirty="0"/>
              <a:t>requirements end</a:t>
            </a:r>
          </a:p>
          <a:p>
            <a:pPr lvl="1"/>
            <a:r>
              <a:rPr lang="en-US" sz="2200" dirty="0" smtClean="0"/>
              <a:t>When </a:t>
            </a:r>
            <a:r>
              <a:rPr lang="en-US" sz="2200" dirty="0"/>
              <a:t>aircraft has been </a:t>
            </a:r>
            <a:r>
              <a:rPr lang="en-US" sz="2200" dirty="0" smtClean="0"/>
              <a:t>located, </a:t>
            </a:r>
            <a:r>
              <a:rPr lang="en-US" sz="2200" dirty="0"/>
              <a:t>or</a:t>
            </a:r>
          </a:p>
          <a:p>
            <a:pPr lvl="1"/>
            <a:r>
              <a:rPr lang="en-US" sz="2200" dirty="0" smtClean="0"/>
              <a:t>30 </a:t>
            </a:r>
            <a:r>
              <a:rPr lang="en-US" sz="2200" dirty="0"/>
              <a:t>minutes after its fuel supply is estimated to be exhausted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960120"/>
          </a:xfrm>
        </p:spPr>
        <p:txBody>
          <a:bodyPr/>
          <a:lstStyle/>
          <a:p>
            <a:r>
              <a:rPr lang="en-US" dirty="0"/>
              <a:t>Overdue Aircraft - Lighting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600200"/>
            <a:ext cx="8050213" cy="43910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Resume airport operations after </a:t>
            </a:r>
            <a:r>
              <a:rPr lang="en-US" dirty="0" smtClean="0"/>
              <a:t>a 30 </a:t>
            </a:r>
            <a:r>
              <a:rPr lang="en-US" dirty="0"/>
              <a:t>minute suspension, with </a:t>
            </a:r>
            <a:r>
              <a:rPr lang="en-US" dirty="0" smtClean="0"/>
              <a:t>other pilots </a:t>
            </a:r>
            <a:r>
              <a:rPr lang="en-US" dirty="0"/>
              <a:t>or aircraft </a:t>
            </a:r>
            <a:r>
              <a:rPr lang="en-US" dirty="0" smtClean="0"/>
              <a:t>operators </a:t>
            </a:r>
            <a:r>
              <a:rPr lang="en-US" dirty="0"/>
              <a:t>concurrence</a:t>
            </a:r>
          </a:p>
          <a:p>
            <a:r>
              <a:rPr lang="en-US" dirty="0"/>
              <a:t>Concurrence must be maintained for 30 minutes after the suspension period has expired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960120"/>
          </a:xfrm>
        </p:spPr>
        <p:txBody>
          <a:bodyPr/>
          <a:lstStyle/>
          <a:p>
            <a:r>
              <a:rPr lang="en-US" dirty="0"/>
              <a:t>Overdue Aircraft - Traffic Resumption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Knowledge Check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0159B29-FD09-4E3B-A852-B14F1FC99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76" y="1325880"/>
            <a:ext cx="8050213" cy="4391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An en route aircraft is maintaining FL290 and requests to climb to FL330. The clearance is issued, but the pilot does not acknowledge. What IFR altitude(s) must be blocked?</a:t>
            </a:r>
          </a:p>
          <a:p>
            <a:pPr marL="533400" indent="-533400">
              <a:defRPr/>
            </a:pPr>
            <a:endParaRPr lang="en-US" sz="1800" dirty="0"/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FL290 only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FL290-FL330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FL330 only</a:t>
            </a:r>
            <a:endParaRPr lang="en-US" dirty="0"/>
          </a:p>
          <a:p>
            <a:pPr marL="914400" lvl="1" indent="-457200">
              <a:defRPr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419100" cy="39624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Knowledge Check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674C0E6-74CB-4C92-AFC6-ED2C0DDE07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76" y="1325808"/>
            <a:ext cx="8050213" cy="4391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How long must airports lights be left on for an overdue aircraft?</a:t>
            </a:r>
          </a:p>
          <a:p>
            <a:pPr marL="533400" indent="-533400">
              <a:defRPr/>
            </a:pPr>
            <a:endParaRPr lang="en-US" sz="1800" dirty="0"/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30 minutes past aircraft fuel exhaustion time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3 hours past aircraft fuel exhaustion time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6 hours past the aircraft ETA at destination airport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419100" cy="39624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Knowledge Check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33A1F0E-644A-4D00-8B47-B4B79036CD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76" y="1325880"/>
            <a:ext cx="8050212" cy="4391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When an aircraft is overdue, other IFR traffic shall be suspended or restricted for 30 minutes after the ________.</a:t>
            </a:r>
          </a:p>
          <a:p>
            <a:pPr marL="533400" indent="-533400">
              <a:defRPr/>
            </a:pPr>
            <a:endParaRPr lang="en-US" sz="1800" dirty="0"/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Time that the approach clearance was delivered to the pilot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Time the aircraft is located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Estimated fuel exhaustion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419100" cy="39624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Knowledge Check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33A1F0E-644A-4D00-8B47-B4B79036CD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76" y="1325880"/>
            <a:ext cx="8050212" cy="4391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If radio communications have not been (</a:t>
            </a:r>
            <a:r>
              <a:rPr lang="en-US" sz="2800" dirty="0" smtClean="0"/>
              <a:t>re)established </a:t>
            </a:r>
            <a:r>
              <a:rPr lang="en-US" sz="2800" dirty="0"/>
              <a:t>with the aircraft after _____ minutes, consider the aircraft’s or pilot’s activity to be suspicious and report it to the supervisor/CIC</a:t>
            </a:r>
            <a:r>
              <a:rPr lang="en-US" sz="2800" dirty="0" smtClean="0"/>
              <a:t>.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15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20</a:t>
            </a:r>
          </a:p>
          <a:p>
            <a:pPr marL="1027113" lvl="1" indent="-627063">
              <a:spcBef>
                <a:spcPts val="0"/>
              </a:spcBef>
              <a:spcAft>
                <a:spcPts val="800"/>
              </a:spcAft>
              <a:buFontTx/>
              <a:buAutoNum type="alphaUcPeriod"/>
              <a:defRPr/>
            </a:pPr>
            <a:r>
              <a:rPr lang="en-US" sz="2400" dirty="0"/>
              <a:t>5</a:t>
            </a:r>
          </a:p>
          <a:p>
            <a:pPr marL="400050" lvl="1" indent="0">
              <a:spcBef>
                <a:spcPct val="40000"/>
              </a:spcBef>
              <a:buNone/>
              <a:defRPr/>
            </a:pPr>
            <a:endParaRPr lang="en-US" sz="2000" dirty="0"/>
          </a:p>
          <a:p>
            <a:pPr marL="914400" lvl="1" indent="-457200">
              <a:defRPr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419100" cy="39624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If a communications failure occurs in VFR conditions, or if VFR conditions are encountered after the failure, the pilot must continue under VFR and land as soon as practicable</a:t>
            </a:r>
          </a:p>
          <a:p>
            <a:r>
              <a:rPr lang="en-US" dirty="0" smtClean="0"/>
              <a:t>It </a:t>
            </a:r>
            <a:r>
              <a:rPr lang="en-US" dirty="0"/>
              <a:t>is not intended that the requirements to land as soon as practicable be construed to mean as soon as </a:t>
            </a:r>
            <a:r>
              <a:rPr lang="en-US" dirty="0" smtClean="0"/>
              <a:t>possible. Pilots retain the prerogative of exercising their best judgement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Lesson Summary</a:t>
            </a:r>
          </a:p>
        </p:txBody>
      </p:sp>
      <p:sp>
        <p:nvSpPr>
          <p:cNvPr id="6147" name="Rectangle 33">
            <a:extLst>
              <a:ext uri="{FF2B5EF4-FFF2-40B4-BE49-F238E27FC236}">
                <a16:creationId xmlns:a16="http://schemas.microsoft.com/office/drawing/2014/main" id="{20E4A156-8CB0-4292-A86A-8D81B7B9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65458"/>
            <a:ext cx="8149318" cy="413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68375" indent="-512763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sz="1400" b="1" dirty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2800" b="1" dirty="0"/>
              <a:t>This lesson covered: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sz="2200" b="1" dirty="0"/>
          </a:p>
          <a:p>
            <a:pPr marL="640080" indent="-283464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Pilot procedures for a communications failure</a:t>
            </a:r>
          </a:p>
          <a:p>
            <a:pPr marL="640080" indent="-283464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UAS lost link procedures</a:t>
            </a:r>
          </a:p>
          <a:p>
            <a:pPr marL="640080" indent="-283464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ATC procedures for a communications failure</a:t>
            </a: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dirty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sz="2200" dirty="0"/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sz="28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4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69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a communications failure occurs in VFR </a:t>
            </a:r>
            <a:r>
              <a:rPr lang="en-US" dirty="0" smtClean="0"/>
              <a:t>conditions, the pilot must:</a:t>
            </a:r>
            <a:endParaRPr lang="en-US" dirty="0"/>
          </a:p>
          <a:p>
            <a:pPr lvl="1"/>
            <a:r>
              <a:rPr lang="en-US" dirty="0"/>
              <a:t>Continue the flight under VFR conditions </a:t>
            </a:r>
          </a:p>
          <a:p>
            <a:pPr lvl="1"/>
            <a:r>
              <a:rPr lang="en-US" dirty="0"/>
              <a:t>Squawk Code 7600</a:t>
            </a:r>
          </a:p>
          <a:p>
            <a:pPr lvl="1"/>
            <a:r>
              <a:rPr lang="en-US" dirty="0"/>
              <a:t>Land as soon as practicable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64099-7028-49E3-8E51-CBEB9746A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1" b="5024"/>
          <a:stretch/>
        </p:blipFill>
        <p:spPr>
          <a:xfrm rot="10800000">
            <a:off x="0" y="3947478"/>
            <a:ext cx="9144000" cy="20648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2D8EDBC-FBB0-4CD3-9494-0E141B9446D6}"/>
              </a:ext>
            </a:extLst>
          </p:cNvPr>
          <p:cNvSpPr>
            <a:spLocks noChangeAspect="1"/>
          </p:cNvSpPr>
          <p:nvPr/>
        </p:nvSpPr>
        <p:spPr bwMode="auto">
          <a:xfrm>
            <a:off x="4493143" y="4870877"/>
            <a:ext cx="365760" cy="36576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766500-2F34-4294-BCC5-4B217A24F15F}"/>
              </a:ext>
            </a:extLst>
          </p:cNvPr>
          <p:cNvSpPr>
            <a:spLocks noChangeAspect="1"/>
          </p:cNvSpPr>
          <p:nvPr/>
        </p:nvSpPr>
        <p:spPr bwMode="auto">
          <a:xfrm>
            <a:off x="4310263" y="4687997"/>
            <a:ext cx="731520" cy="73152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729697-E97C-48A1-81A2-1D784F6FCAC0}"/>
              </a:ext>
            </a:extLst>
          </p:cNvPr>
          <p:cNvSpPr>
            <a:spLocks/>
          </p:cNvSpPr>
          <p:nvPr/>
        </p:nvSpPr>
        <p:spPr bwMode="auto">
          <a:xfrm>
            <a:off x="4218823" y="4596557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A7CF48-7F74-49F8-936B-64496CAD964D}"/>
              </a:ext>
            </a:extLst>
          </p:cNvPr>
          <p:cNvSpPr>
            <a:spLocks noChangeAspect="1"/>
          </p:cNvSpPr>
          <p:nvPr/>
        </p:nvSpPr>
        <p:spPr bwMode="auto">
          <a:xfrm>
            <a:off x="4401703" y="4779437"/>
            <a:ext cx="548640" cy="5486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FB8120-1A41-44A2-893D-133432F385C3}"/>
              </a:ext>
            </a:extLst>
          </p:cNvPr>
          <p:cNvSpPr>
            <a:spLocks noChangeAspect="1"/>
          </p:cNvSpPr>
          <p:nvPr/>
        </p:nvSpPr>
        <p:spPr bwMode="auto">
          <a:xfrm>
            <a:off x="4493143" y="4870877"/>
            <a:ext cx="365760" cy="36576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42D274-775E-49CD-8E4D-505E1B2ED4AC}"/>
              </a:ext>
            </a:extLst>
          </p:cNvPr>
          <p:cNvSpPr>
            <a:spLocks noChangeAspect="1"/>
          </p:cNvSpPr>
          <p:nvPr/>
        </p:nvSpPr>
        <p:spPr bwMode="auto">
          <a:xfrm>
            <a:off x="4310263" y="4687997"/>
            <a:ext cx="731520" cy="73152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B5F891-00D8-4906-82BB-7EA0C7B34717}"/>
              </a:ext>
            </a:extLst>
          </p:cNvPr>
          <p:cNvSpPr>
            <a:spLocks/>
          </p:cNvSpPr>
          <p:nvPr/>
        </p:nvSpPr>
        <p:spPr bwMode="auto">
          <a:xfrm>
            <a:off x="4218823" y="4596557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1BD311-7200-4741-8D90-36B33F9231E3}"/>
              </a:ext>
            </a:extLst>
          </p:cNvPr>
          <p:cNvSpPr>
            <a:spLocks noChangeAspect="1"/>
          </p:cNvSpPr>
          <p:nvPr/>
        </p:nvSpPr>
        <p:spPr bwMode="auto">
          <a:xfrm>
            <a:off x="4401703" y="4779437"/>
            <a:ext cx="548640" cy="5486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1DE13E-3038-4EBF-BAE8-4B46B208360E}"/>
              </a:ext>
            </a:extLst>
          </p:cNvPr>
          <p:cNvSpPr>
            <a:spLocks noChangeAspect="1"/>
          </p:cNvSpPr>
          <p:nvPr/>
        </p:nvSpPr>
        <p:spPr bwMode="auto">
          <a:xfrm>
            <a:off x="4493143" y="4870877"/>
            <a:ext cx="365760" cy="36576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FE0413-966E-4EBF-AB00-1F680E042CDE}"/>
              </a:ext>
            </a:extLst>
          </p:cNvPr>
          <p:cNvSpPr>
            <a:spLocks noChangeAspect="1"/>
          </p:cNvSpPr>
          <p:nvPr/>
        </p:nvSpPr>
        <p:spPr bwMode="auto">
          <a:xfrm>
            <a:off x="4310263" y="4687997"/>
            <a:ext cx="731520" cy="73152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5C86F3-2F81-4718-BC0C-413D1D5A4D89}"/>
              </a:ext>
            </a:extLst>
          </p:cNvPr>
          <p:cNvSpPr>
            <a:spLocks/>
          </p:cNvSpPr>
          <p:nvPr/>
        </p:nvSpPr>
        <p:spPr bwMode="auto">
          <a:xfrm>
            <a:off x="4218823" y="4596557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89A3BD-C98D-4924-BC09-024291E20476}"/>
              </a:ext>
            </a:extLst>
          </p:cNvPr>
          <p:cNvSpPr>
            <a:spLocks noChangeAspect="1"/>
          </p:cNvSpPr>
          <p:nvPr/>
        </p:nvSpPr>
        <p:spPr bwMode="auto">
          <a:xfrm>
            <a:off x="4401703" y="4779437"/>
            <a:ext cx="548640" cy="5486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CF8F80-F6E9-46E2-B36B-88B808E1ACD6}"/>
              </a:ext>
            </a:extLst>
          </p:cNvPr>
          <p:cNvSpPr>
            <a:spLocks noChangeAspect="1"/>
          </p:cNvSpPr>
          <p:nvPr/>
        </p:nvSpPr>
        <p:spPr bwMode="auto">
          <a:xfrm>
            <a:off x="4493143" y="4870877"/>
            <a:ext cx="365760" cy="36576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F34E80-7EE3-4A43-9D9B-7FB7B38874EE}"/>
              </a:ext>
            </a:extLst>
          </p:cNvPr>
          <p:cNvSpPr>
            <a:spLocks noChangeAspect="1"/>
          </p:cNvSpPr>
          <p:nvPr/>
        </p:nvSpPr>
        <p:spPr bwMode="auto">
          <a:xfrm>
            <a:off x="4310263" y="4687997"/>
            <a:ext cx="731520" cy="73152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F3F4A6-D052-4D70-BD21-08BD2C9FA25D}"/>
              </a:ext>
            </a:extLst>
          </p:cNvPr>
          <p:cNvSpPr>
            <a:spLocks/>
          </p:cNvSpPr>
          <p:nvPr/>
        </p:nvSpPr>
        <p:spPr bwMode="auto">
          <a:xfrm>
            <a:off x="4218823" y="4596557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2D3DF-6A64-4957-8AE0-EEB561F1D18E}"/>
              </a:ext>
            </a:extLst>
          </p:cNvPr>
          <p:cNvSpPr>
            <a:spLocks noChangeAspect="1"/>
          </p:cNvSpPr>
          <p:nvPr/>
        </p:nvSpPr>
        <p:spPr bwMode="auto">
          <a:xfrm>
            <a:off x="4401703" y="4779437"/>
            <a:ext cx="548640" cy="5486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5413C7-113C-4635-999A-98FF206D6A18}"/>
              </a:ext>
            </a:extLst>
          </p:cNvPr>
          <p:cNvSpPr>
            <a:spLocks noChangeAspect="1"/>
          </p:cNvSpPr>
          <p:nvPr/>
        </p:nvSpPr>
        <p:spPr bwMode="auto">
          <a:xfrm>
            <a:off x="4493143" y="4870877"/>
            <a:ext cx="365760" cy="36576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B5D78F-8C51-4E8D-B854-90548091CA5B}"/>
              </a:ext>
            </a:extLst>
          </p:cNvPr>
          <p:cNvSpPr>
            <a:spLocks noChangeAspect="1"/>
          </p:cNvSpPr>
          <p:nvPr/>
        </p:nvSpPr>
        <p:spPr bwMode="auto">
          <a:xfrm>
            <a:off x="4310263" y="4687997"/>
            <a:ext cx="731520" cy="73152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224BC4A-A490-4639-8342-75B998A8128C}"/>
              </a:ext>
            </a:extLst>
          </p:cNvPr>
          <p:cNvSpPr>
            <a:spLocks/>
          </p:cNvSpPr>
          <p:nvPr/>
        </p:nvSpPr>
        <p:spPr bwMode="auto">
          <a:xfrm>
            <a:off x="4218823" y="4596557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BD7F07-E1BD-4DA6-BFBC-4511372B58FD}"/>
              </a:ext>
            </a:extLst>
          </p:cNvPr>
          <p:cNvSpPr>
            <a:spLocks noChangeAspect="1"/>
          </p:cNvSpPr>
          <p:nvPr/>
        </p:nvSpPr>
        <p:spPr bwMode="auto">
          <a:xfrm>
            <a:off x="4401703" y="4779437"/>
            <a:ext cx="548640" cy="5486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875AB4-F31E-4B66-A905-0480D52FBE4D}"/>
              </a:ext>
            </a:extLst>
          </p:cNvPr>
          <p:cNvSpPr>
            <a:spLocks noChangeAspect="1"/>
          </p:cNvSpPr>
          <p:nvPr/>
        </p:nvSpPr>
        <p:spPr bwMode="auto">
          <a:xfrm>
            <a:off x="4493143" y="4870877"/>
            <a:ext cx="365760" cy="36576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ACA911-5576-493B-8538-E2319E1975AD}"/>
              </a:ext>
            </a:extLst>
          </p:cNvPr>
          <p:cNvSpPr>
            <a:spLocks noChangeAspect="1"/>
          </p:cNvSpPr>
          <p:nvPr/>
        </p:nvSpPr>
        <p:spPr bwMode="auto">
          <a:xfrm>
            <a:off x="4310263" y="4687997"/>
            <a:ext cx="731520" cy="73152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9EF32E-7EB8-4811-B352-479B54102D39}"/>
              </a:ext>
            </a:extLst>
          </p:cNvPr>
          <p:cNvSpPr>
            <a:spLocks/>
          </p:cNvSpPr>
          <p:nvPr/>
        </p:nvSpPr>
        <p:spPr bwMode="auto">
          <a:xfrm>
            <a:off x="4218823" y="4596557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50A59FF-50B9-4B11-B72B-88A96C044D20}"/>
              </a:ext>
            </a:extLst>
          </p:cNvPr>
          <p:cNvSpPr>
            <a:spLocks noChangeAspect="1"/>
          </p:cNvSpPr>
          <p:nvPr/>
        </p:nvSpPr>
        <p:spPr bwMode="auto">
          <a:xfrm>
            <a:off x="4401703" y="4779437"/>
            <a:ext cx="548640" cy="54864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0168EE8-E75C-4001-8AAD-27D4C14B1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63" y="3977640"/>
            <a:ext cx="4187408" cy="2277702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IFR Aircraft In VFR Conditions</a:t>
            </a:r>
          </a:p>
        </p:txBody>
      </p:sp>
    </p:spTree>
    <p:extLst>
      <p:ext uri="{BB962C8B-B14F-4D97-AF65-F5344CB8AC3E}">
        <p14:creationId xmlns:p14="http://schemas.microsoft.com/office/powerpoint/2010/main" val="33033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511168"/>
            <a:ext cx="8050213" cy="4391025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a communications failure occurs in IFR conditions, the pilot </a:t>
            </a:r>
            <a:r>
              <a:rPr lang="en-US" dirty="0" smtClean="0"/>
              <a:t>must </a:t>
            </a:r>
            <a:r>
              <a:rPr lang="en-US" dirty="0"/>
              <a:t>continue the flight according to the following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Last </a:t>
            </a:r>
            <a:r>
              <a:rPr lang="en-US" dirty="0"/>
              <a:t>route assigned</a:t>
            </a:r>
          </a:p>
          <a:p>
            <a:pPr lvl="1"/>
            <a:r>
              <a:rPr lang="en-US" dirty="0"/>
              <a:t>On a radar vector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Direct route to the fix, route, or airway specified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assigned route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Route in EFC 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assigned route or EFC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Route filed in the flight plan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4</a:t>
            </a:fld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IFR Conditions - Route</a:t>
            </a:r>
          </a:p>
        </p:txBody>
      </p:sp>
    </p:spTree>
    <p:extLst>
      <p:ext uri="{BB962C8B-B14F-4D97-AF65-F5344CB8AC3E}">
        <p14:creationId xmlns:p14="http://schemas.microsoft.com/office/powerpoint/2010/main" val="34711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508760"/>
            <a:ext cx="8050213" cy="439102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pilot who experiences communications failure must maintain the highest of the following altitudes for the route segment being flown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Altitude </a:t>
            </a:r>
            <a:r>
              <a:rPr lang="en-US" dirty="0"/>
              <a:t>assigned in the last ATC clearance </a:t>
            </a:r>
          </a:p>
          <a:p>
            <a:pPr lvl="1"/>
            <a:r>
              <a:rPr lang="en-US" dirty="0" smtClean="0"/>
              <a:t>Minimum </a:t>
            </a:r>
            <a:r>
              <a:rPr lang="en-US" dirty="0"/>
              <a:t>altitude for IFR operations</a:t>
            </a:r>
          </a:p>
          <a:p>
            <a:pPr lvl="1"/>
            <a:r>
              <a:rPr lang="en-US" dirty="0" smtClean="0"/>
              <a:t>Altitude </a:t>
            </a:r>
            <a:r>
              <a:rPr lang="en-US" dirty="0"/>
              <a:t>ATC has advised may be expected in an EFC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5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IFR </a:t>
            </a:r>
            <a:r>
              <a:rPr lang="en-US" dirty="0" smtClean="0"/>
              <a:t>Conditions - Altitude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an EFC with a higher or lower altitude </a:t>
            </a:r>
            <a:r>
              <a:rPr lang="en-US" dirty="0" smtClean="0"/>
              <a:t>has been </a:t>
            </a:r>
            <a:r>
              <a:rPr lang="en-US" dirty="0"/>
              <a:t>received:</a:t>
            </a:r>
          </a:p>
          <a:p>
            <a:pPr lvl="1"/>
            <a:r>
              <a:rPr lang="en-US" dirty="0"/>
              <a:t>Maintain the highest of the following until </a:t>
            </a:r>
            <a:r>
              <a:rPr lang="en-US" dirty="0" smtClean="0"/>
              <a:t>time or fix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Last assigned </a:t>
            </a:r>
            <a:r>
              <a:rPr lang="en-US" dirty="0" smtClean="0"/>
              <a:t>altitude, or</a:t>
            </a:r>
            <a:endParaRPr lang="en-US" dirty="0"/>
          </a:p>
          <a:p>
            <a:pPr lvl="2"/>
            <a:r>
              <a:rPr lang="en-US" dirty="0"/>
              <a:t>Minimum </a:t>
            </a:r>
            <a:r>
              <a:rPr lang="en-US" dirty="0" smtClean="0"/>
              <a:t>altitude for IFR operations</a:t>
            </a:r>
            <a:endParaRPr lang="en-US" dirty="0"/>
          </a:p>
          <a:p>
            <a:pPr lvl="1"/>
            <a:r>
              <a:rPr lang="en-US" dirty="0"/>
              <a:t>Upon reaching the </a:t>
            </a:r>
            <a:r>
              <a:rPr lang="en-US" dirty="0" smtClean="0"/>
              <a:t>time or fix</a:t>
            </a:r>
            <a:r>
              <a:rPr lang="en-US" dirty="0"/>
              <a:t>, commence climb or descent to altitude advised to expect </a:t>
            </a:r>
          </a:p>
          <a:p>
            <a:pPr lvl="1"/>
            <a:r>
              <a:rPr lang="en-US" dirty="0"/>
              <a:t>If failure occurs after the </a:t>
            </a:r>
            <a:r>
              <a:rPr lang="en-US" dirty="0" smtClean="0"/>
              <a:t>time or fix</a:t>
            </a:r>
            <a:r>
              <a:rPr lang="en-US" dirty="0"/>
              <a:t>, the altitude to be expected is not applicable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IFR </a:t>
            </a:r>
            <a:r>
              <a:rPr lang="en-US" dirty="0" smtClean="0"/>
              <a:t>Conditions - Altitude </a:t>
            </a:r>
            <a:r>
              <a:rPr lang="en-US" sz="3600" i="1" dirty="0" smtClean="0"/>
              <a:t>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If clearance limit is a fix from which an approach begins: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Commence </a:t>
            </a:r>
            <a:r>
              <a:rPr lang="en-US" dirty="0"/>
              <a:t>descent and approach as close as possible to the EFC time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no EFC time, commence descent and approach as close as possible to the Estimated Time of Arrival (ETA)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 </a:t>
            </a:r>
            <a:r>
              <a:rPr lang="en-US" dirty="0"/>
              <a:t>Clearance Limit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325245"/>
            <a:ext cx="8050213" cy="4391025"/>
          </a:xfrm>
        </p:spPr>
        <p:txBody>
          <a:bodyPr/>
          <a:lstStyle/>
          <a:p>
            <a:r>
              <a:rPr lang="en-US" dirty="0"/>
              <a:t>If clearance limit is not a fix from which an approach begins: </a:t>
            </a:r>
          </a:p>
          <a:p>
            <a:pPr lvl="1"/>
            <a:r>
              <a:rPr lang="en-US" dirty="0" smtClean="0"/>
              <a:t>Depart </a:t>
            </a:r>
            <a:r>
              <a:rPr lang="en-US" dirty="0"/>
              <a:t>clearance limit at EFC time</a:t>
            </a:r>
          </a:p>
          <a:p>
            <a:pPr lvl="2"/>
            <a:r>
              <a:rPr lang="en-US" dirty="0" smtClean="0"/>
              <a:t>Proceed </a:t>
            </a:r>
            <a:r>
              <a:rPr lang="en-US" dirty="0"/>
              <a:t>to a fix from which an approach begins</a:t>
            </a:r>
          </a:p>
          <a:p>
            <a:pPr lvl="2"/>
            <a:r>
              <a:rPr lang="en-US" dirty="0" smtClean="0"/>
              <a:t>Commence </a:t>
            </a:r>
            <a:r>
              <a:rPr lang="en-US" dirty="0"/>
              <a:t>descent and approach </a:t>
            </a:r>
            <a:r>
              <a:rPr lang="en-US" dirty="0" smtClean="0"/>
              <a:t>as close as possible to </a:t>
            </a:r>
            <a:r>
              <a:rPr lang="en-US" dirty="0"/>
              <a:t>ETA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no EFC time, depart clearance limit upon arrival over clearance </a:t>
            </a:r>
            <a:r>
              <a:rPr lang="en-US" dirty="0" smtClean="0"/>
              <a:t>limit</a:t>
            </a:r>
          </a:p>
          <a:p>
            <a:pPr lvl="2"/>
            <a:r>
              <a:rPr lang="en-US" dirty="0" smtClean="0"/>
              <a:t>Proceed </a:t>
            </a:r>
            <a:r>
              <a:rPr lang="en-US" dirty="0"/>
              <a:t>to a fix from which an approach begins</a:t>
            </a:r>
          </a:p>
          <a:p>
            <a:pPr lvl="2"/>
            <a:r>
              <a:rPr lang="en-US" dirty="0" smtClean="0"/>
              <a:t>Commence </a:t>
            </a:r>
            <a:r>
              <a:rPr lang="en-US" dirty="0"/>
              <a:t>descent and approach </a:t>
            </a:r>
            <a:r>
              <a:rPr lang="en-US" dirty="0" smtClean="0"/>
              <a:t>as close as possible to ETA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 Clearance Limit </a:t>
            </a:r>
            <a:r>
              <a:rPr lang="en-US" sz="3200" i="1" dirty="0"/>
              <a:t>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WEXTPJNUKPJZ-1215587825-11900</_dlc_DocId>
    <_dlc_DocIdUrl xmlns="4f0e10e1-3e2d-4cb5-bdd3-156dacd9dc33">
      <Url>https://ksn2.faa.gov/stt/TTPPM/ER24/_layouts/15/DocIdRedir.aspx?ID=WEXTPJNUKPJZ-1215587825-11900</Url>
      <Description>WEXTPJNUKPJZ-1215587825-11900</Description>
    </_dlc_DocIdUrl>
  </documentManagement>
</p:propertie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2VubmVkeXM8L1VzZXJOYW1lPjxEYXRlVGltZT40LzI1LzIwMTkgMTI6NDQ6MTcgUE08L0RhdGVUaW1lPjxMYWJlbFN0cmluZz5VbnJlc3RyaWN0ZWQ8L0xhYmVsU3RyaW5nPjwvaXRlbT48L2xhYmVsSGlzdG9yeT4=</Value>
</WrappedLabelHistor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772B29D-11D5-4982-8B2B-83FCD2FE4E2F}"/>
</file>

<file path=customXml/itemProps2.xml><?xml version="1.0" encoding="utf-8"?>
<ds:datastoreItem xmlns:ds="http://schemas.openxmlformats.org/officeDocument/2006/customXml" ds:itemID="{75AE90C5-9615-495D-91DC-76D8CC4FDF1E}">
  <ds:schemaRefs>
    <ds:schemaRef ds:uri="http://purl.org/dc/elements/1.1/"/>
    <ds:schemaRef ds:uri="http://schemas.microsoft.com/office/2006/metadata/properties"/>
    <ds:schemaRef ds:uri="c9d3951b-c0b3-413d-9ae1-2b2887eb6f1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330A61-0399-4EA1-9B81-B375C7B4A4F4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479F77EE-9FEA-45F7-8944-E510D4D96F9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6CE9C15-153C-4772-B44F-FAC9F3350D4D}">
  <ds:schemaRefs>
    <ds:schemaRef ds:uri="http://www.w3.org/2001/XMLSchema"/>
    <ds:schemaRef ds:uri="http://www.boldonjames.com/2008/01/sie/internal/label"/>
  </ds:schemaRefs>
</ds:datastoreItem>
</file>

<file path=customXml/itemProps6.xml><?xml version="1.0" encoding="utf-8"?>
<ds:datastoreItem xmlns:ds="http://schemas.openxmlformats.org/officeDocument/2006/customXml" ds:itemID="{9ED43FE3-F057-4B03-AB46-712D05BFDDB9}"/>
</file>

<file path=docProps/app.xml><?xml version="1.0" encoding="utf-8"?>
<Properties xmlns="http://schemas.openxmlformats.org/officeDocument/2006/extended-properties" xmlns:vt="http://schemas.openxmlformats.org/officeDocument/2006/docPropsVTypes">
  <Template>Stg3_Template_d.01</Template>
  <TotalTime>33833</TotalTime>
  <Words>1385</Words>
  <Application>Microsoft Office PowerPoint</Application>
  <PresentationFormat>On-screen Show (4:3)</PresentationFormat>
  <Paragraphs>276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Times New Roman</vt:lpstr>
      <vt:lpstr>Wingdings</vt:lpstr>
      <vt:lpstr>2_Custom Design</vt:lpstr>
      <vt:lpstr>6_Custom Design</vt:lpstr>
      <vt:lpstr>PowerPoint Presentation</vt:lpstr>
      <vt:lpstr>PowerPoint Presentation</vt:lpstr>
      <vt:lpstr>Pilot Procedures</vt:lpstr>
      <vt:lpstr>PowerPoint Presentation</vt:lpstr>
      <vt:lpstr>PowerPoint Presentation</vt:lpstr>
      <vt:lpstr>PowerPoint Presentation</vt:lpstr>
      <vt:lpstr>PowerPoint Presentation</vt:lpstr>
      <vt:lpstr>Depart Clearance Limit</vt:lpstr>
      <vt:lpstr>Depart Clearance Limit (Cont’d)</vt:lpstr>
      <vt:lpstr>IFR COM Failure - NAVAID Voice</vt:lpstr>
      <vt:lpstr>Reestablishing Communications</vt:lpstr>
      <vt:lpstr>Knowledge Check</vt:lpstr>
      <vt:lpstr>Knowledge Check</vt:lpstr>
      <vt:lpstr>Knowledge Check</vt:lpstr>
      <vt:lpstr>Knowledge Check</vt:lpstr>
      <vt:lpstr>UAS Lost Link</vt:lpstr>
      <vt:lpstr>Global Hawk Lost Link</vt:lpstr>
      <vt:lpstr>Knowledge Check</vt:lpstr>
      <vt:lpstr>Unacknowledged Clearances - Controller Actions</vt:lpstr>
      <vt:lpstr>Reestablish Communications</vt:lpstr>
      <vt:lpstr>Receiver Only Aircraft Acknowledgement</vt:lpstr>
      <vt:lpstr>Suspicious Activity Coordination</vt:lpstr>
      <vt:lpstr>Overdue Aircraft - Traffic Restrictions</vt:lpstr>
      <vt:lpstr>Overdue Aircraft - Lighting Requirements</vt:lpstr>
      <vt:lpstr>Overdue Aircraft - Traffic Resumption</vt:lpstr>
      <vt:lpstr>Knowledge Check</vt:lpstr>
      <vt:lpstr>Knowledge Check</vt:lpstr>
      <vt:lpstr>Knowledge Check</vt:lpstr>
      <vt:lpstr>Knowledge Check</vt:lpstr>
      <vt:lpstr>Lesson Summary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Nicholson, Nancy A-CTR (FAA)</cp:lastModifiedBy>
  <cp:revision>595</cp:revision>
  <dcterms:created xsi:type="dcterms:W3CDTF">2005-01-28T20:32:53Z</dcterms:created>
  <dcterms:modified xsi:type="dcterms:W3CDTF">2022-08-08T15:26:08Z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fda72441-deab-4112-9ea4-f6d35b0ff90e</vt:lpwstr>
  </property>
  <property fmtid="{D5CDD505-2E9C-101B-9397-08002B2CF9AE}" pid="3" name="bjSaver">
    <vt:lpwstr>lGPwWqjp30fgZVbDZZ4gdytUHuEapGaH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5" name="bjDocumentLabelXML-0">
    <vt:lpwstr>ames.com/2008/01/sie/internal/label"&gt;&lt;element uid="42834bfb-1ec1-4beb-bd64-eb83fb3cb3f3" value="" /&gt;&lt;/sisl&gt;</vt:lpwstr>
  </property>
  <property fmtid="{D5CDD505-2E9C-101B-9397-08002B2CF9AE}" pid="6" name="bjDocumentSecurityLabel">
    <vt:lpwstr>Unrestricted</vt:lpwstr>
  </property>
  <property fmtid="{D5CDD505-2E9C-101B-9397-08002B2CF9AE}" pid="7" name="bjLabelHistoryID">
    <vt:lpwstr>{71330A61-0399-4EA1-9B81-B375C7B4A4F4}</vt:lpwstr>
  </property>
  <property fmtid="{D5CDD505-2E9C-101B-9397-08002B2CF9AE}" pid="8" name="ContentTypeId">
    <vt:lpwstr>0x0101003DFAFDB35B5AD34C89EBE32B06747F48</vt:lpwstr>
  </property>
  <property fmtid="{D5CDD505-2E9C-101B-9397-08002B2CF9AE}" pid="9" name="_dlc_DocIdItemGuid">
    <vt:lpwstr>8c12d205-1285-4d8b-bf3b-0bc5b585e267</vt:lpwstr>
  </property>
</Properties>
</file>