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8.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5.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revisionInfo.xml" ContentType="application/vnd.ms-powerpoint.revisioninfo+xml"/>
  <Override PartName="/ppt/changesInfos/changesInfo1.xml" ContentType="application/vnd.ms-powerpoint.changesinfo+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058" r:id="rId6"/>
    <p:sldMasterId id="2147484064" r:id="rId7"/>
  </p:sldMasterIdLst>
  <p:notesMasterIdLst>
    <p:notesMasterId r:id="rId37"/>
  </p:notesMasterIdLst>
  <p:handoutMasterIdLst>
    <p:handoutMasterId r:id="rId38"/>
  </p:handoutMasterIdLst>
  <p:sldIdLst>
    <p:sldId id="322" r:id="rId8"/>
    <p:sldId id="268" r:id="rId9"/>
    <p:sldId id="353" r:id="rId10"/>
    <p:sldId id="456" r:id="rId11"/>
    <p:sldId id="349" r:id="rId12"/>
    <p:sldId id="375" r:id="rId13"/>
    <p:sldId id="471" r:id="rId14"/>
    <p:sldId id="350" r:id="rId15"/>
    <p:sldId id="342" r:id="rId16"/>
    <p:sldId id="388" r:id="rId17"/>
    <p:sldId id="389" r:id="rId18"/>
    <p:sldId id="352" r:id="rId19"/>
    <p:sldId id="351" r:id="rId20"/>
    <p:sldId id="466" r:id="rId21"/>
    <p:sldId id="458" r:id="rId22"/>
    <p:sldId id="463" r:id="rId23"/>
    <p:sldId id="358" r:id="rId24"/>
    <p:sldId id="360" r:id="rId25"/>
    <p:sldId id="356" r:id="rId26"/>
    <p:sldId id="467" r:id="rId27"/>
    <p:sldId id="468" r:id="rId28"/>
    <p:sldId id="396" r:id="rId29"/>
    <p:sldId id="397" r:id="rId30"/>
    <p:sldId id="398" r:id="rId31"/>
    <p:sldId id="399" r:id="rId32"/>
    <p:sldId id="465" r:id="rId33"/>
    <p:sldId id="464" r:id="rId34"/>
    <p:sldId id="266" r:id="rId35"/>
    <p:sldId id="469" r:id="rId36"/>
  </p:sldIdLst>
  <p:sldSz cx="9144000" cy="6858000" type="screen4x3"/>
  <p:notesSz cx="6858000" cy="9296400"/>
  <p:defaultTextStyle>
    <a:defPPr>
      <a:defRPr lang="en-US"/>
    </a:defPPr>
    <a:lvl1pPr algn="ctr"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5pPr>
    <a:lvl6pPr marL="2286000" algn="l" defTabSz="914400" rtl="0" eaLnBrk="1" latinLnBrk="0" hangingPunct="1">
      <a:defRPr sz="800" kern="1200">
        <a:solidFill>
          <a:schemeClr val="tx1"/>
        </a:solidFill>
        <a:latin typeface="Arial" panose="020B0604020202020204" pitchFamily="34" charset="0"/>
        <a:ea typeface="+mn-ea"/>
        <a:cs typeface="+mn-cs"/>
      </a:defRPr>
    </a:lvl6pPr>
    <a:lvl7pPr marL="2743200" algn="l" defTabSz="914400" rtl="0" eaLnBrk="1" latinLnBrk="0" hangingPunct="1">
      <a:defRPr sz="800" kern="1200">
        <a:solidFill>
          <a:schemeClr val="tx1"/>
        </a:solidFill>
        <a:latin typeface="Arial" panose="020B0604020202020204" pitchFamily="34" charset="0"/>
        <a:ea typeface="+mn-ea"/>
        <a:cs typeface="+mn-cs"/>
      </a:defRPr>
    </a:lvl7pPr>
    <a:lvl8pPr marL="3200400" algn="l" defTabSz="914400" rtl="0" eaLnBrk="1" latinLnBrk="0" hangingPunct="1">
      <a:defRPr sz="800" kern="1200">
        <a:solidFill>
          <a:schemeClr val="tx1"/>
        </a:solidFill>
        <a:latin typeface="Arial" panose="020B0604020202020204" pitchFamily="34" charset="0"/>
        <a:ea typeface="+mn-ea"/>
        <a:cs typeface="+mn-cs"/>
      </a:defRPr>
    </a:lvl8pPr>
    <a:lvl9pPr marL="3657600" algn="l" defTabSz="914400" rtl="0" eaLnBrk="1" latinLnBrk="0" hangingPunct="1">
      <a:defRPr sz="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42">
          <p15:clr>
            <a:srgbClr val="A4A3A4"/>
          </p15:clr>
        </p15:guide>
        <p15:guide id="2" orient="horz" pos="721">
          <p15:clr>
            <a:srgbClr val="A4A3A4"/>
          </p15:clr>
        </p15:guide>
        <p15:guide id="3" orient="horz" pos="3800">
          <p15:clr>
            <a:srgbClr val="A4A3A4"/>
          </p15:clr>
        </p15:guide>
        <p15:guide id="4" orient="horz" pos="3235">
          <p15:clr>
            <a:srgbClr val="A4A3A4"/>
          </p15:clr>
        </p15:guide>
        <p15:guide id="5" pos="339">
          <p15:clr>
            <a:srgbClr val="A4A3A4"/>
          </p15:clr>
        </p15:guide>
        <p15:guide id="6" pos="28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ley, Alan P. [US-US][NON-EMP]" initials="HAP[" lastIdx="1" clrIdx="0">
    <p:extLst>
      <p:ext uri="{19B8F6BF-5375-455C-9EA6-DF929625EA0E}">
        <p15:presenceInfo xmlns:p15="http://schemas.microsoft.com/office/powerpoint/2012/main" userId="S-1-5-21-727274380-931424960-1827182208-1387245" providerId="AD"/>
      </p:ext>
    </p:extLst>
  </p:cmAuthor>
  <p:cmAuthor id="2" name="David Scott" initials="DS" lastIdx="1" clrIdx="1">
    <p:extLst>
      <p:ext uri="{19B8F6BF-5375-455C-9EA6-DF929625EA0E}">
        <p15:presenceInfo xmlns:p15="http://schemas.microsoft.com/office/powerpoint/2012/main" userId="0dba5c2a25f57a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00"/>
    <a:srgbClr val="009200"/>
    <a:srgbClr val="00B0F0"/>
    <a:srgbClr val="33CC33"/>
    <a:srgbClr val="009900"/>
    <a:srgbClr val="006600"/>
    <a:srgbClr val="0066FF"/>
    <a:srgbClr val="00CCFF"/>
    <a:srgbClr val="00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79E65-DB56-496C-8606-4486B88BEC96}" v="4" dt="2020-11-02T19:31:43.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4" autoAdjust="0"/>
    <p:restoredTop sz="94672" autoAdjust="0"/>
  </p:normalViewPr>
  <p:slideViewPr>
    <p:cSldViewPr snapToGrid="0">
      <p:cViewPr varScale="1">
        <p:scale>
          <a:sx n="84" d="100"/>
          <a:sy n="84" d="100"/>
        </p:scale>
        <p:origin x="84" y="630"/>
      </p:cViewPr>
      <p:guideLst>
        <p:guide orient="horz" pos="542"/>
        <p:guide orient="horz" pos="721"/>
        <p:guide orient="horz" pos="3800"/>
        <p:guide orient="horz" pos="3235"/>
        <p:guide pos="339"/>
        <p:guide pos="28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47" Type="http://schemas.openxmlformats.org/officeDocument/2006/relationships/customXml" Target="../customXml/item6.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cott" userId="0dba5c2a25f57aa7" providerId="LiveId" clId="{3FD79E65-DB56-496C-8606-4486B88BEC96}"/>
    <pc:docChg chg="custSel modSld modMainMaster">
      <pc:chgData name="David Scott" userId="0dba5c2a25f57aa7" providerId="LiveId" clId="{3FD79E65-DB56-496C-8606-4486B88BEC96}" dt="2020-11-02T19:32:03.065" v="77" actId="20577"/>
      <pc:docMkLst>
        <pc:docMk/>
      </pc:docMkLst>
      <pc:sldChg chg="delSp modSp mod modClrScheme chgLayout">
        <pc:chgData name="David Scott" userId="0dba5c2a25f57aa7" providerId="LiveId" clId="{3FD79E65-DB56-496C-8606-4486B88BEC96}" dt="2020-11-02T19:31:43.533" v="76" actId="478"/>
        <pc:sldMkLst>
          <pc:docMk/>
          <pc:sldMk cId="929893764" sldId="322"/>
        </pc:sldMkLst>
        <pc:spChg chg="del mod ord">
          <ac:chgData name="David Scott" userId="0dba5c2a25f57aa7" providerId="LiveId" clId="{3FD79E65-DB56-496C-8606-4486B88BEC96}" dt="2020-11-02T19:31:43.533" v="76" actId="478"/>
          <ac:spMkLst>
            <pc:docMk/>
            <pc:sldMk cId="929893764" sldId="322"/>
            <ac:spMk id="4" creationId="{00000000-0000-0000-0000-000000000000}"/>
          </ac:spMkLst>
        </pc:spChg>
        <pc:spChg chg="del mod ord">
          <ac:chgData name="David Scott" userId="0dba5c2a25f57aa7" providerId="LiveId" clId="{3FD79E65-DB56-496C-8606-4486B88BEC96}" dt="2020-11-02T19:31:36.895" v="74" actId="478"/>
          <ac:spMkLst>
            <pc:docMk/>
            <pc:sldMk cId="929893764" sldId="322"/>
            <ac:spMk id="5" creationId="{00000000-0000-0000-0000-000000000000}"/>
          </ac:spMkLst>
        </pc:spChg>
      </pc:sldChg>
      <pc:sldChg chg="modSp mod">
        <pc:chgData name="David Scott" userId="0dba5c2a25f57aa7" providerId="LiveId" clId="{3FD79E65-DB56-496C-8606-4486B88BEC96}" dt="2020-10-16T12:33:25.382" v="7" actId="20577"/>
        <pc:sldMkLst>
          <pc:docMk/>
          <pc:sldMk cId="404561722" sldId="349"/>
        </pc:sldMkLst>
        <pc:spChg chg="mod">
          <ac:chgData name="David Scott" userId="0dba5c2a25f57aa7" providerId="LiveId" clId="{3FD79E65-DB56-496C-8606-4486B88BEC96}" dt="2020-10-16T12:33:25.382" v="7" actId="20577"/>
          <ac:spMkLst>
            <pc:docMk/>
            <pc:sldMk cId="404561722" sldId="349"/>
            <ac:spMk id="3" creationId="{1003ABE4-883C-4CDB-A78A-AE032959E3AF}"/>
          </ac:spMkLst>
        </pc:spChg>
      </pc:sldChg>
      <pc:sldChg chg="addCm delCm modCm">
        <pc:chgData name="David Scott" userId="0dba5c2a25f57aa7" providerId="LiveId" clId="{3FD79E65-DB56-496C-8606-4486B88BEC96}" dt="2020-10-16T19:25:21.683" v="8" actId="1592"/>
        <pc:sldMkLst>
          <pc:docMk/>
          <pc:sldMk cId="3768597019" sldId="456"/>
        </pc:sldMkLst>
      </pc:sldChg>
      <pc:sldMasterChg chg="modSldLayout">
        <pc:chgData name="David Scott" userId="0dba5c2a25f57aa7" providerId="LiveId" clId="{3FD79E65-DB56-496C-8606-4486B88BEC96}" dt="2020-11-02T19:32:03.065" v="77" actId="20577"/>
        <pc:sldMasterMkLst>
          <pc:docMk/>
          <pc:sldMasterMk cId="1237985795" sldId="2147484058"/>
        </pc:sldMasterMkLst>
        <pc:sldLayoutChg chg="modSp mod">
          <pc:chgData name="David Scott" userId="0dba5c2a25f57aa7" providerId="LiveId" clId="{3FD79E65-DB56-496C-8606-4486B88BEC96}" dt="2020-11-02T19:32:03.065" v="77" actId="20577"/>
          <pc:sldLayoutMkLst>
            <pc:docMk/>
            <pc:sldMasterMk cId="1237985795" sldId="2147484058"/>
            <pc:sldLayoutMk cId="3821061088" sldId="2147484070"/>
          </pc:sldLayoutMkLst>
          <pc:spChg chg="mod">
            <ac:chgData name="David Scott" userId="0dba5c2a25f57aa7" providerId="LiveId" clId="{3FD79E65-DB56-496C-8606-4486B88BEC96}" dt="2020-11-02T19:32:03.065" v="77" actId="20577"/>
            <ac:spMkLst>
              <pc:docMk/>
              <pc:sldMasterMk cId="1237985795" sldId="2147484058"/>
              <pc:sldLayoutMk cId="3821061088" sldId="2147484070"/>
              <ac:spMk id="19" creationId="{DF1F7D3C-8488-4489-9564-D71EC02FE9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lvl1pPr algn="l" defTabSz="911225" eaLnBrk="1" hangingPunct="1">
              <a:defRPr sz="1200" b="0">
                <a:latin typeface="Times New Roman" pitchFamily="28" charset="0"/>
              </a:defRPr>
            </a:lvl1pPr>
          </a:lstStyle>
          <a:p>
            <a:pPr>
              <a:defRPr/>
            </a:pPr>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lvl1pPr algn="r" defTabSz="911225" eaLnBrk="1" hangingPunct="1">
              <a:defRPr sz="1200" b="0">
                <a:latin typeface="Times New Roman" pitchFamily="28" charset="0"/>
              </a:defRPr>
            </a:lvl1pPr>
          </a:lstStyle>
          <a:p>
            <a:pPr>
              <a:defRPr/>
            </a:pPr>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020" tIns="45510" rIns="91020" bIns="45510" numCol="1" anchor="b" anchorCtr="0" compatLnSpc="1">
            <a:prstTxWarp prst="textNoShape">
              <a:avLst/>
            </a:prstTxWarp>
          </a:bodyPr>
          <a:lstStyle>
            <a:lvl1pPr algn="l" defTabSz="911225" eaLnBrk="1" hangingPunct="1">
              <a:defRPr sz="1200" b="0">
                <a:latin typeface="Times New Roman" pitchFamily="28" charset="0"/>
              </a:defRPr>
            </a:lvl1pPr>
          </a:lstStyle>
          <a:p>
            <a:pPr>
              <a:defRPr/>
            </a:pPr>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020" tIns="45510" rIns="91020" bIns="45510" numCol="1" anchor="b" anchorCtr="0" compatLnSpc="1">
            <a:prstTxWarp prst="textNoShape">
              <a:avLst/>
            </a:prstTxWarp>
          </a:bodyPr>
          <a:lstStyle>
            <a:lvl1pPr algn="r" defTabSz="911225" eaLnBrk="1" hangingPunct="1">
              <a:defRPr sz="1200">
                <a:latin typeface="Times New Roman" panose="02020603050405020304" pitchFamily="18" charset="0"/>
              </a:defRPr>
            </a:lvl1pPr>
          </a:lstStyle>
          <a:p>
            <a:fld id="{B8300089-C4E6-4BBF-AEDF-ABB799F150FE}" type="slidenum">
              <a:rPr lang="en-US" altLang="en-US"/>
              <a:pPr/>
              <a:t>‹#›</a:t>
            </a:fld>
            <a:endParaRPr lang="en-US" altLang="en-US"/>
          </a:p>
        </p:txBody>
      </p:sp>
    </p:spTree>
    <p:extLst>
      <p:ext uri="{BB962C8B-B14F-4D97-AF65-F5344CB8AC3E}">
        <p14:creationId xmlns:p14="http://schemas.microsoft.com/office/powerpoint/2010/main" val="2073101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lvl1pPr algn="l" defTabSz="911225" eaLnBrk="1" hangingPunct="1">
              <a:defRPr sz="1200" b="0">
                <a:latin typeface="Times New Roman" pitchFamily="28" charset="0"/>
              </a:defRPr>
            </a:lvl1pPr>
          </a:lstStyle>
          <a:p>
            <a:pPr>
              <a:defRPr/>
            </a:pPr>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lvl1pPr algn="r" defTabSz="911225" eaLnBrk="1" hangingPunct="1">
              <a:defRPr sz="1200" b="0">
                <a:latin typeface="Times New Roman" pitchFamily="28"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020" tIns="45510" rIns="91020" bIns="45510" numCol="1" anchor="b" anchorCtr="0" compatLnSpc="1">
            <a:prstTxWarp prst="textNoShape">
              <a:avLst/>
            </a:prstTxWarp>
          </a:bodyPr>
          <a:lstStyle>
            <a:lvl1pPr algn="l" defTabSz="911225" eaLnBrk="1" hangingPunct="1">
              <a:defRPr sz="1200" b="0">
                <a:latin typeface="Times New Roman" pitchFamily="28" charset="0"/>
              </a:defRPr>
            </a:lvl1pPr>
          </a:lstStyle>
          <a:p>
            <a:pPr>
              <a:defRPr/>
            </a:pPr>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020" tIns="45510" rIns="91020" bIns="45510" numCol="1" anchor="b" anchorCtr="0" compatLnSpc="1">
            <a:prstTxWarp prst="textNoShape">
              <a:avLst/>
            </a:prstTxWarp>
          </a:bodyPr>
          <a:lstStyle>
            <a:lvl1pPr algn="r" defTabSz="911225" eaLnBrk="1" hangingPunct="1">
              <a:defRPr sz="1200">
                <a:latin typeface="Times New Roman" panose="02020603050405020304" pitchFamily="18" charset="0"/>
              </a:defRPr>
            </a:lvl1pPr>
          </a:lstStyle>
          <a:p>
            <a:fld id="{DD78BA7C-B5F8-476A-8D6E-18F9A2638B8B}" type="slidenum">
              <a:rPr lang="en-US" altLang="en-US"/>
              <a:pPr/>
              <a:t>‹#›</a:t>
            </a:fld>
            <a:endParaRPr lang="en-US" altLang="en-US"/>
          </a:p>
        </p:txBody>
      </p:sp>
    </p:spTree>
    <p:extLst>
      <p:ext uri="{BB962C8B-B14F-4D97-AF65-F5344CB8AC3E}">
        <p14:creationId xmlns:p14="http://schemas.microsoft.com/office/powerpoint/2010/main" val="12292396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11225">
              <a:defRPr sz="2400">
                <a:solidFill>
                  <a:schemeClr val="tx1"/>
                </a:solidFill>
                <a:latin typeface="Arial" panose="020B0604020202020204" pitchFamily="34" charset="0"/>
              </a:defRPr>
            </a:lvl1pPr>
            <a:lvl2pPr marL="742950" indent="-285750" defTabSz="911225">
              <a:defRPr sz="2400">
                <a:solidFill>
                  <a:schemeClr val="tx1"/>
                </a:solidFill>
                <a:latin typeface="Arial" panose="020B0604020202020204" pitchFamily="34" charset="0"/>
              </a:defRPr>
            </a:lvl2pPr>
            <a:lvl3pPr marL="1143000" indent="-228600" defTabSz="911225">
              <a:defRPr sz="2400">
                <a:solidFill>
                  <a:schemeClr val="tx1"/>
                </a:solidFill>
                <a:latin typeface="Arial" panose="020B0604020202020204" pitchFamily="34" charset="0"/>
              </a:defRPr>
            </a:lvl3pPr>
            <a:lvl4pPr marL="1600200" indent="-228600" defTabSz="911225">
              <a:defRPr sz="2400">
                <a:solidFill>
                  <a:schemeClr val="tx1"/>
                </a:solidFill>
                <a:latin typeface="Arial" panose="020B0604020202020204" pitchFamily="34" charset="0"/>
              </a:defRPr>
            </a:lvl4pPr>
            <a:lvl5pPr marL="2057400" indent="-228600" defTabSz="911225">
              <a:defRPr sz="2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defRPr>
            </a:lvl9pPr>
          </a:lstStyle>
          <a:p>
            <a:fld id="{912F4DBF-4EF9-451A-8596-1F8A8440F5FA}" type="slidenum">
              <a:rPr lang="en-US" altLang="en-US" sz="1200" smtClean="0">
                <a:solidFill>
                  <a:srgbClr val="000000"/>
                </a:solidFill>
                <a:latin typeface="Times New Roman" panose="02020603050405020304" pitchFamily="18" charset="0"/>
              </a:rPr>
              <a:pPr/>
              <a:t>0</a:t>
            </a:fld>
            <a:endParaRPr lang="en-US" altLang="en-US" sz="1200">
              <a:solidFill>
                <a:srgbClr val="000000"/>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8675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800">
                <a:solidFill>
                  <a:schemeClr val="tx1"/>
                </a:solidFill>
                <a:latin typeface="Arial" panose="020B0604020202020204" pitchFamily="34" charset="0"/>
              </a:defRPr>
            </a:lvl1pPr>
            <a:lvl2pPr marL="742950" indent="-285750" defTabSz="911225">
              <a:defRPr sz="800">
                <a:solidFill>
                  <a:schemeClr val="tx1"/>
                </a:solidFill>
                <a:latin typeface="Arial" panose="020B0604020202020204" pitchFamily="34" charset="0"/>
              </a:defRPr>
            </a:lvl2pPr>
            <a:lvl3pPr marL="1143000" indent="-228600" defTabSz="911225">
              <a:defRPr sz="800">
                <a:solidFill>
                  <a:schemeClr val="tx1"/>
                </a:solidFill>
                <a:latin typeface="Arial" panose="020B0604020202020204" pitchFamily="34" charset="0"/>
              </a:defRPr>
            </a:lvl3pPr>
            <a:lvl4pPr marL="1600200" indent="-228600" defTabSz="911225">
              <a:defRPr sz="800">
                <a:solidFill>
                  <a:schemeClr val="tx1"/>
                </a:solidFill>
                <a:latin typeface="Arial" panose="020B0604020202020204" pitchFamily="34" charset="0"/>
              </a:defRPr>
            </a:lvl4pPr>
            <a:lvl5pPr marL="2057400" indent="-228600" defTabSz="911225">
              <a:defRPr sz="800">
                <a:solidFill>
                  <a:schemeClr val="tx1"/>
                </a:solidFill>
                <a:latin typeface="Arial" panose="020B0604020202020204" pitchFamily="34" charset="0"/>
              </a:defRPr>
            </a:lvl5pPr>
            <a:lvl6pPr marL="2514600" indent="-228600" algn="ctr" defTabSz="911225" eaLnBrk="0" fontAlgn="base" hangingPunct="0">
              <a:spcBef>
                <a:spcPct val="0"/>
              </a:spcBef>
              <a:spcAft>
                <a:spcPct val="0"/>
              </a:spcAft>
              <a:defRPr sz="800">
                <a:solidFill>
                  <a:schemeClr val="tx1"/>
                </a:solidFill>
                <a:latin typeface="Arial" panose="020B0604020202020204" pitchFamily="34" charset="0"/>
              </a:defRPr>
            </a:lvl6pPr>
            <a:lvl7pPr marL="2971800" indent="-228600" algn="ctr" defTabSz="911225" eaLnBrk="0" fontAlgn="base" hangingPunct="0">
              <a:spcBef>
                <a:spcPct val="0"/>
              </a:spcBef>
              <a:spcAft>
                <a:spcPct val="0"/>
              </a:spcAft>
              <a:defRPr sz="800">
                <a:solidFill>
                  <a:schemeClr val="tx1"/>
                </a:solidFill>
                <a:latin typeface="Arial" panose="020B0604020202020204" pitchFamily="34" charset="0"/>
              </a:defRPr>
            </a:lvl7pPr>
            <a:lvl8pPr marL="3429000" indent="-228600" algn="ctr" defTabSz="911225" eaLnBrk="0" fontAlgn="base" hangingPunct="0">
              <a:spcBef>
                <a:spcPct val="0"/>
              </a:spcBef>
              <a:spcAft>
                <a:spcPct val="0"/>
              </a:spcAft>
              <a:defRPr sz="800">
                <a:solidFill>
                  <a:schemeClr val="tx1"/>
                </a:solidFill>
                <a:latin typeface="Arial" panose="020B0604020202020204" pitchFamily="34" charset="0"/>
              </a:defRPr>
            </a:lvl8pPr>
            <a:lvl9pPr marL="3886200" indent="-228600" algn="ctr" defTabSz="911225" eaLnBrk="0" fontAlgn="base" hangingPunct="0">
              <a:spcBef>
                <a:spcPct val="0"/>
              </a:spcBef>
              <a:spcAft>
                <a:spcPct val="0"/>
              </a:spcAft>
              <a:defRPr sz="800">
                <a:solidFill>
                  <a:schemeClr val="tx1"/>
                </a:solidFill>
                <a:latin typeface="Arial" panose="020B0604020202020204" pitchFamily="34" charset="0"/>
              </a:defRPr>
            </a:lvl9pPr>
          </a:lstStyle>
          <a:p>
            <a:fld id="{6D823546-6BA4-450C-B90C-3C8FB8A5DBE9}"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33383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800">
                <a:solidFill>
                  <a:schemeClr val="tx1"/>
                </a:solidFill>
                <a:latin typeface="Arial" panose="020B0604020202020204" pitchFamily="34" charset="0"/>
              </a:defRPr>
            </a:lvl1pPr>
            <a:lvl2pPr marL="742950" indent="-285750" defTabSz="911225">
              <a:defRPr sz="800">
                <a:solidFill>
                  <a:schemeClr val="tx1"/>
                </a:solidFill>
                <a:latin typeface="Arial" panose="020B0604020202020204" pitchFamily="34" charset="0"/>
              </a:defRPr>
            </a:lvl2pPr>
            <a:lvl3pPr marL="1143000" indent="-228600" defTabSz="911225">
              <a:defRPr sz="800">
                <a:solidFill>
                  <a:schemeClr val="tx1"/>
                </a:solidFill>
                <a:latin typeface="Arial" panose="020B0604020202020204" pitchFamily="34" charset="0"/>
              </a:defRPr>
            </a:lvl3pPr>
            <a:lvl4pPr marL="1600200" indent="-228600" defTabSz="911225">
              <a:defRPr sz="800">
                <a:solidFill>
                  <a:schemeClr val="tx1"/>
                </a:solidFill>
                <a:latin typeface="Arial" panose="020B0604020202020204" pitchFamily="34" charset="0"/>
              </a:defRPr>
            </a:lvl4pPr>
            <a:lvl5pPr marL="2057400" indent="-228600" defTabSz="911225">
              <a:defRPr sz="800">
                <a:solidFill>
                  <a:schemeClr val="tx1"/>
                </a:solidFill>
                <a:latin typeface="Arial" panose="020B0604020202020204" pitchFamily="34" charset="0"/>
              </a:defRPr>
            </a:lvl5pPr>
            <a:lvl6pPr marL="2514600" indent="-228600" algn="ctr" defTabSz="911225" eaLnBrk="0" fontAlgn="base" hangingPunct="0">
              <a:spcBef>
                <a:spcPct val="0"/>
              </a:spcBef>
              <a:spcAft>
                <a:spcPct val="0"/>
              </a:spcAft>
              <a:defRPr sz="800">
                <a:solidFill>
                  <a:schemeClr val="tx1"/>
                </a:solidFill>
                <a:latin typeface="Arial" panose="020B0604020202020204" pitchFamily="34" charset="0"/>
              </a:defRPr>
            </a:lvl6pPr>
            <a:lvl7pPr marL="2971800" indent="-228600" algn="ctr" defTabSz="911225" eaLnBrk="0" fontAlgn="base" hangingPunct="0">
              <a:spcBef>
                <a:spcPct val="0"/>
              </a:spcBef>
              <a:spcAft>
                <a:spcPct val="0"/>
              </a:spcAft>
              <a:defRPr sz="800">
                <a:solidFill>
                  <a:schemeClr val="tx1"/>
                </a:solidFill>
                <a:latin typeface="Arial" panose="020B0604020202020204" pitchFamily="34" charset="0"/>
              </a:defRPr>
            </a:lvl7pPr>
            <a:lvl8pPr marL="3429000" indent="-228600" algn="ctr" defTabSz="911225" eaLnBrk="0" fontAlgn="base" hangingPunct="0">
              <a:spcBef>
                <a:spcPct val="0"/>
              </a:spcBef>
              <a:spcAft>
                <a:spcPct val="0"/>
              </a:spcAft>
              <a:defRPr sz="800">
                <a:solidFill>
                  <a:schemeClr val="tx1"/>
                </a:solidFill>
                <a:latin typeface="Arial" panose="020B0604020202020204" pitchFamily="34" charset="0"/>
              </a:defRPr>
            </a:lvl8pPr>
            <a:lvl9pPr marL="3886200" indent="-228600" algn="ctr" defTabSz="911225" eaLnBrk="0" fontAlgn="base" hangingPunct="0">
              <a:spcBef>
                <a:spcPct val="0"/>
              </a:spcBef>
              <a:spcAft>
                <a:spcPct val="0"/>
              </a:spcAft>
              <a:defRPr sz="800">
                <a:solidFill>
                  <a:schemeClr val="tx1"/>
                </a:solidFill>
                <a:latin typeface="Arial" panose="020B0604020202020204" pitchFamily="34" charset="0"/>
              </a:defRPr>
            </a:lvl9pPr>
          </a:lstStyle>
          <a:p>
            <a:fld id="{6D823546-6BA4-450C-B90C-3C8FB8A5DBE9}"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98446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11</a:t>
            </a:fld>
            <a:endParaRPr lang="en-US" altLang="en-US"/>
          </a:p>
        </p:txBody>
      </p:sp>
    </p:spTree>
    <p:extLst>
      <p:ext uri="{BB962C8B-B14F-4D97-AF65-F5344CB8AC3E}">
        <p14:creationId xmlns:p14="http://schemas.microsoft.com/office/powerpoint/2010/main" val="318154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12</a:t>
            </a:fld>
            <a:endParaRPr lang="en-US" altLang="en-US"/>
          </a:p>
        </p:txBody>
      </p:sp>
    </p:spTree>
    <p:extLst>
      <p:ext uri="{BB962C8B-B14F-4D97-AF65-F5344CB8AC3E}">
        <p14:creationId xmlns:p14="http://schemas.microsoft.com/office/powerpoint/2010/main" val="2238650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13</a:t>
            </a:fld>
            <a:endParaRPr lang="en-US" altLang="en-US"/>
          </a:p>
        </p:txBody>
      </p:sp>
    </p:spTree>
    <p:extLst>
      <p:ext uri="{BB962C8B-B14F-4D97-AF65-F5344CB8AC3E}">
        <p14:creationId xmlns:p14="http://schemas.microsoft.com/office/powerpoint/2010/main" val="28027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14</a:t>
            </a:fld>
            <a:endParaRPr lang="en-US" altLang="en-US"/>
          </a:p>
        </p:txBody>
      </p:sp>
    </p:spTree>
    <p:extLst>
      <p:ext uri="{BB962C8B-B14F-4D97-AF65-F5344CB8AC3E}">
        <p14:creationId xmlns:p14="http://schemas.microsoft.com/office/powerpoint/2010/main" val="3516145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15</a:t>
            </a:fld>
            <a:endParaRPr lang="en-US" altLang="en-US"/>
          </a:p>
        </p:txBody>
      </p:sp>
    </p:spTree>
    <p:extLst>
      <p:ext uri="{BB962C8B-B14F-4D97-AF65-F5344CB8AC3E}">
        <p14:creationId xmlns:p14="http://schemas.microsoft.com/office/powerpoint/2010/main" val="47549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16</a:t>
            </a:fld>
            <a:endParaRPr lang="en-US" altLang="en-US"/>
          </a:p>
        </p:txBody>
      </p:sp>
    </p:spTree>
    <p:extLst>
      <p:ext uri="{BB962C8B-B14F-4D97-AF65-F5344CB8AC3E}">
        <p14:creationId xmlns:p14="http://schemas.microsoft.com/office/powerpoint/2010/main" val="20495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17</a:t>
            </a:fld>
            <a:endParaRPr lang="en-US" altLang="en-US"/>
          </a:p>
        </p:txBody>
      </p:sp>
    </p:spTree>
    <p:extLst>
      <p:ext uri="{BB962C8B-B14F-4D97-AF65-F5344CB8AC3E}">
        <p14:creationId xmlns:p14="http://schemas.microsoft.com/office/powerpoint/2010/main" val="74990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18</a:t>
            </a:fld>
            <a:endParaRPr lang="en-US" altLang="en-US"/>
          </a:p>
        </p:txBody>
      </p:sp>
    </p:spTree>
    <p:extLst>
      <p:ext uri="{BB962C8B-B14F-4D97-AF65-F5344CB8AC3E}">
        <p14:creationId xmlns:p14="http://schemas.microsoft.com/office/powerpoint/2010/main" val="338365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a:t>
            </a:fld>
            <a:endParaRPr lang="en-US" altLang="en-US"/>
          </a:p>
        </p:txBody>
      </p:sp>
    </p:spTree>
    <p:extLst>
      <p:ext uri="{BB962C8B-B14F-4D97-AF65-F5344CB8AC3E}">
        <p14:creationId xmlns:p14="http://schemas.microsoft.com/office/powerpoint/2010/main" val="56773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19</a:t>
            </a:fld>
            <a:endParaRPr lang="en-US" altLang="en-US"/>
          </a:p>
        </p:txBody>
      </p:sp>
    </p:spTree>
    <p:extLst>
      <p:ext uri="{BB962C8B-B14F-4D97-AF65-F5344CB8AC3E}">
        <p14:creationId xmlns:p14="http://schemas.microsoft.com/office/powerpoint/2010/main" val="2975867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20</a:t>
            </a:fld>
            <a:endParaRPr lang="en-US" altLang="en-US"/>
          </a:p>
        </p:txBody>
      </p:sp>
    </p:spTree>
    <p:extLst>
      <p:ext uri="{BB962C8B-B14F-4D97-AF65-F5344CB8AC3E}">
        <p14:creationId xmlns:p14="http://schemas.microsoft.com/office/powerpoint/2010/main" val="340219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800">
                <a:solidFill>
                  <a:schemeClr val="tx1"/>
                </a:solidFill>
                <a:latin typeface="Arial" panose="020B0604020202020204" pitchFamily="34" charset="0"/>
              </a:defRPr>
            </a:lvl1pPr>
            <a:lvl2pPr marL="742950" indent="-285750" defTabSz="911225">
              <a:defRPr sz="800">
                <a:solidFill>
                  <a:schemeClr val="tx1"/>
                </a:solidFill>
                <a:latin typeface="Arial" panose="020B0604020202020204" pitchFamily="34" charset="0"/>
              </a:defRPr>
            </a:lvl2pPr>
            <a:lvl3pPr marL="1143000" indent="-228600" defTabSz="911225">
              <a:defRPr sz="800">
                <a:solidFill>
                  <a:schemeClr val="tx1"/>
                </a:solidFill>
                <a:latin typeface="Arial" panose="020B0604020202020204" pitchFamily="34" charset="0"/>
              </a:defRPr>
            </a:lvl3pPr>
            <a:lvl4pPr marL="1600200" indent="-228600" defTabSz="911225">
              <a:defRPr sz="800">
                <a:solidFill>
                  <a:schemeClr val="tx1"/>
                </a:solidFill>
                <a:latin typeface="Arial" panose="020B0604020202020204" pitchFamily="34" charset="0"/>
              </a:defRPr>
            </a:lvl4pPr>
            <a:lvl5pPr marL="2057400" indent="-228600" defTabSz="911225">
              <a:defRPr sz="800">
                <a:solidFill>
                  <a:schemeClr val="tx1"/>
                </a:solidFill>
                <a:latin typeface="Arial" panose="020B0604020202020204" pitchFamily="34" charset="0"/>
              </a:defRPr>
            </a:lvl5pPr>
            <a:lvl6pPr marL="2514600" indent="-228600" algn="ctr" defTabSz="911225" eaLnBrk="0" fontAlgn="base" hangingPunct="0">
              <a:spcBef>
                <a:spcPct val="0"/>
              </a:spcBef>
              <a:spcAft>
                <a:spcPct val="0"/>
              </a:spcAft>
              <a:defRPr sz="800">
                <a:solidFill>
                  <a:schemeClr val="tx1"/>
                </a:solidFill>
                <a:latin typeface="Arial" panose="020B0604020202020204" pitchFamily="34" charset="0"/>
              </a:defRPr>
            </a:lvl6pPr>
            <a:lvl7pPr marL="2971800" indent="-228600" algn="ctr" defTabSz="911225" eaLnBrk="0" fontAlgn="base" hangingPunct="0">
              <a:spcBef>
                <a:spcPct val="0"/>
              </a:spcBef>
              <a:spcAft>
                <a:spcPct val="0"/>
              </a:spcAft>
              <a:defRPr sz="800">
                <a:solidFill>
                  <a:schemeClr val="tx1"/>
                </a:solidFill>
                <a:latin typeface="Arial" panose="020B0604020202020204" pitchFamily="34" charset="0"/>
              </a:defRPr>
            </a:lvl7pPr>
            <a:lvl8pPr marL="3429000" indent="-228600" algn="ctr" defTabSz="911225" eaLnBrk="0" fontAlgn="base" hangingPunct="0">
              <a:spcBef>
                <a:spcPct val="0"/>
              </a:spcBef>
              <a:spcAft>
                <a:spcPct val="0"/>
              </a:spcAft>
              <a:defRPr sz="800">
                <a:solidFill>
                  <a:schemeClr val="tx1"/>
                </a:solidFill>
                <a:latin typeface="Arial" panose="020B0604020202020204" pitchFamily="34" charset="0"/>
              </a:defRPr>
            </a:lvl8pPr>
            <a:lvl9pPr marL="3886200" indent="-228600" algn="ctr" defTabSz="911225" eaLnBrk="0" fontAlgn="base" hangingPunct="0">
              <a:spcBef>
                <a:spcPct val="0"/>
              </a:spcBef>
              <a:spcAft>
                <a:spcPct val="0"/>
              </a:spcAft>
              <a:defRPr sz="800">
                <a:solidFill>
                  <a:schemeClr val="tx1"/>
                </a:solidFill>
                <a:latin typeface="Arial" panose="020B0604020202020204" pitchFamily="34" charset="0"/>
              </a:defRPr>
            </a:lvl9pPr>
          </a:lstStyle>
          <a:p>
            <a:fld id="{6D823546-6BA4-450C-B90C-3C8FB8A5DBE9}"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096909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800">
                <a:solidFill>
                  <a:schemeClr val="tx1"/>
                </a:solidFill>
                <a:latin typeface="Arial" panose="020B0604020202020204" pitchFamily="34" charset="0"/>
              </a:defRPr>
            </a:lvl1pPr>
            <a:lvl2pPr marL="742950" indent="-285750" defTabSz="911225">
              <a:defRPr sz="800">
                <a:solidFill>
                  <a:schemeClr val="tx1"/>
                </a:solidFill>
                <a:latin typeface="Arial" panose="020B0604020202020204" pitchFamily="34" charset="0"/>
              </a:defRPr>
            </a:lvl2pPr>
            <a:lvl3pPr marL="1143000" indent="-228600" defTabSz="911225">
              <a:defRPr sz="800">
                <a:solidFill>
                  <a:schemeClr val="tx1"/>
                </a:solidFill>
                <a:latin typeface="Arial" panose="020B0604020202020204" pitchFamily="34" charset="0"/>
              </a:defRPr>
            </a:lvl3pPr>
            <a:lvl4pPr marL="1600200" indent="-228600" defTabSz="911225">
              <a:defRPr sz="800">
                <a:solidFill>
                  <a:schemeClr val="tx1"/>
                </a:solidFill>
                <a:latin typeface="Arial" panose="020B0604020202020204" pitchFamily="34" charset="0"/>
              </a:defRPr>
            </a:lvl4pPr>
            <a:lvl5pPr marL="2057400" indent="-228600" defTabSz="911225">
              <a:defRPr sz="800">
                <a:solidFill>
                  <a:schemeClr val="tx1"/>
                </a:solidFill>
                <a:latin typeface="Arial" panose="020B0604020202020204" pitchFamily="34" charset="0"/>
              </a:defRPr>
            </a:lvl5pPr>
            <a:lvl6pPr marL="2514600" indent="-228600" algn="ctr" defTabSz="911225" eaLnBrk="0" fontAlgn="base" hangingPunct="0">
              <a:spcBef>
                <a:spcPct val="0"/>
              </a:spcBef>
              <a:spcAft>
                <a:spcPct val="0"/>
              </a:spcAft>
              <a:defRPr sz="800">
                <a:solidFill>
                  <a:schemeClr val="tx1"/>
                </a:solidFill>
                <a:latin typeface="Arial" panose="020B0604020202020204" pitchFamily="34" charset="0"/>
              </a:defRPr>
            </a:lvl6pPr>
            <a:lvl7pPr marL="2971800" indent="-228600" algn="ctr" defTabSz="911225" eaLnBrk="0" fontAlgn="base" hangingPunct="0">
              <a:spcBef>
                <a:spcPct val="0"/>
              </a:spcBef>
              <a:spcAft>
                <a:spcPct val="0"/>
              </a:spcAft>
              <a:defRPr sz="800">
                <a:solidFill>
                  <a:schemeClr val="tx1"/>
                </a:solidFill>
                <a:latin typeface="Arial" panose="020B0604020202020204" pitchFamily="34" charset="0"/>
              </a:defRPr>
            </a:lvl7pPr>
            <a:lvl8pPr marL="3429000" indent="-228600" algn="ctr" defTabSz="911225" eaLnBrk="0" fontAlgn="base" hangingPunct="0">
              <a:spcBef>
                <a:spcPct val="0"/>
              </a:spcBef>
              <a:spcAft>
                <a:spcPct val="0"/>
              </a:spcAft>
              <a:defRPr sz="800">
                <a:solidFill>
                  <a:schemeClr val="tx1"/>
                </a:solidFill>
                <a:latin typeface="Arial" panose="020B0604020202020204" pitchFamily="34" charset="0"/>
              </a:defRPr>
            </a:lvl8pPr>
            <a:lvl9pPr marL="3886200" indent="-228600" algn="ctr" defTabSz="911225" eaLnBrk="0" fontAlgn="base" hangingPunct="0">
              <a:spcBef>
                <a:spcPct val="0"/>
              </a:spcBef>
              <a:spcAft>
                <a:spcPct val="0"/>
              </a:spcAft>
              <a:defRPr sz="800">
                <a:solidFill>
                  <a:schemeClr val="tx1"/>
                </a:solidFill>
                <a:latin typeface="Arial" panose="020B0604020202020204" pitchFamily="34" charset="0"/>
              </a:defRPr>
            </a:lvl9pPr>
          </a:lstStyle>
          <a:p>
            <a:fld id="{6D823546-6BA4-450C-B90C-3C8FB8A5DBE9}"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34409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800">
                <a:solidFill>
                  <a:schemeClr val="tx1"/>
                </a:solidFill>
                <a:latin typeface="Arial" panose="020B0604020202020204" pitchFamily="34" charset="0"/>
              </a:defRPr>
            </a:lvl1pPr>
            <a:lvl2pPr marL="742950" indent="-285750" defTabSz="911225">
              <a:defRPr sz="800">
                <a:solidFill>
                  <a:schemeClr val="tx1"/>
                </a:solidFill>
                <a:latin typeface="Arial" panose="020B0604020202020204" pitchFamily="34" charset="0"/>
              </a:defRPr>
            </a:lvl2pPr>
            <a:lvl3pPr marL="1143000" indent="-228600" defTabSz="911225">
              <a:defRPr sz="800">
                <a:solidFill>
                  <a:schemeClr val="tx1"/>
                </a:solidFill>
                <a:latin typeface="Arial" panose="020B0604020202020204" pitchFamily="34" charset="0"/>
              </a:defRPr>
            </a:lvl3pPr>
            <a:lvl4pPr marL="1600200" indent="-228600" defTabSz="911225">
              <a:defRPr sz="800">
                <a:solidFill>
                  <a:schemeClr val="tx1"/>
                </a:solidFill>
                <a:latin typeface="Arial" panose="020B0604020202020204" pitchFamily="34" charset="0"/>
              </a:defRPr>
            </a:lvl4pPr>
            <a:lvl5pPr marL="2057400" indent="-228600" defTabSz="911225">
              <a:defRPr sz="800">
                <a:solidFill>
                  <a:schemeClr val="tx1"/>
                </a:solidFill>
                <a:latin typeface="Arial" panose="020B0604020202020204" pitchFamily="34" charset="0"/>
              </a:defRPr>
            </a:lvl5pPr>
            <a:lvl6pPr marL="2514600" indent="-228600" algn="ctr" defTabSz="911225" eaLnBrk="0" fontAlgn="base" hangingPunct="0">
              <a:spcBef>
                <a:spcPct val="0"/>
              </a:spcBef>
              <a:spcAft>
                <a:spcPct val="0"/>
              </a:spcAft>
              <a:defRPr sz="800">
                <a:solidFill>
                  <a:schemeClr val="tx1"/>
                </a:solidFill>
                <a:latin typeface="Arial" panose="020B0604020202020204" pitchFamily="34" charset="0"/>
              </a:defRPr>
            </a:lvl6pPr>
            <a:lvl7pPr marL="2971800" indent="-228600" algn="ctr" defTabSz="911225" eaLnBrk="0" fontAlgn="base" hangingPunct="0">
              <a:spcBef>
                <a:spcPct val="0"/>
              </a:spcBef>
              <a:spcAft>
                <a:spcPct val="0"/>
              </a:spcAft>
              <a:defRPr sz="800">
                <a:solidFill>
                  <a:schemeClr val="tx1"/>
                </a:solidFill>
                <a:latin typeface="Arial" panose="020B0604020202020204" pitchFamily="34" charset="0"/>
              </a:defRPr>
            </a:lvl7pPr>
            <a:lvl8pPr marL="3429000" indent="-228600" algn="ctr" defTabSz="911225" eaLnBrk="0" fontAlgn="base" hangingPunct="0">
              <a:spcBef>
                <a:spcPct val="0"/>
              </a:spcBef>
              <a:spcAft>
                <a:spcPct val="0"/>
              </a:spcAft>
              <a:defRPr sz="800">
                <a:solidFill>
                  <a:schemeClr val="tx1"/>
                </a:solidFill>
                <a:latin typeface="Arial" panose="020B0604020202020204" pitchFamily="34" charset="0"/>
              </a:defRPr>
            </a:lvl8pPr>
            <a:lvl9pPr marL="3886200" indent="-228600" algn="ctr" defTabSz="911225" eaLnBrk="0" fontAlgn="base" hangingPunct="0">
              <a:spcBef>
                <a:spcPct val="0"/>
              </a:spcBef>
              <a:spcAft>
                <a:spcPct val="0"/>
              </a:spcAft>
              <a:defRPr sz="800">
                <a:solidFill>
                  <a:schemeClr val="tx1"/>
                </a:solidFill>
                <a:latin typeface="Arial" panose="020B0604020202020204" pitchFamily="34" charset="0"/>
              </a:defRPr>
            </a:lvl9pPr>
          </a:lstStyle>
          <a:p>
            <a:fld id="{6D823546-6BA4-450C-B90C-3C8FB8A5DBE9}"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70441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800">
                <a:solidFill>
                  <a:schemeClr val="tx1"/>
                </a:solidFill>
                <a:latin typeface="Arial" panose="020B0604020202020204" pitchFamily="34" charset="0"/>
              </a:defRPr>
            </a:lvl1pPr>
            <a:lvl2pPr marL="742950" indent="-285750" defTabSz="911225">
              <a:defRPr sz="800">
                <a:solidFill>
                  <a:schemeClr val="tx1"/>
                </a:solidFill>
                <a:latin typeface="Arial" panose="020B0604020202020204" pitchFamily="34" charset="0"/>
              </a:defRPr>
            </a:lvl2pPr>
            <a:lvl3pPr marL="1143000" indent="-228600" defTabSz="911225">
              <a:defRPr sz="800">
                <a:solidFill>
                  <a:schemeClr val="tx1"/>
                </a:solidFill>
                <a:latin typeface="Arial" panose="020B0604020202020204" pitchFamily="34" charset="0"/>
              </a:defRPr>
            </a:lvl3pPr>
            <a:lvl4pPr marL="1600200" indent="-228600" defTabSz="911225">
              <a:defRPr sz="800">
                <a:solidFill>
                  <a:schemeClr val="tx1"/>
                </a:solidFill>
                <a:latin typeface="Arial" panose="020B0604020202020204" pitchFamily="34" charset="0"/>
              </a:defRPr>
            </a:lvl4pPr>
            <a:lvl5pPr marL="2057400" indent="-228600" defTabSz="911225">
              <a:defRPr sz="800">
                <a:solidFill>
                  <a:schemeClr val="tx1"/>
                </a:solidFill>
                <a:latin typeface="Arial" panose="020B0604020202020204" pitchFamily="34" charset="0"/>
              </a:defRPr>
            </a:lvl5pPr>
            <a:lvl6pPr marL="2514600" indent="-228600" algn="ctr" defTabSz="911225" eaLnBrk="0" fontAlgn="base" hangingPunct="0">
              <a:spcBef>
                <a:spcPct val="0"/>
              </a:spcBef>
              <a:spcAft>
                <a:spcPct val="0"/>
              </a:spcAft>
              <a:defRPr sz="800">
                <a:solidFill>
                  <a:schemeClr val="tx1"/>
                </a:solidFill>
                <a:latin typeface="Arial" panose="020B0604020202020204" pitchFamily="34" charset="0"/>
              </a:defRPr>
            </a:lvl6pPr>
            <a:lvl7pPr marL="2971800" indent="-228600" algn="ctr" defTabSz="911225" eaLnBrk="0" fontAlgn="base" hangingPunct="0">
              <a:spcBef>
                <a:spcPct val="0"/>
              </a:spcBef>
              <a:spcAft>
                <a:spcPct val="0"/>
              </a:spcAft>
              <a:defRPr sz="800">
                <a:solidFill>
                  <a:schemeClr val="tx1"/>
                </a:solidFill>
                <a:latin typeface="Arial" panose="020B0604020202020204" pitchFamily="34" charset="0"/>
              </a:defRPr>
            </a:lvl7pPr>
            <a:lvl8pPr marL="3429000" indent="-228600" algn="ctr" defTabSz="911225" eaLnBrk="0" fontAlgn="base" hangingPunct="0">
              <a:spcBef>
                <a:spcPct val="0"/>
              </a:spcBef>
              <a:spcAft>
                <a:spcPct val="0"/>
              </a:spcAft>
              <a:defRPr sz="800">
                <a:solidFill>
                  <a:schemeClr val="tx1"/>
                </a:solidFill>
                <a:latin typeface="Arial" panose="020B0604020202020204" pitchFamily="34" charset="0"/>
              </a:defRPr>
            </a:lvl8pPr>
            <a:lvl9pPr marL="3886200" indent="-228600" algn="ctr" defTabSz="911225" eaLnBrk="0" fontAlgn="base" hangingPunct="0">
              <a:spcBef>
                <a:spcPct val="0"/>
              </a:spcBef>
              <a:spcAft>
                <a:spcPct val="0"/>
              </a:spcAft>
              <a:defRPr sz="800">
                <a:solidFill>
                  <a:schemeClr val="tx1"/>
                </a:solidFill>
                <a:latin typeface="Arial" panose="020B0604020202020204" pitchFamily="34" charset="0"/>
              </a:defRPr>
            </a:lvl9pPr>
          </a:lstStyle>
          <a:p>
            <a:fld id="{6D823546-6BA4-450C-B90C-3C8FB8A5DBE9}"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822969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800">
                <a:solidFill>
                  <a:schemeClr val="tx1"/>
                </a:solidFill>
                <a:latin typeface="Arial" panose="020B0604020202020204" pitchFamily="34" charset="0"/>
              </a:defRPr>
            </a:lvl1pPr>
            <a:lvl2pPr marL="742950" indent="-285750" defTabSz="911225">
              <a:defRPr sz="800">
                <a:solidFill>
                  <a:schemeClr val="tx1"/>
                </a:solidFill>
                <a:latin typeface="Arial" panose="020B0604020202020204" pitchFamily="34" charset="0"/>
              </a:defRPr>
            </a:lvl2pPr>
            <a:lvl3pPr marL="1143000" indent="-228600" defTabSz="911225">
              <a:defRPr sz="800">
                <a:solidFill>
                  <a:schemeClr val="tx1"/>
                </a:solidFill>
                <a:latin typeface="Arial" panose="020B0604020202020204" pitchFamily="34" charset="0"/>
              </a:defRPr>
            </a:lvl3pPr>
            <a:lvl4pPr marL="1600200" indent="-228600" defTabSz="911225">
              <a:defRPr sz="800">
                <a:solidFill>
                  <a:schemeClr val="tx1"/>
                </a:solidFill>
                <a:latin typeface="Arial" panose="020B0604020202020204" pitchFamily="34" charset="0"/>
              </a:defRPr>
            </a:lvl4pPr>
            <a:lvl5pPr marL="2057400" indent="-228600" defTabSz="911225">
              <a:defRPr sz="800">
                <a:solidFill>
                  <a:schemeClr val="tx1"/>
                </a:solidFill>
                <a:latin typeface="Arial" panose="020B0604020202020204" pitchFamily="34" charset="0"/>
              </a:defRPr>
            </a:lvl5pPr>
            <a:lvl6pPr marL="2514600" indent="-228600" algn="ctr" defTabSz="911225" eaLnBrk="0" fontAlgn="base" hangingPunct="0">
              <a:spcBef>
                <a:spcPct val="0"/>
              </a:spcBef>
              <a:spcAft>
                <a:spcPct val="0"/>
              </a:spcAft>
              <a:defRPr sz="800">
                <a:solidFill>
                  <a:schemeClr val="tx1"/>
                </a:solidFill>
                <a:latin typeface="Arial" panose="020B0604020202020204" pitchFamily="34" charset="0"/>
              </a:defRPr>
            </a:lvl6pPr>
            <a:lvl7pPr marL="2971800" indent="-228600" algn="ctr" defTabSz="911225" eaLnBrk="0" fontAlgn="base" hangingPunct="0">
              <a:spcBef>
                <a:spcPct val="0"/>
              </a:spcBef>
              <a:spcAft>
                <a:spcPct val="0"/>
              </a:spcAft>
              <a:defRPr sz="800">
                <a:solidFill>
                  <a:schemeClr val="tx1"/>
                </a:solidFill>
                <a:latin typeface="Arial" panose="020B0604020202020204" pitchFamily="34" charset="0"/>
              </a:defRPr>
            </a:lvl7pPr>
            <a:lvl8pPr marL="3429000" indent="-228600" algn="ctr" defTabSz="911225" eaLnBrk="0" fontAlgn="base" hangingPunct="0">
              <a:spcBef>
                <a:spcPct val="0"/>
              </a:spcBef>
              <a:spcAft>
                <a:spcPct val="0"/>
              </a:spcAft>
              <a:defRPr sz="800">
                <a:solidFill>
                  <a:schemeClr val="tx1"/>
                </a:solidFill>
                <a:latin typeface="Arial" panose="020B0604020202020204" pitchFamily="34" charset="0"/>
              </a:defRPr>
            </a:lvl8pPr>
            <a:lvl9pPr marL="3886200" indent="-228600" algn="ctr" defTabSz="911225" eaLnBrk="0" fontAlgn="base" hangingPunct="0">
              <a:spcBef>
                <a:spcPct val="0"/>
              </a:spcBef>
              <a:spcAft>
                <a:spcPct val="0"/>
              </a:spcAft>
              <a:defRPr sz="800">
                <a:solidFill>
                  <a:schemeClr val="tx1"/>
                </a:solidFill>
                <a:latin typeface="Arial" panose="020B0604020202020204" pitchFamily="34" charset="0"/>
              </a:defRPr>
            </a:lvl9pPr>
          </a:lstStyle>
          <a:p>
            <a:fld id="{6D823546-6BA4-450C-B90C-3C8FB8A5DBE9}"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09024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800">
                <a:solidFill>
                  <a:schemeClr val="tx1"/>
                </a:solidFill>
                <a:latin typeface="Arial" panose="020B0604020202020204" pitchFamily="34" charset="0"/>
              </a:defRPr>
            </a:lvl1pPr>
            <a:lvl2pPr marL="742950" indent="-285750" defTabSz="911225">
              <a:defRPr sz="800">
                <a:solidFill>
                  <a:schemeClr val="tx1"/>
                </a:solidFill>
                <a:latin typeface="Arial" panose="020B0604020202020204" pitchFamily="34" charset="0"/>
              </a:defRPr>
            </a:lvl2pPr>
            <a:lvl3pPr marL="1143000" indent="-228600" defTabSz="911225">
              <a:defRPr sz="800">
                <a:solidFill>
                  <a:schemeClr val="tx1"/>
                </a:solidFill>
                <a:latin typeface="Arial" panose="020B0604020202020204" pitchFamily="34" charset="0"/>
              </a:defRPr>
            </a:lvl3pPr>
            <a:lvl4pPr marL="1600200" indent="-228600" defTabSz="911225">
              <a:defRPr sz="800">
                <a:solidFill>
                  <a:schemeClr val="tx1"/>
                </a:solidFill>
                <a:latin typeface="Arial" panose="020B0604020202020204" pitchFamily="34" charset="0"/>
              </a:defRPr>
            </a:lvl4pPr>
            <a:lvl5pPr marL="2057400" indent="-228600" defTabSz="911225">
              <a:defRPr sz="800">
                <a:solidFill>
                  <a:schemeClr val="tx1"/>
                </a:solidFill>
                <a:latin typeface="Arial" panose="020B0604020202020204" pitchFamily="34" charset="0"/>
              </a:defRPr>
            </a:lvl5pPr>
            <a:lvl6pPr marL="2514600" indent="-228600" algn="ctr" defTabSz="911225" eaLnBrk="0" fontAlgn="base" hangingPunct="0">
              <a:spcBef>
                <a:spcPct val="0"/>
              </a:spcBef>
              <a:spcAft>
                <a:spcPct val="0"/>
              </a:spcAft>
              <a:defRPr sz="800">
                <a:solidFill>
                  <a:schemeClr val="tx1"/>
                </a:solidFill>
                <a:latin typeface="Arial" panose="020B0604020202020204" pitchFamily="34" charset="0"/>
              </a:defRPr>
            </a:lvl6pPr>
            <a:lvl7pPr marL="2971800" indent="-228600" algn="ctr" defTabSz="911225" eaLnBrk="0" fontAlgn="base" hangingPunct="0">
              <a:spcBef>
                <a:spcPct val="0"/>
              </a:spcBef>
              <a:spcAft>
                <a:spcPct val="0"/>
              </a:spcAft>
              <a:defRPr sz="800">
                <a:solidFill>
                  <a:schemeClr val="tx1"/>
                </a:solidFill>
                <a:latin typeface="Arial" panose="020B0604020202020204" pitchFamily="34" charset="0"/>
              </a:defRPr>
            </a:lvl7pPr>
            <a:lvl8pPr marL="3429000" indent="-228600" algn="ctr" defTabSz="911225" eaLnBrk="0" fontAlgn="base" hangingPunct="0">
              <a:spcBef>
                <a:spcPct val="0"/>
              </a:spcBef>
              <a:spcAft>
                <a:spcPct val="0"/>
              </a:spcAft>
              <a:defRPr sz="800">
                <a:solidFill>
                  <a:schemeClr val="tx1"/>
                </a:solidFill>
                <a:latin typeface="Arial" panose="020B0604020202020204" pitchFamily="34" charset="0"/>
              </a:defRPr>
            </a:lvl8pPr>
            <a:lvl9pPr marL="3886200" indent="-228600" algn="ctr" defTabSz="911225" eaLnBrk="0" fontAlgn="base" hangingPunct="0">
              <a:spcBef>
                <a:spcPct val="0"/>
              </a:spcBef>
              <a:spcAft>
                <a:spcPct val="0"/>
              </a:spcAft>
              <a:defRPr sz="800">
                <a:solidFill>
                  <a:schemeClr val="tx1"/>
                </a:solidFill>
                <a:latin typeface="Arial" panose="020B0604020202020204" pitchFamily="34" charset="0"/>
              </a:defRPr>
            </a:lvl9pPr>
          </a:lstStyle>
          <a:p>
            <a:fld id="{6D823546-6BA4-450C-B90C-3C8FB8A5DBE9}"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760962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27</a:t>
            </a:fld>
            <a:endParaRPr lang="en-US" altLang="en-US"/>
          </a:p>
        </p:txBody>
      </p:sp>
    </p:spTree>
    <p:extLst>
      <p:ext uri="{BB962C8B-B14F-4D97-AF65-F5344CB8AC3E}">
        <p14:creationId xmlns:p14="http://schemas.microsoft.com/office/powerpoint/2010/main" val="315124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2</a:t>
            </a:fld>
            <a:endParaRPr lang="en-US" altLang="en-US"/>
          </a:p>
        </p:txBody>
      </p:sp>
    </p:spTree>
    <p:extLst>
      <p:ext uri="{BB962C8B-B14F-4D97-AF65-F5344CB8AC3E}">
        <p14:creationId xmlns:p14="http://schemas.microsoft.com/office/powerpoint/2010/main" val="184759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3</a:t>
            </a:fld>
            <a:endParaRPr lang="en-US" altLang="en-US"/>
          </a:p>
        </p:txBody>
      </p:sp>
    </p:spTree>
    <p:extLst>
      <p:ext uri="{BB962C8B-B14F-4D97-AF65-F5344CB8AC3E}">
        <p14:creationId xmlns:p14="http://schemas.microsoft.com/office/powerpoint/2010/main" val="427119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4</a:t>
            </a:fld>
            <a:endParaRPr lang="en-US" altLang="en-US"/>
          </a:p>
        </p:txBody>
      </p:sp>
    </p:spTree>
    <p:extLst>
      <p:ext uri="{BB962C8B-B14F-4D97-AF65-F5344CB8AC3E}">
        <p14:creationId xmlns:p14="http://schemas.microsoft.com/office/powerpoint/2010/main" val="258058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5</a:t>
            </a:fld>
            <a:endParaRPr lang="en-US" altLang="en-US"/>
          </a:p>
        </p:txBody>
      </p:sp>
    </p:spTree>
    <p:extLst>
      <p:ext uri="{BB962C8B-B14F-4D97-AF65-F5344CB8AC3E}">
        <p14:creationId xmlns:p14="http://schemas.microsoft.com/office/powerpoint/2010/main" val="254156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6</a:t>
            </a:fld>
            <a:endParaRPr lang="en-US" altLang="en-US"/>
          </a:p>
        </p:txBody>
      </p:sp>
    </p:spTree>
    <p:extLst>
      <p:ext uri="{BB962C8B-B14F-4D97-AF65-F5344CB8AC3E}">
        <p14:creationId xmlns:p14="http://schemas.microsoft.com/office/powerpoint/2010/main" val="395069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78BA7C-B5F8-476A-8D6E-18F9A2638B8B}" type="slidenum">
              <a:rPr lang="en-US" altLang="en-US" smtClean="0"/>
              <a:pPr/>
              <a:t>7</a:t>
            </a:fld>
            <a:endParaRPr lang="en-US" altLang="en-US"/>
          </a:p>
        </p:txBody>
      </p:sp>
    </p:spTree>
    <p:extLst>
      <p:ext uri="{BB962C8B-B14F-4D97-AF65-F5344CB8AC3E}">
        <p14:creationId xmlns:p14="http://schemas.microsoft.com/office/powerpoint/2010/main" val="62442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800">
                <a:solidFill>
                  <a:schemeClr val="tx1"/>
                </a:solidFill>
                <a:latin typeface="Arial" panose="020B0604020202020204" pitchFamily="34" charset="0"/>
              </a:defRPr>
            </a:lvl1pPr>
            <a:lvl2pPr marL="742950" indent="-285750" defTabSz="911225">
              <a:defRPr sz="800">
                <a:solidFill>
                  <a:schemeClr val="tx1"/>
                </a:solidFill>
                <a:latin typeface="Arial" panose="020B0604020202020204" pitchFamily="34" charset="0"/>
              </a:defRPr>
            </a:lvl2pPr>
            <a:lvl3pPr marL="1143000" indent="-228600" defTabSz="911225">
              <a:defRPr sz="800">
                <a:solidFill>
                  <a:schemeClr val="tx1"/>
                </a:solidFill>
                <a:latin typeface="Arial" panose="020B0604020202020204" pitchFamily="34" charset="0"/>
              </a:defRPr>
            </a:lvl3pPr>
            <a:lvl4pPr marL="1600200" indent="-228600" defTabSz="911225">
              <a:defRPr sz="800">
                <a:solidFill>
                  <a:schemeClr val="tx1"/>
                </a:solidFill>
                <a:latin typeface="Arial" panose="020B0604020202020204" pitchFamily="34" charset="0"/>
              </a:defRPr>
            </a:lvl4pPr>
            <a:lvl5pPr marL="2057400" indent="-228600" defTabSz="911225">
              <a:defRPr sz="800">
                <a:solidFill>
                  <a:schemeClr val="tx1"/>
                </a:solidFill>
                <a:latin typeface="Arial" panose="020B0604020202020204" pitchFamily="34" charset="0"/>
              </a:defRPr>
            </a:lvl5pPr>
            <a:lvl6pPr marL="2514600" indent="-228600" algn="ctr" defTabSz="911225" eaLnBrk="0" fontAlgn="base" hangingPunct="0">
              <a:spcBef>
                <a:spcPct val="0"/>
              </a:spcBef>
              <a:spcAft>
                <a:spcPct val="0"/>
              </a:spcAft>
              <a:defRPr sz="800">
                <a:solidFill>
                  <a:schemeClr val="tx1"/>
                </a:solidFill>
                <a:latin typeface="Arial" panose="020B0604020202020204" pitchFamily="34" charset="0"/>
              </a:defRPr>
            </a:lvl6pPr>
            <a:lvl7pPr marL="2971800" indent="-228600" algn="ctr" defTabSz="911225" eaLnBrk="0" fontAlgn="base" hangingPunct="0">
              <a:spcBef>
                <a:spcPct val="0"/>
              </a:spcBef>
              <a:spcAft>
                <a:spcPct val="0"/>
              </a:spcAft>
              <a:defRPr sz="800">
                <a:solidFill>
                  <a:schemeClr val="tx1"/>
                </a:solidFill>
                <a:latin typeface="Arial" panose="020B0604020202020204" pitchFamily="34" charset="0"/>
              </a:defRPr>
            </a:lvl7pPr>
            <a:lvl8pPr marL="3429000" indent="-228600" algn="ctr" defTabSz="911225" eaLnBrk="0" fontAlgn="base" hangingPunct="0">
              <a:spcBef>
                <a:spcPct val="0"/>
              </a:spcBef>
              <a:spcAft>
                <a:spcPct val="0"/>
              </a:spcAft>
              <a:defRPr sz="800">
                <a:solidFill>
                  <a:schemeClr val="tx1"/>
                </a:solidFill>
                <a:latin typeface="Arial" panose="020B0604020202020204" pitchFamily="34" charset="0"/>
              </a:defRPr>
            </a:lvl8pPr>
            <a:lvl9pPr marL="3886200" indent="-228600" algn="ctr" defTabSz="911225" eaLnBrk="0" fontAlgn="base" hangingPunct="0">
              <a:spcBef>
                <a:spcPct val="0"/>
              </a:spcBef>
              <a:spcAft>
                <a:spcPct val="0"/>
              </a:spcAft>
              <a:defRPr sz="800">
                <a:solidFill>
                  <a:schemeClr val="tx1"/>
                </a:solidFill>
                <a:latin typeface="Arial" panose="020B0604020202020204" pitchFamily="34" charset="0"/>
              </a:defRPr>
            </a:lvl9pPr>
          </a:lstStyle>
          <a:p>
            <a:fld id="{6D823546-6BA4-450C-B90C-3C8FB8A5DBE9}"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2101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Lesson Objectiv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EEFEF2-751E-4C1D-ABC6-CC37EA0FF616}"/>
              </a:ext>
            </a:extLst>
          </p:cNvPr>
          <p:cNvSpPr>
            <a:spLocks noChangeArrowheads="1"/>
          </p:cNvSpPr>
          <p:nvPr userDrawn="1"/>
        </p:nvSpPr>
        <p:spPr bwMode="auto">
          <a:xfrm>
            <a:off x="428625" y="295345"/>
            <a:ext cx="64299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000" b="1" kern="1200" dirty="0">
                <a:solidFill>
                  <a:srgbClr val="002060"/>
                </a:solidFill>
                <a:effectLst/>
                <a:latin typeface="Arial" panose="020B0604020202020204" pitchFamily="34" charset="0"/>
                <a:ea typeface="+mn-ea"/>
                <a:cs typeface="+mn-cs"/>
              </a:rPr>
              <a:t>Lesson Objectives</a:t>
            </a:r>
          </a:p>
        </p:txBody>
      </p:sp>
      <p:sp>
        <p:nvSpPr>
          <p:cNvPr id="5" name="Rectangle 4">
            <a:extLst>
              <a:ext uri="{FF2B5EF4-FFF2-40B4-BE49-F238E27FC236}">
                <a16:creationId xmlns:a16="http://schemas.microsoft.com/office/drawing/2014/main" id="{4FE3D82B-93D6-4BE1-8B9B-453268257D23}"/>
              </a:ext>
            </a:extLst>
          </p:cNvPr>
          <p:cNvSpPr>
            <a:spLocks noChangeArrowheads="1"/>
          </p:cNvSpPr>
          <p:nvPr userDrawn="1"/>
        </p:nvSpPr>
        <p:spPr bwMode="auto">
          <a:xfrm>
            <a:off x="428625" y="1303293"/>
            <a:ext cx="80867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dirty="0"/>
              <a:t>At the end of this lesson, you will be able to identify:</a:t>
            </a:r>
            <a:endParaRPr lang="en-US" sz="2800" b="0" i="1" kern="1200" dirty="0">
              <a:solidFill>
                <a:srgbClr val="002060"/>
              </a:solidFill>
              <a:effectLst/>
              <a:latin typeface="Arial" panose="020B0604020202020204" pitchFamily="34" charset="0"/>
              <a:ea typeface="+mn-ea"/>
              <a:cs typeface="+mn-cs"/>
            </a:endParaRPr>
          </a:p>
        </p:txBody>
      </p:sp>
      <p:sp>
        <p:nvSpPr>
          <p:cNvPr id="7" name="Text Placeholder 6">
            <a:extLst>
              <a:ext uri="{FF2B5EF4-FFF2-40B4-BE49-F238E27FC236}">
                <a16:creationId xmlns:a16="http://schemas.microsoft.com/office/drawing/2014/main" id="{336594CA-AD94-4D81-8AB0-408C536E5695}"/>
              </a:ext>
            </a:extLst>
          </p:cNvPr>
          <p:cNvSpPr>
            <a:spLocks noGrp="1"/>
          </p:cNvSpPr>
          <p:nvPr>
            <p:ph type="body" sz="quarter" idx="11" hasCustomPrompt="1"/>
          </p:nvPr>
        </p:nvSpPr>
        <p:spPr>
          <a:xfrm>
            <a:off x="542924" y="2364627"/>
            <a:ext cx="7972425" cy="3529467"/>
          </a:xfrm>
        </p:spPr>
        <p:txBody>
          <a:bodyPr/>
          <a:lstStyle>
            <a:lvl1pPr>
              <a:defRPr b="0"/>
            </a:lvl1pPr>
          </a:lstStyle>
          <a:p>
            <a:pPr lvl="0"/>
            <a:r>
              <a:rPr lang="en-US" dirty="0"/>
              <a:t>Enter objectives</a:t>
            </a:r>
          </a:p>
        </p:txBody>
      </p:sp>
      <p:sp>
        <p:nvSpPr>
          <p:cNvPr id="6" name="Slide Number Placeholder 2">
            <a:extLst>
              <a:ext uri="{FF2B5EF4-FFF2-40B4-BE49-F238E27FC236}">
                <a16:creationId xmlns:a16="http://schemas.microsoft.com/office/drawing/2014/main" id="{5A846EF0-E190-4FCE-951B-7D7FA29FFD66}"/>
              </a:ext>
            </a:extLst>
          </p:cNvPr>
          <p:cNvSpPr>
            <a:spLocks noGrp="1"/>
          </p:cNvSpPr>
          <p:nvPr>
            <p:ph type="sldNum" sz="quarter" idx="4"/>
          </p:nvPr>
        </p:nvSpPr>
        <p:spPr>
          <a:xfrm>
            <a:off x="7683500" y="6356350"/>
            <a:ext cx="831850" cy="365125"/>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61998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C834C1-2ACF-44AF-8EBA-8AFF781C25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937"/>
          <a:stretch>
            <a:fillRect/>
          </a:stretch>
        </p:blipFill>
        <p:spPr bwMode="auto">
          <a:xfrm>
            <a:off x="0" y="0"/>
            <a:ext cx="9144000"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5C79018-CD7B-4354-9988-902F19E56A72}"/>
              </a:ext>
            </a:extLst>
          </p:cNvPr>
          <p:cNvSpPr txBox="1"/>
          <p:nvPr userDrawn="1"/>
        </p:nvSpPr>
        <p:spPr>
          <a:xfrm>
            <a:off x="426139" y="295345"/>
            <a:ext cx="2334534" cy="707886"/>
          </a:xfrm>
          <a:prstGeom prst="rect">
            <a:avLst/>
          </a:prstGeom>
          <a:noFill/>
        </p:spPr>
        <p:txBody>
          <a:bodyPr wrap="square" rtlCol="0">
            <a:spAutoFit/>
          </a:bodyPr>
          <a:lstStyle/>
          <a:p>
            <a:pPr algn="l"/>
            <a:r>
              <a:rPr lang="en-US" sz="4000" b="1" dirty="0">
                <a:solidFill>
                  <a:schemeClr val="bg1"/>
                </a:solidFill>
              </a:rPr>
              <a:t>The End</a:t>
            </a:r>
          </a:p>
        </p:txBody>
      </p:sp>
    </p:spTree>
    <p:extLst>
      <p:ext uri="{BB962C8B-B14F-4D97-AF65-F5344CB8AC3E}">
        <p14:creationId xmlns:p14="http://schemas.microsoft.com/office/powerpoint/2010/main" val="295362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Footer Placeholder 4"/>
          <p:cNvSpPr txBox="1">
            <a:spLocks/>
          </p:cNvSpPr>
          <p:nvPr userDrawn="1"/>
        </p:nvSpPr>
        <p:spPr>
          <a:xfrm>
            <a:off x="2755900" y="6346825"/>
            <a:ext cx="367030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endParaRPr lang="en-US" dirty="0">
              <a:solidFill>
                <a:srgbClr val="FFFFFF"/>
              </a:solidFill>
              <a:latin typeface="Calibri" panose="020F0502020204030204" pitchFamily="34" charset="0"/>
            </a:endParaRPr>
          </a:p>
        </p:txBody>
      </p:sp>
      <p:sp>
        <p:nvSpPr>
          <p:cNvPr id="10" name="Title 1"/>
          <p:cNvSpPr>
            <a:spLocks noGrp="1"/>
          </p:cNvSpPr>
          <p:nvPr>
            <p:ph type="ctrTitle"/>
          </p:nvPr>
        </p:nvSpPr>
        <p:spPr>
          <a:xfrm>
            <a:off x="1143000" y="1122363"/>
            <a:ext cx="6858000" cy="2387600"/>
          </a:xfrm>
        </p:spPr>
        <p:txBody>
          <a:bodyPr anchor="b"/>
          <a:lstStyle>
            <a:lvl1pPr algn="ctr">
              <a:defRPr sz="4000">
                <a:solidFill>
                  <a:schemeClr val="accent6">
                    <a:lumMod val="50000"/>
                  </a:schemeClr>
                </a:solidFill>
              </a:defRPr>
            </a:lvl1pPr>
          </a:lstStyle>
          <a:p>
            <a:r>
              <a:rPr lang="en-US" dirty="0"/>
              <a:t>Click to edit Master title style</a:t>
            </a:r>
          </a:p>
        </p:txBody>
      </p:sp>
      <p:sp>
        <p:nvSpPr>
          <p:cNvPr id="11" name="Subtitle 2"/>
          <p:cNvSpPr>
            <a:spLocks noGrp="1"/>
          </p:cNvSpPr>
          <p:nvPr>
            <p:ph type="subTitle" idx="1"/>
          </p:nvPr>
        </p:nvSpPr>
        <p:spPr>
          <a:xfrm>
            <a:off x="1143000" y="3602038"/>
            <a:ext cx="6858000" cy="1655762"/>
          </a:xfrm>
        </p:spPr>
        <p:txBody>
          <a:bodyPr/>
          <a:lstStyle>
            <a:lvl1pPr marL="0" indent="0" algn="ctr">
              <a:buNone/>
              <a:defRPr sz="2400">
                <a:solidFill>
                  <a:schemeClr val="accent6">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sp>
        <p:nvSpPr>
          <p:cNvPr id="7" name="Rectangle 7"/>
          <p:cNvSpPr>
            <a:spLocks noChangeArrowheads="1"/>
          </p:cNvSpPr>
          <p:nvPr userDrawn="1"/>
        </p:nvSpPr>
        <p:spPr bwMode="auto">
          <a:xfrm>
            <a:off x="-22225" y="6038850"/>
            <a:ext cx="9166225"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l" eaLnBrk="1" hangingPunct="1">
              <a:defRPr/>
            </a:pPr>
            <a:endParaRPr lang="en-US" altLang="en-US" dirty="0">
              <a:solidFill>
                <a:srgbClr val="000000"/>
              </a:solidFill>
            </a:endParaRPr>
          </a:p>
        </p:txBody>
      </p:sp>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0" y="61055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981075" y="6336792"/>
            <a:ext cx="3092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defRPr/>
            </a:pPr>
            <a:r>
              <a:rPr lang="en-US" altLang="en-US" sz="1200" dirty="0">
                <a:solidFill>
                  <a:srgbClr val="FFFFFF"/>
                </a:solidFill>
              </a:rPr>
              <a:t>Lesson 9: Forwarding Control Information</a:t>
            </a:r>
          </a:p>
        </p:txBody>
      </p:sp>
    </p:spTree>
    <p:extLst>
      <p:ext uri="{BB962C8B-B14F-4D97-AF65-F5344CB8AC3E}">
        <p14:creationId xmlns:p14="http://schemas.microsoft.com/office/powerpoint/2010/main" val="355504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A32AB-7A47-4D11-844B-72F3C1EEB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29407"/>
          </a:xfrm>
          <a:prstGeom prst="rect">
            <a:avLst/>
          </a:prstGeom>
        </p:spPr>
      </p:pic>
      <p:sp>
        <p:nvSpPr>
          <p:cNvPr id="18" name="Rectangle 17">
            <a:extLst>
              <a:ext uri="{FF2B5EF4-FFF2-40B4-BE49-F238E27FC236}">
                <a16:creationId xmlns:a16="http://schemas.microsoft.com/office/drawing/2014/main" id="{DE5BA74F-A20D-40E2-97B7-C3EECD77A96E}"/>
              </a:ext>
            </a:extLst>
          </p:cNvPr>
          <p:cNvSpPr>
            <a:spLocks noChangeArrowheads="1"/>
          </p:cNvSpPr>
          <p:nvPr userDrawn="1"/>
        </p:nvSpPr>
        <p:spPr bwMode="auto">
          <a:xfrm>
            <a:off x="872937" y="374309"/>
            <a:ext cx="73981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dirty="0" err="1">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En</a:t>
            </a:r>
            <a:r>
              <a:rPr lang="en-US" sz="40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 Route - Radar Associate Controller </a:t>
            </a:r>
            <a:r>
              <a:rPr lang="en-US" sz="4000" b="1" kern="1200" dirty="0" smtClean="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Training Part A:</a:t>
            </a:r>
            <a:endParaRPr lang="en-US" sz="40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Basic Concepts</a:t>
            </a:r>
          </a:p>
        </p:txBody>
      </p:sp>
      <p:sp>
        <p:nvSpPr>
          <p:cNvPr id="3" name="Slide Number Placeholder 2">
            <a:extLst>
              <a:ext uri="{FF2B5EF4-FFF2-40B4-BE49-F238E27FC236}">
                <a16:creationId xmlns:a16="http://schemas.microsoft.com/office/drawing/2014/main" id="{553C48BE-6D72-49DB-82A1-0BD42854B5F5}"/>
              </a:ext>
            </a:extLst>
          </p:cNvPr>
          <p:cNvSpPr>
            <a:spLocks noGrp="1"/>
          </p:cNvSpPr>
          <p:nvPr>
            <p:ph type="sldNum" sz="quarter" idx="10"/>
          </p:nvPr>
        </p:nvSpPr>
        <p:spPr>
          <a:xfrm>
            <a:off x="7945394" y="6336792"/>
            <a:ext cx="569955" cy="274320"/>
          </a:xfrm>
          <a:prstGeom prst="rect">
            <a:avLst/>
          </a:prstGeom>
        </p:spPr>
        <p:txBody>
          <a:bodyPr vert="horz" lIns="91440" tIns="45720" rIns="91440" bIns="45720" rtlCol="0" anchor="ctr"/>
          <a:lstStyle>
            <a:defPPr>
              <a:defRPr lang="en-US"/>
            </a:defPPr>
            <a:lvl1pPr marL="228600" indent="-228600" algn="r" rtl="0" eaLnBrk="0" fontAlgn="base" hangingPunct="0">
              <a:spcBef>
                <a:spcPct val="0"/>
              </a:spcBef>
              <a:spcAft>
                <a:spcPct val="0"/>
              </a:spcAft>
              <a:buFont typeface="+mj-lt"/>
              <a:buAutoNum type="arabicPeriod"/>
              <a:defRPr sz="1200" kern="1200">
                <a:solidFill>
                  <a:schemeClr val="tx1">
                    <a:tint val="75000"/>
                  </a:schemeClr>
                </a:solidFill>
                <a:latin typeface="Arial" panose="020B0604020202020204" pitchFamily="34" charset="0"/>
                <a:ea typeface="+mn-ea"/>
                <a:cs typeface="+mn-cs"/>
              </a:defRPr>
            </a:lvl1pPr>
            <a:lvl2pPr marL="457200" algn="ctr"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5pPr>
            <a:lvl6pPr marL="2286000" algn="l" defTabSz="914400" rtl="0" eaLnBrk="1" latinLnBrk="0" hangingPunct="1">
              <a:defRPr sz="800" kern="1200">
                <a:solidFill>
                  <a:schemeClr val="tx1"/>
                </a:solidFill>
                <a:latin typeface="Arial" panose="020B0604020202020204" pitchFamily="34" charset="0"/>
                <a:ea typeface="+mn-ea"/>
                <a:cs typeface="+mn-cs"/>
              </a:defRPr>
            </a:lvl6pPr>
            <a:lvl7pPr marL="2743200" algn="l" defTabSz="914400" rtl="0" eaLnBrk="1" latinLnBrk="0" hangingPunct="1">
              <a:defRPr sz="800" kern="1200">
                <a:solidFill>
                  <a:schemeClr val="tx1"/>
                </a:solidFill>
                <a:latin typeface="Arial" panose="020B0604020202020204" pitchFamily="34" charset="0"/>
                <a:ea typeface="+mn-ea"/>
                <a:cs typeface="+mn-cs"/>
              </a:defRPr>
            </a:lvl7pPr>
            <a:lvl8pPr marL="3200400" algn="l" defTabSz="914400" rtl="0" eaLnBrk="1" latinLnBrk="0" hangingPunct="1">
              <a:defRPr sz="800" kern="1200">
                <a:solidFill>
                  <a:schemeClr val="tx1"/>
                </a:solidFill>
                <a:latin typeface="Arial" panose="020B0604020202020204" pitchFamily="34" charset="0"/>
                <a:ea typeface="+mn-ea"/>
                <a:cs typeface="+mn-cs"/>
              </a:defRPr>
            </a:lvl8pPr>
            <a:lvl9pPr marL="3657600" algn="l" defTabSz="914400" rtl="0" eaLnBrk="1" latinLnBrk="0" hangingPunct="1">
              <a:defRPr sz="800" kern="1200">
                <a:solidFill>
                  <a:schemeClr val="tx1"/>
                </a:solidFill>
                <a:latin typeface="Arial" panose="020B0604020202020204" pitchFamily="34" charset="0"/>
                <a:ea typeface="+mn-ea"/>
                <a:cs typeface="+mn-cs"/>
              </a:defRPr>
            </a:lvl9pPr>
          </a:lstStyle>
          <a:p>
            <a:pPr marL="0" indent="0">
              <a:buFont typeface="+mj-lt"/>
              <a:buNone/>
            </a:pPr>
            <a:fld id="{F2BD9D44-EC01-4E71-8CAE-9F9624182C03}" type="slidenum">
              <a:rPr lang="en-US" altLang="en-US" b="1" smtClean="0">
                <a:solidFill>
                  <a:srgbClr val="FFFFFF"/>
                </a:solidFill>
              </a:rPr>
              <a:pPr marL="0" indent="0">
                <a:buFont typeface="+mj-lt"/>
                <a:buNone/>
              </a:pPr>
              <a:t>‹#›</a:t>
            </a:fld>
            <a:endParaRPr lang="en-US" dirty="0"/>
          </a:p>
        </p:txBody>
      </p:sp>
      <p:sp>
        <p:nvSpPr>
          <p:cNvPr id="19" name="Rectangle 18">
            <a:extLst>
              <a:ext uri="{FF2B5EF4-FFF2-40B4-BE49-F238E27FC236}">
                <a16:creationId xmlns:a16="http://schemas.microsoft.com/office/drawing/2014/main" id="{DF1F7D3C-8488-4489-9564-D71EC02FE900}"/>
              </a:ext>
            </a:extLst>
          </p:cNvPr>
          <p:cNvSpPr>
            <a:spLocks noChangeArrowheads="1"/>
          </p:cNvSpPr>
          <p:nvPr userDrawn="1"/>
        </p:nvSpPr>
        <p:spPr bwMode="auto">
          <a:xfrm>
            <a:off x="1212676" y="3042180"/>
            <a:ext cx="67186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Lesson 9: Forwarding Control Information</a:t>
            </a:r>
            <a:endParaRPr lang="en-US" sz="1400" b="1" kern="1200" dirty="0">
              <a:solidFill>
                <a:srgbClr val="FFFF00"/>
              </a:solidFill>
              <a:effectLst>
                <a:outerShdw blurRad="50800" dist="50800" dir="2700000" algn="ctr" rotWithShape="0">
                  <a:schemeClr val="tx1">
                    <a:alpha val="80000"/>
                  </a:schemeClr>
                </a:outerShdw>
              </a:effectLst>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0E7500A6-D3AF-4938-A213-71A950993897}"/>
              </a:ext>
            </a:extLst>
          </p:cNvPr>
          <p:cNvSpPr>
            <a:spLocks noChangeArrowheads="1"/>
          </p:cNvSpPr>
          <p:nvPr userDrawn="1"/>
        </p:nvSpPr>
        <p:spPr bwMode="auto">
          <a:xfrm>
            <a:off x="2881040" y="4744300"/>
            <a:ext cx="33819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Course - 55054001</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Version - </a:t>
            </a:r>
            <a:r>
              <a:rPr lang="en-US" sz="1400" b="1" kern="1200" dirty="0" smtClean="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1.0 2022.08</a:t>
            </a:r>
            <a:endParaRPr lang="en-US" sz="14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endParaRPr>
          </a:p>
        </p:txBody>
      </p:sp>
    </p:spTree>
    <p:extLst>
      <p:ext uri="{BB962C8B-B14F-4D97-AF65-F5344CB8AC3E}">
        <p14:creationId xmlns:p14="http://schemas.microsoft.com/office/powerpoint/2010/main" val="382106108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2">
            <a:extLst>
              <a:ext uri="{FF2B5EF4-FFF2-40B4-BE49-F238E27FC236}">
                <a16:creationId xmlns:a16="http://schemas.microsoft.com/office/drawing/2014/main" id="{AAB0408D-6E50-4BDC-90DA-CB0535F8E39F}"/>
              </a:ext>
            </a:extLst>
          </p:cNvPr>
          <p:cNvSpPr>
            <a:spLocks noGrp="1"/>
          </p:cNvSpPr>
          <p:nvPr>
            <p:ph type="sldNum" sz="quarter" idx="4"/>
          </p:nvPr>
        </p:nvSpPr>
        <p:spPr>
          <a:xfrm>
            <a:off x="7683500" y="6336792"/>
            <a:ext cx="831850"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100421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a:extLst>
              <a:ext uri="{FF2B5EF4-FFF2-40B4-BE49-F238E27FC236}">
                <a16:creationId xmlns:a16="http://schemas.microsoft.com/office/drawing/2014/main" id="{493CF905-E2CB-4708-8D23-68CCDF0B996B}"/>
              </a:ext>
            </a:extLst>
          </p:cNvPr>
          <p:cNvSpPr>
            <a:spLocks noGrp="1"/>
          </p:cNvSpPr>
          <p:nvPr>
            <p:ph type="sldNum" sz="quarter" idx="4"/>
          </p:nvPr>
        </p:nvSpPr>
        <p:spPr>
          <a:xfrm>
            <a:off x="7683500" y="6336792"/>
            <a:ext cx="831850"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17854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sson Summar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EEFEF2-751E-4C1D-ABC6-CC37EA0FF616}"/>
              </a:ext>
            </a:extLst>
          </p:cNvPr>
          <p:cNvSpPr>
            <a:spLocks noChangeArrowheads="1"/>
          </p:cNvSpPr>
          <p:nvPr userDrawn="1"/>
        </p:nvSpPr>
        <p:spPr bwMode="auto">
          <a:xfrm>
            <a:off x="428625" y="295345"/>
            <a:ext cx="64299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000" b="1" kern="1200" dirty="0">
                <a:solidFill>
                  <a:srgbClr val="002060"/>
                </a:solidFill>
                <a:effectLst/>
                <a:latin typeface="Arial" panose="020B0604020202020204" pitchFamily="34" charset="0"/>
                <a:ea typeface="+mn-ea"/>
                <a:cs typeface="+mn-cs"/>
              </a:rPr>
              <a:t>Lesson Summary</a:t>
            </a:r>
          </a:p>
        </p:txBody>
      </p:sp>
      <p:sp>
        <p:nvSpPr>
          <p:cNvPr id="5" name="Rectangle 4">
            <a:extLst>
              <a:ext uri="{FF2B5EF4-FFF2-40B4-BE49-F238E27FC236}">
                <a16:creationId xmlns:a16="http://schemas.microsoft.com/office/drawing/2014/main" id="{4FE3D82B-93D6-4BE1-8B9B-453268257D23}"/>
              </a:ext>
            </a:extLst>
          </p:cNvPr>
          <p:cNvSpPr>
            <a:spLocks noChangeArrowheads="1"/>
          </p:cNvSpPr>
          <p:nvPr userDrawn="1"/>
        </p:nvSpPr>
        <p:spPr bwMode="auto">
          <a:xfrm>
            <a:off x="428625" y="1303293"/>
            <a:ext cx="80867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dirty="0"/>
              <a:t>This lesson covered:</a:t>
            </a:r>
            <a:r>
              <a:rPr lang="en-US" sz="2800" b="0" i="1" dirty="0"/>
              <a:t> </a:t>
            </a:r>
            <a:endParaRPr lang="en-US" sz="2800" b="0" i="1" kern="1200" dirty="0">
              <a:solidFill>
                <a:srgbClr val="002060"/>
              </a:solidFill>
              <a:effectLst/>
              <a:latin typeface="Arial" panose="020B0604020202020204" pitchFamily="34" charset="0"/>
              <a:ea typeface="+mn-ea"/>
              <a:cs typeface="+mn-cs"/>
            </a:endParaRPr>
          </a:p>
        </p:txBody>
      </p:sp>
      <p:sp>
        <p:nvSpPr>
          <p:cNvPr id="7" name="Text Placeholder 6">
            <a:extLst>
              <a:ext uri="{FF2B5EF4-FFF2-40B4-BE49-F238E27FC236}">
                <a16:creationId xmlns:a16="http://schemas.microsoft.com/office/drawing/2014/main" id="{336594CA-AD94-4D81-8AB0-408C536E5695}"/>
              </a:ext>
            </a:extLst>
          </p:cNvPr>
          <p:cNvSpPr>
            <a:spLocks noGrp="1"/>
          </p:cNvSpPr>
          <p:nvPr>
            <p:ph type="body" sz="quarter" idx="11" hasCustomPrompt="1"/>
          </p:nvPr>
        </p:nvSpPr>
        <p:spPr>
          <a:xfrm>
            <a:off x="542924" y="2067593"/>
            <a:ext cx="7972425" cy="3826502"/>
          </a:xfrm>
        </p:spPr>
        <p:txBody>
          <a:bodyPr/>
          <a:lstStyle>
            <a:lvl1pPr>
              <a:defRPr b="0"/>
            </a:lvl1pPr>
          </a:lstStyle>
          <a:p>
            <a:pPr lvl="0"/>
            <a:r>
              <a:rPr lang="en-US" dirty="0"/>
              <a:t>Enter objectives</a:t>
            </a:r>
          </a:p>
        </p:txBody>
      </p:sp>
      <p:sp>
        <p:nvSpPr>
          <p:cNvPr id="6" name="Slide Number Placeholder 2">
            <a:extLst>
              <a:ext uri="{FF2B5EF4-FFF2-40B4-BE49-F238E27FC236}">
                <a16:creationId xmlns:a16="http://schemas.microsoft.com/office/drawing/2014/main" id="{60566822-8424-4B51-99F0-02E729FF62EE}"/>
              </a:ext>
            </a:extLst>
          </p:cNvPr>
          <p:cNvSpPr>
            <a:spLocks noGrp="1"/>
          </p:cNvSpPr>
          <p:nvPr>
            <p:ph type="sldNum" sz="quarter" idx="4"/>
          </p:nvPr>
        </p:nvSpPr>
        <p:spPr>
          <a:xfrm>
            <a:off x="7683500" y="6356350"/>
            <a:ext cx="831850"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24403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A32AB-7A47-4D11-844B-72F3C1EEB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29407"/>
          </a:xfrm>
          <a:prstGeom prst="rect">
            <a:avLst/>
          </a:prstGeom>
        </p:spPr>
      </p:pic>
      <p:sp>
        <p:nvSpPr>
          <p:cNvPr id="18" name="Rectangle 17">
            <a:extLst>
              <a:ext uri="{FF2B5EF4-FFF2-40B4-BE49-F238E27FC236}">
                <a16:creationId xmlns:a16="http://schemas.microsoft.com/office/drawing/2014/main" id="{DE5BA74F-A20D-40E2-97B7-C3EECD77A96E}"/>
              </a:ext>
            </a:extLst>
          </p:cNvPr>
          <p:cNvSpPr>
            <a:spLocks noChangeArrowheads="1"/>
          </p:cNvSpPr>
          <p:nvPr userDrawn="1"/>
        </p:nvSpPr>
        <p:spPr bwMode="auto">
          <a:xfrm>
            <a:off x="872937" y="828593"/>
            <a:ext cx="73981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dirty="0" err="1">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En</a:t>
            </a:r>
            <a:r>
              <a:rPr lang="en-US" sz="40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 Route - Radar Associate Controller Training:</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Basic Concepts</a:t>
            </a:r>
          </a:p>
        </p:txBody>
      </p:sp>
      <p:sp>
        <p:nvSpPr>
          <p:cNvPr id="3" name="Slide Number Placeholder 2">
            <a:extLst>
              <a:ext uri="{FF2B5EF4-FFF2-40B4-BE49-F238E27FC236}">
                <a16:creationId xmlns:a16="http://schemas.microsoft.com/office/drawing/2014/main" id="{553C48BE-6D72-49DB-82A1-0BD42854B5F5}"/>
              </a:ext>
            </a:extLst>
          </p:cNvPr>
          <p:cNvSpPr>
            <a:spLocks noGrp="1"/>
          </p:cNvSpPr>
          <p:nvPr>
            <p:ph type="sldNum" sz="quarter" idx="10"/>
          </p:nvPr>
        </p:nvSpPr>
        <p:spPr>
          <a:xfrm>
            <a:off x="7945394" y="6355080"/>
            <a:ext cx="569955" cy="274320"/>
          </a:xfrm>
          <a:prstGeom prst="rect">
            <a:avLst/>
          </a:prstGeom>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a:t>
            </a:fld>
            <a:endParaRPr lang="en-US" dirty="0"/>
          </a:p>
        </p:txBody>
      </p:sp>
      <p:sp>
        <p:nvSpPr>
          <p:cNvPr id="19" name="Rectangle 18">
            <a:extLst>
              <a:ext uri="{FF2B5EF4-FFF2-40B4-BE49-F238E27FC236}">
                <a16:creationId xmlns:a16="http://schemas.microsoft.com/office/drawing/2014/main" id="{DF1F7D3C-8488-4489-9564-D71EC02FE900}"/>
              </a:ext>
            </a:extLst>
          </p:cNvPr>
          <p:cNvSpPr>
            <a:spLocks noChangeArrowheads="1"/>
          </p:cNvSpPr>
          <p:nvPr userDrawn="1"/>
        </p:nvSpPr>
        <p:spPr bwMode="auto">
          <a:xfrm>
            <a:off x="872937" y="3428696"/>
            <a:ext cx="73981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Lesson </a:t>
            </a:r>
            <a:r>
              <a:rPr lang="en-US" sz="2400" b="1" kern="1200" dirty="0" err="1">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nn</a:t>
            </a:r>
            <a:r>
              <a:rPr lang="en-US" sz="24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 </a:t>
            </a:r>
            <a:r>
              <a:rPr lang="en-US" sz="2400" b="1" kern="1200" dirty="0" err="1">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Xxxx</a:t>
            </a:r>
            <a:r>
              <a:rPr lang="en-US" sz="24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 </a:t>
            </a:r>
            <a:r>
              <a:rPr lang="en-US" sz="2400" b="1" kern="1200" dirty="0" err="1">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Xxxx</a:t>
            </a:r>
            <a:endParaRPr lang="en-US" sz="24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Course – 55054nnn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1200" dirty="0">
                <a:solidFill>
                  <a:schemeClr val="bg1"/>
                </a:solidFill>
                <a:effectLst>
                  <a:outerShdw blurRad="50800" dist="50800" dir="5400000" algn="ctr" rotWithShape="0">
                    <a:schemeClr val="tx1">
                      <a:alpha val="80000"/>
                    </a:schemeClr>
                  </a:outerShdw>
                </a:effectLst>
                <a:latin typeface="Arial" panose="020B0604020202020204" pitchFamily="34" charset="0"/>
                <a:ea typeface="+mn-ea"/>
                <a:cs typeface="+mn-cs"/>
              </a:rPr>
              <a:t>Version - Draft 1.0.yyyy-mm</a:t>
            </a:r>
          </a:p>
        </p:txBody>
      </p:sp>
    </p:spTree>
    <p:extLst>
      <p:ext uri="{BB962C8B-B14F-4D97-AF65-F5344CB8AC3E}">
        <p14:creationId xmlns:p14="http://schemas.microsoft.com/office/powerpoint/2010/main" val="386701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esson Objectiv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EEFEF2-751E-4C1D-ABC6-CC37EA0FF616}"/>
              </a:ext>
            </a:extLst>
          </p:cNvPr>
          <p:cNvSpPr>
            <a:spLocks noChangeArrowheads="1"/>
          </p:cNvSpPr>
          <p:nvPr userDrawn="1"/>
        </p:nvSpPr>
        <p:spPr bwMode="auto">
          <a:xfrm>
            <a:off x="428625" y="295345"/>
            <a:ext cx="64299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000" b="1" kern="1200" dirty="0">
                <a:solidFill>
                  <a:srgbClr val="002060"/>
                </a:solidFill>
                <a:effectLst/>
                <a:latin typeface="Arial" panose="020B0604020202020204" pitchFamily="34" charset="0"/>
                <a:ea typeface="+mn-ea"/>
                <a:cs typeface="+mn-cs"/>
              </a:rPr>
              <a:t>Lesson Objectives</a:t>
            </a:r>
          </a:p>
        </p:txBody>
      </p:sp>
      <p:sp>
        <p:nvSpPr>
          <p:cNvPr id="5" name="Rectangle 4">
            <a:extLst>
              <a:ext uri="{FF2B5EF4-FFF2-40B4-BE49-F238E27FC236}">
                <a16:creationId xmlns:a16="http://schemas.microsoft.com/office/drawing/2014/main" id="{4FE3D82B-93D6-4BE1-8B9B-453268257D23}"/>
              </a:ext>
            </a:extLst>
          </p:cNvPr>
          <p:cNvSpPr>
            <a:spLocks noChangeArrowheads="1"/>
          </p:cNvSpPr>
          <p:nvPr userDrawn="1"/>
        </p:nvSpPr>
        <p:spPr bwMode="auto">
          <a:xfrm>
            <a:off x="428625" y="1303293"/>
            <a:ext cx="80867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dirty="0"/>
              <a:t>At the end of this lesson, you will be able to </a:t>
            </a:r>
            <a:r>
              <a:rPr lang="en-US" sz="2800" b="0" i="1" dirty="0"/>
              <a:t>(verb)…</a:t>
            </a:r>
            <a:r>
              <a:rPr lang="en-US" sz="2800" b="1" dirty="0"/>
              <a:t>: </a:t>
            </a:r>
            <a:r>
              <a:rPr lang="en-US" sz="2800" b="0" i="1" dirty="0"/>
              <a:t>(edit in master) </a:t>
            </a:r>
            <a:endParaRPr lang="en-US" sz="2800" b="0" i="1" kern="1200" dirty="0">
              <a:solidFill>
                <a:srgbClr val="002060"/>
              </a:solidFill>
              <a:effectLst/>
              <a:latin typeface="Arial" panose="020B0604020202020204" pitchFamily="34" charset="0"/>
              <a:ea typeface="+mn-ea"/>
              <a:cs typeface="+mn-cs"/>
            </a:endParaRPr>
          </a:p>
        </p:txBody>
      </p:sp>
      <p:sp>
        <p:nvSpPr>
          <p:cNvPr id="7" name="Text Placeholder 6">
            <a:extLst>
              <a:ext uri="{FF2B5EF4-FFF2-40B4-BE49-F238E27FC236}">
                <a16:creationId xmlns:a16="http://schemas.microsoft.com/office/drawing/2014/main" id="{336594CA-AD94-4D81-8AB0-408C536E5695}"/>
              </a:ext>
            </a:extLst>
          </p:cNvPr>
          <p:cNvSpPr>
            <a:spLocks noGrp="1"/>
          </p:cNvSpPr>
          <p:nvPr>
            <p:ph type="body" sz="quarter" idx="11" hasCustomPrompt="1"/>
          </p:nvPr>
        </p:nvSpPr>
        <p:spPr>
          <a:xfrm>
            <a:off x="542924" y="2364627"/>
            <a:ext cx="7972425" cy="3529467"/>
          </a:xfrm>
        </p:spPr>
        <p:txBody>
          <a:bodyPr/>
          <a:lstStyle>
            <a:lvl1pPr>
              <a:defRPr b="0"/>
            </a:lvl1pPr>
          </a:lstStyle>
          <a:p>
            <a:pPr lvl="0"/>
            <a:r>
              <a:rPr lang="en-US" dirty="0"/>
              <a:t>Enter objectives</a:t>
            </a:r>
          </a:p>
        </p:txBody>
      </p:sp>
      <p:sp>
        <p:nvSpPr>
          <p:cNvPr id="6" name="Slide Number Placeholder 2">
            <a:extLst>
              <a:ext uri="{FF2B5EF4-FFF2-40B4-BE49-F238E27FC236}">
                <a16:creationId xmlns:a16="http://schemas.microsoft.com/office/drawing/2014/main" id="{720EBE43-CB84-4E3E-A3A2-E31BD7BBA90B}"/>
              </a:ext>
            </a:extLst>
          </p:cNvPr>
          <p:cNvSpPr>
            <a:spLocks noGrp="1"/>
          </p:cNvSpPr>
          <p:nvPr>
            <p:ph type="sldNum" sz="quarter" idx="4"/>
          </p:nvPr>
        </p:nvSpPr>
        <p:spPr>
          <a:xfrm>
            <a:off x="7683500" y="6336792"/>
            <a:ext cx="831850"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391633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8AB209-66B6-4297-82AE-4BE76D91AB84}"/>
              </a:ext>
            </a:extLst>
          </p:cNvPr>
          <p:cNvSpPr>
            <a:spLocks noGrp="1"/>
          </p:cNvSpPr>
          <p:nvPr>
            <p:ph type="body" sz="quarter" idx="11"/>
          </p:nvPr>
        </p:nvSpPr>
        <p:spPr/>
        <p:txBody>
          <a:bodyPr/>
          <a:lstStyle>
            <a:lvl3pPr marL="960120" indent="-274320">
              <a:buFont typeface="Wingdings" panose="05000000000000000000" pitchFamily="2" charset="2"/>
              <a:buChar char="Ø"/>
              <a:defRPr/>
            </a:lvl3pPr>
            <a:lvl4pPr marL="1600200" indent="-2286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A65DADD-9D08-4884-931F-B83ED03CFAB3}"/>
              </a:ext>
            </a:extLst>
          </p:cNvPr>
          <p:cNvSpPr>
            <a:spLocks noGrp="1"/>
          </p:cNvSpPr>
          <p:nvPr>
            <p:ph type="title"/>
          </p:nvPr>
        </p:nvSpPr>
        <p:spPr/>
        <p:txBody>
          <a:bodyPr/>
          <a:lstStyle/>
          <a:p>
            <a:r>
              <a:rPr lang="en-US"/>
              <a:t>Click to edit Master title style</a:t>
            </a:r>
          </a:p>
        </p:txBody>
      </p:sp>
      <p:sp>
        <p:nvSpPr>
          <p:cNvPr id="5" name="Slide Number Placeholder 2">
            <a:extLst>
              <a:ext uri="{FF2B5EF4-FFF2-40B4-BE49-F238E27FC236}">
                <a16:creationId xmlns:a16="http://schemas.microsoft.com/office/drawing/2014/main" id="{C11E299F-B758-49A9-B08E-D7656E87FB6C}"/>
              </a:ext>
            </a:extLst>
          </p:cNvPr>
          <p:cNvSpPr>
            <a:spLocks noGrp="1"/>
          </p:cNvSpPr>
          <p:nvPr>
            <p:ph type="sldNum" sz="quarter" idx="4"/>
          </p:nvPr>
        </p:nvSpPr>
        <p:spPr>
          <a:xfrm>
            <a:off x="7683500" y="6336792"/>
            <a:ext cx="831850"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29477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9" name="Rectangle 7"/>
          <p:cNvSpPr>
            <a:spLocks noChangeArrowheads="1"/>
          </p:cNvSpPr>
          <p:nvPr userDrawn="1"/>
        </p:nvSpPr>
        <p:spPr bwMode="auto">
          <a:xfrm>
            <a:off x="0" y="6038850"/>
            <a:ext cx="9144000"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l" eaLnBrk="1" hangingPunct="1">
              <a:defRPr/>
            </a:pPr>
            <a:endParaRPr lang="en-US" altLang="en-US" dirty="0">
              <a:solidFill>
                <a:srgbClr val="000000"/>
              </a:solidFill>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Select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2"/>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7000" y="61055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7683500" y="6356350"/>
            <a:ext cx="831850" cy="365125"/>
          </a:xfrm>
          <a:prstGeom prst="rect">
            <a:avLst/>
          </a:prstGeom>
        </p:spPr>
        <p:txBody>
          <a:bodyPr vert="horz" lIns="91440" tIns="45720" rIns="91440" bIns="45720" rtlCol="0" anchor="ctr"/>
          <a:lstStyle>
            <a:lvl1pPr marL="228600" indent="-228600" algn="r">
              <a:buFont typeface="+mj-lt"/>
              <a:buAutoNum type="arabicPeriod"/>
              <a:defRPr sz="1200" b="0">
                <a:solidFill>
                  <a:schemeClr val="tx1">
                    <a:tint val="75000"/>
                  </a:schemeClr>
                </a:solidFill>
              </a:defRPr>
            </a:lvl1pPr>
          </a:lstStyle>
          <a:p>
            <a:pPr marL="0" indent="0">
              <a:buFont typeface="+mj-lt"/>
              <a:buNone/>
            </a:pPr>
            <a:fld id="{F2BD9D44-EC01-4E71-8CAE-9F9624182C03}" type="slidenum">
              <a:rPr lang="en-US" altLang="en-US" smtClean="0">
                <a:solidFill>
                  <a:srgbClr val="FFFFFF"/>
                </a:solidFill>
              </a:rPr>
              <a:pPr marL="0" indent="0">
                <a:buFont typeface="+mj-lt"/>
                <a:buNone/>
              </a:pPr>
              <a:t>‹#›</a:t>
            </a:fld>
            <a:endParaRPr lang="en-US" dirty="0"/>
          </a:p>
        </p:txBody>
      </p:sp>
      <p:sp>
        <p:nvSpPr>
          <p:cNvPr id="8" name="Rectangle 7">
            <a:extLst>
              <a:ext uri="{FF2B5EF4-FFF2-40B4-BE49-F238E27FC236}">
                <a16:creationId xmlns:a16="http://schemas.microsoft.com/office/drawing/2014/main" id="{E7ED2511-AECF-4860-B36B-259683DC712F}"/>
              </a:ext>
            </a:extLst>
          </p:cNvPr>
          <p:cNvSpPr>
            <a:spLocks noChangeArrowheads="1"/>
          </p:cNvSpPr>
          <p:nvPr userDrawn="1"/>
        </p:nvSpPr>
        <p:spPr bwMode="auto">
          <a:xfrm>
            <a:off x="981075" y="6336792"/>
            <a:ext cx="3092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defRPr/>
            </a:pPr>
            <a:r>
              <a:rPr lang="en-US" altLang="en-US" sz="1200" dirty="0">
                <a:solidFill>
                  <a:srgbClr val="FFFFFF"/>
                </a:solidFill>
              </a:rPr>
              <a:t>Lesson 9: Forwarding Control Information</a:t>
            </a:r>
          </a:p>
        </p:txBody>
      </p:sp>
    </p:spTree>
    <p:extLst>
      <p:ext uri="{BB962C8B-B14F-4D97-AF65-F5344CB8AC3E}">
        <p14:creationId xmlns:p14="http://schemas.microsoft.com/office/powerpoint/2010/main" val="1237985795"/>
      </p:ext>
    </p:extLst>
  </p:cSld>
  <p:clrMap bg1="lt1" tx1="dk1" bg2="lt2" tx2="dk2" accent1="accent1" accent2="accent2" accent3="accent3" accent4="accent4" accent5="accent5" accent6="accent6" hlink="hlink" folHlink="folHlink"/>
  <p:sldLayoutIdLst>
    <p:sldLayoutId id="2147484063" r:id="rId1"/>
    <p:sldLayoutId id="2147484060" r:id="rId2"/>
    <p:sldLayoutId id="2147484070" r:id="rId3"/>
    <p:sldLayoutId id="2147484059" r:id="rId4"/>
    <p:sldLayoutId id="2147484062" r:id="rId5"/>
    <p:sldLayoutId id="2147484068" r:id="rId6"/>
  </p:sldLayoutIdLst>
  <p:hf hdr="0" ftr="0" dt="0"/>
  <p:txStyles>
    <p:title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Ø"/>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9" name="Rectangle 7"/>
          <p:cNvSpPr>
            <a:spLocks noChangeArrowheads="1"/>
          </p:cNvSpPr>
          <p:nvPr userDrawn="1"/>
        </p:nvSpPr>
        <p:spPr bwMode="auto">
          <a:xfrm>
            <a:off x="0" y="6038850"/>
            <a:ext cx="9144000"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l" eaLnBrk="1" hangingPunct="1">
              <a:defRPr/>
            </a:pPr>
            <a:endParaRPr lang="en-US" altLang="en-US" dirty="0">
              <a:solidFill>
                <a:srgbClr val="000000"/>
              </a:solidFill>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Select to edit master text styles</a:t>
            </a:r>
          </a:p>
          <a:p>
            <a:pPr lvl="1"/>
            <a:r>
              <a:rPr lang="en-US" altLang="en-US" dirty="0"/>
              <a:t>Second level</a:t>
            </a:r>
          </a:p>
          <a:p>
            <a:pPr lvl="2"/>
            <a:r>
              <a:rPr lang="en-US" altLang="en-US" dirty="0"/>
              <a:t>Third level</a:t>
            </a:r>
          </a:p>
          <a:p>
            <a:pPr lvl="3"/>
            <a:r>
              <a:rPr lang="en-US" altLang="en-US" dirty="0"/>
              <a:t>Fourth level </a:t>
            </a:r>
          </a:p>
        </p:txBody>
      </p:sp>
      <p:pic>
        <p:nvPicPr>
          <p:cNvPr id="2" name="Picture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0" y="61055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a:extLst>
              <a:ext uri="{FF2B5EF4-FFF2-40B4-BE49-F238E27FC236}">
                <a16:creationId xmlns:a16="http://schemas.microsoft.com/office/drawing/2014/main" id="{2C13FEAA-0C7C-4DBA-B293-3819FBA4E77D}"/>
              </a:ext>
            </a:extLst>
          </p:cNvPr>
          <p:cNvSpPr>
            <a:spLocks noGrp="1"/>
          </p:cNvSpPr>
          <p:nvPr>
            <p:ph type="sldNum" sz="quarter" idx="4"/>
          </p:nvPr>
        </p:nvSpPr>
        <p:spPr>
          <a:xfrm>
            <a:off x="7683500" y="6336792"/>
            <a:ext cx="831850"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
        <p:nvSpPr>
          <p:cNvPr id="9" name="Rectangle 8">
            <a:extLst>
              <a:ext uri="{FF2B5EF4-FFF2-40B4-BE49-F238E27FC236}">
                <a16:creationId xmlns:a16="http://schemas.microsoft.com/office/drawing/2014/main" id="{E7ED2511-AECF-4860-B36B-259683DC712F}"/>
              </a:ext>
            </a:extLst>
          </p:cNvPr>
          <p:cNvSpPr>
            <a:spLocks noChangeArrowheads="1"/>
          </p:cNvSpPr>
          <p:nvPr userDrawn="1"/>
        </p:nvSpPr>
        <p:spPr bwMode="auto">
          <a:xfrm>
            <a:off x="981075" y="6336792"/>
            <a:ext cx="3092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defRPr/>
            </a:pPr>
            <a:r>
              <a:rPr lang="en-US" altLang="en-US" sz="1200" dirty="0">
                <a:solidFill>
                  <a:srgbClr val="FFFFFF"/>
                </a:solidFill>
              </a:rPr>
              <a:t>Lesson 9: Forwarding Control Information</a:t>
            </a:r>
          </a:p>
        </p:txBody>
      </p:sp>
    </p:spTree>
    <p:extLst>
      <p:ext uri="{BB962C8B-B14F-4D97-AF65-F5344CB8AC3E}">
        <p14:creationId xmlns:p14="http://schemas.microsoft.com/office/powerpoint/2010/main" val="47422846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9" r:id="rId4"/>
  </p:sldLayoutIdLst>
  <p:hf hdr="0" ftr="0" dt="0"/>
  <p:txStyles>
    <p:title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p:titleStyle>
    <p:bodyStyle>
      <a:lvl1pPr marL="320040" indent="-274320" algn="l" rtl="0" eaLnBrk="0" fontAlgn="base" hangingPunct="0">
        <a:spcBef>
          <a:spcPct val="20000"/>
        </a:spcBef>
        <a:spcAft>
          <a:spcPct val="0"/>
        </a:spcAft>
        <a:buChar char="•"/>
        <a:defRPr sz="2800" b="1" kern="1200">
          <a:solidFill>
            <a:schemeClr val="tx1"/>
          </a:solidFill>
          <a:latin typeface="+mn-lt"/>
          <a:ea typeface="+mn-ea"/>
          <a:cs typeface="+mn-cs"/>
        </a:defRPr>
      </a:lvl1pPr>
      <a:lvl2pPr marL="685800" indent="-274320" algn="l" rtl="0" eaLnBrk="0" fontAlgn="base" hangingPunct="0">
        <a:spcBef>
          <a:spcPct val="20000"/>
        </a:spcBef>
        <a:spcAft>
          <a:spcPct val="0"/>
        </a:spcAft>
        <a:buChar char="–"/>
        <a:defRPr sz="2400" kern="1200">
          <a:solidFill>
            <a:schemeClr val="tx1"/>
          </a:solidFill>
          <a:latin typeface="+mn-lt"/>
          <a:ea typeface="+mn-ea"/>
          <a:cs typeface="+mn-cs"/>
        </a:defRPr>
      </a:lvl2pPr>
      <a:lvl3pPr marL="960120" indent="-274320" algn="l" rtl="0" eaLnBrk="0" fontAlgn="base" hangingPunct="0">
        <a:spcBef>
          <a:spcPct val="20000"/>
        </a:spcBef>
        <a:spcAft>
          <a:spcPct val="0"/>
        </a:spcAft>
        <a:buFont typeface="Wingdings" panose="05000000000000000000" pitchFamily="2" charset="2"/>
        <a:buChar char="Ø"/>
        <a:defRPr sz="2400" kern="1200">
          <a:solidFill>
            <a:schemeClr val="tx1"/>
          </a:solidFill>
          <a:latin typeface="+mn-lt"/>
          <a:ea typeface="+mn-ea"/>
          <a:cs typeface="+mn-cs"/>
        </a:defRPr>
      </a:lvl3pPr>
      <a:lvl4pPr marL="1143000" indent="-228600" algn="l" rtl="0" eaLnBrk="0" fontAlgn="base" hangingPunct="0">
        <a:spcBef>
          <a:spcPct val="20000"/>
        </a:spcBef>
        <a:spcAft>
          <a:spcPct val="0"/>
        </a:spcAft>
        <a:buFont typeface="Courier New" panose="02070309020205020404" pitchFamily="49" charset="0"/>
        <a:buChar char="o"/>
        <a:defRPr kern="1200">
          <a:solidFill>
            <a:schemeClr val="tx1"/>
          </a:solidFill>
          <a:latin typeface="+mn-lt"/>
          <a:ea typeface="+mn-ea"/>
          <a:cs typeface="+mn-cs"/>
        </a:defRPr>
      </a:lvl4pPr>
      <a:lvl5pPr marL="1828800" indent="0" algn="l" rtl="0" eaLnBrk="0" fontAlgn="base" hangingPunct="0">
        <a:spcBef>
          <a:spcPct val="20000"/>
        </a:spcBef>
        <a:spcAft>
          <a:spcPct val="0"/>
        </a:spcAft>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298937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Knowledge Check</a:t>
            </a:r>
            <a:endParaRPr lang="en-US" altLang="en-US" sz="4400" dirty="0"/>
          </a:p>
        </p:txBody>
      </p:sp>
      <p:sp>
        <p:nvSpPr>
          <p:cNvPr id="2" name="TextBox 1"/>
          <p:cNvSpPr txBox="1"/>
          <p:nvPr/>
        </p:nvSpPr>
        <p:spPr>
          <a:xfrm>
            <a:off x="429768" y="1353312"/>
            <a:ext cx="8391284" cy="3385542"/>
          </a:xfrm>
          <a:prstGeom prst="rect">
            <a:avLst/>
          </a:prstGeom>
          <a:noFill/>
        </p:spPr>
        <p:txBody>
          <a:bodyPr wrap="square" rtlCol="0">
            <a:spAutoFit/>
          </a:bodyPr>
          <a:lstStyle/>
          <a:p>
            <a:pPr algn="l">
              <a:spcBef>
                <a:spcPts val="0"/>
              </a:spcBef>
              <a:spcAft>
                <a:spcPts val="1200"/>
              </a:spcAft>
            </a:pPr>
            <a:r>
              <a:rPr lang="en-US" sz="2800" b="1" dirty="0"/>
              <a:t>Which block of the flight progress strip is used to record sector numbers for flight plan information saved on voice recorders?</a:t>
            </a:r>
          </a:p>
          <a:p>
            <a:pPr algn="l">
              <a:spcBef>
                <a:spcPts val="0"/>
              </a:spcBef>
              <a:spcAft>
                <a:spcPts val="1200"/>
              </a:spcAft>
            </a:pPr>
            <a:endParaRPr lang="en-US" sz="1800" dirty="0"/>
          </a:p>
          <a:p>
            <a:pPr marL="914400" lvl="1" indent="-457200" algn="l">
              <a:spcBef>
                <a:spcPts val="0"/>
              </a:spcBef>
              <a:spcAft>
                <a:spcPts val="1200"/>
              </a:spcAft>
              <a:buAutoNum type="alphaUcPeriod"/>
            </a:pPr>
            <a:r>
              <a:rPr lang="en-US" sz="2400" dirty="0"/>
              <a:t>24</a:t>
            </a:r>
          </a:p>
          <a:p>
            <a:pPr marL="914400" lvl="1" indent="-457200" algn="l">
              <a:spcBef>
                <a:spcPts val="0"/>
              </a:spcBef>
              <a:spcAft>
                <a:spcPts val="1200"/>
              </a:spcAft>
              <a:buAutoNum type="alphaUcPeriod"/>
            </a:pPr>
            <a:r>
              <a:rPr lang="en-US" sz="2400" dirty="0"/>
              <a:t>26</a:t>
            </a:r>
          </a:p>
          <a:p>
            <a:pPr marL="914400" lvl="1" indent="-457200" algn="l">
              <a:spcBef>
                <a:spcPts val="0"/>
              </a:spcBef>
              <a:spcAft>
                <a:spcPts val="1200"/>
              </a:spcAft>
              <a:buAutoNum type="alphaUcPeriod"/>
            </a:pPr>
            <a:r>
              <a:rPr lang="en-US" sz="2400" dirty="0"/>
              <a:t>28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6"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9</a:t>
            </a:fld>
            <a:endParaRPr lang="en-US" dirty="0"/>
          </a:p>
        </p:txBody>
      </p:sp>
    </p:spTree>
    <p:extLst>
      <p:ext uri="{BB962C8B-B14F-4D97-AF65-F5344CB8AC3E}">
        <p14:creationId xmlns:p14="http://schemas.microsoft.com/office/powerpoint/2010/main" val="386170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xEl>
                                              <p:pRg st="2" end="2"/>
                                            </p:txEl>
                                          </p:spTgt>
                                        </p:tgtEl>
                                        <p:attrNameLst>
                                          <p:attrName>style.opacity</p:attrName>
                                        </p:attrNameLst>
                                      </p:cBhvr>
                                      <p:to>
                                        <p:strVal val="0.25"/>
                                      </p:to>
                                    </p:set>
                                    <p:animEffect filter="image" prLst="opacity: 0.25">
                                      <p:cBhvr rctx="IE">
                                        <p:cTn id="7" dur="indefinite"/>
                                        <p:tgtEl>
                                          <p:spTgt spid="2">
                                            <p:txEl>
                                              <p:pRg st="2" end="2"/>
                                            </p:txEl>
                                          </p:spTgt>
                                        </p:tgtEl>
                                      </p:cBhvr>
                                    </p:animEffect>
                                  </p:childTnLst>
                                </p:cTn>
                              </p:par>
                              <p:par>
                                <p:cTn id="8" presetID="9" presetClass="emph" presetSubtype="0" nodeType="withEffect">
                                  <p:stCondLst>
                                    <p:cond delay="0"/>
                                  </p:stCondLst>
                                  <p:childTnLst>
                                    <p:set>
                                      <p:cBhvr rctx="PPT">
                                        <p:cTn id="9" dur="indefinite"/>
                                        <p:tgtEl>
                                          <p:spTgt spid="2">
                                            <p:txEl>
                                              <p:pRg st="4" end="4"/>
                                            </p:txEl>
                                          </p:spTgt>
                                        </p:tgtEl>
                                        <p:attrNameLst>
                                          <p:attrName>style.opacity</p:attrName>
                                        </p:attrNameLst>
                                      </p:cBhvr>
                                      <p:to>
                                        <p:strVal val="0.25"/>
                                      </p:to>
                                    </p:set>
                                    <p:animEffect filter="image" prLst="opacity: 0.25">
                                      <p:cBhvr rctx="IE">
                                        <p:cTn id="10" dur="indefinite"/>
                                        <p:tgtEl>
                                          <p:spTgt spid="2">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Knowledge Check</a:t>
            </a:r>
            <a:endParaRPr lang="en-US" altLang="en-US" sz="4400" dirty="0"/>
          </a:p>
        </p:txBody>
      </p:sp>
      <p:sp>
        <p:nvSpPr>
          <p:cNvPr id="2" name="TextBox 1"/>
          <p:cNvSpPr txBox="1"/>
          <p:nvPr/>
        </p:nvSpPr>
        <p:spPr>
          <a:xfrm>
            <a:off x="428625" y="1355787"/>
            <a:ext cx="8391284" cy="3385542"/>
          </a:xfrm>
          <a:prstGeom prst="rect">
            <a:avLst/>
          </a:prstGeom>
          <a:noFill/>
        </p:spPr>
        <p:txBody>
          <a:bodyPr wrap="square" rtlCol="0">
            <a:spAutoFit/>
          </a:bodyPr>
          <a:lstStyle/>
          <a:p>
            <a:pPr algn="l">
              <a:spcBef>
                <a:spcPts val="0"/>
              </a:spcBef>
              <a:spcAft>
                <a:spcPts val="1200"/>
              </a:spcAft>
            </a:pPr>
            <a:r>
              <a:rPr lang="en-US" sz="2800" b="1" dirty="0"/>
              <a:t>If the coordinated estimate time differs by more than __ minutes from the actual position report, you are required to forward the new time</a:t>
            </a:r>
            <a:r>
              <a:rPr lang="en-US" sz="2800" b="1" dirty="0" smtClean="0"/>
              <a:t>.</a:t>
            </a:r>
          </a:p>
          <a:p>
            <a:pPr algn="l">
              <a:spcBef>
                <a:spcPts val="0"/>
              </a:spcBef>
              <a:spcAft>
                <a:spcPts val="1200"/>
              </a:spcAft>
            </a:pPr>
            <a:endParaRPr lang="en-US" sz="1800" dirty="0"/>
          </a:p>
          <a:p>
            <a:pPr marL="914400" lvl="1" indent="-457200" algn="l">
              <a:spcBef>
                <a:spcPts val="0"/>
              </a:spcBef>
              <a:spcAft>
                <a:spcPts val="1200"/>
              </a:spcAft>
              <a:buAutoNum type="alphaUcPeriod"/>
            </a:pPr>
            <a:r>
              <a:rPr lang="en-US" sz="2400" dirty="0"/>
              <a:t>2</a:t>
            </a:r>
          </a:p>
          <a:p>
            <a:pPr marL="914400" lvl="1" indent="-457200" algn="l">
              <a:spcBef>
                <a:spcPts val="0"/>
              </a:spcBef>
              <a:spcAft>
                <a:spcPts val="1200"/>
              </a:spcAft>
              <a:buAutoNum type="alphaUcPeriod"/>
            </a:pPr>
            <a:r>
              <a:rPr lang="en-US" sz="2400" dirty="0"/>
              <a:t>3</a:t>
            </a:r>
          </a:p>
          <a:p>
            <a:pPr marL="914400" lvl="1" indent="-457200" algn="l">
              <a:spcBef>
                <a:spcPts val="0"/>
              </a:spcBef>
              <a:spcAft>
                <a:spcPts val="1200"/>
              </a:spcAft>
              <a:buAutoNum type="alphaUcPeriod"/>
            </a:pPr>
            <a:r>
              <a:rPr lang="en-US" sz="2400" dirty="0"/>
              <a:t>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6"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10</a:t>
            </a:fld>
            <a:endParaRPr lang="en-US" dirty="0"/>
          </a:p>
        </p:txBody>
      </p:sp>
    </p:spTree>
    <p:extLst>
      <p:ext uri="{BB962C8B-B14F-4D97-AF65-F5344CB8AC3E}">
        <p14:creationId xmlns:p14="http://schemas.microsoft.com/office/powerpoint/2010/main" val="17769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xEl>
                                              <p:pRg st="2" end="2"/>
                                            </p:txEl>
                                          </p:spTgt>
                                        </p:tgtEl>
                                        <p:attrNameLst>
                                          <p:attrName>style.opacity</p:attrName>
                                        </p:attrNameLst>
                                      </p:cBhvr>
                                      <p:to>
                                        <p:strVal val="0.25"/>
                                      </p:to>
                                    </p:set>
                                    <p:animEffect filter="image" prLst="opacity: 0.25">
                                      <p:cBhvr rctx="IE">
                                        <p:cTn id="7" dur="indefinite"/>
                                        <p:tgtEl>
                                          <p:spTgt spid="2">
                                            <p:txEl>
                                              <p:pRg st="2" end="2"/>
                                            </p:txEl>
                                          </p:spTgt>
                                        </p:tgtEl>
                                      </p:cBhvr>
                                    </p:animEffect>
                                  </p:childTnLst>
                                </p:cTn>
                              </p:par>
                              <p:par>
                                <p:cTn id="8" presetID="9" presetClass="emph" presetSubtype="0" nodeType="withEffect">
                                  <p:stCondLst>
                                    <p:cond delay="0"/>
                                  </p:stCondLst>
                                  <p:childTnLst>
                                    <p:set>
                                      <p:cBhvr>
                                        <p:cTn id="9" dur="indefinite"/>
                                        <p:tgtEl>
                                          <p:spTgt spid="2">
                                            <p:txEl>
                                              <p:pRg st="4" end="4"/>
                                            </p:txEl>
                                          </p:spTgt>
                                        </p:tgtEl>
                                        <p:attrNameLst>
                                          <p:attrName>style.opacity</p:attrName>
                                        </p:attrNameLst>
                                      </p:cBhvr>
                                      <p:to>
                                        <p:strVal val="0.25"/>
                                      </p:to>
                                    </p:set>
                                    <p:animEffect filter="image" prLst="opacity: 0.25">
                                      <p:cBhvr rctx="IE">
                                        <p:cTn id="10" dur="indefinite"/>
                                        <p:tgtEl>
                                          <p:spTgt spid="2">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5FF0-D6E2-4F04-A6D3-BCD1FA9038D7}"/>
              </a:ext>
            </a:extLst>
          </p:cNvPr>
          <p:cNvSpPr>
            <a:spLocks noGrp="1"/>
          </p:cNvSpPr>
          <p:nvPr>
            <p:ph type="title"/>
          </p:nvPr>
        </p:nvSpPr>
        <p:spPr/>
        <p:txBody>
          <a:bodyPr/>
          <a:lstStyle/>
          <a:p>
            <a:r>
              <a:rPr lang="en-US" dirty="0"/>
              <a:t>Error in Transmission</a:t>
            </a:r>
          </a:p>
        </p:txBody>
      </p:sp>
      <p:sp>
        <p:nvSpPr>
          <p:cNvPr id="3" name="Content Placeholder 2">
            <a:extLst>
              <a:ext uri="{FF2B5EF4-FFF2-40B4-BE49-F238E27FC236}">
                <a16:creationId xmlns:a16="http://schemas.microsoft.com/office/drawing/2014/main" id="{1003ABE4-883C-4CDB-A78A-AE032959E3AF}"/>
              </a:ext>
            </a:extLst>
          </p:cNvPr>
          <p:cNvSpPr>
            <a:spLocks noGrp="1"/>
          </p:cNvSpPr>
          <p:nvPr>
            <p:ph idx="1"/>
          </p:nvPr>
        </p:nvSpPr>
        <p:spPr>
          <a:xfrm>
            <a:off x="495300" y="1508126"/>
            <a:ext cx="8050213" cy="2013288"/>
          </a:xfrm>
        </p:spPr>
        <p:txBody>
          <a:bodyPr/>
          <a:lstStyle/>
          <a:p>
            <a:r>
              <a:rPr lang="en-US" dirty="0"/>
              <a:t>The Unsuccessful Transmission Message (UTM) provides notification that a flight plan related message transmission is unsuccessful due to a hardware error or no response condition</a:t>
            </a:r>
          </a:p>
        </p:txBody>
      </p:sp>
      <p:pic>
        <p:nvPicPr>
          <p:cNvPr id="6" name="Picture 5">
            <a:extLst>
              <a:ext uri="{FF2B5EF4-FFF2-40B4-BE49-F238E27FC236}">
                <a16:creationId xmlns:a16="http://schemas.microsoft.com/office/drawing/2014/main" id="{804F69B4-6571-44D4-8C91-97D0131A1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3" y="3859450"/>
            <a:ext cx="9096495" cy="1814207"/>
          </a:xfrm>
          <a:prstGeom prst="rect">
            <a:avLst/>
          </a:prstGeom>
        </p:spPr>
      </p:pic>
      <p:sp>
        <p:nvSpPr>
          <p:cNvPr id="7" name="Rectangle: Rounded Corners 6">
            <a:extLst>
              <a:ext uri="{FF2B5EF4-FFF2-40B4-BE49-F238E27FC236}">
                <a16:creationId xmlns:a16="http://schemas.microsoft.com/office/drawing/2014/main" id="{701C922C-35B1-4D8A-A2EE-A1A7A6C89F91}"/>
              </a:ext>
            </a:extLst>
          </p:cNvPr>
          <p:cNvSpPr/>
          <p:nvPr/>
        </p:nvSpPr>
        <p:spPr bwMode="auto">
          <a:xfrm>
            <a:off x="7628050" y="5178629"/>
            <a:ext cx="1469443" cy="486381"/>
          </a:xfrm>
          <a:prstGeom prst="roundRect">
            <a:avLst/>
          </a:prstGeom>
          <a:noFill/>
          <a:ln w="50800" cap="flat" cmpd="sng" algn="ctr">
            <a:solidFill>
              <a:srgbClr val="009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8"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11</a:t>
            </a:fld>
            <a:endParaRPr lang="en-US" dirty="0"/>
          </a:p>
        </p:txBody>
      </p:sp>
    </p:spTree>
    <p:extLst>
      <p:ext uri="{BB962C8B-B14F-4D97-AF65-F5344CB8AC3E}">
        <p14:creationId xmlns:p14="http://schemas.microsoft.com/office/powerpoint/2010/main" val="3914462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3ABE4-883C-4CDB-A78A-AE032959E3AF}"/>
              </a:ext>
            </a:extLst>
          </p:cNvPr>
          <p:cNvSpPr>
            <a:spLocks noGrp="1"/>
          </p:cNvSpPr>
          <p:nvPr>
            <p:ph idx="1"/>
          </p:nvPr>
        </p:nvSpPr>
        <p:spPr>
          <a:xfrm>
            <a:off x="495300" y="1761067"/>
            <a:ext cx="8050213" cy="4138083"/>
          </a:xfrm>
        </p:spPr>
        <p:txBody>
          <a:bodyPr/>
          <a:lstStyle/>
          <a:p>
            <a:r>
              <a:rPr lang="en-US" dirty="0"/>
              <a:t>Forward any amended data concerning previously forwarded flight plans</a:t>
            </a:r>
          </a:p>
          <a:p>
            <a:pPr lvl="1"/>
            <a:r>
              <a:rPr lang="en-US" dirty="0"/>
              <a:t>IFR Flight Progress Data, need only be forwarded when the time differs by more than 3 minutes from the estimate given</a:t>
            </a:r>
          </a:p>
          <a:p>
            <a:pPr lvl="1"/>
            <a:r>
              <a:rPr lang="en-US" dirty="0"/>
              <a:t>Revisions to ETA information</a:t>
            </a:r>
          </a:p>
          <a:p>
            <a:pPr lvl="2"/>
            <a:r>
              <a:rPr lang="en-US" dirty="0"/>
              <a:t>Not required for military or scheduled air carrier aircraft</a:t>
            </a:r>
          </a:p>
          <a:p>
            <a:pPr marL="457200" lvl="1" indent="0">
              <a:buNone/>
            </a:pPr>
            <a:endParaRPr lang="en-US" dirty="0"/>
          </a:p>
        </p:txBody>
      </p:sp>
      <p:sp>
        <p:nvSpPr>
          <p:cNvPr id="6" name="Title 4">
            <a:extLst>
              <a:ext uri="{FF2B5EF4-FFF2-40B4-BE49-F238E27FC236}">
                <a16:creationId xmlns:a16="http://schemas.microsoft.com/office/drawing/2014/main" id="{71EE63F1-6B66-4A89-9AAC-72C1F985629C}"/>
              </a:ext>
            </a:extLst>
          </p:cNvPr>
          <p:cNvSpPr>
            <a:spLocks noGrp="1"/>
          </p:cNvSpPr>
          <p:nvPr>
            <p:ph type="title"/>
          </p:nvPr>
        </p:nvSpPr>
        <p:spPr>
          <a:xfrm>
            <a:off x="428625" y="344487"/>
            <a:ext cx="8472488" cy="959379"/>
          </a:xfrm>
        </p:spPr>
        <p:txBody>
          <a:bodyPr/>
          <a:lstStyle/>
          <a:p>
            <a:r>
              <a:rPr lang="en-US" dirty="0"/>
              <a:t>Amended Data or Unsuccessful Transmission Message</a:t>
            </a:r>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12</a:t>
            </a:fld>
            <a:endParaRPr lang="en-US" dirty="0"/>
          </a:p>
        </p:txBody>
      </p:sp>
    </p:spTree>
    <p:extLst>
      <p:ext uri="{BB962C8B-B14F-4D97-AF65-F5344CB8AC3E}">
        <p14:creationId xmlns:p14="http://schemas.microsoft.com/office/powerpoint/2010/main" val="3452021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5300" y="1764792"/>
            <a:ext cx="8050213" cy="4391025"/>
          </a:xfrm>
        </p:spPr>
        <p:txBody>
          <a:bodyPr/>
          <a:lstStyle/>
          <a:p>
            <a:r>
              <a:rPr lang="en-US" dirty="0"/>
              <a:t>Computer acceptance fulfills requirement for sending amended data</a:t>
            </a:r>
          </a:p>
          <a:p>
            <a:r>
              <a:rPr lang="en-US" dirty="0"/>
              <a:t>Forward amended control information and record action on flight progress strip</a:t>
            </a:r>
          </a:p>
          <a:p>
            <a:endParaRPr lang="en-US" dirty="0"/>
          </a:p>
        </p:txBody>
      </p:sp>
      <p:sp>
        <p:nvSpPr>
          <p:cNvPr id="5" name="Title 4">
            <a:extLst>
              <a:ext uri="{FF2B5EF4-FFF2-40B4-BE49-F238E27FC236}">
                <a16:creationId xmlns:a16="http://schemas.microsoft.com/office/drawing/2014/main" id="{71EE63F1-6B66-4A89-9AAC-72C1F985629C}"/>
              </a:ext>
            </a:extLst>
          </p:cNvPr>
          <p:cNvSpPr>
            <a:spLocks noGrp="1"/>
          </p:cNvSpPr>
          <p:nvPr>
            <p:ph type="title"/>
          </p:nvPr>
        </p:nvSpPr>
        <p:spPr>
          <a:xfrm>
            <a:off x="428625" y="344487"/>
            <a:ext cx="8472488" cy="959379"/>
          </a:xfrm>
        </p:spPr>
        <p:txBody>
          <a:bodyPr/>
          <a:lstStyle/>
          <a:p>
            <a:r>
              <a:rPr lang="en-US" dirty="0"/>
              <a:t>Amended Data or Unsuccessful Transmission Message </a:t>
            </a:r>
            <a:r>
              <a:rPr lang="en-US" sz="3200" i="1" dirty="0"/>
              <a:t>(Cont’d)</a:t>
            </a:r>
          </a:p>
        </p:txBody>
      </p:sp>
      <p:sp>
        <p:nvSpPr>
          <p:cNvPr id="6"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13</a:t>
            </a:fld>
            <a:endParaRPr lang="en-US" dirty="0"/>
          </a:p>
        </p:txBody>
      </p:sp>
    </p:spTree>
    <p:extLst>
      <p:ext uri="{BB962C8B-B14F-4D97-AF65-F5344CB8AC3E}">
        <p14:creationId xmlns:p14="http://schemas.microsoft.com/office/powerpoint/2010/main" val="2213799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32F02BE5-1410-43E8-83B1-4885D965F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 y="2307717"/>
            <a:ext cx="9149208" cy="1802310"/>
          </a:xfrm>
          <a:prstGeom prst="rect">
            <a:avLst/>
          </a:prstGeom>
        </p:spPr>
      </p:pic>
      <p:sp>
        <p:nvSpPr>
          <p:cNvPr id="2" name="Title 1">
            <a:extLst>
              <a:ext uri="{FF2B5EF4-FFF2-40B4-BE49-F238E27FC236}">
                <a16:creationId xmlns:a16="http://schemas.microsoft.com/office/drawing/2014/main" id="{49050EF8-1ED3-459A-AD5E-BA074CF1E4CB}"/>
              </a:ext>
            </a:extLst>
          </p:cNvPr>
          <p:cNvSpPr>
            <a:spLocks noGrp="1"/>
          </p:cNvSpPr>
          <p:nvPr>
            <p:ph type="title"/>
          </p:nvPr>
        </p:nvSpPr>
        <p:spPr>
          <a:xfrm>
            <a:off x="428625" y="344488"/>
            <a:ext cx="8472488" cy="960120"/>
          </a:xfrm>
        </p:spPr>
        <p:txBody>
          <a:bodyPr/>
          <a:lstStyle/>
          <a:p>
            <a:r>
              <a:rPr lang="en-US" dirty="0"/>
              <a:t>Arrival </a:t>
            </a:r>
            <a:r>
              <a:rPr lang="en-US" dirty="0" smtClean="0"/>
              <a:t>Information - Approach Controls</a:t>
            </a:r>
            <a:endParaRPr lang="en-US" dirty="0"/>
          </a:p>
        </p:txBody>
      </p:sp>
      <p:sp>
        <p:nvSpPr>
          <p:cNvPr id="3" name="Content Placeholder 2">
            <a:extLst>
              <a:ext uri="{FF2B5EF4-FFF2-40B4-BE49-F238E27FC236}">
                <a16:creationId xmlns:a16="http://schemas.microsoft.com/office/drawing/2014/main" id="{0852EF4F-AFDF-43CF-810B-F3E7892E5109}"/>
              </a:ext>
            </a:extLst>
          </p:cNvPr>
          <p:cNvSpPr>
            <a:spLocks noGrp="1"/>
          </p:cNvSpPr>
          <p:nvPr>
            <p:ph idx="1"/>
          </p:nvPr>
        </p:nvSpPr>
        <p:spPr>
          <a:xfrm>
            <a:off x="493776" y="1594485"/>
            <a:ext cx="8366478" cy="738364"/>
          </a:xfrm>
        </p:spPr>
        <p:txBody>
          <a:bodyPr/>
          <a:lstStyle/>
          <a:p>
            <a:r>
              <a:rPr lang="en-US" dirty="0"/>
              <a:t>Forward the following information:</a:t>
            </a:r>
          </a:p>
          <a:p>
            <a:endParaRPr lang="en-US" dirty="0"/>
          </a:p>
        </p:txBody>
      </p:sp>
      <p:sp>
        <p:nvSpPr>
          <p:cNvPr id="6" name="Time">
            <a:extLst>
              <a:ext uri="{FF2B5EF4-FFF2-40B4-BE49-F238E27FC236}">
                <a16:creationId xmlns:a16="http://schemas.microsoft.com/office/drawing/2014/main" id="{A82885D3-A3E2-4445-9BA9-1311470AE55A}"/>
              </a:ext>
            </a:extLst>
          </p:cNvPr>
          <p:cNvSpPr/>
          <p:nvPr/>
        </p:nvSpPr>
        <p:spPr bwMode="auto">
          <a:xfrm>
            <a:off x="2324708" y="2359493"/>
            <a:ext cx="818990" cy="738364"/>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7" name="F">
            <a:extLst>
              <a:ext uri="{FF2B5EF4-FFF2-40B4-BE49-F238E27FC236}">
                <a16:creationId xmlns:a16="http://schemas.microsoft.com/office/drawing/2014/main" id="{607B9FF4-C828-49B9-A064-5F073F0CC70C}"/>
              </a:ext>
            </a:extLst>
          </p:cNvPr>
          <p:cNvSpPr/>
          <p:nvPr/>
        </p:nvSpPr>
        <p:spPr bwMode="auto">
          <a:xfrm>
            <a:off x="7940675" y="2877307"/>
            <a:ext cx="729192" cy="668441"/>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b="1" dirty="0">
              <a:solidFill>
                <a:srgbClr val="0000FF"/>
              </a:solidFill>
              <a:latin typeface="Arial" pitchFamily="44" charset="0"/>
            </a:endParaRPr>
          </a:p>
        </p:txBody>
      </p:sp>
      <p:sp>
        <p:nvSpPr>
          <p:cNvPr id="8" name="ALT 80">
            <a:extLst>
              <a:ext uri="{FF2B5EF4-FFF2-40B4-BE49-F238E27FC236}">
                <a16:creationId xmlns:a16="http://schemas.microsoft.com/office/drawing/2014/main" id="{8B074628-EEC1-4CBA-98C1-C0A24E079BBE}"/>
              </a:ext>
            </a:extLst>
          </p:cNvPr>
          <p:cNvSpPr/>
          <p:nvPr/>
        </p:nvSpPr>
        <p:spPr bwMode="auto">
          <a:xfrm>
            <a:off x="3570187" y="3063907"/>
            <a:ext cx="761092" cy="412127"/>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9" name="ACID">
            <a:extLst>
              <a:ext uri="{FF2B5EF4-FFF2-40B4-BE49-F238E27FC236}">
                <a16:creationId xmlns:a16="http://schemas.microsoft.com/office/drawing/2014/main" id="{56C18C26-2E05-4E73-A392-F25B845E19BE}"/>
              </a:ext>
            </a:extLst>
          </p:cNvPr>
          <p:cNvSpPr/>
          <p:nvPr/>
        </p:nvSpPr>
        <p:spPr bwMode="auto">
          <a:xfrm>
            <a:off x="322439" y="2486374"/>
            <a:ext cx="1126070" cy="387053"/>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sz="1400" b="1" dirty="0">
              <a:solidFill>
                <a:srgbClr val="0000FF"/>
              </a:solidFill>
              <a:latin typeface="Arial" pitchFamily="44" charset="0"/>
            </a:endParaRPr>
          </a:p>
        </p:txBody>
      </p:sp>
      <p:sp>
        <p:nvSpPr>
          <p:cNvPr id="11" name="Type">
            <a:extLst>
              <a:ext uri="{FF2B5EF4-FFF2-40B4-BE49-F238E27FC236}">
                <a16:creationId xmlns:a16="http://schemas.microsoft.com/office/drawing/2014/main" id="{786EDE61-43AC-4AD5-A911-15005F3DD7BF}"/>
              </a:ext>
            </a:extLst>
          </p:cNvPr>
          <p:cNvSpPr/>
          <p:nvPr/>
        </p:nvSpPr>
        <p:spPr bwMode="auto">
          <a:xfrm>
            <a:off x="457200" y="3052546"/>
            <a:ext cx="761092" cy="219445"/>
          </a:xfrm>
          <a:prstGeom prst="roundRect">
            <a:avLst/>
          </a:prstGeom>
          <a:noFill/>
          <a:ln w="38100" cap="flat" cmpd="sng" algn="ctr">
            <a:solidFill>
              <a:srgbClr val="009600"/>
            </a:solidFill>
            <a:prstDash val="solid"/>
            <a:round/>
            <a:headEnd type="none" w="med" len="med"/>
            <a:tailEnd type="none" w="med" len="med"/>
          </a:ln>
          <a:effectLst/>
        </p:spPr>
        <p:txBody>
          <a:bodyPr lIns="18288" tIns="0" rIns="18288" bIns="0"/>
          <a:lstStyle/>
          <a:p>
            <a:pPr>
              <a:defRPr/>
            </a:pPr>
            <a:endParaRPr lang="en-US" sz="1400" b="1" dirty="0">
              <a:solidFill>
                <a:srgbClr val="0000FF"/>
              </a:solidFill>
              <a:latin typeface="Arial" pitchFamily="44" charset="0"/>
            </a:endParaRPr>
          </a:p>
        </p:txBody>
      </p:sp>
      <p:sp>
        <p:nvSpPr>
          <p:cNvPr id="16" name="TextBox 15">
            <a:extLst>
              <a:ext uri="{FF2B5EF4-FFF2-40B4-BE49-F238E27FC236}">
                <a16:creationId xmlns:a16="http://schemas.microsoft.com/office/drawing/2014/main" id="{A53C3D09-A106-4DD7-90F6-E8EB9916FF95}"/>
              </a:ext>
            </a:extLst>
          </p:cNvPr>
          <p:cNvSpPr txBox="1"/>
          <p:nvPr/>
        </p:nvSpPr>
        <p:spPr>
          <a:xfrm>
            <a:off x="920523" y="4913789"/>
            <a:ext cx="7297747" cy="646331"/>
          </a:xfrm>
          <a:prstGeom prst="rect">
            <a:avLst/>
          </a:prstGeom>
          <a:noFill/>
        </p:spPr>
        <p:txBody>
          <a:bodyPr wrap="square" rtlCol="0">
            <a:spAutoFit/>
          </a:bodyPr>
          <a:lstStyle/>
          <a:p>
            <a:r>
              <a:rPr lang="en-US" sz="2800" b="1" dirty="0"/>
              <a:t>Type of aircraft, aircraft equipment suffix</a:t>
            </a:r>
          </a:p>
          <a:p>
            <a:endParaRPr lang="en-US" dirty="0"/>
          </a:p>
        </p:txBody>
      </p:sp>
      <p:sp>
        <p:nvSpPr>
          <p:cNvPr id="17" name="TextBox 16">
            <a:extLst>
              <a:ext uri="{FF2B5EF4-FFF2-40B4-BE49-F238E27FC236}">
                <a16:creationId xmlns:a16="http://schemas.microsoft.com/office/drawing/2014/main" id="{127FAC3B-7097-4EC1-8BF4-37998AD5AA25}"/>
              </a:ext>
            </a:extLst>
          </p:cNvPr>
          <p:cNvSpPr txBox="1"/>
          <p:nvPr/>
        </p:nvSpPr>
        <p:spPr>
          <a:xfrm>
            <a:off x="2564188" y="4913789"/>
            <a:ext cx="4010416" cy="646331"/>
          </a:xfrm>
          <a:prstGeom prst="rect">
            <a:avLst/>
          </a:prstGeom>
          <a:noFill/>
        </p:spPr>
        <p:txBody>
          <a:bodyPr wrap="square" rtlCol="0">
            <a:spAutoFit/>
          </a:bodyPr>
          <a:lstStyle/>
          <a:p>
            <a:r>
              <a:rPr lang="en-US" sz="2800" b="1" dirty="0"/>
              <a:t>Aircraft identification</a:t>
            </a:r>
          </a:p>
          <a:p>
            <a:endParaRPr lang="en-US" dirty="0"/>
          </a:p>
        </p:txBody>
      </p:sp>
      <p:sp>
        <p:nvSpPr>
          <p:cNvPr id="22" name="TextBox 21">
            <a:extLst>
              <a:ext uri="{FF2B5EF4-FFF2-40B4-BE49-F238E27FC236}">
                <a16:creationId xmlns:a16="http://schemas.microsoft.com/office/drawing/2014/main" id="{D2BF2229-50C8-4354-B884-0DE78C7A6EFC}"/>
              </a:ext>
            </a:extLst>
          </p:cNvPr>
          <p:cNvSpPr txBox="1"/>
          <p:nvPr/>
        </p:nvSpPr>
        <p:spPr>
          <a:xfrm>
            <a:off x="1956684" y="4759901"/>
            <a:ext cx="5225424" cy="954107"/>
          </a:xfrm>
          <a:prstGeom prst="rect">
            <a:avLst/>
          </a:prstGeom>
          <a:noFill/>
        </p:spPr>
        <p:txBody>
          <a:bodyPr wrap="square" rtlCol="0">
            <a:spAutoFit/>
          </a:bodyPr>
          <a:lstStyle/>
          <a:p>
            <a:r>
              <a:rPr lang="en-US" sz="2800" b="1" dirty="0"/>
              <a:t>Clearance limit if other than destination airport</a:t>
            </a:r>
          </a:p>
        </p:txBody>
      </p:sp>
      <p:sp>
        <p:nvSpPr>
          <p:cNvPr id="33" name="Fix">
            <a:extLst>
              <a:ext uri="{FF2B5EF4-FFF2-40B4-BE49-F238E27FC236}">
                <a16:creationId xmlns:a16="http://schemas.microsoft.com/office/drawing/2014/main" id="{0FE7EF76-1B3E-48E2-9233-872CCA2A71B8}"/>
              </a:ext>
            </a:extLst>
          </p:cNvPr>
          <p:cNvSpPr/>
          <p:nvPr/>
        </p:nvSpPr>
        <p:spPr bwMode="auto">
          <a:xfrm>
            <a:off x="2254138" y="3762551"/>
            <a:ext cx="666862" cy="292099"/>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pic>
        <p:nvPicPr>
          <p:cNvPr id="32" name="Picture 31">
            <a:extLst>
              <a:ext uri="{FF2B5EF4-FFF2-40B4-BE49-F238E27FC236}">
                <a16:creationId xmlns:a16="http://schemas.microsoft.com/office/drawing/2014/main" id="{53F8302E-D52A-4ACA-B2FA-219A681CA8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41" name="TextBox 40">
            <a:extLst>
              <a:ext uri="{FF2B5EF4-FFF2-40B4-BE49-F238E27FC236}">
                <a16:creationId xmlns:a16="http://schemas.microsoft.com/office/drawing/2014/main" id="{DBC33C2D-2D1B-4329-A0BE-436F15EFCE52}"/>
              </a:ext>
            </a:extLst>
          </p:cNvPr>
          <p:cNvSpPr txBox="1"/>
          <p:nvPr/>
        </p:nvSpPr>
        <p:spPr>
          <a:xfrm>
            <a:off x="-5208" y="4759901"/>
            <a:ext cx="9149208" cy="954107"/>
          </a:xfrm>
          <a:prstGeom prst="rect">
            <a:avLst/>
          </a:prstGeom>
          <a:noFill/>
        </p:spPr>
        <p:txBody>
          <a:bodyPr wrap="square" rtlCol="0">
            <a:spAutoFit/>
          </a:bodyPr>
          <a:lstStyle/>
          <a:p>
            <a:r>
              <a:rPr lang="en-US" sz="2800" b="1" dirty="0"/>
              <a:t>Control transfer point</a:t>
            </a:r>
          </a:p>
          <a:p>
            <a:r>
              <a:rPr lang="en-US" sz="2800" dirty="0"/>
              <a:t>“YOUR CONTROL LEAVING ONE ZERO THOUSAND”</a:t>
            </a:r>
          </a:p>
        </p:txBody>
      </p:sp>
      <p:sp>
        <p:nvSpPr>
          <p:cNvPr id="42" name="TextBox 41">
            <a:extLst>
              <a:ext uri="{FF2B5EF4-FFF2-40B4-BE49-F238E27FC236}">
                <a16:creationId xmlns:a16="http://schemas.microsoft.com/office/drawing/2014/main" id="{2D52F907-2BCC-4A3F-83CA-D3AA6725E786}"/>
              </a:ext>
            </a:extLst>
          </p:cNvPr>
          <p:cNvSpPr txBox="1"/>
          <p:nvPr/>
        </p:nvSpPr>
        <p:spPr>
          <a:xfrm>
            <a:off x="1330323" y="4975344"/>
            <a:ext cx="6478147" cy="523220"/>
          </a:xfrm>
          <a:prstGeom prst="rect">
            <a:avLst/>
          </a:prstGeom>
          <a:noFill/>
        </p:spPr>
        <p:txBody>
          <a:bodyPr wrap="square" rtlCol="0">
            <a:spAutoFit/>
          </a:bodyPr>
          <a:lstStyle/>
          <a:p>
            <a:r>
              <a:rPr lang="en-US" sz="2800" b="1" dirty="0"/>
              <a:t>ETA and altitude over clearance limit</a:t>
            </a:r>
          </a:p>
        </p:txBody>
      </p:sp>
      <p:sp>
        <p:nvSpPr>
          <p:cNvPr id="18"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14</a:t>
            </a:fld>
            <a:endParaRPr lang="en-US" dirty="0"/>
          </a:p>
        </p:txBody>
      </p:sp>
    </p:spTree>
    <p:extLst>
      <p:ext uri="{BB962C8B-B14F-4D97-AF65-F5344CB8AC3E}">
        <p14:creationId xmlns:p14="http://schemas.microsoft.com/office/powerpoint/2010/main" val="120702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1" animBg="1"/>
      <p:bldP spid="7" grpId="2" animBg="1"/>
      <p:bldP spid="8" grpId="1" animBg="1"/>
      <p:bldP spid="8" grpId="2" animBg="1"/>
      <p:bldP spid="9" grpId="1" animBg="1"/>
      <p:bldP spid="9" grpId="2" animBg="1"/>
      <p:bldP spid="11" grpId="1" animBg="1"/>
      <p:bldP spid="11" grpId="2" animBg="1"/>
      <p:bldP spid="16" grpId="0"/>
      <p:bldP spid="16" grpId="1"/>
      <p:bldP spid="17" grpId="0"/>
      <p:bldP spid="17" grpId="1"/>
      <p:bldP spid="22" grpId="0"/>
      <p:bldP spid="22" grpId="1"/>
      <p:bldP spid="33" grpId="1" animBg="1"/>
      <p:bldP spid="33" grpId="2" animBg="1"/>
      <p:bldP spid="41" grpId="0"/>
      <p:bldP spid="42" grpId="0"/>
      <p:bldP spid="4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2A9F59-DF42-4EBA-9DF5-DE1FAACDB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 y="2306629"/>
            <a:ext cx="9144425" cy="1801368"/>
          </a:xfrm>
          <a:prstGeom prst="rect">
            <a:avLst/>
          </a:prstGeom>
        </p:spPr>
      </p:pic>
      <p:sp>
        <p:nvSpPr>
          <p:cNvPr id="2" name="Title 1">
            <a:extLst>
              <a:ext uri="{FF2B5EF4-FFF2-40B4-BE49-F238E27FC236}">
                <a16:creationId xmlns:a16="http://schemas.microsoft.com/office/drawing/2014/main" id="{49050EF8-1ED3-459A-AD5E-BA074CF1E4CB}"/>
              </a:ext>
            </a:extLst>
          </p:cNvPr>
          <p:cNvSpPr>
            <a:spLocks noGrp="1"/>
          </p:cNvSpPr>
          <p:nvPr>
            <p:ph type="title"/>
          </p:nvPr>
        </p:nvSpPr>
        <p:spPr>
          <a:xfrm>
            <a:off x="428625" y="344488"/>
            <a:ext cx="8472488" cy="960120"/>
          </a:xfrm>
        </p:spPr>
        <p:txBody>
          <a:bodyPr/>
          <a:lstStyle/>
          <a:p>
            <a:r>
              <a:rPr lang="en-US" dirty="0"/>
              <a:t>Arrival </a:t>
            </a:r>
            <a:r>
              <a:rPr lang="en-US" dirty="0" smtClean="0"/>
              <a:t>Information - </a:t>
            </a:r>
            <a:r>
              <a:rPr lang="en-US" dirty="0" err="1" smtClean="0"/>
              <a:t>Nonapproach</a:t>
            </a:r>
            <a:r>
              <a:rPr lang="en-US" dirty="0" smtClean="0"/>
              <a:t> Control Towers/FSSs</a:t>
            </a:r>
            <a:endParaRPr lang="en-US" dirty="0"/>
          </a:p>
        </p:txBody>
      </p:sp>
      <p:sp>
        <p:nvSpPr>
          <p:cNvPr id="3" name="Content Placeholder 2">
            <a:extLst>
              <a:ext uri="{FF2B5EF4-FFF2-40B4-BE49-F238E27FC236}">
                <a16:creationId xmlns:a16="http://schemas.microsoft.com/office/drawing/2014/main" id="{0852EF4F-AFDF-43CF-810B-F3E7892E5109}"/>
              </a:ext>
            </a:extLst>
          </p:cNvPr>
          <p:cNvSpPr>
            <a:spLocks noGrp="1"/>
          </p:cNvSpPr>
          <p:nvPr>
            <p:ph idx="1"/>
          </p:nvPr>
        </p:nvSpPr>
        <p:spPr>
          <a:xfrm>
            <a:off x="493776" y="1594485"/>
            <a:ext cx="8366478" cy="738364"/>
          </a:xfrm>
        </p:spPr>
        <p:txBody>
          <a:bodyPr/>
          <a:lstStyle/>
          <a:p>
            <a:r>
              <a:rPr lang="en-US" dirty="0"/>
              <a:t>Forward the following information:</a:t>
            </a:r>
          </a:p>
          <a:p>
            <a:endParaRPr lang="en-US" dirty="0"/>
          </a:p>
        </p:txBody>
      </p:sp>
      <p:sp>
        <p:nvSpPr>
          <p:cNvPr id="6" name="Time">
            <a:extLst>
              <a:ext uri="{FF2B5EF4-FFF2-40B4-BE49-F238E27FC236}">
                <a16:creationId xmlns:a16="http://schemas.microsoft.com/office/drawing/2014/main" id="{A82885D3-A3E2-4445-9BA9-1311470AE55A}"/>
              </a:ext>
            </a:extLst>
          </p:cNvPr>
          <p:cNvSpPr/>
          <p:nvPr/>
        </p:nvSpPr>
        <p:spPr bwMode="auto">
          <a:xfrm>
            <a:off x="2324708" y="2332849"/>
            <a:ext cx="818990" cy="726908"/>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7" name="GPS RWY 20">
            <a:extLst>
              <a:ext uri="{FF2B5EF4-FFF2-40B4-BE49-F238E27FC236}">
                <a16:creationId xmlns:a16="http://schemas.microsoft.com/office/drawing/2014/main" id="{607B9FF4-C828-49B9-A064-5F073F0CC70C}"/>
              </a:ext>
            </a:extLst>
          </p:cNvPr>
          <p:cNvSpPr/>
          <p:nvPr/>
        </p:nvSpPr>
        <p:spPr bwMode="auto">
          <a:xfrm>
            <a:off x="6525265" y="3252941"/>
            <a:ext cx="799459" cy="666597"/>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b="1" dirty="0">
              <a:solidFill>
                <a:srgbClr val="0000FF"/>
              </a:solidFill>
              <a:latin typeface="Arial" pitchFamily="44" charset="0"/>
            </a:endParaRPr>
          </a:p>
        </p:txBody>
      </p:sp>
      <p:sp>
        <p:nvSpPr>
          <p:cNvPr id="9" name="ACID">
            <a:extLst>
              <a:ext uri="{FF2B5EF4-FFF2-40B4-BE49-F238E27FC236}">
                <a16:creationId xmlns:a16="http://schemas.microsoft.com/office/drawing/2014/main" id="{56C18C26-2E05-4E73-A392-F25B845E19BE}"/>
              </a:ext>
            </a:extLst>
          </p:cNvPr>
          <p:cNvSpPr/>
          <p:nvPr/>
        </p:nvSpPr>
        <p:spPr bwMode="auto">
          <a:xfrm>
            <a:off x="353877" y="2480452"/>
            <a:ext cx="1126070" cy="387053"/>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sz="1400" b="1" dirty="0">
              <a:solidFill>
                <a:srgbClr val="0000FF"/>
              </a:solidFill>
              <a:latin typeface="Arial" pitchFamily="44" charset="0"/>
            </a:endParaRPr>
          </a:p>
        </p:txBody>
      </p:sp>
      <p:sp>
        <p:nvSpPr>
          <p:cNvPr id="11" name="Type">
            <a:extLst>
              <a:ext uri="{FF2B5EF4-FFF2-40B4-BE49-F238E27FC236}">
                <a16:creationId xmlns:a16="http://schemas.microsoft.com/office/drawing/2014/main" id="{786EDE61-43AC-4AD5-A911-15005F3DD7BF}"/>
              </a:ext>
            </a:extLst>
          </p:cNvPr>
          <p:cNvSpPr/>
          <p:nvPr/>
        </p:nvSpPr>
        <p:spPr bwMode="auto">
          <a:xfrm>
            <a:off x="447675" y="3021371"/>
            <a:ext cx="761092" cy="262154"/>
          </a:xfrm>
          <a:prstGeom prst="roundRect">
            <a:avLst/>
          </a:prstGeom>
          <a:noFill/>
          <a:ln w="38100" cap="flat" cmpd="sng" algn="ctr">
            <a:solidFill>
              <a:srgbClr val="009600"/>
            </a:solidFill>
            <a:prstDash val="solid"/>
            <a:round/>
            <a:headEnd type="none" w="med" len="med"/>
            <a:tailEnd type="none" w="med" len="med"/>
          </a:ln>
          <a:effectLst/>
        </p:spPr>
        <p:txBody>
          <a:bodyPr lIns="18288" tIns="0" rIns="18288" bIns="0"/>
          <a:lstStyle/>
          <a:p>
            <a:pPr>
              <a:defRPr/>
            </a:pPr>
            <a:endParaRPr lang="en-US" sz="1400" b="1" dirty="0">
              <a:solidFill>
                <a:srgbClr val="0000FF"/>
              </a:solidFill>
              <a:latin typeface="Arial" pitchFamily="44" charset="0"/>
            </a:endParaRPr>
          </a:p>
        </p:txBody>
      </p:sp>
      <p:sp>
        <p:nvSpPr>
          <p:cNvPr id="16" name="TextBox 15">
            <a:extLst>
              <a:ext uri="{FF2B5EF4-FFF2-40B4-BE49-F238E27FC236}">
                <a16:creationId xmlns:a16="http://schemas.microsoft.com/office/drawing/2014/main" id="{A53C3D09-A106-4DD7-90F6-E8EB9916FF95}"/>
              </a:ext>
            </a:extLst>
          </p:cNvPr>
          <p:cNvSpPr txBox="1"/>
          <p:nvPr/>
        </p:nvSpPr>
        <p:spPr>
          <a:xfrm>
            <a:off x="3094840" y="4499686"/>
            <a:ext cx="2954318" cy="523220"/>
          </a:xfrm>
          <a:prstGeom prst="rect">
            <a:avLst/>
          </a:prstGeom>
          <a:noFill/>
        </p:spPr>
        <p:txBody>
          <a:bodyPr wrap="square" rtlCol="0">
            <a:spAutoFit/>
          </a:bodyPr>
          <a:lstStyle/>
          <a:p>
            <a:r>
              <a:rPr lang="en-US" sz="2800" b="1" dirty="0"/>
              <a:t>Type of aircraft</a:t>
            </a:r>
            <a:endParaRPr lang="en-US" dirty="0"/>
          </a:p>
        </p:txBody>
      </p:sp>
      <p:sp>
        <p:nvSpPr>
          <p:cNvPr id="17" name="TextBox 16">
            <a:extLst>
              <a:ext uri="{FF2B5EF4-FFF2-40B4-BE49-F238E27FC236}">
                <a16:creationId xmlns:a16="http://schemas.microsoft.com/office/drawing/2014/main" id="{127FAC3B-7097-4EC1-8BF4-37998AD5AA25}"/>
              </a:ext>
            </a:extLst>
          </p:cNvPr>
          <p:cNvSpPr txBox="1"/>
          <p:nvPr/>
        </p:nvSpPr>
        <p:spPr>
          <a:xfrm>
            <a:off x="2566791" y="4499686"/>
            <a:ext cx="4010416" cy="646331"/>
          </a:xfrm>
          <a:prstGeom prst="rect">
            <a:avLst/>
          </a:prstGeom>
          <a:noFill/>
        </p:spPr>
        <p:txBody>
          <a:bodyPr wrap="square" rtlCol="0">
            <a:spAutoFit/>
          </a:bodyPr>
          <a:lstStyle/>
          <a:p>
            <a:r>
              <a:rPr lang="en-US" sz="2800" b="1" dirty="0"/>
              <a:t>Aircraft identification</a:t>
            </a:r>
          </a:p>
          <a:p>
            <a:endParaRPr lang="en-US" dirty="0"/>
          </a:p>
        </p:txBody>
      </p:sp>
      <p:sp>
        <p:nvSpPr>
          <p:cNvPr id="22" name="TextBox 21">
            <a:extLst>
              <a:ext uri="{FF2B5EF4-FFF2-40B4-BE49-F238E27FC236}">
                <a16:creationId xmlns:a16="http://schemas.microsoft.com/office/drawing/2014/main" id="{D2BF2229-50C8-4354-B884-0DE78C7A6EFC}"/>
              </a:ext>
            </a:extLst>
          </p:cNvPr>
          <p:cNvSpPr txBox="1"/>
          <p:nvPr/>
        </p:nvSpPr>
        <p:spPr>
          <a:xfrm>
            <a:off x="1726603" y="4499686"/>
            <a:ext cx="5690793" cy="1384995"/>
          </a:xfrm>
          <a:prstGeom prst="rect">
            <a:avLst/>
          </a:prstGeom>
          <a:noFill/>
        </p:spPr>
        <p:txBody>
          <a:bodyPr wrap="square" rtlCol="0">
            <a:spAutoFit/>
          </a:bodyPr>
          <a:lstStyle/>
          <a:p>
            <a:r>
              <a:rPr lang="en-US" sz="2800" b="1" dirty="0"/>
              <a:t>Type of instrument approach procedure the aircraft will execute</a:t>
            </a:r>
          </a:p>
        </p:txBody>
      </p:sp>
      <p:pic>
        <p:nvPicPr>
          <p:cNvPr id="32" name="Picture 31">
            <a:extLst>
              <a:ext uri="{FF2B5EF4-FFF2-40B4-BE49-F238E27FC236}">
                <a16:creationId xmlns:a16="http://schemas.microsoft.com/office/drawing/2014/main" id="{53F8302E-D52A-4ACA-B2FA-219A681CA8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42" name="TextBox 41">
            <a:extLst>
              <a:ext uri="{FF2B5EF4-FFF2-40B4-BE49-F238E27FC236}">
                <a16:creationId xmlns:a16="http://schemas.microsoft.com/office/drawing/2014/main" id="{2D52F907-2BCC-4A3F-83CA-D3AA6725E786}"/>
              </a:ext>
            </a:extLst>
          </p:cNvPr>
          <p:cNvSpPr txBox="1"/>
          <p:nvPr/>
        </p:nvSpPr>
        <p:spPr>
          <a:xfrm>
            <a:off x="3853193" y="4499686"/>
            <a:ext cx="1437612" cy="523220"/>
          </a:xfrm>
          <a:prstGeom prst="rect">
            <a:avLst/>
          </a:prstGeom>
          <a:noFill/>
        </p:spPr>
        <p:txBody>
          <a:bodyPr wrap="square" rtlCol="0">
            <a:spAutoFit/>
          </a:bodyPr>
          <a:lstStyle/>
          <a:p>
            <a:r>
              <a:rPr lang="en-US" sz="2800" b="1" dirty="0"/>
              <a:t>ETA</a:t>
            </a:r>
          </a:p>
        </p:txBody>
      </p:sp>
      <p:sp>
        <p:nvSpPr>
          <p:cNvPr id="1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15</a:t>
            </a:fld>
            <a:endParaRPr lang="en-US" dirty="0"/>
          </a:p>
        </p:txBody>
      </p:sp>
    </p:spTree>
    <p:extLst>
      <p:ext uri="{BB962C8B-B14F-4D97-AF65-F5344CB8AC3E}">
        <p14:creationId xmlns:p14="http://schemas.microsoft.com/office/powerpoint/2010/main" val="256719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1" animBg="1"/>
      <p:bldP spid="9" grpId="1" animBg="1"/>
      <p:bldP spid="9" grpId="2" animBg="1"/>
      <p:bldP spid="11" grpId="1" animBg="1"/>
      <p:bldP spid="11" grpId="2" animBg="1"/>
      <p:bldP spid="16" grpId="0"/>
      <p:bldP spid="16" grpId="1"/>
      <p:bldP spid="17" grpId="0"/>
      <p:bldP spid="17" grpId="1"/>
      <p:bldP spid="22" grpId="0"/>
      <p:bldP spid="42" grpId="0"/>
      <p:bldP spid="4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5FF0-D6E2-4F04-A6D3-BCD1FA9038D7}"/>
              </a:ext>
            </a:extLst>
          </p:cNvPr>
          <p:cNvSpPr>
            <a:spLocks noGrp="1"/>
          </p:cNvSpPr>
          <p:nvPr>
            <p:ph type="title"/>
          </p:nvPr>
        </p:nvSpPr>
        <p:spPr/>
        <p:txBody>
          <a:bodyPr/>
          <a:lstStyle/>
          <a:p>
            <a:r>
              <a:rPr lang="en-US" dirty="0"/>
              <a:t>Time Parameters</a:t>
            </a:r>
          </a:p>
        </p:txBody>
      </p:sp>
      <p:sp>
        <p:nvSpPr>
          <p:cNvPr id="3" name="Content Placeholder 2">
            <a:extLst>
              <a:ext uri="{FF2B5EF4-FFF2-40B4-BE49-F238E27FC236}">
                <a16:creationId xmlns:a16="http://schemas.microsoft.com/office/drawing/2014/main" id="{1003ABE4-883C-4CDB-A78A-AE032959E3AF}"/>
              </a:ext>
            </a:extLst>
          </p:cNvPr>
          <p:cNvSpPr>
            <a:spLocks noGrp="1"/>
          </p:cNvSpPr>
          <p:nvPr>
            <p:ph idx="1"/>
          </p:nvPr>
        </p:nvSpPr>
        <p:spPr/>
        <p:txBody>
          <a:bodyPr/>
          <a:lstStyle/>
          <a:p>
            <a:pPr lvl="0"/>
            <a:r>
              <a:rPr lang="en-US" dirty="0"/>
              <a:t>Coordinate with </a:t>
            </a:r>
            <a:r>
              <a:rPr lang="en-US" dirty="0" err="1"/>
              <a:t>nonapproach</a:t>
            </a:r>
            <a:r>
              <a:rPr lang="en-US" dirty="0"/>
              <a:t> control tower:</a:t>
            </a:r>
          </a:p>
          <a:p>
            <a:pPr lvl="1"/>
            <a:r>
              <a:rPr lang="en-US" dirty="0"/>
              <a:t>Before issuing a clearance within a surface area for which the tower has responsibility </a:t>
            </a:r>
          </a:p>
          <a:p>
            <a:pPr lvl="2"/>
            <a:r>
              <a:rPr lang="en-US" dirty="0"/>
              <a:t>Unless otherwise specified in a letter of agreement</a:t>
            </a:r>
          </a:p>
          <a:p>
            <a:pPr lvl="1"/>
            <a:r>
              <a:rPr lang="en-US" dirty="0"/>
              <a:t>For transit authorization when you are providing radar traffic advisory service to an aircraft that will enter another facility’s airspace</a:t>
            </a:r>
          </a:p>
          <a:p>
            <a:endParaRPr lang="en-US" dirty="0"/>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16</a:t>
            </a:fld>
            <a:endParaRPr lang="en-US" dirty="0"/>
          </a:p>
        </p:txBody>
      </p:sp>
    </p:spTree>
    <p:extLst>
      <p:ext uri="{BB962C8B-B14F-4D97-AF65-F5344CB8AC3E}">
        <p14:creationId xmlns:p14="http://schemas.microsoft.com/office/powerpoint/2010/main" val="4027673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8A77-E6A6-423A-BDDE-8696EBBFF40F}"/>
              </a:ext>
            </a:extLst>
          </p:cNvPr>
          <p:cNvSpPr>
            <a:spLocks noGrp="1"/>
          </p:cNvSpPr>
          <p:nvPr>
            <p:ph type="title"/>
          </p:nvPr>
        </p:nvSpPr>
        <p:spPr/>
        <p:txBody>
          <a:bodyPr/>
          <a:lstStyle/>
          <a:p>
            <a:r>
              <a:rPr lang="en-US" dirty="0"/>
              <a:t>Communications Transfer</a:t>
            </a:r>
          </a:p>
        </p:txBody>
      </p:sp>
      <p:sp>
        <p:nvSpPr>
          <p:cNvPr id="3" name="Content Placeholder 2">
            <a:extLst>
              <a:ext uri="{FF2B5EF4-FFF2-40B4-BE49-F238E27FC236}">
                <a16:creationId xmlns:a16="http://schemas.microsoft.com/office/drawing/2014/main" id="{8E8DFC14-6C11-4FCB-B23D-A704DD3D71A2}"/>
              </a:ext>
            </a:extLst>
          </p:cNvPr>
          <p:cNvSpPr>
            <a:spLocks noGrp="1"/>
          </p:cNvSpPr>
          <p:nvPr>
            <p:ph idx="1"/>
          </p:nvPr>
        </p:nvSpPr>
        <p:spPr/>
        <p:txBody>
          <a:bodyPr/>
          <a:lstStyle/>
          <a:p>
            <a:pPr lvl="0"/>
            <a:r>
              <a:rPr lang="en-US" dirty="0"/>
              <a:t>Transfer radio communications and control responsibility:</a:t>
            </a:r>
          </a:p>
          <a:p>
            <a:pPr lvl="1"/>
            <a:r>
              <a:rPr lang="en-US" dirty="0"/>
              <a:t>Early enough to allow the receiving facility to clear an aircraft beyond the clearance limit before the aircraft reaches it</a:t>
            </a:r>
          </a:p>
          <a:p>
            <a:pPr lvl="1"/>
            <a:r>
              <a:rPr lang="en-US" dirty="0"/>
              <a:t>Prior to operation within a surface area for which the tower has responsibility</a:t>
            </a:r>
          </a:p>
          <a:p>
            <a:endParaRPr lang="en-US" dirty="0"/>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17</a:t>
            </a:fld>
            <a:endParaRPr lang="en-US" dirty="0"/>
          </a:p>
        </p:txBody>
      </p:sp>
    </p:spTree>
    <p:extLst>
      <p:ext uri="{BB962C8B-B14F-4D97-AF65-F5344CB8AC3E}">
        <p14:creationId xmlns:p14="http://schemas.microsoft.com/office/powerpoint/2010/main" val="153302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5FF0-D6E2-4F04-A6D3-BCD1FA9038D7}"/>
              </a:ext>
            </a:extLst>
          </p:cNvPr>
          <p:cNvSpPr>
            <a:spLocks noGrp="1"/>
          </p:cNvSpPr>
          <p:nvPr>
            <p:ph type="title"/>
          </p:nvPr>
        </p:nvSpPr>
        <p:spPr/>
        <p:txBody>
          <a:bodyPr/>
          <a:lstStyle/>
          <a:p>
            <a:r>
              <a:rPr lang="en-US" dirty="0"/>
              <a:t>Strip Marking</a:t>
            </a:r>
          </a:p>
        </p:txBody>
      </p:sp>
      <p:pic>
        <p:nvPicPr>
          <p:cNvPr id="6" name="Content Placeholder 5">
            <a:extLst>
              <a:ext uri="{FF2B5EF4-FFF2-40B4-BE49-F238E27FC236}">
                <a16:creationId xmlns:a16="http://schemas.microsoft.com/office/drawing/2014/main" id="{6541975E-4E00-409B-8F6E-A6CC477401C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271" y="1138386"/>
            <a:ext cx="9161271" cy="1820714"/>
          </a:xfrm>
        </p:spPr>
      </p:pic>
      <p:pic>
        <p:nvPicPr>
          <p:cNvPr id="10" name="Picture 9">
            <a:extLst>
              <a:ext uri="{FF2B5EF4-FFF2-40B4-BE49-F238E27FC236}">
                <a16:creationId xmlns:a16="http://schemas.microsoft.com/office/drawing/2014/main" id="{BA070D92-6C1B-4391-8DFD-20935E550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1" y="3143398"/>
            <a:ext cx="9144425" cy="1801368"/>
          </a:xfrm>
          <a:prstGeom prst="rect">
            <a:avLst/>
          </a:prstGeom>
        </p:spPr>
      </p:pic>
      <p:sp>
        <p:nvSpPr>
          <p:cNvPr id="11" name="N32FJ time">
            <a:extLst>
              <a:ext uri="{FF2B5EF4-FFF2-40B4-BE49-F238E27FC236}">
                <a16:creationId xmlns:a16="http://schemas.microsoft.com/office/drawing/2014/main" id="{B34721B5-AA90-4D69-B794-4A81ABFACA41}"/>
              </a:ext>
            </a:extLst>
          </p:cNvPr>
          <p:cNvSpPr/>
          <p:nvPr/>
        </p:nvSpPr>
        <p:spPr bwMode="auto">
          <a:xfrm>
            <a:off x="2330450" y="1189186"/>
            <a:ext cx="825500" cy="6794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12" name="N32FA coord. alt.">
            <a:extLst>
              <a:ext uri="{FF2B5EF4-FFF2-40B4-BE49-F238E27FC236}">
                <a16:creationId xmlns:a16="http://schemas.microsoft.com/office/drawing/2014/main" id="{7A34AB92-8BED-439C-BF05-A09D817AB33F}"/>
              </a:ext>
            </a:extLst>
          </p:cNvPr>
          <p:cNvSpPr/>
          <p:nvPr/>
        </p:nvSpPr>
        <p:spPr bwMode="auto">
          <a:xfrm>
            <a:off x="3651250" y="2152650"/>
            <a:ext cx="965200" cy="5651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13" name="N788RR time">
            <a:extLst>
              <a:ext uri="{FF2B5EF4-FFF2-40B4-BE49-F238E27FC236}">
                <a16:creationId xmlns:a16="http://schemas.microsoft.com/office/drawing/2014/main" id="{42147D4D-D243-40F2-B313-BAA77008683F}"/>
              </a:ext>
            </a:extLst>
          </p:cNvPr>
          <p:cNvSpPr/>
          <p:nvPr/>
        </p:nvSpPr>
        <p:spPr bwMode="auto">
          <a:xfrm>
            <a:off x="2330450" y="3202706"/>
            <a:ext cx="825500" cy="641351"/>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14" name="N788RR alt.">
            <a:extLst>
              <a:ext uri="{FF2B5EF4-FFF2-40B4-BE49-F238E27FC236}">
                <a16:creationId xmlns:a16="http://schemas.microsoft.com/office/drawing/2014/main" id="{2AE7949B-1C88-413A-8734-384470B6C95A}"/>
              </a:ext>
            </a:extLst>
          </p:cNvPr>
          <p:cNvSpPr/>
          <p:nvPr/>
        </p:nvSpPr>
        <p:spPr bwMode="auto">
          <a:xfrm>
            <a:off x="3524250" y="3844057"/>
            <a:ext cx="965200" cy="505693"/>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04DA4B45-4A28-454E-8BDA-507E604484D1}"/>
              </a:ext>
            </a:extLst>
          </p:cNvPr>
          <p:cNvSpPr txBox="1"/>
          <p:nvPr/>
        </p:nvSpPr>
        <p:spPr>
          <a:xfrm>
            <a:off x="416983" y="4944766"/>
            <a:ext cx="8098367" cy="954107"/>
          </a:xfrm>
          <a:prstGeom prst="rect">
            <a:avLst/>
          </a:prstGeom>
          <a:noFill/>
        </p:spPr>
        <p:txBody>
          <a:bodyPr wrap="square" rtlCol="0">
            <a:spAutoFit/>
          </a:bodyPr>
          <a:lstStyle/>
          <a:p>
            <a:r>
              <a:rPr lang="en-US" sz="2800" b="1" dirty="0"/>
              <a:t>Indicate coordination by circling altitude and time in red</a:t>
            </a:r>
            <a:endParaRPr lang="en-US" sz="2800" dirty="0"/>
          </a:p>
        </p:txBody>
      </p:sp>
      <p:sp>
        <p:nvSpPr>
          <p:cNvPr id="1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18</a:t>
            </a:fld>
            <a:endParaRPr lang="en-US" dirty="0"/>
          </a:p>
        </p:txBody>
      </p:sp>
    </p:spTree>
    <p:extLst>
      <p:ext uri="{BB962C8B-B14F-4D97-AF65-F5344CB8AC3E}">
        <p14:creationId xmlns:p14="http://schemas.microsoft.com/office/powerpoint/2010/main" val="266708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1000"/>
                                        <p:tgtEl>
                                          <p:spTgt spid="12"/>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1000"/>
                                        <p:tgtEl>
                                          <p:spTgt spid="1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a:t>
            </a:fld>
            <a:endParaRPr lang="en-US" dirty="0"/>
          </a:p>
        </p:txBody>
      </p:sp>
      <p:sp>
        <p:nvSpPr>
          <p:cNvPr id="3" name="Text Placeholder 2">
            <a:extLst>
              <a:ext uri="{FF2B5EF4-FFF2-40B4-BE49-F238E27FC236}">
                <a16:creationId xmlns:a16="http://schemas.microsoft.com/office/drawing/2014/main" id="{A0AFF705-8408-478E-AD8B-CE56ACF9F0CF}"/>
              </a:ext>
            </a:extLst>
          </p:cNvPr>
          <p:cNvSpPr>
            <a:spLocks noGrp="1"/>
          </p:cNvSpPr>
          <p:nvPr>
            <p:ph type="body" sz="quarter" idx="11"/>
          </p:nvPr>
        </p:nvSpPr>
        <p:spPr/>
        <p:txBody>
          <a:bodyPr/>
          <a:lstStyle/>
          <a:p>
            <a:r>
              <a:rPr lang="en-US" dirty="0"/>
              <a:t>Requirements for forwarding control information</a:t>
            </a:r>
          </a:p>
          <a:p>
            <a:r>
              <a:rPr lang="en-US" dirty="0"/>
              <a:t>Procedures for forwarding control information</a:t>
            </a:r>
          </a:p>
        </p:txBody>
      </p:sp>
    </p:spTree>
    <p:extLst>
      <p:ext uri="{BB962C8B-B14F-4D97-AF65-F5344CB8AC3E}">
        <p14:creationId xmlns:p14="http://schemas.microsoft.com/office/powerpoint/2010/main" val="1054070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Forward only those items necessary to </a:t>
            </a:r>
            <a:r>
              <a:rPr lang="en-US" dirty="0" smtClean="0"/>
              <a:t>properly:</a:t>
            </a:r>
            <a:endParaRPr lang="en-US" dirty="0"/>
          </a:p>
          <a:p>
            <a:pPr lvl="1"/>
            <a:r>
              <a:rPr lang="en-US" dirty="0" smtClean="0"/>
              <a:t>Identify the flight</a:t>
            </a:r>
          </a:p>
          <a:p>
            <a:pPr lvl="1"/>
            <a:r>
              <a:rPr lang="en-US" dirty="0" smtClean="0"/>
              <a:t>Update flight data, or</a:t>
            </a:r>
          </a:p>
          <a:p>
            <a:pPr lvl="1"/>
            <a:r>
              <a:rPr lang="en-US" dirty="0" smtClean="0"/>
              <a:t>Revise </a:t>
            </a:r>
            <a:r>
              <a:rPr lang="en-US" dirty="0"/>
              <a:t>previously given information</a:t>
            </a:r>
          </a:p>
          <a:p>
            <a:r>
              <a:rPr lang="en-US" dirty="0"/>
              <a:t>Forward departure times of ALTRV aircraft</a:t>
            </a:r>
          </a:p>
          <a:p>
            <a:r>
              <a:rPr lang="en-US" dirty="0"/>
              <a:t>In a </a:t>
            </a:r>
            <a:r>
              <a:rPr lang="en-US" dirty="0" err="1"/>
              <a:t>nonradar</a:t>
            </a:r>
            <a:r>
              <a:rPr lang="en-US" dirty="0"/>
              <a:t> environment </a:t>
            </a:r>
          </a:p>
          <a:p>
            <a:pPr lvl="1"/>
            <a:r>
              <a:rPr lang="en-US" dirty="0"/>
              <a:t>Pilot must advise if fix timing will be more than plus or minus 5 minutes from the planned ALTRV estimate</a:t>
            </a:r>
          </a:p>
          <a:p>
            <a:endParaRPr lang="en-US" dirty="0"/>
          </a:p>
        </p:txBody>
      </p:sp>
      <p:sp>
        <p:nvSpPr>
          <p:cNvPr id="3" name="Title 2"/>
          <p:cNvSpPr>
            <a:spLocks noGrp="1"/>
          </p:cNvSpPr>
          <p:nvPr>
            <p:ph type="title"/>
          </p:nvPr>
        </p:nvSpPr>
        <p:spPr/>
        <p:txBody>
          <a:bodyPr/>
          <a:lstStyle/>
          <a:p>
            <a:r>
              <a:rPr lang="en-US" dirty="0"/>
              <a:t>Altitude Reservations (ALTRV)</a:t>
            </a:r>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19</a:t>
            </a:fld>
            <a:endParaRPr lang="en-US" dirty="0"/>
          </a:p>
        </p:txBody>
      </p:sp>
    </p:spTree>
    <p:extLst>
      <p:ext uri="{BB962C8B-B14F-4D97-AF65-F5344CB8AC3E}">
        <p14:creationId xmlns:p14="http://schemas.microsoft.com/office/powerpoint/2010/main" val="134950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150" y="976630"/>
            <a:ext cx="9029700" cy="4944110"/>
          </a:xfrm>
        </p:spPr>
        <p:txBody>
          <a:bodyPr/>
          <a:lstStyle/>
          <a:p>
            <a:r>
              <a:rPr lang="en-US" dirty="0"/>
              <a:t>Forward to FSSs the following information:</a:t>
            </a:r>
          </a:p>
          <a:p>
            <a:pPr lvl="1"/>
            <a:r>
              <a:rPr lang="en-US" dirty="0" smtClean="0"/>
              <a:t>Change in destination</a:t>
            </a:r>
            <a:r>
              <a:rPr lang="en-US" dirty="0"/>
              <a:t>, including:</a:t>
            </a:r>
          </a:p>
          <a:p>
            <a:pPr lvl="2"/>
            <a:r>
              <a:rPr lang="en-US" dirty="0"/>
              <a:t>Aircraft identification and type</a:t>
            </a:r>
          </a:p>
          <a:p>
            <a:pPr lvl="2"/>
            <a:r>
              <a:rPr lang="en-US" dirty="0"/>
              <a:t>Departure point</a:t>
            </a:r>
          </a:p>
          <a:p>
            <a:pPr lvl="2"/>
            <a:r>
              <a:rPr lang="en-US" dirty="0" smtClean="0"/>
              <a:t>Original and new destinations</a:t>
            </a:r>
            <a:endParaRPr lang="en-US" dirty="0"/>
          </a:p>
          <a:p>
            <a:pPr lvl="2"/>
            <a:r>
              <a:rPr lang="en-US" dirty="0"/>
              <a:t>Position and time</a:t>
            </a:r>
          </a:p>
          <a:p>
            <a:pPr lvl="2"/>
            <a:r>
              <a:rPr lang="en-US" dirty="0" smtClean="0"/>
              <a:t>ETE</a:t>
            </a:r>
            <a:endParaRPr lang="en-US" dirty="0"/>
          </a:p>
          <a:p>
            <a:pPr lvl="2"/>
            <a:r>
              <a:rPr lang="en-US" dirty="0"/>
              <a:t>Remarks including change in fuel exhaustion time</a:t>
            </a:r>
          </a:p>
          <a:p>
            <a:pPr lvl="1"/>
            <a:r>
              <a:rPr lang="en-US" dirty="0"/>
              <a:t>Revised ETA</a:t>
            </a:r>
          </a:p>
          <a:p>
            <a:pPr lvl="1"/>
            <a:r>
              <a:rPr lang="en-US" dirty="0" smtClean="0"/>
              <a:t>Change in fuel </a:t>
            </a:r>
            <a:r>
              <a:rPr lang="en-US" dirty="0"/>
              <a:t>exhaustion </a:t>
            </a:r>
            <a:r>
              <a:rPr lang="en-US" dirty="0" smtClean="0"/>
              <a:t>time</a:t>
            </a:r>
          </a:p>
          <a:p>
            <a:pPr lvl="1"/>
            <a:r>
              <a:rPr lang="en-US" dirty="0"/>
              <a:t>New IFR flight plans and VFR flight plans that change to IFR</a:t>
            </a:r>
            <a:endParaRPr lang="en-US" dirty="0"/>
          </a:p>
          <a:p>
            <a:endParaRPr lang="en-US" dirty="0"/>
          </a:p>
        </p:txBody>
      </p:sp>
      <p:sp>
        <p:nvSpPr>
          <p:cNvPr id="3" name="Title 2"/>
          <p:cNvSpPr>
            <a:spLocks noGrp="1"/>
          </p:cNvSpPr>
          <p:nvPr>
            <p:ph type="title"/>
          </p:nvPr>
        </p:nvSpPr>
        <p:spPr/>
        <p:txBody>
          <a:bodyPr/>
          <a:lstStyle/>
          <a:p>
            <a:r>
              <a:rPr lang="en-US" dirty="0"/>
              <a:t>Military Flight Plan Coordination</a:t>
            </a:r>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20</a:t>
            </a:fld>
            <a:endParaRPr lang="en-US" dirty="0"/>
          </a:p>
        </p:txBody>
      </p:sp>
    </p:spTree>
    <p:extLst>
      <p:ext uri="{BB962C8B-B14F-4D97-AF65-F5344CB8AC3E}">
        <p14:creationId xmlns:p14="http://schemas.microsoft.com/office/powerpoint/2010/main" val="1242875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Knowledge Check</a:t>
            </a:r>
            <a:endParaRPr lang="en-US" altLang="en-US" sz="4400" dirty="0"/>
          </a:p>
        </p:txBody>
      </p:sp>
      <p:sp>
        <p:nvSpPr>
          <p:cNvPr id="2" name="TextBox 1"/>
          <p:cNvSpPr txBox="1"/>
          <p:nvPr/>
        </p:nvSpPr>
        <p:spPr>
          <a:xfrm>
            <a:off x="428625" y="1355787"/>
            <a:ext cx="8391284" cy="3385542"/>
          </a:xfrm>
          <a:prstGeom prst="rect">
            <a:avLst/>
          </a:prstGeom>
          <a:noFill/>
        </p:spPr>
        <p:txBody>
          <a:bodyPr wrap="square" rtlCol="0">
            <a:spAutoFit/>
          </a:bodyPr>
          <a:lstStyle/>
          <a:p>
            <a:pPr algn="l">
              <a:spcBef>
                <a:spcPts val="0"/>
              </a:spcBef>
              <a:spcAft>
                <a:spcPts val="1200"/>
              </a:spcAft>
            </a:pPr>
            <a:r>
              <a:rPr lang="en-US" sz="2800" b="1" dirty="0"/>
              <a:t>When should communications transfer take place for operations within a surface area controlled by a tower?</a:t>
            </a:r>
          </a:p>
          <a:p>
            <a:pPr algn="l">
              <a:spcBef>
                <a:spcPts val="0"/>
              </a:spcBef>
              <a:spcAft>
                <a:spcPts val="1200"/>
              </a:spcAft>
            </a:pPr>
            <a:endParaRPr lang="en-US" sz="1800" dirty="0"/>
          </a:p>
          <a:p>
            <a:pPr marL="914400" lvl="1" indent="-457200" algn="l">
              <a:spcBef>
                <a:spcPts val="0"/>
              </a:spcBef>
              <a:spcAft>
                <a:spcPts val="1200"/>
              </a:spcAft>
              <a:buAutoNum type="alphaUcPeriod"/>
            </a:pPr>
            <a:r>
              <a:rPr lang="en-US" sz="2400" dirty="0"/>
              <a:t>Prior to entering the surface area</a:t>
            </a:r>
          </a:p>
          <a:p>
            <a:pPr marL="914400" lvl="1" indent="-457200" algn="l">
              <a:spcBef>
                <a:spcPts val="0"/>
              </a:spcBef>
              <a:spcAft>
                <a:spcPts val="1200"/>
              </a:spcAft>
              <a:buAutoNum type="alphaUcPeriod"/>
            </a:pPr>
            <a:r>
              <a:rPr lang="en-US" sz="2400" dirty="0"/>
              <a:t>Once the aircraft reports inside the surface area</a:t>
            </a:r>
          </a:p>
          <a:p>
            <a:pPr marL="914400" lvl="1" indent="-457200" algn="l">
              <a:spcBef>
                <a:spcPts val="0"/>
              </a:spcBef>
              <a:spcAft>
                <a:spcPts val="1200"/>
              </a:spcAft>
              <a:buAutoNum type="alphaUcPeriod"/>
            </a:pPr>
            <a:r>
              <a:rPr lang="en-US" sz="2400" dirty="0"/>
              <a:t>Only if requested by the controlling facility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6"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21</a:t>
            </a:fld>
            <a:endParaRPr lang="en-US" dirty="0"/>
          </a:p>
        </p:txBody>
      </p:sp>
    </p:spTree>
    <p:extLst>
      <p:ext uri="{BB962C8B-B14F-4D97-AF65-F5344CB8AC3E}">
        <p14:creationId xmlns:p14="http://schemas.microsoft.com/office/powerpoint/2010/main" val="34340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
                                            <p:txEl>
                                              <p:pRg st="3" end="3"/>
                                            </p:txEl>
                                          </p:spTgt>
                                        </p:tgtEl>
                                        <p:attrNameLst>
                                          <p:attrName>style.opacity</p:attrName>
                                        </p:attrNameLst>
                                      </p:cBhvr>
                                      <p:to>
                                        <p:strVal val="0.25"/>
                                      </p:to>
                                    </p:set>
                                    <p:animEffect filter="image" prLst="opacity: 0.25">
                                      <p:cBhvr rctx="IE">
                                        <p:cTn id="7" dur="indefinite"/>
                                        <p:tgtEl>
                                          <p:spTgt spid="2">
                                            <p:txEl>
                                              <p:pRg st="3" end="3"/>
                                            </p:txEl>
                                          </p:spTgt>
                                        </p:tgtEl>
                                      </p:cBhvr>
                                    </p:animEffect>
                                  </p:childTnLst>
                                </p:cTn>
                              </p:par>
                              <p:par>
                                <p:cTn id="8" presetID="9" presetClass="emph" presetSubtype="0" nodeType="withEffect">
                                  <p:stCondLst>
                                    <p:cond delay="0"/>
                                  </p:stCondLst>
                                  <p:childTnLst>
                                    <p:set>
                                      <p:cBhvr rctx="PPT">
                                        <p:cTn id="9" dur="indefinite"/>
                                        <p:tgtEl>
                                          <p:spTgt spid="2">
                                            <p:txEl>
                                              <p:pRg st="4" end="4"/>
                                            </p:txEl>
                                          </p:spTgt>
                                        </p:tgtEl>
                                        <p:attrNameLst>
                                          <p:attrName>style.opacity</p:attrName>
                                        </p:attrNameLst>
                                      </p:cBhvr>
                                      <p:to>
                                        <p:strVal val="0.25"/>
                                      </p:to>
                                    </p:set>
                                    <p:animEffect filter="image" prLst="opacity: 0.25">
                                      <p:cBhvr rctx="IE">
                                        <p:cTn id="10" dur="indefinite"/>
                                        <p:tgtEl>
                                          <p:spTgt spid="2">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Knowledge Check</a:t>
            </a:r>
            <a:endParaRPr lang="en-US" altLang="en-US" sz="4400" dirty="0"/>
          </a:p>
        </p:txBody>
      </p:sp>
      <p:sp>
        <p:nvSpPr>
          <p:cNvPr id="2" name="TextBox 1"/>
          <p:cNvSpPr txBox="1"/>
          <p:nvPr/>
        </p:nvSpPr>
        <p:spPr>
          <a:xfrm>
            <a:off x="428625" y="1355787"/>
            <a:ext cx="8391284" cy="4062651"/>
          </a:xfrm>
          <a:prstGeom prst="rect">
            <a:avLst/>
          </a:prstGeom>
          <a:noFill/>
        </p:spPr>
        <p:txBody>
          <a:bodyPr wrap="square" rtlCol="0">
            <a:spAutoFit/>
          </a:bodyPr>
          <a:lstStyle/>
          <a:p>
            <a:pPr algn="l">
              <a:spcBef>
                <a:spcPts val="0"/>
              </a:spcBef>
              <a:spcAft>
                <a:spcPts val="1200"/>
              </a:spcAft>
            </a:pPr>
            <a:r>
              <a:rPr lang="en-US" sz="2800" b="1" dirty="0"/>
              <a:t>Why must changes to military flight plans be coordinated with FSS?</a:t>
            </a:r>
          </a:p>
          <a:p>
            <a:pPr algn="l">
              <a:spcBef>
                <a:spcPts val="0"/>
              </a:spcBef>
              <a:spcAft>
                <a:spcPts val="1200"/>
              </a:spcAft>
            </a:pPr>
            <a:endParaRPr lang="en-US" sz="1800" dirty="0"/>
          </a:p>
          <a:p>
            <a:pPr marL="914400" lvl="1" indent="-457200" algn="l">
              <a:spcBef>
                <a:spcPts val="0"/>
              </a:spcBef>
              <a:spcAft>
                <a:spcPts val="1200"/>
              </a:spcAft>
              <a:buAutoNum type="alphaUcPeriod"/>
            </a:pPr>
            <a:r>
              <a:rPr lang="en-US" sz="2400" dirty="0"/>
              <a:t>To ensure proper terrain separation</a:t>
            </a:r>
          </a:p>
          <a:p>
            <a:pPr marL="914400" lvl="1" indent="-457200" algn="l">
              <a:spcBef>
                <a:spcPts val="0"/>
              </a:spcBef>
              <a:spcAft>
                <a:spcPts val="1200"/>
              </a:spcAft>
              <a:buAutoNum type="alphaUcPeriod"/>
            </a:pPr>
            <a:r>
              <a:rPr lang="en-US" sz="2400" dirty="0"/>
              <a:t>FSS will brief the pilots about possible weather along the new route of flight</a:t>
            </a:r>
          </a:p>
          <a:p>
            <a:pPr marL="914400" lvl="1" indent="-457200" algn="l">
              <a:spcBef>
                <a:spcPts val="0"/>
              </a:spcBef>
              <a:spcAft>
                <a:spcPts val="1200"/>
              </a:spcAft>
              <a:buAutoNum type="alphaUcPeriod"/>
            </a:pPr>
            <a:r>
              <a:rPr lang="en-US" sz="2400" dirty="0"/>
              <a:t>Makes current information available for use by centers in the event of two-way radio communications failure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6"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22</a:t>
            </a:fld>
            <a:endParaRPr lang="en-US" dirty="0"/>
          </a:p>
        </p:txBody>
      </p:sp>
    </p:spTree>
    <p:extLst>
      <p:ext uri="{BB962C8B-B14F-4D97-AF65-F5344CB8AC3E}">
        <p14:creationId xmlns:p14="http://schemas.microsoft.com/office/powerpoint/2010/main" val="242683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xEl>
                                              <p:pRg st="2" end="2"/>
                                            </p:txEl>
                                          </p:spTgt>
                                        </p:tgtEl>
                                        <p:attrNameLst>
                                          <p:attrName>style.opacity</p:attrName>
                                        </p:attrNameLst>
                                      </p:cBhvr>
                                      <p:to>
                                        <p:strVal val="0.25"/>
                                      </p:to>
                                    </p:set>
                                    <p:animEffect filter="image" prLst="opacity: 0.25">
                                      <p:cBhvr rctx="IE">
                                        <p:cTn id="7" dur="indefinite"/>
                                        <p:tgtEl>
                                          <p:spTgt spid="2">
                                            <p:txEl>
                                              <p:pRg st="2" end="2"/>
                                            </p:txEl>
                                          </p:spTgt>
                                        </p:tgtEl>
                                      </p:cBhvr>
                                    </p:animEffect>
                                  </p:childTnLst>
                                </p:cTn>
                              </p:par>
                              <p:par>
                                <p:cTn id="8" presetID="9" presetClass="emph" presetSubtype="0" nodeType="withEffect">
                                  <p:stCondLst>
                                    <p:cond delay="0"/>
                                  </p:stCondLst>
                                  <p:childTnLst>
                                    <p:set>
                                      <p:cBhvr>
                                        <p:cTn id="9" dur="indefinite"/>
                                        <p:tgtEl>
                                          <p:spTgt spid="2">
                                            <p:txEl>
                                              <p:pRg st="3" end="3"/>
                                            </p:txEl>
                                          </p:spTgt>
                                        </p:tgtEl>
                                        <p:attrNameLst>
                                          <p:attrName>style.opacity</p:attrName>
                                        </p:attrNameLst>
                                      </p:cBhvr>
                                      <p:to>
                                        <p:strVal val="0.25"/>
                                      </p:to>
                                    </p:set>
                                    <p:animEffect filter="image" prLst="opacity: 0.25">
                                      <p:cBhvr rctx="IE">
                                        <p:cTn id="10" dur="indefinite"/>
                                        <p:tgtEl>
                                          <p:spTgt spid="2">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Knowledge Check</a:t>
            </a:r>
            <a:endParaRPr lang="en-US" altLang="en-US" sz="4400" dirty="0"/>
          </a:p>
        </p:txBody>
      </p:sp>
      <p:sp>
        <p:nvSpPr>
          <p:cNvPr id="2" name="TextBox 1"/>
          <p:cNvSpPr txBox="1"/>
          <p:nvPr/>
        </p:nvSpPr>
        <p:spPr>
          <a:xfrm>
            <a:off x="428625" y="1355787"/>
            <a:ext cx="8391284" cy="3385542"/>
          </a:xfrm>
          <a:prstGeom prst="rect">
            <a:avLst/>
          </a:prstGeom>
          <a:noFill/>
        </p:spPr>
        <p:txBody>
          <a:bodyPr wrap="square" rtlCol="0">
            <a:spAutoFit/>
          </a:bodyPr>
          <a:lstStyle/>
          <a:p>
            <a:pPr algn="l">
              <a:spcBef>
                <a:spcPts val="0"/>
              </a:spcBef>
              <a:spcAft>
                <a:spcPts val="1200"/>
              </a:spcAft>
            </a:pPr>
            <a:r>
              <a:rPr lang="en-US" sz="2800" b="1" dirty="0"/>
              <a:t>When must a pilot in an Altitude Reservation (ALTRV) flying in nonradar environments notify you of fix time changes?</a:t>
            </a:r>
          </a:p>
          <a:p>
            <a:pPr algn="l">
              <a:spcBef>
                <a:spcPts val="0"/>
              </a:spcBef>
              <a:spcAft>
                <a:spcPts val="1200"/>
              </a:spcAft>
            </a:pPr>
            <a:endParaRPr lang="en-US" sz="1800" dirty="0"/>
          </a:p>
          <a:p>
            <a:pPr marL="914400" lvl="1" indent="-457200" algn="l">
              <a:spcBef>
                <a:spcPts val="0"/>
              </a:spcBef>
              <a:spcAft>
                <a:spcPts val="1200"/>
              </a:spcAft>
              <a:buAutoNum type="alphaUcPeriod"/>
            </a:pPr>
            <a:r>
              <a:rPr lang="en-US" sz="2400" dirty="0"/>
              <a:t>If fix times differ by more than 5 minutes</a:t>
            </a:r>
          </a:p>
          <a:p>
            <a:pPr marL="914400" lvl="1" indent="-457200" algn="l">
              <a:spcBef>
                <a:spcPts val="0"/>
              </a:spcBef>
              <a:spcAft>
                <a:spcPts val="1200"/>
              </a:spcAft>
              <a:buAutoNum type="alphaUcPeriod"/>
            </a:pPr>
            <a:r>
              <a:rPr lang="en-US" sz="2400" dirty="0"/>
              <a:t>When requested by the controller</a:t>
            </a:r>
          </a:p>
          <a:p>
            <a:pPr marL="914400" lvl="1" indent="-457200" algn="l">
              <a:spcBef>
                <a:spcPts val="0"/>
              </a:spcBef>
              <a:spcAft>
                <a:spcPts val="1200"/>
              </a:spcAft>
              <a:buAutoNum type="alphaUcPeriod"/>
            </a:pPr>
            <a:r>
              <a:rPr lang="en-US" sz="2400" dirty="0"/>
              <a:t>Anytime fix times change more then 3 minutes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6"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23</a:t>
            </a:fld>
            <a:endParaRPr lang="en-US" dirty="0"/>
          </a:p>
        </p:txBody>
      </p:sp>
    </p:spTree>
    <p:extLst>
      <p:ext uri="{BB962C8B-B14F-4D97-AF65-F5344CB8AC3E}">
        <p14:creationId xmlns:p14="http://schemas.microsoft.com/office/powerpoint/2010/main" val="36866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
                                            <p:txEl>
                                              <p:pRg st="3" end="3"/>
                                            </p:txEl>
                                          </p:spTgt>
                                        </p:tgtEl>
                                        <p:attrNameLst>
                                          <p:attrName>style.opacity</p:attrName>
                                        </p:attrNameLst>
                                      </p:cBhvr>
                                      <p:to>
                                        <p:strVal val="0.25"/>
                                      </p:to>
                                    </p:set>
                                    <p:animEffect filter="image" prLst="opacity: 0.25">
                                      <p:cBhvr rctx="IE">
                                        <p:cTn id="7" dur="indefinite"/>
                                        <p:tgtEl>
                                          <p:spTgt spid="2">
                                            <p:txEl>
                                              <p:pRg st="3" end="3"/>
                                            </p:txEl>
                                          </p:spTgt>
                                        </p:tgtEl>
                                      </p:cBhvr>
                                    </p:animEffect>
                                  </p:childTnLst>
                                </p:cTn>
                              </p:par>
                              <p:par>
                                <p:cTn id="8" presetID="9" presetClass="emph" presetSubtype="0" nodeType="withEffect">
                                  <p:stCondLst>
                                    <p:cond delay="0"/>
                                  </p:stCondLst>
                                  <p:childTnLst>
                                    <p:set>
                                      <p:cBhvr rctx="PPT">
                                        <p:cTn id="9" dur="indefinite"/>
                                        <p:tgtEl>
                                          <p:spTgt spid="2">
                                            <p:txEl>
                                              <p:pRg st="4" end="4"/>
                                            </p:txEl>
                                          </p:spTgt>
                                        </p:tgtEl>
                                        <p:attrNameLst>
                                          <p:attrName>style.opacity</p:attrName>
                                        </p:attrNameLst>
                                      </p:cBhvr>
                                      <p:to>
                                        <p:strVal val="0.25"/>
                                      </p:to>
                                    </p:set>
                                    <p:animEffect filter="image" prLst="opacity: 0.25">
                                      <p:cBhvr rctx="IE">
                                        <p:cTn id="10" dur="indefinite"/>
                                        <p:tgtEl>
                                          <p:spTgt spid="2">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Knowledge Check</a:t>
            </a:r>
            <a:endParaRPr lang="en-US" altLang="en-US" sz="4400" dirty="0"/>
          </a:p>
        </p:txBody>
      </p:sp>
      <p:sp>
        <p:nvSpPr>
          <p:cNvPr id="2" name="TextBox 1"/>
          <p:cNvSpPr txBox="1"/>
          <p:nvPr/>
        </p:nvSpPr>
        <p:spPr>
          <a:xfrm>
            <a:off x="428625" y="1355787"/>
            <a:ext cx="8391284" cy="2954655"/>
          </a:xfrm>
          <a:prstGeom prst="rect">
            <a:avLst/>
          </a:prstGeom>
          <a:noFill/>
        </p:spPr>
        <p:txBody>
          <a:bodyPr wrap="square" rtlCol="0">
            <a:spAutoFit/>
          </a:bodyPr>
          <a:lstStyle/>
          <a:p>
            <a:pPr algn="l">
              <a:spcBef>
                <a:spcPts val="0"/>
              </a:spcBef>
              <a:spcAft>
                <a:spcPts val="1200"/>
              </a:spcAft>
            </a:pPr>
            <a:r>
              <a:rPr lang="en-US" sz="2800" b="1" dirty="0"/>
              <a:t>How would you indicate the data on a flight strip was forwarded?</a:t>
            </a:r>
          </a:p>
          <a:p>
            <a:pPr algn="l">
              <a:spcBef>
                <a:spcPts val="0"/>
              </a:spcBef>
              <a:spcAft>
                <a:spcPts val="1200"/>
              </a:spcAft>
            </a:pPr>
            <a:endParaRPr lang="en-US" sz="1800" dirty="0"/>
          </a:p>
          <a:p>
            <a:pPr marL="914400" lvl="1" indent="-457200" algn="l">
              <a:spcBef>
                <a:spcPts val="0"/>
              </a:spcBef>
              <a:spcAft>
                <a:spcPts val="1200"/>
              </a:spcAft>
              <a:buAutoNum type="alphaUcPeriod"/>
            </a:pPr>
            <a:r>
              <a:rPr lang="en-US" sz="2400" dirty="0"/>
              <a:t>Underline the data</a:t>
            </a:r>
          </a:p>
          <a:p>
            <a:pPr marL="914400" lvl="1" indent="-457200" algn="l">
              <a:spcBef>
                <a:spcPts val="0"/>
              </a:spcBef>
              <a:spcAft>
                <a:spcPts val="1200"/>
              </a:spcAft>
              <a:buAutoNum type="alphaUcPeriod"/>
            </a:pPr>
            <a:r>
              <a:rPr lang="en-US" sz="2400" dirty="0"/>
              <a:t>Circle the data in red</a:t>
            </a:r>
          </a:p>
          <a:p>
            <a:pPr marL="914400" lvl="1" indent="-457200" algn="l">
              <a:spcBef>
                <a:spcPts val="0"/>
              </a:spcBef>
              <a:spcAft>
                <a:spcPts val="1200"/>
              </a:spcAft>
              <a:buAutoNum type="alphaUcPeriod"/>
            </a:pPr>
            <a:r>
              <a:rPr lang="en-US" sz="2400" dirty="0"/>
              <a:t>Draw a red box around the data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6"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24</a:t>
            </a:fld>
            <a:endParaRPr lang="en-US" dirty="0"/>
          </a:p>
        </p:txBody>
      </p:sp>
    </p:spTree>
    <p:extLst>
      <p:ext uri="{BB962C8B-B14F-4D97-AF65-F5344CB8AC3E}">
        <p14:creationId xmlns:p14="http://schemas.microsoft.com/office/powerpoint/2010/main" val="143737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xEl>
                                              <p:pRg st="2" end="2"/>
                                            </p:txEl>
                                          </p:spTgt>
                                        </p:tgtEl>
                                        <p:attrNameLst>
                                          <p:attrName>style.opacity</p:attrName>
                                        </p:attrNameLst>
                                      </p:cBhvr>
                                      <p:to>
                                        <p:strVal val="0.25"/>
                                      </p:to>
                                    </p:set>
                                    <p:animEffect filter="image" prLst="opacity: 0.25">
                                      <p:cBhvr rctx="IE">
                                        <p:cTn id="7" dur="indefinite"/>
                                        <p:tgtEl>
                                          <p:spTgt spid="2">
                                            <p:txEl>
                                              <p:pRg st="2" end="2"/>
                                            </p:txEl>
                                          </p:spTgt>
                                        </p:tgtEl>
                                      </p:cBhvr>
                                    </p:animEffect>
                                  </p:childTnLst>
                                </p:cTn>
                              </p:par>
                              <p:par>
                                <p:cTn id="8" presetID="9" presetClass="emph" presetSubtype="0" nodeType="withEffect">
                                  <p:stCondLst>
                                    <p:cond delay="0"/>
                                  </p:stCondLst>
                                  <p:childTnLst>
                                    <p:set>
                                      <p:cBhvr rctx="PPT">
                                        <p:cTn id="9" dur="indefinite"/>
                                        <p:tgtEl>
                                          <p:spTgt spid="2">
                                            <p:txEl>
                                              <p:pRg st="4" end="4"/>
                                            </p:txEl>
                                          </p:spTgt>
                                        </p:tgtEl>
                                        <p:attrNameLst>
                                          <p:attrName>style.opacity</p:attrName>
                                        </p:attrNameLst>
                                      </p:cBhvr>
                                      <p:to>
                                        <p:strVal val="0.25"/>
                                      </p:to>
                                    </p:set>
                                    <p:animEffect filter="image" prLst="opacity: 0.25">
                                      <p:cBhvr rctx="IE">
                                        <p:cTn id="10" dur="indefinite"/>
                                        <p:tgtEl>
                                          <p:spTgt spid="2">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Knowledge Check</a:t>
            </a:r>
            <a:endParaRPr lang="en-US" altLang="en-US" sz="4400" dirty="0"/>
          </a:p>
        </p:txBody>
      </p:sp>
      <p:sp>
        <p:nvSpPr>
          <p:cNvPr id="2" name="TextBox 1"/>
          <p:cNvSpPr txBox="1"/>
          <p:nvPr/>
        </p:nvSpPr>
        <p:spPr>
          <a:xfrm>
            <a:off x="428625" y="1355787"/>
            <a:ext cx="8391284" cy="4708981"/>
          </a:xfrm>
          <a:prstGeom prst="rect">
            <a:avLst/>
          </a:prstGeom>
          <a:noFill/>
        </p:spPr>
        <p:txBody>
          <a:bodyPr wrap="square" rtlCol="0">
            <a:spAutoFit/>
          </a:bodyPr>
          <a:lstStyle/>
          <a:p>
            <a:pPr algn="l">
              <a:spcBef>
                <a:spcPts val="0"/>
              </a:spcBef>
              <a:spcAft>
                <a:spcPts val="0"/>
              </a:spcAft>
            </a:pPr>
            <a:r>
              <a:rPr lang="en-US" sz="2800" b="1" dirty="0"/>
              <a:t>When should communication transfer take place if a flight has a short-range clearance limit</a:t>
            </a:r>
            <a:r>
              <a:rPr lang="en-US" sz="2800" b="1" dirty="0" smtClean="0"/>
              <a:t>?</a:t>
            </a:r>
          </a:p>
          <a:p>
            <a:pPr algn="l">
              <a:spcBef>
                <a:spcPts val="0"/>
              </a:spcBef>
              <a:spcAft>
                <a:spcPts val="0"/>
              </a:spcAft>
            </a:pPr>
            <a:endParaRPr lang="en-US" sz="2000" b="1" dirty="0"/>
          </a:p>
          <a:p>
            <a:pPr marL="914400" lvl="1" indent="-457200" algn="l">
              <a:spcBef>
                <a:spcPts val="0"/>
              </a:spcBef>
              <a:spcAft>
                <a:spcPts val="1200"/>
              </a:spcAft>
              <a:buAutoNum type="alphaUcPeriod"/>
            </a:pPr>
            <a:r>
              <a:rPr lang="en-US" sz="2400" dirty="0" smtClean="0"/>
              <a:t>Early </a:t>
            </a:r>
            <a:r>
              <a:rPr lang="en-US" sz="2400" dirty="0"/>
              <a:t>enough to allow the facility to clear the aircraft beyond the clearance limit before the aircraft reaches it</a:t>
            </a:r>
          </a:p>
          <a:p>
            <a:pPr marL="914400" lvl="1" indent="-457200" algn="l">
              <a:spcBef>
                <a:spcPts val="0"/>
              </a:spcBef>
              <a:spcAft>
                <a:spcPts val="1200"/>
              </a:spcAft>
              <a:buAutoNum type="alphaUcPeriod"/>
            </a:pPr>
            <a:r>
              <a:rPr lang="en-US" sz="2400" dirty="0"/>
              <a:t>After one turn in the hold and established on the inbound leg</a:t>
            </a:r>
          </a:p>
          <a:p>
            <a:pPr marL="914400" lvl="1" indent="-457200" algn="l">
              <a:spcBef>
                <a:spcPts val="0"/>
              </a:spcBef>
              <a:spcAft>
                <a:spcPts val="1200"/>
              </a:spcAft>
              <a:buAutoNum type="alphaUcPeriod"/>
            </a:pPr>
            <a:r>
              <a:rPr lang="en-US" sz="2400" dirty="0"/>
              <a:t>Once the pilot reports established safely at the clearance limit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6"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25</a:t>
            </a:fld>
            <a:endParaRPr lang="en-US" dirty="0"/>
          </a:p>
        </p:txBody>
      </p:sp>
    </p:spTree>
    <p:extLst>
      <p:ext uri="{BB962C8B-B14F-4D97-AF65-F5344CB8AC3E}">
        <p14:creationId xmlns:p14="http://schemas.microsoft.com/office/powerpoint/2010/main" val="34612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xEl>
                                              <p:pRg st="3" end="3"/>
                                            </p:txEl>
                                          </p:spTgt>
                                        </p:tgtEl>
                                        <p:attrNameLst>
                                          <p:attrName>style.opacity</p:attrName>
                                        </p:attrNameLst>
                                      </p:cBhvr>
                                      <p:to>
                                        <p:strVal val="0.25"/>
                                      </p:to>
                                    </p:set>
                                    <p:animEffect filter="image" prLst="opacity: 0.25">
                                      <p:cBhvr rctx="IE">
                                        <p:cTn id="7" dur="indefinite"/>
                                        <p:tgtEl>
                                          <p:spTgt spid="2">
                                            <p:txEl>
                                              <p:pRg st="3" end="3"/>
                                            </p:txEl>
                                          </p:spTgt>
                                        </p:tgtEl>
                                      </p:cBhvr>
                                    </p:animEffect>
                                  </p:childTnLst>
                                </p:cTn>
                              </p:par>
                              <p:par>
                                <p:cTn id="8" presetID="9" presetClass="emph" presetSubtype="0" nodeType="withEffect">
                                  <p:stCondLst>
                                    <p:cond delay="0"/>
                                  </p:stCondLst>
                                  <p:childTnLst>
                                    <p:set>
                                      <p:cBhvr rctx="PPT">
                                        <p:cTn id="9" dur="indefinite"/>
                                        <p:tgtEl>
                                          <p:spTgt spid="2">
                                            <p:txEl>
                                              <p:pRg st="4" end="4"/>
                                            </p:txEl>
                                          </p:spTgt>
                                        </p:tgtEl>
                                        <p:attrNameLst>
                                          <p:attrName>style.opacity</p:attrName>
                                        </p:attrNameLst>
                                      </p:cBhvr>
                                      <p:to>
                                        <p:strVal val="0.25"/>
                                      </p:to>
                                    </p:set>
                                    <p:animEffect filter="image" prLst="opacity: 0.25">
                                      <p:cBhvr rctx="IE">
                                        <p:cTn id="10" dur="indefinite"/>
                                        <p:tgtEl>
                                          <p:spTgt spid="2">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Knowledge Check</a:t>
            </a:r>
            <a:endParaRPr lang="en-US" alt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6" name="TextBox 5"/>
          <p:cNvSpPr txBox="1"/>
          <p:nvPr/>
        </p:nvSpPr>
        <p:spPr>
          <a:xfrm>
            <a:off x="1607856" y="2406259"/>
            <a:ext cx="589912" cy="461665"/>
          </a:xfrm>
          <a:prstGeom prst="rect">
            <a:avLst/>
          </a:prstGeom>
          <a:noFill/>
        </p:spPr>
        <p:txBody>
          <a:bodyPr wrap="square" rtlCol="0">
            <a:spAutoFit/>
          </a:bodyPr>
          <a:lstStyle/>
          <a:p>
            <a:pPr algn="ctr"/>
            <a:r>
              <a:rPr lang="en-US" sz="2400" dirty="0"/>
              <a:t>A.</a:t>
            </a:r>
          </a:p>
        </p:txBody>
      </p:sp>
      <p:sp>
        <p:nvSpPr>
          <p:cNvPr id="7" name="TextBox 6"/>
          <p:cNvSpPr txBox="1"/>
          <p:nvPr/>
        </p:nvSpPr>
        <p:spPr>
          <a:xfrm>
            <a:off x="4407029" y="2406259"/>
            <a:ext cx="646234" cy="461665"/>
          </a:xfrm>
          <a:prstGeom prst="rect">
            <a:avLst/>
          </a:prstGeom>
          <a:noFill/>
        </p:spPr>
        <p:txBody>
          <a:bodyPr wrap="square" rtlCol="0">
            <a:spAutoFit/>
          </a:bodyPr>
          <a:lstStyle/>
          <a:p>
            <a:pPr algn="ctr"/>
            <a:r>
              <a:rPr lang="en-US" sz="2400" dirty="0"/>
              <a:t>B.</a:t>
            </a:r>
          </a:p>
        </p:txBody>
      </p:sp>
      <p:sp>
        <p:nvSpPr>
          <p:cNvPr id="8" name="TextBox 7"/>
          <p:cNvSpPr txBox="1"/>
          <p:nvPr/>
        </p:nvSpPr>
        <p:spPr>
          <a:xfrm>
            <a:off x="7218295" y="2406259"/>
            <a:ext cx="648778" cy="461665"/>
          </a:xfrm>
          <a:prstGeom prst="rect">
            <a:avLst/>
          </a:prstGeom>
          <a:noFill/>
        </p:spPr>
        <p:txBody>
          <a:bodyPr wrap="square" rtlCol="0">
            <a:spAutoFit/>
          </a:bodyPr>
          <a:lstStyle/>
          <a:p>
            <a:pPr algn="ctr"/>
            <a:r>
              <a:rPr lang="en-US" sz="2400" dirty="0"/>
              <a:t>C.</a:t>
            </a:r>
          </a:p>
        </p:txBody>
      </p:sp>
      <p:pic>
        <p:nvPicPr>
          <p:cNvPr id="9" name="Picture 8">
            <a:extLst>
              <a:ext uri="{FF2B5EF4-FFF2-40B4-BE49-F238E27FC236}">
                <a16:creationId xmlns:a16="http://schemas.microsoft.com/office/drawing/2014/main" id="{91117863-98D9-4CB2-B475-620B97675D40}"/>
              </a:ext>
            </a:extLst>
          </p:cNvPr>
          <p:cNvPicPr>
            <a:picLocks noChangeAspect="1"/>
          </p:cNvPicPr>
          <p:nvPr/>
        </p:nvPicPr>
        <p:blipFill>
          <a:blip r:embed="rId4"/>
          <a:stretch>
            <a:fillRect/>
          </a:stretch>
        </p:blipFill>
        <p:spPr>
          <a:xfrm>
            <a:off x="6341437" y="2866217"/>
            <a:ext cx="2412451" cy="2911401"/>
          </a:xfrm>
          <a:prstGeom prst="rect">
            <a:avLst/>
          </a:prstGeom>
        </p:spPr>
      </p:pic>
      <p:pic>
        <p:nvPicPr>
          <p:cNvPr id="10" name="Picture 9">
            <a:extLst>
              <a:ext uri="{FF2B5EF4-FFF2-40B4-BE49-F238E27FC236}">
                <a16:creationId xmlns:a16="http://schemas.microsoft.com/office/drawing/2014/main" id="{5E5BC328-39E9-4CA5-B376-D480D3F52028}"/>
              </a:ext>
            </a:extLst>
          </p:cNvPr>
          <p:cNvPicPr>
            <a:picLocks noChangeAspect="1"/>
          </p:cNvPicPr>
          <p:nvPr/>
        </p:nvPicPr>
        <p:blipFill>
          <a:blip r:embed="rId5"/>
          <a:stretch>
            <a:fillRect/>
          </a:stretch>
        </p:blipFill>
        <p:spPr>
          <a:xfrm>
            <a:off x="3458643" y="2866217"/>
            <a:ext cx="2412451" cy="2916545"/>
          </a:xfrm>
          <a:prstGeom prst="rect">
            <a:avLst/>
          </a:prstGeom>
        </p:spPr>
      </p:pic>
      <p:pic>
        <p:nvPicPr>
          <p:cNvPr id="11" name="Picture 10">
            <a:extLst>
              <a:ext uri="{FF2B5EF4-FFF2-40B4-BE49-F238E27FC236}">
                <a16:creationId xmlns:a16="http://schemas.microsoft.com/office/drawing/2014/main" id="{B2429A39-86AB-4E8C-9F70-BB11D60B2BCA}"/>
              </a:ext>
            </a:extLst>
          </p:cNvPr>
          <p:cNvPicPr>
            <a:picLocks noChangeAspect="1"/>
          </p:cNvPicPr>
          <p:nvPr/>
        </p:nvPicPr>
        <p:blipFill>
          <a:blip r:embed="rId6"/>
          <a:stretch>
            <a:fillRect/>
          </a:stretch>
        </p:blipFill>
        <p:spPr>
          <a:xfrm>
            <a:off x="706874" y="2867924"/>
            <a:ext cx="2391875" cy="2957695"/>
          </a:xfrm>
          <a:prstGeom prst="rect">
            <a:avLst/>
          </a:prstGeom>
        </p:spPr>
      </p:pic>
      <p:sp>
        <p:nvSpPr>
          <p:cNvPr id="12" name="Content Placeholder 9"/>
          <p:cNvSpPr>
            <a:spLocks noGrp="1"/>
          </p:cNvSpPr>
          <p:nvPr>
            <p:ph idx="4294967295"/>
          </p:nvPr>
        </p:nvSpPr>
        <p:spPr>
          <a:xfrm>
            <a:off x="429768" y="1353312"/>
            <a:ext cx="8472488" cy="4594223"/>
          </a:xfrm>
        </p:spPr>
        <p:txBody>
          <a:bodyPr/>
          <a:lstStyle/>
          <a:p>
            <a:pPr marL="0" indent="0" eaLnBrk="1" hangingPunct="1">
              <a:buFontTx/>
              <a:buNone/>
              <a:defRPr/>
            </a:pPr>
            <a:r>
              <a:rPr lang="en-US" dirty="0">
                <a:ea typeface="+mn-ea"/>
              </a:rPr>
              <a:t>What is the </a:t>
            </a:r>
            <a:r>
              <a:rPr lang="en-US" dirty="0" smtClean="0">
                <a:ea typeface="+mn-ea"/>
              </a:rPr>
              <a:t>coding</a:t>
            </a:r>
            <a:r>
              <a:rPr lang="en-US" dirty="0" smtClean="0"/>
              <a:t> </a:t>
            </a:r>
            <a:r>
              <a:rPr lang="en-US" dirty="0"/>
              <a:t>for an Unsuccessful Transmission Message (UTM)?</a:t>
            </a:r>
            <a:endParaRPr lang="en-US" dirty="0">
              <a:ea typeface="+mn-ea"/>
            </a:endParaRPr>
          </a:p>
          <a:p>
            <a:pPr marL="533400" indent="-533400" eaLnBrk="1" hangingPunct="1">
              <a:defRPr/>
            </a:pPr>
            <a:endParaRPr lang="en-US" dirty="0">
              <a:ea typeface="+mn-ea"/>
            </a:endParaRPr>
          </a:p>
        </p:txBody>
      </p:sp>
      <p:sp>
        <p:nvSpPr>
          <p:cNvPr id="13"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26</a:t>
            </a:fld>
            <a:endParaRPr lang="en-US" dirty="0"/>
          </a:p>
        </p:txBody>
      </p:sp>
    </p:spTree>
    <p:extLst>
      <p:ext uri="{BB962C8B-B14F-4D97-AF65-F5344CB8AC3E}">
        <p14:creationId xmlns:p14="http://schemas.microsoft.com/office/powerpoint/2010/main" val="418048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25"/>
                                      </p:to>
                                    </p:set>
                                    <p:animEffect filter="image" prLst="opacity: 0.25">
                                      <p:cBhvr rctx="IE">
                                        <p:cTn id="10" dur="indefinite"/>
                                        <p:tgtEl>
                                          <p:spTgt spid="8"/>
                                        </p:tgtEl>
                                      </p:cBhvr>
                                    </p:animEffect>
                                  </p:childTnLst>
                                </p:cTn>
                              </p:par>
                              <p:par>
                                <p:cTn id="11" presetID="9" presetClass="emph" presetSubtype="0" nodeType="withEffect">
                                  <p:stCondLst>
                                    <p:cond delay="0"/>
                                  </p:stCondLst>
                                  <p:childTnLst>
                                    <p:set>
                                      <p:cBhvr>
                                        <p:cTn id="12" dur="indefinite"/>
                                        <p:tgtEl>
                                          <p:spTgt spid="9"/>
                                        </p:tgtEl>
                                        <p:attrNameLst>
                                          <p:attrName>style.opacity</p:attrName>
                                        </p:attrNameLst>
                                      </p:cBhvr>
                                      <p:to>
                                        <p:strVal val="0.25"/>
                                      </p:to>
                                    </p:set>
                                    <p:animEffect filter="image" prLst="opacity: 0.25">
                                      <p:cBhvr rctx="IE">
                                        <p:cTn id="13" dur="indefinite"/>
                                        <p:tgtEl>
                                          <p:spTgt spid="9"/>
                                        </p:tgtEl>
                                      </p:cBhvr>
                                    </p:animEffect>
                                  </p:childTnLst>
                                </p:cTn>
                              </p:par>
                              <p:par>
                                <p:cTn id="14" presetID="9" presetClass="emph" presetSubtype="0" nodeType="withEffect">
                                  <p:stCondLst>
                                    <p:cond delay="0"/>
                                  </p:stCondLst>
                                  <p:childTnLst>
                                    <p:set>
                                      <p:cBhvr>
                                        <p:cTn id="15" dur="indefinite"/>
                                        <p:tgtEl>
                                          <p:spTgt spid="11"/>
                                        </p:tgtEl>
                                        <p:attrNameLst>
                                          <p:attrName>style.opacity</p:attrName>
                                        </p:attrNameLst>
                                      </p:cBhvr>
                                      <p:to>
                                        <p:strVal val="0.25"/>
                                      </p:to>
                                    </p:set>
                                    <p:animEffect filter="image" prLst="opacity: 0.25">
                                      <p:cBhvr rctx="IE">
                                        <p:cTn id="16" dur="indefinite"/>
                                        <p:tgtEl>
                                          <p:spTgt spid="11"/>
                                        </p:tgtEl>
                                      </p:cBhvr>
                                    </p:animEffec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EF9A6F-ABC8-453A-A9E3-EA8307D5223A}"/>
              </a:ext>
            </a:extLst>
          </p:cNvPr>
          <p:cNvSpPr>
            <a:spLocks noGrp="1"/>
          </p:cNvSpPr>
          <p:nvPr>
            <p:ph type="body" sz="quarter" idx="11"/>
          </p:nvPr>
        </p:nvSpPr>
        <p:spPr/>
        <p:txBody>
          <a:bodyPr/>
          <a:lstStyle/>
          <a:p>
            <a:r>
              <a:rPr lang="en-US" dirty="0"/>
              <a:t>Requirements for forwarding control information</a:t>
            </a:r>
          </a:p>
          <a:p>
            <a:r>
              <a:rPr lang="en-US" dirty="0"/>
              <a:t>Procedures for forwarding control information</a:t>
            </a:r>
          </a:p>
        </p:txBody>
      </p:sp>
      <p:sp>
        <p:nvSpPr>
          <p:cNvPr id="4"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27</a:t>
            </a:fld>
            <a:endParaRPr lang="en-US" dirty="0"/>
          </a:p>
        </p:txBody>
      </p:sp>
    </p:spTree>
    <p:extLst>
      <p:ext uri="{BB962C8B-B14F-4D97-AF65-F5344CB8AC3E}">
        <p14:creationId xmlns:p14="http://schemas.microsoft.com/office/powerpoint/2010/main" val="720347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80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5FF0-D6E2-4F04-A6D3-BCD1FA9038D7}"/>
              </a:ext>
            </a:extLst>
          </p:cNvPr>
          <p:cNvSpPr>
            <a:spLocks noGrp="1"/>
          </p:cNvSpPr>
          <p:nvPr>
            <p:ph type="title"/>
          </p:nvPr>
        </p:nvSpPr>
        <p:spPr/>
        <p:txBody>
          <a:bodyPr/>
          <a:lstStyle/>
          <a:p>
            <a:r>
              <a:rPr lang="en-US" dirty="0"/>
              <a:t>Flight Plans</a:t>
            </a:r>
          </a:p>
        </p:txBody>
      </p:sp>
      <p:sp>
        <p:nvSpPr>
          <p:cNvPr id="3" name="Content Placeholder 2">
            <a:extLst>
              <a:ext uri="{FF2B5EF4-FFF2-40B4-BE49-F238E27FC236}">
                <a16:creationId xmlns:a16="http://schemas.microsoft.com/office/drawing/2014/main" id="{1003ABE4-883C-4CDB-A78A-AE032959E3AF}"/>
              </a:ext>
            </a:extLst>
          </p:cNvPr>
          <p:cNvSpPr>
            <a:spLocks noGrp="1"/>
          </p:cNvSpPr>
          <p:nvPr>
            <p:ph idx="1"/>
          </p:nvPr>
        </p:nvSpPr>
        <p:spPr/>
        <p:txBody>
          <a:bodyPr/>
          <a:lstStyle/>
          <a:p>
            <a:r>
              <a:rPr lang="en-US" dirty="0"/>
              <a:t>Record flight plan information </a:t>
            </a:r>
          </a:p>
          <a:p>
            <a:pPr lvl="1"/>
            <a:r>
              <a:rPr lang="en-US" dirty="0"/>
              <a:t>Use authorized abbreviations when possible</a:t>
            </a:r>
          </a:p>
          <a:p>
            <a:r>
              <a:rPr lang="en-US" dirty="0"/>
              <a:t>Flight plans filed directly with the center:</a:t>
            </a:r>
          </a:p>
          <a:p>
            <a:pPr lvl="1"/>
            <a:r>
              <a:rPr lang="en-US" dirty="0"/>
              <a:t>Record all items given by the pilot either on a flight progress strip or flight data entry, or voice recorder</a:t>
            </a:r>
          </a:p>
          <a:p>
            <a:pPr lvl="1"/>
            <a:r>
              <a:rPr lang="en-US" dirty="0"/>
              <a:t>If a voice recorder is used</a:t>
            </a:r>
          </a:p>
          <a:p>
            <a:pPr lvl="2"/>
            <a:r>
              <a:rPr lang="en-US" sz="2400" dirty="0"/>
              <a:t>Enter in block 26 of the flight progress strip the sector or position number to identify where the information may be found in the event search and rescue (SAR) activities become necessary</a:t>
            </a:r>
          </a:p>
          <a:p>
            <a:pPr lvl="1"/>
            <a:endParaRPr lang="en-US" dirty="0"/>
          </a:p>
          <a:p>
            <a:endParaRPr lang="en-US" dirty="0"/>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2</a:t>
            </a:fld>
            <a:endParaRPr lang="en-US" dirty="0"/>
          </a:p>
        </p:txBody>
      </p:sp>
    </p:spTree>
    <p:extLst>
      <p:ext uri="{BB962C8B-B14F-4D97-AF65-F5344CB8AC3E}">
        <p14:creationId xmlns:p14="http://schemas.microsoft.com/office/powerpoint/2010/main" val="136397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C997-5C88-4250-9EEF-E85CF9806A97}"/>
              </a:ext>
            </a:extLst>
          </p:cNvPr>
          <p:cNvSpPr>
            <a:spLocks noGrp="1"/>
          </p:cNvSpPr>
          <p:nvPr>
            <p:ph type="title"/>
          </p:nvPr>
        </p:nvSpPr>
        <p:spPr/>
        <p:txBody>
          <a:bodyPr/>
          <a:lstStyle/>
          <a:p>
            <a:r>
              <a:rPr lang="en-US" dirty="0"/>
              <a:t>Flight Plans </a:t>
            </a:r>
            <a:r>
              <a:rPr lang="en-US" sz="3200" i="1" dirty="0"/>
              <a:t>(Cont’d)</a:t>
            </a:r>
            <a:endParaRPr lang="en-US" i="1" dirty="0"/>
          </a:p>
        </p:txBody>
      </p:sp>
      <p:sp>
        <p:nvSpPr>
          <p:cNvPr id="3" name="Content Placeholder 2">
            <a:extLst>
              <a:ext uri="{FF2B5EF4-FFF2-40B4-BE49-F238E27FC236}">
                <a16:creationId xmlns:a16="http://schemas.microsoft.com/office/drawing/2014/main" id="{E9360170-F16F-49CB-97F1-ADE1C3BB5111}"/>
              </a:ext>
            </a:extLst>
          </p:cNvPr>
          <p:cNvSpPr>
            <a:spLocks noGrp="1"/>
          </p:cNvSpPr>
          <p:nvPr>
            <p:ph idx="1"/>
          </p:nvPr>
        </p:nvSpPr>
        <p:spPr/>
        <p:txBody>
          <a:bodyPr/>
          <a:lstStyle/>
          <a:p>
            <a:r>
              <a:rPr lang="en-US" dirty="0"/>
              <a:t>Except during EAS FDP operation, forward the flight plan information to the appropriate ATC facility, FSS, or BASOPS</a:t>
            </a:r>
          </a:p>
          <a:p>
            <a:r>
              <a:rPr lang="en-US" dirty="0" smtClean="0"/>
              <a:t>During </a:t>
            </a:r>
            <a:r>
              <a:rPr lang="en-US" dirty="0"/>
              <a:t>EAS FDP operation, the above manual actions are required in cases where the data is not forwarded automatically by the </a:t>
            </a:r>
            <a:r>
              <a:rPr lang="en-US" dirty="0" smtClean="0"/>
              <a:t>computer</a:t>
            </a:r>
          </a:p>
          <a:p>
            <a:r>
              <a:rPr lang="en-US" dirty="0"/>
              <a:t>Forward proposed tower </a:t>
            </a:r>
            <a:r>
              <a:rPr lang="en-US" dirty="0" err="1"/>
              <a:t>en</a:t>
            </a:r>
            <a:r>
              <a:rPr lang="en-US" dirty="0"/>
              <a:t> route flight plans and any related amendments to the appropriate departure terminal facility</a:t>
            </a:r>
          </a:p>
          <a:p>
            <a:pPr marL="457200" lvl="1" indent="0">
              <a:buNone/>
            </a:pPr>
            <a:endParaRPr lang="en-US" dirty="0"/>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3</a:t>
            </a:fld>
            <a:endParaRPr lang="en-US" dirty="0"/>
          </a:p>
        </p:txBody>
      </p:sp>
    </p:spTree>
    <p:extLst>
      <p:ext uri="{BB962C8B-B14F-4D97-AF65-F5344CB8AC3E}">
        <p14:creationId xmlns:p14="http://schemas.microsoft.com/office/powerpoint/2010/main" val="3768597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5FF0-D6E2-4F04-A6D3-BCD1FA9038D7}"/>
              </a:ext>
            </a:extLst>
          </p:cNvPr>
          <p:cNvSpPr>
            <a:spLocks noGrp="1"/>
          </p:cNvSpPr>
          <p:nvPr>
            <p:ph type="title"/>
          </p:nvPr>
        </p:nvSpPr>
        <p:spPr/>
        <p:txBody>
          <a:bodyPr/>
          <a:lstStyle/>
          <a:p>
            <a:r>
              <a:rPr lang="en-US" dirty="0"/>
              <a:t>IFR Flight Progress Data</a:t>
            </a:r>
          </a:p>
        </p:txBody>
      </p:sp>
      <p:sp>
        <p:nvSpPr>
          <p:cNvPr id="3" name="Content Placeholder 2">
            <a:extLst>
              <a:ext uri="{FF2B5EF4-FFF2-40B4-BE49-F238E27FC236}">
                <a16:creationId xmlns:a16="http://schemas.microsoft.com/office/drawing/2014/main" id="{1003ABE4-883C-4CDB-A78A-AE032959E3AF}"/>
              </a:ext>
            </a:extLst>
          </p:cNvPr>
          <p:cNvSpPr>
            <a:spLocks noGrp="1"/>
          </p:cNvSpPr>
          <p:nvPr>
            <p:ph idx="1"/>
          </p:nvPr>
        </p:nvSpPr>
        <p:spPr/>
        <p:txBody>
          <a:bodyPr/>
          <a:lstStyle/>
          <a:p>
            <a:r>
              <a:rPr lang="en-US" dirty="0"/>
              <a:t>Forward control information from controller to controller within a facility, </a:t>
            </a:r>
            <a:r>
              <a:rPr lang="en-US" dirty="0" smtClean="0"/>
              <a:t>then </a:t>
            </a:r>
            <a:r>
              <a:rPr lang="en-US" dirty="0"/>
              <a:t>to the receiving facility as the aircraft progresses along its route</a:t>
            </a:r>
          </a:p>
          <a:p>
            <a:pPr lvl="1"/>
            <a:r>
              <a:rPr lang="en-US" dirty="0"/>
              <a:t>Use computer equipment in lieu of manual coordination procedures </a:t>
            </a:r>
          </a:p>
          <a:p>
            <a:pPr lvl="2"/>
            <a:r>
              <a:rPr lang="en-US" dirty="0"/>
              <a:t>When appropriate, use voice communication</a:t>
            </a:r>
          </a:p>
          <a:p>
            <a:pPr lvl="2"/>
            <a:r>
              <a:rPr lang="en-US" dirty="0"/>
              <a:t>Do not use the remarks section of flight progress strips to pass control information</a:t>
            </a:r>
          </a:p>
          <a:p>
            <a:endParaRPr lang="en-US" dirty="0"/>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4</a:t>
            </a:fld>
            <a:endParaRPr lang="en-US" dirty="0"/>
          </a:p>
        </p:txBody>
      </p:sp>
    </p:spTree>
    <p:extLst>
      <p:ext uri="{BB962C8B-B14F-4D97-AF65-F5344CB8AC3E}">
        <p14:creationId xmlns:p14="http://schemas.microsoft.com/office/powerpoint/2010/main" val="404561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0EF8-1ED3-459A-AD5E-BA074CF1E4CB}"/>
              </a:ext>
            </a:extLst>
          </p:cNvPr>
          <p:cNvSpPr>
            <a:spLocks noGrp="1"/>
          </p:cNvSpPr>
          <p:nvPr>
            <p:ph type="title"/>
          </p:nvPr>
        </p:nvSpPr>
        <p:spPr/>
        <p:txBody>
          <a:bodyPr/>
          <a:lstStyle/>
          <a:p>
            <a:r>
              <a:rPr lang="en-US" dirty="0"/>
              <a:t>IFR Flight Progress Data </a:t>
            </a:r>
            <a:r>
              <a:rPr lang="en-US" sz="3200" i="1" dirty="0"/>
              <a:t>(Cont’d) </a:t>
            </a:r>
            <a:endParaRPr lang="en-US" i="1" dirty="0"/>
          </a:p>
        </p:txBody>
      </p:sp>
      <p:sp>
        <p:nvSpPr>
          <p:cNvPr id="3" name="Content Placeholder 2">
            <a:extLst>
              <a:ext uri="{FF2B5EF4-FFF2-40B4-BE49-F238E27FC236}">
                <a16:creationId xmlns:a16="http://schemas.microsoft.com/office/drawing/2014/main" id="{0852EF4F-AFDF-43CF-810B-F3E7892E5109}"/>
              </a:ext>
            </a:extLst>
          </p:cNvPr>
          <p:cNvSpPr>
            <a:spLocks noGrp="1"/>
          </p:cNvSpPr>
          <p:nvPr>
            <p:ph idx="1"/>
          </p:nvPr>
        </p:nvSpPr>
        <p:spPr/>
        <p:txBody>
          <a:bodyPr/>
          <a:lstStyle/>
          <a:p>
            <a:r>
              <a:rPr lang="en-US" dirty="0"/>
              <a:t>Ensure that flight plan and control information are correct and up-to-date</a:t>
            </a:r>
          </a:p>
          <a:p>
            <a:r>
              <a:rPr lang="en-US" dirty="0"/>
              <a:t>Forward flight plan information at least 15 minutes before the aircraft is estimated to enter the receiving facility’s area</a:t>
            </a:r>
          </a:p>
          <a:p>
            <a:pPr lvl="1"/>
            <a:r>
              <a:rPr lang="en-US" dirty="0"/>
              <a:t>When covered by a letter of agreement/facility directive, the time requirement may be reduced</a:t>
            </a:r>
          </a:p>
          <a:p>
            <a:endParaRPr lang="en-US" dirty="0"/>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5</a:t>
            </a:fld>
            <a:endParaRPr lang="en-US" dirty="0"/>
          </a:p>
        </p:txBody>
      </p:sp>
    </p:spTree>
    <p:extLst>
      <p:ext uri="{BB962C8B-B14F-4D97-AF65-F5344CB8AC3E}">
        <p14:creationId xmlns:p14="http://schemas.microsoft.com/office/powerpoint/2010/main" val="998823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N32FJ strip">
            <a:extLst>
              <a:ext uri="{FF2B5EF4-FFF2-40B4-BE49-F238E27FC236}">
                <a16:creationId xmlns:a16="http://schemas.microsoft.com/office/drawing/2014/main" id="{BDF10884-A375-4786-BE9D-C45BAC919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4612"/>
            <a:ext cx="9144000" cy="1817282"/>
          </a:xfrm>
          <a:prstGeom prst="rect">
            <a:avLst/>
          </a:prstGeom>
        </p:spPr>
      </p:pic>
      <p:sp>
        <p:nvSpPr>
          <p:cNvPr id="2" name="Title 1">
            <a:extLst>
              <a:ext uri="{FF2B5EF4-FFF2-40B4-BE49-F238E27FC236}">
                <a16:creationId xmlns:a16="http://schemas.microsoft.com/office/drawing/2014/main" id="{49050EF8-1ED3-459A-AD5E-BA074CF1E4CB}"/>
              </a:ext>
            </a:extLst>
          </p:cNvPr>
          <p:cNvSpPr>
            <a:spLocks noGrp="1"/>
          </p:cNvSpPr>
          <p:nvPr>
            <p:ph type="title"/>
          </p:nvPr>
        </p:nvSpPr>
        <p:spPr/>
        <p:txBody>
          <a:bodyPr/>
          <a:lstStyle/>
          <a:p>
            <a:r>
              <a:rPr lang="en-US" dirty="0"/>
              <a:t>IFR Flight Progress Data </a:t>
            </a:r>
            <a:r>
              <a:rPr lang="en-US" sz="3200" i="1" dirty="0"/>
              <a:t>(Cont’d) </a:t>
            </a:r>
            <a:endParaRPr lang="en-US" i="1" dirty="0"/>
          </a:p>
        </p:txBody>
      </p:sp>
      <p:sp>
        <p:nvSpPr>
          <p:cNvPr id="3" name="Content Placeholder 2">
            <a:extLst>
              <a:ext uri="{FF2B5EF4-FFF2-40B4-BE49-F238E27FC236}">
                <a16:creationId xmlns:a16="http://schemas.microsoft.com/office/drawing/2014/main" id="{0852EF4F-AFDF-43CF-810B-F3E7892E5109}"/>
              </a:ext>
            </a:extLst>
          </p:cNvPr>
          <p:cNvSpPr>
            <a:spLocks noGrp="1"/>
          </p:cNvSpPr>
          <p:nvPr>
            <p:ph idx="1"/>
          </p:nvPr>
        </p:nvSpPr>
        <p:spPr>
          <a:xfrm>
            <a:off x="493776" y="1135593"/>
            <a:ext cx="8366478" cy="738364"/>
          </a:xfrm>
        </p:spPr>
        <p:txBody>
          <a:bodyPr/>
          <a:lstStyle/>
          <a:p>
            <a:r>
              <a:rPr lang="en-US" dirty="0"/>
              <a:t>Forward the following information:</a:t>
            </a:r>
          </a:p>
          <a:p>
            <a:endParaRPr lang="en-US" dirty="0"/>
          </a:p>
        </p:txBody>
      </p:sp>
      <p:sp>
        <p:nvSpPr>
          <p:cNvPr id="6" name="Time Fix">
            <a:extLst>
              <a:ext uri="{FF2B5EF4-FFF2-40B4-BE49-F238E27FC236}">
                <a16:creationId xmlns:a16="http://schemas.microsoft.com/office/drawing/2014/main" id="{A82885D3-A3E2-4445-9BA9-1311470AE55A}"/>
              </a:ext>
            </a:extLst>
          </p:cNvPr>
          <p:cNvSpPr/>
          <p:nvPr/>
        </p:nvSpPr>
        <p:spPr bwMode="auto">
          <a:xfrm>
            <a:off x="2243196" y="1939995"/>
            <a:ext cx="818990" cy="1690726"/>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7" name="Block 28">
            <a:extLst>
              <a:ext uri="{FF2B5EF4-FFF2-40B4-BE49-F238E27FC236}">
                <a16:creationId xmlns:a16="http://schemas.microsoft.com/office/drawing/2014/main" id="{607B9FF4-C828-49B9-A064-5F073F0CC70C}"/>
              </a:ext>
            </a:extLst>
          </p:cNvPr>
          <p:cNvSpPr/>
          <p:nvPr/>
        </p:nvSpPr>
        <p:spPr bwMode="auto">
          <a:xfrm>
            <a:off x="7789516" y="2469033"/>
            <a:ext cx="1149350" cy="668441"/>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b="1" dirty="0">
              <a:solidFill>
                <a:srgbClr val="0000FF"/>
              </a:solidFill>
              <a:latin typeface="Arial" pitchFamily="44" charset="0"/>
            </a:endParaRPr>
          </a:p>
        </p:txBody>
      </p:sp>
      <p:sp>
        <p:nvSpPr>
          <p:cNvPr id="8" name="ALT 340">
            <a:extLst>
              <a:ext uri="{FF2B5EF4-FFF2-40B4-BE49-F238E27FC236}">
                <a16:creationId xmlns:a16="http://schemas.microsoft.com/office/drawing/2014/main" id="{8B074628-EEC1-4CBA-98C1-C0A24E079BBE}"/>
              </a:ext>
            </a:extLst>
          </p:cNvPr>
          <p:cNvSpPr/>
          <p:nvPr/>
        </p:nvSpPr>
        <p:spPr bwMode="auto">
          <a:xfrm>
            <a:off x="3546773" y="2141802"/>
            <a:ext cx="649143" cy="412127"/>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9" name="N32FJ">
            <a:extLst>
              <a:ext uri="{FF2B5EF4-FFF2-40B4-BE49-F238E27FC236}">
                <a16:creationId xmlns:a16="http://schemas.microsoft.com/office/drawing/2014/main" id="{56C18C26-2E05-4E73-A392-F25B845E19BE}"/>
              </a:ext>
            </a:extLst>
          </p:cNvPr>
          <p:cNvSpPr/>
          <p:nvPr/>
        </p:nvSpPr>
        <p:spPr bwMode="auto">
          <a:xfrm>
            <a:off x="303389" y="2081981"/>
            <a:ext cx="933017" cy="387053"/>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sz="1400" b="1" dirty="0">
              <a:solidFill>
                <a:srgbClr val="0000FF"/>
              </a:solidFill>
              <a:latin typeface="Arial" pitchFamily="44" charset="0"/>
            </a:endParaRPr>
          </a:p>
        </p:txBody>
      </p:sp>
      <p:sp>
        <p:nvSpPr>
          <p:cNvPr id="10" name="T462">
            <a:extLst>
              <a:ext uri="{FF2B5EF4-FFF2-40B4-BE49-F238E27FC236}">
                <a16:creationId xmlns:a16="http://schemas.microsoft.com/office/drawing/2014/main" id="{1D2F1286-4A9A-4FF2-81D1-95FE8B19E688}"/>
              </a:ext>
            </a:extLst>
          </p:cNvPr>
          <p:cNvSpPr/>
          <p:nvPr/>
        </p:nvSpPr>
        <p:spPr bwMode="auto">
          <a:xfrm>
            <a:off x="426153" y="2871654"/>
            <a:ext cx="523311" cy="243685"/>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sz="1400" b="1" dirty="0">
              <a:solidFill>
                <a:srgbClr val="0000FF"/>
              </a:solidFill>
              <a:latin typeface="Arial" pitchFamily="44" charset="0"/>
            </a:endParaRPr>
          </a:p>
        </p:txBody>
      </p:sp>
      <p:sp>
        <p:nvSpPr>
          <p:cNvPr id="11" name="Type">
            <a:extLst>
              <a:ext uri="{FF2B5EF4-FFF2-40B4-BE49-F238E27FC236}">
                <a16:creationId xmlns:a16="http://schemas.microsoft.com/office/drawing/2014/main" id="{786EDE61-43AC-4AD5-A911-15005F3DD7BF}"/>
              </a:ext>
            </a:extLst>
          </p:cNvPr>
          <p:cNvSpPr/>
          <p:nvPr/>
        </p:nvSpPr>
        <p:spPr bwMode="auto">
          <a:xfrm>
            <a:off x="426153" y="2652209"/>
            <a:ext cx="761092" cy="219445"/>
          </a:xfrm>
          <a:prstGeom prst="roundRect">
            <a:avLst/>
          </a:prstGeom>
          <a:noFill/>
          <a:ln w="38100" cap="flat" cmpd="sng" algn="ctr">
            <a:solidFill>
              <a:srgbClr val="009600"/>
            </a:solidFill>
            <a:prstDash val="solid"/>
            <a:round/>
            <a:headEnd type="none" w="med" len="med"/>
            <a:tailEnd type="none" w="med" len="med"/>
          </a:ln>
          <a:effectLst/>
        </p:spPr>
        <p:txBody>
          <a:bodyPr lIns="18288" tIns="0" rIns="18288" bIns="0"/>
          <a:lstStyle/>
          <a:p>
            <a:pPr>
              <a:defRPr/>
            </a:pPr>
            <a:endParaRPr lang="en-US" sz="1400" b="1" dirty="0">
              <a:solidFill>
                <a:srgbClr val="0000FF"/>
              </a:solidFill>
              <a:latin typeface="Arial" pitchFamily="44" charset="0"/>
            </a:endParaRPr>
          </a:p>
        </p:txBody>
      </p:sp>
      <p:sp>
        <p:nvSpPr>
          <p:cNvPr id="12" name="KMKC">
            <a:extLst>
              <a:ext uri="{FF2B5EF4-FFF2-40B4-BE49-F238E27FC236}">
                <a16:creationId xmlns:a16="http://schemas.microsoft.com/office/drawing/2014/main" id="{FB90D610-B7A9-4C38-AFAE-4CF6E04C94F4}"/>
              </a:ext>
            </a:extLst>
          </p:cNvPr>
          <p:cNvSpPr/>
          <p:nvPr/>
        </p:nvSpPr>
        <p:spPr bwMode="auto">
          <a:xfrm>
            <a:off x="5342345" y="2002598"/>
            <a:ext cx="542347" cy="210429"/>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13" name="Remarks">
            <a:extLst>
              <a:ext uri="{FF2B5EF4-FFF2-40B4-BE49-F238E27FC236}">
                <a16:creationId xmlns:a16="http://schemas.microsoft.com/office/drawing/2014/main" id="{CD4A33E8-0717-4F12-AC74-F581147F79BB}"/>
              </a:ext>
            </a:extLst>
          </p:cNvPr>
          <p:cNvSpPr/>
          <p:nvPr/>
        </p:nvSpPr>
        <p:spPr bwMode="auto">
          <a:xfrm>
            <a:off x="5342345" y="2935342"/>
            <a:ext cx="2022035" cy="695380"/>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sz="1600" b="1" dirty="0">
              <a:solidFill>
                <a:srgbClr val="0000FF"/>
              </a:solidFill>
              <a:latin typeface="Arial" pitchFamily="44" charset="0"/>
            </a:endParaRPr>
          </a:p>
        </p:txBody>
      </p:sp>
      <p:sp>
        <p:nvSpPr>
          <p:cNvPr id="14" name="Code">
            <a:extLst>
              <a:ext uri="{FF2B5EF4-FFF2-40B4-BE49-F238E27FC236}">
                <a16:creationId xmlns:a16="http://schemas.microsoft.com/office/drawing/2014/main" id="{3D0BF2BE-B274-41D7-9D7C-AF02568C170C}"/>
              </a:ext>
            </a:extLst>
          </p:cNvPr>
          <p:cNvSpPr/>
          <p:nvPr/>
        </p:nvSpPr>
        <p:spPr bwMode="auto">
          <a:xfrm>
            <a:off x="7959202" y="1939521"/>
            <a:ext cx="809978" cy="365839"/>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b="1" dirty="0">
              <a:solidFill>
                <a:srgbClr val="0000FF"/>
              </a:solidFill>
              <a:latin typeface="Arial" pitchFamily="44" charset="0"/>
            </a:endParaRPr>
          </a:p>
        </p:txBody>
      </p:sp>
      <p:sp>
        <p:nvSpPr>
          <p:cNvPr id="16" name="Type">
            <a:extLst>
              <a:ext uri="{FF2B5EF4-FFF2-40B4-BE49-F238E27FC236}">
                <a16:creationId xmlns:a16="http://schemas.microsoft.com/office/drawing/2014/main" id="{A53C3D09-A106-4DD7-90F6-E8EB9916FF95}"/>
              </a:ext>
            </a:extLst>
          </p:cNvPr>
          <p:cNvSpPr txBox="1"/>
          <p:nvPr/>
        </p:nvSpPr>
        <p:spPr>
          <a:xfrm>
            <a:off x="1272885" y="4162838"/>
            <a:ext cx="6598228" cy="1508105"/>
          </a:xfrm>
          <a:prstGeom prst="rect">
            <a:avLst/>
          </a:prstGeom>
          <a:noFill/>
        </p:spPr>
        <p:txBody>
          <a:bodyPr wrap="square" rtlCol="0">
            <a:spAutoFit/>
          </a:bodyPr>
          <a:lstStyle/>
          <a:p>
            <a:pPr algn="l"/>
            <a:r>
              <a:rPr lang="en-US" sz="2800" b="1" dirty="0" smtClean="0"/>
              <a:t>Type of aircraft and equipment suffix, </a:t>
            </a:r>
          </a:p>
          <a:p>
            <a:pPr algn="l"/>
            <a:r>
              <a:rPr lang="en-US" sz="2800" b="1" dirty="0" smtClean="0"/>
              <a:t>number of aircraft if </a:t>
            </a:r>
            <a:r>
              <a:rPr lang="en-US" sz="2800" b="1" dirty="0"/>
              <a:t>more than </a:t>
            </a:r>
            <a:r>
              <a:rPr lang="en-US" sz="2800" b="1" dirty="0" smtClean="0"/>
              <a:t>one,  </a:t>
            </a:r>
          </a:p>
          <a:p>
            <a:pPr algn="l"/>
            <a:r>
              <a:rPr lang="en-US" sz="2800" b="1" dirty="0" smtClean="0"/>
              <a:t>heavy </a:t>
            </a:r>
            <a:r>
              <a:rPr lang="en-US" sz="2800" b="1" dirty="0"/>
              <a:t>indicator “H/” (if </a:t>
            </a:r>
            <a:r>
              <a:rPr lang="en-US" sz="2800" b="1" dirty="0" smtClean="0"/>
              <a:t>appropriate)</a:t>
            </a:r>
            <a:endParaRPr lang="en-US" sz="2800" b="1" dirty="0"/>
          </a:p>
          <a:p>
            <a:pPr algn="l"/>
            <a:endParaRPr lang="en-US" dirty="0"/>
          </a:p>
        </p:txBody>
      </p:sp>
      <p:sp>
        <p:nvSpPr>
          <p:cNvPr id="17" name="Aircraft ID">
            <a:extLst>
              <a:ext uri="{FF2B5EF4-FFF2-40B4-BE49-F238E27FC236}">
                <a16:creationId xmlns:a16="http://schemas.microsoft.com/office/drawing/2014/main" id="{127FAC3B-7097-4EC1-8BF4-37998AD5AA25}"/>
              </a:ext>
            </a:extLst>
          </p:cNvPr>
          <p:cNvSpPr txBox="1"/>
          <p:nvPr/>
        </p:nvSpPr>
        <p:spPr>
          <a:xfrm>
            <a:off x="2566791" y="4162838"/>
            <a:ext cx="4010416" cy="646331"/>
          </a:xfrm>
          <a:prstGeom prst="rect">
            <a:avLst/>
          </a:prstGeom>
          <a:noFill/>
        </p:spPr>
        <p:txBody>
          <a:bodyPr wrap="square" rtlCol="0">
            <a:spAutoFit/>
          </a:bodyPr>
          <a:lstStyle/>
          <a:p>
            <a:r>
              <a:rPr lang="en-US" sz="2800" b="1" dirty="0"/>
              <a:t>Aircraft identification</a:t>
            </a:r>
          </a:p>
          <a:p>
            <a:endParaRPr lang="en-US" dirty="0"/>
          </a:p>
        </p:txBody>
      </p:sp>
      <p:sp>
        <p:nvSpPr>
          <p:cNvPr id="18" name="ALT receiving fac">
            <a:extLst>
              <a:ext uri="{FF2B5EF4-FFF2-40B4-BE49-F238E27FC236}">
                <a16:creationId xmlns:a16="http://schemas.microsoft.com/office/drawing/2014/main" id="{55D8C804-99FB-4065-B727-FA5128CC6A0B}"/>
              </a:ext>
            </a:extLst>
          </p:cNvPr>
          <p:cNvSpPr txBox="1"/>
          <p:nvPr/>
        </p:nvSpPr>
        <p:spPr>
          <a:xfrm>
            <a:off x="1834172" y="4162838"/>
            <a:ext cx="5475655" cy="1384995"/>
          </a:xfrm>
          <a:prstGeom prst="rect">
            <a:avLst/>
          </a:prstGeom>
          <a:noFill/>
        </p:spPr>
        <p:txBody>
          <a:bodyPr wrap="square" rtlCol="0">
            <a:spAutoFit/>
          </a:bodyPr>
          <a:lstStyle/>
          <a:p>
            <a:r>
              <a:rPr lang="en-US" sz="2800" b="1" dirty="0"/>
              <a:t>Altitude at which aircraft will enter receiving facility’s area if other than assigned</a:t>
            </a:r>
          </a:p>
        </p:txBody>
      </p:sp>
      <p:sp>
        <p:nvSpPr>
          <p:cNvPr id="19" name="Assigned altitude and ETA">
            <a:extLst>
              <a:ext uri="{FF2B5EF4-FFF2-40B4-BE49-F238E27FC236}">
                <a16:creationId xmlns:a16="http://schemas.microsoft.com/office/drawing/2014/main" id="{5BCAA67C-C451-4D63-A77F-69B0B3BEAF18}"/>
              </a:ext>
            </a:extLst>
          </p:cNvPr>
          <p:cNvSpPr txBox="1"/>
          <p:nvPr/>
        </p:nvSpPr>
        <p:spPr>
          <a:xfrm>
            <a:off x="1283436" y="4162838"/>
            <a:ext cx="6577127" cy="954107"/>
          </a:xfrm>
          <a:prstGeom prst="rect">
            <a:avLst/>
          </a:prstGeom>
          <a:noFill/>
        </p:spPr>
        <p:txBody>
          <a:bodyPr wrap="square" rtlCol="0">
            <a:spAutoFit/>
          </a:bodyPr>
          <a:lstStyle/>
          <a:p>
            <a:r>
              <a:rPr lang="en-US" sz="2800" b="1" dirty="0"/>
              <a:t>Assigned altitude and ETA over last reporting point/fix in your sector</a:t>
            </a:r>
          </a:p>
        </p:txBody>
      </p:sp>
      <p:sp>
        <p:nvSpPr>
          <p:cNvPr id="20" name="True airspeed">
            <a:extLst>
              <a:ext uri="{FF2B5EF4-FFF2-40B4-BE49-F238E27FC236}">
                <a16:creationId xmlns:a16="http://schemas.microsoft.com/office/drawing/2014/main" id="{660FDB40-853B-4D8A-B3E3-3F861EB861D0}"/>
              </a:ext>
            </a:extLst>
          </p:cNvPr>
          <p:cNvSpPr txBox="1"/>
          <p:nvPr/>
        </p:nvSpPr>
        <p:spPr>
          <a:xfrm>
            <a:off x="3078631" y="4162838"/>
            <a:ext cx="2986736" cy="523220"/>
          </a:xfrm>
          <a:prstGeom prst="rect">
            <a:avLst/>
          </a:prstGeom>
          <a:noFill/>
        </p:spPr>
        <p:txBody>
          <a:bodyPr wrap="square" rtlCol="0">
            <a:spAutoFit/>
          </a:bodyPr>
          <a:lstStyle/>
          <a:p>
            <a:r>
              <a:rPr lang="en-US" sz="2800" b="1" dirty="0"/>
              <a:t>True airspeed</a:t>
            </a:r>
          </a:p>
        </p:txBody>
      </p:sp>
      <p:sp>
        <p:nvSpPr>
          <p:cNvPr id="21" name="Point of departure">
            <a:extLst>
              <a:ext uri="{FF2B5EF4-FFF2-40B4-BE49-F238E27FC236}">
                <a16:creationId xmlns:a16="http://schemas.microsoft.com/office/drawing/2014/main" id="{D000101E-5907-4F7A-A6CE-695B27902599}"/>
              </a:ext>
            </a:extLst>
          </p:cNvPr>
          <p:cNvSpPr txBox="1"/>
          <p:nvPr/>
        </p:nvSpPr>
        <p:spPr>
          <a:xfrm>
            <a:off x="2276526" y="4162838"/>
            <a:ext cx="4590947" cy="954107"/>
          </a:xfrm>
          <a:prstGeom prst="rect">
            <a:avLst/>
          </a:prstGeom>
          <a:noFill/>
        </p:spPr>
        <p:txBody>
          <a:bodyPr wrap="square" rtlCol="0">
            <a:spAutoFit/>
          </a:bodyPr>
          <a:lstStyle/>
          <a:p>
            <a:r>
              <a:rPr lang="en-US" sz="2800" b="1" dirty="0"/>
              <a:t>Point of departure and remaining route of flight</a:t>
            </a:r>
          </a:p>
        </p:txBody>
      </p:sp>
      <p:sp>
        <p:nvSpPr>
          <p:cNvPr id="22" name="Destination airport clearance limit">
            <a:extLst>
              <a:ext uri="{FF2B5EF4-FFF2-40B4-BE49-F238E27FC236}">
                <a16:creationId xmlns:a16="http://schemas.microsoft.com/office/drawing/2014/main" id="{D2BF2229-50C8-4354-B884-0DE78C7A6EFC}"/>
              </a:ext>
            </a:extLst>
          </p:cNvPr>
          <p:cNvSpPr txBox="1"/>
          <p:nvPr/>
        </p:nvSpPr>
        <p:spPr>
          <a:xfrm>
            <a:off x="1834172" y="4162838"/>
            <a:ext cx="5475655" cy="1384995"/>
          </a:xfrm>
          <a:prstGeom prst="rect">
            <a:avLst/>
          </a:prstGeom>
          <a:noFill/>
        </p:spPr>
        <p:txBody>
          <a:bodyPr wrap="square" rtlCol="0">
            <a:spAutoFit/>
          </a:bodyPr>
          <a:lstStyle/>
          <a:p>
            <a:r>
              <a:rPr lang="en-US" sz="2800" b="1" dirty="0"/>
              <a:t>Destination airport, and clearance limit if other than destination airport</a:t>
            </a:r>
          </a:p>
        </p:txBody>
      </p:sp>
      <p:sp>
        <p:nvSpPr>
          <p:cNvPr id="23" name="Requested altitude">
            <a:extLst>
              <a:ext uri="{FF2B5EF4-FFF2-40B4-BE49-F238E27FC236}">
                <a16:creationId xmlns:a16="http://schemas.microsoft.com/office/drawing/2014/main" id="{EADD1B23-45C2-4B2C-A831-7935BDE9EB2C}"/>
              </a:ext>
            </a:extLst>
          </p:cNvPr>
          <p:cNvSpPr txBox="1"/>
          <p:nvPr/>
        </p:nvSpPr>
        <p:spPr>
          <a:xfrm>
            <a:off x="2781852" y="4162838"/>
            <a:ext cx="3580294" cy="523220"/>
          </a:xfrm>
          <a:prstGeom prst="rect">
            <a:avLst/>
          </a:prstGeom>
          <a:noFill/>
        </p:spPr>
        <p:txBody>
          <a:bodyPr wrap="square" rtlCol="0">
            <a:spAutoFit/>
          </a:bodyPr>
          <a:lstStyle/>
          <a:p>
            <a:r>
              <a:rPr lang="en-US" sz="2800" b="1" dirty="0"/>
              <a:t>Requested altitude</a:t>
            </a:r>
          </a:p>
        </p:txBody>
      </p:sp>
      <p:sp>
        <p:nvSpPr>
          <p:cNvPr id="24" name="ETA">
            <a:extLst>
              <a:ext uri="{FF2B5EF4-FFF2-40B4-BE49-F238E27FC236}">
                <a16:creationId xmlns:a16="http://schemas.microsoft.com/office/drawing/2014/main" id="{5E29620D-DE6A-4A98-8052-8CFF66B06CFE}"/>
              </a:ext>
            </a:extLst>
          </p:cNvPr>
          <p:cNvSpPr txBox="1"/>
          <p:nvPr/>
        </p:nvSpPr>
        <p:spPr>
          <a:xfrm>
            <a:off x="2200482" y="4162838"/>
            <a:ext cx="4743035" cy="523220"/>
          </a:xfrm>
          <a:prstGeom prst="rect">
            <a:avLst/>
          </a:prstGeom>
          <a:noFill/>
        </p:spPr>
        <p:txBody>
          <a:bodyPr wrap="square" rtlCol="0">
            <a:spAutoFit/>
          </a:bodyPr>
          <a:lstStyle/>
          <a:p>
            <a:r>
              <a:rPr lang="en-US" sz="2800" b="1" dirty="0"/>
              <a:t>ETA at destination airport</a:t>
            </a:r>
          </a:p>
        </p:txBody>
      </p:sp>
      <p:sp>
        <p:nvSpPr>
          <p:cNvPr id="25" name="Longitudinal separation">
            <a:extLst>
              <a:ext uri="{FF2B5EF4-FFF2-40B4-BE49-F238E27FC236}">
                <a16:creationId xmlns:a16="http://schemas.microsoft.com/office/drawing/2014/main" id="{FD7A6B25-4403-41EC-82F2-2B6D21CA3087}"/>
              </a:ext>
            </a:extLst>
          </p:cNvPr>
          <p:cNvSpPr txBox="1"/>
          <p:nvPr/>
        </p:nvSpPr>
        <p:spPr>
          <a:xfrm>
            <a:off x="546013" y="4162838"/>
            <a:ext cx="8051973" cy="1384995"/>
          </a:xfrm>
          <a:prstGeom prst="rect">
            <a:avLst/>
          </a:prstGeom>
          <a:noFill/>
        </p:spPr>
        <p:txBody>
          <a:bodyPr wrap="square" rtlCol="0">
            <a:spAutoFit/>
          </a:bodyPr>
          <a:lstStyle/>
          <a:p>
            <a:r>
              <a:rPr lang="en-US" sz="2800" b="1" dirty="0"/>
              <a:t>Longitudinal separation being used in nonradar operations between aircraft at the same altitude</a:t>
            </a:r>
          </a:p>
        </p:txBody>
      </p:sp>
      <p:sp>
        <p:nvSpPr>
          <p:cNvPr id="26" name="Additional nonroutine information">
            <a:extLst>
              <a:ext uri="{FF2B5EF4-FFF2-40B4-BE49-F238E27FC236}">
                <a16:creationId xmlns:a16="http://schemas.microsoft.com/office/drawing/2014/main" id="{A3B6BCCD-EB3E-46AB-B4CC-FE1CD8834E22}"/>
              </a:ext>
            </a:extLst>
          </p:cNvPr>
          <p:cNvSpPr txBox="1"/>
          <p:nvPr/>
        </p:nvSpPr>
        <p:spPr>
          <a:xfrm>
            <a:off x="1834172" y="4162838"/>
            <a:ext cx="5475655" cy="954107"/>
          </a:xfrm>
          <a:prstGeom prst="rect">
            <a:avLst/>
          </a:prstGeom>
          <a:noFill/>
        </p:spPr>
        <p:txBody>
          <a:bodyPr wrap="square" rtlCol="0">
            <a:spAutoFit/>
          </a:bodyPr>
          <a:lstStyle/>
          <a:p>
            <a:r>
              <a:rPr lang="en-US" sz="2800" b="1" dirty="0"/>
              <a:t>Additional nonroutine information</a:t>
            </a:r>
          </a:p>
        </p:txBody>
      </p:sp>
      <p:sp>
        <p:nvSpPr>
          <p:cNvPr id="27" name="Assigned Beacon Code">
            <a:extLst>
              <a:ext uri="{FF2B5EF4-FFF2-40B4-BE49-F238E27FC236}">
                <a16:creationId xmlns:a16="http://schemas.microsoft.com/office/drawing/2014/main" id="{21C3844C-FEDF-48A7-B97F-C500C688B858}"/>
              </a:ext>
            </a:extLst>
          </p:cNvPr>
          <p:cNvSpPr txBox="1"/>
          <p:nvPr/>
        </p:nvSpPr>
        <p:spPr>
          <a:xfrm>
            <a:off x="2308610" y="4162838"/>
            <a:ext cx="4526779" cy="523220"/>
          </a:xfrm>
          <a:prstGeom prst="rect">
            <a:avLst/>
          </a:prstGeom>
          <a:noFill/>
        </p:spPr>
        <p:txBody>
          <a:bodyPr wrap="square" rtlCol="0">
            <a:spAutoFit/>
          </a:bodyPr>
          <a:lstStyle/>
          <a:p>
            <a:r>
              <a:rPr lang="en-US" sz="2800" b="1" dirty="0"/>
              <a:t>Assigned Beacon Code</a:t>
            </a:r>
            <a:endParaRPr lang="en-US" dirty="0"/>
          </a:p>
        </p:txBody>
      </p:sp>
      <p:sp>
        <p:nvSpPr>
          <p:cNvPr id="31" name="180 RED">
            <a:extLst>
              <a:ext uri="{FF2B5EF4-FFF2-40B4-BE49-F238E27FC236}">
                <a16:creationId xmlns:a16="http://schemas.microsoft.com/office/drawing/2014/main" id="{9F877A78-C050-40CB-93F2-B79BA6809598}"/>
              </a:ext>
            </a:extLst>
          </p:cNvPr>
          <p:cNvSpPr/>
          <p:nvPr/>
        </p:nvSpPr>
        <p:spPr bwMode="auto">
          <a:xfrm>
            <a:off x="3761904" y="2961181"/>
            <a:ext cx="758583" cy="467819"/>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33" name="KDAL">
            <a:extLst>
              <a:ext uri="{FF2B5EF4-FFF2-40B4-BE49-F238E27FC236}">
                <a16:creationId xmlns:a16="http://schemas.microsoft.com/office/drawing/2014/main" id="{0FE7EF76-1B3E-48E2-9233-872CCA2A71B8}"/>
              </a:ext>
            </a:extLst>
          </p:cNvPr>
          <p:cNvSpPr/>
          <p:nvPr/>
        </p:nvSpPr>
        <p:spPr bwMode="auto">
          <a:xfrm>
            <a:off x="5391502" y="2600529"/>
            <a:ext cx="444033" cy="218826"/>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34" name="ETA">
            <a:extLst>
              <a:ext uri="{FF2B5EF4-FFF2-40B4-BE49-F238E27FC236}">
                <a16:creationId xmlns:a16="http://schemas.microsoft.com/office/drawing/2014/main" id="{8AC7D595-C35C-4B0D-A1BF-BEECA81D8486}"/>
              </a:ext>
            </a:extLst>
          </p:cNvPr>
          <p:cNvSpPr/>
          <p:nvPr/>
        </p:nvSpPr>
        <p:spPr bwMode="auto">
          <a:xfrm>
            <a:off x="5884692" y="2595656"/>
            <a:ext cx="444033" cy="218826"/>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35" name="TUL MLC FINGR5">
            <a:extLst>
              <a:ext uri="{FF2B5EF4-FFF2-40B4-BE49-F238E27FC236}">
                <a16:creationId xmlns:a16="http://schemas.microsoft.com/office/drawing/2014/main" id="{BB11AAED-C87C-493B-9736-5A4737CDDAC7}"/>
              </a:ext>
            </a:extLst>
          </p:cNvPr>
          <p:cNvSpPr/>
          <p:nvPr/>
        </p:nvSpPr>
        <p:spPr bwMode="auto">
          <a:xfrm>
            <a:off x="5391502" y="2385227"/>
            <a:ext cx="1651177" cy="210429"/>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nchor="t" anchorCtr="0"/>
          <a:lstStyle/>
          <a:p>
            <a:pPr algn="ctr">
              <a:defRPr/>
            </a:pPr>
            <a:endParaRPr lang="en-US" b="1" dirty="0">
              <a:solidFill>
                <a:srgbClr val="0000FF"/>
              </a:solidFill>
              <a:latin typeface="Arial" pitchFamily="44" charset="0"/>
            </a:endParaRPr>
          </a:p>
        </p:txBody>
      </p:sp>
      <p:sp>
        <p:nvSpPr>
          <p:cNvPr id="38" name="Block 24">
            <a:extLst>
              <a:ext uri="{FF2B5EF4-FFF2-40B4-BE49-F238E27FC236}">
                <a16:creationId xmlns:a16="http://schemas.microsoft.com/office/drawing/2014/main" id="{B9DCA25A-F989-4656-87EA-3E261521A835}"/>
              </a:ext>
            </a:extLst>
          </p:cNvPr>
          <p:cNvSpPr/>
          <p:nvPr/>
        </p:nvSpPr>
        <p:spPr bwMode="auto">
          <a:xfrm>
            <a:off x="4766378" y="3272017"/>
            <a:ext cx="453827" cy="348467"/>
          </a:xfrm>
          <a:prstGeom prst="roundRect">
            <a:avLst/>
          </a:prstGeom>
          <a:noFill/>
          <a:ln w="38100" cap="flat" cmpd="sng" algn="ctr">
            <a:solidFill>
              <a:srgbClr val="009600"/>
            </a:solidFill>
            <a:prstDash val="solid"/>
            <a:round/>
            <a:headEnd type="none" w="med" len="med"/>
            <a:tailEnd type="none" w="med" len="med"/>
          </a:ln>
          <a:effectLst/>
        </p:spPr>
        <p:txBody>
          <a:bodyPr lIns="18288" tIns="9144" rIns="18288" bIns="0"/>
          <a:lstStyle/>
          <a:p>
            <a:pPr>
              <a:defRPr/>
            </a:pPr>
            <a:endParaRPr lang="en-US" sz="1600" b="1" dirty="0">
              <a:solidFill>
                <a:srgbClr val="0000FF"/>
              </a:solidFill>
              <a:latin typeface="Arial" pitchFamily="44" charset="0"/>
            </a:endParaRPr>
          </a:p>
        </p:txBody>
      </p:sp>
      <p:pic>
        <p:nvPicPr>
          <p:cNvPr id="32" name="Click icon">
            <a:extLst>
              <a:ext uri="{FF2B5EF4-FFF2-40B4-BE49-F238E27FC236}">
                <a16:creationId xmlns:a16="http://schemas.microsoft.com/office/drawing/2014/main" id="{53F8302E-D52A-4ACA-B2FA-219A681CA8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37"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6</a:t>
            </a:fld>
            <a:endParaRPr lang="en-US" dirty="0"/>
          </a:p>
        </p:txBody>
      </p:sp>
    </p:spTree>
    <p:extLst>
      <p:ext uri="{BB962C8B-B14F-4D97-AF65-F5344CB8AC3E}">
        <p14:creationId xmlns:p14="http://schemas.microsoft.com/office/powerpoint/2010/main" val="387859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2"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2"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ntr" presetSubtype="0" fill="hold" grpId="2"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2"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5"/>
                                        </p:tgtEl>
                                        <p:attrNameLst>
                                          <p:attrName>style.visibility</p:attrName>
                                        </p:attrNameLst>
                                      </p:cBhvr>
                                      <p:to>
                                        <p:strVal val="hidden"/>
                                      </p:to>
                                    </p:set>
                                  </p:childTnLst>
                                </p:cTn>
                              </p:par>
                              <p:par>
                                <p:cTn id="77" presetID="1" presetClass="entr" presetSubtype="0" fill="hold" grpId="2"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22"/>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3"/>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par>
                                <p:cTn id="95" presetID="1" presetClass="entr" presetSubtype="0" fill="hold" grpId="2" nodeType="with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2" nodeType="click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par>
                                <p:cTn id="105" presetID="1" presetClass="exit" presetSubtype="0" fill="hold" grpId="1" nodeType="withEffect">
                                  <p:stCondLst>
                                    <p:cond delay="0"/>
                                  </p:stCondLst>
                                  <p:childTnLst>
                                    <p:set>
                                      <p:cBhvr>
                                        <p:cTn id="106" dur="1" fill="hold">
                                          <p:stCondLst>
                                            <p:cond delay="0"/>
                                          </p:stCondLst>
                                        </p:cTn>
                                        <p:tgtEl>
                                          <p:spTgt spid="38"/>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3"/>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27"/>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13"/>
                                        </p:tgtEl>
                                        <p:attrNameLst>
                                          <p:attrName>style.visibility</p:attrName>
                                        </p:attrNameLst>
                                      </p:cBhvr>
                                      <p:to>
                                        <p:strVal val="visible"/>
                                      </p:to>
                                    </p:set>
                                  </p:childTnLst>
                                </p:cTn>
                              </p:par>
                              <p:par>
                                <p:cTn id="123" presetID="1" presetClass="exit" presetSubtype="0" fill="hold" grpId="1" nodeType="withEffect">
                                  <p:stCondLst>
                                    <p:cond delay="0"/>
                                  </p:stCondLst>
                                  <p:childTnLst>
                                    <p:set>
                                      <p:cBhvr>
                                        <p:cTn id="124" dur="1" fill="hold">
                                          <p:stCondLst>
                                            <p:cond delay="0"/>
                                          </p:stCondLst>
                                        </p:cTn>
                                        <p:tgtEl>
                                          <p:spTgt spid="25"/>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childTnLst>
                                </p:cTn>
                              </p:par>
                              <p:par>
                                <p:cTn id="127" presetID="1" presetClass="exit" presetSubtype="0" fill="hold" nodeType="withEffect">
                                  <p:stCondLst>
                                    <p:cond delay="0"/>
                                  </p:stCondLst>
                                  <p:childTnLst>
                                    <p:set>
                                      <p:cBhvr>
                                        <p:cTn id="12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1" animBg="1"/>
      <p:bldP spid="7" grpId="2" animBg="1"/>
      <p:bldP spid="8" grpId="1" animBg="1"/>
      <p:bldP spid="8" grpId="2" animBg="1"/>
      <p:bldP spid="9" grpId="1" animBg="1"/>
      <p:bldP spid="9" grpId="2" animBg="1"/>
      <p:bldP spid="10" grpId="1" animBg="1"/>
      <p:bldP spid="10" grpId="2" animBg="1"/>
      <p:bldP spid="11" grpId="1" animBg="1"/>
      <p:bldP spid="11" grpId="2" animBg="1"/>
      <p:bldP spid="12" grpId="1" animBg="1"/>
      <p:bldP spid="12" grpId="2" animBg="1"/>
      <p:bldP spid="13" grpId="1" animBg="1"/>
      <p:bldP spid="14" grpId="1" animBg="1"/>
      <p:bldP spid="14" grpId="2" animBg="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7" grpId="0"/>
      <p:bldP spid="27" grpId="1"/>
      <p:bldP spid="31" grpId="1" animBg="1"/>
      <p:bldP spid="31" grpId="2" animBg="1"/>
      <p:bldP spid="33" grpId="1" animBg="1"/>
      <p:bldP spid="33" grpId="2" animBg="1"/>
      <p:bldP spid="34" grpId="1" animBg="1"/>
      <p:bldP spid="34" grpId="2" animBg="1"/>
      <p:bldP spid="35" grpId="1" animBg="1"/>
      <p:bldP spid="35" grpId="2" animBg="1"/>
      <p:bldP spid="38" grpId="1" animBg="1"/>
      <p:bldP spid="38"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5FF0-D6E2-4F04-A6D3-BCD1FA9038D7}"/>
              </a:ext>
            </a:extLst>
          </p:cNvPr>
          <p:cNvSpPr>
            <a:spLocks noGrp="1"/>
          </p:cNvSpPr>
          <p:nvPr>
            <p:ph type="title"/>
          </p:nvPr>
        </p:nvSpPr>
        <p:spPr/>
        <p:txBody>
          <a:bodyPr/>
          <a:lstStyle/>
          <a:p>
            <a:r>
              <a:rPr lang="en-US" dirty="0"/>
              <a:t>Position Reports</a:t>
            </a:r>
          </a:p>
        </p:txBody>
      </p:sp>
      <p:sp>
        <p:nvSpPr>
          <p:cNvPr id="3" name="Content Placeholder 2">
            <a:extLst>
              <a:ext uri="{FF2B5EF4-FFF2-40B4-BE49-F238E27FC236}">
                <a16:creationId xmlns:a16="http://schemas.microsoft.com/office/drawing/2014/main" id="{1003ABE4-883C-4CDB-A78A-AE032959E3AF}"/>
              </a:ext>
            </a:extLst>
          </p:cNvPr>
          <p:cNvSpPr>
            <a:spLocks noGrp="1"/>
          </p:cNvSpPr>
          <p:nvPr>
            <p:ph idx="1"/>
          </p:nvPr>
        </p:nvSpPr>
        <p:spPr/>
        <p:txBody>
          <a:bodyPr/>
          <a:lstStyle/>
          <a:p>
            <a:r>
              <a:rPr lang="en-US" dirty="0"/>
              <a:t>Forward position reports over the last reporting point in the transferring facility’s area if any of the following conditions exist:</a:t>
            </a:r>
          </a:p>
          <a:p>
            <a:pPr lvl="1"/>
            <a:r>
              <a:rPr lang="en-US" dirty="0"/>
              <a:t>Time differs by more than 3 minutes from estimate</a:t>
            </a:r>
          </a:p>
          <a:p>
            <a:pPr lvl="1"/>
            <a:r>
              <a:rPr lang="en-US" dirty="0"/>
              <a:t>Requested by receiving facility</a:t>
            </a:r>
          </a:p>
          <a:p>
            <a:pPr lvl="1"/>
            <a:r>
              <a:rPr lang="en-US" dirty="0"/>
              <a:t>Agreed to between facilities</a:t>
            </a:r>
          </a:p>
          <a:p>
            <a:endParaRPr lang="en-US" dirty="0"/>
          </a:p>
        </p:txBody>
      </p:sp>
      <p:sp>
        <p:nvSpPr>
          <p:cNvPr id="5"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7</a:t>
            </a:fld>
            <a:endParaRPr lang="en-US" dirty="0"/>
          </a:p>
        </p:txBody>
      </p:sp>
    </p:spTree>
    <p:extLst>
      <p:ext uri="{BB962C8B-B14F-4D97-AF65-F5344CB8AC3E}">
        <p14:creationId xmlns:p14="http://schemas.microsoft.com/office/powerpoint/2010/main" val="125430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Knowledge Check</a:t>
            </a:r>
            <a:endParaRPr lang="en-US" altLang="en-US" sz="4400" dirty="0"/>
          </a:p>
        </p:txBody>
      </p:sp>
      <p:sp>
        <p:nvSpPr>
          <p:cNvPr id="2" name="TextBox 1"/>
          <p:cNvSpPr txBox="1"/>
          <p:nvPr/>
        </p:nvSpPr>
        <p:spPr>
          <a:xfrm>
            <a:off x="428625" y="1355787"/>
            <a:ext cx="8391284" cy="3385542"/>
          </a:xfrm>
          <a:prstGeom prst="rect">
            <a:avLst/>
          </a:prstGeom>
          <a:noFill/>
        </p:spPr>
        <p:txBody>
          <a:bodyPr wrap="square" rtlCol="0">
            <a:spAutoFit/>
          </a:bodyPr>
          <a:lstStyle/>
          <a:p>
            <a:pPr algn="l">
              <a:spcBef>
                <a:spcPts val="0"/>
              </a:spcBef>
              <a:spcAft>
                <a:spcPts val="1200"/>
              </a:spcAft>
            </a:pPr>
            <a:r>
              <a:rPr lang="en-US" sz="2800" b="1" dirty="0"/>
              <a:t>How many minutes must flight plan and control information precede an aircraft entering another facility's area?</a:t>
            </a:r>
          </a:p>
          <a:p>
            <a:pPr algn="l">
              <a:spcBef>
                <a:spcPts val="0"/>
              </a:spcBef>
              <a:spcAft>
                <a:spcPts val="1200"/>
              </a:spcAft>
            </a:pPr>
            <a:endParaRPr lang="en-US" sz="1800" dirty="0"/>
          </a:p>
          <a:p>
            <a:pPr marL="914400" lvl="1" indent="-457200" algn="l">
              <a:spcBef>
                <a:spcPts val="0"/>
              </a:spcBef>
              <a:spcAft>
                <a:spcPts val="1200"/>
              </a:spcAft>
              <a:buAutoNum type="alphaUcPeriod"/>
            </a:pPr>
            <a:r>
              <a:rPr lang="en-US" sz="2400" dirty="0"/>
              <a:t>3</a:t>
            </a:r>
          </a:p>
          <a:p>
            <a:pPr marL="914400" lvl="1" indent="-457200" algn="l">
              <a:spcBef>
                <a:spcPts val="0"/>
              </a:spcBef>
              <a:spcAft>
                <a:spcPts val="1200"/>
              </a:spcAft>
              <a:buAutoNum type="alphaUcPeriod"/>
            </a:pPr>
            <a:r>
              <a:rPr lang="en-US" sz="2400" dirty="0"/>
              <a:t>10</a:t>
            </a:r>
          </a:p>
          <a:p>
            <a:pPr marL="914400" lvl="1" indent="-457200" algn="l">
              <a:spcBef>
                <a:spcPts val="0"/>
              </a:spcBef>
              <a:spcAft>
                <a:spcPts val="1200"/>
              </a:spcAft>
              <a:buAutoNum type="alphaUcPeriod"/>
            </a:pPr>
            <a:r>
              <a:rPr lang="en-US" sz="2400" dirty="0"/>
              <a:t>15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663" y="6261870"/>
            <a:ext cx="394232" cy="365760"/>
          </a:xfrm>
          <a:prstGeom prst="rect">
            <a:avLst/>
          </a:prstGeom>
        </p:spPr>
      </p:pic>
      <p:sp>
        <p:nvSpPr>
          <p:cNvPr id="6" name="Slide Number Placeholder 1">
            <a:extLst>
              <a:ext uri="{FF2B5EF4-FFF2-40B4-BE49-F238E27FC236}">
                <a16:creationId xmlns:a16="http://schemas.microsoft.com/office/drawing/2014/main" id="{075F9D70-3BC7-43EA-AA97-F2D97C0D0CBF}"/>
              </a:ext>
            </a:extLst>
          </p:cNvPr>
          <p:cNvSpPr>
            <a:spLocks noGrp="1"/>
          </p:cNvSpPr>
          <p:nvPr>
            <p:ph type="sldNum" sz="quarter" idx="4"/>
          </p:nvPr>
        </p:nvSpPr>
        <p:spPr>
          <a:xfrm>
            <a:off x="7683500" y="6336792"/>
            <a:ext cx="831850" cy="274320"/>
          </a:xfrm>
        </p:spPr>
        <p:txBody>
          <a:bodyPr/>
          <a:lstStyle/>
          <a:p>
            <a:pPr marL="0" indent="0">
              <a:buFont typeface="+mj-lt"/>
              <a:buNone/>
            </a:pPr>
            <a:fld id="{F2BD9D44-EC01-4E71-8CAE-9F9624182C03}" type="slidenum">
              <a:rPr lang="en-US" altLang="en-US" smtClean="0">
                <a:solidFill>
                  <a:srgbClr val="FFFFFF"/>
                </a:solidFill>
              </a:rPr>
              <a:pPr marL="0" indent="0">
                <a:buFont typeface="+mj-lt"/>
                <a:buNone/>
              </a:pPr>
              <a:t>8</a:t>
            </a:fld>
            <a:endParaRPr lang="en-US" dirty="0"/>
          </a:p>
        </p:txBody>
      </p:sp>
    </p:spTree>
    <p:extLst>
      <p:ext uri="{BB962C8B-B14F-4D97-AF65-F5344CB8AC3E}">
        <p14:creationId xmlns:p14="http://schemas.microsoft.com/office/powerpoint/2010/main" val="108061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xEl>
                                              <p:pRg st="2" end="2"/>
                                            </p:txEl>
                                          </p:spTgt>
                                        </p:tgtEl>
                                        <p:attrNameLst>
                                          <p:attrName>style.opacity</p:attrName>
                                        </p:attrNameLst>
                                      </p:cBhvr>
                                      <p:to>
                                        <p:strVal val="0.25"/>
                                      </p:to>
                                    </p:set>
                                    <p:animEffect filter="image" prLst="opacity: 0.25">
                                      <p:cBhvr rctx="IE">
                                        <p:cTn id="7" dur="indefinite"/>
                                        <p:tgtEl>
                                          <p:spTgt spid="2">
                                            <p:txEl>
                                              <p:pRg st="2" end="2"/>
                                            </p:txEl>
                                          </p:spTgt>
                                        </p:tgtEl>
                                      </p:cBhvr>
                                    </p:animEffect>
                                  </p:childTnLst>
                                </p:cTn>
                              </p:par>
                              <p:par>
                                <p:cTn id="8" presetID="9" presetClass="emph" presetSubtype="0" nodeType="withEffect">
                                  <p:stCondLst>
                                    <p:cond delay="0"/>
                                  </p:stCondLst>
                                  <p:childTnLst>
                                    <p:set>
                                      <p:cBhvr>
                                        <p:cTn id="9" dur="indefinite"/>
                                        <p:tgtEl>
                                          <p:spTgt spid="2">
                                            <p:txEl>
                                              <p:pRg st="3" end="3"/>
                                            </p:txEl>
                                          </p:spTgt>
                                        </p:tgtEl>
                                        <p:attrNameLst>
                                          <p:attrName>style.opacity</p:attrName>
                                        </p:attrNameLst>
                                      </p:cBhvr>
                                      <p:to>
                                        <p:strVal val="0.25"/>
                                      </p:to>
                                    </p:set>
                                    <p:animEffect filter="image" prLst="opacity: 0.25">
                                      <p:cBhvr rctx="IE">
                                        <p:cTn id="10" dur="indefinite"/>
                                        <p:tgtEl>
                                          <p:spTgt spid="2">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381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sz="2400" b="0" i="0" u="none" strike="noStrike" cap="none" normalizeH="0" baseline="0" smtClean="0">
            <a:ln>
              <a:noFill/>
            </a:ln>
            <a:solidFill>
              <a:schemeClr val="tx1"/>
            </a:solidFill>
            <a:effectLst/>
            <a:latin typeface="Arial" panose="020B0604020202020204" pitchFamily="34" charset="0"/>
          </a:defRPr>
        </a:defPPr>
      </a:lstStyle>
    </a:spDef>
    <a:lnDef>
      <a:spPr bwMode="auto">
        <a:noFill/>
        <a:ln w="31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aHVudGxleWE8L1VzZXJOYW1lPjxEYXRlVGltZT40LzE5LzIwMTkgMzowMTowMiBQTTwvRGF0ZVRpbWU+PExhYmVsU3RyaW5nPlVucmVzdHJpY3RlZD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3.xml><?xml version="1.0" encoding="utf-8"?>
<p:properties xmlns:p="http://schemas.microsoft.com/office/2006/metadata/properties" xmlns:xsi="http://www.w3.org/2001/XMLSchema-instance" xmlns:pc="http://schemas.microsoft.com/office/infopath/2007/PartnerControls">
  <documentManagement>
    <_dlc_DocId xmlns="4f0e10e1-3e2d-4cb5-bdd3-156dacd9dc33">WEXTPJNUKPJZ-1215587825-11899</_dlc_DocId>
    <_dlc_DocIdUrl xmlns="4f0e10e1-3e2d-4cb5-bdd3-156dacd9dc33">
      <Url>https://ksn2.faa.gov/stt/TTPPM/ER24/_layouts/15/DocIdRedir.aspx?ID=WEXTPJNUKPJZ-1215587825-11899</Url>
      <Description>WEXTPJNUKPJZ-1215587825-11899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3DFAFDB35B5AD34C89EBE32B06747F48" ma:contentTypeVersion="0" ma:contentTypeDescription="Create a new document." ma:contentTypeScope="" ma:versionID="e72e5cf3a644bd3c2a76949ef822e5f3">
  <xsd:schema xmlns:xsd="http://www.w3.org/2001/XMLSchema" xmlns:xs="http://www.w3.org/2001/XMLSchema" xmlns:p="http://schemas.microsoft.com/office/2006/metadata/properties" xmlns:ns2="4f0e10e1-3e2d-4cb5-bdd3-156dacd9dc33" targetNamespace="http://schemas.microsoft.com/office/2006/metadata/properties" ma:root="true" ma:fieldsID="b03bf376aeaf2378700ad64a9a2727c9" ns2:_="">
    <xsd:import namespace="4f0e10e1-3e2d-4cb5-bdd3-156dacd9dc3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e10e1-3e2d-4cb5-bdd3-156dacd9dc3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A31371E-2F65-4755-AE0B-8900F7D1653C}">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74032A7D-5746-4EDD-9948-0138BCC1C36B}">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046916DE-013D-4894-BF96-985828AE4997}">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16C3D69F-504B-4C39-BFB0-73BB059A9EDB}">
  <ds:schemaRefs>
    <ds:schemaRef ds:uri="http://schemas.microsoft.com/sharepoint/v3/contenttype/forms"/>
  </ds:schemaRefs>
</ds:datastoreItem>
</file>

<file path=customXml/itemProps5.xml><?xml version="1.0" encoding="utf-8"?>
<ds:datastoreItem xmlns:ds="http://schemas.openxmlformats.org/officeDocument/2006/customXml" ds:itemID="{BD0D4355-BDF2-4BB6-A00D-B7E8AA35F0AF}"/>
</file>

<file path=customXml/itemProps6.xml><?xml version="1.0" encoding="utf-8"?>
<ds:datastoreItem xmlns:ds="http://schemas.openxmlformats.org/officeDocument/2006/customXml" ds:itemID="{7F4C0C37-A201-4F41-84C4-040EE5B818DF}"/>
</file>

<file path=docProps/app.xml><?xml version="1.0" encoding="utf-8"?>
<Properties xmlns="http://schemas.openxmlformats.org/officeDocument/2006/extended-properties" xmlns:vt="http://schemas.openxmlformats.org/officeDocument/2006/docPropsVTypes">
  <Template/>
  <TotalTime>22901</TotalTime>
  <Words>1192</Words>
  <Application>Microsoft Office PowerPoint</Application>
  <PresentationFormat>On-screen Show (4:3)</PresentationFormat>
  <Paragraphs>208</Paragraphs>
  <Slides>29</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Courier New</vt:lpstr>
      <vt:lpstr>Times New Roman</vt:lpstr>
      <vt:lpstr>Wingdings</vt:lpstr>
      <vt:lpstr>4_Custom Design</vt:lpstr>
      <vt:lpstr>6_Custom Design</vt:lpstr>
      <vt:lpstr>PowerPoint Presentation</vt:lpstr>
      <vt:lpstr>PowerPoint Presentation</vt:lpstr>
      <vt:lpstr>Flight Plans</vt:lpstr>
      <vt:lpstr>Flight Plans (Cont’d)</vt:lpstr>
      <vt:lpstr>IFR Flight Progress Data</vt:lpstr>
      <vt:lpstr>IFR Flight Progress Data (Cont’d) </vt:lpstr>
      <vt:lpstr>IFR Flight Progress Data (Cont’d) </vt:lpstr>
      <vt:lpstr>Position Reports</vt:lpstr>
      <vt:lpstr>Knowledge Check</vt:lpstr>
      <vt:lpstr>Knowledge Check</vt:lpstr>
      <vt:lpstr>Knowledge Check</vt:lpstr>
      <vt:lpstr>Error in Transmission</vt:lpstr>
      <vt:lpstr>Amended Data or Unsuccessful Transmission Message</vt:lpstr>
      <vt:lpstr>Amended Data or Unsuccessful Transmission Message (Cont’d)</vt:lpstr>
      <vt:lpstr>Arrival Information - Approach Controls</vt:lpstr>
      <vt:lpstr>Arrival Information - Nonapproach Control Towers/FSSs</vt:lpstr>
      <vt:lpstr>Time Parameters</vt:lpstr>
      <vt:lpstr>Communications Transfer</vt:lpstr>
      <vt:lpstr>Strip Marking</vt:lpstr>
      <vt:lpstr>Altitude Reservations (ALTRV)</vt:lpstr>
      <vt:lpstr>Military Flight Plan Coordination</vt:lpstr>
      <vt:lpstr>Knowledge Check</vt:lpstr>
      <vt:lpstr>Knowledge Check</vt:lpstr>
      <vt:lpstr>Knowledge Check</vt:lpstr>
      <vt:lpstr>Knowledge Check</vt:lpstr>
      <vt:lpstr>Knowledge Check</vt:lpstr>
      <vt:lpstr>Knowledge Check</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Nicholson, Nancy A-CTR (FAA)</cp:lastModifiedBy>
  <cp:revision>613</cp:revision>
  <dcterms:created xsi:type="dcterms:W3CDTF">2005-01-28T20:32:53Z</dcterms:created>
  <dcterms:modified xsi:type="dcterms:W3CDTF">2022-08-08T15:23:14Z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0x0101003DFAFDB35B5AD34C89EBE32B06747F48</vt:lpwstr>
  </property>
  <property fmtid="{D5CDD505-2E9C-101B-9397-08002B2CF9AE}" pid="3" name="docIndexRef">
    <vt:lpwstr>70dbea44-e99e-4f80-945f-23f38e9e0acb</vt:lpwstr>
  </property>
  <property fmtid="{D5CDD505-2E9C-101B-9397-08002B2CF9AE}" pid="4" name="bjSaver">
    <vt:lpwstr>nAFgvCsYDVYf5XXx5wFs3z9OzyqVTT+J</vt:lpwstr>
  </property>
  <property fmtid="{D5CDD505-2E9C-101B-9397-08002B2CF9AE}" pid="5"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6" name="bjDocumentLabelXML-0">
    <vt:lpwstr>ames.com/2008/01/sie/internal/label"&gt;&lt;element uid="42834bfb-1ec1-4beb-bd64-eb83fb3cb3f3" value="" /&gt;&lt;/sisl&gt;</vt:lpwstr>
  </property>
  <property fmtid="{D5CDD505-2E9C-101B-9397-08002B2CF9AE}" pid="7" name="bjDocumentSecurityLabel">
    <vt:lpwstr>Unrestricted</vt:lpwstr>
  </property>
  <property fmtid="{D5CDD505-2E9C-101B-9397-08002B2CF9AE}" pid="8" name="bjLabelHistoryID">
    <vt:lpwstr>{AA31371E-2F65-4755-AE0B-8900F7D1653C}</vt:lpwstr>
  </property>
  <property fmtid="{D5CDD505-2E9C-101B-9397-08002B2CF9AE}" pid="9" name="_dlc_DocIdItemGuid">
    <vt:lpwstr>b11a7564-b118-46af-ba8d-bf6d2070c6a8</vt:lpwstr>
  </property>
</Properties>
</file>