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slides/slide31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2.xml" ContentType="application/vnd.openxmlformats-officedocument.presentationml.slide+xml"/>
  <Override PartName="/ppt/presentation.xml" ContentType="application/vnd.openxmlformats-officedocument.presentationml.presentation.main+xml"/>
  <Override PartName="/ppt/slides/slide30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33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5.xml" ContentType="application/vnd.openxmlformats-officedocument.presentationml.notesSlid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5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changesInfos/changesInfo1.xml" ContentType="application/vnd.ms-powerpoint.changesinfo+xml"/>
  <Override PartName="/ppt/revisionInfo.xml" ContentType="application/vnd.ms-powerpoint.revisioninfo+xml"/>
  <Override PartName="/customXml/itemProps6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>
  <p:sldMasterIdLst>
    <p:sldMasterId id="2147484017" r:id="rId6"/>
    <p:sldMasterId id="2147484079" r:id="rId7"/>
  </p:sldMasterIdLst>
  <p:notesMasterIdLst>
    <p:notesMasterId r:id="rId43"/>
  </p:notesMasterIdLst>
  <p:handoutMasterIdLst>
    <p:handoutMasterId r:id="rId44"/>
  </p:handoutMasterIdLst>
  <p:sldIdLst>
    <p:sldId id="528" r:id="rId8"/>
    <p:sldId id="495" r:id="rId9"/>
    <p:sldId id="496" r:id="rId10"/>
    <p:sldId id="503" r:id="rId11"/>
    <p:sldId id="504" r:id="rId12"/>
    <p:sldId id="497" r:id="rId13"/>
    <p:sldId id="505" r:id="rId14"/>
    <p:sldId id="498" r:id="rId15"/>
    <p:sldId id="542" r:id="rId16"/>
    <p:sldId id="507" r:id="rId17"/>
    <p:sldId id="543" r:id="rId18"/>
    <p:sldId id="499" r:id="rId19"/>
    <p:sldId id="509" r:id="rId20"/>
    <p:sldId id="510" r:id="rId21"/>
    <p:sldId id="541" r:id="rId22"/>
    <p:sldId id="531" r:id="rId23"/>
    <p:sldId id="511" r:id="rId24"/>
    <p:sldId id="512" r:id="rId25"/>
    <p:sldId id="536" r:id="rId26"/>
    <p:sldId id="544" r:id="rId27"/>
    <p:sldId id="514" r:id="rId28"/>
    <p:sldId id="501" r:id="rId29"/>
    <p:sldId id="515" r:id="rId30"/>
    <p:sldId id="516" r:id="rId31"/>
    <p:sldId id="517" r:id="rId32"/>
    <p:sldId id="518" r:id="rId33"/>
    <p:sldId id="534" r:id="rId34"/>
    <p:sldId id="521" r:id="rId35"/>
    <p:sldId id="502" r:id="rId36"/>
    <p:sldId id="545" r:id="rId37"/>
    <p:sldId id="525" r:id="rId38"/>
    <p:sldId id="522" r:id="rId39"/>
    <p:sldId id="524" r:id="rId40"/>
    <p:sldId id="526" r:id="rId41"/>
    <p:sldId id="527" r:id="rId4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34A5325-35C7-4F83-A3A1-778FDE3478CA}">
          <p14:sldIdLst>
            <p14:sldId id="528"/>
            <p14:sldId id="495"/>
          </p14:sldIdLst>
        </p14:section>
        <p14:section name="Holding Terms" id="{4EECC081-D81B-433B-B779-805F8797B3F5}">
          <p14:sldIdLst>
            <p14:sldId id="496"/>
            <p14:sldId id="503"/>
          </p14:sldIdLst>
        </p14:section>
        <p14:section name="Holding Procedures" id="{511611B8-FBBE-4615-9562-D53E920337EF}">
          <p14:sldIdLst>
            <p14:sldId id="504"/>
            <p14:sldId id="497"/>
            <p14:sldId id="505"/>
            <p14:sldId id="498"/>
            <p14:sldId id="542"/>
            <p14:sldId id="507"/>
            <p14:sldId id="543"/>
            <p14:sldId id="499"/>
            <p14:sldId id="509"/>
            <p14:sldId id="510"/>
          </p14:sldIdLst>
        </p14:section>
        <p14:section name="Holding Clearances" id="{201ABB09-821C-4B72-84FE-DF1173EA5D02}">
          <p14:sldIdLst>
            <p14:sldId id="541"/>
            <p14:sldId id="531"/>
            <p14:sldId id="511"/>
            <p14:sldId id="512"/>
            <p14:sldId id="536"/>
            <p14:sldId id="544"/>
            <p14:sldId id="514"/>
            <p14:sldId id="501"/>
            <p14:sldId id="515"/>
            <p14:sldId id="516"/>
            <p14:sldId id="517"/>
            <p14:sldId id="518"/>
            <p14:sldId id="534"/>
            <p14:sldId id="521"/>
            <p14:sldId id="502"/>
            <p14:sldId id="545"/>
            <p14:sldId id="525"/>
            <p14:sldId id="522"/>
            <p14:sldId id="524"/>
            <p14:sldId id="526"/>
            <p14:sldId id="52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5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800"/>
    <a:srgbClr val="009600"/>
    <a:srgbClr val="FFFF00"/>
    <a:srgbClr val="1D2F68"/>
    <a:srgbClr val="996633"/>
    <a:srgbClr val="FF0033"/>
    <a:srgbClr val="66FF33"/>
    <a:srgbClr val="FFCC00"/>
    <a:srgbClr val="FFCC66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2E238A-3661-480A-9114-846660CFB453}" v="5" dt="2020-10-30T12:49:41.7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66" autoAdjust="0"/>
    <p:restoredTop sz="94747" autoAdjust="0"/>
  </p:normalViewPr>
  <p:slideViewPr>
    <p:cSldViewPr snapToGrid="0">
      <p:cViewPr varScale="1">
        <p:scale>
          <a:sx n="86" d="100"/>
          <a:sy n="86" d="100"/>
        </p:scale>
        <p:origin x="96" y="588"/>
      </p:cViewPr>
      <p:guideLst>
        <p:guide orient="horz" pos="215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0" d="100"/>
        <a:sy n="160" d="100"/>
      </p:scale>
      <p:origin x="0" y="-7896"/>
    </p:cViewPr>
  </p:sorterViewPr>
  <p:notesViewPr>
    <p:cSldViewPr snapToGrid="0">
      <p:cViewPr varScale="1">
        <p:scale>
          <a:sx n="80" d="100"/>
          <a:sy n="80" d="100"/>
        </p:scale>
        <p:origin x="391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2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presProps" Target="presProps.xml"/><Relationship Id="rId53" Type="http://schemas.microsoft.com/office/2016/11/relationships/changesInfo" Target="changesInfos/changesInfo1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handoutMaster" Target="handoutMasters/handoutMaster1.xml"/><Relationship Id="rId52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viewProps" Target="viewProps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customXml" Target="../customXml/item6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Scott" userId="0dba5c2a25f57aa7" providerId="LiveId" clId="{892E238A-3661-480A-9114-846660CFB453}"/>
    <pc:docChg chg="undo custSel modSld modMainMaster">
      <pc:chgData name="David Scott" userId="0dba5c2a25f57aa7" providerId="LiveId" clId="{892E238A-3661-480A-9114-846660CFB453}" dt="2020-10-30T13:07:21.531" v="132" actId="403"/>
      <pc:docMkLst>
        <pc:docMk/>
      </pc:docMkLst>
      <pc:sldChg chg="delSp modSp mod modClrScheme chgLayout">
        <pc:chgData name="David Scott" userId="0dba5c2a25f57aa7" providerId="LiveId" clId="{892E238A-3661-480A-9114-846660CFB453}" dt="2020-10-30T12:49:41.760" v="88" actId="478"/>
        <pc:sldMkLst>
          <pc:docMk/>
          <pc:sldMk cId="0" sldId="288"/>
        </pc:sldMkLst>
        <pc:spChg chg="del mod">
          <ac:chgData name="David Scott" userId="0dba5c2a25f57aa7" providerId="LiveId" clId="{892E238A-3661-480A-9114-846660CFB453}" dt="2020-10-30T12:49:41.760" v="88" actId="478"/>
          <ac:spMkLst>
            <pc:docMk/>
            <pc:sldMk cId="0" sldId="288"/>
            <ac:spMk id="5" creationId="{00000000-0000-0000-0000-000000000000}"/>
          </ac:spMkLst>
        </pc:spChg>
        <pc:spChg chg="del mod ord">
          <ac:chgData name="David Scott" userId="0dba5c2a25f57aa7" providerId="LiveId" clId="{892E238A-3661-480A-9114-846660CFB453}" dt="2020-10-30T12:49:36.209" v="86" actId="478"/>
          <ac:spMkLst>
            <pc:docMk/>
            <pc:sldMk cId="0" sldId="288"/>
            <ac:spMk id="6146" creationId="{97735930-92D3-47AD-A873-617309CD91D0}"/>
          </ac:spMkLst>
        </pc:spChg>
      </pc:sldChg>
      <pc:sldChg chg="modSp mod">
        <pc:chgData name="David Scott" userId="0dba5c2a25f57aa7" providerId="LiveId" clId="{892E238A-3661-480A-9114-846660CFB453}" dt="2020-10-30T13:07:21.531" v="132" actId="403"/>
        <pc:sldMkLst>
          <pc:docMk/>
          <pc:sldMk cId="0" sldId="305"/>
        </pc:sldMkLst>
        <pc:spChg chg="mod">
          <ac:chgData name="David Scott" userId="0dba5c2a25f57aa7" providerId="LiveId" clId="{892E238A-3661-480A-9114-846660CFB453}" dt="2020-10-30T13:07:21.531" v="132" actId="403"/>
          <ac:spMkLst>
            <pc:docMk/>
            <pc:sldMk cId="0" sldId="305"/>
            <ac:spMk id="98307" creationId="{00000000-0000-0000-0000-000000000000}"/>
          </ac:spMkLst>
        </pc:spChg>
      </pc:sldChg>
      <pc:sldChg chg="modSp mod">
        <pc:chgData name="David Scott" userId="0dba5c2a25f57aa7" providerId="LiveId" clId="{892E238A-3661-480A-9114-846660CFB453}" dt="2020-10-14T12:58:08.873" v="4" actId="20577"/>
        <pc:sldMkLst>
          <pc:docMk/>
          <pc:sldMk cId="0" sldId="431"/>
        </pc:sldMkLst>
        <pc:spChg chg="mod">
          <ac:chgData name="David Scott" userId="0dba5c2a25f57aa7" providerId="LiveId" clId="{892E238A-3661-480A-9114-846660CFB453}" dt="2020-10-14T12:58:08.873" v="4" actId="20577"/>
          <ac:spMkLst>
            <pc:docMk/>
            <pc:sldMk cId="0" sldId="431"/>
            <ac:spMk id="8195" creationId="{CC8204A5-D08E-46BC-BCFF-96BCC2CCFA87}"/>
          </ac:spMkLst>
        </pc:spChg>
      </pc:sldChg>
      <pc:sldChg chg="modSp mod">
        <pc:chgData name="David Scott" userId="0dba5c2a25f57aa7" providerId="LiveId" clId="{892E238A-3661-480A-9114-846660CFB453}" dt="2020-10-30T12:01:23.532" v="22" actId="5793"/>
        <pc:sldMkLst>
          <pc:docMk/>
          <pc:sldMk cId="0" sldId="439"/>
        </pc:sldMkLst>
        <pc:spChg chg="mod">
          <ac:chgData name="David Scott" userId="0dba5c2a25f57aa7" providerId="LiveId" clId="{892E238A-3661-480A-9114-846660CFB453}" dt="2020-10-30T12:01:23.532" v="22" actId="5793"/>
          <ac:spMkLst>
            <pc:docMk/>
            <pc:sldMk cId="0" sldId="439"/>
            <ac:spMk id="46082" creationId="{00000000-0000-0000-0000-000000000000}"/>
          </ac:spMkLst>
        </pc:spChg>
      </pc:sldChg>
      <pc:sldChg chg="modSp mod">
        <pc:chgData name="David Scott" userId="0dba5c2a25f57aa7" providerId="LiveId" clId="{892E238A-3661-480A-9114-846660CFB453}" dt="2020-10-30T11:51:20.943" v="16" actId="255"/>
        <pc:sldMkLst>
          <pc:docMk/>
          <pc:sldMk cId="0" sldId="457"/>
        </pc:sldMkLst>
        <pc:spChg chg="mod">
          <ac:chgData name="David Scott" userId="0dba5c2a25f57aa7" providerId="LiveId" clId="{892E238A-3661-480A-9114-846660CFB453}" dt="2020-10-30T11:51:20.943" v="16" actId="255"/>
          <ac:spMkLst>
            <pc:docMk/>
            <pc:sldMk cId="0" sldId="457"/>
            <ac:spMk id="79874" creationId="{00000000-0000-0000-0000-000000000000}"/>
          </ac:spMkLst>
        </pc:spChg>
      </pc:sldChg>
      <pc:sldChg chg="modSp mod">
        <pc:chgData name="David Scott" userId="0dba5c2a25f57aa7" providerId="LiveId" clId="{892E238A-3661-480A-9114-846660CFB453}" dt="2020-10-30T11:51:39.539" v="17" actId="255"/>
        <pc:sldMkLst>
          <pc:docMk/>
          <pc:sldMk cId="0" sldId="470"/>
        </pc:sldMkLst>
        <pc:spChg chg="mod">
          <ac:chgData name="David Scott" userId="0dba5c2a25f57aa7" providerId="LiveId" clId="{892E238A-3661-480A-9114-846660CFB453}" dt="2020-10-30T11:51:39.539" v="17" actId="255"/>
          <ac:spMkLst>
            <pc:docMk/>
            <pc:sldMk cId="0" sldId="470"/>
            <ac:spMk id="58370" creationId="{00000000-0000-0000-0000-000000000000}"/>
          </ac:spMkLst>
        </pc:spChg>
      </pc:sldChg>
      <pc:sldChg chg="modSp mod">
        <pc:chgData name="David Scott" userId="0dba5c2a25f57aa7" providerId="LiveId" clId="{892E238A-3661-480A-9114-846660CFB453}" dt="2020-10-30T12:08:48.825" v="23" actId="403"/>
        <pc:sldMkLst>
          <pc:docMk/>
          <pc:sldMk cId="0" sldId="471"/>
        </pc:sldMkLst>
        <pc:spChg chg="mod">
          <ac:chgData name="David Scott" userId="0dba5c2a25f57aa7" providerId="LiveId" clId="{892E238A-3661-480A-9114-846660CFB453}" dt="2020-10-30T12:08:48.825" v="23" actId="403"/>
          <ac:spMkLst>
            <pc:docMk/>
            <pc:sldMk cId="0" sldId="471"/>
            <ac:spMk id="60418" creationId="{00000000-0000-0000-0000-000000000000}"/>
          </ac:spMkLst>
        </pc:spChg>
      </pc:sldChg>
      <pc:sldChg chg="modSp mod">
        <pc:chgData name="David Scott" userId="0dba5c2a25f57aa7" providerId="LiveId" clId="{892E238A-3661-480A-9114-846660CFB453}" dt="2020-10-30T12:10:32.517" v="24" actId="255"/>
        <pc:sldMkLst>
          <pc:docMk/>
          <pc:sldMk cId="0" sldId="472"/>
        </pc:sldMkLst>
        <pc:spChg chg="mod">
          <ac:chgData name="David Scott" userId="0dba5c2a25f57aa7" providerId="LiveId" clId="{892E238A-3661-480A-9114-846660CFB453}" dt="2020-10-30T12:10:32.517" v="24" actId="255"/>
          <ac:spMkLst>
            <pc:docMk/>
            <pc:sldMk cId="0" sldId="472"/>
            <ac:spMk id="75778" creationId="{00000000-0000-0000-0000-000000000000}"/>
          </ac:spMkLst>
        </pc:spChg>
      </pc:sldChg>
      <pc:sldChg chg="modSp mod">
        <pc:chgData name="David Scott" userId="0dba5c2a25f57aa7" providerId="LiveId" clId="{892E238A-3661-480A-9114-846660CFB453}" dt="2020-10-30T12:11:50.238" v="25" actId="403"/>
        <pc:sldMkLst>
          <pc:docMk/>
          <pc:sldMk cId="0" sldId="473"/>
        </pc:sldMkLst>
        <pc:spChg chg="mod">
          <ac:chgData name="David Scott" userId="0dba5c2a25f57aa7" providerId="LiveId" clId="{892E238A-3661-480A-9114-846660CFB453}" dt="2020-10-30T12:11:50.238" v="25" actId="403"/>
          <ac:spMkLst>
            <pc:docMk/>
            <pc:sldMk cId="0" sldId="473"/>
            <ac:spMk id="77826" creationId="{00000000-0000-0000-0000-000000000000}"/>
          </ac:spMkLst>
        </pc:spChg>
      </pc:sldChg>
      <pc:sldChg chg="modSp mod">
        <pc:chgData name="David Scott" userId="0dba5c2a25f57aa7" providerId="LiveId" clId="{892E238A-3661-480A-9114-846660CFB453}" dt="2020-10-30T11:46:21.452" v="15" actId="255"/>
        <pc:sldMkLst>
          <pc:docMk/>
          <pc:sldMk cId="0" sldId="474"/>
        </pc:sldMkLst>
        <pc:spChg chg="mod">
          <ac:chgData name="David Scott" userId="0dba5c2a25f57aa7" providerId="LiveId" clId="{892E238A-3661-480A-9114-846660CFB453}" dt="2020-10-30T11:46:21.452" v="15" actId="255"/>
          <ac:spMkLst>
            <pc:docMk/>
            <pc:sldMk cId="0" sldId="474"/>
            <ac:spMk id="82946" creationId="{00000000-0000-0000-0000-000000000000}"/>
          </ac:spMkLst>
        </pc:spChg>
      </pc:sldChg>
      <pc:sldChg chg="modSp mod">
        <pc:chgData name="David Scott" userId="0dba5c2a25f57aa7" providerId="LiveId" clId="{892E238A-3661-480A-9114-846660CFB453}" dt="2020-10-30T11:46:11.818" v="14" actId="255"/>
        <pc:sldMkLst>
          <pc:docMk/>
          <pc:sldMk cId="0" sldId="475"/>
        </pc:sldMkLst>
        <pc:spChg chg="mod">
          <ac:chgData name="David Scott" userId="0dba5c2a25f57aa7" providerId="LiveId" clId="{892E238A-3661-480A-9114-846660CFB453}" dt="2020-10-30T11:46:11.818" v="14" actId="255"/>
          <ac:spMkLst>
            <pc:docMk/>
            <pc:sldMk cId="0" sldId="475"/>
            <ac:spMk id="90114" creationId="{00000000-0000-0000-0000-000000000000}"/>
          </ac:spMkLst>
        </pc:spChg>
      </pc:sldChg>
      <pc:sldChg chg="modSp mod">
        <pc:chgData name="David Scott" userId="0dba5c2a25f57aa7" providerId="LiveId" clId="{892E238A-3661-480A-9114-846660CFB453}" dt="2020-10-30T12:12:59.036" v="26" actId="403"/>
        <pc:sldMkLst>
          <pc:docMk/>
          <pc:sldMk cId="0" sldId="477"/>
        </pc:sldMkLst>
        <pc:spChg chg="mod">
          <ac:chgData name="David Scott" userId="0dba5c2a25f57aa7" providerId="LiveId" clId="{892E238A-3661-480A-9114-846660CFB453}" dt="2020-10-30T12:12:59.036" v="26" actId="403"/>
          <ac:spMkLst>
            <pc:docMk/>
            <pc:sldMk cId="0" sldId="477"/>
            <ac:spMk id="94210" creationId="{00000000-0000-0000-0000-000000000000}"/>
          </ac:spMkLst>
        </pc:spChg>
      </pc:sldChg>
      <pc:sldChg chg="modSp mod">
        <pc:chgData name="David Scott" userId="0dba5c2a25f57aa7" providerId="LiveId" clId="{892E238A-3661-480A-9114-846660CFB453}" dt="2020-10-30T11:52:45.630" v="19" actId="403"/>
        <pc:sldMkLst>
          <pc:docMk/>
          <pc:sldMk cId="0" sldId="478"/>
        </pc:sldMkLst>
        <pc:spChg chg="mod">
          <ac:chgData name="David Scott" userId="0dba5c2a25f57aa7" providerId="LiveId" clId="{892E238A-3661-480A-9114-846660CFB453}" dt="2020-10-30T11:52:45.630" v="19" actId="403"/>
          <ac:spMkLst>
            <pc:docMk/>
            <pc:sldMk cId="0" sldId="478"/>
            <ac:spMk id="96258" creationId="{00000000-0000-0000-0000-000000000000}"/>
          </ac:spMkLst>
        </pc:spChg>
      </pc:sldChg>
      <pc:sldChg chg="modSp mod">
        <pc:chgData name="David Scott" userId="0dba5c2a25f57aa7" providerId="LiveId" clId="{892E238A-3661-480A-9114-846660CFB453}" dt="2020-10-30T11:43:44.484" v="13" actId="12"/>
        <pc:sldMkLst>
          <pc:docMk/>
          <pc:sldMk cId="4282838947" sldId="483"/>
        </pc:sldMkLst>
        <pc:spChg chg="mod">
          <ac:chgData name="David Scott" userId="0dba5c2a25f57aa7" providerId="LiveId" clId="{892E238A-3661-480A-9114-846660CFB453}" dt="2020-10-30T11:42:10.421" v="7" actId="255"/>
          <ac:spMkLst>
            <pc:docMk/>
            <pc:sldMk cId="4282838947" sldId="483"/>
            <ac:spMk id="60418" creationId="{00000000-0000-0000-0000-000000000000}"/>
          </ac:spMkLst>
        </pc:spChg>
        <pc:spChg chg="mod">
          <ac:chgData name="David Scott" userId="0dba5c2a25f57aa7" providerId="LiveId" clId="{892E238A-3661-480A-9114-846660CFB453}" dt="2020-10-30T11:43:44.484" v="13" actId="12"/>
          <ac:spMkLst>
            <pc:docMk/>
            <pc:sldMk cId="4282838947" sldId="483"/>
            <ac:spMk id="60419" creationId="{00000000-0000-0000-0000-000000000000}"/>
          </ac:spMkLst>
        </pc:spChg>
      </pc:sldChg>
      <pc:sldChg chg="modSp mod">
        <pc:chgData name="David Scott" userId="0dba5c2a25f57aa7" providerId="LiveId" clId="{892E238A-3661-480A-9114-846660CFB453}" dt="2020-10-30T11:54:21.462" v="20" actId="403"/>
        <pc:sldMkLst>
          <pc:docMk/>
          <pc:sldMk cId="3203313785" sldId="484"/>
        </pc:sldMkLst>
        <pc:spChg chg="mod">
          <ac:chgData name="David Scott" userId="0dba5c2a25f57aa7" providerId="LiveId" clId="{892E238A-3661-480A-9114-846660CFB453}" dt="2020-10-30T11:54:21.462" v="20" actId="403"/>
          <ac:spMkLst>
            <pc:docMk/>
            <pc:sldMk cId="3203313785" sldId="484"/>
            <ac:spMk id="96258" creationId="{00000000-0000-0000-0000-000000000000}"/>
          </ac:spMkLst>
        </pc:spChg>
      </pc:sldChg>
      <pc:sldMasterChg chg="delSldLayout">
        <pc:chgData name="David Scott" userId="0dba5c2a25f57aa7" providerId="LiveId" clId="{892E238A-3661-480A-9114-846660CFB453}" dt="2020-10-30T12:51:59.685" v="91" actId="2696"/>
        <pc:sldMasterMkLst>
          <pc:docMk/>
          <pc:sldMasterMk cId="0" sldId="2147483660"/>
        </pc:sldMasterMkLst>
        <pc:sldLayoutChg chg="del">
          <pc:chgData name="David Scott" userId="0dba5c2a25f57aa7" providerId="LiveId" clId="{892E238A-3661-480A-9114-846660CFB453}" dt="2020-10-30T12:51:49.126" v="90" actId="2696"/>
          <pc:sldLayoutMkLst>
            <pc:docMk/>
            <pc:sldMasterMk cId="0" sldId="2147483660"/>
            <pc:sldLayoutMk cId="2581873963" sldId="2147484061"/>
          </pc:sldLayoutMkLst>
        </pc:sldLayoutChg>
        <pc:sldLayoutChg chg="del">
          <pc:chgData name="David Scott" userId="0dba5c2a25f57aa7" providerId="LiveId" clId="{892E238A-3661-480A-9114-846660CFB453}" dt="2020-10-30T12:51:59.685" v="91" actId="2696"/>
          <pc:sldLayoutMkLst>
            <pc:docMk/>
            <pc:sldMasterMk cId="0" sldId="2147483660"/>
            <pc:sldLayoutMk cId="3825694723" sldId="2147484062"/>
          </pc:sldLayoutMkLst>
        </pc:sldLayoutChg>
      </pc:sldMasterChg>
      <pc:sldMasterChg chg="delSldLayout modSldLayout">
        <pc:chgData name="David Scott" userId="0dba5c2a25f57aa7" providerId="LiveId" clId="{892E238A-3661-480A-9114-846660CFB453}" dt="2020-10-30T12:53:03.482" v="92" actId="2696"/>
        <pc:sldMasterMkLst>
          <pc:docMk/>
          <pc:sldMasterMk cId="0" sldId="2147484017"/>
        </pc:sldMasterMkLst>
        <pc:sldLayoutChg chg="mod">
          <pc:chgData name="David Scott" userId="0dba5c2a25f57aa7" providerId="LiveId" clId="{892E238A-3661-480A-9114-846660CFB453}" dt="2020-10-30T12:46:09.281" v="27" actId="6014"/>
          <pc:sldLayoutMkLst>
            <pc:docMk/>
            <pc:sldMasterMk cId="0" sldId="2147484017"/>
            <pc:sldLayoutMk cId="3388922184" sldId="2147484063"/>
          </pc:sldLayoutMkLst>
        </pc:sldLayoutChg>
        <pc:sldLayoutChg chg="del">
          <pc:chgData name="David Scott" userId="0dba5c2a25f57aa7" providerId="LiveId" clId="{892E238A-3661-480A-9114-846660CFB453}" dt="2020-10-30T12:53:03.482" v="92" actId="2696"/>
          <pc:sldLayoutMkLst>
            <pc:docMk/>
            <pc:sldMasterMk cId="0" sldId="2147484017"/>
            <pc:sldLayoutMk cId="3538663691" sldId="2147484064"/>
          </pc:sldLayoutMkLst>
        </pc:sldLayoutChg>
      </pc:sldMasterChg>
      <pc:sldMasterChg chg="modSp mod modSldLayout">
        <pc:chgData name="David Scott" userId="0dba5c2a25f57aa7" providerId="LiveId" clId="{892E238A-3661-480A-9114-846660CFB453}" dt="2020-10-30T12:54:41.825" v="131" actId="6549"/>
        <pc:sldMasterMkLst>
          <pc:docMk/>
          <pc:sldMasterMk cId="4098136659" sldId="2147484077"/>
        </pc:sldMasterMkLst>
        <pc:spChg chg="mod">
          <ac:chgData name="David Scott" userId="0dba5c2a25f57aa7" providerId="LiveId" clId="{892E238A-3661-480A-9114-846660CFB453}" dt="2020-10-30T12:54:41.825" v="131" actId="6549"/>
          <ac:spMkLst>
            <pc:docMk/>
            <pc:sldMasterMk cId="4098136659" sldId="2147484077"/>
            <ac:spMk id="8" creationId="{00000000-0000-0000-0000-000000000000}"/>
          </ac:spMkLst>
        </pc:spChg>
        <pc:sldLayoutChg chg="modSp mod">
          <pc:chgData name="David Scott" userId="0dba5c2a25f57aa7" providerId="LiveId" clId="{892E238A-3661-480A-9114-846660CFB453}" dt="2020-10-30T12:51:10.510" v="89" actId="20577"/>
          <pc:sldLayoutMkLst>
            <pc:docMk/>
            <pc:sldMasterMk cId="4098136659" sldId="2147484077"/>
            <pc:sldLayoutMk cId="1359423013" sldId="2147484078"/>
          </pc:sldLayoutMkLst>
          <pc:spChg chg="mod">
            <ac:chgData name="David Scott" userId="0dba5c2a25f57aa7" providerId="LiveId" clId="{892E238A-3661-480A-9114-846660CFB453}" dt="2020-10-30T12:48:51.403" v="83" actId="20577"/>
            <ac:spMkLst>
              <pc:docMk/>
              <pc:sldMasterMk cId="4098136659" sldId="2147484077"/>
              <pc:sldLayoutMk cId="1359423013" sldId="2147484078"/>
              <ac:spMk id="2" creationId="{0E7500A6-D3AF-4938-A213-71A950993897}"/>
            </ac:spMkLst>
          </pc:spChg>
          <pc:spChg chg="mod">
            <ac:chgData name="David Scott" userId="0dba5c2a25f57aa7" providerId="LiveId" clId="{892E238A-3661-480A-9114-846660CFB453}" dt="2020-10-30T12:51:10.510" v="89" actId="20577"/>
            <ac:spMkLst>
              <pc:docMk/>
              <pc:sldMasterMk cId="4098136659" sldId="2147484077"/>
              <pc:sldLayoutMk cId="1359423013" sldId="2147484078"/>
              <ac:spMk id="19" creationId="{DF1F7D3C-8488-4489-9564-D71EC02FE900}"/>
            </ac:spMkLst>
          </pc:spChg>
        </pc:sldLayoutChg>
      </pc:sldMaster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36C0C4-92A3-4069-BCD3-8F327AA838C4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36C74B-4541-466D-8F90-B9167F11C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790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2864861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9020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6719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6850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6985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4116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7616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015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4302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9623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8780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189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4929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1994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4967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6513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8302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2981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3862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1317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1413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4170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741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52881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59947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49909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51652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1368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7732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334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5959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9570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1841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7015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662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755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DA32AB-7A47-4D11-844B-72F3C1EEB4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" y="-1"/>
            <a:ext cx="9180278" cy="605332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E5BA74F-A20D-40E2-97B7-C3EECD77A96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72937" y="374309"/>
            <a:ext cx="739812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1200" dirty="0" err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En</a:t>
            </a:r>
            <a:r>
              <a:rPr lang="en-US" sz="4000" b="1" kern="1200" dirty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 Route - Radar Associate Controller </a:t>
            </a:r>
            <a:r>
              <a:rPr lang="en-US" sz="4000" b="1" kern="1200" dirty="0" smtClean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Training</a:t>
            </a:r>
            <a:r>
              <a:rPr lang="en-US" sz="4000" b="1" kern="1200" baseline="0" dirty="0" smtClean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 Part A</a:t>
            </a:r>
            <a:r>
              <a:rPr lang="en-US" sz="4000" b="1" kern="1200" dirty="0" smtClean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:</a:t>
            </a:r>
            <a:endParaRPr lang="en-US" sz="4000" b="1" kern="1200" dirty="0">
              <a:solidFill>
                <a:schemeClr val="bg1"/>
              </a:solidFill>
              <a:effectLst>
                <a:outerShdw blurRad="50800" dist="50800" dir="2700000" algn="ctr" rotWithShape="0">
                  <a:schemeClr val="tx1">
                    <a:alpha val="80000"/>
                  </a:schemeClr>
                </a:outerShdw>
              </a:effectLst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1200" dirty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Basic Concepts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F1F7D3C-8488-4489-9564-D71EC02FE90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12676" y="3042180"/>
            <a:ext cx="67186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1200" dirty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Lesson 8: Holding Aircraft</a:t>
            </a:r>
            <a:endParaRPr lang="en-US" sz="1400" b="1" kern="1200" dirty="0">
              <a:solidFill>
                <a:srgbClr val="FFFF00"/>
              </a:solidFill>
              <a:effectLst>
                <a:outerShdw blurRad="50800" dist="50800" dir="2700000" algn="ctr" rotWithShape="0">
                  <a:schemeClr val="tx1">
                    <a:alpha val="80000"/>
                  </a:schemeClr>
                </a:outerShdw>
              </a:effectLst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E7500A6-D3AF-4938-A213-71A95099389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881040" y="4744300"/>
            <a:ext cx="338192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1200" dirty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Course - 55054001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1200" dirty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Version - </a:t>
            </a:r>
            <a:r>
              <a:rPr lang="en-US" sz="1400" b="1" kern="1200" dirty="0" smtClean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1.0 2022.08</a:t>
            </a:r>
            <a:endParaRPr lang="en-US" sz="1400" b="1" kern="1200" dirty="0">
              <a:solidFill>
                <a:schemeClr val="bg1"/>
              </a:solidFill>
              <a:effectLst>
                <a:outerShdw blurRad="50800" dist="50800" dir="2700000" algn="ctr" rotWithShape="0">
                  <a:schemeClr val="tx1">
                    <a:alpha val="80000"/>
                  </a:schemeClr>
                </a:outerShdw>
              </a:effectLst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942301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>
            <a:extLst>
              <a:ext uri="{FF2B5EF4-FFF2-40B4-BE49-F238E27FC236}">
                <a16:creationId xmlns:a16="http://schemas.microsoft.com/office/drawing/2014/main" id="{61B940C6-4D8D-4BA5-99B5-C564310B16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fld id="{F2B3777E-FC8E-4A3E-829D-D02E04703318}" type="slidenum">
              <a:rPr lang="en-US" altLang="en-US" sz="900" b="1" smtClean="0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US" altLang="en-US" sz="900" b="1" dirty="0">
              <a:solidFill>
                <a:schemeClr val="bg1"/>
              </a:solidFill>
            </a:endParaRPr>
          </a:p>
        </p:txBody>
      </p:sp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0" y="6014231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B7C51E-CB71-423E-B46E-4F9AB08540C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81075" y="6337300"/>
            <a:ext cx="193309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b="0" dirty="0">
                <a:solidFill>
                  <a:schemeClr val="bg1"/>
                </a:solidFill>
              </a:rPr>
              <a:t>Lesson 8: Holding Aircraft</a:t>
            </a:r>
          </a:p>
        </p:txBody>
      </p:sp>
      <p:pic>
        <p:nvPicPr>
          <p:cNvPr id="10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6105525"/>
            <a:ext cx="6953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7945394" y="6336792"/>
            <a:ext cx="56995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228600" indent="-228600" algn="r">
              <a:buFont typeface="+mj-lt"/>
              <a:buAutoNum type="arabicPeriod"/>
              <a:defRPr sz="12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497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as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2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050" cy="612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7945394" y="6336792"/>
            <a:ext cx="56995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228600" indent="-228600" algn="r">
              <a:buFont typeface="+mj-lt"/>
              <a:buAutoNum type="arabicPeriod"/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25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DA32AB-7A47-4D11-844B-72F3C1EEB4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2940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E5BA74F-A20D-40E2-97B7-C3EECD77A96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72937" y="375925"/>
            <a:ext cx="739812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1200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En</a:t>
            </a:r>
            <a:r>
              <a:rPr lang="en-US" sz="4000" b="1" kern="12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 Route - Radar Associate Controller Training: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12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Basic Concepts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F1F7D3C-8488-4489-9564-D71EC02FE90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72937" y="3428696"/>
            <a:ext cx="7398126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12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Lesson </a:t>
            </a:r>
            <a:r>
              <a:rPr lang="en-US" sz="2800" b="1" kern="12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8: Holding Aircraft</a:t>
            </a:r>
            <a:endParaRPr lang="en-US" sz="2800" b="1" kern="120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>
                    <a:alpha val="80000"/>
                  </a:schemeClr>
                </a:outerShdw>
              </a:effectLst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400" b="1" kern="120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>
                    <a:alpha val="80000"/>
                  </a:schemeClr>
                </a:outerShdw>
              </a:effectLst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400" b="1" kern="1200" dirty="0" smtClean="0">
              <a:solidFill>
                <a:schemeClr val="bg1"/>
              </a:solidFill>
              <a:effectLst>
                <a:outerShdw blurRad="50800" dist="50800" dir="5400000" algn="ctr" rotWithShape="0">
                  <a:schemeClr val="tx1">
                    <a:alpha val="80000"/>
                  </a:schemeClr>
                </a:outerShdw>
              </a:effectLst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400" b="1" kern="1200" dirty="0" smtClean="0">
              <a:solidFill>
                <a:schemeClr val="bg1"/>
              </a:solidFill>
              <a:effectLst>
                <a:outerShdw blurRad="50800" dist="50800" dir="5400000" algn="ctr" rotWithShape="0">
                  <a:schemeClr val="tx1">
                    <a:alpha val="80000"/>
                  </a:schemeClr>
                </a:outerShdw>
              </a:effectLst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" b="1" kern="1200" dirty="0" smtClean="0">
              <a:solidFill>
                <a:schemeClr val="bg1"/>
              </a:solidFill>
              <a:effectLst>
                <a:outerShdw blurRad="50800" dist="50800" dir="5400000" algn="ctr" rotWithShape="0">
                  <a:schemeClr val="tx1">
                    <a:alpha val="80000"/>
                  </a:schemeClr>
                </a:outerShdw>
              </a:effectLst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400" b="1" kern="120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>
                    <a:alpha val="80000"/>
                  </a:schemeClr>
                </a:outerShdw>
              </a:effectLst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12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Course - 55054001</a:t>
            </a:r>
            <a:endParaRPr lang="en-US" sz="1400" b="1" kern="120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>
                    <a:alpha val="80000"/>
                  </a:schemeClr>
                </a:outerShdw>
              </a:effectLst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12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Version - Draft </a:t>
            </a:r>
            <a:r>
              <a:rPr lang="en-US" sz="1400" b="1" kern="12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4.0.2020-12</a:t>
            </a:r>
            <a:endParaRPr lang="en-US" sz="1400" b="1" kern="120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>
                    <a:alpha val="80000"/>
                  </a:schemeClr>
                </a:outerShdw>
              </a:effectLst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6351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316EBF-5E8C-45DB-B6D2-B4C2C3A0DA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EEFEF2-751E-4C1D-ABC6-CC37EA0FF61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8625" y="295345"/>
            <a:ext cx="64299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1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Lesson Objectives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E3D82B-93D6-4BE1-8B9B-453268257D2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93776" y="1510426"/>
            <a:ext cx="808672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/>
              <a:t>At the end of this lesson, you will be able </a:t>
            </a:r>
            <a:r>
              <a:rPr lang="en-US" sz="2800" b="1" dirty="0" smtClean="0"/>
              <a:t>to identify:</a:t>
            </a:r>
            <a:endParaRPr lang="en-US" sz="2800" b="0" i="1" kern="1200" dirty="0">
              <a:solidFill>
                <a:srgbClr val="002060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36594CA-AD94-4D81-8AB0-408C536E56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2925" y="2557463"/>
            <a:ext cx="7972425" cy="2608262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/>
              <a:t>Enter objectives</a:t>
            </a:r>
          </a:p>
        </p:txBody>
      </p:sp>
    </p:spTree>
    <p:extLst>
      <p:ext uri="{BB962C8B-B14F-4D97-AF65-F5344CB8AC3E}">
        <p14:creationId xmlns:p14="http://schemas.microsoft.com/office/powerpoint/2010/main" val="2469594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38AB209-66B6-4297-82AE-4BE76D91AB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300" y="1508760"/>
            <a:ext cx="8050213" cy="4391025"/>
          </a:xfrm>
        </p:spPr>
        <p:txBody>
          <a:bodyPr/>
          <a:lstStyle>
            <a:lvl3pPr marL="960120" indent="-274320">
              <a:buFont typeface="Wingdings" panose="05000000000000000000" pitchFamily="2" charset="2"/>
              <a:buChar char="Ø"/>
              <a:defRPr/>
            </a:lvl3pPr>
            <a:lvl4pPr marL="1600200" indent="-228600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65DADD-9D08-4884-931F-B83ED03CF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2B1CAF-AFEF-4B53-8217-D2B173A086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76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CC834C1-2ACF-44AF-8EBA-8AFF781C25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"/>
          <a:stretch>
            <a:fillRect/>
          </a:stretch>
        </p:blipFill>
        <p:spPr bwMode="auto">
          <a:xfrm>
            <a:off x="0" y="0"/>
            <a:ext cx="9144000" cy="604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F0BBCF-3CE9-4BB6-B6F8-65E6280B75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The End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067759-6497-4226-BBD0-35CDE076EB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572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>
            <a:extLst>
              <a:ext uri="{FF2B5EF4-FFF2-40B4-BE49-F238E27FC236}">
                <a16:creationId xmlns:a16="http://schemas.microsoft.com/office/drawing/2014/main" id="{61B940C6-4D8D-4BA5-99B5-C564310B16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fld id="{F2B3777E-FC8E-4A3E-829D-D02E04703318}" type="slidenum">
              <a:rPr lang="en-US" altLang="en-US" sz="900" b="1" smtClean="0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US" altLang="en-US" sz="900" b="1" dirty="0">
              <a:solidFill>
                <a:schemeClr val="bg1"/>
              </a:solidFill>
            </a:endParaRPr>
          </a:p>
        </p:txBody>
      </p:sp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solidFill>
                <a:schemeClr val="bg1"/>
              </a:solidFill>
            </a:endParaRPr>
          </a:p>
        </p:txBody>
      </p:sp>
      <p:pic>
        <p:nvPicPr>
          <p:cNvPr id="6" name="Picture 26" descr="NEW FAA LOGO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DF1F06"/>
              </a:clrFrom>
              <a:clrTo>
                <a:srgbClr val="DF1F0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6072188"/>
            <a:ext cx="660400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9"/>
          <p:cNvSpPr txBox="1">
            <a:spLocks noChangeArrowheads="1"/>
          </p:cNvSpPr>
          <p:nvPr userDrawn="1"/>
        </p:nvSpPr>
        <p:spPr bwMode="auto">
          <a:xfrm>
            <a:off x="874713" y="6259513"/>
            <a:ext cx="28844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b="1" dirty="0">
                <a:solidFill>
                  <a:srgbClr val="C0C0C0"/>
                </a:solidFill>
              </a:rPr>
              <a:t>Lesson</a:t>
            </a:r>
            <a:r>
              <a:rPr lang="en-US" altLang="en-US" sz="1200" b="1" baseline="0" dirty="0">
                <a:solidFill>
                  <a:srgbClr val="C0C0C0"/>
                </a:solidFill>
              </a:rPr>
              <a:t> 8: Holding Aircraft</a:t>
            </a:r>
            <a:endParaRPr lang="en-US" altLang="en-US" sz="1200" dirty="0">
              <a:solidFill>
                <a:srgbClr val="C0C0C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D41DE-77A0-4BE3-8870-C3C45D0761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993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FFFFF"/>
            </a:gs>
            <a:gs pos="50000">
              <a:srgbClr val="FBFBFB"/>
            </a:gs>
            <a:gs pos="100000">
              <a:srgbClr val="D0D0D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0" y="6038850"/>
            <a:ext cx="9144000" cy="819150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205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Select to edit master title</a:t>
            </a:r>
          </a:p>
        </p:txBody>
      </p:sp>
      <p:sp>
        <p:nvSpPr>
          <p:cNvPr id="205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8625" y="1233488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Select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pic>
        <p:nvPicPr>
          <p:cNvPr id="205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6105525"/>
            <a:ext cx="6953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6B7C51E-CB71-423E-B46E-4F9AB08540C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81075" y="6337300"/>
            <a:ext cx="193309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b="0" dirty="0">
                <a:solidFill>
                  <a:schemeClr val="bg1"/>
                </a:solidFill>
              </a:rPr>
              <a:t>Lesson 8: Holding Aircraft</a:t>
            </a:r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7945394" y="6336792"/>
            <a:ext cx="56995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228600" indent="-228600" algn="r">
              <a:buFont typeface="+mj-lt"/>
              <a:buAutoNum type="arabicPeriod"/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8" r:id="rId1"/>
    <p:sldLayoutId id="2147484066" r:id="rId2"/>
    <p:sldLayoutId id="2147484072" r:id="rId3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000" b="1" kern="1200">
          <a:solidFill>
            <a:srgbClr val="1D2F6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 b="1">
          <a:solidFill>
            <a:srgbClr val="1D2F68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000" b="1">
          <a:solidFill>
            <a:srgbClr val="1D2F68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000" b="1">
          <a:solidFill>
            <a:srgbClr val="1D2F68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000" b="1">
          <a:solidFill>
            <a:srgbClr val="1D2F68"/>
          </a:solidFill>
          <a:latin typeface="Arial" panose="020B0604020202020204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1D2F68"/>
          </a:solidFill>
          <a:latin typeface="Arial" panose="020B0604020202020204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1D2F68"/>
          </a:solidFill>
          <a:latin typeface="Arial" panose="020B0604020202020204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1D2F68"/>
          </a:solidFill>
          <a:latin typeface="Arial" panose="020B0604020202020204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1D2F68"/>
          </a:solidFill>
          <a:latin typeface="Arial" panose="020B0604020202020204" pitchFamily="34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21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FFFFF"/>
            </a:gs>
            <a:gs pos="50000">
              <a:srgbClr val="FBFBFB"/>
            </a:gs>
            <a:gs pos="100000">
              <a:srgbClr val="D0D0D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7"/>
          <p:cNvSpPr>
            <a:spLocks noChangeArrowheads="1"/>
          </p:cNvSpPr>
          <p:nvPr userDrawn="1"/>
        </p:nvSpPr>
        <p:spPr bwMode="auto">
          <a:xfrm>
            <a:off x="0" y="6038850"/>
            <a:ext cx="9144000" cy="819150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Select to edit master title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Select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 </a:t>
            </a:r>
          </a:p>
        </p:txBody>
      </p:sp>
      <p:pic>
        <p:nvPicPr>
          <p:cNvPr id="2" name="Picture 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6105525"/>
            <a:ext cx="6953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7945394" y="6336792"/>
            <a:ext cx="56995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228600" indent="-228600" algn="r">
              <a:buFont typeface="+mj-lt"/>
              <a:buAutoNum type="arabicPeriod"/>
              <a:defRPr sz="12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981075" y="6336792"/>
            <a:ext cx="193309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200" dirty="0">
                <a:solidFill>
                  <a:srgbClr val="FFFFFF"/>
                </a:solidFill>
              </a:rPr>
              <a:t>Lesson </a:t>
            </a:r>
            <a:r>
              <a:rPr lang="en-US" altLang="en-US" sz="1200" dirty="0" smtClean="0">
                <a:solidFill>
                  <a:srgbClr val="FFFFFF"/>
                </a:solidFill>
              </a:rPr>
              <a:t>8: Holding Aircraft</a:t>
            </a:r>
            <a:endParaRPr lang="en-US" alt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678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0" r:id="rId1"/>
    <p:sldLayoutId id="2147484081" r:id="rId2"/>
    <p:sldLayoutId id="2147484082" r:id="rId3"/>
    <p:sldLayoutId id="2147484083" r:id="rId4"/>
    <p:sldLayoutId id="2147484084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9pPr>
    </p:titleStyle>
    <p:bodyStyle>
      <a:lvl1pPr marL="320040" indent="-274320" algn="l" rtl="0" eaLnBrk="0" fontAlgn="base" hangingPunct="0">
        <a:spcBef>
          <a:spcPct val="20000"/>
        </a:spcBef>
        <a:spcAft>
          <a:spcPct val="0"/>
        </a:spcAft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74320" algn="l" rtl="0" eaLnBrk="0" fontAlgn="base" hangingPunct="0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indent="-27432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16038" indent="-228600" algn="l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696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8625" y="344488"/>
            <a:ext cx="8472488" cy="1106424"/>
          </a:xfrm>
        </p:spPr>
        <p:txBody>
          <a:bodyPr/>
          <a:lstStyle/>
          <a:p>
            <a:r>
              <a:rPr lang="en-US" altLang="en-US" dirty="0"/>
              <a:t>DME Holding Away From the NAVAID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9</a:t>
            </a:fld>
            <a:endParaRPr lang="en-US" dirty="0"/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blackWhite">
          <a:xfrm>
            <a:off x="749300" y="1568450"/>
            <a:ext cx="7669213" cy="4084638"/>
          </a:xfrm>
          <a:prstGeom prst="rect">
            <a:avLst/>
          </a:prstGeom>
          <a:noFill/>
          <a:ln w="25400">
            <a:solidFill>
              <a:srgbClr val="0078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400"/>
          </a:p>
        </p:txBody>
      </p:sp>
      <p:sp>
        <p:nvSpPr>
          <p:cNvPr id="6" name="Rectangle 35" descr="Wide upward diagonal"/>
          <p:cNvSpPr>
            <a:spLocks noChangeArrowheads="1"/>
          </p:cNvSpPr>
          <p:nvPr/>
        </p:nvSpPr>
        <p:spPr bwMode="auto">
          <a:xfrm>
            <a:off x="4608513" y="1570038"/>
            <a:ext cx="79375" cy="40767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400"/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749300" y="3676650"/>
            <a:ext cx="76692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1382713" y="3057525"/>
            <a:ext cx="1879600" cy="1093788"/>
          </a:xfrm>
          <a:prstGeom prst="ellipse">
            <a:avLst/>
          </a:prstGeom>
          <a:noFill/>
          <a:ln w="25400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400"/>
          </a:p>
        </p:txBody>
      </p:sp>
      <p:sp>
        <p:nvSpPr>
          <p:cNvPr id="9" name="Oval 5"/>
          <p:cNvSpPr>
            <a:spLocks noChangeArrowheads="1"/>
          </p:cNvSpPr>
          <p:nvPr/>
        </p:nvSpPr>
        <p:spPr bwMode="auto">
          <a:xfrm>
            <a:off x="5356225" y="3057525"/>
            <a:ext cx="1879600" cy="1093788"/>
          </a:xfrm>
          <a:prstGeom prst="ellipse">
            <a:avLst/>
          </a:prstGeom>
          <a:noFill/>
          <a:ln w="25400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400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6246813" y="1511300"/>
            <a:ext cx="793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>
                <a:solidFill>
                  <a:srgbClr val="FF0033"/>
                </a:solidFill>
              </a:rPr>
              <a:t>NO</a:t>
            </a:r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auto">
          <a:xfrm>
            <a:off x="3300413" y="2308225"/>
            <a:ext cx="2711450" cy="271145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400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2247787" y="1514475"/>
            <a:ext cx="1008289" cy="585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 dirty="0">
                <a:solidFill>
                  <a:srgbClr val="007800"/>
                </a:solidFill>
              </a:rPr>
              <a:t>YES</a:t>
            </a:r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738188" y="1997075"/>
            <a:ext cx="7680325" cy="0"/>
          </a:xfrm>
          <a:prstGeom prst="line">
            <a:avLst/>
          </a:prstGeom>
          <a:noFill/>
          <a:ln w="25400">
            <a:solidFill>
              <a:srgbClr val="0078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776288" y="2043113"/>
            <a:ext cx="2775888" cy="459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 sz="1400" b="1" dirty="0">
                <a:solidFill>
                  <a:srgbClr val="007800"/>
                </a:solidFill>
              </a:rPr>
              <a:t>HOLDING AREA CLEARS </a:t>
            </a:r>
            <a:r>
              <a:rPr lang="en-US" altLang="en-US" sz="1400" b="1" dirty="0" smtClean="0">
                <a:solidFill>
                  <a:srgbClr val="007800"/>
                </a:solidFill>
              </a:rPr>
              <a:t>NO- </a:t>
            </a:r>
            <a:endParaRPr lang="en-US" altLang="en-US" sz="1400" b="1" dirty="0">
              <a:solidFill>
                <a:srgbClr val="007800"/>
              </a:solidFill>
            </a:endParaRPr>
          </a:p>
          <a:p>
            <a:pPr>
              <a:lnSpc>
                <a:spcPct val="85000"/>
              </a:lnSpc>
            </a:pPr>
            <a:r>
              <a:rPr lang="en-US" altLang="en-US" sz="1400" b="1" dirty="0" smtClean="0">
                <a:solidFill>
                  <a:srgbClr val="007800"/>
                </a:solidFill>
              </a:rPr>
              <a:t>COURSE-SIGNAL </a:t>
            </a:r>
            <a:r>
              <a:rPr lang="en-US" altLang="en-US" sz="1400" b="1" dirty="0">
                <a:solidFill>
                  <a:srgbClr val="007800"/>
                </a:solidFill>
              </a:rPr>
              <a:t>ZONE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834846" y="2019300"/>
            <a:ext cx="2597954" cy="459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85000"/>
              </a:lnSpc>
            </a:pPr>
            <a:r>
              <a:rPr lang="en-US" altLang="en-US" sz="1400" b="1" dirty="0">
                <a:solidFill>
                  <a:srgbClr val="FF0000"/>
                </a:solidFill>
              </a:rPr>
              <a:t>HOLDING AREA OVERLAPS</a:t>
            </a:r>
          </a:p>
          <a:p>
            <a:pPr algn="r">
              <a:lnSpc>
                <a:spcPct val="85000"/>
              </a:lnSpc>
            </a:pPr>
            <a:r>
              <a:rPr lang="en-US" altLang="en-US" sz="1400" b="1" dirty="0" smtClean="0">
                <a:solidFill>
                  <a:srgbClr val="FF0000"/>
                </a:solidFill>
              </a:rPr>
              <a:t>NO-COURSE-SIGNAL </a:t>
            </a:r>
            <a:r>
              <a:rPr lang="en-US" altLang="en-US" sz="1400" b="1" dirty="0">
                <a:solidFill>
                  <a:srgbClr val="FF0000"/>
                </a:solidFill>
              </a:rPr>
              <a:t>ZONE</a:t>
            </a:r>
          </a:p>
        </p:txBody>
      </p:sp>
      <p:sp>
        <p:nvSpPr>
          <p:cNvPr id="16" name="AutoShape 19"/>
          <p:cNvSpPr>
            <a:spLocks noChangeArrowheads="1"/>
          </p:cNvSpPr>
          <p:nvPr/>
        </p:nvSpPr>
        <p:spPr bwMode="blackWhite">
          <a:xfrm>
            <a:off x="6723063" y="3516313"/>
            <a:ext cx="249237" cy="273050"/>
          </a:xfrm>
          <a:prstGeom prst="triangle">
            <a:avLst>
              <a:gd name="adj" fmla="val 49995"/>
            </a:avLst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400"/>
          </a:p>
        </p:txBody>
      </p:sp>
      <p:sp>
        <p:nvSpPr>
          <p:cNvPr id="17" name="AutoShape 20"/>
          <p:cNvSpPr>
            <a:spLocks noChangeArrowheads="1"/>
          </p:cNvSpPr>
          <p:nvPr/>
        </p:nvSpPr>
        <p:spPr bwMode="blackWhite">
          <a:xfrm>
            <a:off x="1600200" y="3525838"/>
            <a:ext cx="249238" cy="273050"/>
          </a:xfrm>
          <a:prstGeom prst="triangle">
            <a:avLst>
              <a:gd name="adj" fmla="val 49995"/>
            </a:avLst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400"/>
          </a:p>
        </p:txBody>
      </p:sp>
      <p:sp>
        <p:nvSpPr>
          <p:cNvPr id="18" name="Freeform 21"/>
          <p:cNvSpPr>
            <a:spLocks/>
          </p:cNvSpPr>
          <p:nvPr/>
        </p:nvSpPr>
        <p:spPr bwMode="auto">
          <a:xfrm>
            <a:off x="2333625" y="3557588"/>
            <a:ext cx="157163" cy="263525"/>
          </a:xfrm>
          <a:custGeom>
            <a:avLst/>
            <a:gdLst>
              <a:gd name="T0" fmla="*/ 2147483646 w 99"/>
              <a:gd name="T1" fmla="*/ 0 h 166"/>
              <a:gd name="T2" fmla="*/ 0 w 99"/>
              <a:gd name="T3" fmla="*/ 2147483646 h 166"/>
              <a:gd name="T4" fmla="*/ 2147483646 w 99"/>
              <a:gd name="T5" fmla="*/ 2147483646 h 166"/>
              <a:gd name="T6" fmla="*/ 0 60000 65536"/>
              <a:gd name="T7" fmla="*/ 0 60000 65536"/>
              <a:gd name="T8" fmla="*/ 0 60000 65536"/>
              <a:gd name="T9" fmla="*/ 0 w 99"/>
              <a:gd name="T10" fmla="*/ 0 h 166"/>
              <a:gd name="T11" fmla="*/ 99 w 99"/>
              <a:gd name="T12" fmla="*/ 166 h 1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9" h="166">
                <a:moveTo>
                  <a:pt x="98" y="0"/>
                </a:moveTo>
                <a:lnTo>
                  <a:pt x="0" y="75"/>
                </a:lnTo>
                <a:lnTo>
                  <a:pt x="98" y="165"/>
                </a:lnTo>
              </a:path>
            </a:pathLst>
          </a:custGeom>
          <a:noFill/>
          <a:ln w="25400" cap="rnd">
            <a:solidFill>
              <a:srgbClr val="0078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22"/>
          <p:cNvSpPr>
            <a:spLocks/>
          </p:cNvSpPr>
          <p:nvPr/>
        </p:nvSpPr>
        <p:spPr bwMode="auto">
          <a:xfrm>
            <a:off x="6200775" y="3556000"/>
            <a:ext cx="157163" cy="263525"/>
          </a:xfrm>
          <a:custGeom>
            <a:avLst/>
            <a:gdLst>
              <a:gd name="T0" fmla="*/ 0 w 99"/>
              <a:gd name="T1" fmla="*/ 0 h 166"/>
              <a:gd name="T2" fmla="*/ 2147483646 w 99"/>
              <a:gd name="T3" fmla="*/ 2147483646 h 166"/>
              <a:gd name="T4" fmla="*/ 0 w 99"/>
              <a:gd name="T5" fmla="*/ 2147483646 h 166"/>
              <a:gd name="T6" fmla="*/ 0 60000 65536"/>
              <a:gd name="T7" fmla="*/ 0 60000 65536"/>
              <a:gd name="T8" fmla="*/ 0 60000 65536"/>
              <a:gd name="T9" fmla="*/ 0 w 99"/>
              <a:gd name="T10" fmla="*/ 0 h 166"/>
              <a:gd name="T11" fmla="*/ 99 w 99"/>
              <a:gd name="T12" fmla="*/ 166 h 1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9" h="166">
                <a:moveTo>
                  <a:pt x="0" y="0"/>
                </a:moveTo>
                <a:lnTo>
                  <a:pt x="98" y="75"/>
                </a:lnTo>
                <a:lnTo>
                  <a:pt x="0" y="165"/>
                </a:lnTo>
              </a:path>
            </a:pathLst>
          </a:custGeom>
          <a:noFill/>
          <a:ln w="25400" cap="rnd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3"/>
          <p:cNvSpPr>
            <a:spLocks noChangeShapeType="1"/>
          </p:cNvSpPr>
          <p:nvPr/>
        </p:nvSpPr>
        <p:spPr bwMode="auto">
          <a:xfrm flipH="1" flipV="1">
            <a:off x="2474913" y="3916363"/>
            <a:ext cx="298450" cy="569912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24"/>
          <p:cNvSpPr>
            <a:spLocks noChangeShapeType="1"/>
          </p:cNvSpPr>
          <p:nvPr/>
        </p:nvSpPr>
        <p:spPr bwMode="auto">
          <a:xfrm flipH="1" flipV="1">
            <a:off x="6391275" y="3852863"/>
            <a:ext cx="561975" cy="68103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25"/>
          <p:cNvSpPr>
            <a:spLocks noChangeShapeType="1"/>
          </p:cNvSpPr>
          <p:nvPr/>
        </p:nvSpPr>
        <p:spPr bwMode="auto">
          <a:xfrm flipH="1">
            <a:off x="5929313" y="2473325"/>
            <a:ext cx="536575" cy="5238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26"/>
          <p:cNvSpPr>
            <a:spLocks noChangeShapeType="1"/>
          </p:cNvSpPr>
          <p:nvPr/>
        </p:nvSpPr>
        <p:spPr bwMode="auto">
          <a:xfrm>
            <a:off x="3106738" y="2330450"/>
            <a:ext cx="166687" cy="1119188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27"/>
          <p:cNvSpPr>
            <a:spLocks noChangeArrowheads="1"/>
          </p:cNvSpPr>
          <p:nvPr/>
        </p:nvSpPr>
        <p:spPr bwMode="auto">
          <a:xfrm>
            <a:off x="1058863" y="4616196"/>
            <a:ext cx="2388859" cy="459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 sz="1400" b="1" dirty="0">
                <a:solidFill>
                  <a:srgbClr val="007800"/>
                </a:solidFill>
              </a:rPr>
              <a:t>HOLDING COURSE AWAY</a:t>
            </a:r>
          </a:p>
          <a:p>
            <a:pPr>
              <a:lnSpc>
                <a:spcPct val="85000"/>
              </a:lnSpc>
            </a:pPr>
            <a:r>
              <a:rPr lang="en-US" altLang="en-US" sz="1400" b="1" dirty="0">
                <a:solidFill>
                  <a:srgbClr val="007800"/>
                </a:solidFill>
              </a:rPr>
              <a:t>FROM NAVAID</a:t>
            </a:r>
          </a:p>
        </p:txBody>
      </p:sp>
      <p:sp>
        <p:nvSpPr>
          <p:cNvPr id="25" name="Rectangle 28"/>
          <p:cNvSpPr>
            <a:spLocks noChangeArrowheads="1"/>
          </p:cNvSpPr>
          <p:nvPr/>
        </p:nvSpPr>
        <p:spPr bwMode="auto">
          <a:xfrm>
            <a:off x="5622925" y="4619625"/>
            <a:ext cx="2388859" cy="459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 sz="1400" b="1" dirty="0">
                <a:solidFill>
                  <a:srgbClr val="FF0000"/>
                </a:solidFill>
              </a:rPr>
              <a:t>HOLDING COURSE AWAY</a:t>
            </a:r>
          </a:p>
          <a:p>
            <a:pPr>
              <a:lnSpc>
                <a:spcPct val="85000"/>
              </a:lnSpc>
            </a:pPr>
            <a:r>
              <a:rPr lang="en-US" altLang="en-US" sz="1400" b="1" dirty="0">
                <a:solidFill>
                  <a:srgbClr val="FF0000"/>
                </a:solidFill>
              </a:rPr>
              <a:t>FROM NAVAID</a:t>
            </a:r>
          </a:p>
        </p:txBody>
      </p:sp>
      <p:sp>
        <p:nvSpPr>
          <p:cNvPr id="26" name="Rectangle 29"/>
          <p:cNvSpPr>
            <a:spLocks noChangeArrowheads="1"/>
          </p:cNvSpPr>
          <p:nvPr/>
        </p:nvSpPr>
        <p:spPr bwMode="blackWhite">
          <a:xfrm>
            <a:off x="3751263" y="4014788"/>
            <a:ext cx="1411287" cy="466725"/>
          </a:xfrm>
          <a:prstGeom prst="rect">
            <a:avLst/>
          </a:prstGeom>
          <a:solidFill>
            <a:schemeClr val="bg1"/>
          </a:solidFill>
          <a:ln w="12700">
            <a:solidFill>
              <a:srgbClr val="B2B2B2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altLang="en-US" sz="1400" b="1" dirty="0" smtClean="0">
                <a:solidFill>
                  <a:srgbClr val="FF0000"/>
                </a:solidFill>
              </a:rPr>
              <a:t>NO-COURSE- </a:t>
            </a:r>
            <a:endParaRPr lang="en-US" altLang="en-US" sz="1400" b="1" dirty="0">
              <a:solidFill>
                <a:srgbClr val="FF0000"/>
              </a:solidFill>
            </a:endParaRPr>
          </a:p>
          <a:p>
            <a:pPr algn="ctr">
              <a:lnSpc>
                <a:spcPct val="85000"/>
              </a:lnSpc>
            </a:pPr>
            <a:r>
              <a:rPr lang="en-US" altLang="en-US" sz="1400" b="1" dirty="0">
                <a:solidFill>
                  <a:srgbClr val="FF0000"/>
                </a:solidFill>
              </a:rPr>
              <a:t>SIGNAL ZONE</a:t>
            </a:r>
          </a:p>
        </p:txBody>
      </p:sp>
      <p:sp>
        <p:nvSpPr>
          <p:cNvPr id="27" name="Rectangle 30"/>
          <p:cNvSpPr>
            <a:spLocks noChangeArrowheads="1"/>
          </p:cNvSpPr>
          <p:nvPr/>
        </p:nvSpPr>
        <p:spPr bwMode="auto">
          <a:xfrm>
            <a:off x="2473325" y="3238500"/>
            <a:ext cx="464871" cy="276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 sz="1400" b="1" dirty="0">
                <a:solidFill>
                  <a:srgbClr val="007800"/>
                </a:solidFill>
              </a:rPr>
              <a:t>FIX</a:t>
            </a:r>
          </a:p>
        </p:txBody>
      </p:sp>
      <p:sp>
        <p:nvSpPr>
          <p:cNvPr id="28" name="Rectangle 31"/>
          <p:cNvSpPr>
            <a:spLocks noChangeArrowheads="1"/>
          </p:cNvSpPr>
          <p:nvPr/>
        </p:nvSpPr>
        <p:spPr bwMode="auto">
          <a:xfrm>
            <a:off x="3588464" y="3208911"/>
            <a:ext cx="930832" cy="276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 sz="1400" b="1" dirty="0">
                <a:solidFill>
                  <a:srgbClr val="FF0000"/>
                </a:solidFill>
              </a:rPr>
              <a:t>VORTAC</a:t>
            </a:r>
          </a:p>
        </p:txBody>
      </p:sp>
      <p:sp>
        <p:nvSpPr>
          <p:cNvPr id="29" name="Rectangle 32"/>
          <p:cNvSpPr>
            <a:spLocks noChangeArrowheads="1"/>
          </p:cNvSpPr>
          <p:nvPr/>
        </p:nvSpPr>
        <p:spPr bwMode="auto">
          <a:xfrm>
            <a:off x="6615113" y="3271838"/>
            <a:ext cx="464871" cy="276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 sz="1400" b="1" dirty="0">
                <a:solidFill>
                  <a:srgbClr val="FF0000"/>
                </a:solidFill>
              </a:rPr>
              <a:t>FIX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7086" y1="18182" x2="37086" y2="18182"/>
                        <a14:foregroundMark x1="21854" y1="46970" x2="21854" y2="46970"/>
                        <a14:foregroundMark x1="21854" y1="47727" x2="39073" y2="75758"/>
                        <a14:foregroundMark x1="30464" y1="61364" x2="76159" y2="17424"/>
                        <a14:foregroundMark x1="52980" y1="39394" x2="67550" y2="7575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98264" y="3465576"/>
            <a:ext cx="460247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67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4"/>
          <p:cNvSpPr>
            <a:spLocks noGrp="1" noChangeArrowheads="1"/>
          </p:cNvSpPr>
          <p:nvPr>
            <p:ph type="title"/>
          </p:nvPr>
        </p:nvSpPr>
        <p:spPr>
          <a:xfrm>
            <a:off x="428625" y="344487"/>
            <a:ext cx="8462157" cy="1196975"/>
          </a:xfrm>
        </p:spPr>
        <p:txBody>
          <a:bodyPr/>
          <a:lstStyle/>
          <a:p>
            <a:r>
              <a:rPr lang="en-US" altLang="en-US" sz="4000" dirty="0"/>
              <a:t>Holding at an Unmonitored NAVAID</a:t>
            </a:r>
          </a:p>
        </p:txBody>
      </p:sp>
      <p:sp>
        <p:nvSpPr>
          <p:cNvPr id="2052" name="Rectangle 2"/>
          <p:cNvSpPr>
            <a:spLocks noChangeArrowheads="1"/>
          </p:cNvSpPr>
          <p:nvPr/>
        </p:nvSpPr>
        <p:spPr bwMode="auto">
          <a:xfrm>
            <a:off x="2762250" y="2608263"/>
            <a:ext cx="1527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400" b="1"/>
              <a:t>UNMONITORED</a:t>
            </a:r>
          </a:p>
          <a:p>
            <a:pPr algn="ctr">
              <a:lnSpc>
                <a:spcPct val="90000"/>
              </a:lnSpc>
            </a:pPr>
            <a:r>
              <a:rPr lang="en-US" altLang="en-US" sz="1400" b="1"/>
              <a:t>NAVAID</a:t>
            </a:r>
          </a:p>
        </p:txBody>
      </p:sp>
      <p:sp>
        <p:nvSpPr>
          <p:cNvPr id="2053" name="Rectangle 3"/>
          <p:cNvSpPr>
            <a:spLocks noChangeArrowheads="1"/>
          </p:cNvSpPr>
          <p:nvPr/>
        </p:nvSpPr>
        <p:spPr bwMode="auto">
          <a:xfrm>
            <a:off x="2047875" y="3703638"/>
            <a:ext cx="10620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400" b="1" dirty="0"/>
              <a:t>ALTITUDE</a:t>
            </a:r>
          </a:p>
          <a:p>
            <a:pPr algn="ctr">
              <a:lnSpc>
                <a:spcPct val="90000"/>
              </a:lnSpc>
            </a:pPr>
            <a:r>
              <a:rPr lang="en-US" altLang="en-US" sz="1400" b="1" dirty="0"/>
              <a:t>7,000’</a:t>
            </a:r>
          </a:p>
        </p:txBody>
      </p:sp>
      <p:sp>
        <p:nvSpPr>
          <p:cNvPr id="2054" name="Rectangle 4"/>
          <p:cNvSpPr>
            <a:spLocks noChangeArrowheads="1"/>
          </p:cNvSpPr>
          <p:nvPr/>
        </p:nvSpPr>
        <p:spPr bwMode="auto">
          <a:xfrm>
            <a:off x="6640513" y="3735388"/>
            <a:ext cx="106203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400" b="1" dirty="0"/>
              <a:t>ALTITUDE</a:t>
            </a:r>
          </a:p>
          <a:p>
            <a:pPr algn="ctr">
              <a:lnSpc>
                <a:spcPct val="90000"/>
              </a:lnSpc>
            </a:pPr>
            <a:r>
              <a:rPr lang="en-US" altLang="en-US" sz="1400" b="1" dirty="0"/>
              <a:t>7,000’</a:t>
            </a:r>
          </a:p>
        </p:txBody>
      </p:sp>
      <p:sp>
        <p:nvSpPr>
          <p:cNvPr id="2055" name="Rectangle 5"/>
          <p:cNvSpPr>
            <a:spLocks noChangeArrowheads="1"/>
          </p:cNvSpPr>
          <p:nvPr/>
        </p:nvSpPr>
        <p:spPr bwMode="auto">
          <a:xfrm>
            <a:off x="2593975" y="5145088"/>
            <a:ext cx="1270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400" b="1"/>
              <a:t>MONITORED</a:t>
            </a:r>
          </a:p>
          <a:p>
            <a:pPr algn="ctr">
              <a:lnSpc>
                <a:spcPct val="90000"/>
              </a:lnSpc>
            </a:pPr>
            <a:r>
              <a:rPr lang="en-US" altLang="en-US" sz="1400" b="1"/>
              <a:t>NAVAID</a:t>
            </a:r>
          </a:p>
        </p:txBody>
      </p:sp>
      <p:sp>
        <p:nvSpPr>
          <p:cNvPr id="2056" name="Rectangle 6"/>
          <p:cNvSpPr>
            <a:spLocks noChangeArrowheads="1"/>
          </p:cNvSpPr>
          <p:nvPr/>
        </p:nvSpPr>
        <p:spPr bwMode="auto">
          <a:xfrm>
            <a:off x="6983413" y="5186363"/>
            <a:ext cx="1270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400" b="1"/>
              <a:t>MONITORED</a:t>
            </a:r>
          </a:p>
          <a:p>
            <a:pPr algn="ctr">
              <a:lnSpc>
                <a:spcPct val="90000"/>
              </a:lnSpc>
            </a:pPr>
            <a:r>
              <a:rPr lang="en-US" altLang="en-US" sz="1400" b="1"/>
              <a:t>NAVAID</a:t>
            </a:r>
          </a:p>
        </p:txBody>
      </p:sp>
      <p:sp>
        <p:nvSpPr>
          <p:cNvPr id="304138" name="Rectangle 7"/>
          <p:cNvSpPr>
            <a:spLocks noChangeArrowheads="1"/>
          </p:cNvSpPr>
          <p:nvPr/>
        </p:nvSpPr>
        <p:spPr bwMode="auto">
          <a:xfrm>
            <a:off x="3836988" y="4787900"/>
            <a:ext cx="463550" cy="339725"/>
          </a:xfrm>
          <a:prstGeom prst="rect">
            <a:avLst/>
          </a:prstGeom>
          <a:noFill/>
          <a:ln>
            <a:noFill/>
          </a:ln>
          <a:effectLst>
            <a:outerShdw dist="25400" dir="5400000" algn="ctr" rotWithShape="0">
              <a:srgbClr val="1D2F68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b="1">
                <a:solidFill>
                  <a:srgbClr val="FFCC66"/>
                </a:solidFill>
              </a:rPr>
              <a:t>V5</a:t>
            </a:r>
          </a:p>
        </p:txBody>
      </p:sp>
      <p:sp>
        <p:nvSpPr>
          <p:cNvPr id="304139" name="Rectangle 8"/>
          <p:cNvSpPr>
            <a:spLocks noChangeArrowheads="1"/>
          </p:cNvSpPr>
          <p:nvPr/>
        </p:nvSpPr>
        <p:spPr bwMode="auto">
          <a:xfrm>
            <a:off x="7545388" y="4797425"/>
            <a:ext cx="463550" cy="3397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1D2F68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b="1">
                <a:solidFill>
                  <a:srgbClr val="FFCC66"/>
                </a:solidFill>
              </a:rPr>
              <a:t>V5</a:t>
            </a:r>
          </a:p>
        </p:txBody>
      </p:sp>
      <p:sp>
        <p:nvSpPr>
          <p:cNvPr id="304141" name="Rectangle 10"/>
          <p:cNvSpPr>
            <a:spLocks noChangeArrowheads="1"/>
          </p:cNvSpPr>
          <p:nvPr/>
        </p:nvSpPr>
        <p:spPr bwMode="auto">
          <a:xfrm rot="2400000">
            <a:off x="2470150" y="5632450"/>
            <a:ext cx="463550" cy="3397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1D2F68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b="1">
                <a:solidFill>
                  <a:srgbClr val="FFCC66"/>
                </a:solidFill>
              </a:rPr>
              <a:t>V1</a:t>
            </a:r>
          </a:p>
        </p:txBody>
      </p:sp>
      <p:sp>
        <p:nvSpPr>
          <p:cNvPr id="304142" name="Freeform 11"/>
          <p:cNvSpPr>
            <a:spLocks/>
          </p:cNvSpPr>
          <p:nvPr/>
        </p:nvSpPr>
        <p:spPr bwMode="auto">
          <a:xfrm>
            <a:off x="3244850" y="3706813"/>
            <a:ext cx="766763" cy="690562"/>
          </a:xfrm>
          <a:custGeom>
            <a:avLst/>
            <a:gdLst>
              <a:gd name="T0" fmla="*/ 2147483646 w 483"/>
              <a:gd name="T1" fmla="*/ 2147483646 h 435"/>
              <a:gd name="T2" fmla="*/ 2147483646 w 483"/>
              <a:gd name="T3" fmla="*/ 2147483646 h 435"/>
              <a:gd name="T4" fmla="*/ 2147483646 w 483"/>
              <a:gd name="T5" fmla="*/ 2147483646 h 435"/>
              <a:gd name="T6" fmla="*/ 2147483646 w 483"/>
              <a:gd name="T7" fmla="*/ 2147483646 h 435"/>
              <a:gd name="T8" fmla="*/ 2147483646 w 483"/>
              <a:gd name="T9" fmla="*/ 2147483646 h 435"/>
              <a:gd name="T10" fmla="*/ 2147483646 w 483"/>
              <a:gd name="T11" fmla="*/ 2147483646 h 435"/>
              <a:gd name="T12" fmla="*/ 2147483646 w 483"/>
              <a:gd name="T13" fmla="*/ 2147483646 h 435"/>
              <a:gd name="T14" fmla="*/ 2147483646 w 483"/>
              <a:gd name="T15" fmla="*/ 2147483646 h 435"/>
              <a:gd name="T16" fmla="*/ 2147483646 w 483"/>
              <a:gd name="T17" fmla="*/ 2147483646 h 435"/>
              <a:gd name="T18" fmla="*/ 2147483646 w 483"/>
              <a:gd name="T19" fmla="*/ 2147483646 h 435"/>
              <a:gd name="T20" fmla="*/ 2147483646 w 483"/>
              <a:gd name="T21" fmla="*/ 2147483646 h 435"/>
              <a:gd name="T22" fmla="*/ 2147483646 w 483"/>
              <a:gd name="T23" fmla="*/ 2147483646 h 435"/>
              <a:gd name="T24" fmla="*/ 2147483646 w 483"/>
              <a:gd name="T25" fmla="*/ 2147483646 h 435"/>
              <a:gd name="T26" fmla="*/ 2147483646 w 483"/>
              <a:gd name="T27" fmla="*/ 2147483646 h 435"/>
              <a:gd name="T28" fmla="*/ 2147483646 w 483"/>
              <a:gd name="T29" fmla="*/ 2147483646 h 435"/>
              <a:gd name="T30" fmla="*/ 2147483646 w 483"/>
              <a:gd name="T31" fmla="*/ 2147483646 h 435"/>
              <a:gd name="T32" fmla="*/ 2147483646 w 483"/>
              <a:gd name="T33" fmla="*/ 2147483646 h 435"/>
              <a:gd name="T34" fmla="*/ 2147483646 w 483"/>
              <a:gd name="T35" fmla="*/ 2147483646 h 435"/>
              <a:gd name="T36" fmla="*/ 2147483646 w 483"/>
              <a:gd name="T37" fmla="*/ 2147483646 h 435"/>
              <a:gd name="T38" fmla="*/ 2147483646 w 483"/>
              <a:gd name="T39" fmla="*/ 2147483646 h 435"/>
              <a:gd name="T40" fmla="*/ 2147483646 w 483"/>
              <a:gd name="T41" fmla="*/ 2147483646 h 435"/>
              <a:gd name="T42" fmla="*/ 2147483646 w 483"/>
              <a:gd name="T43" fmla="*/ 2147483646 h 435"/>
              <a:gd name="T44" fmla="*/ 2147483646 w 483"/>
              <a:gd name="T45" fmla="*/ 2147483646 h 435"/>
              <a:gd name="T46" fmla="*/ 2147483646 w 483"/>
              <a:gd name="T47" fmla="*/ 0 h 435"/>
              <a:gd name="T48" fmla="*/ 2147483646 w 483"/>
              <a:gd name="T49" fmla="*/ 2147483646 h 435"/>
              <a:gd name="T50" fmla="*/ 2147483646 w 483"/>
              <a:gd name="T51" fmla="*/ 2147483646 h 435"/>
              <a:gd name="T52" fmla="*/ 2147483646 w 483"/>
              <a:gd name="T53" fmla="*/ 2147483646 h 435"/>
              <a:gd name="T54" fmla="*/ 2147483646 w 483"/>
              <a:gd name="T55" fmla="*/ 2147483646 h 435"/>
              <a:gd name="T56" fmla="*/ 2147483646 w 483"/>
              <a:gd name="T57" fmla="*/ 2147483646 h 435"/>
              <a:gd name="T58" fmla="*/ 2147483646 w 483"/>
              <a:gd name="T59" fmla="*/ 2147483646 h 435"/>
              <a:gd name="T60" fmla="*/ 2147483646 w 483"/>
              <a:gd name="T61" fmla="*/ 2147483646 h 435"/>
              <a:gd name="T62" fmla="*/ 2147483646 w 483"/>
              <a:gd name="T63" fmla="*/ 2147483646 h 435"/>
              <a:gd name="T64" fmla="*/ 2147483646 w 483"/>
              <a:gd name="T65" fmla="*/ 2147483646 h 435"/>
              <a:gd name="T66" fmla="*/ 2147483646 w 483"/>
              <a:gd name="T67" fmla="*/ 2147483646 h 435"/>
              <a:gd name="T68" fmla="*/ 2147483646 w 483"/>
              <a:gd name="T69" fmla="*/ 2147483646 h 435"/>
              <a:gd name="T70" fmla="*/ 2147483646 w 483"/>
              <a:gd name="T71" fmla="*/ 2147483646 h 435"/>
              <a:gd name="T72" fmla="*/ 2147483646 w 483"/>
              <a:gd name="T73" fmla="*/ 2147483646 h 435"/>
              <a:gd name="T74" fmla="*/ 2147483646 w 483"/>
              <a:gd name="T75" fmla="*/ 2147483646 h 435"/>
              <a:gd name="T76" fmla="*/ 2147483646 w 483"/>
              <a:gd name="T77" fmla="*/ 2147483646 h 435"/>
              <a:gd name="T78" fmla="*/ 2147483646 w 483"/>
              <a:gd name="T79" fmla="*/ 2147483646 h 435"/>
              <a:gd name="T80" fmla="*/ 2147483646 w 483"/>
              <a:gd name="T81" fmla="*/ 2147483646 h 435"/>
              <a:gd name="T82" fmla="*/ 2147483646 w 483"/>
              <a:gd name="T83" fmla="*/ 2147483646 h 435"/>
              <a:gd name="T84" fmla="*/ 2147483646 w 483"/>
              <a:gd name="T85" fmla="*/ 2147483646 h 435"/>
              <a:gd name="T86" fmla="*/ 2147483646 w 483"/>
              <a:gd name="T87" fmla="*/ 2147483646 h 435"/>
              <a:gd name="T88" fmla="*/ 2147483646 w 483"/>
              <a:gd name="T89" fmla="*/ 2147483646 h 435"/>
              <a:gd name="T90" fmla="*/ 2147483646 w 483"/>
              <a:gd name="T91" fmla="*/ 2147483646 h 435"/>
              <a:gd name="T92" fmla="*/ 2147483646 w 483"/>
              <a:gd name="T93" fmla="*/ 2147483646 h 435"/>
              <a:gd name="T94" fmla="*/ 2147483646 w 483"/>
              <a:gd name="T95" fmla="*/ 2147483646 h 435"/>
              <a:gd name="T96" fmla="*/ 2147483646 w 483"/>
              <a:gd name="T97" fmla="*/ 2147483646 h 43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483"/>
              <a:gd name="T148" fmla="*/ 0 h 435"/>
              <a:gd name="T149" fmla="*/ 483 w 483"/>
              <a:gd name="T150" fmla="*/ 435 h 43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483" h="435">
                <a:moveTo>
                  <a:pt x="60" y="347"/>
                </a:moveTo>
                <a:lnTo>
                  <a:pt x="73" y="333"/>
                </a:lnTo>
                <a:lnTo>
                  <a:pt x="71" y="331"/>
                </a:lnTo>
                <a:lnTo>
                  <a:pt x="81" y="320"/>
                </a:lnTo>
                <a:lnTo>
                  <a:pt x="0" y="261"/>
                </a:lnTo>
                <a:lnTo>
                  <a:pt x="8" y="254"/>
                </a:lnTo>
                <a:lnTo>
                  <a:pt x="11" y="253"/>
                </a:lnTo>
                <a:lnTo>
                  <a:pt x="15" y="251"/>
                </a:lnTo>
                <a:lnTo>
                  <a:pt x="18" y="251"/>
                </a:lnTo>
                <a:lnTo>
                  <a:pt x="23" y="251"/>
                </a:lnTo>
                <a:lnTo>
                  <a:pt x="113" y="270"/>
                </a:lnTo>
                <a:lnTo>
                  <a:pt x="116" y="270"/>
                </a:lnTo>
                <a:lnTo>
                  <a:pt x="117" y="270"/>
                </a:lnTo>
                <a:lnTo>
                  <a:pt x="120" y="270"/>
                </a:lnTo>
                <a:lnTo>
                  <a:pt x="122" y="267"/>
                </a:lnTo>
                <a:lnTo>
                  <a:pt x="134" y="254"/>
                </a:lnTo>
                <a:lnTo>
                  <a:pt x="147" y="241"/>
                </a:lnTo>
                <a:lnTo>
                  <a:pt x="159" y="228"/>
                </a:lnTo>
                <a:lnTo>
                  <a:pt x="172" y="217"/>
                </a:lnTo>
                <a:lnTo>
                  <a:pt x="233" y="166"/>
                </a:lnTo>
                <a:lnTo>
                  <a:pt x="206" y="141"/>
                </a:lnTo>
                <a:lnTo>
                  <a:pt x="203" y="143"/>
                </a:lnTo>
                <a:lnTo>
                  <a:pt x="202" y="144"/>
                </a:lnTo>
                <a:lnTo>
                  <a:pt x="201" y="144"/>
                </a:lnTo>
                <a:lnTo>
                  <a:pt x="199" y="144"/>
                </a:lnTo>
                <a:lnTo>
                  <a:pt x="200" y="142"/>
                </a:lnTo>
                <a:lnTo>
                  <a:pt x="200" y="140"/>
                </a:lnTo>
                <a:lnTo>
                  <a:pt x="202" y="138"/>
                </a:lnTo>
                <a:lnTo>
                  <a:pt x="195" y="132"/>
                </a:lnTo>
                <a:lnTo>
                  <a:pt x="178" y="119"/>
                </a:lnTo>
                <a:lnTo>
                  <a:pt x="163" y="109"/>
                </a:lnTo>
                <a:lnTo>
                  <a:pt x="159" y="112"/>
                </a:lnTo>
                <a:lnTo>
                  <a:pt x="157" y="112"/>
                </a:lnTo>
                <a:lnTo>
                  <a:pt x="156" y="113"/>
                </a:lnTo>
                <a:lnTo>
                  <a:pt x="155" y="113"/>
                </a:lnTo>
                <a:lnTo>
                  <a:pt x="155" y="112"/>
                </a:lnTo>
                <a:lnTo>
                  <a:pt x="155" y="111"/>
                </a:lnTo>
                <a:lnTo>
                  <a:pt x="155" y="109"/>
                </a:lnTo>
                <a:lnTo>
                  <a:pt x="157" y="107"/>
                </a:lnTo>
                <a:lnTo>
                  <a:pt x="111" y="80"/>
                </a:lnTo>
                <a:lnTo>
                  <a:pt x="109" y="81"/>
                </a:lnTo>
                <a:lnTo>
                  <a:pt x="108" y="81"/>
                </a:lnTo>
                <a:lnTo>
                  <a:pt x="108" y="80"/>
                </a:lnTo>
                <a:lnTo>
                  <a:pt x="109" y="79"/>
                </a:lnTo>
                <a:lnTo>
                  <a:pt x="88" y="66"/>
                </a:lnTo>
                <a:lnTo>
                  <a:pt x="29" y="36"/>
                </a:lnTo>
                <a:lnTo>
                  <a:pt x="28" y="37"/>
                </a:lnTo>
                <a:lnTo>
                  <a:pt x="27" y="37"/>
                </a:lnTo>
                <a:lnTo>
                  <a:pt x="26" y="37"/>
                </a:lnTo>
                <a:lnTo>
                  <a:pt x="24" y="36"/>
                </a:lnTo>
                <a:lnTo>
                  <a:pt x="25" y="35"/>
                </a:lnTo>
                <a:lnTo>
                  <a:pt x="30" y="29"/>
                </a:lnTo>
                <a:lnTo>
                  <a:pt x="35" y="24"/>
                </a:lnTo>
                <a:lnTo>
                  <a:pt x="38" y="22"/>
                </a:lnTo>
                <a:lnTo>
                  <a:pt x="41" y="21"/>
                </a:lnTo>
                <a:lnTo>
                  <a:pt x="44" y="20"/>
                </a:lnTo>
                <a:lnTo>
                  <a:pt x="47" y="20"/>
                </a:lnTo>
                <a:lnTo>
                  <a:pt x="241" y="73"/>
                </a:lnTo>
                <a:lnTo>
                  <a:pt x="249" y="64"/>
                </a:lnTo>
                <a:lnTo>
                  <a:pt x="248" y="62"/>
                </a:lnTo>
                <a:lnTo>
                  <a:pt x="251" y="58"/>
                </a:lnTo>
                <a:lnTo>
                  <a:pt x="255" y="54"/>
                </a:lnTo>
                <a:lnTo>
                  <a:pt x="262" y="49"/>
                </a:lnTo>
                <a:lnTo>
                  <a:pt x="270" y="42"/>
                </a:lnTo>
                <a:lnTo>
                  <a:pt x="279" y="37"/>
                </a:lnTo>
                <a:lnTo>
                  <a:pt x="280" y="37"/>
                </a:lnTo>
                <a:lnTo>
                  <a:pt x="282" y="39"/>
                </a:lnTo>
                <a:lnTo>
                  <a:pt x="286" y="41"/>
                </a:lnTo>
                <a:lnTo>
                  <a:pt x="289" y="44"/>
                </a:lnTo>
                <a:lnTo>
                  <a:pt x="293" y="49"/>
                </a:lnTo>
                <a:lnTo>
                  <a:pt x="295" y="52"/>
                </a:lnTo>
                <a:lnTo>
                  <a:pt x="296" y="55"/>
                </a:lnTo>
                <a:lnTo>
                  <a:pt x="296" y="56"/>
                </a:lnTo>
                <a:lnTo>
                  <a:pt x="290" y="64"/>
                </a:lnTo>
                <a:lnTo>
                  <a:pt x="283" y="69"/>
                </a:lnTo>
                <a:lnTo>
                  <a:pt x="276" y="75"/>
                </a:lnTo>
                <a:lnTo>
                  <a:pt x="268" y="81"/>
                </a:lnTo>
                <a:lnTo>
                  <a:pt x="314" y="92"/>
                </a:lnTo>
                <a:lnTo>
                  <a:pt x="318" y="94"/>
                </a:lnTo>
                <a:lnTo>
                  <a:pt x="322" y="93"/>
                </a:lnTo>
                <a:lnTo>
                  <a:pt x="325" y="91"/>
                </a:lnTo>
                <a:lnTo>
                  <a:pt x="327" y="91"/>
                </a:lnTo>
                <a:lnTo>
                  <a:pt x="328" y="88"/>
                </a:lnTo>
                <a:lnTo>
                  <a:pt x="331" y="88"/>
                </a:lnTo>
                <a:lnTo>
                  <a:pt x="398" y="32"/>
                </a:lnTo>
                <a:lnTo>
                  <a:pt x="404" y="27"/>
                </a:lnTo>
                <a:lnTo>
                  <a:pt x="414" y="22"/>
                </a:lnTo>
                <a:lnTo>
                  <a:pt x="427" y="15"/>
                </a:lnTo>
                <a:lnTo>
                  <a:pt x="439" y="9"/>
                </a:lnTo>
                <a:lnTo>
                  <a:pt x="451" y="4"/>
                </a:lnTo>
                <a:lnTo>
                  <a:pt x="458" y="2"/>
                </a:lnTo>
                <a:lnTo>
                  <a:pt x="464" y="1"/>
                </a:lnTo>
                <a:lnTo>
                  <a:pt x="469" y="0"/>
                </a:lnTo>
                <a:lnTo>
                  <a:pt x="474" y="0"/>
                </a:lnTo>
                <a:lnTo>
                  <a:pt x="477" y="1"/>
                </a:lnTo>
                <a:lnTo>
                  <a:pt x="479" y="3"/>
                </a:lnTo>
                <a:lnTo>
                  <a:pt x="480" y="3"/>
                </a:lnTo>
                <a:lnTo>
                  <a:pt x="481" y="5"/>
                </a:lnTo>
                <a:lnTo>
                  <a:pt x="481" y="6"/>
                </a:lnTo>
                <a:lnTo>
                  <a:pt x="482" y="10"/>
                </a:lnTo>
                <a:lnTo>
                  <a:pt x="482" y="14"/>
                </a:lnTo>
                <a:lnTo>
                  <a:pt x="479" y="19"/>
                </a:lnTo>
                <a:lnTo>
                  <a:pt x="477" y="25"/>
                </a:lnTo>
                <a:lnTo>
                  <a:pt x="474" y="31"/>
                </a:lnTo>
                <a:lnTo>
                  <a:pt x="470" y="36"/>
                </a:lnTo>
                <a:lnTo>
                  <a:pt x="466" y="42"/>
                </a:lnTo>
                <a:lnTo>
                  <a:pt x="458" y="52"/>
                </a:lnTo>
                <a:lnTo>
                  <a:pt x="450" y="62"/>
                </a:lnTo>
                <a:lnTo>
                  <a:pt x="443" y="71"/>
                </a:lnTo>
                <a:lnTo>
                  <a:pt x="436" y="76"/>
                </a:lnTo>
                <a:lnTo>
                  <a:pt x="370" y="132"/>
                </a:lnTo>
                <a:lnTo>
                  <a:pt x="365" y="136"/>
                </a:lnTo>
                <a:lnTo>
                  <a:pt x="364" y="137"/>
                </a:lnTo>
                <a:lnTo>
                  <a:pt x="363" y="140"/>
                </a:lnTo>
                <a:lnTo>
                  <a:pt x="361" y="144"/>
                </a:lnTo>
                <a:lnTo>
                  <a:pt x="361" y="147"/>
                </a:lnTo>
                <a:lnTo>
                  <a:pt x="365" y="194"/>
                </a:lnTo>
                <a:lnTo>
                  <a:pt x="372" y="187"/>
                </a:lnTo>
                <a:lnTo>
                  <a:pt x="380" y="181"/>
                </a:lnTo>
                <a:lnTo>
                  <a:pt x="386" y="176"/>
                </a:lnTo>
                <a:lnTo>
                  <a:pt x="395" y="170"/>
                </a:lnTo>
                <a:lnTo>
                  <a:pt x="396" y="171"/>
                </a:lnTo>
                <a:lnTo>
                  <a:pt x="397" y="172"/>
                </a:lnTo>
                <a:lnTo>
                  <a:pt x="402" y="176"/>
                </a:lnTo>
                <a:lnTo>
                  <a:pt x="405" y="179"/>
                </a:lnTo>
                <a:lnTo>
                  <a:pt x="408" y="183"/>
                </a:lnTo>
                <a:lnTo>
                  <a:pt x="410" y="186"/>
                </a:lnTo>
                <a:lnTo>
                  <a:pt x="412" y="188"/>
                </a:lnTo>
                <a:lnTo>
                  <a:pt x="412" y="190"/>
                </a:lnTo>
                <a:lnTo>
                  <a:pt x="412" y="191"/>
                </a:lnTo>
                <a:lnTo>
                  <a:pt x="404" y="198"/>
                </a:lnTo>
                <a:lnTo>
                  <a:pt x="396" y="205"/>
                </a:lnTo>
                <a:lnTo>
                  <a:pt x="389" y="211"/>
                </a:lnTo>
                <a:lnTo>
                  <a:pt x="380" y="216"/>
                </a:lnTo>
                <a:lnTo>
                  <a:pt x="378" y="213"/>
                </a:lnTo>
                <a:lnTo>
                  <a:pt x="368" y="221"/>
                </a:lnTo>
                <a:lnTo>
                  <a:pt x="388" y="416"/>
                </a:lnTo>
                <a:lnTo>
                  <a:pt x="388" y="419"/>
                </a:lnTo>
                <a:lnTo>
                  <a:pt x="386" y="421"/>
                </a:lnTo>
                <a:lnTo>
                  <a:pt x="385" y="424"/>
                </a:lnTo>
                <a:lnTo>
                  <a:pt x="382" y="427"/>
                </a:lnTo>
                <a:lnTo>
                  <a:pt x="378" y="428"/>
                </a:lnTo>
                <a:lnTo>
                  <a:pt x="376" y="430"/>
                </a:lnTo>
                <a:lnTo>
                  <a:pt x="369" y="434"/>
                </a:lnTo>
                <a:lnTo>
                  <a:pt x="367" y="434"/>
                </a:lnTo>
                <a:lnTo>
                  <a:pt x="366" y="433"/>
                </a:lnTo>
                <a:lnTo>
                  <a:pt x="366" y="432"/>
                </a:lnTo>
                <a:lnTo>
                  <a:pt x="368" y="431"/>
                </a:lnTo>
                <a:lnTo>
                  <a:pt x="348" y="369"/>
                </a:lnTo>
                <a:lnTo>
                  <a:pt x="339" y="346"/>
                </a:lnTo>
                <a:lnTo>
                  <a:pt x="337" y="346"/>
                </a:lnTo>
                <a:lnTo>
                  <a:pt x="336" y="346"/>
                </a:lnTo>
                <a:lnTo>
                  <a:pt x="336" y="345"/>
                </a:lnTo>
                <a:lnTo>
                  <a:pt x="338" y="344"/>
                </a:lnTo>
                <a:lnTo>
                  <a:pt x="319" y="295"/>
                </a:lnTo>
                <a:lnTo>
                  <a:pt x="317" y="295"/>
                </a:lnTo>
                <a:lnTo>
                  <a:pt x="315" y="296"/>
                </a:lnTo>
                <a:lnTo>
                  <a:pt x="314" y="296"/>
                </a:lnTo>
                <a:lnTo>
                  <a:pt x="314" y="295"/>
                </a:lnTo>
                <a:lnTo>
                  <a:pt x="313" y="295"/>
                </a:lnTo>
                <a:lnTo>
                  <a:pt x="313" y="293"/>
                </a:lnTo>
                <a:lnTo>
                  <a:pt x="315" y="293"/>
                </a:lnTo>
                <a:lnTo>
                  <a:pt x="318" y="290"/>
                </a:lnTo>
                <a:lnTo>
                  <a:pt x="310" y="271"/>
                </a:lnTo>
                <a:lnTo>
                  <a:pt x="301" y="255"/>
                </a:lnTo>
                <a:lnTo>
                  <a:pt x="295" y="246"/>
                </a:lnTo>
                <a:lnTo>
                  <a:pt x="294" y="247"/>
                </a:lnTo>
                <a:lnTo>
                  <a:pt x="292" y="248"/>
                </a:lnTo>
                <a:lnTo>
                  <a:pt x="290" y="249"/>
                </a:lnTo>
                <a:lnTo>
                  <a:pt x="289" y="247"/>
                </a:lnTo>
                <a:lnTo>
                  <a:pt x="289" y="246"/>
                </a:lnTo>
                <a:lnTo>
                  <a:pt x="291" y="245"/>
                </a:lnTo>
                <a:lnTo>
                  <a:pt x="294" y="243"/>
                </a:lnTo>
                <a:lnTo>
                  <a:pt x="272" y="211"/>
                </a:lnTo>
                <a:lnTo>
                  <a:pt x="210" y="262"/>
                </a:lnTo>
                <a:lnTo>
                  <a:pt x="196" y="272"/>
                </a:lnTo>
                <a:lnTo>
                  <a:pt x="181" y="283"/>
                </a:lnTo>
                <a:lnTo>
                  <a:pt x="166" y="291"/>
                </a:lnTo>
                <a:lnTo>
                  <a:pt x="150" y="301"/>
                </a:lnTo>
                <a:lnTo>
                  <a:pt x="148" y="302"/>
                </a:lnTo>
                <a:lnTo>
                  <a:pt x="147" y="304"/>
                </a:lnTo>
                <a:lnTo>
                  <a:pt x="147" y="307"/>
                </a:lnTo>
                <a:lnTo>
                  <a:pt x="146" y="308"/>
                </a:lnTo>
                <a:lnTo>
                  <a:pt x="149" y="399"/>
                </a:lnTo>
                <a:lnTo>
                  <a:pt x="149" y="403"/>
                </a:lnTo>
                <a:lnTo>
                  <a:pt x="148" y="407"/>
                </a:lnTo>
                <a:lnTo>
                  <a:pt x="147" y="409"/>
                </a:lnTo>
                <a:lnTo>
                  <a:pt x="144" y="412"/>
                </a:lnTo>
                <a:lnTo>
                  <a:pt x="135" y="419"/>
                </a:lnTo>
                <a:lnTo>
                  <a:pt x="91" y="330"/>
                </a:lnTo>
                <a:lnTo>
                  <a:pt x="77" y="338"/>
                </a:lnTo>
                <a:lnTo>
                  <a:pt x="76" y="335"/>
                </a:lnTo>
                <a:lnTo>
                  <a:pt x="60" y="347"/>
                </a:lnTo>
              </a:path>
            </a:pathLst>
          </a:custGeom>
          <a:solidFill>
            <a:srgbClr val="E0FFFF"/>
          </a:solidFill>
          <a:ln w="12700" cap="rnd">
            <a:solidFill>
              <a:srgbClr val="1D2F68"/>
            </a:solidFill>
            <a:round/>
            <a:headEnd/>
            <a:tailEnd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061" name="Line 12"/>
          <p:cNvSpPr>
            <a:spLocks noChangeShapeType="1"/>
          </p:cNvSpPr>
          <p:nvPr/>
        </p:nvSpPr>
        <p:spPr bwMode="auto">
          <a:xfrm>
            <a:off x="619125" y="4154488"/>
            <a:ext cx="2251075" cy="1958975"/>
          </a:xfrm>
          <a:prstGeom prst="line">
            <a:avLst/>
          </a:prstGeom>
          <a:noFill/>
          <a:ln w="25400">
            <a:solidFill>
              <a:srgbClr val="1D2F68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2" name="Line 13"/>
          <p:cNvSpPr>
            <a:spLocks noChangeShapeType="1"/>
          </p:cNvSpPr>
          <p:nvPr/>
        </p:nvSpPr>
        <p:spPr bwMode="auto">
          <a:xfrm>
            <a:off x="1998663" y="5122863"/>
            <a:ext cx="5988050" cy="0"/>
          </a:xfrm>
          <a:prstGeom prst="line">
            <a:avLst/>
          </a:prstGeom>
          <a:noFill/>
          <a:ln w="50800">
            <a:solidFill>
              <a:srgbClr val="1D2F68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3" name="Line 14"/>
          <p:cNvSpPr>
            <a:spLocks noChangeShapeType="1"/>
          </p:cNvSpPr>
          <p:nvPr/>
        </p:nvSpPr>
        <p:spPr bwMode="auto">
          <a:xfrm>
            <a:off x="6269038" y="1228725"/>
            <a:ext cx="0" cy="4945063"/>
          </a:xfrm>
          <a:prstGeom prst="line">
            <a:avLst/>
          </a:prstGeom>
          <a:noFill/>
          <a:ln w="50800">
            <a:solidFill>
              <a:srgbClr val="1D2F68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050" name="Object 17"/>
          <p:cNvGraphicFramePr>
            <a:graphicFrameLocks/>
          </p:cNvGraphicFramePr>
          <p:nvPr/>
        </p:nvGraphicFramePr>
        <p:xfrm>
          <a:off x="5737225" y="3322638"/>
          <a:ext cx="107315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" name="A&amp;L Express Graphic" r:id="rId4" imgW="2579370" imgH="1767840" progId="">
                  <p:embed/>
                </p:oleObj>
              </mc:Choice>
              <mc:Fallback>
                <p:oleObj name="A&amp;L Express Graphic" r:id="rId4" imgW="2579370" imgH="1767840" progId="">
                  <p:embed/>
                  <p:pic>
                    <p:nvPicPr>
                      <p:cNvPr id="2050" name="Object 17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7225" y="3322638"/>
                        <a:ext cx="1073150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63500" dir="2212194" algn="ctr" rotWithShape="0">
                          <a:schemeClr val="bg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1D2F68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4" name="Line 19"/>
          <p:cNvSpPr>
            <a:spLocks noChangeShapeType="1"/>
          </p:cNvSpPr>
          <p:nvPr/>
        </p:nvSpPr>
        <p:spPr bwMode="auto">
          <a:xfrm flipV="1">
            <a:off x="6030913" y="1639888"/>
            <a:ext cx="531812" cy="441325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5" name="AutoShape 20"/>
          <p:cNvSpPr>
            <a:spLocks noChangeArrowheads="1"/>
          </p:cNvSpPr>
          <p:nvPr/>
        </p:nvSpPr>
        <p:spPr bwMode="auto">
          <a:xfrm rot="-2400000">
            <a:off x="4295775" y="2393950"/>
            <a:ext cx="1924050" cy="628650"/>
          </a:xfrm>
          <a:prstGeom prst="roundRect">
            <a:avLst>
              <a:gd name="adj" fmla="val 49894"/>
            </a:avLst>
          </a:prstGeom>
          <a:noFill/>
          <a:ln w="38100">
            <a:solidFill>
              <a:srgbClr val="FF0033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400"/>
          </a:p>
        </p:txBody>
      </p:sp>
      <p:sp>
        <p:nvSpPr>
          <p:cNvPr id="2066" name="AutoShape 21"/>
          <p:cNvSpPr>
            <a:spLocks noChangeArrowheads="1"/>
          </p:cNvSpPr>
          <p:nvPr/>
        </p:nvSpPr>
        <p:spPr bwMode="auto">
          <a:xfrm rot="-7620000">
            <a:off x="5448300" y="2755900"/>
            <a:ext cx="200025" cy="276225"/>
          </a:xfrm>
          <a:prstGeom prst="triangle">
            <a:avLst>
              <a:gd name="adj" fmla="val 49995"/>
            </a:avLst>
          </a:prstGeom>
          <a:solidFill>
            <a:srgbClr val="FF0033"/>
          </a:solidFill>
          <a:ln w="9525">
            <a:solidFill>
              <a:srgbClr val="FF0033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400"/>
          </a:p>
        </p:txBody>
      </p:sp>
      <p:sp>
        <p:nvSpPr>
          <p:cNvPr id="2067" name="Line 22"/>
          <p:cNvSpPr>
            <a:spLocks noChangeShapeType="1"/>
          </p:cNvSpPr>
          <p:nvPr/>
        </p:nvSpPr>
        <p:spPr bwMode="auto">
          <a:xfrm flipV="1">
            <a:off x="5451475" y="2124075"/>
            <a:ext cx="531813" cy="4413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8" name="Line 23"/>
          <p:cNvSpPr>
            <a:spLocks noChangeShapeType="1"/>
          </p:cNvSpPr>
          <p:nvPr/>
        </p:nvSpPr>
        <p:spPr bwMode="auto">
          <a:xfrm flipV="1">
            <a:off x="4872038" y="2608263"/>
            <a:ext cx="531812" cy="441325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171" name="Rectangle 16"/>
          <p:cNvSpPr>
            <a:spLocks noChangeArrowheads="1"/>
          </p:cNvSpPr>
          <p:nvPr/>
        </p:nvSpPr>
        <p:spPr bwMode="auto">
          <a:xfrm rot="-5400000">
            <a:off x="5789613" y="1387475"/>
            <a:ext cx="590550" cy="339725"/>
          </a:xfrm>
          <a:prstGeom prst="rect">
            <a:avLst/>
          </a:prstGeom>
          <a:noFill/>
          <a:ln>
            <a:noFill/>
          </a:ln>
          <a:effectLst>
            <a:outerShdw dist="17961" dir="18900000" algn="ctr" rotWithShape="0">
              <a:srgbClr val="1D2F68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b="1">
                <a:solidFill>
                  <a:srgbClr val="FFCC66"/>
                </a:solidFill>
              </a:rPr>
              <a:t>V15</a:t>
            </a:r>
          </a:p>
        </p:txBody>
      </p:sp>
      <p:sp>
        <p:nvSpPr>
          <p:cNvPr id="304172" name="Rectangle 16"/>
          <p:cNvSpPr>
            <a:spLocks noChangeArrowheads="1"/>
          </p:cNvSpPr>
          <p:nvPr/>
        </p:nvSpPr>
        <p:spPr bwMode="auto">
          <a:xfrm rot="-5400000">
            <a:off x="5767388" y="5413375"/>
            <a:ext cx="590550" cy="339725"/>
          </a:xfrm>
          <a:prstGeom prst="rect">
            <a:avLst/>
          </a:prstGeom>
          <a:noFill/>
          <a:ln>
            <a:noFill/>
          </a:ln>
          <a:effectLst>
            <a:outerShdw dist="17961" dir="18900000" algn="ctr" rotWithShape="0">
              <a:srgbClr val="1D2F68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b="1">
                <a:solidFill>
                  <a:srgbClr val="FFCC66"/>
                </a:solidFill>
              </a:rPr>
              <a:t>V15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1998" y="3151747"/>
            <a:ext cx="390977" cy="3417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2973" y="4956292"/>
            <a:ext cx="383042" cy="3348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9155" y="4969231"/>
            <a:ext cx="418795" cy="366099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2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945394" y="6336792"/>
            <a:ext cx="569955" cy="274320"/>
          </a:xfrm>
        </p:spPr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4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95300" y="1861185"/>
            <a:ext cx="8050213" cy="4391025"/>
          </a:xfrm>
        </p:spPr>
        <p:txBody>
          <a:bodyPr/>
          <a:lstStyle/>
          <a:p>
            <a:r>
              <a:rPr lang="en-US" dirty="0"/>
              <a:t>The protected airspace of a holding pattern is determined by holding altitude and/or aircraft speed</a:t>
            </a:r>
          </a:p>
          <a:p>
            <a:r>
              <a:rPr lang="en-US" dirty="0"/>
              <a:t>The higher and/or faster the aircraft holds, the larger the protected airspace becomes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8625" y="344488"/>
            <a:ext cx="8472488" cy="1197864"/>
          </a:xfrm>
        </p:spPr>
        <p:txBody>
          <a:bodyPr/>
          <a:lstStyle/>
          <a:p>
            <a:r>
              <a:rPr lang="en-US" altLang="en-US" dirty="0"/>
              <a:t>Holding Pattern Protected Airspace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64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Holding Flight Path Deviation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12</a:t>
            </a:fld>
            <a:endParaRPr lang="en-US" dirty="0"/>
          </a:p>
        </p:txBody>
      </p: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820738" y="1049338"/>
            <a:ext cx="7319962" cy="4816475"/>
            <a:chOff x="214" y="448"/>
            <a:chExt cx="4999" cy="3289"/>
          </a:xfrm>
        </p:grpSpPr>
        <p:pic>
          <p:nvPicPr>
            <p:cNvPr id="6" name="Picture 28" descr="holdingdeviatio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" y="448"/>
              <a:ext cx="4999" cy="3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2"/>
            <p:cNvSpPr>
              <a:spLocks noChangeArrowheads="1"/>
            </p:cNvSpPr>
            <p:nvPr/>
          </p:nvSpPr>
          <p:spPr bwMode="auto">
            <a:xfrm>
              <a:off x="928" y="2312"/>
              <a:ext cx="3270" cy="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/>
                <a:t>Pilot requests left turns to avoid weather.</a:t>
              </a:r>
            </a:p>
          </p:txBody>
        </p:sp>
        <p:sp>
          <p:nvSpPr>
            <p:cNvPr id="8" name="AutoShape 3"/>
            <p:cNvSpPr>
              <a:spLocks noChangeArrowheads="1"/>
            </p:cNvSpPr>
            <p:nvPr/>
          </p:nvSpPr>
          <p:spPr bwMode="auto">
            <a:xfrm>
              <a:off x="389" y="1882"/>
              <a:ext cx="4337" cy="1561"/>
            </a:xfrm>
            <a:prstGeom prst="roundRect">
              <a:avLst>
                <a:gd name="adj" fmla="val 49944"/>
              </a:avLst>
            </a:prstGeom>
            <a:noFill/>
            <a:ln w="38100">
              <a:solidFill>
                <a:srgbClr val="FFCC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325" y="2626"/>
              <a:ext cx="141" cy="134"/>
            </a:xfrm>
            <a:custGeom>
              <a:avLst/>
              <a:gdLst>
                <a:gd name="T0" fmla="*/ 352381807 w 120"/>
                <a:gd name="T1" fmla="*/ 295154402 h 127"/>
                <a:gd name="T2" fmla="*/ 0 w 120"/>
                <a:gd name="T3" fmla="*/ 335041068 h 127"/>
                <a:gd name="T4" fmla="*/ 130292103 w 120"/>
                <a:gd name="T5" fmla="*/ 0 h 127"/>
                <a:gd name="T6" fmla="*/ 352381807 w 120"/>
                <a:gd name="T7" fmla="*/ 295154402 h 1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0"/>
                <a:gd name="T13" fmla="*/ 0 h 127"/>
                <a:gd name="T14" fmla="*/ 120 w 120"/>
                <a:gd name="T15" fmla="*/ 127 h 1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0" h="127">
                  <a:moveTo>
                    <a:pt x="119" y="111"/>
                  </a:moveTo>
                  <a:lnTo>
                    <a:pt x="0" y="126"/>
                  </a:lnTo>
                  <a:lnTo>
                    <a:pt x="44" y="0"/>
                  </a:lnTo>
                  <a:lnTo>
                    <a:pt x="119" y="111"/>
                  </a:lnTo>
                </a:path>
              </a:pathLst>
            </a:custGeom>
            <a:solidFill>
              <a:srgbClr val="FFCC00"/>
            </a:solidFill>
            <a:ln w="3175" cap="rnd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rgbClr val="1D2F68">
                  <a:alpha val="50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551" y="2022"/>
              <a:ext cx="125" cy="144"/>
            </a:xfrm>
            <a:custGeom>
              <a:avLst/>
              <a:gdLst>
                <a:gd name="T0" fmla="*/ 312103630 w 108"/>
                <a:gd name="T1" fmla="*/ 360254348 h 137"/>
                <a:gd name="T2" fmla="*/ 0 w 108"/>
                <a:gd name="T3" fmla="*/ 217212170 h 137"/>
                <a:gd name="T4" fmla="*/ 312103630 w 108"/>
                <a:gd name="T5" fmla="*/ 0 h 137"/>
                <a:gd name="T6" fmla="*/ 312103630 w 108"/>
                <a:gd name="T7" fmla="*/ 360254348 h 1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37"/>
                <a:gd name="T14" fmla="*/ 108 w 108"/>
                <a:gd name="T15" fmla="*/ 137 h 1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37">
                  <a:moveTo>
                    <a:pt x="107" y="136"/>
                  </a:moveTo>
                  <a:lnTo>
                    <a:pt x="0" y="82"/>
                  </a:lnTo>
                  <a:lnTo>
                    <a:pt x="107" y="0"/>
                  </a:lnTo>
                  <a:lnTo>
                    <a:pt x="107" y="136"/>
                  </a:lnTo>
                </a:path>
              </a:pathLst>
            </a:custGeom>
            <a:solidFill>
              <a:srgbClr val="FFCC00"/>
            </a:solidFill>
            <a:ln w="3175" cap="rnd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rgbClr val="1D2F68">
                  <a:alpha val="50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643" y="3188"/>
              <a:ext cx="144" cy="138"/>
            </a:xfrm>
            <a:custGeom>
              <a:avLst/>
              <a:gdLst>
                <a:gd name="T0" fmla="*/ 92903280 w 125"/>
                <a:gd name="T1" fmla="*/ 345125855 h 131"/>
                <a:gd name="T2" fmla="*/ 360000213 w 125"/>
                <a:gd name="T3" fmla="*/ 140704330 h 131"/>
                <a:gd name="T4" fmla="*/ 0 w 125"/>
                <a:gd name="T5" fmla="*/ 0 h 131"/>
                <a:gd name="T6" fmla="*/ 92903280 w 125"/>
                <a:gd name="T7" fmla="*/ 345125855 h 1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5"/>
                <a:gd name="T13" fmla="*/ 0 h 131"/>
                <a:gd name="T14" fmla="*/ 125 w 125"/>
                <a:gd name="T15" fmla="*/ 131 h 1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5" h="131">
                  <a:moveTo>
                    <a:pt x="32" y="130"/>
                  </a:moveTo>
                  <a:lnTo>
                    <a:pt x="124" y="53"/>
                  </a:lnTo>
                  <a:lnTo>
                    <a:pt x="0" y="0"/>
                  </a:lnTo>
                  <a:lnTo>
                    <a:pt x="32" y="130"/>
                  </a:lnTo>
                </a:path>
              </a:pathLst>
            </a:custGeom>
            <a:solidFill>
              <a:srgbClr val="FFCC00"/>
            </a:solidFill>
            <a:ln w="3175" cap="rnd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rgbClr val="1D2F68">
                  <a:alpha val="50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8"/>
            <p:cNvSpPr>
              <a:spLocks/>
            </p:cNvSpPr>
            <p:nvPr/>
          </p:nvSpPr>
          <p:spPr bwMode="auto">
            <a:xfrm flipH="1">
              <a:off x="1270" y="3386"/>
              <a:ext cx="149" cy="126"/>
            </a:xfrm>
            <a:custGeom>
              <a:avLst/>
              <a:gdLst>
                <a:gd name="T0" fmla="*/ 0 w 128"/>
                <a:gd name="T1" fmla="*/ 314894381 h 120"/>
                <a:gd name="T2" fmla="*/ 44003360 w 128"/>
                <a:gd name="T3" fmla="*/ 0 h 120"/>
                <a:gd name="T4" fmla="*/ 372568676 w 128"/>
                <a:gd name="T5" fmla="*/ 195816143 h 120"/>
                <a:gd name="T6" fmla="*/ 0 w 128"/>
                <a:gd name="T7" fmla="*/ 314894381 h 1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120"/>
                <a:gd name="T14" fmla="*/ 128 w 128"/>
                <a:gd name="T15" fmla="*/ 120 h 1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120">
                  <a:moveTo>
                    <a:pt x="0" y="119"/>
                  </a:moveTo>
                  <a:lnTo>
                    <a:pt x="15" y="0"/>
                  </a:lnTo>
                  <a:lnTo>
                    <a:pt x="127" y="74"/>
                  </a:lnTo>
                  <a:lnTo>
                    <a:pt x="0" y="119"/>
                  </a:lnTo>
                </a:path>
              </a:pathLst>
            </a:custGeom>
            <a:solidFill>
              <a:srgbClr val="FFCC00"/>
            </a:solidFill>
            <a:ln w="3175" cap="rnd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rgbClr val="1D2F68">
                  <a:alpha val="50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2195" y="3381"/>
              <a:ext cx="142" cy="124"/>
            </a:xfrm>
            <a:custGeom>
              <a:avLst/>
              <a:gdLst>
                <a:gd name="T0" fmla="*/ 354951856 w 123"/>
                <a:gd name="T1" fmla="*/ 309851933 h 118"/>
                <a:gd name="T2" fmla="*/ 340403738 w 123"/>
                <a:gd name="T3" fmla="*/ 0 h 118"/>
                <a:gd name="T4" fmla="*/ 0 w 123"/>
                <a:gd name="T5" fmla="*/ 161545463 h 118"/>
                <a:gd name="T6" fmla="*/ 354951856 w 123"/>
                <a:gd name="T7" fmla="*/ 309851933 h 1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3"/>
                <a:gd name="T13" fmla="*/ 0 h 118"/>
                <a:gd name="T14" fmla="*/ 123 w 123"/>
                <a:gd name="T15" fmla="*/ 118 h 1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3" h="118">
                  <a:moveTo>
                    <a:pt x="122" y="117"/>
                  </a:moveTo>
                  <a:lnTo>
                    <a:pt x="117" y="0"/>
                  </a:lnTo>
                  <a:lnTo>
                    <a:pt x="0" y="61"/>
                  </a:lnTo>
                  <a:lnTo>
                    <a:pt x="122" y="117"/>
                  </a:lnTo>
                </a:path>
              </a:pathLst>
            </a:custGeom>
            <a:solidFill>
              <a:srgbClr val="FFCC00"/>
            </a:solidFill>
            <a:ln w="3175" cap="rnd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rgbClr val="1D2F68">
                  <a:alpha val="50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3299" y="3391"/>
              <a:ext cx="142" cy="127"/>
            </a:xfrm>
            <a:custGeom>
              <a:avLst/>
              <a:gdLst>
                <a:gd name="T0" fmla="*/ 354953675 w 123"/>
                <a:gd name="T1" fmla="*/ 317415571 h 121"/>
                <a:gd name="T2" fmla="*/ 340407313 w 123"/>
                <a:gd name="T3" fmla="*/ 0 h 121"/>
                <a:gd name="T4" fmla="*/ 0 w 123"/>
                <a:gd name="T5" fmla="*/ 163998043 h 121"/>
                <a:gd name="T6" fmla="*/ 354953675 w 123"/>
                <a:gd name="T7" fmla="*/ 317415571 h 1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3"/>
                <a:gd name="T13" fmla="*/ 0 h 121"/>
                <a:gd name="T14" fmla="*/ 123 w 123"/>
                <a:gd name="T15" fmla="*/ 121 h 1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3" h="121">
                  <a:moveTo>
                    <a:pt x="122" y="120"/>
                  </a:moveTo>
                  <a:lnTo>
                    <a:pt x="117" y="0"/>
                  </a:lnTo>
                  <a:lnTo>
                    <a:pt x="0" y="62"/>
                  </a:lnTo>
                  <a:lnTo>
                    <a:pt x="122" y="120"/>
                  </a:lnTo>
                </a:path>
              </a:pathLst>
            </a:custGeom>
            <a:solidFill>
              <a:srgbClr val="FFCC00"/>
            </a:solidFill>
            <a:ln w="3175" cap="rnd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rgbClr val="1D2F68">
                  <a:alpha val="50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4370" y="1966"/>
              <a:ext cx="141" cy="140"/>
            </a:xfrm>
            <a:custGeom>
              <a:avLst/>
              <a:gdLst>
                <a:gd name="T0" fmla="*/ 303710361 w 117"/>
                <a:gd name="T1" fmla="*/ 0 h 134"/>
                <a:gd name="T2" fmla="*/ 0 w 117"/>
                <a:gd name="T3" fmla="*/ 168511915 h 134"/>
                <a:gd name="T4" fmla="*/ 352303999 w 117"/>
                <a:gd name="T5" fmla="*/ 350189650 h 134"/>
                <a:gd name="T6" fmla="*/ 303710361 w 117"/>
                <a:gd name="T7" fmla="*/ 0 h 1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7"/>
                <a:gd name="T13" fmla="*/ 0 h 134"/>
                <a:gd name="T14" fmla="*/ 117 w 117"/>
                <a:gd name="T15" fmla="*/ 134 h 1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7" h="134">
                  <a:moveTo>
                    <a:pt x="100" y="0"/>
                  </a:moveTo>
                  <a:lnTo>
                    <a:pt x="0" y="64"/>
                  </a:lnTo>
                  <a:lnTo>
                    <a:pt x="116" y="133"/>
                  </a:lnTo>
                  <a:lnTo>
                    <a:pt x="100" y="0"/>
                  </a:lnTo>
                </a:path>
              </a:pathLst>
            </a:custGeom>
            <a:solidFill>
              <a:srgbClr val="FFCC00"/>
            </a:solidFill>
            <a:ln w="3175" cap="rnd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rgbClr val="1D2F68">
                  <a:alpha val="50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 rot="-4972679">
              <a:off x="4670" y="2642"/>
              <a:ext cx="136" cy="140"/>
            </a:xfrm>
            <a:custGeom>
              <a:avLst/>
              <a:gdLst>
                <a:gd name="T0" fmla="*/ 292940490 w 117"/>
                <a:gd name="T1" fmla="*/ 0 h 134"/>
                <a:gd name="T2" fmla="*/ 0 w 117"/>
                <a:gd name="T3" fmla="*/ 168511915 h 134"/>
                <a:gd name="T4" fmla="*/ 339810950 w 117"/>
                <a:gd name="T5" fmla="*/ 350189650 h 134"/>
                <a:gd name="T6" fmla="*/ 292940490 w 117"/>
                <a:gd name="T7" fmla="*/ 0 h 1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7"/>
                <a:gd name="T13" fmla="*/ 0 h 134"/>
                <a:gd name="T14" fmla="*/ 117 w 117"/>
                <a:gd name="T15" fmla="*/ 134 h 1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7" h="134">
                  <a:moveTo>
                    <a:pt x="100" y="0"/>
                  </a:moveTo>
                  <a:lnTo>
                    <a:pt x="0" y="64"/>
                  </a:lnTo>
                  <a:lnTo>
                    <a:pt x="116" y="133"/>
                  </a:lnTo>
                  <a:lnTo>
                    <a:pt x="100" y="0"/>
                  </a:lnTo>
                </a:path>
              </a:pathLst>
            </a:custGeom>
            <a:solidFill>
              <a:srgbClr val="FFCC00"/>
            </a:solidFill>
            <a:ln w="3175" cap="rnd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rgbClr val="1D2F68">
                  <a:alpha val="50000"/>
                </a:srgbClr>
              </a:outerShdw>
            </a:effectLst>
          </p:spPr>
          <p:txBody>
            <a:bodyPr vert="eaVert"/>
            <a:lstStyle/>
            <a:p>
              <a:endParaRPr lang="en-US"/>
            </a:p>
          </p:txBody>
        </p:sp>
        <p:graphicFrame>
          <p:nvGraphicFramePr>
            <p:cNvPr id="17" name="Object 31"/>
            <p:cNvGraphicFramePr>
              <a:graphicFrameLocks noChangeAspect="1"/>
            </p:cNvGraphicFramePr>
            <p:nvPr/>
          </p:nvGraphicFramePr>
          <p:xfrm>
            <a:off x="3857" y="2945"/>
            <a:ext cx="1058" cy="5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63" r:id="rId5" imgW="411481" imgH="225362" progId="Photoshop.Image.8">
                    <p:embed/>
                  </p:oleObj>
                </mc:Choice>
                <mc:Fallback>
                  <p:oleObj r:id="rId5" imgW="411481" imgH="225362" progId="Photoshop.Image.8">
                    <p:embed/>
                    <p:pic>
                      <p:nvPicPr>
                        <p:cNvPr id="87056" name="Object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57" y="2945"/>
                          <a:ext cx="1058" cy="5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rgbClr val="708688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7086" y1="18182" x2="37086" y2="18182"/>
                        <a14:foregroundMark x1="21854" y1="46970" x2="21854" y2="46970"/>
                        <a14:foregroundMark x1="21854" y1="47727" x2="39073" y2="75758"/>
                        <a14:foregroundMark x1="30464" y1="61364" x2="76159" y2="17424"/>
                        <a14:foregroundMark x1="52980" y1="39394" x2="67550" y2="7575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50032" y="5296276"/>
            <a:ext cx="313805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79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Knowledge Check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13</a:t>
            </a:fld>
            <a:endParaRPr lang="en-US" dirty="0"/>
          </a:p>
        </p:txBody>
      </p:sp>
      <p:sp>
        <p:nvSpPr>
          <p:cNvPr id="5" name="Content Placeholder 10"/>
          <p:cNvSpPr txBox="1">
            <a:spLocks noChangeArrowheads="1"/>
          </p:cNvSpPr>
          <p:nvPr/>
        </p:nvSpPr>
        <p:spPr>
          <a:xfrm>
            <a:off x="493776" y="1508760"/>
            <a:ext cx="8050213" cy="4391025"/>
          </a:xfrm>
          <a:prstGeom prst="rect">
            <a:avLst/>
          </a:prstGeom>
        </p:spPr>
        <p:txBody>
          <a:bodyPr/>
          <a:lstStyle>
            <a:lvl1pPr marL="320040" indent="-27432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7432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0120" indent="-27432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1603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Tx/>
              <a:buNone/>
            </a:pPr>
            <a:r>
              <a:rPr lang="en-US" altLang="en-US" dirty="0" smtClean="0">
                <a:sym typeface="Wingdings" panose="05000000000000000000" pitchFamily="2" charset="2"/>
              </a:rPr>
              <a:t>What should you always specify when issuing holding instructions?</a:t>
            </a:r>
          </a:p>
          <a:p>
            <a:pPr marL="1028700" lvl="1" indent="-628650">
              <a:spcBef>
                <a:spcPct val="50000"/>
              </a:spcBef>
              <a:buFontTx/>
              <a:buAutoNum type="alphaUcPeriod"/>
            </a:pPr>
            <a:endParaRPr lang="en-US" altLang="en-US" dirty="0" smtClean="0"/>
          </a:p>
          <a:p>
            <a:pPr marL="1028700" lvl="1" indent="-628650">
              <a:spcBef>
                <a:spcPct val="50000"/>
              </a:spcBef>
              <a:buFontTx/>
              <a:buAutoNum type="alphaUcPeriod"/>
            </a:pPr>
            <a:r>
              <a:rPr lang="en-US" altLang="en-US" dirty="0" smtClean="0"/>
              <a:t>Direction of turns and holding fix</a:t>
            </a:r>
          </a:p>
          <a:p>
            <a:pPr marL="1028700" lvl="1" indent="-628650">
              <a:spcBef>
                <a:spcPct val="50000"/>
              </a:spcBef>
              <a:buFontTx/>
              <a:buAutoNum type="alphaUcPeriod"/>
            </a:pPr>
            <a:r>
              <a:rPr lang="en-US" altLang="en-US" dirty="0" smtClean="0"/>
              <a:t>Direction of turns if left turns are to be made</a:t>
            </a:r>
          </a:p>
          <a:p>
            <a:pPr marL="1028700" lvl="1" indent="-628650">
              <a:spcBef>
                <a:spcPct val="50000"/>
              </a:spcBef>
              <a:buFontTx/>
              <a:buAutoNum type="alphaUcPeriod"/>
            </a:pPr>
            <a:r>
              <a:rPr lang="en-US" altLang="en-US" dirty="0" smtClean="0"/>
              <a:t>Leg length in minutes or miles</a:t>
            </a:r>
            <a:endParaRPr lang="en-US" alt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288" y="6299024"/>
            <a:ext cx="396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59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Clearance to </a:t>
            </a:r>
            <a:r>
              <a:rPr lang="en-US" altLang="en-US" dirty="0"/>
              <a:t>Holding Fix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14</a:t>
            </a:fld>
            <a:endParaRPr lang="en-US" dirty="0"/>
          </a:p>
        </p:txBody>
      </p:sp>
      <p:pic>
        <p:nvPicPr>
          <p:cNvPr id="6" name="Picture 46" descr="vorpla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1" b="832"/>
          <a:stretch>
            <a:fillRect/>
          </a:stretch>
        </p:blipFill>
        <p:spPr bwMode="auto">
          <a:xfrm>
            <a:off x="-1" y="1035050"/>
            <a:ext cx="9144000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2"/>
          <p:cNvSpPr>
            <a:spLocks noChangeArrowheads="1"/>
          </p:cNvSpPr>
          <p:nvPr/>
        </p:nvSpPr>
        <p:spPr bwMode="auto">
          <a:xfrm>
            <a:off x="1028000" y="1739900"/>
            <a:ext cx="2771775" cy="641350"/>
          </a:xfrm>
          <a:prstGeom prst="ellipse">
            <a:avLst/>
          </a:prstGeom>
          <a:noFill/>
          <a:ln w="254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400"/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 rot="154539">
            <a:off x="1735855" y="2423768"/>
            <a:ext cx="466725" cy="2926080"/>
          </a:xfrm>
          <a:custGeom>
            <a:avLst/>
            <a:gdLst>
              <a:gd name="T0" fmla="*/ 0 w 294"/>
              <a:gd name="T1" fmla="*/ 75603580 h 2049"/>
              <a:gd name="T2" fmla="*/ 473784763 w 294"/>
              <a:gd name="T3" fmla="*/ 2147464705 h 2049"/>
              <a:gd name="T4" fmla="*/ 738397645 w 294"/>
              <a:gd name="T5" fmla="*/ 0 h 2049"/>
              <a:gd name="T6" fmla="*/ 0 60000 65536"/>
              <a:gd name="T7" fmla="*/ 0 60000 65536"/>
              <a:gd name="T8" fmla="*/ 0 60000 65536"/>
              <a:gd name="T9" fmla="*/ 0 w 294"/>
              <a:gd name="T10" fmla="*/ 0 h 2049"/>
              <a:gd name="T11" fmla="*/ 294 w 294"/>
              <a:gd name="T12" fmla="*/ 2049 h 20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4" h="2049">
                <a:moveTo>
                  <a:pt x="0" y="30"/>
                </a:moveTo>
                <a:lnTo>
                  <a:pt x="188" y="2048"/>
                </a:lnTo>
                <a:lnTo>
                  <a:pt x="293" y="0"/>
                </a:lnTo>
              </a:path>
            </a:pathLst>
          </a:custGeom>
          <a:noFill/>
          <a:ln w="25400" cap="rnd">
            <a:solidFill>
              <a:srgbClr val="00006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896625" y="1152525"/>
            <a:ext cx="2279650" cy="3667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 dirty="0">
                <a:solidFill>
                  <a:schemeClr val="bg1"/>
                </a:solidFill>
              </a:rPr>
              <a:t>CLEARANCE LIMIT</a:t>
            </a: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1215210" y="2353989"/>
            <a:ext cx="1657350" cy="3667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 dirty="0">
                <a:solidFill>
                  <a:schemeClr val="bg1"/>
                </a:solidFill>
              </a:rPr>
              <a:t>HOLDING FIX</a:t>
            </a: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3799775" y="2000596"/>
            <a:ext cx="5168900" cy="3899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347663" indent="-3476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FontTx/>
              <a:buChar char="•"/>
            </a:pPr>
            <a:r>
              <a:rPr lang="en-US" altLang="en-US" sz="2300" b="1" dirty="0" smtClean="0"/>
              <a:t>Consider operational factors</a:t>
            </a:r>
            <a:r>
              <a:rPr lang="en-US" altLang="en-US" sz="2400" b="1" dirty="0" smtClean="0"/>
              <a:t>:</a:t>
            </a:r>
          </a:p>
          <a:p>
            <a:pPr marL="800100" lvl="1" indent="-3429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</a:pPr>
            <a:r>
              <a:rPr lang="en-US" altLang="en-US" sz="2100" dirty="0"/>
              <a:t>Length of delay, etc.</a:t>
            </a:r>
          </a:p>
          <a:p>
            <a:pPr>
              <a:lnSpc>
                <a:spcPct val="90000"/>
              </a:lnSpc>
              <a:spcBef>
                <a:spcPts val="800"/>
              </a:spcBef>
              <a:buFontTx/>
              <a:buChar char="•"/>
            </a:pPr>
            <a:r>
              <a:rPr lang="en-US" altLang="en-US" sz="2300" b="1" dirty="0" smtClean="0"/>
              <a:t>Issue </a:t>
            </a:r>
            <a:r>
              <a:rPr lang="en-US" altLang="en-US" sz="2300" b="1" dirty="0"/>
              <a:t>holding instructions </a:t>
            </a:r>
            <a:r>
              <a:rPr lang="en-US" altLang="en-US" sz="2300" b="1" dirty="0" smtClean="0"/>
              <a:t>at least 5 </a:t>
            </a:r>
            <a:r>
              <a:rPr lang="en-US" altLang="en-US" sz="2300" b="1" dirty="0"/>
              <a:t>minutes prior to  </a:t>
            </a:r>
            <a:r>
              <a:rPr lang="en-US" altLang="en-US" sz="2300" b="1" dirty="0" smtClean="0"/>
              <a:t>clearance limit</a:t>
            </a:r>
            <a:endParaRPr lang="en-US" altLang="en-US" sz="2300" b="1" dirty="0"/>
          </a:p>
          <a:p>
            <a:pPr>
              <a:lnSpc>
                <a:spcPct val="90000"/>
              </a:lnSpc>
              <a:spcBef>
                <a:spcPts val="800"/>
              </a:spcBef>
              <a:buFontTx/>
              <a:buChar char="•"/>
            </a:pPr>
            <a:r>
              <a:rPr lang="en-US" altLang="en-US" sz="2300" b="1" dirty="0" smtClean="0"/>
              <a:t>Issue:</a:t>
            </a:r>
          </a:p>
          <a:p>
            <a:pPr marL="800100" lvl="1" indent="-3429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</a:pPr>
            <a:r>
              <a:rPr lang="en-US" altLang="en-US" sz="2100" dirty="0" smtClean="0"/>
              <a:t>Clearance limit</a:t>
            </a:r>
          </a:p>
          <a:p>
            <a:pPr marL="800100" lvl="1" indent="-3429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</a:pPr>
            <a:r>
              <a:rPr lang="en-US" altLang="en-US" sz="2100" dirty="0" smtClean="0"/>
              <a:t>Holding instructions</a:t>
            </a:r>
          </a:p>
          <a:p>
            <a:pPr marL="800100" lvl="1" indent="-3429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</a:pPr>
            <a:r>
              <a:rPr lang="en-US" altLang="en-US" sz="2100" dirty="0" smtClean="0"/>
              <a:t>EFC time</a:t>
            </a:r>
          </a:p>
          <a:p>
            <a:pPr marL="61913" indent="0">
              <a:lnSpc>
                <a:spcPct val="90000"/>
              </a:lnSpc>
              <a:spcBef>
                <a:spcPts val="800"/>
              </a:spcBef>
            </a:pPr>
            <a:r>
              <a:rPr lang="en-US" altLang="en-US" sz="2300" b="1" dirty="0" smtClean="0"/>
              <a:t>NOTE: Non-DME holding is shown</a:t>
            </a:r>
            <a:endParaRPr lang="en-US" altLang="en-US" sz="2300" b="1" dirty="0"/>
          </a:p>
        </p:txBody>
      </p:sp>
      <p:sp>
        <p:nvSpPr>
          <p:cNvPr id="15" name="Line 21"/>
          <p:cNvSpPr>
            <a:spLocks noChangeShapeType="1"/>
          </p:cNvSpPr>
          <p:nvPr/>
        </p:nvSpPr>
        <p:spPr bwMode="auto">
          <a:xfrm>
            <a:off x="2035909" y="1705828"/>
            <a:ext cx="497681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22"/>
          <p:cNvSpPr>
            <a:spLocks noChangeShapeType="1"/>
          </p:cNvSpPr>
          <p:nvPr/>
        </p:nvSpPr>
        <p:spPr bwMode="auto">
          <a:xfrm>
            <a:off x="2034398" y="1574800"/>
            <a:ext cx="0" cy="2857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92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Issued when assigning </a:t>
            </a:r>
            <a:r>
              <a:rPr lang="en-US" dirty="0" smtClean="0"/>
              <a:t>holding</a:t>
            </a:r>
          </a:p>
          <a:p>
            <a:pPr lvl="1"/>
            <a:r>
              <a:rPr lang="en-US" dirty="0"/>
              <a:t>Clearance limit may be omitted if issued in a previous </a:t>
            </a:r>
            <a:r>
              <a:rPr lang="en-US" dirty="0" smtClean="0"/>
              <a:t>clearance</a:t>
            </a:r>
          </a:p>
          <a:p>
            <a:r>
              <a:rPr lang="en-US" dirty="0" smtClean="0"/>
              <a:t>May </a:t>
            </a:r>
            <a:r>
              <a:rPr lang="en-US" dirty="0"/>
              <a:t>be a fix, point, or </a:t>
            </a:r>
            <a:r>
              <a:rPr lang="en-US" dirty="0" smtClean="0"/>
              <a:t>location</a:t>
            </a:r>
          </a:p>
          <a:p>
            <a:pPr lvl="1"/>
            <a:r>
              <a:rPr lang="en-US" dirty="0"/>
              <a:t>When the clearance limit is a NAVAID, intersection, or waypoint, state the type of fix, if </a:t>
            </a:r>
            <a:r>
              <a:rPr lang="en-US" dirty="0" smtClean="0"/>
              <a:t>known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Clearance Limit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22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Visual Holding Fix Examples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16</a:t>
            </a:fld>
            <a:endParaRPr lang="en-US" dirty="0"/>
          </a:p>
        </p:txBody>
      </p:sp>
      <p:grpSp>
        <p:nvGrpSpPr>
          <p:cNvPr id="5" name="Group 176"/>
          <p:cNvGrpSpPr>
            <a:grpSpLocks/>
          </p:cNvGrpSpPr>
          <p:nvPr/>
        </p:nvGrpSpPr>
        <p:grpSpPr bwMode="auto">
          <a:xfrm>
            <a:off x="0" y="1142737"/>
            <a:ext cx="9144000" cy="4907543"/>
            <a:chOff x="0" y="562"/>
            <a:chExt cx="5760" cy="3177"/>
          </a:xfrm>
        </p:grpSpPr>
        <p:pic>
          <p:nvPicPr>
            <p:cNvPr id="6" name="Picture 174" descr="fixexample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62"/>
              <a:ext cx="5760" cy="3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167"/>
            <p:cNvSpPr>
              <a:spLocks noChangeArrowheads="1"/>
            </p:cNvSpPr>
            <p:nvPr/>
          </p:nvSpPr>
          <p:spPr bwMode="auto">
            <a:xfrm>
              <a:off x="826" y="2720"/>
              <a:ext cx="122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 b="1" dirty="0"/>
                <a:t>Steam Plant</a:t>
              </a:r>
            </a:p>
          </p:txBody>
        </p:sp>
        <p:sp>
          <p:nvSpPr>
            <p:cNvPr id="8" name="Rectangle 168"/>
            <p:cNvSpPr>
              <a:spLocks noChangeArrowheads="1"/>
            </p:cNvSpPr>
            <p:nvPr/>
          </p:nvSpPr>
          <p:spPr bwMode="auto">
            <a:xfrm>
              <a:off x="4218" y="1839"/>
              <a:ext cx="1077" cy="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 b="1" dirty="0"/>
                <a:t>Two Lakes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76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Knowledge Check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17</a:t>
            </a:fld>
            <a:endParaRPr lang="en-US" dirty="0"/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A3DD7FB5-31A9-4FB4-8321-A019CCFB5DF7}"/>
              </a:ext>
            </a:extLst>
          </p:cNvPr>
          <p:cNvSpPr txBox="1">
            <a:spLocks/>
          </p:cNvSpPr>
          <p:nvPr/>
        </p:nvSpPr>
        <p:spPr>
          <a:xfrm>
            <a:off x="493776" y="1508760"/>
            <a:ext cx="8050213" cy="4391025"/>
          </a:xfrm>
          <a:prstGeom prst="rect">
            <a:avLst/>
          </a:prstGeom>
        </p:spPr>
        <p:txBody>
          <a:bodyPr/>
          <a:lstStyle>
            <a:lvl1pPr marL="320040" indent="-27432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7432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0120" indent="-27432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1603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en-US" dirty="0" smtClean="0">
                <a:sym typeface="Wingdings" pitchFamily="2" charset="2"/>
              </a:rPr>
              <a:t>What is required to issue holding at a visual holding fix?</a:t>
            </a:r>
          </a:p>
          <a:p>
            <a:pPr marL="533400" indent="-533400">
              <a:lnSpc>
                <a:spcPct val="90000"/>
              </a:lnSpc>
              <a:defRPr/>
            </a:pPr>
            <a:endParaRPr lang="en-US" dirty="0" smtClean="0">
              <a:sym typeface="Wingdings" pitchFamily="2" charset="2"/>
            </a:endParaRPr>
          </a:p>
          <a:p>
            <a:pPr marL="1028700" lvl="1" indent="-628650">
              <a:spcBef>
                <a:spcPct val="50000"/>
              </a:spcBef>
              <a:buFontTx/>
              <a:buAutoNum type="alphaUcPeriod"/>
              <a:defRPr/>
            </a:pPr>
            <a:r>
              <a:rPr lang="en-US" dirty="0" smtClean="0"/>
              <a:t>Defined in a Letter of Agreement </a:t>
            </a:r>
          </a:p>
          <a:p>
            <a:pPr marL="1028700" lvl="1" indent="-628650">
              <a:spcBef>
                <a:spcPct val="50000"/>
              </a:spcBef>
              <a:buFontTx/>
              <a:buAutoNum type="alphaUcPeriod"/>
              <a:defRPr/>
            </a:pPr>
            <a:r>
              <a:rPr lang="en-US" dirty="0" smtClean="0"/>
              <a:t>Described to the pilot </a:t>
            </a:r>
          </a:p>
          <a:p>
            <a:pPr marL="1028700" lvl="1" indent="-628650">
              <a:spcBef>
                <a:spcPct val="50000"/>
              </a:spcBef>
              <a:buFontTx/>
              <a:buAutoNum type="alphaUcPeriod"/>
              <a:defRPr/>
            </a:pPr>
            <a:r>
              <a:rPr lang="en-US" dirty="0" smtClean="0"/>
              <a:t>Familiar to the pilot </a:t>
            </a:r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288" y="6299024"/>
            <a:ext cx="396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320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Knowledge Check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18</a:t>
            </a:fld>
            <a:endParaRPr lang="en-US" dirty="0"/>
          </a:p>
        </p:txBody>
      </p:sp>
      <p:sp>
        <p:nvSpPr>
          <p:cNvPr id="5" name="Content Placeholder 10"/>
          <p:cNvSpPr txBox="1">
            <a:spLocks noChangeArrowheads="1"/>
          </p:cNvSpPr>
          <p:nvPr/>
        </p:nvSpPr>
        <p:spPr>
          <a:xfrm>
            <a:off x="493776" y="1508760"/>
            <a:ext cx="8050213" cy="4391025"/>
          </a:xfrm>
          <a:prstGeom prst="rect">
            <a:avLst/>
          </a:prstGeom>
        </p:spPr>
        <p:txBody>
          <a:bodyPr/>
          <a:lstStyle>
            <a:lvl1pPr marL="320040" indent="-27432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7432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0120" indent="-27432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1603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Tx/>
              <a:buNone/>
            </a:pPr>
            <a:r>
              <a:rPr lang="en-US" altLang="en-US" dirty="0" smtClean="0">
                <a:sym typeface="Wingdings" panose="05000000000000000000" pitchFamily="2" charset="2"/>
              </a:rPr>
              <a:t>UAL210 is estimating FMG at 1623. What is the latest time to issue holding instructions?</a:t>
            </a:r>
          </a:p>
          <a:p>
            <a:pPr marL="1028700" lvl="1" indent="-628650">
              <a:spcBef>
                <a:spcPct val="50000"/>
              </a:spcBef>
              <a:buFontTx/>
              <a:buAutoNum type="alphaUcPeriod"/>
            </a:pPr>
            <a:endParaRPr lang="en-US" altLang="en-US" dirty="0" smtClean="0"/>
          </a:p>
          <a:p>
            <a:pPr marL="1028700" lvl="1" indent="-628650">
              <a:spcBef>
                <a:spcPct val="50000"/>
              </a:spcBef>
              <a:buFontTx/>
              <a:buAutoNum type="alphaUcPeriod"/>
            </a:pPr>
            <a:r>
              <a:rPr lang="en-US" altLang="en-US" dirty="0" smtClean="0"/>
              <a:t>1613</a:t>
            </a:r>
          </a:p>
          <a:p>
            <a:pPr marL="1028700" lvl="1" indent="-628650">
              <a:spcBef>
                <a:spcPct val="50000"/>
              </a:spcBef>
              <a:buFontTx/>
              <a:buAutoNum type="alphaUcPeriod"/>
            </a:pPr>
            <a:r>
              <a:rPr lang="en-US" altLang="en-US" dirty="0" smtClean="0"/>
              <a:t>1618</a:t>
            </a:r>
          </a:p>
          <a:p>
            <a:pPr marL="1028700" lvl="1" indent="-628650">
              <a:spcBef>
                <a:spcPct val="50000"/>
              </a:spcBef>
              <a:buFontTx/>
              <a:buAutoNum type="alphaUcPeriod"/>
            </a:pPr>
            <a:r>
              <a:rPr lang="en-US" altLang="en-US" dirty="0" smtClean="0"/>
              <a:t>1620 </a:t>
            </a:r>
            <a:endParaRPr lang="en-US" alt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288" y="6299024"/>
            <a:ext cx="396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2365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1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457200" indent="-273050"/>
            <a:r>
              <a:rPr lang="en-US" dirty="0"/>
              <a:t>Holding procedures</a:t>
            </a:r>
          </a:p>
          <a:p>
            <a:pPr marL="457200" indent="-273050"/>
            <a:r>
              <a:rPr lang="en-US" dirty="0"/>
              <a:t>Holding clearances</a:t>
            </a:r>
          </a:p>
        </p:txBody>
      </p:sp>
    </p:spTree>
    <p:extLst>
      <p:ext uri="{BB962C8B-B14F-4D97-AF65-F5344CB8AC3E}">
        <p14:creationId xmlns:p14="http://schemas.microsoft.com/office/powerpoint/2010/main" val="161337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451" name="Rectangle 547">
            <a:extLst>
              <a:ext uri="{FF2B5EF4-FFF2-40B4-BE49-F238E27FC236}">
                <a16:creationId xmlns:a16="http://schemas.microsoft.com/office/drawing/2014/main" id="{1D1F75A9-B722-44CE-B3B7-87111109D4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525" y="893763"/>
            <a:ext cx="9144000" cy="513715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3993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/>
              <a:t>Charted Holding Pattern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BDC011F-4DB2-45A8-BAD8-3EC7DD3696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33" r="60857"/>
          <a:stretch/>
        </p:blipFill>
        <p:spPr>
          <a:xfrm>
            <a:off x="648163" y="3429000"/>
            <a:ext cx="3339580" cy="180538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9536900B-0970-4BF5-9068-38CD4AC334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81" t="6768" b="25059"/>
          <a:stretch/>
        </p:blipFill>
        <p:spPr>
          <a:xfrm>
            <a:off x="2830052" y="1138511"/>
            <a:ext cx="4862736" cy="189500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D3B4067-4849-4162-BA8A-E770EB083CC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8" t="27028" r="-378" b="13592"/>
          <a:stretch/>
        </p:blipFill>
        <p:spPr>
          <a:xfrm>
            <a:off x="5057080" y="3430307"/>
            <a:ext cx="2996792" cy="180407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DD7FEA0-885A-4927-AC0E-7CD988D4EC7C}"/>
              </a:ext>
            </a:extLst>
          </p:cNvPr>
          <p:cNvSpPr txBox="1"/>
          <p:nvPr/>
        </p:nvSpPr>
        <p:spPr>
          <a:xfrm>
            <a:off x="580029" y="1587435"/>
            <a:ext cx="1978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NAVAID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59E3C6C7-0081-4253-85AF-17703510DBC3}"/>
              </a:ext>
            </a:extLst>
          </p:cNvPr>
          <p:cNvSpPr txBox="1"/>
          <p:nvPr/>
        </p:nvSpPr>
        <p:spPr>
          <a:xfrm>
            <a:off x="1196452" y="5379462"/>
            <a:ext cx="2529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Intersection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8793C787-BFB6-4671-BFDE-4A19E34FF5F6}"/>
              </a:ext>
            </a:extLst>
          </p:cNvPr>
          <p:cNvSpPr txBox="1"/>
          <p:nvPr/>
        </p:nvSpPr>
        <p:spPr>
          <a:xfrm>
            <a:off x="5418164" y="5354960"/>
            <a:ext cx="2274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Waypoint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945394" y="6336792"/>
            <a:ext cx="569955" cy="274320"/>
          </a:xfrm>
        </p:spPr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0998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Unpublished Holding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20</a:t>
            </a:fld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26219" y="4021309"/>
            <a:ext cx="8472488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800" dirty="0"/>
              <a:t>“NOVEMBER FIVE SIX LIMA WHISKEY, CLEARED TO RED BLUFF VORTAC, HOLD NORTHWEST ON VICTOR TWENTY THREE, EXPECT FURTHER CLEARANCE ONE THREE </a:t>
            </a:r>
            <a:r>
              <a:rPr lang="en-US" altLang="en-US" sz="2800" dirty="0" err="1"/>
              <a:t>THREE</a:t>
            </a:r>
            <a:r>
              <a:rPr lang="en-US" altLang="en-US" sz="2800" dirty="0"/>
              <a:t> </a:t>
            </a:r>
            <a:r>
              <a:rPr lang="en-US" altLang="en-US" sz="2800" dirty="0" smtClean="0"/>
              <a:t>ZERO”</a:t>
            </a:r>
            <a:endParaRPr lang="en-US" altLang="en-US" sz="2800" dirty="0"/>
          </a:p>
        </p:txBody>
      </p:sp>
      <p:sp>
        <p:nvSpPr>
          <p:cNvPr id="6" name="Freeform 4"/>
          <p:cNvSpPr>
            <a:spLocks/>
          </p:cNvSpPr>
          <p:nvPr/>
        </p:nvSpPr>
        <p:spPr bwMode="auto">
          <a:xfrm>
            <a:off x="149225" y="1878013"/>
            <a:ext cx="8832850" cy="1633537"/>
          </a:xfrm>
          <a:custGeom>
            <a:avLst/>
            <a:gdLst>
              <a:gd name="T0" fmla="*/ 0 w 5564"/>
              <a:gd name="T1" fmla="*/ 2147483646 h 1029"/>
              <a:gd name="T2" fmla="*/ 0 w 5564"/>
              <a:gd name="T3" fmla="*/ 0 h 1029"/>
              <a:gd name="T4" fmla="*/ 2147483646 w 5564"/>
              <a:gd name="T5" fmla="*/ 0 h 1029"/>
              <a:gd name="T6" fmla="*/ 2147483646 w 5564"/>
              <a:gd name="T7" fmla="*/ 2147483646 h 1029"/>
              <a:gd name="T8" fmla="*/ 0 w 5564"/>
              <a:gd name="T9" fmla="*/ 2147483646 h 10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564"/>
              <a:gd name="T16" fmla="*/ 0 h 1029"/>
              <a:gd name="T17" fmla="*/ 5564 w 5564"/>
              <a:gd name="T18" fmla="*/ 1029 h 10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564" h="1029">
                <a:moveTo>
                  <a:pt x="0" y="1028"/>
                </a:moveTo>
                <a:lnTo>
                  <a:pt x="0" y="0"/>
                </a:lnTo>
                <a:lnTo>
                  <a:pt x="5563" y="0"/>
                </a:lnTo>
                <a:lnTo>
                  <a:pt x="5563" y="1028"/>
                </a:lnTo>
                <a:lnTo>
                  <a:pt x="0" y="1028"/>
                </a:lnTo>
              </a:path>
            </a:pathLst>
          </a:custGeom>
          <a:solidFill>
            <a:srgbClr val="FFFFCC"/>
          </a:solidFill>
          <a:ln w="254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1536700" y="1897063"/>
            <a:ext cx="0" cy="1577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2292350" y="1897063"/>
            <a:ext cx="0" cy="1597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3683000" y="1897063"/>
            <a:ext cx="0" cy="1597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4846638" y="1897063"/>
            <a:ext cx="0" cy="1597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5548313" y="1897063"/>
            <a:ext cx="0" cy="1597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7972425" y="1897063"/>
            <a:ext cx="0" cy="1597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2301875" y="3182938"/>
            <a:ext cx="13731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2301875" y="2841625"/>
            <a:ext cx="13731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2711450" y="2841625"/>
            <a:ext cx="0" cy="327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200025" y="1981200"/>
            <a:ext cx="1301750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2400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400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400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400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400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400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400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400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400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US" altLang="en-US" sz="2000" dirty="0"/>
              <a:t>N56LW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dirty="0"/>
              <a:t>C337/G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dirty="0"/>
              <a:t>T240   G222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dirty="0"/>
              <a:t>       02</a:t>
            </a:r>
          </a:p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US" altLang="en-US" sz="2000" dirty="0"/>
              <a:t>711</a:t>
            </a:r>
            <a:r>
              <a:rPr lang="en-US" altLang="en-US" dirty="0"/>
              <a:t>         03</a:t>
            </a: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2457450" y="3222625"/>
            <a:ext cx="4540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2400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400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400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400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400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400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400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400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400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RBL</a:t>
            </a: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5588000" y="1994946"/>
            <a:ext cx="2384425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2400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400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400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400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400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400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400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400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400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KAPC  ILA  RBL KRBL</a:t>
            </a: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8104188" y="2625725"/>
            <a:ext cx="374650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2400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400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400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400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400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400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400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400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400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i="1"/>
              <a:t>H-</a:t>
            </a:r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8448675" y="2554288"/>
            <a:ext cx="5222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2400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400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400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400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400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400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400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400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400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600" i="1" dirty="0"/>
              <a:t>NW</a:t>
            </a:r>
          </a:p>
          <a:p>
            <a:pPr algn="ctr"/>
            <a:r>
              <a:rPr lang="en-US" altLang="en-US" sz="1600" i="1" dirty="0"/>
              <a:t>V23</a:t>
            </a:r>
          </a:p>
          <a:p>
            <a:pPr algn="ctr"/>
            <a:r>
              <a:rPr lang="en-US" altLang="en-US" sz="1600" i="1" dirty="0"/>
              <a:t>1330</a:t>
            </a:r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2903538" y="2146300"/>
            <a:ext cx="303212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2400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400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400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400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400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400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400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400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400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20</a:t>
            </a:r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2533650" y="2406650"/>
            <a:ext cx="30321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2400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400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400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400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400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400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400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400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400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13</a:t>
            </a:r>
          </a:p>
        </p:txBody>
      </p:sp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1543050" y="1947863"/>
            <a:ext cx="692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ILA</a:t>
            </a:r>
          </a:p>
          <a:p>
            <a:r>
              <a:rPr lang="en-US" altLang="en-US" dirty="0"/>
              <a:t>1309</a:t>
            </a:r>
          </a:p>
        </p:txBody>
      </p:sp>
      <p:sp>
        <p:nvSpPr>
          <p:cNvPr id="24" name="Rectangle 22"/>
          <p:cNvSpPr>
            <a:spLocks noChangeArrowheads="1"/>
          </p:cNvSpPr>
          <p:nvPr/>
        </p:nvSpPr>
        <p:spPr bwMode="auto">
          <a:xfrm>
            <a:off x="2347913" y="2878138"/>
            <a:ext cx="411162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2400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400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400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400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400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400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400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400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400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i="1"/>
              <a:t>20</a:t>
            </a:r>
          </a:p>
        </p:txBody>
      </p:sp>
      <p:sp>
        <p:nvSpPr>
          <p:cNvPr id="25" name="Rectangle 23"/>
          <p:cNvSpPr>
            <a:spLocks noChangeArrowheads="1"/>
          </p:cNvSpPr>
          <p:nvPr/>
        </p:nvSpPr>
        <p:spPr bwMode="auto">
          <a:xfrm>
            <a:off x="3806825" y="1998663"/>
            <a:ext cx="541338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2400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400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400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400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400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400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400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400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400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160</a:t>
            </a:r>
          </a:p>
        </p:txBody>
      </p:sp>
      <p:sp>
        <p:nvSpPr>
          <p:cNvPr id="26" name="Rectangle 24"/>
          <p:cNvSpPr>
            <a:spLocks noChangeArrowheads="1"/>
          </p:cNvSpPr>
          <p:nvPr/>
        </p:nvSpPr>
        <p:spPr bwMode="auto">
          <a:xfrm>
            <a:off x="8232775" y="1958975"/>
            <a:ext cx="620713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2400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400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400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400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400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400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400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400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400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3105</a:t>
            </a:r>
          </a:p>
        </p:txBody>
      </p:sp>
      <p:sp>
        <p:nvSpPr>
          <p:cNvPr id="27" name="Freeform 25"/>
          <p:cNvSpPr>
            <a:spLocks/>
          </p:cNvSpPr>
          <p:nvPr/>
        </p:nvSpPr>
        <p:spPr bwMode="auto">
          <a:xfrm>
            <a:off x="3313113" y="2058988"/>
            <a:ext cx="257175" cy="669925"/>
          </a:xfrm>
          <a:custGeom>
            <a:avLst/>
            <a:gdLst>
              <a:gd name="T0" fmla="*/ 2147483646 w 162"/>
              <a:gd name="T1" fmla="*/ 0 h 422"/>
              <a:gd name="T2" fmla="*/ 2147483646 w 162"/>
              <a:gd name="T3" fmla="*/ 2147483646 h 422"/>
              <a:gd name="T4" fmla="*/ 0 w 162"/>
              <a:gd name="T5" fmla="*/ 2147483646 h 422"/>
              <a:gd name="T6" fmla="*/ 0 w 162"/>
              <a:gd name="T7" fmla="*/ 2147483646 h 422"/>
              <a:gd name="T8" fmla="*/ 2147483646 w 162"/>
              <a:gd name="T9" fmla="*/ 2147483646 h 422"/>
              <a:gd name="T10" fmla="*/ 2147483646 w 162"/>
              <a:gd name="T11" fmla="*/ 2147483646 h 422"/>
              <a:gd name="T12" fmla="*/ 2147483646 w 162"/>
              <a:gd name="T13" fmla="*/ 2147483646 h 422"/>
              <a:gd name="T14" fmla="*/ 2147483646 w 162"/>
              <a:gd name="T15" fmla="*/ 2147483646 h 422"/>
              <a:gd name="T16" fmla="*/ 2147483646 w 162"/>
              <a:gd name="T17" fmla="*/ 0 h 422"/>
              <a:gd name="T18" fmla="*/ 2147483646 w 162"/>
              <a:gd name="T19" fmla="*/ 0 h 42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2"/>
              <a:gd name="T31" fmla="*/ 0 h 422"/>
              <a:gd name="T32" fmla="*/ 162 w 162"/>
              <a:gd name="T33" fmla="*/ 422 h 42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2" h="422">
                <a:moveTo>
                  <a:pt x="63" y="0"/>
                </a:moveTo>
                <a:lnTo>
                  <a:pt x="63" y="336"/>
                </a:lnTo>
                <a:lnTo>
                  <a:pt x="0" y="253"/>
                </a:lnTo>
                <a:lnTo>
                  <a:pt x="0" y="318"/>
                </a:lnTo>
                <a:lnTo>
                  <a:pt x="80" y="421"/>
                </a:lnTo>
                <a:lnTo>
                  <a:pt x="161" y="318"/>
                </a:lnTo>
                <a:lnTo>
                  <a:pt x="161" y="253"/>
                </a:lnTo>
                <a:lnTo>
                  <a:pt x="97" y="336"/>
                </a:lnTo>
                <a:lnTo>
                  <a:pt x="97" y="0"/>
                </a:lnTo>
                <a:lnTo>
                  <a:pt x="63" y="0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Freeform 27"/>
          <p:cNvSpPr>
            <a:spLocks/>
          </p:cNvSpPr>
          <p:nvPr/>
        </p:nvSpPr>
        <p:spPr bwMode="auto">
          <a:xfrm>
            <a:off x="4268788" y="2017713"/>
            <a:ext cx="193675" cy="180975"/>
          </a:xfrm>
          <a:custGeom>
            <a:avLst/>
            <a:gdLst>
              <a:gd name="T0" fmla="*/ 0 w 122"/>
              <a:gd name="T1" fmla="*/ 2147483646 h 114"/>
              <a:gd name="T2" fmla="*/ 2147483646 w 122"/>
              <a:gd name="T3" fmla="*/ 2147483646 h 114"/>
              <a:gd name="T4" fmla="*/ 2147483646 w 122"/>
              <a:gd name="T5" fmla="*/ 0 h 114"/>
              <a:gd name="T6" fmla="*/ 0 60000 65536"/>
              <a:gd name="T7" fmla="*/ 0 60000 65536"/>
              <a:gd name="T8" fmla="*/ 0 60000 65536"/>
              <a:gd name="T9" fmla="*/ 0 w 122"/>
              <a:gd name="T10" fmla="*/ 0 h 114"/>
              <a:gd name="T11" fmla="*/ 122 w 122"/>
              <a:gd name="T12" fmla="*/ 114 h 1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2" h="114">
                <a:moveTo>
                  <a:pt x="0" y="48"/>
                </a:moveTo>
                <a:lnTo>
                  <a:pt x="39" y="113"/>
                </a:lnTo>
                <a:lnTo>
                  <a:pt x="121" y="0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85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95300" y="1865376"/>
            <a:ext cx="8050213" cy="4391025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Holding fix may be omitted if included at the beginning of the transmission as the clearance </a:t>
            </a:r>
            <a:r>
              <a:rPr lang="en-US" dirty="0" smtClean="0"/>
              <a:t>limit</a:t>
            </a:r>
          </a:p>
          <a:p>
            <a:pPr marL="45720" indent="0">
              <a:buNone/>
            </a:pPr>
            <a:r>
              <a:rPr lang="en-US" sz="2400" dirty="0" smtClean="0"/>
              <a:t>Example</a:t>
            </a:r>
            <a:r>
              <a:rPr lang="en-US" sz="2400" dirty="0"/>
              <a:t>:</a:t>
            </a:r>
          </a:p>
          <a:p>
            <a:pPr marL="45720" indent="0">
              <a:buNone/>
            </a:pPr>
            <a:r>
              <a:rPr lang="en-US" sz="2400" b="0" dirty="0" smtClean="0"/>
              <a:t>“</a:t>
            </a:r>
            <a:r>
              <a:rPr lang="en-US" sz="2400" b="0" dirty="0"/>
              <a:t>UNITED FIFTY-TWO, </a:t>
            </a:r>
            <a:r>
              <a:rPr lang="en-US" sz="2400" b="0" dirty="0" smtClean="0"/>
              <a:t>CLEARED TO THE MUSTANG VORTAC, HOLD </a:t>
            </a:r>
            <a:r>
              <a:rPr lang="en-US" sz="2400" b="0" dirty="0"/>
              <a:t>NORTHEAST ON </a:t>
            </a:r>
            <a:r>
              <a:rPr lang="en-US" sz="2400" b="0" dirty="0" smtClean="0"/>
              <a:t>ZERO </a:t>
            </a:r>
            <a:r>
              <a:rPr lang="en-US" sz="2400" b="0" dirty="0"/>
              <a:t>THREE ZERO RADIAL, LEFT TURNS,  EXPECT FURTHER CLEARANCE ONE </a:t>
            </a:r>
            <a:r>
              <a:rPr lang="en-US" sz="2400" b="0" dirty="0" err="1"/>
              <a:t>ONE</a:t>
            </a:r>
            <a:r>
              <a:rPr lang="en-US" sz="2400" b="0" dirty="0"/>
              <a:t> TWO ZERO”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8625" y="344488"/>
            <a:ext cx="8472488" cy="1197864"/>
          </a:xfrm>
        </p:spPr>
        <p:txBody>
          <a:bodyPr/>
          <a:lstStyle/>
          <a:p>
            <a:r>
              <a:rPr lang="en-US" altLang="en-US" dirty="0"/>
              <a:t>Holding Instructions - </a:t>
            </a:r>
            <a:br>
              <a:rPr lang="en-US" altLang="en-US" dirty="0"/>
            </a:br>
            <a:r>
              <a:rPr lang="en-US" altLang="en-US" dirty="0"/>
              <a:t>Clearance Limit Issued First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97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Knowledge Check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22</a:t>
            </a:fld>
            <a:endParaRPr lang="en-US" dirty="0"/>
          </a:p>
        </p:txBody>
      </p:sp>
      <p:sp>
        <p:nvSpPr>
          <p:cNvPr id="5" name="Content Placeholder 10"/>
          <p:cNvSpPr txBox="1">
            <a:spLocks noChangeArrowheads="1"/>
          </p:cNvSpPr>
          <p:nvPr/>
        </p:nvSpPr>
        <p:spPr>
          <a:xfrm>
            <a:off x="493776" y="1508760"/>
            <a:ext cx="8050213" cy="4391025"/>
          </a:xfrm>
          <a:prstGeom prst="rect">
            <a:avLst/>
          </a:prstGeom>
        </p:spPr>
        <p:txBody>
          <a:bodyPr/>
          <a:lstStyle>
            <a:lvl1pPr marL="320040" indent="-27432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7432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0120" indent="-27432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1603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Tx/>
              <a:buNone/>
            </a:pPr>
            <a:r>
              <a:rPr lang="en-US" altLang="en-US" dirty="0" smtClean="0">
                <a:sym typeface="Wingdings" panose="05000000000000000000" pitchFamily="2" charset="2"/>
              </a:rPr>
              <a:t>What is the first item specified when issuing holding instructions if the clearance limit has been issued previously?</a:t>
            </a:r>
          </a:p>
          <a:p>
            <a:pPr marL="1028700" lvl="1" indent="-628650">
              <a:spcBef>
                <a:spcPct val="50000"/>
              </a:spcBef>
              <a:buFontTx/>
              <a:buAutoNum type="alphaUcPeriod"/>
            </a:pPr>
            <a:endParaRPr lang="en-US" altLang="en-US" dirty="0" smtClean="0"/>
          </a:p>
          <a:p>
            <a:pPr marL="1028700" lvl="1" indent="-628650">
              <a:spcBef>
                <a:spcPct val="50000"/>
              </a:spcBef>
              <a:buFontTx/>
              <a:buAutoNum type="alphaUcPeriod"/>
            </a:pPr>
            <a:r>
              <a:rPr lang="en-US" altLang="en-US" dirty="0" smtClean="0"/>
              <a:t>Radial, airway, or route on which to hold</a:t>
            </a:r>
          </a:p>
          <a:p>
            <a:pPr marL="1028700" lvl="1" indent="-628650">
              <a:spcBef>
                <a:spcPct val="50000"/>
              </a:spcBef>
              <a:buFontTx/>
              <a:buAutoNum type="alphaUcPeriod"/>
            </a:pPr>
            <a:r>
              <a:rPr lang="en-US" altLang="en-US" dirty="0" smtClean="0"/>
              <a:t>Leg length</a:t>
            </a:r>
          </a:p>
          <a:p>
            <a:pPr marL="1028700" lvl="1" indent="-628650">
              <a:spcBef>
                <a:spcPct val="50000"/>
              </a:spcBef>
              <a:buFontTx/>
              <a:buAutoNum type="alphaUcPeriod"/>
            </a:pPr>
            <a:r>
              <a:rPr lang="en-US" altLang="en-US" dirty="0" smtClean="0"/>
              <a:t>Direction of holding from fix </a:t>
            </a:r>
            <a:endParaRPr lang="en-US" alt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288" y="6299024"/>
            <a:ext cx="396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1086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Clearance Beyond Fix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23</a:t>
            </a:fld>
            <a:endParaRPr lang="en-US" dirty="0"/>
          </a:p>
        </p:txBody>
      </p: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0" y="1282700"/>
            <a:ext cx="9144000" cy="4759325"/>
            <a:chOff x="0" y="802"/>
            <a:chExt cx="5760" cy="2998"/>
          </a:xfrm>
        </p:grpSpPr>
        <p:pic>
          <p:nvPicPr>
            <p:cNvPr id="6" name="Picture 27" descr="clrbeyondfix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911" b="523"/>
            <a:stretch>
              <a:fillRect/>
            </a:stretch>
          </p:blipFill>
          <p:spPr bwMode="auto">
            <a:xfrm>
              <a:off x="0" y="1453"/>
              <a:ext cx="5760" cy="2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169" y="802"/>
              <a:ext cx="5498" cy="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sz="2800" b="1" dirty="0"/>
                <a:t>Aircraft approaching clearance limit requiring clearance beyond it</a:t>
              </a:r>
            </a:p>
          </p:txBody>
        </p:sp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247" y="2006"/>
              <a:ext cx="2816" cy="1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marL="460375" indent="-460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80000"/>
                </a:spcBef>
              </a:pPr>
              <a:r>
                <a:rPr lang="en-US" altLang="en-US" sz="2800" b="1" dirty="0"/>
                <a:t>Issue:</a:t>
              </a:r>
            </a:p>
            <a:p>
              <a:pPr marL="285750" indent="-285750">
                <a:lnSpc>
                  <a:spcPct val="90000"/>
                </a:lnSpc>
                <a:spcBef>
                  <a:spcPct val="80000"/>
                </a:spcBef>
                <a:buSzPct val="150000"/>
                <a:buFontTx/>
                <a:buChar char="•"/>
              </a:pPr>
              <a:r>
                <a:rPr lang="en-US" altLang="en-US" sz="2200" b="1" dirty="0"/>
                <a:t>New clearance limit or approach clearance</a:t>
              </a:r>
            </a:p>
            <a:p>
              <a:pPr marL="285750" indent="-285750">
                <a:lnSpc>
                  <a:spcPct val="90000"/>
                </a:lnSpc>
                <a:spcBef>
                  <a:spcPct val="80000"/>
                </a:spcBef>
                <a:buSzPct val="150000"/>
                <a:buFontTx/>
                <a:buChar char="•"/>
              </a:pPr>
              <a:r>
                <a:rPr lang="en-US" altLang="en-US" sz="2200" b="1" dirty="0"/>
                <a:t>Route of flight</a:t>
              </a:r>
            </a:p>
            <a:p>
              <a:pPr marL="285750" indent="-285750">
                <a:lnSpc>
                  <a:spcPct val="90000"/>
                </a:lnSpc>
                <a:spcBef>
                  <a:spcPct val="80000"/>
                </a:spcBef>
                <a:buSzPct val="150000"/>
                <a:buFontTx/>
                <a:buChar char="•"/>
              </a:pPr>
              <a:r>
                <a:rPr lang="en-US" altLang="en-US" sz="2200" b="1" dirty="0"/>
                <a:t>Altitude, if </a:t>
              </a:r>
              <a:r>
                <a:rPr lang="en-US" altLang="en-US" sz="2200" b="1" dirty="0" smtClean="0"/>
                <a:t>different</a:t>
              </a:r>
              <a:endParaRPr lang="en-US" altLang="en-US" sz="2200" b="1" dirty="0"/>
            </a:p>
          </p:txBody>
        </p:sp>
        <p:grpSp>
          <p:nvGrpSpPr>
            <p:cNvPr id="9" name="Group 29"/>
            <p:cNvGrpSpPr>
              <a:grpSpLocks/>
            </p:cNvGrpSpPr>
            <p:nvPr/>
          </p:nvGrpSpPr>
          <p:grpSpPr bwMode="auto">
            <a:xfrm>
              <a:off x="3292" y="1795"/>
              <a:ext cx="303" cy="1627"/>
              <a:chOff x="2932" y="1655"/>
              <a:chExt cx="303" cy="1627"/>
            </a:xfrm>
          </p:grpSpPr>
          <p:sp>
            <p:nvSpPr>
              <p:cNvPr id="15" name="Freeform 7"/>
              <p:cNvSpPr>
                <a:spLocks/>
              </p:cNvSpPr>
              <p:nvPr/>
            </p:nvSpPr>
            <p:spPr bwMode="auto">
              <a:xfrm>
                <a:off x="2932" y="1666"/>
                <a:ext cx="161" cy="1616"/>
              </a:xfrm>
              <a:custGeom>
                <a:avLst/>
                <a:gdLst>
                  <a:gd name="T0" fmla="*/ 0 w 161"/>
                  <a:gd name="T1" fmla="*/ 0 h 1616"/>
                  <a:gd name="T2" fmla="*/ 403221223 w 161"/>
                  <a:gd name="T3" fmla="*/ 2147465079 h 1616"/>
                  <a:gd name="T4" fmla="*/ 0 60000 65536"/>
                  <a:gd name="T5" fmla="*/ 0 60000 65536"/>
                  <a:gd name="T6" fmla="*/ 0 w 161"/>
                  <a:gd name="T7" fmla="*/ 0 h 1616"/>
                  <a:gd name="T8" fmla="*/ 161 w 161"/>
                  <a:gd name="T9" fmla="*/ 1616 h 161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61" h="1616">
                    <a:moveTo>
                      <a:pt x="0" y="0"/>
                    </a:moveTo>
                    <a:lnTo>
                      <a:pt x="160" y="1615"/>
                    </a:lnTo>
                  </a:path>
                </a:pathLst>
              </a:custGeom>
              <a:noFill/>
              <a:ln w="25400" cap="rnd">
                <a:solidFill>
                  <a:srgbClr val="FF66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14"/>
              <p:cNvSpPr>
                <a:spLocks noChangeShapeType="1"/>
              </p:cNvSpPr>
              <p:nvPr/>
            </p:nvSpPr>
            <p:spPr bwMode="auto">
              <a:xfrm flipH="1">
                <a:off x="3092" y="1655"/>
                <a:ext cx="143" cy="1626"/>
              </a:xfrm>
              <a:prstGeom prst="line">
                <a:avLst/>
              </a:prstGeom>
              <a:noFill/>
              <a:ln w="25400">
                <a:solidFill>
                  <a:srgbClr val="FF66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" name="Line 8"/>
            <p:cNvSpPr>
              <a:spLocks noChangeShapeType="1"/>
            </p:cNvSpPr>
            <p:nvPr/>
          </p:nvSpPr>
          <p:spPr bwMode="auto">
            <a:xfrm flipH="1">
              <a:off x="3605" y="1975"/>
              <a:ext cx="540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 flipH="1">
              <a:off x="1331" y="1975"/>
              <a:ext cx="381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 flipH="1">
              <a:off x="1846" y="1975"/>
              <a:ext cx="381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 flipH="1">
              <a:off x="2407" y="1975"/>
              <a:ext cx="334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 flipH="1">
              <a:off x="2915" y="1975"/>
              <a:ext cx="334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8881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Knowledge Check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24</a:t>
            </a:fld>
            <a:endParaRPr lang="en-US" dirty="0"/>
          </a:p>
        </p:txBody>
      </p:sp>
      <p:sp>
        <p:nvSpPr>
          <p:cNvPr id="5" name="Content Placeholder 10"/>
          <p:cNvSpPr txBox="1">
            <a:spLocks noChangeArrowheads="1"/>
          </p:cNvSpPr>
          <p:nvPr/>
        </p:nvSpPr>
        <p:spPr>
          <a:xfrm>
            <a:off x="493776" y="1508760"/>
            <a:ext cx="8050213" cy="4391025"/>
          </a:xfrm>
          <a:prstGeom prst="rect">
            <a:avLst/>
          </a:prstGeom>
        </p:spPr>
        <p:txBody>
          <a:bodyPr/>
          <a:lstStyle>
            <a:lvl1pPr marL="320040" indent="-27432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7432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0120" indent="-27432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1603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Tx/>
              <a:buNone/>
            </a:pPr>
            <a:r>
              <a:rPr lang="en-US" altLang="en-US" dirty="0" smtClean="0">
                <a:sym typeface="Wingdings" panose="05000000000000000000" pitchFamily="2" charset="2"/>
              </a:rPr>
              <a:t>If possible and no delay is anticipated, when should you issue a clearance beyond the clearance limit? </a:t>
            </a:r>
          </a:p>
          <a:p>
            <a:pPr marL="533400" indent="-533400">
              <a:lnSpc>
                <a:spcPct val="90000"/>
              </a:lnSpc>
            </a:pPr>
            <a:endParaRPr lang="en-US" altLang="en-US" dirty="0" smtClean="0">
              <a:sym typeface="Wingdings" panose="05000000000000000000" pitchFamily="2" charset="2"/>
            </a:endParaRPr>
          </a:p>
          <a:p>
            <a:pPr marL="1028700" lvl="1" indent="-628650">
              <a:spcBef>
                <a:spcPct val="50000"/>
              </a:spcBef>
              <a:buFontTx/>
              <a:buAutoNum type="alphaUcPeriod"/>
            </a:pPr>
            <a:r>
              <a:rPr lang="en-US" altLang="en-US" dirty="0" smtClean="0"/>
              <a:t>At least 1 minute prior to the aircraft reaching the fix </a:t>
            </a:r>
          </a:p>
          <a:p>
            <a:pPr marL="1028700" lvl="1" indent="-628650">
              <a:spcBef>
                <a:spcPct val="50000"/>
              </a:spcBef>
              <a:buFontTx/>
              <a:buAutoNum type="alphaUcPeriod"/>
            </a:pPr>
            <a:r>
              <a:rPr lang="en-US" altLang="en-US" dirty="0" smtClean="0"/>
              <a:t>At least 5 minutes prior to the aircraft reaching the fix </a:t>
            </a:r>
          </a:p>
          <a:p>
            <a:pPr marL="1028700" lvl="1" indent="-628650">
              <a:spcBef>
                <a:spcPct val="50000"/>
              </a:spcBef>
              <a:buFontTx/>
              <a:buAutoNum type="alphaUcPeriod"/>
            </a:pPr>
            <a:r>
              <a:rPr lang="en-US" altLang="en-US" dirty="0" smtClean="0"/>
              <a:t>As soon as the aircraft reaches the fix </a:t>
            </a:r>
            <a:endParaRPr lang="en-US" alt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288" y="6299024"/>
            <a:ext cx="396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6059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Knowledge Check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25</a:t>
            </a:fld>
            <a:endParaRPr lang="en-US" dirty="0"/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7B5F5F51-A992-42B1-AFDC-6ABCAC66A6B3}"/>
              </a:ext>
            </a:extLst>
          </p:cNvPr>
          <p:cNvSpPr txBox="1">
            <a:spLocks/>
          </p:cNvSpPr>
          <p:nvPr/>
        </p:nvSpPr>
        <p:spPr>
          <a:xfrm>
            <a:off x="493776" y="1508760"/>
            <a:ext cx="8050213" cy="4391025"/>
          </a:xfrm>
          <a:prstGeom prst="rect">
            <a:avLst/>
          </a:prstGeom>
        </p:spPr>
        <p:txBody>
          <a:bodyPr/>
          <a:lstStyle>
            <a:lvl1pPr marL="320040" indent="-27432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7432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0120" indent="-27432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1603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en-US" dirty="0" smtClean="0">
                <a:sym typeface="Wingdings" pitchFamily="2" charset="2"/>
              </a:rPr>
              <a:t>What is the phraseology for specifying the route of flight when clearing an aircraft beyond a clearance limit?</a:t>
            </a:r>
          </a:p>
          <a:p>
            <a:pPr marL="533400" indent="-533400">
              <a:lnSpc>
                <a:spcPct val="90000"/>
              </a:lnSpc>
              <a:defRPr/>
            </a:pPr>
            <a:endParaRPr lang="en-US" dirty="0" smtClean="0">
              <a:sym typeface="Wingdings" pitchFamily="2" charset="2"/>
            </a:endParaRPr>
          </a:p>
          <a:p>
            <a:pPr marL="1028700" lvl="1" indent="-628650">
              <a:spcBef>
                <a:spcPct val="50000"/>
              </a:spcBef>
              <a:buFontTx/>
              <a:buAutoNum type="alphaUcPeriod"/>
              <a:defRPr/>
            </a:pPr>
            <a:r>
              <a:rPr lang="en-US" dirty="0" smtClean="0"/>
              <a:t>“…VIA LAST ROUTING CLEARED” </a:t>
            </a:r>
          </a:p>
          <a:p>
            <a:pPr marL="1028700" lvl="1" indent="-628650">
              <a:spcBef>
                <a:spcPct val="50000"/>
              </a:spcBef>
              <a:buFontTx/>
              <a:buAutoNum type="alphaUcPeriod"/>
              <a:defRPr/>
            </a:pPr>
            <a:r>
              <a:rPr lang="en-US" dirty="0" smtClean="0"/>
              <a:t>“…VIA FLIGHT PLAN ROUTE” </a:t>
            </a:r>
          </a:p>
          <a:p>
            <a:pPr marL="1028700" lvl="1" indent="-628650">
              <a:spcBef>
                <a:spcPct val="50000"/>
              </a:spcBef>
              <a:buFontTx/>
              <a:buAutoNum type="alphaUcPeriod"/>
              <a:defRPr/>
            </a:pPr>
            <a:r>
              <a:rPr lang="en-US" dirty="0" smtClean="0"/>
              <a:t>“…CLEARED AS FILED” </a:t>
            </a:r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288" y="6299024"/>
            <a:ext cx="396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809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Expect Further Clearance (time)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26</a:t>
            </a:fld>
            <a:endParaRPr lang="en-US" dirty="0"/>
          </a:p>
        </p:txBody>
      </p:sp>
      <p:grpSp>
        <p:nvGrpSpPr>
          <p:cNvPr id="5" name="Group 48"/>
          <p:cNvGrpSpPr>
            <a:grpSpLocks/>
          </p:cNvGrpSpPr>
          <p:nvPr/>
        </p:nvGrpSpPr>
        <p:grpSpPr bwMode="auto">
          <a:xfrm>
            <a:off x="0" y="1033272"/>
            <a:ext cx="9144000" cy="5006975"/>
            <a:chOff x="26" y="595"/>
            <a:chExt cx="5760" cy="3154"/>
          </a:xfrm>
        </p:grpSpPr>
        <p:pic>
          <p:nvPicPr>
            <p:cNvPr id="6" name="Picture 46" descr="vorplan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11" b="832"/>
            <a:stretch>
              <a:fillRect/>
            </a:stretch>
          </p:blipFill>
          <p:spPr bwMode="auto">
            <a:xfrm>
              <a:off x="26" y="595"/>
              <a:ext cx="5760" cy="3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Freeform 6"/>
            <p:cNvSpPr>
              <a:spLocks/>
            </p:cNvSpPr>
            <p:nvPr/>
          </p:nvSpPr>
          <p:spPr bwMode="auto">
            <a:xfrm rot="153367">
              <a:off x="1113" y="1265"/>
              <a:ext cx="294" cy="2049"/>
            </a:xfrm>
            <a:custGeom>
              <a:avLst/>
              <a:gdLst>
                <a:gd name="T0" fmla="*/ 0 w 294"/>
                <a:gd name="T1" fmla="*/ 75603580 h 2049"/>
                <a:gd name="T2" fmla="*/ 473784763 w 294"/>
                <a:gd name="T3" fmla="*/ 2147464705 h 2049"/>
                <a:gd name="T4" fmla="*/ 738397645 w 294"/>
                <a:gd name="T5" fmla="*/ 0 h 2049"/>
                <a:gd name="T6" fmla="*/ 0 60000 65536"/>
                <a:gd name="T7" fmla="*/ 0 60000 65536"/>
                <a:gd name="T8" fmla="*/ 0 60000 65536"/>
                <a:gd name="T9" fmla="*/ 0 w 294"/>
                <a:gd name="T10" fmla="*/ 0 h 2049"/>
                <a:gd name="T11" fmla="*/ 294 w 294"/>
                <a:gd name="T12" fmla="*/ 2049 h 20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4" h="2049">
                  <a:moveTo>
                    <a:pt x="0" y="30"/>
                  </a:moveTo>
                  <a:lnTo>
                    <a:pt x="188" y="2048"/>
                  </a:lnTo>
                  <a:lnTo>
                    <a:pt x="293" y="0"/>
                  </a:lnTo>
                </a:path>
              </a:pathLst>
            </a:custGeom>
            <a:noFill/>
            <a:ln w="25400" cap="rnd">
              <a:solidFill>
                <a:srgbClr val="000066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647" y="717"/>
              <a:ext cx="1436" cy="23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b="1" dirty="0">
                  <a:solidFill>
                    <a:schemeClr val="bg1"/>
                  </a:solidFill>
                </a:rPr>
                <a:t>CLEARANCE LIMIT</a:t>
              </a:r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1671" y="2347"/>
              <a:ext cx="2644" cy="1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2075" tIns="46038" rIns="92075" bIns="46038">
              <a:spAutoFit/>
            </a:bodyPr>
            <a:lstStyle>
              <a:lvl1pPr marL="347663" indent="-3476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347663" lvl="1" indent="-347663">
                <a:lnSpc>
                  <a:spcPct val="90000"/>
                </a:lnSpc>
                <a:spcBef>
                  <a:spcPct val="50000"/>
                </a:spcBef>
                <a:buFontTx/>
                <a:buChar char="•"/>
              </a:pPr>
              <a:r>
                <a:rPr lang="en-US" sz="2400" b="1" dirty="0"/>
                <a:t>I</a:t>
              </a:r>
              <a:r>
                <a:rPr lang="en-US" sz="2400" b="1" dirty="0" smtClean="0"/>
                <a:t>ssue an EFC </a:t>
              </a:r>
              <a:r>
                <a:rPr lang="en-US" sz="2400" b="1" dirty="0"/>
                <a:t>anytime an aircraft is expected to enter holding</a:t>
              </a:r>
              <a:endParaRPr lang="en-US" altLang="en-US" sz="2400" b="1" dirty="0"/>
            </a:p>
            <a:p>
              <a:pPr marL="347663" lvl="1" indent="-347663">
                <a:lnSpc>
                  <a:spcPct val="90000"/>
                </a:lnSpc>
                <a:spcBef>
                  <a:spcPct val="50000"/>
                </a:spcBef>
                <a:buFontTx/>
                <a:buChar char="•"/>
              </a:pPr>
              <a:r>
                <a:rPr lang="en-US" altLang="en-US" sz="2400" b="1" dirty="0" smtClean="0"/>
                <a:t>Do </a:t>
              </a:r>
              <a:r>
                <a:rPr lang="en-US" altLang="en-US" sz="2400" b="1" dirty="0"/>
                <a:t>not issue </a:t>
              </a:r>
              <a:r>
                <a:rPr lang="en-US" altLang="en-US" sz="2400" b="1" dirty="0" smtClean="0"/>
                <a:t>an EFC if </a:t>
              </a:r>
              <a:r>
                <a:rPr lang="en-US" altLang="en-US" sz="2400" b="1" dirty="0"/>
                <a:t>no delay is </a:t>
              </a:r>
              <a:r>
                <a:rPr lang="en-US" altLang="en-US" sz="2400" b="1" dirty="0" smtClean="0"/>
                <a:t>expected</a:t>
              </a:r>
              <a:endParaRPr lang="en-US" altLang="en-US" sz="2400" b="1" dirty="0"/>
            </a:p>
          </p:txBody>
        </p:sp>
        <p:sp>
          <p:nvSpPr>
            <p:cNvPr id="15" name="Line 21"/>
            <p:cNvSpPr>
              <a:spLocks noChangeShapeType="1"/>
            </p:cNvSpPr>
            <p:nvPr/>
          </p:nvSpPr>
          <p:spPr bwMode="auto">
            <a:xfrm>
              <a:off x="1324" y="1074"/>
              <a:ext cx="3082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stealth" w="med" len="lg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22"/>
            <p:cNvSpPr>
              <a:spLocks noChangeShapeType="1"/>
            </p:cNvSpPr>
            <p:nvPr/>
          </p:nvSpPr>
          <p:spPr bwMode="auto">
            <a:xfrm>
              <a:off x="1309" y="986"/>
              <a:ext cx="0" cy="18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" name="Rectangular Callout 17"/>
          <p:cNvSpPr/>
          <p:nvPr/>
        </p:nvSpPr>
        <p:spPr bwMode="auto">
          <a:xfrm>
            <a:off x="4305300" y="2309048"/>
            <a:ext cx="4053840" cy="1015663"/>
          </a:xfrm>
          <a:prstGeom prst="wedgeRectCallout">
            <a:avLst>
              <a:gd name="adj1" fmla="val 68955"/>
              <a:gd name="adj2" fmla="val 190702"/>
            </a:avLst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“AMERICAN</a:t>
            </a:r>
            <a:r>
              <a:rPr kumimoji="0" lang="en-US" sz="2000" b="0" i="1" u="none" strike="noStrike" cap="none" normalizeH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TWENTY CLEARED TO CRAIG VORTAC, NO DELAY EXPECTED”</a:t>
            </a:r>
            <a:endParaRPr kumimoji="0" lang="en-US" sz="2000" b="0" i="1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74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Knowledge Check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27</a:t>
            </a:fld>
            <a:endParaRPr lang="en-US" dirty="0"/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EEDB87EC-D930-4E24-A245-8E80D2910C7C}"/>
              </a:ext>
            </a:extLst>
          </p:cNvPr>
          <p:cNvSpPr txBox="1">
            <a:spLocks/>
          </p:cNvSpPr>
          <p:nvPr/>
        </p:nvSpPr>
        <p:spPr>
          <a:xfrm>
            <a:off x="493776" y="1508760"/>
            <a:ext cx="8050213" cy="4391025"/>
          </a:xfrm>
          <a:prstGeom prst="rect">
            <a:avLst/>
          </a:prstGeom>
        </p:spPr>
        <p:txBody>
          <a:bodyPr/>
          <a:lstStyle>
            <a:lvl1pPr marL="320040" indent="-27432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7432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0120" indent="-27432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1603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en-US" dirty="0" smtClean="0">
                <a:sym typeface="Wingdings" pitchFamily="2" charset="2"/>
              </a:rPr>
              <a:t>What else should be issued when a delay is anticipated and the direction has been issued with a charted holding pattern?</a:t>
            </a:r>
          </a:p>
          <a:p>
            <a:pPr marL="533400" indent="-533400">
              <a:lnSpc>
                <a:spcPct val="90000"/>
              </a:lnSpc>
              <a:defRPr/>
            </a:pPr>
            <a:endParaRPr lang="en-US" dirty="0" smtClean="0"/>
          </a:p>
          <a:p>
            <a:pPr marL="1028700" lvl="1" indent="-628650">
              <a:spcBef>
                <a:spcPct val="50000"/>
              </a:spcBef>
              <a:buFontTx/>
              <a:buAutoNum type="alphaUcPeriod"/>
              <a:defRPr/>
            </a:pPr>
            <a:r>
              <a:rPr lang="en-US" dirty="0" smtClean="0"/>
              <a:t>Leg length </a:t>
            </a:r>
          </a:p>
          <a:p>
            <a:pPr marL="1028700" lvl="1" indent="-628650">
              <a:spcBef>
                <a:spcPct val="50000"/>
              </a:spcBef>
              <a:buFontTx/>
              <a:buAutoNum type="alphaUcPeriod"/>
              <a:defRPr/>
            </a:pPr>
            <a:r>
              <a:rPr lang="en-US" dirty="0" smtClean="0"/>
              <a:t>Direction of turns </a:t>
            </a:r>
          </a:p>
          <a:p>
            <a:pPr marL="1028700" lvl="1" indent="-628650">
              <a:spcBef>
                <a:spcPct val="50000"/>
              </a:spcBef>
              <a:buFontTx/>
              <a:buAutoNum type="alphaUcPeriod"/>
              <a:defRPr/>
            </a:pPr>
            <a:r>
              <a:rPr lang="en-US" dirty="0" smtClean="0"/>
              <a:t>EFC time </a:t>
            </a:r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288" y="6299024"/>
            <a:ext cx="396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333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Advise </a:t>
            </a:r>
            <a:r>
              <a:rPr lang="en-US" dirty="0"/>
              <a:t>your supervisor/CIC, or Traffic Management Unit (TMU) when:</a:t>
            </a:r>
          </a:p>
          <a:p>
            <a:pPr lvl="1"/>
            <a:r>
              <a:rPr lang="en-US" dirty="0" smtClean="0"/>
              <a:t>Aircraft </a:t>
            </a:r>
            <a:r>
              <a:rPr lang="en-US" dirty="0"/>
              <a:t>are delayed</a:t>
            </a:r>
          </a:p>
          <a:p>
            <a:pPr lvl="1"/>
            <a:r>
              <a:rPr lang="en-US" dirty="0"/>
              <a:t>Delays are </a:t>
            </a:r>
            <a:r>
              <a:rPr lang="en-US" dirty="0" smtClean="0"/>
              <a:t>expected</a:t>
            </a:r>
          </a:p>
          <a:p>
            <a:r>
              <a:rPr lang="en-US" dirty="0"/>
              <a:t>When arrival delays reach, or are expected to reach 30 minutes</a:t>
            </a:r>
            <a:r>
              <a:rPr lang="en-US" dirty="0" smtClean="0"/>
              <a:t>:</a:t>
            </a:r>
          </a:p>
          <a:p>
            <a:pPr lvl="1"/>
            <a:r>
              <a:rPr lang="en-US" dirty="0"/>
              <a:t>Issue total delay information as soon as possible after the aircraft enters your center’s area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Delays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14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95300" y="1508760"/>
            <a:ext cx="8050213" cy="4391025"/>
          </a:xfrm>
        </p:spPr>
        <p:txBody>
          <a:bodyPr/>
          <a:lstStyle/>
          <a:p>
            <a:r>
              <a:rPr lang="en-US" dirty="0"/>
              <a:t>Hold Procedure</a:t>
            </a:r>
          </a:p>
          <a:p>
            <a:r>
              <a:rPr lang="en-US" dirty="0"/>
              <a:t>Clearance Limit</a:t>
            </a:r>
          </a:p>
          <a:p>
            <a:r>
              <a:rPr lang="en-US" dirty="0"/>
              <a:t>Holding Fix</a:t>
            </a:r>
          </a:p>
          <a:p>
            <a:r>
              <a:rPr lang="en-US" dirty="0"/>
              <a:t>Minimum Holding Altitude (MHA)</a:t>
            </a:r>
          </a:p>
          <a:p>
            <a:r>
              <a:rPr lang="en-US" dirty="0"/>
              <a:t>Traffic Management Initiatives (TMIs)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Definitions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3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2CFF250-0580-43F3-83EF-1493F6C599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0630"/>
            <a:ext cx="9144000" cy="3593166"/>
          </a:xfrm>
          <a:prstGeom prst="rect">
            <a:avLst/>
          </a:prstGeom>
        </p:spPr>
      </p:pic>
      <p:sp>
        <p:nvSpPr>
          <p:cNvPr id="686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/>
              <a:t>Indefinite Delays </a:t>
            </a:r>
          </a:p>
        </p:txBody>
      </p:sp>
      <p:sp>
        <p:nvSpPr>
          <p:cNvPr id="68615" name="Rectangle 2"/>
          <p:cNvSpPr>
            <a:spLocks noChangeArrowheads="1"/>
          </p:cNvSpPr>
          <p:nvPr/>
        </p:nvSpPr>
        <p:spPr bwMode="auto">
          <a:xfrm>
            <a:off x="5561013" y="4901051"/>
            <a:ext cx="685800" cy="400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 dirty="0">
                <a:solidFill>
                  <a:srgbClr val="1D2F68"/>
                </a:solidFill>
              </a:rPr>
              <a:t>TUL</a:t>
            </a:r>
          </a:p>
        </p:txBody>
      </p:sp>
      <p:sp>
        <p:nvSpPr>
          <p:cNvPr id="68616" name="Rectangle 31"/>
          <p:cNvSpPr>
            <a:spLocks noChangeArrowheads="1"/>
          </p:cNvSpPr>
          <p:nvPr/>
        </p:nvSpPr>
        <p:spPr bwMode="hidden">
          <a:xfrm>
            <a:off x="465138" y="1128713"/>
            <a:ext cx="8215313" cy="1406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 dirty="0"/>
              <a:t>“AMERICAN TEN, CLEARED TO TULSA VORTAC, HOLD NORTHWEST, AS PUBLISHED.  DELAY INDEFINITE DUE TO WEATHER, EXPECT FURTHER CLEARANCE ONE SEVEN ONE FIVE.”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7A5CD64-F25B-4C9F-BAB5-60DA5D8085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12" y="3319737"/>
            <a:ext cx="5711964" cy="771146"/>
          </a:xfrm>
          <a:prstGeom prst="rect">
            <a:avLst/>
          </a:prstGeom>
        </p:spPr>
      </p:pic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945394" y="6336792"/>
            <a:ext cx="569955" cy="274320"/>
          </a:xfrm>
        </p:spPr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8480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Additional Delays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30</a:t>
            </a:fld>
            <a:endParaRPr lang="en-US" dirty="0"/>
          </a:p>
        </p:txBody>
      </p:sp>
      <p:sp>
        <p:nvSpPr>
          <p:cNvPr id="5" name="Freeform 3"/>
          <p:cNvSpPr>
            <a:spLocks/>
          </p:cNvSpPr>
          <p:nvPr/>
        </p:nvSpPr>
        <p:spPr bwMode="auto">
          <a:xfrm>
            <a:off x="201613" y="1462088"/>
            <a:ext cx="8729662" cy="1614487"/>
          </a:xfrm>
          <a:custGeom>
            <a:avLst/>
            <a:gdLst>
              <a:gd name="T0" fmla="*/ 0 w 5499"/>
              <a:gd name="T1" fmla="*/ 2147483646 h 1017"/>
              <a:gd name="T2" fmla="*/ 0 w 5499"/>
              <a:gd name="T3" fmla="*/ 0 h 1017"/>
              <a:gd name="T4" fmla="*/ 2147483646 w 5499"/>
              <a:gd name="T5" fmla="*/ 0 h 1017"/>
              <a:gd name="T6" fmla="*/ 2147483646 w 5499"/>
              <a:gd name="T7" fmla="*/ 2147483646 h 1017"/>
              <a:gd name="T8" fmla="*/ 0 w 5499"/>
              <a:gd name="T9" fmla="*/ 2147483646 h 10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99"/>
              <a:gd name="T16" fmla="*/ 0 h 1017"/>
              <a:gd name="T17" fmla="*/ 5499 w 5499"/>
              <a:gd name="T18" fmla="*/ 1017 h 10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99" h="1017">
                <a:moveTo>
                  <a:pt x="0" y="1016"/>
                </a:moveTo>
                <a:lnTo>
                  <a:pt x="0" y="0"/>
                </a:lnTo>
                <a:lnTo>
                  <a:pt x="5498" y="0"/>
                </a:lnTo>
                <a:lnTo>
                  <a:pt x="5498" y="1016"/>
                </a:lnTo>
                <a:lnTo>
                  <a:pt x="0" y="1016"/>
                </a:lnTo>
              </a:path>
            </a:pathLst>
          </a:custGeom>
          <a:solidFill>
            <a:srgbClr val="FFFFCC"/>
          </a:solidFill>
          <a:ln w="254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1719263" y="1481138"/>
            <a:ext cx="0" cy="15605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2405063" y="1481138"/>
            <a:ext cx="0" cy="1577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3776663" y="1481138"/>
            <a:ext cx="0" cy="1577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4821238" y="1481138"/>
            <a:ext cx="0" cy="1577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5457825" y="1481138"/>
            <a:ext cx="0" cy="1577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7745413" y="1481138"/>
            <a:ext cx="0" cy="1577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2413000" y="2711450"/>
            <a:ext cx="13573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2413000" y="2401888"/>
            <a:ext cx="13573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2840038" y="2389188"/>
            <a:ext cx="0" cy="3222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258763" y="1497013"/>
            <a:ext cx="1460500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2400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400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400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400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400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400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400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400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400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10000"/>
              </a:spcBef>
            </a:pPr>
            <a:r>
              <a:rPr lang="en-US" altLang="en-US" sz="2000" dirty="0"/>
              <a:t>AAL560</a:t>
            </a:r>
          </a:p>
          <a:p>
            <a:pPr>
              <a:spcBef>
                <a:spcPct val="10000"/>
              </a:spcBef>
            </a:pPr>
            <a:r>
              <a:rPr lang="en-US" altLang="en-US" dirty="0" smtClean="0"/>
              <a:t>B738/L</a:t>
            </a:r>
            <a:endParaRPr lang="en-US" altLang="en-US" dirty="0"/>
          </a:p>
          <a:p>
            <a:pPr>
              <a:spcBef>
                <a:spcPct val="10000"/>
              </a:spcBef>
            </a:pPr>
            <a:r>
              <a:rPr lang="en-US" altLang="en-US" dirty="0"/>
              <a:t>T420     G420</a:t>
            </a:r>
          </a:p>
          <a:p>
            <a:pPr>
              <a:spcBef>
                <a:spcPct val="10000"/>
              </a:spcBef>
            </a:pPr>
            <a:r>
              <a:rPr lang="en-US" altLang="en-US" dirty="0"/>
              <a:t>        02</a:t>
            </a:r>
          </a:p>
          <a:p>
            <a:pPr>
              <a:spcBef>
                <a:spcPct val="10000"/>
              </a:spcBef>
            </a:pPr>
            <a:r>
              <a:rPr lang="en-US" altLang="en-US" sz="2000" dirty="0"/>
              <a:t>633</a:t>
            </a:r>
            <a:r>
              <a:rPr lang="en-US" altLang="en-US" dirty="0"/>
              <a:t>         02</a:t>
            </a: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2513013" y="2792413"/>
            <a:ext cx="45085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2400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400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400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400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400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400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400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400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400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TUL</a:t>
            </a: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5568950" y="1568450"/>
            <a:ext cx="19319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2400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400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400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400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400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400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400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400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400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 smtClean="0"/>
              <a:t>KGCK  GCK V10</a:t>
            </a:r>
          </a:p>
          <a:p>
            <a:r>
              <a:rPr lang="en-US" altLang="en-US" dirty="0" smtClean="0"/>
              <a:t>HUT V73 TUL V74</a:t>
            </a:r>
          </a:p>
          <a:p>
            <a:r>
              <a:rPr lang="en-US" altLang="en-US" dirty="0" smtClean="0"/>
              <a:t>FSM KFSM</a:t>
            </a:r>
            <a:endParaRPr lang="en-US" altLang="en-US" dirty="0"/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3001963" y="1760538"/>
            <a:ext cx="300037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2400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400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400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400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400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400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400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400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400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50</a:t>
            </a: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2667000" y="1997075"/>
            <a:ext cx="30003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2400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400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400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400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400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400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400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400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400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11</a:t>
            </a:r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1692275" y="1508125"/>
            <a:ext cx="730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PNC</a:t>
            </a:r>
          </a:p>
          <a:p>
            <a:r>
              <a:rPr lang="en-US" altLang="en-US"/>
              <a:t>1140</a:t>
            </a:r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3856038" y="1624013"/>
            <a:ext cx="534987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2400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400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400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400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400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400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400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400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400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170 </a:t>
            </a:r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508000" y="3233738"/>
            <a:ext cx="8313738" cy="1754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400" dirty="0"/>
              <a:t>“AMERICAN FIVE </a:t>
            </a:r>
            <a:r>
              <a:rPr lang="en-US" altLang="en-US" sz="2400" dirty="0" smtClean="0"/>
              <a:t>SIXTY </a:t>
            </a:r>
            <a:r>
              <a:rPr lang="en-US" altLang="en-US" sz="2400" dirty="0"/>
              <a:t>CLEARED TO TULSA VORTAC, HOLD </a:t>
            </a:r>
            <a:r>
              <a:rPr lang="en-US" altLang="en-US" sz="2400" dirty="0" smtClean="0"/>
              <a:t>NORTHWEST </a:t>
            </a:r>
            <a:r>
              <a:rPr lang="en-US" altLang="en-US" sz="2400" dirty="0"/>
              <a:t>AS PUBLISHED, EXPECT FURTHER CLEARANCE ONE TWO </a:t>
            </a:r>
            <a:r>
              <a:rPr lang="en-US" altLang="en-US" sz="2400" dirty="0" err="1"/>
              <a:t>TWO</a:t>
            </a:r>
            <a:r>
              <a:rPr lang="en-US" altLang="en-US" sz="2400" dirty="0"/>
              <a:t> ZERO, ANTICIPATE ADDITIONAL THREE ZERO MINUTE EN ROUTE DELAY AT FORT SMITH”</a:t>
            </a:r>
          </a:p>
        </p:txBody>
      </p:sp>
      <p:sp>
        <p:nvSpPr>
          <p:cNvPr id="23" name="Rectangle 21"/>
          <p:cNvSpPr>
            <a:spLocks noChangeArrowheads="1"/>
          </p:cNvSpPr>
          <p:nvPr/>
        </p:nvSpPr>
        <p:spPr bwMode="auto">
          <a:xfrm rot="21180000">
            <a:off x="8005763" y="2081213"/>
            <a:ext cx="684212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2400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400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400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400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400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400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400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400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400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 sz="1600" i="1"/>
              <a:t>H-NW</a:t>
            </a:r>
          </a:p>
          <a:p>
            <a:pPr>
              <a:lnSpc>
                <a:spcPct val="85000"/>
              </a:lnSpc>
            </a:pPr>
            <a:r>
              <a:rPr lang="en-US" altLang="en-US" sz="1600" i="1"/>
              <a:t>1220</a:t>
            </a:r>
          </a:p>
        </p:txBody>
      </p:sp>
      <p:sp>
        <p:nvSpPr>
          <p:cNvPr id="24" name="Rectangle 22"/>
          <p:cNvSpPr>
            <a:spLocks noChangeArrowheads="1"/>
          </p:cNvSpPr>
          <p:nvPr/>
        </p:nvSpPr>
        <p:spPr bwMode="auto">
          <a:xfrm>
            <a:off x="2522538" y="2436813"/>
            <a:ext cx="300037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2400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400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400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400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400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400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400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400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400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50</a:t>
            </a:r>
          </a:p>
        </p:txBody>
      </p:sp>
      <p:sp>
        <p:nvSpPr>
          <p:cNvPr id="25" name="Rectangle 23"/>
          <p:cNvSpPr>
            <a:spLocks noChangeArrowheads="1"/>
          </p:cNvSpPr>
          <p:nvPr/>
        </p:nvSpPr>
        <p:spPr bwMode="auto">
          <a:xfrm>
            <a:off x="4700588" y="1527175"/>
            <a:ext cx="885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038" tIns="46038" rIns="46038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/>
              <a:t>FSM</a:t>
            </a:r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4327525" y="1647825"/>
            <a:ext cx="187325" cy="220663"/>
          </a:xfrm>
          <a:custGeom>
            <a:avLst/>
            <a:gdLst>
              <a:gd name="T0" fmla="*/ 0 w 118"/>
              <a:gd name="T1" fmla="*/ 2147483646 h 139"/>
              <a:gd name="T2" fmla="*/ 2147483646 w 118"/>
              <a:gd name="T3" fmla="*/ 2147483646 h 139"/>
              <a:gd name="T4" fmla="*/ 2147483646 w 118"/>
              <a:gd name="T5" fmla="*/ 0 h 139"/>
              <a:gd name="T6" fmla="*/ 0 60000 65536"/>
              <a:gd name="T7" fmla="*/ 0 60000 65536"/>
              <a:gd name="T8" fmla="*/ 0 60000 65536"/>
              <a:gd name="T9" fmla="*/ 0 w 118"/>
              <a:gd name="T10" fmla="*/ 0 h 139"/>
              <a:gd name="T11" fmla="*/ 118 w 118"/>
              <a:gd name="T12" fmla="*/ 139 h 13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8" h="139">
                <a:moveTo>
                  <a:pt x="0" y="57"/>
                </a:moveTo>
                <a:lnTo>
                  <a:pt x="30" y="138"/>
                </a:lnTo>
                <a:lnTo>
                  <a:pt x="117" y="0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Text Box 26"/>
          <p:cNvSpPr txBox="1">
            <a:spLocks noChangeArrowheads="1"/>
          </p:cNvSpPr>
          <p:nvPr/>
        </p:nvSpPr>
        <p:spPr bwMode="auto">
          <a:xfrm>
            <a:off x="7988300" y="1468438"/>
            <a:ext cx="692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4664</a:t>
            </a:r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8093075" y="2719388"/>
            <a:ext cx="666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ZME</a:t>
            </a:r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90807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Knowledge Check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31</a:t>
            </a:fld>
            <a:endParaRPr lang="en-US" dirty="0"/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0DFFFE21-013E-4831-BB60-7B4CB40343BB}"/>
              </a:ext>
            </a:extLst>
          </p:cNvPr>
          <p:cNvSpPr txBox="1">
            <a:spLocks/>
          </p:cNvSpPr>
          <p:nvPr/>
        </p:nvSpPr>
        <p:spPr>
          <a:xfrm>
            <a:off x="493776" y="1508760"/>
            <a:ext cx="8050213" cy="4391025"/>
          </a:xfrm>
          <a:prstGeom prst="rect">
            <a:avLst/>
          </a:prstGeom>
        </p:spPr>
        <p:txBody>
          <a:bodyPr/>
          <a:lstStyle>
            <a:lvl1pPr marL="320040" indent="-27432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7432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0120" indent="-27432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1603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en-US" dirty="0" smtClean="0">
                <a:sym typeface="Wingdings" pitchFamily="2" charset="2"/>
              </a:rPr>
              <a:t>Who should you advise when you delay aircraft, or anticipate delays?</a:t>
            </a:r>
          </a:p>
          <a:p>
            <a:pPr marL="533400" indent="-533400">
              <a:lnSpc>
                <a:spcPct val="90000"/>
              </a:lnSpc>
              <a:defRPr/>
            </a:pPr>
            <a:endParaRPr lang="en-US" dirty="0" smtClean="0">
              <a:sym typeface="Wingdings" pitchFamily="2" charset="2"/>
            </a:endParaRPr>
          </a:p>
          <a:p>
            <a:pPr marL="1028700" lvl="1" indent="-628650">
              <a:spcBef>
                <a:spcPct val="50000"/>
              </a:spcBef>
              <a:buFontTx/>
              <a:buAutoNum type="alphaUcPeriod"/>
              <a:defRPr/>
            </a:pPr>
            <a:r>
              <a:rPr lang="en-US" dirty="0" smtClean="0"/>
              <a:t>The sector or approach control that will be affected </a:t>
            </a:r>
          </a:p>
          <a:p>
            <a:pPr marL="1028700" lvl="1" indent="-628650">
              <a:spcBef>
                <a:spcPct val="50000"/>
              </a:spcBef>
              <a:buFontTx/>
              <a:buAutoNum type="alphaUcPeriod"/>
              <a:defRPr/>
            </a:pPr>
            <a:r>
              <a:rPr lang="en-US" dirty="0" smtClean="0"/>
              <a:t>Your supervisor/CIC or the Traffic Management Coordinator </a:t>
            </a:r>
          </a:p>
          <a:p>
            <a:pPr marL="1028700" lvl="1" indent="-628650">
              <a:spcBef>
                <a:spcPct val="50000"/>
              </a:spcBef>
              <a:buFontTx/>
              <a:buAutoNum type="alphaUcPeriod"/>
              <a:defRPr/>
            </a:pPr>
            <a:r>
              <a:rPr lang="en-US" dirty="0" smtClean="0"/>
              <a:t>The Air Traffic Control System Command Center </a:t>
            </a:r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288" y="6299024"/>
            <a:ext cx="396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595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Knowledge Check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32</a:t>
            </a:fld>
            <a:endParaRPr lang="en-US" dirty="0"/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C99C5009-DBC0-419D-B883-AC81EE2877E0}"/>
              </a:ext>
            </a:extLst>
          </p:cNvPr>
          <p:cNvSpPr txBox="1">
            <a:spLocks/>
          </p:cNvSpPr>
          <p:nvPr/>
        </p:nvSpPr>
        <p:spPr>
          <a:xfrm>
            <a:off x="493776" y="1508760"/>
            <a:ext cx="8050213" cy="4391025"/>
          </a:xfrm>
          <a:prstGeom prst="rect">
            <a:avLst/>
          </a:prstGeom>
        </p:spPr>
        <p:txBody>
          <a:bodyPr/>
          <a:lstStyle>
            <a:lvl1pPr marL="320040" indent="-27432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7432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0120" indent="-27432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1603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en-US" dirty="0" smtClean="0">
                <a:sym typeface="Wingdings" pitchFamily="2" charset="2"/>
              </a:rPr>
              <a:t>What is the phraseology for issuing an EFC time for a lengthy delay? </a:t>
            </a:r>
          </a:p>
          <a:p>
            <a:pPr marL="533400" indent="-533400">
              <a:lnSpc>
                <a:spcPct val="90000"/>
              </a:lnSpc>
              <a:defRPr/>
            </a:pPr>
            <a:endParaRPr lang="en-US" dirty="0" smtClean="0">
              <a:sym typeface="Wingdings" pitchFamily="2" charset="2"/>
            </a:endParaRPr>
          </a:p>
          <a:p>
            <a:pPr marL="1028700" lvl="1" indent="-628650">
              <a:spcBef>
                <a:spcPct val="50000"/>
              </a:spcBef>
              <a:buFontTx/>
              <a:buAutoNum type="alphaUcPeriod"/>
              <a:defRPr/>
            </a:pPr>
            <a:r>
              <a:rPr lang="en-US" dirty="0" smtClean="0"/>
              <a:t>DELAY INDEFINITE, (reason, if known), STAND BY </a:t>
            </a:r>
          </a:p>
          <a:p>
            <a:pPr marL="1028700" lvl="1" indent="-628650">
              <a:spcBef>
                <a:spcPct val="50000"/>
              </a:spcBef>
              <a:buFontTx/>
              <a:buAutoNum type="alphaUcPeriod"/>
              <a:defRPr/>
            </a:pPr>
            <a:r>
              <a:rPr lang="en-US" dirty="0" smtClean="0"/>
              <a:t>EXPECT FURTHER CLEARANCE IN ONE HOUR, (reason, if known) </a:t>
            </a:r>
          </a:p>
          <a:p>
            <a:pPr marL="1028700" lvl="1" indent="-628650">
              <a:spcBef>
                <a:spcPct val="50000"/>
              </a:spcBef>
              <a:buFontTx/>
              <a:buAutoNum type="alphaUcPeriod"/>
              <a:defRPr/>
            </a:pPr>
            <a:r>
              <a:rPr lang="en-US" dirty="0" smtClean="0"/>
              <a:t>DELAY INDEFINITE, (reason, if known), EXPECT FURTHER CLEARANCE (time) </a:t>
            </a:r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288" y="6299024"/>
            <a:ext cx="396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7621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Lesson 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33</a:t>
            </a:fld>
            <a:endParaRPr lang="en-US" dirty="0"/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A3DD7FB5-31A9-4FB4-8321-A019CCFB5DF7}"/>
              </a:ext>
            </a:extLst>
          </p:cNvPr>
          <p:cNvSpPr txBox="1">
            <a:spLocks/>
          </p:cNvSpPr>
          <p:nvPr/>
        </p:nvSpPr>
        <p:spPr>
          <a:xfrm>
            <a:off x="493776" y="1233488"/>
            <a:ext cx="8050213" cy="4391025"/>
          </a:xfrm>
          <a:prstGeom prst="rect">
            <a:avLst/>
          </a:prstGeom>
        </p:spPr>
        <p:txBody>
          <a:bodyPr/>
          <a:lstStyle>
            <a:lvl1pPr marL="320040" indent="-27432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7432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0120" indent="-27432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1603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400" dirty="0" smtClean="0"/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Tx/>
              <a:buNone/>
              <a:defRPr/>
            </a:pPr>
            <a:r>
              <a:rPr lang="en-US" dirty="0" smtClean="0"/>
              <a:t>This lesson covered:</a:t>
            </a:r>
          </a:p>
          <a:p>
            <a:pPr marL="457200" indent="-27305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b="0" dirty="0" smtClean="0"/>
              <a:t>Holding procedures</a:t>
            </a:r>
          </a:p>
          <a:p>
            <a:pPr marL="457200" indent="-273050">
              <a:buFont typeface="Arial" panose="020B0604020202020204" pitchFamily="34" charset="0"/>
              <a:buChar char="•"/>
              <a:defRPr/>
            </a:pPr>
            <a:r>
              <a:rPr lang="en-US" b="0" dirty="0" smtClean="0"/>
              <a:t>Holding clearances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24252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73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Knowledge Check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3</a:t>
            </a:fld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C8204A5-D08E-46BC-BCFF-96BCC2CCFA87}"/>
              </a:ext>
            </a:extLst>
          </p:cNvPr>
          <p:cNvSpPr txBox="1">
            <a:spLocks noChangeArrowheads="1"/>
          </p:cNvSpPr>
          <p:nvPr/>
        </p:nvSpPr>
        <p:spPr>
          <a:xfrm>
            <a:off x="493776" y="1508760"/>
            <a:ext cx="8050213" cy="3529012"/>
          </a:xfrm>
          <a:prstGeom prst="rect">
            <a:avLst/>
          </a:prstGeom>
        </p:spPr>
        <p:txBody>
          <a:bodyPr/>
          <a:lstStyle>
            <a:lvl1pPr marL="320040" indent="-27432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7432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0120" indent="-27432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1603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FontTx/>
              <a:buNone/>
              <a:defRPr/>
            </a:pPr>
            <a:r>
              <a:rPr lang="en-US" dirty="0" smtClean="0"/>
              <a:t>What is a clearance limit?</a:t>
            </a:r>
          </a:p>
          <a:p>
            <a:pPr marL="757238" lvl="1" indent="-457200">
              <a:spcAft>
                <a:spcPts val="1200"/>
              </a:spcAft>
              <a:buFontTx/>
              <a:buAutoNum type="alphaUcPeriod"/>
              <a:defRPr/>
            </a:pPr>
            <a:r>
              <a:rPr lang="en-US" dirty="0" smtClean="0"/>
              <a:t>Specified fix used as a reference point in a clearance</a:t>
            </a:r>
          </a:p>
          <a:p>
            <a:pPr marL="757238" lvl="1" indent="-457200">
              <a:spcAft>
                <a:spcPts val="1200"/>
              </a:spcAft>
              <a:buFontTx/>
              <a:buAutoNum type="alphaUcPeriod"/>
              <a:defRPr/>
            </a:pPr>
            <a:r>
              <a:rPr lang="en-US" dirty="0" smtClean="0"/>
              <a:t>The fix or point to which an aircraft is cleared</a:t>
            </a:r>
          </a:p>
          <a:p>
            <a:pPr marL="757238" lvl="1" indent="-457200">
              <a:spcAft>
                <a:spcPts val="1200"/>
              </a:spcAft>
              <a:buFontTx/>
              <a:buAutoNum type="alphaUcPeriod"/>
              <a:defRPr/>
            </a:pPr>
            <a:r>
              <a:rPr lang="en-US" dirty="0" smtClean="0"/>
              <a:t>The distance an aircraft may fly based upon their fuel limit</a:t>
            </a:r>
          </a:p>
          <a:p>
            <a:pPr marL="0" indent="0">
              <a:spcAft>
                <a:spcPts val="1200"/>
              </a:spcAft>
              <a:buFontTx/>
              <a:buNone/>
              <a:defRPr/>
            </a:pPr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288" y="6299024"/>
            <a:ext cx="396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204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Turns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4</a:t>
            </a:fld>
            <a:endParaRPr lang="en-US" dirty="0"/>
          </a:p>
        </p:txBody>
      </p:sp>
      <p:sp>
        <p:nvSpPr>
          <p:cNvPr id="6" name="Line 2"/>
          <p:cNvSpPr>
            <a:spLocks noChangeShapeType="1"/>
          </p:cNvSpPr>
          <p:nvPr/>
        </p:nvSpPr>
        <p:spPr bwMode="auto">
          <a:xfrm>
            <a:off x="6464300" y="3246438"/>
            <a:ext cx="3667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1892300" y="2900363"/>
            <a:ext cx="4511675" cy="898525"/>
          </a:xfrm>
          <a:prstGeom prst="roundRect">
            <a:avLst>
              <a:gd name="adj" fmla="val 49995"/>
            </a:avLst>
          </a:prstGeom>
          <a:noFill/>
          <a:ln w="25400">
            <a:solidFill>
              <a:srgbClr val="FF9933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400"/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1403350" y="3246438"/>
            <a:ext cx="4524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1177925" y="3825875"/>
            <a:ext cx="6072188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393950" y="3833813"/>
            <a:ext cx="464871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b="1" dirty="0"/>
              <a:t>FIX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3451225" y="3843338"/>
            <a:ext cx="1941237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b="1" dirty="0"/>
              <a:t>NON-HOLDING SIDE</a:t>
            </a: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6774298" y="2992438"/>
            <a:ext cx="1223092" cy="5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 b="1" dirty="0"/>
              <a:t>OUTBOUND</a:t>
            </a:r>
          </a:p>
          <a:p>
            <a:pPr algn="ctr"/>
            <a:r>
              <a:rPr lang="en-US" altLang="en-US" sz="1400" b="1" dirty="0"/>
              <a:t>END</a:t>
            </a: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6057900" y="3811588"/>
            <a:ext cx="1832233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b="1" dirty="0"/>
              <a:t>HOLDING COURSE</a:t>
            </a: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511175" y="3105150"/>
            <a:ext cx="894476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b="1" dirty="0"/>
              <a:t>FIX END</a:t>
            </a: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2605088" y="1912938"/>
            <a:ext cx="844783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b="1" dirty="0"/>
              <a:t>ABEAM</a:t>
            </a: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3379788" y="2620963"/>
            <a:ext cx="1482778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b="1" dirty="0"/>
              <a:t>HOLDING SIDE</a:t>
            </a:r>
          </a:p>
        </p:txBody>
      </p:sp>
      <p:sp>
        <p:nvSpPr>
          <p:cNvPr id="17" name="Freeform 17"/>
          <p:cNvSpPr>
            <a:spLocks/>
          </p:cNvSpPr>
          <p:nvPr/>
        </p:nvSpPr>
        <p:spPr bwMode="black">
          <a:xfrm>
            <a:off x="5121275" y="2970213"/>
            <a:ext cx="257175" cy="101600"/>
          </a:xfrm>
          <a:custGeom>
            <a:avLst/>
            <a:gdLst>
              <a:gd name="T0" fmla="*/ 0 w 162"/>
              <a:gd name="T1" fmla="*/ 2147483646 h 64"/>
              <a:gd name="T2" fmla="*/ 2147483646 w 162"/>
              <a:gd name="T3" fmla="*/ 2147483646 h 64"/>
              <a:gd name="T4" fmla="*/ 0 w 162"/>
              <a:gd name="T5" fmla="*/ 0 h 64"/>
              <a:gd name="T6" fmla="*/ 2147483646 w 162"/>
              <a:gd name="T7" fmla="*/ 2147483646 h 64"/>
              <a:gd name="T8" fmla="*/ 2147483646 w 162"/>
              <a:gd name="T9" fmla="*/ 2147483646 h 64"/>
              <a:gd name="T10" fmla="*/ 2147483646 w 162"/>
              <a:gd name="T11" fmla="*/ 2147483646 h 64"/>
              <a:gd name="T12" fmla="*/ 0 w 162"/>
              <a:gd name="T13" fmla="*/ 2147483646 h 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2"/>
              <a:gd name="T22" fmla="*/ 0 h 64"/>
              <a:gd name="T23" fmla="*/ 162 w 162"/>
              <a:gd name="T24" fmla="*/ 64 h 6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2" h="64">
                <a:moveTo>
                  <a:pt x="0" y="63"/>
                </a:moveTo>
                <a:lnTo>
                  <a:pt x="3" y="31"/>
                </a:lnTo>
                <a:lnTo>
                  <a:pt x="0" y="0"/>
                </a:lnTo>
                <a:lnTo>
                  <a:pt x="153" y="29"/>
                </a:lnTo>
                <a:lnTo>
                  <a:pt x="161" y="31"/>
                </a:lnTo>
                <a:lnTo>
                  <a:pt x="153" y="33"/>
                </a:lnTo>
                <a:lnTo>
                  <a:pt x="0" y="63"/>
                </a:lnTo>
              </a:path>
            </a:pathLst>
          </a:custGeom>
          <a:solidFill>
            <a:srgbClr val="FF0000"/>
          </a:solidFill>
          <a:ln w="12700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>
            <a:spLocks/>
          </p:cNvSpPr>
          <p:nvPr/>
        </p:nvSpPr>
        <p:spPr bwMode="black">
          <a:xfrm>
            <a:off x="5132388" y="3608388"/>
            <a:ext cx="258762" cy="101600"/>
          </a:xfrm>
          <a:custGeom>
            <a:avLst/>
            <a:gdLst>
              <a:gd name="T0" fmla="*/ 2147483646 w 163"/>
              <a:gd name="T1" fmla="*/ 2147483646 h 64"/>
              <a:gd name="T2" fmla="*/ 2147483646 w 163"/>
              <a:gd name="T3" fmla="*/ 2147483646 h 64"/>
              <a:gd name="T4" fmla="*/ 2147483646 w 163"/>
              <a:gd name="T5" fmla="*/ 0 h 64"/>
              <a:gd name="T6" fmla="*/ 2147483646 w 163"/>
              <a:gd name="T7" fmla="*/ 2147483646 h 64"/>
              <a:gd name="T8" fmla="*/ 0 w 163"/>
              <a:gd name="T9" fmla="*/ 2147483646 h 64"/>
              <a:gd name="T10" fmla="*/ 2147483646 w 163"/>
              <a:gd name="T11" fmla="*/ 2147483646 h 64"/>
              <a:gd name="T12" fmla="*/ 2147483646 w 163"/>
              <a:gd name="T13" fmla="*/ 2147483646 h 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3"/>
              <a:gd name="T22" fmla="*/ 0 h 64"/>
              <a:gd name="T23" fmla="*/ 163 w 163"/>
              <a:gd name="T24" fmla="*/ 64 h 6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3" h="64">
                <a:moveTo>
                  <a:pt x="162" y="63"/>
                </a:moveTo>
                <a:lnTo>
                  <a:pt x="158" y="33"/>
                </a:lnTo>
                <a:lnTo>
                  <a:pt x="162" y="0"/>
                </a:lnTo>
                <a:lnTo>
                  <a:pt x="7" y="29"/>
                </a:lnTo>
                <a:lnTo>
                  <a:pt x="0" y="33"/>
                </a:lnTo>
                <a:lnTo>
                  <a:pt x="7" y="33"/>
                </a:lnTo>
                <a:lnTo>
                  <a:pt x="162" y="63"/>
                </a:lnTo>
              </a:path>
            </a:pathLst>
          </a:custGeom>
          <a:solidFill>
            <a:srgbClr val="FF0000"/>
          </a:solidFill>
          <a:ln w="12700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>
            <a:spLocks/>
          </p:cNvSpPr>
          <p:nvPr/>
        </p:nvSpPr>
        <p:spPr bwMode="auto">
          <a:xfrm>
            <a:off x="2432050" y="2781300"/>
            <a:ext cx="901700" cy="212725"/>
          </a:xfrm>
          <a:custGeom>
            <a:avLst/>
            <a:gdLst>
              <a:gd name="T0" fmla="*/ 0 w 568"/>
              <a:gd name="T1" fmla="*/ 2147483646 h 134"/>
              <a:gd name="T2" fmla="*/ 0 w 568"/>
              <a:gd name="T3" fmla="*/ 0 h 134"/>
              <a:gd name="T4" fmla="*/ 2147483646 w 568"/>
              <a:gd name="T5" fmla="*/ 0 h 134"/>
              <a:gd name="T6" fmla="*/ 2147483646 w 568"/>
              <a:gd name="T7" fmla="*/ 2147483646 h 134"/>
              <a:gd name="T8" fmla="*/ 0 w 568"/>
              <a:gd name="T9" fmla="*/ 2147483646 h 1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68"/>
              <a:gd name="T16" fmla="*/ 0 h 134"/>
              <a:gd name="T17" fmla="*/ 568 w 568"/>
              <a:gd name="T18" fmla="*/ 134 h 1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68" h="134">
                <a:moveTo>
                  <a:pt x="0" y="133"/>
                </a:moveTo>
                <a:lnTo>
                  <a:pt x="0" y="0"/>
                </a:lnTo>
                <a:lnTo>
                  <a:pt x="567" y="0"/>
                </a:lnTo>
                <a:lnTo>
                  <a:pt x="567" y="133"/>
                </a:lnTo>
                <a:lnTo>
                  <a:pt x="0" y="13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4314825" y="1390650"/>
            <a:ext cx="4679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 dirty="0"/>
              <a:t>STANDARD PATTERN:  RIGHT TURNS</a:t>
            </a:r>
          </a:p>
          <a:p>
            <a:r>
              <a:rPr lang="en-US" altLang="en-US" dirty="0"/>
              <a:t>NONSTANDARD PATTERN:  LEFT TURNS</a:t>
            </a:r>
          </a:p>
        </p:txBody>
      </p:sp>
      <p:sp>
        <p:nvSpPr>
          <p:cNvPr id="21" name="Line 32"/>
          <p:cNvSpPr>
            <a:spLocks noChangeShapeType="1"/>
          </p:cNvSpPr>
          <p:nvPr/>
        </p:nvSpPr>
        <p:spPr bwMode="auto">
          <a:xfrm>
            <a:off x="2998788" y="2170113"/>
            <a:ext cx="0" cy="2305050"/>
          </a:xfrm>
          <a:prstGeom prst="line">
            <a:avLst/>
          </a:prstGeom>
          <a:noFill/>
          <a:ln w="508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Freeform 33"/>
          <p:cNvSpPr>
            <a:spLocks/>
          </p:cNvSpPr>
          <p:nvPr/>
        </p:nvSpPr>
        <p:spPr bwMode="auto">
          <a:xfrm>
            <a:off x="2803525" y="2716213"/>
            <a:ext cx="433388" cy="363537"/>
          </a:xfrm>
          <a:custGeom>
            <a:avLst/>
            <a:gdLst>
              <a:gd name="T0" fmla="*/ 2147483646 w 273"/>
              <a:gd name="T1" fmla="*/ 2147483646 h 229"/>
              <a:gd name="T2" fmla="*/ 0 w 273"/>
              <a:gd name="T3" fmla="*/ 2147483646 h 229"/>
              <a:gd name="T4" fmla="*/ 0 w 273"/>
              <a:gd name="T5" fmla="*/ 2147483646 h 229"/>
              <a:gd name="T6" fmla="*/ 2147483646 w 273"/>
              <a:gd name="T7" fmla="*/ 2147483646 h 229"/>
              <a:gd name="T8" fmla="*/ 2147483646 w 273"/>
              <a:gd name="T9" fmla="*/ 2147483646 h 229"/>
              <a:gd name="T10" fmla="*/ 2147483646 w 273"/>
              <a:gd name="T11" fmla="*/ 2147483646 h 229"/>
              <a:gd name="T12" fmla="*/ 2147483646 w 273"/>
              <a:gd name="T13" fmla="*/ 2147483646 h 229"/>
              <a:gd name="T14" fmla="*/ 2147483646 w 273"/>
              <a:gd name="T15" fmla="*/ 2147483646 h 229"/>
              <a:gd name="T16" fmla="*/ 2147483646 w 273"/>
              <a:gd name="T17" fmla="*/ 2147483646 h 229"/>
              <a:gd name="T18" fmla="*/ 2147483646 w 273"/>
              <a:gd name="T19" fmla="*/ 2147483646 h 229"/>
              <a:gd name="T20" fmla="*/ 2147483646 w 273"/>
              <a:gd name="T21" fmla="*/ 2147483646 h 229"/>
              <a:gd name="T22" fmla="*/ 2147483646 w 273"/>
              <a:gd name="T23" fmla="*/ 2147483646 h 229"/>
              <a:gd name="T24" fmla="*/ 2147483646 w 273"/>
              <a:gd name="T25" fmla="*/ 2147483646 h 229"/>
              <a:gd name="T26" fmla="*/ 2147483646 w 273"/>
              <a:gd name="T27" fmla="*/ 2147483646 h 229"/>
              <a:gd name="T28" fmla="*/ 2147483646 w 273"/>
              <a:gd name="T29" fmla="*/ 2147483646 h 229"/>
              <a:gd name="T30" fmla="*/ 2147483646 w 273"/>
              <a:gd name="T31" fmla="*/ 2147483646 h 229"/>
              <a:gd name="T32" fmla="*/ 2147483646 w 273"/>
              <a:gd name="T33" fmla="*/ 2147483646 h 229"/>
              <a:gd name="T34" fmla="*/ 2147483646 w 273"/>
              <a:gd name="T35" fmla="*/ 2147483646 h 229"/>
              <a:gd name="T36" fmla="*/ 2147483646 w 273"/>
              <a:gd name="T37" fmla="*/ 2147483646 h 229"/>
              <a:gd name="T38" fmla="*/ 2147483646 w 273"/>
              <a:gd name="T39" fmla="*/ 2147483646 h 229"/>
              <a:gd name="T40" fmla="*/ 2147483646 w 273"/>
              <a:gd name="T41" fmla="*/ 2147483646 h 229"/>
              <a:gd name="T42" fmla="*/ 2147483646 w 273"/>
              <a:gd name="T43" fmla="*/ 2147483646 h 229"/>
              <a:gd name="T44" fmla="*/ 2147483646 w 273"/>
              <a:gd name="T45" fmla="*/ 2147483646 h 229"/>
              <a:gd name="T46" fmla="*/ 2147483646 w 273"/>
              <a:gd name="T47" fmla="*/ 2147483646 h 229"/>
              <a:gd name="T48" fmla="*/ 2147483646 w 273"/>
              <a:gd name="T49" fmla="*/ 2147483646 h 229"/>
              <a:gd name="T50" fmla="*/ 2147483646 w 273"/>
              <a:gd name="T51" fmla="*/ 2147483646 h 229"/>
              <a:gd name="T52" fmla="*/ 2147483646 w 273"/>
              <a:gd name="T53" fmla="*/ 0 h 229"/>
              <a:gd name="T54" fmla="*/ 2147483646 w 273"/>
              <a:gd name="T55" fmla="*/ 0 h 229"/>
              <a:gd name="T56" fmla="*/ 2147483646 w 273"/>
              <a:gd name="T57" fmla="*/ 0 h 229"/>
              <a:gd name="T58" fmla="*/ 2147483646 w 273"/>
              <a:gd name="T59" fmla="*/ 2147483646 h 229"/>
              <a:gd name="T60" fmla="*/ 2147483646 w 273"/>
              <a:gd name="T61" fmla="*/ 2147483646 h 229"/>
              <a:gd name="T62" fmla="*/ 2147483646 w 273"/>
              <a:gd name="T63" fmla="*/ 2147483646 h 229"/>
              <a:gd name="T64" fmla="*/ 2147483646 w 273"/>
              <a:gd name="T65" fmla="*/ 2147483646 h 229"/>
              <a:gd name="T66" fmla="*/ 2147483646 w 273"/>
              <a:gd name="T67" fmla="*/ 2147483646 h 229"/>
              <a:gd name="T68" fmla="*/ 2147483646 w 273"/>
              <a:gd name="T69" fmla="*/ 2147483646 h 229"/>
              <a:gd name="T70" fmla="*/ 2147483646 w 273"/>
              <a:gd name="T71" fmla="*/ 2147483646 h 229"/>
              <a:gd name="T72" fmla="*/ 2147483646 w 273"/>
              <a:gd name="T73" fmla="*/ 2147483646 h 229"/>
              <a:gd name="T74" fmla="*/ 2147483646 w 273"/>
              <a:gd name="T75" fmla="*/ 2147483646 h 229"/>
              <a:gd name="T76" fmla="*/ 2147483646 w 273"/>
              <a:gd name="T77" fmla="*/ 2147483646 h 229"/>
              <a:gd name="T78" fmla="*/ 2147483646 w 273"/>
              <a:gd name="T79" fmla="*/ 2147483646 h 229"/>
              <a:gd name="T80" fmla="*/ 0 w 273"/>
              <a:gd name="T81" fmla="*/ 2147483646 h 229"/>
              <a:gd name="T82" fmla="*/ 0 w 273"/>
              <a:gd name="T83" fmla="*/ 2147483646 h 229"/>
              <a:gd name="T84" fmla="*/ 2147483646 w 273"/>
              <a:gd name="T85" fmla="*/ 2147483646 h 22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73"/>
              <a:gd name="T130" fmla="*/ 0 h 229"/>
              <a:gd name="T131" fmla="*/ 273 w 273"/>
              <a:gd name="T132" fmla="*/ 229 h 229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73" h="229">
                <a:moveTo>
                  <a:pt x="5" y="113"/>
                </a:moveTo>
                <a:lnTo>
                  <a:pt x="0" y="155"/>
                </a:lnTo>
                <a:lnTo>
                  <a:pt x="0" y="159"/>
                </a:lnTo>
                <a:lnTo>
                  <a:pt x="3" y="159"/>
                </a:lnTo>
                <a:lnTo>
                  <a:pt x="11" y="159"/>
                </a:lnTo>
                <a:lnTo>
                  <a:pt x="16" y="157"/>
                </a:lnTo>
                <a:lnTo>
                  <a:pt x="33" y="122"/>
                </a:lnTo>
                <a:lnTo>
                  <a:pt x="88" y="126"/>
                </a:lnTo>
                <a:lnTo>
                  <a:pt x="96" y="127"/>
                </a:lnTo>
                <a:lnTo>
                  <a:pt x="98" y="129"/>
                </a:lnTo>
                <a:lnTo>
                  <a:pt x="98" y="133"/>
                </a:lnTo>
                <a:lnTo>
                  <a:pt x="72" y="224"/>
                </a:lnTo>
                <a:lnTo>
                  <a:pt x="72" y="228"/>
                </a:lnTo>
                <a:lnTo>
                  <a:pt x="75" y="228"/>
                </a:lnTo>
                <a:lnTo>
                  <a:pt x="96" y="228"/>
                </a:lnTo>
                <a:lnTo>
                  <a:pt x="103" y="224"/>
                </a:lnTo>
                <a:lnTo>
                  <a:pt x="162" y="126"/>
                </a:lnTo>
                <a:lnTo>
                  <a:pt x="210" y="124"/>
                </a:lnTo>
                <a:lnTo>
                  <a:pt x="210" y="122"/>
                </a:lnTo>
                <a:lnTo>
                  <a:pt x="240" y="120"/>
                </a:lnTo>
                <a:lnTo>
                  <a:pt x="272" y="114"/>
                </a:lnTo>
                <a:lnTo>
                  <a:pt x="240" y="107"/>
                </a:lnTo>
                <a:lnTo>
                  <a:pt x="210" y="105"/>
                </a:lnTo>
                <a:lnTo>
                  <a:pt x="210" y="103"/>
                </a:lnTo>
                <a:lnTo>
                  <a:pt x="162" y="101"/>
                </a:lnTo>
                <a:lnTo>
                  <a:pt x="105" y="3"/>
                </a:lnTo>
                <a:lnTo>
                  <a:pt x="98" y="0"/>
                </a:lnTo>
                <a:lnTo>
                  <a:pt x="77" y="0"/>
                </a:lnTo>
                <a:lnTo>
                  <a:pt x="74" y="0"/>
                </a:lnTo>
                <a:lnTo>
                  <a:pt x="74" y="3"/>
                </a:lnTo>
                <a:lnTo>
                  <a:pt x="98" y="94"/>
                </a:lnTo>
                <a:lnTo>
                  <a:pt x="96" y="100"/>
                </a:lnTo>
                <a:lnTo>
                  <a:pt x="88" y="101"/>
                </a:lnTo>
                <a:lnTo>
                  <a:pt x="33" y="105"/>
                </a:lnTo>
                <a:lnTo>
                  <a:pt x="16" y="68"/>
                </a:lnTo>
                <a:lnTo>
                  <a:pt x="11" y="66"/>
                </a:lnTo>
                <a:lnTo>
                  <a:pt x="3" y="66"/>
                </a:lnTo>
                <a:lnTo>
                  <a:pt x="0" y="68"/>
                </a:lnTo>
                <a:lnTo>
                  <a:pt x="0" y="72"/>
                </a:lnTo>
                <a:lnTo>
                  <a:pt x="5" y="113"/>
                </a:lnTo>
              </a:path>
            </a:pathLst>
          </a:custGeom>
          <a:solidFill>
            <a:srgbClr val="FF0033"/>
          </a:solidFill>
          <a:ln w="952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" name="Freeform 34"/>
          <p:cNvSpPr>
            <a:spLocks/>
          </p:cNvSpPr>
          <p:nvPr/>
        </p:nvSpPr>
        <p:spPr bwMode="black">
          <a:xfrm>
            <a:off x="2057400" y="2895600"/>
            <a:ext cx="227013" cy="133350"/>
          </a:xfrm>
          <a:custGeom>
            <a:avLst/>
            <a:gdLst>
              <a:gd name="T0" fmla="*/ 2147483646 w 143"/>
              <a:gd name="T1" fmla="*/ 2147483646 h 84"/>
              <a:gd name="T2" fmla="*/ 0 w 143"/>
              <a:gd name="T3" fmla="*/ 2147483646 h 84"/>
              <a:gd name="T4" fmla="*/ 2147483646 w 143"/>
              <a:gd name="T5" fmla="*/ 0 h 84"/>
              <a:gd name="T6" fmla="*/ 2147483646 w 143"/>
              <a:gd name="T7" fmla="*/ 0 h 84"/>
              <a:gd name="T8" fmla="*/ 2147483646 w 143"/>
              <a:gd name="T9" fmla="*/ 0 h 84"/>
              <a:gd name="T10" fmla="*/ 2147483646 w 143"/>
              <a:gd name="T11" fmla="*/ 2147483646 h 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3"/>
              <a:gd name="T19" fmla="*/ 0 h 84"/>
              <a:gd name="T20" fmla="*/ 143 w 143"/>
              <a:gd name="T21" fmla="*/ 84 h 8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3" h="84">
                <a:moveTo>
                  <a:pt x="22" y="83"/>
                </a:moveTo>
                <a:lnTo>
                  <a:pt x="0" y="14"/>
                </a:lnTo>
                <a:lnTo>
                  <a:pt x="137" y="0"/>
                </a:lnTo>
                <a:lnTo>
                  <a:pt x="142" y="0"/>
                </a:lnTo>
                <a:lnTo>
                  <a:pt x="139" y="0"/>
                </a:lnTo>
                <a:lnTo>
                  <a:pt x="22" y="83"/>
                </a:lnTo>
              </a:path>
            </a:pathLst>
          </a:custGeom>
          <a:solidFill>
            <a:srgbClr val="FF0000"/>
          </a:solidFill>
          <a:ln w="12700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4" name="Group 43"/>
          <p:cNvGrpSpPr>
            <a:grpSpLocks/>
          </p:cNvGrpSpPr>
          <p:nvPr/>
        </p:nvGrpSpPr>
        <p:grpSpPr bwMode="auto">
          <a:xfrm>
            <a:off x="2779713" y="3679825"/>
            <a:ext cx="434975" cy="382588"/>
            <a:chOff x="1751" y="2468"/>
            <a:chExt cx="274" cy="241"/>
          </a:xfrm>
        </p:grpSpPr>
        <p:sp>
          <p:nvSpPr>
            <p:cNvPr id="25" name="Freeform 36"/>
            <p:cNvSpPr>
              <a:spLocks/>
            </p:cNvSpPr>
            <p:nvPr/>
          </p:nvSpPr>
          <p:spPr bwMode="invGray">
            <a:xfrm>
              <a:off x="1782" y="2488"/>
              <a:ext cx="211" cy="182"/>
            </a:xfrm>
            <a:custGeom>
              <a:avLst/>
              <a:gdLst>
                <a:gd name="T0" fmla="*/ 52 w 211"/>
                <a:gd name="T1" fmla="*/ 0 h 182"/>
                <a:gd name="T2" fmla="*/ 157 w 211"/>
                <a:gd name="T3" fmla="*/ 0 h 182"/>
                <a:gd name="T4" fmla="*/ 210 w 211"/>
                <a:gd name="T5" fmla="*/ 91 h 182"/>
                <a:gd name="T6" fmla="*/ 157 w 211"/>
                <a:gd name="T7" fmla="*/ 181 h 182"/>
                <a:gd name="T8" fmla="*/ 52 w 211"/>
                <a:gd name="T9" fmla="*/ 181 h 182"/>
                <a:gd name="T10" fmla="*/ 0 w 211"/>
                <a:gd name="T11" fmla="*/ 91 h 182"/>
                <a:gd name="T12" fmla="*/ 52 w 211"/>
                <a:gd name="T13" fmla="*/ 0 h 1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1"/>
                <a:gd name="T22" fmla="*/ 0 h 182"/>
                <a:gd name="T23" fmla="*/ 211 w 211"/>
                <a:gd name="T24" fmla="*/ 182 h 18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1" h="182">
                  <a:moveTo>
                    <a:pt x="52" y="0"/>
                  </a:moveTo>
                  <a:lnTo>
                    <a:pt x="157" y="0"/>
                  </a:lnTo>
                  <a:lnTo>
                    <a:pt x="210" y="91"/>
                  </a:lnTo>
                  <a:lnTo>
                    <a:pt x="157" y="181"/>
                  </a:lnTo>
                  <a:lnTo>
                    <a:pt x="52" y="181"/>
                  </a:lnTo>
                  <a:lnTo>
                    <a:pt x="0" y="91"/>
                  </a:lnTo>
                  <a:lnTo>
                    <a:pt x="52" y="0"/>
                  </a:lnTo>
                </a:path>
              </a:pathLst>
            </a:custGeom>
            <a:solidFill>
              <a:schemeClr val="tx1"/>
            </a:solidFill>
            <a:ln w="12700" cap="rnd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37"/>
            <p:cNvSpPr>
              <a:spLocks/>
            </p:cNvSpPr>
            <p:nvPr/>
          </p:nvSpPr>
          <p:spPr bwMode="invGray">
            <a:xfrm>
              <a:off x="1812" y="2492"/>
              <a:ext cx="153" cy="132"/>
            </a:xfrm>
            <a:custGeom>
              <a:avLst/>
              <a:gdLst>
                <a:gd name="T0" fmla="*/ 0 w 153"/>
                <a:gd name="T1" fmla="*/ 131 h 132"/>
                <a:gd name="T2" fmla="*/ 76 w 153"/>
                <a:gd name="T3" fmla="*/ 0 h 132"/>
                <a:gd name="T4" fmla="*/ 152 w 153"/>
                <a:gd name="T5" fmla="*/ 131 h 132"/>
                <a:gd name="T6" fmla="*/ 0 w 153"/>
                <a:gd name="T7" fmla="*/ 131 h 1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3"/>
                <a:gd name="T13" fmla="*/ 0 h 132"/>
                <a:gd name="T14" fmla="*/ 153 w 153"/>
                <a:gd name="T15" fmla="*/ 132 h 1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3" h="132">
                  <a:moveTo>
                    <a:pt x="0" y="131"/>
                  </a:moveTo>
                  <a:lnTo>
                    <a:pt x="76" y="0"/>
                  </a:lnTo>
                  <a:lnTo>
                    <a:pt x="152" y="131"/>
                  </a:lnTo>
                  <a:lnTo>
                    <a:pt x="0" y="131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38"/>
            <p:cNvSpPr>
              <a:spLocks/>
            </p:cNvSpPr>
            <p:nvPr/>
          </p:nvSpPr>
          <p:spPr bwMode="invGray">
            <a:xfrm>
              <a:off x="1833" y="2670"/>
              <a:ext cx="109" cy="39"/>
            </a:xfrm>
            <a:custGeom>
              <a:avLst/>
              <a:gdLst>
                <a:gd name="T0" fmla="*/ 0 w 109"/>
                <a:gd name="T1" fmla="*/ 38 h 39"/>
                <a:gd name="T2" fmla="*/ 0 w 109"/>
                <a:gd name="T3" fmla="*/ 0 h 39"/>
                <a:gd name="T4" fmla="*/ 108 w 109"/>
                <a:gd name="T5" fmla="*/ 0 h 39"/>
                <a:gd name="T6" fmla="*/ 108 w 109"/>
                <a:gd name="T7" fmla="*/ 38 h 39"/>
                <a:gd name="T8" fmla="*/ 0 w 109"/>
                <a:gd name="T9" fmla="*/ 38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39"/>
                <a:gd name="T17" fmla="*/ 109 w 109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39">
                  <a:moveTo>
                    <a:pt x="0" y="38"/>
                  </a:moveTo>
                  <a:lnTo>
                    <a:pt x="0" y="0"/>
                  </a:lnTo>
                  <a:lnTo>
                    <a:pt x="108" y="0"/>
                  </a:lnTo>
                  <a:lnTo>
                    <a:pt x="108" y="38"/>
                  </a:lnTo>
                  <a:lnTo>
                    <a:pt x="0" y="38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39"/>
            <p:cNvSpPr>
              <a:spLocks/>
            </p:cNvSpPr>
            <p:nvPr/>
          </p:nvSpPr>
          <p:spPr bwMode="invGray">
            <a:xfrm>
              <a:off x="1936" y="2468"/>
              <a:ext cx="89" cy="111"/>
            </a:xfrm>
            <a:custGeom>
              <a:avLst/>
              <a:gdLst>
                <a:gd name="T0" fmla="*/ 0 w 89"/>
                <a:gd name="T1" fmla="*/ 18 h 111"/>
                <a:gd name="T2" fmla="*/ 33 w 89"/>
                <a:gd name="T3" fmla="*/ 0 h 111"/>
                <a:gd name="T4" fmla="*/ 88 w 89"/>
                <a:gd name="T5" fmla="*/ 91 h 111"/>
                <a:gd name="T6" fmla="*/ 54 w 89"/>
                <a:gd name="T7" fmla="*/ 110 h 111"/>
                <a:gd name="T8" fmla="*/ 0 w 89"/>
                <a:gd name="T9" fmla="*/ 18 h 1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"/>
                <a:gd name="T16" fmla="*/ 0 h 111"/>
                <a:gd name="T17" fmla="*/ 89 w 89"/>
                <a:gd name="T18" fmla="*/ 111 h 1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" h="111">
                  <a:moveTo>
                    <a:pt x="0" y="18"/>
                  </a:moveTo>
                  <a:lnTo>
                    <a:pt x="33" y="0"/>
                  </a:lnTo>
                  <a:lnTo>
                    <a:pt x="88" y="91"/>
                  </a:lnTo>
                  <a:lnTo>
                    <a:pt x="54" y="110"/>
                  </a:lnTo>
                  <a:lnTo>
                    <a:pt x="0" y="18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40"/>
            <p:cNvSpPr>
              <a:spLocks/>
            </p:cNvSpPr>
            <p:nvPr/>
          </p:nvSpPr>
          <p:spPr bwMode="invGray">
            <a:xfrm>
              <a:off x="1751" y="2470"/>
              <a:ext cx="87" cy="112"/>
            </a:xfrm>
            <a:custGeom>
              <a:avLst/>
              <a:gdLst>
                <a:gd name="T0" fmla="*/ 31 w 87"/>
                <a:gd name="T1" fmla="*/ 111 h 112"/>
                <a:gd name="T2" fmla="*/ 0 w 87"/>
                <a:gd name="T3" fmla="*/ 90 h 112"/>
                <a:gd name="T4" fmla="*/ 54 w 87"/>
                <a:gd name="T5" fmla="*/ 0 h 112"/>
                <a:gd name="T6" fmla="*/ 86 w 87"/>
                <a:gd name="T7" fmla="*/ 20 h 112"/>
                <a:gd name="T8" fmla="*/ 31 w 87"/>
                <a:gd name="T9" fmla="*/ 111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112"/>
                <a:gd name="T17" fmla="*/ 87 w 87"/>
                <a:gd name="T18" fmla="*/ 112 h 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112">
                  <a:moveTo>
                    <a:pt x="31" y="111"/>
                  </a:moveTo>
                  <a:lnTo>
                    <a:pt x="0" y="90"/>
                  </a:lnTo>
                  <a:lnTo>
                    <a:pt x="54" y="0"/>
                  </a:lnTo>
                  <a:lnTo>
                    <a:pt x="86" y="20"/>
                  </a:lnTo>
                  <a:lnTo>
                    <a:pt x="31" y="111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9087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All aircraft </a:t>
            </a:r>
            <a:r>
              <a:rPr lang="en-US" dirty="0"/>
              <a:t>may hold at the following altitude and maximum holding airspeeds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en-US" dirty="0"/>
              <a:t>MHA to 6,000’  		200 knots</a:t>
            </a:r>
          </a:p>
          <a:p>
            <a:pPr lvl="1"/>
            <a:r>
              <a:rPr lang="en-US" dirty="0"/>
              <a:t>6001’ to 14,000’  		230 knots</a:t>
            </a:r>
          </a:p>
          <a:p>
            <a:pPr lvl="1"/>
            <a:r>
              <a:rPr lang="en-US" dirty="0"/>
              <a:t>Above 14,000’			265 knots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Airspeed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6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Standard Leg Lengths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6</a:t>
            </a:fld>
            <a:endParaRPr lang="en-US" dirty="0"/>
          </a:p>
        </p:txBody>
      </p:sp>
      <p:sp>
        <p:nvSpPr>
          <p:cNvPr id="5" name="Rectangle 42"/>
          <p:cNvSpPr>
            <a:spLocks noChangeArrowheads="1"/>
          </p:cNvSpPr>
          <p:nvPr/>
        </p:nvSpPr>
        <p:spPr bwMode="white">
          <a:xfrm>
            <a:off x="0" y="1019175"/>
            <a:ext cx="91440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400"/>
          </a:p>
        </p:txBody>
      </p:sp>
      <p:sp>
        <p:nvSpPr>
          <p:cNvPr id="6" name="Line 2"/>
          <p:cNvSpPr>
            <a:spLocks noChangeShapeType="1"/>
          </p:cNvSpPr>
          <p:nvPr/>
        </p:nvSpPr>
        <p:spPr bwMode="auto">
          <a:xfrm>
            <a:off x="6464300" y="3246438"/>
            <a:ext cx="3667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1892300" y="2900363"/>
            <a:ext cx="4511675" cy="898525"/>
          </a:xfrm>
          <a:prstGeom prst="roundRect">
            <a:avLst>
              <a:gd name="adj" fmla="val 49995"/>
            </a:avLst>
          </a:prstGeom>
          <a:noFill/>
          <a:ln w="25400">
            <a:solidFill>
              <a:srgbClr val="FF9933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400"/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1403350" y="3246438"/>
            <a:ext cx="4524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1177925" y="3825875"/>
            <a:ext cx="6072188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393950" y="3833813"/>
            <a:ext cx="464871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b="1" dirty="0"/>
              <a:t>FIX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3451225" y="3843338"/>
            <a:ext cx="1941237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b="1" dirty="0"/>
              <a:t>NON-HOLDING SIDE</a:t>
            </a: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3675063" y="3530600"/>
            <a:ext cx="1024319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b="1" dirty="0"/>
              <a:t>INBOUND</a:t>
            </a: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6774298" y="2992438"/>
            <a:ext cx="1223092" cy="5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 b="1" dirty="0"/>
              <a:t>OUTBOUND</a:t>
            </a:r>
          </a:p>
          <a:p>
            <a:pPr algn="ctr"/>
            <a:r>
              <a:rPr lang="en-US" altLang="en-US" sz="1400" b="1" dirty="0"/>
              <a:t>END</a:t>
            </a: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6057900" y="3811588"/>
            <a:ext cx="1832233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b="1" dirty="0"/>
              <a:t>HOLDING COURSE</a:t>
            </a: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288925" y="3859213"/>
            <a:ext cx="1373774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b="1" dirty="0"/>
              <a:t>RECIPROCAL</a:t>
            </a: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511175" y="3105150"/>
            <a:ext cx="894476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b="1" dirty="0"/>
              <a:t>FIX END</a:t>
            </a:r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2605088" y="1912938"/>
            <a:ext cx="844783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b="1" dirty="0"/>
              <a:t>ABEAM</a:t>
            </a:r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3379788" y="2620963"/>
            <a:ext cx="1482778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b="1" dirty="0"/>
              <a:t>HOLDING SIDE</a:t>
            </a:r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3508375" y="2916238"/>
            <a:ext cx="1223092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b="1" dirty="0"/>
              <a:t>OUTBOUND</a:t>
            </a:r>
          </a:p>
        </p:txBody>
      </p:sp>
      <p:sp>
        <p:nvSpPr>
          <p:cNvPr id="20" name="Freeform 17"/>
          <p:cNvSpPr>
            <a:spLocks/>
          </p:cNvSpPr>
          <p:nvPr/>
        </p:nvSpPr>
        <p:spPr bwMode="black">
          <a:xfrm>
            <a:off x="5121275" y="2970213"/>
            <a:ext cx="257175" cy="101600"/>
          </a:xfrm>
          <a:custGeom>
            <a:avLst/>
            <a:gdLst>
              <a:gd name="T0" fmla="*/ 0 w 162"/>
              <a:gd name="T1" fmla="*/ 2147483646 h 64"/>
              <a:gd name="T2" fmla="*/ 2147483646 w 162"/>
              <a:gd name="T3" fmla="*/ 2147483646 h 64"/>
              <a:gd name="T4" fmla="*/ 0 w 162"/>
              <a:gd name="T5" fmla="*/ 0 h 64"/>
              <a:gd name="T6" fmla="*/ 2147483646 w 162"/>
              <a:gd name="T7" fmla="*/ 2147483646 h 64"/>
              <a:gd name="T8" fmla="*/ 2147483646 w 162"/>
              <a:gd name="T9" fmla="*/ 2147483646 h 64"/>
              <a:gd name="T10" fmla="*/ 2147483646 w 162"/>
              <a:gd name="T11" fmla="*/ 2147483646 h 64"/>
              <a:gd name="T12" fmla="*/ 0 w 162"/>
              <a:gd name="T13" fmla="*/ 2147483646 h 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2"/>
              <a:gd name="T22" fmla="*/ 0 h 64"/>
              <a:gd name="T23" fmla="*/ 162 w 162"/>
              <a:gd name="T24" fmla="*/ 64 h 6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2" h="64">
                <a:moveTo>
                  <a:pt x="0" y="63"/>
                </a:moveTo>
                <a:lnTo>
                  <a:pt x="3" y="31"/>
                </a:lnTo>
                <a:lnTo>
                  <a:pt x="0" y="0"/>
                </a:lnTo>
                <a:lnTo>
                  <a:pt x="153" y="29"/>
                </a:lnTo>
                <a:lnTo>
                  <a:pt x="161" y="31"/>
                </a:lnTo>
                <a:lnTo>
                  <a:pt x="153" y="33"/>
                </a:lnTo>
                <a:lnTo>
                  <a:pt x="0" y="63"/>
                </a:lnTo>
              </a:path>
            </a:pathLst>
          </a:custGeom>
          <a:solidFill>
            <a:srgbClr val="FF0000"/>
          </a:solidFill>
          <a:ln w="12700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" name="Freeform 18"/>
          <p:cNvSpPr>
            <a:spLocks/>
          </p:cNvSpPr>
          <p:nvPr/>
        </p:nvSpPr>
        <p:spPr bwMode="black">
          <a:xfrm>
            <a:off x="5132388" y="3608388"/>
            <a:ext cx="258762" cy="101600"/>
          </a:xfrm>
          <a:custGeom>
            <a:avLst/>
            <a:gdLst>
              <a:gd name="T0" fmla="*/ 2147483646 w 163"/>
              <a:gd name="T1" fmla="*/ 2147483646 h 64"/>
              <a:gd name="T2" fmla="*/ 2147483646 w 163"/>
              <a:gd name="T3" fmla="*/ 2147483646 h 64"/>
              <a:gd name="T4" fmla="*/ 2147483646 w 163"/>
              <a:gd name="T5" fmla="*/ 0 h 64"/>
              <a:gd name="T6" fmla="*/ 2147483646 w 163"/>
              <a:gd name="T7" fmla="*/ 2147483646 h 64"/>
              <a:gd name="T8" fmla="*/ 0 w 163"/>
              <a:gd name="T9" fmla="*/ 2147483646 h 64"/>
              <a:gd name="T10" fmla="*/ 2147483646 w 163"/>
              <a:gd name="T11" fmla="*/ 2147483646 h 64"/>
              <a:gd name="T12" fmla="*/ 2147483646 w 163"/>
              <a:gd name="T13" fmla="*/ 2147483646 h 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3"/>
              <a:gd name="T22" fmla="*/ 0 h 64"/>
              <a:gd name="T23" fmla="*/ 163 w 163"/>
              <a:gd name="T24" fmla="*/ 64 h 6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3" h="64">
                <a:moveTo>
                  <a:pt x="162" y="63"/>
                </a:moveTo>
                <a:lnTo>
                  <a:pt x="158" y="33"/>
                </a:lnTo>
                <a:lnTo>
                  <a:pt x="162" y="0"/>
                </a:lnTo>
                <a:lnTo>
                  <a:pt x="7" y="29"/>
                </a:lnTo>
                <a:lnTo>
                  <a:pt x="0" y="33"/>
                </a:lnTo>
                <a:lnTo>
                  <a:pt x="7" y="33"/>
                </a:lnTo>
                <a:lnTo>
                  <a:pt x="162" y="63"/>
                </a:lnTo>
              </a:path>
            </a:pathLst>
          </a:custGeom>
          <a:solidFill>
            <a:srgbClr val="FF0000"/>
          </a:solidFill>
          <a:ln w="12700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" name="Freeform 19"/>
          <p:cNvSpPr>
            <a:spLocks/>
          </p:cNvSpPr>
          <p:nvPr/>
        </p:nvSpPr>
        <p:spPr bwMode="auto">
          <a:xfrm>
            <a:off x="2432050" y="2781300"/>
            <a:ext cx="901700" cy="212725"/>
          </a:xfrm>
          <a:custGeom>
            <a:avLst/>
            <a:gdLst>
              <a:gd name="T0" fmla="*/ 0 w 568"/>
              <a:gd name="T1" fmla="*/ 2147483646 h 134"/>
              <a:gd name="T2" fmla="*/ 0 w 568"/>
              <a:gd name="T3" fmla="*/ 0 h 134"/>
              <a:gd name="T4" fmla="*/ 2147483646 w 568"/>
              <a:gd name="T5" fmla="*/ 0 h 134"/>
              <a:gd name="T6" fmla="*/ 2147483646 w 568"/>
              <a:gd name="T7" fmla="*/ 2147483646 h 134"/>
              <a:gd name="T8" fmla="*/ 0 w 568"/>
              <a:gd name="T9" fmla="*/ 2147483646 h 1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68"/>
              <a:gd name="T16" fmla="*/ 0 h 134"/>
              <a:gd name="T17" fmla="*/ 568 w 568"/>
              <a:gd name="T18" fmla="*/ 134 h 1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68" h="134">
                <a:moveTo>
                  <a:pt x="0" y="133"/>
                </a:moveTo>
                <a:lnTo>
                  <a:pt x="0" y="0"/>
                </a:lnTo>
                <a:lnTo>
                  <a:pt x="567" y="0"/>
                </a:lnTo>
                <a:lnTo>
                  <a:pt x="567" y="133"/>
                </a:lnTo>
                <a:lnTo>
                  <a:pt x="0" y="13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4314825" y="1390650"/>
            <a:ext cx="4679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 dirty="0"/>
              <a:t>STANDARD PATTERN:  RIGHT TURNS</a:t>
            </a:r>
          </a:p>
          <a:p>
            <a:r>
              <a:rPr lang="en-US" altLang="en-US" dirty="0"/>
              <a:t>NONSTANDARD PATTERN:  LEFT TURNS</a:t>
            </a:r>
          </a:p>
        </p:txBody>
      </p:sp>
      <p:sp>
        <p:nvSpPr>
          <p:cNvPr id="24" name="Freeform 23"/>
          <p:cNvSpPr>
            <a:spLocks/>
          </p:cNvSpPr>
          <p:nvPr/>
        </p:nvSpPr>
        <p:spPr bwMode="blackWhite">
          <a:xfrm>
            <a:off x="4354513" y="4624388"/>
            <a:ext cx="4384675" cy="1108075"/>
          </a:xfrm>
          <a:custGeom>
            <a:avLst/>
            <a:gdLst>
              <a:gd name="T0" fmla="*/ 2147483646 w 2762"/>
              <a:gd name="T1" fmla="*/ 0 h 698"/>
              <a:gd name="T2" fmla="*/ 2147483646 w 2762"/>
              <a:gd name="T3" fmla="*/ 0 h 698"/>
              <a:gd name="T4" fmla="*/ 2147483646 w 2762"/>
              <a:gd name="T5" fmla="*/ 2147483646 h 698"/>
              <a:gd name="T6" fmla="*/ 0 w 2762"/>
              <a:gd name="T7" fmla="*/ 2147483646 h 698"/>
              <a:gd name="T8" fmla="*/ 0 w 2762"/>
              <a:gd name="T9" fmla="*/ 2147483646 h 698"/>
              <a:gd name="T10" fmla="*/ 2147483646 w 2762"/>
              <a:gd name="T11" fmla="*/ 2147483646 h 698"/>
              <a:gd name="T12" fmla="*/ 2147483646 w 2762"/>
              <a:gd name="T13" fmla="*/ 0 h 69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62"/>
              <a:gd name="T22" fmla="*/ 0 h 698"/>
              <a:gd name="T23" fmla="*/ 2762 w 2762"/>
              <a:gd name="T24" fmla="*/ 698 h 69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62" h="698">
                <a:moveTo>
                  <a:pt x="901" y="0"/>
                </a:moveTo>
                <a:lnTo>
                  <a:pt x="2761" y="0"/>
                </a:lnTo>
                <a:lnTo>
                  <a:pt x="2761" y="697"/>
                </a:lnTo>
                <a:lnTo>
                  <a:pt x="0" y="697"/>
                </a:lnTo>
                <a:lnTo>
                  <a:pt x="0" y="322"/>
                </a:lnTo>
                <a:lnTo>
                  <a:pt x="901" y="322"/>
                </a:lnTo>
                <a:lnTo>
                  <a:pt x="901" y="0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" name="Line 24"/>
          <p:cNvSpPr>
            <a:spLocks noChangeShapeType="1"/>
          </p:cNvSpPr>
          <p:nvPr/>
        </p:nvSpPr>
        <p:spPr bwMode="auto">
          <a:xfrm flipH="1">
            <a:off x="5783263" y="5124450"/>
            <a:ext cx="0" cy="5953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25"/>
          <p:cNvSpPr>
            <a:spLocks noChangeShapeType="1"/>
          </p:cNvSpPr>
          <p:nvPr/>
        </p:nvSpPr>
        <p:spPr bwMode="auto">
          <a:xfrm>
            <a:off x="7307263" y="4624388"/>
            <a:ext cx="0" cy="1095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26"/>
          <p:cNvSpPr>
            <a:spLocks noChangeShapeType="1"/>
          </p:cNvSpPr>
          <p:nvPr/>
        </p:nvSpPr>
        <p:spPr bwMode="auto">
          <a:xfrm>
            <a:off x="5783263" y="5135563"/>
            <a:ext cx="29416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7625595" y="5299075"/>
            <a:ext cx="812723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 b="1" dirty="0"/>
              <a:t>1½ MIN</a:t>
            </a: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7418916" y="4635500"/>
            <a:ext cx="1203856" cy="5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 b="1" dirty="0"/>
              <a:t>ABOVE</a:t>
            </a:r>
          </a:p>
          <a:p>
            <a:pPr algn="ctr"/>
            <a:r>
              <a:rPr lang="en-US" altLang="en-US" sz="1400" b="1" dirty="0"/>
              <a:t>14,000’ MSL</a:t>
            </a: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4371975" y="5278438"/>
            <a:ext cx="1442703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b="1" dirty="0"/>
              <a:t>INBOUND LEG</a:t>
            </a: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5811437" y="4635500"/>
            <a:ext cx="1448602" cy="5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 b="1" dirty="0"/>
              <a:t>AT OR BELOW</a:t>
            </a:r>
          </a:p>
          <a:p>
            <a:pPr algn="ctr"/>
            <a:r>
              <a:rPr lang="en-US" altLang="en-US" sz="1400" b="1" dirty="0"/>
              <a:t>14,000’ MSL</a:t>
            </a: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6290099" y="5299075"/>
            <a:ext cx="663643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 b="1" dirty="0"/>
              <a:t>1 MIN</a:t>
            </a:r>
          </a:p>
        </p:txBody>
      </p:sp>
      <p:sp>
        <p:nvSpPr>
          <p:cNvPr id="33" name="Line 32"/>
          <p:cNvSpPr>
            <a:spLocks noChangeShapeType="1"/>
          </p:cNvSpPr>
          <p:nvPr/>
        </p:nvSpPr>
        <p:spPr bwMode="auto">
          <a:xfrm>
            <a:off x="2998788" y="2170113"/>
            <a:ext cx="0" cy="2305050"/>
          </a:xfrm>
          <a:prstGeom prst="line">
            <a:avLst/>
          </a:prstGeom>
          <a:noFill/>
          <a:ln w="508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Freeform 33"/>
          <p:cNvSpPr>
            <a:spLocks/>
          </p:cNvSpPr>
          <p:nvPr/>
        </p:nvSpPr>
        <p:spPr bwMode="auto">
          <a:xfrm>
            <a:off x="2803525" y="2716213"/>
            <a:ext cx="433388" cy="363537"/>
          </a:xfrm>
          <a:custGeom>
            <a:avLst/>
            <a:gdLst>
              <a:gd name="T0" fmla="*/ 2147483646 w 273"/>
              <a:gd name="T1" fmla="*/ 2147483646 h 229"/>
              <a:gd name="T2" fmla="*/ 0 w 273"/>
              <a:gd name="T3" fmla="*/ 2147483646 h 229"/>
              <a:gd name="T4" fmla="*/ 0 w 273"/>
              <a:gd name="T5" fmla="*/ 2147483646 h 229"/>
              <a:gd name="T6" fmla="*/ 2147483646 w 273"/>
              <a:gd name="T7" fmla="*/ 2147483646 h 229"/>
              <a:gd name="T8" fmla="*/ 2147483646 w 273"/>
              <a:gd name="T9" fmla="*/ 2147483646 h 229"/>
              <a:gd name="T10" fmla="*/ 2147483646 w 273"/>
              <a:gd name="T11" fmla="*/ 2147483646 h 229"/>
              <a:gd name="T12" fmla="*/ 2147483646 w 273"/>
              <a:gd name="T13" fmla="*/ 2147483646 h 229"/>
              <a:gd name="T14" fmla="*/ 2147483646 w 273"/>
              <a:gd name="T15" fmla="*/ 2147483646 h 229"/>
              <a:gd name="T16" fmla="*/ 2147483646 w 273"/>
              <a:gd name="T17" fmla="*/ 2147483646 h 229"/>
              <a:gd name="T18" fmla="*/ 2147483646 w 273"/>
              <a:gd name="T19" fmla="*/ 2147483646 h 229"/>
              <a:gd name="T20" fmla="*/ 2147483646 w 273"/>
              <a:gd name="T21" fmla="*/ 2147483646 h 229"/>
              <a:gd name="T22" fmla="*/ 2147483646 w 273"/>
              <a:gd name="T23" fmla="*/ 2147483646 h 229"/>
              <a:gd name="T24" fmla="*/ 2147483646 w 273"/>
              <a:gd name="T25" fmla="*/ 2147483646 h 229"/>
              <a:gd name="T26" fmla="*/ 2147483646 w 273"/>
              <a:gd name="T27" fmla="*/ 2147483646 h 229"/>
              <a:gd name="T28" fmla="*/ 2147483646 w 273"/>
              <a:gd name="T29" fmla="*/ 2147483646 h 229"/>
              <a:gd name="T30" fmla="*/ 2147483646 w 273"/>
              <a:gd name="T31" fmla="*/ 2147483646 h 229"/>
              <a:gd name="T32" fmla="*/ 2147483646 w 273"/>
              <a:gd name="T33" fmla="*/ 2147483646 h 229"/>
              <a:gd name="T34" fmla="*/ 2147483646 w 273"/>
              <a:gd name="T35" fmla="*/ 2147483646 h 229"/>
              <a:gd name="T36" fmla="*/ 2147483646 w 273"/>
              <a:gd name="T37" fmla="*/ 2147483646 h 229"/>
              <a:gd name="T38" fmla="*/ 2147483646 w 273"/>
              <a:gd name="T39" fmla="*/ 2147483646 h 229"/>
              <a:gd name="T40" fmla="*/ 2147483646 w 273"/>
              <a:gd name="T41" fmla="*/ 2147483646 h 229"/>
              <a:gd name="T42" fmla="*/ 2147483646 w 273"/>
              <a:gd name="T43" fmla="*/ 2147483646 h 229"/>
              <a:gd name="T44" fmla="*/ 2147483646 w 273"/>
              <a:gd name="T45" fmla="*/ 2147483646 h 229"/>
              <a:gd name="T46" fmla="*/ 2147483646 w 273"/>
              <a:gd name="T47" fmla="*/ 2147483646 h 229"/>
              <a:gd name="T48" fmla="*/ 2147483646 w 273"/>
              <a:gd name="T49" fmla="*/ 2147483646 h 229"/>
              <a:gd name="T50" fmla="*/ 2147483646 w 273"/>
              <a:gd name="T51" fmla="*/ 2147483646 h 229"/>
              <a:gd name="T52" fmla="*/ 2147483646 w 273"/>
              <a:gd name="T53" fmla="*/ 0 h 229"/>
              <a:gd name="T54" fmla="*/ 2147483646 w 273"/>
              <a:gd name="T55" fmla="*/ 0 h 229"/>
              <a:gd name="T56" fmla="*/ 2147483646 w 273"/>
              <a:gd name="T57" fmla="*/ 0 h 229"/>
              <a:gd name="T58" fmla="*/ 2147483646 w 273"/>
              <a:gd name="T59" fmla="*/ 2147483646 h 229"/>
              <a:gd name="T60" fmla="*/ 2147483646 w 273"/>
              <a:gd name="T61" fmla="*/ 2147483646 h 229"/>
              <a:gd name="T62" fmla="*/ 2147483646 w 273"/>
              <a:gd name="T63" fmla="*/ 2147483646 h 229"/>
              <a:gd name="T64" fmla="*/ 2147483646 w 273"/>
              <a:gd name="T65" fmla="*/ 2147483646 h 229"/>
              <a:gd name="T66" fmla="*/ 2147483646 w 273"/>
              <a:gd name="T67" fmla="*/ 2147483646 h 229"/>
              <a:gd name="T68" fmla="*/ 2147483646 w 273"/>
              <a:gd name="T69" fmla="*/ 2147483646 h 229"/>
              <a:gd name="T70" fmla="*/ 2147483646 w 273"/>
              <a:gd name="T71" fmla="*/ 2147483646 h 229"/>
              <a:gd name="T72" fmla="*/ 2147483646 w 273"/>
              <a:gd name="T73" fmla="*/ 2147483646 h 229"/>
              <a:gd name="T74" fmla="*/ 2147483646 w 273"/>
              <a:gd name="T75" fmla="*/ 2147483646 h 229"/>
              <a:gd name="T76" fmla="*/ 2147483646 w 273"/>
              <a:gd name="T77" fmla="*/ 2147483646 h 229"/>
              <a:gd name="T78" fmla="*/ 2147483646 w 273"/>
              <a:gd name="T79" fmla="*/ 2147483646 h 229"/>
              <a:gd name="T80" fmla="*/ 0 w 273"/>
              <a:gd name="T81" fmla="*/ 2147483646 h 229"/>
              <a:gd name="T82" fmla="*/ 0 w 273"/>
              <a:gd name="T83" fmla="*/ 2147483646 h 229"/>
              <a:gd name="T84" fmla="*/ 2147483646 w 273"/>
              <a:gd name="T85" fmla="*/ 2147483646 h 22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73"/>
              <a:gd name="T130" fmla="*/ 0 h 229"/>
              <a:gd name="T131" fmla="*/ 273 w 273"/>
              <a:gd name="T132" fmla="*/ 229 h 229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73" h="229">
                <a:moveTo>
                  <a:pt x="5" y="113"/>
                </a:moveTo>
                <a:lnTo>
                  <a:pt x="0" y="155"/>
                </a:lnTo>
                <a:lnTo>
                  <a:pt x="0" y="159"/>
                </a:lnTo>
                <a:lnTo>
                  <a:pt x="3" y="159"/>
                </a:lnTo>
                <a:lnTo>
                  <a:pt x="11" y="159"/>
                </a:lnTo>
                <a:lnTo>
                  <a:pt x="16" y="157"/>
                </a:lnTo>
                <a:lnTo>
                  <a:pt x="33" y="122"/>
                </a:lnTo>
                <a:lnTo>
                  <a:pt x="88" y="126"/>
                </a:lnTo>
                <a:lnTo>
                  <a:pt x="96" y="127"/>
                </a:lnTo>
                <a:lnTo>
                  <a:pt x="98" y="129"/>
                </a:lnTo>
                <a:lnTo>
                  <a:pt x="98" y="133"/>
                </a:lnTo>
                <a:lnTo>
                  <a:pt x="72" y="224"/>
                </a:lnTo>
                <a:lnTo>
                  <a:pt x="72" y="228"/>
                </a:lnTo>
                <a:lnTo>
                  <a:pt x="75" y="228"/>
                </a:lnTo>
                <a:lnTo>
                  <a:pt x="96" y="228"/>
                </a:lnTo>
                <a:lnTo>
                  <a:pt x="103" y="224"/>
                </a:lnTo>
                <a:lnTo>
                  <a:pt x="162" y="126"/>
                </a:lnTo>
                <a:lnTo>
                  <a:pt x="210" y="124"/>
                </a:lnTo>
                <a:lnTo>
                  <a:pt x="210" y="122"/>
                </a:lnTo>
                <a:lnTo>
                  <a:pt x="240" y="120"/>
                </a:lnTo>
                <a:lnTo>
                  <a:pt x="272" y="114"/>
                </a:lnTo>
                <a:lnTo>
                  <a:pt x="240" y="107"/>
                </a:lnTo>
                <a:lnTo>
                  <a:pt x="210" y="105"/>
                </a:lnTo>
                <a:lnTo>
                  <a:pt x="210" y="103"/>
                </a:lnTo>
                <a:lnTo>
                  <a:pt x="162" y="101"/>
                </a:lnTo>
                <a:lnTo>
                  <a:pt x="105" y="3"/>
                </a:lnTo>
                <a:lnTo>
                  <a:pt x="98" y="0"/>
                </a:lnTo>
                <a:lnTo>
                  <a:pt x="77" y="0"/>
                </a:lnTo>
                <a:lnTo>
                  <a:pt x="74" y="0"/>
                </a:lnTo>
                <a:lnTo>
                  <a:pt x="74" y="3"/>
                </a:lnTo>
                <a:lnTo>
                  <a:pt x="98" y="94"/>
                </a:lnTo>
                <a:lnTo>
                  <a:pt x="96" y="100"/>
                </a:lnTo>
                <a:lnTo>
                  <a:pt x="88" y="101"/>
                </a:lnTo>
                <a:lnTo>
                  <a:pt x="33" y="105"/>
                </a:lnTo>
                <a:lnTo>
                  <a:pt x="16" y="68"/>
                </a:lnTo>
                <a:lnTo>
                  <a:pt x="11" y="66"/>
                </a:lnTo>
                <a:lnTo>
                  <a:pt x="3" y="66"/>
                </a:lnTo>
                <a:lnTo>
                  <a:pt x="0" y="68"/>
                </a:lnTo>
                <a:lnTo>
                  <a:pt x="0" y="72"/>
                </a:lnTo>
                <a:lnTo>
                  <a:pt x="5" y="113"/>
                </a:lnTo>
              </a:path>
            </a:pathLst>
          </a:custGeom>
          <a:solidFill>
            <a:srgbClr val="FF0033"/>
          </a:solidFill>
          <a:ln w="952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" name="Freeform 34"/>
          <p:cNvSpPr>
            <a:spLocks/>
          </p:cNvSpPr>
          <p:nvPr/>
        </p:nvSpPr>
        <p:spPr bwMode="black">
          <a:xfrm>
            <a:off x="2057400" y="2895600"/>
            <a:ext cx="227013" cy="133350"/>
          </a:xfrm>
          <a:custGeom>
            <a:avLst/>
            <a:gdLst>
              <a:gd name="T0" fmla="*/ 2147483646 w 143"/>
              <a:gd name="T1" fmla="*/ 2147483646 h 84"/>
              <a:gd name="T2" fmla="*/ 0 w 143"/>
              <a:gd name="T3" fmla="*/ 2147483646 h 84"/>
              <a:gd name="T4" fmla="*/ 2147483646 w 143"/>
              <a:gd name="T5" fmla="*/ 0 h 84"/>
              <a:gd name="T6" fmla="*/ 2147483646 w 143"/>
              <a:gd name="T7" fmla="*/ 0 h 84"/>
              <a:gd name="T8" fmla="*/ 2147483646 w 143"/>
              <a:gd name="T9" fmla="*/ 0 h 84"/>
              <a:gd name="T10" fmla="*/ 2147483646 w 143"/>
              <a:gd name="T11" fmla="*/ 2147483646 h 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3"/>
              <a:gd name="T19" fmla="*/ 0 h 84"/>
              <a:gd name="T20" fmla="*/ 143 w 143"/>
              <a:gd name="T21" fmla="*/ 84 h 8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3" h="84">
                <a:moveTo>
                  <a:pt x="22" y="83"/>
                </a:moveTo>
                <a:lnTo>
                  <a:pt x="0" y="14"/>
                </a:lnTo>
                <a:lnTo>
                  <a:pt x="137" y="0"/>
                </a:lnTo>
                <a:lnTo>
                  <a:pt x="142" y="0"/>
                </a:lnTo>
                <a:lnTo>
                  <a:pt x="139" y="0"/>
                </a:lnTo>
                <a:lnTo>
                  <a:pt x="22" y="83"/>
                </a:lnTo>
              </a:path>
            </a:pathLst>
          </a:custGeom>
          <a:solidFill>
            <a:srgbClr val="FF0000"/>
          </a:solidFill>
          <a:ln w="12700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6" name="Group 43"/>
          <p:cNvGrpSpPr>
            <a:grpSpLocks/>
          </p:cNvGrpSpPr>
          <p:nvPr/>
        </p:nvGrpSpPr>
        <p:grpSpPr bwMode="auto">
          <a:xfrm>
            <a:off x="2779713" y="3679825"/>
            <a:ext cx="434975" cy="382588"/>
            <a:chOff x="1751" y="2468"/>
            <a:chExt cx="274" cy="241"/>
          </a:xfrm>
        </p:grpSpPr>
        <p:sp>
          <p:nvSpPr>
            <p:cNvPr id="37" name="Freeform 36"/>
            <p:cNvSpPr>
              <a:spLocks/>
            </p:cNvSpPr>
            <p:nvPr/>
          </p:nvSpPr>
          <p:spPr bwMode="invGray">
            <a:xfrm>
              <a:off x="1782" y="2488"/>
              <a:ext cx="211" cy="182"/>
            </a:xfrm>
            <a:custGeom>
              <a:avLst/>
              <a:gdLst>
                <a:gd name="T0" fmla="*/ 52 w 211"/>
                <a:gd name="T1" fmla="*/ 0 h 182"/>
                <a:gd name="T2" fmla="*/ 157 w 211"/>
                <a:gd name="T3" fmla="*/ 0 h 182"/>
                <a:gd name="T4" fmla="*/ 210 w 211"/>
                <a:gd name="T5" fmla="*/ 91 h 182"/>
                <a:gd name="T6" fmla="*/ 157 w 211"/>
                <a:gd name="T7" fmla="*/ 181 h 182"/>
                <a:gd name="T8" fmla="*/ 52 w 211"/>
                <a:gd name="T9" fmla="*/ 181 h 182"/>
                <a:gd name="T10" fmla="*/ 0 w 211"/>
                <a:gd name="T11" fmla="*/ 91 h 182"/>
                <a:gd name="T12" fmla="*/ 52 w 211"/>
                <a:gd name="T13" fmla="*/ 0 h 1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1"/>
                <a:gd name="T22" fmla="*/ 0 h 182"/>
                <a:gd name="T23" fmla="*/ 211 w 211"/>
                <a:gd name="T24" fmla="*/ 182 h 18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1" h="182">
                  <a:moveTo>
                    <a:pt x="52" y="0"/>
                  </a:moveTo>
                  <a:lnTo>
                    <a:pt x="157" y="0"/>
                  </a:lnTo>
                  <a:lnTo>
                    <a:pt x="210" y="91"/>
                  </a:lnTo>
                  <a:lnTo>
                    <a:pt x="157" y="181"/>
                  </a:lnTo>
                  <a:lnTo>
                    <a:pt x="52" y="181"/>
                  </a:lnTo>
                  <a:lnTo>
                    <a:pt x="0" y="91"/>
                  </a:lnTo>
                  <a:lnTo>
                    <a:pt x="52" y="0"/>
                  </a:lnTo>
                </a:path>
              </a:pathLst>
            </a:custGeom>
            <a:solidFill>
              <a:schemeClr val="tx1"/>
            </a:solidFill>
            <a:ln w="12700" cap="rnd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invGray">
            <a:xfrm>
              <a:off x="1812" y="2492"/>
              <a:ext cx="153" cy="132"/>
            </a:xfrm>
            <a:custGeom>
              <a:avLst/>
              <a:gdLst>
                <a:gd name="T0" fmla="*/ 0 w 153"/>
                <a:gd name="T1" fmla="*/ 131 h 132"/>
                <a:gd name="T2" fmla="*/ 76 w 153"/>
                <a:gd name="T3" fmla="*/ 0 h 132"/>
                <a:gd name="T4" fmla="*/ 152 w 153"/>
                <a:gd name="T5" fmla="*/ 131 h 132"/>
                <a:gd name="T6" fmla="*/ 0 w 153"/>
                <a:gd name="T7" fmla="*/ 131 h 1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3"/>
                <a:gd name="T13" fmla="*/ 0 h 132"/>
                <a:gd name="T14" fmla="*/ 153 w 153"/>
                <a:gd name="T15" fmla="*/ 132 h 1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3" h="132">
                  <a:moveTo>
                    <a:pt x="0" y="131"/>
                  </a:moveTo>
                  <a:lnTo>
                    <a:pt x="76" y="0"/>
                  </a:lnTo>
                  <a:lnTo>
                    <a:pt x="152" y="131"/>
                  </a:lnTo>
                  <a:lnTo>
                    <a:pt x="0" y="131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invGray">
            <a:xfrm>
              <a:off x="1833" y="2670"/>
              <a:ext cx="109" cy="39"/>
            </a:xfrm>
            <a:custGeom>
              <a:avLst/>
              <a:gdLst>
                <a:gd name="T0" fmla="*/ 0 w 109"/>
                <a:gd name="T1" fmla="*/ 38 h 39"/>
                <a:gd name="T2" fmla="*/ 0 w 109"/>
                <a:gd name="T3" fmla="*/ 0 h 39"/>
                <a:gd name="T4" fmla="*/ 108 w 109"/>
                <a:gd name="T5" fmla="*/ 0 h 39"/>
                <a:gd name="T6" fmla="*/ 108 w 109"/>
                <a:gd name="T7" fmla="*/ 38 h 39"/>
                <a:gd name="T8" fmla="*/ 0 w 109"/>
                <a:gd name="T9" fmla="*/ 38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39"/>
                <a:gd name="T17" fmla="*/ 109 w 109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39">
                  <a:moveTo>
                    <a:pt x="0" y="38"/>
                  </a:moveTo>
                  <a:lnTo>
                    <a:pt x="0" y="0"/>
                  </a:lnTo>
                  <a:lnTo>
                    <a:pt x="108" y="0"/>
                  </a:lnTo>
                  <a:lnTo>
                    <a:pt x="108" y="38"/>
                  </a:lnTo>
                  <a:lnTo>
                    <a:pt x="0" y="38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invGray">
            <a:xfrm>
              <a:off x="1936" y="2468"/>
              <a:ext cx="89" cy="111"/>
            </a:xfrm>
            <a:custGeom>
              <a:avLst/>
              <a:gdLst>
                <a:gd name="T0" fmla="*/ 0 w 89"/>
                <a:gd name="T1" fmla="*/ 18 h 111"/>
                <a:gd name="T2" fmla="*/ 33 w 89"/>
                <a:gd name="T3" fmla="*/ 0 h 111"/>
                <a:gd name="T4" fmla="*/ 88 w 89"/>
                <a:gd name="T5" fmla="*/ 91 h 111"/>
                <a:gd name="T6" fmla="*/ 54 w 89"/>
                <a:gd name="T7" fmla="*/ 110 h 111"/>
                <a:gd name="T8" fmla="*/ 0 w 89"/>
                <a:gd name="T9" fmla="*/ 18 h 1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"/>
                <a:gd name="T16" fmla="*/ 0 h 111"/>
                <a:gd name="T17" fmla="*/ 89 w 89"/>
                <a:gd name="T18" fmla="*/ 111 h 1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" h="111">
                  <a:moveTo>
                    <a:pt x="0" y="18"/>
                  </a:moveTo>
                  <a:lnTo>
                    <a:pt x="33" y="0"/>
                  </a:lnTo>
                  <a:lnTo>
                    <a:pt x="88" y="91"/>
                  </a:lnTo>
                  <a:lnTo>
                    <a:pt x="54" y="110"/>
                  </a:lnTo>
                  <a:lnTo>
                    <a:pt x="0" y="18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invGray">
            <a:xfrm>
              <a:off x="1751" y="2470"/>
              <a:ext cx="87" cy="112"/>
            </a:xfrm>
            <a:custGeom>
              <a:avLst/>
              <a:gdLst>
                <a:gd name="T0" fmla="*/ 31 w 87"/>
                <a:gd name="T1" fmla="*/ 111 h 112"/>
                <a:gd name="T2" fmla="*/ 0 w 87"/>
                <a:gd name="T3" fmla="*/ 90 h 112"/>
                <a:gd name="T4" fmla="*/ 54 w 87"/>
                <a:gd name="T5" fmla="*/ 0 h 112"/>
                <a:gd name="T6" fmla="*/ 86 w 87"/>
                <a:gd name="T7" fmla="*/ 20 h 112"/>
                <a:gd name="T8" fmla="*/ 31 w 87"/>
                <a:gd name="T9" fmla="*/ 111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112"/>
                <a:gd name="T17" fmla="*/ 87 w 87"/>
                <a:gd name="T18" fmla="*/ 112 h 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112">
                  <a:moveTo>
                    <a:pt x="31" y="111"/>
                  </a:moveTo>
                  <a:lnTo>
                    <a:pt x="0" y="90"/>
                  </a:lnTo>
                  <a:lnTo>
                    <a:pt x="54" y="0"/>
                  </a:lnTo>
                  <a:lnTo>
                    <a:pt x="86" y="20"/>
                  </a:lnTo>
                  <a:lnTo>
                    <a:pt x="31" y="111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399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No-Course-Signal </a:t>
            </a:r>
            <a:r>
              <a:rPr lang="en-US" altLang="en-US" dirty="0"/>
              <a:t>Zone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7</a:t>
            </a:fld>
            <a:endParaRPr lang="en-US" dirty="0"/>
          </a:p>
        </p:txBody>
      </p:sp>
      <p:grpSp>
        <p:nvGrpSpPr>
          <p:cNvPr id="5" name="Group 49"/>
          <p:cNvGrpSpPr>
            <a:grpSpLocks/>
          </p:cNvGrpSpPr>
          <p:nvPr/>
        </p:nvGrpSpPr>
        <p:grpSpPr bwMode="auto">
          <a:xfrm>
            <a:off x="0" y="1423988"/>
            <a:ext cx="9144000" cy="4618037"/>
            <a:chOff x="0" y="877"/>
            <a:chExt cx="5760" cy="2933"/>
          </a:xfrm>
        </p:grpSpPr>
        <p:pic>
          <p:nvPicPr>
            <p:cNvPr id="6" name="Picture 47" descr="vorbkg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27" b="612"/>
            <a:stretch>
              <a:fillRect/>
            </a:stretch>
          </p:blipFill>
          <p:spPr bwMode="auto">
            <a:xfrm>
              <a:off x="0" y="877"/>
              <a:ext cx="5760" cy="2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Freeform 4"/>
            <p:cNvSpPr>
              <a:spLocks/>
            </p:cNvSpPr>
            <p:nvPr/>
          </p:nvSpPr>
          <p:spPr bwMode="auto">
            <a:xfrm>
              <a:off x="1999" y="1299"/>
              <a:ext cx="2353" cy="2123"/>
            </a:xfrm>
            <a:custGeom>
              <a:avLst/>
              <a:gdLst>
                <a:gd name="T0" fmla="*/ 0 w 2123"/>
                <a:gd name="T1" fmla="*/ 1682728 h 2345"/>
                <a:gd name="T2" fmla="*/ 2147483647 w 2123"/>
                <a:gd name="T3" fmla="*/ 358472136 h 2345"/>
                <a:gd name="T4" fmla="*/ 2147483647 w 2123"/>
                <a:gd name="T5" fmla="*/ 0 h 2345"/>
                <a:gd name="T6" fmla="*/ 0 60000 65536"/>
                <a:gd name="T7" fmla="*/ 0 60000 65536"/>
                <a:gd name="T8" fmla="*/ 0 60000 65536"/>
                <a:gd name="T9" fmla="*/ 0 w 2123"/>
                <a:gd name="T10" fmla="*/ 0 h 2345"/>
                <a:gd name="T11" fmla="*/ 2123 w 2123"/>
                <a:gd name="T12" fmla="*/ 2345 h 23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23" h="2345">
                  <a:moveTo>
                    <a:pt x="0" y="4"/>
                  </a:moveTo>
                  <a:lnTo>
                    <a:pt x="1068" y="2345"/>
                  </a:lnTo>
                  <a:lnTo>
                    <a:pt x="2123" y="0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5"/>
            <p:cNvSpPr>
              <a:spLocks noChangeShapeType="1"/>
            </p:cNvSpPr>
            <p:nvPr/>
          </p:nvSpPr>
          <p:spPr bwMode="auto">
            <a:xfrm>
              <a:off x="2195" y="1643"/>
              <a:ext cx="195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2364" y="1955"/>
              <a:ext cx="161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>
              <a:off x="2532" y="2284"/>
              <a:ext cx="12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>
              <a:off x="2732" y="2603"/>
              <a:ext cx="8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>
              <a:off x="2900" y="2928"/>
              <a:ext cx="55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 flipV="1">
              <a:off x="2011" y="1301"/>
              <a:ext cx="2326" cy="1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2910" y="1302"/>
              <a:ext cx="536" cy="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 altLang="en-US" sz="1600"/>
                <a:t>FL250</a:t>
              </a:r>
            </a:p>
            <a:p>
              <a:pPr algn="ctr">
                <a:lnSpc>
                  <a:spcPct val="85000"/>
                </a:lnSpc>
              </a:pPr>
              <a:r>
                <a:rPr lang="en-US" altLang="en-US" sz="1600"/>
                <a:t>6NM</a:t>
              </a: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2910" y="1640"/>
              <a:ext cx="536" cy="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 altLang="en-US" sz="1600"/>
                <a:t>FL210</a:t>
              </a:r>
            </a:p>
            <a:p>
              <a:pPr algn="ctr">
                <a:lnSpc>
                  <a:spcPct val="85000"/>
                </a:lnSpc>
              </a:pPr>
              <a:r>
                <a:rPr lang="en-US" altLang="en-US" sz="1600"/>
                <a:t>5NM</a:t>
              </a: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2894" y="1946"/>
              <a:ext cx="568" cy="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 altLang="en-US" sz="1600" dirty="0"/>
                <a:t>17,000</a:t>
              </a:r>
            </a:p>
            <a:p>
              <a:pPr algn="ctr">
                <a:lnSpc>
                  <a:spcPct val="85000"/>
                </a:lnSpc>
              </a:pPr>
              <a:r>
                <a:rPr lang="en-US" altLang="en-US" sz="1600" dirty="0"/>
                <a:t>4NM</a:t>
              </a: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2894" y="2277"/>
              <a:ext cx="568" cy="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 altLang="en-US" sz="1600"/>
                <a:t>12,000</a:t>
              </a:r>
            </a:p>
            <a:p>
              <a:pPr algn="ctr">
                <a:lnSpc>
                  <a:spcPct val="85000"/>
                </a:lnSpc>
              </a:pPr>
              <a:r>
                <a:rPr lang="en-US" altLang="en-US" sz="1600"/>
                <a:t>3NM</a:t>
              </a: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2935" y="2599"/>
              <a:ext cx="486" cy="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 altLang="en-US" sz="1600"/>
                <a:t>8,000</a:t>
              </a:r>
            </a:p>
            <a:p>
              <a:pPr algn="ctr">
                <a:lnSpc>
                  <a:spcPct val="85000"/>
                </a:lnSpc>
              </a:pPr>
              <a:r>
                <a:rPr lang="en-US" altLang="en-US" sz="1600"/>
                <a:t>2NM</a:t>
              </a:r>
            </a:p>
          </p:txBody>
        </p:sp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>
              <a:off x="2925" y="2936"/>
              <a:ext cx="486" cy="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 altLang="en-US" sz="1600"/>
                <a:t>4,000</a:t>
              </a:r>
            </a:p>
            <a:p>
              <a:pPr algn="ctr">
                <a:lnSpc>
                  <a:spcPct val="85000"/>
                </a:lnSpc>
              </a:pPr>
              <a:r>
                <a:rPr lang="en-US" altLang="en-US" sz="1600"/>
                <a:t>1NM</a:t>
              </a:r>
            </a:p>
          </p:txBody>
        </p:sp>
        <p:sp>
          <p:nvSpPr>
            <p:cNvPr id="20" name="Arc 30"/>
            <p:cNvSpPr>
              <a:spLocks/>
            </p:cNvSpPr>
            <p:nvPr/>
          </p:nvSpPr>
          <p:spPr bwMode="auto">
            <a:xfrm>
              <a:off x="1998" y="1025"/>
              <a:ext cx="2363" cy="277"/>
            </a:xfrm>
            <a:custGeom>
              <a:avLst/>
              <a:gdLst>
                <a:gd name="T0" fmla="*/ 0 w 43194"/>
                <a:gd name="T1" fmla="*/ 0 h 21600"/>
                <a:gd name="T2" fmla="*/ 0 w 43194"/>
                <a:gd name="T3" fmla="*/ 0 h 21600"/>
                <a:gd name="T4" fmla="*/ 0 w 43194"/>
                <a:gd name="T5" fmla="*/ 0 h 21600"/>
                <a:gd name="T6" fmla="*/ 0 60000 65536"/>
                <a:gd name="T7" fmla="*/ 0 60000 65536"/>
                <a:gd name="T8" fmla="*/ 0 60000 65536"/>
                <a:gd name="T9" fmla="*/ 0 w 43194"/>
                <a:gd name="T10" fmla="*/ 0 h 21600"/>
                <a:gd name="T11" fmla="*/ 43194 w 4319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4" h="21600" fill="none" extrusionOk="0">
                  <a:moveTo>
                    <a:pt x="0" y="21071"/>
                  </a:moveTo>
                  <a:cubicBezTo>
                    <a:pt x="287" y="9351"/>
                    <a:pt x="9870" y="-1"/>
                    <a:pt x="21594" y="0"/>
                  </a:cubicBezTo>
                  <a:cubicBezTo>
                    <a:pt x="33523" y="0"/>
                    <a:pt x="43194" y="9670"/>
                    <a:pt x="43194" y="21600"/>
                  </a:cubicBezTo>
                </a:path>
                <a:path w="43194" h="21600" stroke="0" extrusionOk="0">
                  <a:moveTo>
                    <a:pt x="0" y="21071"/>
                  </a:moveTo>
                  <a:cubicBezTo>
                    <a:pt x="287" y="9351"/>
                    <a:pt x="9870" y="-1"/>
                    <a:pt x="21594" y="0"/>
                  </a:cubicBezTo>
                  <a:cubicBezTo>
                    <a:pt x="33523" y="0"/>
                    <a:pt x="43194" y="9670"/>
                    <a:pt x="43194" y="21600"/>
                  </a:cubicBezTo>
                  <a:lnTo>
                    <a:pt x="21594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13"/>
            <p:cNvSpPr>
              <a:spLocks noChangeArrowheads="1"/>
            </p:cNvSpPr>
            <p:nvPr/>
          </p:nvSpPr>
          <p:spPr bwMode="auto">
            <a:xfrm>
              <a:off x="2193" y="1110"/>
              <a:ext cx="2058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600" b="1"/>
                <a:t>NO-COURSE-SIGNAL ZONE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452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/>
              <a:t>DME Holding Toward the NAVAID </a:t>
            </a:r>
          </a:p>
        </p:txBody>
      </p:sp>
      <p:sp>
        <p:nvSpPr>
          <p:cNvPr id="10243" name="Rectangle 9"/>
          <p:cNvSpPr>
            <a:spLocks noChangeArrowheads="1"/>
          </p:cNvSpPr>
          <p:nvPr/>
        </p:nvSpPr>
        <p:spPr bwMode="blackWhite">
          <a:xfrm>
            <a:off x="749300" y="1560513"/>
            <a:ext cx="7669213" cy="4095750"/>
          </a:xfrm>
          <a:prstGeom prst="rect">
            <a:avLst/>
          </a:prstGeom>
          <a:noFill/>
          <a:ln w="25400">
            <a:solidFill>
              <a:srgbClr val="0078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400"/>
          </a:p>
        </p:txBody>
      </p:sp>
      <p:sp>
        <p:nvSpPr>
          <p:cNvPr id="10244" name="Rectangle 43" descr="Wide upward diagonal"/>
          <p:cNvSpPr>
            <a:spLocks noChangeArrowheads="1"/>
          </p:cNvSpPr>
          <p:nvPr/>
        </p:nvSpPr>
        <p:spPr bwMode="auto">
          <a:xfrm>
            <a:off x="4608513" y="1570038"/>
            <a:ext cx="79375" cy="40767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400"/>
          </a:p>
        </p:txBody>
      </p:sp>
      <p:sp>
        <p:nvSpPr>
          <p:cNvPr id="10245" name="Line 3"/>
          <p:cNvSpPr>
            <a:spLocks noChangeShapeType="1"/>
          </p:cNvSpPr>
          <p:nvPr/>
        </p:nvSpPr>
        <p:spPr bwMode="auto">
          <a:xfrm>
            <a:off x="749300" y="3679825"/>
            <a:ext cx="76692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6" name="Oval 4"/>
          <p:cNvSpPr>
            <a:spLocks noChangeArrowheads="1"/>
          </p:cNvSpPr>
          <p:nvPr/>
        </p:nvSpPr>
        <p:spPr bwMode="auto">
          <a:xfrm>
            <a:off x="2036763" y="3060700"/>
            <a:ext cx="1879600" cy="1093788"/>
          </a:xfrm>
          <a:prstGeom prst="ellipse">
            <a:avLst/>
          </a:prstGeom>
          <a:noFill/>
          <a:ln w="25400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400"/>
          </a:p>
        </p:txBody>
      </p:sp>
      <p:sp>
        <p:nvSpPr>
          <p:cNvPr id="10247" name="Oval 5"/>
          <p:cNvSpPr>
            <a:spLocks noChangeArrowheads="1"/>
          </p:cNvSpPr>
          <p:nvPr/>
        </p:nvSpPr>
        <p:spPr bwMode="auto">
          <a:xfrm>
            <a:off x="4987925" y="3060700"/>
            <a:ext cx="1879600" cy="1093788"/>
          </a:xfrm>
          <a:prstGeom prst="ellipse">
            <a:avLst/>
          </a:prstGeom>
          <a:noFill/>
          <a:ln w="25400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400"/>
          </a:p>
        </p:txBody>
      </p:sp>
      <p:sp>
        <p:nvSpPr>
          <p:cNvPr id="10248" name="Rectangle 6"/>
          <p:cNvSpPr>
            <a:spLocks noChangeArrowheads="1"/>
          </p:cNvSpPr>
          <p:nvPr/>
        </p:nvSpPr>
        <p:spPr bwMode="auto">
          <a:xfrm>
            <a:off x="6140450" y="1514475"/>
            <a:ext cx="793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>
                <a:solidFill>
                  <a:srgbClr val="FF0033"/>
                </a:solidFill>
              </a:rPr>
              <a:t>NO</a:t>
            </a:r>
          </a:p>
        </p:txBody>
      </p:sp>
      <p:sp>
        <p:nvSpPr>
          <p:cNvPr id="10249" name="Oval 7"/>
          <p:cNvSpPr>
            <a:spLocks noChangeArrowheads="1"/>
          </p:cNvSpPr>
          <p:nvPr/>
        </p:nvSpPr>
        <p:spPr bwMode="auto">
          <a:xfrm>
            <a:off x="3536950" y="2547938"/>
            <a:ext cx="2238375" cy="2238375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400"/>
          </a:p>
        </p:txBody>
      </p:sp>
      <p:sp>
        <p:nvSpPr>
          <p:cNvPr id="10250" name="Rectangle 8"/>
          <p:cNvSpPr>
            <a:spLocks noChangeArrowheads="1"/>
          </p:cNvSpPr>
          <p:nvPr/>
        </p:nvSpPr>
        <p:spPr bwMode="auto">
          <a:xfrm>
            <a:off x="2260487" y="1519238"/>
            <a:ext cx="1008289" cy="585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 dirty="0">
                <a:solidFill>
                  <a:srgbClr val="007800"/>
                </a:solidFill>
              </a:rPr>
              <a:t>YES</a:t>
            </a:r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>
            <a:off x="738188" y="2000250"/>
            <a:ext cx="7680325" cy="0"/>
          </a:xfrm>
          <a:prstGeom prst="line">
            <a:avLst/>
          </a:prstGeom>
          <a:noFill/>
          <a:ln w="25400">
            <a:solidFill>
              <a:srgbClr val="0078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776288" y="2017713"/>
            <a:ext cx="1408975" cy="825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 sz="1400" b="1" dirty="0">
                <a:solidFill>
                  <a:srgbClr val="007800"/>
                </a:solidFill>
              </a:rPr>
              <a:t>HOLDING FIX</a:t>
            </a:r>
          </a:p>
          <a:p>
            <a:pPr>
              <a:lnSpc>
                <a:spcPct val="85000"/>
              </a:lnSpc>
            </a:pPr>
            <a:r>
              <a:rPr lang="en-US" altLang="en-US" sz="1400" b="1" dirty="0">
                <a:solidFill>
                  <a:srgbClr val="007800"/>
                </a:solidFill>
              </a:rPr>
              <a:t>OUTSIDE</a:t>
            </a:r>
          </a:p>
          <a:p>
            <a:pPr>
              <a:lnSpc>
                <a:spcPct val="85000"/>
              </a:lnSpc>
            </a:pPr>
            <a:r>
              <a:rPr lang="en-US" altLang="en-US" sz="1400" b="1" dirty="0">
                <a:solidFill>
                  <a:srgbClr val="007800"/>
                </a:solidFill>
              </a:rPr>
              <a:t>NO COURSE</a:t>
            </a:r>
          </a:p>
          <a:p>
            <a:pPr>
              <a:lnSpc>
                <a:spcPct val="85000"/>
              </a:lnSpc>
            </a:pPr>
            <a:r>
              <a:rPr lang="en-US" altLang="en-US" sz="1400" b="1" dirty="0">
                <a:solidFill>
                  <a:srgbClr val="007800"/>
                </a:solidFill>
              </a:rPr>
              <a:t>SIGNAL ZONE</a:t>
            </a:r>
          </a:p>
        </p:txBody>
      </p:sp>
      <p:sp>
        <p:nvSpPr>
          <p:cNvPr id="10253" name="Rectangle 18"/>
          <p:cNvSpPr>
            <a:spLocks noChangeArrowheads="1"/>
          </p:cNvSpPr>
          <p:nvPr/>
        </p:nvSpPr>
        <p:spPr bwMode="auto">
          <a:xfrm>
            <a:off x="2203450" y="2017713"/>
            <a:ext cx="1727781" cy="100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 sz="1400" b="1" dirty="0">
                <a:solidFill>
                  <a:srgbClr val="007800"/>
                </a:solidFill>
              </a:rPr>
              <a:t>FIX END OF</a:t>
            </a:r>
          </a:p>
          <a:p>
            <a:pPr>
              <a:lnSpc>
                <a:spcPct val="85000"/>
              </a:lnSpc>
            </a:pPr>
            <a:r>
              <a:rPr lang="en-US" altLang="en-US" sz="1400" b="1" dirty="0">
                <a:solidFill>
                  <a:srgbClr val="007800"/>
                </a:solidFill>
              </a:rPr>
              <a:t>THE HOLDING</a:t>
            </a:r>
          </a:p>
          <a:p>
            <a:pPr>
              <a:lnSpc>
                <a:spcPct val="85000"/>
              </a:lnSpc>
            </a:pPr>
            <a:r>
              <a:rPr lang="en-US" altLang="en-US" sz="1400" b="1" dirty="0">
                <a:solidFill>
                  <a:srgbClr val="007800"/>
                </a:solidFill>
              </a:rPr>
              <a:t>AREA OVERLAPS</a:t>
            </a:r>
          </a:p>
          <a:p>
            <a:pPr>
              <a:lnSpc>
                <a:spcPct val="85000"/>
              </a:lnSpc>
            </a:pPr>
            <a:r>
              <a:rPr lang="en-US" altLang="en-US" sz="1400" b="1" dirty="0">
                <a:solidFill>
                  <a:srgbClr val="007800"/>
                </a:solidFill>
              </a:rPr>
              <a:t>NO COURSE</a:t>
            </a:r>
          </a:p>
          <a:p>
            <a:pPr>
              <a:lnSpc>
                <a:spcPct val="85000"/>
              </a:lnSpc>
            </a:pPr>
            <a:r>
              <a:rPr lang="en-US" altLang="en-US" sz="1400" b="1" dirty="0">
                <a:solidFill>
                  <a:srgbClr val="007800"/>
                </a:solidFill>
              </a:rPr>
              <a:t>SIGNAL ZONE</a:t>
            </a:r>
          </a:p>
        </p:txBody>
      </p:sp>
      <p:sp>
        <p:nvSpPr>
          <p:cNvPr id="10254" name="Rectangle 19"/>
          <p:cNvSpPr>
            <a:spLocks noChangeArrowheads="1"/>
          </p:cNvSpPr>
          <p:nvPr/>
        </p:nvSpPr>
        <p:spPr bwMode="auto">
          <a:xfrm>
            <a:off x="6418263" y="2017713"/>
            <a:ext cx="2021387" cy="642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 sz="1400" b="1" dirty="0">
                <a:solidFill>
                  <a:srgbClr val="FF0000"/>
                </a:solidFill>
              </a:rPr>
              <a:t>HOLDING FIX INSIDE</a:t>
            </a:r>
          </a:p>
          <a:p>
            <a:pPr>
              <a:lnSpc>
                <a:spcPct val="85000"/>
              </a:lnSpc>
            </a:pPr>
            <a:r>
              <a:rPr lang="en-US" altLang="en-US" sz="1400" b="1" dirty="0">
                <a:solidFill>
                  <a:srgbClr val="FF0000"/>
                </a:solidFill>
              </a:rPr>
              <a:t>NO COURSE SIGNAL</a:t>
            </a:r>
          </a:p>
          <a:p>
            <a:pPr>
              <a:lnSpc>
                <a:spcPct val="85000"/>
              </a:lnSpc>
            </a:pPr>
            <a:r>
              <a:rPr lang="en-US" altLang="en-US" sz="1400" b="1" dirty="0">
                <a:solidFill>
                  <a:srgbClr val="FF0000"/>
                </a:solidFill>
              </a:rPr>
              <a:t>ZONE</a:t>
            </a:r>
          </a:p>
        </p:txBody>
      </p:sp>
      <p:sp>
        <p:nvSpPr>
          <p:cNvPr id="10255" name="AutoShape 20"/>
          <p:cNvSpPr>
            <a:spLocks noChangeArrowheads="1"/>
          </p:cNvSpPr>
          <p:nvPr/>
        </p:nvSpPr>
        <p:spPr bwMode="blackWhite">
          <a:xfrm>
            <a:off x="5424488" y="3519488"/>
            <a:ext cx="249237" cy="273050"/>
          </a:xfrm>
          <a:prstGeom prst="triangle">
            <a:avLst>
              <a:gd name="adj" fmla="val 49995"/>
            </a:avLst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400"/>
          </a:p>
        </p:txBody>
      </p:sp>
      <p:sp>
        <p:nvSpPr>
          <p:cNvPr id="10256" name="AutoShape 21"/>
          <p:cNvSpPr>
            <a:spLocks noChangeArrowheads="1"/>
          </p:cNvSpPr>
          <p:nvPr/>
        </p:nvSpPr>
        <p:spPr bwMode="blackWhite">
          <a:xfrm>
            <a:off x="3206750" y="3529013"/>
            <a:ext cx="249238" cy="273050"/>
          </a:xfrm>
          <a:prstGeom prst="triangle">
            <a:avLst>
              <a:gd name="adj" fmla="val 49995"/>
            </a:avLst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400"/>
          </a:p>
        </p:txBody>
      </p:sp>
      <p:sp>
        <p:nvSpPr>
          <p:cNvPr id="10257" name="Freeform 22"/>
          <p:cNvSpPr>
            <a:spLocks/>
          </p:cNvSpPr>
          <p:nvPr/>
        </p:nvSpPr>
        <p:spPr bwMode="auto">
          <a:xfrm>
            <a:off x="2344738" y="3560763"/>
            <a:ext cx="157162" cy="263525"/>
          </a:xfrm>
          <a:custGeom>
            <a:avLst/>
            <a:gdLst>
              <a:gd name="T0" fmla="*/ 0 w 99"/>
              <a:gd name="T1" fmla="*/ 0 h 166"/>
              <a:gd name="T2" fmla="*/ 2147483646 w 99"/>
              <a:gd name="T3" fmla="*/ 2147483646 h 166"/>
              <a:gd name="T4" fmla="*/ 0 w 99"/>
              <a:gd name="T5" fmla="*/ 2147483646 h 166"/>
              <a:gd name="T6" fmla="*/ 0 60000 65536"/>
              <a:gd name="T7" fmla="*/ 0 60000 65536"/>
              <a:gd name="T8" fmla="*/ 0 60000 65536"/>
              <a:gd name="T9" fmla="*/ 0 w 99"/>
              <a:gd name="T10" fmla="*/ 0 h 166"/>
              <a:gd name="T11" fmla="*/ 99 w 99"/>
              <a:gd name="T12" fmla="*/ 166 h 1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9" h="166">
                <a:moveTo>
                  <a:pt x="0" y="0"/>
                </a:moveTo>
                <a:lnTo>
                  <a:pt x="98" y="75"/>
                </a:lnTo>
                <a:lnTo>
                  <a:pt x="0" y="165"/>
                </a:lnTo>
              </a:path>
            </a:pathLst>
          </a:custGeom>
          <a:noFill/>
          <a:ln w="25400" cap="rnd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8" name="Freeform 23"/>
          <p:cNvSpPr>
            <a:spLocks/>
          </p:cNvSpPr>
          <p:nvPr/>
        </p:nvSpPr>
        <p:spPr bwMode="auto">
          <a:xfrm>
            <a:off x="6261100" y="3559175"/>
            <a:ext cx="157163" cy="263525"/>
          </a:xfrm>
          <a:custGeom>
            <a:avLst/>
            <a:gdLst>
              <a:gd name="T0" fmla="*/ 2147483646 w 99"/>
              <a:gd name="T1" fmla="*/ 0 h 166"/>
              <a:gd name="T2" fmla="*/ 0 w 99"/>
              <a:gd name="T3" fmla="*/ 2147483646 h 166"/>
              <a:gd name="T4" fmla="*/ 2147483646 w 99"/>
              <a:gd name="T5" fmla="*/ 2147483646 h 166"/>
              <a:gd name="T6" fmla="*/ 0 60000 65536"/>
              <a:gd name="T7" fmla="*/ 0 60000 65536"/>
              <a:gd name="T8" fmla="*/ 0 60000 65536"/>
              <a:gd name="T9" fmla="*/ 0 w 99"/>
              <a:gd name="T10" fmla="*/ 0 h 166"/>
              <a:gd name="T11" fmla="*/ 99 w 99"/>
              <a:gd name="T12" fmla="*/ 166 h 1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9" h="166">
                <a:moveTo>
                  <a:pt x="98" y="0"/>
                </a:moveTo>
                <a:lnTo>
                  <a:pt x="0" y="75"/>
                </a:lnTo>
                <a:lnTo>
                  <a:pt x="98" y="165"/>
                </a:lnTo>
              </a:path>
            </a:pathLst>
          </a:custGeom>
          <a:noFill/>
          <a:ln w="25400" cap="rnd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9" name="Line 24"/>
          <p:cNvSpPr>
            <a:spLocks noChangeShapeType="1"/>
          </p:cNvSpPr>
          <p:nvPr/>
        </p:nvSpPr>
        <p:spPr bwMode="auto">
          <a:xfrm flipV="1">
            <a:off x="1952625" y="3894138"/>
            <a:ext cx="344488" cy="666750"/>
          </a:xfrm>
          <a:prstGeom prst="line">
            <a:avLst/>
          </a:prstGeom>
          <a:noFill/>
          <a:ln w="25400">
            <a:solidFill>
              <a:srgbClr val="007800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0" name="Line 25"/>
          <p:cNvSpPr>
            <a:spLocks noChangeShapeType="1"/>
          </p:cNvSpPr>
          <p:nvPr/>
        </p:nvSpPr>
        <p:spPr bwMode="auto">
          <a:xfrm flipV="1">
            <a:off x="6046788" y="3819525"/>
            <a:ext cx="344487" cy="6667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1" name="Line 26"/>
          <p:cNvSpPr>
            <a:spLocks noChangeShapeType="1"/>
          </p:cNvSpPr>
          <p:nvPr/>
        </p:nvSpPr>
        <p:spPr bwMode="auto">
          <a:xfrm flipH="1">
            <a:off x="5715000" y="2690813"/>
            <a:ext cx="679450" cy="3698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2" name="Line 27"/>
          <p:cNvSpPr>
            <a:spLocks noChangeShapeType="1"/>
          </p:cNvSpPr>
          <p:nvPr/>
        </p:nvSpPr>
        <p:spPr bwMode="auto">
          <a:xfrm>
            <a:off x="3440113" y="3000375"/>
            <a:ext cx="274637" cy="523875"/>
          </a:xfrm>
          <a:prstGeom prst="line">
            <a:avLst/>
          </a:prstGeom>
          <a:noFill/>
          <a:ln w="25400">
            <a:solidFill>
              <a:srgbClr val="007800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3" name="Rectangle 28"/>
          <p:cNvSpPr>
            <a:spLocks noChangeArrowheads="1"/>
          </p:cNvSpPr>
          <p:nvPr/>
        </p:nvSpPr>
        <p:spPr bwMode="auto">
          <a:xfrm>
            <a:off x="1238250" y="4565650"/>
            <a:ext cx="1832233" cy="459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 sz="1400" b="1" dirty="0">
                <a:solidFill>
                  <a:srgbClr val="007800"/>
                </a:solidFill>
              </a:rPr>
              <a:t>HOLDING COURSE</a:t>
            </a:r>
          </a:p>
          <a:p>
            <a:pPr>
              <a:lnSpc>
                <a:spcPct val="85000"/>
              </a:lnSpc>
            </a:pPr>
            <a:r>
              <a:rPr lang="en-US" altLang="en-US" sz="1400" b="1" dirty="0">
                <a:solidFill>
                  <a:srgbClr val="007800"/>
                </a:solidFill>
              </a:rPr>
              <a:t>TOWARD NAVAID</a:t>
            </a:r>
          </a:p>
        </p:txBody>
      </p:sp>
      <p:sp>
        <p:nvSpPr>
          <p:cNvPr id="10264" name="Rectangle 29"/>
          <p:cNvSpPr>
            <a:spLocks noChangeArrowheads="1"/>
          </p:cNvSpPr>
          <p:nvPr/>
        </p:nvSpPr>
        <p:spPr bwMode="auto">
          <a:xfrm>
            <a:off x="5295900" y="4586288"/>
            <a:ext cx="1832233" cy="459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 sz="1400" b="1" dirty="0">
                <a:solidFill>
                  <a:srgbClr val="FF0000"/>
                </a:solidFill>
              </a:rPr>
              <a:t>HOLDING COURSE</a:t>
            </a:r>
          </a:p>
          <a:p>
            <a:pPr>
              <a:lnSpc>
                <a:spcPct val="85000"/>
              </a:lnSpc>
            </a:pPr>
            <a:r>
              <a:rPr lang="en-US" altLang="en-US" sz="1400" b="1" dirty="0">
                <a:solidFill>
                  <a:srgbClr val="FF0000"/>
                </a:solidFill>
              </a:rPr>
              <a:t>TOWARD NAVAID</a:t>
            </a:r>
          </a:p>
        </p:txBody>
      </p:sp>
      <p:sp>
        <p:nvSpPr>
          <p:cNvPr id="10265" name="Rectangle 30"/>
          <p:cNvSpPr>
            <a:spLocks noChangeArrowheads="1"/>
          </p:cNvSpPr>
          <p:nvPr/>
        </p:nvSpPr>
        <p:spPr bwMode="blackWhite">
          <a:xfrm>
            <a:off x="3839926" y="4037806"/>
            <a:ext cx="1411287" cy="466725"/>
          </a:xfrm>
          <a:prstGeom prst="rect">
            <a:avLst/>
          </a:prstGeom>
          <a:solidFill>
            <a:schemeClr val="bg1"/>
          </a:solidFill>
          <a:ln w="12700">
            <a:solidFill>
              <a:srgbClr val="B2B2B2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altLang="en-US" sz="1400" b="1" dirty="0">
                <a:solidFill>
                  <a:srgbClr val="FF0000"/>
                </a:solidFill>
              </a:rPr>
              <a:t>NO COURSE</a:t>
            </a:r>
          </a:p>
          <a:p>
            <a:pPr algn="ctr">
              <a:lnSpc>
                <a:spcPct val="85000"/>
              </a:lnSpc>
            </a:pPr>
            <a:r>
              <a:rPr lang="en-US" altLang="en-US" sz="1400" b="1" dirty="0">
                <a:solidFill>
                  <a:srgbClr val="FF0000"/>
                </a:solidFill>
              </a:rPr>
              <a:t>SIGNAL ZONE</a:t>
            </a:r>
          </a:p>
        </p:txBody>
      </p:sp>
      <p:sp>
        <p:nvSpPr>
          <p:cNvPr id="10266" name="Rectangle 31"/>
          <p:cNvSpPr>
            <a:spLocks noChangeArrowheads="1"/>
          </p:cNvSpPr>
          <p:nvPr/>
        </p:nvSpPr>
        <p:spPr bwMode="auto">
          <a:xfrm>
            <a:off x="3092450" y="3265488"/>
            <a:ext cx="46037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 sz="1400" b="1">
                <a:solidFill>
                  <a:schemeClr val="bg1"/>
                </a:solidFill>
              </a:rPr>
              <a:t>FIX</a:t>
            </a:r>
          </a:p>
        </p:txBody>
      </p:sp>
      <p:sp>
        <p:nvSpPr>
          <p:cNvPr id="10267" name="Rectangle 32"/>
          <p:cNvSpPr>
            <a:spLocks noChangeArrowheads="1"/>
          </p:cNvSpPr>
          <p:nvPr/>
        </p:nvSpPr>
        <p:spPr bwMode="auto">
          <a:xfrm>
            <a:off x="3614738" y="3013075"/>
            <a:ext cx="930832" cy="276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 sz="1400" b="1" dirty="0">
                <a:solidFill>
                  <a:srgbClr val="FF0000"/>
                </a:solidFill>
              </a:rPr>
              <a:t>VORTAC</a:t>
            </a:r>
          </a:p>
        </p:txBody>
      </p:sp>
      <p:sp>
        <p:nvSpPr>
          <p:cNvPr id="10268" name="Rectangle 33"/>
          <p:cNvSpPr>
            <a:spLocks noChangeArrowheads="1"/>
          </p:cNvSpPr>
          <p:nvPr/>
        </p:nvSpPr>
        <p:spPr bwMode="auto">
          <a:xfrm>
            <a:off x="5268913" y="3263900"/>
            <a:ext cx="46037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 sz="1400" b="1">
                <a:solidFill>
                  <a:schemeClr val="bg1"/>
                </a:solidFill>
              </a:rPr>
              <a:t>FIX</a:t>
            </a:r>
          </a:p>
        </p:txBody>
      </p:sp>
      <p:sp>
        <p:nvSpPr>
          <p:cNvPr id="10269" name="Line 34"/>
          <p:cNvSpPr>
            <a:spLocks noChangeShapeType="1"/>
          </p:cNvSpPr>
          <p:nvPr/>
        </p:nvSpPr>
        <p:spPr bwMode="auto">
          <a:xfrm>
            <a:off x="1393825" y="2906713"/>
            <a:ext cx="1809750" cy="714375"/>
          </a:xfrm>
          <a:prstGeom prst="line">
            <a:avLst/>
          </a:prstGeom>
          <a:noFill/>
          <a:ln w="25400">
            <a:solidFill>
              <a:srgbClr val="0078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2138" y="3464182"/>
            <a:ext cx="460678" cy="402712"/>
          </a:xfrm>
          <a:prstGeom prst="rect">
            <a:avLst/>
          </a:prstGeom>
        </p:spPr>
      </p:pic>
      <p:sp>
        <p:nvSpPr>
          <p:cNvPr id="3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945394" y="6336792"/>
            <a:ext cx="569955" cy="274320"/>
          </a:xfrm>
        </p:spPr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890538"/>
      </p:ext>
    </p:extLst>
  </p:cSld>
  <p:clrMapOvr>
    <a:masterClrMapping/>
  </p:clrMapOvr>
</p:sld>
</file>

<file path=ppt/theme/theme1.xml><?xml version="1.0" encoding="utf-8"?>
<a:theme xmlns:a="http://schemas.openxmlformats.org/drawingml/2006/main" name="2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8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noFill/>
        <a:ln w="38100" cap="flat" cmpd="sng" algn="ctr">
          <a:solidFill>
            <a:srgbClr val="00206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noFill/>
        <a:ln w="31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f0e10e1-3e2d-4cb5-bdd3-156dacd9dc33">WEXTPJNUKPJZ-1215587825-11898</_dlc_DocId>
    <_dlc_DocIdUrl xmlns="4f0e10e1-3e2d-4cb5-bdd3-156dacd9dc33">
      <Url>https://ksn2.faa.gov/stt/TTPPM/ER24/_layouts/15/DocIdRedir.aspx?ID=WEXTPJNUKPJZ-1215587825-11898</Url>
      <Description>WEXTPJNUKPJZ-1215587825-11898</Description>
    </_dlc_DocIdUrl>
  </documentManagement>
</p:properties>
</file>

<file path=customXml/item3.xml><?xml version="1.0" encoding="utf-8"?>
<WrappedLabelHistory xmlns:xsi="http://www.w3.org/2001/XMLSchema-instance" xmlns:xsd="http://www.w3.org/2001/XMLSchema" xmlns="http://www.boldonjames.com/2016/02/Classifier/internal/wrappedLabelHistory">
  <Value>PD94bWwgdmVyc2lvbj0iMS4wIiBlbmNvZGluZz0idXMtYXNjaWkiPz48bGFiZWxIaXN0b3J5IHhtbG5zOnhzaT0iaHR0cDovL3d3dy53My5vcmcvMjAwMS9YTUxTY2hlbWEtaW5zdGFuY2UiIHhtbG5zOnhzZD0iaHR0cDovL3d3dy53My5vcmcvMjAwMS9YTUxTY2hlbWEiIHhtbG5zPSJodHRwOi8vd3d3LmJvbGRvbmphbWVzLmNvbS8yMDE2LzAyL0NsYXNzaWZpZXIvaW50ZXJuYWwvbGFiZWxIaXN0b3J5Ij48aXRlbT48c2lzbCBzaXNsVmVyc2lvbj0iMCIgcG9saWN5PSJjOGQ1NzYwZS02MzhhLTQ3ZTgtOWUyZS0xMjI2YzJjYjI2OGQiIG9yaWdpbj0idXNlclNlbGVjdGVkIj48ZWxlbWVudCB1aWQ9IjQyODM0YmZiLTFlYzEtNGJlYi1iZDY0LWViODNmYjNjYjNmMyIgdmFsdWU9IiIgeG1sbnM9Imh0dHA6Ly93d3cuYm9sZG9uamFtZXMuY29tLzIwMDgvMDEvc2llL2ludGVybmFsL2xhYmVsIiAvPjwvc2lzbD48VXNlck5hbWU+TEVJRE9TLUNPUlBcaHVudGxleWE8L1VzZXJOYW1lPjxEYXRlVGltZT44LzIvMjAxOSAxOjI5OjE2IFBNPC9EYXRlVGltZT48TGFiZWxTdHJpbmc+VW5yZXN0cmljdGVkPC9MYWJlbFN0cmluZz48L2l0ZW0+PC9sYWJlbEhpc3Rvcnk+</Value>
</WrappedLabelHistory>
</file>

<file path=customXml/item4.xml><?xml version="1.0" encoding="utf-8"?>
<sisl xmlns:xsi="http://www.w3.org/2001/XMLSchema-instance" xmlns:xsd="http://www.w3.org/2001/XMLSchema" xmlns="http://www.boldonjames.com/2008/01/sie/internal/label" sislVersion="0" policy="c8d5760e-638a-47e8-9e2e-1226c2cb268d" origin="userSelected">
  <element uid="42834bfb-1ec1-4beb-bd64-eb83fb3cb3f3" value=""/>
</sisl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FAFDB35B5AD34C89EBE32B06747F48" ma:contentTypeVersion="0" ma:contentTypeDescription="Create a new document." ma:contentTypeScope="" ma:versionID="e72e5cf3a644bd3c2a76949ef822e5f3">
  <xsd:schema xmlns:xsd="http://www.w3.org/2001/XMLSchema" xmlns:xs="http://www.w3.org/2001/XMLSchema" xmlns:p="http://schemas.microsoft.com/office/2006/metadata/properties" xmlns:ns2="4f0e10e1-3e2d-4cb5-bdd3-156dacd9dc33" targetNamespace="http://schemas.microsoft.com/office/2006/metadata/properties" ma:root="true" ma:fieldsID="b03bf376aeaf2378700ad64a9a2727c9" ns2:_="">
    <xsd:import namespace="4f0e10e1-3e2d-4cb5-bdd3-156dacd9dc3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0e10e1-3e2d-4cb5-bdd3-156dacd9dc3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6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C598552A-FA96-4857-BFC9-7EDD14FA581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AFE9206-FC71-4861-847A-4B6B3420918A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c9d3951b-c0b3-413d-9ae1-2b2887eb6f1c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AC99F40-C473-4C54-ADCC-DC3CEEAFFB10}">
  <ds:schemaRefs>
    <ds:schemaRef ds:uri="http://www.w3.org/2001/XMLSchema"/>
    <ds:schemaRef ds:uri="http://www.boldonjames.com/2016/02/Classifier/internal/wrappedLabelHistory"/>
  </ds:schemaRefs>
</ds:datastoreItem>
</file>

<file path=customXml/itemProps4.xml><?xml version="1.0" encoding="utf-8"?>
<ds:datastoreItem xmlns:ds="http://schemas.openxmlformats.org/officeDocument/2006/customXml" ds:itemID="{EC3B3324-0A36-4EAB-B729-8000871D5F1E}">
  <ds:schemaRefs>
    <ds:schemaRef ds:uri="http://www.w3.org/2001/XMLSchema"/>
    <ds:schemaRef ds:uri="http://www.boldonjames.com/2008/01/sie/internal/label"/>
  </ds:schemaRefs>
</ds:datastoreItem>
</file>

<file path=customXml/itemProps5.xml><?xml version="1.0" encoding="utf-8"?>
<ds:datastoreItem xmlns:ds="http://schemas.openxmlformats.org/officeDocument/2006/customXml" ds:itemID="{1E115A34-E304-4FDE-857F-5C7B8A64A180}"/>
</file>

<file path=customXml/itemProps6.xml><?xml version="1.0" encoding="utf-8"?>
<ds:datastoreItem xmlns:ds="http://schemas.openxmlformats.org/officeDocument/2006/customXml" ds:itemID="{6EAE3D38-02CD-442C-ACE8-3CC351719D0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25076</TotalTime>
  <Words>1141</Words>
  <Application>Microsoft Office PowerPoint</Application>
  <PresentationFormat>On-screen Show (4:3)</PresentationFormat>
  <Paragraphs>308</Paragraphs>
  <Slides>35</Slides>
  <Notes>35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Courier New</vt:lpstr>
      <vt:lpstr>Times New Roman</vt:lpstr>
      <vt:lpstr>Wingdings</vt:lpstr>
      <vt:lpstr>2_Custom Design</vt:lpstr>
      <vt:lpstr>8_Custom Design</vt:lpstr>
      <vt:lpstr>A&amp;L Express Graphic</vt:lpstr>
      <vt:lpstr>Photoshop.Image.8</vt:lpstr>
      <vt:lpstr>PowerPoint Presentation</vt:lpstr>
      <vt:lpstr>PowerPoint Presentation</vt:lpstr>
      <vt:lpstr>Definitions</vt:lpstr>
      <vt:lpstr>Knowledge Check</vt:lpstr>
      <vt:lpstr>Turns</vt:lpstr>
      <vt:lpstr>Airspeed</vt:lpstr>
      <vt:lpstr>Standard Leg Lengths</vt:lpstr>
      <vt:lpstr>No-Course-Signal Zone</vt:lpstr>
      <vt:lpstr>DME Holding Toward the NAVAID </vt:lpstr>
      <vt:lpstr>DME Holding Away From the NAVAID </vt:lpstr>
      <vt:lpstr>Holding at an Unmonitored NAVAID</vt:lpstr>
      <vt:lpstr>Holding Pattern Protected Airspace</vt:lpstr>
      <vt:lpstr>Holding Flight Path Deviation </vt:lpstr>
      <vt:lpstr>Knowledge Check</vt:lpstr>
      <vt:lpstr>Clearance to Holding Fix</vt:lpstr>
      <vt:lpstr>Clearance Limit</vt:lpstr>
      <vt:lpstr>Visual Holding Fix Examples</vt:lpstr>
      <vt:lpstr>Knowledge Check</vt:lpstr>
      <vt:lpstr>Knowledge Check</vt:lpstr>
      <vt:lpstr>Charted Holding Pattern</vt:lpstr>
      <vt:lpstr>Unpublished Holding</vt:lpstr>
      <vt:lpstr>Holding Instructions -  Clearance Limit Issued First</vt:lpstr>
      <vt:lpstr>Knowledge Check</vt:lpstr>
      <vt:lpstr>Clearance Beyond Fix</vt:lpstr>
      <vt:lpstr>Knowledge Check</vt:lpstr>
      <vt:lpstr>Knowledge Check</vt:lpstr>
      <vt:lpstr>Expect Further Clearance (time)</vt:lpstr>
      <vt:lpstr>Knowledge Check</vt:lpstr>
      <vt:lpstr>Delays</vt:lpstr>
      <vt:lpstr>Indefinite Delays </vt:lpstr>
      <vt:lpstr>Additional Delays </vt:lpstr>
      <vt:lpstr>Knowledge Check</vt:lpstr>
      <vt:lpstr>Knowledge Check</vt:lpstr>
      <vt:lpstr>Lesson Summary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RADIO AND INTERPHONE COMMUNICATION</dc:title>
  <dc:creator>John Roux</dc:creator>
  <cp:lastModifiedBy>Nicholson, Nancy A-CTR (FAA)</cp:lastModifiedBy>
  <cp:revision>695</cp:revision>
  <dcterms:created xsi:type="dcterms:W3CDTF">1995-06-17T23:31:02Z</dcterms:created>
  <dcterms:modified xsi:type="dcterms:W3CDTF">2022-08-08T15:11:11Z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25237bba-22b8-4bec-a47e-9107a8eaf6aa</vt:lpwstr>
  </property>
  <property fmtid="{D5CDD505-2E9C-101B-9397-08002B2CF9AE}" pid="3" name="bjSaver">
    <vt:lpwstr>nAFgvCsYDVYf5XXx5wFs3z9OzyqVTT+J</vt:lpwstr>
  </property>
  <property fmtid="{D5CDD505-2E9C-101B-9397-08002B2CF9AE}" pid="4" name="bjDocumentLabelXML">
    <vt:lpwstr>&lt;?xml version="1.0" encoding="us-ascii"?&gt;&lt;sisl xmlns:xsi="http://www.w3.org/2001/XMLSchema-instance" xmlns:xsd="http://www.w3.org/2001/XMLSchema" sislVersion="0" policy="c8d5760e-638a-47e8-9e2e-1226c2cb268d" origin="userSelected" xmlns="http://www.boldonj</vt:lpwstr>
  </property>
  <property fmtid="{D5CDD505-2E9C-101B-9397-08002B2CF9AE}" pid="5" name="bjDocumentLabelXML-0">
    <vt:lpwstr>ames.com/2008/01/sie/internal/label"&gt;&lt;element uid="42834bfb-1ec1-4beb-bd64-eb83fb3cb3f3" value="" /&gt;&lt;/sisl&gt;</vt:lpwstr>
  </property>
  <property fmtid="{D5CDD505-2E9C-101B-9397-08002B2CF9AE}" pid="6" name="bjDocumentSecurityLabel">
    <vt:lpwstr>Unrestricted</vt:lpwstr>
  </property>
  <property fmtid="{D5CDD505-2E9C-101B-9397-08002B2CF9AE}" pid="7" name="bjLabelHistoryID">
    <vt:lpwstr>{7AC99F40-C473-4C54-ADCC-DC3CEEAFFB10}</vt:lpwstr>
  </property>
  <property fmtid="{D5CDD505-2E9C-101B-9397-08002B2CF9AE}" pid="8" name="ContentTypeId">
    <vt:lpwstr>0x0101003DFAFDB35B5AD34C89EBE32B06747F48</vt:lpwstr>
  </property>
  <property fmtid="{D5CDD505-2E9C-101B-9397-08002B2CF9AE}" pid="9" name="_dlc_DocIdItemGuid">
    <vt:lpwstr>d0797947-aad4-4625-9cf1-da0f15a410c5</vt:lpwstr>
  </property>
</Properties>
</file>