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slides/slide61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presentation.xml" ContentType="application/vnd.openxmlformats-officedocument.presentationml.presentation.main+xml"/>
  <Override PartName="/ppt/slides/slide60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4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5.xml" ContentType="application/vnd.openxmlformats-officedocument.presentationml.slide+xml"/>
  <Override PartName="/ppt/slides/slide53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9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8.xml" ContentType="application/vnd.openxmlformats-officedocument.presentationml.notesSlid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200" r:id="rId6"/>
    <p:sldMasterId id="2147484162" r:id="rId7"/>
    <p:sldMasterId id="2147484233" r:id="rId8"/>
  </p:sldMasterIdLst>
  <p:notesMasterIdLst>
    <p:notesMasterId r:id="rId74"/>
  </p:notesMasterIdLst>
  <p:handoutMasterIdLst>
    <p:handoutMasterId r:id="rId75"/>
  </p:handoutMasterIdLst>
  <p:sldIdLst>
    <p:sldId id="411" r:id="rId9"/>
    <p:sldId id="352" r:id="rId10"/>
    <p:sldId id="353" r:id="rId11"/>
    <p:sldId id="354" r:id="rId12"/>
    <p:sldId id="388" r:id="rId13"/>
    <p:sldId id="356" r:id="rId14"/>
    <p:sldId id="358" r:id="rId15"/>
    <p:sldId id="326" r:id="rId16"/>
    <p:sldId id="327" r:id="rId17"/>
    <p:sldId id="407" r:id="rId18"/>
    <p:sldId id="398" r:id="rId19"/>
    <p:sldId id="404" r:id="rId20"/>
    <p:sldId id="408" r:id="rId21"/>
    <p:sldId id="413" r:id="rId22"/>
    <p:sldId id="264" r:id="rId23"/>
    <p:sldId id="416" r:id="rId24"/>
    <p:sldId id="266" r:id="rId25"/>
    <p:sldId id="268" r:id="rId26"/>
    <p:sldId id="330" r:id="rId27"/>
    <p:sldId id="412" r:id="rId28"/>
    <p:sldId id="269" r:id="rId29"/>
    <p:sldId id="361" r:id="rId30"/>
    <p:sldId id="400" r:id="rId31"/>
    <p:sldId id="342" r:id="rId32"/>
    <p:sldId id="272" r:id="rId33"/>
    <p:sldId id="289" r:id="rId34"/>
    <p:sldId id="328" r:id="rId35"/>
    <p:sldId id="362" r:id="rId36"/>
    <p:sldId id="409" r:id="rId37"/>
    <p:sldId id="276" r:id="rId38"/>
    <p:sldId id="364" r:id="rId39"/>
    <p:sldId id="403" r:id="rId40"/>
    <p:sldId id="365" r:id="rId41"/>
    <p:sldId id="390" r:id="rId42"/>
    <p:sldId id="331" r:id="rId43"/>
    <p:sldId id="332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410" r:id="rId52"/>
    <p:sldId id="333" r:id="rId53"/>
    <p:sldId id="334" r:id="rId54"/>
    <p:sldId id="415" r:id="rId55"/>
    <p:sldId id="376" r:id="rId56"/>
    <p:sldId id="402" r:id="rId57"/>
    <p:sldId id="392" r:id="rId58"/>
    <p:sldId id="393" r:id="rId59"/>
    <p:sldId id="307" r:id="rId60"/>
    <p:sldId id="395" r:id="rId61"/>
    <p:sldId id="394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36" r:id="rId70"/>
    <p:sldId id="335" r:id="rId71"/>
    <p:sldId id="384" r:id="rId72"/>
    <p:sldId id="386" r:id="rId7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53C9BD-0F82-4BC7-8CC7-8BB0E9428CE1}">
          <p14:sldIdLst>
            <p14:sldId id="411"/>
          </p14:sldIdLst>
        </p14:section>
        <p14:section name="IAP Chart" id="{8C6672F3-27A9-4DD9-A9F5-5AFD59B94015}">
          <p14:sldIdLst>
            <p14:sldId id="352"/>
            <p14:sldId id="353"/>
            <p14:sldId id="354"/>
            <p14:sldId id="388"/>
            <p14:sldId id="356"/>
            <p14:sldId id="358"/>
            <p14:sldId id="326"/>
            <p14:sldId id="327"/>
            <p14:sldId id="407"/>
            <p14:sldId id="398"/>
            <p14:sldId id="404"/>
            <p14:sldId id="408"/>
            <p14:sldId id="413"/>
            <p14:sldId id="264"/>
            <p14:sldId id="416"/>
            <p14:sldId id="266"/>
            <p14:sldId id="268"/>
            <p14:sldId id="330"/>
            <p14:sldId id="412"/>
            <p14:sldId id="269"/>
            <p14:sldId id="361"/>
            <p14:sldId id="400"/>
            <p14:sldId id="342"/>
            <p14:sldId id="272"/>
            <p14:sldId id="289"/>
            <p14:sldId id="328"/>
          </p14:sldIdLst>
        </p14:section>
        <p14:section name="Approach Requirements" id="{1E662D8E-43A6-46BB-A4E0-A6944A5481B3}">
          <p14:sldIdLst>
            <p14:sldId id="362"/>
            <p14:sldId id="409"/>
            <p14:sldId id="276"/>
            <p14:sldId id="364"/>
            <p14:sldId id="403"/>
            <p14:sldId id="365"/>
            <p14:sldId id="390"/>
            <p14:sldId id="331"/>
            <p14:sldId id="332"/>
          </p14:sldIdLst>
        </p14:section>
        <p14:section name="Approach Procedures" id="{E69F8110-7428-4639-96CA-B0B7F6B9084E}">
          <p14:sldIdLst>
            <p14:sldId id="368"/>
            <p14:sldId id="369"/>
            <p14:sldId id="370"/>
            <p14:sldId id="371"/>
            <p14:sldId id="372"/>
            <p14:sldId id="373"/>
            <p14:sldId id="374"/>
            <p14:sldId id="410"/>
            <p14:sldId id="333"/>
            <p14:sldId id="334"/>
            <p14:sldId id="415"/>
            <p14:sldId id="376"/>
            <p14:sldId id="402"/>
            <p14:sldId id="392"/>
            <p14:sldId id="393"/>
            <p14:sldId id="307"/>
            <p14:sldId id="395"/>
            <p14:sldId id="394"/>
            <p14:sldId id="377"/>
            <p14:sldId id="378"/>
            <p14:sldId id="379"/>
            <p14:sldId id="380"/>
            <p14:sldId id="381"/>
            <p14:sldId id="382"/>
            <p14:sldId id="383"/>
            <p14:sldId id="336"/>
            <p14:sldId id="335"/>
            <p14:sldId id="384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tley, Alan P. [US-US][NON-EMP]" initials="HAP[" lastIdx="2" clrIdx="0">
    <p:extLst>
      <p:ext uri="{19B8F6BF-5375-455C-9EA6-DF929625EA0E}">
        <p15:presenceInfo xmlns:p15="http://schemas.microsoft.com/office/powerpoint/2012/main" userId="S-1-5-21-727274380-931424960-1827182208-1387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608"/>
    <a:srgbClr val="3BCCFF"/>
    <a:srgbClr val="1077B6"/>
    <a:srgbClr val="008700"/>
    <a:srgbClr val="CC3300"/>
    <a:srgbClr val="CC9900"/>
    <a:srgbClr val="FF9900"/>
    <a:srgbClr val="FFCC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589" autoAdjust="0"/>
  </p:normalViewPr>
  <p:slideViewPr>
    <p:cSldViewPr snapToGrid="0">
      <p:cViewPr varScale="1">
        <p:scale>
          <a:sx n="85" d="100"/>
          <a:sy n="85" d="100"/>
        </p:scale>
        <p:origin x="90" y="75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3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viewProps" Target="viewProps.xml"/><Relationship Id="rId81" Type="http://schemas.openxmlformats.org/officeDocument/2006/relationships/customXml" Target="../customXml/item6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panose="02020603050405020304" pitchFamily="18" charset="0"/>
              </a:defRPr>
            </a:lvl1pPr>
          </a:lstStyle>
          <a:p>
            <a:fld id="{CBACF08C-72CD-4CDF-B849-B5538FCB2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586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 New Roman" panose="02020603050405020304" pitchFamily="18" charset="0"/>
              </a:defRPr>
            </a:lvl1pPr>
          </a:lstStyle>
          <a:p>
            <a:fld id="{C1F54768-60CC-404C-B068-66682834E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6297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704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80C628-4A9B-4086-A071-011857D05D75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54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08E314-836F-45A5-8297-3A0D94393AEA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46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C407E2-976D-489B-B6E6-6C5B210FEB36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05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69DBA5-16B4-424E-9CD9-AD27207FC108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27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2FF254-5B6B-49A6-B363-7241838BB1A3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33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B35B62-7A8D-4BD5-8978-2903D4293D6B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11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E26466-99B1-4713-BA38-A20F2E83CCFB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56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F8CDD4-1231-4CFF-B97A-BEA2FB45559E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25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E3D4F9-9EC8-402D-A160-8A8888726AE0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53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2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971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5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C61842-C089-405D-B2EA-84F58DA1D2BE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11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75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F18F9D-B857-41C8-90A3-169A8E7E0A9C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49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85DBB-FFA5-4749-AEB0-A6B502CF003B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8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04BBC3-7C83-409C-AFE2-7C88480BC6F1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56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D13281-9FDD-447E-A0A5-05DA9F550D5E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72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00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392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7596A8-F05B-466E-99BA-BD231296826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8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336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E8763D-3680-4B19-AA01-E4958797FF1F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26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550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0757D3-074C-41FF-B19B-6E0B71C8F35C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45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528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282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215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95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041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2731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94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7527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3841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3047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1095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000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0167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44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030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45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906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EDB9D7-1A39-4A18-A62C-E6DA0ADD92E3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46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55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2999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781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6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1DB-1DFA-451A-A0B1-AE5D0E4D8F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877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51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821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71E93D-8FC4-4681-8E8C-9170C17A2D1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63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71E93D-8FC4-4681-8E8C-9170C17A2D1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709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0678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376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195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9661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3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807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2719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1630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61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183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62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413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3598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066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4768-60CC-404C-B068-66682834ECA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1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8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6BC6E-5CF9-47EF-9EA3-8DDAF270EE24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1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1200" b="0" smtClean="0">
                <a:solidFill>
                  <a:srgbClr val="FFFFFF"/>
                </a:solidFill>
              </a:rPr>
              <a:pPr algn="r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28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34306"/>
            <a:ext cx="8050213" cy="4391025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 marL="320040" indent="-274320">
              <a:spcBef>
                <a:spcPts val="0"/>
              </a:spcBef>
              <a:spcAft>
                <a:spcPts val="1200"/>
              </a:spcAft>
              <a:defRPr sz="2400"/>
            </a:lvl2pPr>
            <a:lvl3pPr marL="685800" indent="-274320">
              <a:spcBef>
                <a:spcPts val="0"/>
              </a:spcBef>
              <a:spcAft>
                <a:spcPts val="1200"/>
              </a:spcAft>
              <a:defRPr sz="2400"/>
            </a:lvl3pPr>
            <a:lvl4pPr marL="1051560" indent="-274320">
              <a:spcBef>
                <a:spcPts val="0"/>
              </a:spcBef>
              <a:spcAft>
                <a:spcPts val="1200"/>
              </a:spcAft>
              <a:defRPr/>
            </a:lvl4pPr>
            <a:lvl5pPr marL="1417320" indent="-274320"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87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C2B1CAF-AFEF-4B53-8217-D2B173A0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b="0">
                <a:solidFill>
                  <a:schemeClr val="bg1"/>
                </a:solidFill>
              </a:defRPr>
            </a:lvl1pPr>
          </a:lstStyle>
          <a:p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5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5925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</a:t>
            </a:r>
            <a:r>
              <a:rPr lang="en-US" sz="4000" b="1" kern="1200" baseline="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A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Basic Concepts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C48BE-6D72-49DB-82A1-0BD42854B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428696"/>
            <a:ext cx="739812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7: Approaches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- 1.0 2022.08</a:t>
            </a:r>
          </a:p>
        </p:txBody>
      </p:sp>
    </p:spTree>
    <p:extLst>
      <p:ext uri="{BB962C8B-B14F-4D97-AF65-F5344CB8AC3E}">
        <p14:creationId xmlns:p14="http://schemas.microsoft.com/office/powerpoint/2010/main" val="426476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16EBF-5E8C-45DB-B6D2-B4C2C3A0D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510426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lesson, you will be able to… </a:t>
            </a:r>
            <a:r>
              <a:rPr lang="en-US" sz="2800" b="0" i="1" dirty="0"/>
              <a:t>(edit in master)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2557463"/>
            <a:ext cx="7972425" cy="26082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</p:spTree>
    <p:extLst>
      <p:ext uri="{BB962C8B-B14F-4D97-AF65-F5344CB8AC3E}">
        <p14:creationId xmlns:p14="http://schemas.microsoft.com/office/powerpoint/2010/main" val="37858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197864"/>
            <a:ext cx="8050213" cy="4391025"/>
          </a:xfrm>
        </p:spPr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B1CAF-AFEF-4B53-8217-D2B173A0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0BBCF-3CE9-4BB6-B6F8-65E6280B7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67759-6497-4226-BBD0-35CDE076E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5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7946136" y="6336792"/>
            <a:ext cx="566928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9E6BD9-17C4-4D5C-80AF-2FEF5795C4A7}" type="slidenum">
              <a:rPr lang="en-US" altLang="en-US" sz="1200" b="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434306"/>
            <a:ext cx="8050213" cy="4391025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 marL="320040" indent="-274320">
              <a:spcBef>
                <a:spcPts val="0"/>
              </a:spcBef>
              <a:spcAft>
                <a:spcPts val="1200"/>
              </a:spcAft>
              <a:defRPr sz="2400"/>
            </a:lvl2pPr>
            <a:lvl3pPr marL="685800" indent="-274320">
              <a:spcBef>
                <a:spcPts val="0"/>
              </a:spcBef>
              <a:spcAft>
                <a:spcPts val="1200"/>
              </a:spcAft>
              <a:defRPr sz="2400"/>
            </a:lvl3pPr>
            <a:lvl4pPr marL="1051560" indent="-274320">
              <a:spcBef>
                <a:spcPts val="0"/>
              </a:spcBef>
              <a:spcAft>
                <a:spcPts val="1200"/>
              </a:spcAft>
              <a:defRPr/>
            </a:lvl4pPr>
            <a:lvl5pPr marL="1417320" indent="-274320"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57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fld id="{F2BD9D44-EC01-4E71-8CAE-9F9624182C03}" type="slidenum">
              <a:rPr lang="en-US" altLang="en-US" sz="1200" b="1" smtClean="0">
                <a:solidFill>
                  <a:srgbClr val="FFFFFF"/>
                </a:solidFill>
              </a:rPr>
              <a:pPr algn="r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1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5" y="6336792"/>
            <a:ext cx="17022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Lesson 7: Approaches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2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41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18288" y="603504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5" y="6336792"/>
            <a:ext cx="17022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Lesson 7: Approaches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981075" y="6336792"/>
            <a:ext cx="17022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Lesson 7: Approaches</a:t>
            </a:r>
          </a:p>
        </p:txBody>
      </p:sp>
    </p:spTree>
    <p:extLst>
      <p:ext uri="{BB962C8B-B14F-4D97-AF65-F5344CB8AC3E}">
        <p14:creationId xmlns:p14="http://schemas.microsoft.com/office/powerpoint/2010/main" val="270515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40" r:id="rId5"/>
    <p:sldLayoutId id="214748424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038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56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73" y="166443"/>
            <a:ext cx="3807603" cy="5844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27" name="Title 1"/>
          <p:cNvSpPr>
            <a:spLocks noGrp="1"/>
          </p:cNvSpPr>
          <p:nvPr>
            <p:ph type="title" idx="4294967295"/>
          </p:nvPr>
        </p:nvSpPr>
        <p:spPr>
          <a:xfrm>
            <a:off x="428625" y="957337"/>
            <a:ext cx="2032473" cy="609600"/>
          </a:xfrm>
        </p:spPr>
        <p:txBody>
          <a:bodyPr/>
          <a:lstStyle/>
          <a:p>
            <a:r>
              <a:rPr lang="en-US" altLang="en-US" dirty="0"/>
              <a:t>IAP Chart Layout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49525" y="2846906"/>
            <a:ext cx="2746278" cy="366713"/>
            <a:chOff x="1105" y="1806"/>
            <a:chExt cx="1953" cy="261"/>
          </a:xfrm>
        </p:grpSpPr>
        <p:sp>
          <p:nvSpPr>
            <p:cNvPr id="1053" name="Rectangle 4"/>
            <p:cNvSpPr>
              <a:spLocks noChangeArrowheads="1"/>
            </p:cNvSpPr>
            <p:nvPr/>
          </p:nvSpPr>
          <p:spPr bwMode="auto">
            <a:xfrm>
              <a:off x="1105" y="1806"/>
              <a:ext cx="161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 err="1"/>
                <a:t>Planview</a:t>
              </a:r>
              <a:endParaRPr lang="en-US" altLang="en-US" sz="1800" b="1" dirty="0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rot="21540000">
              <a:off x="2408" y="1954"/>
              <a:ext cx="650" cy="8"/>
            </a:xfrm>
            <a:prstGeom prst="line">
              <a:avLst/>
            </a:prstGeom>
            <a:noFill/>
            <a:ln w="38100">
              <a:solidFill>
                <a:srgbClr val="00B0F0">
                  <a:alpha val="99000"/>
                </a:srgbClr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55260" y="563044"/>
            <a:ext cx="2651759" cy="945818"/>
            <a:chOff x="1038" y="385"/>
            <a:chExt cx="1886" cy="673"/>
          </a:xfrm>
        </p:grpSpPr>
        <p:sp>
          <p:nvSpPr>
            <p:cNvPr id="1050" name="Rectangle 8"/>
            <p:cNvSpPr>
              <a:spLocks noChangeArrowheads="1"/>
            </p:cNvSpPr>
            <p:nvPr/>
          </p:nvSpPr>
          <p:spPr bwMode="auto">
            <a:xfrm>
              <a:off x="1038" y="527"/>
              <a:ext cx="1468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/>
                <a:t>Pilot Briefing Information</a:t>
              </a:r>
            </a:p>
          </p:txBody>
        </p:sp>
        <p:sp>
          <p:nvSpPr>
            <p:cNvPr id="9" name="AutoShape 9"/>
            <p:cNvSpPr>
              <a:spLocks/>
            </p:cNvSpPr>
            <p:nvPr/>
          </p:nvSpPr>
          <p:spPr bwMode="auto">
            <a:xfrm>
              <a:off x="2784" y="385"/>
              <a:ext cx="140" cy="673"/>
            </a:xfrm>
            <a:prstGeom prst="leftBrace">
              <a:avLst>
                <a:gd name="adj1" fmla="val 29852"/>
                <a:gd name="adj2" fmla="val 50000"/>
              </a:avLst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394" y="720"/>
              <a:ext cx="39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none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97529" y="4565115"/>
            <a:ext cx="3425464" cy="369678"/>
            <a:chOff x="534" y="3220"/>
            <a:chExt cx="2659" cy="213"/>
          </a:xfrm>
        </p:grpSpPr>
        <p:sp>
          <p:nvSpPr>
            <p:cNvPr id="1048" name="Rectangle 14"/>
            <p:cNvSpPr>
              <a:spLocks noChangeArrowheads="1"/>
            </p:cNvSpPr>
            <p:nvPr/>
          </p:nvSpPr>
          <p:spPr bwMode="auto">
            <a:xfrm>
              <a:off x="534" y="3220"/>
              <a:ext cx="19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/>
                <a:t>Profile Box</a:t>
              </a: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2128" y="3332"/>
              <a:ext cx="1065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67445" y="4199693"/>
            <a:ext cx="5061605" cy="396052"/>
            <a:chOff x="477" y="2938"/>
            <a:chExt cx="3523" cy="260"/>
          </a:xfrm>
        </p:grpSpPr>
        <p:sp>
          <p:nvSpPr>
            <p:cNvPr id="1046" name="Rectangle 17"/>
            <p:cNvSpPr>
              <a:spLocks noChangeArrowheads="1"/>
            </p:cNvSpPr>
            <p:nvPr/>
          </p:nvSpPr>
          <p:spPr bwMode="auto">
            <a:xfrm>
              <a:off x="477" y="2938"/>
              <a:ext cx="200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/>
                <a:t>Missed Approach Icons</a:t>
              </a: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2464" y="3057"/>
              <a:ext cx="1536" cy="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200276" y="4960938"/>
            <a:ext cx="3020402" cy="327202"/>
            <a:chOff x="856" y="3513"/>
            <a:chExt cx="2352" cy="261"/>
          </a:xfrm>
        </p:grpSpPr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856" y="3513"/>
              <a:ext cx="1483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/>
                <a:t>Minimums</a:t>
              </a: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043" y="3624"/>
              <a:ext cx="1165" cy="13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05" y="0"/>
                </a:cxn>
                <a:cxn ang="0">
                  <a:pos x="1165" y="128"/>
                </a:cxn>
              </a:cxnLst>
              <a:rect l="0" t="0" r="r" b="b"/>
              <a:pathLst>
                <a:path w="1165" h="128">
                  <a:moveTo>
                    <a:pt x="0" y="2"/>
                  </a:moveTo>
                  <a:lnTo>
                    <a:pt x="405" y="0"/>
                  </a:lnTo>
                  <a:lnTo>
                    <a:pt x="1165" y="128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667445" y="3491191"/>
            <a:ext cx="5866585" cy="311841"/>
            <a:chOff x="477" y="2468"/>
            <a:chExt cx="4067" cy="289"/>
          </a:xfrm>
          <a:effectLst/>
        </p:grpSpPr>
        <p:sp>
          <p:nvSpPr>
            <p:cNvPr id="1042" name="Rectangle 23"/>
            <p:cNvSpPr>
              <a:spLocks noChangeArrowheads="1"/>
            </p:cNvSpPr>
            <p:nvPr/>
          </p:nvSpPr>
          <p:spPr bwMode="auto">
            <a:xfrm>
              <a:off x="477" y="2468"/>
              <a:ext cx="200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 dirty="0"/>
                <a:t>Airport Sketch Box</a:t>
              </a: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320" y="2607"/>
              <a:ext cx="2224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32" y="2"/>
                </a:cxn>
                <a:cxn ang="0">
                  <a:pos x="2520" y="346"/>
                </a:cxn>
              </a:cxnLst>
              <a:rect l="0" t="0" r="r" b="b"/>
              <a:pathLst>
                <a:path w="2520" h="346">
                  <a:moveTo>
                    <a:pt x="0" y="0"/>
                  </a:moveTo>
                  <a:lnTo>
                    <a:pt x="2032" y="2"/>
                  </a:lnTo>
                  <a:lnTo>
                    <a:pt x="2520" y="346"/>
                  </a:lnTo>
                </a:path>
              </a:pathLst>
            </a:custGeom>
            <a:noFill/>
            <a:ln w="38100" cmpd="sng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1506313" y="252033"/>
            <a:ext cx="3671914" cy="5630460"/>
            <a:chOff x="326" y="189"/>
            <a:chExt cx="2611" cy="4005"/>
          </a:xfrm>
        </p:grpSpPr>
        <p:grpSp>
          <p:nvGrpSpPr>
            <p:cNvPr id="1036" name="Group 26"/>
            <p:cNvGrpSpPr>
              <a:grpSpLocks/>
            </p:cNvGrpSpPr>
            <p:nvPr/>
          </p:nvGrpSpPr>
          <p:grpSpPr bwMode="auto">
            <a:xfrm>
              <a:off x="533" y="189"/>
              <a:ext cx="2364" cy="261"/>
              <a:chOff x="533" y="189"/>
              <a:chExt cx="2364" cy="261"/>
            </a:xfrm>
          </p:grpSpPr>
          <p:sp>
            <p:nvSpPr>
              <p:cNvPr id="1040" name="Rectangle 27"/>
              <p:cNvSpPr>
                <a:spLocks noChangeArrowheads="1"/>
              </p:cNvSpPr>
              <p:nvPr/>
            </p:nvSpPr>
            <p:spPr bwMode="auto">
              <a:xfrm>
                <a:off x="533" y="189"/>
                <a:ext cx="2109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 b="1" dirty="0"/>
                  <a:t>Margin Information</a:t>
                </a: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2377" y="324"/>
                <a:ext cx="520" cy="0"/>
              </a:xfrm>
              <a:prstGeom prst="line">
                <a:avLst/>
              </a:prstGeom>
              <a:noFill/>
              <a:ln w="38100" cmpd="sng">
                <a:solidFill>
                  <a:srgbClr val="00B0F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37" name="Group 29"/>
            <p:cNvGrpSpPr>
              <a:grpSpLocks/>
            </p:cNvGrpSpPr>
            <p:nvPr/>
          </p:nvGrpSpPr>
          <p:grpSpPr bwMode="auto">
            <a:xfrm>
              <a:off x="326" y="3933"/>
              <a:ext cx="2611" cy="261"/>
              <a:chOff x="318" y="165"/>
              <a:chExt cx="2611" cy="261"/>
            </a:xfrm>
          </p:grpSpPr>
          <p:sp>
            <p:nvSpPr>
              <p:cNvPr id="1038" name="Rectangle 30"/>
              <p:cNvSpPr>
                <a:spLocks noChangeArrowheads="1"/>
              </p:cNvSpPr>
              <p:nvPr/>
            </p:nvSpPr>
            <p:spPr bwMode="auto">
              <a:xfrm>
                <a:off x="318" y="165"/>
                <a:ext cx="2061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 b="1" dirty="0"/>
                  <a:t>Margin Information</a:t>
                </a:r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>
                <a:off x="2149" y="294"/>
                <a:ext cx="780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8282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Margin Information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gray">
          <a:xfrm>
            <a:off x="3124200" y="3795713"/>
            <a:ext cx="2857500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gray">
          <a:xfrm>
            <a:off x="3429000" y="1081088"/>
            <a:ext cx="2305050" cy="4143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2293" name="Freeform 4"/>
          <p:cNvSpPr>
            <a:spLocks/>
          </p:cNvSpPr>
          <p:nvPr/>
        </p:nvSpPr>
        <p:spPr bwMode="auto">
          <a:xfrm>
            <a:off x="93663" y="4024313"/>
            <a:ext cx="9050337" cy="1179512"/>
          </a:xfrm>
          <a:custGeom>
            <a:avLst/>
            <a:gdLst>
              <a:gd name="T0" fmla="*/ 2147483647 w 5701"/>
              <a:gd name="T1" fmla="*/ 2147483647 h 743"/>
              <a:gd name="T2" fmla="*/ 0 w 5701"/>
              <a:gd name="T3" fmla="*/ 2147483647 h 743"/>
              <a:gd name="T4" fmla="*/ 0 w 5701"/>
              <a:gd name="T5" fmla="*/ 2147483647 h 743"/>
              <a:gd name="T6" fmla="*/ 0 w 5701"/>
              <a:gd name="T7" fmla="*/ 2147483647 h 743"/>
              <a:gd name="T8" fmla="*/ 2147483647 w 5701"/>
              <a:gd name="T9" fmla="*/ 2147483647 h 743"/>
              <a:gd name="T10" fmla="*/ 2147483647 w 5701"/>
              <a:gd name="T11" fmla="*/ 2147483647 h 743"/>
              <a:gd name="T12" fmla="*/ 2147483647 w 5701"/>
              <a:gd name="T13" fmla="*/ 2147483647 h 743"/>
              <a:gd name="T14" fmla="*/ 2147483647 w 5701"/>
              <a:gd name="T15" fmla="*/ 2147483647 h 743"/>
              <a:gd name="T16" fmla="*/ 2147483647 w 5701"/>
              <a:gd name="T17" fmla="*/ 2147483647 h 743"/>
              <a:gd name="T18" fmla="*/ 2147483647 w 5701"/>
              <a:gd name="T19" fmla="*/ 2147483647 h 743"/>
              <a:gd name="T20" fmla="*/ 2147483647 w 5701"/>
              <a:gd name="T21" fmla="*/ 2147483647 h 743"/>
              <a:gd name="T22" fmla="*/ 2147483647 w 5701"/>
              <a:gd name="T23" fmla="*/ 2147483647 h 743"/>
              <a:gd name="T24" fmla="*/ 2147483647 w 5701"/>
              <a:gd name="T25" fmla="*/ 2147483647 h 743"/>
              <a:gd name="T26" fmla="*/ 2147483647 w 5701"/>
              <a:gd name="T27" fmla="*/ 2147483647 h 743"/>
              <a:gd name="T28" fmla="*/ 2147483647 w 5701"/>
              <a:gd name="T29" fmla="*/ 2147483647 h 743"/>
              <a:gd name="T30" fmla="*/ 2147483647 w 5701"/>
              <a:gd name="T31" fmla="*/ 2147483647 h 743"/>
              <a:gd name="T32" fmla="*/ 2147483647 w 5701"/>
              <a:gd name="T33" fmla="*/ 2147483647 h 743"/>
              <a:gd name="T34" fmla="*/ 2147483647 w 5701"/>
              <a:gd name="T35" fmla="*/ 2147483647 h 743"/>
              <a:gd name="T36" fmla="*/ 2147483647 w 5701"/>
              <a:gd name="T37" fmla="*/ 2147483647 h 743"/>
              <a:gd name="T38" fmla="*/ 2147483647 w 5701"/>
              <a:gd name="T39" fmla="*/ 2147483647 h 743"/>
              <a:gd name="T40" fmla="*/ 2147483647 w 5701"/>
              <a:gd name="T41" fmla="*/ 2147483647 h 743"/>
              <a:gd name="T42" fmla="*/ 2147483647 w 5701"/>
              <a:gd name="T43" fmla="*/ 2147483647 h 743"/>
              <a:gd name="T44" fmla="*/ 2147483647 w 5701"/>
              <a:gd name="T45" fmla="*/ 2147483647 h 743"/>
              <a:gd name="T46" fmla="*/ 2147483647 w 5701"/>
              <a:gd name="T47" fmla="*/ 2147483647 h 743"/>
              <a:gd name="T48" fmla="*/ 2147483647 w 5701"/>
              <a:gd name="T49" fmla="*/ 2147483647 h 743"/>
              <a:gd name="T50" fmla="*/ 2147483647 w 5701"/>
              <a:gd name="T51" fmla="*/ 2147483647 h 743"/>
              <a:gd name="T52" fmla="*/ 2147483647 w 5701"/>
              <a:gd name="T53" fmla="*/ 0 h 743"/>
              <a:gd name="T54" fmla="*/ 2147483647 w 5701"/>
              <a:gd name="T55" fmla="*/ 2147483647 h 743"/>
              <a:gd name="T56" fmla="*/ 2147483647 w 5701"/>
              <a:gd name="T57" fmla="*/ 2147483647 h 743"/>
              <a:gd name="T58" fmla="*/ 2147483647 w 5701"/>
              <a:gd name="T59" fmla="*/ 2147483647 h 743"/>
              <a:gd name="T60" fmla="*/ 2147483647 w 5701"/>
              <a:gd name="T61" fmla="*/ 2147483647 h 743"/>
              <a:gd name="T62" fmla="*/ 2147483647 w 5701"/>
              <a:gd name="T63" fmla="*/ 2147483647 h 743"/>
              <a:gd name="T64" fmla="*/ 2147483647 w 5701"/>
              <a:gd name="T65" fmla="*/ 2147483647 h 743"/>
              <a:gd name="T66" fmla="*/ 2147483647 w 5701"/>
              <a:gd name="T67" fmla="*/ 2147483647 h 7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01"/>
              <a:gd name="T103" fmla="*/ 0 h 743"/>
              <a:gd name="T104" fmla="*/ 5701 w 5701"/>
              <a:gd name="T105" fmla="*/ 743 h 74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01" h="743">
                <a:moveTo>
                  <a:pt x="5700" y="742"/>
                </a:moveTo>
                <a:lnTo>
                  <a:pt x="0" y="742"/>
                </a:lnTo>
                <a:lnTo>
                  <a:pt x="0" y="680"/>
                </a:lnTo>
                <a:lnTo>
                  <a:pt x="0" y="96"/>
                </a:lnTo>
                <a:lnTo>
                  <a:pt x="224" y="144"/>
                </a:lnTo>
                <a:lnTo>
                  <a:pt x="473" y="76"/>
                </a:lnTo>
                <a:lnTo>
                  <a:pt x="545" y="96"/>
                </a:lnTo>
                <a:lnTo>
                  <a:pt x="784" y="110"/>
                </a:lnTo>
                <a:lnTo>
                  <a:pt x="849" y="151"/>
                </a:lnTo>
                <a:lnTo>
                  <a:pt x="1249" y="82"/>
                </a:lnTo>
                <a:lnTo>
                  <a:pt x="1521" y="103"/>
                </a:lnTo>
                <a:lnTo>
                  <a:pt x="1617" y="131"/>
                </a:lnTo>
                <a:lnTo>
                  <a:pt x="1785" y="103"/>
                </a:lnTo>
                <a:lnTo>
                  <a:pt x="2034" y="131"/>
                </a:lnTo>
                <a:lnTo>
                  <a:pt x="2122" y="69"/>
                </a:lnTo>
                <a:lnTo>
                  <a:pt x="2466" y="96"/>
                </a:lnTo>
                <a:lnTo>
                  <a:pt x="2770" y="117"/>
                </a:lnTo>
                <a:lnTo>
                  <a:pt x="2778" y="165"/>
                </a:lnTo>
                <a:lnTo>
                  <a:pt x="3018" y="96"/>
                </a:lnTo>
                <a:lnTo>
                  <a:pt x="3251" y="144"/>
                </a:lnTo>
                <a:lnTo>
                  <a:pt x="3347" y="76"/>
                </a:lnTo>
                <a:lnTo>
                  <a:pt x="3699" y="124"/>
                </a:lnTo>
                <a:lnTo>
                  <a:pt x="3899" y="55"/>
                </a:lnTo>
                <a:lnTo>
                  <a:pt x="4115" y="199"/>
                </a:lnTo>
                <a:lnTo>
                  <a:pt x="4299" y="131"/>
                </a:lnTo>
                <a:lnTo>
                  <a:pt x="4612" y="138"/>
                </a:lnTo>
                <a:lnTo>
                  <a:pt x="4700" y="0"/>
                </a:lnTo>
                <a:lnTo>
                  <a:pt x="4828" y="89"/>
                </a:lnTo>
                <a:lnTo>
                  <a:pt x="4932" y="89"/>
                </a:lnTo>
                <a:lnTo>
                  <a:pt x="5076" y="124"/>
                </a:lnTo>
                <a:lnTo>
                  <a:pt x="5292" y="89"/>
                </a:lnTo>
                <a:lnTo>
                  <a:pt x="5508" y="138"/>
                </a:lnTo>
                <a:lnTo>
                  <a:pt x="5700" y="55"/>
                </a:lnTo>
                <a:lnTo>
                  <a:pt x="5700" y="742"/>
                </a:lnTo>
              </a:path>
            </a:pathLst>
          </a:custGeom>
          <a:solidFill>
            <a:srgbClr val="F8F8F8"/>
          </a:solidFill>
          <a:ln w="9525" cap="rnd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959595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294" name="Freeform 5"/>
          <p:cNvSpPr>
            <a:spLocks/>
          </p:cNvSpPr>
          <p:nvPr/>
        </p:nvSpPr>
        <p:spPr bwMode="auto">
          <a:xfrm>
            <a:off x="60325" y="1538288"/>
            <a:ext cx="9050338" cy="1528762"/>
          </a:xfrm>
          <a:custGeom>
            <a:avLst/>
            <a:gdLst>
              <a:gd name="T0" fmla="*/ 0 w 5701"/>
              <a:gd name="T1" fmla="*/ 0 h 743"/>
              <a:gd name="T2" fmla="*/ 2147483647 w 5701"/>
              <a:gd name="T3" fmla="*/ 0 h 743"/>
              <a:gd name="T4" fmla="*/ 2147483647 w 5701"/>
              <a:gd name="T5" fmla="*/ 2147483647 h 743"/>
              <a:gd name="T6" fmla="*/ 2147483647 w 5701"/>
              <a:gd name="T7" fmla="*/ 2147483647 h 743"/>
              <a:gd name="T8" fmla="*/ 2147483647 w 5701"/>
              <a:gd name="T9" fmla="*/ 2147483647 h 743"/>
              <a:gd name="T10" fmla="*/ 2147483647 w 5701"/>
              <a:gd name="T11" fmla="*/ 2147483647 h 743"/>
              <a:gd name="T12" fmla="*/ 2147483647 w 5701"/>
              <a:gd name="T13" fmla="*/ 2147483647 h 743"/>
              <a:gd name="T14" fmla="*/ 2147483647 w 5701"/>
              <a:gd name="T15" fmla="*/ 2147483647 h 743"/>
              <a:gd name="T16" fmla="*/ 2147483647 w 5701"/>
              <a:gd name="T17" fmla="*/ 2147483647 h 743"/>
              <a:gd name="T18" fmla="*/ 2147483647 w 5701"/>
              <a:gd name="T19" fmla="*/ 2147483647 h 743"/>
              <a:gd name="T20" fmla="*/ 2147483647 w 5701"/>
              <a:gd name="T21" fmla="*/ 2147483647 h 743"/>
              <a:gd name="T22" fmla="*/ 2147483647 w 5701"/>
              <a:gd name="T23" fmla="*/ 2147483647 h 743"/>
              <a:gd name="T24" fmla="*/ 2147483647 w 5701"/>
              <a:gd name="T25" fmla="*/ 2147483647 h 743"/>
              <a:gd name="T26" fmla="*/ 2147483647 w 5701"/>
              <a:gd name="T27" fmla="*/ 2147483647 h 743"/>
              <a:gd name="T28" fmla="*/ 2147483647 w 5701"/>
              <a:gd name="T29" fmla="*/ 2147483647 h 743"/>
              <a:gd name="T30" fmla="*/ 2147483647 w 5701"/>
              <a:gd name="T31" fmla="*/ 2147483647 h 743"/>
              <a:gd name="T32" fmla="*/ 2147483647 w 5701"/>
              <a:gd name="T33" fmla="*/ 2147483647 h 743"/>
              <a:gd name="T34" fmla="*/ 2147483647 w 5701"/>
              <a:gd name="T35" fmla="*/ 2147483647 h 743"/>
              <a:gd name="T36" fmla="*/ 2147483647 w 5701"/>
              <a:gd name="T37" fmla="*/ 2147483647 h 743"/>
              <a:gd name="T38" fmla="*/ 2147483647 w 5701"/>
              <a:gd name="T39" fmla="*/ 2147483647 h 743"/>
              <a:gd name="T40" fmla="*/ 2147483647 w 5701"/>
              <a:gd name="T41" fmla="*/ 2147483647 h 743"/>
              <a:gd name="T42" fmla="*/ 2147483647 w 5701"/>
              <a:gd name="T43" fmla="*/ 2147483647 h 743"/>
              <a:gd name="T44" fmla="*/ 2147483647 w 5701"/>
              <a:gd name="T45" fmla="*/ 2147483647 h 743"/>
              <a:gd name="T46" fmla="*/ 2147483647 w 5701"/>
              <a:gd name="T47" fmla="*/ 2147483647 h 743"/>
              <a:gd name="T48" fmla="*/ 2147483647 w 5701"/>
              <a:gd name="T49" fmla="*/ 2147483647 h 743"/>
              <a:gd name="T50" fmla="*/ 2147483647 w 5701"/>
              <a:gd name="T51" fmla="*/ 2147483647 h 743"/>
              <a:gd name="T52" fmla="*/ 2147483647 w 5701"/>
              <a:gd name="T53" fmla="*/ 2147483647 h 743"/>
              <a:gd name="T54" fmla="*/ 2147483647 w 5701"/>
              <a:gd name="T55" fmla="*/ 2147483647 h 743"/>
              <a:gd name="T56" fmla="*/ 2147483647 w 5701"/>
              <a:gd name="T57" fmla="*/ 2147483647 h 743"/>
              <a:gd name="T58" fmla="*/ 2147483647 w 5701"/>
              <a:gd name="T59" fmla="*/ 2147483647 h 743"/>
              <a:gd name="T60" fmla="*/ 2147483647 w 5701"/>
              <a:gd name="T61" fmla="*/ 2147483647 h 743"/>
              <a:gd name="T62" fmla="*/ 2147483647 w 5701"/>
              <a:gd name="T63" fmla="*/ 2147483647 h 743"/>
              <a:gd name="T64" fmla="*/ 0 w 5701"/>
              <a:gd name="T65" fmla="*/ 2147483647 h 743"/>
              <a:gd name="T66" fmla="*/ 0 w 5701"/>
              <a:gd name="T67" fmla="*/ 0 h 7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01"/>
              <a:gd name="T103" fmla="*/ 0 h 743"/>
              <a:gd name="T104" fmla="*/ 5701 w 5701"/>
              <a:gd name="T105" fmla="*/ 743 h 74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01" h="743">
                <a:moveTo>
                  <a:pt x="0" y="0"/>
                </a:moveTo>
                <a:lnTo>
                  <a:pt x="5700" y="0"/>
                </a:lnTo>
                <a:lnTo>
                  <a:pt x="5700" y="61"/>
                </a:lnTo>
                <a:lnTo>
                  <a:pt x="5700" y="646"/>
                </a:lnTo>
                <a:lnTo>
                  <a:pt x="5475" y="598"/>
                </a:lnTo>
                <a:lnTo>
                  <a:pt x="5227" y="666"/>
                </a:lnTo>
                <a:lnTo>
                  <a:pt x="5155" y="646"/>
                </a:lnTo>
                <a:lnTo>
                  <a:pt x="4915" y="632"/>
                </a:lnTo>
                <a:lnTo>
                  <a:pt x="4851" y="591"/>
                </a:lnTo>
                <a:lnTo>
                  <a:pt x="4451" y="660"/>
                </a:lnTo>
                <a:lnTo>
                  <a:pt x="4178" y="639"/>
                </a:lnTo>
                <a:lnTo>
                  <a:pt x="4083" y="611"/>
                </a:lnTo>
                <a:lnTo>
                  <a:pt x="3914" y="639"/>
                </a:lnTo>
                <a:lnTo>
                  <a:pt x="3666" y="611"/>
                </a:lnTo>
                <a:lnTo>
                  <a:pt x="3578" y="673"/>
                </a:lnTo>
                <a:lnTo>
                  <a:pt x="3234" y="646"/>
                </a:lnTo>
                <a:lnTo>
                  <a:pt x="2930" y="625"/>
                </a:lnTo>
                <a:lnTo>
                  <a:pt x="2922" y="577"/>
                </a:lnTo>
                <a:lnTo>
                  <a:pt x="2681" y="646"/>
                </a:lnTo>
                <a:lnTo>
                  <a:pt x="2449" y="598"/>
                </a:lnTo>
                <a:lnTo>
                  <a:pt x="2353" y="666"/>
                </a:lnTo>
                <a:lnTo>
                  <a:pt x="2001" y="618"/>
                </a:lnTo>
                <a:lnTo>
                  <a:pt x="1801" y="687"/>
                </a:lnTo>
                <a:lnTo>
                  <a:pt x="1585" y="542"/>
                </a:lnTo>
                <a:lnTo>
                  <a:pt x="1400" y="611"/>
                </a:lnTo>
                <a:lnTo>
                  <a:pt x="1088" y="604"/>
                </a:lnTo>
                <a:lnTo>
                  <a:pt x="1000" y="742"/>
                </a:lnTo>
                <a:lnTo>
                  <a:pt x="872" y="653"/>
                </a:lnTo>
                <a:lnTo>
                  <a:pt x="767" y="653"/>
                </a:lnTo>
                <a:lnTo>
                  <a:pt x="623" y="618"/>
                </a:lnTo>
                <a:lnTo>
                  <a:pt x="407" y="653"/>
                </a:lnTo>
                <a:lnTo>
                  <a:pt x="191" y="604"/>
                </a:lnTo>
                <a:lnTo>
                  <a:pt x="0" y="687"/>
                </a:lnTo>
                <a:lnTo>
                  <a:pt x="0" y="0"/>
                </a:lnTo>
              </a:path>
            </a:pathLst>
          </a:custGeom>
          <a:solidFill>
            <a:srgbClr val="F8F8F8"/>
          </a:solidFill>
          <a:ln w="9525" cap="rnd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959595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185738" y="2663825"/>
            <a:ext cx="8812212" cy="227013"/>
          </a:xfrm>
          <a:custGeom>
            <a:avLst/>
            <a:gdLst>
              <a:gd name="T0" fmla="*/ 0 w 5551"/>
              <a:gd name="T1" fmla="*/ 2147483647 h 143"/>
              <a:gd name="T2" fmla="*/ 0 w 5551"/>
              <a:gd name="T3" fmla="*/ 0 h 143"/>
              <a:gd name="T4" fmla="*/ 2147483647 w 5551"/>
              <a:gd name="T5" fmla="*/ 0 h 143"/>
              <a:gd name="T6" fmla="*/ 2147483647 w 5551"/>
              <a:gd name="T7" fmla="*/ 2147483647 h 143"/>
              <a:gd name="T8" fmla="*/ 0 60000 65536"/>
              <a:gd name="T9" fmla="*/ 0 60000 65536"/>
              <a:gd name="T10" fmla="*/ 0 60000 65536"/>
              <a:gd name="T11" fmla="*/ 0 60000 65536"/>
              <a:gd name="T12" fmla="*/ 0 w 5551"/>
              <a:gd name="T13" fmla="*/ 0 h 143"/>
              <a:gd name="T14" fmla="*/ 5551 w 5551"/>
              <a:gd name="T15" fmla="*/ 143 h 1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51" h="143">
                <a:moveTo>
                  <a:pt x="0" y="142"/>
                </a:moveTo>
                <a:lnTo>
                  <a:pt x="0" y="0"/>
                </a:lnTo>
                <a:lnTo>
                  <a:pt x="5550" y="0"/>
                </a:lnTo>
                <a:lnTo>
                  <a:pt x="5550" y="1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185738" y="4173538"/>
            <a:ext cx="8812212" cy="277812"/>
          </a:xfrm>
          <a:custGeom>
            <a:avLst/>
            <a:gdLst>
              <a:gd name="T0" fmla="*/ 0 w 5551"/>
              <a:gd name="T1" fmla="*/ 2147483647 h 175"/>
              <a:gd name="T2" fmla="*/ 0 w 5551"/>
              <a:gd name="T3" fmla="*/ 2147483647 h 175"/>
              <a:gd name="T4" fmla="*/ 2147483647 w 5551"/>
              <a:gd name="T5" fmla="*/ 2147483647 h 175"/>
              <a:gd name="T6" fmla="*/ 2147483647 w 5551"/>
              <a:gd name="T7" fmla="*/ 0 h 175"/>
              <a:gd name="T8" fmla="*/ 0 60000 65536"/>
              <a:gd name="T9" fmla="*/ 0 60000 65536"/>
              <a:gd name="T10" fmla="*/ 0 60000 65536"/>
              <a:gd name="T11" fmla="*/ 0 60000 65536"/>
              <a:gd name="T12" fmla="*/ 0 w 5551"/>
              <a:gd name="T13" fmla="*/ 0 h 175"/>
              <a:gd name="T14" fmla="*/ 5551 w 5551"/>
              <a:gd name="T15" fmla="*/ 175 h 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51" h="175">
                <a:moveTo>
                  <a:pt x="0" y="32"/>
                </a:moveTo>
                <a:lnTo>
                  <a:pt x="0" y="174"/>
                </a:lnTo>
                <a:lnTo>
                  <a:pt x="5550" y="174"/>
                </a:lnTo>
                <a:lnTo>
                  <a:pt x="555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gray">
          <a:xfrm>
            <a:off x="3505200" y="1081088"/>
            <a:ext cx="217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i="1">
                <a:solidFill>
                  <a:schemeClr val="bg1"/>
                </a:solidFill>
              </a:rPr>
              <a:t>Top Margin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gray">
          <a:xfrm>
            <a:off x="3032125" y="3727450"/>
            <a:ext cx="3081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i="1">
                <a:solidFill>
                  <a:schemeClr val="bg1"/>
                </a:solidFill>
              </a:rPr>
              <a:t>Bottom Margin</a:t>
            </a:r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192088" y="2000250"/>
            <a:ext cx="8853487" cy="257175"/>
            <a:chOff x="121" y="1347"/>
            <a:chExt cx="5577" cy="127"/>
          </a:xfrm>
        </p:grpSpPr>
        <p:sp>
          <p:nvSpPr>
            <p:cNvPr id="12343" name="Rectangle 12"/>
            <p:cNvSpPr>
              <a:spLocks noChangeArrowheads="1"/>
            </p:cNvSpPr>
            <p:nvPr/>
          </p:nvSpPr>
          <p:spPr bwMode="auto">
            <a:xfrm>
              <a:off x="121" y="1399"/>
              <a:ext cx="12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endParaRPr lang="en-US" altLang="en-US" sz="1000" b="1"/>
            </a:p>
          </p:txBody>
        </p:sp>
        <p:sp>
          <p:nvSpPr>
            <p:cNvPr id="12344" name="Rectangle 13"/>
            <p:cNvSpPr>
              <a:spLocks noChangeArrowheads="1"/>
            </p:cNvSpPr>
            <p:nvPr/>
          </p:nvSpPr>
          <p:spPr bwMode="auto">
            <a:xfrm>
              <a:off x="3770" y="1347"/>
              <a:ext cx="19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Char char="•"/>
              </a:pPr>
              <a:endParaRPr lang="en-US" altLang="en-US" sz="1000" b="1"/>
            </a:p>
          </p:txBody>
        </p:sp>
      </p:grp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5984875" y="4684713"/>
            <a:ext cx="3060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Char char="•"/>
            </a:pPr>
            <a:r>
              <a:rPr lang="en-US" altLang="en-US" sz="1000" b="1"/>
              <a:t>                   </a:t>
            </a:r>
            <a:endParaRPr lang="en-US" altLang="en-US" sz="1200" b="1"/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185738" y="1898650"/>
            <a:ext cx="33909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2303" name="Line 20"/>
          <p:cNvSpPr>
            <a:spLocks noChangeShapeType="1"/>
          </p:cNvSpPr>
          <p:nvPr/>
        </p:nvSpPr>
        <p:spPr bwMode="auto">
          <a:xfrm>
            <a:off x="1289050" y="189865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21"/>
          <p:cNvSpPr>
            <a:spLocks noChangeShapeType="1"/>
          </p:cNvSpPr>
          <p:nvPr/>
        </p:nvSpPr>
        <p:spPr bwMode="auto">
          <a:xfrm flipH="1">
            <a:off x="2247900" y="1909763"/>
            <a:ext cx="3175" cy="750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Text Box 22"/>
          <p:cNvSpPr txBox="1">
            <a:spLocks noChangeArrowheads="1"/>
          </p:cNvSpPr>
          <p:nvPr/>
        </p:nvSpPr>
        <p:spPr bwMode="auto">
          <a:xfrm>
            <a:off x="185738" y="1993900"/>
            <a:ext cx="1193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/>
              <a:t>LOC I-SUS</a:t>
            </a:r>
            <a:br>
              <a:rPr lang="en-US" altLang="en-US" sz="1400" dirty="0"/>
            </a:br>
            <a:r>
              <a:rPr lang="en-US" altLang="en-US" sz="1400" b="1" u="sng" dirty="0"/>
              <a:t>110.55</a:t>
            </a:r>
            <a:r>
              <a:rPr lang="en-US" altLang="en-US" dirty="0"/>
              <a:t> </a:t>
            </a:r>
            <a:endParaRPr lang="en-US" altLang="en-US" b="1" dirty="0"/>
          </a:p>
        </p:txBody>
      </p:sp>
      <p:sp>
        <p:nvSpPr>
          <p:cNvPr id="12306" name="Text Box 23"/>
          <p:cNvSpPr txBox="1">
            <a:spLocks noChangeArrowheads="1"/>
          </p:cNvSpPr>
          <p:nvPr/>
        </p:nvSpPr>
        <p:spPr bwMode="auto">
          <a:xfrm>
            <a:off x="1100138" y="1974850"/>
            <a:ext cx="133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/>
              <a:t>APP CRS </a:t>
            </a:r>
            <a:r>
              <a:rPr lang="en-US" altLang="en-US" sz="1400" b="1" dirty="0"/>
              <a:t>079</a:t>
            </a:r>
            <a:r>
              <a:rPr lang="en-US" altLang="en-US" sz="1400" b="1" dirty="0">
                <a:cs typeface="Arial" panose="020B0604020202020204" pitchFamily="34" charset="0"/>
              </a:rPr>
              <a:t>º</a:t>
            </a:r>
            <a:endParaRPr lang="en-US" altLang="en-US" sz="1400" b="1" dirty="0"/>
          </a:p>
        </p:txBody>
      </p:sp>
      <p:sp>
        <p:nvSpPr>
          <p:cNvPr id="12307" name="Text Box 24"/>
          <p:cNvSpPr txBox="1">
            <a:spLocks noChangeArrowheads="1"/>
          </p:cNvSpPr>
          <p:nvPr/>
        </p:nvSpPr>
        <p:spPr bwMode="auto">
          <a:xfrm>
            <a:off x="2268538" y="1898650"/>
            <a:ext cx="1371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err="1"/>
              <a:t>Rwy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ldg</a:t>
            </a:r>
            <a:r>
              <a:rPr lang="en-US" altLang="en-US" sz="1400" dirty="0"/>
              <a:t>   </a:t>
            </a:r>
            <a:r>
              <a:rPr lang="en-US" altLang="en-US" sz="1400" b="1" dirty="0"/>
              <a:t>7414 </a:t>
            </a:r>
            <a:r>
              <a:rPr lang="en-US" altLang="en-US" sz="1400" dirty="0"/>
              <a:t>TDZE      </a:t>
            </a:r>
            <a:r>
              <a:rPr lang="en-US" altLang="en-US" sz="1400" b="1" dirty="0"/>
              <a:t>  462 </a:t>
            </a:r>
            <a:r>
              <a:rPr lang="en-US" altLang="en-US" sz="1400" dirty="0"/>
              <a:t>Apt </a:t>
            </a:r>
            <a:r>
              <a:rPr lang="en-US" altLang="en-US" sz="1400" dirty="0" err="1"/>
              <a:t>Elev</a:t>
            </a:r>
            <a:r>
              <a:rPr lang="en-US" altLang="en-US" sz="1400" dirty="0"/>
              <a:t>  </a:t>
            </a:r>
            <a:r>
              <a:rPr lang="en-US" altLang="en-US" sz="1400" b="1" dirty="0"/>
              <a:t>  463</a:t>
            </a:r>
            <a:endParaRPr lang="en-US" altLang="en-US" sz="1400" dirty="0"/>
          </a:p>
        </p:txBody>
      </p:sp>
      <p:sp>
        <p:nvSpPr>
          <p:cNvPr id="12310" name="Text Box 33"/>
          <p:cNvSpPr txBox="1">
            <a:spLocks noChangeArrowheads="1"/>
          </p:cNvSpPr>
          <p:nvPr/>
        </p:nvSpPr>
        <p:spPr bwMode="auto">
          <a:xfrm>
            <a:off x="4140200" y="1766888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AL-5400 (FAA)</a:t>
            </a:r>
          </a:p>
        </p:txBody>
      </p:sp>
      <p:sp>
        <p:nvSpPr>
          <p:cNvPr id="12314" name="Rectangle 45"/>
          <p:cNvSpPr>
            <a:spLocks noChangeArrowheads="1"/>
          </p:cNvSpPr>
          <p:nvPr/>
        </p:nvSpPr>
        <p:spPr bwMode="auto">
          <a:xfrm>
            <a:off x="228600" y="4481513"/>
            <a:ext cx="194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/>
              <a:t>ST. LOUIS, MISSOURI</a:t>
            </a:r>
          </a:p>
          <a:p>
            <a:pPr eaLnBrk="1" hangingPunct="1"/>
            <a:r>
              <a:rPr lang="en-US" altLang="en-US" sz="1200" dirty="0" err="1"/>
              <a:t>Amdt</a:t>
            </a:r>
            <a:r>
              <a:rPr lang="en-US" altLang="en-US" sz="1200" dirty="0"/>
              <a:t> 14B 29MAR18</a:t>
            </a:r>
          </a:p>
        </p:txBody>
      </p:sp>
      <p:sp>
        <p:nvSpPr>
          <p:cNvPr id="12315" name="Text Box 46"/>
          <p:cNvSpPr txBox="1">
            <a:spLocks noChangeArrowheads="1"/>
          </p:cNvSpPr>
          <p:nvPr/>
        </p:nvSpPr>
        <p:spPr bwMode="auto">
          <a:xfrm>
            <a:off x="169863" y="1628775"/>
            <a:ext cx="2362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/>
              <a:t>ST. LOUIS, MISSOURI</a:t>
            </a:r>
          </a:p>
        </p:txBody>
      </p:sp>
      <p:sp>
        <p:nvSpPr>
          <p:cNvPr id="12317" name="Rectangle 52"/>
          <p:cNvSpPr>
            <a:spLocks noChangeArrowheads="1"/>
          </p:cNvSpPr>
          <p:nvPr/>
        </p:nvSpPr>
        <p:spPr bwMode="auto">
          <a:xfrm>
            <a:off x="6113463" y="4670846"/>
            <a:ext cx="399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ILS or LOC RWY 8R</a:t>
            </a:r>
          </a:p>
        </p:txBody>
      </p:sp>
      <p:sp>
        <p:nvSpPr>
          <p:cNvPr id="12318" name="Rectangle 53"/>
          <p:cNvSpPr>
            <a:spLocks noChangeArrowheads="1"/>
          </p:cNvSpPr>
          <p:nvPr/>
        </p:nvSpPr>
        <p:spPr bwMode="auto">
          <a:xfrm>
            <a:off x="6113463" y="1956633"/>
            <a:ext cx="296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ILS or LOC RWY 8R</a:t>
            </a:r>
          </a:p>
        </p:txBody>
      </p:sp>
      <p:sp>
        <p:nvSpPr>
          <p:cNvPr id="12320" name="Rectangle 56"/>
          <p:cNvSpPr>
            <a:spLocks noChangeArrowheads="1"/>
          </p:cNvSpPr>
          <p:nvPr/>
        </p:nvSpPr>
        <p:spPr bwMode="auto">
          <a:xfrm>
            <a:off x="3182938" y="4684713"/>
            <a:ext cx="30591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38°40’N — 90°39’W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  <p:sp>
        <p:nvSpPr>
          <p:cNvPr id="12321" name="Text Box 55"/>
          <p:cNvSpPr txBox="1">
            <a:spLocks noChangeArrowheads="1"/>
          </p:cNvSpPr>
          <p:nvPr/>
        </p:nvSpPr>
        <p:spPr bwMode="auto">
          <a:xfrm>
            <a:off x="6353666" y="2246365"/>
            <a:ext cx="2945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   </a:t>
            </a:r>
            <a:r>
              <a:rPr lang="en-US" altLang="en-US" sz="1400" dirty="0"/>
              <a:t>SPIRIT OF ST. LOUIS (SUS) </a:t>
            </a:r>
          </a:p>
        </p:txBody>
      </p:sp>
      <p:sp>
        <p:nvSpPr>
          <p:cNvPr id="12319" name="Text Box 54"/>
          <p:cNvSpPr txBox="1">
            <a:spLocks noChangeArrowheads="1"/>
          </p:cNvSpPr>
          <p:nvPr/>
        </p:nvSpPr>
        <p:spPr bwMode="auto">
          <a:xfrm>
            <a:off x="6598762" y="4465680"/>
            <a:ext cx="270586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/>
              <a:t>SPIRIT OF ST. LOUIS (SUS) </a:t>
            </a:r>
          </a:p>
        </p:txBody>
      </p:sp>
      <p:grpSp>
        <p:nvGrpSpPr>
          <p:cNvPr id="54" name="Group 18">
            <a:extLst>
              <a:ext uri="{FF2B5EF4-FFF2-40B4-BE49-F238E27FC236}">
                <a16:creationId xmlns:a16="http://schemas.microsoft.com/office/drawing/2014/main" id="{C4BC1D9D-B77F-4462-9FFE-5226473E91A9}"/>
              </a:ext>
            </a:extLst>
          </p:cNvPr>
          <p:cNvGrpSpPr>
            <a:grpSpLocks/>
          </p:cNvGrpSpPr>
          <p:nvPr/>
        </p:nvGrpSpPr>
        <p:grpSpPr bwMode="auto">
          <a:xfrm>
            <a:off x="136732" y="1075605"/>
            <a:ext cx="1708150" cy="587374"/>
            <a:chOff x="144" y="912"/>
            <a:chExt cx="1076" cy="661"/>
          </a:xfrm>
        </p:grpSpPr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A80B72C4-09C1-49E9-A497-08F6C4688D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54" y="912"/>
              <a:ext cx="1045" cy="6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" name="Rectangle 20">
              <a:extLst>
                <a:ext uri="{FF2B5EF4-FFF2-40B4-BE49-F238E27FC236}">
                  <a16:creationId xmlns:a16="http://schemas.microsoft.com/office/drawing/2014/main" id="{E94F3A77-C53B-4973-AF79-41BD56395B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4" y="912"/>
              <a:ext cx="107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City and State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79BDF1-29EE-45C3-A068-8D83DC8D5288}"/>
              </a:ext>
            </a:extLst>
          </p:cNvPr>
          <p:cNvGrpSpPr/>
          <p:nvPr/>
        </p:nvGrpSpPr>
        <p:grpSpPr>
          <a:xfrm>
            <a:off x="3450068" y="2000250"/>
            <a:ext cx="2007995" cy="1648908"/>
            <a:chOff x="5710717" y="-557412"/>
            <a:chExt cx="2351885" cy="1357109"/>
          </a:xfrm>
        </p:grpSpPr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0331D57C-4671-4AB8-A2AA-7F28D5E079E5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5775389" y="-557412"/>
              <a:ext cx="2287213" cy="1357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0D52E9DE-3E8C-4477-8900-83B7EF2697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710717" y="90535"/>
              <a:ext cx="2325123" cy="58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Reference Number and Approving Authority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A9557F1-8B89-4B3C-ADED-DFCCC19BE3E6}"/>
              </a:ext>
            </a:extLst>
          </p:cNvPr>
          <p:cNvGrpSpPr/>
          <p:nvPr/>
        </p:nvGrpSpPr>
        <p:grpSpPr>
          <a:xfrm>
            <a:off x="6505430" y="1287453"/>
            <a:ext cx="2179638" cy="730154"/>
            <a:chOff x="4930522" y="2422621"/>
            <a:chExt cx="2179638" cy="730154"/>
          </a:xfrm>
        </p:grpSpPr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8387B0CE-C2F9-445C-9F53-BAE13B48FCCF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5171556" y="2422621"/>
              <a:ext cx="1791005" cy="730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8" name="Rectangle 29">
              <a:extLst>
                <a:ext uri="{FF2B5EF4-FFF2-40B4-BE49-F238E27FC236}">
                  <a16:creationId xmlns:a16="http://schemas.microsoft.com/office/drawing/2014/main" id="{87DB99DB-1F6C-4907-AC76-8FD595576E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522" y="2443964"/>
              <a:ext cx="2179638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Procedure Name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126EE50-F4F5-45C2-893B-F316E884105E}"/>
              </a:ext>
            </a:extLst>
          </p:cNvPr>
          <p:cNvGrpSpPr/>
          <p:nvPr/>
        </p:nvGrpSpPr>
        <p:grpSpPr>
          <a:xfrm flipV="1">
            <a:off x="6687977" y="5032994"/>
            <a:ext cx="1986559" cy="761111"/>
            <a:chOff x="5833979" y="1808409"/>
            <a:chExt cx="1280122" cy="1344366"/>
          </a:xfrm>
        </p:grpSpPr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9BE9B080-8D6F-4BC8-9B8F-B53D5C2789E4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5921806" y="1808409"/>
              <a:ext cx="1104469" cy="1344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82664B5A-67AE-4046-8E2C-DE565FBF9D4D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10800000">
              <a:off x="5833979" y="2329375"/>
              <a:ext cx="1280122" cy="167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Procedure Name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35F690-20FA-47BE-B29F-1708F0CE2953}"/>
              </a:ext>
            </a:extLst>
          </p:cNvPr>
          <p:cNvGrpSpPr/>
          <p:nvPr/>
        </p:nvGrpSpPr>
        <p:grpSpPr>
          <a:xfrm>
            <a:off x="5955715" y="2628181"/>
            <a:ext cx="1106918" cy="1844670"/>
            <a:chOff x="5955715" y="2628181"/>
            <a:chExt cx="1106918" cy="1844670"/>
          </a:xfrm>
        </p:grpSpPr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7A15FAA5-CD8F-4076-B655-F4DCD4C5B537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6235467" y="3356943"/>
              <a:ext cx="727831" cy="11159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A6057FC8-6B9A-4A5D-9581-5E44DA3EDE09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6049087" y="2628181"/>
              <a:ext cx="955031" cy="13498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4" name="Rectangle 29">
              <a:extLst>
                <a:ext uri="{FF2B5EF4-FFF2-40B4-BE49-F238E27FC236}">
                  <a16:creationId xmlns:a16="http://schemas.microsoft.com/office/drawing/2014/main" id="{E1837DA2-EA1A-49A5-8737-47324B1AD2AC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10800000" flipV="1">
              <a:off x="5955715" y="3296097"/>
              <a:ext cx="1106918" cy="60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Airport Name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E7AB52-42DB-49A4-A396-6E3F28ADF202}"/>
              </a:ext>
            </a:extLst>
          </p:cNvPr>
          <p:cNvGrpSpPr/>
          <p:nvPr/>
        </p:nvGrpSpPr>
        <p:grpSpPr>
          <a:xfrm>
            <a:off x="7890721" y="2632805"/>
            <a:ext cx="1106918" cy="1844670"/>
            <a:chOff x="7890721" y="2632805"/>
            <a:chExt cx="1106918" cy="1844670"/>
          </a:xfrm>
        </p:grpSpPr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BDC2B052-A8B9-4CBF-8319-8C7CD11FC525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8170473" y="3361567"/>
              <a:ext cx="727831" cy="11159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088B2C9B-64ED-47E2-A2F2-CD0C038BFFD9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7984093" y="2632805"/>
              <a:ext cx="955031" cy="13498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32AB98D-CC54-41CD-8DD9-80117969B74A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10800000" flipV="1">
              <a:off x="7890721" y="3308800"/>
              <a:ext cx="1106918" cy="58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Airport Identifier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FCC13E3-DCAE-4EBA-BA6C-753E57549614}"/>
              </a:ext>
            </a:extLst>
          </p:cNvPr>
          <p:cNvGrpSpPr/>
          <p:nvPr/>
        </p:nvGrpSpPr>
        <p:grpSpPr>
          <a:xfrm flipH="1" flipV="1">
            <a:off x="97392" y="4867068"/>
            <a:ext cx="1713972" cy="942602"/>
            <a:chOff x="5833979" y="1887450"/>
            <a:chExt cx="1280122" cy="1344367"/>
          </a:xfrm>
        </p:grpSpPr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2B7F1A2B-92ED-48FA-AB3B-437E9F82E904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5921806" y="1887450"/>
              <a:ext cx="1104469" cy="13443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2565E1B2-55FC-4DD4-847C-0E661FB70816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10800000">
              <a:off x="5833979" y="2047944"/>
              <a:ext cx="1280122" cy="59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Procedure Version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87E65D5-DF14-4AD6-BE0D-45211FE117C7}"/>
              </a:ext>
            </a:extLst>
          </p:cNvPr>
          <p:cNvGrpSpPr/>
          <p:nvPr/>
        </p:nvGrpSpPr>
        <p:grpSpPr>
          <a:xfrm flipV="1">
            <a:off x="3210481" y="4836123"/>
            <a:ext cx="2421214" cy="982513"/>
            <a:chOff x="5833979" y="1796025"/>
            <a:chExt cx="1280122" cy="1356750"/>
          </a:xfrm>
        </p:grpSpPr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D8FB578D-FA7C-43DB-9698-4ACED82909CA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5921806" y="1808409"/>
              <a:ext cx="1104469" cy="1344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94823AA4-4492-4D07-BA37-68CAE22A81B6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10800000">
              <a:off x="5833979" y="1796025"/>
              <a:ext cx="1280122" cy="59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Airport Coordinates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FA7108-57E5-4E0A-9928-8A0BBE58DDA7}"/>
              </a:ext>
            </a:extLst>
          </p:cNvPr>
          <p:cNvGrpSpPr/>
          <p:nvPr/>
        </p:nvGrpSpPr>
        <p:grpSpPr>
          <a:xfrm flipH="1">
            <a:off x="163340" y="3727450"/>
            <a:ext cx="1708629" cy="757600"/>
            <a:chOff x="5689312" y="1816038"/>
            <a:chExt cx="1424789" cy="1344366"/>
          </a:xfrm>
        </p:grpSpPr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8CADF61C-3E02-4F05-9364-54CCC8CE03CB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5806116" y="1816038"/>
              <a:ext cx="1295527" cy="1344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1" name="Rectangle 29">
              <a:extLst>
                <a:ext uri="{FF2B5EF4-FFF2-40B4-BE49-F238E27FC236}">
                  <a16:creationId xmlns:a16="http://schemas.microsoft.com/office/drawing/2014/main" id="{0CDC14FC-7703-4266-B931-ACB843B939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312" y="1885316"/>
              <a:ext cx="1424789" cy="420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City and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52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Pilot Briefing Information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28600" y="3067050"/>
            <a:ext cx="8750300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8600" y="3838575"/>
            <a:ext cx="8748713" cy="642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28600" y="2314575"/>
            <a:ext cx="32766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1204913" y="231457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H="1">
            <a:off x="2087563" y="2325688"/>
            <a:ext cx="3175" cy="750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6132513" y="3840163"/>
            <a:ext cx="0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681038" y="3844925"/>
            <a:ext cx="18145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 Narrow" panose="020B0606020202030204" pitchFamily="34" charset="0"/>
              </a:rPr>
              <a:t>ST. LOUIS APP CON</a:t>
            </a:r>
            <a:r>
              <a:rPr lang="en-US" altLang="en-US" sz="1400"/>
              <a:t> </a:t>
            </a:r>
            <a:r>
              <a:rPr lang="en-US" altLang="en-US" sz="1700" b="1"/>
              <a:t>126.5  254.3</a:t>
            </a: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5227638" y="3844925"/>
            <a:ext cx="1038225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Arial Narrow" panose="020B0606020202030204" pitchFamily="34" charset="0"/>
              </a:rPr>
              <a:t>CLNC DEL</a:t>
            </a:r>
            <a:r>
              <a:rPr lang="en-US" altLang="en-US" sz="1400" dirty="0"/>
              <a:t> </a:t>
            </a:r>
            <a:r>
              <a:rPr lang="en-US" altLang="en-US" sz="1700" b="1" dirty="0"/>
              <a:t>133.1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7497763" y="3844925"/>
            <a:ext cx="16462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Arial Narrow" panose="020B0606020202030204" pitchFamily="34" charset="0"/>
              </a:rPr>
              <a:t>ST. LOUIS RADIO</a:t>
            </a:r>
            <a:r>
              <a:rPr lang="en-US" altLang="en-US" sz="1400" dirty="0"/>
              <a:t>    </a:t>
            </a:r>
            <a:r>
              <a:rPr lang="en-US" altLang="en-US" sz="1700" b="1" dirty="0"/>
              <a:t>122.95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2238375" y="3844925"/>
            <a:ext cx="24082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Arial Narrow" panose="020B0606020202030204" pitchFamily="34" charset="0"/>
              </a:rPr>
              <a:t>SPIRIT TOWER</a:t>
            </a:r>
            <a:br>
              <a:rPr lang="en-US" altLang="en-US" sz="1400" dirty="0">
                <a:latin typeface="Arial Narrow" panose="020B0606020202030204" pitchFamily="34" charset="0"/>
              </a:rPr>
            </a:br>
            <a:r>
              <a:rPr lang="en-US" altLang="en-US" sz="1700" b="1" dirty="0"/>
              <a:t>124.75 </a:t>
            </a:r>
            <a:r>
              <a:rPr lang="en-US" altLang="en-US" sz="1700" dirty="0"/>
              <a:t>(</a:t>
            </a:r>
            <a:r>
              <a:rPr lang="en-US" altLang="en-US" sz="1700" dirty="0">
                <a:latin typeface="Arial Narrow" panose="020B0606020202030204" pitchFamily="34" charset="0"/>
              </a:rPr>
              <a:t>CTAF)     </a:t>
            </a:r>
            <a:r>
              <a:rPr lang="en-US" altLang="en-US" sz="1700" b="1" dirty="0"/>
              <a:t>257.2</a:t>
            </a:r>
            <a:endParaRPr lang="en-US" altLang="en-US" sz="1700" dirty="0">
              <a:latin typeface="Arial Narrow" panose="020B0606020202030204" pitchFamily="34" charset="0"/>
            </a:endParaRP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4892675" y="3206750"/>
            <a:ext cx="4078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latin typeface="Arial Narrow" panose="020B0606020202030204" pitchFamily="34" charset="0"/>
              </a:rPr>
              <a:t>MISSED APPROACH: Climb to 1500 then climbing left turn to 2400 direct FTZ VORTAC and hold</a:t>
            </a:r>
            <a:r>
              <a:rPr lang="en-US" altLang="en-US" sz="1400" dirty="0"/>
              <a:t>.</a:t>
            </a: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181073" y="2239159"/>
            <a:ext cx="11049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en-US" altLang="en-US" sz="300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dirty="0"/>
              <a:t>LOC I-SUS </a:t>
            </a:r>
            <a:r>
              <a:rPr lang="en-US" altLang="en-US" sz="1400" b="1" u="sng" dirty="0"/>
              <a:t>110.55</a:t>
            </a:r>
            <a:endParaRPr lang="en-US" altLang="en-US" sz="1400" b="1" dirty="0"/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1143000" y="2390775"/>
            <a:ext cx="101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/>
              <a:t>APP CRS </a:t>
            </a:r>
            <a:r>
              <a:rPr lang="en-US" altLang="en-US" sz="1400" b="1" dirty="0"/>
              <a:t>079</a:t>
            </a:r>
            <a:r>
              <a:rPr lang="en-US" altLang="en-US" sz="1400" b="1" dirty="0">
                <a:cs typeface="Arial" panose="020B0604020202020204" pitchFamily="34" charset="0"/>
              </a:rPr>
              <a:t>º</a:t>
            </a:r>
            <a:endParaRPr lang="en-US" altLang="en-US" sz="1400" b="1" dirty="0"/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2133600" y="2314575"/>
            <a:ext cx="1371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err="1"/>
              <a:t>Rwy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ldg</a:t>
            </a:r>
            <a:r>
              <a:rPr lang="en-US" altLang="en-US" sz="1400" dirty="0"/>
              <a:t>   </a:t>
            </a:r>
            <a:r>
              <a:rPr lang="en-US" altLang="en-US" sz="1400" b="1" dirty="0"/>
              <a:t>7414 </a:t>
            </a:r>
            <a:r>
              <a:rPr lang="en-US" altLang="en-US" sz="1400" dirty="0"/>
              <a:t>TDZE      </a:t>
            </a:r>
            <a:r>
              <a:rPr lang="en-US" altLang="en-US" sz="1400" b="1" dirty="0"/>
              <a:t>  462 </a:t>
            </a:r>
            <a:r>
              <a:rPr lang="en-US" altLang="en-US" sz="1400" dirty="0"/>
              <a:t>Apt </a:t>
            </a:r>
            <a:r>
              <a:rPr lang="en-US" altLang="en-US" sz="1400" dirty="0" err="1"/>
              <a:t>Elev</a:t>
            </a:r>
            <a:r>
              <a:rPr lang="en-US" altLang="en-US" sz="1400" dirty="0"/>
              <a:t>  </a:t>
            </a:r>
            <a:r>
              <a:rPr lang="en-US" altLang="en-US" sz="1400" b="1" dirty="0"/>
              <a:t>  463</a:t>
            </a:r>
            <a:endParaRPr lang="en-US" altLang="en-US" sz="1400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" y="1247775"/>
            <a:ext cx="1708150" cy="1049338"/>
            <a:chOff x="144" y="912"/>
            <a:chExt cx="1076" cy="661"/>
          </a:xfrm>
        </p:grpSpPr>
        <p:sp>
          <p:nvSpPr>
            <p:cNvPr id="19" name="Freeform 19"/>
            <p:cNvSpPr>
              <a:spLocks/>
            </p:cNvSpPr>
            <p:nvPr/>
          </p:nvSpPr>
          <p:spPr bwMode="hidden">
            <a:xfrm>
              <a:off x="154" y="912"/>
              <a:ext cx="1045" cy="6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83" name="Rectangle 20"/>
            <p:cNvSpPr>
              <a:spLocks noChangeArrowheads="1"/>
            </p:cNvSpPr>
            <p:nvPr/>
          </p:nvSpPr>
          <p:spPr bwMode="hidden">
            <a:xfrm>
              <a:off x="144" y="912"/>
              <a:ext cx="107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Primary NAVAID Information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712913" y="1447800"/>
            <a:ext cx="1992312" cy="833438"/>
            <a:chOff x="1079" y="1038"/>
            <a:chExt cx="1255" cy="525"/>
          </a:xfrm>
        </p:grpSpPr>
        <p:sp>
          <p:nvSpPr>
            <p:cNvPr id="22" name="Freeform 22"/>
            <p:cNvSpPr>
              <a:spLocks/>
            </p:cNvSpPr>
            <p:nvPr/>
          </p:nvSpPr>
          <p:spPr bwMode="hidden">
            <a:xfrm>
              <a:off x="1079" y="1038"/>
              <a:ext cx="1253" cy="525"/>
            </a:xfrm>
            <a:custGeom>
              <a:avLst/>
              <a:gdLst/>
              <a:ahLst/>
              <a:cxnLst>
                <a:cxn ang="0">
                  <a:pos x="1253" y="0"/>
                </a:cxn>
                <a:cxn ang="0">
                  <a:pos x="365" y="0"/>
                </a:cxn>
                <a:cxn ang="0">
                  <a:pos x="365" y="241"/>
                </a:cxn>
                <a:cxn ang="0">
                  <a:pos x="0" y="525"/>
                </a:cxn>
                <a:cxn ang="0">
                  <a:pos x="358" y="339"/>
                </a:cxn>
                <a:cxn ang="0">
                  <a:pos x="365" y="382"/>
                </a:cxn>
                <a:cxn ang="0">
                  <a:pos x="1253" y="382"/>
                </a:cxn>
                <a:cxn ang="0">
                  <a:pos x="1253" y="0"/>
                </a:cxn>
              </a:cxnLst>
              <a:rect l="0" t="0" r="r" b="b"/>
              <a:pathLst>
                <a:path w="1253" h="525">
                  <a:moveTo>
                    <a:pt x="1253" y="0"/>
                  </a:moveTo>
                  <a:lnTo>
                    <a:pt x="365" y="0"/>
                  </a:lnTo>
                  <a:lnTo>
                    <a:pt x="365" y="241"/>
                  </a:lnTo>
                  <a:lnTo>
                    <a:pt x="0" y="525"/>
                  </a:lnTo>
                  <a:lnTo>
                    <a:pt x="358" y="339"/>
                  </a:lnTo>
                  <a:lnTo>
                    <a:pt x="365" y="382"/>
                  </a:lnTo>
                  <a:lnTo>
                    <a:pt x="1253" y="382"/>
                  </a:lnTo>
                  <a:lnTo>
                    <a:pt x="1253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81" name="Rectangle 23"/>
            <p:cNvSpPr>
              <a:spLocks noChangeArrowheads="1"/>
            </p:cNvSpPr>
            <p:nvPr/>
          </p:nvSpPr>
          <p:spPr bwMode="hidden">
            <a:xfrm>
              <a:off x="1440" y="1056"/>
              <a:ext cx="89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/>
                <a:t>Approach Course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192463" y="2466976"/>
            <a:ext cx="3367087" cy="721650"/>
            <a:chOff x="2190" y="1680"/>
            <a:chExt cx="1942" cy="495"/>
          </a:xfrm>
        </p:grpSpPr>
        <p:sp>
          <p:nvSpPr>
            <p:cNvPr id="25" name="Freeform 25"/>
            <p:cNvSpPr>
              <a:spLocks/>
            </p:cNvSpPr>
            <p:nvPr/>
          </p:nvSpPr>
          <p:spPr bwMode="hidden">
            <a:xfrm>
              <a:off x="2190" y="1704"/>
              <a:ext cx="1942" cy="471"/>
            </a:xfrm>
            <a:custGeom>
              <a:avLst/>
              <a:gdLst/>
              <a:ahLst/>
              <a:cxnLst>
                <a:cxn ang="0">
                  <a:pos x="1942" y="0"/>
                </a:cxn>
                <a:cxn ang="0">
                  <a:pos x="685" y="0"/>
                </a:cxn>
                <a:cxn ang="0">
                  <a:pos x="685" y="211"/>
                </a:cxn>
                <a:cxn ang="0">
                  <a:pos x="0" y="471"/>
                </a:cxn>
                <a:cxn ang="0">
                  <a:pos x="676" y="297"/>
                </a:cxn>
                <a:cxn ang="0">
                  <a:pos x="685" y="334"/>
                </a:cxn>
                <a:cxn ang="0">
                  <a:pos x="1942" y="334"/>
                </a:cxn>
                <a:cxn ang="0">
                  <a:pos x="1942" y="0"/>
                </a:cxn>
              </a:cxnLst>
              <a:rect l="0" t="0" r="r" b="b"/>
              <a:pathLst>
                <a:path w="1942" h="471">
                  <a:moveTo>
                    <a:pt x="1942" y="0"/>
                  </a:moveTo>
                  <a:lnTo>
                    <a:pt x="685" y="0"/>
                  </a:lnTo>
                  <a:lnTo>
                    <a:pt x="685" y="211"/>
                  </a:lnTo>
                  <a:lnTo>
                    <a:pt x="0" y="471"/>
                  </a:lnTo>
                  <a:lnTo>
                    <a:pt x="676" y="297"/>
                  </a:lnTo>
                  <a:lnTo>
                    <a:pt x="685" y="334"/>
                  </a:lnTo>
                  <a:lnTo>
                    <a:pt x="1942" y="334"/>
                  </a:lnTo>
                  <a:lnTo>
                    <a:pt x="1942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79" name="Rectangle 26"/>
            <p:cNvSpPr>
              <a:spLocks noChangeArrowheads="1"/>
            </p:cNvSpPr>
            <p:nvPr/>
          </p:nvSpPr>
          <p:spPr bwMode="hidden">
            <a:xfrm>
              <a:off x="2880" y="1680"/>
              <a:ext cx="12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/>
                <a:t>Notes And Limitations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010400" y="1171575"/>
            <a:ext cx="1708150" cy="1981200"/>
            <a:chOff x="4416" y="864"/>
            <a:chExt cx="1076" cy="1248"/>
          </a:xfrm>
        </p:grpSpPr>
        <p:sp>
          <p:nvSpPr>
            <p:cNvPr id="28" name="Freeform 28"/>
            <p:cNvSpPr>
              <a:spLocks/>
            </p:cNvSpPr>
            <p:nvPr/>
          </p:nvSpPr>
          <p:spPr bwMode="hidden">
            <a:xfrm>
              <a:off x="4426" y="864"/>
              <a:ext cx="1045" cy="1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"/>
                </a:cxn>
                <a:cxn ang="0">
                  <a:pos x="659" y="463"/>
                </a:cxn>
                <a:cxn ang="0">
                  <a:pos x="367" y="853"/>
                </a:cxn>
                <a:cxn ang="0">
                  <a:pos x="927" y="466"/>
                </a:cxn>
                <a:cxn ang="0">
                  <a:pos x="1045" y="463"/>
                </a:cxn>
                <a:cxn ang="0">
                  <a:pos x="1045" y="0"/>
                </a:cxn>
                <a:cxn ang="0">
                  <a:pos x="0" y="0"/>
                </a:cxn>
              </a:cxnLst>
              <a:rect l="0" t="0" r="r" b="b"/>
              <a:pathLst>
                <a:path w="1045" h="853">
                  <a:moveTo>
                    <a:pt x="0" y="0"/>
                  </a:moveTo>
                  <a:lnTo>
                    <a:pt x="0" y="463"/>
                  </a:lnTo>
                  <a:lnTo>
                    <a:pt x="659" y="463"/>
                  </a:lnTo>
                  <a:lnTo>
                    <a:pt x="367" y="853"/>
                  </a:lnTo>
                  <a:lnTo>
                    <a:pt x="927" y="466"/>
                  </a:lnTo>
                  <a:lnTo>
                    <a:pt x="1045" y="463"/>
                  </a:lnTo>
                  <a:lnTo>
                    <a:pt x="1045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77" name="Rectangle 29"/>
            <p:cNvSpPr>
              <a:spLocks noChangeArrowheads="1"/>
            </p:cNvSpPr>
            <p:nvPr/>
          </p:nvSpPr>
          <p:spPr bwMode="hidden">
            <a:xfrm>
              <a:off x="4416" y="864"/>
              <a:ext cx="1076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Full Text Description Of Missed Approach</a:t>
              </a:r>
            </a:p>
          </p:txBody>
        </p:sp>
      </p:grpSp>
      <p:sp>
        <p:nvSpPr>
          <p:cNvPr id="13333" name="Freeform 30"/>
          <p:cNvSpPr>
            <a:spLocks/>
          </p:cNvSpPr>
          <p:nvPr/>
        </p:nvSpPr>
        <p:spPr bwMode="auto">
          <a:xfrm>
            <a:off x="3759200" y="4111625"/>
            <a:ext cx="134938" cy="260350"/>
          </a:xfrm>
          <a:custGeom>
            <a:avLst/>
            <a:gdLst>
              <a:gd name="T0" fmla="*/ 2147483647 w 75"/>
              <a:gd name="T1" fmla="*/ 0 h 105"/>
              <a:gd name="T2" fmla="*/ 2147483647 w 75"/>
              <a:gd name="T3" fmla="*/ 2147483647 h 105"/>
              <a:gd name="T4" fmla="*/ 2147483647 w 75"/>
              <a:gd name="T5" fmla="*/ 2147483647 h 105"/>
              <a:gd name="T6" fmla="*/ 2147483647 w 75"/>
              <a:gd name="T7" fmla="*/ 2147483647 h 105"/>
              <a:gd name="T8" fmla="*/ 2147483647 w 75"/>
              <a:gd name="T9" fmla="*/ 2147483647 h 105"/>
              <a:gd name="T10" fmla="*/ 2147483647 w 75"/>
              <a:gd name="T11" fmla="*/ 2147483647 h 105"/>
              <a:gd name="T12" fmla="*/ 2147483647 w 75"/>
              <a:gd name="T13" fmla="*/ 2147483647 h 105"/>
              <a:gd name="T14" fmla="*/ 2147483647 w 75"/>
              <a:gd name="T15" fmla="*/ 2147483647 h 105"/>
              <a:gd name="T16" fmla="*/ 2147483647 w 75"/>
              <a:gd name="T17" fmla="*/ 2147483647 h 105"/>
              <a:gd name="T18" fmla="*/ 2147483647 w 75"/>
              <a:gd name="T19" fmla="*/ 2147483647 h 105"/>
              <a:gd name="T20" fmla="*/ 2147483647 w 75"/>
              <a:gd name="T21" fmla="*/ 2147483647 h 105"/>
              <a:gd name="T22" fmla="*/ 2147483647 w 75"/>
              <a:gd name="T23" fmla="*/ 2147483647 h 105"/>
              <a:gd name="T24" fmla="*/ 2147483647 w 75"/>
              <a:gd name="T25" fmla="*/ 2147483647 h 105"/>
              <a:gd name="T26" fmla="*/ 2147483647 w 75"/>
              <a:gd name="T27" fmla="*/ 2147483647 h 105"/>
              <a:gd name="T28" fmla="*/ 2147483647 w 75"/>
              <a:gd name="T29" fmla="*/ 2147483647 h 105"/>
              <a:gd name="T30" fmla="*/ 2147483647 w 75"/>
              <a:gd name="T31" fmla="*/ 2147483647 h 105"/>
              <a:gd name="T32" fmla="*/ 2147483647 w 75"/>
              <a:gd name="T33" fmla="*/ 2147483647 h 105"/>
              <a:gd name="T34" fmla="*/ 2147483647 w 75"/>
              <a:gd name="T35" fmla="*/ 2147483647 h 105"/>
              <a:gd name="T36" fmla="*/ 2147483647 w 75"/>
              <a:gd name="T37" fmla="*/ 2147483647 h 105"/>
              <a:gd name="T38" fmla="*/ 2147483647 w 75"/>
              <a:gd name="T39" fmla="*/ 2147483647 h 105"/>
              <a:gd name="T40" fmla="*/ 2147483647 w 75"/>
              <a:gd name="T41" fmla="*/ 2147483647 h 105"/>
              <a:gd name="T42" fmla="*/ 2147483647 w 75"/>
              <a:gd name="T43" fmla="*/ 2147483647 h 105"/>
              <a:gd name="T44" fmla="*/ 2147483647 w 75"/>
              <a:gd name="T45" fmla="*/ 2147483647 h 105"/>
              <a:gd name="T46" fmla="*/ 2147483647 w 75"/>
              <a:gd name="T47" fmla="*/ 2147483647 h 105"/>
              <a:gd name="T48" fmla="*/ 2147483647 w 75"/>
              <a:gd name="T49" fmla="*/ 2147483647 h 105"/>
              <a:gd name="T50" fmla="*/ 2147483647 w 75"/>
              <a:gd name="T51" fmla="*/ 2147483647 h 105"/>
              <a:gd name="T52" fmla="*/ 2147483647 w 75"/>
              <a:gd name="T53" fmla="*/ 2147483647 h 105"/>
              <a:gd name="T54" fmla="*/ 2147483647 w 75"/>
              <a:gd name="T55" fmla="*/ 2147483647 h 105"/>
              <a:gd name="T56" fmla="*/ 2147483647 w 75"/>
              <a:gd name="T57" fmla="*/ 2147483647 h 105"/>
              <a:gd name="T58" fmla="*/ 2147483647 w 75"/>
              <a:gd name="T59" fmla="*/ 2147483647 h 105"/>
              <a:gd name="T60" fmla="*/ 0 w 75"/>
              <a:gd name="T61" fmla="*/ 2147483647 h 105"/>
              <a:gd name="T62" fmla="*/ 0 w 75"/>
              <a:gd name="T63" fmla="*/ 2147483647 h 105"/>
              <a:gd name="T64" fmla="*/ 0 w 75"/>
              <a:gd name="T65" fmla="*/ 2147483647 h 105"/>
              <a:gd name="T66" fmla="*/ 2147483647 w 75"/>
              <a:gd name="T67" fmla="*/ 2147483647 h 105"/>
              <a:gd name="T68" fmla="*/ 2147483647 w 75"/>
              <a:gd name="T69" fmla="*/ 2147483647 h 105"/>
              <a:gd name="T70" fmla="*/ 2147483647 w 75"/>
              <a:gd name="T71" fmla="*/ 2147483647 h 105"/>
              <a:gd name="T72" fmla="*/ 2147483647 w 75"/>
              <a:gd name="T73" fmla="*/ 2147483647 h 105"/>
              <a:gd name="T74" fmla="*/ 2147483647 w 75"/>
              <a:gd name="T75" fmla="*/ 2147483647 h 105"/>
              <a:gd name="T76" fmla="*/ 2147483647 w 75"/>
              <a:gd name="T77" fmla="*/ 2147483647 h 105"/>
              <a:gd name="T78" fmla="*/ 2147483647 w 75"/>
              <a:gd name="T79" fmla="*/ 2147483647 h 105"/>
              <a:gd name="T80" fmla="*/ 2147483647 w 75"/>
              <a:gd name="T81" fmla="*/ 2147483647 h 105"/>
              <a:gd name="T82" fmla="*/ 2147483647 w 75"/>
              <a:gd name="T83" fmla="*/ 0 h 105"/>
              <a:gd name="T84" fmla="*/ 2147483647 w 75"/>
              <a:gd name="T85" fmla="*/ 0 h 105"/>
              <a:gd name="T86" fmla="*/ 2147483647 w 75"/>
              <a:gd name="T87" fmla="*/ 2147483647 h 105"/>
              <a:gd name="T88" fmla="*/ 2147483647 w 75"/>
              <a:gd name="T89" fmla="*/ 2147483647 h 10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5"/>
              <a:gd name="T136" fmla="*/ 0 h 105"/>
              <a:gd name="T137" fmla="*/ 75 w 75"/>
              <a:gd name="T138" fmla="*/ 105 h 10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5" h="105">
                <a:moveTo>
                  <a:pt x="37" y="0"/>
                </a:moveTo>
                <a:lnTo>
                  <a:pt x="38" y="0"/>
                </a:lnTo>
                <a:lnTo>
                  <a:pt x="40" y="0"/>
                </a:lnTo>
                <a:lnTo>
                  <a:pt x="42" y="0"/>
                </a:lnTo>
                <a:lnTo>
                  <a:pt x="44" y="1"/>
                </a:lnTo>
                <a:lnTo>
                  <a:pt x="46" y="1"/>
                </a:lnTo>
                <a:lnTo>
                  <a:pt x="47" y="2"/>
                </a:lnTo>
                <a:lnTo>
                  <a:pt x="49" y="3"/>
                </a:lnTo>
                <a:lnTo>
                  <a:pt x="51" y="4"/>
                </a:lnTo>
                <a:lnTo>
                  <a:pt x="53" y="5"/>
                </a:lnTo>
                <a:lnTo>
                  <a:pt x="54" y="6"/>
                </a:lnTo>
                <a:lnTo>
                  <a:pt x="56" y="7"/>
                </a:lnTo>
                <a:lnTo>
                  <a:pt x="57" y="8"/>
                </a:lnTo>
                <a:lnTo>
                  <a:pt x="59" y="10"/>
                </a:lnTo>
                <a:lnTo>
                  <a:pt x="60" y="11"/>
                </a:lnTo>
                <a:lnTo>
                  <a:pt x="61" y="13"/>
                </a:lnTo>
                <a:lnTo>
                  <a:pt x="63" y="15"/>
                </a:lnTo>
                <a:lnTo>
                  <a:pt x="64" y="17"/>
                </a:lnTo>
                <a:lnTo>
                  <a:pt x="65" y="18"/>
                </a:lnTo>
                <a:lnTo>
                  <a:pt x="66" y="20"/>
                </a:lnTo>
                <a:lnTo>
                  <a:pt x="67" y="22"/>
                </a:lnTo>
                <a:lnTo>
                  <a:pt x="68" y="25"/>
                </a:lnTo>
                <a:lnTo>
                  <a:pt x="69" y="27"/>
                </a:lnTo>
                <a:lnTo>
                  <a:pt x="70" y="29"/>
                </a:lnTo>
                <a:lnTo>
                  <a:pt x="71" y="31"/>
                </a:lnTo>
                <a:lnTo>
                  <a:pt x="71" y="34"/>
                </a:lnTo>
                <a:lnTo>
                  <a:pt x="72" y="36"/>
                </a:lnTo>
                <a:lnTo>
                  <a:pt x="72" y="38"/>
                </a:lnTo>
                <a:lnTo>
                  <a:pt x="73" y="41"/>
                </a:lnTo>
                <a:lnTo>
                  <a:pt x="73" y="44"/>
                </a:lnTo>
                <a:lnTo>
                  <a:pt x="73" y="46"/>
                </a:lnTo>
                <a:lnTo>
                  <a:pt x="74" y="49"/>
                </a:lnTo>
                <a:lnTo>
                  <a:pt x="74" y="52"/>
                </a:lnTo>
                <a:lnTo>
                  <a:pt x="74" y="54"/>
                </a:lnTo>
                <a:lnTo>
                  <a:pt x="73" y="57"/>
                </a:lnTo>
                <a:lnTo>
                  <a:pt x="73" y="59"/>
                </a:lnTo>
                <a:lnTo>
                  <a:pt x="73" y="62"/>
                </a:lnTo>
                <a:lnTo>
                  <a:pt x="72" y="65"/>
                </a:lnTo>
                <a:lnTo>
                  <a:pt x="72" y="67"/>
                </a:lnTo>
                <a:lnTo>
                  <a:pt x="71" y="69"/>
                </a:lnTo>
                <a:lnTo>
                  <a:pt x="71" y="72"/>
                </a:lnTo>
                <a:lnTo>
                  <a:pt x="70" y="74"/>
                </a:lnTo>
                <a:lnTo>
                  <a:pt x="69" y="76"/>
                </a:lnTo>
                <a:lnTo>
                  <a:pt x="68" y="78"/>
                </a:lnTo>
                <a:lnTo>
                  <a:pt x="67" y="81"/>
                </a:lnTo>
                <a:lnTo>
                  <a:pt x="66" y="83"/>
                </a:lnTo>
                <a:lnTo>
                  <a:pt x="65" y="85"/>
                </a:lnTo>
                <a:lnTo>
                  <a:pt x="64" y="86"/>
                </a:lnTo>
                <a:lnTo>
                  <a:pt x="63" y="88"/>
                </a:lnTo>
                <a:lnTo>
                  <a:pt x="61" y="90"/>
                </a:lnTo>
                <a:lnTo>
                  <a:pt x="60" y="92"/>
                </a:lnTo>
                <a:lnTo>
                  <a:pt x="59" y="93"/>
                </a:lnTo>
                <a:lnTo>
                  <a:pt x="57" y="95"/>
                </a:lnTo>
                <a:lnTo>
                  <a:pt x="56" y="96"/>
                </a:lnTo>
                <a:lnTo>
                  <a:pt x="54" y="97"/>
                </a:lnTo>
                <a:lnTo>
                  <a:pt x="53" y="98"/>
                </a:lnTo>
                <a:lnTo>
                  <a:pt x="51" y="99"/>
                </a:lnTo>
                <a:lnTo>
                  <a:pt x="49" y="100"/>
                </a:lnTo>
                <a:lnTo>
                  <a:pt x="47" y="101"/>
                </a:lnTo>
                <a:lnTo>
                  <a:pt x="46" y="102"/>
                </a:lnTo>
                <a:lnTo>
                  <a:pt x="44" y="102"/>
                </a:lnTo>
                <a:lnTo>
                  <a:pt x="42" y="103"/>
                </a:lnTo>
                <a:lnTo>
                  <a:pt x="40" y="103"/>
                </a:lnTo>
                <a:lnTo>
                  <a:pt x="38" y="103"/>
                </a:lnTo>
                <a:lnTo>
                  <a:pt x="37" y="104"/>
                </a:lnTo>
                <a:lnTo>
                  <a:pt x="35" y="103"/>
                </a:lnTo>
                <a:lnTo>
                  <a:pt x="33" y="103"/>
                </a:lnTo>
                <a:lnTo>
                  <a:pt x="31" y="103"/>
                </a:lnTo>
                <a:lnTo>
                  <a:pt x="29" y="102"/>
                </a:lnTo>
                <a:lnTo>
                  <a:pt x="27" y="102"/>
                </a:lnTo>
                <a:lnTo>
                  <a:pt x="26" y="101"/>
                </a:lnTo>
                <a:lnTo>
                  <a:pt x="24" y="100"/>
                </a:lnTo>
                <a:lnTo>
                  <a:pt x="22" y="99"/>
                </a:lnTo>
                <a:lnTo>
                  <a:pt x="20" y="98"/>
                </a:lnTo>
                <a:lnTo>
                  <a:pt x="19" y="97"/>
                </a:lnTo>
                <a:lnTo>
                  <a:pt x="17" y="96"/>
                </a:lnTo>
                <a:lnTo>
                  <a:pt x="16" y="95"/>
                </a:lnTo>
                <a:lnTo>
                  <a:pt x="14" y="93"/>
                </a:lnTo>
                <a:lnTo>
                  <a:pt x="13" y="92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8" y="85"/>
                </a:lnTo>
                <a:lnTo>
                  <a:pt x="7" y="83"/>
                </a:lnTo>
                <a:lnTo>
                  <a:pt x="6" y="81"/>
                </a:lnTo>
                <a:lnTo>
                  <a:pt x="5" y="78"/>
                </a:lnTo>
                <a:lnTo>
                  <a:pt x="4" y="76"/>
                </a:lnTo>
                <a:lnTo>
                  <a:pt x="3" y="74"/>
                </a:lnTo>
                <a:lnTo>
                  <a:pt x="2" y="72"/>
                </a:lnTo>
                <a:lnTo>
                  <a:pt x="2" y="69"/>
                </a:lnTo>
                <a:lnTo>
                  <a:pt x="1" y="67"/>
                </a:lnTo>
                <a:lnTo>
                  <a:pt x="1" y="65"/>
                </a:lnTo>
                <a:lnTo>
                  <a:pt x="0" y="62"/>
                </a:lnTo>
                <a:lnTo>
                  <a:pt x="0" y="59"/>
                </a:lnTo>
                <a:lnTo>
                  <a:pt x="0" y="57"/>
                </a:lnTo>
                <a:lnTo>
                  <a:pt x="0" y="54"/>
                </a:lnTo>
                <a:lnTo>
                  <a:pt x="0" y="52"/>
                </a:lnTo>
                <a:lnTo>
                  <a:pt x="0" y="49"/>
                </a:lnTo>
                <a:lnTo>
                  <a:pt x="0" y="46"/>
                </a:lnTo>
                <a:lnTo>
                  <a:pt x="0" y="44"/>
                </a:lnTo>
                <a:lnTo>
                  <a:pt x="0" y="41"/>
                </a:lnTo>
                <a:lnTo>
                  <a:pt x="1" y="38"/>
                </a:lnTo>
                <a:lnTo>
                  <a:pt x="1" y="36"/>
                </a:lnTo>
                <a:lnTo>
                  <a:pt x="2" y="34"/>
                </a:lnTo>
                <a:lnTo>
                  <a:pt x="2" y="31"/>
                </a:lnTo>
                <a:lnTo>
                  <a:pt x="3" y="29"/>
                </a:lnTo>
                <a:lnTo>
                  <a:pt x="4" y="27"/>
                </a:lnTo>
                <a:lnTo>
                  <a:pt x="5" y="25"/>
                </a:lnTo>
                <a:lnTo>
                  <a:pt x="6" y="22"/>
                </a:lnTo>
                <a:lnTo>
                  <a:pt x="7" y="20"/>
                </a:lnTo>
                <a:lnTo>
                  <a:pt x="8" y="18"/>
                </a:lnTo>
                <a:lnTo>
                  <a:pt x="9" y="17"/>
                </a:lnTo>
                <a:lnTo>
                  <a:pt x="10" y="15"/>
                </a:lnTo>
                <a:lnTo>
                  <a:pt x="12" y="13"/>
                </a:lnTo>
                <a:lnTo>
                  <a:pt x="13" y="11"/>
                </a:lnTo>
                <a:lnTo>
                  <a:pt x="14" y="10"/>
                </a:lnTo>
                <a:lnTo>
                  <a:pt x="16" y="8"/>
                </a:lnTo>
                <a:lnTo>
                  <a:pt x="17" y="7"/>
                </a:lnTo>
                <a:lnTo>
                  <a:pt x="19" y="6"/>
                </a:lnTo>
                <a:lnTo>
                  <a:pt x="20" y="5"/>
                </a:lnTo>
                <a:lnTo>
                  <a:pt x="22" y="4"/>
                </a:lnTo>
                <a:lnTo>
                  <a:pt x="24" y="3"/>
                </a:lnTo>
                <a:lnTo>
                  <a:pt x="26" y="2"/>
                </a:lnTo>
                <a:lnTo>
                  <a:pt x="27" y="1"/>
                </a:lnTo>
                <a:lnTo>
                  <a:pt x="29" y="1"/>
                </a:lnTo>
                <a:lnTo>
                  <a:pt x="31" y="0"/>
                </a:lnTo>
                <a:lnTo>
                  <a:pt x="33" y="0"/>
                </a:lnTo>
                <a:lnTo>
                  <a:pt x="35" y="0"/>
                </a:lnTo>
                <a:lnTo>
                  <a:pt x="37" y="0"/>
                </a:lnTo>
                <a:lnTo>
                  <a:pt x="57" y="84"/>
                </a:lnTo>
                <a:lnTo>
                  <a:pt x="20" y="84"/>
                </a:lnTo>
                <a:lnTo>
                  <a:pt x="20" y="18"/>
                </a:lnTo>
                <a:lnTo>
                  <a:pt x="28" y="18"/>
                </a:lnTo>
                <a:lnTo>
                  <a:pt x="28" y="77"/>
                </a:lnTo>
                <a:lnTo>
                  <a:pt x="57" y="77"/>
                </a:lnTo>
                <a:lnTo>
                  <a:pt x="57" y="84"/>
                </a:lnTo>
                <a:lnTo>
                  <a:pt x="3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AutoShape 31"/>
          <p:cNvSpPr>
            <a:spLocks noChangeArrowheads="1"/>
          </p:cNvSpPr>
          <p:nvPr/>
        </p:nvSpPr>
        <p:spPr bwMode="gray">
          <a:xfrm>
            <a:off x="373063" y="3122613"/>
            <a:ext cx="239712" cy="2508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chemeClr val="bg1"/>
                </a:solidFill>
              </a:rPr>
              <a:t>A</a:t>
            </a:r>
          </a:p>
        </p:txBody>
      </p:sp>
      <p:grpSp>
        <p:nvGrpSpPr>
          <p:cNvPr id="13335" name="Group 32"/>
          <p:cNvGrpSpPr>
            <a:grpSpLocks/>
          </p:cNvGrpSpPr>
          <p:nvPr/>
        </p:nvGrpSpPr>
        <p:grpSpPr bwMode="auto">
          <a:xfrm>
            <a:off x="4073525" y="3400425"/>
            <a:ext cx="414338" cy="371475"/>
            <a:chOff x="2870" y="2603"/>
            <a:chExt cx="246" cy="234"/>
          </a:xfrm>
        </p:grpSpPr>
        <p:sp>
          <p:nvSpPr>
            <p:cNvPr id="13372" name="Oval 33"/>
            <p:cNvSpPr>
              <a:spLocks noChangeArrowheads="1"/>
            </p:cNvSpPr>
            <p:nvPr/>
          </p:nvSpPr>
          <p:spPr bwMode="auto">
            <a:xfrm>
              <a:off x="2913" y="2631"/>
              <a:ext cx="182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3373" name="Text Box 34"/>
            <p:cNvSpPr txBox="1">
              <a:spLocks noChangeArrowheads="1"/>
            </p:cNvSpPr>
            <p:nvPr/>
          </p:nvSpPr>
          <p:spPr bwMode="white">
            <a:xfrm>
              <a:off x="2870" y="2603"/>
              <a:ext cx="1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3374" name="Text Box 35"/>
            <p:cNvSpPr txBox="1">
              <a:spLocks noChangeArrowheads="1"/>
            </p:cNvSpPr>
            <p:nvPr/>
          </p:nvSpPr>
          <p:spPr bwMode="white">
            <a:xfrm>
              <a:off x="2950" y="2645"/>
              <a:ext cx="1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3375" name="Oval 36"/>
            <p:cNvSpPr>
              <a:spLocks noChangeArrowheads="1"/>
            </p:cNvSpPr>
            <p:nvPr/>
          </p:nvSpPr>
          <p:spPr bwMode="gray">
            <a:xfrm>
              <a:off x="2980" y="2613"/>
              <a:ext cx="38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</p:grpSp>
      <p:sp>
        <p:nvSpPr>
          <p:cNvPr id="13336" name="Line 37"/>
          <p:cNvSpPr>
            <a:spLocks noChangeShapeType="1"/>
          </p:cNvSpPr>
          <p:nvPr/>
        </p:nvSpPr>
        <p:spPr bwMode="auto">
          <a:xfrm>
            <a:off x="4065588" y="3081338"/>
            <a:ext cx="0" cy="750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38"/>
          <p:cNvSpPr>
            <a:spLocks noChangeShapeType="1"/>
          </p:cNvSpPr>
          <p:nvPr/>
        </p:nvSpPr>
        <p:spPr bwMode="auto">
          <a:xfrm>
            <a:off x="4941888" y="3074988"/>
            <a:ext cx="0" cy="765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162175" y="1693863"/>
            <a:ext cx="4878388" cy="1298575"/>
            <a:chOff x="1362" y="1248"/>
            <a:chExt cx="3073" cy="763"/>
          </a:xfrm>
        </p:grpSpPr>
        <p:sp>
          <p:nvSpPr>
            <p:cNvPr id="40" name="Freeform 40"/>
            <p:cNvSpPr>
              <a:spLocks/>
            </p:cNvSpPr>
            <p:nvPr/>
          </p:nvSpPr>
          <p:spPr bwMode="hidden">
            <a:xfrm>
              <a:off x="2057" y="1248"/>
              <a:ext cx="2334" cy="571"/>
            </a:xfrm>
            <a:custGeom>
              <a:avLst/>
              <a:gdLst/>
              <a:ahLst/>
              <a:cxnLst>
                <a:cxn ang="0">
                  <a:pos x="1694" y="0"/>
                </a:cxn>
                <a:cxn ang="0">
                  <a:pos x="537" y="0"/>
                </a:cxn>
                <a:cxn ang="0">
                  <a:pos x="537" y="331"/>
                </a:cxn>
                <a:cxn ang="0">
                  <a:pos x="0" y="725"/>
                </a:cxn>
                <a:cxn ang="0">
                  <a:pos x="528" y="465"/>
                </a:cxn>
                <a:cxn ang="0">
                  <a:pos x="537" y="524"/>
                </a:cxn>
                <a:cxn ang="0">
                  <a:pos x="1694" y="524"/>
                </a:cxn>
                <a:cxn ang="0">
                  <a:pos x="1694" y="0"/>
                </a:cxn>
              </a:cxnLst>
              <a:rect l="0" t="0" r="r" b="b"/>
              <a:pathLst>
                <a:path w="1694" h="725">
                  <a:moveTo>
                    <a:pt x="1694" y="0"/>
                  </a:moveTo>
                  <a:lnTo>
                    <a:pt x="537" y="0"/>
                  </a:lnTo>
                  <a:lnTo>
                    <a:pt x="537" y="331"/>
                  </a:lnTo>
                  <a:lnTo>
                    <a:pt x="0" y="725"/>
                  </a:lnTo>
                  <a:lnTo>
                    <a:pt x="528" y="465"/>
                  </a:lnTo>
                  <a:lnTo>
                    <a:pt x="537" y="524"/>
                  </a:lnTo>
                  <a:lnTo>
                    <a:pt x="1694" y="524"/>
                  </a:lnTo>
                  <a:lnTo>
                    <a:pt x="1694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70" name="Rectangle 41"/>
            <p:cNvSpPr>
              <a:spLocks noChangeArrowheads="1"/>
            </p:cNvSpPr>
            <p:nvPr/>
          </p:nvSpPr>
          <p:spPr bwMode="hidden">
            <a:xfrm>
              <a:off x="2746" y="1304"/>
              <a:ext cx="1689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Touchdown Zone and Airport Elevations</a:t>
              </a:r>
            </a:p>
          </p:txBody>
        </p:sp>
        <p:sp>
          <p:nvSpPr>
            <p:cNvPr id="13371" name="Rectangle 42"/>
            <p:cNvSpPr>
              <a:spLocks noChangeArrowheads="1"/>
            </p:cNvSpPr>
            <p:nvPr/>
          </p:nvSpPr>
          <p:spPr bwMode="auto">
            <a:xfrm>
              <a:off x="1362" y="1751"/>
              <a:ext cx="798" cy="260"/>
            </a:xfrm>
            <a:prstGeom prst="rect">
              <a:avLst/>
            </a:prstGeom>
            <a:noFill/>
            <a:ln w="57150">
              <a:solidFill>
                <a:srgbClr val="3BCC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163763" y="1050925"/>
            <a:ext cx="4922837" cy="1565275"/>
            <a:chOff x="1363" y="816"/>
            <a:chExt cx="3082" cy="958"/>
          </a:xfrm>
        </p:grpSpPr>
        <p:sp>
          <p:nvSpPr>
            <p:cNvPr id="44" name="Freeform 44"/>
            <p:cNvSpPr>
              <a:spLocks/>
            </p:cNvSpPr>
            <p:nvPr/>
          </p:nvSpPr>
          <p:spPr bwMode="hidden">
            <a:xfrm>
              <a:off x="2200" y="816"/>
              <a:ext cx="2210" cy="767"/>
            </a:xfrm>
            <a:custGeom>
              <a:avLst/>
              <a:gdLst/>
              <a:ahLst/>
              <a:cxnLst>
                <a:cxn ang="0">
                  <a:pos x="2210" y="0"/>
                </a:cxn>
                <a:cxn ang="0">
                  <a:pos x="616" y="0"/>
                </a:cxn>
                <a:cxn ang="0">
                  <a:pos x="616" y="261"/>
                </a:cxn>
                <a:cxn ang="0">
                  <a:pos x="0" y="767"/>
                </a:cxn>
                <a:cxn ang="0">
                  <a:pos x="603" y="366"/>
                </a:cxn>
                <a:cxn ang="0">
                  <a:pos x="616" y="413"/>
                </a:cxn>
                <a:cxn ang="0">
                  <a:pos x="2210" y="413"/>
                </a:cxn>
                <a:cxn ang="0">
                  <a:pos x="2210" y="0"/>
                </a:cxn>
              </a:cxnLst>
              <a:rect l="0" t="0" r="r" b="b"/>
              <a:pathLst>
                <a:path w="2210" h="767">
                  <a:moveTo>
                    <a:pt x="2210" y="0"/>
                  </a:moveTo>
                  <a:lnTo>
                    <a:pt x="616" y="0"/>
                  </a:lnTo>
                  <a:lnTo>
                    <a:pt x="616" y="261"/>
                  </a:lnTo>
                  <a:lnTo>
                    <a:pt x="0" y="767"/>
                  </a:lnTo>
                  <a:lnTo>
                    <a:pt x="603" y="366"/>
                  </a:lnTo>
                  <a:lnTo>
                    <a:pt x="616" y="413"/>
                  </a:lnTo>
                  <a:lnTo>
                    <a:pt x="2210" y="413"/>
                  </a:lnTo>
                  <a:lnTo>
                    <a:pt x="221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67" name="Rectangle 45"/>
            <p:cNvSpPr>
              <a:spLocks noChangeArrowheads="1"/>
            </p:cNvSpPr>
            <p:nvPr/>
          </p:nvSpPr>
          <p:spPr bwMode="hidden">
            <a:xfrm>
              <a:off x="2756" y="853"/>
              <a:ext cx="1689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Available Landing Distance</a:t>
              </a:r>
            </a:p>
          </p:txBody>
        </p:sp>
        <p:sp>
          <p:nvSpPr>
            <p:cNvPr id="13368" name="Rectangle 46"/>
            <p:cNvSpPr>
              <a:spLocks noChangeArrowheads="1"/>
            </p:cNvSpPr>
            <p:nvPr/>
          </p:nvSpPr>
          <p:spPr bwMode="auto">
            <a:xfrm>
              <a:off x="1363" y="1587"/>
              <a:ext cx="796" cy="187"/>
            </a:xfrm>
            <a:prstGeom prst="rect">
              <a:avLst/>
            </a:prstGeom>
            <a:noFill/>
            <a:ln w="57150">
              <a:solidFill>
                <a:srgbClr val="3BCC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</p:grpSp>
      <p:sp>
        <p:nvSpPr>
          <p:cNvPr id="13340" name="Text Box 47"/>
          <p:cNvSpPr txBox="1">
            <a:spLocks noChangeArrowheads="1"/>
          </p:cNvSpPr>
          <p:nvPr/>
        </p:nvSpPr>
        <p:spPr bwMode="auto">
          <a:xfrm>
            <a:off x="4211638" y="3124200"/>
            <a:ext cx="638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MALSR</a:t>
            </a:r>
          </a:p>
        </p:txBody>
      </p:sp>
      <p:sp>
        <p:nvSpPr>
          <p:cNvPr id="13341" name="Line 48"/>
          <p:cNvSpPr>
            <a:spLocks noChangeShapeType="1"/>
          </p:cNvSpPr>
          <p:nvPr/>
        </p:nvSpPr>
        <p:spPr bwMode="auto">
          <a:xfrm>
            <a:off x="4611688" y="3355975"/>
            <a:ext cx="53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49"/>
          <p:cNvSpPr>
            <a:spLocks noChangeShapeType="1"/>
          </p:cNvSpPr>
          <p:nvPr/>
        </p:nvSpPr>
        <p:spPr bwMode="auto">
          <a:xfrm>
            <a:off x="4611688" y="3378200"/>
            <a:ext cx="53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50"/>
          <p:cNvSpPr>
            <a:spLocks noChangeShapeType="1"/>
          </p:cNvSpPr>
          <p:nvPr/>
        </p:nvSpPr>
        <p:spPr bwMode="auto">
          <a:xfrm>
            <a:off x="4611688" y="3405188"/>
            <a:ext cx="53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51"/>
          <p:cNvSpPr>
            <a:spLocks noChangeShapeType="1"/>
          </p:cNvSpPr>
          <p:nvPr/>
        </p:nvSpPr>
        <p:spPr bwMode="auto">
          <a:xfrm>
            <a:off x="4611688" y="3430588"/>
            <a:ext cx="53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52"/>
          <p:cNvSpPr>
            <a:spLocks noChangeShapeType="1"/>
          </p:cNvSpPr>
          <p:nvPr/>
        </p:nvSpPr>
        <p:spPr bwMode="auto">
          <a:xfrm>
            <a:off x="4611688" y="3454400"/>
            <a:ext cx="53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53"/>
          <p:cNvSpPr>
            <a:spLocks noChangeShapeType="1"/>
          </p:cNvSpPr>
          <p:nvPr/>
        </p:nvSpPr>
        <p:spPr bwMode="auto">
          <a:xfrm>
            <a:off x="4611688" y="3481388"/>
            <a:ext cx="53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54"/>
          <p:cNvSpPr>
            <a:spLocks noChangeShapeType="1"/>
          </p:cNvSpPr>
          <p:nvPr/>
        </p:nvSpPr>
        <p:spPr bwMode="auto">
          <a:xfrm>
            <a:off x="4611688" y="3505200"/>
            <a:ext cx="53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55"/>
          <p:cNvSpPr>
            <a:spLocks noChangeShapeType="1"/>
          </p:cNvSpPr>
          <p:nvPr/>
        </p:nvSpPr>
        <p:spPr bwMode="auto">
          <a:xfrm>
            <a:off x="4541838" y="3455988"/>
            <a:ext cx="53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56"/>
          <p:cNvSpPr>
            <a:spLocks noChangeShapeType="1"/>
          </p:cNvSpPr>
          <p:nvPr/>
        </p:nvSpPr>
        <p:spPr bwMode="auto">
          <a:xfrm>
            <a:off x="4681538" y="3455988"/>
            <a:ext cx="53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Line 57"/>
          <p:cNvSpPr>
            <a:spLocks noChangeShapeType="1"/>
          </p:cNvSpPr>
          <p:nvPr/>
        </p:nvSpPr>
        <p:spPr bwMode="auto">
          <a:xfrm>
            <a:off x="4633913" y="3516313"/>
            <a:ext cx="0" cy="1936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279900" y="2403475"/>
            <a:ext cx="2527300" cy="1003300"/>
            <a:chOff x="2696" y="1640"/>
            <a:chExt cx="1592" cy="632"/>
          </a:xfrm>
        </p:grpSpPr>
        <p:sp>
          <p:nvSpPr>
            <p:cNvPr id="63" name="Freeform 63"/>
            <p:cNvSpPr>
              <a:spLocks/>
            </p:cNvSpPr>
            <p:nvPr/>
          </p:nvSpPr>
          <p:spPr bwMode="hidden">
            <a:xfrm>
              <a:off x="2696" y="1648"/>
              <a:ext cx="1524" cy="624"/>
            </a:xfrm>
            <a:custGeom>
              <a:avLst/>
              <a:gdLst/>
              <a:ahLst/>
              <a:cxnLst>
                <a:cxn ang="0">
                  <a:pos x="2188" y="0"/>
                </a:cxn>
                <a:cxn ang="0">
                  <a:pos x="931" y="0"/>
                </a:cxn>
                <a:cxn ang="0">
                  <a:pos x="931" y="211"/>
                </a:cxn>
                <a:cxn ang="0">
                  <a:pos x="0" y="624"/>
                </a:cxn>
                <a:cxn ang="0">
                  <a:pos x="922" y="297"/>
                </a:cxn>
                <a:cxn ang="0">
                  <a:pos x="931" y="334"/>
                </a:cxn>
                <a:cxn ang="0">
                  <a:pos x="2188" y="334"/>
                </a:cxn>
                <a:cxn ang="0">
                  <a:pos x="2188" y="0"/>
                </a:cxn>
              </a:cxnLst>
              <a:rect l="0" t="0" r="r" b="b"/>
              <a:pathLst>
                <a:path w="2188" h="624">
                  <a:moveTo>
                    <a:pt x="2188" y="0"/>
                  </a:moveTo>
                  <a:lnTo>
                    <a:pt x="931" y="0"/>
                  </a:lnTo>
                  <a:lnTo>
                    <a:pt x="931" y="211"/>
                  </a:lnTo>
                  <a:lnTo>
                    <a:pt x="0" y="624"/>
                  </a:lnTo>
                  <a:lnTo>
                    <a:pt x="922" y="297"/>
                  </a:lnTo>
                  <a:lnTo>
                    <a:pt x="931" y="334"/>
                  </a:lnTo>
                  <a:lnTo>
                    <a:pt x="2188" y="334"/>
                  </a:lnTo>
                  <a:lnTo>
                    <a:pt x="2188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62" name="Rectangle 64"/>
            <p:cNvSpPr>
              <a:spLocks noChangeArrowheads="1"/>
            </p:cNvSpPr>
            <p:nvPr/>
          </p:nvSpPr>
          <p:spPr bwMode="hidden">
            <a:xfrm>
              <a:off x="3280" y="1640"/>
              <a:ext cx="10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i="1" dirty="0"/>
                <a:t>Approach Lighting  </a:t>
              </a:r>
            </a:p>
          </p:txBody>
        </p:sp>
      </p:grpSp>
      <p:sp>
        <p:nvSpPr>
          <p:cNvPr id="13353" name="Line 65"/>
          <p:cNvSpPr>
            <a:spLocks noChangeShapeType="1"/>
          </p:cNvSpPr>
          <p:nvPr/>
        </p:nvSpPr>
        <p:spPr bwMode="auto">
          <a:xfrm>
            <a:off x="850900" y="3843338"/>
            <a:ext cx="0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Text Box 66"/>
          <p:cNvSpPr txBox="1">
            <a:spLocks noChangeArrowheads="1"/>
          </p:cNvSpPr>
          <p:nvPr/>
        </p:nvSpPr>
        <p:spPr bwMode="auto">
          <a:xfrm>
            <a:off x="152400" y="3844925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 Narrow" panose="020B0606020202030204" pitchFamily="34" charset="0"/>
              </a:rPr>
              <a:t>ATIS</a:t>
            </a:r>
            <a:br>
              <a:rPr lang="en-US" altLang="en-US" sz="1400">
                <a:latin typeface="Arial Narrow" panose="020B0606020202030204" pitchFamily="34" charset="0"/>
              </a:rPr>
            </a:br>
            <a:r>
              <a:rPr lang="en-US" altLang="en-US" sz="1700" b="1"/>
              <a:t>134.8</a:t>
            </a:r>
          </a:p>
        </p:txBody>
      </p:sp>
      <p:sp>
        <p:nvSpPr>
          <p:cNvPr id="13355" name="Rectangle 67"/>
          <p:cNvSpPr>
            <a:spLocks noChangeArrowheads="1"/>
          </p:cNvSpPr>
          <p:nvPr/>
        </p:nvSpPr>
        <p:spPr bwMode="auto">
          <a:xfrm>
            <a:off x="2349500" y="3838575"/>
            <a:ext cx="2225675" cy="633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3356" name="Line 68"/>
          <p:cNvSpPr>
            <a:spLocks noChangeShapeType="1"/>
          </p:cNvSpPr>
          <p:nvPr/>
        </p:nvSpPr>
        <p:spPr bwMode="auto">
          <a:xfrm>
            <a:off x="5348288" y="3836988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Text Box 69"/>
          <p:cNvSpPr txBox="1">
            <a:spLocks noChangeArrowheads="1"/>
          </p:cNvSpPr>
          <p:nvPr/>
        </p:nvSpPr>
        <p:spPr bwMode="auto">
          <a:xfrm>
            <a:off x="4484688" y="3844925"/>
            <a:ext cx="9699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 Narrow" panose="020B0606020202030204" pitchFamily="34" charset="0"/>
              </a:rPr>
              <a:t>GND CON</a:t>
            </a:r>
            <a:r>
              <a:rPr lang="en-US" altLang="en-US" sz="1400"/>
              <a:t> </a:t>
            </a:r>
            <a:r>
              <a:rPr lang="en-US" altLang="en-US" sz="1700" b="1"/>
              <a:t>121.7</a:t>
            </a:r>
          </a:p>
        </p:txBody>
      </p:sp>
      <p:sp>
        <p:nvSpPr>
          <p:cNvPr id="13358" name="Line 70"/>
          <p:cNvSpPr>
            <a:spLocks noChangeShapeType="1"/>
          </p:cNvSpPr>
          <p:nvPr/>
        </p:nvSpPr>
        <p:spPr bwMode="auto">
          <a:xfrm>
            <a:off x="7670800" y="3838575"/>
            <a:ext cx="0" cy="646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Text Box 71"/>
          <p:cNvSpPr txBox="1">
            <a:spLocks noChangeArrowheads="1"/>
          </p:cNvSpPr>
          <p:nvPr/>
        </p:nvSpPr>
        <p:spPr bwMode="auto">
          <a:xfrm>
            <a:off x="6005513" y="3665538"/>
            <a:ext cx="18097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latin typeface="Arial Narrow" panose="020B0606020202030204" pitchFamily="34" charset="0"/>
              </a:rPr>
              <a:t>ST. LOUIS CLNC DEL</a:t>
            </a:r>
            <a:r>
              <a:rPr lang="en-US" altLang="en-US" dirty="0"/>
              <a:t> </a:t>
            </a:r>
            <a:r>
              <a:rPr lang="en-US" altLang="en-US" sz="1700" b="1" dirty="0"/>
              <a:t>121.7            </a:t>
            </a:r>
            <a:r>
              <a:rPr lang="en-US" altLang="en-US" sz="1100" dirty="0"/>
              <a:t>(when tower closed)</a:t>
            </a:r>
            <a:endParaRPr lang="en-US" altLang="en-US" sz="1700" b="1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 bwMode="auto">
          <a:xfrm>
            <a:off x="739122" y="1297887"/>
            <a:ext cx="3355974" cy="606686"/>
          </a:xfrm>
          <a:prstGeom prst="wedgeRectCallout">
            <a:avLst>
              <a:gd name="adj1" fmla="val -54210"/>
              <a:gd name="adj2" fmla="val 271203"/>
            </a:avLst>
          </a:prstGeom>
          <a:solidFill>
            <a:srgbClr val="3B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/>
              <a:t>Icons indicating any nonstandard alternate and/or takeoff minimums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3759200"/>
            <a:ext cx="8890000" cy="1960352"/>
            <a:chOff x="152400" y="3759200"/>
            <a:chExt cx="8890000" cy="1960352"/>
          </a:xfrm>
        </p:grpSpPr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4388782" y="4605338"/>
              <a:ext cx="3527619" cy="1114214"/>
              <a:chOff x="2785" y="3168"/>
              <a:chExt cx="2134" cy="672"/>
            </a:xfrm>
          </p:grpSpPr>
          <p:sp>
            <p:nvSpPr>
              <p:cNvPr id="59" name="Freeform 59"/>
              <p:cNvSpPr>
                <a:spLocks/>
              </p:cNvSpPr>
              <p:nvPr/>
            </p:nvSpPr>
            <p:spPr bwMode="hidden">
              <a:xfrm flipH="1">
                <a:off x="2785" y="3168"/>
                <a:ext cx="2134" cy="672"/>
              </a:xfrm>
              <a:custGeom>
                <a:avLst/>
                <a:gdLst/>
                <a:ahLst/>
                <a:cxnLst>
                  <a:cxn ang="0">
                    <a:pos x="0" y="750"/>
                  </a:cxn>
                  <a:cxn ang="0">
                    <a:pos x="0" y="249"/>
                  </a:cxn>
                  <a:cxn ang="0">
                    <a:pos x="668" y="249"/>
                  </a:cxn>
                  <a:cxn ang="0">
                    <a:pos x="1200" y="0"/>
                  </a:cxn>
                  <a:cxn ang="0">
                    <a:pos x="938" y="245"/>
                  </a:cxn>
                  <a:cxn ang="0">
                    <a:pos x="1056" y="249"/>
                  </a:cxn>
                  <a:cxn ang="0">
                    <a:pos x="1056" y="750"/>
                  </a:cxn>
                  <a:cxn ang="0">
                    <a:pos x="0" y="750"/>
                  </a:cxn>
                </a:cxnLst>
                <a:rect l="0" t="0" r="r" b="b"/>
                <a:pathLst>
                  <a:path w="1201" h="751">
                    <a:moveTo>
                      <a:pt x="0" y="750"/>
                    </a:moveTo>
                    <a:lnTo>
                      <a:pt x="0" y="249"/>
                    </a:lnTo>
                    <a:lnTo>
                      <a:pt x="668" y="249"/>
                    </a:lnTo>
                    <a:lnTo>
                      <a:pt x="1200" y="0"/>
                    </a:lnTo>
                    <a:lnTo>
                      <a:pt x="938" y="245"/>
                    </a:lnTo>
                    <a:lnTo>
                      <a:pt x="1056" y="249"/>
                    </a:lnTo>
                    <a:lnTo>
                      <a:pt x="1056" y="750"/>
                    </a:lnTo>
                    <a:lnTo>
                      <a:pt x="0" y="750"/>
                    </a:lnTo>
                  </a:path>
                </a:pathLst>
              </a:custGeom>
              <a:solidFill>
                <a:srgbClr val="3BCCFF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64" name="Rectangle 60"/>
              <p:cNvSpPr>
                <a:spLocks noChangeArrowheads="1"/>
              </p:cNvSpPr>
              <p:nvPr/>
            </p:nvSpPr>
            <p:spPr bwMode="hidden">
              <a:xfrm>
                <a:off x="3070" y="3422"/>
                <a:ext cx="1849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 i="1" dirty="0"/>
                  <a:t>Frequencies -                    Listed In Normal Order Of Use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152400" y="3759200"/>
              <a:ext cx="8890000" cy="823913"/>
            </a:xfrm>
            <a:prstGeom prst="rect">
              <a:avLst/>
            </a:prstGeom>
            <a:noFill/>
            <a:ln w="50800" cap="flat" cmpd="sng" algn="ctr">
              <a:solidFill>
                <a:srgbClr val="3B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4" name="Text Box 14">
            <a:extLst>
              <a:ext uri="{FF2B5EF4-FFF2-40B4-BE49-F238E27FC236}">
                <a16:creationId xmlns:a16="http://schemas.microsoft.com/office/drawing/2014/main" id="{DA2E91F1-6B1D-F7F5-D22A-D984973A0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28" y="3151654"/>
            <a:ext cx="3410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latin typeface="Arial Narrow" panose="020B0606020202030204" pitchFamily="34" charset="0"/>
              </a:rPr>
              <a:t>When local altimeter not received, use St Louis Lambert Intl altimeter setting…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790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"/>
          <p:cNvSpPr>
            <a:spLocks noChangeArrowheads="1"/>
          </p:cNvSpPr>
          <p:nvPr/>
        </p:nvSpPr>
        <p:spPr bwMode="auto">
          <a:xfrm>
            <a:off x="2462213" y="173038"/>
            <a:ext cx="6354762" cy="547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5638800" y="5211763"/>
            <a:ext cx="4365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en-US" sz="1000" b="1"/>
              <a:t>10 NM</a:t>
            </a:r>
          </a:p>
        </p:txBody>
      </p:sp>
      <p:sp>
        <p:nvSpPr>
          <p:cNvPr id="2054" name="Freeform 4"/>
          <p:cNvSpPr>
            <a:spLocks/>
          </p:cNvSpPr>
          <p:nvPr/>
        </p:nvSpPr>
        <p:spPr bwMode="auto">
          <a:xfrm rot="-1712589">
            <a:off x="5727700" y="3249613"/>
            <a:ext cx="155575" cy="425450"/>
          </a:xfrm>
          <a:custGeom>
            <a:avLst/>
            <a:gdLst>
              <a:gd name="T0" fmla="*/ 2147483647 w 120"/>
              <a:gd name="T1" fmla="*/ 2147483647 h 327"/>
              <a:gd name="T2" fmla="*/ 2147483647 w 120"/>
              <a:gd name="T3" fmla="*/ 2147483647 h 327"/>
              <a:gd name="T4" fmla="*/ 2147483647 w 120"/>
              <a:gd name="T5" fmla="*/ 2147483647 h 327"/>
              <a:gd name="T6" fmla="*/ 2147483647 w 120"/>
              <a:gd name="T7" fmla="*/ 2147483647 h 327"/>
              <a:gd name="T8" fmla="*/ 2147483647 w 120"/>
              <a:gd name="T9" fmla="*/ 2147483647 h 327"/>
              <a:gd name="T10" fmla="*/ 2147483647 w 120"/>
              <a:gd name="T11" fmla="*/ 2147483647 h 327"/>
              <a:gd name="T12" fmla="*/ 2147483647 w 120"/>
              <a:gd name="T13" fmla="*/ 2147483647 h 327"/>
              <a:gd name="T14" fmla="*/ 2147483647 w 120"/>
              <a:gd name="T15" fmla="*/ 2147483647 h 327"/>
              <a:gd name="T16" fmla="*/ 2147483647 w 120"/>
              <a:gd name="T17" fmla="*/ 2147483647 h 327"/>
              <a:gd name="T18" fmla="*/ 2147483647 w 120"/>
              <a:gd name="T19" fmla="*/ 2147483647 h 327"/>
              <a:gd name="T20" fmla="*/ 2147483647 w 120"/>
              <a:gd name="T21" fmla="*/ 2147483647 h 327"/>
              <a:gd name="T22" fmla="*/ 2147483647 w 120"/>
              <a:gd name="T23" fmla="*/ 2147483647 h 327"/>
              <a:gd name="T24" fmla="*/ 2147483647 w 120"/>
              <a:gd name="T25" fmla="*/ 2147483647 h 327"/>
              <a:gd name="T26" fmla="*/ 2147483647 w 120"/>
              <a:gd name="T27" fmla="*/ 2147483647 h 327"/>
              <a:gd name="T28" fmla="*/ 2147483647 w 120"/>
              <a:gd name="T29" fmla="*/ 2147483647 h 327"/>
              <a:gd name="T30" fmla="*/ 0 w 120"/>
              <a:gd name="T31" fmla="*/ 2147483647 h 327"/>
              <a:gd name="T32" fmla="*/ 2147483647 w 120"/>
              <a:gd name="T33" fmla="*/ 2147483647 h 327"/>
              <a:gd name="T34" fmla="*/ 2147483647 w 120"/>
              <a:gd name="T35" fmla="*/ 2147483647 h 327"/>
              <a:gd name="T36" fmla="*/ 2147483647 w 120"/>
              <a:gd name="T37" fmla="*/ 2147483647 h 327"/>
              <a:gd name="T38" fmla="*/ 2147483647 w 120"/>
              <a:gd name="T39" fmla="*/ 2147483647 h 327"/>
              <a:gd name="T40" fmla="*/ 2147483647 w 120"/>
              <a:gd name="T41" fmla="*/ 2147483647 h 327"/>
              <a:gd name="T42" fmla="*/ 2147483647 w 120"/>
              <a:gd name="T43" fmla="*/ 2147483647 h 327"/>
              <a:gd name="T44" fmla="*/ 2147483647 w 120"/>
              <a:gd name="T45" fmla="*/ 2147483647 h 327"/>
              <a:gd name="T46" fmla="*/ 2147483647 w 120"/>
              <a:gd name="T47" fmla="*/ 2147483647 h 327"/>
              <a:gd name="T48" fmla="*/ 2147483647 w 120"/>
              <a:gd name="T49" fmla="*/ 2147483647 h 327"/>
              <a:gd name="T50" fmla="*/ 2147483647 w 120"/>
              <a:gd name="T51" fmla="*/ 2147483647 h 327"/>
              <a:gd name="T52" fmla="*/ 2147483647 w 120"/>
              <a:gd name="T53" fmla="*/ 2147483647 h 327"/>
              <a:gd name="T54" fmla="*/ 2147483647 w 120"/>
              <a:gd name="T55" fmla="*/ 2147483647 h 327"/>
              <a:gd name="T56" fmla="*/ 2147483647 w 120"/>
              <a:gd name="T57" fmla="*/ 2147483647 h 327"/>
              <a:gd name="T58" fmla="*/ 2147483647 w 120"/>
              <a:gd name="T59" fmla="*/ 2147483647 h 327"/>
              <a:gd name="T60" fmla="*/ 2147483647 w 120"/>
              <a:gd name="T61" fmla="*/ 2147483647 h 327"/>
              <a:gd name="T62" fmla="*/ 2147483647 w 120"/>
              <a:gd name="T63" fmla="*/ 2147483647 h 327"/>
              <a:gd name="T64" fmla="*/ 2147483647 w 120"/>
              <a:gd name="T65" fmla="*/ 2147483647 h 327"/>
              <a:gd name="T66" fmla="*/ 2147483647 w 120"/>
              <a:gd name="T67" fmla="*/ 2147483647 h 327"/>
              <a:gd name="T68" fmla="*/ 2147483647 w 120"/>
              <a:gd name="T69" fmla="*/ 2147483647 h 327"/>
              <a:gd name="T70" fmla="*/ 2147483647 w 120"/>
              <a:gd name="T71" fmla="*/ 2147483647 h 327"/>
              <a:gd name="T72" fmla="*/ 2147483647 w 120"/>
              <a:gd name="T73" fmla="*/ 2147483647 h 327"/>
              <a:gd name="T74" fmla="*/ 2147483647 w 120"/>
              <a:gd name="T75" fmla="*/ 2147483647 h 327"/>
              <a:gd name="T76" fmla="*/ 2147483647 w 120"/>
              <a:gd name="T77" fmla="*/ 2147483647 h 327"/>
              <a:gd name="T78" fmla="*/ 2147483647 w 120"/>
              <a:gd name="T79" fmla="*/ 2147483647 h 327"/>
              <a:gd name="T80" fmla="*/ 2147483647 w 120"/>
              <a:gd name="T81" fmla="*/ 2147483647 h 327"/>
              <a:gd name="T82" fmla="*/ 2147483647 w 120"/>
              <a:gd name="T83" fmla="*/ 2147483647 h 327"/>
              <a:gd name="T84" fmla="*/ 2147483647 w 120"/>
              <a:gd name="T85" fmla="*/ 2147483647 h 3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0"/>
              <a:gd name="T130" fmla="*/ 0 h 327"/>
              <a:gd name="T131" fmla="*/ 120 w 120"/>
              <a:gd name="T132" fmla="*/ 327 h 3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0" h="327">
                <a:moveTo>
                  <a:pt x="98" y="176"/>
                </a:moveTo>
                <a:lnTo>
                  <a:pt x="95" y="182"/>
                </a:lnTo>
                <a:lnTo>
                  <a:pt x="92" y="190"/>
                </a:lnTo>
                <a:lnTo>
                  <a:pt x="91" y="198"/>
                </a:lnTo>
                <a:lnTo>
                  <a:pt x="87" y="206"/>
                </a:lnTo>
                <a:lnTo>
                  <a:pt x="85" y="213"/>
                </a:lnTo>
                <a:lnTo>
                  <a:pt x="83" y="219"/>
                </a:lnTo>
                <a:lnTo>
                  <a:pt x="78" y="226"/>
                </a:lnTo>
                <a:lnTo>
                  <a:pt x="76" y="233"/>
                </a:lnTo>
                <a:lnTo>
                  <a:pt x="73" y="238"/>
                </a:lnTo>
                <a:lnTo>
                  <a:pt x="70" y="245"/>
                </a:lnTo>
                <a:lnTo>
                  <a:pt x="68" y="250"/>
                </a:lnTo>
                <a:lnTo>
                  <a:pt x="65" y="255"/>
                </a:lnTo>
                <a:lnTo>
                  <a:pt x="62" y="261"/>
                </a:lnTo>
                <a:lnTo>
                  <a:pt x="58" y="265"/>
                </a:lnTo>
                <a:lnTo>
                  <a:pt x="57" y="271"/>
                </a:lnTo>
                <a:lnTo>
                  <a:pt x="53" y="275"/>
                </a:lnTo>
                <a:lnTo>
                  <a:pt x="50" y="279"/>
                </a:lnTo>
                <a:lnTo>
                  <a:pt x="48" y="282"/>
                </a:lnTo>
                <a:lnTo>
                  <a:pt x="45" y="288"/>
                </a:lnTo>
                <a:lnTo>
                  <a:pt x="41" y="292"/>
                </a:lnTo>
                <a:lnTo>
                  <a:pt x="39" y="295"/>
                </a:lnTo>
                <a:lnTo>
                  <a:pt x="36" y="299"/>
                </a:lnTo>
                <a:lnTo>
                  <a:pt x="33" y="301"/>
                </a:lnTo>
                <a:lnTo>
                  <a:pt x="31" y="304"/>
                </a:lnTo>
                <a:lnTo>
                  <a:pt x="28" y="308"/>
                </a:lnTo>
                <a:lnTo>
                  <a:pt x="24" y="310"/>
                </a:lnTo>
                <a:lnTo>
                  <a:pt x="23" y="314"/>
                </a:lnTo>
                <a:lnTo>
                  <a:pt x="20" y="316"/>
                </a:lnTo>
                <a:lnTo>
                  <a:pt x="16" y="318"/>
                </a:lnTo>
                <a:lnTo>
                  <a:pt x="15" y="322"/>
                </a:lnTo>
                <a:lnTo>
                  <a:pt x="11" y="323"/>
                </a:lnTo>
                <a:lnTo>
                  <a:pt x="10" y="326"/>
                </a:lnTo>
                <a:lnTo>
                  <a:pt x="8" y="322"/>
                </a:lnTo>
                <a:lnTo>
                  <a:pt x="6" y="318"/>
                </a:lnTo>
                <a:lnTo>
                  <a:pt x="5" y="316"/>
                </a:lnTo>
                <a:lnTo>
                  <a:pt x="5" y="311"/>
                </a:lnTo>
                <a:lnTo>
                  <a:pt x="4" y="309"/>
                </a:lnTo>
                <a:lnTo>
                  <a:pt x="3" y="304"/>
                </a:lnTo>
                <a:lnTo>
                  <a:pt x="3" y="300"/>
                </a:lnTo>
                <a:lnTo>
                  <a:pt x="3" y="296"/>
                </a:lnTo>
                <a:lnTo>
                  <a:pt x="1" y="292"/>
                </a:lnTo>
                <a:lnTo>
                  <a:pt x="1" y="288"/>
                </a:lnTo>
                <a:lnTo>
                  <a:pt x="1" y="282"/>
                </a:lnTo>
                <a:lnTo>
                  <a:pt x="1" y="279"/>
                </a:lnTo>
                <a:lnTo>
                  <a:pt x="1" y="274"/>
                </a:lnTo>
                <a:lnTo>
                  <a:pt x="1" y="268"/>
                </a:lnTo>
                <a:lnTo>
                  <a:pt x="0" y="265"/>
                </a:lnTo>
                <a:lnTo>
                  <a:pt x="1" y="259"/>
                </a:lnTo>
                <a:lnTo>
                  <a:pt x="1" y="253"/>
                </a:lnTo>
                <a:lnTo>
                  <a:pt x="2" y="248"/>
                </a:lnTo>
                <a:lnTo>
                  <a:pt x="2" y="241"/>
                </a:lnTo>
                <a:lnTo>
                  <a:pt x="2" y="236"/>
                </a:lnTo>
                <a:lnTo>
                  <a:pt x="3" y="230"/>
                </a:lnTo>
                <a:lnTo>
                  <a:pt x="3" y="224"/>
                </a:lnTo>
                <a:lnTo>
                  <a:pt x="4" y="217"/>
                </a:lnTo>
                <a:lnTo>
                  <a:pt x="5" y="210"/>
                </a:lnTo>
                <a:lnTo>
                  <a:pt x="8" y="205"/>
                </a:lnTo>
                <a:lnTo>
                  <a:pt x="10" y="197"/>
                </a:lnTo>
                <a:lnTo>
                  <a:pt x="11" y="189"/>
                </a:lnTo>
                <a:lnTo>
                  <a:pt x="12" y="182"/>
                </a:lnTo>
                <a:lnTo>
                  <a:pt x="15" y="175"/>
                </a:lnTo>
                <a:lnTo>
                  <a:pt x="17" y="168"/>
                </a:lnTo>
                <a:lnTo>
                  <a:pt x="19" y="158"/>
                </a:lnTo>
                <a:lnTo>
                  <a:pt x="21" y="150"/>
                </a:lnTo>
                <a:lnTo>
                  <a:pt x="25" y="142"/>
                </a:lnTo>
                <a:lnTo>
                  <a:pt x="27" y="134"/>
                </a:lnTo>
                <a:lnTo>
                  <a:pt x="30" y="126"/>
                </a:lnTo>
                <a:lnTo>
                  <a:pt x="32" y="119"/>
                </a:lnTo>
                <a:lnTo>
                  <a:pt x="34" y="113"/>
                </a:lnTo>
                <a:lnTo>
                  <a:pt x="38" y="105"/>
                </a:lnTo>
                <a:lnTo>
                  <a:pt x="40" y="99"/>
                </a:lnTo>
                <a:lnTo>
                  <a:pt x="41" y="93"/>
                </a:lnTo>
                <a:lnTo>
                  <a:pt x="46" y="87"/>
                </a:lnTo>
                <a:lnTo>
                  <a:pt x="48" y="81"/>
                </a:lnTo>
                <a:lnTo>
                  <a:pt x="50" y="77"/>
                </a:lnTo>
                <a:lnTo>
                  <a:pt x="51" y="71"/>
                </a:lnTo>
                <a:lnTo>
                  <a:pt x="56" y="66"/>
                </a:lnTo>
                <a:lnTo>
                  <a:pt x="58" y="61"/>
                </a:lnTo>
                <a:lnTo>
                  <a:pt x="61" y="58"/>
                </a:lnTo>
                <a:lnTo>
                  <a:pt x="64" y="52"/>
                </a:lnTo>
                <a:lnTo>
                  <a:pt x="67" y="49"/>
                </a:lnTo>
                <a:lnTo>
                  <a:pt x="69" y="44"/>
                </a:lnTo>
                <a:lnTo>
                  <a:pt x="71" y="40"/>
                </a:lnTo>
                <a:lnTo>
                  <a:pt x="75" y="37"/>
                </a:lnTo>
                <a:lnTo>
                  <a:pt x="77" y="33"/>
                </a:lnTo>
                <a:lnTo>
                  <a:pt x="80" y="31"/>
                </a:lnTo>
                <a:lnTo>
                  <a:pt x="83" y="26"/>
                </a:lnTo>
                <a:lnTo>
                  <a:pt x="86" y="24"/>
                </a:lnTo>
                <a:lnTo>
                  <a:pt x="88" y="19"/>
                </a:lnTo>
                <a:lnTo>
                  <a:pt x="92" y="17"/>
                </a:lnTo>
                <a:lnTo>
                  <a:pt x="94" y="15"/>
                </a:lnTo>
                <a:lnTo>
                  <a:pt x="98" y="11"/>
                </a:lnTo>
                <a:lnTo>
                  <a:pt x="101" y="8"/>
                </a:lnTo>
                <a:lnTo>
                  <a:pt x="103" y="5"/>
                </a:lnTo>
                <a:lnTo>
                  <a:pt x="109" y="3"/>
                </a:lnTo>
                <a:lnTo>
                  <a:pt x="112" y="0"/>
                </a:lnTo>
                <a:lnTo>
                  <a:pt x="112" y="4"/>
                </a:lnTo>
                <a:lnTo>
                  <a:pt x="112" y="8"/>
                </a:lnTo>
                <a:lnTo>
                  <a:pt x="114" y="12"/>
                </a:lnTo>
                <a:lnTo>
                  <a:pt x="114" y="16"/>
                </a:lnTo>
                <a:lnTo>
                  <a:pt x="114" y="19"/>
                </a:lnTo>
                <a:lnTo>
                  <a:pt x="115" y="24"/>
                </a:lnTo>
                <a:lnTo>
                  <a:pt x="115" y="29"/>
                </a:lnTo>
                <a:lnTo>
                  <a:pt x="116" y="33"/>
                </a:lnTo>
                <a:lnTo>
                  <a:pt x="116" y="37"/>
                </a:lnTo>
                <a:lnTo>
                  <a:pt x="116" y="42"/>
                </a:lnTo>
                <a:lnTo>
                  <a:pt x="117" y="45"/>
                </a:lnTo>
                <a:lnTo>
                  <a:pt x="119" y="50"/>
                </a:lnTo>
                <a:lnTo>
                  <a:pt x="119" y="54"/>
                </a:lnTo>
                <a:lnTo>
                  <a:pt x="119" y="60"/>
                </a:lnTo>
                <a:lnTo>
                  <a:pt x="119" y="64"/>
                </a:lnTo>
                <a:lnTo>
                  <a:pt x="119" y="70"/>
                </a:lnTo>
                <a:lnTo>
                  <a:pt x="119" y="75"/>
                </a:lnTo>
                <a:lnTo>
                  <a:pt x="119" y="80"/>
                </a:lnTo>
                <a:lnTo>
                  <a:pt x="119" y="85"/>
                </a:lnTo>
                <a:lnTo>
                  <a:pt x="117" y="91"/>
                </a:lnTo>
                <a:lnTo>
                  <a:pt x="115" y="98"/>
                </a:lnTo>
                <a:lnTo>
                  <a:pt x="115" y="103"/>
                </a:lnTo>
                <a:lnTo>
                  <a:pt x="114" y="109"/>
                </a:lnTo>
                <a:lnTo>
                  <a:pt x="113" y="115"/>
                </a:lnTo>
                <a:lnTo>
                  <a:pt x="113" y="122"/>
                </a:lnTo>
                <a:lnTo>
                  <a:pt x="110" y="128"/>
                </a:lnTo>
                <a:lnTo>
                  <a:pt x="108" y="135"/>
                </a:lnTo>
                <a:lnTo>
                  <a:pt x="107" y="143"/>
                </a:lnTo>
                <a:lnTo>
                  <a:pt x="105" y="150"/>
                </a:lnTo>
                <a:lnTo>
                  <a:pt x="102" y="158"/>
                </a:lnTo>
                <a:lnTo>
                  <a:pt x="101" y="167"/>
                </a:lnTo>
                <a:lnTo>
                  <a:pt x="98" y="176"/>
                </a:lnTo>
              </a:path>
            </a:pathLst>
          </a:custGeom>
          <a:solidFill>
            <a:schemeClr val="bg2">
              <a:alpha val="50195"/>
            </a:schemeClr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6819900" y="3159125"/>
            <a:ext cx="211138" cy="46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6750050" y="3119438"/>
            <a:ext cx="136525" cy="30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692900" y="2867025"/>
            <a:ext cx="4460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/>
              <a:t>MM</a:t>
            </a: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280150" y="280988"/>
            <a:ext cx="2036763" cy="981075"/>
          </a:xfrm>
          <a:custGeom>
            <a:avLst/>
            <a:gdLst>
              <a:gd name="T0" fmla="*/ 0 w 1561"/>
              <a:gd name="T1" fmla="*/ 2147483647 h 752"/>
              <a:gd name="T2" fmla="*/ 2147483647 w 1561"/>
              <a:gd name="T3" fmla="*/ 2147483647 h 752"/>
              <a:gd name="T4" fmla="*/ 2147483647 w 1561"/>
              <a:gd name="T5" fmla="*/ 2147483647 h 752"/>
              <a:gd name="T6" fmla="*/ 2147483647 w 1561"/>
              <a:gd name="T7" fmla="*/ 2147483647 h 752"/>
              <a:gd name="T8" fmla="*/ 2147483647 w 1561"/>
              <a:gd name="T9" fmla="*/ 2147483647 h 752"/>
              <a:gd name="T10" fmla="*/ 2147483647 w 1561"/>
              <a:gd name="T11" fmla="*/ 2147483647 h 752"/>
              <a:gd name="T12" fmla="*/ 2147483647 w 1561"/>
              <a:gd name="T13" fmla="*/ 2147483647 h 752"/>
              <a:gd name="T14" fmla="*/ 2147483647 w 1561"/>
              <a:gd name="T15" fmla="*/ 2147483647 h 752"/>
              <a:gd name="T16" fmla="*/ 2147483647 w 1561"/>
              <a:gd name="T17" fmla="*/ 2147483647 h 752"/>
              <a:gd name="T18" fmla="*/ 2147483647 w 1561"/>
              <a:gd name="T19" fmla="*/ 2147483647 h 752"/>
              <a:gd name="T20" fmla="*/ 2147483647 w 1561"/>
              <a:gd name="T21" fmla="*/ 2147483647 h 752"/>
              <a:gd name="T22" fmla="*/ 2147483647 w 1561"/>
              <a:gd name="T23" fmla="*/ 2147483647 h 752"/>
              <a:gd name="T24" fmla="*/ 2147483647 w 1561"/>
              <a:gd name="T25" fmla="*/ 2147483647 h 752"/>
              <a:gd name="T26" fmla="*/ 2147483647 w 1561"/>
              <a:gd name="T27" fmla="*/ 2147483647 h 752"/>
              <a:gd name="T28" fmla="*/ 2147483647 w 1561"/>
              <a:gd name="T29" fmla="*/ 2147483647 h 752"/>
              <a:gd name="T30" fmla="*/ 2147483647 w 1561"/>
              <a:gd name="T31" fmla="*/ 2147483647 h 752"/>
              <a:gd name="T32" fmla="*/ 2147483647 w 1561"/>
              <a:gd name="T33" fmla="*/ 2147483647 h 752"/>
              <a:gd name="T34" fmla="*/ 2147483647 w 1561"/>
              <a:gd name="T35" fmla="*/ 2147483647 h 752"/>
              <a:gd name="T36" fmla="*/ 2147483647 w 1561"/>
              <a:gd name="T37" fmla="*/ 2147483647 h 752"/>
              <a:gd name="T38" fmla="*/ 2147483647 w 1561"/>
              <a:gd name="T39" fmla="*/ 2147483647 h 752"/>
              <a:gd name="T40" fmla="*/ 2147483647 w 1561"/>
              <a:gd name="T41" fmla="*/ 2147483647 h 752"/>
              <a:gd name="T42" fmla="*/ 2147483647 w 1561"/>
              <a:gd name="T43" fmla="*/ 2147483647 h 752"/>
              <a:gd name="T44" fmla="*/ 2147483647 w 1561"/>
              <a:gd name="T45" fmla="*/ 2147483647 h 752"/>
              <a:gd name="T46" fmla="*/ 2147483647 w 1561"/>
              <a:gd name="T47" fmla="*/ 2147483647 h 752"/>
              <a:gd name="T48" fmla="*/ 2147483647 w 1561"/>
              <a:gd name="T49" fmla="*/ 2147483647 h 752"/>
              <a:gd name="T50" fmla="*/ 2147483647 w 1561"/>
              <a:gd name="T51" fmla="*/ 2147483647 h 752"/>
              <a:gd name="T52" fmla="*/ 2147483647 w 1561"/>
              <a:gd name="T53" fmla="*/ 2147483647 h 752"/>
              <a:gd name="T54" fmla="*/ 2147483647 w 1561"/>
              <a:gd name="T55" fmla="*/ 2147483647 h 752"/>
              <a:gd name="T56" fmla="*/ 2147483647 w 1561"/>
              <a:gd name="T57" fmla="*/ 2147483647 h 752"/>
              <a:gd name="T58" fmla="*/ 2147483647 w 1561"/>
              <a:gd name="T59" fmla="*/ 2147483647 h 752"/>
              <a:gd name="T60" fmla="*/ 2147483647 w 1561"/>
              <a:gd name="T61" fmla="*/ 2147483647 h 752"/>
              <a:gd name="T62" fmla="*/ 2147483647 w 1561"/>
              <a:gd name="T63" fmla="*/ 2147483647 h 752"/>
              <a:gd name="T64" fmla="*/ 2147483647 w 1561"/>
              <a:gd name="T65" fmla="*/ 2147483647 h 752"/>
              <a:gd name="T66" fmla="*/ 2147483647 w 1561"/>
              <a:gd name="T67" fmla="*/ 2147483647 h 752"/>
              <a:gd name="T68" fmla="*/ 2147483647 w 1561"/>
              <a:gd name="T69" fmla="*/ 2147483647 h 752"/>
              <a:gd name="T70" fmla="*/ 2147483647 w 1561"/>
              <a:gd name="T71" fmla="*/ 2147483647 h 752"/>
              <a:gd name="T72" fmla="*/ 2147483647 w 1561"/>
              <a:gd name="T73" fmla="*/ 2147483647 h 752"/>
              <a:gd name="T74" fmla="*/ 2147483647 w 1561"/>
              <a:gd name="T75" fmla="*/ 2147483647 h 752"/>
              <a:gd name="T76" fmla="*/ 2147483647 w 1561"/>
              <a:gd name="T77" fmla="*/ 2147483647 h 752"/>
              <a:gd name="T78" fmla="*/ 0 w 1561"/>
              <a:gd name="T79" fmla="*/ 2147483647 h 7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61"/>
              <a:gd name="T121" fmla="*/ 0 h 752"/>
              <a:gd name="T122" fmla="*/ 1561 w 1561"/>
              <a:gd name="T123" fmla="*/ 752 h 7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61" h="752">
                <a:moveTo>
                  <a:pt x="0" y="13"/>
                </a:moveTo>
                <a:cubicBezTo>
                  <a:pt x="42" y="25"/>
                  <a:pt x="44" y="46"/>
                  <a:pt x="99" y="78"/>
                </a:cubicBezTo>
                <a:cubicBezTo>
                  <a:pt x="107" y="83"/>
                  <a:pt x="123" y="92"/>
                  <a:pt x="123" y="92"/>
                </a:cubicBezTo>
                <a:cubicBezTo>
                  <a:pt x="160" y="141"/>
                  <a:pt x="190" y="191"/>
                  <a:pt x="227" y="239"/>
                </a:cubicBezTo>
                <a:cubicBezTo>
                  <a:pt x="243" y="260"/>
                  <a:pt x="279" y="264"/>
                  <a:pt x="299" y="281"/>
                </a:cubicBezTo>
                <a:cubicBezTo>
                  <a:pt x="337" y="315"/>
                  <a:pt x="389" y="340"/>
                  <a:pt x="419" y="379"/>
                </a:cubicBezTo>
                <a:cubicBezTo>
                  <a:pt x="459" y="432"/>
                  <a:pt x="408" y="367"/>
                  <a:pt x="459" y="421"/>
                </a:cubicBezTo>
                <a:cubicBezTo>
                  <a:pt x="495" y="459"/>
                  <a:pt x="459" y="426"/>
                  <a:pt x="483" y="463"/>
                </a:cubicBezTo>
                <a:cubicBezTo>
                  <a:pt x="505" y="497"/>
                  <a:pt x="529" y="518"/>
                  <a:pt x="555" y="547"/>
                </a:cubicBezTo>
                <a:cubicBezTo>
                  <a:pt x="592" y="589"/>
                  <a:pt x="641" y="650"/>
                  <a:pt x="675" y="694"/>
                </a:cubicBezTo>
                <a:cubicBezTo>
                  <a:pt x="682" y="704"/>
                  <a:pt x="750" y="712"/>
                  <a:pt x="763" y="715"/>
                </a:cubicBezTo>
                <a:cubicBezTo>
                  <a:pt x="779" y="719"/>
                  <a:pt x="811" y="729"/>
                  <a:pt x="811" y="729"/>
                </a:cubicBezTo>
                <a:cubicBezTo>
                  <a:pt x="928" y="726"/>
                  <a:pt x="1048" y="752"/>
                  <a:pt x="1147" y="694"/>
                </a:cubicBezTo>
                <a:cubicBezTo>
                  <a:pt x="1193" y="634"/>
                  <a:pt x="1132" y="705"/>
                  <a:pt x="1187" y="666"/>
                </a:cubicBezTo>
                <a:cubicBezTo>
                  <a:pt x="1195" y="661"/>
                  <a:pt x="1197" y="651"/>
                  <a:pt x="1203" y="645"/>
                </a:cubicBezTo>
                <a:cubicBezTo>
                  <a:pt x="1235" y="612"/>
                  <a:pt x="1217" y="636"/>
                  <a:pt x="1251" y="610"/>
                </a:cubicBezTo>
                <a:cubicBezTo>
                  <a:pt x="1276" y="592"/>
                  <a:pt x="1292" y="567"/>
                  <a:pt x="1315" y="547"/>
                </a:cubicBezTo>
                <a:cubicBezTo>
                  <a:pt x="1338" y="487"/>
                  <a:pt x="1380" y="434"/>
                  <a:pt x="1403" y="372"/>
                </a:cubicBezTo>
                <a:cubicBezTo>
                  <a:pt x="1435" y="288"/>
                  <a:pt x="1418" y="191"/>
                  <a:pt x="1515" y="134"/>
                </a:cubicBezTo>
                <a:cubicBezTo>
                  <a:pt x="1518" y="120"/>
                  <a:pt x="1519" y="106"/>
                  <a:pt x="1523" y="92"/>
                </a:cubicBezTo>
                <a:cubicBezTo>
                  <a:pt x="1527" y="78"/>
                  <a:pt x="1561" y="13"/>
                  <a:pt x="1561" y="13"/>
                </a:cubicBezTo>
                <a:cubicBezTo>
                  <a:pt x="1537" y="13"/>
                  <a:pt x="1474" y="12"/>
                  <a:pt x="1447" y="12"/>
                </a:cubicBezTo>
                <a:cubicBezTo>
                  <a:pt x="1420" y="12"/>
                  <a:pt x="1413" y="5"/>
                  <a:pt x="1399" y="15"/>
                </a:cubicBezTo>
                <a:cubicBezTo>
                  <a:pt x="1385" y="25"/>
                  <a:pt x="1378" y="42"/>
                  <a:pt x="1363" y="70"/>
                </a:cubicBezTo>
                <a:cubicBezTo>
                  <a:pt x="1350" y="104"/>
                  <a:pt x="1341" y="163"/>
                  <a:pt x="1307" y="183"/>
                </a:cubicBezTo>
                <a:cubicBezTo>
                  <a:pt x="1286" y="211"/>
                  <a:pt x="1273" y="238"/>
                  <a:pt x="1251" y="267"/>
                </a:cubicBezTo>
                <a:cubicBezTo>
                  <a:pt x="1246" y="274"/>
                  <a:pt x="1240" y="281"/>
                  <a:pt x="1235" y="288"/>
                </a:cubicBezTo>
                <a:cubicBezTo>
                  <a:pt x="1230" y="295"/>
                  <a:pt x="1219" y="309"/>
                  <a:pt x="1219" y="309"/>
                </a:cubicBezTo>
                <a:cubicBezTo>
                  <a:pt x="1205" y="357"/>
                  <a:pt x="1178" y="401"/>
                  <a:pt x="1147" y="442"/>
                </a:cubicBezTo>
                <a:cubicBezTo>
                  <a:pt x="1129" y="465"/>
                  <a:pt x="1126" y="483"/>
                  <a:pt x="1099" y="498"/>
                </a:cubicBezTo>
                <a:cubicBezTo>
                  <a:pt x="1077" y="528"/>
                  <a:pt x="1044" y="542"/>
                  <a:pt x="1011" y="561"/>
                </a:cubicBezTo>
                <a:cubicBezTo>
                  <a:pt x="997" y="569"/>
                  <a:pt x="963" y="575"/>
                  <a:pt x="963" y="575"/>
                </a:cubicBezTo>
                <a:cubicBezTo>
                  <a:pt x="892" y="554"/>
                  <a:pt x="786" y="538"/>
                  <a:pt x="739" y="484"/>
                </a:cubicBezTo>
                <a:cubicBezTo>
                  <a:pt x="682" y="420"/>
                  <a:pt x="738" y="461"/>
                  <a:pt x="659" y="414"/>
                </a:cubicBezTo>
                <a:cubicBezTo>
                  <a:pt x="651" y="410"/>
                  <a:pt x="635" y="400"/>
                  <a:pt x="635" y="400"/>
                </a:cubicBezTo>
                <a:cubicBezTo>
                  <a:pt x="605" y="361"/>
                  <a:pt x="549" y="329"/>
                  <a:pt x="531" y="281"/>
                </a:cubicBezTo>
                <a:cubicBezTo>
                  <a:pt x="512" y="231"/>
                  <a:pt x="487" y="171"/>
                  <a:pt x="463" y="114"/>
                </a:cubicBezTo>
                <a:cubicBezTo>
                  <a:pt x="443" y="72"/>
                  <a:pt x="427" y="32"/>
                  <a:pt x="412" y="16"/>
                </a:cubicBezTo>
                <a:cubicBezTo>
                  <a:pt x="397" y="0"/>
                  <a:pt x="441" y="19"/>
                  <a:pt x="372" y="18"/>
                </a:cubicBezTo>
                <a:cubicBezTo>
                  <a:pt x="303" y="17"/>
                  <a:pt x="77" y="14"/>
                  <a:pt x="0" y="13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Freeform 12"/>
          <p:cNvSpPr>
            <a:spLocks/>
          </p:cNvSpPr>
          <p:nvPr/>
        </p:nvSpPr>
        <p:spPr bwMode="white">
          <a:xfrm>
            <a:off x="6419850" y="292100"/>
            <a:ext cx="173038" cy="139700"/>
          </a:xfrm>
          <a:custGeom>
            <a:avLst/>
            <a:gdLst>
              <a:gd name="T0" fmla="*/ 2147483647 w 133"/>
              <a:gd name="T1" fmla="*/ 2147483647 h 107"/>
              <a:gd name="T2" fmla="*/ 2147483647 w 133"/>
              <a:gd name="T3" fmla="*/ 2147483647 h 107"/>
              <a:gd name="T4" fmla="*/ 2147483647 w 133"/>
              <a:gd name="T5" fmla="*/ 2147483647 h 107"/>
              <a:gd name="T6" fmla="*/ 2147483647 w 133"/>
              <a:gd name="T7" fmla="*/ 2147483647 h 107"/>
              <a:gd name="T8" fmla="*/ 2147483647 w 133"/>
              <a:gd name="T9" fmla="*/ 2147483647 h 107"/>
              <a:gd name="T10" fmla="*/ 2147483647 w 133"/>
              <a:gd name="T11" fmla="*/ 2147483647 h 107"/>
              <a:gd name="T12" fmla="*/ 2147483647 w 133"/>
              <a:gd name="T13" fmla="*/ 2147483647 h 107"/>
              <a:gd name="T14" fmla="*/ 2147483647 w 133"/>
              <a:gd name="T15" fmla="*/ 2147483647 h 107"/>
              <a:gd name="T16" fmla="*/ 2147483647 w 133"/>
              <a:gd name="T17" fmla="*/ 2147483647 h 107"/>
              <a:gd name="T18" fmla="*/ 2147483647 w 133"/>
              <a:gd name="T19" fmla="*/ 2147483647 h 107"/>
              <a:gd name="T20" fmla="*/ 2147483647 w 133"/>
              <a:gd name="T21" fmla="*/ 2147483647 h 1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"/>
              <a:gd name="T34" fmla="*/ 0 h 107"/>
              <a:gd name="T35" fmla="*/ 133 w 133"/>
              <a:gd name="T36" fmla="*/ 107 h 10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" h="107">
                <a:moveTo>
                  <a:pt x="17" y="1"/>
                </a:moveTo>
                <a:cubicBezTo>
                  <a:pt x="67" y="0"/>
                  <a:pt x="133" y="4"/>
                  <a:pt x="119" y="1"/>
                </a:cubicBezTo>
                <a:cubicBezTo>
                  <a:pt x="118" y="4"/>
                  <a:pt x="104" y="65"/>
                  <a:pt x="101" y="68"/>
                </a:cubicBezTo>
                <a:cubicBezTo>
                  <a:pt x="99" y="70"/>
                  <a:pt x="94" y="72"/>
                  <a:pt x="94" y="72"/>
                </a:cubicBezTo>
                <a:cubicBezTo>
                  <a:pt x="90" y="75"/>
                  <a:pt x="87" y="79"/>
                  <a:pt x="85" y="83"/>
                </a:cubicBezTo>
                <a:cubicBezTo>
                  <a:pt x="84" y="87"/>
                  <a:pt x="82" y="93"/>
                  <a:pt x="79" y="97"/>
                </a:cubicBezTo>
                <a:cubicBezTo>
                  <a:pt x="77" y="104"/>
                  <a:pt x="78" y="107"/>
                  <a:pt x="70" y="101"/>
                </a:cubicBezTo>
                <a:cubicBezTo>
                  <a:pt x="57" y="83"/>
                  <a:pt x="46" y="60"/>
                  <a:pt x="28" y="47"/>
                </a:cubicBezTo>
                <a:cubicBezTo>
                  <a:pt x="26" y="42"/>
                  <a:pt x="18" y="37"/>
                  <a:pt x="11" y="36"/>
                </a:cubicBezTo>
                <a:cubicBezTo>
                  <a:pt x="9" y="33"/>
                  <a:pt x="0" y="29"/>
                  <a:pt x="8" y="31"/>
                </a:cubicBezTo>
                <a:cubicBezTo>
                  <a:pt x="17" y="30"/>
                  <a:pt x="12" y="13"/>
                  <a:pt x="1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Freeform 13"/>
          <p:cNvSpPr>
            <a:spLocks/>
          </p:cNvSpPr>
          <p:nvPr/>
        </p:nvSpPr>
        <p:spPr bwMode="white">
          <a:xfrm>
            <a:off x="7529513" y="976313"/>
            <a:ext cx="315912" cy="209550"/>
          </a:xfrm>
          <a:custGeom>
            <a:avLst/>
            <a:gdLst>
              <a:gd name="T0" fmla="*/ 2147483647 w 242"/>
              <a:gd name="T1" fmla="*/ 2147483647 h 184"/>
              <a:gd name="T2" fmla="*/ 2147483647 w 242"/>
              <a:gd name="T3" fmla="*/ 2147483647 h 184"/>
              <a:gd name="T4" fmla="*/ 2147483647 w 242"/>
              <a:gd name="T5" fmla="*/ 2147483647 h 184"/>
              <a:gd name="T6" fmla="*/ 2147483647 w 242"/>
              <a:gd name="T7" fmla="*/ 2147483647 h 184"/>
              <a:gd name="T8" fmla="*/ 2147483647 w 242"/>
              <a:gd name="T9" fmla="*/ 2147483647 h 184"/>
              <a:gd name="T10" fmla="*/ 2147483647 w 242"/>
              <a:gd name="T11" fmla="*/ 2147483647 h 184"/>
              <a:gd name="T12" fmla="*/ 2147483647 w 242"/>
              <a:gd name="T13" fmla="*/ 2147483647 h 184"/>
              <a:gd name="T14" fmla="*/ 2147483647 w 242"/>
              <a:gd name="T15" fmla="*/ 2147483647 h 184"/>
              <a:gd name="T16" fmla="*/ 2147483647 w 242"/>
              <a:gd name="T17" fmla="*/ 2147483647 h 184"/>
              <a:gd name="T18" fmla="*/ 2147483647 w 242"/>
              <a:gd name="T19" fmla="*/ 2147483647 h 184"/>
              <a:gd name="T20" fmla="*/ 2147483647 w 242"/>
              <a:gd name="T21" fmla="*/ 2147483647 h 184"/>
              <a:gd name="T22" fmla="*/ 2147483647 w 242"/>
              <a:gd name="T23" fmla="*/ 2147483647 h 184"/>
              <a:gd name="T24" fmla="*/ 2147483647 w 242"/>
              <a:gd name="T25" fmla="*/ 2147483647 h 184"/>
              <a:gd name="T26" fmla="*/ 2147483647 w 242"/>
              <a:gd name="T27" fmla="*/ 2147483647 h 184"/>
              <a:gd name="T28" fmla="*/ 2147483647 w 242"/>
              <a:gd name="T29" fmla="*/ 2147483647 h 184"/>
              <a:gd name="T30" fmla="*/ 2147483647 w 242"/>
              <a:gd name="T31" fmla="*/ 2147483647 h 184"/>
              <a:gd name="T32" fmla="*/ 2147483647 w 242"/>
              <a:gd name="T33" fmla="*/ 2147483647 h 184"/>
              <a:gd name="T34" fmla="*/ 2147483647 w 242"/>
              <a:gd name="T35" fmla="*/ 2147483647 h 184"/>
              <a:gd name="T36" fmla="*/ 2147483647 w 242"/>
              <a:gd name="T37" fmla="*/ 2147483647 h 184"/>
              <a:gd name="T38" fmla="*/ 2147483647 w 242"/>
              <a:gd name="T39" fmla="*/ 2147483647 h 184"/>
              <a:gd name="T40" fmla="*/ 2147483647 w 242"/>
              <a:gd name="T41" fmla="*/ 2147483647 h 184"/>
              <a:gd name="T42" fmla="*/ 2147483647 w 242"/>
              <a:gd name="T43" fmla="*/ 2147483647 h 1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2"/>
              <a:gd name="T67" fmla="*/ 0 h 184"/>
              <a:gd name="T68" fmla="*/ 242 w 242"/>
              <a:gd name="T69" fmla="*/ 184 h 1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2" h="184">
                <a:moveTo>
                  <a:pt x="23" y="154"/>
                </a:moveTo>
                <a:cubicBezTo>
                  <a:pt x="34" y="152"/>
                  <a:pt x="45" y="151"/>
                  <a:pt x="56" y="150"/>
                </a:cubicBezTo>
                <a:cubicBezTo>
                  <a:pt x="66" y="147"/>
                  <a:pt x="75" y="140"/>
                  <a:pt x="85" y="138"/>
                </a:cubicBezTo>
                <a:cubicBezTo>
                  <a:pt x="96" y="133"/>
                  <a:pt x="106" y="124"/>
                  <a:pt x="116" y="117"/>
                </a:cubicBezTo>
                <a:cubicBezTo>
                  <a:pt x="120" y="111"/>
                  <a:pt x="127" y="109"/>
                  <a:pt x="133" y="105"/>
                </a:cubicBezTo>
                <a:cubicBezTo>
                  <a:pt x="138" y="96"/>
                  <a:pt x="153" y="86"/>
                  <a:pt x="163" y="84"/>
                </a:cubicBezTo>
                <a:cubicBezTo>
                  <a:pt x="174" y="75"/>
                  <a:pt x="182" y="63"/>
                  <a:pt x="194" y="54"/>
                </a:cubicBezTo>
                <a:cubicBezTo>
                  <a:pt x="201" y="43"/>
                  <a:pt x="209" y="32"/>
                  <a:pt x="217" y="21"/>
                </a:cubicBezTo>
                <a:cubicBezTo>
                  <a:pt x="218" y="14"/>
                  <a:pt x="220" y="13"/>
                  <a:pt x="226" y="9"/>
                </a:cubicBezTo>
                <a:cubicBezTo>
                  <a:pt x="230" y="3"/>
                  <a:pt x="231" y="0"/>
                  <a:pt x="238" y="3"/>
                </a:cubicBezTo>
                <a:cubicBezTo>
                  <a:pt x="239" y="10"/>
                  <a:pt x="242" y="12"/>
                  <a:pt x="239" y="18"/>
                </a:cubicBezTo>
                <a:cubicBezTo>
                  <a:pt x="237" y="29"/>
                  <a:pt x="235" y="41"/>
                  <a:pt x="233" y="52"/>
                </a:cubicBezTo>
                <a:cubicBezTo>
                  <a:pt x="235" y="80"/>
                  <a:pt x="236" y="105"/>
                  <a:pt x="206" y="117"/>
                </a:cubicBezTo>
                <a:cubicBezTo>
                  <a:pt x="200" y="123"/>
                  <a:pt x="192" y="131"/>
                  <a:pt x="185" y="135"/>
                </a:cubicBezTo>
                <a:cubicBezTo>
                  <a:pt x="179" y="143"/>
                  <a:pt x="171" y="152"/>
                  <a:pt x="161" y="154"/>
                </a:cubicBezTo>
                <a:cubicBezTo>
                  <a:pt x="156" y="158"/>
                  <a:pt x="152" y="159"/>
                  <a:pt x="146" y="160"/>
                </a:cubicBezTo>
                <a:cubicBezTo>
                  <a:pt x="141" y="162"/>
                  <a:pt x="136" y="162"/>
                  <a:pt x="131" y="165"/>
                </a:cubicBezTo>
                <a:cubicBezTo>
                  <a:pt x="114" y="174"/>
                  <a:pt x="106" y="182"/>
                  <a:pt x="86" y="184"/>
                </a:cubicBezTo>
                <a:cubicBezTo>
                  <a:pt x="69" y="182"/>
                  <a:pt x="52" y="178"/>
                  <a:pt x="35" y="175"/>
                </a:cubicBezTo>
                <a:cubicBezTo>
                  <a:pt x="29" y="174"/>
                  <a:pt x="16" y="172"/>
                  <a:pt x="16" y="172"/>
                </a:cubicBezTo>
                <a:cubicBezTo>
                  <a:pt x="11" y="169"/>
                  <a:pt x="9" y="165"/>
                  <a:pt x="4" y="162"/>
                </a:cubicBezTo>
                <a:cubicBezTo>
                  <a:pt x="0" y="151"/>
                  <a:pt x="15" y="152"/>
                  <a:pt x="23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2549525" y="1549400"/>
            <a:ext cx="6161088" cy="3221038"/>
          </a:xfrm>
          <a:custGeom>
            <a:avLst/>
            <a:gdLst>
              <a:gd name="T0" fmla="*/ 2147483647 w 4724"/>
              <a:gd name="T1" fmla="*/ 2147483647 h 2470"/>
              <a:gd name="T2" fmla="*/ 2147483647 w 4724"/>
              <a:gd name="T3" fmla="*/ 2147483647 h 2470"/>
              <a:gd name="T4" fmla="*/ 2147483647 w 4724"/>
              <a:gd name="T5" fmla="*/ 2147483647 h 2470"/>
              <a:gd name="T6" fmla="*/ 2147483647 w 4724"/>
              <a:gd name="T7" fmla="*/ 2147483647 h 2470"/>
              <a:gd name="T8" fmla="*/ 2147483647 w 4724"/>
              <a:gd name="T9" fmla="*/ 2147483647 h 2470"/>
              <a:gd name="T10" fmla="*/ 2147483647 w 4724"/>
              <a:gd name="T11" fmla="*/ 2147483647 h 2470"/>
              <a:gd name="T12" fmla="*/ 2147483647 w 4724"/>
              <a:gd name="T13" fmla="*/ 2147483647 h 2470"/>
              <a:gd name="T14" fmla="*/ 2147483647 w 4724"/>
              <a:gd name="T15" fmla="*/ 2147483647 h 2470"/>
              <a:gd name="T16" fmla="*/ 2147483647 w 4724"/>
              <a:gd name="T17" fmla="*/ 2147483647 h 2470"/>
              <a:gd name="T18" fmla="*/ 2147483647 w 4724"/>
              <a:gd name="T19" fmla="*/ 2147483647 h 2470"/>
              <a:gd name="T20" fmla="*/ 2147483647 w 4724"/>
              <a:gd name="T21" fmla="*/ 2147483647 h 2470"/>
              <a:gd name="T22" fmla="*/ 2147483647 w 4724"/>
              <a:gd name="T23" fmla="*/ 2147483647 h 2470"/>
              <a:gd name="T24" fmla="*/ 2147483647 w 4724"/>
              <a:gd name="T25" fmla="*/ 2147483647 h 2470"/>
              <a:gd name="T26" fmla="*/ 2147483647 w 4724"/>
              <a:gd name="T27" fmla="*/ 2147483647 h 2470"/>
              <a:gd name="T28" fmla="*/ 2147483647 w 4724"/>
              <a:gd name="T29" fmla="*/ 2147483647 h 2470"/>
              <a:gd name="T30" fmla="*/ 2147483647 w 4724"/>
              <a:gd name="T31" fmla="*/ 2147483647 h 2470"/>
              <a:gd name="T32" fmla="*/ 2147483647 w 4724"/>
              <a:gd name="T33" fmla="*/ 2147483647 h 2470"/>
              <a:gd name="T34" fmla="*/ 2147483647 w 4724"/>
              <a:gd name="T35" fmla="*/ 2147483647 h 2470"/>
              <a:gd name="T36" fmla="*/ 2147483647 w 4724"/>
              <a:gd name="T37" fmla="*/ 2147483647 h 2470"/>
              <a:gd name="T38" fmla="*/ 2147483647 w 4724"/>
              <a:gd name="T39" fmla="*/ 2147483647 h 2470"/>
              <a:gd name="T40" fmla="*/ 2147483647 w 4724"/>
              <a:gd name="T41" fmla="*/ 2147483647 h 2470"/>
              <a:gd name="T42" fmla="*/ 2147483647 w 4724"/>
              <a:gd name="T43" fmla="*/ 2147483647 h 2470"/>
              <a:gd name="T44" fmla="*/ 2147483647 w 4724"/>
              <a:gd name="T45" fmla="*/ 2147483647 h 2470"/>
              <a:gd name="T46" fmla="*/ 2147483647 w 4724"/>
              <a:gd name="T47" fmla="*/ 2147483647 h 2470"/>
              <a:gd name="T48" fmla="*/ 2147483647 w 4724"/>
              <a:gd name="T49" fmla="*/ 2147483647 h 2470"/>
              <a:gd name="T50" fmla="*/ 2147483647 w 4724"/>
              <a:gd name="T51" fmla="*/ 2147483647 h 2470"/>
              <a:gd name="T52" fmla="*/ 2147483647 w 4724"/>
              <a:gd name="T53" fmla="*/ 2147483647 h 2470"/>
              <a:gd name="T54" fmla="*/ 2147483647 w 4724"/>
              <a:gd name="T55" fmla="*/ 2147483647 h 2470"/>
              <a:gd name="T56" fmla="*/ 2147483647 w 4724"/>
              <a:gd name="T57" fmla="*/ 2147483647 h 2470"/>
              <a:gd name="T58" fmla="*/ 2147483647 w 4724"/>
              <a:gd name="T59" fmla="*/ 2147483647 h 2470"/>
              <a:gd name="T60" fmla="*/ 2147483647 w 4724"/>
              <a:gd name="T61" fmla="*/ 2147483647 h 2470"/>
              <a:gd name="T62" fmla="*/ 2147483647 w 4724"/>
              <a:gd name="T63" fmla="*/ 2147483647 h 2470"/>
              <a:gd name="T64" fmla="*/ 2147483647 w 4724"/>
              <a:gd name="T65" fmla="*/ 2147483647 h 2470"/>
              <a:gd name="T66" fmla="*/ 2147483647 w 4724"/>
              <a:gd name="T67" fmla="*/ 2147483647 h 2470"/>
              <a:gd name="T68" fmla="*/ 2147483647 w 4724"/>
              <a:gd name="T69" fmla="*/ 2147483647 h 2470"/>
              <a:gd name="T70" fmla="*/ 2147483647 w 4724"/>
              <a:gd name="T71" fmla="*/ 2147483647 h 2470"/>
              <a:gd name="T72" fmla="*/ 2147483647 w 4724"/>
              <a:gd name="T73" fmla="*/ 2147483647 h 2470"/>
              <a:gd name="T74" fmla="*/ 2147483647 w 4724"/>
              <a:gd name="T75" fmla="*/ 2147483647 h 2470"/>
              <a:gd name="T76" fmla="*/ 2147483647 w 4724"/>
              <a:gd name="T77" fmla="*/ 2147483647 h 2470"/>
              <a:gd name="T78" fmla="*/ 2147483647 w 4724"/>
              <a:gd name="T79" fmla="*/ 2147483647 h 2470"/>
              <a:gd name="T80" fmla="*/ 2147483647 w 4724"/>
              <a:gd name="T81" fmla="*/ 2147483647 h 2470"/>
              <a:gd name="T82" fmla="*/ 2147483647 w 4724"/>
              <a:gd name="T83" fmla="*/ 2147483647 h 2470"/>
              <a:gd name="T84" fmla="*/ 2147483647 w 4724"/>
              <a:gd name="T85" fmla="*/ 2147483647 h 2470"/>
              <a:gd name="T86" fmla="*/ 2147483647 w 4724"/>
              <a:gd name="T87" fmla="*/ 2147483647 h 2470"/>
              <a:gd name="T88" fmla="*/ 2147483647 w 4724"/>
              <a:gd name="T89" fmla="*/ 2147483647 h 2470"/>
              <a:gd name="T90" fmla="*/ 2147483647 w 4724"/>
              <a:gd name="T91" fmla="*/ 2147483647 h 2470"/>
              <a:gd name="T92" fmla="*/ 2147483647 w 4724"/>
              <a:gd name="T93" fmla="*/ 2147483647 h 2470"/>
              <a:gd name="T94" fmla="*/ 2147483647 w 4724"/>
              <a:gd name="T95" fmla="*/ 2147483647 h 2470"/>
              <a:gd name="T96" fmla="*/ 2147483647 w 4724"/>
              <a:gd name="T97" fmla="*/ 2147483647 h 2470"/>
              <a:gd name="T98" fmla="*/ 2147483647 w 4724"/>
              <a:gd name="T99" fmla="*/ 2147483647 h 2470"/>
              <a:gd name="T100" fmla="*/ 2147483647 w 4724"/>
              <a:gd name="T101" fmla="*/ 2147483647 h 2470"/>
              <a:gd name="T102" fmla="*/ 2147483647 w 4724"/>
              <a:gd name="T103" fmla="*/ 2147483647 h 2470"/>
              <a:gd name="T104" fmla="*/ 2147483647 w 4724"/>
              <a:gd name="T105" fmla="*/ 2147483647 h 2470"/>
              <a:gd name="T106" fmla="*/ 2147483647 w 4724"/>
              <a:gd name="T107" fmla="*/ 2147483647 h 2470"/>
              <a:gd name="T108" fmla="*/ 2147483647 w 4724"/>
              <a:gd name="T109" fmla="*/ 2147483647 h 2470"/>
              <a:gd name="T110" fmla="*/ 2147483647 w 4724"/>
              <a:gd name="T111" fmla="*/ 2147483647 h 2470"/>
              <a:gd name="T112" fmla="*/ 2147483647 w 4724"/>
              <a:gd name="T113" fmla="*/ 2147483647 h 2470"/>
              <a:gd name="T114" fmla="*/ 2147483647 w 4724"/>
              <a:gd name="T115" fmla="*/ 2147483647 h 2470"/>
              <a:gd name="T116" fmla="*/ 2147483647 w 4724"/>
              <a:gd name="T117" fmla="*/ 2147483647 h 2470"/>
              <a:gd name="T118" fmla="*/ 0 w 4724"/>
              <a:gd name="T119" fmla="*/ 2147483647 h 247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24"/>
              <a:gd name="T181" fmla="*/ 0 h 2470"/>
              <a:gd name="T182" fmla="*/ 4724 w 4724"/>
              <a:gd name="T183" fmla="*/ 2470 h 247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24" h="2470">
                <a:moveTo>
                  <a:pt x="0" y="1893"/>
                </a:moveTo>
                <a:cubicBezTo>
                  <a:pt x="77" y="1867"/>
                  <a:pt x="192" y="1854"/>
                  <a:pt x="264" y="1817"/>
                </a:cubicBezTo>
                <a:cubicBezTo>
                  <a:pt x="274" y="1812"/>
                  <a:pt x="281" y="1803"/>
                  <a:pt x="291" y="1799"/>
                </a:cubicBezTo>
                <a:cubicBezTo>
                  <a:pt x="296" y="1797"/>
                  <a:pt x="358" y="1777"/>
                  <a:pt x="374" y="1772"/>
                </a:cubicBezTo>
                <a:cubicBezTo>
                  <a:pt x="383" y="1769"/>
                  <a:pt x="401" y="1763"/>
                  <a:pt x="401" y="1763"/>
                </a:cubicBezTo>
                <a:cubicBezTo>
                  <a:pt x="459" y="1766"/>
                  <a:pt x="517" y="1764"/>
                  <a:pt x="575" y="1772"/>
                </a:cubicBezTo>
                <a:cubicBezTo>
                  <a:pt x="586" y="1773"/>
                  <a:pt x="592" y="1786"/>
                  <a:pt x="602" y="1790"/>
                </a:cubicBezTo>
                <a:cubicBezTo>
                  <a:pt x="620" y="1798"/>
                  <a:pt x="657" y="1808"/>
                  <a:pt x="657" y="1808"/>
                </a:cubicBezTo>
                <a:cubicBezTo>
                  <a:pt x="688" y="1841"/>
                  <a:pt x="667" y="1824"/>
                  <a:pt x="730" y="1845"/>
                </a:cubicBezTo>
                <a:cubicBezTo>
                  <a:pt x="739" y="1848"/>
                  <a:pt x="758" y="1854"/>
                  <a:pt x="758" y="1854"/>
                </a:cubicBezTo>
                <a:cubicBezTo>
                  <a:pt x="767" y="1860"/>
                  <a:pt x="775" y="1867"/>
                  <a:pt x="785" y="1872"/>
                </a:cubicBezTo>
                <a:cubicBezTo>
                  <a:pt x="794" y="1876"/>
                  <a:pt x="805" y="1876"/>
                  <a:pt x="813" y="1881"/>
                </a:cubicBezTo>
                <a:cubicBezTo>
                  <a:pt x="820" y="1886"/>
                  <a:pt x="823" y="1896"/>
                  <a:pt x="831" y="1900"/>
                </a:cubicBezTo>
                <a:cubicBezTo>
                  <a:pt x="848" y="1909"/>
                  <a:pt x="886" y="1918"/>
                  <a:pt x="886" y="1918"/>
                </a:cubicBezTo>
                <a:cubicBezTo>
                  <a:pt x="898" y="1953"/>
                  <a:pt x="923" y="1983"/>
                  <a:pt x="950" y="2009"/>
                </a:cubicBezTo>
                <a:cubicBezTo>
                  <a:pt x="964" y="2052"/>
                  <a:pt x="989" y="2067"/>
                  <a:pt x="1014" y="2101"/>
                </a:cubicBezTo>
                <a:cubicBezTo>
                  <a:pt x="1076" y="2184"/>
                  <a:pt x="1026" y="2133"/>
                  <a:pt x="1069" y="2174"/>
                </a:cubicBezTo>
                <a:cubicBezTo>
                  <a:pt x="1081" y="2210"/>
                  <a:pt x="1106" y="2238"/>
                  <a:pt x="1133" y="2265"/>
                </a:cubicBezTo>
                <a:cubicBezTo>
                  <a:pt x="1206" y="2338"/>
                  <a:pt x="1154" y="2288"/>
                  <a:pt x="1197" y="2329"/>
                </a:cubicBezTo>
                <a:cubicBezTo>
                  <a:pt x="1204" y="2336"/>
                  <a:pt x="1215" y="2335"/>
                  <a:pt x="1224" y="2339"/>
                </a:cubicBezTo>
                <a:cubicBezTo>
                  <a:pt x="1299" y="2372"/>
                  <a:pt x="1362" y="2385"/>
                  <a:pt x="1443" y="2393"/>
                </a:cubicBezTo>
                <a:cubicBezTo>
                  <a:pt x="1532" y="2389"/>
                  <a:pt x="1621" y="2389"/>
                  <a:pt x="1709" y="2375"/>
                </a:cubicBezTo>
                <a:cubicBezTo>
                  <a:pt x="1786" y="2362"/>
                  <a:pt x="1854" y="2320"/>
                  <a:pt x="1928" y="2302"/>
                </a:cubicBezTo>
                <a:cubicBezTo>
                  <a:pt x="1976" y="2270"/>
                  <a:pt x="2022" y="2239"/>
                  <a:pt x="2065" y="2201"/>
                </a:cubicBezTo>
                <a:cubicBezTo>
                  <a:pt x="2108" y="2165"/>
                  <a:pt x="2130" y="2081"/>
                  <a:pt x="2160" y="2049"/>
                </a:cubicBezTo>
                <a:cubicBezTo>
                  <a:pt x="2191" y="2011"/>
                  <a:pt x="2188" y="2009"/>
                  <a:pt x="2241" y="1989"/>
                </a:cubicBezTo>
                <a:cubicBezTo>
                  <a:pt x="2269" y="1961"/>
                  <a:pt x="2305" y="1935"/>
                  <a:pt x="2343" y="1923"/>
                </a:cubicBezTo>
                <a:cubicBezTo>
                  <a:pt x="2373" y="1904"/>
                  <a:pt x="2408" y="1876"/>
                  <a:pt x="2442" y="1865"/>
                </a:cubicBezTo>
                <a:cubicBezTo>
                  <a:pt x="2488" y="1821"/>
                  <a:pt x="2532" y="1802"/>
                  <a:pt x="2570" y="1749"/>
                </a:cubicBezTo>
                <a:cubicBezTo>
                  <a:pt x="2610" y="1653"/>
                  <a:pt x="2648" y="1538"/>
                  <a:pt x="2705" y="1452"/>
                </a:cubicBezTo>
                <a:cubicBezTo>
                  <a:pt x="2725" y="1391"/>
                  <a:pt x="2723" y="1416"/>
                  <a:pt x="2723" y="1379"/>
                </a:cubicBezTo>
                <a:cubicBezTo>
                  <a:pt x="2753" y="1349"/>
                  <a:pt x="2748" y="1310"/>
                  <a:pt x="2769" y="1278"/>
                </a:cubicBezTo>
                <a:cubicBezTo>
                  <a:pt x="2818" y="1204"/>
                  <a:pt x="2808" y="1131"/>
                  <a:pt x="2925" y="1123"/>
                </a:cubicBezTo>
                <a:cubicBezTo>
                  <a:pt x="2974" y="1120"/>
                  <a:pt x="2991" y="1097"/>
                  <a:pt x="3040" y="1094"/>
                </a:cubicBezTo>
                <a:cubicBezTo>
                  <a:pt x="3050" y="1091"/>
                  <a:pt x="3101" y="1052"/>
                  <a:pt x="3113" y="1046"/>
                </a:cubicBezTo>
                <a:cubicBezTo>
                  <a:pt x="3148" y="1029"/>
                  <a:pt x="3135" y="1050"/>
                  <a:pt x="3167" y="1028"/>
                </a:cubicBezTo>
                <a:cubicBezTo>
                  <a:pt x="3201" y="987"/>
                  <a:pt x="3223" y="1014"/>
                  <a:pt x="3267" y="978"/>
                </a:cubicBezTo>
                <a:cubicBezTo>
                  <a:pt x="3275" y="971"/>
                  <a:pt x="3297" y="966"/>
                  <a:pt x="3303" y="957"/>
                </a:cubicBezTo>
                <a:cubicBezTo>
                  <a:pt x="3327" y="959"/>
                  <a:pt x="3410" y="916"/>
                  <a:pt x="3441" y="921"/>
                </a:cubicBezTo>
                <a:cubicBezTo>
                  <a:pt x="3531" y="935"/>
                  <a:pt x="3626" y="1014"/>
                  <a:pt x="3720" y="1022"/>
                </a:cubicBezTo>
                <a:cubicBezTo>
                  <a:pt x="3792" y="1016"/>
                  <a:pt x="3860" y="1010"/>
                  <a:pt x="3930" y="995"/>
                </a:cubicBezTo>
                <a:cubicBezTo>
                  <a:pt x="3956" y="990"/>
                  <a:pt x="4000" y="974"/>
                  <a:pt x="4022" y="967"/>
                </a:cubicBezTo>
                <a:cubicBezTo>
                  <a:pt x="4031" y="964"/>
                  <a:pt x="4049" y="958"/>
                  <a:pt x="4049" y="958"/>
                </a:cubicBezTo>
                <a:cubicBezTo>
                  <a:pt x="4058" y="949"/>
                  <a:pt x="4070" y="942"/>
                  <a:pt x="4077" y="931"/>
                </a:cubicBezTo>
                <a:cubicBezTo>
                  <a:pt x="4106" y="888"/>
                  <a:pt x="4060" y="912"/>
                  <a:pt x="4113" y="894"/>
                </a:cubicBezTo>
                <a:cubicBezTo>
                  <a:pt x="4144" y="848"/>
                  <a:pt x="4148" y="854"/>
                  <a:pt x="4168" y="793"/>
                </a:cubicBezTo>
                <a:cubicBezTo>
                  <a:pt x="4171" y="784"/>
                  <a:pt x="4174" y="775"/>
                  <a:pt x="4177" y="766"/>
                </a:cubicBezTo>
                <a:cubicBezTo>
                  <a:pt x="4180" y="757"/>
                  <a:pt x="4186" y="739"/>
                  <a:pt x="4186" y="739"/>
                </a:cubicBezTo>
                <a:cubicBezTo>
                  <a:pt x="4183" y="699"/>
                  <a:pt x="4182" y="659"/>
                  <a:pt x="4177" y="620"/>
                </a:cubicBezTo>
                <a:cubicBezTo>
                  <a:pt x="4177" y="582"/>
                  <a:pt x="4172" y="545"/>
                  <a:pt x="4186" y="510"/>
                </a:cubicBezTo>
                <a:cubicBezTo>
                  <a:pt x="4199" y="471"/>
                  <a:pt x="4230" y="439"/>
                  <a:pt x="4259" y="409"/>
                </a:cubicBezTo>
                <a:cubicBezTo>
                  <a:pt x="4304" y="350"/>
                  <a:pt x="4247" y="430"/>
                  <a:pt x="4296" y="355"/>
                </a:cubicBezTo>
                <a:cubicBezTo>
                  <a:pt x="4331" y="302"/>
                  <a:pt x="4293" y="290"/>
                  <a:pt x="4337" y="239"/>
                </a:cubicBezTo>
                <a:cubicBezTo>
                  <a:pt x="4361" y="202"/>
                  <a:pt x="4378" y="147"/>
                  <a:pt x="4398" y="107"/>
                </a:cubicBezTo>
                <a:cubicBezTo>
                  <a:pt x="4440" y="41"/>
                  <a:pt x="4529" y="35"/>
                  <a:pt x="4586" y="17"/>
                </a:cubicBezTo>
                <a:cubicBezTo>
                  <a:pt x="4632" y="2"/>
                  <a:pt x="4654" y="11"/>
                  <a:pt x="4676" y="11"/>
                </a:cubicBezTo>
                <a:cubicBezTo>
                  <a:pt x="4698" y="11"/>
                  <a:pt x="4709" y="0"/>
                  <a:pt x="4716" y="15"/>
                </a:cubicBezTo>
                <a:cubicBezTo>
                  <a:pt x="4723" y="30"/>
                  <a:pt x="4718" y="78"/>
                  <a:pt x="4718" y="101"/>
                </a:cubicBezTo>
                <a:cubicBezTo>
                  <a:pt x="4718" y="124"/>
                  <a:pt x="4724" y="148"/>
                  <a:pt x="4715" y="155"/>
                </a:cubicBezTo>
                <a:cubicBezTo>
                  <a:pt x="4706" y="162"/>
                  <a:pt x="4691" y="151"/>
                  <a:pt x="4665" y="146"/>
                </a:cubicBezTo>
                <a:cubicBezTo>
                  <a:pt x="4639" y="141"/>
                  <a:pt x="4592" y="124"/>
                  <a:pt x="4560" y="125"/>
                </a:cubicBezTo>
                <a:cubicBezTo>
                  <a:pt x="4531" y="127"/>
                  <a:pt x="4493" y="132"/>
                  <a:pt x="4470" y="155"/>
                </a:cubicBezTo>
                <a:cubicBezTo>
                  <a:pt x="4455" y="187"/>
                  <a:pt x="4438" y="224"/>
                  <a:pt x="4424" y="266"/>
                </a:cubicBezTo>
                <a:cubicBezTo>
                  <a:pt x="4410" y="308"/>
                  <a:pt x="4399" y="379"/>
                  <a:pt x="4387" y="409"/>
                </a:cubicBezTo>
                <a:cubicBezTo>
                  <a:pt x="4363" y="483"/>
                  <a:pt x="4399" y="398"/>
                  <a:pt x="4351" y="446"/>
                </a:cubicBezTo>
                <a:cubicBezTo>
                  <a:pt x="4344" y="453"/>
                  <a:pt x="4347" y="465"/>
                  <a:pt x="4342" y="473"/>
                </a:cubicBezTo>
                <a:cubicBezTo>
                  <a:pt x="4333" y="488"/>
                  <a:pt x="4309" y="501"/>
                  <a:pt x="4296" y="510"/>
                </a:cubicBezTo>
                <a:cubicBezTo>
                  <a:pt x="4275" y="542"/>
                  <a:pt x="4255" y="544"/>
                  <a:pt x="4223" y="565"/>
                </a:cubicBezTo>
                <a:cubicBezTo>
                  <a:pt x="4203" y="625"/>
                  <a:pt x="4202" y="657"/>
                  <a:pt x="4223" y="720"/>
                </a:cubicBezTo>
                <a:cubicBezTo>
                  <a:pt x="4232" y="794"/>
                  <a:pt x="4239" y="911"/>
                  <a:pt x="4168" y="958"/>
                </a:cubicBezTo>
                <a:cubicBezTo>
                  <a:pt x="4148" y="987"/>
                  <a:pt x="4133" y="1002"/>
                  <a:pt x="4104" y="1022"/>
                </a:cubicBezTo>
                <a:cubicBezTo>
                  <a:pt x="4068" y="1076"/>
                  <a:pt x="4046" y="1075"/>
                  <a:pt x="3985" y="1095"/>
                </a:cubicBezTo>
                <a:cubicBezTo>
                  <a:pt x="3967" y="1101"/>
                  <a:pt x="3930" y="1113"/>
                  <a:pt x="3930" y="1113"/>
                </a:cubicBezTo>
                <a:cubicBezTo>
                  <a:pt x="3818" y="1102"/>
                  <a:pt x="3702" y="1074"/>
                  <a:pt x="3592" y="1049"/>
                </a:cubicBezTo>
                <a:cubicBezTo>
                  <a:pt x="3515" y="1031"/>
                  <a:pt x="3490" y="1005"/>
                  <a:pt x="3411" y="996"/>
                </a:cubicBezTo>
                <a:cubicBezTo>
                  <a:pt x="3352" y="1002"/>
                  <a:pt x="3265" y="997"/>
                  <a:pt x="3204" y="1032"/>
                </a:cubicBezTo>
                <a:cubicBezTo>
                  <a:pt x="3151" y="1088"/>
                  <a:pt x="3090" y="1153"/>
                  <a:pt x="3016" y="1177"/>
                </a:cubicBezTo>
                <a:cubicBezTo>
                  <a:pt x="2967" y="1193"/>
                  <a:pt x="2931" y="1193"/>
                  <a:pt x="2879" y="1196"/>
                </a:cubicBezTo>
                <a:cubicBezTo>
                  <a:pt x="2826" y="1246"/>
                  <a:pt x="2816" y="1251"/>
                  <a:pt x="2801" y="1337"/>
                </a:cubicBezTo>
                <a:cubicBezTo>
                  <a:pt x="2794" y="1375"/>
                  <a:pt x="2769" y="1414"/>
                  <a:pt x="2760" y="1451"/>
                </a:cubicBezTo>
                <a:cubicBezTo>
                  <a:pt x="2750" y="1492"/>
                  <a:pt x="2721" y="1499"/>
                  <a:pt x="2718" y="1538"/>
                </a:cubicBezTo>
                <a:cubicBezTo>
                  <a:pt x="2705" y="1578"/>
                  <a:pt x="2705" y="1596"/>
                  <a:pt x="2678" y="1640"/>
                </a:cubicBezTo>
                <a:cubicBezTo>
                  <a:pt x="2668" y="1664"/>
                  <a:pt x="2673" y="1658"/>
                  <a:pt x="2659" y="1689"/>
                </a:cubicBezTo>
                <a:cubicBezTo>
                  <a:pt x="2629" y="1749"/>
                  <a:pt x="2643" y="1779"/>
                  <a:pt x="2595" y="1827"/>
                </a:cubicBezTo>
                <a:cubicBezTo>
                  <a:pt x="2581" y="1868"/>
                  <a:pt x="2556" y="1884"/>
                  <a:pt x="2520" y="1908"/>
                </a:cubicBezTo>
                <a:cubicBezTo>
                  <a:pt x="2486" y="1932"/>
                  <a:pt x="2417" y="1935"/>
                  <a:pt x="2391" y="1947"/>
                </a:cubicBezTo>
                <a:cubicBezTo>
                  <a:pt x="2380" y="1950"/>
                  <a:pt x="2350" y="1999"/>
                  <a:pt x="2340" y="2003"/>
                </a:cubicBezTo>
                <a:cubicBezTo>
                  <a:pt x="2323" y="2011"/>
                  <a:pt x="2292" y="2049"/>
                  <a:pt x="2292" y="2049"/>
                </a:cubicBezTo>
                <a:cubicBezTo>
                  <a:pt x="2275" y="2067"/>
                  <a:pt x="2224" y="2064"/>
                  <a:pt x="2207" y="2081"/>
                </a:cubicBezTo>
                <a:cubicBezTo>
                  <a:pt x="2177" y="2096"/>
                  <a:pt x="2180" y="2097"/>
                  <a:pt x="2150" y="2129"/>
                </a:cubicBezTo>
                <a:cubicBezTo>
                  <a:pt x="2138" y="2147"/>
                  <a:pt x="2130" y="2161"/>
                  <a:pt x="2123" y="2172"/>
                </a:cubicBezTo>
                <a:cubicBezTo>
                  <a:pt x="2116" y="2179"/>
                  <a:pt x="2107" y="2196"/>
                  <a:pt x="2102" y="2204"/>
                </a:cubicBezTo>
                <a:cubicBezTo>
                  <a:pt x="2084" y="2231"/>
                  <a:pt x="2074" y="2236"/>
                  <a:pt x="2051" y="2255"/>
                </a:cubicBezTo>
                <a:cubicBezTo>
                  <a:pt x="2011" y="2288"/>
                  <a:pt x="1960" y="2340"/>
                  <a:pt x="1910" y="2357"/>
                </a:cubicBezTo>
                <a:cubicBezTo>
                  <a:pt x="1868" y="2396"/>
                  <a:pt x="1765" y="2419"/>
                  <a:pt x="1706" y="2433"/>
                </a:cubicBezTo>
                <a:cubicBezTo>
                  <a:pt x="1657" y="2467"/>
                  <a:pt x="1612" y="2454"/>
                  <a:pt x="1554" y="2462"/>
                </a:cubicBezTo>
                <a:cubicBezTo>
                  <a:pt x="1484" y="2452"/>
                  <a:pt x="1438" y="2470"/>
                  <a:pt x="1370" y="2450"/>
                </a:cubicBezTo>
                <a:cubicBezTo>
                  <a:pt x="1358" y="2446"/>
                  <a:pt x="1300" y="2452"/>
                  <a:pt x="1288" y="2448"/>
                </a:cubicBezTo>
                <a:cubicBezTo>
                  <a:pt x="1269" y="2443"/>
                  <a:pt x="1251" y="2436"/>
                  <a:pt x="1233" y="2430"/>
                </a:cubicBezTo>
                <a:cubicBezTo>
                  <a:pt x="1224" y="2427"/>
                  <a:pt x="1206" y="2421"/>
                  <a:pt x="1206" y="2421"/>
                </a:cubicBezTo>
                <a:cubicBezTo>
                  <a:pt x="1176" y="2392"/>
                  <a:pt x="1155" y="2370"/>
                  <a:pt x="1114" y="2357"/>
                </a:cubicBezTo>
                <a:cubicBezTo>
                  <a:pt x="1082" y="2323"/>
                  <a:pt x="1065" y="2329"/>
                  <a:pt x="1032" y="2302"/>
                </a:cubicBezTo>
                <a:cubicBezTo>
                  <a:pt x="959" y="2241"/>
                  <a:pt x="1049" y="2305"/>
                  <a:pt x="977" y="2256"/>
                </a:cubicBezTo>
                <a:cubicBezTo>
                  <a:pt x="971" y="2247"/>
                  <a:pt x="964" y="2239"/>
                  <a:pt x="959" y="2229"/>
                </a:cubicBezTo>
                <a:cubicBezTo>
                  <a:pt x="955" y="2220"/>
                  <a:pt x="955" y="2209"/>
                  <a:pt x="950" y="2201"/>
                </a:cubicBezTo>
                <a:cubicBezTo>
                  <a:pt x="936" y="2179"/>
                  <a:pt x="924" y="2154"/>
                  <a:pt x="908" y="2133"/>
                </a:cubicBezTo>
                <a:cubicBezTo>
                  <a:pt x="854" y="2064"/>
                  <a:pt x="910" y="2139"/>
                  <a:pt x="869" y="2072"/>
                </a:cubicBezTo>
                <a:cubicBezTo>
                  <a:pt x="859" y="2055"/>
                  <a:pt x="856" y="2020"/>
                  <a:pt x="845" y="2004"/>
                </a:cubicBezTo>
                <a:cubicBezTo>
                  <a:pt x="833" y="1968"/>
                  <a:pt x="807" y="1967"/>
                  <a:pt x="776" y="1946"/>
                </a:cubicBezTo>
                <a:cubicBezTo>
                  <a:pt x="734" y="1911"/>
                  <a:pt x="773" y="1925"/>
                  <a:pt x="704" y="1908"/>
                </a:cubicBezTo>
                <a:cubicBezTo>
                  <a:pt x="670" y="1897"/>
                  <a:pt x="625" y="1874"/>
                  <a:pt x="593" y="1854"/>
                </a:cubicBezTo>
                <a:cubicBezTo>
                  <a:pt x="553" y="1828"/>
                  <a:pt x="493" y="1811"/>
                  <a:pt x="447" y="1799"/>
                </a:cubicBezTo>
                <a:cubicBezTo>
                  <a:pt x="413" y="1802"/>
                  <a:pt x="401" y="1810"/>
                  <a:pt x="368" y="1815"/>
                </a:cubicBezTo>
                <a:cubicBezTo>
                  <a:pt x="305" y="1833"/>
                  <a:pt x="356" y="1812"/>
                  <a:pt x="301" y="1836"/>
                </a:cubicBezTo>
                <a:cubicBezTo>
                  <a:pt x="287" y="1842"/>
                  <a:pt x="276" y="1847"/>
                  <a:pt x="261" y="1851"/>
                </a:cubicBezTo>
                <a:cubicBezTo>
                  <a:pt x="233" y="1858"/>
                  <a:pt x="211" y="1873"/>
                  <a:pt x="183" y="1880"/>
                </a:cubicBezTo>
                <a:cubicBezTo>
                  <a:pt x="162" y="1885"/>
                  <a:pt x="131" y="1895"/>
                  <a:pt x="110" y="1901"/>
                </a:cubicBezTo>
                <a:cubicBezTo>
                  <a:pt x="92" y="1907"/>
                  <a:pt x="62" y="1917"/>
                  <a:pt x="62" y="1917"/>
                </a:cubicBezTo>
                <a:cubicBezTo>
                  <a:pt x="39" y="1941"/>
                  <a:pt x="12" y="1963"/>
                  <a:pt x="2" y="1959"/>
                </a:cubicBezTo>
                <a:lnTo>
                  <a:pt x="0" y="189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549525" y="296863"/>
            <a:ext cx="6154738" cy="5253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7059613" y="2638425"/>
            <a:ext cx="423862" cy="517525"/>
            <a:chOff x="4154" y="1861"/>
            <a:chExt cx="326" cy="396"/>
          </a:xfrm>
        </p:grpSpPr>
        <p:sp>
          <p:nvSpPr>
            <p:cNvPr id="2281" name="Freeform 17"/>
            <p:cNvSpPr>
              <a:spLocks/>
            </p:cNvSpPr>
            <p:nvPr/>
          </p:nvSpPr>
          <p:spPr bwMode="auto">
            <a:xfrm>
              <a:off x="4154" y="1867"/>
              <a:ext cx="326" cy="390"/>
            </a:xfrm>
            <a:custGeom>
              <a:avLst/>
              <a:gdLst>
                <a:gd name="T0" fmla="*/ 0 w 216"/>
                <a:gd name="T1" fmla="*/ 2147483647 h 204"/>
                <a:gd name="T2" fmla="*/ 14067023 w 216"/>
                <a:gd name="T3" fmla="*/ 2147483647 h 204"/>
                <a:gd name="T4" fmla="*/ 19474238 w 216"/>
                <a:gd name="T5" fmla="*/ 2147483647 h 204"/>
                <a:gd name="T6" fmla="*/ 21499929 w 216"/>
                <a:gd name="T7" fmla="*/ 2147483647 h 204"/>
                <a:gd name="T8" fmla="*/ 21230774 w 216"/>
                <a:gd name="T9" fmla="*/ 2147483647 h 204"/>
                <a:gd name="T10" fmla="*/ 19729955 w 216"/>
                <a:gd name="T11" fmla="*/ 2147483647 h 204"/>
                <a:gd name="T12" fmla="*/ 17642554 w 216"/>
                <a:gd name="T13" fmla="*/ 915694277 h 204"/>
                <a:gd name="T14" fmla="*/ 15897995 w 216"/>
                <a:gd name="T15" fmla="*/ 391800062 h 204"/>
                <a:gd name="T16" fmla="*/ 13455278 w 216"/>
                <a:gd name="T17" fmla="*/ 0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204"/>
                <a:gd name="T29" fmla="*/ 216 w 216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204">
                  <a:moveTo>
                    <a:pt x="0" y="204"/>
                  </a:moveTo>
                  <a:cubicBezTo>
                    <a:pt x="23" y="200"/>
                    <a:pt x="107" y="189"/>
                    <a:pt x="139" y="180"/>
                  </a:cubicBezTo>
                  <a:cubicBezTo>
                    <a:pt x="171" y="171"/>
                    <a:pt x="180" y="164"/>
                    <a:pt x="192" y="152"/>
                  </a:cubicBezTo>
                  <a:cubicBezTo>
                    <a:pt x="204" y="140"/>
                    <a:pt x="210" y="123"/>
                    <a:pt x="213" y="108"/>
                  </a:cubicBezTo>
                  <a:cubicBezTo>
                    <a:pt x="216" y="93"/>
                    <a:pt x="213" y="73"/>
                    <a:pt x="210" y="60"/>
                  </a:cubicBezTo>
                  <a:cubicBezTo>
                    <a:pt x="207" y="47"/>
                    <a:pt x="201" y="38"/>
                    <a:pt x="195" y="30"/>
                  </a:cubicBezTo>
                  <a:cubicBezTo>
                    <a:pt x="189" y="22"/>
                    <a:pt x="180" y="16"/>
                    <a:pt x="174" y="12"/>
                  </a:cubicBezTo>
                  <a:cubicBezTo>
                    <a:pt x="168" y="8"/>
                    <a:pt x="164" y="7"/>
                    <a:pt x="157" y="5"/>
                  </a:cubicBezTo>
                  <a:cubicBezTo>
                    <a:pt x="150" y="3"/>
                    <a:pt x="137" y="1"/>
                    <a:pt x="13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Line 18"/>
            <p:cNvSpPr>
              <a:spLocks noChangeShapeType="1"/>
            </p:cNvSpPr>
            <p:nvPr/>
          </p:nvSpPr>
          <p:spPr bwMode="auto">
            <a:xfrm flipH="1" flipV="1">
              <a:off x="4340" y="1861"/>
              <a:ext cx="36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5" name="Oval 19"/>
          <p:cNvSpPr>
            <a:spLocks noChangeArrowheads="1"/>
          </p:cNvSpPr>
          <p:nvPr/>
        </p:nvSpPr>
        <p:spPr bwMode="auto">
          <a:xfrm>
            <a:off x="3838575" y="1500188"/>
            <a:ext cx="3946525" cy="38639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66" name="Group 20"/>
          <p:cNvGrpSpPr>
            <a:grpSpLocks/>
          </p:cNvGrpSpPr>
          <p:nvPr/>
        </p:nvGrpSpPr>
        <p:grpSpPr bwMode="auto">
          <a:xfrm rot="-1804476">
            <a:off x="3498850" y="3038475"/>
            <a:ext cx="3187700" cy="1060450"/>
            <a:chOff x="1374" y="1561"/>
            <a:chExt cx="2529" cy="833"/>
          </a:xfrm>
        </p:grpSpPr>
        <p:sp>
          <p:nvSpPr>
            <p:cNvPr id="2279" name="Freeform 21"/>
            <p:cNvSpPr>
              <a:spLocks/>
            </p:cNvSpPr>
            <p:nvPr/>
          </p:nvSpPr>
          <p:spPr bwMode="auto">
            <a:xfrm>
              <a:off x="1443" y="1561"/>
              <a:ext cx="2460" cy="833"/>
            </a:xfrm>
            <a:custGeom>
              <a:avLst/>
              <a:gdLst>
                <a:gd name="T0" fmla="*/ 77 w 2460"/>
                <a:gd name="T1" fmla="*/ 150 h 833"/>
                <a:gd name="T2" fmla="*/ 0 w 2460"/>
                <a:gd name="T3" fmla="*/ 0 h 833"/>
                <a:gd name="T4" fmla="*/ 2459 w 2460"/>
                <a:gd name="T5" fmla="*/ 832 h 833"/>
                <a:gd name="T6" fmla="*/ 0 60000 65536"/>
                <a:gd name="T7" fmla="*/ 0 60000 65536"/>
                <a:gd name="T8" fmla="*/ 0 60000 65536"/>
                <a:gd name="T9" fmla="*/ 0 w 2460"/>
                <a:gd name="T10" fmla="*/ 0 h 833"/>
                <a:gd name="T11" fmla="*/ 2460 w 2460"/>
                <a:gd name="T12" fmla="*/ 833 h 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0" h="833">
                  <a:moveTo>
                    <a:pt x="77" y="150"/>
                  </a:moveTo>
                  <a:lnTo>
                    <a:pt x="0" y="0"/>
                  </a:lnTo>
                  <a:lnTo>
                    <a:pt x="2459" y="832"/>
                  </a:lnTo>
                </a:path>
              </a:pathLst>
            </a:custGeom>
            <a:solidFill>
              <a:srgbClr val="F8F8F8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22"/>
            <p:cNvSpPr>
              <a:spLocks/>
            </p:cNvSpPr>
            <p:nvPr/>
          </p:nvSpPr>
          <p:spPr bwMode="auto">
            <a:xfrm>
              <a:off x="1374" y="1710"/>
              <a:ext cx="2529" cy="684"/>
            </a:xfrm>
            <a:custGeom>
              <a:avLst/>
              <a:gdLst>
                <a:gd name="T0" fmla="*/ 145 w 2529"/>
                <a:gd name="T1" fmla="*/ 0 h 684"/>
                <a:gd name="T2" fmla="*/ 0 w 2529"/>
                <a:gd name="T3" fmla="*/ 88 h 684"/>
                <a:gd name="T4" fmla="*/ 2528 w 2529"/>
                <a:gd name="T5" fmla="*/ 683 h 684"/>
                <a:gd name="T6" fmla="*/ 0 60000 65536"/>
                <a:gd name="T7" fmla="*/ 0 60000 65536"/>
                <a:gd name="T8" fmla="*/ 0 60000 65536"/>
                <a:gd name="T9" fmla="*/ 0 w 2529"/>
                <a:gd name="T10" fmla="*/ 0 h 684"/>
                <a:gd name="T11" fmla="*/ 2529 w 2529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9" h="684">
                  <a:moveTo>
                    <a:pt x="145" y="0"/>
                  </a:moveTo>
                  <a:lnTo>
                    <a:pt x="0" y="88"/>
                  </a:lnTo>
                  <a:lnTo>
                    <a:pt x="2528" y="683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50" name="Object 23"/>
          <p:cNvGraphicFramePr>
            <a:graphicFrameLocks/>
          </p:cNvGraphicFramePr>
          <p:nvPr/>
        </p:nvGraphicFramePr>
        <p:xfrm>
          <a:off x="5657850" y="3303588"/>
          <a:ext cx="2841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&amp;L Express Graphic" r:id="rId4" imgW="4744800" imgH="4725720" progId="ALEditor">
                  <p:embed/>
                </p:oleObj>
              </mc:Choice>
              <mc:Fallback>
                <p:oleObj name="A&amp;L Express Graphic" r:id="rId4" imgW="4744800" imgH="4725720" progId="ALEditor">
                  <p:embed/>
                  <p:pic>
                    <p:nvPicPr>
                      <p:cNvPr id="205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657850" y="3303588"/>
                        <a:ext cx="28416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Oval 24"/>
          <p:cNvSpPr>
            <a:spLocks noChangeArrowheads="1"/>
          </p:cNvSpPr>
          <p:nvPr/>
        </p:nvSpPr>
        <p:spPr bwMode="auto">
          <a:xfrm>
            <a:off x="5778500" y="3443288"/>
            <a:ext cx="41275" cy="41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68" name="Group 236"/>
          <p:cNvGrpSpPr>
            <a:grpSpLocks/>
          </p:cNvGrpSpPr>
          <p:nvPr/>
        </p:nvGrpSpPr>
        <p:grpSpPr bwMode="auto">
          <a:xfrm>
            <a:off x="3556000" y="508000"/>
            <a:ext cx="1246188" cy="1252538"/>
            <a:chOff x="2240" y="320"/>
            <a:chExt cx="785" cy="789"/>
          </a:xfrm>
        </p:grpSpPr>
        <p:sp>
          <p:nvSpPr>
            <p:cNvPr id="2267" name="Oval 26"/>
            <p:cNvSpPr>
              <a:spLocks noChangeArrowheads="1"/>
            </p:cNvSpPr>
            <p:nvPr/>
          </p:nvSpPr>
          <p:spPr bwMode="auto">
            <a:xfrm>
              <a:off x="2240" y="366"/>
              <a:ext cx="727" cy="74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68" name="Rectangle 27"/>
            <p:cNvSpPr>
              <a:spLocks noChangeArrowheads="1"/>
            </p:cNvSpPr>
            <p:nvPr/>
          </p:nvSpPr>
          <p:spPr bwMode="auto">
            <a:xfrm>
              <a:off x="2342" y="576"/>
              <a:ext cx="208" cy="1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1000" b="1"/>
                <a:t>2300</a:t>
              </a:r>
            </a:p>
          </p:txBody>
        </p:sp>
        <p:sp>
          <p:nvSpPr>
            <p:cNvPr id="2269" name="Rectangle 28"/>
            <p:cNvSpPr>
              <a:spLocks noChangeArrowheads="1"/>
            </p:cNvSpPr>
            <p:nvPr/>
          </p:nvSpPr>
          <p:spPr bwMode="auto">
            <a:xfrm>
              <a:off x="2659" y="862"/>
              <a:ext cx="173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900" b="1"/>
                <a:t>3100</a:t>
              </a:r>
            </a:p>
          </p:txBody>
        </p:sp>
        <p:sp>
          <p:nvSpPr>
            <p:cNvPr id="2270" name="Rectangle 29"/>
            <p:cNvSpPr>
              <a:spLocks noChangeArrowheads="1"/>
            </p:cNvSpPr>
            <p:nvPr/>
          </p:nvSpPr>
          <p:spPr bwMode="auto">
            <a:xfrm rot="-2390384">
              <a:off x="2264" y="888"/>
              <a:ext cx="2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800" b="1" dirty="0"/>
                <a:t>043°</a:t>
              </a:r>
            </a:p>
          </p:txBody>
        </p:sp>
        <p:sp>
          <p:nvSpPr>
            <p:cNvPr id="2271" name="Line 30"/>
            <p:cNvSpPr>
              <a:spLocks noChangeShapeType="1"/>
            </p:cNvSpPr>
            <p:nvPr/>
          </p:nvSpPr>
          <p:spPr bwMode="auto">
            <a:xfrm flipH="1">
              <a:off x="2692" y="722"/>
              <a:ext cx="144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Line 31"/>
            <p:cNvSpPr>
              <a:spLocks noChangeShapeType="1"/>
            </p:cNvSpPr>
            <p:nvPr/>
          </p:nvSpPr>
          <p:spPr bwMode="auto">
            <a:xfrm rot="10800000" flipH="1">
              <a:off x="2430" y="802"/>
              <a:ext cx="97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315" y="320"/>
              <a:ext cx="591" cy="30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257780"/>
                </a:avLst>
              </a:prstTxWarp>
            </a:bodyPr>
            <a:lstStyle/>
            <a:p>
              <a:pPr algn="ctr"/>
              <a:r>
                <a:rPr lang="en-US" sz="1000" kern="10"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00"/>
                  </a:solidFill>
                  <a:cs typeface="Arial" panose="020B0604020202020204" pitchFamily="34" charset="0"/>
                </a:rPr>
                <a:t>MSA SU 25 NM</a:t>
              </a:r>
            </a:p>
          </p:txBody>
        </p:sp>
        <p:sp>
          <p:nvSpPr>
            <p:cNvPr id="2" name="Freeform 33"/>
            <p:cNvSpPr>
              <a:spLocks/>
            </p:cNvSpPr>
            <p:nvPr/>
          </p:nvSpPr>
          <p:spPr bwMode="auto">
            <a:xfrm rot="1922545">
              <a:off x="2581" y="646"/>
              <a:ext cx="57" cy="175"/>
            </a:xfrm>
            <a:custGeom>
              <a:avLst/>
              <a:gdLst>
                <a:gd name="T0" fmla="*/ 0 w 120"/>
                <a:gd name="T1" fmla="*/ 1 h 327"/>
                <a:gd name="T2" fmla="*/ 0 w 120"/>
                <a:gd name="T3" fmla="*/ 1 h 327"/>
                <a:gd name="T4" fmla="*/ 0 w 120"/>
                <a:gd name="T5" fmla="*/ 1 h 327"/>
                <a:gd name="T6" fmla="*/ 0 w 120"/>
                <a:gd name="T7" fmla="*/ 1 h 327"/>
                <a:gd name="T8" fmla="*/ 0 w 120"/>
                <a:gd name="T9" fmla="*/ 1 h 327"/>
                <a:gd name="T10" fmla="*/ 0 w 120"/>
                <a:gd name="T11" fmla="*/ 1 h 327"/>
                <a:gd name="T12" fmla="*/ 0 w 120"/>
                <a:gd name="T13" fmla="*/ 1 h 327"/>
                <a:gd name="T14" fmla="*/ 0 w 120"/>
                <a:gd name="T15" fmla="*/ 1 h 327"/>
                <a:gd name="T16" fmla="*/ 0 w 120"/>
                <a:gd name="T17" fmla="*/ 1 h 327"/>
                <a:gd name="T18" fmla="*/ 0 w 120"/>
                <a:gd name="T19" fmla="*/ 1 h 327"/>
                <a:gd name="T20" fmla="*/ 0 w 120"/>
                <a:gd name="T21" fmla="*/ 1 h 327"/>
                <a:gd name="T22" fmla="*/ 0 w 120"/>
                <a:gd name="T23" fmla="*/ 1 h 327"/>
                <a:gd name="T24" fmla="*/ 0 w 120"/>
                <a:gd name="T25" fmla="*/ 1 h 327"/>
                <a:gd name="T26" fmla="*/ 0 w 120"/>
                <a:gd name="T27" fmla="*/ 1 h 327"/>
                <a:gd name="T28" fmla="*/ 0 w 120"/>
                <a:gd name="T29" fmla="*/ 1 h 327"/>
                <a:gd name="T30" fmla="*/ 0 w 120"/>
                <a:gd name="T31" fmla="*/ 1 h 327"/>
                <a:gd name="T32" fmla="*/ 0 w 120"/>
                <a:gd name="T33" fmla="*/ 1 h 327"/>
                <a:gd name="T34" fmla="*/ 0 w 120"/>
                <a:gd name="T35" fmla="*/ 1 h 327"/>
                <a:gd name="T36" fmla="*/ 0 w 120"/>
                <a:gd name="T37" fmla="*/ 1 h 327"/>
                <a:gd name="T38" fmla="*/ 0 w 120"/>
                <a:gd name="T39" fmla="*/ 1 h 327"/>
                <a:gd name="T40" fmla="*/ 0 w 120"/>
                <a:gd name="T41" fmla="*/ 1 h 327"/>
                <a:gd name="T42" fmla="*/ 0 w 120"/>
                <a:gd name="T43" fmla="*/ 1 h 327"/>
                <a:gd name="T44" fmla="*/ 0 w 120"/>
                <a:gd name="T45" fmla="*/ 1 h 327"/>
                <a:gd name="T46" fmla="*/ 0 w 120"/>
                <a:gd name="T47" fmla="*/ 1 h 327"/>
                <a:gd name="T48" fmla="*/ 0 w 120"/>
                <a:gd name="T49" fmla="*/ 1 h 327"/>
                <a:gd name="T50" fmla="*/ 0 w 120"/>
                <a:gd name="T51" fmla="*/ 1 h 327"/>
                <a:gd name="T52" fmla="*/ 0 w 120"/>
                <a:gd name="T53" fmla="*/ 1 h 327"/>
                <a:gd name="T54" fmla="*/ 0 w 120"/>
                <a:gd name="T55" fmla="*/ 1 h 327"/>
                <a:gd name="T56" fmla="*/ 0 w 120"/>
                <a:gd name="T57" fmla="*/ 1 h 327"/>
                <a:gd name="T58" fmla="*/ 0 w 120"/>
                <a:gd name="T59" fmla="*/ 1 h 327"/>
                <a:gd name="T60" fmla="*/ 0 w 120"/>
                <a:gd name="T61" fmla="*/ 1 h 327"/>
                <a:gd name="T62" fmla="*/ 0 w 120"/>
                <a:gd name="T63" fmla="*/ 1 h 327"/>
                <a:gd name="T64" fmla="*/ 0 w 120"/>
                <a:gd name="T65" fmla="*/ 1 h 327"/>
                <a:gd name="T66" fmla="*/ 0 w 120"/>
                <a:gd name="T67" fmla="*/ 1 h 327"/>
                <a:gd name="T68" fmla="*/ 0 w 120"/>
                <a:gd name="T69" fmla="*/ 1 h 327"/>
                <a:gd name="T70" fmla="*/ 0 w 120"/>
                <a:gd name="T71" fmla="*/ 1 h 327"/>
                <a:gd name="T72" fmla="*/ 0 w 120"/>
                <a:gd name="T73" fmla="*/ 1 h 327"/>
                <a:gd name="T74" fmla="*/ 0 w 120"/>
                <a:gd name="T75" fmla="*/ 1 h 327"/>
                <a:gd name="T76" fmla="*/ 0 w 120"/>
                <a:gd name="T77" fmla="*/ 1 h 327"/>
                <a:gd name="T78" fmla="*/ 0 w 120"/>
                <a:gd name="T79" fmla="*/ 1 h 327"/>
                <a:gd name="T80" fmla="*/ 0 w 120"/>
                <a:gd name="T81" fmla="*/ 1 h 327"/>
                <a:gd name="T82" fmla="*/ 0 w 120"/>
                <a:gd name="T83" fmla="*/ 1 h 327"/>
                <a:gd name="T84" fmla="*/ 0 w 120"/>
                <a:gd name="T85" fmla="*/ 1 h 3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"/>
                <a:gd name="T130" fmla="*/ 0 h 327"/>
                <a:gd name="T131" fmla="*/ 120 w 120"/>
                <a:gd name="T132" fmla="*/ 327 h 3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" h="327">
                  <a:moveTo>
                    <a:pt x="98" y="176"/>
                  </a:moveTo>
                  <a:lnTo>
                    <a:pt x="95" y="182"/>
                  </a:lnTo>
                  <a:lnTo>
                    <a:pt x="92" y="190"/>
                  </a:lnTo>
                  <a:lnTo>
                    <a:pt x="91" y="198"/>
                  </a:lnTo>
                  <a:lnTo>
                    <a:pt x="87" y="206"/>
                  </a:lnTo>
                  <a:lnTo>
                    <a:pt x="85" y="213"/>
                  </a:lnTo>
                  <a:lnTo>
                    <a:pt x="83" y="219"/>
                  </a:lnTo>
                  <a:lnTo>
                    <a:pt x="78" y="226"/>
                  </a:lnTo>
                  <a:lnTo>
                    <a:pt x="76" y="233"/>
                  </a:lnTo>
                  <a:lnTo>
                    <a:pt x="73" y="238"/>
                  </a:lnTo>
                  <a:lnTo>
                    <a:pt x="70" y="245"/>
                  </a:lnTo>
                  <a:lnTo>
                    <a:pt x="68" y="250"/>
                  </a:lnTo>
                  <a:lnTo>
                    <a:pt x="65" y="255"/>
                  </a:lnTo>
                  <a:lnTo>
                    <a:pt x="62" y="261"/>
                  </a:lnTo>
                  <a:lnTo>
                    <a:pt x="58" y="265"/>
                  </a:lnTo>
                  <a:lnTo>
                    <a:pt x="57" y="271"/>
                  </a:lnTo>
                  <a:lnTo>
                    <a:pt x="53" y="275"/>
                  </a:lnTo>
                  <a:lnTo>
                    <a:pt x="50" y="279"/>
                  </a:lnTo>
                  <a:lnTo>
                    <a:pt x="48" y="282"/>
                  </a:lnTo>
                  <a:lnTo>
                    <a:pt x="45" y="288"/>
                  </a:lnTo>
                  <a:lnTo>
                    <a:pt x="41" y="292"/>
                  </a:lnTo>
                  <a:lnTo>
                    <a:pt x="39" y="295"/>
                  </a:lnTo>
                  <a:lnTo>
                    <a:pt x="36" y="299"/>
                  </a:lnTo>
                  <a:lnTo>
                    <a:pt x="33" y="301"/>
                  </a:lnTo>
                  <a:lnTo>
                    <a:pt x="31" y="304"/>
                  </a:lnTo>
                  <a:lnTo>
                    <a:pt x="28" y="308"/>
                  </a:lnTo>
                  <a:lnTo>
                    <a:pt x="24" y="310"/>
                  </a:lnTo>
                  <a:lnTo>
                    <a:pt x="23" y="314"/>
                  </a:lnTo>
                  <a:lnTo>
                    <a:pt x="20" y="316"/>
                  </a:lnTo>
                  <a:lnTo>
                    <a:pt x="16" y="318"/>
                  </a:lnTo>
                  <a:lnTo>
                    <a:pt x="15" y="322"/>
                  </a:lnTo>
                  <a:lnTo>
                    <a:pt x="11" y="323"/>
                  </a:lnTo>
                  <a:lnTo>
                    <a:pt x="10" y="326"/>
                  </a:lnTo>
                  <a:lnTo>
                    <a:pt x="8" y="322"/>
                  </a:lnTo>
                  <a:lnTo>
                    <a:pt x="6" y="318"/>
                  </a:lnTo>
                  <a:lnTo>
                    <a:pt x="5" y="316"/>
                  </a:lnTo>
                  <a:lnTo>
                    <a:pt x="5" y="311"/>
                  </a:lnTo>
                  <a:lnTo>
                    <a:pt x="4" y="309"/>
                  </a:lnTo>
                  <a:lnTo>
                    <a:pt x="3" y="304"/>
                  </a:lnTo>
                  <a:lnTo>
                    <a:pt x="3" y="300"/>
                  </a:lnTo>
                  <a:lnTo>
                    <a:pt x="3" y="296"/>
                  </a:lnTo>
                  <a:lnTo>
                    <a:pt x="1" y="292"/>
                  </a:lnTo>
                  <a:lnTo>
                    <a:pt x="1" y="288"/>
                  </a:lnTo>
                  <a:lnTo>
                    <a:pt x="1" y="282"/>
                  </a:lnTo>
                  <a:lnTo>
                    <a:pt x="1" y="279"/>
                  </a:lnTo>
                  <a:lnTo>
                    <a:pt x="1" y="274"/>
                  </a:lnTo>
                  <a:lnTo>
                    <a:pt x="1" y="268"/>
                  </a:lnTo>
                  <a:lnTo>
                    <a:pt x="0" y="265"/>
                  </a:lnTo>
                  <a:lnTo>
                    <a:pt x="1" y="259"/>
                  </a:lnTo>
                  <a:lnTo>
                    <a:pt x="1" y="253"/>
                  </a:lnTo>
                  <a:lnTo>
                    <a:pt x="2" y="248"/>
                  </a:lnTo>
                  <a:lnTo>
                    <a:pt x="2" y="241"/>
                  </a:lnTo>
                  <a:lnTo>
                    <a:pt x="2" y="236"/>
                  </a:lnTo>
                  <a:lnTo>
                    <a:pt x="3" y="230"/>
                  </a:lnTo>
                  <a:lnTo>
                    <a:pt x="3" y="224"/>
                  </a:lnTo>
                  <a:lnTo>
                    <a:pt x="4" y="217"/>
                  </a:lnTo>
                  <a:lnTo>
                    <a:pt x="5" y="210"/>
                  </a:lnTo>
                  <a:lnTo>
                    <a:pt x="8" y="205"/>
                  </a:lnTo>
                  <a:lnTo>
                    <a:pt x="10" y="197"/>
                  </a:lnTo>
                  <a:lnTo>
                    <a:pt x="11" y="189"/>
                  </a:lnTo>
                  <a:lnTo>
                    <a:pt x="12" y="182"/>
                  </a:lnTo>
                  <a:lnTo>
                    <a:pt x="15" y="175"/>
                  </a:lnTo>
                  <a:lnTo>
                    <a:pt x="17" y="168"/>
                  </a:lnTo>
                  <a:lnTo>
                    <a:pt x="19" y="158"/>
                  </a:lnTo>
                  <a:lnTo>
                    <a:pt x="21" y="150"/>
                  </a:lnTo>
                  <a:lnTo>
                    <a:pt x="25" y="142"/>
                  </a:lnTo>
                  <a:lnTo>
                    <a:pt x="27" y="134"/>
                  </a:lnTo>
                  <a:lnTo>
                    <a:pt x="30" y="126"/>
                  </a:lnTo>
                  <a:lnTo>
                    <a:pt x="32" y="119"/>
                  </a:lnTo>
                  <a:lnTo>
                    <a:pt x="34" y="113"/>
                  </a:lnTo>
                  <a:lnTo>
                    <a:pt x="38" y="105"/>
                  </a:lnTo>
                  <a:lnTo>
                    <a:pt x="40" y="99"/>
                  </a:lnTo>
                  <a:lnTo>
                    <a:pt x="41" y="93"/>
                  </a:lnTo>
                  <a:lnTo>
                    <a:pt x="46" y="87"/>
                  </a:lnTo>
                  <a:lnTo>
                    <a:pt x="48" y="81"/>
                  </a:lnTo>
                  <a:lnTo>
                    <a:pt x="50" y="77"/>
                  </a:lnTo>
                  <a:lnTo>
                    <a:pt x="51" y="71"/>
                  </a:lnTo>
                  <a:lnTo>
                    <a:pt x="56" y="66"/>
                  </a:lnTo>
                  <a:lnTo>
                    <a:pt x="58" y="61"/>
                  </a:lnTo>
                  <a:lnTo>
                    <a:pt x="61" y="58"/>
                  </a:lnTo>
                  <a:lnTo>
                    <a:pt x="64" y="52"/>
                  </a:lnTo>
                  <a:lnTo>
                    <a:pt x="67" y="49"/>
                  </a:lnTo>
                  <a:lnTo>
                    <a:pt x="69" y="44"/>
                  </a:lnTo>
                  <a:lnTo>
                    <a:pt x="71" y="40"/>
                  </a:lnTo>
                  <a:lnTo>
                    <a:pt x="75" y="37"/>
                  </a:lnTo>
                  <a:lnTo>
                    <a:pt x="77" y="33"/>
                  </a:lnTo>
                  <a:lnTo>
                    <a:pt x="80" y="31"/>
                  </a:lnTo>
                  <a:lnTo>
                    <a:pt x="83" y="26"/>
                  </a:lnTo>
                  <a:lnTo>
                    <a:pt x="86" y="24"/>
                  </a:lnTo>
                  <a:lnTo>
                    <a:pt x="88" y="19"/>
                  </a:lnTo>
                  <a:lnTo>
                    <a:pt x="92" y="17"/>
                  </a:lnTo>
                  <a:lnTo>
                    <a:pt x="94" y="15"/>
                  </a:lnTo>
                  <a:lnTo>
                    <a:pt x="98" y="11"/>
                  </a:lnTo>
                  <a:lnTo>
                    <a:pt x="101" y="8"/>
                  </a:lnTo>
                  <a:lnTo>
                    <a:pt x="103" y="5"/>
                  </a:lnTo>
                  <a:lnTo>
                    <a:pt x="109" y="3"/>
                  </a:lnTo>
                  <a:lnTo>
                    <a:pt x="112" y="0"/>
                  </a:lnTo>
                  <a:lnTo>
                    <a:pt x="112" y="4"/>
                  </a:lnTo>
                  <a:lnTo>
                    <a:pt x="112" y="8"/>
                  </a:lnTo>
                  <a:lnTo>
                    <a:pt x="114" y="12"/>
                  </a:lnTo>
                  <a:lnTo>
                    <a:pt x="114" y="16"/>
                  </a:lnTo>
                  <a:lnTo>
                    <a:pt x="114" y="19"/>
                  </a:lnTo>
                  <a:lnTo>
                    <a:pt x="115" y="24"/>
                  </a:lnTo>
                  <a:lnTo>
                    <a:pt x="115" y="29"/>
                  </a:lnTo>
                  <a:lnTo>
                    <a:pt x="116" y="33"/>
                  </a:lnTo>
                  <a:lnTo>
                    <a:pt x="116" y="37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9" y="50"/>
                  </a:lnTo>
                  <a:lnTo>
                    <a:pt x="119" y="54"/>
                  </a:lnTo>
                  <a:lnTo>
                    <a:pt x="119" y="60"/>
                  </a:lnTo>
                  <a:lnTo>
                    <a:pt x="119" y="64"/>
                  </a:lnTo>
                  <a:lnTo>
                    <a:pt x="119" y="70"/>
                  </a:lnTo>
                  <a:lnTo>
                    <a:pt x="119" y="75"/>
                  </a:lnTo>
                  <a:lnTo>
                    <a:pt x="119" y="80"/>
                  </a:lnTo>
                  <a:lnTo>
                    <a:pt x="119" y="85"/>
                  </a:lnTo>
                  <a:lnTo>
                    <a:pt x="117" y="91"/>
                  </a:lnTo>
                  <a:lnTo>
                    <a:pt x="115" y="98"/>
                  </a:lnTo>
                  <a:lnTo>
                    <a:pt x="115" y="103"/>
                  </a:lnTo>
                  <a:lnTo>
                    <a:pt x="114" y="109"/>
                  </a:lnTo>
                  <a:lnTo>
                    <a:pt x="113" y="115"/>
                  </a:lnTo>
                  <a:lnTo>
                    <a:pt x="113" y="122"/>
                  </a:lnTo>
                  <a:lnTo>
                    <a:pt x="110" y="128"/>
                  </a:lnTo>
                  <a:lnTo>
                    <a:pt x="108" y="135"/>
                  </a:lnTo>
                  <a:lnTo>
                    <a:pt x="107" y="143"/>
                  </a:lnTo>
                  <a:lnTo>
                    <a:pt x="105" y="150"/>
                  </a:lnTo>
                  <a:lnTo>
                    <a:pt x="102" y="158"/>
                  </a:lnTo>
                  <a:lnTo>
                    <a:pt x="101" y="167"/>
                  </a:lnTo>
                  <a:lnTo>
                    <a:pt x="98" y="176"/>
                  </a:lnTo>
                </a:path>
              </a:pathLst>
            </a:custGeom>
            <a:solidFill>
              <a:schemeClr val="bg2">
                <a:alpha val="50195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547" y="672"/>
              <a:ext cx="130" cy="124"/>
              <a:chOff x="2966" y="2076"/>
              <a:chExt cx="149" cy="147"/>
            </a:xfrm>
          </p:grpSpPr>
          <p:graphicFrame>
            <p:nvGraphicFramePr>
              <p:cNvPr id="2051" name="Object 35"/>
              <p:cNvGraphicFramePr>
                <a:graphicFrameLocks/>
              </p:cNvGraphicFramePr>
              <p:nvPr/>
            </p:nvGraphicFramePr>
            <p:xfrm>
              <a:off x="2966" y="2076"/>
              <a:ext cx="149" cy="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A&amp;L Express Graphic" r:id="rId6" imgW="4744800" imgH="4725720" progId="ALEditor">
                      <p:embed/>
                    </p:oleObj>
                  </mc:Choice>
                  <mc:Fallback>
                    <p:oleObj name="A&amp;L Express Graphic" r:id="rId6" imgW="4744800" imgH="4725720" progId="ALEditor">
                      <p:embed/>
                      <p:pic>
                        <p:nvPicPr>
                          <p:cNvPr id="2051" name="Object 3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gray">
                          <a:xfrm>
                            <a:off x="2966" y="2076"/>
                            <a:ext cx="149" cy="1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77" name="Oval 36"/>
              <p:cNvSpPr>
                <a:spLocks noChangeArrowheads="1"/>
              </p:cNvSpPr>
              <p:nvPr/>
            </p:nvSpPr>
            <p:spPr bwMode="auto">
              <a:xfrm>
                <a:off x="3019" y="2127"/>
                <a:ext cx="43" cy="4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78" name="Oval 37"/>
              <p:cNvSpPr>
                <a:spLocks noChangeArrowheads="1"/>
              </p:cNvSpPr>
              <p:nvPr/>
            </p:nvSpPr>
            <p:spPr bwMode="auto">
              <a:xfrm>
                <a:off x="3031" y="2140"/>
                <a:ext cx="19" cy="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276" name="Rectangle 38"/>
            <p:cNvSpPr>
              <a:spLocks noChangeArrowheads="1"/>
            </p:cNvSpPr>
            <p:nvPr/>
          </p:nvSpPr>
          <p:spPr bwMode="auto">
            <a:xfrm rot="-231745">
              <a:off x="2775" y="687"/>
              <a:ext cx="2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800" b="1" dirty="0"/>
                <a:t>253°</a:t>
              </a:r>
            </a:p>
          </p:txBody>
        </p:sp>
      </p:grpSp>
      <p:grpSp>
        <p:nvGrpSpPr>
          <p:cNvPr id="2069" name="Group 49"/>
          <p:cNvGrpSpPr>
            <a:grpSpLocks/>
          </p:cNvGrpSpPr>
          <p:nvPr/>
        </p:nvGrpSpPr>
        <p:grpSpPr bwMode="auto">
          <a:xfrm>
            <a:off x="7556500" y="1797046"/>
            <a:ext cx="1168400" cy="696917"/>
            <a:chOff x="4536" y="1115"/>
            <a:chExt cx="896" cy="507"/>
          </a:xfrm>
        </p:grpSpPr>
        <p:sp>
          <p:nvSpPr>
            <p:cNvPr id="2259" name="AutoShape 50"/>
            <p:cNvSpPr>
              <a:spLocks noChangeArrowheads="1"/>
            </p:cNvSpPr>
            <p:nvPr/>
          </p:nvSpPr>
          <p:spPr bwMode="auto">
            <a:xfrm>
              <a:off x="4567" y="1193"/>
              <a:ext cx="786" cy="3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60" name="Text Box 51"/>
            <p:cNvSpPr txBox="1">
              <a:spLocks noChangeArrowheads="1"/>
            </p:cNvSpPr>
            <p:nvPr/>
          </p:nvSpPr>
          <p:spPr bwMode="auto">
            <a:xfrm>
              <a:off x="4566" y="1190"/>
              <a:ext cx="78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dirty="0"/>
                <a:t>     </a:t>
              </a:r>
              <a:r>
                <a:rPr lang="en-US" altLang="en-US" sz="900" dirty="0"/>
                <a:t>ST. LOUIS</a:t>
              </a:r>
            </a:p>
          </p:txBody>
        </p:sp>
        <p:sp>
          <p:nvSpPr>
            <p:cNvPr id="2261" name="Text Box 52"/>
            <p:cNvSpPr txBox="1">
              <a:spLocks noChangeArrowheads="1"/>
            </p:cNvSpPr>
            <p:nvPr/>
          </p:nvSpPr>
          <p:spPr bwMode="auto">
            <a:xfrm>
              <a:off x="4536" y="1307"/>
              <a:ext cx="5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/>
                <a:t>117.4  STL</a:t>
              </a:r>
            </a:p>
          </p:txBody>
        </p:sp>
        <p:sp>
          <p:nvSpPr>
            <p:cNvPr id="2262" name="Text Box 53"/>
            <p:cNvSpPr txBox="1">
              <a:spLocks noChangeArrowheads="1"/>
            </p:cNvSpPr>
            <p:nvPr/>
          </p:nvSpPr>
          <p:spPr bwMode="auto">
            <a:xfrm>
              <a:off x="4681" y="1445"/>
              <a:ext cx="53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/>
                <a:t>Chan 121</a:t>
              </a:r>
            </a:p>
          </p:txBody>
        </p:sp>
        <p:sp>
          <p:nvSpPr>
            <p:cNvPr id="2263" name="Text Box 54"/>
            <p:cNvSpPr txBox="1">
              <a:spLocks noChangeArrowheads="1"/>
            </p:cNvSpPr>
            <p:nvPr/>
          </p:nvSpPr>
          <p:spPr bwMode="auto">
            <a:xfrm>
              <a:off x="5014" y="1115"/>
              <a:ext cx="24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…</a:t>
              </a:r>
            </a:p>
          </p:txBody>
        </p:sp>
        <p:sp>
          <p:nvSpPr>
            <p:cNvPr id="2264" name="Text Box 55"/>
            <p:cNvSpPr txBox="1">
              <a:spLocks noChangeArrowheads="1"/>
            </p:cNvSpPr>
            <p:nvPr/>
          </p:nvSpPr>
          <p:spPr bwMode="auto">
            <a:xfrm>
              <a:off x="5022" y="1206"/>
              <a:ext cx="410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/>
                <a:t>. ..</a:t>
              </a:r>
            </a:p>
          </p:txBody>
        </p:sp>
        <p:sp>
          <p:nvSpPr>
            <p:cNvPr id="2265" name="Line 56"/>
            <p:cNvSpPr>
              <a:spLocks noChangeShapeType="1"/>
            </p:cNvSpPr>
            <p:nvPr/>
          </p:nvSpPr>
          <p:spPr bwMode="auto">
            <a:xfrm>
              <a:off x="5145" y="1454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Line 57"/>
            <p:cNvSpPr>
              <a:spLocks noChangeShapeType="1"/>
            </p:cNvSpPr>
            <p:nvPr/>
          </p:nvSpPr>
          <p:spPr bwMode="auto">
            <a:xfrm>
              <a:off x="5116" y="1408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0" name="Group 58"/>
          <p:cNvGrpSpPr>
            <a:grpSpLocks/>
          </p:cNvGrpSpPr>
          <p:nvPr/>
        </p:nvGrpSpPr>
        <p:grpSpPr bwMode="auto">
          <a:xfrm>
            <a:off x="8031163" y="1169988"/>
            <a:ext cx="112712" cy="128587"/>
            <a:chOff x="4083" y="1680"/>
            <a:chExt cx="438" cy="435"/>
          </a:xfrm>
        </p:grpSpPr>
        <p:sp>
          <p:nvSpPr>
            <p:cNvPr id="2255" name="Freeform 59"/>
            <p:cNvSpPr>
              <a:spLocks/>
            </p:cNvSpPr>
            <p:nvPr/>
          </p:nvSpPr>
          <p:spPr bwMode="auto">
            <a:xfrm>
              <a:off x="4083" y="1716"/>
              <a:ext cx="438" cy="345"/>
            </a:xfrm>
            <a:custGeom>
              <a:avLst/>
              <a:gdLst>
                <a:gd name="T0" fmla="*/ 111 w 438"/>
                <a:gd name="T1" fmla="*/ 0 h 345"/>
                <a:gd name="T2" fmla="*/ 326 w 438"/>
                <a:gd name="T3" fmla="*/ 0 h 345"/>
                <a:gd name="T4" fmla="*/ 438 w 438"/>
                <a:gd name="T5" fmla="*/ 155 h 345"/>
                <a:gd name="T6" fmla="*/ 323 w 438"/>
                <a:gd name="T7" fmla="*/ 345 h 345"/>
                <a:gd name="T8" fmla="*/ 102 w 438"/>
                <a:gd name="T9" fmla="*/ 345 h 345"/>
                <a:gd name="T10" fmla="*/ 0 w 438"/>
                <a:gd name="T11" fmla="*/ 161 h 345"/>
                <a:gd name="T12" fmla="*/ 111 w 438"/>
                <a:gd name="T13" fmla="*/ 0 h 3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8"/>
                <a:gd name="T22" fmla="*/ 0 h 345"/>
                <a:gd name="T23" fmla="*/ 438 w 438"/>
                <a:gd name="T24" fmla="*/ 345 h 3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8" h="345">
                  <a:moveTo>
                    <a:pt x="111" y="0"/>
                  </a:moveTo>
                  <a:lnTo>
                    <a:pt x="326" y="0"/>
                  </a:lnTo>
                  <a:lnTo>
                    <a:pt x="438" y="155"/>
                  </a:lnTo>
                  <a:lnTo>
                    <a:pt x="323" y="345"/>
                  </a:lnTo>
                  <a:lnTo>
                    <a:pt x="102" y="345"/>
                  </a:lnTo>
                  <a:lnTo>
                    <a:pt x="0" y="161"/>
                  </a:lnTo>
                  <a:lnTo>
                    <a:pt x="11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Rectangle 60"/>
            <p:cNvSpPr>
              <a:spLocks noChangeArrowheads="1"/>
            </p:cNvSpPr>
            <p:nvPr/>
          </p:nvSpPr>
          <p:spPr bwMode="auto">
            <a:xfrm rot="2126624">
              <a:off x="4089" y="1682"/>
              <a:ext cx="51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7" name="Rectangle 61"/>
            <p:cNvSpPr>
              <a:spLocks noChangeArrowheads="1"/>
            </p:cNvSpPr>
            <p:nvPr/>
          </p:nvSpPr>
          <p:spPr bwMode="auto">
            <a:xfrm rot="19473376" flipH="1">
              <a:off x="4464" y="1680"/>
              <a:ext cx="47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8" name="Rectangle 62"/>
            <p:cNvSpPr>
              <a:spLocks noChangeArrowheads="1"/>
            </p:cNvSpPr>
            <p:nvPr/>
          </p:nvSpPr>
          <p:spPr bwMode="auto">
            <a:xfrm>
              <a:off x="4186" y="2068"/>
              <a:ext cx="217" cy="4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71" name="Line 63"/>
          <p:cNvSpPr>
            <a:spLocks noChangeShapeType="1"/>
          </p:cNvSpPr>
          <p:nvPr/>
        </p:nvSpPr>
        <p:spPr bwMode="auto">
          <a:xfrm flipH="1" flipV="1">
            <a:off x="8104188" y="1285875"/>
            <a:ext cx="274637" cy="6064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64"/>
          <p:cNvSpPr>
            <a:spLocks noChangeShapeType="1"/>
          </p:cNvSpPr>
          <p:nvPr/>
        </p:nvSpPr>
        <p:spPr bwMode="auto">
          <a:xfrm flipH="1">
            <a:off x="7834313" y="1273175"/>
            <a:ext cx="198437" cy="200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Line 65"/>
          <p:cNvSpPr>
            <a:spLocks noChangeShapeType="1"/>
          </p:cNvSpPr>
          <p:nvPr/>
        </p:nvSpPr>
        <p:spPr bwMode="auto">
          <a:xfrm flipH="1">
            <a:off x="7305675" y="1689100"/>
            <a:ext cx="323850" cy="3238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Text Box 66"/>
          <p:cNvSpPr txBox="1">
            <a:spLocks noChangeArrowheads="1"/>
          </p:cNvSpPr>
          <p:nvPr/>
        </p:nvSpPr>
        <p:spPr bwMode="auto">
          <a:xfrm rot="-2750552">
            <a:off x="7510463" y="1296988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2400     224°</a:t>
            </a:r>
            <a:r>
              <a:rPr lang="en-US" altLang="en-US" sz="900" b="1"/>
              <a:t>   </a:t>
            </a:r>
            <a:r>
              <a:rPr lang="en-US" altLang="en-US" sz="900"/>
              <a:t>(18.8)</a:t>
            </a:r>
            <a:endParaRPr lang="en-US" altLang="en-US" sz="900" b="1"/>
          </a:p>
        </p:txBody>
      </p:sp>
      <p:sp>
        <p:nvSpPr>
          <p:cNvPr id="2075" name="Line 67"/>
          <p:cNvSpPr>
            <a:spLocks noChangeShapeType="1"/>
          </p:cNvSpPr>
          <p:nvPr/>
        </p:nvSpPr>
        <p:spPr bwMode="auto">
          <a:xfrm flipV="1">
            <a:off x="5753100" y="3475038"/>
            <a:ext cx="46038" cy="7699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6" name="Group 68"/>
          <p:cNvGrpSpPr>
            <a:grpSpLocks/>
          </p:cNvGrpSpPr>
          <p:nvPr/>
        </p:nvGrpSpPr>
        <p:grpSpPr bwMode="auto">
          <a:xfrm>
            <a:off x="6797675" y="4337050"/>
            <a:ext cx="80963" cy="90488"/>
            <a:chOff x="3574" y="2410"/>
            <a:chExt cx="62" cy="69"/>
          </a:xfrm>
        </p:grpSpPr>
        <p:sp>
          <p:nvSpPr>
            <p:cNvPr id="2253" name="Freeform 69"/>
            <p:cNvSpPr>
              <a:spLocks/>
            </p:cNvSpPr>
            <p:nvPr/>
          </p:nvSpPr>
          <p:spPr bwMode="auto">
            <a:xfrm>
              <a:off x="3574" y="2410"/>
              <a:ext cx="62" cy="67"/>
            </a:xfrm>
            <a:custGeom>
              <a:avLst/>
              <a:gdLst>
                <a:gd name="T0" fmla="*/ 0 w 62"/>
                <a:gd name="T1" fmla="*/ 66 h 67"/>
                <a:gd name="T2" fmla="*/ 30 w 62"/>
                <a:gd name="T3" fmla="*/ 0 h 67"/>
                <a:gd name="T4" fmla="*/ 61 w 62"/>
                <a:gd name="T5" fmla="*/ 66 h 67"/>
                <a:gd name="T6" fmla="*/ 0 60000 65536"/>
                <a:gd name="T7" fmla="*/ 0 60000 65536"/>
                <a:gd name="T8" fmla="*/ 0 60000 65536"/>
                <a:gd name="T9" fmla="*/ 0 w 62"/>
                <a:gd name="T10" fmla="*/ 0 h 67"/>
                <a:gd name="T11" fmla="*/ 62 w 62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67">
                  <a:moveTo>
                    <a:pt x="0" y="66"/>
                  </a:moveTo>
                  <a:lnTo>
                    <a:pt x="30" y="0"/>
                  </a:lnTo>
                  <a:lnTo>
                    <a:pt x="61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Oval 70"/>
            <p:cNvSpPr>
              <a:spLocks noChangeArrowheads="1"/>
            </p:cNvSpPr>
            <p:nvPr/>
          </p:nvSpPr>
          <p:spPr bwMode="auto">
            <a:xfrm>
              <a:off x="3596" y="2459"/>
              <a:ext cx="17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77" name="Rectangle 71"/>
          <p:cNvSpPr>
            <a:spLocks noChangeArrowheads="1"/>
          </p:cNvSpPr>
          <p:nvPr/>
        </p:nvSpPr>
        <p:spPr bwMode="auto">
          <a:xfrm>
            <a:off x="6902450" y="4322763"/>
            <a:ext cx="2809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en-US" sz="900" b="1"/>
              <a:t>1070</a:t>
            </a:r>
          </a:p>
        </p:txBody>
      </p:sp>
      <p:sp>
        <p:nvSpPr>
          <p:cNvPr id="2078" name="Text Box 72"/>
          <p:cNvSpPr txBox="1">
            <a:spLocks noChangeArrowheads="1"/>
          </p:cNvSpPr>
          <p:nvPr/>
        </p:nvSpPr>
        <p:spPr bwMode="auto">
          <a:xfrm>
            <a:off x="6915150" y="3217863"/>
            <a:ext cx="38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/>
              <a:t>751</a:t>
            </a:r>
          </a:p>
        </p:txBody>
      </p:sp>
      <p:grpSp>
        <p:nvGrpSpPr>
          <p:cNvPr id="2079" name="Group 73"/>
          <p:cNvGrpSpPr>
            <a:grpSpLocks/>
          </p:cNvGrpSpPr>
          <p:nvPr/>
        </p:nvGrpSpPr>
        <p:grpSpPr bwMode="auto">
          <a:xfrm>
            <a:off x="7194550" y="3276600"/>
            <a:ext cx="66675" cy="71438"/>
            <a:chOff x="4637" y="2748"/>
            <a:chExt cx="76" cy="88"/>
          </a:xfrm>
        </p:grpSpPr>
        <p:grpSp>
          <p:nvGrpSpPr>
            <p:cNvPr id="4" name="Group 74"/>
            <p:cNvGrpSpPr>
              <a:grpSpLocks/>
            </p:cNvGrpSpPr>
            <p:nvPr/>
          </p:nvGrpSpPr>
          <p:grpSpPr bwMode="auto">
            <a:xfrm>
              <a:off x="4643" y="2748"/>
              <a:ext cx="65" cy="68"/>
              <a:chOff x="4650" y="2748"/>
              <a:chExt cx="65" cy="68"/>
            </a:xfrm>
          </p:grpSpPr>
          <p:sp>
            <p:nvSpPr>
              <p:cNvPr id="2251" name="Line 75"/>
              <p:cNvSpPr>
                <a:spLocks noChangeShapeType="1"/>
              </p:cNvSpPr>
              <p:nvPr/>
            </p:nvSpPr>
            <p:spPr bwMode="auto">
              <a:xfrm>
                <a:off x="4682" y="2748"/>
                <a:ext cx="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Line 76"/>
              <p:cNvSpPr>
                <a:spLocks noChangeShapeType="1"/>
              </p:cNvSpPr>
              <p:nvPr/>
            </p:nvSpPr>
            <p:spPr bwMode="auto">
              <a:xfrm>
                <a:off x="4650" y="2787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0" name="Line 77"/>
            <p:cNvSpPr>
              <a:spLocks noChangeShapeType="1"/>
            </p:cNvSpPr>
            <p:nvPr/>
          </p:nvSpPr>
          <p:spPr bwMode="auto">
            <a:xfrm>
              <a:off x="4637" y="2836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80" name="Group 78"/>
          <p:cNvGrpSpPr>
            <a:grpSpLocks/>
          </p:cNvGrpSpPr>
          <p:nvPr/>
        </p:nvGrpSpPr>
        <p:grpSpPr bwMode="auto">
          <a:xfrm>
            <a:off x="6907213" y="3206750"/>
            <a:ext cx="80962" cy="88900"/>
            <a:chOff x="3574" y="2410"/>
            <a:chExt cx="62" cy="69"/>
          </a:xfrm>
        </p:grpSpPr>
        <p:sp>
          <p:nvSpPr>
            <p:cNvPr id="2247" name="Freeform 79"/>
            <p:cNvSpPr>
              <a:spLocks/>
            </p:cNvSpPr>
            <p:nvPr/>
          </p:nvSpPr>
          <p:spPr bwMode="auto">
            <a:xfrm>
              <a:off x="3574" y="2410"/>
              <a:ext cx="62" cy="67"/>
            </a:xfrm>
            <a:custGeom>
              <a:avLst/>
              <a:gdLst>
                <a:gd name="T0" fmla="*/ 0 w 62"/>
                <a:gd name="T1" fmla="*/ 66 h 67"/>
                <a:gd name="T2" fmla="*/ 30 w 62"/>
                <a:gd name="T3" fmla="*/ 0 h 67"/>
                <a:gd name="T4" fmla="*/ 61 w 62"/>
                <a:gd name="T5" fmla="*/ 66 h 67"/>
                <a:gd name="T6" fmla="*/ 0 60000 65536"/>
                <a:gd name="T7" fmla="*/ 0 60000 65536"/>
                <a:gd name="T8" fmla="*/ 0 60000 65536"/>
                <a:gd name="T9" fmla="*/ 0 w 62"/>
                <a:gd name="T10" fmla="*/ 0 h 67"/>
                <a:gd name="T11" fmla="*/ 62 w 62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67">
                  <a:moveTo>
                    <a:pt x="0" y="66"/>
                  </a:moveTo>
                  <a:lnTo>
                    <a:pt x="30" y="0"/>
                  </a:lnTo>
                  <a:lnTo>
                    <a:pt x="61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Oval 80"/>
            <p:cNvSpPr>
              <a:spLocks noChangeArrowheads="1"/>
            </p:cNvSpPr>
            <p:nvPr/>
          </p:nvSpPr>
          <p:spPr bwMode="auto">
            <a:xfrm>
              <a:off x="3596" y="2459"/>
              <a:ext cx="17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81" name="Text Box 81"/>
          <p:cNvSpPr txBox="1">
            <a:spLocks noChangeArrowheads="1"/>
          </p:cNvSpPr>
          <p:nvPr/>
        </p:nvSpPr>
        <p:spPr bwMode="auto">
          <a:xfrm>
            <a:off x="6227763" y="3352800"/>
            <a:ext cx="385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759</a:t>
            </a:r>
          </a:p>
        </p:txBody>
      </p:sp>
      <p:grpSp>
        <p:nvGrpSpPr>
          <p:cNvPr id="2082" name="Group 82"/>
          <p:cNvGrpSpPr>
            <a:grpSpLocks/>
          </p:cNvGrpSpPr>
          <p:nvPr/>
        </p:nvGrpSpPr>
        <p:grpSpPr bwMode="auto">
          <a:xfrm>
            <a:off x="6535738" y="3411538"/>
            <a:ext cx="66675" cy="73025"/>
            <a:chOff x="4637" y="2748"/>
            <a:chExt cx="76" cy="88"/>
          </a:xfrm>
        </p:grpSpPr>
        <p:grpSp>
          <p:nvGrpSpPr>
            <p:cNvPr id="6" name="Group 83"/>
            <p:cNvGrpSpPr>
              <a:grpSpLocks/>
            </p:cNvGrpSpPr>
            <p:nvPr/>
          </p:nvGrpSpPr>
          <p:grpSpPr bwMode="auto">
            <a:xfrm>
              <a:off x="4643" y="2748"/>
              <a:ext cx="65" cy="68"/>
              <a:chOff x="4650" y="2748"/>
              <a:chExt cx="65" cy="68"/>
            </a:xfrm>
          </p:grpSpPr>
          <p:sp>
            <p:nvSpPr>
              <p:cNvPr id="2245" name="Line 84"/>
              <p:cNvSpPr>
                <a:spLocks noChangeShapeType="1"/>
              </p:cNvSpPr>
              <p:nvPr/>
            </p:nvSpPr>
            <p:spPr bwMode="auto">
              <a:xfrm>
                <a:off x="4682" y="2748"/>
                <a:ext cx="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Line 85"/>
              <p:cNvSpPr>
                <a:spLocks noChangeShapeType="1"/>
              </p:cNvSpPr>
              <p:nvPr/>
            </p:nvSpPr>
            <p:spPr bwMode="auto">
              <a:xfrm>
                <a:off x="4650" y="2787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44" name="Line 86"/>
            <p:cNvSpPr>
              <a:spLocks noChangeShapeType="1"/>
            </p:cNvSpPr>
            <p:nvPr/>
          </p:nvSpPr>
          <p:spPr bwMode="auto">
            <a:xfrm>
              <a:off x="4637" y="2836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83" name="Group 87"/>
          <p:cNvGrpSpPr>
            <a:grpSpLocks/>
          </p:cNvGrpSpPr>
          <p:nvPr/>
        </p:nvGrpSpPr>
        <p:grpSpPr bwMode="auto">
          <a:xfrm>
            <a:off x="6484938" y="3282950"/>
            <a:ext cx="80962" cy="90488"/>
            <a:chOff x="3574" y="2410"/>
            <a:chExt cx="62" cy="69"/>
          </a:xfrm>
        </p:grpSpPr>
        <p:sp>
          <p:nvSpPr>
            <p:cNvPr id="2241" name="Freeform 88"/>
            <p:cNvSpPr>
              <a:spLocks/>
            </p:cNvSpPr>
            <p:nvPr/>
          </p:nvSpPr>
          <p:spPr bwMode="auto">
            <a:xfrm>
              <a:off x="3574" y="2410"/>
              <a:ext cx="62" cy="67"/>
            </a:xfrm>
            <a:custGeom>
              <a:avLst/>
              <a:gdLst>
                <a:gd name="T0" fmla="*/ 0 w 62"/>
                <a:gd name="T1" fmla="*/ 66 h 67"/>
                <a:gd name="T2" fmla="*/ 30 w 62"/>
                <a:gd name="T3" fmla="*/ 0 h 67"/>
                <a:gd name="T4" fmla="*/ 61 w 62"/>
                <a:gd name="T5" fmla="*/ 66 h 67"/>
                <a:gd name="T6" fmla="*/ 0 60000 65536"/>
                <a:gd name="T7" fmla="*/ 0 60000 65536"/>
                <a:gd name="T8" fmla="*/ 0 60000 65536"/>
                <a:gd name="T9" fmla="*/ 0 w 62"/>
                <a:gd name="T10" fmla="*/ 0 h 67"/>
                <a:gd name="T11" fmla="*/ 62 w 62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67">
                  <a:moveTo>
                    <a:pt x="0" y="66"/>
                  </a:moveTo>
                  <a:lnTo>
                    <a:pt x="30" y="0"/>
                  </a:lnTo>
                  <a:lnTo>
                    <a:pt x="61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89"/>
            <p:cNvSpPr>
              <a:spLocks noChangeArrowheads="1"/>
            </p:cNvSpPr>
            <p:nvPr/>
          </p:nvSpPr>
          <p:spPr bwMode="auto">
            <a:xfrm>
              <a:off x="3596" y="2459"/>
              <a:ext cx="17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84" name="Group 90"/>
          <p:cNvGrpSpPr>
            <a:grpSpLocks/>
          </p:cNvGrpSpPr>
          <p:nvPr/>
        </p:nvGrpSpPr>
        <p:grpSpPr bwMode="auto">
          <a:xfrm>
            <a:off x="5592763" y="4149725"/>
            <a:ext cx="1223962" cy="730250"/>
            <a:chOff x="3030" y="3019"/>
            <a:chExt cx="938" cy="560"/>
          </a:xfrm>
        </p:grpSpPr>
        <p:sp>
          <p:nvSpPr>
            <p:cNvPr id="2233" name="Text Box 91"/>
            <p:cNvSpPr txBox="1">
              <a:spLocks noChangeArrowheads="1"/>
            </p:cNvSpPr>
            <p:nvPr/>
          </p:nvSpPr>
          <p:spPr bwMode="auto">
            <a:xfrm>
              <a:off x="3447" y="3133"/>
              <a:ext cx="521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..</a:t>
              </a:r>
            </a:p>
          </p:txBody>
        </p:sp>
        <p:sp>
          <p:nvSpPr>
            <p:cNvPr id="2234" name="Text Box 92"/>
            <p:cNvSpPr txBox="1">
              <a:spLocks noChangeArrowheads="1"/>
            </p:cNvSpPr>
            <p:nvPr/>
          </p:nvSpPr>
          <p:spPr bwMode="auto">
            <a:xfrm>
              <a:off x="3030" y="3122"/>
              <a:ext cx="808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/>
                <a:t>        </a:t>
              </a:r>
              <a:r>
                <a:rPr lang="en-US" altLang="en-US" sz="900"/>
                <a:t>SNOOP</a:t>
              </a:r>
              <a:endParaRPr lang="en-US" altLang="en-US" sz="900" u="sng"/>
            </a:p>
            <a:p>
              <a:pPr eaLnBrk="1" hangingPunct="1"/>
              <a:r>
                <a:rPr lang="en-US" altLang="en-US" sz="900" u="sng"/>
                <a:t>326</a:t>
              </a:r>
              <a:r>
                <a:rPr lang="en-US" altLang="en-US" sz="900"/>
                <a:t>  SU</a:t>
              </a:r>
            </a:p>
          </p:txBody>
        </p:sp>
        <p:sp>
          <p:nvSpPr>
            <p:cNvPr id="2235" name="Line 93"/>
            <p:cNvSpPr>
              <a:spLocks noChangeShapeType="1"/>
            </p:cNvSpPr>
            <p:nvPr/>
          </p:nvSpPr>
          <p:spPr bwMode="auto">
            <a:xfrm>
              <a:off x="3479" y="3296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Text Box 94"/>
            <p:cNvSpPr txBox="1">
              <a:spLocks noChangeArrowheads="1"/>
            </p:cNvSpPr>
            <p:nvPr/>
          </p:nvSpPr>
          <p:spPr bwMode="auto">
            <a:xfrm>
              <a:off x="3436" y="3038"/>
              <a:ext cx="38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…</a:t>
              </a:r>
            </a:p>
          </p:txBody>
        </p:sp>
        <p:sp>
          <p:nvSpPr>
            <p:cNvPr id="2237" name="Line 95"/>
            <p:cNvSpPr>
              <a:spLocks noChangeShapeType="1"/>
            </p:cNvSpPr>
            <p:nvPr/>
          </p:nvSpPr>
          <p:spPr bwMode="auto">
            <a:xfrm>
              <a:off x="3688" y="3378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Text Box 96"/>
            <p:cNvSpPr txBox="1">
              <a:spLocks noChangeArrowheads="1"/>
            </p:cNvSpPr>
            <p:nvPr/>
          </p:nvSpPr>
          <p:spPr bwMode="auto">
            <a:xfrm>
              <a:off x="3219" y="3019"/>
              <a:ext cx="50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/>
                <a:t>LOM/IAF</a:t>
              </a:r>
            </a:p>
          </p:txBody>
        </p:sp>
        <p:sp>
          <p:nvSpPr>
            <p:cNvPr id="2239" name="Text Box 97"/>
            <p:cNvSpPr txBox="1">
              <a:spLocks noChangeArrowheads="1"/>
            </p:cNvSpPr>
            <p:nvPr/>
          </p:nvSpPr>
          <p:spPr bwMode="auto">
            <a:xfrm>
              <a:off x="3203" y="3402"/>
              <a:ext cx="46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/>
                <a:t>RADAR</a:t>
              </a:r>
            </a:p>
          </p:txBody>
        </p:sp>
        <p:sp>
          <p:nvSpPr>
            <p:cNvPr id="2240" name="Freeform 98"/>
            <p:cNvSpPr>
              <a:spLocks/>
            </p:cNvSpPr>
            <p:nvPr/>
          </p:nvSpPr>
          <p:spPr bwMode="auto">
            <a:xfrm>
              <a:off x="3073" y="3085"/>
              <a:ext cx="792" cy="334"/>
            </a:xfrm>
            <a:custGeom>
              <a:avLst/>
              <a:gdLst>
                <a:gd name="T0" fmla="*/ 156 w 792"/>
                <a:gd name="T1" fmla="*/ 3 h 380"/>
                <a:gd name="T2" fmla="*/ 51 w 792"/>
                <a:gd name="T3" fmla="*/ 4 h 380"/>
                <a:gd name="T4" fmla="*/ 42 w 792"/>
                <a:gd name="T5" fmla="*/ 4 h 380"/>
                <a:gd name="T6" fmla="*/ 34 w 792"/>
                <a:gd name="T7" fmla="*/ 4 h 380"/>
                <a:gd name="T8" fmla="*/ 27 w 792"/>
                <a:gd name="T9" fmla="*/ 4 h 380"/>
                <a:gd name="T10" fmla="*/ 15 w 792"/>
                <a:gd name="T11" fmla="*/ 4 h 380"/>
                <a:gd name="T12" fmla="*/ 6 w 792"/>
                <a:gd name="T13" fmla="*/ 4 h 380"/>
                <a:gd name="T14" fmla="*/ 0 w 792"/>
                <a:gd name="T15" fmla="*/ 4 h 380"/>
                <a:gd name="T16" fmla="*/ 0 w 792"/>
                <a:gd name="T17" fmla="*/ 9 h 380"/>
                <a:gd name="T18" fmla="*/ 7 w 792"/>
                <a:gd name="T19" fmla="*/ 10 h 380"/>
                <a:gd name="T20" fmla="*/ 15 w 792"/>
                <a:gd name="T21" fmla="*/ 10 h 380"/>
                <a:gd name="T22" fmla="*/ 25 w 792"/>
                <a:gd name="T23" fmla="*/ 10 h 380"/>
                <a:gd name="T24" fmla="*/ 36 w 792"/>
                <a:gd name="T25" fmla="*/ 10 h 380"/>
                <a:gd name="T26" fmla="*/ 48 w 792"/>
                <a:gd name="T27" fmla="*/ 10 h 380"/>
                <a:gd name="T28" fmla="*/ 744 w 792"/>
                <a:gd name="T29" fmla="*/ 10 h 380"/>
                <a:gd name="T30" fmla="*/ 754 w 792"/>
                <a:gd name="T31" fmla="*/ 10 h 380"/>
                <a:gd name="T32" fmla="*/ 765 w 792"/>
                <a:gd name="T33" fmla="*/ 10 h 380"/>
                <a:gd name="T34" fmla="*/ 777 w 792"/>
                <a:gd name="T35" fmla="*/ 10 h 380"/>
                <a:gd name="T36" fmla="*/ 784 w 792"/>
                <a:gd name="T37" fmla="*/ 10 h 380"/>
                <a:gd name="T38" fmla="*/ 792 w 792"/>
                <a:gd name="T39" fmla="*/ 9 h 380"/>
                <a:gd name="T40" fmla="*/ 792 w 792"/>
                <a:gd name="T41" fmla="*/ 4 h 380"/>
                <a:gd name="T42" fmla="*/ 789 w 792"/>
                <a:gd name="T43" fmla="*/ 4 h 380"/>
                <a:gd name="T44" fmla="*/ 783 w 792"/>
                <a:gd name="T45" fmla="*/ 4 h 380"/>
                <a:gd name="T46" fmla="*/ 772 w 792"/>
                <a:gd name="T47" fmla="*/ 4 h 380"/>
                <a:gd name="T48" fmla="*/ 757 w 792"/>
                <a:gd name="T49" fmla="*/ 4 h 380"/>
                <a:gd name="T50" fmla="*/ 741 w 792"/>
                <a:gd name="T51" fmla="*/ 3 h 380"/>
                <a:gd name="T52" fmla="*/ 721 w 792"/>
                <a:gd name="T53" fmla="*/ 2 h 380"/>
                <a:gd name="T54" fmla="*/ 633 w 792"/>
                <a:gd name="T55" fmla="*/ 0 h 3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92"/>
                <a:gd name="T85" fmla="*/ 0 h 380"/>
                <a:gd name="T86" fmla="*/ 792 w 792"/>
                <a:gd name="T87" fmla="*/ 380 h 3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92" h="380">
                  <a:moveTo>
                    <a:pt x="156" y="3"/>
                  </a:moveTo>
                  <a:lnTo>
                    <a:pt x="51" y="5"/>
                  </a:lnTo>
                  <a:lnTo>
                    <a:pt x="42" y="5"/>
                  </a:lnTo>
                  <a:lnTo>
                    <a:pt x="34" y="6"/>
                  </a:lnTo>
                  <a:lnTo>
                    <a:pt x="27" y="12"/>
                  </a:lnTo>
                  <a:cubicBezTo>
                    <a:pt x="18" y="15"/>
                    <a:pt x="19" y="18"/>
                    <a:pt x="15" y="20"/>
                  </a:cubicBezTo>
                  <a:lnTo>
                    <a:pt x="6" y="31"/>
                  </a:lnTo>
                  <a:lnTo>
                    <a:pt x="0" y="49"/>
                  </a:lnTo>
                  <a:lnTo>
                    <a:pt x="0" y="337"/>
                  </a:lnTo>
                  <a:lnTo>
                    <a:pt x="7" y="352"/>
                  </a:lnTo>
                  <a:lnTo>
                    <a:pt x="15" y="364"/>
                  </a:lnTo>
                  <a:lnTo>
                    <a:pt x="25" y="373"/>
                  </a:lnTo>
                  <a:lnTo>
                    <a:pt x="36" y="377"/>
                  </a:lnTo>
                  <a:lnTo>
                    <a:pt x="48" y="380"/>
                  </a:lnTo>
                  <a:lnTo>
                    <a:pt x="744" y="380"/>
                  </a:lnTo>
                  <a:lnTo>
                    <a:pt x="754" y="377"/>
                  </a:lnTo>
                  <a:lnTo>
                    <a:pt x="765" y="373"/>
                  </a:lnTo>
                  <a:lnTo>
                    <a:pt x="777" y="364"/>
                  </a:lnTo>
                  <a:lnTo>
                    <a:pt x="784" y="355"/>
                  </a:lnTo>
                  <a:lnTo>
                    <a:pt x="792" y="335"/>
                  </a:lnTo>
                  <a:lnTo>
                    <a:pt x="792" y="52"/>
                  </a:lnTo>
                  <a:lnTo>
                    <a:pt x="789" y="38"/>
                  </a:lnTo>
                  <a:lnTo>
                    <a:pt x="783" y="26"/>
                  </a:lnTo>
                  <a:lnTo>
                    <a:pt x="772" y="15"/>
                  </a:lnTo>
                  <a:lnTo>
                    <a:pt x="757" y="9"/>
                  </a:lnTo>
                  <a:lnTo>
                    <a:pt x="741" y="3"/>
                  </a:lnTo>
                  <a:lnTo>
                    <a:pt x="721" y="2"/>
                  </a:lnTo>
                  <a:lnTo>
                    <a:pt x="633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5" name="Oval 99"/>
          <p:cNvSpPr>
            <a:spLocks noChangeArrowheads="1"/>
          </p:cNvSpPr>
          <p:nvPr/>
        </p:nvSpPr>
        <p:spPr bwMode="auto">
          <a:xfrm>
            <a:off x="7088188" y="2603500"/>
            <a:ext cx="36512" cy="412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6" name="Text Box 100"/>
          <p:cNvSpPr txBox="1">
            <a:spLocks noChangeArrowheads="1"/>
          </p:cNvSpPr>
          <p:nvPr/>
        </p:nvSpPr>
        <p:spPr bwMode="auto">
          <a:xfrm>
            <a:off x="7015163" y="2425700"/>
            <a:ext cx="393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682</a:t>
            </a:r>
          </a:p>
        </p:txBody>
      </p:sp>
      <p:grpSp>
        <p:nvGrpSpPr>
          <p:cNvPr id="2087" name="Group 101"/>
          <p:cNvGrpSpPr>
            <a:grpSpLocks/>
          </p:cNvGrpSpPr>
          <p:nvPr/>
        </p:nvGrpSpPr>
        <p:grpSpPr bwMode="auto">
          <a:xfrm>
            <a:off x="6684963" y="2736850"/>
            <a:ext cx="80962" cy="90488"/>
            <a:chOff x="3574" y="2410"/>
            <a:chExt cx="62" cy="69"/>
          </a:xfrm>
        </p:grpSpPr>
        <p:sp>
          <p:nvSpPr>
            <p:cNvPr id="2231" name="Freeform 102"/>
            <p:cNvSpPr>
              <a:spLocks/>
            </p:cNvSpPr>
            <p:nvPr/>
          </p:nvSpPr>
          <p:spPr bwMode="auto">
            <a:xfrm>
              <a:off x="3574" y="2410"/>
              <a:ext cx="62" cy="67"/>
            </a:xfrm>
            <a:custGeom>
              <a:avLst/>
              <a:gdLst>
                <a:gd name="T0" fmla="*/ 0 w 62"/>
                <a:gd name="T1" fmla="*/ 66 h 67"/>
                <a:gd name="T2" fmla="*/ 30 w 62"/>
                <a:gd name="T3" fmla="*/ 0 h 67"/>
                <a:gd name="T4" fmla="*/ 61 w 62"/>
                <a:gd name="T5" fmla="*/ 66 h 67"/>
                <a:gd name="T6" fmla="*/ 0 60000 65536"/>
                <a:gd name="T7" fmla="*/ 0 60000 65536"/>
                <a:gd name="T8" fmla="*/ 0 60000 65536"/>
                <a:gd name="T9" fmla="*/ 0 w 62"/>
                <a:gd name="T10" fmla="*/ 0 h 67"/>
                <a:gd name="T11" fmla="*/ 62 w 62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67">
                  <a:moveTo>
                    <a:pt x="0" y="66"/>
                  </a:moveTo>
                  <a:lnTo>
                    <a:pt x="30" y="0"/>
                  </a:lnTo>
                  <a:lnTo>
                    <a:pt x="61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Oval 103"/>
            <p:cNvSpPr>
              <a:spLocks noChangeArrowheads="1"/>
            </p:cNvSpPr>
            <p:nvPr/>
          </p:nvSpPr>
          <p:spPr bwMode="auto">
            <a:xfrm>
              <a:off x="3596" y="2459"/>
              <a:ext cx="17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88" name="Text Box 104"/>
          <p:cNvSpPr txBox="1">
            <a:spLocks noChangeArrowheads="1"/>
          </p:cNvSpPr>
          <p:nvPr/>
        </p:nvSpPr>
        <p:spPr bwMode="auto">
          <a:xfrm>
            <a:off x="6580188" y="2570163"/>
            <a:ext cx="3778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/>
              <a:t>708</a:t>
            </a:r>
          </a:p>
        </p:txBody>
      </p:sp>
      <p:grpSp>
        <p:nvGrpSpPr>
          <p:cNvPr id="2089" name="Group 105"/>
          <p:cNvGrpSpPr>
            <a:grpSpLocks/>
          </p:cNvGrpSpPr>
          <p:nvPr/>
        </p:nvGrpSpPr>
        <p:grpSpPr bwMode="auto">
          <a:xfrm>
            <a:off x="6110288" y="2686050"/>
            <a:ext cx="80962" cy="90488"/>
            <a:chOff x="3574" y="2410"/>
            <a:chExt cx="62" cy="69"/>
          </a:xfrm>
        </p:grpSpPr>
        <p:sp>
          <p:nvSpPr>
            <p:cNvPr id="2229" name="Freeform 106"/>
            <p:cNvSpPr>
              <a:spLocks/>
            </p:cNvSpPr>
            <p:nvPr/>
          </p:nvSpPr>
          <p:spPr bwMode="auto">
            <a:xfrm>
              <a:off x="3574" y="2410"/>
              <a:ext cx="62" cy="67"/>
            </a:xfrm>
            <a:custGeom>
              <a:avLst/>
              <a:gdLst>
                <a:gd name="T0" fmla="*/ 0 w 62"/>
                <a:gd name="T1" fmla="*/ 66 h 67"/>
                <a:gd name="T2" fmla="*/ 30 w 62"/>
                <a:gd name="T3" fmla="*/ 0 h 67"/>
                <a:gd name="T4" fmla="*/ 61 w 62"/>
                <a:gd name="T5" fmla="*/ 66 h 67"/>
                <a:gd name="T6" fmla="*/ 0 60000 65536"/>
                <a:gd name="T7" fmla="*/ 0 60000 65536"/>
                <a:gd name="T8" fmla="*/ 0 60000 65536"/>
                <a:gd name="T9" fmla="*/ 0 w 62"/>
                <a:gd name="T10" fmla="*/ 0 h 67"/>
                <a:gd name="T11" fmla="*/ 62 w 62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67">
                  <a:moveTo>
                    <a:pt x="0" y="66"/>
                  </a:moveTo>
                  <a:lnTo>
                    <a:pt x="30" y="0"/>
                  </a:lnTo>
                  <a:lnTo>
                    <a:pt x="61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Oval 107"/>
            <p:cNvSpPr>
              <a:spLocks noChangeArrowheads="1"/>
            </p:cNvSpPr>
            <p:nvPr/>
          </p:nvSpPr>
          <p:spPr bwMode="auto">
            <a:xfrm>
              <a:off x="3596" y="2459"/>
              <a:ext cx="17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90" name="Text Box 108"/>
          <p:cNvSpPr txBox="1">
            <a:spLocks noChangeArrowheads="1"/>
          </p:cNvSpPr>
          <p:nvPr/>
        </p:nvSpPr>
        <p:spPr bwMode="auto">
          <a:xfrm>
            <a:off x="6096000" y="2530475"/>
            <a:ext cx="3778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/>
              <a:t>992</a:t>
            </a:r>
          </a:p>
        </p:txBody>
      </p:sp>
      <p:grpSp>
        <p:nvGrpSpPr>
          <p:cNvPr id="2091" name="Group 109"/>
          <p:cNvGrpSpPr>
            <a:grpSpLocks/>
          </p:cNvGrpSpPr>
          <p:nvPr/>
        </p:nvGrpSpPr>
        <p:grpSpPr bwMode="auto">
          <a:xfrm>
            <a:off x="5870575" y="2795588"/>
            <a:ext cx="80963" cy="90487"/>
            <a:chOff x="3574" y="2410"/>
            <a:chExt cx="62" cy="69"/>
          </a:xfrm>
        </p:grpSpPr>
        <p:sp>
          <p:nvSpPr>
            <p:cNvPr id="2227" name="Freeform 110"/>
            <p:cNvSpPr>
              <a:spLocks/>
            </p:cNvSpPr>
            <p:nvPr/>
          </p:nvSpPr>
          <p:spPr bwMode="auto">
            <a:xfrm>
              <a:off x="3574" y="2410"/>
              <a:ext cx="62" cy="67"/>
            </a:xfrm>
            <a:custGeom>
              <a:avLst/>
              <a:gdLst>
                <a:gd name="T0" fmla="*/ 0 w 62"/>
                <a:gd name="T1" fmla="*/ 66 h 67"/>
                <a:gd name="T2" fmla="*/ 30 w 62"/>
                <a:gd name="T3" fmla="*/ 0 h 67"/>
                <a:gd name="T4" fmla="*/ 61 w 62"/>
                <a:gd name="T5" fmla="*/ 66 h 67"/>
                <a:gd name="T6" fmla="*/ 0 60000 65536"/>
                <a:gd name="T7" fmla="*/ 0 60000 65536"/>
                <a:gd name="T8" fmla="*/ 0 60000 65536"/>
                <a:gd name="T9" fmla="*/ 0 w 62"/>
                <a:gd name="T10" fmla="*/ 0 h 67"/>
                <a:gd name="T11" fmla="*/ 62 w 62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67">
                  <a:moveTo>
                    <a:pt x="0" y="66"/>
                  </a:moveTo>
                  <a:lnTo>
                    <a:pt x="30" y="0"/>
                  </a:lnTo>
                  <a:lnTo>
                    <a:pt x="61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Oval 111"/>
            <p:cNvSpPr>
              <a:spLocks noChangeArrowheads="1"/>
            </p:cNvSpPr>
            <p:nvPr/>
          </p:nvSpPr>
          <p:spPr bwMode="auto">
            <a:xfrm>
              <a:off x="3596" y="2459"/>
              <a:ext cx="17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92" name="Text Box 112"/>
          <p:cNvSpPr txBox="1">
            <a:spLocks noChangeArrowheads="1"/>
          </p:cNvSpPr>
          <p:nvPr/>
        </p:nvSpPr>
        <p:spPr bwMode="auto">
          <a:xfrm>
            <a:off x="5549900" y="2782888"/>
            <a:ext cx="381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925</a:t>
            </a:r>
          </a:p>
        </p:txBody>
      </p:sp>
      <p:grpSp>
        <p:nvGrpSpPr>
          <p:cNvPr id="2093" name="Group 113"/>
          <p:cNvGrpSpPr>
            <a:grpSpLocks/>
          </p:cNvGrpSpPr>
          <p:nvPr/>
        </p:nvGrpSpPr>
        <p:grpSpPr bwMode="auto">
          <a:xfrm>
            <a:off x="6162675" y="1746250"/>
            <a:ext cx="80963" cy="90488"/>
            <a:chOff x="3574" y="2410"/>
            <a:chExt cx="62" cy="69"/>
          </a:xfrm>
        </p:grpSpPr>
        <p:sp>
          <p:nvSpPr>
            <p:cNvPr id="2225" name="Freeform 114"/>
            <p:cNvSpPr>
              <a:spLocks/>
            </p:cNvSpPr>
            <p:nvPr/>
          </p:nvSpPr>
          <p:spPr bwMode="auto">
            <a:xfrm>
              <a:off x="3574" y="2410"/>
              <a:ext cx="62" cy="67"/>
            </a:xfrm>
            <a:custGeom>
              <a:avLst/>
              <a:gdLst>
                <a:gd name="T0" fmla="*/ 0 w 62"/>
                <a:gd name="T1" fmla="*/ 66 h 67"/>
                <a:gd name="T2" fmla="*/ 30 w 62"/>
                <a:gd name="T3" fmla="*/ 0 h 67"/>
                <a:gd name="T4" fmla="*/ 61 w 62"/>
                <a:gd name="T5" fmla="*/ 66 h 67"/>
                <a:gd name="T6" fmla="*/ 0 60000 65536"/>
                <a:gd name="T7" fmla="*/ 0 60000 65536"/>
                <a:gd name="T8" fmla="*/ 0 60000 65536"/>
                <a:gd name="T9" fmla="*/ 0 w 62"/>
                <a:gd name="T10" fmla="*/ 0 h 67"/>
                <a:gd name="T11" fmla="*/ 62 w 62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67">
                  <a:moveTo>
                    <a:pt x="0" y="66"/>
                  </a:moveTo>
                  <a:lnTo>
                    <a:pt x="30" y="0"/>
                  </a:lnTo>
                  <a:lnTo>
                    <a:pt x="61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Oval 115"/>
            <p:cNvSpPr>
              <a:spLocks noChangeArrowheads="1"/>
            </p:cNvSpPr>
            <p:nvPr/>
          </p:nvSpPr>
          <p:spPr bwMode="auto">
            <a:xfrm>
              <a:off x="3596" y="2459"/>
              <a:ext cx="17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94" name="Text Box 116"/>
          <p:cNvSpPr txBox="1">
            <a:spLocks noChangeArrowheads="1"/>
          </p:cNvSpPr>
          <p:nvPr/>
        </p:nvSpPr>
        <p:spPr bwMode="auto">
          <a:xfrm>
            <a:off x="6076950" y="1828800"/>
            <a:ext cx="473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1128</a:t>
            </a:r>
          </a:p>
        </p:txBody>
      </p:sp>
      <p:grpSp>
        <p:nvGrpSpPr>
          <p:cNvPr id="2095" name="Group 117"/>
          <p:cNvGrpSpPr>
            <a:grpSpLocks/>
          </p:cNvGrpSpPr>
          <p:nvPr/>
        </p:nvGrpSpPr>
        <p:grpSpPr bwMode="auto">
          <a:xfrm>
            <a:off x="7148513" y="2068513"/>
            <a:ext cx="80962" cy="90487"/>
            <a:chOff x="3574" y="2410"/>
            <a:chExt cx="62" cy="69"/>
          </a:xfrm>
        </p:grpSpPr>
        <p:sp>
          <p:nvSpPr>
            <p:cNvPr id="2223" name="Freeform 118"/>
            <p:cNvSpPr>
              <a:spLocks/>
            </p:cNvSpPr>
            <p:nvPr/>
          </p:nvSpPr>
          <p:spPr bwMode="auto">
            <a:xfrm>
              <a:off x="3574" y="2410"/>
              <a:ext cx="62" cy="67"/>
            </a:xfrm>
            <a:custGeom>
              <a:avLst/>
              <a:gdLst>
                <a:gd name="T0" fmla="*/ 0 w 62"/>
                <a:gd name="T1" fmla="*/ 66 h 67"/>
                <a:gd name="T2" fmla="*/ 30 w 62"/>
                <a:gd name="T3" fmla="*/ 0 h 67"/>
                <a:gd name="T4" fmla="*/ 61 w 62"/>
                <a:gd name="T5" fmla="*/ 66 h 67"/>
                <a:gd name="T6" fmla="*/ 0 60000 65536"/>
                <a:gd name="T7" fmla="*/ 0 60000 65536"/>
                <a:gd name="T8" fmla="*/ 0 60000 65536"/>
                <a:gd name="T9" fmla="*/ 0 w 62"/>
                <a:gd name="T10" fmla="*/ 0 h 67"/>
                <a:gd name="T11" fmla="*/ 62 w 62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67">
                  <a:moveTo>
                    <a:pt x="0" y="66"/>
                  </a:moveTo>
                  <a:lnTo>
                    <a:pt x="30" y="0"/>
                  </a:lnTo>
                  <a:lnTo>
                    <a:pt x="61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Oval 119"/>
            <p:cNvSpPr>
              <a:spLocks noChangeArrowheads="1"/>
            </p:cNvSpPr>
            <p:nvPr/>
          </p:nvSpPr>
          <p:spPr bwMode="auto">
            <a:xfrm>
              <a:off x="3596" y="2459"/>
              <a:ext cx="17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96" name="Text Box 120"/>
          <p:cNvSpPr txBox="1">
            <a:spLocks noChangeArrowheads="1"/>
          </p:cNvSpPr>
          <p:nvPr/>
        </p:nvSpPr>
        <p:spPr bwMode="auto">
          <a:xfrm>
            <a:off x="6829425" y="2019300"/>
            <a:ext cx="385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/>
              <a:t>970</a:t>
            </a:r>
          </a:p>
        </p:txBody>
      </p:sp>
      <p:sp>
        <p:nvSpPr>
          <p:cNvPr id="2097" name="Line 121"/>
          <p:cNvSpPr>
            <a:spLocks noChangeShapeType="1"/>
          </p:cNvSpPr>
          <p:nvPr/>
        </p:nvSpPr>
        <p:spPr bwMode="auto">
          <a:xfrm flipH="1">
            <a:off x="5988050" y="592138"/>
            <a:ext cx="30163" cy="376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8" name="Line 122"/>
          <p:cNvSpPr>
            <a:spLocks noChangeShapeType="1"/>
          </p:cNvSpPr>
          <p:nvPr/>
        </p:nvSpPr>
        <p:spPr bwMode="auto">
          <a:xfrm flipH="1">
            <a:off x="5932488" y="1243013"/>
            <a:ext cx="31750" cy="3746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" name="Text Box 123"/>
          <p:cNvSpPr txBox="1">
            <a:spLocks noChangeArrowheads="1"/>
          </p:cNvSpPr>
          <p:nvPr/>
        </p:nvSpPr>
        <p:spPr bwMode="auto">
          <a:xfrm rot="16501395">
            <a:off x="5737225" y="808123"/>
            <a:ext cx="495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/>
              <a:t>2400     186°</a:t>
            </a:r>
            <a:r>
              <a:rPr lang="en-US" altLang="en-US" sz="900" b="1" dirty="0"/>
              <a:t>   </a:t>
            </a:r>
            <a:r>
              <a:rPr lang="en-US" altLang="en-US" sz="900" dirty="0"/>
              <a:t>(15.8)</a:t>
            </a:r>
            <a:endParaRPr lang="en-US" altLang="en-US" sz="900" b="1" dirty="0"/>
          </a:p>
        </p:txBody>
      </p:sp>
      <p:sp>
        <p:nvSpPr>
          <p:cNvPr id="2100" name="AutoShape 124"/>
          <p:cNvSpPr>
            <a:spLocks noChangeArrowheads="1"/>
          </p:cNvSpPr>
          <p:nvPr/>
        </p:nvSpPr>
        <p:spPr bwMode="auto">
          <a:xfrm>
            <a:off x="5980113" y="520700"/>
            <a:ext cx="73025" cy="73025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1" name="Text Box 125"/>
          <p:cNvSpPr txBox="1">
            <a:spLocks noChangeArrowheads="1"/>
          </p:cNvSpPr>
          <p:nvPr/>
        </p:nvSpPr>
        <p:spPr bwMode="auto">
          <a:xfrm>
            <a:off x="5402263" y="427038"/>
            <a:ext cx="671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SADEN</a:t>
            </a:r>
          </a:p>
        </p:txBody>
      </p:sp>
      <p:grpSp>
        <p:nvGrpSpPr>
          <p:cNvPr id="2102" name="Group 126"/>
          <p:cNvGrpSpPr>
            <a:grpSpLocks/>
          </p:cNvGrpSpPr>
          <p:nvPr/>
        </p:nvGrpSpPr>
        <p:grpSpPr bwMode="auto">
          <a:xfrm>
            <a:off x="2932113" y="1333500"/>
            <a:ext cx="80962" cy="90488"/>
            <a:chOff x="3574" y="2410"/>
            <a:chExt cx="62" cy="69"/>
          </a:xfrm>
        </p:grpSpPr>
        <p:sp>
          <p:nvSpPr>
            <p:cNvPr id="2221" name="Freeform 127"/>
            <p:cNvSpPr>
              <a:spLocks/>
            </p:cNvSpPr>
            <p:nvPr/>
          </p:nvSpPr>
          <p:spPr bwMode="auto">
            <a:xfrm>
              <a:off x="3574" y="2410"/>
              <a:ext cx="62" cy="67"/>
            </a:xfrm>
            <a:custGeom>
              <a:avLst/>
              <a:gdLst>
                <a:gd name="T0" fmla="*/ 0 w 62"/>
                <a:gd name="T1" fmla="*/ 66 h 67"/>
                <a:gd name="T2" fmla="*/ 30 w 62"/>
                <a:gd name="T3" fmla="*/ 0 h 67"/>
                <a:gd name="T4" fmla="*/ 61 w 62"/>
                <a:gd name="T5" fmla="*/ 66 h 67"/>
                <a:gd name="T6" fmla="*/ 0 60000 65536"/>
                <a:gd name="T7" fmla="*/ 0 60000 65536"/>
                <a:gd name="T8" fmla="*/ 0 60000 65536"/>
                <a:gd name="T9" fmla="*/ 0 w 62"/>
                <a:gd name="T10" fmla="*/ 0 h 67"/>
                <a:gd name="T11" fmla="*/ 62 w 62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67">
                  <a:moveTo>
                    <a:pt x="0" y="66"/>
                  </a:moveTo>
                  <a:lnTo>
                    <a:pt x="30" y="0"/>
                  </a:lnTo>
                  <a:lnTo>
                    <a:pt x="61" y="6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Oval 128"/>
            <p:cNvSpPr>
              <a:spLocks noChangeArrowheads="1"/>
            </p:cNvSpPr>
            <p:nvPr/>
          </p:nvSpPr>
          <p:spPr bwMode="auto">
            <a:xfrm>
              <a:off x="3596" y="2459"/>
              <a:ext cx="17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03" name="Text Box 129"/>
          <p:cNvSpPr txBox="1">
            <a:spLocks noChangeArrowheads="1"/>
          </p:cNvSpPr>
          <p:nvPr/>
        </p:nvSpPr>
        <p:spPr bwMode="auto">
          <a:xfrm>
            <a:off x="2579688" y="1225550"/>
            <a:ext cx="4397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1251</a:t>
            </a:r>
          </a:p>
        </p:txBody>
      </p:sp>
      <p:sp>
        <p:nvSpPr>
          <p:cNvPr id="2104" name="Text Box 130"/>
          <p:cNvSpPr txBox="1">
            <a:spLocks noChangeArrowheads="1"/>
          </p:cNvSpPr>
          <p:nvPr/>
        </p:nvSpPr>
        <p:spPr bwMode="auto">
          <a:xfrm>
            <a:off x="3824288" y="4897438"/>
            <a:ext cx="1023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        </a:t>
            </a:r>
          </a:p>
        </p:txBody>
      </p:sp>
      <p:sp>
        <p:nvSpPr>
          <p:cNvPr id="2105" name="Line 131"/>
          <p:cNvSpPr>
            <a:spLocks noChangeShapeType="1"/>
          </p:cNvSpPr>
          <p:nvPr/>
        </p:nvSpPr>
        <p:spPr bwMode="auto">
          <a:xfrm>
            <a:off x="4340225" y="512445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06" name="Group 144"/>
          <p:cNvGrpSpPr>
            <a:grpSpLocks/>
          </p:cNvGrpSpPr>
          <p:nvPr/>
        </p:nvGrpSpPr>
        <p:grpSpPr bwMode="auto">
          <a:xfrm>
            <a:off x="3856038" y="2803525"/>
            <a:ext cx="114300" cy="127000"/>
            <a:chOff x="1658" y="2131"/>
            <a:chExt cx="87" cy="98"/>
          </a:xfrm>
        </p:grpSpPr>
        <p:sp>
          <p:nvSpPr>
            <p:cNvPr id="2217" name="Freeform 145"/>
            <p:cNvSpPr>
              <a:spLocks/>
            </p:cNvSpPr>
            <p:nvPr/>
          </p:nvSpPr>
          <p:spPr bwMode="auto">
            <a:xfrm>
              <a:off x="1658" y="2139"/>
              <a:ext cx="87" cy="78"/>
            </a:xfrm>
            <a:custGeom>
              <a:avLst/>
              <a:gdLst>
                <a:gd name="T0" fmla="*/ 0 w 438"/>
                <a:gd name="T1" fmla="*/ 0 h 345"/>
                <a:gd name="T2" fmla="*/ 0 w 438"/>
                <a:gd name="T3" fmla="*/ 0 h 345"/>
                <a:gd name="T4" fmla="*/ 0 w 438"/>
                <a:gd name="T5" fmla="*/ 0 h 345"/>
                <a:gd name="T6" fmla="*/ 0 w 438"/>
                <a:gd name="T7" fmla="*/ 0 h 345"/>
                <a:gd name="T8" fmla="*/ 0 w 438"/>
                <a:gd name="T9" fmla="*/ 0 h 345"/>
                <a:gd name="T10" fmla="*/ 0 w 438"/>
                <a:gd name="T11" fmla="*/ 0 h 345"/>
                <a:gd name="T12" fmla="*/ 0 w 438"/>
                <a:gd name="T13" fmla="*/ 0 h 3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8"/>
                <a:gd name="T22" fmla="*/ 0 h 345"/>
                <a:gd name="T23" fmla="*/ 438 w 438"/>
                <a:gd name="T24" fmla="*/ 345 h 3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8" h="345">
                  <a:moveTo>
                    <a:pt x="111" y="0"/>
                  </a:moveTo>
                  <a:lnTo>
                    <a:pt x="326" y="0"/>
                  </a:lnTo>
                  <a:lnTo>
                    <a:pt x="438" y="155"/>
                  </a:lnTo>
                  <a:lnTo>
                    <a:pt x="323" y="345"/>
                  </a:lnTo>
                  <a:lnTo>
                    <a:pt x="102" y="345"/>
                  </a:lnTo>
                  <a:lnTo>
                    <a:pt x="0" y="16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Rectangle 146"/>
            <p:cNvSpPr>
              <a:spLocks noChangeArrowheads="1"/>
            </p:cNvSpPr>
            <p:nvPr/>
          </p:nvSpPr>
          <p:spPr bwMode="auto">
            <a:xfrm rot="2126624">
              <a:off x="1659" y="2131"/>
              <a:ext cx="10" cy="44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19" name="Rectangle 147"/>
            <p:cNvSpPr>
              <a:spLocks noChangeArrowheads="1"/>
            </p:cNvSpPr>
            <p:nvPr/>
          </p:nvSpPr>
          <p:spPr bwMode="auto">
            <a:xfrm rot="19473376" flipH="1">
              <a:off x="1734" y="2131"/>
              <a:ext cx="9" cy="43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20" name="Rectangle 148"/>
            <p:cNvSpPr>
              <a:spLocks noChangeArrowheads="1"/>
            </p:cNvSpPr>
            <p:nvPr/>
          </p:nvSpPr>
          <p:spPr bwMode="auto">
            <a:xfrm>
              <a:off x="1678" y="2218"/>
              <a:ext cx="44" cy="11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07" name="Freeform 150"/>
          <p:cNvSpPr>
            <a:spLocks/>
          </p:cNvSpPr>
          <p:nvPr/>
        </p:nvSpPr>
        <p:spPr bwMode="auto">
          <a:xfrm>
            <a:off x="3375025" y="2763838"/>
            <a:ext cx="173038" cy="285750"/>
          </a:xfrm>
          <a:custGeom>
            <a:avLst/>
            <a:gdLst>
              <a:gd name="T0" fmla="*/ 2147483647 w 158"/>
              <a:gd name="T1" fmla="*/ 2147483647 h 287"/>
              <a:gd name="T2" fmla="*/ 2147483647 w 158"/>
              <a:gd name="T3" fmla="*/ 2147483647 h 287"/>
              <a:gd name="T4" fmla="*/ 2147483647 w 158"/>
              <a:gd name="T5" fmla="*/ 2147483647 h 287"/>
              <a:gd name="T6" fmla="*/ 0 w 158"/>
              <a:gd name="T7" fmla="*/ 2147483647 h 287"/>
              <a:gd name="T8" fmla="*/ 2147483647 w 158"/>
              <a:gd name="T9" fmla="*/ 2147483647 h 287"/>
              <a:gd name="T10" fmla="*/ 2147483647 w 158"/>
              <a:gd name="T11" fmla="*/ 2147483647 h 287"/>
              <a:gd name="T12" fmla="*/ 2147483647 w 158"/>
              <a:gd name="T13" fmla="*/ 2147483647 h 287"/>
              <a:gd name="T14" fmla="*/ 2147483647 w 158"/>
              <a:gd name="T15" fmla="*/ 2147483647 h 2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"/>
              <a:gd name="T25" fmla="*/ 0 h 287"/>
              <a:gd name="T26" fmla="*/ 158 w 158"/>
              <a:gd name="T27" fmla="*/ 287 h 2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" h="287">
                <a:moveTo>
                  <a:pt x="158" y="287"/>
                </a:moveTo>
                <a:cubicBezTo>
                  <a:pt x="142" y="280"/>
                  <a:pt x="86" y="264"/>
                  <a:pt x="62" y="245"/>
                </a:cubicBezTo>
                <a:cubicBezTo>
                  <a:pt x="38" y="226"/>
                  <a:pt x="22" y="195"/>
                  <a:pt x="12" y="173"/>
                </a:cubicBezTo>
                <a:cubicBezTo>
                  <a:pt x="2" y="151"/>
                  <a:pt x="0" y="132"/>
                  <a:pt x="0" y="113"/>
                </a:cubicBezTo>
                <a:cubicBezTo>
                  <a:pt x="0" y="94"/>
                  <a:pt x="4" y="74"/>
                  <a:pt x="12" y="58"/>
                </a:cubicBezTo>
                <a:cubicBezTo>
                  <a:pt x="20" y="42"/>
                  <a:pt x="35" y="28"/>
                  <a:pt x="48" y="19"/>
                </a:cubicBezTo>
                <a:cubicBezTo>
                  <a:pt x="61" y="10"/>
                  <a:pt x="72" y="4"/>
                  <a:pt x="89" y="2"/>
                </a:cubicBezTo>
                <a:cubicBezTo>
                  <a:pt x="106" y="0"/>
                  <a:pt x="137" y="5"/>
                  <a:pt x="150" y="5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8" name="Line 151"/>
          <p:cNvSpPr>
            <a:spLocks noChangeShapeType="1"/>
          </p:cNvSpPr>
          <p:nvPr/>
        </p:nvSpPr>
        <p:spPr bwMode="auto">
          <a:xfrm>
            <a:off x="3789363" y="2835275"/>
            <a:ext cx="41275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" name="Freeform 152"/>
          <p:cNvSpPr>
            <a:spLocks/>
          </p:cNvSpPr>
          <p:nvPr/>
        </p:nvSpPr>
        <p:spPr bwMode="auto">
          <a:xfrm>
            <a:off x="3808413" y="2886075"/>
            <a:ext cx="219075" cy="257175"/>
          </a:xfrm>
          <a:custGeom>
            <a:avLst/>
            <a:gdLst>
              <a:gd name="T0" fmla="*/ 0 w 167"/>
              <a:gd name="T1" fmla="*/ 2147483647 h 186"/>
              <a:gd name="T2" fmla="*/ 2147483647 w 167"/>
              <a:gd name="T3" fmla="*/ 2147483647 h 186"/>
              <a:gd name="T4" fmla="*/ 2147483647 w 167"/>
              <a:gd name="T5" fmla="*/ 2147483647 h 186"/>
              <a:gd name="T6" fmla="*/ 2147483647 w 167"/>
              <a:gd name="T7" fmla="*/ 2147483647 h 186"/>
              <a:gd name="T8" fmla="*/ 2147483647 w 167"/>
              <a:gd name="T9" fmla="*/ 2147483647 h 186"/>
              <a:gd name="T10" fmla="*/ 2147483647 w 167"/>
              <a:gd name="T11" fmla="*/ 0 h 1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"/>
              <a:gd name="T19" fmla="*/ 0 h 186"/>
              <a:gd name="T20" fmla="*/ 167 w 167"/>
              <a:gd name="T21" fmla="*/ 186 h 1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" h="186">
                <a:moveTo>
                  <a:pt x="0" y="175"/>
                </a:moveTo>
                <a:cubicBezTo>
                  <a:pt x="17" y="175"/>
                  <a:pt x="79" y="186"/>
                  <a:pt x="105" y="177"/>
                </a:cubicBezTo>
                <a:cubicBezTo>
                  <a:pt x="131" y="168"/>
                  <a:pt x="147" y="140"/>
                  <a:pt x="157" y="122"/>
                </a:cubicBezTo>
                <a:cubicBezTo>
                  <a:pt x="167" y="104"/>
                  <a:pt x="166" y="84"/>
                  <a:pt x="165" y="70"/>
                </a:cubicBezTo>
                <a:cubicBezTo>
                  <a:pt x="164" y="55"/>
                  <a:pt x="159" y="45"/>
                  <a:pt x="149" y="34"/>
                </a:cubicBezTo>
                <a:cubicBezTo>
                  <a:pt x="139" y="22"/>
                  <a:pt x="113" y="7"/>
                  <a:pt x="104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" name="Text Box 153"/>
          <p:cNvSpPr txBox="1">
            <a:spLocks noChangeArrowheads="1"/>
          </p:cNvSpPr>
          <p:nvPr/>
        </p:nvSpPr>
        <p:spPr bwMode="auto">
          <a:xfrm rot="902783">
            <a:off x="3438525" y="2678113"/>
            <a:ext cx="4429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100°</a:t>
            </a:r>
          </a:p>
        </p:txBody>
      </p:sp>
      <p:sp>
        <p:nvSpPr>
          <p:cNvPr id="2111" name="Text Box 154"/>
          <p:cNvSpPr txBox="1">
            <a:spLocks noChangeArrowheads="1"/>
          </p:cNvSpPr>
          <p:nvPr/>
        </p:nvSpPr>
        <p:spPr bwMode="auto">
          <a:xfrm rot="902783">
            <a:off x="3502025" y="2965450"/>
            <a:ext cx="450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280°</a:t>
            </a:r>
          </a:p>
        </p:txBody>
      </p:sp>
      <p:sp>
        <p:nvSpPr>
          <p:cNvPr id="2112" name="Line 155"/>
          <p:cNvSpPr>
            <a:spLocks noChangeShapeType="1"/>
          </p:cNvSpPr>
          <p:nvPr/>
        </p:nvSpPr>
        <p:spPr bwMode="auto">
          <a:xfrm flipH="1" flipV="1">
            <a:off x="2625725" y="2543175"/>
            <a:ext cx="315913" cy="73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" name="Line 156"/>
          <p:cNvSpPr>
            <a:spLocks noChangeShapeType="1"/>
          </p:cNvSpPr>
          <p:nvPr/>
        </p:nvSpPr>
        <p:spPr bwMode="auto">
          <a:xfrm flipH="1" flipV="1">
            <a:off x="3254375" y="2701925"/>
            <a:ext cx="279400" cy="68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4" name="Text Box 157"/>
          <p:cNvSpPr txBox="1">
            <a:spLocks noChangeArrowheads="1"/>
          </p:cNvSpPr>
          <p:nvPr/>
        </p:nvSpPr>
        <p:spPr bwMode="auto">
          <a:xfrm rot="770570">
            <a:off x="2862263" y="2533650"/>
            <a:ext cx="5064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R-280</a:t>
            </a:r>
          </a:p>
        </p:txBody>
      </p:sp>
      <p:sp>
        <p:nvSpPr>
          <p:cNvPr id="2115" name="Line 158"/>
          <p:cNvSpPr>
            <a:spLocks noChangeShapeType="1"/>
          </p:cNvSpPr>
          <p:nvPr/>
        </p:nvSpPr>
        <p:spPr bwMode="auto">
          <a:xfrm flipH="1" flipV="1">
            <a:off x="3502025" y="3032125"/>
            <a:ext cx="53975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6" name="Line 159"/>
          <p:cNvSpPr>
            <a:spLocks noChangeShapeType="1"/>
          </p:cNvSpPr>
          <p:nvPr/>
        </p:nvSpPr>
        <p:spPr bwMode="auto">
          <a:xfrm>
            <a:off x="3952875" y="2894013"/>
            <a:ext cx="317500" cy="249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7" name="Line 160"/>
          <p:cNvSpPr>
            <a:spLocks noChangeShapeType="1"/>
          </p:cNvSpPr>
          <p:nvPr/>
        </p:nvSpPr>
        <p:spPr bwMode="auto">
          <a:xfrm flipH="1">
            <a:off x="4098925" y="2825750"/>
            <a:ext cx="268288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8" name="Text Box 161"/>
          <p:cNvSpPr txBox="1">
            <a:spLocks noChangeArrowheads="1"/>
          </p:cNvSpPr>
          <p:nvPr/>
        </p:nvSpPr>
        <p:spPr bwMode="auto">
          <a:xfrm>
            <a:off x="4189413" y="2535238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dirty="0"/>
              <a:t>2400 </a:t>
            </a:r>
            <a:r>
              <a:rPr lang="en-US" altLang="en-US" sz="900" dirty="0" err="1"/>
              <a:t>NoPT</a:t>
            </a:r>
            <a:r>
              <a:rPr lang="en-US" altLang="en-US" sz="900" dirty="0"/>
              <a:t> to LOM 143° (5.5)</a:t>
            </a:r>
          </a:p>
        </p:txBody>
      </p:sp>
      <p:sp>
        <p:nvSpPr>
          <p:cNvPr id="2119" name="Line 162"/>
          <p:cNvSpPr>
            <a:spLocks noChangeShapeType="1"/>
          </p:cNvSpPr>
          <p:nvPr/>
        </p:nvSpPr>
        <p:spPr bwMode="auto">
          <a:xfrm>
            <a:off x="4670425" y="3462338"/>
            <a:ext cx="469900" cy="377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" name="Line 163"/>
          <p:cNvSpPr>
            <a:spLocks noChangeShapeType="1"/>
          </p:cNvSpPr>
          <p:nvPr/>
        </p:nvSpPr>
        <p:spPr bwMode="auto">
          <a:xfrm flipH="1" flipV="1">
            <a:off x="3970338" y="2906713"/>
            <a:ext cx="444500" cy="3524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1" name="Text Box 164"/>
          <p:cNvSpPr txBox="1">
            <a:spLocks noChangeArrowheads="1"/>
          </p:cNvSpPr>
          <p:nvPr/>
        </p:nvSpPr>
        <p:spPr bwMode="auto">
          <a:xfrm rot="2323340">
            <a:off x="4276725" y="3247703"/>
            <a:ext cx="5302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/>
              <a:t>R-143</a:t>
            </a:r>
          </a:p>
        </p:txBody>
      </p:sp>
      <p:sp>
        <p:nvSpPr>
          <p:cNvPr id="2122" name="Text Box 165"/>
          <p:cNvSpPr txBox="1">
            <a:spLocks noChangeArrowheads="1"/>
          </p:cNvSpPr>
          <p:nvPr/>
        </p:nvSpPr>
        <p:spPr bwMode="auto">
          <a:xfrm rot="-733802">
            <a:off x="3743325" y="3803650"/>
            <a:ext cx="420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/>
              <a:t>259°</a:t>
            </a:r>
            <a:endParaRPr lang="en-US" altLang="en-US" sz="900" b="1" dirty="0"/>
          </a:p>
        </p:txBody>
      </p:sp>
      <p:sp>
        <p:nvSpPr>
          <p:cNvPr id="2123" name="Line 166"/>
          <p:cNvSpPr>
            <a:spLocks noChangeShapeType="1"/>
          </p:cNvSpPr>
          <p:nvPr/>
        </p:nvSpPr>
        <p:spPr bwMode="auto">
          <a:xfrm flipH="1">
            <a:off x="3709988" y="3952875"/>
            <a:ext cx="111125" cy="269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4" name="Oval 167"/>
          <p:cNvSpPr>
            <a:spLocks noChangeArrowheads="1"/>
          </p:cNvSpPr>
          <p:nvPr/>
        </p:nvSpPr>
        <p:spPr bwMode="auto">
          <a:xfrm>
            <a:off x="5788025" y="3452813"/>
            <a:ext cx="22225" cy="254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5" name="Line 168"/>
          <p:cNvSpPr>
            <a:spLocks noChangeShapeType="1"/>
          </p:cNvSpPr>
          <p:nvPr/>
        </p:nvSpPr>
        <p:spPr bwMode="auto">
          <a:xfrm flipH="1">
            <a:off x="5818188" y="3251200"/>
            <a:ext cx="831850" cy="20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6" name="Line 169"/>
          <p:cNvSpPr>
            <a:spLocks noChangeShapeType="1"/>
          </p:cNvSpPr>
          <p:nvPr/>
        </p:nvSpPr>
        <p:spPr bwMode="auto">
          <a:xfrm flipH="1">
            <a:off x="5395913" y="3465513"/>
            <a:ext cx="38100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7" name="Line 170"/>
          <p:cNvSpPr>
            <a:spLocks noChangeShapeType="1"/>
          </p:cNvSpPr>
          <p:nvPr/>
        </p:nvSpPr>
        <p:spPr bwMode="auto">
          <a:xfrm flipH="1">
            <a:off x="4576763" y="3629025"/>
            <a:ext cx="550862" cy="13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8" name="Text Box 171"/>
          <p:cNvSpPr txBox="1">
            <a:spLocks noChangeArrowheads="1"/>
          </p:cNvSpPr>
          <p:nvPr/>
        </p:nvSpPr>
        <p:spPr bwMode="auto">
          <a:xfrm rot="20866198">
            <a:off x="5021263" y="3460914"/>
            <a:ext cx="5095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/>
              <a:t>079°</a:t>
            </a:r>
            <a:endParaRPr lang="en-US" altLang="en-US" sz="1100" b="1" dirty="0"/>
          </a:p>
        </p:txBody>
      </p:sp>
      <p:sp>
        <p:nvSpPr>
          <p:cNvPr id="2129" name="Line 172"/>
          <p:cNvSpPr>
            <a:spLocks noChangeShapeType="1"/>
          </p:cNvSpPr>
          <p:nvPr/>
        </p:nvSpPr>
        <p:spPr bwMode="auto">
          <a:xfrm flipV="1">
            <a:off x="5408613" y="3535363"/>
            <a:ext cx="90487" cy="22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" name="Line 173"/>
          <p:cNvSpPr>
            <a:spLocks noChangeShapeType="1"/>
          </p:cNvSpPr>
          <p:nvPr/>
        </p:nvSpPr>
        <p:spPr bwMode="auto">
          <a:xfrm flipH="1">
            <a:off x="4386263" y="3759200"/>
            <a:ext cx="196850" cy="414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1" name="AutoShape 174"/>
          <p:cNvSpPr>
            <a:spLocks noChangeArrowheads="1"/>
          </p:cNvSpPr>
          <p:nvPr/>
        </p:nvSpPr>
        <p:spPr bwMode="auto">
          <a:xfrm rot="6824970">
            <a:off x="4375150" y="4143375"/>
            <a:ext cx="73025" cy="47625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2" name="Text Box 175"/>
          <p:cNvSpPr txBox="1">
            <a:spLocks noChangeArrowheads="1"/>
          </p:cNvSpPr>
          <p:nvPr/>
        </p:nvSpPr>
        <p:spPr bwMode="auto">
          <a:xfrm rot="17696067">
            <a:off x="4348956" y="3923185"/>
            <a:ext cx="422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/>
              <a:t>214°</a:t>
            </a:r>
            <a:endParaRPr lang="en-US" altLang="en-US" sz="900" b="1" dirty="0"/>
          </a:p>
        </p:txBody>
      </p:sp>
      <p:sp>
        <p:nvSpPr>
          <p:cNvPr id="2133" name="Text Box 176"/>
          <p:cNvSpPr txBox="1">
            <a:spLocks noChangeArrowheads="1"/>
          </p:cNvSpPr>
          <p:nvPr/>
        </p:nvSpPr>
        <p:spPr bwMode="auto">
          <a:xfrm rot="17696067">
            <a:off x="4133850" y="3954141"/>
            <a:ext cx="4492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/>
              <a:t>034°</a:t>
            </a:r>
            <a:endParaRPr lang="en-US" altLang="en-US" sz="900" b="1" dirty="0"/>
          </a:p>
        </p:txBody>
      </p:sp>
      <p:sp>
        <p:nvSpPr>
          <p:cNvPr id="2134" name="Line 177"/>
          <p:cNvSpPr>
            <a:spLocks noChangeShapeType="1"/>
          </p:cNvSpPr>
          <p:nvPr/>
        </p:nvSpPr>
        <p:spPr bwMode="auto">
          <a:xfrm flipV="1">
            <a:off x="4418013" y="3871913"/>
            <a:ext cx="55562" cy="1174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" name="Group 237"/>
          <p:cNvGrpSpPr>
            <a:grpSpLocks/>
          </p:cNvGrpSpPr>
          <p:nvPr/>
        </p:nvGrpSpPr>
        <p:grpSpPr bwMode="auto">
          <a:xfrm flipH="1">
            <a:off x="6592888" y="935038"/>
            <a:ext cx="1390650" cy="328612"/>
            <a:chOff x="5029" y="589"/>
            <a:chExt cx="764" cy="207"/>
          </a:xfrm>
        </p:grpSpPr>
        <p:sp>
          <p:nvSpPr>
            <p:cNvPr id="412" name="Freeform 182"/>
            <p:cNvSpPr>
              <a:spLocks/>
            </p:cNvSpPr>
            <p:nvPr/>
          </p:nvSpPr>
          <p:spPr bwMode="hidden">
            <a:xfrm>
              <a:off x="5029" y="589"/>
              <a:ext cx="726" cy="177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306" y="0"/>
                </a:cxn>
                <a:cxn ang="0">
                  <a:pos x="306" y="135"/>
                </a:cxn>
                <a:cxn ang="0">
                  <a:pos x="0" y="214"/>
                </a:cxn>
                <a:cxn ang="0">
                  <a:pos x="302" y="190"/>
                </a:cxn>
                <a:cxn ang="0">
                  <a:pos x="306" y="214"/>
                </a:cxn>
                <a:cxn ang="0">
                  <a:pos x="848" y="214"/>
                </a:cxn>
                <a:cxn ang="0">
                  <a:pos x="848" y="0"/>
                </a:cxn>
              </a:cxnLst>
              <a:rect l="0" t="0" r="r" b="b"/>
              <a:pathLst>
                <a:path w="849" h="215">
                  <a:moveTo>
                    <a:pt x="848" y="0"/>
                  </a:moveTo>
                  <a:lnTo>
                    <a:pt x="306" y="0"/>
                  </a:lnTo>
                  <a:lnTo>
                    <a:pt x="306" y="135"/>
                  </a:lnTo>
                  <a:lnTo>
                    <a:pt x="0" y="214"/>
                  </a:lnTo>
                  <a:lnTo>
                    <a:pt x="302" y="190"/>
                  </a:lnTo>
                  <a:lnTo>
                    <a:pt x="306" y="214"/>
                  </a:lnTo>
                  <a:lnTo>
                    <a:pt x="848" y="214"/>
                  </a:lnTo>
                  <a:lnTo>
                    <a:pt x="848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16" name="Rectangle 183"/>
            <p:cNvSpPr>
              <a:spLocks noChangeArrowheads="1"/>
            </p:cNvSpPr>
            <p:nvPr/>
          </p:nvSpPr>
          <p:spPr bwMode="hidden">
            <a:xfrm>
              <a:off x="5213" y="604"/>
              <a:ext cx="5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NAVAID</a:t>
              </a:r>
            </a:p>
          </p:txBody>
        </p:sp>
      </p:grpSp>
      <p:grpSp>
        <p:nvGrpSpPr>
          <p:cNvPr id="31" name="Group 184"/>
          <p:cNvGrpSpPr>
            <a:grpSpLocks/>
          </p:cNvGrpSpPr>
          <p:nvPr/>
        </p:nvGrpSpPr>
        <p:grpSpPr bwMode="auto">
          <a:xfrm>
            <a:off x="6480175" y="839788"/>
            <a:ext cx="835025" cy="696912"/>
            <a:chOff x="1007" y="2468"/>
            <a:chExt cx="640" cy="534"/>
          </a:xfrm>
        </p:grpSpPr>
        <p:sp>
          <p:nvSpPr>
            <p:cNvPr id="415" name="Freeform 185"/>
            <p:cNvSpPr>
              <a:spLocks/>
            </p:cNvSpPr>
            <p:nvPr/>
          </p:nvSpPr>
          <p:spPr bwMode="hidden">
            <a:xfrm>
              <a:off x="1080" y="2468"/>
              <a:ext cx="513" cy="523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0" y="283"/>
                </a:cxn>
                <a:cxn ang="0">
                  <a:pos x="323" y="283"/>
                </a:cxn>
                <a:cxn ang="0">
                  <a:pos x="330" y="0"/>
                </a:cxn>
                <a:cxn ang="0">
                  <a:pos x="454" y="281"/>
                </a:cxn>
                <a:cxn ang="0">
                  <a:pos x="512" y="283"/>
                </a:cxn>
                <a:cxn ang="0">
                  <a:pos x="512" y="522"/>
                </a:cxn>
                <a:cxn ang="0">
                  <a:pos x="0" y="522"/>
                </a:cxn>
              </a:cxnLst>
              <a:rect l="0" t="0" r="r" b="b"/>
              <a:pathLst>
                <a:path w="513" h="523">
                  <a:moveTo>
                    <a:pt x="0" y="522"/>
                  </a:moveTo>
                  <a:lnTo>
                    <a:pt x="0" y="283"/>
                  </a:lnTo>
                  <a:lnTo>
                    <a:pt x="323" y="283"/>
                  </a:lnTo>
                  <a:lnTo>
                    <a:pt x="330" y="0"/>
                  </a:lnTo>
                  <a:lnTo>
                    <a:pt x="454" y="281"/>
                  </a:lnTo>
                  <a:lnTo>
                    <a:pt x="512" y="283"/>
                  </a:lnTo>
                  <a:lnTo>
                    <a:pt x="512" y="522"/>
                  </a:lnTo>
                  <a:lnTo>
                    <a:pt x="0" y="522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186"/>
            <p:cNvSpPr>
              <a:spLocks noChangeArrowheads="1"/>
            </p:cNvSpPr>
            <p:nvPr/>
          </p:nvSpPr>
          <p:spPr bwMode="hidden">
            <a:xfrm>
              <a:off x="1007" y="2769"/>
              <a:ext cx="6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River</a:t>
              </a:r>
            </a:p>
          </p:txBody>
        </p:sp>
      </p:grpSp>
      <p:grpSp>
        <p:nvGrpSpPr>
          <p:cNvPr id="2208" name="Group 187"/>
          <p:cNvGrpSpPr>
            <a:grpSpLocks/>
          </p:cNvGrpSpPr>
          <p:nvPr/>
        </p:nvGrpSpPr>
        <p:grpSpPr bwMode="auto">
          <a:xfrm>
            <a:off x="5986496" y="4719248"/>
            <a:ext cx="2252491" cy="439622"/>
            <a:chOff x="2394" y="3610"/>
            <a:chExt cx="1390" cy="273"/>
          </a:xfrm>
        </p:grpSpPr>
        <p:sp>
          <p:nvSpPr>
            <p:cNvPr id="418" name="Freeform 188"/>
            <p:cNvSpPr>
              <a:spLocks/>
            </p:cNvSpPr>
            <p:nvPr/>
          </p:nvSpPr>
          <p:spPr bwMode="hidden">
            <a:xfrm>
              <a:off x="2394" y="3610"/>
              <a:ext cx="1390" cy="273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0" y="123"/>
                </a:cxn>
                <a:cxn ang="0">
                  <a:pos x="531" y="123"/>
                </a:cxn>
                <a:cxn ang="0">
                  <a:pos x="525" y="0"/>
                </a:cxn>
                <a:cxn ang="0">
                  <a:pos x="745" y="122"/>
                </a:cxn>
                <a:cxn ang="0">
                  <a:pos x="840" y="123"/>
                </a:cxn>
                <a:cxn ang="0">
                  <a:pos x="840" y="340"/>
                </a:cxn>
                <a:cxn ang="0">
                  <a:pos x="0" y="340"/>
                </a:cxn>
              </a:cxnLst>
              <a:rect l="0" t="0" r="r" b="b"/>
              <a:pathLst>
                <a:path w="841" h="341">
                  <a:moveTo>
                    <a:pt x="0" y="340"/>
                  </a:moveTo>
                  <a:lnTo>
                    <a:pt x="0" y="123"/>
                  </a:lnTo>
                  <a:lnTo>
                    <a:pt x="531" y="123"/>
                  </a:lnTo>
                  <a:lnTo>
                    <a:pt x="525" y="0"/>
                  </a:lnTo>
                  <a:lnTo>
                    <a:pt x="745" y="122"/>
                  </a:lnTo>
                  <a:lnTo>
                    <a:pt x="840" y="123"/>
                  </a:lnTo>
                  <a:lnTo>
                    <a:pt x="840" y="340"/>
                  </a:lnTo>
                  <a:lnTo>
                    <a:pt x="0" y="34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189"/>
            <p:cNvSpPr>
              <a:spLocks noChangeArrowheads="1"/>
            </p:cNvSpPr>
            <p:nvPr/>
          </p:nvSpPr>
          <p:spPr bwMode="hidden">
            <a:xfrm>
              <a:off x="2446" y="3722"/>
              <a:ext cx="1306" cy="142"/>
            </a:xfrm>
            <a:prstGeom prst="rect">
              <a:avLst/>
            </a:prstGeom>
            <a:solidFill>
              <a:srgbClr val="3B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Distance Circle - 10 NM</a:t>
              </a:r>
            </a:p>
          </p:txBody>
        </p:sp>
      </p:grpSp>
      <p:grpSp>
        <p:nvGrpSpPr>
          <p:cNvPr id="2212" name="Group 199"/>
          <p:cNvGrpSpPr>
            <a:grpSpLocks/>
          </p:cNvGrpSpPr>
          <p:nvPr/>
        </p:nvGrpSpPr>
        <p:grpSpPr bwMode="auto">
          <a:xfrm>
            <a:off x="4160838" y="3484563"/>
            <a:ext cx="1635125" cy="735012"/>
            <a:chOff x="1723" y="2184"/>
            <a:chExt cx="1253" cy="563"/>
          </a:xfrm>
        </p:grpSpPr>
        <p:sp>
          <p:nvSpPr>
            <p:cNvPr id="430" name="Freeform 200"/>
            <p:cNvSpPr>
              <a:spLocks/>
            </p:cNvSpPr>
            <p:nvPr/>
          </p:nvSpPr>
          <p:spPr bwMode="hidden">
            <a:xfrm>
              <a:off x="1745" y="2184"/>
              <a:ext cx="1231" cy="539"/>
            </a:xfrm>
            <a:custGeom>
              <a:avLst/>
              <a:gdLst/>
              <a:ahLst/>
              <a:cxnLst>
                <a:cxn ang="0">
                  <a:pos x="0" y="537"/>
                </a:cxn>
                <a:cxn ang="0">
                  <a:pos x="0" y="176"/>
                </a:cxn>
                <a:cxn ang="0">
                  <a:pos x="858" y="174"/>
                </a:cxn>
                <a:cxn ang="0">
                  <a:pos x="1230" y="0"/>
                </a:cxn>
                <a:cxn ang="0">
                  <a:pos x="1024" y="175"/>
                </a:cxn>
                <a:cxn ang="0">
                  <a:pos x="1158" y="176"/>
                </a:cxn>
                <a:cxn ang="0">
                  <a:pos x="1158" y="537"/>
                </a:cxn>
                <a:cxn ang="0">
                  <a:pos x="0" y="537"/>
                </a:cxn>
              </a:cxnLst>
              <a:rect l="0" t="0" r="r" b="b"/>
              <a:pathLst>
                <a:path w="1231" h="538">
                  <a:moveTo>
                    <a:pt x="0" y="537"/>
                  </a:moveTo>
                  <a:lnTo>
                    <a:pt x="0" y="176"/>
                  </a:lnTo>
                  <a:lnTo>
                    <a:pt x="858" y="174"/>
                  </a:lnTo>
                  <a:lnTo>
                    <a:pt x="1230" y="0"/>
                  </a:lnTo>
                  <a:lnTo>
                    <a:pt x="1024" y="175"/>
                  </a:lnTo>
                  <a:lnTo>
                    <a:pt x="1158" y="176"/>
                  </a:lnTo>
                  <a:lnTo>
                    <a:pt x="1158" y="537"/>
                  </a:lnTo>
                  <a:lnTo>
                    <a:pt x="0" y="537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04" name="Rectangle 201"/>
            <p:cNvSpPr>
              <a:spLocks noChangeArrowheads="1"/>
            </p:cNvSpPr>
            <p:nvPr/>
          </p:nvSpPr>
          <p:spPr bwMode="hidden">
            <a:xfrm>
              <a:off x="1723" y="2351"/>
              <a:ext cx="1241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Locator Outer Marker</a:t>
              </a:r>
            </a:p>
          </p:txBody>
        </p:sp>
      </p:grpSp>
      <p:grpSp>
        <p:nvGrpSpPr>
          <p:cNvPr id="2213" name="Group 202"/>
          <p:cNvGrpSpPr>
            <a:grpSpLocks/>
          </p:cNvGrpSpPr>
          <p:nvPr/>
        </p:nvGrpSpPr>
        <p:grpSpPr bwMode="auto">
          <a:xfrm>
            <a:off x="5881688" y="3157538"/>
            <a:ext cx="1192212" cy="984250"/>
            <a:chOff x="3135" y="2427"/>
            <a:chExt cx="914" cy="754"/>
          </a:xfrm>
        </p:grpSpPr>
        <p:sp>
          <p:nvSpPr>
            <p:cNvPr id="433" name="Freeform 203"/>
            <p:cNvSpPr>
              <a:spLocks/>
            </p:cNvSpPr>
            <p:nvPr/>
          </p:nvSpPr>
          <p:spPr bwMode="hidden">
            <a:xfrm>
              <a:off x="3135" y="2427"/>
              <a:ext cx="884" cy="721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0" y="386"/>
                </a:cxn>
                <a:cxn ang="0">
                  <a:pos x="558" y="386"/>
                </a:cxn>
                <a:cxn ang="0">
                  <a:pos x="868" y="0"/>
                </a:cxn>
                <a:cxn ang="0">
                  <a:pos x="783" y="384"/>
                </a:cxn>
                <a:cxn ang="0">
                  <a:pos x="883" y="386"/>
                </a:cxn>
                <a:cxn ang="0">
                  <a:pos x="883" y="720"/>
                </a:cxn>
                <a:cxn ang="0">
                  <a:pos x="0" y="720"/>
                </a:cxn>
              </a:cxnLst>
              <a:rect l="0" t="0" r="r" b="b"/>
              <a:pathLst>
                <a:path w="884" h="721">
                  <a:moveTo>
                    <a:pt x="0" y="720"/>
                  </a:moveTo>
                  <a:lnTo>
                    <a:pt x="0" y="386"/>
                  </a:lnTo>
                  <a:lnTo>
                    <a:pt x="558" y="386"/>
                  </a:lnTo>
                  <a:lnTo>
                    <a:pt x="868" y="0"/>
                  </a:lnTo>
                  <a:lnTo>
                    <a:pt x="783" y="384"/>
                  </a:lnTo>
                  <a:lnTo>
                    <a:pt x="883" y="386"/>
                  </a:lnTo>
                  <a:lnTo>
                    <a:pt x="883" y="720"/>
                  </a:lnTo>
                  <a:lnTo>
                    <a:pt x="0" y="72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02" name="Rectangle 204"/>
            <p:cNvSpPr>
              <a:spLocks noChangeArrowheads="1"/>
            </p:cNvSpPr>
            <p:nvPr/>
          </p:nvSpPr>
          <p:spPr bwMode="hidden">
            <a:xfrm>
              <a:off x="3135" y="2785"/>
              <a:ext cx="91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Approach NAVAID</a:t>
              </a:r>
            </a:p>
          </p:txBody>
        </p:sp>
      </p:grpSp>
      <p:grpSp>
        <p:nvGrpSpPr>
          <p:cNvPr id="2214" name="Group 208"/>
          <p:cNvGrpSpPr>
            <a:grpSpLocks/>
          </p:cNvGrpSpPr>
          <p:nvPr/>
        </p:nvGrpSpPr>
        <p:grpSpPr bwMode="auto">
          <a:xfrm>
            <a:off x="5970588" y="3179763"/>
            <a:ext cx="1133475" cy="604837"/>
            <a:chOff x="3204" y="2442"/>
            <a:chExt cx="870" cy="463"/>
          </a:xfrm>
        </p:grpSpPr>
        <p:sp>
          <p:nvSpPr>
            <p:cNvPr id="439" name="Freeform 209"/>
            <p:cNvSpPr>
              <a:spLocks/>
            </p:cNvSpPr>
            <p:nvPr/>
          </p:nvSpPr>
          <p:spPr bwMode="hidden">
            <a:xfrm>
              <a:off x="3222" y="2442"/>
              <a:ext cx="841" cy="437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218"/>
                </a:cxn>
                <a:cxn ang="0">
                  <a:pos x="531" y="218"/>
                </a:cxn>
                <a:cxn ang="0">
                  <a:pos x="683" y="0"/>
                </a:cxn>
                <a:cxn ang="0">
                  <a:pos x="745" y="217"/>
                </a:cxn>
                <a:cxn ang="0">
                  <a:pos x="840" y="218"/>
                </a:cxn>
                <a:cxn ang="0">
                  <a:pos x="840" y="435"/>
                </a:cxn>
                <a:cxn ang="0">
                  <a:pos x="0" y="435"/>
                </a:cxn>
              </a:cxnLst>
              <a:rect l="0" t="0" r="r" b="b"/>
              <a:pathLst>
                <a:path w="841" h="436">
                  <a:moveTo>
                    <a:pt x="0" y="435"/>
                  </a:moveTo>
                  <a:lnTo>
                    <a:pt x="0" y="218"/>
                  </a:lnTo>
                  <a:lnTo>
                    <a:pt x="531" y="218"/>
                  </a:lnTo>
                  <a:lnTo>
                    <a:pt x="683" y="0"/>
                  </a:lnTo>
                  <a:lnTo>
                    <a:pt x="745" y="217"/>
                  </a:lnTo>
                  <a:lnTo>
                    <a:pt x="840" y="218"/>
                  </a:lnTo>
                  <a:lnTo>
                    <a:pt x="840" y="435"/>
                  </a:lnTo>
                  <a:lnTo>
                    <a:pt x="0" y="435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00" name="Rectangle 210"/>
            <p:cNvSpPr>
              <a:spLocks noChangeArrowheads="1"/>
            </p:cNvSpPr>
            <p:nvPr/>
          </p:nvSpPr>
          <p:spPr bwMode="hidden">
            <a:xfrm>
              <a:off x="3204" y="2672"/>
              <a:ext cx="8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/>
                <a:t>Runways</a:t>
              </a:r>
            </a:p>
          </p:txBody>
        </p:sp>
      </p:grpSp>
      <p:grpSp>
        <p:nvGrpSpPr>
          <p:cNvPr id="2215" name="Group 211"/>
          <p:cNvGrpSpPr>
            <a:grpSpLocks/>
          </p:cNvGrpSpPr>
          <p:nvPr/>
        </p:nvGrpSpPr>
        <p:grpSpPr bwMode="auto">
          <a:xfrm>
            <a:off x="7459663" y="2630488"/>
            <a:ext cx="1349375" cy="539750"/>
            <a:chOff x="4410" y="2341"/>
            <a:chExt cx="1035" cy="414"/>
          </a:xfrm>
        </p:grpSpPr>
        <p:sp>
          <p:nvSpPr>
            <p:cNvPr id="442" name="Freeform 212"/>
            <p:cNvSpPr>
              <a:spLocks/>
            </p:cNvSpPr>
            <p:nvPr/>
          </p:nvSpPr>
          <p:spPr bwMode="hidden">
            <a:xfrm>
              <a:off x="4410" y="2341"/>
              <a:ext cx="946" cy="376"/>
            </a:xfrm>
            <a:custGeom>
              <a:avLst/>
              <a:gdLst/>
              <a:ahLst/>
              <a:cxnLst>
                <a:cxn ang="0">
                  <a:pos x="945" y="375"/>
                </a:cxn>
                <a:cxn ang="0">
                  <a:pos x="158" y="375"/>
                </a:cxn>
                <a:cxn ang="0">
                  <a:pos x="158" y="137"/>
                </a:cxn>
                <a:cxn ang="0">
                  <a:pos x="0" y="134"/>
                </a:cxn>
                <a:cxn ang="0">
                  <a:pos x="151" y="42"/>
                </a:cxn>
                <a:cxn ang="0">
                  <a:pos x="158" y="0"/>
                </a:cxn>
                <a:cxn ang="0">
                  <a:pos x="945" y="0"/>
                </a:cxn>
                <a:cxn ang="0">
                  <a:pos x="945" y="375"/>
                </a:cxn>
              </a:cxnLst>
              <a:rect l="0" t="0" r="r" b="b"/>
              <a:pathLst>
                <a:path w="946" h="376">
                  <a:moveTo>
                    <a:pt x="945" y="375"/>
                  </a:moveTo>
                  <a:lnTo>
                    <a:pt x="158" y="375"/>
                  </a:lnTo>
                  <a:lnTo>
                    <a:pt x="158" y="137"/>
                  </a:lnTo>
                  <a:lnTo>
                    <a:pt x="0" y="134"/>
                  </a:lnTo>
                  <a:lnTo>
                    <a:pt x="151" y="42"/>
                  </a:lnTo>
                  <a:lnTo>
                    <a:pt x="158" y="0"/>
                  </a:lnTo>
                  <a:lnTo>
                    <a:pt x="945" y="0"/>
                  </a:lnTo>
                  <a:lnTo>
                    <a:pt x="945" y="375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8" name="Rectangle 213"/>
            <p:cNvSpPr>
              <a:spLocks noChangeArrowheads="1"/>
            </p:cNvSpPr>
            <p:nvPr/>
          </p:nvSpPr>
          <p:spPr bwMode="hidden">
            <a:xfrm>
              <a:off x="4492" y="2358"/>
              <a:ext cx="953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Missed Approach</a:t>
              </a:r>
            </a:p>
          </p:txBody>
        </p:sp>
      </p:grpSp>
      <p:grpSp>
        <p:nvGrpSpPr>
          <p:cNvPr id="2242" name="Group 214"/>
          <p:cNvGrpSpPr>
            <a:grpSpLocks/>
          </p:cNvGrpSpPr>
          <p:nvPr/>
        </p:nvGrpSpPr>
        <p:grpSpPr bwMode="auto">
          <a:xfrm>
            <a:off x="3798888" y="3200400"/>
            <a:ext cx="1362075" cy="744538"/>
            <a:chOff x="1365" y="960"/>
            <a:chExt cx="1044" cy="570"/>
          </a:xfrm>
        </p:grpSpPr>
        <p:sp>
          <p:nvSpPr>
            <p:cNvPr id="445" name="Freeform 215"/>
            <p:cNvSpPr>
              <a:spLocks/>
            </p:cNvSpPr>
            <p:nvPr/>
          </p:nvSpPr>
          <p:spPr bwMode="hidden">
            <a:xfrm>
              <a:off x="1419" y="960"/>
              <a:ext cx="909" cy="5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73" y="395"/>
                </a:cxn>
                <a:cxn ang="0">
                  <a:pos x="506" y="569"/>
                </a:cxn>
                <a:cxn ang="0">
                  <a:pos x="804" y="396"/>
                </a:cxn>
                <a:cxn ang="0">
                  <a:pos x="909" y="395"/>
                </a:cxn>
                <a:cxn ang="0">
                  <a:pos x="909" y="0"/>
                </a:cxn>
                <a:cxn ang="0">
                  <a:pos x="0" y="0"/>
                </a:cxn>
              </a:cxnLst>
              <a:rect l="0" t="0" r="r" b="b"/>
              <a:pathLst>
                <a:path w="910" h="570">
                  <a:moveTo>
                    <a:pt x="0" y="0"/>
                  </a:moveTo>
                  <a:lnTo>
                    <a:pt x="0" y="395"/>
                  </a:lnTo>
                  <a:lnTo>
                    <a:pt x="573" y="395"/>
                  </a:lnTo>
                  <a:lnTo>
                    <a:pt x="506" y="569"/>
                  </a:lnTo>
                  <a:lnTo>
                    <a:pt x="804" y="396"/>
                  </a:lnTo>
                  <a:lnTo>
                    <a:pt x="909" y="395"/>
                  </a:lnTo>
                  <a:lnTo>
                    <a:pt x="909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6" name="Rectangle 216"/>
            <p:cNvSpPr>
              <a:spLocks noChangeArrowheads="1"/>
            </p:cNvSpPr>
            <p:nvPr/>
          </p:nvSpPr>
          <p:spPr bwMode="hidden">
            <a:xfrm>
              <a:off x="1365" y="1001"/>
              <a:ext cx="1044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Procedure Turn</a:t>
              </a:r>
            </a:p>
          </p:txBody>
        </p:sp>
      </p:grpSp>
      <p:grpSp>
        <p:nvGrpSpPr>
          <p:cNvPr id="2243" name="Group 220"/>
          <p:cNvGrpSpPr>
            <a:grpSpLocks/>
          </p:cNvGrpSpPr>
          <p:nvPr/>
        </p:nvGrpSpPr>
        <p:grpSpPr bwMode="auto">
          <a:xfrm>
            <a:off x="4424363" y="1693863"/>
            <a:ext cx="1733550" cy="517525"/>
            <a:chOff x="1781" y="2327"/>
            <a:chExt cx="1329" cy="397"/>
          </a:xfrm>
        </p:grpSpPr>
        <p:sp>
          <p:nvSpPr>
            <p:cNvPr id="451" name="Freeform 221"/>
            <p:cNvSpPr>
              <a:spLocks/>
            </p:cNvSpPr>
            <p:nvPr/>
          </p:nvSpPr>
          <p:spPr bwMode="hidden">
            <a:xfrm>
              <a:off x="1863" y="2342"/>
              <a:ext cx="1247" cy="357"/>
            </a:xfrm>
            <a:custGeom>
              <a:avLst/>
              <a:gdLst/>
              <a:ahLst/>
              <a:cxnLst>
                <a:cxn ang="0">
                  <a:pos x="0" y="355"/>
                </a:cxn>
                <a:cxn ang="0">
                  <a:pos x="998" y="355"/>
                </a:cxn>
                <a:cxn ang="0">
                  <a:pos x="998" y="130"/>
                </a:cxn>
                <a:cxn ang="0">
                  <a:pos x="1247" y="55"/>
                </a:cxn>
                <a:cxn ang="0">
                  <a:pos x="1002" y="40"/>
                </a:cxn>
                <a:cxn ang="0">
                  <a:pos x="998" y="0"/>
                </a:cxn>
                <a:cxn ang="0">
                  <a:pos x="0" y="0"/>
                </a:cxn>
                <a:cxn ang="0">
                  <a:pos x="0" y="355"/>
                </a:cxn>
              </a:cxnLst>
              <a:rect l="0" t="0" r="r" b="b"/>
              <a:pathLst>
                <a:path w="1248" h="356">
                  <a:moveTo>
                    <a:pt x="0" y="355"/>
                  </a:moveTo>
                  <a:lnTo>
                    <a:pt x="998" y="355"/>
                  </a:lnTo>
                  <a:lnTo>
                    <a:pt x="998" y="130"/>
                  </a:lnTo>
                  <a:lnTo>
                    <a:pt x="1247" y="55"/>
                  </a:lnTo>
                  <a:lnTo>
                    <a:pt x="1002" y="40"/>
                  </a:lnTo>
                  <a:lnTo>
                    <a:pt x="998" y="0"/>
                  </a:lnTo>
                  <a:lnTo>
                    <a:pt x="0" y="0"/>
                  </a:lnTo>
                  <a:lnTo>
                    <a:pt x="0" y="355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4" name="Rectangle 222"/>
            <p:cNvSpPr>
              <a:spLocks noChangeArrowheads="1"/>
            </p:cNvSpPr>
            <p:nvPr/>
          </p:nvSpPr>
          <p:spPr bwMode="hidden">
            <a:xfrm>
              <a:off x="1781" y="2327"/>
              <a:ext cx="1138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Obstruction (MSL)</a:t>
              </a:r>
            </a:p>
          </p:txBody>
        </p:sp>
      </p:grpSp>
      <p:grpSp>
        <p:nvGrpSpPr>
          <p:cNvPr id="2248" name="Group 223"/>
          <p:cNvGrpSpPr>
            <a:grpSpLocks/>
          </p:cNvGrpSpPr>
          <p:nvPr/>
        </p:nvGrpSpPr>
        <p:grpSpPr bwMode="auto">
          <a:xfrm>
            <a:off x="2716382" y="4144551"/>
            <a:ext cx="1198563" cy="439738"/>
            <a:chOff x="769" y="1805"/>
            <a:chExt cx="919" cy="338"/>
          </a:xfrm>
        </p:grpSpPr>
        <p:sp>
          <p:nvSpPr>
            <p:cNvPr id="454" name="Freeform 224"/>
            <p:cNvSpPr>
              <a:spLocks/>
            </p:cNvSpPr>
            <p:nvPr/>
          </p:nvSpPr>
          <p:spPr bwMode="hidden">
            <a:xfrm>
              <a:off x="834" y="1805"/>
              <a:ext cx="790" cy="300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0" y="110"/>
                </a:cxn>
                <a:cxn ang="0">
                  <a:pos x="498" y="110"/>
                </a:cxn>
                <a:cxn ang="0">
                  <a:pos x="673" y="0"/>
                </a:cxn>
                <a:cxn ang="0">
                  <a:pos x="700" y="109"/>
                </a:cxn>
                <a:cxn ang="0">
                  <a:pos x="789" y="110"/>
                </a:cxn>
                <a:cxn ang="0">
                  <a:pos x="789" y="299"/>
                </a:cxn>
                <a:cxn ang="0">
                  <a:pos x="0" y="299"/>
                </a:cxn>
              </a:cxnLst>
              <a:rect l="0" t="0" r="r" b="b"/>
              <a:pathLst>
                <a:path w="790" h="300">
                  <a:moveTo>
                    <a:pt x="0" y="299"/>
                  </a:moveTo>
                  <a:lnTo>
                    <a:pt x="0" y="110"/>
                  </a:lnTo>
                  <a:lnTo>
                    <a:pt x="498" y="110"/>
                  </a:lnTo>
                  <a:lnTo>
                    <a:pt x="673" y="0"/>
                  </a:lnTo>
                  <a:lnTo>
                    <a:pt x="700" y="109"/>
                  </a:lnTo>
                  <a:lnTo>
                    <a:pt x="789" y="110"/>
                  </a:lnTo>
                  <a:lnTo>
                    <a:pt x="789" y="299"/>
                  </a:lnTo>
                  <a:lnTo>
                    <a:pt x="0" y="299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2" name="Rectangle 225"/>
            <p:cNvSpPr>
              <a:spLocks noChangeArrowheads="1"/>
            </p:cNvSpPr>
            <p:nvPr/>
          </p:nvSpPr>
          <p:spPr bwMode="hidden">
            <a:xfrm>
              <a:off x="769" y="1909"/>
              <a:ext cx="91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Localizer</a:t>
              </a:r>
            </a:p>
          </p:txBody>
        </p:sp>
      </p:grpSp>
      <p:grpSp>
        <p:nvGrpSpPr>
          <p:cNvPr id="2249" name="Group 226"/>
          <p:cNvGrpSpPr>
            <a:grpSpLocks/>
          </p:cNvGrpSpPr>
          <p:nvPr/>
        </p:nvGrpSpPr>
        <p:grpSpPr bwMode="auto">
          <a:xfrm>
            <a:off x="3444875" y="3632200"/>
            <a:ext cx="1649413" cy="569913"/>
            <a:chOff x="1112" y="1947"/>
            <a:chExt cx="1264" cy="437"/>
          </a:xfrm>
        </p:grpSpPr>
        <p:sp>
          <p:nvSpPr>
            <p:cNvPr id="457" name="Freeform 227"/>
            <p:cNvSpPr>
              <a:spLocks/>
            </p:cNvSpPr>
            <p:nvPr/>
          </p:nvSpPr>
          <p:spPr bwMode="hidden">
            <a:xfrm>
              <a:off x="1277" y="1947"/>
              <a:ext cx="1099" cy="394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783" y="394"/>
                </a:cxn>
                <a:cxn ang="0">
                  <a:pos x="783" y="169"/>
                </a:cxn>
                <a:cxn ang="0">
                  <a:pos x="1097" y="0"/>
                </a:cxn>
                <a:cxn ang="0">
                  <a:pos x="786" y="79"/>
                </a:cxn>
                <a:cxn ang="0">
                  <a:pos x="783" y="39"/>
                </a:cxn>
                <a:cxn ang="0">
                  <a:pos x="0" y="39"/>
                </a:cxn>
                <a:cxn ang="0">
                  <a:pos x="0" y="394"/>
                </a:cxn>
              </a:cxnLst>
              <a:rect l="0" t="0" r="r" b="b"/>
              <a:pathLst>
                <a:path w="1098" h="395">
                  <a:moveTo>
                    <a:pt x="0" y="394"/>
                  </a:moveTo>
                  <a:lnTo>
                    <a:pt x="783" y="394"/>
                  </a:lnTo>
                  <a:lnTo>
                    <a:pt x="783" y="169"/>
                  </a:lnTo>
                  <a:lnTo>
                    <a:pt x="1097" y="0"/>
                  </a:lnTo>
                  <a:lnTo>
                    <a:pt x="786" y="79"/>
                  </a:lnTo>
                  <a:lnTo>
                    <a:pt x="783" y="39"/>
                  </a:lnTo>
                  <a:lnTo>
                    <a:pt x="0" y="39"/>
                  </a:lnTo>
                  <a:lnTo>
                    <a:pt x="0" y="394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0" name="Rectangle 228"/>
            <p:cNvSpPr>
              <a:spLocks noChangeArrowheads="1"/>
            </p:cNvSpPr>
            <p:nvPr/>
          </p:nvSpPr>
          <p:spPr bwMode="hidden">
            <a:xfrm>
              <a:off x="1112" y="1987"/>
              <a:ext cx="1073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/>
                <a:t>Inbound Course</a:t>
              </a:r>
            </a:p>
          </p:txBody>
        </p:sp>
      </p:grpSp>
      <p:grpSp>
        <p:nvGrpSpPr>
          <p:cNvPr id="2274" name="Group 229"/>
          <p:cNvGrpSpPr>
            <a:grpSpLocks/>
          </p:cNvGrpSpPr>
          <p:nvPr/>
        </p:nvGrpSpPr>
        <p:grpSpPr bwMode="auto">
          <a:xfrm>
            <a:off x="3143250" y="3090863"/>
            <a:ext cx="1208088" cy="784225"/>
            <a:chOff x="981" y="1141"/>
            <a:chExt cx="927" cy="601"/>
          </a:xfrm>
        </p:grpSpPr>
        <p:sp>
          <p:nvSpPr>
            <p:cNvPr id="460" name="Freeform 230"/>
            <p:cNvSpPr>
              <a:spLocks/>
            </p:cNvSpPr>
            <p:nvPr/>
          </p:nvSpPr>
          <p:spPr bwMode="hidden">
            <a:xfrm>
              <a:off x="1016" y="1141"/>
              <a:ext cx="848" cy="6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4"/>
                </a:cxn>
                <a:cxn ang="0">
                  <a:pos x="534" y="394"/>
                </a:cxn>
                <a:cxn ang="0">
                  <a:pos x="586" y="600"/>
                </a:cxn>
                <a:cxn ang="0">
                  <a:pos x="749" y="396"/>
                </a:cxn>
                <a:cxn ang="0">
                  <a:pos x="847" y="394"/>
                </a:cxn>
                <a:cxn ang="0">
                  <a:pos x="847" y="0"/>
                </a:cxn>
                <a:cxn ang="0">
                  <a:pos x="0" y="0"/>
                </a:cxn>
              </a:cxnLst>
              <a:rect l="0" t="0" r="r" b="b"/>
              <a:pathLst>
                <a:path w="848" h="601">
                  <a:moveTo>
                    <a:pt x="0" y="0"/>
                  </a:moveTo>
                  <a:lnTo>
                    <a:pt x="0" y="394"/>
                  </a:lnTo>
                  <a:lnTo>
                    <a:pt x="534" y="394"/>
                  </a:lnTo>
                  <a:lnTo>
                    <a:pt x="586" y="600"/>
                  </a:lnTo>
                  <a:lnTo>
                    <a:pt x="749" y="396"/>
                  </a:lnTo>
                  <a:lnTo>
                    <a:pt x="847" y="394"/>
                  </a:lnTo>
                  <a:lnTo>
                    <a:pt x="847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88" name="Rectangle 231"/>
            <p:cNvSpPr>
              <a:spLocks noChangeArrowheads="1"/>
            </p:cNvSpPr>
            <p:nvPr/>
          </p:nvSpPr>
          <p:spPr bwMode="hidden">
            <a:xfrm>
              <a:off x="981" y="1158"/>
              <a:ext cx="92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/>
                <a:t>Outbound Radial</a:t>
              </a:r>
            </a:p>
          </p:txBody>
        </p:sp>
      </p:grpSp>
      <p:grpSp>
        <p:nvGrpSpPr>
          <p:cNvPr id="2275" name="Group 232"/>
          <p:cNvGrpSpPr>
            <a:grpSpLocks/>
          </p:cNvGrpSpPr>
          <p:nvPr/>
        </p:nvGrpSpPr>
        <p:grpSpPr bwMode="auto">
          <a:xfrm>
            <a:off x="5813425" y="1531938"/>
            <a:ext cx="1735138" cy="517525"/>
            <a:chOff x="3449" y="3306"/>
            <a:chExt cx="1034" cy="534"/>
          </a:xfrm>
        </p:grpSpPr>
        <p:sp>
          <p:nvSpPr>
            <p:cNvPr id="463" name="Freeform 233"/>
            <p:cNvSpPr>
              <a:spLocks/>
            </p:cNvSpPr>
            <p:nvPr/>
          </p:nvSpPr>
          <p:spPr bwMode="hidden">
            <a:xfrm>
              <a:off x="3505" y="3319"/>
              <a:ext cx="978" cy="483"/>
            </a:xfrm>
            <a:custGeom>
              <a:avLst/>
              <a:gdLst/>
              <a:ahLst/>
              <a:cxnLst>
                <a:cxn ang="0">
                  <a:pos x="0" y="482"/>
                </a:cxn>
                <a:cxn ang="0">
                  <a:pos x="690" y="482"/>
                </a:cxn>
                <a:cxn ang="0">
                  <a:pos x="690" y="177"/>
                </a:cxn>
                <a:cxn ang="0">
                  <a:pos x="977" y="221"/>
                </a:cxn>
                <a:cxn ang="0">
                  <a:pos x="693" y="55"/>
                </a:cxn>
                <a:cxn ang="0">
                  <a:pos x="690" y="0"/>
                </a:cxn>
                <a:cxn ang="0">
                  <a:pos x="0" y="0"/>
                </a:cxn>
                <a:cxn ang="0">
                  <a:pos x="0" y="482"/>
                </a:cxn>
              </a:cxnLst>
              <a:rect l="0" t="0" r="r" b="b"/>
              <a:pathLst>
                <a:path w="978" h="483">
                  <a:moveTo>
                    <a:pt x="0" y="482"/>
                  </a:moveTo>
                  <a:lnTo>
                    <a:pt x="690" y="482"/>
                  </a:lnTo>
                  <a:lnTo>
                    <a:pt x="690" y="177"/>
                  </a:lnTo>
                  <a:lnTo>
                    <a:pt x="977" y="221"/>
                  </a:lnTo>
                  <a:lnTo>
                    <a:pt x="693" y="55"/>
                  </a:lnTo>
                  <a:lnTo>
                    <a:pt x="690" y="0"/>
                  </a:lnTo>
                  <a:lnTo>
                    <a:pt x="0" y="0"/>
                  </a:lnTo>
                  <a:lnTo>
                    <a:pt x="0" y="482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86" name="Rectangle 234"/>
            <p:cNvSpPr>
              <a:spLocks noChangeArrowheads="1"/>
            </p:cNvSpPr>
            <p:nvPr/>
          </p:nvSpPr>
          <p:spPr bwMode="hidden">
            <a:xfrm>
              <a:off x="3449" y="3306"/>
              <a:ext cx="801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Transition  Route</a:t>
              </a:r>
            </a:p>
          </p:txBody>
        </p:sp>
      </p:grpSp>
      <p:grpSp>
        <p:nvGrpSpPr>
          <p:cNvPr id="2152" name="Group 132"/>
          <p:cNvGrpSpPr>
            <a:grpSpLocks/>
          </p:cNvGrpSpPr>
          <p:nvPr/>
        </p:nvGrpSpPr>
        <p:grpSpPr bwMode="auto">
          <a:xfrm>
            <a:off x="3286125" y="1731963"/>
            <a:ext cx="1404938" cy="693737"/>
            <a:chOff x="1292" y="1252"/>
            <a:chExt cx="885" cy="437"/>
          </a:xfrm>
        </p:grpSpPr>
        <p:sp>
          <p:nvSpPr>
            <p:cNvPr id="2174" name="Freeform 133"/>
            <p:cNvSpPr>
              <a:spLocks/>
            </p:cNvSpPr>
            <p:nvPr/>
          </p:nvSpPr>
          <p:spPr bwMode="auto">
            <a:xfrm>
              <a:off x="1292" y="1327"/>
              <a:ext cx="792" cy="335"/>
            </a:xfrm>
            <a:custGeom>
              <a:avLst/>
              <a:gdLst>
                <a:gd name="T0" fmla="*/ 293 w 792"/>
                <a:gd name="T1" fmla="*/ 0 h 335"/>
                <a:gd name="T2" fmla="*/ 52 w 792"/>
                <a:gd name="T3" fmla="*/ 1 h 335"/>
                <a:gd name="T4" fmla="*/ 42 w 792"/>
                <a:gd name="T5" fmla="*/ 5 h 335"/>
                <a:gd name="T6" fmla="*/ 34 w 792"/>
                <a:gd name="T7" fmla="*/ 6 h 335"/>
                <a:gd name="T8" fmla="*/ 27 w 792"/>
                <a:gd name="T9" fmla="*/ 12 h 335"/>
                <a:gd name="T10" fmla="*/ 15 w 792"/>
                <a:gd name="T11" fmla="*/ 19 h 335"/>
                <a:gd name="T12" fmla="*/ 6 w 792"/>
                <a:gd name="T13" fmla="*/ 28 h 335"/>
                <a:gd name="T14" fmla="*/ 0 w 792"/>
                <a:gd name="T15" fmla="*/ 44 h 335"/>
                <a:gd name="T16" fmla="*/ 0 w 792"/>
                <a:gd name="T17" fmla="*/ 297 h 335"/>
                <a:gd name="T18" fmla="*/ 7 w 792"/>
                <a:gd name="T19" fmla="*/ 310 h 335"/>
                <a:gd name="T20" fmla="*/ 15 w 792"/>
                <a:gd name="T21" fmla="*/ 321 h 335"/>
                <a:gd name="T22" fmla="*/ 25 w 792"/>
                <a:gd name="T23" fmla="*/ 329 h 335"/>
                <a:gd name="T24" fmla="*/ 36 w 792"/>
                <a:gd name="T25" fmla="*/ 332 h 335"/>
                <a:gd name="T26" fmla="*/ 48 w 792"/>
                <a:gd name="T27" fmla="*/ 335 h 335"/>
                <a:gd name="T28" fmla="*/ 744 w 792"/>
                <a:gd name="T29" fmla="*/ 335 h 335"/>
                <a:gd name="T30" fmla="*/ 754 w 792"/>
                <a:gd name="T31" fmla="*/ 332 h 335"/>
                <a:gd name="T32" fmla="*/ 765 w 792"/>
                <a:gd name="T33" fmla="*/ 329 h 335"/>
                <a:gd name="T34" fmla="*/ 777 w 792"/>
                <a:gd name="T35" fmla="*/ 321 h 335"/>
                <a:gd name="T36" fmla="*/ 784 w 792"/>
                <a:gd name="T37" fmla="*/ 313 h 335"/>
                <a:gd name="T38" fmla="*/ 792 w 792"/>
                <a:gd name="T39" fmla="*/ 295 h 335"/>
                <a:gd name="T40" fmla="*/ 792 w 792"/>
                <a:gd name="T41" fmla="*/ 47 h 335"/>
                <a:gd name="T42" fmla="*/ 789 w 792"/>
                <a:gd name="T43" fmla="*/ 34 h 335"/>
                <a:gd name="T44" fmla="*/ 783 w 792"/>
                <a:gd name="T45" fmla="*/ 24 h 335"/>
                <a:gd name="T46" fmla="*/ 772 w 792"/>
                <a:gd name="T47" fmla="*/ 14 h 335"/>
                <a:gd name="T48" fmla="*/ 757 w 792"/>
                <a:gd name="T49" fmla="*/ 9 h 335"/>
                <a:gd name="T50" fmla="*/ 741 w 792"/>
                <a:gd name="T51" fmla="*/ 4 h 335"/>
                <a:gd name="T52" fmla="*/ 721 w 792"/>
                <a:gd name="T53" fmla="*/ 3 h 335"/>
                <a:gd name="T54" fmla="*/ 467 w 792"/>
                <a:gd name="T55" fmla="*/ 3 h 3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92"/>
                <a:gd name="T85" fmla="*/ 0 h 335"/>
                <a:gd name="T86" fmla="*/ 792 w 792"/>
                <a:gd name="T87" fmla="*/ 335 h 3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92" h="335">
                  <a:moveTo>
                    <a:pt x="293" y="0"/>
                  </a:moveTo>
                  <a:lnTo>
                    <a:pt x="52" y="1"/>
                  </a:lnTo>
                  <a:lnTo>
                    <a:pt x="42" y="5"/>
                  </a:lnTo>
                  <a:lnTo>
                    <a:pt x="34" y="6"/>
                  </a:lnTo>
                  <a:lnTo>
                    <a:pt x="27" y="12"/>
                  </a:lnTo>
                  <a:cubicBezTo>
                    <a:pt x="18" y="14"/>
                    <a:pt x="19" y="17"/>
                    <a:pt x="15" y="19"/>
                  </a:cubicBezTo>
                  <a:lnTo>
                    <a:pt x="6" y="28"/>
                  </a:lnTo>
                  <a:lnTo>
                    <a:pt x="0" y="44"/>
                  </a:lnTo>
                  <a:lnTo>
                    <a:pt x="0" y="297"/>
                  </a:lnTo>
                  <a:lnTo>
                    <a:pt x="7" y="310"/>
                  </a:lnTo>
                  <a:lnTo>
                    <a:pt x="15" y="321"/>
                  </a:lnTo>
                  <a:lnTo>
                    <a:pt x="25" y="329"/>
                  </a:lnTo>
                  <a:lnTo>
                    <a:pt x="36" y="332"/>
                  </a:lnTo>
                  <a:lnTo>
                    <a:pt x="48" y="335"/>
                  </a:lnTo>
                  <a:lnTo>
                    <a:pt x="744" y="335"/>
                  </a:lnTo>
                  <a:lnTo>
                    <a:pt x="754" y="332"/>
                  </a:lnTo>
                  <a:lnTo>
                    <a:pt x="765" y="329"/>
                  </a:lnTo>
                  <a:lnTo>
                    <a:pt x="777" y="321"/>
                  </a:lnTo>
                  <a:lnTo>
                    <a:pt x="784" y="313"/>
                  </a:lnTo>
                  <a:lnTo>
                    <a:pt x="792" y="295"/>
                  </a:lnTo>
                  <a:lnTo>
                    <a:pt x="792" y="47"/>
                  </a:lnTo>
                  <a:lnTo>
                    <a:pt x="789" y="34"/>
                  </a:lnTo>
                  <a:lnTo>
                    <a:pt x="783" y="24"/>
                  </a:lnTo>
                  <a:lnTo>
                    <a:pt x="772" y="14"/>
                  </a:lnTo>
                  <a:lnTo>
                    <a:pt x="757" y="9"/>
                  </a:lnTo>
                  <a:lnTo>
                    <a:pt x="741" y="4"/>
                  </a:lnTo>
                  <a:lnTo>
                    <a:pt x="721" y="3"/>
                  </a:lnTo>
                  <a:lnTo>
                    <a:pt x="467" y="3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Text Box 134"/>
            <p:cNvSpPr txBox="1">
              <a:spLocks noChangeArrowheads="1"/>
            </p:cNvSpPr>
            <p:nvPr/>
          </p:nvSpPr>
          <p:spPr bwMode="auto">
            <a:xfrm>
              <a:off x="1561" y="1252"/>
              <a:ext cx="2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/>
                <a:t>IAF</a:t>
              </a:r>
            </a:p>
          </p:txBody>
        </p:sp>
        <p:sp>
          <p:nvSpPr>
            <p:cNvPr id="2176" name="Text Box 135"/>
            <p:cNvSpPr txBox="1">
              <a:spLocks noChangeArrowheads="1"/>
            </p:cNvSpPr>
            <p:nvPr/>
          </p:nvSpPr>
          <p:spPr bwMode="auto">
            <a:xfrm>
              <a:off x="1294" y="1332"/>
              <a:ext cx="7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/>
                <a:t>     </a:t>
              </a:r>
              <a:r>
                <a:rPr lang="en-US" altLang="en-US" sz="900"/>
                <a:t>FORISTELL</a:t>
              </a:r>
            </a:p>
          </p:txBody>
        </p:sp>
        <p:sp>
          <p:nvSpPr>
            <p:cNvPr id="2177" name="Text Box 136"/>
            <p:cNvSpPr txBox="1">
              <a:spLocks noChangeArrowheads="1"/>
            </p:cNvSpPr>
            <p:nvPr/>
          </p:nvSpPr>
          <p:spPr bwMode="auto">
            <a:xfrm>
              <a:off x="1298" y="1422"/>
              <a:ext cx="54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/>
                <a:t>110.8  FTZ</a:t>
              </a:r>
            </a:p>
          </p:txBody>
        </p:sp>
        <p:sp>
          <p:nvSpPr>
            <p:cNvPr id="2178" name="Text Box 137"/>
            <p:cNvSpPr txBox="1">
              <a:spLocks noChangeArrowheads="1"/>
            </p:cNvSpPr>
            <p:nvPr/>
          </p:nvSpPr>
          <p:spPr bwMode="auto">
            <a:xfrm>
              <a:off x="1441" y="1544"/>
              <a:ext cx="5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/>
                <a:t>Chan 45</a:t>
              </a:r>
            </a:p>
          </p:txBody>
        </p:sp>
        <p:sp>
          <p:nvSpPr>
            <p:cNvPr id="2179" name="Text Box 138"/>
            <p:cNvSpPr txBox="1">
              <a:spLocks noChangeArrowheads="1"/>
            </p:cNvSpPr>
            <p:nvPr/>
          </p:nvSpPr>
          <p:spPr bwMode="auto">
            <a:xfrm>
              <a:off x="1685" y="1281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..  . </a:t>
              </a:r>
            </a:p>
          </p:txBody>
        </p:sp>
        <p:sp>
          <p:nvSpPr>
            <p:cNvPr id="2180" name="Text Box 139"/>
            <p:cNvSpPr txBox="1">
              <a:spLocks noChangeArrowheads="1"/>
            </p:cNvSpPr>
            <p:nvPr/>
          </p:nvSpPr>
          <p:spPr bwMode="auto">
            <a:xfrm>
              <a:off x="1737" y="1369"/>
              <a:ext cx="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/>
                <a:t>   ..</a:t>
              </a:r>
            </a:p>
          </p:txBody>
        </p:sp>
        <p:sp>
          <p:nvSpPr>
            <p:cNvPr id="2181" name="Line 140"/>
            <p:cNvSpPr>
              <a:spLocks noChangeShapeType="1"/>
            </p:cNvSpPr>
            <p:nvPr/>
          </p:nvSpPr>
          <p:spPr bwMode="auto">
            <a:xfrm>
              <a:off x="1756" y="1573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Line 141"/>
            <p:cNvSpPr>
              <a:spLocks noChangeShapeType="1"/>
            </p:cNvSpPr>
            <p:nvPr/>
          </p:nvSpPr>
          <p:spPr bwMode="auto">
            <a:xfrm>
              <a:off x="1756" y="1531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Line 142"/>
            <p:cNvSpPr>
              <a:spLocks noChangeShapeType="1"/>
            </p:cNvSpPr>
            <p:nvPr/>
          </p:nvSpPr>
          <p:spPr bwMode="auto">
            <a:xfrm>
              <a:off x="1851" y="1573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Line 143"/>
            <p:cNvSpPr>
              <a:spLocks noChangeShapeType="1"/>
            </p:cNvSpPr>
            <p:nvPr/>
          </p:nvSpPr>
          <p:spPr bwMode="auto">
            <a:xfrm>
              <a:off x="1850" y="1478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" name="Line 149"/>
          <p:cNvSpPr>
            <a:spLocks noChangeShapeType="1"/>
          </p:cNvSpPr>
          <p:nvPr/>
        </p:nvSpPr>
        <p:spPr bwMode="auto">
          <a:xfrm>
            <a:off x="3716338" y="2390775"/>
            <a:ext cx="198437" cy="4254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" name="Line 39"/>
          <p:cNvSpPr>
            <a:spLocks noChangeShapeType="1"/>
          </p:cNvSpPr>
          <p:nvPr/>
        </p:nvSpPr>
        <p:spPr bwMode="auto">
          <a:xfrm flipH="1" flipV="1">
            <a:off x="7008813" y="3162300"/>
            <a:ext cx="661987" cy="295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5" name="Group 40"/>
          <p:cNvGrpSpPr>
            <a:grpSpLocks/>
          </p:cNvGrpSpPr>
          <p:nvPr/>
        </p:nvGrpSpPr>
        <p:grpSpPr bwMode="auto">
          <a:xfrm>
            <a:off x="7381875" y="3298825"/>
            <a:ext cx="1452563" cy="703263"/>
            <a:chOff x="4524" y="2413"/>
            <a:chExt cx="915" cy="443"/>
          </a:xfrm>
        </p:grpSpPr>
        <p:sp>
          <p:nvSpPr>
            <p:cNvPr id="2166" name="AutoShape 41"/>
            <p:cNvSpPr>
              <a:spLocks noChangeArrowheads="1"/>
            </p:cNvSpPr>
            <p:nvPr/>
          </p:nvSpPr>
          <p:spPr bwMode="auto">
            <a:xfrm>
              <a:off x="4544" y="2445"/>
              <a:ext cx="736" cy="36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67" name="Text Box 45"/>
            <p:cNvSpPr txBox="1">
              <a:spLocks noChangeArrowheads="1"/>
            </p:cNvSpPr>
            <p:nvPr/>
          </p:nvSpPr>
          <p:spPr bwMode="auto">
            <a:xfrm>
              <a:off x="4912" y="2468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…</a:t>
              </a:r>
            </a:p>
          </p:txBody>
        </p:sp>
        <p:sp>
          <p:nvSpPr>
            <p:cNvPr id="2168" name="Text Box 46"/>
            <p:cNvSpPr txBox="1">
              <a:spLocks noChangeArrowheads="1"/>
            </p:cNvSpPr>
            <p:nvPr/>
          </p:nvSpPr>
          <p:spPr bwMode="auto">
            <a:xfrm>
              <a:off x="4918" y="2518"/>
              <a:ext cx="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..</a:t>
              </a:r>
            </a:p>
          </p:txBody>
        </p:sp>
        <p:sp>
          <p:nvSpPr>
            <p:cNvPr id="2169" name="Text Box 47"/>
            <p:cNvSpPr txBox="1">
              <a:spLocks noChangeArrowheads="1"/>
            </p:cNvSpPr>
            <p:nvPr/>
          </p:nvSpPr>
          <p:spPr bwMode="auto">
            <a:xfrm>
              <a:off x="4915" y="2568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…</a:t>
              </a:r>
            </a:p>
          </p:txBody>
        </p:sp>
        <p:sp>
          <p:nvSpPr>
            <p:cNvPr id="2170" name="Text Box 42"/>
            <p:cNvSpPr txBox="1">
              <a:spLocks noChangeArrowheads="1"/>
            </p:cNvSpPr>
            <p:nvPr/>
          </p:nvSpPr>
          <p:spPr bwMode="auto">
            <a:xfrm>
              <a:off x="4524" y="2459"/>
              <a:ext cx="7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dirty="0"/>
                <a:t>LOCALIZER </a:t>
              </a:r>
              <a:r>
                <a:rPr lang="en-US" altLang="en-US" sz="900" u="sng" dirty="0"/>
                <a:t>110.55</a:t>
              </a:r>
            </a:p>
            <a:p>
              <a:pPr eaLnBrk="1" hangingPunct="1"/>
              <a:r>
                <a:rPr lang="en-US" altLang="en-US" sz="900" dirty="0"/>
                <a:t>     I-SUS</a:t>
              </a:r>
            </a:p>
          </p:txBody>
        </p:sp>
        <p:sp>
          <p:nvSpPr>
            <p:cNvPr id="2171" name="Line 43"/>
            <p:cNvSpPr>
              <a:spLocks noChangeShapeType="1"/>
            </p:cNvSpPr>
            <p:nvPr/>
          </p:nvSpPr>
          <p:spPr bwMode="auto">
            <a:xfrm>
              <a:off x="4918" y="2651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Text Box 44"/>
            <p:cNvSpPr txBox="1">
              <a:spLocks noChangeArrowheads="1"/>
            </p:cNvSpPr>
            <p:nvPr/>
          </p:nvSpPr>
          <p:spPr bwMode="auto">
            <a:xfrm>
              <a:off x="4918" y="241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/>
                <a:t>..</a:t>
              </a:r>
            </a:p>
          </p:txBody>
        </p:sp>
        <p:sp>
          <p:nvSpPr>
            <p:cNvPr id="2173" name="Line 48"/>
            <p:cNvSpPr>
              <a:spLocks noChangeShapeType="1"/>
            </p:cNvSpPr>
            <p:nvPr/>
          </p:nvSpPr>
          <p:spPr bwMode="auto">
            <a:xfrm>
              <a:off x="5113" y="2718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86" name="Group 178"/>
          <p:cNvGrpSpPr>
            <a:grpSpLocks/>
          </p:cNvGrpSpPr>
          <p:nvPr/>
        </p:nvGrpSpPr>
        <p:grpSpPr bwMode="auto">
          <a:xfrm>
            <a:off x="2384425" y="588963"/>
            <a:ext cx="1366838" cy="730250"/>
            <a:chOff x="3436" y="3282"/>
            <a:chExt cx="1047" cy="560"/>
          </a:xfrm>
        </p:grpSpPr>
        <p:sp>
          <p:nvSpPr>
            <p:cNvPr id="409" name="Freeform 179"/>
            <p:cNvSpPr>
              <a:spLocks/>
            </p:cNvSpPr>
            <p:nvPr/>
          </p:nvSpPr>
          <p:spPr bwMode="hidden">
            <a:xfrm>
              <a:off x="3505" y="3320"/>
              <a:ext cx="978" cy="483"/>
            </a:xfrm>
            <a:custGeom>
              <a:avLst/>
              <a:gdLst/>
              <a:ahLst/>
              <a:cxnLst>
                <a:cxn ang="0">
                  <a:pos x="0" y="482"/>
                </a:cxn>
                <a:cxn ang="0">
                  <a:pos x="690" y="482"/>
                </a:cxn>
                <a:cxn ang="0">
                  <a:pos x="690" y="177"/>
                </a:cxn>
                <a:cxn ang="0">
                  <a:pos x="977" y="221"/>
                </a:cxn>
                <a:cxn ang="0">
                  <a:pos x="693" y="55"/>
                </a:cxn>
                <a:cxn ang="0">
                  <a:pos x="690" y="0"/>
                </a:cxn>
                <a:cxn ang="0">
                  <a:pos x="0" y="0"/>
                </a:cxn>
                <a:cxn ang="0">
                  <a:pos x="0" y="482"/>
                </a:cxn>
              </a:cxnLst>
              <a:rect l="0" t="0" r="r" b="b"/>
              <a:pathLst>
                <a:path w="978" h="483">
                  <a:moveTo>
                    <a:pt x="0" y="482"/>
                  </a:moveTo>
                  <a:lnTo>
                    <a:pt x="690" y="482"/>
                  </a:lnTo>
                  <a:lnTo>
                    <a:pt x="690" y="177"/>
                  </a:lnTo>
                  <a:lnTo>
                    <a:pt x="977" y="221"/>
                  </a:lnTo>
                  <a:lnTo>
                    <a:pt x="693" y="55"/>
                  </a:lnTo>
                  <a:lnTo>
                    <a:pt x="690" y="0"/>
                  </a:lnTo>
                  <a:lnTo>
                    <a:pt x="0" y="0"/>
                  </a:lnTo>
                  <a:lnTo>
                    <a:pt x="0" y="482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65" name="Rectangle 180"/>
            <p:cNvSpPr>
              <a:spLocks noChangeArrowheads="1"/>
            </p:cNvSpPr>
            <p:nvPr/>
          </p:nvSpPr>
          <p:spPr bwMode="hidden">
            <a:xfrm>
              <a:off x="3436" y="3282"/>
              <a:ext cx="859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Minimum Safe Altitude</a:t>
              </a:r>
            </a:p>
          </p:txBody>
        </p:sp>
      </p:grpSp>
      <p:grpSp>
        <p:nvGrpSpPr>
          <p:cNvPr id="2287" name="Group 217"/>
          <p:cNvGrpSpPr>
            <a:grpSpLocks/>
          </p:cNvGrpSpPr>
          <p:nvPr/>
        </p:nvGrpSpPr>
        <p:grpSpPr bwMode="auto">
          <a:xfrm>
            <a:off x="6169025" y="3849688"/>
            <a:ext cx="1681163" cy="1027112"/>
            <a:chOff x="1024" y="3139"/>
            <a:chExt cx="1289" cy="788"/>
          </a:xfrm>
        </p:grpSpPr>
        <p:sp>
          <p:nvSpPr>
            <p:cNvPr id="448" name="Freeform 218"/>
            <p:cNvSpPr>
              <a:spLocks/>
            </p:cNvSpPr>
            <p:nvPr/>
          </p:nvSpPr>
          <p:spPr bwMode="hidden">
            <a:xfrm>
              <a:off x="1112" y="3139"/>
              <a:ext cx="1201" cy="751"/>
            </a:xfrm>
            <a:custGeom>
              <a:avLst/>
              <a:gdLst/>
              <a:ahLst/>
              <a:cxnLst>
                <a:cxn ang="0">
                  <a:pos x="0" y="750"/>
                </a:cxn>
                <a:cxn ang="0">
                  <a:pos x="0" y="249"/>
                </a:cxn>
                <a:cxn ang="0">
                  <a:pos x="668" y="249"/>
                </a:cxn>
                <a:cxn ang="0">
                  <a:pos x="1200" y="0"/>
                </a:cxn>
                <a:cxn ang="0">
                  <a:pos x="938" y="245"/>
                </a:cxn>
                <a:cxn ang="0">
                  <a:pos x="1056" y="249"/>
                </a:cxn>
                <a:cxn ang="0">
                  <a:pos x="1056" y="750"/>
                </a:cxn>
                <a:cxn ang="0">
                  <a:pos x="0" y="750"/>
                </a:cxn>
              </a:cxnLst>
              <a:rect l="0" t="0" r="r" b="b"/>
              <a:pathLst>
                <a:path w="1201" h="751">
                  <a:moveTo>
                    <a:pt x="0" y="750"/>
                  </a:moveTo>
                  <a:lnTo>
                    <a:pt x="0" y="249"/>
                  </a:lnTo>
                  <a:lnTo>
                    <a:pt x="668" y="249"/>
                  </a:lnTo>
                  <a:lnTo>
                    <a:pt x="1200" y="0"/>
                  </a:lnTo>
                  <a:lnTo>
                    <a:pt x="938" y="245"/>
                  </a:lnTo>
                  <a:lnTo>
                    <a:pt x="1056" y="249"/>
                  </a:lnTo>
                  <a:lnTo>
                    <a:pt x="1056" y="750"/>
                  </a:lnTo>
                  <a:lnTo>
                    <a:pt x="0" y="75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63" name="Rectangle 219"/>
            <p:cNvSpPr>
              <a:spLocks noChangeArrowheads="1"/>
            </p:cNvSpPr>
            <p:nvPr/>
          </p:nvSpPr>
          <p:spPr bwMode="hidden">
            <a:xfrm>
              <a:off x="1024" y="3367"/>
              <a:ext cx="124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/>
                <a:t>Navigation Frequency Information</a:t>
              </a:r>
            </a:p>
          </p:txBody>
        </p:sp>
      </p:grpSp>
      <p:grpSp>
        <p:nvGrpSpPr>
          <p:cNvPr id="2288" name="Group 205"/>
          <p:cNvGrpSpPr>
            <a:grpSpLocks/>
          </p:cNvGrpSpPr>
          <p:nvPr/>
        </p:nvGrpSpPr>
        <p:grpSpPr bwMode="auto">
          <a:xfrm>
            <a:off x="2646363" y="1885950"/>
            <a:ext cx="1243012" cy="912813"/>
            <a:chOff x="3772" y="728"/>
            <a:chExt cx="954" cy="699"/>
          </a:xfrm>
        </p:grpSpPr>
        <p:sp>
          <p:nvSpPr>
            <p:cNvPr id="436" name="Freeform 206"/>
            <p:cNvSpPr>
              <a:spLocks/>
            </p:cNvSpPr>
            <p:nvPr/>
          </p:nvSpPr>
          <p:spPr bwMode="hidden">
            <a:xfrm>
              <a:off x="3850" y="735"/>
              <a:ext cx="790" cy="6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1"/>
                </a:cxn>
                <a:cxn ang="0">
                  <a:pos x="498" y="481"/>
                </a:cxn>
                <a:cxn ang="0">
                  <a:pos x="617" y="789"/>
                </a:cxn>
                <a:cxn ang="0">
                  <a:pos x="700" y="485"/>
                </a:cxn>
                <a:cxn ang="0">
                  <a:pos x="789" y="481"/>
                </a:cxn>
                <a:cxn ang="0">
                  <a:pos x="789" y="0"/>
                </a:cxn>
                <a:cxn ang="0">
                  <a:pos x="0" y="0"/>
                </a:cxn>
              </a:cxnLst>
              <a:rect l="0" t="0" r="r" b="b"/>
              <a:pathLst>
                <a:path w="790" h="790">
                  <a:moveTo>
                    <a:pt x="0" y="0"/>
                  </a:moveTo>
                  <a:lnTo>
                    <a:pt x="0" y="481"/>
                  </a:lnTo>
                  <a:lnTo>
                    <a:pt x="498" y="481"/>
                  </a:lnTo>
                  <a:lnTo>
                    <a:pt x="617" y="789"/>
                  </a:lnTo>
                  <a:lnTo>
                    <a:pt x="700" y="485"/>
                  </a:lnTo>
                  <a:lnTo>
                    <a:pt x="789" y="481"/>
                  </a:lnTo>
                  <a:lnTo>
                    <a:pt x="789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61" name="Rectangle 207"/>
            <p:cNvSpPr>
              <a:spLocks noChangeArrowheads="1"/>
            </p:cNvSpPr>
            <p:nvPr/>
          </p:nvSpPr>
          <p:spPr bwMode="hidden">
            <a:xfrm>
              <a:off x="3772" y="728"/>
              <a:ext cx="95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/>
                <a:t>Holding Pattern</a:t>
              </a:r>
            </a:p>
          </p:txBody>
        </p:sp>
      </p:grpSp>
      <p:pic>
        <p:nvPicPr>
          <p:cNvPr id="235" name="Picture 2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  <p:sp>
        <p:nvSpPr>
          <p:cNvPr id="2151" name="Title 1"/>
          <p:cNvSpPr>
            <a:spLocks noGrp="1"/>
          </p:cNvSpPr>
          <p:nvPr>
            <p:ph type="title" idx="4294967295"/>
          </p:nvPr>
        </p:nvSpPr>
        <p:spPr>
          <a:xfrm>
            <a:off x="88158" y="344488"/>
            <a:ext cx="8472488" cy="609600"/>
          </a:xfrm>
        </p:spPr>
        <p:txBody>
          <a:bodyPr/>
          <a:lstStyle/>
          <a:p>
            <a:r>
              <a:rPr lang="en-US" altLang="en-US" dirty="0" err="1"/>
              <a:t>Planview</a:t>
            </a:r>
            <a:endParaRPr lang="en-US" altLang="en-US" dirty="0"/>
          </a:p>
        </p:txBody>
      </p:sp>
      <p:grpSp>
        <p:nvGrpSpPr>
          <p:cNvPr id="236" name="Group 211"/>
          <p:cNvGrpSpPr>
            <a:grpSpLocks/>
          </p:cNvGrpSpPr>
          <p:nvPr/>
        </p:nvGrpSpPr>
        <p:grpSpPr bwMode="auto">
          <a:xfrm>
            <a:off x="6216073" y="815990"/>
            <a:ext cx="1349375" cy="546269"/>
            <a:chOff x="4410" y="2341"/>
            <a:chExt cx="1035" cy="419"/>
          </a:xfrm>
        </p:grpSpPr>
        <p:sp>
          <p:nvSpPr>
            <p:cNvPr id="237" name="Freeform 212"/>
            <p:cNvSpPr>
              <a:spLocks/>
            </p:cNvSpPr>
            <p:nvPr/>
          </p:nvSpPr>
          <p:spPr bwMode="hidden">
            <a:xfrm>
              <a:off x="4410" y="2341"/>
              <a:ext cx="946" cy="376"/>
            </a:xfrm>
            <a:custGeom>
              <a:avLst/>
              <a:gdLst/>
              <a:ahLst/>
              <a:cxnLst>
                <a:cxn ang="0">
                  <a:pos x="945" y="375"/>
                </a:cxn>
                <a:cxn ang="0">
                  <a:pos x="158" y="375"/>
                </a:cxn>
                <a:cxn ang="0">
                  <a:pos x="158" y="137"/>
                </a:cxn>
                <a:cxn ang="0">
                  <a:pos x="0" y="134"/>
                </a:cxn>
                <a:cxn ang="0">
                  <a:pos x="151" y="42"/>
                </a:cxn>
                <a:cxn ang="0">
                  <a:pos x="158" y="0"/>
                </a:cxn>
                <a:cxn ang="0">
                  <a:pos x="945" y="0"/>
                </a:cxn>
                <a:cxn ang="0">
                  <a:pos x="945" y="375"/>
                </a:cxn>
              </a:cxnLst>
              <a:rect l="0" t="0" r="r" b="b"/>
              <a:pathLst>
                <a:path w="946" h="376">
                  <a:moveTo>
                    <a:pt x="945" y="375"/>
                  </a:moveTo>
                  <a:lnTo>
                    <a:pt x="158" y="375"/>
                  </a:lnTo>
                  <a:lnTo>
                    <a:pt x="158" y="137"/>
                  </a:lnTo>
                  <a:lnTo>
                    <a:pt x="0" y="134"/>
                  </a:lnTo>
                  <a:lnTo>
                    <a:pt x="151" y="42"/>
                  </a:lnTo>
                  <a:lnTo>
                    <a:pt x="158" y="0"/>
                  </a:lnTo>
                  <a:lnTo>
                    <a:pt x="945" y="0"/>
                  </a:lnTo>
                  <a:lnTo>
                    <a:pt x="945" y="375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8" name="Rectangle 213"/>
            <p:cNvSpPr>
              <a:spLocks noChangeArrowheads="1"/>
            </p:cNvSpPr>
            <p:nvPr/>
          </p:nvSpPr>
          <p:spPr bwMode="hidden">
            <a:xfrm>
              <a:off x="4492" y="2358"/>
              <a:ext cx="953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Mileage Information</a:t>
              </a:r>
            </a:p>
          </p:txBody>
        </p:sp>
      </p:grpSp>
      <p:grpSp>
        <p:nvGrpSpPr>
          <p:cNvPr id="242" name="Group 211"/>
          <p:cNvGrpSpPr>
            <a:grpSpLocks/>
          </p:cNvGrpSpPr>
          <p:nvPr/>
        </p:nvGrpSpPr>
        <p:grpSpPr bwMode="auto">
          <a:xfrm>
            <a:off x="5156797" y="2468381"/>
            <a:ext cx="1349375" cy="546269"/>
            <a:chOff x="4410" y="2341"/>
            <a:chExt cx="1035" cy="419"/>
          </a:xfrm>
        </p:grpSpPr>
        <p:sp>
          <p:nvSpPr>
            <p:cNvPr id="243" name="Freeform 212"/>
            <p:cNvSpPr>
              <a:spLocks/>
            </p:cNvSpPr>
            <p:nvPr/>
          </p:nvSpPr>
          <p:spPr bwMode="hidden">
            <a:xfrm>
              <a:off x="4410" y="2341"/>
              <a:ext cx="946" cy="376"/>
            </a:xfrm>
            <a:custGeom>
              <a:avLst/>
              <a:gdLst/>
              <a:ahLst/>
              <a:cxnLst>
                <a:cxn ang="0">
                  <a:pos x="945" y="375"/>
                </a:cxn>
                <a:cxn ang="0">
                  <a:pos x="158" y="375"/>
                </a:cxn>
                <a:cxn ang="0">
                  <a:pos x="158" y="137"/>
                </a:cxn>
                <a:cxn ang="0">
                  <a:pos x="0" y="134"/>
                </a:cxn>
                <a:cxn ang="0">
                  <a:pos x="151" y="42"/>
                </a:cxn>
                <a:cxn ang="0">
                  <a:pos x="158" y="0"/>
                </a:cxn>
                <a:cxn ang="0">
                  <a:pos x="945" y="0"/>
                </a:cxn>
                <a:cxn ang="0">
                  <a:pos x="945" y="375"/>
                </a:cxn>
              </a:cxnLst>
              <a:rect l="0" t="0" r="r" b="b"/>
              <a:pathLst>
                <a:path w="946" h="376">
                  <a:moveTo>
                    <a:pt x="945" y="375"/>
                  </a:moveTo>
                  <a:lnTo>
                    <a:pt x="158" y="375"/>
                  </a:lnTo>
                  <a:lnTo>
                    <a:pt x="158" y="137"/>
                  </a:lnTo>
                  <a:lnTo>
                    <a:pt x="0" y="134"/>
                  </a:lnTo>
                  <a:lnTo>
                    <a:pt x="151" y="42"/>
                  </a:lnTo>
                  <a:lnTo>
                    <a:pt x="158" y="0"/>
                  </a:lnTo>
                  <a:lnTo>
                    <a:pt x="945" y="0"/>
                  </a:lnTo>
                  <a:lnTo>
                    <a:pt x="945" y="375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4" name="Rectangle 213"/>
            <p:cNvSpPr>
              <a:spLocks noChangeArrowheads="1"/>
            </p:cNvSpPr>
            <p:nvPr/>
          </p:nvSpPr>
          <p:spPr bwMode="hidden">
            <a:xfrm>
              <a:off x="4492" y="2358"/>
              <a:ext cx="953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Altitude Information</a:t>
              </a:r>
            </a:p>
          </p:txBody>
        </p:sp>
      </p:grpSp>
      <p:grpSp>
        <p:nvGrpSpPr>
          <p:cNvPr id="248" name="Group 190"/>
          <p:cNvGrpSpPr>
            <a:grpSpLocks/>
          </p:cNvGrpSpPr>
          <p:nvPr/>
        </p:nvGrpSpPr>
        <p:grpSpPr bwMode="auto">
          <a:xfrm>
            <a:off x="2268538" y="4435475"/>
            <a:ext cx="1200150" cy="825500"/>
            <a:chOff x="192" y="3406"/>
            <a:chExt cx="920" cy="633"/>
          </a:xfrm>
        </p:grpSpPr>
        <p:sp>
          <p:nvSpPr>
            <p:cNvPr id="249" name="Freeform 191"/>
            <p:cNvSpPr>
              <a:spLocks/>
            </p:cNvSpPr>
            <p:nvPr/>
          </p:nvSpPr>
          <p:spPr bwMode="hidden">
            <a:xfrm>
              <a:off x="211" y="3406"/>
              <a:ext cx="836" cy="6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7"/>
                </a:cxn>
                <a:cxn ang="0">
                  <a:pos x="530" y="427"/>
                </a:cxn>
                <a:cxn ang="0">
                  <a:pos x="688" y="632"/>
                </a:cxn>
                <a:cxn ang="0">
                  <a:pos x="744" y="430"/>
                </a:cxn>
                <a:cxn ang="0">
                  <a:pos x="838" y="427"/>
                </a:cxn>
                <a:cxn ang="0">
                  <a:pos x="838" y="0"/>
                </a:cxn>
                <a:cxn ang="0">
                  <a:pos x="0" y="0"/>
                </a:cxn>
              </a:cxnLst>
              <a:rect l="0" t="0" r="r" b="b"/>
              <a:pathLst>
                <a:path w="839" h="633">
                  <a:moveTo>
                    <a:pt x="0" y="0"/>
                  </a:moveTo>
                  <a:lnTo>
                    <a:pt x="0" y="427"/>
                  </a:lnTo>
                  <a:lnTo>
                    <a:pt x="530" y="427"/>
                  </a:lnTo>
                  <a:lnTo>
                    <a:pt x="688" y="632"/>
                  </a:lnTo>
                  <a:lnTo>
                    <a:pt x="744" y="430"/>
                  </a:lnTo>
                  <a:lnTo>
                    <a:pt x="838" y="427"/>
                  </a:lnTo>
                  <a:lnTo>
                    <a:pt x="838" y="0"/>
                  </a:lnTo>
                  <a:lnTo>
                    <a:pt x="0" y="0"/>
                  </a:lnTo>
                </a:path>
              </a:pathLst>
            </a:custGeom>
            <a:solidFill>
              <a:srgbClr val="3BCCFF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0" name="Rectangle 192"/>
            <p:cNvSpPr>
              <a:spLocks noChangeArrowheads="1"/>
            </p:cNvSpPr>
            <p:nvPr/>
          </p:nvSpPr>
          <p:spPr bwMode="hidden">
            <a:xfrm>
              <a:off x="192" y="3438"/>
              <a:ext cx="920" cy="396"/>
            </a:xfrm>
            <a:prstGeom prst="rect">
              <a:avLst/>
            </a:prstGeom>
            <a:solidFill>
              <a:srgbClr val="3B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i="1" dirty="0"/>
                <a:t>IAP Notes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8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52C8C3-CEB4-4887-8F4C-E5B8600BF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93" y="1011846"/>
            <a:ext cx="4516415" cy="49635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9850" y="2765765"/>
            <a:ext cx="2769305" cy="1425377"/>
            <a:chOff x="0" y="1782"/>
            <a:chExt cx="1827" cy="941"/>
          </a:xfrm>
        </p:grpSpPr>
        <p:sp>
          <p:nvSpPr>
            <p:cNvPr id="3096" name="Freeform 21"/>
            <p:cNvSpPr>
              <a:spLocks/>
            </p:cNvSpPr>
            <p:nvPr/>
          </p:nvSpPr>
          <p:spPr bwMode="auto">
            <a:xfrm rot="18746097">
              <a:off x="1434" y="1931"/>
              <a:ext cx="542" cy="244"/>
            </a:xfrm>
            <a:custGeom>
              <a:avLst/>
              <a:gdLst>
                <a:gd name="T0" fmla="*/ 0 w 407"/>
                <a:gd name="T1" fmla="*/ 0 h 181"/>
                <a:gd name="T2" fmla="*/ 2197522 w 407"/>
                <a:gd name="T3" fmla="*/ 1411764 h 181"/>
                <a:gd name="T4" fmla="*/ 0 60000 65536"/>
                <a:gd name="T5" fmla="*/ 0 60000 65536"/>
                <a:gd name="T6" fmla="*/ 0 w 407"/>
                <a:gd name="T7" fmla="*/ 0 h 181"/>
                <a:gd name="T8" fmla="*/ 407 w 407"/>
                <a:gd name="T9" fmla="*/ 181 h 1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7" h="181">
                  <a:moveTo>
                    <a:pt x="0" y="0"/>
                  </a:moveTo>
                  <a:lnTo>
                    <a:pt x="407" y="181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Oval 19"/>
            <p:cNvSpPr>
              <a:spLocks noChangeArrowheads="1"/>
            </p:cNvSpPr>
            <p:nvPr/>
          </p:nvSpPr>
          <p:spPr bwMode="auto">
            <a:xfrm>
              <a:off x="0" y="1872"/>
              <a:ext cx="1488" cy="851"/>
            </a:xfrm>
            <a:prstGeom prst="ellipse">
              <a:avLst/>
            </a:prstGeom>
            <a:solidFill>
              <a:srgbClr val="3BCCFF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3095" name="Text Box 20"/>
            <p:cNvSpPr txBox="1">
              <a:spLocks noChangeArrowheads="1"/>
            </p:cNvSpPr>
            <p:nvPr/>
          </p:nvSpPr>
          <p:spPr bwMode="auto">
            <a:xfrm>
              <a:off x="0" y="2025"/>
              <a:ext cx="1461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 dirty="0"/>
                <a:t>Minimum Altitude </a:t>
              </a:r>
              <a:br>
                <a:rPr lang="en-US" altLang="en-US" sz="1400" b="1" dirty="0"/>
              </a:br>
              <a:r>
                <a:rPr lang="en-US" altLang="en-US" sz="1400" b="1" dirty="0"/>
                <a:t>in the Northern Portion of the Area</a:t>
              </a:r>
            </a:p>
          </p:txBody>
        </p:sp>
      </p:grpSp>
      <p:sp>
        <p:nvSpPr>
          <p:cNvPr id="3089" name="Title 1"/>
          <p:cNvSpPr>
            <a:spLocks noGrp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/>
              <a:t>Minimum Safe Altitude (MSA)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963530" y="4183059"/>
            <a:ext cx="3104271" cy="1289050"/>
            <a:chOff x="3712" y="2644"/>
            <a:chExt cx="2048" cy="851"/>
          </a:xfrm>
          <a:solidFill>
            <a:srgbClr val="3BCCFF"/>
          </a:solidFill>
        </p:grpSpPr>
        <p:sp>
          <p:nvSpPr>
            <p:cNvPr id="3093" name="Freeform 25"/>
            <p:cNvSpPr>
              <a:spLocks/>
            </p:cNvSpPr>
            <p:nvPr/>
          </p:nvSpPr>
          <p:spPr bwMode="auto">
            <a:xfrm rot="9340052">
              <a:off x="3712" y="2892"/>
              <a:ext cx="585" cy="298"/>
            </a:xfrm>
            <a:custGeom>
              <a:avLst/>
              <a:gdLst>
                <a:gd name="T0" fmla="*/ 0 w 407"/>
                <a:gd name="T1" fmla="*/ 0 h 181"/>
                <a:gd name="T2" fmla="*/ 21706989 w 407"/>
                <a:gd name="T3" fmla="*/ 567481584 h 181"/>
                <a:gd name="T4" fmla="*/ 0 60000 65536"/>
                <a:gd name="T5" fmla="*/ 0 60000 65536"/>
                <a:gd name="T6" fmla="*/ 0 w 407"/>
                <a:gd name="T7" fmla="*/ 0 h 181"/>
                <a:gd name="T8" fmla="*/ 407 w 407"/>
                <a:gd name="T9" fmla="*/ 181 h 1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7" h="181">
                  <a:moveTo>
                    <a:pt x="0" y="0"/>
                  </a:moveTo>
                  <a:lnTo>
                    <a:pt x="407" y="181"/>
                  </a:lnTo>
                </a:path>
              </a:pathLst>
            </a:custGeom>
            <a:grpFill/>
            <a:ln w="38100">
              <a:solidFill>
                <a:srgbClr val="00B0F0"/>
              </a:solidFill>
              <a:round/>
              <a:headEnd type="none" w="sm" len="sm"/>
              <a:tailEnd type="triangle" w="med" len="med"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3091" name="Oval 23"/>
            <p:cNvSpPr>
              <a:spLocks noChangeArrowheads="1"/>
            </p:cNvSpPr>
            <p:nvPr/>
          </p:nvSpPr>
          <p:spPr bwMode="auto">
            <a:xfrm>
              <a:off x="4272" y="2644"/>
              <a:ext cx="1488" cy="851"/>
            </a:xfrm>
            <a:prstGeom prst="ellipse">
              <a:avLst/>
            </a:prstGeom>
            <a:grp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 dirty="0"/>
            </a:p>
          </p:txBody>
        </p:sp>
        <p:sp>
          <p:nvSpPr>
            <p:cNvPr id="3092" name="Text Box 24"/>
            <p:cNvSpPr txBox="1">
              <a:spLocks noChangeArrowheads="1"/>
            </p:cNvSpPr>
            <p:nvPr/>
          </p:nvSpPr>
          <p:spPr bwMode="auto">
            <a:xfrm>
              <a:off x="4272" y="2797"/>
              <a:ext cx="1461" cy="4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 dirty="0"/>
                <a:t>Minimum Altitude </a:t>
              </a:r>
              <a:br>
                <a:rPr lang="en-US" altLang="en-US" sz="1400" b="1" dirty="0"/>
              </a:br>
              <a:r>
                <a:rPr lang="en-US" altLang="en-US" sz="1400" b="1" dirty="0"/>
                <a:t>in the Southern Portion of the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Terminal Arrival Area (TAA)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4341"/>
              </p:ext>
            </p:extLst>
          </p:nvPr>
        </p:nvGraphicFramePr>
        <p:xfrm>
          <a:off x="2039938" y="1430338"/>
          <a:ext cx="493395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4" imgW="9019048" imgH="8352381" progId="PBrush">
                  <p:embed/>
                </p:oleObj>
              </mc:Choice>
              <mc:Fallback>
                <p:oleObj name="Bitmap Image" r:id="rId4" imgW="9019048" imgH="8352381" progId="PBrush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928" t="20152" r="14136" b="24406"/>
                      <a:stretch>
                        <a:fillRect/>
                      </a:stretch>
                    </p:blipFill>
                    <p:spPr bwMode="auto">
                      <a:xfrm>
                        <a:off x="2039938" y="1430338"/>
                        <a:ext cx="4933950" cy="367665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52800" y="835025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600" b="1" dirty="0"/>
              <a:t>STRAIGHT-IN AREA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400" b="1" dirty="0">
              <a:solidFill>
                <a:srgbClr val="0070C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436832" y="5178425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600" b="1" dirty="0"/>
              <a:t>Right Base Area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600" b="1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959286" y="5178425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600" b="1" dirty="0"/>
              <a:t>Left Base Area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600" b="1" dirty="0">
              <a:solidFill>
                <a:srgbClr val="0070C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987425"/>
            <a:ext cx="2971800" cy="3182938"/>
            <a:chOff x="144" y="912"/>
            <a:chExt cx="1872" cy="2005"/>
          </a:xfrm>
        </p:grpSpPr>
        <p:sp>
          <p:nvSpPr>
            <p:cNvPr id="4111" name="Oval 9"/>
            <p:cNvSpPr>
              <a:spLocks noChangeArrowheads="1"/>
            </p:cNvSpPr>
            <p:nvPr/>
          </p:nvSpPr>
          <p:spPr bwMode="auto">
            <a:xfrm>
              <a:off x="144" y="912"/>
              <a:ext cx="1488" cy="960"/>
            </a:xfrm>
            <a:prstGeom prst="ellipse">
              <a:avLst/>
            </a:prstGeom>
            <a:solidFill>
              <a:srgbClr val="3BCCFF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4112" name="Text Box 10"/>
            <p:cNvSpPr txBox="1">
              <a:spLocks noChangeArrowheads="1"/>
            </p:cNvSpPr>
            <p:nvPr/>
          </p:nvSpPr>
          <p:spPr bwMode="auto">
            <a:xfrm>
              <a:off x="384" y="1056"/>
              <a:ext cx="110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 dirty="0"/>
                <a:t>30NM Radius Centered on the Initial Approach Fix</a:t>
              </a:r>
            </a:p>
          </p:txBody>
        </p:sp>
        <p:sp>
          <p:nvSpPr>
            <p:cNvPr id="4113" name="Freeform 11"/>
            <p:cNvSpPr>
              <a:spLocks/>
            </p:cNvSpPr>
            <p:nvPr/>
          </p:nvSpPr>
          <p:spPr bwMode="auto">
            <a:xfrm>
              <a:off x="1609" y="1499"/>
              <a:ext cx="407" cy="181"/>
            </a:xfrm>
            <a:custGeom>
              <a:avLst/>
              <a:gdLst>
                <a:gd name="T0" fmla="*/ 0 w 407"/>
                <a:gd name="T1" fmla="*/ 0 h 181"/>
                <a:gd name="T2" fmla="*/ 407 w 407"/>
                <a:gd name="T3" fmla="*/ 181 h 181"/>
                <a:gd name="T4" fmla="*/ 0 60000 65536"/>
                <a:gd name="T5" fmla="*/ 0 60000 65536"/>
                <a:gd name="T6" fmla="*/ 0 w 407"/>
                <a:gd name="T7" fmla="*/ 0 h 181"/>
                <a:gd name="T8" fmla="*/ 407 w 407"/>
                <a:gd name="T9" fmla="*/ 181 h 1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7" h="181">
                  <a:moveTo>
                    <a:pt x="0" y="0"/>
                  </a:moveTo>
                  <a:lnTo>
                    <a:pt x="407" y="181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2"/>
            <p:cNvSpPr>
              <a:spLocks/>
            </p:cNvSpPr>
            <p:nvPr/>
          </p:nvSpPr>
          <p:spPr bwMode="auto">
            <a:xfrm>
              <a:off x="869" y="1883"/>
              <a:ext cx="571" cy="1034"/>
            </a:xfrm>
            <a:custGeom>
              <a:avLst/>
              <a:gdLst>
                <a:gd name="T0" fmla="*/ 0 w 557"/>
                <a:gd name="T1" fmla="*/ 0 h 1034"/>
                <a:gd name="T2" fmla="*/ 72 w 557"/>
                <a:gd name="T3" fmla="*/ 1034 h 1034"/>
                <a:gd name="T4" fmla="*/ 1171 w 557"/>
                <a:gd name="T5" fmla="*/ 1034 h 1034"/>
                <a:gd name="T6" fmla="*/ 0 60000 65536"/>
                <a:gd name="T7" fmla="*/ 0 60000 65536"/>
                <a:gd name="T8" fmla="*/ 0 60000 65536"/>
                <a:gd name="T9" fmla="*/ 0 w 557"/>
                <a:gd name="T10" fmla="*/ 0 h 1034"/>
                <a:gd name="T11" fmla="*/ 557 w 557"/>
                <a:gd name="T12" fmla="*/ 1034 h 10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7" h="1034">
                  <a:moveTo>
                    <a:pt x="0" y="0"/>
                  </a:moveTo>
                  <a:lnTo>
                    <a:pt x="36" y="1034"/>
                  </a:lnTo>
                  <a:lnTo>
                    <a:pt x="557" y="1034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500688" y="987425"/>
            <a:ext cx="3186112" cy="3182938"/>
            <a:chOff x="3465" y="912"/>
            <a:chExt cx="2007" cy="2005"/>
          </a:xfrm>
        </p:grpSpPr>
        <p:sp>
          <p:nvSpPr>
            <p:cNvPr id="4107" name="Oval 14"/>
            <p:cNvSpPr>
              <a:spLocks noChangeArrowheads="1"/>
            </p:cNvSpPr>
            <p:nvPr/>
          </p:nvSpPr>
          <p:spPr bwMode="auto">
            <a:xfrm>
              <a:off x="3984" y="912"/>
              <a:ext cx="1488" cy="960"/>
            </a:xfrm>
            <a:prstGeom prst="ellipse">
              <a:avLst/>
            </a:prstGeom>
            <a:solidFill>
              <a:srgbClr val="3BCCFF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4108" name="Text Box 15"/>
            <p:cNvSpPr txBox="1">
              <a:spLocks noChangeArrowheads="1"/>
            </p:cNvSpPr>
            <p:nvPr/>
          </p:nvSpPr>
          <p:spPr bwMode="auto">
            <a:xfrm>
              <a:off x="4032" y="1092"/>
              <a:ext cx="139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 dirty="0"/>
                <a:t>Altitudes Provide at Least 1,000’ Obstacle Clearance</a:t>
              </a:r>
            </a:p>
          </p:txBody>
        </p:sp>
        <p:sp>
          <p:nvSpPr>
            <p:cNvPr id="4109" name="Freeform 16"/>
            <p:cNvSpPr>
              <a:spLocks/>
            </p:cNvSpPr>
            <p:nvPr/>
          </p:nvSpPr>
          <p:spPr bwMode="auto">
            <a:xfrm>
              <a:off x="3465" y="1488"/>
              <a:ext cx="543" cy="240"/>
            </a:xfrm>
            <a:custGeom>
              <a:avLst/>
              <a:gdLst>
                <a:gd name="T0" fmla="*/ 543 w 543"/>
                <a:gd name="T1" fmla="*/ 0 h 240"/>
                <a:gd name="T2" fmla="*/ 0 w 543"/>
                <a:gd name="T3" fmla="*/ 240 h 240"/>
                <a:gd name="T4" fmla="*/ 0 60000 65536"/>
                <a:gd name="T5" fmla="*/ 0 60000 65536"/>
                <a:gd name="T6" fmla="*/ 0 w 543"/>
                <a:gd name="T7" fmla="*/ 0 h 240"/>
                <a:gd name="T8" fmla="*/ 543 w 543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3" h="240">
                  <a:moveTo>
                    <a:pt x="543" y="0"/>
                  </a:moveTo>
                  <a:lnTo>
                    <a:pt x="0" y="24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7"/>
            <p:cNvSpPr>
              <a:spLocks/>
            </p:cNvSpPr>
            <p:nvPr/>
          </p:nvSpPr>
          <p:spPr bwMode="auto">
            <a:xfrm>
              <a:off x="3877" y="1829"/>
              <a:ext cx="530" cy="1088"/>
            </a:xfrm>
            <a:custGeom>
              <a:avLst/>
              <a:gdLst>
                <a:gd name="T0" fmla="*/ 530 w 530"/>
                <a:gd name="T1" fmla="*/ 0 h 1088"/>
                <a:gd name="T2" fmla="*/ 0 w 530"/>
                <a:gd name="T3" fmla="*/ 1088 h 1088"/>
                <a:gd name="T4" fmla="*/ 0 60000 65536"/>
                <a:gd name="T5" fmla="*/ 0 60000 65536"/>
                <a:gd name="T6" fmla="*/ 0 w 530"/>
                <a:gd name="T7" fmla="*/ 0 h 1088"/>
                <a:gd name="T8" fmla="*/ 530 w 530"/>
                <a:gd name="T9" fmla="*/ 1088 h 10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0" h="1088">
                  <a:moveTo>
                    <a:pt x="530" y="0"/>
                  </a:moveTo>
                  <a:lnTo>
                    <a:pt x="0" y="1088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29768" y="948249"/>
            <a:ext cx="2481262" cy="609600"/>
          </a:xfrm>
        </p:spPr>
        <p:txBody>
          <a:bodyPr/>
          <a:lstStyle/>
          <a:p>
            <a:r>
              <a:rPr lang="en-US" altLang="en-US" dirty="0"/>
              <a:t>Airport</a:t>
            </a:r>
            <a:br>
              <a:rPr lang="en-US" altLang="en-US" dirty="0"/>
            </a:br>
            <a:r>
              <a:rPr lang="en-US" altLang="en-US" dirty="0"/>
              <a:t>Sketch Box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968875" y="0"/>
            <a:ext cx="3881438" cy="6042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049838" y="76200"/>
            <a:ext cx="3711575" cy="5905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45075" y="74613"/>
            <a:ext cx="1581150" cy="31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5046663" y="0"/>
            <a:ext cx="152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ELEV</a:t>
            </a:r>
            <a:r>
              <a:rPr lang="en-US" altLang="en-US" dirty="0"/>
              <a:t>   </a:t>
            </a:r>
            <a:r>
              <a:rPr lang="en-US" altLang="en-US" sz="1800" dirty="0"/>
              <a:t>463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7069931" y="567197"/>
            <a:ext cx="169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err="1"/>
              <a:t>Rwy</a:t>
            </a:r>
            <a:r>
              <a:rPr lang="en-US" altLang="en-US" sz="1400" dirty="0"/>
              <a:t> 8R </a:t>
            </a:r>
            <a:r>
              <a:rPr lang="en-US" altLang="en-US" sz="1400" dirty="0" err="1"/>
              <a:t>ldg</a:t>
            </a:r>
            <a:r>
              <a:rPr lang="en-US" altLang="en-US" sz="1400" dirty="0"/>
              <a:t> 7245’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110163" y="4929188"/>
            <a:ext cx="2254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HIRL Rwy 8R-26L</a:t>
            </a:r>
          </a:p>
        </p:txBody>
      </p:sp>
      <p:sp>
        <p:nvSpPr>
          <p:cNvPr id="14345" name="Oval 10"/>
          <p:cNvSpPr>
            <a:spLocks noChangeArrowheads="1"/>
          </p:cNvSpPr>
          <p:nvPr/>
        </p:nvSpPr>
        <p:spPr bwMode="gray">
          <a:xfrm>
            <a:off x="6459538" y="4999038"/>
            <a:ext cx="104775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5054600" y="5257800"/>
            <a:ext cx="3703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5056188" y="5492750"/>
            <a:ext cx="37036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5059363" y="5738813"/>
            <a:ext cx="37036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 flipV="1">
            <a:off x="5741988" y="5487988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 flipV="1">
            <a:off x="6299200" y="5497513"/>
            <a:ext cx="0" cy="48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 flipV="1">
            <a:off x="6899275" y="5497513"/>
            <a:ext cx="0" cy="48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V="1">
            <a:off x="7508875" y="5497513"/>
            <a:ext cx="0" cy="48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V="1">
            <a:off x="8113713" y="5497513"/>
            <a:ext cx="0" cy="48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5900738" y="5233988"/>
            <a:ext cx="20716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FAF to MAP 5.2 NM</a:t>
            </a:r>
          </a:p>
        </p:txBody>
      </p:sp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5022850" y="5467350"/>
            <a:ext cx="67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Knots</a:t>
            </a:r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5800725" y="5468938"/>
            <a:ext cx="452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60</a:t>
            </a:r>
          </a:p>
        </p:txBody>
      </p:sp>
      <p:sp>
        <p:nvSpPr>
          <p:cNvPr id="14357" name="Text Box 22"/>
          <p:cNvSpPr txBox="1">
            <a:spLocks noChangeArrowheads="1"/>
          </p:cNvSpPr>
          <p:nvPr/>
        </p:nvSpPr>
        <p:spPr bwMode="auto">
          <a:xfrm>
            <a:off x="6400800" y="5468938"/>
            <a:ext cx="452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90</a:t>
            </a: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6953250" y="5468938"/>
            <a:ext cx="538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120</a:t>
            </a:r>
          </a:p>
        </p:txBody>
      </p:sp>
      <p:sp>
        <p:nvSpPr>
          <p:cNvPr id="14359" name="Text Box 24"/>
          <p:cNvSpPr txBox="1">
            <a:spLocks noChangeArrowheads="1"/>
          </p:cNvSpPr>
          <p:nvPr/>
        </p:nvSpPr>
        <p:spPr bwMode="auto">
          <a:xfrm>
            <a:off x="7581900" y="5468938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150</a:t>
            </a:r>
          </a:p>
        </p:txBody>
      </p:sp>
      <p:sp>
        <p:nvSpPr>
          <p:cNvPr id="14360" name="Text Box 25"/>
          <p:cNvSpPr txBox="1">
            <a:spLocks noChangeArrowheads="1"/>
          </p:cNvSpPr>
          <p:nvPr/>
        </p:nvSpPr>
        <p:spPr bwMode="auto">
          <a:xfrm>
            <a:off x="8162925" y="5468938"/>
            <a:ext cx="538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180</a:t>
            </a:r>
          </a:p>
        </p:txBody>
      </p:sp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4972050" y="5707063"/>
            <a:ext cx="842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Min:Sec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5773738" y="5710238"/>
            <a:ext cx="53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5:12</a:t>
            </a:r>
          </a:p>
        </p:txBody>
      </p: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6369050" y="5710238"/>
            <a:ext cx="53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3:28</a:t>
            </a:r>
          </a:p>
        </p:txBody>
      </p:sp>
      <p:sp>
        <p:nvSpPr>
          <p:cNvPr id="14364" name="Text Box 29"/>
          <p:cNvSpPr txBox="1">
            <a:spLocks noChangeArrowheads="1"/>
          </p:cNvSpPr>
          <p:nvPr/>
        </p:nvSpPr>
        <p:spPr bwMode="auto">
          <a:xfrm>
            <a:off x="6964363" y="5710238"/>
            <a:ext cx="53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2:36</a:t>
            </a:r>
          </a:p>
        </p:txBody>
      </p:sp>
      <p:sp>
        <p:nvSpPr>
          <p:cNvPr id="14365" name="Text Box 30"/>
          <p:cNvSpPr txBox="1">
            <a:spLocks noChangeArrowheads="1"/>
          </p:cNvSpPr>
          <p:nvPr/>
        </p:nvSpPr>
        <p:spPr bwMode="auto">
          <a:xfrm>
            <a:off x="7583488" y="5710238"/>
            <a:ext cx="53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2:05</a:t>
            </a:r>
          </a:p>
        </p:txBody>
      </p:sp>
      <p:sp>
        <p:nvSpPr>
          <p:cNvPr id="14366" name="Text Box 31"/>
          <p:cNvSpPr txBox="1">
            <a:spLocks noChangeArrowheads="1"/>
          </p:cNvSpPr>
          <p:nvPr/>
        </p:nvSpPr>
        <p:spPr bwMode="auto">
          <a:xfrm>
            <a:off x="8166100" y="5710238"/>
            <a:ext cx="53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1:44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711450" y="65088"/>
            <a:ext cx="2337036" cy="581025"/>
            <a:chOff x="1249" y="41"/>
            <a:chExt cx="1649" cy="410"/>
          </a:xfrm>
        </p:grpSpPr>
        <p:sp>
          <p:nvSpPr>
            <p:cNvPr id="14533" name="Rectangle 33"/>
            <p:cNvSpPr>
              <a:spLocks noChangeArrowheads="1"/>
            </p:cNvSpPr>
            <p:nvPr/>
          </p:nvSpPr>
          <p:spPr bwMode="auto">
            <a:xfrm>
              <a:off x="1249" y="41"/>
              <a:ext cx="126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Airport</a:t>
              </a:r>
              <a:br>
                <a:rPr lang="en-US" altLang="en-US" sz="1600"/>
              </a:br>
              <a:r>
                <a:rPr lang="en-US" altLang="en-US" sz="1600"/>
                <a:t>Elevation</a:t>
              </a:r>
            </a:p>
          </p:txBody>
        </p:sp>
        <p:sp>
          <p:nvSpPr>
            <p:cNvPr id="230" name="Line 34"/>
            <p:cNvSpPr>
              <a:spLocks noChangeShapeType="1"/>
            </p:cNvSpPr>
            <p:nvPr/>
          </p:nvSpPr>
          <p:spPr bwMode="auto">
            <a:xfrm>
              <a:off x="2202" y="177"/>
              <a:ext cx="696" cy="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827241" y="449833"/>
            <a:ext cx="4384070" cy="857425"/>
            <a:chOff x="1133" y="1594"/>
            <a:chExt cx="3094" cy="605"/>
          </a:xfrm>
        </p:grpSpPr>
        <p:sp>
          <p:nvSpPr>
            <p:cNvPr id="14531" name="Rectangle 36"/>
            <p:cNvSpPr>
              <a:spLocks noChangeArrowheads="1"/>
            </p:cNvSpPr>
            <p:nvPr/>
          </p:nvSpPr>
          <p:spPr bwMode="auto">
            <a:xfrm>
              <a:off x="1133" y="1789"/>
              <a:ext cx="1259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dirty="0"/>
                <a:t>Touchdown Zone Elevation</a:t>
              </a:r>
            </a:p>
          </p:txBody>
        </p:sp>
        <p:sp>
          <p:nvSpPr>
            <p:cNvPr id="233" name="Line 37"/>
            <p:cNvSpPr>
              <a:spLocks noChangeShapeType="1"/>
            </p:cNvSpPr>
            <p:nvPr/>
          </p:nvSpPr>
          <p:spPr bwMode="auto">
            <a:xfrm flipV="1">
              <a:off x="2364" y="1594"/>
              <a:ext cx="1863" cy="368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866900" y="4248071"/>
            <a:ext cx="3343275" cy="639866"/>
            <a:chOff x="649" y="2983"/>
            <a:chExt cx="2039" cy="452"/>
          </a:xfrm>
        </p:grpSpPr>
        <p:sp>
          <p:nvSpPr>
            <p:cNvPr id="14529" name="Rectangle 39"/>
            <p:cNvSpPr>
              <a:spLocks noChangeArrowheads="1"/>
            </p:cNvSpPr>
            <p:nvPr/>
          </p:nvSpPr>
          <p:spPr bwMode="auto">
            <a:xfrm>
              <a:off x="649" y="2983"/>
              <a:ext cx="1345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dirty="0"/>
                <a:t>Runway Lighting Aids Available</a:t>
              </a:r>
            </a:p>
          </p:txBody>
        </p:sp>
        <p:sp>
          <p:nvSpPr>
            <p:cNvPr id="236" name="Line 40"/>
            <p:cNvSpPr>
              <a:spLocks noChangeShapeType="1"/>
            </p:cNvSpPr>
            <p:nvPr/>
          </p:nvSpPr>
          <p:spPr bwMode="auto">
            <a:xfrm>
              <a:off x="1892" y="3249"/>
              <a:ext cx="796" cy="18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495550" y="5064125"/>
            <a:ext cx="3600450" cy="338138"/>
            <a:chOff x="1007" y="3520"/>
            <a:chExt cx="2396" cy="239"/>
          </a:xfrm>
        </p:grpSpPr>
        <p:sp>
          <p:nvSpPr>
            <p:cNvPr id="14527" name="Rectangle 42"/>
            <p:cNvSpPr>
              <a:spLocks noChangeArrowheads="1"/>
            </p:cNvSpPr>
            <p:nvPr/>
          </p:nvSpPr>
          <p:spPr bwMode="auto">
            <a:xfrm>
              <a:off x="1007" y="3520"/>
              <a:ext cx="126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FAF Distance</a:t>
              </a:r>
            </a:p>
          </p:txBody>
        </p:sp>
        <p:sp>
          <p:nvSpPr>
            <p:cNvPr id="239" name="Line 43"/>
            <p:cNvSpPr>
              <a:spLocks noChangeShapeType="1"/>
            </p:cNvSpPr>
            <p:nvPr/>
          </p:nvSpPr>
          <p:spPr bwMode="auto">
            <a:xfrm>
              <a:off x="2243" y="3637"/>
              <a:ext cx="1160" cy="10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 dirty="0">
                <a:latin typeface="Arial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421795" y="5488665"/>
            <a:ext cx="2580348" cy="496887"/>
            <a:chOff x="919" y="3849"/>
            <a:chExt cx="1710" cy="403"/>
          </a:xfrm>
        </p:grpSpPr>
        <p:sp>
          <p:nvSpPr>
            <p:cNvPr id="14524" name="Rectangle 45"/>
            <p:cNvSpPr>
              <a:spLocks noChangeArrowheads="1"/>
            </p:cNvSpPr>
            <p:nvPr/>
          </p:nvSpPr>
          <p:spPr bwMode="auto">
            <a:xfrm>
              <a:off x="919" y="3919"/>
              <a:ext cx="126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dirty="0"/>
                <a:t>Time/Speed Table</a:t>
              </a:r>
            </a:p>
          </p:txBody>
        </p:sp>
        <p:sp>
          <p:nvSpPr>
            <p:cNvPr id="24765" name="AutoShape 46"/>
            <p:cNvSpPr>
              <a:spLocks/>
            </p:cNvSpPr>
            <p:nvPr/>
          </p:nvSpPr>
          <p:spPr bwMode="auto">
            <a:xfrm>
              <a:off x="2525" y="3849"/>
              <a:ext cx="104" cy="403"/>
            </a:xfrm>
            <a:prstGeom prst="leftBrace">
              <a:avLst>
                <a:gd name="adj1" fmla="val 32292"/>
                <a:gd name="adj2" fmla="val 50000"/>
              </a:avLst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766" name="Line 47"/>
            <p:cNvSpPr>
              <a:spLocks noChangeShapeType="1"/>
            </p:cNvSpPr>
            <p:nvPr/>
          </p:nvSpPr>
          <p:spPr bwMode="auto">
            <a:xfrm>
              <a:off x="2181" y="4051"/>
              <a:ext cx="358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4372" name="Text Box 48"/>
          <p:cNvSpPr txBox="1">
            <a:spLocks noChangeArrowheads="1"/>
          </p:cNvSpPr>
          <p:nvPr/>
        </p:nvSpPr>
        <p:spPr bwMode="auto">
          <a:xfrm>
            <a:off x="7072313" y="818668"/>
            <a:ext cx="169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err="1"/>
              <a:t>Rwy</a:t>
            </a:r>
            <a:r>
              <a:rPr lang="en-US" altLang="en-US" sz="1400" dirty="0"/>
              <a:t> 26L </a:t>
            </a:r>
            <a:r>
              <a:rPr lang="en-US" altLang="en-US" sz="1400" dirty="0" err="1"/>
              <a:t>ldg</a:t>
            </a:r>
            <a:r>
              <a:rPr lang="en-US" altLang="en-US" sz="1400" dirty="0"/>
              <a:t> 7004’</a:t>
            </a:r>
          </a:p>
        </p:txBody>
      </p:sp>
      <p:sp>
        <p:nvSpPr>
          <p:cNvPr id="14373" name="Text Box 49"/>
          <p:cNvSpPr txBox="1">
            <a:spLocks noChangeArrowheads="1"/>
          </p:cNvSpPr>
          <p:nvPr/>
        </p:nvSpPr>
        <p:spPr bwMode="auto">
          <a:xfrm>
            <a:off x="5108575" y="4630738"/>
            <a:ext cx="207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MIRL Rwy 8L-26R </a:t>
            </a:r>
          </a:p>
        </p:txBody>
      </p:sp>
      <p:sp>
        <p:nvSpPr>
          <p:cNvPr id="14374" name="Oval 50"/>
          <p:cNvSpPr>
            <a:spLocks noChangeArrowheads="1"/>
          </p:cNvSpPr>
          <p:nvPr/>
        </p:nvSpPr>
        <p:spPr bwMode="gray">
          <a:xfrm>
            <a:off x="6456363" y="4705350"/>
            <a:ext cx="104775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altLang="en-US" sz="120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4375" name="Text Box 51"/>
          <p:cNvSpPr txBox="1">
            <a:spLocks noChangeArrowheads="1"/>
          </p:cNvSpPr>
          <p:nvPr/>
        </p:nvSpPr>
        <p:spPr bwMode="auto">
          <a:xfrm rot="-662917">
            <a:off x="5414963" y="2233613"/>
            <a:ext cx="1276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5000 x 75</a:t>
            </a:r>
          </a:p>
        </p:txBody>
      </p:sp>
      <p:sp>
        <p:nvSpPr>
          <p:cNvPr id="14376" name="Oval 52"/>
          <p:cNvSpPr>
            <a:spLocks noChangeArrowheads="1"/>
          </p:cNvSpPr>
          <p:nvPr/>
        </p:nvSpPr>
        <p:spPr bwMode="auto">
          <a:xfrm rot="4610858">
            <a:off x="5229226" y="2384425"/>
            <a:ext cx="165100" cy="168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P</a:t>
            </a:r>
          </a:p>
        </p:txBody>
      </p:sp>
      <p:sp>
        <p:nvSpPr>
          <p:cNvPr id="249" name="AutoShape 53"/>
          <p:cNvSpPr>
            <a:spLocks noChangeArrowheads="1"/>
          </p:cNvSpPr>
          <p:nvPr/>
        </p:nvSpPr>
        <p:spPr bwMode="auto">
          <a:xfrm>
            <a:off x="5641975" y="2012950"/>
            <a:ext cx="134938" cy="134938"/>
          </a:xfrm>
          <a:prstGeom prst="star5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4378" name="Text Box 54"/>
          <p:cNvSpPr txBox="1">
            <a:spLocks noChangeArrowheads="1"/>
          </p:cNvSpPr>
          <p:nvPr/>
        </p:nvSpPr>
        <p:spPr bwMode="auto">
          <a:xfrm rot="4646429">
            <a:off x="5172869" y="2650331"/>
            <a:ext cx="358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8L</a:t>
            </a:r>
          </a:p>
        </p:txBody>
      </p:sp>
      <p:sp>
        <p:nvSpPr>
          <p:cNvPr id="14379" name="Text Box 55"/>
          <p:cNvSpPr txBox="1">
            <a:spLocks noChangeArrowheads="1"/>
          </p:cNvSpPr>
          <p:nvPr/>
        </p:nvSpPr>
        <p:spPr bwMode="auto">
          <a:xfrm>
            <a:off x="4972050" y="4291013"/>
            <a:ext cx="1263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from FAF</a:t>
            </a:r>
          </a:p>
        </p:txBody>
      </p:sp>
      <p:sp>
        <p:nvSpPr>
          <p:cNvPr id="14380" name="Line 56"/>
          <p:cNvSpPr>
            <a:spLocks noChangeShapeType="1"/>
          </p:cNvSpPr>
          <p:nvPr/>
        </p:nvSpPr>
        <p:spPr bwMode="auto">
          <a:xfrm flipV="1">
            <a:off x="5054600" y="3292475"/>
            <a:ext cx="401638" cy="571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1" name="Line 57"/>
          <p:cNvSpPr>
            <a:spLocks noChangeShapeType="1"/>
          </p:cNvSpPr>
          <p:nvPr/>
        </p:nvSpPr>
        <p:spPr bwMode="auto">
          <a:xfrm flipH="1" flipV="1">
            <a:off x="5106988" y="3463925"/>
            <a:ext cx="327025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Text Box 58"/>
          <p:cNvSpPr txBox="1">
            <a:spLocks noChangeArrowheads="1"/>
          </p:cNvSpPr>
          <p:nvPr/>
        </p:nvSpPr>
        <p:spPr bwMode="auto">
          <a:xfrm>
            <a:off x="5576888" y="4087813"/>
            <a:ext cx="101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5.2 NM</a:t>
            </a:r>
          </a:p>
        </p:txBody>
      </p:sp>
      <p:sp>
        <p:nvSpPr>
          <p:cNvPr id="14383" name="Text Box 59"/>
          <p:cNvSpPr txBox="1">
            <a:spLocks noChangeArrowheads="1"/>
          </p:cNvSpPr>
          <p:nvPr/>
        </p:nvSpPr>
        <p:spPr bwMode="auto">
          <a:xfrm>
            <a:off x="5073650" y="4087813"/>
            <a:ext cx="68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076°</a:t>
            </a:r>
          </a:p>
        </p:txBody>
      </p:sp>
      <p:sp>
        <p:nvSpPr>
          <p:cNvPr id="14384" name="Text Box 60"/>
          <p:cNvSpPr txBox="1">
            <a:spLocks noChangeArrowheads="1"/>
          </p:cNvSpPr>
          <p:nvPr/>
        </p:nvSpPr>
        <p:spPr bwMode="auto">
          <a:xfrm rot="4767711">
            <a:off x="5598319" y="3159919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8R</a:t>
            </a:r>
          </a:p>
        </p:txBody>
      </p:sp>
      <p:sp>
        <p:nvSpPr>
          <p:cNvPr id="14385" name="Text Box 61"/>
          <p:cNvSpPr txBox="1">
            <a:spLocks noChangeArrowheads="1"/>
          </p:cNvSpPr>
          <p:nvPr/>
        </p:nvSpPr>
        <p:spPr bwMode="auto">
          <a:xfrm rot="-6076179">
            <a:off x="8025606" y="2705894"/>
            <a:ext cx="468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26L</a:t>
            </a:r>
          </a:p>
        </p:txBody>
      </p:sp>
      <p:sp>
        <p:nvSpPr>
          <p:cNvPr id="14386" name="Text Box 62"/>
          <p:cNvSpPr txBox="1">
            <a:spLocks noChangeArrowheads="1"/>
          </p:cNvSpPr>
          <p:nvPr/>
        </p:nvSpPr>
        <p:spPr bwMode="auto">
          <a:xfrm rot="-662917">
            <a:off x="6586538" y="2900363"/>
            <a:ext cx="1276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7485 x 150</a:t>
            </a:r>
          </a:p>
        </p:txBody>
      </p:sp>
      <p:sp>
        <p:nvSpPr>
          <p:cNvPr id="14387" name="Oval 63"/>
          <p:cNvSpPr>
            <a:spLocks noChangeArrowheads="1"/>
          </p:cNvSpPr>
          <p:nvPr/>
        </p:nvSpPr>
        <p:spPr bwMode="auto">
          <a:xfrm rot="-6324689">
            <a:off x="7777957" y="2856706"/>
            <a:ext cx="153988" cy="142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V</a:t>
            </a:r>
          </a:p>
        </p:txBody>
      </p:sp>
      <p:sp>
        <p:nvSpPr>
          <p:cNvPr id="14388" name="Oval 64"/>
          <p:cNvSpPr>
            <a:spLocks noChangeArrowheads="1"/>
          </p:cNvSpPr>
          <p:nvPr/>
        </p:nvSpPr>
        <p:spPr bwMode="auto">
          <a:xfrm rot="4745167">
            <a:off x="6069806" y="3191669"/>
            <a:ext cx="144463" cy="142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US" altLang="en-US" sz="1200"/>
              <a:t>V</a:t>
            </a:r>
          </a:p>
        </p:txBody>
      </p:sp>
      <p:sp>
        <p:nvSpPr>
          <p:cNvPr id="14389" name="Text Box 65"/>
          <p:cNvSpPr txBox="1">
            <a:spLocks noChangeArrowheads="1"/>
          </p:cNvSpPr>
          <p:nvPr/>
        </p:nvSpPr>
        <p:spPr bwMode="auto">
          <a:xfrm>
            <a:off x="7161494" y="74432"/>
            <a:ext cx="1581912" cy="31089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TDZE 462</a:t>
            </a:r>
          </a:p>
        </p:txBody>
      </p:sp>
      <p:sp>
        <p:nvSpPr>
          <p:cNvPr id="14390" name="Text Box 66"/>
          <p:cNvSpPr txBox="1">
            <a:spLocks noChangeArrowheads="1"/>
          </p:cNvSpPr>
          <p:nvPr/>
        </p:nvSpPr>
        <p:spPr bwMode="auto">
          <a:xfrm>
            <a:off x="7373938" y="4064000"/>
            <a:ext cx="595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747</a:t>
            </a:r>
          </a:p>
        </p:txBody>
      </p:sp>
      <p:sp>
        <p:nvSpPr>
          <p:cNvPr id="14391" name="Freeform 67"/>
          <p:cNvSpPr>
            <a:spLocks/>
          </p:cNvSpPr>
          <p:nvPr/>
        </p:nvSpPr>
        <p:spPr bwMode="auto">
          <a:xfrm>
            <a:off x="7126288" y="4110038"/>
            <a:ext cx="176212" cy="211137"/>
          </a:xfrm>
          <a:custGeom>
            <a:avLst/>
            <a:gdLst>
              <a:gd name="T0" fmla="*/ 0 w 124"/>
              <a:gd name="T1" fmla="*/ 2147483647 h 148"/>
              <a:gd name="T2" fmla="*/ 2147483647 w 124"/>
              <a:gd name="T3" fmla="*/ 0 h 148"/>
              <a:gd name="T4" fmla="*/ 2147483647 w 124"/>
              <a:gd name="T5" fmla="*/ 2147483647 h 148"/>
              <a:gd name="T6" fmla="*/ 0 60000 65536"/>
              <a:gd name="T7" fmla="*/ 0 60000 65536"/>
              <a:gd name="T8" fmla="*/ 0 60000 65536"/>
              <a:gd name="T9" fmla="*/ 0 w 124"/>
              <a:gd name="T10" fmla="*/ 0 h 148"/>
              <a:gd name="T11" fmla="*/ 124 w 124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48">
                <a:moveTo>
                  <a:pt x="0" y="148"/>
                </a:moveTo>
                <a:lnTo>
                  <a:pt x="58" y="0"/>
                </a:lnTo>
                <a:lnTo>
                  <a:pt x="124" y="14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Oval 68"/>
          <p:cNvSpPr>
            <a:spLocks noChangeArrowheads="1"/>
          </p:cNvSpPr>
          <p:nvPr/>
        </p:nvSpPr>
        <p:spPr bwMode="auto">
          <a:xfrm>
            <a:off x="7175500" y="4291013"/>
            <a:ext cx="46038" cy="476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grpSp>
        <p:nvGrpSpPr>
          <p:cNvPr id="14393" name="Group 69"/>
          <p:cNvGrpSpPr>
            <a:grpSpLocks/>
          </p:cNvGrpSpPr>
          <p:nvPr/>
        </p:nvGrpSpPr>
        <p:grpSpPr bwMode="auto">
          <a:xfrm>
            <a:off x="7839075" y="4171950"/>
            <a:ext cx="90488" cy="104775"/>
            <a:chOff x="4637" y="2748"/>
            <a:chExt cx="76" cy="88"/>
          </a:xfrm>
        </p:grpSpPr>
        <p:grpSp>
          <p:nvGrpSpPr>
            <p:cNvPr id="14520" name="Group 70"/>
            <p:cNvGrpSpPr>
              <a:grpSpLocks/>
            </p:cNvGrpSpPr>
            <p:nvPr/>
          </p:nvGrpSpPr>
          <p:grpSpPr bwMode="auto">
            <a:xfrm>
              <a:off x="4643" y="2748"/>
              <a:ext cx="65" cy="68"/>
              <a:chOff x="4650" y="2748"/>
              <a:chExt cx="65" cy="68"/>
            </a:xfrm>
          </p:grpSpPr>
          <p:sp>
            <p:nvSpPr>
              <p:cNvPr id="14522" name="Line 71"/>
              <p:cNvSpPr>
                <a:spLocks noChangeShapeType="1"/>
              </p:cNvSpPr>
              <p:nvPr/>
            </p:nvSpPr>
            <p:spPr bwMode="auto">
              <a:xfrm>
                <a:off x="4682" y="2748"/>
                <a:ext cx="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72"/>
              <p:cNvSpPr>
                <a:spLocks noChangeShapeType="1"/>
              </p:cNvSpPr>
              <p:nvPr/>
            </p:nvSpPr>
            <p:spPr bwMode="auto">
              <a:xfrm>
                <a:off x="4650" y="2787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21" name="Line 73"/>
            <p:cNvSpPr>
              <a:spLocks noChangeShapeType="1"/>
            </p:cNvSpPr>
            <p:nvPr/>
          </p:nvSpPr>
          <p:spPr bwMode="auto">
            <a:xfrm>
              <a:off x="4637" y="2836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94" name="Text Box 74"/>
          <p:cNvSpPr txBox="1">
            <a:spLocks noChangeArrowheads="1"/>
          </p:cNvSpPr>
          <p:nvPr/>
        </p:nvSpPr>
        <p:spPr bwMode="auto">
          <a:xfrm>
            <a:off x="7661275" y="3346450"/>
            <a:ext cx="595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624</a:t>
            </a:r>
          </a:p>
        </p:txBody>
      </p:sp>
      <p:sp>
        <p:nvSpPr>
          <p:cNvPr id="14395" name="Freeform 75"/>
          <p:cNvSpPr>
            <a:spLocks/>
          </p:cNvSpPr>
          <p:nvPr/>
        </p:nvSpPr>
        <p:spPr bwMode="auto">
          <a:xfrm>
            <a:off x="7934325" y="3162300"/>
            <a:ext cx="176213" cy="211138"/>
          </a:xfrm>
          <a:custGeom>
            <a:avLst/>
            <a:gdLst>
              <a:gd name="T0" fmla="*/ 0 w 124"/>
              <a:gd name="T1" fmla="*/ 2147483647 h 148"/>
              <a:gd name="T2" fmla="*/ 2147483647 w 124"/>
              <a:gd name="T3" fmla="*/ 0 h 148"/>
              <a:gd name="T4" fmla="*/ 2147483647 w 124"/>
              <a:gd name="T5" fmla="*/ 2147483647 h 148"/>
              <a:gd name="T6" fmla="*/ 0 60000 65536"/>
              <a:gd name="T7" fmla="*/ 0 60000 65536"/>
              <a:gd name="T8" fmla="*/ 0 60000 65536"/>
              <a:gd name="T9" fmla="*/ 0 w 124"/>
              <a:gd name="T10" fmla="*/ 0 h 148"/>
              <a:gd name="T11" fmla="*/ 124 w 124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48">
                <a:moveTo>
                  <a:pt x="0" y="148"/>
                </a:moveTo>
                <a:lnTo>
                  <a:pt x="58" y="0"/>
                </a:lnTo>
                <a:lnTo>
                  <a:pt x="124" y="14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6" name="Oval 76"/>
          <p:cNvSpPr>
            <a:spLocks noChangeArrowheads="1"/>
          </p:cNvSpPr>
          <p:nvPr/>
        </p:nvSpPr>
        <p:spPr bwMode="auto">
          <a:xfrm>
            <a:off x="7983538" y="3343275"/>
            <a:ext cx="46037" cy="476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grpSp>
        <p:nvGrpSpPr>
          <p:cNvPr id="14397" name="Group 77"/>
          <p:cNvGrpSpPr>
            <a:grpSpLocks/>
          </p:cNvGrpSpPr>
          <p:nvPr/>
        </p:nvGrpSpPr>
        <p:grpSpPr bwMode="auto">
          <a:xfrm>
            <a:off x="8126413" y="3454400"/>
            <a:ext cx="90487" cy="104775"/>
            <a:chOff x="4637" y="2748"/>
            <a:chExt cx="76" cy="88"/>
          </a:xfrm>
        </p:grpSpPr>
        <p:grpSp>
          <p:nvGrpSpPr>
            <p:cNvPr id="14516" name="Group 78"/>
            <p:cNvGrpSpPr>
              <a:grpSpLocks/>
            </p:cNvGrpSpPr>
            <p:nvPr/>
          </p:nvGrpSpPr>
          <p:grpSpPr bwMode="auto">
            <a:xfrm>
              <a:off x="4643" y="2748"/>
              <a:ext cx="65" cy="68"/>
              <a:chOff x="4650" y="2748"/>
              <a:chExt cx="65" cy="68"/>
            </a:xfrm>
          </p:grpSpPr>
          <p:sp>
            <p:nvSpPr>
              <p:cNvPr id="14518" name="Line 79"/>
              <p:cNvSpPr>
                <a:spLocks noChangeShapeType="1"/>
              </p:cNvSpPr>
              <p:nvPr/>
            </p:nvSpPr>
            <p:spPr bwMode="auto">
              <a:xfrm>
                <a:off x="4682" y="2748"/>
                <a:ext cx="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80"/>
              <p:cNvSpPr>
                <a:spLocks noChangeShapeType="1"/>
              </p:cNvSpPr>
              <p:nvPr/>
            </p:nvSpPr>
            <p:spPr bwMode="auto">
              <a:xfrm>
                <a:off x="4650" y="2787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17" name="Line 81"/>
            <p:cNvSpPr>
              <a:spLocks noChangeShapeType="1"/>
            </p:cNvSpPr>
            <p:nvPr/>
          </p:nvSpPr>
          <p:spPr bwMode="auto">
            <a:xfrm>
              <a:off x="4637" y="2836"/>
              <a:ext cx="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98" name="Group 82"/>
          <p:cNvGrpSpPr>
            <a:grpSpLocks/>
          </p:cNvGrpSpPr>
          <p:nvPr/>
        </p:nvGrpSpPr>
        <p:grpSpPr bwMode="auto">
          <a:xfrm>
            <a:off x="5364163" y="2889250"/>
            <a:ext cx="355600" cy="338138"/>
            <a:chOff x="2745" y="1985"/>
            <a:chExt cx="251" cy="238"/>
          </a:xfrm>
        </p:grpSpPr>
        <p:sp>
          <p:nvSpPr>
            <p:cNvPr id="14512" name="Oval 83"/>
            <p:cNvSpPr>
              <a:spLocks noChangeArrowheads="1"/>
            </p:cNvSpPr>
            <p:nvPr/>
          </p:nvSpPr>
          <p:spPr bwMode="gray">
            <a:xfrm>
              <a:off x="2838" y="1998"/>
              <a:ext cx="40" cy="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4513" name="Oval 84"/>
            <p:cNvSpPr>
              <a:spLocks noChangeArrowheads="1"/>
            </p:cNvSpPr>
            <p:nvPr/>
          </p:nvSpPr>
          <p:spPr bwMode="auto">
            <a:xfrm>
              <a:off x="2775" y="2015"/>
              <a:ext cx="170" cy="15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4514" name="Text Box 85"/>
            <p:cNvSpPr txBox="1">
              <a:spLocks noChangeArrowheads="1"/>
            </p:cNvSpPr>
            <p:nvPr/>
          </p:nvSpPr>
          <p:spPr bwMode="auto">
            <a:xfrm>
              <a:off x="2745" y="1985"/>
              <a:ext cx="15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A</a:t>
              </a:r>
            </a:p>
          </p:txBody>
        </p:sp>
        <p:sp>
          <p:nvSpPr>
            <p:cNvPr id="14515" name="Text Box 86"/>
            <p:cNvSpPr txBox="1">
              <a:spLocks noChangeArrowheads="1"/>
            </p:cNvSpPr>
            <p:nvPr/>
          </p:nvSpPr>
          <p:spPr bwMode="auto">
            <a:xfrm>
              <a:off x="2810" y="2028"/>
              <a:ext cx="18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5</a:t>
              </a:r>
            </a:p>
          </p:txBody>
        </p:sp>
      </p:grpSp>
      <p:grpSp>
        <p:nvGrpSpPr>
          <p:cNvPr id="14399" name="Group 87"/>
          <p:cNvGrpSpPr>
            <a:grpSpLocks/>
          </p:cNvGrpSpPr>
          <p:nvPr/>
        </p:nvGrpSpPr>
        <p:grpSpPr bwMode="auto">
          <a:xfrm>
            <a:off x="8312150" y="2581275"/>
            <a:ext cx="298450" cy="158750"/>
            <a:chOff x="4905" y="1787"/>
            <a:chExt cx="211" cy="112"/>
          </a:xfrm>
        </p:grpSpPr>
        <p:sp>
          <p:nvSpPr>
            <p:cNvPr id="14502" name="Line 88"/>
            <p:cNvSpPr>
              <a:spLocks noChangeShapeType="1"/>
            </p:cNvSpPr>
            <p:nvPr/>
          </p:nvSpPr>
          <p:spPr bwMode="auto">
            <a:xfrm rot="-6130448">
              <a:off x="4889" y="1856"/>
              <a:ext cx="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3" name="Line 89"/>
            <p:cNvSpPr>
              <a:spLocks noChangeShapeType="1"/>
            </p:cNvSpPr>
            <p:nvPr/>
          </p:nvSpPr>
          <p:spPr bwMode="auto">
            <a:xfrm rot="-6130448">
              <a:off x="4902" y="1853"/>
              <a:ext cx="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4" name="Line 90"/>
            <p:cNvSpPr>
              <a:spLocks noChangeShapeType="1"/>
            </p:cNvSpPr>
            <p:nvPr/>
          </p:nvSpPr>
          <p:spPr bwMode="auto">
            <a:xfrm rot="-6130448">
              <a:off x="4917" y="1850"/>
              <a:ext cx="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5" name="Line 91"/>
            <p:cNvSpPr>
              <a:spLocks noChangeShapeType="1"/>
            </p:cNvSpPr>
            <p:nvPr/>
          </p:nvSpPr>
          <p:spPr bwMode="auto">
            <a:xfrm rot="-6130448">
              <a:off x="4932" y="1846"/>
              <a:ext cx="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Line 92"/>
            <p:cNvSpPr>
              <a:spLocks noChangeShapeType="1"/>
            </p:cNvSpPr>
            <p:nvPr/>
          </p:nvSpPr>
          <p:spPr bwMode="auto">
            <a:xfrm rot="-6130448">
              <a:off x="4946" y="1843"/>
              <a:ext cx="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7" name="Line 93"/>
            <p:cNvSpPr>
              <a:spLocks noChangeShapeType="1"/>
            </p:cNvSpPr>
            <p:nvPr/>
          </p:nvSpPr>
          <p:spPr bwMode="auto">
            <a:xfrm rot="-6130448">
              <a:off x="4961" y="1840"/>
              <a:ext cx="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Line 94"/>
            <p:cNvSpPr>
              <a:spLocks noChangeShapeType="1"/>
            </p:cNvSpPr>
            <p:nvPr/>
          </p:nvSpPr>
          <p:spPr bwMode="auto">
            <a:xfrm rot="-6130448">
              <a:off x="4976" y="1837"/>
              <a:ext cx="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9" name="Line 95"/>
            <p:cNvSpPr>
              <a:spLocks noChangeShapeType="1"/>
            </p:cNvSpPr>
            <p:nvPr/>
          </p:nvSpPr>
          <p:spPr bwMode="auto">
            <a:xfrm rot="-6130448">
              <a:off x="4955" y="1883"/>
              <a:ext cx="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Line 96"/>
            <p:cNvSpPr>
              <a:spLocks noChangeShapeType="1"/>
            </p:cNvSpPr>
            <p:nvPr/>
          </p:nvSpPr>
          <p:spPr bwMode="auto">
            <a:xfrm rot="-6130448">
              <a:off x="4938" y="1803"/>
              <a:ext cx="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1" name="Line 97"/>
            <p:cNvSpPr>
              <a:spLocks noChangeShapeType="1"/>
            </p:cNvSpPr>
            <p:nvPr/>
          </p:nvSpPr>
          <p:spPr bwMode="auto">
            <a:xfrm rot="-6130448">
              <a:off x="5059" y="1762"/>
              <a:ext cx="0" cy="11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00" name="Group 98"/>
          <p:cNvGrpSpPr>
            <a:grpSpLocks/>
          </p:cNvGrpSpPr>
          <p:nvPr/>
        </p:nvGrpSpPr>
        <p:grpSpPr bwMode="auto">
          <a:xfrm rot="4669552">
            <a:off x="5514976" y="3109912"/>
            <a:ext cx="139700" cy="295275"/>
            <a:chOff x="182" y="1188"/>
            <a:chExt cx="122" cy="223"/>
          </a:xfrm>
        </p:grpSpPr>
        <p:sp>
          <p:nvSpPr>
            <p:cNvPr id="14492" name="Line 99"/>
            <p:cNvSpPr>
              <a:spLocks noChangeShapeType="1"/>
            </p:cNvSpPr>
            <p:nvPr/>
          </p:nvSpPr>
          <p:spPr bwMode="auto">
            <a:xfrm>
              <a:off x="226" y="1188"/>
              <a:ext cx="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3" name="Line 100"/>
            <p:cNvSpPr>
              <a:spLocks noChangeShapeType="1"/>
            </p:cNvSpPr>
            <p:nvPr/>
          </p:nvSpPr>
          <p:spPr bwMode="auto">
            <a:xfrm>
              <a:off x="226" y="1202"/>
              <a:ext cx="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4" name="Line 101"/>
            <p:cNvSpPr>
              <a:spLocks noChangeShapeType="1"/>
            </p:cNvSpPr>
            <p:nvPr/>
          </p:nvSpPr>
          <p:spPr bwMode="auto">
            <a:xfrm>
              <a:off x="226" y="1219"/>
              <a:ext cx="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5" name="Line 102"/>
            <p:cNvSpPr>
              <a:spLocks noChangeShapeType="1"/>
            </p:cNvSpPr>
            <p:nvPr/>
          </p:nvSpPr>
          <p:spPr bwMode="auto">
            <a:xfrm>
              <a:off x="226" y="1235"/>
              <a:ext cx="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Line 103"/>
            <p:cNvSpPr>
              <a:spLocks noChangeShapeType="1"/>
            </p:cNvSpPr>
            <p:nvPr/>
          </p:nvSpPr>
          <p:spPr bwMode="auto">
            <a:xfrm>
              <a:off x="226" y="1250"/>
              <a:ext cx="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Line 104"/>
            <p:cNvSpPr>
              <a:spLocks noChangeShapeType="1"/>
            </p:cNvSpPr>
            <p:nvPr/>
          </p:nvSpPr>
          <p:spPr bwMode="auto">
            <a:xfrm>
              <a:off x="226" y="1267"/>
              <a:ext cx="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Line 105"/>
            <p:cNvSpPr>
              <a:spLocks noChangeShapeType="1"/>
            </p:cNvSpPr>
            <p:nvPr/>
          </p:nvSpPr>
          <p:spPr bwMode="auto">
            <a:xfrm>
              <a:off x="226" y="1282"/>
              <a:ext cx="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Line 106"/>
            <p:cNvSpPr>
              <a:spLocks noChangeShapeType="1"/>
            </p:cNvSpPr>
            <p:nvPr/>
          </p:nvSpPr>
          <p:spPr bwMode="auto">
            <a:xfrm>
              <a:off x="182" y="1251"/>
              <a:ext cx="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Line 107"/>
            <p:cNvSpPr>
              <a:spLocks noChangeShapeType="1"/>
            </p:cNvSpPr>
            <p:nvPr/>
          </p:nvSpPr>
          <p:spPr bwMode="auto">
            <a:xfrm>
              <a:off x="270" y="1251"/>
              <a:ext cx="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Line 108"/>
            <p:cNvSpPr>
              <a:spLocks noChangeShapeType="1"/>
            </p:cNvSpPr>
            <p:nvPr/>
          </p:nvSpPr>
          <p:spPr bwMode="auto">
            <a:xfrm>
              <a:off x="240" y="1289"/>
              <a:ext cx="0" cy="12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01" name="Freeform 109"/>
          <p:cNvSpPr>
            <a:spLocks/>
          </p:cNvSpPr>
          <p:nvPr/>
        </p:nvSpPr>
        <p:spPr bwMode="auto">
          <a:xfrm>
            <a:off x="5373688" y="2335213"/>
            <a:ext cx="1335087" cy="328612"/>
          </a:xfrm>
          <a:custGeom>
            <a:avLst/>
            <a:gdLst>
              <a:gd name="T0" fmla="*/ 0 w 942"/>
              <a:gd name="T1" fmla="*/ 2147483647 h 231"/>
              <a:gd name="T2" fmla="*/ 2147483647 w 942"/>
              <a:gd name="T3" fmla="*/ 2147483647 h 231"/>
              <a:gd name="T4" fmla="*/ 2147483647 w 942"/>
              <a:gd name="T5" fmla="*/ 2147483647 h 231"/>
              <a:gd name="T6" fmla="*/ 2147483647 w 942"/>
              <a:gd name="T7" fmla="*/ 0 h 231"/>
              <a:gd name="T8" fmla="*/ 0 60000 65536"/>
              <a:gd name="T9" fmla="*/ 0 60000 65536"/>
              <a:gd name="T10" fmla="*/ 0 60000 65536"/>
              <a:gd name="T11" fmla="*/ 0 60000 65536"/>
              <a:gd name="T12" fmla="*/ 0 w 942"/>
              <a:gd name="T13" fmla="*/ 0 h 231"/>
              <a:gd name="T14" fmla="*/ 942 w 942"/>
              <a:gd name="T15" fmla="*/ 231 h 2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2" h="231">
                <a:moveTo>
                  <a:pt x="0" y="197"/>
                </a:moveTo>
                <a:lnTo>
                  <a:pt x="8" y="231"/>
                </a:lnTo>
                <a:lnTo>
                  <a:pt x="942" y="33"/>
                </a:lnTo>
                <a:lnTo>
                  <a:pt x="933" y="0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2" name="Line 110"/>
          <p:cNvSpPr>
            <a:spLocks noChangeShapeType="1"/>
          </p:cNvSpPr>
          <p:nvPr/>
        </p:nvSpPr>
        <p:spPr bwMode="auto">
          <a:xfrm>
            <a:off x="5570538" y="2586038"/>
            <a:ext cx="46037" cy="2397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3" name="Line 111"/>
          <p:cNvSpPr>
            <a:spLocks noChangeShapeType="1"/>
          </p:cNvSpPr>
          <p:nvPr/>
        </p:nvSpPr>
        <p:spPr bwMode="auto">
          <a:xfrm>
            <a:off x="6137275" y="2462213"/>
            <a:ext cx="46038" cy="201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4" name="Freeform 112"/>
          <p:cNvSpPr>
            <a:spLocks/>
          </p:cNvSpPr>
          <p:nvPr/>
        </p:nvSpPr>
        <p:spPr bwMode="auto">
          <a:xfrm>
            <a:off x="6029325" y="2630488"/>
            <a:ext cx="2184400" cy="522287"/>
          </a:xfrm>
          <a:custGeom>
            <a:avLst/>
            <a:gdLst>
              <a:gd name="T0" fmla="*/ 2147483647 w 1542"/>
              <a:gd name="T1" fmla="*/ 2147483647 h 368"/>
              <a:gd name="T2" fmla="*/ 0 w 1542"/>
              <a:gd name="T3" fmla="*/ 2147483647 h 368"/>
              <a:gd name="T4" fmla="*/ 2147483647 w 1542"/>
              <a:gd name="T5" fmla="*/ 0 h 368"/>
              <a:gd name="T6" fmla="*/ 2147483647 w 1542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1542"/>
              <a:gd name="T13" fmla="*/ 0 h 368"/>
              <a:gd name="T14" fmla="*/ 1542 w 1542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2" h="368">
                <a:moveTo>
                  <a:pt x="12" y="368"/>
                </a:moveTo>
                <a:lnTo>
                  <a:pt x="0" y="312"/>
                </a:lnTo>
                <a:lnTo>
                  <a:pt x="1533" y="0"/>
                </a:lnTo>
                <a:lnTo>
                  <a:pt x="1542" y="57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405" name="Group 113"/>
          <p:cNvGrpSpPr>
            <a:grpSpLocks/>
          </p:cNvGrpSpPr>
          <p:nvPr/>
        </p:nvGrpSpPr>
        <p:grpSpPr bwMode="auto">
          <a:xfrm rot="4561772">
            <a:off x="7777163" y="2751138"/>
            <a:ext cx="350837" cy="46037"/>
            <a:chOff x="4109" y="2107"/>
            <a:chExt cx="339" cy="58"/>
          </a:xfrm>
        </p:grpSpPr>
        <p:sp>
          <p:nvSpPr>
            <p:cNvPr id="14489" name="Freeform 114"/>
            <p:cNvSpPr>
              <a:spLocks/>
            </p:cNvSpPr>
            <p:nvPr/>
          </p:nvSpPr>
          <p:spPr bwMode="auto">
            <a:xfrm>
              <a:off x="4225" y="2108"/>
              <a:ext cx="110" cy="57"/>
            </a:xfrm>
            <a:custGeom>
              <a:avLst/>
              <a:gdLst>
                <a:gd name="T0" fmla="*/ 0 w 110"/>
                <a:gd name="T1" fmla="*/ 27 h 57"/>
                <a:gd name="T2" fmla="*/ 32 w 110"/>
                <a:gd name="T3" fmla="*/ 6 h 57"/>
                <a:gd name="T4" fmla="*/ 56 w 110"/>
                <a:gd name="T5" fmla="*/ 0 h 57"/>
                <a:gd name="T6" fmla="*/ 78 w 110"/>
                <a:gd name="T7" fmla="*/ 6 h 57"/>
                <a:gd name="T8" fmla="*/ 110 w 110"/>
                <a:gd name="T9" fmla="*/ 31 h 57"/>
                <a:gd name="T10" fmla="*/ 80 w 110"/>
                <a:gd name="T11" fmla="*/ 51 h 57"/>
                <a:gd name="T12" fmla="*/ 48 w 110"/>
                <a:gd name="T13" fmla="*/ 57 h 57"/>
                <a:gd name="T14" fmla="*/ 26 w 110"/>
                <a:gd name="T15" fmla="*/ 48 h 57"/>
                <a:gd name="T16" fmla="*/ 0 w 110"/>
                <a:gd name="T17" fmla="*/ 27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57"/>
                <a:gd name="T29" fmla="*/ 110 w 110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57">
                  <a:moveTo>
                    <a:pt x="0" y="27"/>
                  </a:moveTo>
                  <a:lnTo>
                    <a:pt x="32" y="6"/>
                  </a:lnTo>
                  <a:lnTo>
                    <a:pt x="56" y="0"/>
                  </a:lnTo>
                  <a:lnTo>
                    <a:pt x="78" y="6"/>
                  </a:lnTo>
                  <a:lnTo>
                    <a:pt x="110" y="31"/>
                  </a:lnTo>
                  <a:lnTo>
                    <a:pt x="80" y="51"/>
                  </a:lnTo>
                  <a:lnTo>
                    <a:pt x="48" y="57"/>
                  </a:lnTo>
                  <a:lnTo>
                    <a:pt x="26" y="48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0" name="Freeform 115"/>
            <p:cNvSpPr>
              <a:spLocks/>
            </p:cNvSpPr>
            <p:nvPr/>
          </p:nvSpPr>
          <p:spPr bwMode="auto">
            <a:xfrm>
              <a:off x="4109" y="2107"/>
              <a:ext cx="110" cy="57"/>
            </a:xfrm>
            <a:custGeom>
              <a:avLst/>
              <a:gdLst>
                <a:gd name="T0" fmla="*/ 0 w 110"/>
                <a:gd name="T1" fmla="*/ 27 h 57"/>
                <a:gd name="T2" fmla="*/ 32 w 110"/>
                <a:gd name="T3" fmla="*/ 6 h 57"/>
                <a:gd name="T4" fmla="*/ 56 w 110"/>
                <a:gd name="T5" fmla="*/ 0 h 57"/>
                <a:gd name="T6" fmla="*/ 78 w 110"/>
                <a:gd name="T7" fmla="*/ 6 h 57"/>
                <a:gd name="T8" fmla="*/ 110 w 110"/>
                <a:gd name="T9" fmla="*/ 31 h 57"/>
                <a:gd name="T10" fmla="*/ 80 w 110"/>
                <a:gd name="T11" fmla="*/ 51 h 57"/>
                <a:gd name="T12" fmla="*/ 48 w 110"/>
                <a:gd name="T13" fmla="*/ 57 h 57"/>
                <a:gd name="T14" fmla="*/ 26 w 110"/>
                <a:gd name="T15" fmla="*/ 48 h 57"/>
                <a:gd name="T16" fmla="*/ 0 w 110"/>
                <a:gd name="T17" fmla="*/ 27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57"/>
                <a:gd name="T29" fmla="*/ 110 w 110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57">
                  <a:moveTo>
                    <a:pt x="0" y="27"/>
                  </a:moveTo>
                  <a:lnTo>
                    <a:pt x="32" y="6"/>
                  </a:lnTo>
                  <a:lnTo>
                    <a:pt x="56" y="0"/>
                  </a:lnTo>
                  <a:lnTo>
                    <a:pt x="78" y="6"/>
                  </a:lnTo>
                  <a:lnTo>
                    <a:pt x="110" y="31"/>
                  </a:lnTo>
                  <a:lnTo>
                    <a:pt x="80" y="51"/>
                  </a:lnTo>
                  <a:lnTo>
                    <a:pt x="48" y="57"/>
                  </a:lnTo>
                  <a:lnTo>
                    <a:pt x="26" y="48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1" name="Freeform 116"/>
            <p:cNvSpPr>
              <a:spLocks/>
            </p:cNvSpPr>
            <p:nvPr/>
          </p:nvSpPr>
          <p:spPr bwMode="auto">
            <a:xfrm>
              <a:off x="4338" y="2108"/>
              <a:ext cx="110" cy="57"/>
            </a:xfrm>
            <a:custGeom>
              <a:avLst/>
              <a:gdLst>
                <a:gd name="T0" fmla="*/ 0 w 110"/>
                <a:gd name="T1" fmla="*/ 27 h 57"/>
                <a:gd name="T2" fmla="*/ 32 w 110"/>
                <a:gd name="T3" fmla="*/ 6 h 57"/>
                <a:gd name="T4" fmla="*/ 56 w 110"/>
                <a:gd name="T5" fmla="*/ 0 h 57"/>
                <a:gd name="T6" fmla="*/ 78 w 110"/>
                <a:gd name="T7" fmla="*/ 6 h 57"/>
                <a:gd name="T8" fmla="*/ 110 w 110"/>
                <a:gd name="T9" fmla="*/ 31 h 57"/>
                <a:gd name="T10" fmla="*/ 80 w 110"/>
                <a:gd name="T11" fmla="*/ 51 h 57"/>
                <a:gd name="T12" fmla="*/ 48 w 110"/>
                <a:gd name="T13" fmla="*/ 57 h 57"/>
                <a:gd name="T14" fmla="*/ 26 w 110"/>
                <a:gd name="T15" fmla="*/ 48 h 57"/>
                <a:gd name="T16" fmla="*/ 0 w 110"/>
                <a:gd name="T17" fmla="*/ 27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57"/>
                <a:gd name="T29" fmla="*/ 110 w 110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57">
                  <a:moveTo>
                    <a:pt x="0" y="27"/>
                  </a:moveTo>
                  <a:lnTo>
                    <a:pt x="32" y="6"/>
                  </a:lnTo>
                  <a:lnTo>
                    <a:pt x="56" y="0"/>
                  </a:lnTo>
                  <a:lnTo>
                    <a:pt x="78" y="6"/>
                  </a:lnTo>
                  <a:lnTo>
                    <a:pt x="110" y="31"/>
                  </a:lnTo>
                  <a:lnTo>
                    <a:pt x="80" y="51"/>
                  </a:lnTo>
                  <a:lnTo>
                    <a:pt x="48" y="57"/>
                  </a:lnTo>
                  <a:lnTo>
                    <a:pt x="26" y="48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06" name="Line 117"/>
          <p:cNvSpPr>
            <a:spLocks noChangeShapeType="1"/>
          </p:cNvSpPr>
          <p:nvPr/>
        </p:nvSpPr>
        <p:spPr bwMode="auto">
          <a:xfrm>
            <a:off x="5878513" y="3101975"/>
            <a:ext cx="46037" cy="215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7" name="Line 118"/>
          <p:cNvSpPr>
            <a:spLocks noChangeShapeType="1"/>
          </p:cNvSpPr>
          <p:nvPr/>
        </p:nvSpPr>
        <p:spPr bwMode="auto">
          <a:xfrm>
            <a:off x="5772150" y="3119438"/>
            <a:ext cx="46038" cy="215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8" name="Line 119"/>
          <p:cNvSpPr>
            <a:spLocks noChangeShapeType="1"/>
          </p:cNvSpPr>
          <p:nvPr/>
        </p:nvSpPr>
        <p:spPr bwMode="auto">
          <a:xfrm>
            <a:off x="6088063" y="3059113"/>
            <a:ext cx="46037" cy="215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9" name="Line 120"/>
          <p:cNvSpPr>
            <a:spLocks noChangeShapeType="1"/>
          </p:cNvSpPr>
          <p:nvPr/>
        </p:nvSpPr>
        <p:spPr bwMode="auto">
          <a:xfrm>
            <a:off x="6126163" y="2990850"/>
            <a:ext cx="46037" cy="241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0" name="Freeform 121"/>
          <p:cNvSpPr>
            <a:spLocks/>
          </p:cNvSpPr>
          <p:nvPr/>
        </p:nvSpPr>
        <p:spPr bwMode="auto">
          <a:xfrm>
            <a:off x="7185025" y="2786063"/>
            <a:ext cx="46038" cy="249237"/>
          </a:xfrm>
          <a:custGeom>
            <a:avLst/>
            <a:gdLst>
              <a:gd name="T0" fmla="*/ 0 w 14"/>
              <a:gd name="T1" fmla="*/ 0 h 76"/>
              <a:gd name="T2" fmla="*/ 2147483647 w 14"/>
              <a:gd name="T3" fmla="*/ 2147483647 h 76"/>
              <a:gd name="T4" fmla="*/ 0 60000 65536"/>
              <a:gd name="T5" fmla="*/ 0 60000 65536"/>
              <a:gd name="T6" fmla="*/ 0 w 14"/>
              <a:gd name="T7" fmla="*/ 0 h 76"/>
              <a:gd name="T8" fmla="*/ 14 w 14"/>
              <a:gd name="T9" fmla="*/ 76 h 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" h="76">
                <a:moveTo>
                  <a:pt x="0" y="0"/>
                </a:moveTo>
                <a:lnTo>
                  <a:pt x="14" y="76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1" name="Line 122"/>
          <p:cNvSpPr>
            <a:spLocks noChangeShapeType="1"/>
          </p:cNvSpPr>
          <p:nvPr/>
        </p:nvSpPr>
        <p:spPr bwMode="auto">
          <a:xfrm>
            <a:off x="7827963" y="2706688"/>
            <a:ext cx="46037" cy="215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2" name="Line 123"/>
          <p:cNvSpPr>
            <a:spLocks noChangeShapeType="1"/>
          </p:cNvSpPr>
          <p:nvPr/>
        </p:nvSpPr>
        <p:spPr bwMode="auto">
          <a:xfrm>
            <a:off x="8099425" y="2647950"/>
            <a:ext cx="46038" cy="215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3" name="Line 124"/>
          <p:cNvSpPr>
            <a:spLocks noChangeShapeType="1"/>
          </p:cNvSpPr>
          <p:nvPr/>
        </p:nvSpPr>
        <p:spPr bwMode="auto">
          <a:xfrm flipH="1">
            <a:off x="7451725" y="2776538"/>
            <a:ext cx="46038" cy="128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4" name="Line 125"/>
          <p:cNvSpPr>
            <a:spLocks noChangeShapeType="1"/>
          </p:cNvSpPr>
          <p:nvPr/>
        </p:nvSpPr>
        <p:spPr bwMode="auto">
          <a:xfrm>
            <a:off x="6773863" y="2917825"/>
            <a:ext cx="63500" cy="666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5" name="Line 126"/>
          <p:cNvSpPr>
            <a:spLocks noChangeShapeType="1"/>
          </p:cNvSpPr>
          <p:nvPr/>
        </p:nvSpPr>
        <p:spPr bwMode="auto">
          <a:xfrm flipH="1">
            <a:off x="6026150" y="2706688"/>
            <a:ext cx="2214563" cy="460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6" name="Line 127"/>
          <p:cNvSpPr>
            <a:spLocks noChangeShapeType="1"/>
          </p:cNvSpPr>
          <p:nvPr/>
        </p:nvSpPr>
        <p:spPr bwMode="auto">
          <a:xfrm>
            <a:off x="5445125" y="2601913"/>
            <a:ext cx="46038" cy="2476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7" name="Freeform 128"/>
          <p:cNvSpPr>
            <a:spLocks/>
          </p:cNvSpPr>
          <p:nvPr/>
        </p:nvSpPr>
        <p:spPr bwMode="auto">
          <a:xfrm>
            <a:off x="5584825" y="2584450"/>
            <a:ext cx="179388" cy="482600"/>
          </a:xfrm>
          <a:custGeom>
            <a:avLst/>
            <a:gdLst>
              <a:gd name="T0" fmla="*/ 0 w 120"/>
              <a:gd name="T1" fmla="*/ 0 h 340"/>
              <a:gd name="T2" fmla="*/ 2147483647 w 120"/>
              <a:gd name="T3" fmla="*/ 2147483647 h 340"/>
              <a:gd name="T4" fmla="*/ 2147483647 w 120"/>
              <a:gd name="T5" fmla="*/ 2147483647 h 340"/>
              <a:gd name="T6" fmla="*/ 0 60000 65536"/>
              <a:gd name="T7" fmla="*/ 0 60000 65536"/>
              <a:gd name="T8" fmla="*/ 0 60000 65536"/>
              <a:gd name="T9" fmla="*/ 0 w 120"/>
              <a:gd name="T10" fmla="*/ 0 h 340"/>
              <a:gd name="T11" fmla="*/ 120 w 120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340">
                <a:moveTo>
                  <a:pt x="0" y="0"/>
                </a:moveTo>
                <a:lnTo>
                  <a:pt x="24" y="143"/>
                </a:lnTo>
                <a:lnTo>
                  <a:pt x="120" y="340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8" name="Freeform 129"/>
          <p:cNvSpPr>
            <a:spLocks/>
          </p:cNvSpPr>
          <p:nvPr/>
        </p:nvSpPr>
        <p:spPr bwMode="auto">
          <a:xfrm>
            <a:off x="5603875" y="2600325"/>
            <a:ext cx="114300" cy="133350"/>
          </a:xfrm>
          <a:custGeom>
            <a:avLst/>
            <a:gdLst>
              <a:gd name="T0" fmla="*/ 0 w 80"/>
              <a:gd name="T1" fmla="*/ 2147483647 h 94"/>
              <a:gd name="T2" fmla="*/ 2147483647 w 80"/>
              <a:gd name="T3" fmla="*/ 2147483647 h 94"/>
              <a:gd name="T4" fmla="*/ 2147483647 w 80"/>
              <a:gd name="T5" fmla="*/ 2147483647 h 94"/>
              <a:gd name="T6" fmla="*/ 2147483647 w 80"/>
              <a:gd name="T7" fmla="*/ 0 h 94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94"/>
              <a:gd name="T14" fmla="*/ 80 w 80"/>
              <a:gd name="T15" fmla="*/ 94 h 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94">
                <a:moveTo>
                  <a:pt x="0" y="94"/>
                </a:moveTo>
                <a:lnTo>
                  <a:pt x="59" y="81"/>
                </a:lnTo>
                <a:lnTo>
                  <a:pt x="80" y="46"/>
                </a:lnTo>
                <a:lnTo>
                  <a:pt x="71" y="0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9" name="Line 130"/>
          <p:cNvSpPr>
            <a:spLocks noChangeShapeType="1"/>
          </p:cNvSpPr>
          <p:nvPr/>
        </p:nvSpPr>
        <p:spPr bwMode="auto">
          <a:xfrm>
            <a:off x="5759450" y="2586038"/>
            <a:ext cx="46038" cy="201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0" name="Line 131"/>
          <p:cNvSpPr>
            <a:spLocks noChangeShapeType="1"/>
          </p:cNvSpPr>
          <p:nvPr/>
        </p:nvSpPr>
        <p:spPr bwMode="auto">
          <a:xfrm>
            <a:off x="5856288" y="2562225"/>
            <a:ext cx="46037" cy="2016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1" name="Line 132"/>
          <p:cNvSpPr>
            <a:spLocks noChangeShapeType="1"/>
          </p:cNvSpPr>
          <p:nvPr/>
        </p:nvSpPr>
        <p:spPr bwMode="auto">
          <a:xfrm>
            <a:off x="5875338" y="2619375"/>
            <a:ext cx="46037" cy="274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2" name="Line 133"/>
          <p:cNvSpPr>
            <a:spLocks noChangeShapeType="1"/>
          </p:cNvSpPr>
          <p:nvPr/>
        </p:nvSpPr>
        <p:spPr bwMode="auto">
          <a:xfrm flipH="1">
            <a:off x="5922963" y="2640013"/>
            <a:ext cx="46037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3" name="Line 134"/>
          <p:cNvSpPr>
            <a:spLocks noChangeShapeType="1"/>
          </p:cNvSpPr>
          <p:nvPr/>
        </p:nvSpPr>
        <p:spPr bwMode="auto">
          <a:xfrm flipV="1">
            <a:off x="5743575" y="2590800"/>
            <a:ext cx="244475" cy="460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4" name="Line 135"/>
          <p:cNvSpPr>
            <a:spLocks noChangeShapeType="1"/>
          </p:cNvSpPr>
          <p:nvPr/>
        </p:nvSpPr>
        <p:spPr bwMode="auto">
          <a:xfrm flipV="1">
            <a:off x="5748338" y="2614613"/>
            <a:ext cx="244475" cy="4603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5" name="Line 136"/>
          <p:cNvSpPr>
            <a:spLocks noChangeShapeType="1"/>
          </p:cNvSpPr>
          <p:nvPr/>
        </p:nvSpPr>
        <p:spPr bwMode="auto">
          <a:xfrm flipV="1">
            <a:off x="5753100" y="2638425"/>
            <a:ext cx="244475" cy="4603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6" name="Line 137"/>
          <p:cNvSpPr>
            <a:spLocks noChangeShapeType="1"/>
          </p:cNvSpPr>
          <p:nvPr/>
        </p:nvSpPr>
        <p:spPr bwMode="auto">
          <a:xfrm>
            <a:off x="5732463" y="2678113"/>
            <a:ext cx="136525" cy="101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7" name="Freeform 138"/>
          <p:cNvSpPr>
            <a:spLocks/>
          </p:cNvSpPr>
          <p:nvPr/>
        </p:nvSpPr>
        <p:spPr bwMode="auto">
          <a:xfrm>
            <a:off x="5875338" y="2728913"/>
            <a:ext cx="161925" cy="134937"/>
          </a:xfrm>
          <a:custGeom>
            <a:avLst/>
            <a:gdLst>
              <a:gd name="T0" fmla="*/ 0 w 108"/>
              <a:gd name="T1" fmla="*/ 2147483647 h 94"/>
              <a:gd name="T2" fmla="*/ 2147483647 w 108"/>
              <a:gd name="T3" fmla="*/ 2147483647 h 94"/>
              <a:gd name="T4" fmla="*/ 2147483647 w 108"/>
              <a:gd name="T5" fmla="*/ 2147483647 h 94"/>
              <a:gd name="T6" fmla="*/ 2147483647 w 108"/>
              <a:gd name="T7" fmla="*/ 0 h 94"/>
              <a:gd name="T8" fmla="*/ 2147483647 w 108"/>
              <a:gd name="T9" fmla="*/ 2147483647 h 94"/>
              <a:gd name="T10" fmla="*/ 2147483647 w 108"/>
              <a:gd name="T11" fmla="*/ 2147483647 h 94"/>
              <a:gd name="T12" fmla="*/ 2147483647 w 108"/>
              <a:gd name="T13" fmla="*/ 2147483647 h 94"/>
              <a:gd name="T14" fmla="*/ 2147483647 w 108"/>
              <a:gd name="T15" fmla="*/ 2147483647 h 94"/>
              <a:gd name="T16" fmla="*/ 0 w 108"/>
              <a:gd name="T17" fmla="*/ 2147483647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"/>
              <a:gd name="T28" fmla="*/ 0 h 94"/>
              <a:gd name="T29" fmla="*/ 108 w 108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" h="94">
                <a:moveTo>
                  <a:pt x="0" y="36"/>
                </a:moveTo>
                <a:lnTo>
                  <a:pt x="16" y="19"/>
                </a:lnTo>
                <a:lnTo>
                  <a:pt x="14" y="1"/>
                </a:lnTo>
                <a:lnTo>
                  <a:pt x="56" y="0"/>
                </a:lnTo>
                <a:lnTo>
                  <a:pt x="60" y="24"/>
                </a:lnTo>
                <a:lnTo>
                  <a:pt x="93" y="46"/>
                </a:lnTo>
                <a:lnTo>
                  <a:pt x="108" y="61"/>
                </a:lnTo>
                <a:lnTo>
                  <a:pt x="82" y="94"/>
                </a:lnTo>
                <a:lnTo>
                  <a:pt x="0" y="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8" name="Line 139"/>
          <p:cNvSpPr>
            <a:spLocks noChangeShapeType="1"/>
          </p:cNvSpPr>
          <p:nvPr/>
        </p:nvSpPr>
        <p:spPr bwMode="auto">
          <a:xfrm>
            <a:off x="5840413" y="2816225"/>
            <a:ext cx="276225" cy="2111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9" name="Line 140"/>
          <p:cNvSpPr>
            <a:spLocks noChangeShapeType="1"/>
          </p:cNvSpPr>
          <p:nvPr/>
        </p:nvSpPr>
        <p:spPr bwMode="auto">
          <a:xfrm flipH="1">
            <a:off x="5929313" y="2868613"/>
            <a:ext cx="46037" cy="666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0" name="Freeform 141"/>
          <p:cNvSpPr>
            <a:spLocks/>
          </p:cNvSpPr>
          <p:nvPr/>
        </p:nvSpPr>
        <p:spPr bwMode="auto">
          <a:xfrm>
            <a:off x="6110288" y="2947988"/>
            <a:ext cx="63500" cy="46037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6"/>
                </a:moveTo>
                <a:lnTo>
                  <a:pt x="37" y="0"/>
                </a:lnTo>
                <a:lnTo>
                  <a:pt x="42" y="25"/>
                </a:lnTo>
                <a:lnTo>
                  <a:pt x="4" y="30"/>
                </a:lnTo>
                <a:lnTo>
                  <a:pt x="0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1" name="Freeform 142"/>
          <p:cNvSpPr>
            <a:spLocks/>
          </p:cNvSpPr>
          <p:nvPr/>
        </p:nvSpPr>
        <p:spPr bwMode="auto">
          <a:xfrm>
            <a:off x="6343650" y="2743200"/>
            <a:ext cx="74613" cy="61913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6"/>
                </a:moveTo>
                <a:lnTo>
                  <a:pt x="37" y="0"/>
                </a:lnTo>
                <a:lnTo>
                  <a:pt x="42" y="25"/>
                </a:lnTo>
                <a:lnTo>
                  <a:pt x="4" y="30"/>
                </a:lnTo>
                <a:lnTo>
                  <a:pt x="0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2" name="Line 143"/>
          <p:cNvSpPr>
            <a:spLocks noChangeShapeType="1"/>
          </p:cNvSpPr>
          <p:nvPr/>
        </p:nvSpPr>
        <p:spPr bwMode="auto">
          <a:xfrm>
            <a:off x="6361113" y="2803525"/>
            <a:ext cx="46037" cy="266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3" name="Line 144"/>
          <p:cNvSpPr>
            <a:spLocks noChangeShapeType="1"/>
          </p:cNvSpPr>
          <p:nvPr/>
        </p:nvSpPr>
        <p:spPr bwMode="auto">
          <a:xfrm>
            <a:off x="6538913" y="2911475"/>
            <a:ext cx="46037" cy="2444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4" name="Line 145"/>
          <p:cNvSpPr>
            <a:spLocks noChangeShapeType="1"/>
          </p:cNvSpPr>
          <p:nvPr/>
        </p:nvSpPr>
        <p:spPr bwMode="auto">
          <a:xfrm>
            <a:off x="6718300" y="2657475"/>
            <a:ext cx="46038" cy="2746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5" name="Line 146"/>
          <p:cNvSpPr>
            <a:spLocks noChangeShapeType="1"/>
          </p:cNvSpPr>
          <p:nvPr/>
        </p:nvSpPr>
        <p:spPr bwMode="auto">
          <a:xfrm flipH="1">
            <a:off x="6465888" y="2797175"/>
            <a:ext cx="274637" cy="460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6" name="Line 147"/>
          <p:cNvSpPr>
            <a:spLocks noChangeShapeType="1"/>
          </p:cNvSpPr>
          <p:nvPr/>
        </p:nvSpPr>
        <p:spPr bwMode="auto">
          <a:xfrm>
            <a:off x="6696075" y="2359025"/>
            <a:ext cx="46038" cy="2444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7" name="Line 148"/>
          <p:cNvSpPr>
            <a:spLocks noChangeShapeType="1"/>
          </p:cNvSpPr>
          <p:nvPr/>
        </p:nvSpPr>
        <p:spPr bwMode="auto">
          <a:xfrm flipH="1">
            <a:off x="6511925" y="2501900"/>
            <a:ext cx="244475" cy="460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" name="Line 149"/>
          <p:cNvSpPr>
            <a:spLocks noChangeShapeType="1"/>
          </p:cNvSpPr>
          <p:nvPr/>
        </p:nvSpPr>
        <p:spPr bwMode="auto">
          <a:xfrm>
            <a:off x="6734175" y="2382838"/>
            <a:ext cx="46038" cy="396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" name="Freeform 150"/>
          <p:cNvSpPr>
            <a:spLocks/>
          </p:cNvSpPr>
          <p:nvPr/>
        </p:nvSpPr>
        <p:spPr bwMode="auto">
          <a:xfrm>
            <a:off x="6727825" y="2386013"/>
            <a:ext cx="203200" cy="82550"/>
          </a:xfrm>
          <a:custGeom>
            <a:avLst/>
            <a:gdLst>
              <a:gd name="T0" fmla="*/ 0 w 143"/>
              <a:gd name="T1" fmla="*/ 2147483647 h 58"/>
              <a:gd name="T2" fmla="*/ 2147483647 w 143"/>
              <a:gd name="T3" fmla="*/ 0 h 58"/>
              <a:gd name="T4" fmla="*/ 2147483647 w 143"/>
              <a:gd name="T5" fmla="*/ 2147483647 h 58"/>
              <a:gd name="T6" fmla="*/ 2147483647 w 143"/>
              <a:gd name="T7" fmla="*/ 2147483647 h 58"/>
              <a:gd name="T8" fmla="*/ 2147483647 w 143"/>
              <a:gd name="T9" fmla="*/ 2147483647 h 58"/>
              <a:gd name="T10" fmla="*/ 2147483647 w 143"/>
              <a:gd name="T11" fmla="*/ 2147483647 h 58"/>
              <a:gd name="T12" fmla="*/ 2147483647 w 143"/>
              <a:gd name="T13" fmla="*/ 2147483647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58"/>
              <a:gd name="T23" fmla="*/ 143 w 143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58">
                <a:moveTo>
                  <a:pt x="0" y="1"/>
                </a:moveTo>
                <a:lnTo>
                  <a:pt x="44" y="0"/>
                </a:lnTo>
                <a:lnTo>
                  <a:pt x="89" y="4"/>
                </a:lnTo>
                <a:lnTo>
                  <a:pt x="123" y="12"/>
                </a:lnTo>
                <a:lnTo>
                  <a:pt x="134" y="25"/>
                </a:lnTo>
                <a:lnTo>
                  <a:pt x="140" y="42"/>
                </a:lnTo>
                <a:lnTo>
                  <a:pt x="143" y="58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" name="Freeform 151"/>
          <p:cNvSpPr>
            <a:spLocks/>
          </p:cNvSpPr>
          <p:nvPr/>
        </p:nvSpPr>
        <p:spPr bwMode="auto">
          <a:xfrm>
            <a:off x="6840538" y="2414588"/>
            <a:ext cx="63500" cy="46037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6"/>
                </a:moveTo>
                <a:lnTo>
                  <a:pt x="37" y="0"/>
                </a:lnTo>
                <a:lnTo>
                  <a:pt x="42" y="25"/>
                </a:lnTo>
                <a:lnTo>
                  <a:pt x="4" y="30"/>
                </a:lnTo>
                <a:lnTo>
                  <a:pt x="0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" name="Text Box 152"/>
          <p:cNvSpPr txBox="1">
            <a:spLocks noChangeArrowheads="1"/>
          </p:cNvSpPr>
          <p:nvPr/>
        </p:nvSpPr>
        <p:spPr bwMode="auto">
          <a:xfrm rot="-6273380">
            <a:off x="6576219" y="2115344"/>
            <a:ext cx="468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26R</a:t>
            </a:r>
          </a:p>
        </p:txBody>
      </p:sp>
      <p:sp>
        <p:nvSpPr>
          <p:cNvPr id="14442" name="Line 153"/>
          <p:cNvSpPr>
            <a:spLocks noChangeShapeType="1"/>
          </p:cNvSpPr>
          <p:nvPr/>
        </p:nvSpPr>
        <p:spPr bwMode="auto">
          <a:xfrm flipV="1">
            <a:off x="5365750" y="2333625"/>
            <a:ext cx="133985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" name="Line 154"/>
          <p:cNvSpPr>
            <a:spLocks noChangeShapeType="1"/>
          </p:cNvSpPr>
          <p:nvPr/>
        </p:nvSpPr>
        <p:spPr bwMode="auto">
          <a:xfrm>
            <a:off x="7780338" y="2587625"/>
            <a:ext cx="46037" cy="2984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4" name="Line 155"/>
          <p:cNvSpPr>
            <a:spLocks noChangeShapeType="1"/>
          </p:cNvSpPr>
          <p:nvPr/>
        </p:nvSpPr>
        <p:spPr bwMode="auto">
          <a:xfrm>
            <a:off x="8048625" y="2500313"/>
            <a:ext cx="46038" cy="2873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5" name="Freeform 156"/>
          <p:cNvSpPr>
            <a:spLocks/>
          </p:cNvSpPr>
          <p:nvPr/>
        </p:nvSpPr>
        <p:spPr bwMode="auto">
          <a:xfrm>
            <a:off x="7770813" y="2535238"/>
            <a:ext cx="74612" cy="63500"/>
          </a:xfrm>
          <a:custGeom>
            <a:avLst/>
            <a:gdLst>
              <a:gd name="T0" fmla="*/ 0 w 53"/>
              <a:gd name="T1" fmla="*/ 2147483647 h 44"/>
              <a:gd name="T2" fmla="*/ 2147483647 w 53"/>
              <a:gd name="T3" fmla="*/ 0 h 44"/>
              <a:gd name="T4" fmla="*/ 2147483647 w 53"/>
              <a:gd name="T5" fmla="*/ 2147483647 h 44"/>
              <a:gd name="T6" fmla="*/ 2147483647 w 53"/>
              <a:gd name="T7" fmla="*/ 2147483647 h 44"/>
              <a:gd name="T8" fmla="*/ 0 w 53"/>
              <a:gd name="T9" fmla="*/ 2147483647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4"/>
              <a:gd name="T17" fmla="*/ 53 w 53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4">
                <a:moveTo>
                  <a:pt x="0" y="9"/>
                </a:moveTo>
                <a:lnTo>
                  <a:pt x="47" y="0"/>
                </a:lnTo>
                <a:lnTo>
                  <a:pt x="53" y="36"/>
                </a:lnTo>
                <a:lnTo>
                  <a:pt x="6" y="44"/>
                </a:lnTo>
                <a:lnTo>
                  <a:pt x="0" y="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6" name="Freeform 157"/>
          <p:cNvSpPr>
            <a:spLocks/>
          </p:cNvSpPr>
          <p:nvPr/>
        </p:nvSpPr>
        <p:spPr bwMode="auto">
          <a:xfrm>
            <a:off x="8023225" y="2471738"/>
            <a:ext cx="74613" cy="61912"/>
          </a:xfrm>
          <a:custGeom>
            <a:avLst/>
            <a:gdLst>
              <a:gd name="T0" fmla="*/ 0 w 42"/>
              <a:gd name="T1" fmla="*/ 2147483647 h 30"/>
              <a:gd name="T2" fmla="*/ 2147483647 w 42"/>
              <a:gd name="T3" fmla="*/ 0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0 w 42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0"/>
              <a:gd name="T17" fmla="*/ 42 w 42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0">
                <a:moveTo>
                  <a:pt x="0" y="6"/>
                </a:moveTo>
                <a:lnTo>
                  <a:pt x="37" y="0"/>
                </a:lnTo>
                <a:lnTo>
                  <a:pt x="42" y="25"/>
                </a:lnTo>
                <a:lnTo>
                  <a:pt x="4" y="30"/>
                </a:lnTo>
                <a:lnTo>
                  <a:pt x="0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447" name="Group 158"/>
          <p:cNvGrpSpPr>
            <a:grpSpLocks/>
          </p:cNvGrpSpPr>
          <p:nvPr/>
        </p:nvGrpSpPr>
        <p:grpSpPr bwMode="auto">
          <a:xfrm>
            <a:off x="8091488" y="2295525"/>
            <a:ext cx="355600" cy="338138"/>
            <a:chOff x="2745" y="1985"/>
            <a:chExt cx="251" cy="238"/>
          </a:xfrm>
        </p:grpSpPr>
        <p:sp>
          <p:nvSpPr>
            <p:cNvPr id="14485" name="Oval 159"/>
            <p:cNvSpPr>
              <a:spLocks noChangeArrowheads="1"/>
            </p:cNvSpPr>
            <p:nvPr/>
          </p:nvSpPr>
          <p:spPr bwMode="gray">
            <a:xfrm>
              <a:off x="2838" y="1998"/>
              <a:ext cx="40" cy="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4486" name="Oval 160"/>
            <p:cNvSpPr>
              <a:spLocks noChangeArrowheads="1"/>
            </p:cNvSpPr>
            <p:nvPr/>
          </p:nvSpPr>
          <p:spPr bwMode="auto">
            <a:xfrm>
              <a:off x="2775" y="2015"/>
              <a:ext cx="170" cy="15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4487" name="Text Box 161"/>
            <p:cNvSpPr txBox="1">
              <a:spLocks noChangeArrowheads="1"/>
            </p:cNvSpPr>
            <p:nvPr/>
          </p:nvSpPr>
          <p:spPr bwMode="auto">
            <a:xfrm>
              <a:off x="2745" y="1985"/>
              <a:ext cx="15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A</a:t>
              </a:r>
            </a:p>
          </p:txBody>
        </p:sp>
        <p:sp>
          <p:nvSpPr>
            <p:cNvPr id="14488" name="Text Box 162"/>
            <p:cNvSpPr txBox="1">
              <a:spLocks noChangeArrowheads="1"/>
            </p:cNvSpPr>
            <p:nvPr/>
          </p:nvSpPr>
          <p:spPr bwMode="auto">
            <a:xfrm>
              <a:off x="2810" y="2028"/>
              <a:ext cx="18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5</a:t>
              </a:r>
            </a:p>
          </p:txBody>
        </p:sp>
      </p:grpSp>
      <p:sp>
        <p:nvSpPr>
          <p:cNvPr id="14448" name="Line 163"/>
          <p:cNvSpPr>
            <a:spLocks noChangeShapeType="1"/>
          </p:cNvSpPr>
          <p:nvPr/>
        </p:nvSpPr>
        <p:spPr bwMode="auto">
          <a:xfrm>
            <a:off x="7699375" y="2652713"/>
            <a:ext cx="46038" cy="215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9" name="Line 164"/>
          <p:cNvSpPr>
            <a:spLocks noChangeShapeType="1"/>
          </p:cNvSpPr>
          <p:nvPr/>
        </p:nvSpPr>
        <p:spPr bwMode="auto">
          <a:xfrm>
            <a:off x="7454900" y="2703513"/>
            <a:ext cx="46038" cy="215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0" name="Freeform 165"/>
          <p:cNvSpPr>
            <a:spLocks/>
          </p:cNvSpPr>
          <p:nvPr/>
        </p:nvSpPr>
        <p:spPr bwMode="auto">
          <a:xfrm>
            <a:off x="6494463" y="2697163"/>
            <a:ext cx="231775" cy="46037"/>
          </a:xfrm>
          <a:custGeom>
            <a:avLst/>
            <a:gdLst>
              <a:gd name="T0" fmla="*/ 2147483647 w 71"/>
              <a:gd name="T1" fmla="*/ 0 h 14"/>
              <a:gd name="T2" fmla="*/ 0 w 71"/>
              <a:gd name="T3" fmla="*/ 2147483647 h 14"/>
              <a:gd name="T4" fmla="*/ 0 60000 65536"/>
              <a:gd name="T5" fmla="*/ 0 60000 65536"/>
              <a:gd name="T6" fmla="*/ 0 w 71"/>
              <a:gd name="T7" fmla="*/ 0 h 14"/>
              <a:gd name="T8" fmla="*/ 71 w 71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" h="14">
                <a:moveTo>
                  <a:pt x="71" y="0"/>
                </a:moveTo>
                <a:lnTo>
                  <a:pt x="0" y="14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1" name="Line 166"/>
          <p:cNvSpPr>
            <a:spLocks noChangeShapeType="1"/>
          </p:cNvSpPr>
          <p:nvPr/>
        </p:nvSpPr>
        <p:spPr bwMode="auto">
          <a:xfrm flipH="1">
            <a:off x="6470650" y="2662238"/>
            <a:ext cx="252413" cy="460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2" name="Freeform 167"/>
          <p:cNvSpPr>
            <a:spLocks/>
          </p:cNvSpPr>
          <p:nvPr/>
        </p:nvSpPr>
        <p:spPr bwMode="auto">
          <a:xfrm>
            <a:off x="6540500" y="2678113"/>
            <a:ext cx="73025" cy="77787"/>
          </a:xfrm>
          <a:custGeom>
            <a:avLst/>
            <a:gdLst>
              <a:gd name="T0" fmla="*/ 0 w 51"/>
              <a:gd name="T1" fmla="*/ 2147483647 h 54"/>
              <a:gd name="T2" fmla="*/ 2147483647 w 51"/>
              <a:gd name="T3" fmla="*/ 0 h 54"/>
              <a:gd name="T4" fmla="*/ 2147483647 w 51"/>
              <a:gd name="T5" fmla="*/ 2147483647 h 54"/>
              <a:gd name="T6" fmla="*/ 2147483647 w 51"/>
              <a:gd name="T7" fmla="*/ 2147483647 h 54"/>
              <a:gd name="T8" fmla="*/ 0 w 51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54"/>
              <a:gd name="T17" fmla="*/ 51 w 5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54">
                <a:moveTo>
                  <a:pt x="0" y="7"/>
                </a:moveTo>
                <a:lnTo>
                  <a:pt x="45" y="0"/>
                </a:lnTo>
                <a:lnTo>
                  <a:pt x="51" y="45"/>
                </a:lnTo>
                <a:lnTo>
                  <a:pt x="7" y="54"/>
                </a:lnTo>
                <a:lnTo>
                  <a:pt x="0" y="7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453" name="Text Box 168"/>
          <p:cNvSpPr txBox="1">
            <a:spLocks noChangeArrowheads="1"/>
          </p:cNvSpPr>
          <p:nvPr/>
        </p:nvSpPr>
        <p:spPr bwMode="auto">
          <a:xfrm rot="-637910">
            <a:off x="6154738" y="2527300"/>
            <a:ext cx="469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581</a:t>
            </a:r>
          </a:p>
        </p:txBody>
      </p:sp>
      <p:sp>
        <p:nvSpPr>
          <p:cNvPr id="14454" name="Line 169"/>
          <p:cNvSpPr>
            <a:spLocks noChangeShapeType="1"/>
          </p:cNvSpPr>
          <p:nvPr/>
        </p:nvSpPr>
        <p:spPr bwMode="auto">
          <a:xfrm flipV="1">
            <a:off x="6638925" y="2649538"/>
            <a:ext cx="106363" cy="460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5" name="Line 170"/>
          <p:cNvSpPr>
            <a:spLocks noChangeShapeType="1"/>
          </p:cNvSpPr>
          <p:nvPr/>
        </p:nvSpPr>
        <p:spPr bwMode="auto">
          <a:xfrm flipV="1">
            <a:off x="6880225" y="2652713"/>
            <a:ext cx="46038" cy="1603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6" name="Line 171"/>
          <p:cNvSpPr>
            <a:spLocks noChangeShapeType="1"/>
          </p:cNvSpPr>
          <p:nvPr/>
        </p:nvSpPr>
        <p:spPr bwMode="auto">
          <a:xfrm flipV="1">
            <a:off x="6686550" y="2673350"/>
            <a:ext cx="284163" cy="460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7" name="Line 172"/>
          <p:cNvSpPr>
            <a:spLocks noChangeShapeType="1"/>
          </p:cNvSpPr>
          <p:nvPr/>
        </p:nvSpPr>
        <p:spPr bwMode="auto">
          <a:xfrm>
            <a:off x="6834188" y="2844800"/>
            <a:ext cx="46037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8" name="Line 173"/>
          <p:cNvSpPr>
            <a:spLocks noChangeShapeType="1"/>
          </p:cNvSpPr>
          <p:nvPr/>
        </p:nvSpPr>
        <p:spPr bwMode="auto">
          <a:xfrm>
            <a:off x="7026275" y="2811463"/>
            <a:ext cx="46038" cy="1635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9" name="Line 174"/>
          <p:cNvSpPr>
            <a:spLocks noChangeShapeType="1"/>
          </p:cNvSpPr>
          <p:nvPr/>
        </p:nvSpPr>
        <p:spPr bwMode="auto">
          <a:xfrm>
            <a:off x="7396163" y="2730500"/>
            <a:ext cx="46037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75"/>
          <p:cNvGrpSpPr>
            <a:grpSpLocks/>
          </p:cNvGrpSpPr>
          <p:nvPr/>
        </p:nvGrpSpPr>
        <p:grpSpPr bwMode="auto">
          <a:xfrm>
            <a:off x="2782600" y="1652502"/>
            <a:ext cx="5325157" cy="1295148"/>
            <a:chOff x="1333" y="1073"/>
            <a:chExt cx="3553" cy="847"/>
          </a:xfrm>
        </p:grpSpPr>
        <p:sp>
          <p:nvSpPr>
            <p:cNvPr id="14482" name="Rectangle 176"/>
            <p:cNvSpPr>
              <a:spLocks noChangeArrowheads="1"/>
            </p:cNvSpPr>
            <p:nvPr/>
          </p:nvSpPr>
          <p:spPr bwMode="auto">
            <a:xfrm>
              <a:off x="1333" y="1073"/>
              <a:ext cx="1254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dirty="0"/>
                <a:t>Approach Lighting Symbols</a:t>
              </a:r>
            </a:p>
          </p:txBody>
        </p:sp>
        <p:sp>
          <p:nvSpPr>
            <p:cNvPr id="374" name="Line 178"/>
            <p:cNvSpPr>
              <a:spLocks noChangeShapeType="1"/>
            </p:cNvSpPr>
            <p:nvPr/>
          </p:nvSpPr>
          <p:spPr bwMode="auto">
            <a:xfrm>
              <a:off x="2497" y="1305"/>
              <a:ext cx="586" cy="61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3" name="Line 177"/>
            <p:cNvSpPr>
              <a:spLocks noChangeShapeType="1"/>
            </p:cNvSpPr>
            <p:nvPr/>
          </p:nvSpPr>
          <p:spPr bwMode="auto">
            <a:xfrm>
              <a:off x="2505" y="1305"/>
              <a:ext cx="2381" cy="25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4461" name="Group 202"/>
          <p:cNvGrpSpPr>
            <a:grpSpLocks/>
          </p:cNvGrpSpPr>
          <p:nvPr/>
        </p:nvGrpSpPr>
        <p:grpSpPr bwMode="auto">
          <a:xfrm>
            <a:off x="2886075" y="3592516"/>
            <a:ext cx="4772025" cy="587375"/>
            <a:chOff x="1818" y="2263"/>
            <a:chExt cx="3006" cy="370"/>
          </a:xfrm>
        </p:grpSpPr>
        <p:sp>
          <p:nvSpPr>
            <p:cNvPr id="14479" name="Rectangle 180"/>
            <p:cNvSpPr>
              <a:spLocks noChangeArrowheads="1"/>
            </p:cNvSpPr>
            <p:nvPr/>
          </p:nvSpPr>
          <p:spPr bwMode="auto">
            <a:xfrm>
              <a:off x="1818" y="2420"/>
              <a:ext cx="12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dirty="0"/>
                <a:t>Obstructions</a:t>
              </a:r>
            </a:p>
          </p:txBody>
        </p:sp>
        <p:sp>
          <p:nvSpPr>
            <p:cNvPr id="377" name="Freeform 181"/>
            <p:cNvSpPr>
              <a:spLocks/>
            </p:cNvSpPr>
            <p:nvPr/>
          </p:nvSpPr>
          <p:spPr bwMode="auto">
            <a:xfrm>
              <a:off x="2808" y="2263"/>
              <a:ext cx="2016" cy="277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1710" y="202"/>
                </a:cxn>
                <a:cxn ang="0">
                  <a:pos x="2240" y="0"/>
                </a:cxn>
              </a:cxnLst>
              <a:rect l="0" t="0" r="r" b="b"/>
              <a:pathLst>
                <a:path w="2240" h="311">
                  <a:moveTo>
                    <a:pt x="0" y="311"/>
                  </a:moveTo>
                  <a:lnTo>
                    <a:pt x="1710" y="202"/>
                  </a:lnTo>
                  <a:lnTo>
                    <a:pt x="2240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8" name="Freeform 182"/>
            <p:cNvSpPr>
              <a:spLocks/>
            </p:cNvSpPr>
            <p:nvPr/>
          </p:nvSpPr>
          <p:spPr bwMode="auto">
            <a:xfrm>
              <a:off x="4349" y="2453"/>
              <a:ext cx="149" cy="1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" y="201"/>
                </a:cxn>
              </a:cxnLst>
              <a:rect l="0" t="0" r="r" b="b"/>
              <a:pathLst>
                <a:path w="165" h="201">
                  <a:moveTo>
                    <a:pt x="0" y="0"/>
                  </a:moveTo>
                  <a:lnTo>
                    <a:pt x="165" y="201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4462" name="Freeform 183"/>
          <p:cNvSpPr>
            <a:spLocks/>
          </p:cNvSpPr>
          <p:nvPr/>
        </p:nvSpPr>
        <p:spPr bwMode="auto">
          <a:xfrm>
            <a:off x="7496175" y="2533650"/>
            <a:ext cx="258763" cy="179388"/>
          </a:xfrm>
          <a:custGeom>
            <a:avLst/>
            <a:gdLst>
              <a:gd name="T0" fmla="*/ 2147483647 w 180"/>
              <a:gd name="T1" fmla="*/ 2147483647 h 126"/>
              <a:gd name="T2" fmla="*/ 2147483647 w 180"/>
              <a:gd name="T3" fmla="*/ 2147483647 h 126"/>
              <a:gd name="T4" fmla="*/ 2147483647 w 180"/>
              <a:gd name="T5" fmla="*/ 2147483647 h 126"/>
              <a:gd name="T6" fmla="*/ 0 w 180"/>
              <a:gd name="T7" fmla="*/ 2147483647 h 126"/>
              <a:gd name="T8" fmla="*/ 2147483647 w 180"/>
              <a:gd name="T9" fmla="*/ 2147483647 h 126"/>
              <a:gd name="T10" fmla="*/ 2147483647 w 180"/>
              <a:gd name="T11" fmla="*/ 2147483647 h 126"/>
              <a:gd name="T12" fmla="*/ 2147483647 w 180"/>
              <a:gd name="T13" fmla="*/ 0 h 126"/>
              <a:gd name="T14" fmla="*/ 2147483647 w 180"/>
              <a:gd name="T15" fmla="*/ 2147483647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0"/>
              <a:gd name="T25" fmla="*/ 0 h 126"/>
              <a:gd name="T26" fmla="*/ 180 w 180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0" h="126">
                <a:moveTo>
                  <a:pt x="165" y="12"/>
                </a:moveTo>
                <a:lnTo>
                  <a:pt x="180" y="90"/>
                </a:lnTo>
                <a:lnTo>
                  <a:pt x="12" y="126"/>
                </a:lnTo>
                <a:lnTo>
                  <a:pt x="0" y="54"/>
                </a:lnTo>
                <a:lnTo>
                  <a:pt x="33" y="45"/>
                </a:lnTo>
                <a:lnTo>
                  <a:pt x="55" y="12"/>
                </a:lnTo>
                <a:lnTo>
                  <a:pt x="136" y="0"/>
                </a:lnTo>
                <a:lnTo>
                  <a:pt x="165" y="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3" name="Freeform 184"/>
          <p:cNvSpPr>
            <a:spLocks/>
          </p:cNvSpPr>
          <p:nvPr/>
        </p:nvSpPr>
        <p:spPr bwMode="auto">
          <a:xfrm>
            <a:off x="6761163" y="2632075"/>
            <a:ext cx="200025" cy="225425"/>
          </a:xfrm>
          <a:custGeom>
            <a:avLst/>
            <a:gdLst>
              <a:gd name="T0" fmla="*/ 2147483647 w 138"/>
              <a:gd name="T1" fmla="*/ 2147483647 h 154"/>
              <a:gd name="T2" fmla="*/ 0 w 138"/>
              <a:gd name="T3" fmla="*/ 2147483647 h 154"/>
              <a:gd name="T4" fmla="*/ 2147483647 w 138"/>
              <a:gd name="T5" fmla="*/ 0 h 154"/>
              <a:gd name="T6" fmla="*/ 2147483647 w 138"/>
              <a:gd name="T7" fmla="*/ 2147483647 h 154"/>
              <a:gd name="T8" fmla="*/ 2147483647 w 138"/>
              <a:gd name="T9" fmla="*/ 2147483647 h 154"/>
              <a:gd name="T10" fmla="*/ 2147483647 w 138"/>
              <a:gd name="T11" fmla="*/ 2147483647 h 154"/>
              <a:gd name="T12" fmla="*/ 2147483647 w 138"/>
              <a:gd name="T13" fmla="*/ 2147483647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8"/>
              <a:gd name="T22" fmla="*/ 0 h 154"/>
              <a:gd name="T23" fmla="*/ 138 w 138"/>
              <a:gd name="T24" fmla="*/ 154 h 1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8" h="154">
                <a:moveTo>
                  <a:pt x="29" y="154"/>
                </a:moveTo>
                <a:lnTo>
                  <a:pt x="0" y="6"/>
                </a:lnTo>
                <a:lnTo>
                  <a:pt x="47" y="0"/>
                </a:lnTo>
                <a:lnTo>
                  <a:pt x="56" y="55"/>
                </a:lnTo>
                <a:lnTo>
                  <a:pt x="120" y="43"/>
                </a:lnTo>
                <a:lnTo>
                  <a:pt x="138" y="133"/>
                </a:lnTo>
                <a:lnTo>
                  <a:pt x="29" y="1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4" name="Freeform 185"/>
          <p:cNvSpPr>
            <a:spLocks/>
          </p:cNvSpPr>
          <p:nvPr/>
        </p:nvSpPr>
        <p:spPr bwMode="auto">
          <a:xfrm>
            <a:off x="7021513" y="2571750"/>
            <a:ext cx="433387" cy="236538"/>
          </a:xfrm>
          <a:custGeom>
            <a:avLst/>
            <a:gdLst>
              <a:gd name="T0" fmla="*/ 0 w 306"/>
              <a:gd name="T1" fmla="*/ 2147483647 h 166"/>
              <a:gd name="T2" fmla="*/ 2147483647 w 306"/>
              <a:gd name="T3" fmla="*/ 2147483647 h 166"/>
              <a:gd name="T4" fmla="*/ 2147483647 w 306"/>
              <a:gd name="T5" fmla="*/ 2147483647 h 166"/>
              <a:gd name="T6" fmla="*/ 2147483647 w 306"/>
              <a:gd name="T7" fmla="*/ 2147483647 h 166"/>
              <a:gd name="T8" fmla="*/ 2147483647 w 306"/>
              <a:gd name="T9" fmla="*/ 2147483647 h 166"/>
              <a:gd name="T10" fmla="*/ 2147483647 w 306"/>
              <a:gd name="T11" fmla="*/ 2147483647 h 166"/>
              <a:gd name="T12" fmla="*/ 2147483647 w 306"/>
              <a:gd name="T13" fmla="*/ 2147483647 h 166"/>
              <a:gd name="T14" fmla="*/ 2147483647 w 306"/>
              <a:gd name="T15" fmla="*/ 2147483647 h 166"/>
              <a:gd name="T16" fmla="*/ 2147483647 w 306"/>
              <a:gd name="T17" fmla="*/ 2147483647 h 166"/>
              <a:gd name="T18" fmla="*/ 2147483647 w 306"/>
              <a:gd name="T19" fmla="*/ 2147483647 h 166"/>
              <a:gd name="T20" fmla="*/ 2147483647 w 306"/>
              <a:gd name="T21" fmla="*/ 2147483647 h 166"/>
              <a:gd name="T22" fmla="*/ 2147483647 w 306"/>
              <a:gd name="T23" fmla="*/ 2147483647 h 166"/>
              <a:gd name="T24" fmla="*/ 2147483647 w 306"/>
              <a:gd name="T25" fmla="*/ 2147483647 h 166"/>
              <a:gd name="T26" fmla="*/ 2147483647 w 306"/>
              <a:gd name="T27" fmla="*/ 2147483647 h 166"/>
              <a:gd name="T28" fmla="*/ 2147483647 w 306"/>
              <a:gd name="T29" fmla="*/ 2147483647 h 166"/>
              <a:gd name="T30" fmla="*/ 2147483647 w 306"/>
              <a:gd name="T31" fmla="*/ 0 h 166"/>
              <a:gd name="T32" fmla="*/ 2147483647 w 306"/>
              <a:gd name="T33" fmla="*/ 2147483647 h 166"/>
              <a:gd name="T34" fmla="*/ 2147483647 w 306"/>
              <a:gd name="T35" fmla="*/ 2147483647 h 166"/>
              <a:gd name="T36" fmla="*/ 2147483647 w 306"/>
              <a:gd name="T37" fmla="*/ 2147483647 h 166"/>
              <a:gd name="T38" fmla="*/ 2147483647 w 306"/>
              <a:gd name="T39" fmla="*/ 2147483647 h 166"/>
              <a:gd name="T40" fmla="*/ 0 w 306"/>
              <a:gd name="T41" fmla="*/ 2147483647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06"/>
              <a:gd name="T64" fmla="*/ 0 h 166"/>
              <a:gd name="T65" fmla="*/ 306 w 306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06" h="166">
                <a:moveTo>
                  <a:pt x="0" y="64"/>
                </a:moveTo>
                <a:lnTo>
                  <a:pt x="15" y="147"/>
                </a:lnTo>
                <a:lnTo>
                  <a:pt x="34" y="157"/>
                </a:lnTo>
                <a:lnTo>
                  <a:pt x="42" y="166"/>
                </a:lnTo>
                <a:lnTo>
                  <a:pt x="63" y="162"/>
                </a:lnTo>
                <a:lnTo>
                  <a:pt x="58" y="142"/>
                </a:lnTo>
                <a:lnTo>
                  <a:pt x="81" y="138"/>
                </a:lnTo>
                <a:lnTo>
                  <a:pt x="84" y="156"/>
                </a:lnTo>
                <a:lnTo>
                  <a:pt x="247" y="126"/>
                </a:lnTo>
                <a:lnTo>
                  <a:pt x="235" y="73"/>
                </a:lnTo>
                <a:lnTo>
                  <a:pt x="258" y="70"/>
                </a:lnTo>
                <a:lnTo>
                  <a:pt x="268" y="123"/>
                </a:lnTo>
                <a:lnTo>
                  <a:pt x="306" y="115"/>
                </a:lnTo>
                <a:lnTo>
                  <a:pt x="295" y="33"/>
                </a:lnTo>
                <a:lnTo>
                  <a:pt x="268" y="22"/>
                </a:lnTo>
                <a:lnTo>
                  <a:pt x="234" y="0"/>
                </a:lnTo>
                <a:lnTo>
                  <a:pt x="153" y="9"/>
                </a:lnTo>
                <a:lnTo>
                  <a:pt x="105" y="58"/>
                </a:lnTo>
                <a:lnTo>
                  <a:pt x="42" y="72"/>
                </a:lnTo>
                <a:lnTo>
                  <a:pt x="39" y="57"/>
                </a:lnTo>
                <a:lnTo>
                  <a:pt x="0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5" name="Freeform 187"/>
          <p:cNvSpPr>
            <a:spLocks/>
          </p:cNvSpPr>
          <p:nvPr/>
        </p:nvSpPr>
        <p:spPr bwMode="auto">
          <a:xfrm>
            <a:off x="6894513" y="2601913"/>
            <a:ext cx="46037" cy="74612"/>
          </a:xfrm>
          <a:custGeom>
            <a:avLst/>
            <a:gdLst>
              <a:gd name="T0" fmla="*/ 0 w 23"/>
              <a:gd name="T1" fmla="*/ 2147483647 h 37"/>
              <a:gd name="T2" fmla="*/ 2147483647 w 23"/>
              <a:gd name="T3" fmla="*/ 2147483647 h 37"/>
              <a:gd name="T4" fmla="*/ 2147483647 w 23"/>
              <a:gd name="T5" fmla="*/ 2147483647 h 37"/>
              <a:gd name="T6" fmla="*/ 2147483647 w 23"/>
              <a:gd name="T7" fmla="*/ 0 h 37"/>
              <a:gd name="T8" fmla="*/ 0 w 23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37"/>
              <a:gd name="T17" fmla="*/ 23 w 23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37">
                <a:moveTo>
                  <a:pt x="0" y="5"/>
                </a:moveTo>
                <a:lnTo>
                  <a:pt x="5" y="37"/>
                </a:lnTo>
                <a:lnTo>
                  <a:pt x="23" y="33"/>
                </a:lnTo>
                <a:lnTo>
                  <a:pt x="18" y="0"/>
                </a:lnTo>
                <a:lnTo>
                  <a:pt x="0" y="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6" name="Freeform 188"/>
          <p:cNvSpPr>
            <a:spLocks/>
          </p:cNvSpPr>
          <p:nvPr/>
        </p:nvSpPr>
        <p:spPr bwMode="auto">
          <a:xfrm>
            <a:off x="6743700" y="2401888"/>
            <a:ext cx="85725" cy="177800"/>
          </a:xfrm>
          <a:custGeom>
            <a:avLst/>
            <a:gdLst>
              <a:gd name="T0" fmla="*/ 0 w 60"/>
              <a:gd name="T1" fmla="*/ 2147483647 h 125"/>
              <a:gd name="T2" fmla="*/ 2147483647 w 60"/>
              <a:gd name="T3" fmla="*/ 2147483647 h 125"/>
              <a:gd name="T4" fmla="*/ 2147483647 w 60"/>
              <a:gd name="T5" fmla="*/ 2147483647 h 125"/>
              <a:gd name="T6" fmla="*/ 2147483647 w 60"/>
              <a:gd name="T7" fmla="*/ 0 h 125"/>
              <a:gd name="T8" fmla="*/ 0 w 60"/>
              <a:gd name="T9" fmla="*/ 2147483647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25"/>
              <a:gd name="T17" fmla="*/ 60 w 60"/>
              <a:gd name="T18" fmla="*/ 125 h 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25">
                <a:moveTo>
                  <a:pt x="0" y="6"/>
                </a:moveTo>
                <a:lnTo>
                  <a:pt x="26" y="125"/>
                </a:lnTo>
                <a:lnTo>
                  <a:pt x="60" y="119"/>
                </a:lnTo>
                <a:lnTo>
                  <a:pt x="36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7" name="Freeform 189"/>
          <p:cNvSpPr>
            <a:spLocks/>
          </p:cNvSpPr>
          <p:nvPr/>
        </p:nvSpPr>
        <p:spPr bwMode="auto">
          <a:xfrm>
            <a:off x="6645275" y="2424113"/>
            <a:ext cx="85725" cy="177800"/>
          </a:xfrm>
          <a:custGeom>
            <a:avLst/>
            <a:gdLst>
              <a:gd name="T0" fmla="*/ 0 w 60"/>
              <a:gd name="T1" fmla="*/ 2147483647 h 125"/>
              <a:gd name="T2" fmla="*/ 2147483647 w 60"/>
              <a:gd name="T3" fmla="*/ 2147483647 h 125"/>
              <a:gd name="T4" fmla="*/ 2147483647 w 60"/>
              <a:gd name="T5" fmla="*/ 2147483647 h 125"/>
              <a:gd name="T6" fmla="*/ 2147483647 w 60"/>
              <a:gd name="T7" fmla="*/ 0 h 125"/>
              <a:gd name="T8" fmla="*/ 0 w 60"/>
              <a:gd name="T9" fmla="*/ 2147483647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25"/>
              <a:gd name="T17" fmla="*/ 60 w 60"/>
              <a:gd name="T18" fmla="*/ 125 h 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25">
                <a:moveTo>
                  <a:pt x="0" y="6"/>
                </a:moveTo>
                <a:lnTo>
                  <a:pt x="26" y="125"/>
                </a:lnTo>
                <a:lnTo>
                  <a:pt x="60" y="119"/>
                </a:lnTo>
                <a:lnTo>
                  <a:pt x="36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8" name="Oval 190"/>
          <p:cNvSpPr>
            <a:spLocks noChangeArrowheads="1"/>
          </p:cNvSpPr>
          <p:nvPr/>
        </p:nvSpPr>
        <p:spPr bwMode="auto">
          <a:xfrm rot="-6122703">
            <a:off x="6619876" y="2417762"/>
            <a:ext cx="146050" cy="142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V</a:t>
            </a:r>
          </a:p>
        </p:txBody>
      </p:sp>
      <p:sp>
        <p:nvSpPr>
          <p:cNvPr id="14469" name="Freeform 191"/>
          <p:cNvSpPr>
            <a:spLocks/>
          </p:cNvSpPr>
          <p:nvPr/>
        </p:nvSpPr>
        <p:spPr bwMode="auto">
          <a:xfrm>
            <a:off x="6454775" y="2790825"/>
            <a:ext cx="268288" cy="138113"/>
          </a:xfrm>
          <a:custGeom>
            <a:avLst/>
            <a:gdLst>
              <a:gd name="T0" fmla="*/ 0 w 189"/>
              <a:gd name="T1" fmla="*/ 2147483647 h 97"/>
              <a:gd name="T2" fmla="*/ 2147483647 w 189"/>
              <a:gd name="T3" fmla="*/ 0 h 97"/>
              <a:gd name="T4" fmla="*/ 2147483647 w 189"/>
              <a:gd name="T5" fmla="*/ 2147483647 h 97"/>
              <a:gd name="T6" fmla="*/ 2147483647 w 189"/>
              <a:gd name="T7" fmla="*/ 2147483647 h 97"/>
              <a:gd name="T8" fmla="*/ 0 w 189"/>
              <a:gd name="T9" fmla="*/ 2147483647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97"/>
              <a:gd name="T17" fmla="*/ 189 w 189"/>
              <a:gd name="T18" fmla="*/ 97 h 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97">
                <a:moveTo>
                  <a:pt x="0" y="36"/>
                </a:moveTo>
                <a:lnTo>
                  <a:pt x="181" y="0"/>
                </a:lnTo>
                <a:lnTo>
                  <a:pt x="189" y="60"/>
                </a:lnTo>
                <a:lnTo>
                  <a:pt x="10" y="97"/>
                </a:lnTo>
                <a:lnTo>
                  <a:pt x="0" y="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70" name="Freeform 192"/>
          <p:cNvSpPr>
            <a:spLocks/>
          </p:cNvSpPr>
          <p:nvPr/>
        </p:nvSpPr>
        <p:spPr bwMode="auto">
          <a:xfrm rot="3036239">
            <a:off x="5674519" y="2709069"/>
            <a:ext cx="155575" cy="84137"/>
          </a:xfrm>
          <a:custGeom>
            <a:avLst/>
            <a:gdLst>
              <a:gd name="T0" fmla="*/ 0 w 155"/>
              <a:gd name="T1" fmla="*/ 2147483647 h 63"/>
              <a:gd name="T2" fmla="*/ 2147483647 w 155"/>
              <a:gd name="T3" fmla="*/ 0 h 63"/>
              <a:gd name="T4" fmla="*/ 2147483647 w 155"/>
              <a:gd name="T5" fmla="*/ 2147483647 h 63"/>
              <a:gd name="T6" fmla="*/ 2147483647 w 155"/>
              <a:gd name="T7" fmla="*/ 2147483647 h 63"/>
              <a:gd name="T8" fmla="*/ 0 w 155"/>
              <a:gd name="T9" fmla="*/ 2147483647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"/>
              <a:gd name="T16" fmla="*/ 0 h 63"/>
              <a:gd name="T17" fmla="*/ 155 w 155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" h="63">
                <a:moveTo>
                  <a:pt x="0" y="30"/>
                </a:moveTo>
                <a:lnTo>
                  <a:pt x="150" y="0"/>
                </a:lnTo>
                <a:lnTo>
                  <a:pt x="155" y="31"/>
                </a:lnTo>
                <a:lnTo>
                  <a:pt x="6" y="63"/>
                </a:lnTo>
                <a:lnTo>
                  <a:pt x="0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71" name="Freeform 193"/>
          <p:cNvSpPr>
            <a:spLocks/>
          </p:cNvSpPr>
          <p:nvPr/>
        </p:nvSpPr>
        <p:spPr bwMode="auto">
          <a:xfrm>
            <a:off x="5727700" y="2589213"/>
            <a:ext cx="198438" cy="79375"/>
          </a:xfrm>
          <a:custGeom>
            <a:avLst/>
            <a:gdLst>
              <a:gd name="T0" fmla="*/ 0 w 155"/>
              <a:gd name="T1" fmla="*/ 2147483647 h 63"/>
              <a:gd name="T2" fmla="*/ 2147483647 w 155"/>
              <a:gd name="T3" fmla="*/ 0 h 63"/>
              <a:gd name="T4" fmla="*/ 2147483647 w 155"/>
              <a:gd name="T5" fmla="*/ 2147483647 h 63"/>
              <a:gd name="T6" fmla="*/ 2147483647 w 155"/>
              <a:gd name="T7" fmla="*/ 2147483647 h 63"/>
              <a:gd name="T8" fmla="*/ 0 w 155"/>
              <a:gd name="T9" fmla="*/ 2147483647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"/>
              <a:gd name="T16" fmla="*/ 0 h 63"/>
              <a:gd name="T17" fmla="*/ 155 w 155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" h="63">
                <a:moveTo>
                  <a:pt x="0" y="30"/>
                </a:moveTo>
                <a:lnTo>
                  <a:pt x="150" y="0"/>
                </a:lnTo>
                <a:lnTo>
                  <a:pt x="155" y="31"/>
                </a:lnTo>
                <a:lnTo>
                  <a:pt x="6" y="63"/>
                </a:lnTo>
                <a:lnTo>
                  <a:pt x="0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94"/>
          <p:cNvGrpSpPr>
            <a:grpSpLocks/>
          </p:cNvGrpSpPr>
          <p:nvPr/>
        </p:nvGrpSpPr>
        <p:grpSpPr bwMode="auto">
          <a:xfrm>
            <a:off x="7212013" y="2916238"/>
            <a:ext cx="1476375" cy="2052637"/>
            <a:chOff x="4123" y="1998"/>
            <a:chExt cx="1042" cy="1448"/>
          </a:xfrm>
        </p:grpSpPr>
        <p:sp>
          <p:nvSpPr>
            <p:cNvPr id="391" name="Freeform 195"/>
            <p:cNvSpPr>
              <a:spLocks/>
            </p:cNvSpPr>
            <p:nvPr/>
          </p:nvSpPr>
          <p:spPr bwMode="auto">
            <a:xfrm>
              <a:off x="4735" y="1998"/>
              <a:ext cx="212" cy="1028"/>
            </a:xfrm>
            <a:custGeom>
              <a:avLst/>
              <a:gdLst/>
              <a:ahLst/>
              <a:cxnLst>
                <a:cxn ang="0">
                  <a:pos x="28" y="1028"/>
                </a:cxn>
                <a:cxn ang="0">
                  <a:pos x="211" y="507"/>
                </a:cxn>
                <a:cxn ang="0">
                  <a:pos x="0" y="0"/>
                </a:cxn>
              </a:cxnLst>
              <a:rect l="0" t="0" r="r" b="b"/>
              <a:pathLst>
                <a:path w="211" h="1028">
                  <a:moveTo>
                    <a:pt x="28" y="1028"/>
                  </a:moveTo>
                  <a:lnTo>
                    <a:pt x="211" y="507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78" name="Text Box 196"/>
            <p:cNvSpPr txBox="1">
              <a:spLocks noChangeArrowheads="1"/>
            </p:cNvSpPr>
            <p:nvPr/>
          </p:nvSpPr>
          <p:spPr bwMode="blackWhite">
            <a:xfrm>
              <a:off x="4123" y="3027"/>
              <a:ext cx="1042" cy="419"/>
            </a:xfrm>
            <a:prstGeom prst="rect">
              <a:avLst/>
            </a:prstGeom>
            <a:solidFill>
              <a:srgbClr val="3BCCFF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dirty="0"/>
                <a:t>Displaced Threshold</a:t>
              </a:r>
            </a:p>
          </p:txBody>
        </p:sp>
      </p:grpSp>
      <p:grpSp>
        <p:nvGrpSpPr>
          <p:cNvPr id="19" name="Group 197"/>
          <p:cNvGrpSpPr>
            <a:grpSpLocks/>
          </p:cNvGrpSpPr>
          <p:nvPr/>
        </p:nvGrpSpPr>
        <p:grpSpPr bwMode="auto">
          <a:xfrm>
            <a:off x="7396163" y="1101671"/>
            <a:ext cx="1009650" cy="835025"/>
            <a:chOff x="3991" y="358"/>
            <a:chExt cx="712" cy="590"/>
          </a:xfrm>
        </p:grpSpPr>
        <p:sp>
          <p:nvSpPr>
            <p:cNvPr id="394" name="Freeform 198"/>
            <p:cNvSpPr>
              <a:spLocks/>
            </p:cNvSpPr>
            <p:nvPr/>
          </p:nvSpPr>
          <p:spPr bwMode="auto">
            <a:xfrm>
              <a:off x="4507" y="358"/>
              <a:ext cx="41" cy="342"/>
            </a:xfrm>
            <a:custGeom>
              <a:avLst/>
              <a:gdLst/>
              <a:ahLst/>
              <a:cxnLst>
                <a:cxn ang="0">
                  <a:pos x="14" y="333"/>
                </a:cxn>
                <a:cxn ang="0">
                  <a:pos x="0" y="0"/>
                </a:cxn>
              </a:cxnLst>
              <a:rect l="0" t="0" r="r" b="b"/>
              <a:pathLst>
                <a:path w="14" h="333">
                  <a:moveTo>
                    <a:pt x="14" y="333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76" name="Text Box 199"/>
            <p:cNvSpPr txBox="1">
              <a:spLocks noChangeArrowheads="1"/>
            </p:cNvSpPr>
            <p:nvPr/>
          </p:nvSpPr>
          <p:spPr bwMode="blackWhite">
            <a:xfrm>
              <a:off x="3991" y="701"/>
              <a:ext cx="712" cy="247"/>
            </a:xfrm>
            <a:prstGeom prst="rect">
              <a:avLst/>
            </a:prstGeom>
            <a:solidFill>
              <a:srgbClr val="3BCCFF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dirty="0"/>
                <a:t>Notes</a:t>
              </a:r>
            </a:p>
          </p:txBody>
        </p:sp>
      </p:grpSp>
      <p:pic>
        <p:nvPicPr>
          <p:cNvPr id="199" name="Picture 1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1631FA-72CB-48DB-C601-69A95650D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358" y="108527"/>
            <a:ext cx="3333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Missed Approach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7858" y="1930405"/>
            <a:ext cx="4167887" cy="1829376"/>
            <a:chOff x="1143000" y="1570038"/>
            <a:chExt cx="6781800" cy="2513012"/>
          </a:xfrm>
        </p:grpSpPr>
        <p:sp>
          <p:nvSpPr>
            <p:cNvPr id="16387" name="Rectangle 4"/>
            <p:cNvSpPr>
              <a:spLocks noChangeArrowheads="1"/>
            </p:cNvSpPr>
            <p:nvPr/>
          </p:nvSpPr>
          <p:spPr bwMode="auto">
            <a:xfrm>
              <a:off x="1143000" y="1570038"/>
              <a:ext cx="2438400" cy="2438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6388" name="Rectangle 5"/>
            <p:cNvSpPr>
              <a:spLocks noChangeArrowheads="1"/>
            </p:cNvSpPr>
            <p:nvPr/>
          </p:nvSpPr>
          <p:spPr bwMode="auto">
            <a:xfrm>
              <a:off x="3581400" y="1570038"/>
              <a:ext cx="2133600" cy="2438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6389" name="Rectangle 6"/>
            <p:cNvSpPr>
              <a:spLocks noChangeArrowheads="1"/>
            </p:cNvSpPr>
            <p:nvPr/>
          </p:nvSpPr>
          <p:spPr bwMode="auto">
            <a:xfrm>
              <a:off x="5715000" y="1570038"/>
              <a:ext cx="2209800" cy="2438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6390" name="AutoShape 7"/>
            <p:cNvSpPr>
              <a:spLocks noChangeArrowheads="1"/>
            </p:cNvSpPr>
            <p:nvPr/>
          </p:nvSpPr>
          <p:spPr bwMode="auto">
            <a:xfrm>
              <a:off x="2362200" y="2484438"/>
              <a:ext cx="228600" cy="1524000"/>
            </a:xfrm>
            <a:prstGeom prst="upArrow">
              <a:avLst>
                <a:gd name="adj1" fmla="val 50000"/>
                <a:gd name="adj2" fmla="val 166667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grpSp>
          <p:nvGrpSpPr>
            <p:cNvPr id="2" name="Group 8"/>
            <p:cNvGrpSpPr>
              <a:grpSpLocks/>
            </p:cNvGrpSpPr>
            <p:nvPr/>
          </p:nvGrpSpPr>
          <p:grpSpPr bwMode="auto">
            <a:xfrm flipH="1">
              <a:off x="4089400" y="2255838"/>
              <a:ext cx="1219200" cy="1827212"/>
              <a:chOff x="2688" y="1536"/>
              <a:chExt cx="768" cy="1151"/>
            </a:xfrm>
          </p:grpSpPr>
          <p:sp>
            <p:nvSpPr>
              <p:cNvPr id="15380" name="Arc 9"/>
              <p:cNvSpPr>
                <a:spLocks/>
              </p:cNvSpPr>
              <p:nvPr/>
            </p:nvSpPr>
            <p:spPr bwMode="auto">
              <a:xfrm rot="5704123" flipH="1" flipV="1">
                <a:off x="2424" y="1847"/>
                <a:ext cx="1104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889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1" name="Freeform 10"/>
              <p:cNvSpPr>
                <a:spLocks/>
              </p:cNvSpPr>
              <p:nvPr/>
            </p:nvSpPr>
            <p:spPr bwMode="auto">
              <a:xfrm rot="320662">
                <a:off x="3120" y="1536"/>
                <a:ext cx="336" cy="192"/>
              </a:xfrm>
              <a:custGeom>
                <a:avLst/>
                <a:gdLst>
                  <a:gd name="T0" fmla="*/ 0 w 217"/>
                  <a:gd name="T1" fmla="*/ 429013755 h 109"/>
                  <a:gd name="T2" fmla="*/ 18236384 w 217"/>
                  <a:gd name="T3" fmla="*/ 2147483647 h 109"/>
                  <a:gd name="T4" fmla="*/ 107727726 w 217"/>
                  <a:gd name="T5" fmla="*/ 0 h 109"/>
                  <a:gd name="T6" fmla="*/ 0 w 217"/>
                  <a:gd name="T7" fmla="*/ 429013755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7"/>
                  <a:gd name="T13" fmla="*/ 0 h 109"/>
                  <a:gd name="T14" fmla="*/ 217 w 217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7" h="109">
                    <a:moveTo>
                      <a:pt x="0" y="18"/>
                    </a:moveTo>
                    <a:lnTo>
                      <a:pt x="37" y="109"/>
                    </a:lnTo>
                    <a:lnTo>
                      <a:pt x="21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2" name="Text Box 11"/>
            <p:cNvSpPr txBox="1">
              <a:spLocks noChangeArrowheads="1"/>
            </p:cNvSpPr>
            <p:nvPr/>
          </p:nvSpPr>
          <p:spPr bwMode="auto">
            <a:xfrm>
              <a:off x="1635093" y="1646238"/>
              <a:ext cx="1703104" cy="499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/>
                <a:t>1500</a:t>
              </a: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4090052" y="1646238"/>
              <a:ext cx="1219200" cy="499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/>
                <a:t>2400</a:t>
              </a:r>
            </a:p>
          </p:txBody>
        </p:sp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6242168" y="1646238"/>
              <a:ext cx="1066799" cy="499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/>
                <a:t>FTZ</a:t>
              </a:r>
            </a:p>
          </p:txBody>
        </p:sp>
        <p:sp>
          <p:nvSpPr>
            <p:cNvPr id="16396" name="Freeform 15"/>
            <p:cNvSpPr>
              <a:spLocks/>
            </p:cNvSpPr>
            <p:nvPr/>
          </p:nvSpPr>
          <p:spPr bwMode="auto">
            <a:xfrm>
              <a:off x="6481763" y="2541588"/>
              <a:ext cx="695325" cy="547687"/>
            </a:xfrm>
            <a:custGeom>
              <a:avLst/>
              <a:gdLst>
                <a:gd name="T0" fmla="*/ 2147483647 w 438"/>
                <a:gd name="T1" fmla="*/ 0 h 345"/>
                <a:gd name="T2" fmla="*/ 2147483647 w 438"/>
                <a:gd name="T3" fmla="*/ 0 h 345"/>
                <a:gd name="T4" fmla="*/ 2147483647 w 438"/>
                <a:gd name="T5" fmla="*/ 2147483647 h 345"/>
                <a:gd name="T6" fmla="*/ 2147483647 w 438"/>
                <a:gd name="T7" fmla="*/ 2147483647 h 345"/>
                <a:gd name="T8" fmla="*/ 2147483647 w 438"/>
                <a:gd name="T9" fmla="*/ 2147483647 h 345"/>
                <a:gd name="T10" fmla="*/ 0 w 438"/>
                <a:gd name="T11" fmla="*/ 2147483647 h 345"/>
                <a:gd name="T12" fmla="*/ 2147483647 w 438"/>
                <a:gd name="T13" fmla="*/ 0 h 3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8"/>
                <a:gd name="T22" fmla="*/ 0 h 345"/>
                <a:gd name="T23" fmla="*/ 438 w 438"/>
                <a:gd name="T24" fmla="*/ 345 h 3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8" h="345">
                  <a:moveTo>
                    <a:pt x="111" y="0"/>
                  </a:moveTo>
                  <a:lnTo>
                    <a:pt x="326" y="0"/>
                  </a:lnTo>
                  <a:lnTo>
                    <a:pt x="438" y="155"/>
                  </a:lnTo>
                  <a:lnTo>
                    <a:pt x="323" y="345"/>
                  </a:lnTo>
                  <a:lnTo>
                    <a:pt x="102" y="345"/>
                  </a:lnTo>
                  <a:lnTo>
                    <a:pt x="0" y="161"/>
                  </a:lnTo>
                  <a:lnTo>
                    <a:pt x="11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16"/>
            <p:cNvSpPr>
              <a:spLocks noChangeArrowheads="1"/>
            </p:cNvSpPr>
            <p:nvPr/>
          </p:nvSpPr>
          <p:spPr bwMode="auto">
            <a:xfrm rot="2126624">
              <a:off x="6491288" y="2487613"/>
              <a:ext cx="80962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6398" name="Rectangle 17"/>
            <p:cNvSpPr>
              <a:spLocks noChangeArrowheads="1"/>
            </p:cNvSpPr>
            <p:nvPr/>
          </p:nvSpPr>
          <p:spPr bwMode="auto">
            <a:xfrm rot="19473376" flipH="1">
              <a:off x="7086600" y="2484438"/>
              <a:ext cx="74613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6399" name="Rectangle 18"/>
            <p:cNvSpPr>
              <a:spLocks noChangeArrowheads="1"/>
            </p:cNvSpPr>
            <p:nvPr/>
          </p:nvSpPr>
          <p:spPr bwMode="auto">
            <a:xfrm>
              <a:off x="6645275" y="3100388"/>
              <a:ext cx="344488" cy="746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</p:grp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-74556" y="3770625"/>
            <a:ext cx="218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Climb Straight Ahead to 1500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1641608" y="4406562"/>
            <a:ext cx="18772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Followed by a Climbing Left Turn to 2400</a:t>
            </a:r>
          </a:p>
        </p:txBody>
      </p:sp>
      <p:sp>
        <p:nvSpPr>
          <p:cNvPr id="16402" name="Text Box 21"/>
          <p:cNvSpPr txBox="1">
            <a:spLocks noChangeArrowheads="1"/>
          </p:cNvSpPr>
          <p:nvPr/>
        </p:nvSpPr>
        <p:spPr bwMode="auto">
          <a:xfrm>
            <a:off x="3001706" y="3794168"/>
            <a:ext cx="1603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Then Direct FTZ</a:t>
            </a:r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 flipH="1" flipV="1">
            <a:off x="2401457" y="3782109"/>
            <a:ext cx="0" cy="61239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5135539" y="1928590"/>
            <a:ext cx="3487661" cy="178308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18288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/>
              <a:t>MISSED APPROACH:  Climb to 1500 then climbing left turn to 2400 direct FTZ VORTAC and hold.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4955315" y="1232096"/>
            <a:ext cx="385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/>
              <a:t>Textual Description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69150" y="1229309"/>
            <a:ext cx="218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/>
              <a:t>Icons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Profile View - Precision Approach</a:t>
            </a:r>
          </a:p>
        </p:txBody>
      </p:sp>
      <p:sp>
        <p:nvSpPr>
          <p:cNvPr id="5192" name="Freeform 5"/>
          <p:cNvSpPr>
            <a:spLocks/>
          </p:cNvSpPr>
          <p:nvPr/>
        </p:nvSpPr>
        <p:spPr bwMode="auto">
          <a:xfrm>
            <a:off x="3049588" y="3349089"/>
            <a:ext cx="4114800" cy="1492250"/>
          </a:xfrm>
          <a:custGeom>
            <a:avLst/>
            <a:gdLst>
              <a:gd name="T0" fmla="*/ 80 w 2592"/>
              <a:gd name="T1" fmla="*/ 169 h 940"/>
              <a:gd name="T2" fmla="*/ 0 w 2592"/>
              <a:gd name="T3" fmla="*/ 0 h 940"/>
              <a:gd name="T4" fmla="*/ 2591 w 2592"/>
              <a:gd name="T5" fmla="*/ 939 h 940"/>
              <a:gd name="T6" fmla="*/ 0 60000 65536"/>
              <a:gd name="T7" fmla="*/ 0 60000 65536"/>
              <a:gd name="T8" fmla="*/ 0 60000 65536"/>
              <a:gd name="T9" fmla="*/ 0 w 2592"/>
              <a:gd name="T10" fmla="*/ 0 h 940"/>
              <a:gd name="T11" fmla="*/ 2592 w 2592"/>
              <a:gd name="T12" fmla="*/ 940 h 9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940">
                <a:moveTo>
                  <a:pt x="80" y="169"/>
                </a:moveTo>
                <a:lnTo>
                  <a:pt x="0" y="0"/>
                </a:lnTo>
                <a:lnTo>
                  <a:pt x="2591" y="939"/>
                </a:lnTo>
              </a:path>
            </a:pathLst>
          </a:cu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3" name="Freeform 6"/>
          <p:cNvSpPr>
            <a:spLocks/>
          </p:cNvSpPr>
          <p:nvPr/>
        </p:nvSpPr>
        <p:spPr bwMode="auto">
          <a:xfrm>
            <a:off x="2933700" y="3617377"/>
            <a:ext cx="4229100" cy="1223963"/>
          </a:xfrm>
          <a:custGeom>
            <a:avLst/>
            <a:gdLst>
              <a:gd name="T0" fmla="*/ 153 w 2664"/>
              <a:gd name="T1" fmla="*/ 0 h 771"/>
              <a:gd name="T2" fmla="*/ 0 w 2664"/>
              <a:gd name="T3" fmla="*/ 99 h 771"/>
              <a:gd name="T4" fmla="*/ 2663 w 2664"/>
              <a:gd name="T5" fmla="*/ 770 h 771"/>
              <a:gd name="T6" fmla="*/ 0 60000 65536"/>
              <a:gd name="T7" fmla="*/ 0 60000 65536"/>
              <a:gd name="T8" fmla="*/ 0 60000 65536"/>
              <a:gd name="T9" fmla="*/ 0 w 2664"/>
              <a:gd name="T10" fmla="*/ 0 h 771"/>
              <a:gd name="T11" fmla="*/ 2664 w 2664"/>
              <a:gd name="T12" fmla="*/ 771 h 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4" h="771">
                <a:moveTo>
                  <a:pt x="153" y="0"/>
                </a:moveTo>
                <a:lnTo>
                  <a:pt x="0" y="99"/>
                </a:lnTo>
                <a:lnTo>
                  <a:pt x="2663" y="770"/>
                </a:lnTo>
              </a:path>
            </a:pathLst>
          </a:cu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223963" y="2285464"/>
            <a:ext cx="7874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Remain</a:t>
            </a:r>
          </a:p>
          <a:p>
            <a:pPr algn="ctr" eaLnBrk="1" hangingPunct="1"/>
            <a:r>
              <a:rPr lang="en-US" altLang="en-US" sz="1600" b="1"/>
              <a:t>within 10 NM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466725" y="3713897"/>
            <a:ext cx="7858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b="1" u="sng" dirty="0"/>
              <a:t>2400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708025" y="4436527"/>
            <a:ext cx="787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GS 3.00°</a:t>
            </a:r>
          </a:p>
          <a:p>
            <a:pPr algn="ctr" eaLnBrk="1" hangingPunct="1"/>
            <a:r>
              <a:rPr lang="en-US" altLang="en-US" sz="1600" b="1" dirty="0"/>
              <a:t>TCH 55</a:t>
            </a:r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673100" y="4546064"/>
            <a:ext cx="839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3587750" y="4226659"/>
            <a:ext cx="787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b="1" u="sng" dirty="0"/>
              <a:t>2400</a:t>
            </a:r>
          </a:p>
        </p:txBody>
      </p:sp>
      <p:graphicFrame>
        <p:nvGraphicFramePr>
          <p:cNvPr id="5122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295038"/>
              </p:ext>
            </p:extLst>
          </p:nvPr>
        </p:nvGraphicFramePr>
        <p:xfrm>
          <a:off x="6226175" y="4126964"/>
          <a:ext cx="8747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DRAW!" r:id="rId4" imgW="1279440" imgH="752400" progId="CDraw5">
                  <p:embed/>
                </p:oleObj>
              </mc:Choice>
              <mc:Fallback>
                <p:oleObj name="CorelDRAW!" r:id="rId4" imgW="1279440" imgH="752400" progId="CDraw5">
                  <p:embed/>
                  <p:pic>
                    <p:nvPicPr>
                      <p:cNvPr id="5122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4126964"/>
                        <a:ext cx="8747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5495925" y="2248952"/>
            <a:ext cx="26939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FontTx/>
              <a:buChar char="•"/>
            </a:pPr>
            <a:endParaRPr lang="en-US" altLang="en-US" sz="1600" b="1"/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4152900" y="1864459"/>
            <a:ext cx="7874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SU LOM</a:t>
            </a:r>
          </a:p>
          <a:p>
            <a:pPr algn="ctr" eaLnBrk="1" hangingPunct="1"/>
            <a:r>
              <a:rPr lang="en-US" altLang="en-US" sz="1600" b="1" dirty="0"/>
              <a:t>RADAR</a:t>
            </a:r>
          </a:p>
        </p:txBody>
      </p:sp>
      <p:sp>
        <p:nvSpPr>
          <p:cNvPr id="5134" name="Line 16"/>
          <p:cNvSpPr>
            <a:spLocks noChangeShapeType="1"/>
          </p:cNvSpPr>
          <p:nvPr/>
        </p:nvSpPr>
        <p:spPr bwMode="auto">
          <a:xfrm>
            <a:off x="498475" y="4815939"/>
            <a:ext cx="8167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>
            <a:off x="498475" y="5095339"/>
            <a:ext cx="8167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>
            <a:off x="4598988" y="4241264"/>
            <a:ext cx="0" cy="854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4598988" y="2360077"/>
            <a:ext cx="0" cy="143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4178300" y="2825214"/>
            <a:ext cx="787400" cy="2286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2185</a:t>
            </a:r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 flipH="1">
            <a:off x="1254125" y="2264192"/>
            <a:ext cx="3325813" cy="1487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Rectangle 22"/>
          <p:cNvSpPr>
            <a:spLocks noChangeArrowheads="1"/>
          </p:cNvSpPr>
          <p:nvPr/>
        </p:nvSpPr>
        <p:spPr bwMode="auto">
          <a:xfrm rot="20199036">
            <a:off x="2865438" y="2760762"/>
            <a:ext cx="668337" cy="2667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b="1" dirty="0"/>
              <a:t>259°</a:t>
            </a:r>
          </a:p>
        </p:txBody>
      </p:sp>
      <p:sp>
        <p:nvSpPr>
          <p:cNvPr id="5141" name="Freeform 23"/>
          <p:cNvSpPr>
            <a:spLocks/>
          </p:cNvSpPr>
          <p:nvPr/>
        </p:nvSpPr>
        <p:spPr bwMode="auto">
          <a:xfrm>
            <a:off x="2470150" y="2990949"/>
            <a:ext cx="331788" cy="193675"/>
          </a:xfrm>
          <a:custGeom>
            <a:avLst/>
            <a:gdLst>
              <a:gd name="T0" fmla="*/ 2147483647 w 209"/>
              <a:gd name="T1" fmla="*/ 2147483647 h 122"/>
              <a:gd name="T2" fmla="*/ 0 w 209"/>
              <a:gd name="T3" fmla="*/ 2147483647 h 122"/>
              <a:gd name="T4" fmla="*/ 2147483647 w 209"/>
              <a:gd name="T5" fmla="*/ 0 h 122"/>
              <a:gd name="T6" fmla="*/ 2147483647 w 209"/>
              <a:gd name="T7" fmla="*/ 2147483647 h 122"/>
              <a:gd name="T8" fmla="*/ 2147483647 w 209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"/>
              <a:gd name="T16" fmla="*/ 0 h 122"/>
              <a:gd name="T17" fmla="*/ 209 w 209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" h="122">
                <a:moveTo>
                  <a:pt x="208" y="104"/>
                </a:moveTo>
                <a:lnTo>
                  <a:pt x="0" y="121"/>
                </a:lnTo>
                <a:lnTo>
                  <a:pt x="169" y="0"/>
                </a:lnTo>
                <a:lnTo>
                  <a:pt x="144" y="68"/>
                </a:lnTo>
                <a:lnTo>
                  <a:pt x="208" y="104"/>
                </a:ln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Freeform 24"/>
          <p:cNvSpPr>
            <a:spLocks/>
          </p:cNvSpPr>
          <p:nvPr/>
        </p:nvSpPr>
        <p:spPr bwMode="auto">
          <a:xfrm rot="21005832">
            <a:off x="2924175" y="3750092"/>
            <a:ext cx="331788" cy="176212"/>
          </a:xfrm>
          <a:custGeom>
            <a:avLst/>
            <a:gdLst>
              <a:gd name="T0" fmla="*/ 2147483647 w 209"/>
              <a:gd name="T1" fmla="*/ 0 h 111"/>
              <a:gd name="T2" fmla="*/ 2147483647 w 209"/>
              <a:gd name="T3" fmla="*/ 2147483647 h 111"/>
              <a:gd name="T4" fmla="*/ 0 w 209"/>
              <a:gd name="T5" fmla="*/ 2147483647 h 111"/>
              <a:gd name="T6" fmla="*/ 2147483647 w 209"/>
              <a:gd name="T7" fmla="*/ 2147483647 h 111"/>
              <a:gd name="T8" fmla="*/ 2147483647 w 209"/>
              <a:gd name="T9" fmla="*/ 0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"/>
              <a:gd name="T16" fmla="*/ 0 h 111"/>
              <a:gd name="T17" fmla="*/ 209 w 209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" h="111">
                <a:moveTo>
                  <a:pt x="18" y="0"/>
                </a:moveTo>
                <a:lnTo>
                  <a:pt x="208" y="87"/>
                </a:lnTo>
                <a:lnTo>
                  <a:pt x="0" y="110"/>
                </a:lnTo>
                <a:lnTo>
                  <a:pt x="56" y="62"/>
                </a:lnTo>
                <a:lnTo>
                  <a:pt x="18" y="0"/>
                </a:ln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5"/>
          <p:cNvSpPr>
            <a:spLocks noChangeShapeType="1"/>
          </p:cNvSpPr>
          <p:nvPr/>
        </p:nvSpPr>
        <p:spPr bwMode="auto">
          <a:xfrm flipH="1" flipV="1">
            <a:off x="1254119" y="3859308"/>
            <a:ext cx="2798064" cy="2159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Line 26"/>
          <p:cNvSpPr>
            <a:spLocks noChangeShapeType="1"/>
          </p:cNvSpPr>
          <p:nvPr/>
        </p:nvSpPr>
        <p:spPr bwMode="auto">
          <a:xfrm>
            <a:off x="6294438" y="3431639"/>
            <a:ext cx="0" cy="166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Rectangle 27"/>
          <p:cNvSpPr>
            <a:spLocks noChangeArrowheads="1"/>
          </p:cNvSpPr>
          <p:nvPr/>
        </p:nvSpPr>
        <p:spPr bwMode="auto">
          <a:xfrm>
            <a:off x="5907088" y="3179227"/>
            <a:ext cx="787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MM</a:t>
            </a:r>
          </a:p>
        </p:txBody>
      </p:sp>
      <p:sp>
        <p:nvSpPr>
          <p:cNvPr id="5146" name="Line 28"/>
          <p:cNvSpPr>
            <a:spLocks noChangeShapeType="1"/>
          </p:cNvSpPr>
          <p:nvPr/>
        </p:nvSpPr>
        <p:spPr bwMode="auto">
          <a:xfrm>
            <a:off x="7061200" y="4815939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AutoShape 29"/>
          <p:cNvSpPr>
            <a:spLocks noChangeArrowheads="1"/>
          </p:cNvSpPr>
          <p:nvPr/>
        </p:nvSpPr>
        <p:spPr bwMode="auto">
          <a:xfrm rot="1860000">
            <a:off x="7072313" y="3869789"/>
            <a:ext cx="142875" cy="3143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48" name="Rectangle 30"/>
          <p:cNvSpPr>
            <a:spLocks noChangeArrowheads="1"/>
          </p:cNvSpPr>
          <p:nvPr/>
        </p:nvSpPr>
        <p:spPr bwMode="auto">
          <a:xfrm>
            <a:off x="7059613" y="4819114"/>
            <a:ext cx="695325" cy="103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49" name="AutoShape 31"/>
          <p:cNvSpPr>
            <a:spLocks noChangeArrowheads="1"/>
          </p:cNvSpPr>
          <p:nvPr/>
        </p:nvSpPr>
        <p:spPr bwMode="auto">
          <a:xfrm rot="16200000">
            <a:off x="4662488" y="4925477"/>
            <a:ext cx="60325" cy="984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50" name="AutoShape 32"/>
          <p:cNvSpPr>
            <a:spLocks noChangeArrowheads="1"/>
          </p:cNvSpPr>
          <p:nvPr/>
        </p:nvSpPr>
        <p:spPr bwMode="auto">
          <a:xfrm rot="5400000" flipH="1">
            <a:off x="6175375" y="4925477"/>
            <a:ext cx="60325" cy="984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51" name="Line 33"/>
          <p:cNvSpPr>
            <a:spLocks noChangeShapeType="1"/>
          </p:cNvSpPr>
          <p:nvPr/>
        </p:nvSpPr>
        <p:spPr bwMode="auto">
          <a:xfrm>
            <a:off x="4737100" y="4974689"/>
            <a:ext cx="384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Line 34"/>
          <p:cNvSpPr>
            <a:spLocks noChangeShapeType="1"/>
          </p:cNvSpPr>
          <p:nvPr/>
        </p:nvSpPr>
        <p:spPr bwMode="auto">
          <a:xfrm>
            <a:off x="5770563" y="4974689"/>
            <a:ext cx="385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Rectangle 35"/>
          <p:cNvSpPr>
            <a:spLocks noChangeArrowheads="1"/>
          </p:cNvSpPr>
          <p:nvPr/>
        </p:nvSpPr>
        <p:spPr bwMode="auto">
          <a:xfrm rot="62822">
            <a:off x="2311400" y="3749139"/>
            <a:ext cx="571500" cy="239713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b="1" dirty="0"/>
              <a:t>079°</a:t>
            </a:r>
          </a:p>
        </p:txBody>
      </p:sp>
      <p:sp>
        <p:nvSpPr>
          <p:cNvPr id="5154" name="AutoShape 36"/>
          <p:cNvSpPr>
            <a:spLocks noChangeArrowheads="1"/>
          </p:cNvSpPr>
          <p:nvPr/>
        </p:nvSpPr>
        <p:spPr bwMode="auto">
          <a:xfrm rot="16200000">
            <a:off x="7080250" y="4939764"/>
            <a:ext cx="60325" cy="98425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55" name="Line 37"/>
          <p:cNvSpPr>
            <a:spLocks noChangeShapeType="1"/>
          </p:cNvSpPr>
          <p:nvPr/>
        </p:nvSpPr>
        <p:spPr bwMode="auto">
          <a:xfrm>
            <a:off x="7154863" y="4988977"/>
            <a:ext cx="25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Rectangle 38"/>
          <p:cNvSpPr>
            <a:spLocks noChangeArrowheads="1"/>
          </p:cNvSpPr>
          <p:nvPr/>
        </p:nvSpPr>
        <p:spPr bwMode="auto">
          <a:xfrm>
            <a:off x="4614863" y="4852452"/>
            <a:ext cx="16843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4.7 NM</a:t>
            </a:r>
          </a:p>
        </p:txBody>
      </p:sp>
      <p:sp>
        <p:nvSpPr>
          <p:cNvPr id="5157" name="Rectangle 39"/>
          <p:cNvSpPr>
            <a:spLocks noChangeArrowheads="1"/>
          </p:cNvSpPr>
          <p:nvPr/>
        </p:nvSpPr>
        <p:spPr bwMode="auto">
          <a:xfrm>
            <a:off x="6299200" y="4852452"/>
            <a:ext cx="760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0.5</a:t>
            </a:r>
          </a:p>
        </p:txBody>
      </p:sp>
      <p:sp>
        <p:nvSpPr>
          <p:cNvPr id="5158" name="Freeform 40"/>
          <p:cNvSpPr>
            <a:spLocks/>
          </p:cNvSpPr>
          <p:nvPr/>
        </p:nvSpPr>
        <p:spPr bwMode="auto">
          <a:xfrm>
            <a:off x="4465638" y="3930114"/>
            <a:ext cx="192087" cy="196850"/>
          </a:xfrm>
          <a:custGeom>
            <a:avLst/>
            <a:gdLst>
              <a:gd name="T0" fmla="*/ 0 w 113"/>
              <a:gd name="T1" fmla="*/ 2147483647 h 108"/>
              <a:gd name="T2" fmla="*/ 2147483647 w 113"/>
              <a:gd name="T3" fmla="*/ 0 h 108"/>
              <a:gd name="T4" fmla="*/ 2147483647 w 113"/>
              <a:gd name="T5" fmla="*/ 2147483647 h 108"/>
              <a:gd name="T6" fmla="*/ 2147483647 w 113"/>
              <a:gd name="T7" fmla="*/ 2147483647 h 108"/>
              <a:gd name="T8" fmla="*/ 2147483647 w 113"/>
              <a:gd name="T9" fmla="*/ 2147483647 h 108"/>
              <a:gd name="T10" fmla="*/ 2147483647 w 113"/>
              <a:gd name="T11" fmla="*/ 2147483647 h 108"/>
              <a:gd name="T12" fmla="*/ 2147483647 w 113"/>
              <a:gd name="T13" fmla="*/ 2147483647 h 108"/>
              <a:gd name="T14" fmla="*/ 2147483647 w 113"/>
              <a:gd name="T15" fmla="*/ 2147483647 h 108"/>
              <a:gd name="T16" fmla="*/ 2147483647 w 113"/>
              <a:gd name="T17" fmla="*/ 2147483647 h 108"/>
              <a:gd name="T18" fmla="*/ 2147483647 w 113"/>
              <a:gd name="T19" fmla="*/ 2147483647 h 108"/>
              <a:gd name="T20" fmla="*/ 0 w 113"/>
              <a:gd name="T21" fmla="*/ 2147483647 h 108"/>
              <a:gd name="T22" fmla="*/ 2147483647 w 113"/>
              <a:gd name="T23" fmla="*/ 2147483647 h 108"/>
              <a:gd name="T24" fmla="*/ 0 w 113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3"/>
              <a:gd name="T40" fmla="*/ 0 h 108"/>
              <a:gd name="T41" fmla="*/ 113 w 113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3" h="108">
                <a:moveTo>
                  <a:pt x="0" y="21"/>
                </a:moveTo>
                <a:lnTo>
                  <a:pt x="26" y="0"/>
                </a:lnTo>
                <a:lnTo>
                  <a:pt x="56" y="39"/>
                </a:lnTo>
                <a:lnTo>
                  <a:pt x="84" y="4"/>
                </a:lnTo>
                <a:lnTo>
                  <a:pt x="112" y="25"/>
                </a:lnTo>
                <a:lnTo>
                  <a:pt x="65" y="49"/>
                </a:lnTo>
                <a:lnTo>
                  <a:pt x="110" y="85"/>
                </a:lnTo>
                <a:lnTo>
                  <a:pt x="78" y="107"/>
                </a:lnTo>
                <a:lnTo>
                  <a:pt x="55" y="57"/>
                </a:lnTo>
                <a:lnTo>
                  <a:pt x="24" y="104"/>
                </a:lnTo>
                <a:lnTo>
                  <a:pt x="0" y="84"/>
                </a:lnTo>
                <a:lnTo>
                  <a:pt x="42" y="51"/>
                </a:lnTo>
                <a:lnTo>
                  <a:pt x="0" y="21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Line 41"/>
          <p:cNvSpPr>
            <a:spLocks noChangeShapeType="1"/>
          </p:cNvSpPr>
          <p:nvPr/>
        </p:nvSpPr>
        <p:spPr bwMode="auto">
          <a:xfrm flipH="1" flipV="1">
            <a:off x="4681538" y="4058702"/>
            <a:ext cx="1643062" cy="5556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Rectangle 42"/>
          <p:cNvSpPr>
            <a:spLocks noChangeArrowheads="1"/>
          </p:cNvSpPr>
          <p:nvPr/>
        </p:nvSpPr>
        <p:spPr bwMode="auto">
          <a:xfrm>
            <a:off x="-48693" y="5294376"/>
            <a:ext cx="1427163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Glideslope Angle </a:t>
            </a:r>
          </a:p>
        </p:txBody>
      </p:sp>
      <p:sp>
        <p:nvSpPr>
          <p:cNvPr id="5161" name="Rectangle 43"/>
          <p:cNvSpPr>
            <a:spLocks noChangeArrowheads="1"/>
          </p:cNvSpPr>
          <p:nvPr/>
        </p:nvSpPr>
        <p:spPr bwMode="auto">
          <a:xfrm>
            <a:off x="3064356" y="5294376"/>
            <a:ext cx="2727325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Glideslope Intercept Altitude</a:t>
            </a:r>
          </a:p>
        </p:txBody>
      </p:sp>
      <p:sp>
        <p:nvSpPr>
          <p:cNvPr id="5162" name="Line 44"/>
          <p:cNvSpPr>
            <a:spLocks noChangeShapeType="1"/>
          </p:cNvSpPr>
          <p:nvPr/>
        </p:nvSpPr>
        <p:spPr bwMode="auto">
          <a:xfrm flipV="1">
            <a:off x="331788" y="4436525"/>
            <a:ext cx="330200" cy="823847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Line 45"/>
          <p:cNvSpPr>
            <a:spLocks noChangeShapeType="1"/>
          </p:cNvSpPr>
          <p:nvPr/>
        </p:nvSpPr>
        <p:spPr bwMode="auto">
          <a:xfrm flipH="1" flipV="1">
            <a:off x="3896014" y="4533942"/>
            <a:ext cx="250825" cy="78898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Rectangle 46"/>
          <p:cNvSpPr>
            <a:spLocks noChangeArrowheads="1"/>
          </p:cNvSpPr>
          <p:nvPr/>
        </p:nvSpPr>
        <p:spPr bwMode="auto">
          <a:xfrm>
            <a:off x="5648325" y="5296952"/>
            <a:ext cx="1952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Glideslope</a:t>
            </a:r>
          </a:p>
        </p:txBody>
      </p:sp>
      <p:sp>
        <p:nvSpPr>
          <p:cNvPr id="5165" name="Rectangle 47"/>
          <p:cNvSpPr>
            <a:spLocks noChangeArrowheads="1"/>
          </p:cNvSpPr>
          <p:nvPr/>
        </p:nvSpPr>
        <p:spPr bwMode="auto">
          <a:xfrm>
            <a:off x="7277100" y="5296952"/>
            <a:ext cx="191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Missed Approach Track</a:t>
            </a:r>
          </a:p>
        </p:txBody>
      </p:sp>
      <p:sp>
        <p:nvSpPr>
          <p:cNvPr id="5166" name="Freeform 48"/>
          <p:cNvSpPr>
            <a:spLocks/>
          </p:cNvSpPr>
          <p:nvPr/>
        </p:nvSpPr>
        <p:spPr bwMode="auto">
          <a:xfrm>
            <a:off x="7013575" y="4301589"/>
            <a:ext cx="1216025" cy="1008142"/>
          </a:xfrm>
          <a:custGeom>
            <a:avLst/>
            <a:gdLst>
              <a:gd name="T0" fmla="*/ 2147483647 w 766"/>
              <a:gd name="T1" fmla="*/ 2147483647 h 672"/>
              <a:gd name="T2" fmla="*/ 2147483647 w 766"/>
              <a:gd name="T3" fmla="*/ 2147483647 h 672"/>
              <a:gd name="T4" fmla="*/ 0 w 766"/>
              <a:gd name="T5" fmla="*/ 0 h 672"/>
              <a:gd name="T6" fmla="*/ 0 60000 65536"/>
              <a:gd name="T7" fmla="*/ 0 60000 65536"/>
              <a:gd name="T8" fmla="*/ 0 60000 65536"/>
              <a:gd name="T9" fmla="*/ 0 w 766"/>
              <a:gd name="T10" fmla="*/ 0 h 672"/>
              <a:gd name="T11" fmla="*/ 766 w 76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6" h="672">
                <a:moveTo>
                  <a:pt x="765" y="671"/>
                </a:moveTo>
                <a:lnTo>
                  <a:pt x="765" y="205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7" name="Rectangle 49"/>
          <p:cNvSpPr>
            <a:spLocks noChangeArrowheads="1"/>
          </p:cNvSpPr>
          <p:nvPr/>
        </p:nvSpPr>
        <p:spPr bwMode="auto">
          <a:xfrm>
            <a:off x="47625" y="977364"/>
            <a:ext cx="1952625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Procedure Turn Completion Altitude</a:t>
            </a:r>
          </a:p>
        </p:txBody>
      </p:sp>
      <p:sp>
        <p:nvSpPr>
          <p:cNvPr id="5168" name="Line 50"/>
          <p:cNvSpPr>
            <a:spLocks noChangeShapeType="1"/>
          </p:cNvSpPr>
          <p:nvPr/>
        </p:nvSpPr>
        <p:spPr bwMode="auto">
          <a:xfrm>
            <a:off x="798513" y="2007298"/>
            <a:ext cx="60326" cy="150876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Rectangle 51"/>
          <p:cNvSpPr>
            <a:spLocks noChangeArrowheads="1"/>
          </p:cNvSpPr>
          <p:nvPr/>
        </p:nvSpPr>
        <p:spPr bwMode="auto">
          <a:xfrm>
            <a:off x="2355850" y="977364"/>
            <a:ext cx="1952625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Glideslope Altitude At LOM</a:t>
            </a:r>
          </a:p>
        </p:txBody>
      </p:sp>
      <p:sp>
        <p:nvSpPr>
          <p:cNvPr id="5170" name="Freeform 52"/>
          <p:cNvSpPr>
            <a:spLocks/>
          </p:cNvSpPr>
          <p:nvPr/>
        </p:nvSpPr>
        <p:spPr bwMode="auto">
          <a:xfrm>
            <a:off x="3292475" y="1829852"/>
            <a:ext cx="1003300" cy="1044575"/>
          </a:xfrm>
          <a:custGeom>
            <a:avLst/>
            <a:gdLst>
              <a:gd name="T0" fmla="*/ 0 w 632"/>
              <a:gd name="T1" fmla="*/ 0 h 698"/>
              <a:gd name="T2" fmla="*/ 0 w 632"/>
              <a:gd name="T3" fmla="*/ 2147483647 h 698"/>
              <a:gd name="T4" fmla="*/ 2147483647 w 632"/>
              <a:gd name="T5" fmla="*/ 2147483647 h 698"/>
              <a:gd name="T6" fmla="*/ 0 60000 65536"/>
              <a:gd name="T7" fmla="*/ 0 60000 65536"/>
              <a:gd name="T8" fmla="*/ 0 60000 65536"/>
              <a:gd name="T9" fmla="*/ 0 w 632"/>
              <a:gd name="T10" fmla="*/ 0 h 698"/>
              <a:gd name="T11" fmla="*/ 632 w 632"/>
              <a:gd name="T12" fmla="*/ 698 h 6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698">
                <a:moveTo>
                  <a:pt x="0" y="0"/>
                </a:moveTo>
                <a:lnTo>
                  <a:pt x="0" y="352"/>
                </a:lnTo>
                <a:lnTo>
                  <a:pt x="631" y="697"/>
                </a:lnTo>
              </a:path>
            </a:pathLst>
          </a:custGeom>
          <a:noFill/>
          <a:ln w="38100" cap="rnd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Rectangle 53"/>
          <p:cNvSpPr>
            <a:spLocks noChangeArrowheads="1"/>
          </p:cNvSpPr>
          <p:nvPr/>
        </p:nvSpPr>
        <p:spPr bwMode="auto">
          <a:xfrm>
            <a:off x="4411663" y="1196586"/>
            <a:ext cx="1952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Final Approach Fix</a:t>
            </a:r>
          </a:p>
        </p:txBody>
      </p:sp>
      <p:sp>
        <p:nvSpPr>
          <p:cNvPr id="5172" name="Freeform 54"/>
          <p:cNvSpPr>
            <a:spLocks/>
          </p:cNvSpPr>
          <p:nvPr/>
        </p:nvSpPr>
        <p:spPr bwMode="auto">
          <a:xfrm>
            <a:off x="4681538" y="1829852"/>
            <a:ext cx="642937" cy="2120900"/>
          </a:xfrm>
          <a:custGeom>
            <a:avLst/>
            <a:gdLst>
              <a:gd name="T0" fmla="*/ 2147483647 w 405"/>
              <a:gd name="T1" fmla="*/ 0 h 1376"/>
              <a:gd name="T2" fmla="*/ 2147483647 w 405"/>
              <a:gd name="T3" fmla="*/ 2147483647 h 1376"/>
              <a:gd name="T4" fmla="*/ 0 w 405"/>
              <a:gd name="T5" fmla="*/ 2147483647 h 1376"/>
              <a:gd name="T6" fmla="*/ 0 60000 65536"/>
              <a:gd name="T7" fmla="*/ 0 60000 65536"/>
              <a:gd name="T8" fmla="*/ 0 60000 65536"/>
              <a:gd name="T9" fmla="*/ 0 w 405"/>
              <a:gd name="T10" fmla="*/ 0 h 1376"/>
              <a:gd name="T11" fmla="*/ 405 w 405"/>
              <a:gd name="T12" fmla="*/ 1376 h 1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5" h="1376">
                <a:moveTo>
                  <a:pt x="404" y="0"/>
                </a:moveTo>
                <a:lnTo>
                  <a:pt x="404" y="956"/>
                </a:lnTo>
                <a:lnTo>
                  <a:pt x="0" y="1375"/>
                </a:lnTo>
              </a:path>
            </a:pathLst>
          </a:custGeom>
          <a:noFill/>
          <a:ln w="38100" cap="rnd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3" name="Freeform 55"/>
          <p:cNvSpPr>
            <a:spLocks/>
          </p:cNvSpPr>
          <p:nvPr/>
        </p:nvSpPr>
        <p:spPr bwMode="auto">
          <a:xfrm>
            <a:off x="5083175" y="4288889"/>
            <a:ext cx="1404938" cy="1054100"/>
          </a:xfrm>
          <a:custGeom>
            <a:avLst/>
            <a:gdLst>
              <a:gd name="T0" fmla="*/ 0 w 885"/>
              <a:gd name="T1" fmla="*/ 0 h 664"/>
              <a:gd name="T2" fmla="*/ 2147483647 w 885"/>
              <a:gd name="T3" fmla="*/ 2147483647 h 664"/>
              <a:gd name="T4" fmla="*/ 2147483647 w 885"/>
              <a:gd name="T5" fmla="*/ 2147483647 h 664"/>
              <a:gd name="T6" fmla="*/ 2147483647 w 885"/>
              <a:gd name="T7" fmla="*/ 2147483647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885"/>
              <a:gd name="T13" fmla="*/ 0 h 664"/>
              <a:gd name="T14" fmla="*/ 885 w 885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5" h="664">
                <a:moveTo>
                  <a:pt x="0" y="0"/>
                </a:moveTo>
                <a:lnTo>
                  <a:pt x="39" y="236"/>
                </a:lnTo>
                <a:lnTo>
                  <a:pt x="828" y="292"/>
                </a:lnTo>
                <a:lnTo>
                  <a:pt x="884" y="663"/>
                </a:lnTo>
              </a:path>
            </a:pathLst>
          </a:custGeom>
          <a:noFill/>
          <a:ln w="38100" cap="rnd">
            <a:solidFill>
              <a:srgbClr val="00B0F0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4" name="Rectangle 56"/>
          <p:cNvSpPr>
            <a:spLocks noChangeArrowheads="1"/>
          </p:cNvSpPr>
          <p:nvPr/>
        </p:nvSpPr>
        <p:spPr bwMode="auto">
          <a:xfrm>
            <a:off x="1029703" y="5294376"/>
            <a:ext cx="197483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Course</a:t>
            </a:r>
          </a:p>
        </p:txBody>
      </p:sp>
      <p:sp>
        <p:nvSpPr>
          <p:cNvPr id="5175" name="Freeform 57"/>
          <p:cNvSpPr>
            <a:spLocks/>
          </p:cNvSpPr>
          <p:nvPr/>
        </p:nvSpPr>
        <p:spPr bwMode="auto">
          <a:xfrm>
            <a:off x="2011363" y="2855169"/>
            <a:ext cx="891834" cy="2405208"/>
          </a:xfrm>
          <a:custGeom>
            <a:avLst/>
            <a:gdLst>
              <a:gd name="T0" fmla="*/ 0 w 515"/>
              <a:gd name="T1" fmla="*/ 2147483647 h 1540"/>
              <a:gd name="T2" fmla="*/ 2147483647 w 515"/>
              <a:gd name="T3" fmla="*/ 2147483647 h 1540"/>
              <a:gd name="T4" fmla="*/ 2147483647 w 515"/>
              <a:gd name="T5" fmla="*/ 0 h 1540"/>
              <a:gd name="T6" fmla="*/ 0 60000 65536"/>
              <a:gd name="T7" fmla="*/ 0 60000 65536"/>
              <a:gd name="T8" fmla="*/ 0 60000 65536"/>
              <a:gd name="T9" fmla="*/ 0 w 515"/>
              <a:gd name="T10" fmla="*/ 0 h 1540"/>
              <a:gd name="T11" fmla="*/ 515 w 515"/>
              <a:gd name="T12" fmla="*/ 1540 h 1540"/>
              <a:gd name="connsiteX0" fmla="*/ 0 w 8847"/>
              <a:gd name="connsiteY0" fmla="*/ 8900 h 8900"/>
              <a:gd name="connsiteX1" fmla="*/ 19 w 8847"/>
              <a:gd name="connsiteY1" fmla="*/ 646 h 8900"/>
              <a:gd name="connsiteX2" fmla="*/ 8847 w 8847"/>
              <a:gd name="connsiteY2" fmla="*/ 0 h 8900"/>
              <a:gd name="connsiteX0" fmla="*/ 0 w 10000"/>
              <a:gd name="connsiteY0" fmla="*/ 10000 h 10000"/>
              <a:gd name="connsiteX1" fmla="*/ 21 w 10000"/>
              <a:gd name="connsiteY1" fmla="*/ 726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7" y="6909"/>
                  <a:pt x="15" y="3817"/>
                  <a:pt x="21" y="726"/>
                </a:cubicBezTo>
                <a:lnTo>
                  <a:pt x="10000" y="0"/>
                </a:lnTo>
              </a:path>
            </a:pathLst>
          </a:custGeom>
          <a:noFill/>
          <a:ln w="38100" cap="rnd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6" name="Line 58"/>
          <p:cNvSpPr>
            <a:spLocks noChangeShapeType="1"/>
          </p:cNvSpPr>
          <p:nvPr/>
        </p:nvSpPr>
        <p:spPr bwMode="auto">
          <a:xfrm>
            <a:off x="2019300" y="3053815"/>
            <a:ext cx="368301" cy="617501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7" name="Rectangle 61"/>
          <p:cNvSpPr>
            <a:spLocks noChangeArrowheads="1"/>
          </p:cNvSpPr>
          <p:nvPr/>
        </p:nvSpPr>
        <p:spPr bwMode="auto">
          <a:xfrm>
            <a:off x="5775325" y="1879064"/>
            <a:ext cx="284480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78" name="Line 62"/>
          <p:cNvSpPr>
            <a:spLocks noChangeShapeType="1"/>
          </p:cNvSpPr>
          <p:nvPr/>
        </p:nvSpPr>
        <p:spPr bwMode="auto">
          <a:xfrm>
            <a:off x="6740525" y="1879064"/>
            <a:ext cx="0" cy="115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" name="Line 63"/>
          <p:cNvSpPr>
            <a:spLocks noChangeShapeType="1"/>
          </p:cNvSpPr>
          <p:nvPr/>
        </p:nvSpPr>
        <p:spPr bwMode="auto">
          <a:xfrm>
            <a:off x="7718425" y="1891764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0" name="AutoShape 64"/>
          <p:cNvSpPr>
            <a:spLocks noChangeArrowheads="1"/>
          </p:cNvSpPr>
          <p:nvPr/>
        </p:nvSpPr>
        <p:spPr bwMode="auto">
          <a:xfrm>
            <a:off x="6156325" y="2260064"/>
            <a:ext cx="117475" cy="639763"/>
          </a:xfrm>
          <a:prstGeom prst="upArrow">
            <a:avLst>
              <a:gd name="adj1" fmla="val 50000"/>
              <a:gd name="adj2" fmla="val 136149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81" name="Arc 65"/>
          <p:cNvSpPr>
            <a:spLocks/>
          </p:cNvSpPr>
          <p:nvPr/>
        </p:nvSpPr>
        <p:spPr bwMode="auto">
          <a:xfrm rot="16247367" flipV="1">
            <a:off x="6894513" y="2307689"/>
            <a:ext cx="563562" cy="661988"/>
          </a:xfrm>
          <a:custGeom>
            <a:avLst/>
            <a:gdLst>
              <a:gd name="T0" fmla="*/ 0 w 21600"/>
              <a:gd name="T1" fmla="*/ 0 h 23626"/>
              <a:gd name="T2" fmla="*/ 2147483647 w 21600"/>
              <a:gd name="T3" fmla="*/ 2147483647 h 23626"/>
              <a:gd name="T4" fmla="*/ 0 w 21600"/>
              <a:gd name="T5" fmla="*/ 2147483647 h 23626"/>
              <a:gd name="T6" fmla="*/ 0 60000 65536"/>
              <a:gd name="T7" fmla="*/ 0 60000 65536"/>
              <a:gd name="T8" fmla="*/ 0 60000 65536"/>
              <a:gd name="T9" fmla="*/ 0 w 21600"/>
              <a:gd name="T10" fmla="*/ 0 h 23626"/>
              <a:gd name="T11" fmla="*/ 21600 w 21600"/>
              <a:gd name="T12" fmla="*/ 23626 h 23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2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76"/>
                  <a:pt x="21568" y="22952"/>
                  <a:pt x="21504" y="23625"/>
                </a:cubicBezTo>
              </a:path>
              <a:path w="21600" h="2362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76"/>
                  <a:pt x="21568" y="22952"/>
                  <a:pt x="21504" y="23625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182" name="Rectangle 66"/>
          <p:cNvSpPr>
            <a:spLocks noChangeArrowheads="1"/>
          </p:cNvSpPr>
          <p:nvPr/>
        </p:nvSpPr>
        <p:spPr bwMode="auto">
          <a:xfrm>
            <a:off x="5854700" y="1987014"/>
            <a:ext cx="787400" cy="2286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1500</a:t>
            </a:r>
          </a:p>
        </p:txBody>
      </p:sp>
      <p:sp>
        <p:nvSpPr>
          <p:cNvPr id="5183" name="Rectangle 67"/>
          <p:cNvSpPr>
            <a:spLocks noChangeArrowheads="1"/>
          </p:cNvSpPr>
          <p:nvPr/>
        </p:nvSpPr>
        <p:spPr bwMode="auto">
          <a:xfrm>
            <a:off x="6845300" y="1987014"/>
            <a:ext cx="787400" cy="2286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2400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8015288" y="2314039"/>
            <a:ext cx="327025" cy="382588"/>
            <a:chOff x="5011" y="1666"/>
            <a:chExt cx="206" cy="241"/>
          </a:xfrm>
        </p:grpSpPr>
        <p:sp>
          <p:nvSpPr>
            <p:cNvPr id="5188" name="Freeform 69"/>
            <p:cNvSpPr>
              <a:spLocks/>
            </p:cNvSpPr>
            <p:nvPr/>
          </p:nvSpPr>
          <p:spPr bwMode="auto">
            <a:xfrm>
              <a:off x="5011" y="1684"/>
              <a:ext cx="206" cy="193"/>
            </a:xfrm>
            <a:custGeom>
              <a:avLst/>
              <a:gdLst>
                <a:gd name="T0" fmla="*/ 0 w 438"/>
                <a:gd name="T1" fmla="*/ 0 h 345"/>
                <a:gd name="T2" fmla="*/ 0 w 438"/>
                <a:gd name="T3" fmla="*/ 0 h 345"/>
                <a:gd name="T4" fmla="*/ 0 w 438"/>
                <a:gd name="T5" fmla="*/ 1 h 345"/>
                <a:gd name="T6" fmla="*/ 0 w 438"/>
                <a:gd name="T7" fmla="*/ 1 h 345"/>
                <a:gd name="T8" fmla="*/ 0 w 438"/>
                <a:gd name="T9" fmla="*/ 1 h 345"/>
                <a:gd name="T10" fmla="*/ 0 w 438"/>
                <a:gd name="T11" fmla="*/ 1 h 345"/>
                <a:gd name="T12" fmla="*/ 0 w 438"/>
                <a:gd name="T13" fmla="*/ 0 h 3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8"/>
                <a:gd name="T22" fmla="*/ 0 h 345"/>
                <a:gd name="T23" fmla="*/ 438 w 438"/>
                <a:gd name="T24" fmla="*/ 345 h 3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8" h="345">
                  <a:moveTo>
                    <a:pt x="111" y="0"/>
                  </a:moveTo>
                  <a:lnTo>
                    <a:pt x="326" y="0"/>
                  </a:lnTo>
                  <a:lnTo>
                    <a:pt x="438" y="155"/>
                  </a:lnTo>
                  <a:lnTo>
                    <a:pt x="323" y="345"/>
                  </a:lnTo>
                  <a:lnTo>
                    <a:pt x="102" y="345"/>
                  </a:lnTo>
                  <a:lnTo>
                    <a:pt x="0" y="161"/>
                  </a:lnTo>
                  <a:lnTo>
                    <a:pt x="11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Rectangle 70"/>
            <p:cNvSpPr>
              <a:spLocks noChangeArrowheads="1"/>
            </p:cNvSpPr>
            <p:nvPr/>
          </p:nvSpPr>
          <p:spPr bwMode="auto">
            <a:xfrm rot="2126624">
              <a:off x="5012" y="1668"/>
              <a:ext cx="35" cy="10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5190" name="Rectangle 71"/>
            <p:cNvSpPr>
              <a:spLocks noChangeArrowheads="1"/>
            </p:cNvSpPr>
            <p:nvPr/>
          </p:nvSpPr>
          <p:spPr bwMode="auto">
            <a:xfrm rot="19473376" flipH="1">
              <a:off x="5180" y="1666"/>
              <a:ext cx="32" cy="10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5191" name="Rectangle 72"/>
            <p:cNvSpPr>
              <a:spLocks noChangeArrowheads="1"/>
            </p:cNvSpPr>
            <p:nvPr/>
          </p:nvSpPr>
          <p:spPr bwMode="auto">
            <a:xfrm>
              <a:off x="5059" y="1875"/>
              <a:ext cx="103" cy="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</p:grpSp>
      <p:sp>
        <p:nvSpPr>
          <p:cNvPr id="5186" name="Rectangle 74"/>
          <p:cNvSpPr>
            <a:spLocks noChangeArrowheads="1"/>
          </p:cNvSpPr>
          <p:nvPr/>
        </p:nvSpPr>
        <p:spPr bwMode="auto">
          <a:xfrm>
            <a:off x="7772400" y="1987014"/>
            <a:ext cx="787400" cy="2286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FTZ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  <p:sp>
        <p:nvSpPr>
          <p:cNvPr id="75" name="Line 25"/>
          <p:cNvSpPr>
            <a:spLocks noChangeShapeType="1"/>
          </p:cNvSpPr>
          <p:nvPr/>
        </p:nvSpPr>
        <p:spPr bwMode="auto">
          <a:xfrm rot="120000" flipH="1" flipV="1">
            <a:off x="4046219" y="3886199"/>
            <a:ext cx="365440" cy="9376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4015854" y="4049973"/>
            <a:ext cx="8996" cy="8729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93">
            <a:off x="3867491" y="3954085"/>
            <a:ext cx="231951" cy="21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" grpId="0"/>
      <p:bldP spid="5161" grpId="0"/>
      <p:bldP spid="5162" grpId="0" animBg="1"/>
      <p:bldP spid="5163" grpId="0" animBg="1"/>
      <p:bldP spid="5164" grpId="0"/>
      <p:bldP spid="5165" grpId="0"/>
      <p:bldP spid="5166" grpId="0" animBg="1"/>
      <p:bldP spid="5167" grpId="0"/>
      <p:bldP spid="5168" grpId="0" animBg="1"/>
      <p:bldP spid="5169" grpId="0"/>
      <p:bldP spid="5170" grpId="0" animBg="1"/>
      <p:bldP spid="5171" grpId="0"/>
      <p:bldP spid="5172" grpId="0" animBg="1"/>
      <p:bldP spid="5173" grpId="0" animBg="1"/>
      <p:bldP spid="5174" grpId="0"/>
      <p:bldP spid="5175" grpId="0" animBg="1"/>
      <p:bldP spid="51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en-US" dirty="0"/>
              <a:t>On an approach chart, what does an altitude without horizontal lines above or below the numbers indicate</a:t>
            </a:r>
            <a:r>
              <a:rPr lang="en-US" dirty="0"/>
              <a:t>?</a:t>
            </a:r>
            <a:endParaRPr lang="en-US" altLang="en-US" dirty="0"/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Minimum altitude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Mandatory altitude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Recommended altitude</a:t>
            </a:r>
          </a:p>
          <a:p>
            <a:pPr marL="914400" lvl="1" indent="-4572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533400" indent="-533400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FontTx/>
              <a:buNone/>
            </a:pPr>
            <a:r>
              <a:rPr lang="en-US" altLang="en-US" dirty="0"/>
              <a:t>At the end of this lesson, you will be able to identify:</a:t>
            </a:r>
          </a:p>
          <a:p>
            <a:r>
              <a:rPr lang="en-US" b="0" dirty="0"/>
              <a:t>Characteristics of an Instrument Approach Procedure (IAP) chart</a:t>
            </a:r>
          </a:p>
          <a:p>
            <a:r>
              <a:rPr lang="en-US" b="0" dirty="0"/>
              <a:t>Requirements for approaches</a:t>
            </a:r>
          </a:p>
          <a:p>
            <a:r>
              <a:rPr lang="en-US" b="0" dirty="0"/>
              <a:t>Procedures for approaches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Lesson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4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en-US" dirty="0"/>
              <a:t>Where can s</a:t>
            </a:r>
            <a:r>
              <a:rPr lang="en-US" dirty="0"/>
              <a:t>ymbols used on an IAP chart be found within U.S. Terminal Procedures Publications?</a:t>
            </a:r>
            <a:endParaRPr lang="en-US" altLang="en-US" dirty="0"/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Legend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Margin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Profile View</a:t>
            </a:r>
          </a:p>
          <a:p>
            <a:pPr marL="914400" lvl="1" indent="-4572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533400" indent="-533400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819488" y="2098900"/>
            <a:ext cx="7279583" cy="3007589"/>
          </a:xfrm>
          <a:prstGeom prst="rect">
            <a:avLst/>
          </a:prstGeom>
          <a:solidFill>
            <a:srgbClr val="F8F8F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487992" y="2479202"/>
            <a:ext cx="705485" cy="21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Remain</a:t>
            </a:r>
          </a:p>
          <a:p>
            <a:pPr algn="ctr" eaLnBrk="1" hangingPunct="1"/>
            <a:r>
              <a:rPr lang="en-US" altLang="en-US" sz="1600" b="1"/>
              <a:t>within 10 NM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832290" y="3614535"/>
            <a:ext cx="704062" cy="20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b="1" u="sng"/>
              <a:t>2400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3695478" y="3876428"/>
            <a:ext cx="705485" cy="20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b="1" u="sng"/>
              <a:t>2400</a:t>
            </a:r>
          </a:p>
        </p:txBody>
      </p:sp>
      <p:graphicFrame>
        <p:nvGraphicFramePr>
          <p:cNvPr id="6146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953136"/>
              </p:ext>
            </p:extLst>
          </p:nvPr>
        </p:nvGraphicFramePr>
        <p:xfrm>
          <a:off x="6699480" y="4072848"/>
          <a:ext cx="783715" cy="468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!" r:id="rId4" imgW="1279440" imgH="752400" progId="CDraw5">
                  <p:embed/>
                </p:oleObj>
              </mc:Choice>
              <mc:Fallback>
                <p:oleObj name="CorelDRAW!" r:id="rId4" imgW="1279440" imgH="752400" progId="CDraw5">
                  <p:embed/>
                  <p:pic>
                    <p:nvPicPr>
                      <p:cNvPr id="6146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480" y="4072848"/>
                        <a:ext cx="783715" cy="468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100848" y="2285568"/>
            <a:ext cx="705485" cy="2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LOM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826600" y="4691361"/>
            <a:ext cx="731798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826600" y="4933751"/>
            <a:ext cx="731798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500528" y="3883393"/>
            <a:ext cx="0" cy="10503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500528" y="2533531"/>
            <a:ext cx="0" cy="11158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1503638" y="2519600"/>
            <a:ext cx="2979821" cy="111583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 rot="20155917">
            <a:off x="2931677" y="2877613"/>
            <a:ext cx="598809" cy="234032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b="1" dirty="0"/>
              <a:t>259°</a:t>
            </a: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 rot="21502376">
            <a:off x="2529152" y="3080998"/>
            <a:ext cx="297271" cy="169952"/>
          </a:xfrm>
          <a:custGeom>
            <a:avLst/>
            <a:gdLst>
              <a:gd name="T0" fmla="*/ 2147483647 w 209"/>
              <a:gd name="T1" fmla="*/ 2147483647 h 122"/>
              <a:gd name="T2" fmla="*/ 0 w 209"/>
              <a:gd name="T3" fmla="*/ 2147483647 h 122"/>
              <a:gd name="T4" fmla="*/ 2147483647 w 209"/>
              <a:gd name="T5" fmla="*/ 0 h 122"/>
              <a:gd name="T6" fmla="*/ 2147483647 w 209"/>
              <a:gd name="T7" fmla="*/ 2147483647 h 122"/>
              <a:gd name="T8" fmla="*/ 2147483647 w 209"/>
              <a:gd name="T9" fmla="*/ 2147483647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"/>
              <a:gd name="T16" fmla="*/ 0 h 122"/>
              <a:gd name="T17" fmla="*/ 209 w 209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" h="122">
                <a:moveTo>
                  <a:pt x="208" y="104"/>
                </a:moveTo>
                <a:lnTo>
                  <a:pt x="0" y="121"/>
                </a:lnTo>
                <a:lnTo>
                  <a:pt x="169" y="0"/>
                </a:lnTo>
                <a:lnTo>
                  <a:pt x="144" y="68"/>
                </a:lnTo>
                <a:lnTo>
                  <a:pt x="208" y="104"/>
                </a:ln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 rot="20988793">
            <a:off x="3002794" y="3649361"/>
            <a:ext cx="297271" cy="154629"/>
          </a:xfrm>
          <a:custGeom>
            <a:avLst/>
            <a:gdLst>
              <a:gd name="T0" fmla="*/ 2147483647 w 209"/>
              <a:gd name="T1" fmla="*/ 0 h 111"/>
              <a:gd name="T2" fmla="*/ 2147483647 w 209"/>
              <a:gd name="T3" fmla="*/ 2147483647 h 111"/>
              <a:gd name="T4" fmla="*/ 0 w 209"/>
              <a:gd name="T5" fmla="*/ 2147483647 h 111"/>
              <a:gd name="T6" fmla="*/ 2147483647 w 209"/>
              <a:gd name="T7" fmla="*/ 2147483647 h 111"/>
              <a:gd name="T8" fmla="*/ 2147483647 w 209"/>
              <a:gd name="T9" fmla="*/ 0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"/>
              <a:gd name="T16" fmla="*/ 0 h 111"/>
              <a:gd name="T17" fmla="*/ 209 w 209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" h="111">
                <a:moveTo>
                  <a:pt x="18" y="0"/>
                </a:moveTo>
                <a:lnTo>
                  <a:pt x="208" y="87"/>
                </a:lnTo>
                <a:lnTo>
                  <a:pt x="0" y="110"/>
                </a:lnTo>
                <a:lnTo>
                  <a:pt x="56" y="62"/>
                </a:lnTo>
                <a:lnTo>
                  <a:pt x="18" y="0"/>
                </a:ln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4597247" y="3820706"/>
            <a:ext cx="2144903" cy="686772"/>
          </a:xfrm>
          <a:custGeom>
            <a:avLst/>
            <a:gdLst>
              <a:gd name="T0" fmla="*/ 2147483647 w 1508"/>
              <a:gd name="T1" fmla="*/ 2147483647 h 469"/>
              <a:gd name="T2" fmla="*/ 2147483647 w 1508"/>
              <a:gd name="T3" fmla="*/ 2147483647 h 469"/>
              <a:gd name="T4" fmla="*/ 0 w 1508"/>
              <a:gd name="T5" fmla="*/ 0 h 469"/>
              <a:gd name="T6" fmla="*/ 0 60000 65536"/>
              <a:gd name="T7" fmla="*/ 0 60000 65536"/>
              <a:gd name="T8" fmla="*/ 0 60000 65536"/>
              <a:gd name="T9" fmla="*/ 0 w 1508"/>
              <a:gd name="T10" fmla="*/ 0 h 469"/>
              <a:gd name="T11" fmla="*/ 1508 w 1508"/>
              <a:gd name="T12" fmla="*/ 469 h 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469">
                <a:moveTo>
                  <a:pt x="1508" y="465"/>
                </a:moveTo>
                <a:lnTo>
                  <a:pt x="1065" y="469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6706592" y="4688575"/>
            <a:ext cx="0" cy="2340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 rot="1452723">
            <a:off x="7447635" y="3838816"/>
            <a:ext cx="128011" cy="275823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705169" y="4691361"/>
            <a:ext cx="622989" cy="9054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 rot="16200000">
            <a:off x="4557978" y="4758712"/>
            <a:ext cx="52936" cy="88186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4624273" y="4802804"/>
            <a:ext cx="6699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4514751" y="4695540"/>
            <a:ext cx="2181884" cy="26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5.2 NM</a:t>
            </a:r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4403808" y="3675830"/>
            <a:ext cx="160726" cy="150449"/>
          </a:xfrm>
          <a:custGeom>
            <a:avLst/>
            <a:gdLst>
              <a:gd name="T0" fmla="*/ 0 w 113"/>
              <a:gd name="T1" fmla="*/ 2147483647 h 108"/>
              <a:gd name="T2" fmla="*/ 2147483647 w 113"/>
              <a:gd name="T3" fmla="*/ 0 h 108"/>
              <a:gd name="T4" fmla="*/ 2147483647 w 113"/>
              <a:gd name="T5" fmla="*/ 2147483647 h 108"/>
              <a:gd name="T6" fmla="*/ 2147483647 w 113"/>
              <a:gd name="T7" fmla="*/ 2147483647 h 108"/>
              <a:gd name="T8" fmla="*/ 2147483647 w 113"/>
              <a:gd name="T9" fmla="*/ 2147483647 h 108"/>
              <a:gd name="T10" fmla="*/ 2147483647 w 113"/>
              <a:gd name="T11" fmla="*/ 2147483647 h 108"/>
              <a:gd name="T12" fmla="*/ 2147483647 w 113"/>
              <a:gd name="T13" fmla="*/ 2147483647 h 108"/>
              <a:gd name="T14" fmla="*/ 2147483647 w 113"/>
              <a:gd name="T15" fmla="*/ 2147483647 h 108"/>
              <a:gd name="T16" fmla="*/ 2147483647 w 113"/>
              <a:gd name="T17" fmla="*/ 2147483647 h 108"/>
              <a:gd name="T18" fmla="*/ 2147483647 w 113"/>
              <a:gd name="T19" fmla="*/ 2147483647 h 108"/>
              <a:gd name="T20" fmla="*/ 0 w 113"/>
              <a:gd name="T21" fmla="*/ 2147483647 h 108"/>
              <a:gd name="T22" fmla="*/ 2147483647 w 113"/>
              <a:gd name="T23" fmla="*/ 2147483647 h 108"/>
              <a:gd name="T24" fmla="*/ 0 w 113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3"/>
              <a:gd name="T40" fmla="*/ 0 h 108"/>
              <a:gd name="T41" fmla="*/ 113 w 113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3" h="108">
                <a:moveTo>
                  <a:pt x="0" y="21"/>
                </a:moveTo>
                <a:lnTo>
                  <a:pt x="26" y="0"/>
                </a:lnTo>
                <a:lnTo>
                  <a:pt x="56" y="39"/>
                </a:lnTo>
                <a:lnTo>
                  <a:pt x="84" y="4"/>
                </a:lnTo>
                <a:lnTo>
                  <a:pt x="112" y="25"/>
                </a:lnTo>
                <a:lnTo>
                  <a:pt x="65" y="49"/>
                </a:lnTo>
                <a:lnTo>
                  <a:pt x="110" y="85"/>
                </a:lnTo>
                <a:lnTo>
                  <a:pt x="78" y="107"/>
                </a:lnTo>
                <a:lnTo>
                  <a:pt x="55" y="57"/>
                </a:lnTo>
                <a:lnTo>
                  <a:pt x="24" y="104"/>
                </a:lnTo>
                <a:lnTo>
                  <a:pt x="0" y="84"/>
                </a:lnTo>
                <a:lnTo>
                  <a:pt x="42" y="51"/>
                </a:lnTo>
                <a:lnTo>
                  <a:pt x="0" y="21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 rot="5400000" flipH="1">
            <a:off x="6600472" y="4758712"/>
            <a:ext cx="52936" cy="88186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5900119" y="4802804"/>
            <a:ext cx="68272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H="1">
            <a:off x="1476613" y="3753840"/>
            <a:ext cx="2829053" cy="139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 rot="23790">
            <a:off x="2348514" y="3641003"/>
            <a:ext cx="512046" cy="210351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b="1" dirty="0"/>
              <a:t>079°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1654121" y="5122394"/>
            <a:ext cx="2295672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Minimum Altitude Over FAF</a:t>
            </a: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V="1">
            <a:off x="2665379" y="4145283"/>
            <a:ext cx="1314570" cy="1028071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301311" y="5123205"/>
            <a:ext cx="1351232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Missed Approach Point</a:t>
            </a:r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6045199" y="4511658"/>
            <a:ext cx="675616" cy="661697"/>
          </a:xfrm>
          <a:custGeom>
            <a:avLst/>
            <a:gdLst>
              <a:gd name="T0" fmla="*/ 0 w 475"/>
              <a:gd name="T1" fmla="*/ 2147483647 h 491"/>
              <a:gd name="T2" fmla="*/ 0 w 475"/>
              <a:gd name="T3" fmla="*/ 2147483647 h 491"/>
              <a:gd name="T4" fmla="*/ 2147483647 w 475"/>
              <a:gd name="T5" fmla="*/ 0 h 491"/>
              <a:gd name="T6" fmla="*/ 0 60000 65536"/>
              <a:gd name="T7" fmla="*/ 0 60000 65536"/>
              <a:gd name="T8" fmla="*/ 0 60000 65536"/>
              <a:gd name="T9" fmla="*/ 0 w 475"/>
              <a:gd name="T10" fmla="*/ 0 h 491"/>
              <a:gd name="T11" fmla="*/ 475 w 475"/>
              <a:gd name="T12" fmla="*/ 491 h 4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5" h="491">
                <a:moveTo>
                  <a:pt x="0" y="490"/>
                </a:moveTo>
                <a:lnTo>
                  <a:pt x="0" y="174"/>
                </a:lnTo>
                <a:lnTo>
                  <a:pt x="474" y="0"/>
                </a:lnTo>
              </a:path>
            </a:pathLst>
          </a:custGeom>
          <a:noFill/>
          <a:ln w="38100" cap="rnd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800467" y="5123205"/>
            <a:ext cx="1536137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Missed Approach Track</a:t>
            </a:r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7283353" y="4376909"/>
            <a:ext cx="304383" cy="814932"/>
          </a:xfrm>
          <a:custGeom>
            <a:avLst/>
            <a:gdLst>
              <a:gd name="T0" fmla="*/ 2147483647 w 214"/>
              <a:gd name="T1" fmla="*/ 2147483647 h 585"/>
              <a:gd name="T2" fmla="*/ 2147483647 w 214"/>
              <a:gd name="T3" fmla="*/ 2147483647 h 585"/>
              <a:gd name="T4" fmla="*/ 0 w 214"/>
              <a:gd name="T5" fmla="*/ 0 h 585"/>
              <a:gd name="T6" fmla="*/ 0 60000 65536"/>
              <a:gd name="T7" fmla="*/ 0 60000 65536"/>
              <a:gd name="T8" fmla="*/ 0 60000 65536"/>
              <a:gd name="T9" fmla="*/ 0 w 214"/>
              <a:gd name="T10" fmla="*/ 0 h 585"/>
              <a:gd name="T11" fmla="*/ 214 w 214"/>
              <a:gd name="T12" fmla="*/ 585 h 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585">
                <a:moveTo>
                  <a:pt x="213" y="584"/>
                </a:moveTo>
                <a:lnTo>
                  <a:pt x="213" y="268"/>
                </a:ln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Freeform 36"/>
          <p:cNvSpPr>
            <a:spLocks/>
          </p:cNvSpPr>
          <p:nvPr/>
        </p:nvSpPr>
        <p:spPr bwMode="auto">
          <a:xfrm flipH="1">
            <a:off x="2208931" y="1862082"/>
            <a:ext cx="1088290" cy="541895"/>
          </a:xfrm>
          <a:custGeom>
            <a:avLst/>
            <a:gdLst>
              <a:gd name="T0" fmla="*/ 2147483647 w 57"/>
              <a:gd name="T1" fmla="*/ 2147483647 h 191"/>
              <a:gd name="T2" fmla="*/ 0 w 57"/>
              <a:gd name="T3" fmla="*/ 0 h 191"/>
              <a:gd name="T4" fmla="*/ 0 60000 65536"/>
              <a:gd name="T5" fmla="*/ 0 60000 65536"/>
              <a:gd name="T6" fmla="*/ 0 w 57"/>
              <a:gd name="T7" fmla="*/ 0 h 191"/>
              <a:gd name="T8" fmla="*/ 57 w 57"/>
              <a:gd name="T9" fmla="*/ 191 h 1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" h="191">
                <a:moveTo>
                  <a:pt x="56" y="190"/>
                </a:moveTo>
                <a:lnTo>
                  <a:pt x="0" y="0"/>
                </a:lnTo>
              </a:path>
            </a:pathLst>
          </a:custGeom>
          <a:noFill/>
          <a:ln w="38100" cap="rnd">
            <a:solidFill>
              <a:srgbClr val="00B0F0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Rectangle 38"/>
          <p:cNvSpPr>
            <a:spLocks noChangeArrowheads="1"/>
          </p:cNvSpPr>
          <p:nvPr/>
        </p:nvSpPr>
        <p:spPr bwMode="auto">
          <a:xfrm>
            <a:off x="5554489" y="2111437"/>
            <a:ext cx="2548850" cy="1014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6182" name="Line 39"/>
          <p:cNvSpPr>
            <a:spLocks noChangeShapeType="1"/>
          </p:cNvSpPr>
          <p:nvPr/>
        </p:nvSpPr>
        <p:spPr bwMode="auto">
          <a:xfrm>
            <a:off x="6419277" y="2111437"/>
            <a:ext cx="0" cy="1014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Line 40"/>
          <p:cNvSpPr>
            <a:spLocks noChangeShapeType="1"/>
          </p:cNvSpPr>
          <p:nvPr/>
        </p:nvSpPr>
        <p:spPr bwMode="auto">
          <a:xfrm>
            <a:off x="7295444" y="2122581"/>
            <a:ext cx="0" cy="10029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AutoShape 41"/>
          <p:cNvSpPr>
            <a:spLocks noChangeArrowheads="1"/>
          </p:cNvSpPr>
          <p:nvPr/>
        </p:nvSpPr>
        <p:spPr bwMode="auto">
          <a:xfrm>
            <a:off x="5895853" y="2445768"/>
            <a:ext cx="149346" cy="626871"/>
          </a:xfrm>
          <a:prstGeom prst="upArrow">
            <a:avLst>
              <a:gd name="adj1" fmla="val 50000"/>
              <a:gd name="adj2" fmla="val 10714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6185" name="Arc 42"/>
          <p:cNvSpPr>
            <a:spLocks/>
          </p:cNvSpPr>
          <p:nvPr/>
        </p:nvSpPr>
        <p:spPr bwMode="auto">
          <a:xfrm rot="16247367" flipV="1">
            <a:off x="6547688" y="2562356"/>
            <a:ext cx="511248" cy="514890"/>
          </a:xfrm>
          <a:custGeom>
            <a:avLst/>
            <a:gdLst>
              <a:gd name="T0" fmla="*/ 0 w 21600"/>
              <a:gd name="T1" fmla="*/ 0 h 23626"/>
              <a:gd name="T2" fmla="*/ 2147483647 w 21600"/>
              <a:gd name="T3" fmla="*/ 2147483647 h 23626"/>
              <a:gd name="T4" fmla="*/ 0 w 21600"/>
              <a:gd name="T5" fmla="*/ 2147483647 h 23626"/>
              <a:gd name="T6" fmla="*/ 0 60000 65536"/>
              <a:gd name="T7" fmla="*/ 0 60000 65536"/>
              <a:gd name="T8" fmla="*/ 0 60000 65536"/>
              <a:gd name="T9" fmla="*/ 0 w 21600"/>
              <a:gd name="T10" fmla="*/ 0 h 23626"/>
              <a:gd name="T11" fmla="*/ 21600 w 21600"/>
              <a:gd name="T12" fmla="*/ 23626 h 23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2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76"/>
                  <a:pt x="21568" y="22952"/>
                  <a:pt x="21504" y="23625"/>
                </a:cubicBezTo>
              </a:path>
              <a:path w="21600" h="2362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76"/>
                  <a:pt x="21568" y="22952"/>
                  <a:pt x="21504" y="23625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186" name="Rectangle 43"/>
          <p:cNvSpPr>
            <a:spLocks noChangeArrowheads="1"/>
          </p:cNvSpPr>
          <p:nvPr/>
        </p:nvSpPr>
        <p:spPr bwMode="auto">
          <a:xfrm>
            <a:off x="5625606" y="2206164"/>
            <a:ext cx="705485" cy="200599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1500</a:t>
            </a:r>
          </a:p>
        </p:txBody>
      </p:sp>
      <p:sp>
        <p:nvSpPr>
          <p:cNvPr id="6187" name="Rectangle 44"/>
          <p:cNvSpPr>
            <a:spLocks noChangeArrowheads="1"/>
          </p:cNvSpPr>
          <p:nvPr/>
        </p:nvSpPr>
        <p:spPr bwMode="auto">
          <a:xfrm>
            <a:off x="6513152" y="2206164"/>
            <a:ext cx="705485" cy="200599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2400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561423" y="2493132"/>
            <a:ext cx="293004" cy="335725"/>
            <a:chOff x="5011" y="1666"/>
            <a:chExt cx="206" cy="241"/>
          </a:xfrm>
        </p:grpSpPr>
        <p:sp>
          <p:nvSpPr>
            <p:cNvPr id="6200" name="Freeform 46"/>
            <p:cNvSpPr>
              <a:spLocks/>
            </p:cNvSpPr>
            <p:nvPr/>
          </p:nvSpPr>
          <p:spPr bwMode="auto">
            <a:xfrm>
              <a:off x="5011" y="1684"/>
              <a:ext cx="206" cy="193"/>
            </a:xfrm>
            <a:custGeom>
              <a:avLst/>
              <a:gdLst>
                <a:gd name="T0" fmla="*/ 0 w 438"/>
                <a:gd name="T1" fmla="*/ 0 h 345"/>
                <a:gd name="T2" fmla="*/ 0 w 438"/>
                <a:gd name="T3" fmla="*/ 0 h 345"/>
                <a:gd name="T4" fmla="*/ 0 w 438"/>
                <a:gd name="T5" fmla="*/ 1 h 345"/>
                <a:gd name="T6" fmla="*/ 0 w 438"/>
                <a:gd name="T7" fmla="*/ 1 h 345"/>
                <a:gd name="T8" fmla="*/ 0 w 438"/>
                <a:gd name="T9" fmla="*/ 1 h 345"/>
                <a:gd name="T10" fmla="*/ 0 w 438"/>
                <a:gd name="T11" fmla="*/ 1 h 345"/>
                <a:gd name="T12" fmla="*/ 0 w 438"/>
                <a:gd name="T13" fmla="*/ 0 h 3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8"/>
                <a:gd name="T22" fmla="*/ 0 h 345"/>
                <a:gd name="T23" fmla="*/ 438 w 438"/>
                <a:gd name="T24" fmla="*/ 345 h 3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8" h="345">
                  <a:moveTo>
                    <a:pt x="111" y="0"/>
                  </a:moveTo>
                  <a:lnTo>
                    <a:pt x="326" y="0"/>
                  </a:lnTo>
                  <a:lnTo>
                    <a:pt x="438" y="155"/>
                  </a:lnTo>
                  <a:lnTo>
                    <a:pt x="323" y="345"/>
                  </a:lnTo>
                  <a:lnTo>
                    <a:pt x="102" y="345"/>
                  </a:lnTo>
                  <a:lnTo>
                    <a:pt x="0" y="161"/>
                  </a:lnTo>
                  <a:lnTo>
                    <a:pt x="11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Rectangle 47"/>
            <p:cNvSpPr>
              <a:spLocks noChangeArrowheads="1"/>
            </p:cNvSpPr>
            <p:nvPr/>
          </p:nvSpPr>
          <p:spPr bwMode="auto">
            <a:xfrm rot="2126624">
              <a:off x="5012" y="1668"/>
              <a:ext cx="35" cy="10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6202" name="Rectangle 48"/>
            <p:cNvSpPr>
              <a:spLocks noChangeArrowheads="1"/>
            </p:cNvSpPr>
            <p:nvPr/>
          </p:nvSpPr>
          <p:spPr bwMode="auto">
            <a:xfrm rot="19473376" flipH="1">
              <a:off x="5180" y="1666"/>
              <a:ext cx="32" cy="10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6203" name="Rectangle 49"/>
            <p:cNvSpPr>
              <a:spLocks noChangeArrowheads="1"/>
            </p:cNvSpPr>
            <p:nvPr/>
          </p:nvSpPr>
          <p:spPr bwMode="auto">
            <a:xfrm>
              <a:off x="5059" y="1875"/>
              <a:ext cx="103" cy="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</p:grpSp>
      <p:sp>
        <p:nvSpPr>
          <p:cNvPr id="6190" name="Rectangle 51"/>
          <p:cNvSpPr>
            <a:spLocks noChangeArrowheads="1"/>
          </p:cNvSpPr>
          <p:nvPr/>
        </p:nvSpPr>
        <p:spPr bwMode="auto">
          <a:xfrm>
            <a:off x="7343804" y="2206164"/>
            <a:ext cx="705485" cy="200599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FTZ</a:t>
            </a:r>
          </a:p>
        </p:txBody>
      </p:sp>
      <p:sp>
        <p:nvSpPr>
          <p:cNvPr id="6191" name="Rectangle 52"/>
          <p:cNvSpPr>
            <a:spLocks noChangeArrowheads="1"/>
          </p:cNvSpPr>
          <p:nvPr/>
        </p:nvSpPr>
        <p:spPr bwMode="auto">
          <a:xfrm>
            <a:off x="4655564" y="4355637"/>
            <a:ext cx="705485" cy="20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3.46°</a:t>
            </a:r>
          </a:p>
          <a:p>
            <a:pPr eaLnBrk="1" hangingPunct="1"/>
            <a:r>
              <a:rPr lang="en-US" altLang="en-US" sz="1600" b="1"/>
              <a:t>TCH 45</a:t>
            </a:r>
          </a:p>
        </p:txBody>
      </p:sp>
      <p:sp>
        <p:nvSpPr>
          <p:cNvPr id="6192" name="Line 53"/>
          <p:cNvSpPr>
            <a:spLocks noChangeShapeType="1"/>
          </p:cNvSpPr>
          <p:nvPr/>
        </p:nvSpPr>
        <p:spPr bwMode="auto">
          <a:xfrm>
            <a:off x="4624273" y="4451756"/>
            <a:ext cx="7524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Rectangle 54"/>
          <p:cNvSpPr>
            <a:spLocks noChangeArrowheads="1"/>
          </p:cNvSpPr>
          <p:nvPr/>
        </p:nvSpPr>
        <p:spPr bwMode="auto">
          <a:xfrm>
            <a:off x="3793538" y="5122394"/>
            <a:ext cx="1278691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Visual Descent Angle</a:t>
            </a:r>
          </a:p>
        </p:txBody>
      </p:sp>
      <p:sp>
        <p:nvSpPr>
          <p:cNvPr id="6194" name="Line 55"/>
          <p:cNvSpPr>
            <a:spLocks noChangeShapeType="1"/>
          </p:cNvSpPr>
          <p:nvPr/>
        </p:nvSpPr>
        <p:spPr bwMode="auto">
          <a:xfrm flipV="1">
            <a:off x="4483459" y="4416764"/>
            <a:ext cx="156458" cy="80534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Line 56"/>
          <p:cNvSpPr>
            <a:spLocks noChangeShapeType="1"/>
          </p:cNvSpPr>
          <p:nvPr/>
        </p:nvSpPr>
        <p:spPr bwMode="auto">
          <a:xfrm>
            <a:off x="5120672" y="4285984"/>
            <a:ext cx="254601" cy="1239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6" name="Line 57"/>
          <p:cNvSpPr>
            <a:spLocks noChangeShapeType="1"/>
          </p:cNvSpPr>
          <p:nvPr/>
        </p:nvSpPr>
        <p:spPr bwMode="auto">
          <a:xfrm flipH="1">
            <a:off x="5114983" y="4411359"/>
            <a:ext cx="2574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7" name="Rectangle 58"/>
          <p:cNvSpPr>
            <a:spLocks noChangeArrowheads="1"/>
          </p:cNvSpPr>
          <p:nvPr/>
        </p:nvSpPr>
        <p:spPr bwMode="auto">
          <a:xfrm rot="1691834">
            <a:off x="5159076" y="4097922"/>
            <a:ext cx="512046" cy="210351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b="1" dirty="0"/>
              <a:t>079°</a:t>
            </a:r>
          </a:p>
        </p:txBody>
      </p:sp>
      <p:sp>
        <p:nvSpPr>
          <p:cNvPr id="6198" name="Freeform 59"/>
          <p:cNvSpPr>
            <a:spLocks/>
          </p:cNvSpPr>
          <p:nvPr/>
        </p:nvSpPr>
        <p:spPr bwMode="auto">
          <a:xfrm rot="1062565">
            <a:off x="5688190" y="4288770"/>
            <a:ext cx="297271" cy="161593"/>
          </a:xfrm>
          <a:custGeom>
            <a:avLst/>
            <a:gdLst>
              <a:gd name="T0" fmla="*/ 2147483647 w 209"/>
              <a:gd name="T1" fmla="*/ 0 h 111"/>
              <a:gd name="T2" fmla="*/ 2147483647 w 209"/>
              <a:gd name="T3" fmla="*/ 2147483647 h 111"/>
              <a:gd name="T4" fmla="*/ 0 w 209"/>
              <a:gd name="T5" fmla="*/ 2147483647 h 111"/>
              <a:gd name="T6" fmla="*/ 2147483647 w 209"/>
              <a:gd name="T7" fmla="*/ 2147483647 h 111"/>
              <a:gd name="T8" fmla="*/ 2147483647 w 209"/>
              <a:gd name="T9" fmla="*/ 0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"/>
              <a:gd name="T16" fmla="*/ 0 h 111"/>
              <a:gd name="T17" fmla="*/ 209 w 209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" h="111">
                <a:moveTo>
                  <a:pt x="18" y="0"/>
                </a:moveTo>
                <a:lnTo>
                  <a:pt x="208" y="87"/>
                </a:lnTo>
                <a:lnTo>
                  <a:pt x="0" y="110"/>
                </a:lnTo>
                <a:lnTo>
                  <a:pt x="56" y="62"/>
                </a:lnTo>
                <a:lnTo>
                  <a:pt x="18" y="0"/>
                </a:ln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3221804" y="1349142"/>
            <a:ext cx="3161203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B0F0"/>
                </a:solidFill>
              </a:rPr>
              <a:t>Maximum Distance Of Procedure Turn From LOM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  <p:sp>
        <p:nvSpPr>
          <p:cNvPr id="61" name="Title 2"/>
          <p:cNvSpPr txBox="1">
            <a:spLocks/>
          </p:cNvSpPr>
          <p:nvPr/>
        </p:nvSpPr>
        <p:spPr>
          <a:xfrm>
            <a:off x="428625" y="344488"/>
            <a:ext cx="8472488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Profile View - </a:t>
            </a:r>
            <a:r>
              <a:rPr lang="en-US" altLang="en-US" dirty="0" err="1"/>
              <a:t>Nonprecision</a:t>
            </a:r>
            <a:r>
              <a:rPr lang="en-US" altLang="en-US" dirty="0"/>
              <a:t>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/>
      <p:bldP spid="6174" grpId="0" animBg="1"/>
      <p:bldP spid="6175" grpId="0"/>
      <p:bldP spid="6176" grpId="0" animBg="1"/>
      <p:bldP spid="6177" grpId="0"/>
      <p:bldP spid="6178" grpId="0" animBg="1"/>
      <p:bldP spid="6180" grpId="0" animBg="1"/>
      <p:bldP spid="6193" grpId="0"/>
      <p:bldP spid="6194" grpId="0" animBg="1"/>
      <p:bldP spid="61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landing minimums section describes:</a:t>
            </a:r>
          </a:p>
          <a:p>
            <a:pPr lvl="1"/>
            <a:r>
              <a:rPr lang="en-US" dirty="0"/>
              <a:t>The lowest altitude to which the approaching aircraft may descend in IFR conditions before the missed approach procedure must be executed</a:t>
            </a:r>
          </a:p>
          <a:p>
            <a:pPr lvl="1"/>
            <a:r>
              <a:rPr lang="en-US" dirty="0"/>
              <a:t>The lowest visibility needed to execute the approach procedure</a:t>
            </a:r>
          </a:p>
          <a:p>
            <a:pPr lvl="2"/>
            <a:r>
              <a:rPr lang="en-US" dirty="0"/>
              <a:t>Visibility may be in statute miles or hundreds of feet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Landing Minimums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3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Precision Minimums Section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68288" y="2289045"/>
            <a:ext cx="8602662" cy="2138363"/>
          </a:xfrm>
          <a:prstGeom prst="rect">
            <a:avLst/>
          </a:prstGeom>
          <a:solidFill>
            <a:srgbClr val="F8F8F8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959595"/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1724025" y="2292220"/>
            <a:ext cx="0" cy="1973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274638" y="2289045"/>
            <a:ext cx="860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4638" y="2641470"/>
            <a:ext cx="860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274638" y="2963733"/>
            <a:ext cx="860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274638" y="3638420"/>
            <a:ext cx="860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274638" y="4267070"/>
            <a:ext cx="860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5324475" y="2963733"/>
            <a:ext cx="0" cy="130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7097713" y="2304920"/>
            <a:ext cx="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>
            <a:off x="5308600" y="2292220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>
            <a:off x="3516313" y="2292220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271463" y="2358895"/>
            <a:ext cx="14541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CATEGORY</a:t>
            </a: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1738313" y="2358895"/>
            <a:ext cx="17795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3540125" y="2358895"/>
            <a:ext cx="17827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>
            <a:off x="5322888" y="2358895"/>
            <a:ext cx="17795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7427" name="Rectangle 18"/>
          <p:cNvSpPr>
            <a:spLocks noChangeArrowheads="1"/>
          </p:cNvSpPr>
          <p:nvPr/>
        </p:nvSpPr>
        <p:spPr bwMode="auto">
          <a:xfrm>
            <a:off x="7089775" y="2358895"/>
            <a:ext cx="17811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7428" name="Rectangle 19"/>
          <p:cNvSpPr>
            <a:spLocks noChangeArrowheads="1"/>
          </p:cNvSpPr>
          <p:nvPr/>
        </p:nvSpPr>
        <p:spPr bwMode="auto">
          <a:xfrm>
            <a:off x="271463" y="2660520"/>
            <a:ext cx="1454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S-ILS 8R</a:t>
            </a:r>
          </a:p>
        </p:txBody>
      </p:sp>
      <p:sp>
        <p:nvSpPr>
          <p:cNvPr id="17429" name="Rectangle 20"/>
          <p:cNvSpPr>
            <a:spLocks noChangeArrowheads="1"/>
          </p:cNvSpPr>
          <p:nvPr/>
        </p:nvSpPr>
        <p:spPr bwMode="auto">
          <a:xfrm>
            <a:off x="271463" y="3184395"/>
            <a:ext cx="1454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S-LOC 8R</a:t>
            </a:r>
          </a:p>
        </p:txBody>
      </p:sp>
      <p:sp>
        <p:nvSpPr>
          <p:cNvPr id="17430" name="Rectangle 21"/>
          <p:cNvSpPr>
            <a:spLocks noChangeArrowheads="1"/>
          </p:cNvSpPr>
          <p:nvPr/>
        </p:nvSpPr>
        <p:spPr bwMode="auto">
          <a:xfrm>
            <a:off x="271463" y="3813045"/>
            <a:ext cx="1454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CIRCLING</a:t>
            </a:r>
          </a:p>
        </p:txBody>
      </p:sp>
      <p:sp>
        <p:nvSpPr>
          <p:cNvPr id="17431" name="Rectangle 22"/>
          <p:cNvSpPr>
            <a:spLocks noChangeArrowheads="1"/>
          </p:cNvSpPr>
          <p:nvPr/>
        </p:nvSpPr>
        <p:spPr bwMode="auto">
          <a:xfrm>
            <a:off x="1771650" y="3813045"/>
            <a:ext cx="17224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1100-1</a:t>
            </a:r>
            <a:endParaRPr lang="en-US" altLang="en-US" sz="1600" b="1"/>
          </a:p>
        </p:txBody>
      </p:sp>
      <p:sp>
        <p:nvSpPr>
          <p:cNvPr id="17432" name="Rectangle 23"/>
          <p:cNvSpPr>
            <a:spLocks noChangeArrowheads="1"/>
          </p:cNvSpPr>
          <p:nvPr/>
        </p:nvSpPr>
        <p:spPr bwMode="auto">
          <a:xfrm>
            <a:off x="1714500" y="3208208"/>
            <a:ext cx="36083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880/24</a:t>
            </a:r>
            <a:r>
              <a:rPr lang="en-US" altLang="en-US" sz="1600" b="1" dirty="0"/>
              <a:t>  418 (500-½)</a:t>
            </a:r>
          </a:p>
        </p:txBody>
      </p:sp>
      <p:sp>
        <p:nvSpPr>
          <p:cNvPr id="17433" name="Rectangle 24"/>
          <p:cNvSpPr>
            <a:spLocks noChangeArrowheads="1"/>
          </p:cNvSpPr>
          <p:nvPr/>
        </p:nvSpPr>
        <p:spPr bwMode="auto">
          <a:xfrm>
            <a:off x="1714500" y="2684333"/>
            <a:ext cx="7121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662/24 </a:t>
            </a:r>
            <a:r>
              <a:rPr lang="en-US" altLang="en-US" sz="1600" b="1"/>
              <a:t> 200 (200-½)</a:t>
            </a:r>
          </a:p>
        </p:txBody>
      </p:sp>
      <p:sp>
        <p:nvSpPr>
          <p:cNvPr id="17434" name="Rectangle 25"/>
          <p:cNvSpPr>
            <a:spLocks noChangeArrowheads="1"/>
          </p:cNvSpPr>
          <p:nvPr/>
        </p:nvSpPr>
        <p:spPr bwMode="auto">
          <a:xfrm>
            <a:off x="5310188" y="3208208"/>
            <a:ext cx="35258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880/40  </a:t>
            </a:r>
            <a:r>
              <a:rPr lang="en-US" altLang="en-US" sz="1600" b="1" dirty="0"/>
              <a:t>418 (500-3/4)</a:t>
            </a:r>
          </a:p>
        </p:txBody>
      </p:sp>
      <p:sp>
        <p:nvSpPr>
          <p:cNvPr id="17436" name="Rectangle 27"/>
          <p:cNvSpPr>
            <a:spLocks noChangeArrowheads="1"/>
          </p:cNvSpPr>
          <p:nvPr/>
        </p:nvSpPr>
        <p:spPr bwMode="auto">
          <a:xfrm>
            <a:off x="5310188" y="3824158"/>
            <a:ext cx="1838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1120-1</a:t>
            </a:r>
            <a:r>
              <a:rPr lang="en-US" altLang="en-US" sz="2000" b="1">
                <a:cs typeface="Arial" panose="020B0604020202020204" pitchFamily="34" charset="0"/>
              </a:rPr>
              <a:t>¾</a:t>
            </a:r>
            <a:endParaRPr lang="en-US" altLang="en-US" sz="2000" b="1"/>
          </a:p>
          <a:p>
            <a:pPr algn="ctr" eaLnBrk="1" hangingPunct="1"/>
            <a:r>
              <a:rPr lang="en-US" altLang="en-US" sz="1600" b="1"/>
              <a:t> 657 (700-1</a:t>
            </a:r>
            <a:r>
              <a:rPr lang="en-US" altLang="en-US" sz="1600" b="1">
                <a:cs typeface="Arial" panose="020B0604020202020204" pitchFamily="34" charset="0"/>
              </a:rPr>
              <a:t>¾</a:t>
            </a:r>
            <a:r>
              <a:rPr lang="en-US" altLang="en-US" sz="1600" b="1"/>
              <a:t>)</a:t>
            </a:r>
          </a:p>
        </p:txBody>
      </p:sp>
      <p:sp>
        <p:nvSpPr>
          <p:cNvPr id="17437" name="Rectangle 28"/>
          <p:cNvSpPr>
            <a:spLocks noChangeArrowheads="1"/>
          </p:cNvSpPr>
          <p:nvPr/>
        </p:nvSpPr>
        <p:spPr bwMode="auto">
          <a:xfrm>
            <a:off x="7159625" y="3836858"/>
            <a:ext cx="1711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/>
              <a:t>1140-2</a:t>
            </a:r>
            <a:r>
              <a:rPr lang="en-US" altLang="en-US" sz="2000" b="1" dirty="0">
                <a:cs typeface="Arial" panose="020B0604020202020204" pitchFamily="34" charset="0"/>
              </a:rPr>
              <a:t>¼</a:t>
            </a:r>
            <a:endParaRPr lang="en-US" altLang="en-US" sz="2000" b="1" dirty="0"/>
          </a:p>
          <a:p>
            <a:pPr algn="ctr" eaLnBrk="1" hangingPunct="1"/>
            <a:r>
              <a:rPr lang="en-US" altLang="en-US" sz="1600" b="1" dirty="0"/>
              <a:t> 677 (700-2</a:t>
            </a:r>
            <a:r>
              <a:rPr lang="en-US" altLang="en-US" sz="1600" b="1" dirty="0">
                <a:cs typeface="Arial" panose="020B0604020202020204" pitchFamily="34" charset="0"/>
              </a:rPr>
              <a:t>¼</a:t>
            </a:r>
            <a:r>
              <a:rPr lang="en-US" altLang="en-US" sz="1600" b="1" dirty="0"/>
              <a:t>)</a:t>
            </a:r>
          </a:p>
        </p:txBody>
      </p:sp>
      <p:sp>
        <p:nvSpPr>
          <p:cNvPr id="17438" name="Rectangle 31"/>
          <p:cNvSpPr>
            <a:spLocks noChangeArrowheads="1"/>
          </p:cNvSpPr>
          <p:nvPr/>
        </p:nvSpPr>
        <p:spPr bwMode="auto">
          <a:xfrm>
            <a:off x="3556000" y="3813045"/>
            <a:ext cx="17224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637 (700-1)</a:t>
            </a:r>
          </a:p>
        </p:txBody>
      </p:sp>
      <p:grpSp>
        <p:nvGrpSpPr>
          <p:cNvPr id="17439" name="Group 66"/>
          <p:cNvGrpSpPr>
            <a:grpSpLocks/>
          </p:cNvGrpSpPr>
          <p:nvPr/>
        </p:nvGrpSpPr>
        <p:grpSpPr bwMode="auto">
          <a:xfrm>
            <a:off x="1572636" y="1246263"/>
            <a:ext cx="2116137" cy="1087440"/>
            <a:chOff x="960" y="687"/>
            <a:chExt cx="1333" cy="685"/>
          </a:xfrm>
        </p:grpSpPr>
        <p:sp>
          <p:nvSpPr>
            <p:cNvPr id="17470" name="Rectangle 33"/>
            <p:cNvSpPr>
              <a:spLocks noChangeArrowheads="1"/>
            </p:cNvSpPr>
            <p:nvPr/>
          </p:nvSpPr>
          <p:spPr bwMode="auto">
            <a:xfrm>
              <a:off x="960" y="687"/>
              <a:ext cx="133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B0F0"/>
                  </a:solidFill>
                </a:rPr>
                <a:t>Aircraft Categories</a:t>
              </a: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1584" y="1130"/>
              <a:ext cx="49" cy="242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308350" y="1433383"/>
            <a:ext cx="1725613" cy="1270000"/>
            <a:chOff x="2060" y="806"/>
            <a:chExt cx="1087" cy="800"/>
          </a:xfrm>
        </p:grpSpPr>
        <p:sp>
          <p:nvSpPr>
            <p:cNvPr id="17468" name="Rectangle 36"/>
            <p:cNvSpPr>
              <a:spLocks noChangeArrowheads="1"/>
            </p:cNvSpPr>
            <p:nvPr/>
          </p:nvSpPr>
          <p:spPr bwMode="auto">
            <a:xfrm>
              <a:off x="2060" y="806"/>
              <a:ext cx="108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B0F0"/>
                  </a:solidFill>
                </a:rPr>
                <a:t>Decision Height</a:t>
              </a: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565" y="1195"/>
              <a:ext cx="121" cy="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434"/>
                </a:cxn>
              </a:cxnLst>
              <a:rect l="0" t="0" r="r" b="b"/>
              <a:pathLst>
                <a:path w="120" h="435">
                  <a:moveTo>
                    <a:pt x="0" y="0"/>
                  </a:moveTo>
                  <a:lnTo>
                    <a:pt x="119" y="434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567238" y="1720720"/>
            <a:ext cx="1725612" cy="998538"/>
            <a:chOff x="2936" y="979"/>
            <a:chExt cx="1087" cy="629"/>
          </a:xfrm>
        </p:grpSpPr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234" y="1197"/>
              <a:ext cx="271" cy="411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426"/>
                </a:cxn>
              </a:cxnLst>
              <a:rect l="0" t="0" r="r" b="b"/>
              <a:pathLst>
                <a:path w="293" h="427">
                  <a:moveTo>
                    <a:pt x="292" y="0"/>
                  </a:moveTo>
                  <a:lnTo>
                    <a:pt x="0" y="426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62" name="Rectangle 46"/>
            <p:cNvSpPr>
              <a:spLocks noChangeArrowheads="1"/>
            </p:cNvSpPr>
            <p:nvPr/>
          </p:nvSpPr>
          <p:spPr bwMode="auto">
            <a:xfrm>
              <a:off x="2936" y="979"/>
              <a:ext cx="10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B0F0"/>
                  </a:solidFill>
                </a:rPr>
                <a:t>Visibility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5357814" y="1138108"/>
            <a:ext cx="3276601" cy="1608137"/>
            <a:chOff x="3456" y="603"/>
            <a:chExt cx="2064" cy="1013"/>
          </a:xfrm>
        </p:grpSpPr>
        <p:sp>
          <p:nvSpPr>
            <p:cNvPr id="17459" name="Rectangle 48"/>
            <p:cNvSpPr>
              <a:spLocks noChangeArrowheads="1"/>
            </p:cNvSpPr>
            <p:nvPr/>
          </p:nvSpPr>
          <p:spPr bwMode="auto">
            <a:xfrm>
              <a:off x="3885" y="603"/>
              <a:ext cx="163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B0F0"/>
                  </a:solidFill>
                </a:rPr>
                <a:t>Height of DH Above Touchdown Zone    [AGL]</a:t>
              </a: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456" y="1173"/>
              <a:ext cx="1159" cy="443"/>
            </a:xfrm>
            <a:custGeom>
              <a:avLst/>
              <a:gdLst/>
              <a:ahLst/>
              <a:cxnLst>
                <a:cxn ang="0">
                  <a:pos x="1158" y="0"/>
                </a:cxn>
                <a:cxn ang="0">
                  <a:pos x="0" y="237"/>
                </a:cxn>
                <a:cxn ang="0">
                  <a:pos x="0" y="442"/>
                </a:cxn>
              </a:cxnLst>
              <a:rect l="0" t="0" r="r" b="b"/>
              <a:pathLst>
                <a:path w="1159" h="443">
                  <a:moveTo>
                    <a:pt x="1158" y="0"/>
                  </a:moveTo>
                  <a:lnTo>
                    <a:pt x="0" y="237"/>
                  </a:lnTo>
                  <a:lnTo>
                    <a:pt x="0" y="442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444" name="Group 67"/>
          <p:cNvGrpSpPr>
            <a:grpSpLocks/>
          </p:cNvGrpSpPr>
          <p:nvPr/>
        </p:nvGrpSpPr>
        <p:grpSpPr bwMode="auto">
          <a:xfrm>
            <a:off x="7451725" y="3382834"/>
            <a:ext cx="1692275" cy="2146301"/>
            <a:chOff x="4694" y="2039"/>
            <a:chExt cx="1066" cy="1352"/>
          </a:xfrm>
        </p:grpSpPr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H="1" flipV="1">
              <a:off x="5150" y="2039"/>
              <a:ext cx="508" cy="58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56" name="Rectangle 52"/>
            <p:cNvSpPr>
              <a:spLocks noChangeArrowheads="1"/>
            </p:cNvSpPr>
            <p:nvPr/>
          </p:nvSpPr>
          <p:spPr bwMode="auto">
            <a:xfrm>
              <a:off x="4694" y="2987"/>
              <a:ext cx="106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B0F0"/>
                  </a:solidFill>
                </a:rPr>
                <a:t>Military Minimums</a:t>
              </a: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490" y="2097"/>
              <a:ext cx="169" cy="928"/>
            </a:xfrm>
            <a:custGeom>
              <a:avLst/>
              <a:gdLst/>
              <a:ahLst/>
              <a:cxnLst>
                <a:cxn ang="0">
                  <a:pos x="0" y="928"/>
                </a:cxn>
                <a:cxn ang="0">
                  <a:pos x="141" y="720"/>
                </a:cxn>
                <a:cxn ang="0">
                  <a:pos x="141" y="0"/>
                </a:cxn>
              </a:cxnLst>
              <a:rect l="0" t="0" r="r" b="b"/>
              <a:pathLst>
                <a:path w="141" h="928">
                  <a:moveTo>
                    <a:pt x="0" y="928"/>
                  </a:moveTo>
                  <a:lnTo>
                    <a:pt x="141" y="720"/>
                  </a:lnTo>
                  <a:lnTo>
                    <a:pt x="141" y="0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H="1" flipV="1">
              <a:off x="5458" y="2474"/>
              <a:ext cx="200" cy="18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996950" y="3362195"/>
            <a:ext cx="1527175" cy="2665413"/>
            <a:chOff x="628" y="1849"/>
            <a:chExt cx="962" cy="1679"/>
          </a:xfrm>
        </p:grpSpPr>
        <p:sp>
          <p:nvSpPr>
            <p:cNvPr id="17453" name="Rectangle 56"/>
            <p:cNvSpPr>
              <a:spLocks noChangeArrowheads="1"/>
            </p:cNvSpPr>
            <p:nvPr/>
          </p:nvSpPr>
          <p:spPr bwMode="auto">
            <a:xfrm>
              <a:off x="628" y="2778"/>
              <a:ext cx="96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B0F0"/>
                  </a:solidFill>
                </a:rPr>
                <a:t>Minimum Descent Altitude (MDA)</a:t>
              </a: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104" y="1849"/>
              <a:ext cx="444" cy="903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65" y="0"/>
                </a:cxn>
                <a:cxn ang="0">
                  <a:pos x="0" y="931"/>
                </a:cxn>
                <a:cxn ang="0">
                  <a:pos x="38" y="387"/>
                </a:cxn>
                <a:cxn ang="0">
                  <a:pos x="275" y="387"/>
                </a:cxn>
              </a:cxnLst>
              <a:rect l="0" t="0" r="r" b="b"/>
              <a:pathLst>
                <a:path w="467" h="931">
                  <a:moveTo>
                    <a:pt x="467" y="0"/>
                  </a:moveTo>
                  <a:lnTo>
                    <a:pt x="65" y="0"/>
                  </a:lnTo>
                  <a:lnTo>
                    <a:pt x="0" y="931"/>
                  </a:lnTo>
                  <a:lnTo>
                    <a:pt x="38" y="387"/>
                  </a:lnTo>
                  <a:lnTo>
                    <a:pt x="275" y="387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2763838" y="3439983"/>
            <a:ext cx="2478087" cy="2120432"/>
            <a:chOff x="1741" y="1898"/>
            <a:chExt cx="1561" cy="1682"/>
          </a:xfrm>
        </p:grpSpPr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272" y="1898"/>
              <a:ext cx="160" cy="910"/>
            </a:xfrm>
            <a:custGeom>
              <a:avLst/>
              <a:gdLst/>
              <a:ahLst/>
              <a:cxnLst>
                <a:cxn ang="0">
                  <a:pos x="160" y="910"/>
                </a:cxn>
                <a:cxn ang="0">
                  <a:pos x="0" y="0"/>
                </a:cxn>
              </a:cxnLst>
              <a:rect l="0" t="0" r="r" b="b"/>
              <a:pathLst>
                <a:path w="160" h="910">
                  <a:moveTo>
                    <a:pt x="160" y="91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52" name="Rectangle 60"/>
            <p:cNvSpPr>
              <a:spLocks noChangeArrowheads="1"/>
            </p:cNvSpPr>
            <p:nvPr/>
          </p:nvSpPr>
          <p:spPr bwMode="auto">
            <a:xfrm>
              <a:off x="1741" y="2853"/>
              <a:ext cx="156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B0F0"/>
                  </a:solidFill>
                </a:rPr>
                <a:t>Height of MDA Above Touchdown Zone [AGL]</a:t>
              </a: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5222875" y="4188255"/>
            <a:ext cx="2465388" cy="1444064"/>
            <a:chOff x="3290" y="2393"/>
            <a:chExt cx="1553" cy="890"/>
          </a:xfrm>
        </p:grpSpPr>
        <p:sp>
          <p:nvSpPr>
            <p:cNvPr id="17449" name="Rectangle 62"/>
            <p:cNvSpPr>
              <a:spLocks noChangeArrowheads="1"/>
            </p:cNvSpPr>
            <p:nvPr/>
          </p:nvSpPr>
          <p:spPr bwMode="auto">
            <a:xfrm>
              <a:off x="3290" y="2888"/>
              <a:ext cx="1553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B0F0"/>
                  </a:solidFill>
                </a:rPr>
                <a:t>Height of MDA Above Airport [AGL]</a:t>
              </a: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3707" y="2393"/>
              <a:ext cx="141" cy="439"/>
            </a:xfrm>
            <a:custGeom>
              <a:avLst/>
              <a:gdLst/>
              <a:ahLst/>
              <a:cxnLst>
                <a:cxn ang="0">
                  <a:pos x="173" y="455"/>
                </a:cxn>
                <a:cxn ang="0">
                  <a:pos x="0" y="0"/>
                </a:cxn>
              </a:cxnLst>
              <a:rect l="0" t="0" r="r" b="b"/>
              <a:pathLst>
                <a:path w="173" h="455">
                  <a:moveTo>
                    <a:pt x="173" y="455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171575"/>
            <a:ext cx="1852619" cy="2751138"/>
            <a:chOff x="0" y="1171575"/>
            <a:chExt cx="1852619" cy="2751138"/>
          </a:xfrm>
        </p:grpSpPr>
        <p:sp>
          <p:nvSpPr>
            <p:cNvPr id="65" name="Line 43"/>
            <p:cNvSpPr>
              <a:spLocks noChangeShapeType="1"/>
            </p:cNvSpPr>
            <p:nvPr/>
          </p:nvSpPr>
          <p:spPr bwMode="auto">
            <a:xfrm>
              <a:off x="160338" y="3918255"/>
              <a:ext cx="31273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0" y="1171575"/>
              <a:ext cx="1852619" cy="2751138"/>
              <a:chOff x="0" y="1176338"/>
              <a:chExt cx="1167" cy="2751138"/>
            </a:xfrm>
          </p:grpSpPr>
          <p:sp>
            <p:nvSpPr>
              <p:cNvPr id="17464" name="Rectangle 40"/>
              <p:cNvSpPr>
                <a:spLocks noChangeArrowheads="1"/>
              </p:cNvSpPr>
              <p:nvPr/>
            </p:nvSpPr>
            <p:spPr bwMode="auto">
              <a:xfrm>
                <a:off x="0" y="1176338"/>
                <a:ext cx="1167" cy="915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b="1" dirty="0">
                    <a:solidFill>
                      <a:srgbClr val="00B0F0"/>
                    </a:solidFill>
                  </a:rPr>
                  <a:t>Approach Procedure Variations</a:t>
                </a:r>
              </a:p>
            </p:txBody>
          </p:sp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>
                <a:off x="117" y="2767013"/>
                <a:ext cx="19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>
                <a:off x="117" y="3262313"/>
                <a:ext cx="197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101" y="2132013"/>
                <a:ext cx="467" cy="1795463"/>
              </a:xfrm>
              <a:custGeom>
                <a:avLst/>
                <a:gdLst/>
                <a:ahLst/>
                <a:cxnLst>
                  <a:cxn ang="0">
                    <a:pos x="466" y="0"/>
                  </a:cxn>
                  <a:cxn ang="0">
                    <a:pos x="0" y="71"/>
                  </a:cxn>
                  <a:cxn ang="0">
                    <a:pos x="0" y="1215"/>
                  </a:cxn>
                </a:cxnLst>
                <a:rect l="0" t="0" r="r" b="b"/>
                <a:pathLst>
                  <a:path w="467" h="1216">
                    <a:moveTo>
                      <a:pt x="466" y="0"/>
                    </a:moveTo>
                    <a:lnTo>
                      <a:pt x="0" y="71"/>
                    </a:lnTo>
                    <a:lnTo>
                      <a:pt x="0" y="1215"/>
                    </a:lnTo>
                  </a:path>
                </a:pathLst>
              </a:custGeom>
              <a:noFill/>
              <a:ln w="38100" cap="rnd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66" name="Line 9">
            <a:extLst>
              <a:ext uri="{FF2B5EF4-FFF2-40B4-BE49-F238E27FC236}">
                <a16:creationId xmlns:a16="http://schemas.microsoft.com/office/drawing/2014/main" id="{E1EF9586-4C23-9B14-759E-C987D30D1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7713" y="3644421"/>
            <a:ext cx="0" cy="6217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 err="1"/>
              <a:t>Nonprecision</a:t>
            </a:r>
            <a:r>
              <a:rPr lang="en-US" altLang="en-US" dirty="0"/>
              <a:t> Minimums Section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823913" y="2029651"/>
            <a:ext cx="7672387" cy="3158299"/>
            <a:chOff x="423" y="1284"/>
            <a:chExt cx="4833" cy="2146"/>
          </a:xfrm>
        </p:grpSpPr>
        <p:sp>
          <p:nvSpPr>
            <p:cNvPr id="18476" name="Rectangle 3"/>
            <p:cNvSpPr>
              <a:spLocks noChangeArrowheads="1"/>
            </p:cNvSpPr>
            <p:nvPr/>
          </p:nvSpPr>
          <p:spPr bwMode="auto">
            <a:xfrm>
              <a:off x="432" y="1284"/>
              <a:ext cx="4821" cy="21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959595"/>
              </a:prst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8477" name="Line 4"/>
            <p:cNvSpPr>
              <a:spLocks noChangeShapeType="1"/>
            </p:cNvSpPr>
            <p:nvPr/>
          </p:nvSpPr>
          <p:spPr bwMode="auto">
            <a:xfrm>
              <a:off x="430" y="1284"/>
              <a:ext cx="48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5"/>
            <p:cNvSpPr>
              <a:spLocks noChangeShapeType="1"/>
            </p:cNvSpPr>
            <p:nvPr/>
          </p:nvSpPr>
          <p:spPr bwMode="auto">
            <a:xfrm>
              <a:off x="430" y="1482"/>
              <a:ext cx="48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Line 6"/>
            <p:cNvSpPr>
              <a:spLocks noChangeShapeType="1"/>
            </p:cNvSpPr>
            <p:nvPr/>
          </p:nvSpPr>
          <p:spPr bwMode="auto">
            <a:xfrm>
              <a:off x="430" y="1828"/>
              <a:ext cx="48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7"/>
            <p:cNvSpPr>
              <a:spLocks noChangeShapeType="1"/>
            </p:cNvSpPr>
            <p:nvPr/>
          </p:nvSpPr>
          <p:spPr bwMode="auto">
            <a:xfrm flipV="1">
              <a:off x="429" y="2185"/>
              <a:ext cx="482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81" name="Group 8"/>
            <p:cNvGrpSpPr>
              <a:grpSpLocks/>
            </p:cNvGrpSpPr>
            <p:nvPr/>
          </p:nvGrpSpPr>
          <p:grpSpPr bwMode="auto">
            <a:xfrm>
              <a:off x="1239" y="1285"/>
              <a:ext cx="3053" cy="901"/>
              <a:chOff x="1239" y="1285"/>
              <a:chExt cx="3053" cy="901"/>
            </a:xfrm>
          </p:grpSpPr>
          <p:sp>
            <p:nvSpPr>
              <p:cNvPr id="18504" name="Line 9"/>
              <p:cNvSpPr>
                <a:spLocks noChangeShapeType="1"/>
              </p:cNvSpPr>
              <p:nvPr/>
            </p:nvSpPr>
            <p:spPr bwMode="auto">
              <a:xfrm>
                <a:off x="1239" y="1286"/>
                <a:ext cx="0" cy="9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5" name="Line 10"/>
              <p:cNvSpPr>
                <a:spLocks noChangeShapeType="1"/>
              </p:cNvSpPr>
              <p:nvPr/>
            </p:nvSpPr>
            <p:spPr bwMode="auto">
              <a:xfrm>
                <a:off x="4292" y="1285"/>
                <a:ext cx="0" cy="9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6" name="Line 11"/>
              <p:cNvSpPr>
                <a:spLocks noChangeShapeType="1"/>
              </p:cNvSpPr>
              <p:nvPr/>
            </p:nvSpPr>
            <p:spPr bwMode="auto">
              <a:xfrm>
                <a:off x="3252" y="1829"/>
                <a:ext cx="0" cy="3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82" name="Line 12"/>
            <p:cNvSpPr>
              <a:spLocks noChangeShapeType="1"/>
            </p:cNvSpPr>
            <p:nvPr/>
          </p:nvSpPr>
          <p:spPr bwMode="auto">
            <a:xfrm>
              <a:off x="2245" y="1286"/>
              <a:ext cx="0" cy="1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Rectangle 13"/>
            <p:cNvSpPr>
              <a:spLocks noChangeArrowheads="1"/>
            </p:cNvSpPr>
            <p:nvPr/>
          </p:nvSpPr>
          <p:spPr bwMode="auto">
            <a:xfrm>
              <a:off x="423" y="1323"/>
              <a:ext cx="81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/>
                <a:t>CATEGORY</a:t>
              </a:r>
            </a:p>
          </p:txBody>
        </p:sp>
        <p:sp>
          <p:nvSpPr>
            <p:cNvPr id="18484" name="Rectangle 14"/>
            <p:cNvSpPr>
              <a:spLocks noChangeArrowheads="1"/>
            </p:cNvSpPr>
            <p:nvPr/>
          </p:nvSpPr>
          <p:spPr bwMode="auto">
            <a:xfrm>
              <a:off x="1247" y="1323"/>
              <a:ext cx="99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/>
                <a:t>A</a:t>
              </a:r>
            </a:p>
          </p:txBody>
        </p:sp>
        <p:sp>
          <p:nvSpPr>
            <p:cNvPr id="18485" name="Rectangle 15"/>
            <p:cNvSpPr>
              <a:spLocks noChangeArrowheads="1"/>
            </p:cNvSpPr>
            <p:nvPr/>
          </p:nvSpPr>
          <p:spPr bwMode="auto">
            <a:xfrm>
              <a:off x="2259" y="1323"/>
              <a:ext cx="100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/>
                <a:t>B</a:t>
              </a:r>
            </a:p>
          </p:txBody>
        </p:sp>
        <p:sp>
          <p:nvSpPr>
            <p:cNvPr id="18486" name="Rectangle 16"/>
            <p:cNvSpPr>
              <a:spLocks noChangeArrowheads="1"/>
            </p:cNvSpPr>
            <p:nvPr/>
          </p:nvSpPr>
          <p:spPr bwMode="auto">
            <a:xfrm>
              <a:off x="3260" y="1323"/>
              <a:ext cx="100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/>
                <a:t>C</a:t>
              </a:r>
            </a:p>
          </p:txBody>
        </p:sp>
        <p:sp>
          <p:nvSpPr>
            <p:cNvPr id="18487" name="Rectangle 17"/>
            <p:cNvSpPr>
              <a:spLocks noChangeArrowheads="1"/>
            </p:cNvSpPr>
            <p:nvPr/>
          </p:nvSpPr>
          <p:spPr bwMode="auto">
            <a:xfrm>
              <a:off x="4293" y="1323"/>
              <a:ext cx="96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/>
                <a:t>D</a:t>
              </a:r>
            </a:p>
          </p:txBody>
        </p:sp>
        <p:sp>
          <p:nvSpPr>
            <p:cNvPr id="18488" name="Rectangle 18"/>
            <p:cNvSpPr>
              <a:spLocks noChangeArrowheads="1"/>
            </p:cNvSpPr>
            <p:nvPr/>
          </p:nvSpPr>
          <p:spPr bwMode="auto">
            <a:xfrm>
              <a:off x="423" y="1600"/>
              <a:ext cx="81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S-12R</a:t>
              </a:r>
            </a:p>
          </p:txBody>
        </p:sp>
        <p:sp>
          <p:nvSpPr>
            <p:cNvPr id="18489" name="Rectangle 19"/>
            <p:cNvSpPr>
              <a:spLocks noChangeArrowheads="1"/>
            </p:cNvSpPr>
            <p:nvPr/>
          </p:nvSpPr>
          <p:spPr bwMode="auto">
            <a:xfrm>
              <a:off x="423" y="1927"/>
              <a:ext cx="81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/>
                <a:t>CIRCLING</a:t>
              </a:r>
            </a:p>
          </p:txBody>
        </p:sp>
        <p:sp>
          <p:nvSpPr>
            <p:cNvPr id="18490" name="Rectangle 20"/>
            <p:cNvSpPr>
              <a:spLocks noChangeArrowheads="1"/>
            </p:cNvSpPr>
            <p:nvPr/>
          </p:nvSpPr>
          <p:spPr bwMode="auto">
            <a:xfrm>
              <a:off x="1233" y="1927"/>
              <a:ext cx="202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1100-1</a:t>
              </a:r>
              <a:r>
                <a:rPr lang="en-US" altLang="en-US" b="1"/>
                <a:t> </a:t>
              </a:r>
              <a:r>
                <a:rPr lang="en-US" altLang="en-US" sz="1400" b="1"/>
                <a:t>529 (600-1)</a:t>
              </a:r>
            </a:p>
          </p:txBody>
        </p:sp>
        <p:sp>
          <p:nvSpPr>
            <p:cNvPr id="18491" name="Rectangle 21"/>
            <p:cNvSpPr>
              <a:spLocks noChangeArrowheads="1"/>
            </p:cNvSpPr>
            <p:nvPr/>
          </p:nvSpPr>
          <p:spPr bwMode="auto">
            <a:xfrm>
              <a:off x="1233" y="1602"/>
              <a:ext cx="306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/>
                <a:t>1100-1</a:t>
              </a:r>
              <a:r>
                <a:rPr lang="en-US" altLang="en-US" b="1" dirty="0"/>
                <a:t> </a:t>
              </a:r>
              <a:r>
                <a:rPr lang="en-US" altLang="en-US" sz="1400" b="1" dirty="0"/>
                <a:t>540 (600-1)</a:t>
              </a:r>
            </a:p>
          </p:txBody>
        </p:sp>
        <p:sp>
          <p:nvSpPr>
            <p:cNvPr id="18492" name="Rectangle 22"/>
            <p:cNvSpPr>
              <a:spLocks noChangeArrowheads="1"/>
            </p:cNvSpPr>
            <p:nvPr/>
          </p:nvSpPr>
          <p:spPr bwMode="auto">
            <a:xfrm>
              <a:off x="3253" y="1932"/>
              <a:ext cx="103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1100-1½</a:t>
              </a:r>
              <a:endParaRPr lang="en-US" altLang="en-US" b="1"/>
            </a:p>
            <a:p>
              <a:pPr algn="ctr" eaLnBrk="1" hangingPunct="1"/>
              <a:r>
                <a:rPr lang="en-US" altLang="en-US" sz="1200" b="1"/>
                <a:t>529 (600-1½)</a:t>
              </a:r>
            </a:p>
          </p:txBody>
        </p:sp>
        <p:sp>
          <p:nvSpPr>
            <p:cNvPr id="18493" name="Rectangle 23"/>
            <p:cNvSpPr>
              <a:spLocks noChangeArrowheads="1"/>
            </p:cNvSpPr>
            <p:nvPr/>
          </p:nvSpPr>
          <p:spPr bwMode="auto">
            <a:xfrm>
              <a:off x="4292" y="1940"/>
              <a:ext cx="96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1140-2</a:t>
              </a:r>
              <a:endParaRPr lang="en-US" altLang="en-US" b="1"/>
            </a:p>
            <a:p>
              <a:pPr algn="ctr" eaLnBrk="1" hangingPunct="1"/>
              <a:r>
                <a:rPr lang="en-US" altLang="en-US" sz="1400" b="1"/>
                <a:t>569 (600-2)</a:t>
              </a:r>
            </a:p>
          </p:txBody>
        </p:sp>
        <p:sp>
          <p:nvSpPr>
            <p:cNvPr id="18494" name="Rectangle 24"/>
            <p:cNvSpPr>
              <a:spLocks noChangeArrowheads="1"/>
            </p:cNvSpPr>
            <p:nvPr/>
          </p:nvSpPr>
          <p:spPr bwMode="auto">
            <a:xfrm>
              <a:off x="4296" y="1586"/>
              <a:ext cx="96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1100-1¼</a:t>
              </a:r>
              <a:endParaRPr lang="en-US" altLang="en-US" b="1"/>
            </a:p>
            <a:p>
              <a:pPr algn="ctr" eaLnBrk="1" hangingPunct="1"/>
              <a:r>
                <a:rPr lang="en-US" altLang="en-US" sz="1400" b="1"/>
                <a:t>540 (600-1¼)</a:t>
              </a:r>
            </a:p>
          </p:txBody>
        </p:sp>
        <p:sp>
          <p:nvSpPr>
            <p:cNvPr id="18495" name="Line 25"/>
            <p:cNvSpPr>
              <a:spLocks noChangeShapeType="1"/>
            </p:cNvSpPr>
            <p:nvPr/>
          </p:nvSpPr>
          <p:spPr bwMode="auto">
            <a:xfrm>
              <a:off x="430" y="2353"/>
              <a:ext cx="48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Line 26"/>
            <p:cNvSpPr>
              <a:spLocks noChangeShapeType="1"/>
            </p:cNvSpPr>
            <p:nvPr/>
          </p:nvSpPr>
          <p:spPr bwMode="auto">
            <a:xfrm>
              <a:off x="430" y="2699"/>
              <a:ext cx="48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Line 27"/>
            <p:cNvSpPr>
              <a:spLocks noChangeShapeType="1"/>
            </p:cNvSpPr>
            <p:nvPr/>
          </p:nvSpPr>
          <p:spPr bwMode="auto">
            <a:xfrm flipV="1">
              <a:off x="457" y="3056"/>
              <a:ext cx="4794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Rectangle 28"/>
            <p:cNvSpPr>
              <a:spLocks noChangeArrowheads="1"/>
            </p:cNvSpPr>
            <p:nvPr/>
          </p:nvSpPr>
          <p:spPr bwMode="auto">
            <a:xfrm>
              <a:off x="423" y="2471"/>
              <a:ext cx="816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/>
                <a:t>S-12R</a:t>
              </a:r>
            </a:p>
          </p:txBody>
        </p:sp>
        <p:sp>
          <p:nvSpPr>
            <p:cNvPr id="18499" name="Rectangle 29"/>
            <p:cNvSpPr>
              <a:spLocks noChangeArrowheads="1"/>
            </p:cNvSpPr>
            <p:nvPr/>
          </p:nvSpPr>
          <p:spPr bwMode="auto">
            <a:xfrm>
              <a:off x="423" y="2798"/>
              <a:ext cx="81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CIRCLING</a:t>
              </a:r>
            </a:p>
          </p:txBody>
        </p:sp>
        <p:sp>
          <p:nvSpPr>
            <p:cNvPr id="18500" name="Rectangle 30"/>
            <p:cNvSpPr>
              <a:spLocks noChangeArrowheads="1"/>
            </p:cNvSpPr>
            <p:nvPr/>
          </p:nvSpPr>
          <p:spPr bwMode="auto">
            <a:xfrm>
              <a:off x="1233" y="2798"/>
              <a:ext cx="101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/>
                <a:t>1000-1</a:t>
              </a:r>
              <a:endParaRPr lang="en-US" altLang="en-US" b="1" dirty="0"/>
            </a:p>
            <a:p>
              <a:pPr algn="ctr" eaLnBrk="1" hangingPunct="1"/>
              <a:r>
                <a:rPr lang="en-US" altLang="en-US" sz="1400" b="1" dirty="0"/>
                <a:t>429 (500-1)</a:t>
              </a:r>
            </a:p>
          </p:txBody>
        </p:sp>
        <p:sp>
          <p:nvSpPr>
            <p:cNvPr id="18501" name="Rectangle 31"/>
            <p:cNvSpPr>
              <a:spLocks noChangeArrowheads="1"/>
            </p:cNvSpPr>
            <p:nvPr/>
          </p:nvSpPr>
          <p:spPr bwMode="auto">
            <a:xfrm>
              <a:off x="1233" y="2474"/>
              <a:ext cx="402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 dirty="0"/>
                <a:t>940-1</a:t>
              </a:r>
              <a:r>
                <a:rPr lang="en-US" altLang="en-US" b="1" dirty="0"/>
                <a:t>  </a:t>
              </a:r>
              <a:r>
                <a:rPr lang="en-US" altLang="en-US" sz="1400" b="1" dirty="0"/>
                <a:t>380 (400-1)</a:t>
              </a:r>
            </a:p>
          </p:txBody>
        </p:sp>
        <p:sp>
          <p:nvSpPr>
            <p:cNvPr id="18502" name="Rectangle 32"/>
            <p:cNvSpPr>
              <a:spLocks noChangeArrowheads="1"/>
            </p:cNvSpPr>
            <p:nvPr/>
          </p:nvSpPr>
          <p:spPr bwMode="auto">
            <a:xfrm>
              <a:off x="3253" y="2804"/>
              <a:ext cx="103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1040-1½</a:t>
              </a:r>
              <a:endParaRPr lang="en-US" altLang="en-US" b="1"/>
            </a:p>
            <a:p>
              <a:pPr algn="ctr" eaLnBrk="1" hangingPunct="1"/>
              <a:r>
                <a:rPr lang="en-US" altLang="en-US" sz="1400" b="1"/>
                <a:t>469 (500-1½)</a:t>
              </a:r>
            </a:p>
          </p:txBody>
        </p:sp>
        <p:sp>
          <p:nvSpPr>
            <p:cNvPr id="18503" name="Rectangle 33"/>
            <p:cNvSpPr>
              <a:spLocks noChangeArrowheads="1"/>
            </p:cNvSpPr>
            <p:nvPr/>
          </p:nvSpPr>
          <p:spPr bwMode="auto">
            <a:xfrm>
              <a:off x="4292" y="2811"/>
              <a:ext cx="96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1140-2</a:t>
              </a:r>
              <a:endParaRPr lang="en-US" altLang="en-US" b="1"/>
            </a:p>
            <a:p>
              <a:pPr algn="ctr" eaLnBrk="1" hangingPunct="1"/>
              <a:r>
                <a:rPr lang="en-US" altLang="en-US" sz="1400" b="1"/>
                <a:t>569 (600-2)</a:t>
              </a:r>
            </a:p>
          </p:txBody>
        </p:sp>
      </p:grpSp>
      <p:grpSp>
        <p:nvGrpSpPr>
          <p:cNvPr id="18436" name="Group 79"/>
          <p:cNvGrpSpPr>
            <a:grpSpLocks/>
          </p:cNvGrpSpPr>
          <p:nvPr/>
        </p:nvGrpSpPr>
        <p:grpSpPr bwMode="auto">
          <a:xfrm>
            <a:off x="1703388" y="1433513"/>
            <a:ext cx="2116137" cy="669925"/>
            <a:chOff x="1073" y="903"/>
            <a:chExt cx="1333" cy="422"/>
          </a:xfrm>
        </p:grpSpPr>
        <p:sp>
          <p:nvSpPr>
            <p:cNvPr id="18474" name="Rectangle 36"/>
            <p:cNvSpPr>
              <a:spLocks noChangeArrowheads="1"/>
            </p:cNvSpPr>
            <p:nvPr/>
          </p:nvSpPr>
          <p:spPr bwMode="auto">
            <a:xfrm>
              <a:off x="1073" y="903"/>
              <a:ext cx="133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B0F0"/>
                  </a:solidFill>
                </a:rPr>
                <a:t>Aircraft Categories</a:t>
              </a:r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1727" y="1121"/>
              <a:ext cx="64" cy="204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8437" name="Group 77"/>
          <p:cNvGrpSpPr>
            <a:grpSpLocks/>
          </p:cNvGrpSpPr>
          <p:nvPr/>
        </p:nvGrpSpPr>
        <p:grpSpPr bwMode="auto">
          <a:xfrm>
            <a:off x="68263" y="1047750"/>
            <a:ext cx="2025650" cy="2006599"/>
            <a:chOff x="43" y="660"/>
            <a:chExt cx="1276" cy="1264"/>
          </a:xfrm>
        </p:grpSpPr>
        <p:sp>
          <p:nvSpPr>
            <p:cNvPr id="18472" name="Rectangle 39"/>
            <p:cNvSpPr>
              <a:spLocks noChangeArrowheads="1"/>
            </p:cNvSpPr>
            <p:nvPr/>
          </p:nvSpPr>
          <p:spPr bwMode="auto">
            <a:xfrm>
              <a:off x="43" y="660"/>
              <a:ext cx="127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B0F0"/>
                  </a:solidFill>
                </a:rPr>
                <a:t>Approach Procedure Variations</a:t>
              </a:r>
            </a:p>
          </p:txBody>
        </p:sp>
        <p:sp>
          <p:nvSpPr>
            <p:cNvPr id="112" name="Freeform 40"/>
            <p:cNvSpPr>
              <a:spLocks/>
            </p:cNvSpPr>
            <p:nvPr/>
          </p:nvSpPr>
          <p:spPr bwMode="auto">
            <a:xfrm>
              <a:off x="291" y="1136"/>
              <a:ext cx="101" cy="788"/>
            </a:xfrm>
            <a:custGeom>
              <a:avLst/>
              <a:gdLst/>
              <a:ahLst/>
              <a:cxnLst>
                <a:cxn ang="0">
                  <a:pos x="410" y="0"/>
                </a:cxn>
                <a:cxn ang="0">
                  <a:pos x="0" y="66"/>
                </a:cxn>
                <a:cxn ang="0">
                  <a:pos x="0" y="900"/>
                </a:cxn>
              </a:cxnLst>
              <a:rect l="0" t="0" r="r" b="b"/>
              <a:pathLst>
                <a:path w="411" h="901">
                  <a:moveTo>
                    <a:pt x="410" y="0"/>
                  </a:moveTo>
                  <a:lnTo>
                    <a:pt x="0" y="66"/>
                  </a:lnTo>
                  <a:lnTo>
                    <a:pt x="0" y="900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8438" name="Group 41"/>
          <p:cNvGrpSpPr>
            <a:grpSpLocks/>
          </p:cNvGrpSpPr>
          <p:nvPr/>
        </p:nvGrpSpPr>
        <p:grpSpPr bwMode="auto">
          <a:xfrm>
            <a:off x="476250" y="2586038"/>
            <a:ext cx="501650" cy="474662"/>
            <a:chOff x="204" y="1629"/>
            <a:chExt cx="316" cy="301"/>
          </a:xfrm>
          <a:effectLst/>
        </p:grpSpPr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204" y="1930"/>
              <a:ext cx="31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5" name="Line 43"/>
            <p:cNvSpPr>
              <a:spLocks noChangeShapeType="1"/>
            </p:cNvSpPr>
            <p:nvPr/>
          </p:nvSpPr>
          <p:spPr bwMode="auto">
            <a:xfrm>
              <a:off x="204" y="1629"/>
              <a:ext cx="31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27000" y="3800476"/>
            <a:ext cx="3847995" cy="2262188"/>
            <a:chOff x="-13" y="2397"/>
            <a:chExt cx="2191" cy="1425"/>
          </a:xfrm>
        </p:grpSpPr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179" y="2397"/>
              <a:ext cx="173" cy="898"/>
            </a:xfrm>
            <a:custGeom>
              <a:avLst/>
              <a:gdLst/>
              <a:ahLst/>
              <a:cxnLst>
                <a:cxn ang="0">
                  <a:pos x="443" y="1002"/>
                </a:cxn>
                <a:cxn ang="0">
                  <a:pos x="0" y="862"/>
                </a:cxn>
                <a:cxn ang="0">
                  <a:pos x="0" y="0"/>
                </a:cxn>
              </a:cxnLst>
              <a:rect l="0" t="0" r="r" b="b"/>
              <a:pathLst>
                <a:path w="444" h="1003">
                  <a:moveTo>
                    <a:pt x="443" y="1002"/>
                  </a:moveTo>
                  <a:lnTo>
                    <a:pt x="0" y="862"/>
                  </a:ln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8466" name="Group 46"/>
            <p:cNvGrpSpPr>
              <a:grpSpLocks/>
            </p:cNvGrpSpPr>
            <p:nvPr/>
          </p:nvGrpSpPr>
          <p:grpSpPr bwMode="auto">
            <a:xfrm>
              <a:off x="181" y="2403"/>
              <a:ext cx="306" cy="365"/>
              <a:chOff x="181" y="2403"/>
              <a:chExt cx="306" cy="365"/>
            </a:xfrm>
          </p:grpSpPr>
          <p:sp>
            <p:nvSpPr>
              <p:cNvPr id="120" name="Line 47"/>
              <p:cNvSpPr>
                <a:spLocks noChangeShapeType="1"/>
              </p:cNvSpPr>
              <p:nvPr/>
            </p:nvSpPr>
            <p:spPr bwMode="auto">
              <a:xfrm>
                <a:off x="181" y="2768"/>
                <a:ext cx="30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1" name="Line 48"/>
              <p:cNvSpPr>
                <a:spLocks noChangeShapeType="1"/>
              </p:cNvSpPr>
              <p:nvPr/>
            </p:nvSpPr>
            <p:spPr bwMode="auto">
              <a:xfrm>
                <a:off x="181" y="2403"/>
                <a:ext cx="305" cy="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8467" name="Rectangle 49"/>
            <p:cNvSpPr>
              <a:spLocks noChangeArrowheads="1"/>
            </p:cNvSpPr>
            <p:nvPr/>
          </p:nvSpPr>
          <p:spPr bwMode="auto">
            <a:xfrm>
              <a:off x="-13" y="3298"/>
              <a:ext cx="2191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B0F0"/>
                  </a:solidFill>
                </a:rPr>
                <a:t>Variations Of Approach Procedure (With Specific Airborne Equipment Required)</a:t>
              </a:r>
            </a:p>
          </p:txBody>
        </p:sp>
      </p:grpSp>
      <p:grpSp>
        <p:nvGrpSpPr>
          <p:cNvPr id="18440" name="Group 78"/>
          <p:cNvGrpSpPr>
            <a:grpSpLocks/>
          </p:cNvGrpSpPr>
          <p:nvPr/>
        </p:nvGrpSpPr>
        <p:grpSpPr bwMode="auto">
          <a:xfrm>
            <a:off x="3046413" y="920750"/>
            <a:ext cx="1955800" cy="1601788"/>
            <a:chOff x="1919" y="580"/>
            <a:chExt cx="1232" cy="1009"/>
          </a:xfrm>
        </p:grpSpPr>
        <p:sp>
          <p:nvSpPr>
            <p:cNvPr id="18463" name="Rectangle 51"/>
            <p:cNvSpPr>
              <a:spLocks noChangeArrowheads="1"/>
            </p:cNvSpPr>
            <p:nvPr/>
          </p:nvSpPr>
          <p:spPr bwMode="auto">
            <a:xfrm>
              <a:off x="1919" y="580"/>
              <a:ext cx="123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B0F0"/>
                  </a:solidFill>
                </a:rPr>
                <a:t>Minimum Descent Altitude</a:t>
              </a:r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2504" y="964"/>
              <a:ext cx="40" cy="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544"/>
                </a:cxn>
              </a:cxnLst>
              <a:rect l="0" t="0" r="r" b="b"/>
              <a:pathLst>
                <a:path w="80" h="545">
                  <a:moveTo>
                    <a:pt x="0" y="0"/>
                  </a:moveTo>
                  <a:lnTo>
                    <a:pt x="79" y="544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8441" name="Group 80"/>
          <p:cNvGrpSpPr>
            <a:grpSpLocks/>
          </p:cNvGrpSpPr>
          <p:nvPr/>
        </p:nvGrpSpPr>
        <p:grpSpPr bwMode="auto">
          <a:xfrm>
            <a:off x="4713701" y="1092200"/>
            <a:ext cx="2738499" cy="1479047"/>
            <a:chOff x="2993" y="688"/>
            <a:chExt cx="1699" cy="961"/>
          </a:xfrm>
        </p:grpSpPr>
        <p:sp>
          <p:nvSpPr>
            <p:cNvPr id="18461" name="Rectangle 54"/>
            <p:cNvSpPr>
              <a:spLocks noChangeArrowheads="1"/>
            </p:cNvSpPr>
            <p:nvPr/>
          </p:nvSpPr>
          <p:spPr bwMode="auto">
            <a:xfrm>
              <a:off x="3126" y="688"/>
              <a:ext cx="156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B0F0"/>
                  </a:solidFill>
                </a:rPr>
                <a:t>Height of MDA Above Touchdown Zone        [AGL]</a:t>
              </a:r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>
              <a:off x="2993" y="1041"/>
              <a:ext cx="429" cy="608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0" y="509"/>
                </a:cxn>
              </a:cxnLst>
              <a:rect l="0" t="0" r="r" b="b"/>
              <a:pathLst>
                <a:path w="347" h="510">
                  <a:moveTo>
                    <a:pt x="346" y="0"/>
                  </a:moveTo>
                  <a:lnTo>
                    <a:pt x="0" y="509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7569200" y="1463675"/>
            <a:ext cx="1725613" cy="1022350"/>
            <a:chOff x="4672" y="925"/>
            <a:chExt cx="1087" cy="644"/>
          </a:xfrm>
        </p:grpSpPr>
        <p:sp>
          <p:nvSpPr>
            <p:cNvPr id="18459" name="Rectangle 57"/>
            <p:cNvSpPr>
              <a:spLocks noChangeArrowheads="1"/>
            </p:cNvSpPr>
            <p:nvPr/>
          </p:nvSpPr>
          <p:spPr bwMode="auto">
            <a:xfrm>
              <a:off x="4672" y="925"/>
              <a:ext cx="108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B0F0"/>
                  </a:solidFill>
                </a:rPr>
                <a:t>Visibility</a:t>
              </a:r>
            </a:p>
          </p:txBody>
        </p:sp>
        <p:sp>
          <p:nvSpPr>
            <p:cNvPr id="130" name="Freeform 58"/>
            <p:cNvSpPr>
              <a:spLocks/>
            </p:cNvSpPr>
            <p:nvPr/>
          </p:nvSpPr>
          <p:spPr bwMode="auto">
            <a:xfrm>
              <a:off x="5052" y="1110"/>
              <a:ext cx="143" cy="459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42" y="292"/>
                </a:cxn>
                <a:cxn ang="0">
                  <a:pos x="0" y="458"/>
                </a:cxn>
              </a:cxnLst>
              <a:rect l="0" t="0" r="r" b="b"/>
              <a:pathLst>
                <a:path w="143" h="459">
                  <a:moveTo>
                    <a:pt x="142" y="0"/>
                  </a:moveTo>
                  <a:lnTo>
                    <a:pt x="142" y="292"/>
                  </a:lnTo>
                  <a:lnTo>
                    <a:pt x="0" y="458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3257550" y="3249613"/>
            <a:ext cx="3254375" cy="2316576"/>
            <a:chOff x="1956" y="2050"/>
            <a:chExt cx="2050" cy="1481"/>
          </a:xfrm>
        </p:grpSpPr>
        <p:sp>
          <p:nvSpPr>
            <p:cNvPr id="18457" name="Rectangle 60"/>
            <p:cNvSpPr>
              <a:spLocks noChangeArrowheads="1"/>
            </p:cNvSpPr>
            <p:nvPr/>
          </p:nvSpPr>
          <p:spPr bwMode="auto">
            <a:xfrm>
              <a:off x="2293" y="3314"/>
              <a:ext cx="171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B0F0"/>
                  </a:solidFill>
                </a:rPr>
                <a:t>Circling MDA</a:t>
              </a:r>
            </a:p>
          </p:txBody>
        </p:sp>
        <p:sp>
          <p:nvSpPr>
            <p:cNvPr id="133" name="Line 61"/>
            <p:cNvSpPr>
              <a:spLocks noChangeShapeType="1"/>
            </p:cNvSpPr>
            <p:nvPr/>
          </p:nvSpPr>
          <p:spPr bwMode="auto">
            <a:xfrm flipH="1" flipV="1">
              <a:off x="1956" y="2050"/>
              <a:ext cx="968" cy="1274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6567488" y="3339477"/>
            <a:ext cx="2576512" cy="2476197"/>
            <a:chOff x="4041" y="2074"/>
            <a:chExt cx="1623" cy="1593"/>
          </a:xfrm>
        </p:grpSpPr>
        <p:sp>
          <p:nvSpPr>
            <p:cNvPr id="18455" name="Rectangle 63"/>
            <p:cNvSpPr>
              <a:spLocks noChangeArrowheads="1"/>
            </p:cNvSpPr>
            <p:nvPr/>
          </p:nvSpPr>
          <p:spPr bwMode="auto">
            <a:xfrm>
              <a:off x="4041" y="3290"/>
              <a:ext cx="1623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00B0F0"/>
                  </a:solidFill>
                </a:rPr>
                <a:t>Height of MDA Above Airport [AGL]</a:t>
              </a:r>
            </a:p>
          </p:txBody>
        </p:sp>
        <p:sp>
          <p:nvSpPr>
            <p:cNvPr id="136" name="Freeform 64"/>
            <p:cNvSpPr>
              <a:spLocks/>
            </p:cNvSpPr>
            <p:nvPr/>
          </p:nvSpPr>
          <p:spPr bwMode="auto">
            <a:xfrm>
              <a:off x="4616" y="2074"/>
              <a:ext cx="452" cy="1232"/>
            </a:xfrm>
            <a:custGeom>
              <a:avLst/>
              <a:gdLst/>
              <a:ahLst/>
              <a:cxnLst>
                <a:cxn ang="0">
                  <a:pos x="451" y="1374"/>
                </a:cxn>
                <a:cxn ang="0">
                  <a:pos x="451" y="308"/>
                </a:cxn>
                <a:cxn ang="0">
                  <a:pos x="0" y="0"/>
                </a:cxn>
              </a:cxnLst>
              <a:rect l="0" t="0" r="r" b="b"/>
              <a:pathLst>
                <a:path w="452" h="1375">
                  <a:moveTo>
                    <a:pt x="451" y="1374"/>
                  </a:moveTo>
                  <a:lnTo>
                    <a:pt x="451" y="308"/>
                  </a:ln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00B0F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buFontTx/>
                <a:buChar char="•"/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8445" name="Line 65"/>
          <p:cNvSpPr>
            <a:spLocks noChangeShapeType="1"/>
          </p:cNvSpPr>
          <p:nvPr/>
        </p:nvSpPr>
        <p:spPr bwMode="auto">
          <a:xfrm>
            <a:off x="2119313" y="3614738"/>
            <a:ext cx="0" cy="1006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6" name="Group 66"/>
          <p:cNvGrpSpPr>
            <a:grpSpLocks/>
          </p:cNvGrpSpPr>
          <p:nvPr/>
        </p:nvGrpSpPr>
        <p:grpSpPr bwMode="auto">
          <a:xfrm>
            <a:off x="5314950" y="4138613"/>
            <a:ext cx="1651000" cy="458787"/>
            <a:chOff x="3252" y="2610"/>
            <a:chExt cx="1040" cy="289"/>
          </a:xfrm>
        </p:grpSpPr>
        <p:sp>
          <p:nvSpPr>
            <p:cNvPr id="18453" name="Line 67"/>
            <p:cNvSpPr>
              <a:spLocks noChangeShapeType="1"/>
            </p:cNvSpPr>
            <p:nvPr/>
          </p:nvSpPr>
          <p:spPr bwMode="auto">
            <a:xfrm>
              <a:off x="4292" y="261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Line 68"/>
            <p:cNvSpPr>
              <a:spLocks noChangeShapeType="1"/>
            </p:cNvSpPr>
            <p:nvPr/>
          </p:nvSpPr>
          <p:spPr bwMode="auto">
            <a:xfrm>
              <a:off x="3252" y="2611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7" name="Line 69"/>
          <p:cNvSpPr>
            <a:spLocks noChangeShapeType="1"/>
          </p:cNvSpPr>
          <p:nvPr/>
        </p:nvSpPr>
        <p:spPr bwMode="auto">
          <a:xfrm>
            <a:off x="5314950" y="2036763"/>
            <a:ext cx="0" cy="30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70"/>
          <p:cNvSpPr>
            <a:spLocks noChangeArrowheads="1"/>
          </p:cNvSpPr>
          <p:nvPr/>
        </p:nvSpPr>
        <p:spPr bwMode="auto">
          <a:xfrm>
            <a:off x="823913" y="3323505"/>
            <a:ext cx="76723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DUAL VOR OR VOR/DME MINIMA</a:t>
            </a:r>
          </a:p>
        </p:txBody>
      </p:sp>
      <p:sp>
        <p:nvSpPr>
          <p:cNvPr id="18449" name="Line 71"/>
          <p:cNvSpPr>
            <a:spLocks noChangeShapeType="1"/>
          </p:cNvSpPr>
          <p:nvPr/>
        </p:nvSpPr>
        <p:spPr bwMode="auto">
          <a:xfrm>
            <a:off x="3716338" y="4108450"/>
            <a:ext cx="0" cy="547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72"/>
          <p:cNvSpPr>
            <a:spLocks noChangeArrowheads="1"/>
          </p:cNvSpPr>
          <p:nvPr/>
        </p:nvSpPr>
        <p:spPr bwMode="auto">
          <a:xfrm>
            <a:off x="3721100" y="4214813"/>
            <a:ext cx="16033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1040-1</a:t>
            </a:r>
            <a:endParaRPr lang="en-US" altLang="en-US" b="1"/>
          </a:p>
          <a:p>
            <a:pPr algn="ctr" eaLnBrk="1" hangingPunct="1"/>
            <a:r>
              <a:rPr lang="en-US" altLang="en-US" sz="1400" b="1"/>
              <a:t>469 (500-1)</a:t>
            </a:r>
          </a:p>
        </p:txBody>
      </p:sp>
      <p:sp>
        <p:nvSpPr>
          <p:cNvPr id="18451" name="Rectangle 73"/>
          <p:cNvSpPr>
            <a:spLocks noChangeArrowheads="1"/>
          </p:cNvSpPr>
          <p:nvPr/>
        </p:nvSpPr>
        <p:spPr bwMode="auto">
          <a:xfrm>
            <a:off x="877888" y="4851400"/>
            <a:ext cx="75644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1200" b="1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73050" y="2297114"/>
            <a:ext cx="8597900" cy="1971674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>
            <a:prstShdw prst="shdw17" dist="17961" dir="2700000">
              <a:srgbClr val="959595"/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724025" y="2297113"/>
            <a:ext cx="0" cy="1973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74638" y="2293938"/>
            <a:ext cx="860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74638" y="2646363"/>
            <a:ext cx="860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74638" y="2968625"/>
            <a:ext cx="860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74638" y="3643313"/>
            <a:ext cx="860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74638" y="4271963"/>
            <a:ext cx="8601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324475" y="2968625"/>
            <a:ext cx="0" cy="1300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7159625" y="2968625"/>
            <a:ext cx="0" cy="130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7097713" y="2309813"/>
            <a:ext cx="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308600" y="229711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3516313" y="229711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71463" y="2363788"/>
            <a:ext cx="14541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CATEGORY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738313" y="2363788"/>
            <a:ext cx="17795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540125" y="2363788"/>
            <a:ext cx="17827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5322888" y="2363788"/>
            <a:ext cx="17795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7089775" y="2363788"/>
            <a:ext cx="17811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71463" y="2665413"/>
            <a:ext cx="1454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S-ILS 29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271463" y="3189288"/>
            <a:ext cx="1454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S-LOC 29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271463" y="3817938"/>
            <a:ext cx="1454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/>
              <a:t>CIRCLING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1714500" y="3817938"/>
            <a:ext cx="36083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1340-1</a:t>
            </a:r>
            <a:r>
              <a:rPr lang="en-US" altLang="en-US" sz="1600" b="1"/>
              <a:t> 465 (500-1)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714500" y="3213100"/>
            <a:ext cx="36083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1300/24  </a:t>
            </a:r>
            <a:r>
              <a:rPr lang="en-US" altLang="en-US" sz="1600" b="1"/>
              <a:t>429 (500-½)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714500" y="2689225"/>
            <a:ext cx="7121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1071/24 </a:t>
            </a:r>
            <a:r>
              <a:rPr lang="en-US" altLang="en-US" sz="1600" b="1"/>
              <a:t>  200 (200-½)</a:t>
            </a: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5310188" y="3213100"/>
            <a:ext cx="1838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1300/40</a:t>
            </a:r>
            <a:endParaRPr lang="en-US" altLang="en-US" sz="1600" b="1"/>
          </a:p>
          <a:p>
            <a:pPr algn="ctr" eaLnBrk="1" hangingPunct="1"/>
            <a:r>
              <a:rPr lang="en-US" altLang="en-US" sz="1600" b="1"/>
              <a:t> 429 (500-¾)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7159625" y="3213100"/>
            <a:ext cx="1711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1300/50</a:t>
            </a:r>
            <a:endParaRPr lang="en-US" altLang="en-US" sz="1600" b="1"/>
          </a:p>
          <a:p>
            <a:pPr algn="ctr" eaLnBrk="1" hangingPunct="1"/>
            <a:r>
              <a:rPr lang="en-US" altLang="en-US" sz="1600" b="1"/>
              <a:t> 429(500-1)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310188" y="3829050"/>
            <a:ext cx="1838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1340- 1½</a:t>
            </a:r>
            <a:endParaRPr lang="en-US" altLang="en-US" sz="1600" b="1"/>
          </a:p>
          <a:p>
            <a:pPr algn="ctr" eaLnBrk="1" hangingPunct="1"/>
            <a:r>
              <a:rPr lang="en-US" altLang="en-US" sz="1600" b="1"/>
              <a:t>465 (500-1½)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7159625" y="3841750"/>
            <a:ext cx="1711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1520-2</a:t>
            </a:r>
            <a:endParaRPr lang="en-US" altLang="en-US" sz="1600" b="1"/>
          </a:p>
          <a:p>
            <a:pPr algn="ctr" eaLnBrk="1" hangingPunct="1"/>
            <a:r>
              <a:rPr lang="en-US" altLang="en-US" sz="1600" b="1"/>
              <a:t> 645 (700-2)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4DC06DB6-76E0-4165-B06C-CF549CCD5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" y="1197864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dirty="0"/>
              <a:t>For a category B civilian aircraft, what is the DH for a straight-in ILS runway 29 approach?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533400" indent="-533400">
              <a:defRPr/>
            </a:pPr>
            <a:endParaRPr lang="en-US" sz="1000" dirty="0"/>
          </a:p>
          <a:p>
            <a:pPr marL="914400" lvl="1" indent="-457200">
              <a:spcBef>
                <a:spcPct val="40000"/>
              </a:spcBef>
              <a:buFontTx/>
              <a:buAutoNum type="alphaUcPeriod"/>
              <a:defRPr/>
            </a:pPr>
            <a:r>
              <a:rPr lang="en-US" dirty="0"/>
              <a:t>200’</a:t>
            </a:r>
          </a:p>
          <a:p>
            <a:pPr marL="914400" lvl="1" indent="-457200">
              <a:spcBef>
                <a:spcPct val="40000"/>
              </a:spcBef>
              <a:buFontTx/>
              <a:buAutoNum type="alphaUcPeriod"/>
              <a:defRPr/>
            </a:pPr>
            <a:r>
              <a:rPr lang="en-US" dirty="0"/>
              <a:t>1,071’</a:t>
            </a:r>
          </a:p>
          <a:p>
            <a:pPr marL="914400" lvl="1" indent="-457200">
              <a:spcBef>
                <a:spcPct val="40000"/>
              </a:spcBef>
              <a:buFontTx/>
              <a:buAutoNum type="alphaUcPeriod"/>
              <a:defRPr/>
            </a:pPr>
            <a:r>
              <a:rPr lang="en-US" dirty="0"/>
              <a:t>2,400’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57DC327-6650-417C-9AFC-D5A01FD2A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Controllers are responsible for determining that landing minimums exist prior to allowing an aircraft to execute an approach.</a:t>
            </a:r>
          </a:p>
          <a:p>
            <a:pPr marL="533400" indent="-533400">
              <a:defRPr/>
            </a:pPr>
            <a:endParaRPr lang="en-US" dirty="0"/>
          </a:p>
          <a:p>
            <a:pPr marL="914400" lvl="1" indent="-457200">
              <a:spcBef>
                <a:spcPct val="40000"/>
              </a:spcBef>
              <a:buFontTx/>
              <a:buAutoNum type="alphaUcPeriod"/>
              <a:defRPr/>
            </a:pPr>
            <a:r>
              <a:rPr lang="en-US" dirty="0"/>
              <a:t>True</a:t>
            </a:r>
          </a:p>
          <a:p>
            <a:pPr marL="914400" lvl="1" indent="-457200">
              <a:spcBef>
                <a:spcPct val="40000"/>
              </a:spcBef>
              <a:buFontTx/>
              <a:buAutoNum type="alphaUcPeriod"/>
              <a:defRPr/>
            </a:pPr>
            <a:r>
              <a:rPr lang="en-US" dirty="0"/>
              <a:t>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altitude for a precision approach at which a missed approach must be initiated if the required visual reference to continue the approach has not been established</a:t>
            </a:r>
            <a:r>
              <a:rPr lang="en-US" altLang="en-US" dirty="0"/>
              <a:t>?</a:t>
            </a:r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Minimum Descent Altitude (MDA)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Decision Height (DH) 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Height Above Airport (HAA) </a:t>
            </a:r>
          </a:p>
          <a:p>
            <a:pPr marL="914400" lvl="1" indent="-4572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533400" indent="-533400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APPROACH CLEARANCE -              Authorization by ATC for a pilot to conduct an instrument approach.</a:t>
            </a:r>
          </a:p>
          <a:p>
            <a:r>
              <a:rPr lang="en-US" sz="2400" b="0" dirty="0"/>
              <a:t>Issue an approach clearance only after the preceding aircraft has landed or cancelled IFR, except when applying:</a:t>
            </a:r>
          </a:p>
          <a:p>
            <a:pPr lvl="1"/>
            <a:r>
              <a:rPr lang="en-US" dirty="0"/>
              <a:t>Radar procedure</a:t>
            </a:r>
          </a:p>
          <a:p>
            <a:pPr lvl="1"/>
            <a:r>
              <a:rPr lang="en-US" dirty="0"/>
              <a:t>Timed or visual approaches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Approach Clearance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20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47663" y="4067175"/>
            <a:ext cx="8450262" cy="125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“LEAR FOUR SEVEN PAPA LIMA CLEARED APPROACH, CONTACT SEMINOLE TOWER ONE ONE EIGHT POINT TWO PROCEDURE TURN.”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4150" y="1978525"/>
            <a:ext cx="8763000" cy="1652587"/>
            <a:chOff x="184150" y="1978525"/>
            <a:chExt cx="8763000" cy="1652587"/>
          </a:xfrm>
        </p:grpSpPr>
        <p:sp>
          <p:nvSpPr>
            <p:cNvPr id="23555" name="Freeform 3"/>
            <p:cNvSpPr>
              <a:spLocks/>
            </p:cNvSpPr>
            <p:nvPr/>
          </p:nvSpPr>
          <p:spPr bwMode="auto">
            <a:xfrm>
              <a:off x="184150" y="1983693"/>
              <a:ext cx="8763000" cy="1620838"/>
            </a:xfrm>
            <a:custGeom>
              <a:avLst/>
              <a:gdLst>
                <a:gd name="T0" fmla="*/ 0 w 5520"/>
                <a:gd name="T1" fmla="*/ 2147483647 h 1021"/>
                <a:gd name="T2" fmla="*/ 0 w 5520"/>
                <a:gd name="T3" fmla="*/ 0 h 1021"/>
                <a:gd name="T4" fmla="*/ 2147483647 w 5520"/>
                <a:gd name="T5" fmla="*/ 0 h 1021"/>
                <a:gd name="T6" fmla="*/ 2147483647 w 5520"/>
                <a:gd name="T7" fmla="*/ 2147483647 h 1021"/>
                <a:gd name="T8" fmla="*/ 0 w 5520"/>
                <a:gd name="T9" fmla="*/ 2147483647 h 10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0"/>
                <a:gd name="T16" fmla="*/ 0 h 1021"/>
                <a:gd name="T17" fmla="*/ 5520 w 5520"/>
                <a:gd name="T18" fmla="*/ 1021 h 10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0" h="1021">
                  <a:moveTo>
                    <a:pt x="0" y="1020"/>
                  </a:moveTo>
                  <a:lnTo>
                    <a:pt x="0" y="0"/>
                  </a:lnTo>
                  <a:lnTo>
                    <a:pt x="5519" y="0"/>
                  </a:lnTo>
                  <a:lnTo>
                    <a:pt x="5519" y="1020"/>
                  </a:lnTo>
                  <a:lnTo>
                    <a:pt x="0" y="102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6" name="Line 4"/>
            <p:cNvSpPr>
              <a:spLocks noChangeShapeType="1"/>
            </p:cNvSpPr>
            <p:nvPr/>
          </p:nvSpPr>
          <p:spPr bwMode="auto">
            <a:xfrm>
              <a:off x="1560513" y="1983287"/>
              <a:ext cx="0" cy="1565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Line 5"/>
            <p:cNvSpPr>
              <a:spLocks noChangeShapeType="1"/>
            </p:cNvSpPr>
            <p:nvPr/>
          </p:nvSpPr>
          <p:spPr bwMode="auto">
            <a:xfrm>
              <a:off x="2309813" y="1983287"/>
              <a:ext cx="0" cy="1584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3689350" y="1983287"/>
              <a:ext cx="0" cy="1584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4845050" y="1983287"/>
              <a:ext cx="0" cy="1584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5541963" y="1983287"/>
              <a:ext cx="0" cy="1584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8043863" y="1983287"/>
              <a:ext cx="0" cy="1584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2319338" y="3258050"/>
              <a:ext cx="136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2319338" y="2919912"/>
              <a:ext cx="136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2725738" y="2919912"/>
              <a:ext cx="0" cy="325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242888" y="1978525"/>
              <a:ext cx="1362075" cy="157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dirty="0"/>
                <a:t>N47PL</a:t>
              </a:r>
              <a:endParaRPr lang="en-US" altLang="en-US" sz="1800" dirty="0"/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1800" dirty="0"/>
                <a:t>LJ24/L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1800" dirty="0"/>
                <a:t>T450   G450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1800" dirty="0"/>
                <a:t>      02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en-US" sz="2000" dirty="0"/>
                <a:t>131</a:t>
              </a:r>
              <a:r>
                <a:rPr lang="en-US" altLang="en-US" sz="1800" dirty="0"/>
                <a:t>     03</a:t>
              </a:r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2473325" y="3340600"/>
              <a:ext cx="452438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KSRE</a:t>
              </a:r>
            </a:p>
          </p:txBody>
        </p:sp>
        <p:sp>
          <p:nvSpPr>
            <p:cNvPr id="23567" name="Rectangle 15"/>
            <p:cNvSpPr>
              <a:spLocks noChangeArrowheads="1"/>
            </p:cNvSpPr>
            <p:nvPr/>
          </p:nvSpPr>
          <p:spPr bwMode="auto">
            <a:xfrm>
              <a:off x="2962275" y="2205537"/>
              <a:ext cx="30162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20</a:t>
              </a:r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>
              <a:off x="2549525" y="2489700"/>
              <a:ext cx="301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15</a:t>
              </a:r>
            </a:p>
          </p:txBody>
        </p:sp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1566863" y="2022975"/>
              <a:ext cx="8064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OKC</a:t>
              </a:r>
            </a:p>
            <a:p>
              <a:pPr eaLnBrk="1" hangingPunct="1">
                <a:buFontTx/>
                <a:buChar char="•"/>
              </a:pPr>
              <a:endParaRPr lang="en-US" altLang="en-US" sz="1800" dirty="0"/>
            </a:p>
            <a:p>
              <a:pPr eaLnBrk="1" hangingPunct="1"/>
              <a:r>
                <a:rPr lang="en-US" altLang="en-US" sz="1800" dirty="0"/>
                <a:t>1509</a:t>
              </a:r>
            </a:p>
          </p:txBody>
        </p:sp>
        <p:sp>
          <p:nvSpPr>
            <p:cNvPr id="23570" name="Rectangle 18"/>
            <p:cNvSpPr>
              <a:spLocks noChangeArrowheads="1"/>
            </p:cNvSpPr>
            <p:nvPr/>
          </p:nvSpPr>
          <p:spPr bwMode="auto">
            <a:xfrm>
              <a:off x="3813175" y="2084887"/>
              <a:ext cx="4349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130</a:t>
              </a:r>
            </a:p>
          </p:txBody>
        </p: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>
              <a:off x="8193088" y="3075487"/>
              <a:ext cx="558800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800" i="1"/>
                <a:t>APCH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800" i="1"/>
                <a:t>1513</a:t>
              </a:r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auto">
            <a:xfrm>
              <a:off x="3368675" y="2154737"/>
              <a:ext cx="255588" cy="665163"/>
            </a:xfrm>
            <a:custGeom>
              <a:avLst/>
              <a:gdLst>
                <a:gd name="T0" fmla="*/ 2147483647 w 161"/>
                <a:gd name="T1" fmla="*/ 0 h 419"/>
                <a:gd name="T2" fmla="*/ 2147483647 w 161"/>
                <a:gd name="T3" fmla="*/ 2147483647 h 419"/>
                <a:gd name="T4" fmla="*/ 0 w 161"/>
                <a:gd name="T5" fmla="*/ 2147483647 h 419"/>
                <a:gd name="T6" fmla="*/ 0 w 161"/>
                <a:gd name="T7" fmla="*/ 2147483647 h 419"/>
                <a:gd name="T8" fmla="*/ 2147483647 w 161"/>
                <a:gd name="T9" fmla="*/ 2147483647 h 419"/>
                <a:gd name="T10" fmla="*/ 2147483647 w 161"/>
                <a:gd name="T11" fmla="*/ 2147483647 h 419"/>
                <a:gd name="T12" fmla="*/ 2147483647 w 161"/>
                <a:gd name="T13" fmla="*/ 2147483647 h 419"/>
                <a:gd name="T14" fmla="*/ 2147483647 w 161"/>
                <a:gd name="T15" fmla="*/ 2147483647 h 419"/>
                <a:gd name="T16" fmla="*/ 2147483647 w 161"/>
                <a:gd name="T17" fmla="*/ 0 h 419"/>
                <a:gd name="T18" fmla="*/ 2147483647 w 161"/>
                <a:gd name="T19" fmla="*/ 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419"/>
                <a:gd name="T32" fmla="*/ 161 w 161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419">
                  <a:moveTo>
                    <a:pt x="63" y="0"/>
                  </a:moveTo>
                  <a:lnTo>
                    <a:pt x="63" y="333"/>
                  </a:lnTo>
                  <a:lnTo>
                    <a:pt x="0" y="251"/>
                  </a:lnTo>
                  <a:lnTo>
                    <a:pt x="0" y="316"/>
                  </a:lnTo>
                  <a:lnTo>
                    <a:pt x="80" y="418"/>
                  </a:lnTo>
                  <a:lnTo>
                    <a:pt x="160" y="316"/>
                  </a:lnTo>
                  <a:lnTo>
                    <a:pt x="160" y="251"/>
                  </a:lnTo>
                  <a:lnTo>
                    <a:pt x="96" y="333"/>
                  </a:lnTo>
                  <a:lnTo>
                    <a:pt x="96" y="0"/>
                  </a:lnTo>
                  <a:lnTo>
                    <a:pt x="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Oval 21"/>
            <p:cNvSpPr>
              <a:spLocks noChangeArrowheads="1"/>
            </p:cNvSpPr>
            <p:nvPr/>
          </p:nvSpPr>
          <p:spPr bwMode="auto">
            <a:xfrm>
              <a:off x="2852738" y="2194425"/>
              <a:ext cx="471487" cy="261937"/>
            </a:xfrm>
            <a:prstGeom prst="ellips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23574" name="Rectangle 22"/>
            <p:cNvSpPr>
              <a:spLocks noChangeArrowheads="1"/>
            </p:cNvSpPr>
            <p:nvPr/>
          </p:nvSpPr>
          <p:spPr bwMode="auto">
            <a:xfrm>
              <a:off x="8232775" y="2075362"/>
              <a:ext cx="39211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33"/>
                  </a:solidFill>
                </a:rPr>
                <a:t>APCH</a:t>
              </a:r>
            </a:p>
          </p:txBody>
        </p:sp>
        <p:sp>
          <p:nvSpPr>
            <p:cNvPr id="23575" name="Oval 23"/>
            <p:cNvSpPr>
              <a:spLocks noChangeArrowheads="1"/>
            </p:cNvSpPr>
            <p:nvPr/>
          </p:nvSpPr>
          <p:spPr bwMode="auto">
            <a:xfrm>
              <a:off x="8105775" y="2029325"/>
              <a:ext cx="760413" cy="309562"/>
            </a:xfrm>
            <a:prstGeom prst="ellips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23577" name="Rectangle 25"/>
            <p:cNvSpPr>
              <a:spLocks noChangeArrowheads="1"/>
            </p:cNvSpPr>
            <p:nvPr/>
          </p:nvSpPr>
          <p:spPr bwMode="auto">
            <a:xfrm>
              <a:off x="2400300" y="2988175"/>
              <a:ext cx="3016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20</a:t>
              </a:r>
            </a:p>
          </p:txBody>
        </p:sp>
        <p:sp>
          <p:nvSpPr>
            <p:cNvPr id="23578" name="Rectangle 26"/>
            <p:cNvSpPr>
              <a:spLocks noChangeArrowheads="1"/>
            </p:cNvSpPr>
            <p:nvPr/>
          </p:nvSpPr>
          <p:spPr bwMode="auto">
            <a:xfrm>
              <a:off x="8197850" y="2348412"/>
              <a:ext cx="54292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3737</a:t>
              </a:r>
            </a:p>
          </p:txBody>
        </p:sp>
        <p:sp>
          <p:nvSpPr>
            <p:cNvPr id="23579" name="Rectangle 27"/>
            <p:cNvSpPr>
              <a:spLocks noChangeArrowheads="1"/>
            </p:cNvSpPr>
            <p:nvPr/>
          </p:nvSpPr>
          <p:spPr bwMode="auto">
            <a:xfrm>
              <a:off x="5689600" y="3300912"/>
              <a:ext cx="55880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/>
                <a:t>CTL</a:t>
              </a:r>
            </a:p>
          </p:txBody>
        </p:sp>
        <p:sp>
          <p:nvSpPr>
            <p:cNvPr id="23580" name="Rectangle 29"/>
            <p:cNvSpPr>
              <a:spLocks noChangeArrowheads="1"/>
            </p:cNvSpPr>
            <p:nvPr/>
          </p:nvSpPr>
          <p:spPr bwMode="auto">
            <a:xfrm>
              <a:off x="5664200" y="2083300"/>
              <a:ext cx="2360613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KOKC  OKC KSRE</a:t>
              </a:r>
              <a:br>
                <a:rPr lang="en-US" altLang="en-US" sz="1800" dirty="0"/>
              </a:br>
              <a:endParaRPr lang="en-US" altLang="en-US" sz="1800" dirty="0"/>
            </a:p>
          </p:txBody>
        </p:sp>
        <p:sp>
          <p:nvSpPr>
            <p:cNvPr id="23581" name="Freeform 30"/>
            <p:cNvSpPr>
              <a:spLocks/>
            </p:cNvSpPr>
            <p:nvPr/>
          </p:nvSpPr>
          <p:spPr bwMode="auto">
            <a:xfrm>
              <a:off x="4213225" y="2086475"/>
              <a:ext cx="185738" cy="212725"/>
            </a:xfrm>
            <a:custGeom>
              <a:avLst/>
              <a:gdLst>
                <a:gd name="T0" fmla="*/ 0 w 117"/>
                <a:gd name="T1" fmla="*/ 2147483647 h 134"/>
                <a:gd name="T2" fmla="*/ 2147483647 w 117"/>
                <a:gd name="T3" fmla="*/ 2147483647 h 134"/>
                <a:gd name="T4" fmla="*/ 2147483647 w 117"/>
                <a:gd name="T5" fmla="*/ 0 h 134"/>
                <a:gd name="T6" fmla="*/ 0 60000 65536"/>
                <a:gd name="T7" fmla="*/ 0 60000 65536"/>
                <a:gd name="T8" fmla="*/ 0 60000 65536"/>
                <a:gd name="T9" fmla="*/ 0 w 117"/>
                <a:gd name="T10" fmla="*/ 0 h 134"/>
                <a:gd name="T11" fmla="*/ 117 w 117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" h="134">
                  <a:moveTo>
                    <a:pt x="0" y="56"/>
                  </a:moveTo>
                  <a:lnTo>
                    <a:pt x="38" y="133"/>
                  </a:lnTo>
                  <a:lnTo>
                    <a:pt x="1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31"/>
            <p:cNvSpPr>
              <a:spLocks noChangeArrowheads="1"/>
            </p:cNvSpPr>
            <p:nvPr/>
          </p:nvSpPr>
          <p:spPr bwMode="auto">
            <a:xfrm>
              <a:off x="6291263" y="2659562"/>
              <a:ext cx="68103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 New Roman" panose="02020603050405020304" pitchFamily="18" charset="0"/>
                </a:rPr>
                <a:t>C</a:t>
              </a:r>
              <a:r>
                <a:rPr lang="en-US" altLang="en-US" sz="1600" i="1"/>
                <a:t>PT</a:t>
              </a:r>
            </a:p>
          </p:txBody>
        </p:sp>
        <p:sp>
          <p:nvSpPr>
            <p:cNvPr id="23583" name="Arc 32"/>
            <p:cNvSpPr>
              <a:spLocks/>
            </p:cNvSpPr>
            <p:nvPr/>
          </p:nvSpPr>
          <p:spPr bwMode="auto">
            <a:xfrm>
              <a:off x="4451350" y="2191250"/>
              <a:ext cx="228600" cy="8128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none" w="sm" len="sm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Pilot’s Choice of Approach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55448" y="1216152"/>
            <a:ext cx="8008883" cy="490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800" b="1" dirty="0"/>
              <a:t>FSS Location</a:t>
            </a:r>
            <a:endParaRPr lang="en-US" altLang="en-US" sz="28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152400" y="1219090"/>
            <a:ext cx="8008883" cy="166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2800" b="1" dirty="0"/>
              <a:t>VFR Tower Location</a:t>
            </a:r>
            <a:endParaRPr lang="en-US" altLang="en-US" sz="2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84150" y="1975104"/>
            <a:ext cx="8763000" cy="1649411"/>
            <a:chOff x="184150" y="2046288"/>
            <a:chExt cx="8763000" cy="1649411"/>
          </a:xfrm>
        </p:grpSpPr>
        <p:sp>
          <p:nvSpPr>
            <p:cNvPr id="38" name="Freeform 3"/>
            <p:cNvSpPr>
              <a:spLocks/>
            </p:cNvSpPr>
            <p:nvPr/>
          </p:nvSpPr>
          <p:spPr bwMode="auto">
            <a:xfrm>
              <a:off x="184150" y="2046288"/>
              <a:ext cx="8763000" cy="1620837"/>
            </a:xfrm>
            <a:custGeom>
              <a:avLst/>
              <a:gdLst>
                <a:gd name="T0" fmla="*/ 0 w 5520"/>
                <a:gd name="T1" fmla="*/ 2147483647 h 1021"/>
                <a:gd name="T2" fmla="*/ 0 w 5520"/>
                <a:gd name="T3" fmla="*/ 0 h 1021"/>
                <a:gd name="T4" fmla="*/ 2147483647 w 5520"/>
                <a:gd name="T5" fmla="*/ 0 h 1021"/>
                <a:gd name="T6" fmla="*/ 2147483647 w 5520"/>
                <a:gd name="T7" fmla="*/ 2147483647 h 1021"/>
                <a:gd name="T8" fmla="*/ 0 w 5520"/>
                <a:gd name="T9" fmla="*/ 2147483647 h 10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0"/>
                <a:gd name="T16" fmla="*/ 0 h 1021"/>
                <a:gd name="T17" fmla="*/ 5520 w 5520"/>
                <a:gd name="T18" fmla="*/ 1021 h 10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0" h="1021">
                  <a:moveTo>
                    <a:pt x="0" y="1020"/>
                  </a:moveTo>
                  <a:lnTo>
                    <a:pt x="0" y="0"/>
                  </a:lnTo>
                  <a:lnTo>
                    <a:pt x="5519" y="0"/>
                  </a:lnTo>
                  <a:lnTo>
                    <a:pt x="5519" y="1020"/>
                  </a:lnTo>
                  <a:lnTo>
                    <a:pt x="0" y="1020"/>
                  </a:lnTo>
                </a:path>
              </a:pathLst>
            </a:custGeom>
            <a:solidFill>
              <a:srgbClr val="FFFFCC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1493838" y="2065338"/>
              <a:ext cx="0" cy="1565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2309813" y="2065338"/>
              <a:ext cx="0" cy="1584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3689350" y="2065338"/>
              <a:ext cx="0" cy="1584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4845050" y="2065338"/>
              <a:ext cx="0" cy="1584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5541963" y="2065338"/>
              <a:ext cx="0" cy="1584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8043863" y="2065338"/>
              <a:ext cx="0" cy="1584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2319338" y="3340100"/>
              <a:ext cx="136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2319338" y="3001963"/>
              <a:ext cx="136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2725738" y="3001963"/>
              <a:ext cx="0" cy="325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198438" y="2092325"/>
              <a:ext cx="1362075" cy="157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dirty="0"/>
                <a:t>N55LW</a:t>
              </a:r>
              <a:endParaRPr lang="en-US" altLang="en-US" sz="1800" dirty="0"/>
            </a:p>
            <a:p>
              <a:pPr eaLnBrk="1" hangingPunct="1">
                <a:spcBef>
                  <a:spcPct val="30000"/>
                </a:spcBef>
              </a:pPr>
              <a:r>
                <a:rPr lang="en-US" altLang="en-US" sz="1800" dirty="0"/>
                <a:t>C421/G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800" dirty="0"/>
                <a:t>T220   G228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800" dirty="0"/>
                <a:t>      02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en-US" sz="2000" dirty="0"/>
                <a:t>131</a:t>
              </a:r>
              <a:r>
                <a:rPr lang="en-US" altLang="en-US" sz="1800" dirty="0"/>
                <a:t>     01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2473325" y="3379788"/>
              <a:ext cx="668338" cy="315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KMIO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5673725" y="2170113"/>
              <a:ext cx="2403476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KICT  V350 CNU OSW</a:t>
              </a:r>
              <a:br>
                <a:rPr lang="en-US" altLang="en-US" sz="1800" dirty="0"/>
              </a:br>
              <a:r>
                <a:rPr lang="en-US" altLang="en-US" sz="1800" dirty="0"/>
                <a:t>KMIO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2962275" y="2287588"/>
              <a:ext cx="30162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10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2549525" y="2571750"/>
              <a:ext cx="301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17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1514475" y="2151063"/>
              <a:ext cx="5514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OSW</a:t>
              </a:r>
            </a:p>
            <a:p>
              <a:pPr eaLnBrk="1" hangingPunct="1">
                <a:buFontTx/>
                <a:buChar char="•"/>
              </a:pPr>
              <a:endParaRPr lang="en-US" altLang="en-US" sz="1800" dirty="0"/>
            </a:p>
            <a:p>
              <a:pPr eaLnBrk="1" hangingPunct="1"/>
              <a:r>
                <a:rPr lang="en-US" altLang="en-US" sz="1800" dirty="0"/>
                <a:t>1700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3813175" y="2166938"/>
              <a:ext cx="4349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150</a:t>
              </a: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8193088" y="3127375"/>
              <a:ext cx="557212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200" i="1"/>
                <a:t>1720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200" i="1"/>
                <a:t>APCH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200" i="1"/>
                <a:t>1707</a:t>
              </a:r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3368675" y="2236788"/>
              <a:ext cx="255588" cy="665162"/>
            </a:xfrm>
            <a:custGeom>
              <a:avLst/>
              <a:gdLst>
                <a:gd name="T0" fmla="*/ 2147483647 w 161"/>
                <a:gd name="T1" fmla="*/ 0 h 419"/>
                <a:gd name="T2" fmla="*/ 2147483647 w 161"/>
                <a:gd name="T3" fmla="*/ 2147483647 h 419"/>
                <a:gd name="T4" fmla="*/ 0 w 161"/>
                <a:gd name="T5" fmla="*/ 2147483647 h 419"/>
                <a:gd name="T6" fmla="*/ 0 w 161"/>
                <a:gd name="T7" fmla="*/ 2147483647 h 419"/>
                <a:gd name="T8" fmla="*/ 2147483647 w 161"/>
                <a:gd name="T9" fmla="*/ 2147483647 h 419"/>
                <a:gd name="T10" fmla="*/ 2147483647 w 161"/>
                <a:gd name="T11" fmla="*/ 2147483647 h 419"/>
                <a:gd name="T12" fmla="*/ 2147483647 w 161"/>
                <a:gd name="T13" fmla="*/ 2147483647 h 419"/>
                <a:gd name="T14" fmla="*/ 2147483647 w 161"/>
                <a:gd name="T15" fmla="*/ 2147483647 h 419"/>
                <a:gd name="T16" fmla="*/ 2147483647 w 161"/>
                <a:gd name="T17" fmla="*/ 0 h 419"/>
                <a:gd name="T18" fmla="*/ 2147483647 w 161"/>
                <a:gd name="T19" fmla="*/ 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419"/>
                <a:gd name="T32" fmla="*/ 161 w 161"/>
                <a:gd name="T33" fmla="*/ 419 h 4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419">
                  <a:moveTo>
                    <a:pt x="63" y="0"/>
                  </a:moveTo>
                  <a:lnTo>
                    <a:pt x="63" y="333"/>
                  </a:lnTo>
                  <a:lnTo>
                    <a:pt x="0" y="251"/>
                  </a:lnTo>
                  <a:lnTo>
                    <a:pt x="0" y="316"/>
                  </a:lnTo>
                  <a:lnTo>
                    <a:pt x="80" y="418"/>
                  </a:lnTo>
                  <a:lnTo>
                    <a:pt x="160" y="316"/>
                  </a:lnTo>
                  <a:lnTo>
                    <a:pt x="160" y="251"/>
                  </a:lnTo>
                  <a:lnTo>
                    <a:pt x="96" y="333"/>
                  </a:lnTo>
                  <a:lnTo>
                    <a:pt x="96" y="0"/>
                  </a:lnTo>
                  <a:lnTo>
                    <a:pt x="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2852738" y="2276475"/>
              <a:ext cx="471487" cy="261938"/>
            </a:xfrm>
            <a:prstGeom prst="ellips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58" name="Rectangle 23"/>
            <p:cNvSpPr>
              <a:spLocks noChangeArrowheads="1"/>
            </p:cNvSpPr>
            <p:nvPr/>
          </p:nvSpPr>
          <p:spPr bwMode="auto">
            <a:xfrm>
              <a:off x="8232775" y="2146300"/>
              <a:ext cx="62071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APCH</a:t>
              </a:r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8116888" y="2101850"/>
              <a:ext cx="760412" cy="309563"/>
            </a:xfrm>
            <a:prstGeom prst="ellips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5573713" y="3292475"/>
              <a:ext cx="1871662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defTabSz="48387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8387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8387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8387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8387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8387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8387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8387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8387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/>
                <a:t>23NW/1707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2400300" y="3070225"/>
              <a:ext cx="301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10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8255000" y="2446338"/>
              <a:ext cx="508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3737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8613775" y="2741613"/>
              <a:ext cx="242888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4003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400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en-US" sz="1400" i="1">
                  <a:latin typeface="Arial Narrow" panose="020B0606020202030204" pitchFamily="34" charset="0"/>
                </a:rPr>
                <a:t>S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altLang="en-US" sz="1400" i="1">
                  <a:latin typeface="Arial Narrow" panose="020B0606020202030204" pitchFamily="34" charset="0"/>
                </a:rPr>
                <a:t>180</a:t>
              </a:r>
            </a:p>
          </p:txBody>
        </p:sp>
        <p:sp>
          <p:nvSpPr>
            <p:cNvPr id="64" name="Freeform 30"/>
            <p:cNvSpPr>
              <a:spLocks/>
            </p:cNvSpPr>
            <p:nvPr/>
          </p:nvSpPr>
          <p:spPr bwMode="auto">
            <a:xfrm>
              <a:off x="8121650" y="2586038"/>
              <a:ext cx="514350" cy="776287"/>
            </a:xfrm>
            <a:custGeom>
              <a:avLst/>
              <a:gdLst>
                <a:gd name="T0" fmla="*/ 2147483647 w 324"/>
                <a:gd name="T1" fmla="*/ 0 h 489"/>
                <a:gd name="T2" fmla="*/ 2147483647 w 324"/>
                <a:gd name="T3" fmla="*/ 2147483647 h 489"/>
                <a:gd name="T4" fmla="*/ 0 w 324"/>
                <a:gd name="T5" fmla="*/ 2147483647 h 489"/>
                <a:gd name="T6" fmla="*/ 0 60000 65536"/>
                <a:gd name="T7" fmla="*/ 0 60000 65536"/>
                <a:gd name="T8" fmla="*/ 0 60000 65536"/>
                <a:gd name="T9" fmla="*/ 0 w 324"/>
                <a:gd name="T10" fmla="*/ 0 h 489"/>
                <a:gd name="T11" fmla="*/ 324 w 324"/>
                <a:gd name="T12" fmla="*/ 489 h 4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" h="489">
                  <a:moveTo>
                    <a:pt x="323" y="0"/>
                  </a:moveTo>
                  <a:lnTo>
                    <a:pt x="289" y="488"/>
                  </a:lnTo>
                  <a:lnTo>
                    <a:pt x="0" y="8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4237038" y="2168525"/>
              <a:ext cx="185737" cy="212725"/>
            </a:xfrm>
            <a:custGeom>
              <a:avLst/>
              <a:gdLst>
                <a:gd name="T0" fmla="*/ 0 w 117"/>
                <a:gd name="T1" fmla="*/ 2147483647 h 134"/>
                <a:gd name="T2" fmla="*/ 2147483647 w 117"/>
                <a:gd name="T3" fmla="*/ 2147483647 h 134"/>
                <a:gd name="T4" fmla="*/ 2147483647 w 117"/>
                <a:gd name="T5" fmla="*/ 0 h 134"/>
                <a:gd name="T6" fmla="*/ 0 60000 65536"/>
                <a:gd name="T7" fmla="*/ 0 60000 65536"/>
                <a:gd name="T8" fmla="*/ 0 60000 65536"/>
                <a:gd name="T9" fmla="*/ 0 w 117"/>
                <a:gd name="T10" fmla="*/ 0 h 134"/>
                <a:gd name="T11" fmla="*/ 117 w 117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" h="134">
                  <a:moveTo>
                    <a:pt x="0" y="56"/>
                  </a:moveTo>
                  <a:lnTo>
                    <a:pt x="38" y="133"/>
                  </a:lnTo>
                  <a:lnTo>
                    <a:pt x="1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33"/>
            <p:cNvGrpSpPr>
              <a:grpSpLocks/>
            </p:cNvGrpSpPr>
            <p:nvPr/>
          </p:nvGrpSpPr>
          <p:grpSpPr bwMode="auto">
            <a:xfrm>
              <a:off x="8167688" y="2754313"/>
              <a:ext cx="261937" cy="344487"/>
              <a:chOff x="5145" y="1735"/>
              <a:chExt cx="165" cy="217"/>
            </a:xfrm>
          </p:grpSpPr>
          <p:sp>
            <p:nvSpPr>
              <p:cNvPr id="72" name="Line 34"/>
              <p:cNvSpPr>
                <a:spLocks noChangeShapeType="1"/>
              </p:cNvSpPr>
              <p:nvPr/>
            </p:nvSpPr>
            <p:spPr bwMode="auto">
              <a:xfrm flipH="1">
                <a:off x="5145" y="1735"/>
                <a:ext cx="42" cy="21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35"/>
              <p:cNvSpPr>
                <a:spLocks noChangeShapeType="1"/>
              </p:cNvSpPr>
              <p:nvPr/>
            </p:nvSpPr>
            <p:spPr bwMode="auto">
              <a:xfrm flipH="1">
                <a:off x="5268" y="1735"/>
                <a:ext cx="42" cy="21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36"/>
              <p:cNvSpPr>
                <a:spLocks noChangeShapeType="1"/>
              </p:cNvSpPr>
              <p:nvPr/>
            </p:nvSpPr>
            <p:spPr bwMode="auto">
              <a:xfrm>
                <a:off x="5169" y="1843"/>
                <a:ext cx="12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Line 37"/>
            <p:cNvSpPr>
              <a:spLocks noChangeShapeType="1"/>
            </p:cNvSpPr>
            <p:nvPr/>
          </p:nvSpPr>
          <p:spPr bwMode="auto">
            <a:xfrm>
              <a:off x="8439150" y="2919413"/>
              <a:ext cx="125413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38"/>
            <p:cNvSpPr>
              <a:spLocks noChangeArrowheads="1"/>
            </p:cNvSpPr>
            <p:nvPr/>
          </p:nvSpPr>
          <p:spPr bwMode="auto">
            <a:xfrm>
              <a:off x="6291263" y="2741613"/>
              <a:ext cx="6810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 New Roman" panose="02020603050405020304" pitchFamily="18" charset="0"/>
                </a:rPr>
                <a:t>C</a:t>
              </a:r>
              <a:r>
                <a:rPr lang="en-US" altLang="en-US" sz="1600" i="1"/>
                <a:t>PT</a:t>
              </a:r>
            </a:p>
          </p:txBody>
        </p:sp>
        <p:grpSp>
          <p:nvGrpSpPr>
            <p:cNvPr id="69" name="Group 39"/>
            <p:cNvGrpSpPr>
              <a:grpSpLocks/>
            </p:cNvGrpSpPr>
            <p:nvPr/>
          </p:nvGrpSpPr>
          <p:grpSpPr bwMode="auto">
            <a:xfrm>
              <a:off x="4451350" y="2273300"/>
              <a:ext cx="287338" cy="825500"/>
              <a:chOff x="2804" y="1432"/>
              <a:chExt cx="181" cy="520"/>
            </a:xfrm>
          </p:grpSpPr>
          <p:sp>
            <p:nvSpPr>
              <p:cNvPr id="70" name="Arc 40"/>
              <p:cNvSpPr>
                <a:spLocks/>
              </p:cNvSpPr>
              <p:nvPr/>
            </p:nvSpPr>
            <p:spPr bwMode="auto">
              <a:xfrm>
                <a:off x="2804" y="1432"/>
                <a:ext cx="144" cy="5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41"/>
              <p:cNvSpPr>
                <a:spLocks/>
              </p:cNvSpPr>
              <p:nvPr/>
            </p:nvSpPr>
            <p:spPr bwMode="auto">
              <a:xfrm>
                <a:off x="2901" y="1861"/>
                <a:ext cx="84" cy="91"/>
              </a:xfrm>
              <a:custGeom>
                <a:avLst/>
                <a:gdLst>
                  <a:gd name="T0" fmla="*/ 0 w 84"/>
                  <a:gd name="T1" fmla="*/ 0 h 91"/>
                  <a:gd name="T2" fmla="*/ 49 w 84"/>
                  <a:gd name="T3" fmla="*/ 90 h 91"/>
                  <a:gd name="T4" fmla="*/ 83 w 84"/>
                  <a:gd name="T5" fmla="*/ 0 h 91"/>
                  <a:gd name="T6" fmla="*/ 0 60000 65536"/>
                  <a:gd name="T7" fmla="*/ 0 60000 65536"/>
                  <a:gd name="T8" fmla="*/ 0 60000 65536"/>
                  <a:gd name="T9" fmla="*/ 0 w 84"/>
                  <a:gd name="T10" fmla="*/ 0 h 91"/>
                  <a:gd name="T11" fmla="*/ 84 w 84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" h="91">
                    <a:moveTo>
                      <a:pt x="0" y="0"/>
                    </a:moveTo>
                    <a:lnTo>
                      <a:pt x="49" y="90"/>
                    </a:lnTo>
                    <a:lnTo>
                      <a:pt x="83" y="0"/>
                    </a:lnTo>
                  </a:path>
                </a:pathLst>
              </a:custGeom>
              <a:noFill/>
              <a:ln w="28575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347472" y="4013126"/>
            <a:ext cx="8723312" cy="138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“NOVEMBER FIVE </a:t>
            </a:r>
            <a:r>
              <a:rPr lang="en-US" altLang="en-US" sz="2800" b="1" dirty="0" err="1"/>
              <a:t>FIVE</a:t>
            </a:r>
            <a:r>
              <a:rPr lang="en-US" altLang="en-US" sz="2800" b="1" dirty="0"/>
              <a:t> LIMA WHISKEY, CLEARED APPROACH MIAMI AIRPORT, CONTACT MIAMI RADIO PROCEDURE TURN.” </a:t>
            </a:r>
          </a:p>
        </p:txBody>
      </p:sp>
    </p:spTree>
    <p:extLst>
      <p:ext uri="{BB962C8B-B14F-4D97-AF65-F5344CB8AC3E}">
        <p14:creationId xmlns:p14="http://schemas.microsoft.com/office/powerpoint/2010/main" val="4476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/>
      <p:bldP spid="35" grpId="0"/>
      <p:bldP spid="36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197864"/>
            <a:ext cx="8237220" cy="4391025"/>
          </a:xfrm>
        </p:spPr>
        <p:txBody>
          <a:bodyPr/>
          <a:lstStyle/>
          <a:p>
            <a:pPr marL="45720" indent="0">
              <a:buNone/>
            </a:pPr>
            <a:r>
              <a:rPr lang="en-US" sz="2530" dirty="0"/>
              <a:t>INSTRUMENT APPROACH PROCEDURE (IAP) -       A series of predetermined maneuvers for the orderly transfer of an aircraft under instrument flight conditions from the beginning of the initial approach to a landing or to a point from which a landing may be made visually.  It is prescribed and approved for a specific airport by competent authority.</a:t>
            </a:r>
          </a:p>
          <a:p>
            <a:pPr marL="320040" lvl="1">
              <a:buChar char="•"/>
            </a:pPr>
            <a:r>
              <a:rPr lang="en-US" sz="2530" dirty="0"/>
              <a:t>IAP Types</a:t>
            </a:r>
          </a:p>
          <a:p>
            <a:pPr lvl="1"/>
            <a:r>
              <a:rPr lang="en-US" sz="2200" dirty="0"/>
              <a:t>U.S. Civil Standard Instrument Approach</a:t>
            </a:r>
          </a:p>
          <a:p>
            <a:pPr lvl="1"/>
            <a:r>
              <a:rPr lang="en-US" sz="2200" dirty="0"/>
              <a:t>U.S. Military Standard Instrument Approach</a:t>
            </a:r>
          </a:p>
          <a:p>
            <a:pPr lvl="1"/>
            <a:r>
              <a:rPr lang="en-US" sz="2200" dirty="0"/>
              <a:t>Special Instrument Approach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51" y="630000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reeform 3"/>
          <p:cNvSpPr>
            <a:spLocks/>
          </p:cNvSpPr>
          <p:nvPr/>
        </p:nvSpPr>
        <p:spPr bwMode="auto">
          <a:xfrm>
            <a:off x="184150" y="1742539"/>
            <a:ext cx="8763000" cy="1620838"/>
          </a:xfrm>
          <a:custGeom>
            <a:avLst/>
            <a:gdLst>
              <a:gd name="T0" fmla="*/ 0 w 5520"/>
              <a:gd name="T1" fmla="*/ 2147483647 h 1021"/>
              <a:gd name="T2" fmla="*/ 0 w 5520"/>
              <a:gd name="T3" fmla="*/ 0 h 1021"/>
              <a:gd name="T4" fmla="*/ 2147483647 w 5520"/>
              <a:gd name="T5" fmla="*/ 0 h 1021"/>
              <a:gd name="T6" fmla="*/ 2147483647 w 5520"/>
              <a:gd name="T7" fmla="*/ 2147483647 h 1021"/>
              <a:gd name="T8" fmla="*/ 0 w 5520"/>
              <a:gd name="T9" fmla="*/ 2147483647 h 10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20"/>
              <a:gd name="T16" fmla="*/ 0 h 1021"/>
              <a:gd name="T17" fmla="*/ 5520 w 5520"/>
              <a:gd name="T18" fmla="*/ 1021 h 10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20" h="1021">
                <a:moveTo>
                  <a:pt x="0" y="1020"/>
                </a:moveTo>
                <a:lnTo>
                  <a:pt x="0" y="0"/>
                </a:lnTo>
                <a:lnTo>
                  <a:pt x="5519" y="0"/>
                </a:lnTo>
                <a:lnTo>
                  <a:pt x="5519" y="1020"/>
                </a:lnTo>
                <a:lnTo>
                  <a:pt x="0" y="1020"/>
                </a:lnTo>
              </a:path>
            </a:pathLst>
          </a:custGeom>
          <a:solidFill>
            <a:srgbClr val="FFFFCC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560513" y="1761589"/>
            <a:ext cx="0" cy="156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309813" y="1761589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689350" y="1761589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845050" y="1761589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541963" y="1761589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8043863" y="1761589"/>
            <a:ext cx="0" cy="158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2319338" y="3036352"/>
            <a:ext cx="136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2319338" y="2698214"/>
            <a:ext cx="136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2725738" y="2698214"/>
            <a:ext cx="0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42888" y="1801277"/>
            <a:ext cx="13620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dirty="0"/>
              <a:t>RCH215</a:t>
            </a:r>
            <a:endParaRPr lang="en-US" altLang="en-US" sz="1800" dirty="0"/>
          </a:p>
          <a:p>
            <a:pPr eaLnBrk="1" hangingPunct="1">
              <a:spcBef>
                <a:spcPct val="30000"/>
              </a:spcBef>
            </a:pPr>
            <a:r>
              <a:rPr lang="en-US" altLang="en-US" sz="1800" dirty="0"/>
              <a:t>H/C17/L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T420   G454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      02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000" dirty="0"/>
              <a:t>421</a:t>
            </a:r>
            <a:r>
              <a:rPr lang="en-US" altLang="en-US" sz="1800" dirty="0"/>
              <a:t>     03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473325" y="3091913"/>
            <a:ext cx="8509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KCQB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673726" y="1866363"/>
            <a:ext cx="23177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KOKC  OKC V14</a:t>
            </a:r>
            <a:br>
              <a:rPr lang="en-US" altLang="en-US" sz="1800" dirty="0"/>
            </a:br>
            <a:r>
              <a:rPr lang="en-US" altLang="en-US" sz="1800" dirty="0"/>
              <a:t>TOTES KCQB/1625 </a:t>
            </a:r>
            <a:br>
              <a:rPr lang="en-US" altLang="en-US" sz="1800" dirty="0"/>
            </a:br>
            <a:endParaRPr lang="en-US" altLang="en-US" sz="1800" dirty="0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2962275" y="1983839"/>
            <a:ext cx="301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30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2549525" y="2268002"/>
            <a:ext cx="3016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16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1566863" y="1801277"/>
            <a:ext cx="698909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OKC</a:t>
            </a:r>
          </a:p>
          <a:p>
            <a:pPr eaLnBrk="1" hangingPunct="1">
              <a:buFontTx/>
              <a:buChar char="•"/>
            </a:pPr>
            <a:endParaRPr lang="en-US" altLang="en-US" sz="1800" dirty="0"/>
          </a:p>
          <a:p>
            <a:pPr eaLnBrk="1" hangingPunct="1"/>
            <a:r>
              <a:rPr lang="en-US" altLang="en-US" sz="1800" dirty="0"/>
              <a:t>1605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813175" y="1863189"/>
            <a:ext cx="2857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90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8193088" y="2729964"/>
            <a:ext cx="5588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1800" i="1"/>
              <a:t>APCH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800" i="1"/>
              <a:t>1620</a:t>
            </a:r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3368675" y="1933039"/>
            <a:ext cx="255588" cy="665163"/>
          </a:xfrm>
          <a:custGeom>
            <a:avLst/>
            <a:gdLst>
              <a:gd name="T0" fmla="*/ 2147483647 w 161"/>
              <a:gd name="T1" fmla="*/ 0 h 419"/>
              <a:gd name="T2" fmla="*/ 2147483647 w 161"/>
              <a:gd name="T3" fmla="*/ 2147483647 h 419"/>
              <a:gd name="T4" fmla="*/ 0 w 161"/>
              <a:gd name="T5" fmla="*/ 2147483647 h 419"/>
              <a:gd name="T6" fmla="*/ 0 w 161"/>
              <a:gd name="T7" fmla="*/ 2147483647 h 419"/>
              <a:gd name="T8" fmla="*/ 2147483647 w 161"/>
              <a:gd name="T9" fmla="*/ 2147483647 h 419"/>
              <a:gd name="T10" fmla="*/ 2147483647 w 161"/>
              <a:gd name="T11" fmla="*/ 2147483647 h 419"/>
              <a:gd name="T12" fmla="*/ 2147483647 w 161"/>
              <a:gd name="T13" fmla="*/ 2147483647 h 419"/>
              <a:gd name="T14" fmla="*/ 2147483647 w 161"/>
              <a:gd name="T15" fmla="*/ 2147483647 h 419"/>
              <a:gd name="T16" fmla="*/ 2147483647 w 161"/>
              <a:gd name="T17" fmla="*/ 0 h 419"/>
              <a:gd name="T18" fmla="*/ 2147483647 w 161"/>
              <a:gd name="T19" fmla="*/ 0 h 4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1"/>
              <a:gd name="T31" fmla="*/ 0 h 419"/>
              <a:gd name="T32" fmla="*/ 161 w 161"/>
              <a:gd name="T33" fmla="*/ 419 h 4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1" h="419">
                <a:moveTo>
                  <a:pt x="63" y="0"/>
                </a:moveTo>
                <a:lnTo>
                  <a:pt x="63" y="333"/>
                </a:lnTo>
                <a:lnTo>
                  <a:pt x="0" y="251"/>
                </a:lnTo>
                <a:lnTo>
                  <a:pt x="0" y="316"/>
                </a:lnTo>
                <a:lnTo>
                  <a:pt x="80" y="418"/>
                </a:lnTo>
                <a:lnTo>
                  <a:pt x="160" y="316"/>
                </a:lnTo>
                <a:lnTo>
                  <a:pt x="160" y="251"/>
                </a:lnTo>
                <a:lnTo>
                  <a:pt x="96" y="333"/>
                </a:lnTo>
                <a:lnTo>
                  <a:pt x="96" y="0"/>
                </a:lnTo>
                <a:lnTo>
                  <a:pt x="63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2852738" y="1972727"/>
            <a:ext cx="471487" cy="261937"/>
          </a:xfrm>
          <a:prstGeom prst="ellipse">
            <a:avLst/>
          </a:prstGeom>
          <a:noFill/>
          <a:ln w="25400">
            <a:solidFill>
              <a:srgbClr val="FF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8232775" y="1853664"/>
            <a:ext cx="6096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APCH</a:t>
            </a:r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8105775" y="1807627"/>
            <a:ext cx="760413" cy="309562"/>
          </a:xfrm>
          <a:prstGeom prst="ellipse">
            <a:avLst/>
          </a:prstGeom>
          <a:noFill/>
          <a:ln w="25400">
            <a:solidFill>
              <a:srgbClr val="FF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304800" y="3552326"/>
            <a:ext cx="8509000" cy="23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tabLst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“REACH TWO ONE FIVE CLEARED:</a:t>
            </a:r>
          </a:p>
          <a:p>
            <a:pPr eaLnBrk="1" hangingPunct="1"/>
            <a:r>
              <a:rPr lang="en-US" altLang="en-US" b="1" dirty="0"/>
              <a:t>	V-O-R APPROACH.”</a:t>
            </a:r>
          </a:p>
          <a:p>
            <a:pPr eaLnBrk="1" hangingPunct="1"/>
            <a:r>
              <a:rPr lang="en-US" altLang="en-US" b="1" dirty="0"/>
              <a:t>	I-L-S RUNWAY THREE SIX APPROACH.”</a:t>
            </a:r>
          </a:p>
          <a:p>
            <a:pPr eaLnBrk="1" hangingPunct="1"/>
            <a:r>
              <a:rPr lang="en-US" altLang="en-US" b="1" dirty="0"/>
              <a:t>	TACAN APPROACH.”</a:t>
            </a:r>
          </a:p>
          <a:p>
            <a:pPr eaLnBrk="1" hangingPunct="1"/>
            <a:r>
              <a:rPr lang="en-US" altLang="en-US" b="1" dirty="0"/>
              <a:t>	A-D-F APPROACH.”</a:t>
            </a:r>
          </a:p>
          <a:p>
            <a:pPr eaLnBrk="1" hangingPunct="1"/>
            <a:r>
              <a:rPr lang="en-US" altLang="en-US" b="1" dirty="0"/>
              <a:t>	R-NAV APPROACH.”</a:t>
            </a:r>
            <a:endParaRPr lang="en-US" altLang="en-US" dirty="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2400300" y="2766477"/>
            <a:ext cx="3016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30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8197850" y="2126714"/>
            <a:ext cx="5429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5526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5689600" y="3079214"/>
            <a:ext cx="558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30W/1620</a:t>
            </a:r>
          </a:p>
        </p:txBody>
      </p:sp>
      <p:sp>
        <p:nvSpPr>
          <p:cNvPr id="24605" name="Freeform 30"/>
          <p:cNvSpPr>
            <a:spLocks/>
          </p:cNvSpPr>
          <p:nvPr/>
        </p:nvSpPr>
        <p:spPr bwMode="auto">
          <a:xfrm>
            <a:off x="4121150" y="1864777"/>
            <a:ext cx="185738" cy="212725"/>
          </a:xfrm>
          <a:custGeom>
            <a:avLst/>
            <a:gdLst>
              <a:gd name="T0" fmla="*/ 0 w 117"/>
              <a:gd name="T1" fmla="*/ 2147483647 h 134"/>
              <a:gd name="T2" fmla="*/ 2147483647 w 117"/>
              <a:gd name="T3" fmla="*/ 2147483647 h 134"/>
              <a:gd name="T4" fmla="*/ 2147483647 w 117"/>
              <a:gd name="T5" fmla="*/ 0 h 134"/>
              <a:gd name="T6" fmla="*/ 0 60000 65536"/>
              <a:gd name="T7" fmla="*/ 0 60000 65536"/>
              <a:gd name="T8" fmla="*/ 0 60000 65536"/>
              <a:gd name="T9" fmla="*/ 0 w 117"/>
              <a:gd name="T10" fmla="*/ 0 h 134"/>
              <a:gd name="T11" fmla="*/ 117 w 117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" h="134">
                <a:moveTo>
                  <a:pt x="0" y="56"/>
                </a:moveTo>
                <a:lnTo>
                  <a:pt x="38" y="133"/>
                </a:lnTo>
                <a:lnTo>
                  <a:pt x="1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28625" y="347472"/>
            <a:ext cx="8472488" cy="12130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Phraseology for Various Types of Approaches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an IFR aircraft intends to land at an airport not served by a tower or FSS, approve a change to advisory frequency when you no longer require direct communications</a:t>
            </a:r>
          </a:p>
          <a:p>
            <a:pPr lvl="1"/>
            <a:r>
              <a:rPr lang="en-US" dirty="0"/>
              <a:t>Permits the aircraft to receive timely local airport traffic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Communications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39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Aircraft on an Unpublished Route </a:t>
            </a: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2701925" y="3127375"/>
            <a:ext cx="0" cy="270510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Freeform 6"/>
          <p:cNvSpPr>
            <a:spLocks/>
          </p:cNvSpPr>
          <p:nvPr/>
        </p:nvSpPr>
        <p:spPr bwMode="auto">
          <a:xfrm>
            <a:off x="1081088" y="1412875"/>
            <a:ext cx="5561012" cy="1662113"/>
          </a:xfrm>
          <a:custGeom>
            <a:avLst/>
            <a:gdLst>
              <a:gd name="T0" fmla="*/ 0 w 2990"/>
              <a:gd name="T1" fmla="*/ 0 h 990"/>
              <a:gd name="T2" fmla="*/ 2147483647 w 2990"/>
              <a:gd name="T3" fmla="*/ 2147483647 h 990"/>
              <a:gd name="T4" fmla="*/ 2147483647 w 2990"/>
              <a:gd name="T5" fmla="*/ 2147483647 h 990"/>
              <a:gd name="T6" fmla="*/ 0 60000 65536"/>
              <a:gd name="T7" fmla="*/ 0 60000 65536"/>
              <a:gd name="T8" fmla="*/ 0 60000 65536"/>
              <a:gd name="T9" fmla="*/ 0 w 2990"/>
              <a:gd name="T10" fmla="*/ 0 h 990"/>
              <a:gd name="T11" fmla="*/ 2990 w 2990"/>
              <a:gd name="T12" fmla="*/ 990 h 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90" h="990">
                <a:moveTo>
                  <a:pt x="0" y="0"/>
                </a:moveTo>
                <a:lnTo>
                  <a:pt x="895" y="989"/>
                </a:lnTo>
                <a:lnTo>
                  <a:pt x="2989" y="989"/>
                </a:lnTo>
              </a:path>
            </a:pathLst>
          </a:custGeom>
          <a:noFill/>
          <a:ln w="25400" cap="rnd">
            <a:solidFill>
              <a:srgbClr val="00206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4668838" y="4154534"/>
            <a:ext cx="1304057" cy="1549354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317625" y="1263650"/>
            <a:ext cx="8763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00" b="1"/>
              <a:t>V40</a:t>
            </a: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1538288" y="2874963"/>
            <a:ext cx="9921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00" b="1"/>
              <a:t>ABC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68463" y="5173663"/>
            <a:ext cx="8763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00" b="1"/>
              <a:t>V23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532438" y="2508250"/>
            <a:ext cx="8763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00" b="1"/>
              <a:t>V68</a:t>
            </a: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3201988" y="3349625"/>
            <a:ext cx="2061462" cy="53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00" b="1" dirty="0"/>
              <a:t>4,000’ PEAK</a:t>
            </a: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6489700" y="4408488"/>
            <a:ext cx="2149627" cy="53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00" b="1" dirty="0"/>
              <a:t>N1 @ 10,000’</a:t>
            </a:r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4366419" y="1273879"/>
            <a:ext cx="22399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25" tIns="87312" rIns="174625" bIns="87312">
            <a:spAutoFit/>
          </a:bodyPr>
          <a:lstStyle>
            <a:lvl1pPr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3004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30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300" b="1" dirty="0"/>
              <a:t>APPROACH</a:t>
            </a:r>
          </a:p>
          <a:p>
            <a:pPr algn="ctr" eaLnBrk="1" hangingPunct="1"/>
            <a:r>
              <a:rPr lang="en-US" altLang="en-US" sz="2300" b="1" dirty="0"/>
              <a:t>PROCEDURE</a:t>
            </a:r>
          </a:p>
        </p:txBody>
      </p:sp>
      <p:sp>
        <p:nvSpPr>
          <p:cNvPr id="26639" name="Freeform 18"/>
          <p:cNvSpPr>
            <a:spLocks/>
          </p:cNvSpPr>
          <p:nvPr/>
        </p:nvSpPr>
        <p:spPr bwMode="black">
          <a:xfrm>
            <a:off x="4668838" y="4413250"/>
            <a:ext cx="1635125" cy="1592263"/>
          </a:xfrm>
          <a:custGeom>
            <a:avLst/>
            <a:gdLst>
              <a:gd name="T0" fmla="*/ 2147483647 w 986"/>
              <a:gd name="T1" fmla="*/ 2147483647 h 959"/>
              <a:gd name="T2" fmla="*/ 2147483647 w 986"/>
              <a:gd name="T3" fmla="*/ 2147483647 h 959"/>
              <a:gd name="T4" fmla="*/ 2147483647 w 986"/>
              <a:gd name="T5" fmla="*/ 2147483647 h 959"/>
              <a:gd name="T6" fmla="*/ 2147483647 w 986"/>
              <a:gd name="T7" fmla="*/ 2147483647 h 959"/>
              <a:gd name="T8" fmla="*/ 2147483647 w 986"/>
              <a:gd name="T9" fmla="*/ 2147483647 h 959"/>
              <a:gd name="T10" fmla="*/ 2147483647 w 986"/>
              <a:gd name="T11" fmla="*/ 2147483647 h 959"/>
              <a:gd name="T12" fmla="*/ 2147483647 w 986"/>
              <a:gd name="T13" fmla="*/ 2147483647 h 959"/>
              <a:gd name="T14" fmla="*/ 2147483647 w 986"/>
              <a:gd name="T15" fmla="*/ 2147483647 h 959"/>
              <a:gd name="T16" fmla="*/ 2147483647 w 986"/>
              <a:gd name="T17" fmla="*/ 2147483647 h 959"/>
              <a:gd name="T18" fmla="*/ 2147483647 w 986"/>
              <a:gd name="T19" fmla="*/ 2147483647 h 959"/>
              <a:gd name="T20" fmla="*/ 2147483647 w 986"/>
              <a:gd name="T21" fmla="*/ 2147483647 h 959"/>
              <a:gd name="T22" fmla="*/ 2147483647 w 986"/>
              <a:gd name="T23" fmla="*/ 2147483647 h 959"/>
              <a:gd name="T24" fmla="*/ 2147483647 w 986"/>
              <a:gd name="T25" fmla="*/ 2147483647 h 959"/>
              <a:gd name="T26" fmla="*/ 2147483647 w 986"/>
              <a:gd name="T27" fmla="*/ 2147483647 h 959"/>
              <a:gd name="T28" fmla="*/ 2147483647 w 986"/>
              <a:gd name="T29" fmla="*/ 2147483647 h 959"/>
              <a:gd name="T30" fmla="*/ 2147483647 w 986"/>
              <a:gd name="T31" fmla="*/ 2147483647 h 959"/>
              <a:gd name="T32" fmla="*/ 2147483647 w 986"/>
              <a:gd name="T33" fmla="*/ 2147483647 h 959"/>
              <a:gd name="T34" fmla="*/ 2147483647 w 986"/>
              <a:gd name="T35" fmla="*/ 2147483647 h 959"/>
              <a:gd name="T36" fmla="*/ 0 w 986"/>
              <a:gd name="T37" fmla="*/ 2147483647 h 959"/>
              <a:gd name="T38" fmla="*/ 2147483647 w 986"/>
              <a:gd name="T39" fmla="*/ 2147483647 h 959"/>
              <a:gd name="T40" fmla="*/ 2147483647 w 986"/>
              <a:gd name="T41" fmla="*/ 2147483647 h 959"/>
              <a:gd name="T42" fmla="*/ 2147483647 w 986"/>
              <a:gd name="T43" fmla="*/ 2147483647 h 959"/>
              <a:gd name="T44" fmla="*/ 2147483647 w 986"/>
              <a:gd name="T45" fmla="*/ 2147483647 h 959"/>
              <a:gd name="T46" fmla="*/ 2147483647 w 986"/>
              <a:gd name="T47" fmla="*/ 2147483647 h 959"/>
              <a:gd name="T48" fmla="*/ 2147483647 w 986"/>
              <a:gd name="T49" fmla="*/ 2147483647 h 959"/>
              <a:gd name="T50" fmla="*/ 2147483647 w 986"/>
              <a:gd name="T51" fmla="*/ 2147483647 h 959"/>
              <a:gd name="T52" fmla="*/ 2147483647 w 986"/>
              <a:gd name="T53" fmla="*/ 2147483647 h 959"/>
              <a:gd name="T54" fmla="*/ 2147483647 w 986"/>
              <a:gd name="T55" fmla="*/ 2147483647 h 959"/>
              <a:gd name="T56" fmla="*/ 2147483647 w 986"/>
              <a:gd name="T57" fmla="*/ 2147483647 h 959"/>
              <a:gd name="T58" fmla="*/ 2147483647 w 986"/>
              <a:gd name="T59" fmla="*/ 2147483647 h 959"/>
              <a:gd name="T60" fmla="*/ 2147483647 w 986"/>
              <a:gd name="T61" fmla="*/ 2147483647 h 959"/>
              <a:gd name="T62" fmla="*/ 2147483647 w 986"/>
              <a:gd name="T63" fmla="*/ 0 h 959"/>
              <a:gd name="T64" fmla="*/ 2147483647 w 986"/>
              <a:gd name="T65" fmla="*/ 2147483647 h 959"/>
              <a:gd name="T66" fmla="*/ 2147483647 w 986"/>
              <a:gd name="T67" fmla="*/ 2147483647 h 959"/>
              <a:gd name="T68" fmla="*/ 2147483647 w 986"/>
              <a:gd name="T69" fmla="*/ 2147483647 h 959"/>
              <a:gd name="T70" fmla="*/ 2147483647 w 986"/>
              <a:gd name="T71" fmla="*/ 2147483647 h 959"/>
              <a:gd name="T72" fmla="*/ 2147483647 w 986"/>
              <a:gd name="T73" fmla="*/ 2147483647 h 959"/>
              <a:gd name="T74" fmla="*/ 2147483647 w 986"/>
              <a:gd name="T75" fmla="*/ 2147483647 h 959"/>
              <a:gd name="T76" fmla="*/ 2147483647 w 986"/>
              <a:gd name="T77" fmla="*/ 2147483647 h 959"/>
              <a:gd name="T78" fmla="*/ 2147483647 w 986"/>
              <a:gd name="T79" fmla="*/ 2147483647 h 959"/>
              <a:gd name="T80" fmla="*/ 2147483647 w 986"/>
              <a:gd name="T81" fmla="*/ 2147483647 h 959"/>
              <a:gd name="T82" fmla="*/ 2147483647 w 986"/>
              <a:gd name="T83" fmla="*/ 2147483647 h 959"/>
              <a:gd name="T84" fmla="*/ 2147483647 w 986"/>
              <a:gd name="T85" fmla="*/ 2147483647 h 959"/>
              <a:gd name="T86" fmla="*/ 2147483647 w 986"/>
              <a:gd name="T87" fmla="*/ 2147483647 h 959"/>
              <a:gd name="T88" fmla="*/ 2147483647 w 986"/>
              <a:gd name="T89" fmla="*/ 2147483647 h 959"/>
              <a:gd name="T90" fmla="*/ 2147483647 w 986"/>
              <a:gd name="T91" fmla="*/ 2147483647 h 959"/>
              <a:gd name="T92" fmla="*/ 2147483647 w 986"/>
              <a:gd name="T93" fmla="*/ 2147483647 h 959"/>
              <a:gd name="T94" fmla="*/ 2147483647 w 986"/>
              <a:gd name="T95" fmla="*/ 2147483647 h 959"/>
              <a:gd name="T96" fmla="*/ 2147483647 w 986"/>
              <a:gd name="T97" fmla="*/ 2147483647 h 959"/>
              <a:gd name="T98" fmla="*/ 2147483647 w 986"/>
              <a:gd name="T99" fmla="*/ 2147483647 h 959"/>
              <a:gd name="T100" fmla="*/ 2147483647 w 986"/>
              <a:gd name="T101" fmla="*/ 2147483647 h 959"/>
              <a:gd name="T102" fmla="*/ 2147483647 w 986"/>
              <a:gd name="T103" fmla="*/ 2147483647 h 95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86"/>
              <a:gd name="T157" fmla="*/ 0 h 959"/>
              <a:gd name="T158" fmla="*/ 986 w 986"/>
              <a:gd name="T159" fmla="*/ 959 h 95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86" h="959">
                <a:moveTo>
                  <a:pt x="848" y="852"/>
                </a:moveTo>
                <a:lnTo>
                  <a:pt x="846" y="849"/>
                </a:lnTo>
                <a:lnTo>
                  <a:pt x="842" y="847"/>
                </a:lnTo>
                <a:lnTo>
                  <a:pt x="834" y="847"/>
                </a:lnTo>
                <a:lnTo>
                  <a:pt x="827" y="851"/>
                </a:lnTo>
                <a:lnTo>
                  <a:pt x="821" y="854"/>
                </a:lnTo>
                <a:lnTo>
                  <a:pt x="684" y="954"/>
                </a:lnTo>
                <a:lnTo>
                  <a:pt x="678" y="957"/>
                </a:lnTo>
                <a:lnTo>
                  <a:pt x="671" y="958"/>
                </a:lnTo>
                <a:lnTo>
                  <a:pt x="666" y="957"/>
                </a:lnTo>
                <a:lnTo>
                  <a:pt x="659" y="952"/>
                </a:lnTo>
                <a:lnTo>
                  <a:pt x="620" y="912"/>
                </a:lnTo>
                <a:lnTo>
                  <a:pt x="617" y="908"/>
                </a:lnTo>
                <a:lnTo>
                  <a:pt x="616" y="904"/>
                </a:lnTo>
                <a:lnTo>
                  <a:pt x="614" y="900"/>
                </a:lnTo>
                <a:lnTo>
                  <a:pt x="615" y="897"/>
                </a:lnTo>
                <a:lnTo>
                  <a:pt x="618" y="890"/>
                </a:lnTo>
                <a:lnTo>
                  <a:pt x="625" y="882"/>
                </a:lnTo>
                <a:lnTo>
                  <a:pt x="741" y="772"/>
                </a:lnTo>
                <a:lnTo>
                  <a:pt x="551" y="586"/>
                </a:lnTo>
                <a:lnTo>
                  <a:pt x="534" y="571"/>
                </a:lnTo>
                <a:lnTo>
                  <a:pt x="527" y="566"/>
                </a:lnTo>
                <a:lnTo>
                  <a:pt x="519" y="563"/>
                </a:lnTo>
                <a:lnTo>
                  <a:pt x="512" y="563"/>
                </a:lnTo>
                <a:lnTo>
                  <a:pt x="505" y="565"/>
                </a:lnTo>
                <a:lnTo>
                  <a:pt x="496" y="568"/>
                </a:lnTo>
                <a:lnTo>
                  <a:pt x="485" y="575"/>
                </a:lnTo>
                <a:lnTo>
                  <a:pt x="98" y="832"/>
                </a:lnTo>
                <a:lnTo>
                  <a:pt x="89" y="837"/>
                </a:lnTo>
                <a:lnTo>
                  <a:pt x="84" y="839"/>
                </a:lnTo>
                <a:lnTo>
                  <a:pt x="80" y="839"/>
                </a:lnTo>
                <a:lnTo>
                  <a:pt x="76" y="838"/>
                </a:lnTo>
                <a:lnTo>
                  <a:pt x="72" y="836"/>
                </a:lnTo>
                <a:lnTo>
                  <a:pt x="64" y="829"/>
                </a:lnTo>
                <a:lnTo>
                  <a:pt x="8" y="775"/>
                </a:lnTo>
                <a:lnTo>
                  <a:pt x="2" y="768"/>
                </a:lnTo>
                <a:lnTo>
                  <a:pt x="1" y="765"/>
                </a:lnTo>
                <a:lnTo>
                  <a:pt x="0" y="761"/>
                </a:lnTo>
                <a:lnTo>
                  <a:pt x="1" y="758"/>
                </a:lnTo>
                <a:lnTo>
                  <a:pt x="2" y="754"/>
                </a:lnTo>
                <a:lnTo>
                  <a:pt x="9" y="746"/>
                </a:lnTo>
                <a:lnTo>
                  <a:pt x="383" y="400"/>
                </a:lnTo>
                <a:lnTo>
                  <a:pt x="346" y="349"/>
                </a:lnTo>
                <a:lnTo>
                  <a:pt x="330" y="327"/>
                </a:lnTo>
                <a:lnTo>
                  <a:pt x="319" y="307"/>
                </a:lnTo>
                <a:lnTo>
                  <a:pt x="310" y="291"/>
                </a:lnTo>
                <a:lnTo>
                  <a:pt x="304" y="277"/>
                </a:lnTo>
                <a:lnTo>
                  <a:pt x="303" y="273"/>
                </a:lnTo>
                <a:lnTo>
                  <a:pt x="302" y="268"/>
                </a:lnTo>
                <a:lnTo>
                  <a:pt x="303" y="264"/>
                </a:lnTo>
                <a:lnTo>
                  <a:pt x="305" y="261"/>
                </a:lnTo>
                <a:lnTo>
                  <a:pt x="364" y="212"/>
                </a:lnTo>
                <a:lnTo>
                  <a:pt x="367" y="210"/>
                </a:lnTo>
                <a:lnTo>
                  <a:pt x="371" y="210"/>
                </a:lnTo>
                <a:lnTo>
                  <a:pt x="375" y="211"/>
                </a:lnTo>
                <a:lnTo>
                  <a:pt x="381" y="213"/>
                </a:lnTo>
                <a:lnTo>
                  <a:pt x="392" y="221"/>
                </a:lnTo>
                <a:lnTo>
                  <a:pt x="407" y="233"/>
                </a:lnTo>
                <a:lnTo>
                  <a:pt x="424" y="249"/>
                </a:lnTo>
                <a:lnTo>
                  <a:pt x="443" y="268"/>
                </a:lnTo>
                <a:lnTo>
                  <a:pt x="486" y="313"/>
                </a:lnTo>
                <a:lnTo>
                  <a:pt x="893" y="7"/>
                </a:lnTo>
                <a:lnTo>
                  <a:pt x="903" y="1"/>
                </a:lnTo>
                <a:lnTo>
                  <a:pt x="906" y="0"/>
                </a:lnTo>
                <a:lnTo>
                  <a:pt x="910" y="0"/>
                </a:lnTo>
                <a:lnTo>
                  <a:pt x="916" y="3"/>
                </a:lnTo>
                <a:lnTo>
                  <a:pt x="922" y="10"/>
                </a:lnTo>
                <a:lnTo>
                  <a:pt x="965" y="75"/>
                </a:lnTo>
                <a:lnTo>
                  <a:pt x="970" y="84"/>
                </a:lnTo>
                <a:lnTo>
                  <a:pt x="972" y="89"/>
                </a:lnTo>
                <a:lnTo>
                  <a:pt x="972" y="93"/>
                </a:lnTo>
                <a:lnTo>
                  <a:pt x="969" y="101"/>
                </a:lnTo>
                <a:lnTo>
                  <a:pt x="963" y="109"/>
                </a:lnTo>
                <a:lnTo>
                  <a:pt x="641" y="445"/>
                </a:lnTo>
                <a:lnTo>
                  <a:pt x="632" y="454"/>
                </a:lnTo>
                <a:lnTo>
                  <a:pt x="627" y="462"/>
                </a:lnTo>
                <a:lnTo>
                  <a:pt x="624" y="469"/>
                </a:lnTo>
                <a:lnTo>
                  <a:pt x="623" y="476"/>
                </a:lnTo>
                <a:lnTo>
                  <a:pt x="625" y="484"/>
                </a:lnTo>
                <a:lnTo>
                  <a:pt x="628" y="492"/>
                </a:lnTo>
                <a:lnTo>
                  <a:pt x="641" y="512"/>
                </a:lnTo>
                <a:lnTo>
                  <a:pt x="790" y="731"/>
                </a:lnTo>
                <a:lnTo>
                  <a:pt x="789" y="731"/>
                </a:lnTo>
                <a:lnTo>
                  <a:pt x="790" y="731"/>
                </a:lnTo>
                <a:lnTo>
                  <a:pt x="917" y="637"/>
                </a:lnTo>
                <a:lnTo>
                  <a:pt x="926" y="632"/>
                </a:lnTo>
                <a:lnTo>
                  <a:pt x="930" y="630"/>
                </a:lnTo>
                <a:lnTo>
                  <a:pt x="934" y="630"/>
                </a:lnTo>
                <a:lnTo>
                  <a:pt x="938" y="630"/>
                </a:lnTo>
                <a:lnTo>
                  <a:pt x="941" y="631"/>
                </a:lnTo>
                <a:lnTo>
                  <a:pt x="948" y="638"/>
                </a:lnTo>
                <a:lnTo>
                  <a:pt x="981" y="683"/>
                </a:lnTo>
                <a:lnTo>
                  <a:pt x="984" y="690"/>
                </a:lnTo>
                <a:lnTo>
                  <a:pt x="985" y="696"/>
                </a:lnTo>
                <a:lnTo>
                  <a:pt x="983" y="702"/>
                </a:lnTo>
                <a:lnTo>
                  <a:pt x="979" y="708"/>
                </a:lnTo>
                <a:lnTo>
                  <a:pt x="856" y="826"/>
                </a:lnTo>
                <a:lnTo>
                  <a:pt x="851" y="830"/>
                </a:lnTo>
                <a:lnTo>
                  <a:pt x="847" y="837"/>
                </a:lnTo>
                <a:lnTo>
                  <a:pt x="846" y="841"/>
                </a:lnTo>
                <a:lnTo>
                  <a:pt x="846" y="844"/>
                </a:lnTo>
                <a:lnTo>
                  <a:pt x="846" y="848"/>
                </a:lnTo>
                <a:lnTo>
                  <a:pt x="848" y="852"/>
                </a:lnTo>
              </a:path>
            </a:pathLst>
          </a:cu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Oval 19"/>
          <p:cNvSpPr>
            <a:spLocks noChangeArrowheads="1"/>
          </p:cNvSpPr>
          <p:nvPr/>
        </p:nvSpPr>
        <p:spPr bwMode="auto">
          <a:xfrm>
            <a:off x="2655888" y="3016250"/>
            <a:ext cx="104775" cy="11906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1" name="Line 20"/>
          <p:cNvSpPr>
            <a:spLocks noChangeShapeType="1"/>
          </p:cNvSpPr>
          <p:nvPr/>
        </p:nvSpPr>
        <p:spPr bwMode="auto">
          <a:xfrm flipH="1">
            <a:off x="5008563" y="4678363"/>
            <a:ext cx="439737" cy="3714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E86473-A888-4DBF-80A6-061B16D66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33" y="3870988"/>
            <a:ext cx="429941" cy="461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3E86E0-5C91-4BE4-AC71-8DEE5AD82C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786">
            <a:off x="2875177" y="1183801"/>
            <a:ext cx="1160918" cy="20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39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1" y="1197864"/>
            <a:ext cx="7762874" cy="4391025"/>
          </a:xfrm>
        </p:spPr>
        <p:txBody>
          <a:bodyPr/>
          <a:lstStyle/>
          <a:p>
            <a:r>
              <a:rPr lang="en-US" dirty="0"/>
              <a:t>When GPS TESTING NOTAMS are published and testing is actually occurring:</a:t>
            </a:r>
          </a:p>
          <a:p>
            <a:pPr lvl="1"/>
            <a:r>
              <a:rPr lang="en-US" dirty="0"/>
              <a:t>Inform pilots requesting or cleared for a RNAV approach that GPS may not be available and request intentions</a:t>
            </a:r>
          </a:p>
          <a:p>
            <a:pPr lvl="1"/>
            <a:r>
              <a:rPr lang="en-US" dirty="0"/>
              <a:t>Do not resume RNAV approach operations until certain that GPS interference is no longer a factor or such GPS testing exercise has ceased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GPS Testing and Anomalies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84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Specify altitude in the approach procedure when necessary for separation</a:t>
            </a:r>
          </a:p>
          <a:p>
            <a:pPr marL="411480" lvl="1" indent="0">
              <a:buNone/>
            </a:pPr>
            <a:r>
              <a:rPr lang="en-US" b="1" dirty="0"/>
              <a:t>Example:</a:t>
            </a:r>
          </a:p>
          <a:p>
            <a:pPr marL="411480" lvl="1" indent="0">
              <a:buNone/>
            </a:pPr>
            <a:r>
              <a:rPr lang="en-US" b="0" i="1" dirty="0"/>
              <a:t>“MAINTAINED FOUR THOUSAND UNTIL ESTABLISHED ON THE LOCALIZER”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Altitude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11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en-US" dirty="0"/>
              <a:t>What is the phraseology to release an aircraft to change to advisory frequency?</a:t>
            </a:r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“CHANGE TO ADVISORY FREQUENCY APPROVED”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“CHANGE TO ADVISORY FREQUENCY”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“CHANGE TO ADVISORY”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What is the phraseology for giving a pilot the choice of which approach to fly?</a:t>
            </a:r>
          </a:p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“…CLEARED FOR ANY APPROACH”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“…CLEARED PILOT’S CHOICE”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“…CLEARED APPROACH”</a:t>
            </a:r>
          </a:p>
          <a:p>
            <a:pPr marL="914400" lvl="1" indent="-4572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533400" indent="-533400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Provide current approach information to aircraft at airports for which you provide approach control services</a:t>
            </a:r>
          </a:p>
          <a:p>
            <a:r>
              <a:rPr lang="en-US" dirty="0"/>
              <a:t>Include the following information, if needed:</a:t>
            </a:r>
          </a:p>
          <a:p>
            <a:pPr lvl="1"/>
            <a:r>
              <a:rPr lang="en-US" dirty="0"/>
              <a:t>Approach clearance or type of approach to expect</a:t>
            </a:r>
          </a:p>
          <a:p>
            <a:pPr lvl="1"/>
            <a:r>
              <a:rPr lang="en-US" dirty="0"/>
              <a:t>Runway</a:t>
            </a:r>
          </a:p>
          <a:p>
            <a:pPr lvl="1"/>
            <a:r>
              <a:rPr lang="en-US" dirty="0"/>
              <a:t>Surface wind</a:t>
            </a:r>
          </a:p>
          <a:p>
            <a:pPr lvl="1"/>
            <a:r>
              <a:rPr lang="en-US" dirty="0"/>
              <a:t>Ceiling and visibility</a:t>
            </a:r>
          </a:p>
          <a:p>
            <a:pPr lvl="1"/>
            <a:r>
              <a:rPr lang="en-US" dirty="0"/>
              <a:t>Altimeter for destination airport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Approach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Specify the following in the approach clearance if the pilot is unfamiliar with the procedure:</a:t>
            </a:r>
          </a:p>
          <a:p>
            <a:pPr lvl="1"/>
            <a:r>
              <a:rPr lang="en-US" dirty="0"/>
              <a:t>Initial approach altitude</a:t>
            </a:r>
          </a:p>
          <a:p>
            <a:pPr lvl="1"/>
            <a:r>
              <a:rPr lang="en-US" dirty="0"/>
              <a:t>Direction and distance from the holding fix within which procedure turn is to be completed</a:t>
            </a:r>
          </a:p>
          <a:p>
            <a:pPr lvl="1"/>
            <a:r>
              <a:rPr lang="en-US" dirty="0"/>
              <a:t>Altitude at which the procedure turn is to be made</a:t>
            </a:r>
          </a:p>
          <a:p>
            <a:pPr lvl="1"/>
            <a:r>
              <a:rPr lang="en-US" dirty="0"/>
              <a:t>Final approach course and altitude</a:t>
            </a:r>
          </a:p>
          <a:p>
            <a:pPr lvl="1"/>
            <a:r>
              <a:rPr lang="en-US" dirty="0"/>
              <a:t>Missed approach procedures if considered necessary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Pilot Unfamiliar with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56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Must be requested by pilot</a:t>
            </a:r>
          </a:p>
          <a:p>
            <a:pPr lvl="1"/>
            <a:r>
              <a:rPr lang="en-US" dirty="0"/>
              <a:t>Reported ground visibility must be at least one statute mile</a:t>
            </a:r>
          </a:p>
          <a:p>
            <a:pPr lvl="1"/>
            <a:r>
              <a:rPr lang="en-US" dirty="0"/>
              <a:t>Standard or Special IAP must be published and functioning for airport</a:t>
            </a:r>
          </a:p>
          <a:p>
            <a:pPr lvl="1"/>
            <a:r>
              <a:rPr lang="en-US" dirty="0"/>
              <a:t>Approved separation must be applied between other IFR or Special VFR aircraft</a:t>
            </a:r>
          </a:p>
          <a:p>
            <a:pPr lvl="1"/>
            <a:r>
              <a:rPr lang="en-US" dirty="0"/>
              <a:t>Issue alternative clearance when weather conditions are such that a contact approach may be impracticable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Contact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1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197864"/>
            <a:ext cx="4456079" cy="4391025"/>
          </a:xfrm>
        </p:spPr>
        <p:txBody>
          <a:bodyPr/>
          <a:lstStyle/>
          <a:p>
            <a:r>
              <a:rPr lang="en-US" dirty="0"/>
              <a:t>U.S. Civil Standard Instrument Approach Procedure:</a:t>
            </a:r>
          </a:p>
          <a:p>
            <a:pPr lvl="1"/>
            <a:r>
              <a:rPr lang="en-US" dirty="0"/>
              <a:t>Instrument approach procedure that is approved by the FAA as prescribed under 14 CFR Part 97 and are available for public use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IAP Types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578" y="669430"/>
            <a:ext cx="3453624" cy="5300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067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 approach conducted on an IFR flight plan that authorizes the pilot to proceed visually and clear of clouds to the airport</a:t>
            </a:r>
          </a:p>
          <a:p>
            <a:r>
              <a:rPr lang="en-US" dirty="0"/>
              <a:t>Pilot must, at all times, have either the airport or the preceding aircraft in sight</a:t>
            </a:r>
          </a:p>
          <a:p>
            <a:r>
              <a:rPr lang="en-US" dirty="0"/>
              <a:t>Must be authorized and under the control of the appropriate air traffic control facility</a:t>
            </a:r>
          </a:p>
          <a:p>
            <a:r>
              <a:rPr lang="en-US" dirty="0"/>
              <a:t>Reported weather at the airport must be VFR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Visual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Visual Approach is not an Instrument Approach Procedure</a:t>
            </a:r>
          </a:p>
          <a:p>
            <a:r>
              <a:rPr lang="en-US" dirty="0"/>
              <a:t>No missed approach segment</a:t>
            </a:r>
          </a:p>
          <a:p>
            <a:r>
              <a:rPr lang="en-US" dirty="0"/>
              <a:t>If aircraft is unable to complete visual approach:</a:t>
            </a:r>
          </a:p>
          <a:p>
            <a:pPr lvl="1"/>
            <a:r>
              <a:rPr lang="en-US" dirty="0"/>
              <a:t>Aircraft should overfly the runway while climbing to traffic pattern altitude and enter the traffic pattern via the crosswind leg (i.e., go around)</a:t>
            </a:r>
          </a:p>
          <a:p>
            <a:pPr lvl="1"/>
            <a:r>
              <a:rPr lang="en-US" dirty="0"/>
              <a:t>ATC must maintain applicable IFR separation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Unsuccessful Visual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5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Radar controllers may vector aircraft for a visual approach at airports</a:t>
            </a:r>
          </a:p>
          <a:p>
            <a:pPr lvl="1"/>
            <a:r>
              <a:rPr lang="en-US" dirty="0"/>
              <a:t>With weather reporting service, if:</a:t>
            </a:r>
          </a:p>
          <a:p>
            <a:pPr lvl="2"/>
            <a:r>
              <a:rPr lang="en-US" dirty="0"/>
              <a:t>Ceiling is at least 500’ above Minimum Vectoring Altitude/ Minimum IFR Altitude (MVA/MIA); and</a:t>
            </a:r>
          </a:p>
          <a:p>
            <a:pPr lvl="2"/>
            <a:r>
              <a:rPr lang="en-US" dirty="0"/>
              <a:t>Visibility is 3 miles or greater</a:t>
            </a:r>
          </a:p>
          <a:p>
            <a:r>
              <a:rPr lang="en-US" dirty="0"/>
              <a:t>Without weather reporting service, if:</a:t>
            </a:r>
          </a:p>
          <a:p>
            <a:pPr lvl="1"/>
            <a:r>
              <a:rPr lang="en-US" dirty="0"/>
              <a:t>There is reasonable assurance (e.g., area weather reports, PIREPs, etc.) descent and flight to airport can be made visually, and</a:t>
            </a:r>
          </a:p>
          <a:p>
            <a:pPr lvl="1"/>
            <a:r>
              <a:rPr lang="en-US" dirty="0"/>
              <a:t>Pilot informed weather information not available 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Vectoring for Visual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80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hidden="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Controller may initiate, or pilot may request, a visual approach even when being vectored for an instrument approach and the pilot subsequently reports:</a:t>
            </a:r>
          </a:p>
          <a:p>
            <a:pPr lvl="1"/>
            <a:r>
              <a:rPr lang="en-US" dirty="0"/>
              <a:t>Airport in sight at airports without a control tower</a:t>
            </a:r>
          </a:p>
          <a:p>
            <a:pPr lvl="1"/>
            <a:r>
              <a:rPr lang="en-US" dirty="0"/>
              <a:t>Airport or runway in sight at airports with operating control towers</a:t>
            </a: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Visual Approach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66DE3-1638-4226-9D71-02A48335C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326"/>
            <a:ext cx="9144000" cy="4420022"/>
          </a:xfrm>
          <a:prstGeom prst="rect">
            <a:avLst/>
          </a:prstGeom>
        </p:spPr>
      </p:pic>
      <p:pic>
        <p:nvPicPr>
          <p:cNvPr id="7" name="Picture 6" descr="ARTCC 5.jpg">
            <a:extLst>
              <a:ext uri="{FF2B5EF4-FFF2-40B4-BE49-F238E27FC236}">
                <a16:creationId xmlns:a16="http://schemas.microsoft.com/office/drawing/2014/main" id="{F2751C93-D537-41B5-A106-08ED3393B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2"/>
          <a:stretch>
            <a:fillRect/>
          </a:stretch>
        </p:blipFill>
        <p:spPr bwMode="auto">
          <a:xfrm>
            <a:off x="180975" y="4467225"/>
            <a:ext cx="2438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AA20CEC3-5673-4153-BBFF-AB9EAB4C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05325"/>
            <a:ext cx="1323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ARTCC</a:t>
            </a:r>
          </a:p>
        </p:txBody>
      </p:sp>
      <p:sp>
        <p:nvSpPr>
          <p:cNvPr id="9" name="AutoShape 17">
            <a:extLst>
              <a:ext uri="{FF2B5EF4-FFF2-40B4-BE49-F238E27FC236}">
                <a16:creationId xmlns:a16="http://schemas.microsoft.com/office/drawing/2014/main" id="{EB120015-8BE8-4EBD-8717-3F570196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3929063"/>
            <a:ext cx="2208213" cy="885825"/>
          </a:xfrm>
          <a:prstGeom prst="wedgeRoundRectCallout">
            <a:avLst>
              <a:gd name="adj1" fmla="val -35090"/>
              <a:gd name="adj2" fmla="val 10743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“November Four Two FOUR VICTOR, cleared visual approach.”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632235-E1C9-4DB5-8716-681299BEFA1C}"/>
              </a:ext>
            </a:extLst>
          </p:cNvPr>
          <p:cNvGrpSpPr/>
          <p:nvPr/>
        </p:nvGrpSpPr>
        <p:grpSpPr>
          <a:xfrm>
            <a:off x="6733112" y="3603810"/>
            <a:ext cx="1633537" cy="1041400"/>
            <a:chOff x="7510463" y="1354919"/>
            <a:chExt cx="1633537" cy="1041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5C79A2-3CE1-4E11-9757-18B5557DA0CE}"/>
                </a:ext>
              </a:extLst>
            </p:cNvPr>
            <p:cNvGrpSpPr/>
            <p:nvPr/>
          </p:nvGrpSpPr>
          <p:grpSpPr>
            <a:xfrm>
              <a:off x="7510463" y="1354919"/>
              <a:ext cx="1633537" cy="1041400"/>
              <a:chOff x="7510463" y="1320800"/>
              <a:chExt cx="1633537" cy="1041400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CBFC880-59E9-4D76-9B93-EF4D8671B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463" y="1320800"/>
                <a:ext cx="1633537" cy="558800"/>
              </a:xfrm>
              <a:custGeom>
                <a:avLst/>
                <a:gdLst>
                  <a:gd name="T0" fmla="*/ 2147483647 w 1029"/>
                  <a:gd name="T1" fmla="*/ 2147483647 h 352"/>
                  <a:gd name="T2" fmla="*/ 2147483647 w 1029"/>
                  <a:gd name="T3" fmla="*/ 2147483647 h 352"/>
                  <a:gd name="T4" fmla="*/ 2147483647 w 1029"/>
                  <a:gd name="T5" fmla="*/ 2147483647 h 352"/>
                  <a:gd name="T6" fmla="*/ 2147483647 w 1029"/>
                  <a:gd name="T7" fmla="*/ 2147483647 h 352"/>
                  <a:gd name="T8" fmla="*/ 2147483647 w 1029"/>
                  <a:gd name="T9" fmla="*/ 2147483647 h 352"/>
                  <a:gd name="T10" fmla="*/ 2147483647 w 1029"/>
                  <a:gd name="T11" fmla="*/ 2147483647 h 352"/>
                  <a:gd name="T12" fmla="*/ 2147483647 w 1029"/>
                  <a:gd name="T13" fmla="*/ 2147483647 h 352"/>
                  <a:gd name="T14" fmla="*/ 2147483647 w 1029"/>
                  <a:gd name="T15" fmla="*/ 2147483647 h 352"/>
                  <a:gd name="T16" fmla="*/ 2147483647 w 1029"/>
                  <a:gd name="T17" fmla="*/ 2147483647 h 352"/>
                  <a:gd name="T18" fmla="*/ 2147483647 w 1029"/>
                  <a:gd name="T19" fmla="*/ 2147483647 h 352"/>
                  <a:gd name="T20" fmla="*/ 2147483647 w 1029"/>
                  <a:gd name="T21" fmla="*/ 2147483647 h 352"/>
                  <a:gd name="T22" fmla="*/ 2147483647 w 1029"/>
                  <a:gd name="T23" fmla="*/ 2147483647 h 352"/>
                  <a:gd name="T24" fmla="*/ 2147483647 w 1029"/>
                  <a:gd name="T25" fmla="*/ 2147483647 h 352"/>
                  <a:gd name="T26" fmla="*/ 2147483647 w 1029"/>
                  <a:gd name="T27" fmla="*/ 2147483647 h 352"/>
                  <a:gd name="T28" fmla="*/ 2147483647 w 1029"/>
                  <a:gd name="T29" fmla="*/ 2147483647 h 352"/>
                  <a:gd name="T30" fmla="*/ 2147483647 w 1029"/>
                  <a:gd name="T31" fmla="*/ 2147483647 h 352"/>
                  <a:gd name="T32" fmla="*/ 2147483647 w 1029"/>
                  <a:gd name="T33" fmla="*/ 2147483647 h 352"/>
                  <a:gd name="T34" fmla="*/ 2147483647 w 1029"/>
                  <a:gd name="T35" fmla="*/ 2147483647 h 352"/>
                  <a:gd name="T36" fmla="*/ 2147483647 w 1029"/>
                  <a:gd name="T37" fmla="*/ 2147483647 h 352"/>
                  <a:gd name="T38" fmla="*/ 2147483647 w 1029"/>
                  <a:gd name="T39" fmla="*/ 2147483647 h 352"/>
                  <a:gd name="T40" fmla="*/ 2147483647 w 1029"/>
                  <a:gd name="T41" fmla="*/ 2147483647 h 352"/>
                  <a:gd name="T42" fmla="*/ 2147483647 w 1029"/>
                  <a:gd name="T43" fmla="*/ 2147483647 h 352"/>
                  <a:gd name="T44" fmla="*/ 2147483647 w 1029"/>
                  <a:gd name="T45" fmla="*/ 0 h 352"/>
                  <a:gd name="T46" fmla="*/ 2147483647 w 1029"/>
                  <a:gd name="T47" fmla="*/ 2147483647 h 352"/>
                  <a:gd name="T48" fmla="*/ 2147483647 w 1029"/>
                  <a:gd name="T49" fmla="*/ 2147483647 h 352"/>
                  <a:gd name="T50" fmla="*/ 2147483647 w 1029"/>
                  <a:gd name="T51" fmla="*/ 2147483647 h 352"/>
                  <a:gd name="T52" fmla="*/ 2147483647 w 1029"/>
                  <a:gd name="T53" fmla="*/ 2147483647 h 352"/>
                  <a:gd name="T54" fmla="*/ 2147483647 w 1029"/>
                  <a:gd name="T55" fmla="*/ 2147483647 h 352"/>
                  <a:gd name="T56" fmla="*/ 2147483647 w 1029"/>
                  <a:gd name="T57" fmla="*/ 2147483647 h 352"/>
                  <a:gd name="T58" fmla="*/ 2147483647 w 1029"/>
                  <a:gd name="T59" fmla="*/ 2147483647 h 352"/>
                  <a:gd name="T60" fmla="*/ 2147483647 w 1029"/>
                  <a:gd name="T61" fmla="*/ 2147483647 h 352"/>
                  <a:gd name="T62" fmla="*/ 2147483647 w 1029"/>
                  <a:gd name="T63" fmla="*/ 2147483647 h 352"/>
                  <a:gd name="T64" fmla="*/ 0 w 1029"/>
                  <a:gd name="T65" fmla="*/ 2147483647 h 352"/>
                  <a:gd name="T66" fmla="*/ 2147483647 w 1029"/>
                  <a:gd name="T67" fmla="*/ 2147483647 h 352"/>
                  <a:gd name="T68" fmla="*/ 2147483647 w 1029"/>
                  <a:gd name="T69" fmla="*/ 2147483647 h 352"/>
                  <a:gd name="T70" fmla="*/ 2147483647 w 1029"/>
                  <a:gd name="T71" fmla="*/ 2147483647 h 352"/>
                  <a:gd name="T72" fmla="*/ 2147483647 w 1029"/>
                  <a:gd name="T73" fmla="*/ 2147483647 h 352"/>
                  <a:gd name="T74" fmla="*/ 2147483647 w 1029"/>
                  <a:gd name="T75" fmla="*/ 2147483647 h 352"/>
                  <a:gd name="T76" fmla="*/ 2147483647 w 1029"/>
                  <a:gd name="T77" fmla="*/ 2147483647 h 352"/>
                  <a:gd name="T78" fmla="*/ 2147483647 w 1029"/>
                  <a:gd name="T79" fmla="*/ 2147483647 h 352"/>
                  <a:gd name="T80" fmla="*/ 2147483647 w 1029"/>
                  <a:gd name="T81" fmla="*/ 2147483647 h 352"/>
                  <a:gd name="T82" fmla="*/ 2147483647 w 1029"/>
                  <a:gd name="T83" fmla="*/ 2147483647 h 352"/>
                  <a:gd name="T84" fmla="*/ 2147483647 w 1029"/>
                  <a:gd name="T85" fmla="*/ 2147483647 h 352"/>
                  <a:gd name="T86" fmla="*/ 2147483647 w 1029"/>
                  <a:gd name="T87" fmla="*/ 2147483647 h 352"/>
                  <a:gd name="T88" fmla="*/ 2147483647 w 1029"/>
                  <a:gd name="T89" fmla="*/ 2147483647 h 352"/>
                  <a:gd name="T90" fmla="*/ 2147483647 w 1029"/>
                  <a:gd name="T91" fmla="*/ 2147483647 h 352"/>
                  <a:gd name="T92" fmla="*/ 2147483647 w 1029"/>
                  <a:gd name="T93" fmla="*/ 2147483647 h 352"/>
                  <a:gd name="T94" fmla="*/ 2147483647 w 1029"/>
                  <a:gd name="T95" fmla="*/ 2147483647 h 352"/>
                  <a:gd name="T96" fmla="*/ 2147483647 w 1029"/>
                  <a:gd name="T97" fmla="*/ 2147483647 h 352"/>
                  <a:gd name="T98" fmla="*/ 2147483647 w 1029"/>
                  <a:gd name="T99" fmla="*/ 2147483647 h 352"/>
                  <a:gd name="T100" fmla="*/ 2147483647 w 1029"/>
                  <a:gd name="T101" fmla="*/ 2147483647 h 352"/>
                  <a:gd name="T102" fmla="*/ 2147483647 w 1029"/>
                  <a:gd name="T103" fmla="*/ 2147483647 h 352"/>
                  <a:gd name="T104" fmla="*/ 2147483647 w 1029"/>
                  <a:gd name="T105" fmla="*/ 2147483647 h 352"/>
                  <a:gd name="T106" fmla="*/ 2147483647 w 1029"/>
                  <a:gd name="T107" fmla="*/ 2147483647 h 3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9"/>
                  <a:gd name="T163" fmla="*/ 0 h 352"/>
                  <a:gd name="T164" fmla="*/ 1029 w 1029"/>
                  <a:gd name="T165" fmla="*/ 352 h 3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9" h="352">
                    <a:moveTo>
                      <a:pt x="863" y="306"/>
                    </a:moveTo>
                    <a:lnTo>
                      <a:pt x="875" y="308"/>
                    </a:lnTo>
                    <a:lnTo>
                      <a:pt x="888" y="309"/>
                    </a:lnTo>
                    <a:lnTo>
                      <a:pt x="900" y="309"/>
                    </a:lnTo>
                    <a:lnTo>
                      <a:pt x="912" y="308"/>
                    </a:lnTo>
                    <a:lnTo>
                      <a:pt x="923" y="307"/>
                    </a:lnTo>
                    <a:lnTo>
                      <a:pt x="935" y="305"/>
                    </a:lnTo>
                    <a:lnTo>
                      <a:pt x="945" y="302"/>
                    </a:lnTo>
                    <a:lnTo>
                      <a:pt x="956" y="299"/>
                    </a:lnTo>
                    <a:lnTo>
                      <a:pt x="966" y="295"/>
                    </a:lnTo>
                    <a:lnTo>
                      <a:pt x="975" y="292"/>
                    </a:lnTo>
                    <a:lnTo>
                      <a:pt x="983" y="287"/>
                    </a:lnTo>
                    <a:lnTo>
                      <a:pt x="992" y="282"/>
                    </a:lnTo>
                    <a:lnTo>
                      <a:pt x="999" y="277"/>
                    </a:lnTo>
                    <a:lnTo>
                      <a:pt x="1006" y="272"/>
                    </a:lnTo>
                    <a:lnTo>
                      <a:pt x="1011" y="266"/>
                    </a:lnTo>
                    <a:lnTo>
                      <a:pt x="1017" y="260"/>
                    </a:lnTo>
                    <a:lnTo>
                      <a:pt x="1020" y="254"/>
                    </a:lnTo>
                    <a:lnTo>
                      <a:pt x="1024" y="247"/>
                    </a:lnTo>
                    <a:lnTo>
                      <a:pt x="1026" y="240"/>
                    </a:lnTo>
                    <a:lnTo>
                      <a:pt x="1028" y="234"/>
                    </a:lnTo>
                    <a:lnTo>
                      <a:pt x="1028" y="227"/>
                    </a:lnTo>
                    <a:lnTo>
                      <a:pt x="1026" y="220"/>
                    </a:lnTo>
                    <a:lnTo>
                      <a:pt x="1024" y="214"/>
                    </a:lnTo>
                    <a:lnTo>
                      <a:pt x="1022" y="206"/>
                    </a:lnTo>
                    <a:lnTo>
                      <a:pt x="1017" y="200"/>
                    </a:lnTo>
                    <a:lnTo>
                      <a:pt x="1011" y="194"/>
                    </a:lnTo>
                    <a:lnTo>
                      <a:pt x="1004" y="187"/>
                    </a:lnTo>
                    <a:lnTo>
                      <a:pt x="994" y="181"/>
                    </a:lnTo>
                    <a:lnTo>
                      <a:pt x="985" y="175"/>
                    </a:lnTo>
                    <a:lnTo>
                      <a:pt x="973" y="170"/>
                    </a:lnTo>
                    <a:lnTo>
                      <a:pt x="960" y="164"/>
                    </a:lnTo>
                    <a:lnTo>
                      <a:pt x="944" y="159"/>
                    </a:lnTo>
                    <a:lnTo>
                      <a:pt x="954" y="150"/>
                    </a:lnTo>
                    <a:lnTo>
                      <a:pt x="960" y="142"/>
                    </a:lnTo>
                    <a:lnTo>
                      <a:pt x="962" y="138"/>
                    </a:lnTo>
                    <a:lnTo>
                      <a:pt x="963" y="134"/>
                    </a:lnTo>
                    <a:lnTo>
                      <a:pt x="966" y="130"/>
                    </a:lnTo>
                    <a:lnTo>
                      <a:pt x="966" y="127"/>
                    </a:lnTo>
                    <a:lnTo>
                      <a:pt x="966" y="124"/>
                    </a:lnTo>
                    <a:lnTo>
                      <a:pt x="966" y="120"/>
                    </a:lnTo>
                    <a:lnTo>
                      <a:pt x="963" y="113"/>
                    </a:lnTo>
                    <a:lnTo>
                      <a:pt x="960" y="107"/>
                    </a:lnTo>
                    <a:lnTo>
                      <a:pt x="954" y="102"/>
                    </a:lnTo>
                    <a:lnTo>
                      <a:pt x="946" y="97"/>
                    </a:lnTo>
                    <a:lnTo>
                      <a:pt x="938" y="93"/>
                    </a:lnTo>
                    <a:lnTo>
                      <a:pt x="929" y="88"/>
                    </a:lnTo>
                    <a:lnTo>
                      <a:pt x="917" y="85"/>
                    </a:lnTo>
                    <a:lnTo>
                      <a:pt x="905" y="83"/>
                    </a:lnTo>
                    <a:lnTo>
                      <a:pt x="898" y="82"/>
                    </a:lnTo>
                    <a:lnTo>
                      <a:pt x="891" y="81"/>
                    </a:lnTo>
                    <a:lnTo>
                      <a:pt x="876" y="79"/>
                    </a:lnTo>
                    <a:lnTo>
                      <a:pt x="862" y="79"/>
                    </a:lnTo>
                    <a:lnTo>
                      <a:pt x="865" y="75"/>
                    </a:lnTo>
                    <a:lnTo>
                      <a:pt x="867" y="70"/>
                    </a:lnTo>
                    <a:lnTo>
                      <a:pt x="868" y="66"/>
                    </a:lnTo>
                    <a:lnTo>
                      <a:pt x="868" y="62"/>
                    </a:lnTo>
                    <a:lnTo>
                      <a:pt x="865" y="58"/>
                    </a:lnTo>
                    <a:lnTo>
                      <a:pt x="863" y="54"/>
                    </a:lnTo>
                    <a:lnTo>
                      <a:pt x="860" y="50"/>
                    </a:lnTo>
                    <a:lnTo>
                      <a:pt x="855" y="46"/>
                    </a:lnTo>
                    <a:lnTo>
                      <a:pt x="850" y="42"/>
                    </a:lnTo>
                    <a:lnTo>
                      <a:pt x="843" y="39"/>
                    </a:lnTo>
                    <a:lnTo>
                      <a:pt x="837" y="35"/>
                    </a:lnTo>
                    <a:lnTo>
                      <a:pt x="829" y="32"/>
                    </a:lnTo>
                    <a:lnTo>
                      <a:pt x="820" y="29"/>
                    </a:lnTo>
                    <a:lnTo>
                      <a:pt x="812" y="26"/>
                    </a:lnTo>
                    <a:lnTo>
                      <a:pt x="802" y="24"/>
                    </a:lnTo>
                    <a:lnTo>
                      <a:pt x="793" y="21"/>
                    </a:lnTo>
                    <a:lnTo>
                      <a:pt x="783" y="19"/>
                    </a:lnTo>
                    <a:lnTo>
                      <a:pt x="774" y="17"/>
                    </a:lnTo>
                    <a:lnTo>
                      <a:pt x="763" y="15"/>
                    </a:lnTo>
                    <a:lnTo>
                      <a:pt x="752" y="14"/>
                    </a:lnTo>
                    <a:lnTo>
                      <a:pt x="742" y="13"/>
                    </a:lnTo>
                    <a:lnTo>
                      <a:pt x="732" y="12"/>
                    </a:lnTo>
                    <a:lnTo>
                      <a:pt x="721" y="11"/>
                    </a:lnTo>
                    <a:lnTo>
                      <a:pt x="711" y="11"/>
                    </a:lnTo>
                    <a:lnTo>
                      <a:pt x="701" y="11"/>
                    </a:lnTo>
                    <a:lnTo>
                      <a:pt x="692" y="12"/>
                    </a:lnTo>
                    <a:lnTo>
                      <a:pt x="682" y="13"/>
                    </a:lnTo>
                    <a:lnTo>
                      <a:pt x="674" y="14"/>
                    </a:lnTo>
                    <a:lnTo>
                      <a:pt x="664" y="16"/>
                    </a:lnTo>
                    <a:lnTo>
                      <a:pt x="657" y="18"/>
                    </a:lnTo>
                    <a:lnTo>
                      <a:pt x="650" y="21"/>
                    </a:lnTo>
                    <a:lnTo>
                      <a:pt x="643" y="23"/>
                    </a:lnTo>
                    <a:lnTo>
                      <a:pt x="634" y="19"/>
                    </a:lnTo>
                    <a:lnTo>
                      <a:pt x="625" y="16"/>
                    </a:lnTo>
                    <a:lnTo>
                      <a:pt x="615" y="13"/>
                    </a:lnTo>
                    <a:lnTo>
                      <a:pt x="606" y="11"/>
                    </a:lnTo>
                    <a:lnTo>
                      <a:pt x="596" y="10"/>
                    </a:lnTo>
                    <a:lnTo>
                      <a:pt x="587" y="9"/>
                    </a:lnTo>
                    <a:lnTo>
                      <a:pt x="576" y="9"/>
                    </a:lnTo>
                    <a:lnTo>
                      <a:pt x="567" y="9"/>
                    </a:lnTo>
                    <a:lnTo>
                      <a:pt x="557" y="10"/>
                    </a:lnTo>
                    <a:lnTo>
                      <a:pt x="546" y="12"/>
                    </a:lnTo>
                    <a:lnTo>
                      <a:pt x="537" y="13"/>
                    </a:lnTo>
                    <a:lnTo>
                      <a:pt x="528" y="16"/>
                    </a:lnTo>
                    <a:lnTo>
                      <a:pt x="519" y="20"/>
                    </a:lnTo>
                    <a:lnTo>
                      <a:pt x="511" y="24"/>
                    </a:lnTo>
                    <a:lnTo>
                      <a:pt x="503" y="29"/>
                    </a:lnTo>
                    <a:lnTo>
                      <a:pt x="495" y="35"/>
                    </a:lnTo>
                    <a:lnTo>
                      <a:pt x="484" y="30"/>
                    </a:lnTo>
                    <a:lnTo>
                      <a:pt x="474" y="26"/>
                    </a:lnTo>
                    <a:lnTo>
                      <a:pt x="462" y="21"/>
                    </a:lnTo>
                    <a:lnTo>
                      <a:pt x="450" y="18"/>
                    </a:lnTo>
                    <a:lnTo>
                      <a:pt x="438" y="14"/>
                    </a:lnTo>
                    <a:lnTo>
                      <a:pt x="426" y="11"/>
                    </a:lnTo>
                    <a:lnTo>
                      <a:pt x="413" y="9"/>
                    </a:lnTo>
                    <a:lnTo>
                      <a:pt x="401" y="6"/>
                    </a:lnTo>
                    <a:lnTo>
                      <a:pt x="388" y="4"/>
                    </a:lnTo>
                    <a:lnTo>
                      <a:pt x="375" y="3"/>
                    </a:lnTo>
                    <a:lnTo>
                      <a:pt x="362" y="1"/>
                    </a:lnTo>
                    <a:lnTo>
                      <a:pt x="349" y="0"/>
                    </a:lnTo>
                    <a:lnTo>
                      <a:pt x="335" y="0"/>
                    </a:lnTo>
                    <a:lnTo>
                      <a:pt x="322" y="0"/>
                    </a:lnTo>
                    <a:lnTo>
                      <a:pt x="310" y="0"/>
                    </a:lnTo>
                    <a:lnTo>
                      <a:pt x="297" y="0"/>
                    </a:lnTo>
                    <a:lnTo>
                      <a:pt x="285" y="1"/>
                    </a:lnTo>
                    <a:lnTo>
                      <a:pt x="273" y="2"/>
                    </a:lnTo>
                    <a:lnTo>
                      <a:pt x="263" y="3"/>
                    </a:lnTo>
                    <a:lnTo>
                      <a:pt x="251" y="5"/>
                    </a:lnTo>
                    <a:lnTo>
                      <a:pt x="240" y="7"/>
                    </a:lnTo>
                    <a:lnTo>
                      <a:pt x="231" y="9"/>
                    </a:lnTo>
                    <a:lnTo>
                      <a:pt x="221" y="12"/>
                    </a:lnTo>
                    <a:lnTo>
                      <a:pt x="212" y="15"/>
                    </a:lnTo>
                    <a:lnTo>
                      <a:pt x="203" y="18"/>
                    </a:lnTo>
                    <a:lnTo>
                      <a:pt x="196" y="21"/>
                    </a:lnTo>
                    <a:lnTo>
                      <a:pt x="189" y="25"/>
                    </a:lnTo>
                    <a:lnTo>
                      <a:pt x="183" y="29"/>
                    </a:lnTo>
                    <a:lnTo>
                      <a:pt x="178" y="33"/>
                    </a:lnTo>
                    <a:lnTo>
                      <a:pt x="173" y="38"/>
                    </a:lnTo>
                    <a:lnTo>
                      <a:pt x="170" y="42"/>
                    </a:lnTo>
                    <a:lnTo>
                      <a:pt x="167" y="48"/>
                    </a:lnTo>
                    <a:lnTo>
                      <a:pt x="159" y="46"/>
                    </a:lnTo>
                    <a:lnTo>
                      <a:pt x="152" y="45"/>
                    </a:lnTo>
                    <a:lnTo>
                      <a:pt x="144" y="45"/>
                    </a:lnTo>
                    <a:lnTo>
                      <a:pt x="136" y="45"/>
                    </a:lnTo>
                    <a:lnTo>
                      <a:pt x="131" y="45"/>
                    </a:lnTo>
                    <a:lnTo>
                      <a:pt x="123" y="47"/>
                    </a:lnTo>
                    <a:lnTo>
                      <a:pt x="117" y="49"/>
                    </a:lnTo>
                    <a:lnTo>
                      <a:pt x="111" y="50"/>
                    </a:lnTo>
                    <a:lnTo>
                      <a:pt x="107" y="53"/>
                    </a:lnTo>
                    <a:lnTo>
                      <a:pt x="102" y="55"/>
                    </a:lnTo>
                    <a:lnTo>
                      <a:pt x="98" y="59"/>
                    </a:lnTo>
                    <a:lnTo>
                      <a:pt x="95" y="62"/>
                    </a:lnTo>
                    <a:lnTo>
                      <a:pt x="92" y="66"/>
                    </a:lnTo>
                    <a:lnTo>
                      <a:pt x="91" y="70"/>
                    </a:lnTo>
                    <a:lnTo>
                      <a:pt x="91" y="75"/>
                    </a:lnTo>
                    <a:lnTo>
                      <a:pt x="91" y="79"/>
                    </a:lnTo>
                    <a:lnTo>
                      <a:pt x="81" y="80"/>
                    </a:lnTo>
                    <a:lnTo>
                      <a:pt x="71" y="81"/>
                    </a:lnTo>
                    <a:lnTo>
                      <a:pt x="61" y="83"/>
                    </a:lnTo>
                    <a:lnTo>
                      <a:pt x="53" y="85"/>
                    </a:lnTo>
                    <a:lnTo>
                      <a:pt x="45" y="88"/>
                    </a:lnTo>
                    <a:lnTo>
                      <a:pt x="38" y="90"/>
                    </a:lnTo>
                    <a:lnTo>
                      <a:pt x="30" y="94"/>
                    </a:lnTo>
                    <a:lnTo>
                      <a:pt x="25" y="98"/>
                    </a:lnTo>
                    <a:lnTo>
                      <a:pt x="19" y="101"/>
                    </a:lnTo>
                    <a:lnTo>
                      <a:pt x="14" y="105"/>
                    </a:lnTo>
                    <a:lnTo>
                      <a:pt x="10" y="110"/>
                    </a:lnTo>
                    <a:lnTo>
                      <a:pt x="7" y="114"/>
                    </a:lnTo>
                    <a:lnTo>
                      <a:pt x="4" y="119"/>
                    </a:lnTo>
                    <a:lnTo>
                      <a:pt x="2" y="124"/>
                    </a:lnTo>
                    <a:lnTo>
                      <a:pt x="1" y="129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2" y="150"/>
                    </a:lnTo>
                    <a:lnTo>
                      <a:pt x="3" y="156"/>
                    </a:lnTo>
                    <a:lnTo>
                      <a:pt x="7" y="161"/>
                    </a:lnTo>
                    <a:lnTo>
                      <a:pt x="9" y="166"/>
                    </a:lnTo>
                    <a:lnTo>
                      <a:pt x="14" y="171"/>
                    </a:lnTo>
                    <a:lnTo>
                      <a:pt x="19" y="177"/>
                    </a:lnTo>
                    <a:lnTo>
                      <a:pt x="23" y="182"/>
                    </a:lnTo>
                    <a:lnTo>
                      <a:pt x="30" y="187"/>
                    </a:lnTo>
                    <a:lnTo>
                      <a:pt x="38" y="192"/>
                    </a:lnTo>
                    <a:lnTo>
                      <a:pt x="45" y="196"/>
                    </a:lnTo>
                    <a:lnTo>
                      <a:pt x="53" y="201"/>
                    </a:lnTo>
                    <a:lnTo>
                      <a:pt x="63" y="205"/>
                    </a:lnTo>
                    <a:lnTo>
                      <a:pt x="72" y="209"/>
                    </a:lnTo>
                    <a:lnTo>
                      <a:pt x="83" y="213"/>
                    </a:lnTo>
                    <a:lnTo>
                      <a:pt x="82" y="219"/>
                    </a:lnTo>
                    <a:lnTo>
                      <a:pt x="82" y="226"/>
                    </a:lnTo>
                    <a:lnTo>
                      <a:pt x="84" y="232"/>
                    </a:lnTo>
                    <a:lnTo>
                      <a:pt x="86" y="238"/>
                    </a:lnTo>
                    <a:lnTo>
                      <a:pt x="91" y="243"/>
                    </a:lnTo>
                    <a:lnTo>
                      <a:pt x="96" y="248"/>
                    </a:lnTo>
                    <a:lnTo>
                      <a:pt x="103" y="253"/>
                    </a:lnTo>
                    <a:lnTo>
                      <a:pt x="110" y="258"/>
                    </a:lnTo>
                    <a:lnTo>
                      <a:pt x="120" y="262"/>
                    </a:lnTo>
                    <a:lnTo>
                      <a:pt x="129" y="265"/>
                    </a:lnTo>
                    <a:lnTo>
                      <a:pt x="140" y="268"/>
                    </a:lnTo>
                    <a:lnTo>
                      <a:pt x="151" y="271"/>
                    </a:lnTo>
                    <a:lnTo>
                      <a:pt x="164" y="272"/>
                    </a:lnTo>
                    <a:lnTo>
                      <a:pt x="170" y="273"/>
                    </a:lnTo>
                    <a:lnTo>
                      <a:pt x="177" y="274"/>
                    </a:lnTo>
                    <a:lnTo>
                      <a:pt x="190" y="274"/>
                    </a:lnTo>
                    <a:lnTo>
                      <a:pt x="204" y="274"/>
                    </a:lnTo>
                    <a:lnTo>
                      <a:pt x="210" y="280"/>
                    </a:lnTo>
                    <a:lnTo>
                      <a:pt x="215" y="286"/>
                    </a:lnTo>
                    <a:lnTo>
                      <a:pt x="222" y="292"/>
                    </a:lnTo>
                    <a:lnTo>
                      <a:pt x="228" y="297"/>
                    </a:lnTo>
                    <a:lnTo>
                      <a:pt x="235" y="300"/>
                    </a:lnTo>
                    <a:lnTo>
                      <a:pt x="244" y="304"/>
                    </a:lnTo>
                    <a:lnTo>
                      <a:pt x="252" y="306"/>
                    </a:lnTo>
                    <a:lnTo>
                      <a:pt x="260" y="308"/>
                    </a:lnTo>
                    <a:lnTo>
                      <a:pt x="269" y="309"/>
                    </a:lnTo>
                    <a:lnTo>
                      <a:pt x="278" y="310"/>
                    </a:lnTo>
                    <a:lnTo>
                      <a:pt x="288" y="310"/>
                    </a:lnTo>
                    <a:lnTo>
                      <a:pt x="297" y="309"/>
                    </a:lnTo>
                    <a:lnTo>
                      <a:pt x="307" y="308"/>
                    </a:lnTo>
                    <a:lnTo>
                      <a:pt x="318" y="306"/>
                    </a:lnTo>
                    <a:lnTo>
                      <a:pt x="328" y="303"/>
                    </a:lnTo>
                    <a:lnTo>
                      <a:pt x="339" y="300"/>
                    </a:lnTo>
                    <a:lnTo>
                      <a:pt x="344" y="304"/>
                    </a:lnTo>
                    <a:lnTo>
                      <a:pt x="350" y="308"/>
                    </a:lnTo>
                    <a:lnTo>
                      <a:pt x="357" y="312"/>
                    </a:lnTo>
                    <a:lnTo>
                      <a:pt x="363" y="315"/>
                    </a:lnTo>
                    <a:lnTo>
                      <a:pt x="371" y="319"/>
                    </a:lnTo>
                    <a:lnTo>
                      <a:pt x="378" y="322"/>
                    </a:lnTo>
                    <a:lnTo>
                      <a:pt x="387" y="325"/>
                    </a:lnTo>
                    <a:lnTo>
                      <a:pt x="396" y="328"/>
                    </a:lnTo>
                    <a:lnTo>
                      <a:pt x="405" y="331"/>
                    </a:lnTo>
                    <a:lnTo>
                      <a:pt x="414" y="334"/>
                    </a:lnTo>
                    <a:lnTo>
                      <a:pt x="434" y="338"/>
                    </a:lnTo>
                    <a:lnTo>
                      <a:pt x="444" y="340"/>
                    </a:lnTo>
                    <a:lnTo>
                      <a:pt x="455" y="341"/>
                    </a:lnTo>
                    <a:lnTo>
                      <a:pt x="465" y="343"/>
                    </a:lnTo>
                    <a:lnTo>
                      <a:pt x="477" y="344"/>
                    </a:lnTo>
                    <a:lnTo>
                      <a:pt x="500" y="346"/>
                    </a:lnTo>
                    <a:lnTo>
                      <a:pt x="522" y="346"/>
                    </a:lnTo>
                    <a:lnTo>
                      <a:pt x="534" y="346"/>
                    </a:lnTo>
                    <a:lnTo>
                      <a:pt x="546" y="345"/>
                    </a:lnTo>
                    <a:lnTo>
                      <a:pt x="558" y="344"/>
                    </a:lnTo>
                    <a:lnTo>
                      <a:pt x="569" y="343"/>
                    </a:lnTo>
                    <a:lnTo>
                      <a:pt x="581" y="341"/>
                    </a:lnTo>
                    <a:lnTo>
                      <a:pt x="593" y="340"/>
                    </a:lnTo>
                    <a:lnTo>
                      <a:pt x="605" y="338"/>
                    </a:lnTo>
                    <a:lnTo>
                      <a:pt x="615" y="335"/>
                    </a:lnTo>
                    <a:lnTo>
                      <a:pt x="627" y="332"/>
                    </a:lnTo>
                    <a:lnTo>
                      <a:pt x="638" y="329"/>
                    </a:lnTo>
                    <a:lnTo>
                      <a:pt x="650" y="325"/>
                    </a:lnTo>
                    <a:lnTo>
                      <a:pt x="661" y="321"/>
                    </a:lnTo>
                    <a:lnTo>
                      <a:pt x="668" y="325"/>
                    </a:lnTo>
                    <a:lnTo>
                      <a:pt x="675" y="329"/>
                    </a:lnTo>
                    <a:lnTo>
                      <a:pt x="683" y="332"/>
                    </a:lnTo>
                    <a:lnTo>
                      <a:pt x="692" y="335"/>
                    </a:lnTo>
                    <a:lnTo>
                      <a:pt x="707" y="340"/>
                    </a:lnTo>
                    <a:lnTo>
                      <a:pt x="715" y="343"/>
                    </a:lnTo>
                    <a:lnTo>
                      <a:pt x="724" y="344"/>
                    </a:lnTo>
                    <a:lnTo>
                      <a:pt x="732" y="346"/>
                    </a:lnTo>
                    <a:lnTo>
                      <a:pt x="740" y="347"/>
                    </a:lnTo>
                    <a:lnTo>
                      <a:pt x="749" y="349"/>
                    </a:lnTo>
                    <a:lnTo>
                      <a:pt x="757" y="350"/>
                    </a:lnTo>
                    <a:lnTo>
                      <a:pt x="764" y="350"/>
                    </a:lnTo>
                    <a:lnTo>
                      <a:pt x="773" y="351"/>
                    </a:lnTo>
                    <a:lnTo>
                      <a:pt x="780" y="351"/>
                    </a:lnTo>
                    <a:lnTo>
                      <a:pt x="788" y="350"/>
                    </a:lnTo>
                    <a:lnTo>
                      <a:pt x="795" y="349"/>
                    </a:lnTo>
                    <a:lnTo>
                      <a:pt x="802" y="349"/>
                    </a:lnTo>
                    <a:lnTo>
                      <a:pt x="810" y="347"/>
                    </a:lnTo>
                    <a:lnTo>
                      <a:pt x="815" y="346"/>
                    </a:lnTo>
                    <a:lnTo>
                      <a:pt x="823" y="344"/>
                    </a:lnTo>
                    <a:lnTo>
                      <a:pt x="829" y="342"/>
                    </a:lnTo>
                    <a:lnTo>
                      <a:pt x="833" y="340"/>
                    </a:lnTo>
                    <a:lnTo>
                      <a:pt x="839" y="337"/>
                    </a:lnTo>
                    <a:lnTo>
                      <a:pt x="844" y="335"/>
                    </a:lnTo>
                    <a:lnTo>
                      <a:pt x="848" y="331"/>
                    </a:lnTo>
                    <a:lnTo>
                      <a:pt x="851" y="328"/>
                    </a:lnTo>
                    <a:lnTo>
                      <a:pt x="855" y="324"/>
                    </a:lnTo>
                    <a:lnTo>
                      <a:pt x="858" y="320"/>
                    </a:lnTo>
                    <a:lnTo>
                      <a:pt x="860" y="316"/>
                    </a:lnTo>
                    <a:lnTo>
                      <a:pt x="862" y="311"/>
                    </a:lnTo>
                    <a:lnTo>
                      <a:pt x="863" y="30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2C7B6D0C-0348-4096-A150-8A301C722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7725" y="1946275"/>
                <a:ext cx="131763" cy="112713"/>
              </a:xfrm>
              <a:custGeom>
                <a:avLst/>
                <a:gdLst>
                  <a:gd name="T0" fmla="*/ 2147483647 w 83"/>
                  <a:gd name="T1" fmla="*/ 2147483647 h 71"/>
                  <a:gd name="T2" fmla="*/ 2147483647 w 83"/>
                  <a:gd name="T3" fmla="*/ 2147483647 h 71"/>
                  <a:gd name="T4" fmla="*/ 2147483647 w 83"/>
                  <a:gd name="T5" fmla="*/ 2147483647 h 71"/>
                  <a:gd name="T6" fmla="*/ 2147483647 w 83"/>
                  <a:gd name="T7" fmla="*/ 2147483647 h 71"/>
                  <a:gd name="T8" fmla="*/ 2147483647 w 83"/>
                  <a:gd name="T9" fmla="*/ 2147483647 h 71"/>
                  <a:gd name="T10" fmla="*/ 2147483647 w 83"/>
                  <a:gd name="T11" fmla="*/ 2147483647 h 71"/>
                  <a:gd name="T12" fmla="*/ 2147483647 w 83"/>
                  <a:gd name="T13" fmla="*/ 2147483647 h 71"/>
                  <a:gd name="T14" fmla="*/ 2147483647 w 83"/>
                  <a:gd name="T15" fmla="*/ 2147483647 h 71"/>
                  <a:gd name="T16" fmla="*/ 2147483647 w 83"/>
                  <a:gd name="T17" fmla="*/ 2147483647 h 71"/>
                  <a:gd name="T18" fmla="*/ 2147483647 w 83"/>
                  <a:gd name="T19" fmla="*/ 2147483647 h 71"/>
                  <a:gd name="T20" fmla="*/ 2147483647 w 83"/>
                  <a:gd name="T21" fmla="*/ 2147483647 h 71"/>
                  <a:gd name="T22" fmla="*/ 2147483647 w 83"/>
                  <a:gd name="T23" fmla="*/ 2147483647 h 71"/>
                  <a:gd name="T24" fmla="*/ 2147483647 w 83"/>
                  <a:gd name="T25" fmla="*/ 2147483647 h 71"/>
                  <a:gd name="T26" fmla="*/ 2147483647 w 83"/>
                  <a:gd name="T27" fmla="*/ 2147483647 h 71"/>
                  <a:gd name="T28" fmla="*/ 2147483647 w 83"/>
                  <a:gd name="T29" fmla="*/ 2147483647 h 71"/>
                  <a:gd name="T30" fmla="*/ 2147483647 w 83"/>
                  <a:gd name="T31" fmla="*/ 2147483647 h 71"/>
                  <a:gd name="T32" fmla="*/ 2147483647 w 83"/>
                  <a:gd name="T33" fmla="*/ 2147483647 h 71"/>
                  <a:gd name="T34" fmla="*/ 2147483647 w 83"/>
                  <a:gd name="T35" fmla="*/ 2147483647 h 71"/>
                  <a:gd name="T36" fmla="*/ 2147483647 w 83"/>
                  <a:gd name="T37" fmla="*/ 2147483647 h 71"/>
                  <a:gd name="T38" fmla="*/ 2147483647 w 83"/>
                  <a:gd name="T39" fmla="*/ 2147483647 h 71"/>
                  <a:gd name="T40" fmla="*/ 2147483647 w 83"/>
                  <a:gd name="T41" fmla="*/ 2147483647 h 71"/>
                  <a:gd name="T42" fmla="*/ 2147483647 w 83"/>
                  <a:gd name="T43" fmla="*/ 2147483647 h 71"/>
                  <a:gd name="T44" fmla="*/ 0 w 83"/>
                  <a:gd name="T45" fmla="*/ 2147483647 h 71"/>
                  <a:gd name="T46" fmla="*/ 0 w 83"/>
                  <a:gd name="T47" fmla="*/ 2147483647 h 71"/>
                  <a:gd name="T48" fmla="*/ 2147483647 w 83"/>
                  <a:gd name="T49" fmla="*/ 2147483647 h 71"/>
                  <a:gd name="T50" fmla="*/ 2147483647 w 83"/>
                  <a:gd name="T51" fmla="*/ 2147483647 h 71"/>
                  <a:gd name="T52" fmla="*/ 2147483647 w 83"/>
                  <a:gd name="T53" fmla="*/ 2147483647 h 71"/>
                  <a:gd name="T54" fmla="*/ 2147483647 w 83"/>
                  <a:gd name="T55" fmla="*/ 2147483647 h 71"/>
                  <a:gd name="T56" fmla="*/ 2147483647 w 83"/>
                  <a:gd name="T57" fmla="*/ 0 h 71"/>
                  <a:gd name="T58" fmla="*/ 2147483647 w 83"/>
                  <a:gd name="T59" fmla="*/ 2147483647 h 71"/>
                  <a:gd name="T60" fmla="*/ 2147483647 w 83"/>
                  <a:gd name="T61" fmla="*/ 2147483647 h 71"/>
                  <a:gd name="T62" fmla="*/ 2147483647 w 83"/>
                  <a:gd name="T63" fmla="*/ 2147483647 h 71"/>
                  <a:gd name="T64" fmla="*/ 2147483647 w 83"/>
                  <a:gd name="T65" fmla="*/ 2147483647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"/>
                  <a:gd name="T100" fmla="*/ 0 h 71"/>
                  <a:gd name="T101" fmla="*/ 83 w 83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" h="71">
                    <a:moveTo>
                      <a:pt x="57" y="16"/>
                    </a:moveTo>
                    <a:lnTo>
                      <a:pt x="65" y="22"/>
                    </a:lnTo>
                    <a:lnTo>
                      <a:pt x="73" y="30"/>
                    </a:lnTo>
                    <a:lnTo>
                      <a:pt x="77" y="36"/>
                    </a:lnTo>
                    <a:lnTo>
                      <a:pt x="80" y="43"/>
                    </a:lnTo>
                    <a:lnTo>
                      <a:pt x="82" y="49"/>
                    </a:lnTo>
                    <a:lnTo>
                      <a:pt x="82" y="54"/>
                    </a:lnTo>
                    <a:lnTo>
                      <a:pt x="82" y="59"/>
                    </a:lnTo>
                    <a:lnTo>
                      <a:pt x="79" y="63"/>
                    </a:lnTo>
                    <a:lnTo>
                      <a:pt x="74" y="66"/>
                    </a:lnTo>
                    <a:lnTo>
                      <a:pt x="70" y="68"/>
                    </a:lnTo>
                    <a:lnTo>
                      <a:pt x="62" y="70"/>
                    </a:lnTo>
                    <a:lnTo>
                      <a:pt x="57" y="70"/>
                    </a:lnTo>
                    <a:lnTo>
                      <a:pt x="49" y="68"/>
                    </a:lnTo>
                    <a:lnTo>
                      <a:pt x="41" y="64"/>
                    </a:lnTo>
                    <a:lnTo>
                      <a:pt x="32" y="61"/>
                    </a:lnTo>
                    <a:lnTo>
                      <a:pt x="21" y="54"/>
                    </a:lnTo>
                    <a:lnTo>
                      <a:pt x="16" y="48"/>
                    </a:lnTo>
                    <a:lnTo>
                      <a:pt x="10" y="43"/>
                    </a:lnTo>
                    <a:lnTo>
                      <a:pt x="5" y="36"/>
                    </a:lnTo>
                    <a:lnTo>
                      <a:pt x="2" y="30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6" y="5"/>
                    </a:lnTo>
                    <a:lnTo>
                      <a:pt x="45" y="8"/>
                    </a:lnTo>
                    <a:lnTo>
                      <a:pt x="57" y="16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3E584FF3-5BBD-4325-B44A-CBB41C7A0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3275" y="2114550"/>
                <a:ext cx="134938" cy="104775"/>
              </a:xfrm>
              <a:custGeom>
                <a:avLst/>
                <a:gdLst>
                  <a:gd name="T0" fmla="*/ 2147483647 w 85"/>
                  <a:gd name="T1" fmla="*/ 2147483647 h 66"/>
                  <a:gd name="T2" fmla="*/ 2147483647 w 85"/>
                  <a:gd name="T3" fmla="*/ 2147483647 h 66"/>
                  <a:gd name="T4" fmla="*/ 2147483647 w 85"/>
                  <a:gd name="T5" fmla="*/ 2147483647 h 66"/>
                  <a:gd name="T6" fmla="*/ 2147483647 w 85"/>
                  <a:gd name="T7" fmla="*/ 2147483647 h 66"/>
                  <a:gd name="T8" fmla="*/ 2147483647 w 85"/>
                  <a:gd name="T9" fmla="*/ 2147483647 h 66"/>
                  <a:gd name="T10" fmla="*/ 2147483647 w 85"/>
                  <a:gd name="T11" fmla="*/ 2147483647 h 66"/>
                  <a:gd name="T12" fmla="*/ 2147483647 w 85"/>
                  <a:gd name="T13" fmla="*/ 2147483647 h 66"/>
                  <a:gd name="T14" fmla="*/ 2147483647 w 85"/>
                  <a:gd name="T15" fmla="*/ 2147483647 h 66"/>
                  <a:gd name="T16" fmla="*/ 2147483647 w 85"/>
                  <a:gd name="T17" fmla="*/ 2147483647 h 66"/>
                  <a:gd name="T18" fmla="*/ 2147483647 w 85"/>
                  <a:gd name="T19" fmla="*/ 2147483647 h 66"/>
                  <a:gd name="T20" fmla="*/ 2147483647 w 85"/>
                  <a:gd name="T21" fmla="*/ 2147483647 h 66"/>
                  <a:gd name="T22" fmla="*/ 2147483647 w 85"/>
                  <a:gd name="T23" fmla="*/ 2147483647 h 66"/>
                  <a:gd name="T24" fmla="*/ 2147483647 w 85"/>
                  <a:gd name="T25" fmla="*/ 2147483647 h 66"/>
                  <a:gd name="T26" fmla="*/ 2147483647 w 85"/>
                  <a:gd name="T27" fmla="*/ 2147483647 h 66"/>
                  <a:gd name="T28" fmla="*/ 2147483647 w 85"/>
                  <a:gd name="T29" fmla="*/ 2147483647 h 66"/>
                  <a:gd name="T30" fmla="*/ 2147483647 w 85"/>
                  <a:gd name="T31" fmla="*/ 2147483647 h 66"/>
                  <a:gd name="T32" fmla="*/ 2147483647 w 85"/>
                  <a:gd name="T33" fmla="*/ 2147483647 h 66"/>
                  <a:gd name="T34" fmla="*/ 2147483647 w 85"/>
                  <a:gd name="T35" fmla="*/ 2147483647 h 66"/>
                  <a:gd name="T36" fmla="*/ 2147483647 w 85"/>
                  <a:gd name="T37" fmla="*/ 2147483647 h 66"/>
                  <a:gd name="T38" fmla="*/ 2147483647 w 85"/>
                  <a:gd name="T39" fmla="*/ 2147483647 h 66"/>
                  <a:gd name="T40" fmla="*/ 2147483647 w 85"/>
                  <a:gd name="T41" fmla="*/ 2147483647 h 66"/>
                  <a:gd name="T42" fmla="*/ 0 w 85"/>
                  <a:gd name="T43" fmla="*/ 2147483647 h 66"/>
                  <a:gd name="T44" fmla="*/ 0 w 85"/>
                  <a:gd name="T45" fmla="*/ 2147483647 h 66"/>
                  <a:gd name="T46" fmla="*/ 2147483647 w 85"/>
                  <a:gd name="T47" fmla="*/ 2147483647 h 66"/>
                  <a:gd name="T48" fmla="*/ 2147483647 w 85"/>
                  <a:gd name="T49" fmla="*/ 2147483647 h 66"/>
                  <a:gd name="T50" fmla="*/ 2147483647 w 85"/>
                  <a:gd name="T51" fmla="*/ 2147483647 h 66"/>
                  <a:gd name="T52" fmla="*/ 2147483647 w 85"/>
                  <a:gd name="T53" fmla="*/ 2147483647 h 66"/>
                  <a:gd name="T54" fmla="*/ 2147483647 w 85"/>
                  <a:gd name="T55" fmla="*/ 0 h 66"/>
                  <a:gd name="T56" fmla="*/ 2147483647 w 85"/>
                  <a:gd name="T57" fmla="*/ 0 h 66"/>
                  <a:gd name="T58" fmla="*/ 2147483647 w 85"/>
                  <a:gd name="T59" fmla="*/ 0 h 66"/>
                  <a:gd name="T60" fmla="*/ 2147483647 w 85"/>
                  <a:gd name="T61" fmla="*/ 2147483647 h 66"/>
                  <a:gd name="T62" fmla="*/ 2147483647 w 85"/>
                  <a:gd name="T63" fmla="*/ 2147483647 h 66"/>
                  <a:gd name="T64" fmla="*/ 2147483647 w 85"/>
                  <a:gd name="T65" fmla="*/ 2147483647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66"/>
                  <a:gd name="T101" fmla="*/ 85 w 85"/>
                  <a:gd name="T102" fmla="*/ 66 h 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66">
                    <a:moveTo>
                      <a:pt x="56" y="11"/>
                    </a:moveTo>
                    <a:lnTo>
                      <a:pt x="66" y="18"/>
                    </a:lnTo>
                    <a:lnTo>
                      <a:pt x="72" y="24"/>
                    </a:lnTo>
                    <a:lnTo>
                      <a:pt x="78" y="31"/>
                    </a:lnTo>
                    <a:lnTo>
                      <a:pt x="82" y="37"/>
                    </a:lnTo>
                    <a:lnTo>
                      <a:pt x="84" y="44"/>
                    </a:lnTo>
                    <a:lnTo>
                      <a:pt x="84" y="49"/>
                    </a:lnTo>
                    <a:lnTo>
                      <a:pt x="82" y="54"/>
                    </a:lnTo>
                    <a:lnTo>
                      <a:pt x="79" y="58"/>
                    </a:lnTo>
                    <a:lnTo>
                      <a:pt x="76" y="61"/>
                    </a:lnTo>
                    <a:lnTo>
                      <a:pt x="70" y="63"/>
                    </a:lnTo>
                    <a:lnTo>
                      <a:pt x="64" y="65"/>
                    </a:lnTo>
                    <a:lnTo>
                      <a:pt x="57" y="65"/>
                    </a:lnTo>
                    <a:lnTo>
                      <a:pt x="50" y="63"/>
                    </a:lnTo>
                    <a:lnTo>
                      <a:pt x="41" y="61"/>
                    </a:lnTo>
                    <a:lnTo>
                      <a:pt x="32" y="57"/>
                    </a:lnTo>
                    <a:lnTo>
                      <a:pt x="22" y="52"/>
                    </a:lnTo>
                    <a:lnTo>
                      <a:pt x="14" y="45"/>
                    </a:lnTo>
                    <a:lnTo>
                      <a:pt x="8" y="39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9" y="2"/>
                    </a:lnTo>
                    <a:lnTo>
                      <a:pt x="47" y="6"/>
                    </a:lnTo>
                    <a:lnTo>
                      <a:pt x="56" y="1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DC67982-F121-415B-BCD6-15422613C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7238" y="2247900"/>
                <a:ext cx="109537" cy="114300"/>
              </a:xfrm>
              <a:custGeom>
                <a:avLst/>
                <a:gdLst>
                  <a:gd name="T0" fmla="*/ 2147483647 w 69"/>
                  <a:gd name="T1" fmla="*/ 2147483647 h 72"/>
                  <a:gd name="T2" fmla="*/ 2147483647 w 69"/>
                  <a:gd name="T3" fmla="*/ 2147483647 h 72"/>
                  <a:gd name="T4" fmla="*/ 2147483647 w 69"/>
                  <a:gd name="T5" fmla="*/ 2147483647 h 72"/>
                  <a:gd name="T6" fmla="*/ 2147483647 w 69"/>
                  <a:gd name="T7" fmla="*/ 2147483647 h 72"/>
                  <a:gd name="T8" fmla="*/ 2147483647 w 69"/>
                  <a:gd name="T9" fmla="*/ 2147483647 h 72"/>
                  <a:gd name="T10" fmla="*/ 2147483647 w 69"/>
                  <a:gd name="T11" fmla="*/ 2147483647 h 72"/>
                  <a:gd name="T12" fmla="*/ 2147483647 w 69"/>
                  <a:gd name="T13" fmla="*/ 2147483647 h 72"/>
                  <a:gd name="T14" fmla="*/ 2147483647 w 69"/>
                  <a:gd name="T15" fmla="*/ 2147483647 h 72"/>
                  <a:gd name="T16" fmla="*/ 2147483647 w 69"/>
                  <a:gd name="T17" fmla="*/ 2147483647 h 72"/>
                  <a:gd name="T18" fmla="*/ 2147483647 w 69"/>
                  <a:gd name="T19" fmla="*/ 2147483647 h 72"/>
                  <a:gd name="T20" fmla="*/ 2147483647 w 69"/>
                  <a:gd name="T21" fmla="*/ 2147483647 h 72"/>
                  <a:gd name="T22" fmla="*/ 2147483647 w 69"/>
                  <a:gd name="T23" fmla="*/ 2147483647 h 72"/>
                  <a:gd name="T24" fmla="*/ 2147483647 w 69"/>
                  <a:gd name="T25" fmla="*/ 2147483647 h 72"/>
                  <a:gd name="T26" fmla="*/ 2147483647 w 69"/>
                  <a:gd name="T27" fmla="*/ 2147483647 h 72"/>
                  <a:gd name="T28" fmla="*/ 2147483647 w 69"/>
                  <a:gd name="T29" fmla="*/ 2147483647 h 72"/>
                  <a:gd name="T30" fmla="*/ 2147483647 w 69"/>
                  <a:gd name="T31" fmla="*/ 2147483647 h 72"/>
                  <a:gd name="T32" fmla="*/ 2147483647 w 69"/>
                  <a:gd name="T33" fmla="*/ 2147483647 h 72"/>
                  <a:gd name="T34" fmla="*/ 2147483647 w 69"/>
                  <a:gd name="T35" fmla="*/ 2147483647 h 72"/>
                  <a:gd name="T36" fmla="*/ 2147483647 w 69"/>
                  <a:gd name="T37" fmla="*/ 2147483647 h 72"/>
                  <a:gd name="T38" fmla="*/ 2147483647 w 69"/>
                  <a:gd name="T39" fmla="*/ 2147483647 h 72"/>
                  <a:gd name="T40" fmla="*/ 0 w 69"/>
                  <a:gd name="T41" fmla="*/ 2147483647 h 72"/>
                  <a:gd name="T42" fmla="*/ 0 w 69"/>
                  <a:gd name="T43" fmla="*/ 2147483647 h 72"/>
                  <a:gd name="T44" fmla="*/ 2147483647 w 69"/>
                  <a:gd name="T45" fmla="*/ 2147483647 h 72"/>
                  <a:gd name="T46" fmla="*/ 2147483647 w 69"/>
                  <a:gd name="T47" fmla="*/ 2147483647 h 72"/>
                  <a:gd name="T48" fmla="*/ 2147483647 w 69"/>
                  <a:gd name="T49" fmla="*/ 2147483647 h 72"/>
                  <a:gd name="T50" fmla="*/ 2147483647 w 69"/>
                  <a:gd name="T51" fmla="*/ 2147483647 h 72"/>
                  <a:gd name="T52" fmla="*/ 2147483647 w 69"/>
                  <a:gd name="T53" fmla="*/ 2147483647 h 72"/>
                  <a:gd name="T54" fmla="*/ 2147483647 w 69"/>
                  <a:gd name="T55" fmla="*/ 0 h 72"/>
                  <a:gd name="T56" fmla="*/ 2147483647 w 69"/>
                  <a:gd name="T57" fmla="*/ 0 h 72"/>
                  <a:gd name="T58" fmla="*/ 2147483647 w 69"/>
                  <a:gd name="T59" fmla="*/ 2147483647 h 72"/>
                  <a:gd name="T60" fmla="*/ 2147483647 w 69"/>
                  <a:gd name="T61" fmla="*/ 2147483647 h 72"/>
                  <a:gd name="T62" fmla="*/ 2147483647 w 69"/>
                  <a:gd name="T63" fmla="*/ 2147483647 h 72"/>
                  <a:gd name="T64" fmla="*/ 2147483647 w 69"/>
                  <a:gd name="T65" fmla="*/ 2147483647 h 72"/>
                  <a:gd name="T66" fmla="*/ 2147483647 w 69"/>
                  <a:gd name="T67" fmla="*/ 2147483647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9"/>
                  <a:gd name="T103" fmla="*/ 0 h 72"/>
                  <a:gd name="T104" fmla="*/ 69 w 69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9" h="72">
                    <a:moveTo>
                      <a:pt x="54" y="25"/>
                    </a:moveTo>
                    <a:lnTo>
                      <a:pt x="60" y="32"/>
                    </a:lnTo>
                    <a:lnTo>
                      <a:pt x="65" y="39"/>
                    </a:lnTo>
                    <a:lnTo>
                      <a:pt x="66" y="45"/>
                    </a:lnTo>
                    <a:lnTo>
                      <a:pt x="68" y="50"/>
                    </a:lnTo>
                    <a:lnTo>
                      <a:pt x="66" y="57"/>
                    </a:lnTo>
                    <a:lnTo>
                      <a:pt x="65" y="60"/>
                    </a:lnTo>
                    <a:lnTo>
                      <a:pt x="62" y="64"/>
                    </a:lnTo>
                    <a:lnTo>
                      <a:pt x="57" y="67"/>
                    </a:lnTo>
                    <a:lnTo>
                      <a:pt x="53" y="69"/>
                    </a:lnTo>
                    <a:lnTo>
                      <a:pt x="47" y="71"/>
                    </a:lnTo>
                    <a:lnTo>
                      <a:pt x="41" y="71"/>
                    </a:lnTo>
                    <a:lnTo>
                      <a:pt x="35" y="69"/>
                    </a:lnTo>
                    <a:lnTo>
                      <a:pt x="29" y="68"/>
                    </a:lnTo>
                    <a:lnTo>
                      <a:pt x="23" y="64"/>
                    </a:lnTo>
                    <a:lnTo>
                      <a:pt x="17" y="60"/>
                    </a:lnTo>
                    <a:lnTo>
                      <a:pt x="13" y="54"/>
                    </a:lnTo>
                    <a:lnTo>
                      <a:pt x="7" y="46"/>
                    </a:lnTo>
                    <a:lnTo>
                      <a:pt x="4" y="40"/>
                    </a:lnTo>
                    <a:lnTo>
                      <a:pt x="1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2" y="5"/>
                    </a:lnTo>
                    <a:lnTo>
                      <a:pt x="39" y="10"/>
                    </a:lnTo>
                    <a:lnTo>
                      <a:pt x="47" y="16"/>
                    </a:lnTo>
                    <a:lnTo>
                      <a:pt x="54" y="25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F1D384D-1EE5-42AD-92CB-0EFD1ED86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6988" y="1428750"/>
              <a:ext cx="13922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“Which one?”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73C7CBD-A1BF-4531-B304-EE99CCFAC1F4}"/>
              </a:ext>
            </a:extLst>
          </p:cNvPr>
          <p:cNvSpPr/>
          <p:nvPr/>
        </p:nvSpPr>
        <p:spPr bwMode="auto">
          <a:xfrm>
            <a:off x="5438633" y="2238233"/>
            <a:ext cx="1862919" cy="784746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AB8306-3114-4A72-A2AE-E61401EB8DD0}"/>
              </a:ext>
            </a:extLst>
          </p:cNvPr>
          <p:cNvSpPr/>
          <p:nvPr/>
        </p:nvSpPr>
        <p:spPr bwMode="auto">
          <a:xfrm>
            <a:off x="1032680" y="2332360"/>
            <a:ext cx="1862919" cy="784746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D22285-6916-4E07-9D63-E003398E2005}"/>
              </a:ext>
            </a:extLst>
          </p:cNvPr>
          <p:cNvSpPr txBox="1"/>
          <p:nvPr/>
        </p:nvSpPr>
        <p:spPr>
          <a:xfrm>
            <a:off x="809039" y="1811867"/>
            <a:ext cx="22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Jekyl Island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B5933E-F96E-436A-B474-8645DCA182D4}"/>
              </a:ext>
            </a:extLst>
          </p:cNvPr>
          <p:cNvSpPr txBox="1"/>
          <p:nvPr/>
        </p:nvSpPr>
        <p:spPr>
          <a:xfrm>
            <a:off x="5121381" y="1776568"/>
            <a:ext cx="279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St. Simons Island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38A8FC-0CEA-463D-A8D1-D2C0724383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803">
            <a:off x="6770693" y="4489310"/>
            <a:ext cx="1742200" cy="61646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56A4513-EAB8-4874-917B-C988B3ECF3FA}"/>
              </a:ext>
            </a:extLst>
          </p:cNvPr>
          <p:cNvSpPr txBox="1">
            <a:spLocks/>
          </p:cNvSpPr>
          <p:nvPr/>
        </p:nvSpPr>
        <p:spPr bwMode="auto">
          <a:xfrm>
            <a:off x="428625" y="344487"/>
            <a:ext cx="8472488" cy="78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800" dirty="0"/>
              <a:t>Visual Approach:                    Airports in Close Proximity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25B03E-3450-4846-B0BC-BE6926ADA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7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8" grpId="0"/>
      <p:bldP spid="9" grpId="0" animBg="1"/>
      <p:bldP spid="17" grpId="0" animBg="1"/>
      <p:bldP spid="18" grpId="0" animBg="1"/>
      <p:bldP spid="19" grpId="0"/>
      <p:bldP spid="20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197864"/>
            <a:ext cx="8050213" cy="4391025"/>
          </a:xfrm>
        </p:spPr>
        <p:txBody>
          <a:bodyPr/>
          <a:lstStyle/>
          <a:p>
            <a:r>
              <a:rPr lang="en-US" dirty="0"/>
              <a:t>Advise ATC if a visual approach is not desired</a:t>
            </a:r>
          </a:p>
          <a:p>
            <a:r>
              <a:rPr lang="en-US" dirty="0"/>
              <a:t>Proceed to the airport in a normal manner or follow designated traffic</a:t>
            </a:r>
          </a:p>
          <a:p>
            <a:r>
              <a:rPr lang="en-US" dirty="0"/>
              <a:t>Remain VFR at all times</a:t>
            </a:r>
          </a:p>
          <a:p>
            <a:r>
              <a:rPr lang="en-US" dirty="0"/>
              <a:t>Maintain a safe landing interval behind preceding traffic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Visual Approach: Pilot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493776" y="1197864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Accept responsibility for wake turbulence separation</a:t>
            </a:r>
          </a:p>
          <a:p>
            <a:r>
              <a:rPr lang="en-US" dirty="0"/>
              <a:t>Contact ATC as soon as possible if unable to land</a:t>
            </a:r>
          </a:p>
          <a:p>
            <a:r>
              <a:rPr lang="en-US" dirty="0"/>
              <a:t>Advise ATC if unable to:</a:t>
            </a:r>
          </a:p>
          <a:p>
            <a:pPr lvl="1"/>
            <a:r>
              <a:rPr lang="en-US" dirty="0"/>
              <a:t>Continue following designated traffic</a:t>
            </a:r>
          </a:p>
          <a:p>
            <a:pPr lvl="1"/>
            <a:r>
              <a:rPr lang="en-US" dirty="0"/>
              <a:t>Remain in VFR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150028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en-US" dirty="0"/>
              <a:t>An aircraft unable to complete a visual approach should do what?</a:t>
            </a:r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Overfly the runway while climbing to MSA and attempt another visual approach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Overfly the runway while climbing to last assigned altitude and request further routing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Overfly the runway while climbing to traffic pattern altitude and enter the traffic pattern via the crosswind leg </a:t>
            </a:r>
          </a:p>
          <a:p>
            <a:pPr marL="533400" indent="-533400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en-US" dirty="0"/>
              <a:t>Which statement is not true of a contact approach?</a:t>
            </a:r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Reported ground visibility must be at least one statute mile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Controller may initiate or pilot may request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Standard or Special IAP must be published and functioning for airport</a:t>
            </a:r>
          </a:p>
          <a:p>
            <a:pPr marL="533400" indent="-533400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E90DE32B-0075-4173-BB15-B969F5CE8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9" y="4936113"/>
            <a:ext cx="4884144" cy="635564"/>
          </a:xfrm>
          <a:prstGeom prst="rect">
            <a:avLst/>
          </a:prstGeom>
        </p:spPr>
      </p:pic>
      <p:sp>
        <p:nvSpPr>
          <p:cNvPr id="33834" name="AutoShape 2042"/>
          <p:cNvSpPr>
            <a:spLocks noChangeArrowheads="1"/>
          </p:cNvSpPr>
          <p:nvPr/>
        </p:nvSpPr>
        <p:spPr bwMode="auto">
          <a:xfrm>
            <a:off x="1047751" y="5265737"/>
            <a:ext cx="2189162" cy="511173"/>
          </a:xfrm>
          <a:prstGeom prst="roundRect">
            <a:avLst>
              <a:gd name="adj" fmla="val 40671"/>
            </a:avLst>
          </a:prstGeom>
          <a:noFill/>
          <a:ln w="25400">
            <a:solidFill>
              <a:srgbClr val="1077B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Timed Approaches</a:t>
            </a:r>
          </a:p>
        </p:txBody>
      </p:sp>
      <p:sp>
        <p:nvSpPr>
          <p:cNvPr id="33795" name="Rectangle 2" descr="Cloud-wispy"/>
          <p:cNvSpPr>
            <a:spLocks noChangeArrowheads="1"/>
          </p:cNvSpPr>
          <p:nvPr/>
        </p:nvSpPr>
        <p:spPr bwMode="auto">
          <a:xfrm>
            <a:off x="0" y="931863"/>
            <a:ext cx="9155113" cy="3836987"/>
          </a:xfrm>
          <a:prstGeom prst="rect">
            <a:avLst/>
          </a:prstGeom>
          <a:blipFill dpi="0" rotWithShape="0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20000" contrast="14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invGray">
          <a:xfrm>
            <a:off x="0" y="4321175"/>
            <a:ext cx="9144000" cy="523875"/>
          </a:xfrm>
          <a:prstGeom prst="rect">
            <a:avLst/>
          </a:prstGeom>
          <a:gradFill rotWithShape="0">
            <a:gsLst>
              <a:gs pos="0">
                <a:srgbClr val="004C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invGray">
          <a:xfrm>
            <a:off x="0" y="2225675"/>
            <a:ext cx="6645275" cy="2093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utoShape 1009"/>
          <p:cNvSpPr>
            <a:spLocks noChangeArrowheads="1"/>
          </p:cNvSpPr>
          <p:nvPr/>
        </p:nvSpPr>
        <p:spPr bwMode="gray">
          <a:xfrm>
            <a:off x="1233488" y="1328738"/>
            <a:ext cx="1692275" cy="427037"/>
          </a:xfrm>
          <a:prstGeom prst="roundRect">
            <a:avLst>
              <a:gd name="adj" fmla="val 40671"/>
            </a:avLst>
          </a:prstGeom>
          <a:noFill/>
          <a:ln w="19050">
            <a:solidFill>
              <a:srgbClr val="1077B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2" name="Line 1010"/>
          <p:cNvSpPr>
            <a:spLocks noChangeShapeType="1"/>
          </p:cNvSpPr>
          <p:nvPr/>
        </p:nvSpPr>
        <p:spPr bwMode="gray">
          <a:xfrm>
            <a:off x="2532063" y="992188"/>
            <a:ext cx="0" cy="3395662"/>
          </a:xfrm>
          <a:prstGeom prst="line">
            <a:avLst/>
          </a:prstGeom>
          <a:noFill/>
          <a:ln w="19050">
            <a:solidFill>
              <a:srgbClr val="1077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Freeform 1011" descr="bark-med"/>
          <p:cNvSpPr>
            <a:spLocks/>
          </p:cNvSpPr>
          <p:nvPr/>
        </p:nvSpPr>
        <p:spPr bwMode="auto">
          <a:xfrm>
            <a:off x="0" y="4005263"/>
            <a:ext cx="3338513" cy="427037"/>
          </a:xfrm>
          <a:custGeom>
            <a:avLst/>
            <a:gdLst>
              <a:gd name="T0" fmla="*/ 2147483647 w 2470"/>
              <a:gd name="T1" fmla="*/ 2147483647 h 819"/>
              <a:gd name="T2" fmla="*/ 2147483647 w 2470"/>
              <a:gd name="T3" fmla="*/ 2147483647 h 819"/>
              <a:gd name="T4" fmla="*/ 2147483647 w 2470"/>
              <a:gd name="T5" fmla="*/ 2147483647 h 819"/>
              <a:gd name="T6" fmla="*/ 2147483647 w 2470"/>
              <a:gd name="T7" fmla="*/ 2147483647 h 819"/>
              <a:gd name="T8" fmla="*/ 2147483647 w 2470"/>
              <a:gd name="T9" fmla="*/ 2147483647 h 819"/>
              <a:gd name="T10" fmla="*/ 2147483647 w 2470"/>
              <a:gd name="T11" fmla="*/ 2147483647 h 819"/>
              <a:gd name="T12" fmla="*/ 2147483647 w 2470"/>
              <a:gd name="T13" fmla="*/ 2147483647 h 819"/>
              <a:gd name="T14" fmla="*/ 2147483647 w 2470"/>
              <a:gd name="T15" fmla="*/ 2147483647 h 819"/>
              <a:gd name="T16" fmla="*/ 2147483647 w 2470"/>
              <a:gd name="T17" fmla="*/ 2147483647 h 819"/>
              <a:gd name="T18" fmla="*/ 2147483647 w 2470"/>
              <a:gd name="T19" fmla="*/ 0 h 819"/>
              <a:gd name="T20" fmla="*/ 2147483647 w 2470"/>
              <a:gd name="T21" fmla="*/ 2147483647 h 819"/>
              <a:gd name="T22" fmla="*/ 2147483647 w 2470"/>
              <a:gd name="T23" fmla="*/ 2147483647 h 819"/>
              <a:gd name="T24" fmla="*/ 2147483647 w 2470"/>
              <a:gd name="T25" fmla="*/ 2147483647 h 819"/>
              <a:gd name="T26" fmla="*/ 2147483647 w 2470"/>
              <a:gd name="T27" fmla="*/ 2147483647 h 819"/>
              <a:gd name="T28" fmla="*/ 2147483647 w 2470"/>
              <a:gd name="T29" fmla="*/ 2147483647 h 819"/>
              <a:gd name="T30" fmla="*/ 2147483647 w 2470"/>
              <a:gd name="T31" fmla="*/ 2147483647 h 819"/>
              <a:gd name="T32" fmla="*/ 2147483647 w 2470"/>
              <a:gd name="T33" fmla="*/ 2147483647 h 819"/>
              <a:gd name="T34" fmla="*/ 2147483647 w 2470"/>
              <a:gd name="T35" fmla="*/ 2147483647 h 819"/>
              <a:gd name="T36" fmla="*/ 2147483647 w 2470"/>
              <a:gd name="T37" fmla="*/ 2147483647 h 819"/>
              <a:gd name="T38" fmla="*/ 2147483647 w 2470"/>
              <a:gd name="T39" fmla="*/ 2147483647 h 819"/>
              <a:gd name="T40" fmla="*/ 2147483647 w 2470"/>
              <a:gd name="T41" fmla="*/ 2147483647 h 819"/>
              <a:gd name="T42" fmla="*/ 2147483647 w 2470"/>
              <a:gd name="T43" fmla="*/ 2147483647 h 819"/>
              <a:gd name="T44" fmla="*/ 2147483647 w 2470"/>
              <a:gd name="T45" fmla="*/ 2147483647 h 819"/>
              <a:gd name="T46" fmla="*/ 2147483647 w 2470"/>
              <a:gd name="T47" fmla="*/ 2147483647 h 819"/>
              <a:gd name="T48" fmla="*/ 2147483647 w 2470"/>
              <a:gd name="T49" fmla="*/ 2147483647 h 819"/>
              <a:gd name="T50" fmla="*/ 2147483647 w 2470"/>
              <a:gd name="T51" fmla="*/ 2147483647 h 819"/>
              <a:gd name="T52" fmla="*/ 2147483647 w 2470"/>
              <a:gd name="T53" fmla="*/ 2147483647 h 819"/>
              <a:gd name="T54" fmla="*/ 2147483647 w 2470"/>
              <a:gd name="T55" fmla="*/ 2147483647 h 819"/>
              <a:gd name="T56" fmla="*/ 2147483647 w 2470"/>
              <a:gd name="T57" fmla="*/ 2147483647 h 819"/>
              <a:gd name="T58" fmla="*/ 2147483647 w 2470"/>
              <a:gd name="T59" fmla="*/ 2147483647 h 819"/>
              <a:gd name="T60" fmla="*/ 2147483647 w 2470"/>
              <a:gd name="T61" fmla="*/ 2147483647 h 819"/>
              <a:gd name="T62" fmla="*/ 2147483647 w 2470"/>
              <a:gd name="T63" fmla="*/ 2147483647 h 819"/>
              <a:gd name="T64" fmla="*/ 2147483647 w 2470"/>
              <a:gd name="T65" fmla="*/ 2147483647 h 819"/>
              <a:gd name="T66" fmla="*/ 2147483647 w 2470"/>
              <a:gd name="T67" fmla="*/ 2147483647 h 819"/>
              <a:gd name="T68" fmla="*/ 2147483647 w 2470"/>
              <a:gd name="T69" fmla="*/ 2147483647 h 819"/>
              <a:gd name="T70" fmla="*/ 2147483647 w 2470"/>
              <a:gd name="T71" fmla="*/ 2147483647 h 819"/>
              <a:gd name="T72" fmla="*/ 2147483647 w 2470"/>
              <a:gd name="T73" fmla="*/ 2147483647 h 819"/>
              <a:gd name="T74" fmla="*/ 2147483647 w 2470"/>
              <a:gd name="T75" fmla="*/ 2147483647 h 819"/>
              <a:gd name="T76" fmla="*/ 2147483647 w 2470"/>
              <a:gd name="T77" fmla="*/ 2147483647 h 819"/>
              <a:gd name="T78" fmla="*/ 2147483647 w 2470"/>
              <a:gd name="T79" fmla="*/ 2147483647 h 819"/>
              <a:gd name="T80" fmla="*/ 2147483647 w 2470"/>
              <a:gd name="T81" fmla="*/ 2147483647 h 819"/>
              <a:gd name="T82" fmla="*/ 2147483647 w 2470"/>
              <a:gd name="T83" fmla="*/ 2147483647 h 819"/>
              <a:gd name="T84" fmla="*/ 2147483647 w 2470"/>
              <a:gd name="T85" fmla="*/ 2147483647 h 819"/>
              <a:gd name="T86" fmla="*/ 2147483647 w 2470"/>
              <a:gd name="T87" fmla="*/ 2147483647 h 8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470"/>
              <a:gd name="T133" fmla="*/ 0 h 819"/>
              <a:gd name="T134" fmla="*/ 2470 w 2470"/>
              <a:gd name="T135" fmla="*/ 819 h 81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470" h="819">
                <a:moveTo>
                  <a:pt x="21" y="593"/>
                </a:moveTo>
                <a:cubicBezTo>
                  <a:pt x="119" y="527"/>
                  <a:pt x="187" y="425"/>
                  <a:pt x="247" y="325"/>
                </a:cubicBezTo>
                <a:cubicBezTo>
                  <a:pt x="317" y="372"/>
                  <a:pt x="197" y="284"/>
                  <a:pt x="275" y="388"/>
                </a:cubicBezTo>
                <a:cubicBezTo>
                  <a:pt x="282" y="398"/>
                  <a:pt x="298" y="393"/>
                  <a:pt x="310" y="395"/>
                </a:cubicBezTo>
                <a:cubicBezTo>
                  <a:pt x="362" y="383"/>
                  <a:pt x="331" y="394"/>
                  <a:pt x="395" y="346"/>
                </a:cubicBezTo>
                <a:cubicBezTo>
                  <a:pt x="408" y="336"/>
                  <a:pt x="423" y="304"/>
                  <a:pt x="423" y="304"/>
                </a:cubicBezTo>
                <a:cubicBezTo>
                  <a:pt x="425" y="320"/>
                  <a:pt x="414" y="353"/>
                  <a:pt x="430" y="353"/>
                </a:cubicBezTo>
                <a:cubicBezTo>
                  <a:pt x="461" y="353"/>
                  <a:pt x="495" y="273"/>
                  <a:pt x="508" y="254"/>
                </a:cubicBezTo>
                <a:cubicBezTo>
                  <a:pt x="554" y="184"/>
                  <a:pt x="603" y="102"/>
                  <a:pt x="663" y="42"/>
                </a:cubicBezTo>
                <a:cubicBezTo>
                  <a:pt x="678" y="27"/>
                  <a:pt x="698" y="15"/>
                  <a:pt x="713" y="0"/>
                </a:cubicBezTo>
                <a:cubicBezTo>
                  <a:pt x="744" y="52"/>
                  <a:pt x="738" y="104"/>
                  <a:pt x="748" y="162"/>
                </a:cubicBezTo>
                <a:cubicBezTo>
                  <a:pt x="751" y="181"/>
                  <a:pt x="748" y="205"/>
                  <a:pt x="762" y="219"/>
                </a:cubicBezTo>
                <a:cubicBezTo>
                  <a:pt x="771" y="228"/>
                  <a:pt x="786" y="224"/>
                  <a:pt x="798" y="226"/>
                </a:cubicBezTo>
                <a:cubicBezTo>
                  <a:pt x="835" y="207"/>
                  <a:pt x="867" y="177"/>
                  <a:pt x="896" y="148"/>
                </a:cubicBezTo>
                <a:cubicBezTo>
                  <a:pt x="941" y="162"/>
                  <a:pt x="929" y="202"/>
                  <a:pt x="939" y="240"/>
                </a:cubicBezTo>
                <a:cubicBezTo>
                  <a:pt x="943" y="254"/>
                  <a:pt x="953" y="282"/>
                  <a:pt x="953" y="282"/>
                </a:cubicBezTo>
                <a:cubicBezTo>
                  <a:pt x="1001" y="263"/>
                  <a:pt x="1045" y="235"/>
                  <a:pt x="1094" y="219"/>
                </a:cubicBezTo>
                <a:cubicBezTo>
                  <a:pt x="1106" y="224"/>
                  <a:pt x="1119" y="225"/>
                  <a:pt x="1129" y="233"/>
                </a:cubicBezTo>
                <a:cubicBezTo>
                  <a:pt x="1150" y="251"/>
                  <a:pt x="1158" y="299"/>
                  <a:pt x="1165" y="325"/>
                </a:cubicBezTo>
                <a:cubicBezTo>
                  <a:pt x="1176" y="366"/>
                  <a:pt x="1185" y="399"/>
                  <a:pt x="1214" y="431"/>
                </a:cubicBezTo>
                <a:cubicBezTo>
                  <a:pt x="1216" y="438"/>
                  <a:pt x="1215" y="448"/>
                  <a:pt x="1221" y="452"/>
                </a:cubicBezTo>
                <a:cubicBezTo>
                  <a:pt x="1238" y="461"/>
                  <a:pt x="1278" y="466"/>
                  <a:pt x="1278" y="466"/>
                </a:cubicBezTo>
                <a:cubicBezTo>
                  <a:pt x="1338" y="436"/>
                  <a:pt x="1379" y="379"/>
                  <a:pt x="1426" y="332"/>
                </a:cubicBezTo>
                <a:cubicBezTo>
                  <a:pt x="1464" y="294"/>
                  <a:pt x="1446" y="309"/>
                  <a:pt x="1496" y="275"/>
                </a:cubicBezTo>
                <a:cubicBezTo>
                  <a:pt x="1503" y="270"/>
                  <a:pt x="1518" y="261"/>
                  <a:pt x="1518" y="261"/>
                </a:cubicBezTo>
                <a:cubicBezTo>
                  <a:pt x="1547" y="304"/>
                  <a:pt x="1537" y="354"/>
                  <a:pt x="1553" y="402"/>
                </a:cubicBezTo>
                <a:cubicBezTo>
                  <a:pt x="1566" y="498"/>
                  <a:pt x="1599" y="460"/>
                  <a:pt x="1722" y="466"/>
                </a:cubicBezTo>
                <a:cubicBezTo>
                  <a:pt x="1802" y="482"/>
                  <a:pt x="1846" y="556"/>
                  <a:pt x="1913" y="600"/>
                </a:cubicBezTo>
                <a:cubicBezTo>
                  <a:pt x="1972" y="639"/>
                  <a:pt x="2091" y="622"/>
                  <a:pt x="2160" y="628"/>
                </a:cubicBezTo>
                <a:cubicBezTo>
                  <a:pt x="2207" y="637"/>
                  <a:pt x="2255" y="644"/>
                  <a:pt x="2301" y="656"/>
                </a:cubicBezTo>
                <a:cubicBezTo>
                  <a:pt x="2335" y="674"/>
                  <a:pt x="2377" y="687"/>
                  <a:pt x="2414" y="699"/>
                </a:cubicBezTo>
                <a:cubicBezTo>
                  <a:pt x="2432" y="705"/>
                  <a:pt x="2470" y="713"/>
                  <a:pt x="2470" y="713"/>
                </a:cubicBezTo>
                <a:cubicBezTo>
                  <a:pt x="2344" y="789"/>
                  <a:pt x="2081" y="736"/>
                  <a:pt x="1998" y="734"/>
                </a:cubicBezTo>
                <a:cubicBezTo>
                  <a:pt x="1824" y="710"/>
                  <a:pt x="1931" y="722"/>
                  <a:pt x="1560" y="734"/>
                </a:cubicBezTo>
                <a:cubicBezTo>
                  <a:pt x="1537" y="735"/>
                  <a:pt x="1496" y="746"/>
                  <a:pt x="1475" y="755"/>
                </a:cubicBezTo>
                <a:cubicBezTo>
                  <a:pt x="1456" y="763"/>
                  <a:pt x="1419" y="784"/>
                  <a:pt x="1419" y="784"/>
                </a:cubicBezTo>
                <a:cubicBezTo>
                  <a:pt x="1291" y="779"/>
                  <a:pt x="1229" y="779"/>
                  <a:pt x="1122" y="762"/>
                </a:cubicBezTo>
                <a:cubicBezTo>
                  <a:pt x="1028" y="731"/>
                  <a:pt x="917" y="775"/>
                  <a:pt x="826" y="805"/>
                </a:cubicBezTo>
                <a:cubicBezTo>
                  <a:pt x="796" y="815"/>
                  <a:pt x="713" y="818"/>
                  <a:pt x="699" y="819"/>
                </a:cubicBezTo>
                <a:cubicBezTo>
                  <a:pt x="602" y="812"/>
                  <a:pt x="572" y="813"/>
                  <a:pt x="508" y="748"/>
                </a:cubicBezTo>
                <a:cubicBezTo>
                  <a:pt x="483" y="723"/>
                  <a:pt x="437" y="742"/>
                  <a:pt x="402" y="741"/>
                </a:cubicBezTo>
                <a:cubicBezTo>
                  <a:pt x="306" y="738"/>
                  <a:pt x="209" y="736"/>
                  <a:pt x="113" y="734"/>
                </a:cubicBezTo>
                <a:cubicBezTo>
                  <a:pt x="0" y="725"/>
                  <a:pt x="18" y="742"/>
                  <a:pt x="7" y="642"/>
                </a:cubicBezTo>
                <a:cubicBezTo>
                  <a:pt x="15" y="597"/>
                  <a:pt x="4" y="610"/>
                  <a:pt x="21" y="593"/>
                </a:cubicBez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012"/>
          <p:cNvSpPr>
            <a:spLocks noChangeShapeType="1"/>
          </p:cNvSpPr>
          <p:nvPr/>
        </p:nvSpPr>
        <p:spPr bwMode="gray">
          <a:xfrm>
            <a:off x="5172075" y="2578100"/>
            <a:ext cx="0" cy="177165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AutoShape 1013"/>
          <p:cNvSpPr>
            <a:spLocks noChangeArrowheads="1"/>
          </p:cNvSpPr>
          <p:nvPr/>
        </p:nvSpPr>
        <p:spPr bwMode="gray">
          <a:xfrm>
            <a:off x="1239838" y="1974850"/>
            <a:ext cx="1692275" cy="436563"/>
          </a:xfrm>
          <a:prstGeom prst="roundRect">
            <a:avLst>
              <a:gd name="adj" fmla="val 40671"/>
            </a:avLst>
          </a:prstGeom>
          <a:noFill/>
          <a:ln w="19050">
            <a:solidFill>
              <a:srgbClr val="1077B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6" name="Freeform 1014"/>
          <p:cNvSpPr>
            <a:spLocks/>
          </p:cNvSpPr>
          <p:nvPr/>
        </p:nvSpPr>
        <p:spPr bwMode="gray">
          <a:xfrm>
            <a:off x="1200150" y="2606675"/>
            <a:ext cx="839788" cy="481013"/>
          </a:xfrm>
          <a:custGeom>
            <a:avLst/>
            <a:gdLst>
              <a:gd name="T0" fmla="*/ 2147483647 w 494"/>
              <a:gd name="T1" fmla="*/ 2147483647 h 289"/>
              <a:gd name="T2" fmla="*/ 2147483647 w 494"/>
              <a:gd name="T3" fmla="*/ 2147483647 h 289"/>
              <a:gd name="T4" fmla="*/ 2147483647 w 494"/>
              <a:gd name="T5" fmla="*/ 0 h 289"/>
              <a:gd name="T6" fmla="*/ 2147483647 w 494"/>
              <a:gd name="T7" fmla="*/ 2147483647 h 289"/>
              <a:gd name="T8" fmla="*/ 2147483647 w 494"/>
              <a:gd name="T9" fmla="*/ 2147483647 h 289"/>
              <a:gd name="T10" fmla="*/ 0 w 494"/>
              <a:gd name="T11" fmla="*/ 2147483647 h 289"/>
              <a:gd name="T12" fmla="*/ 2147483647 w 494"/>
              <a:gd name="T13" fmla="*/ 2147483647 h 289"/>
              <a:gd name="T14" fmla="*/ 2147483647 w 494"/>
              <a:gd name="T15" fmla="*/ 2147483647 h 289"/>
              <a:gd name="T16" fmla="*/ 2147483647 w 494"/>
              <a:gd name="T17" fmla="*/ 2147483647 h 289"/>
              <a:gd name="T18" fmla="*/ 2147483647 w 494"/>
              <a:gd name="T19" fmla="*/ 2147483647 h 289"/>
              <a:gd name="T20" fmla="*/ 2147483647 w 494"/>
              <a:gd name="T21" fmla="*/ 2147483647 h 2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4"/>
              <a:gd name="T34" fmla="*/ 0 h 289"/>
              <a:gd name="T35" fmla="*/ 494 w 494"/>
              <a:gd name="T36" fmla="*/ 289 h 2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4" h="289">
                <a:moveTo>
                  <a:pt x="388" y="49"/>
                </a:moveTo>
                <a:lnTo>
                  <a:pt x="289" y="14"/>
                </a:lnTo>
                <a:lnTo>
                  <a:pt x="148" y="0"/>
                </a:lnTo>
                <a:lnTo>
                  <a:pt x="63" y="21"/>
                </a:lnTo>
                <a:lnTo>
                  <a:pt x="21" y="99"/>
                </a:lnTo>
                <a:lnTo>
                  <a:pt x="0" y="183"/>
                </a:lnTo>
                <a:lnTo>
                  <a:pt x="56" y="254"/>
                </a:lnTo>
                <a:lnTo>
                  <a:pt x="141" y="289"/>
                </a:lnTo>
                <a:lnTo>
                  <a:pt x="254" y="282"/>
                </a:lnTo>
                <a:lnTo>
                  <a:pt x="360" y="219"/>
                </a:lnTo>
                <a:lnTo>
                  <a:pt x="494" y="85"/>
                </a:lnTo>
              </a:path>
            </a:pathLst>
          </a:custGeom>
          <a:noFill/>
          <a:ln w="19050">
            <a:solidFill>
              <a:srgbClr val="1077B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Freeform 2015"/>
          <p:cNvSpPr>
            <a:spLocks/>
          </p:cNvSpPr>
          <p:nvPr/>
        </p:nvSpPr>
        <p:spPr bwMode="gray">
          <a:xfrm>
            <a:off x="1435100" y="2124075"/>
            <a:ext cx="549275" cy="279400"/>
          </a:xfrm>
          <a:custGeom>
            <a:avLst/>
            <a:gdLst>
              <a:gd name="T0" fmla="*/ 0 w 346"/>
              <a:gd name="T1" fmla="*/ 2147483647 h 176"/>
              <a:gd name="T2" fmla="*/ 2147483647 w 346"/>
              <a:gd name="T3" fmla="*/ 2147483647 h 176"/>
              <a:gd name="T4" fmla="*/ 2147483647 w 346"/>
              <a:gd name="T5" fmla="*/ 2147483647 h 176"/>
              <a:gd name="T6" fmla="*/ 2147483647 w 346"/>
              <a:gd name="T7" fmla="*/ 2147483647 h 176"/>
              <a:gd name="T8" fmla="*/ 2147483647 w 346"/>
              <a:gd name="T9" fmla="*/ 0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6"/>
              <a:gd name="T16" fmla="*/ 0 h 176"/>
              <a:gd name="T17" fmla="*/ 346 w 346"/>
              <a:gd name="T18" fmla="*/ 176 h 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6" h="176">
                <a:moveTo>
                  <a:pt x="0" y="176"/>
                </a:moveTo>
                <a:cubicBezTo>
                  <a:pt x="47" y="174"/>
                  <a:pt x="94" y="173"/>
                  <a:pt x="141" y="169"/>
                </a:cubicBezTo>
                <a:cubicBezTo>
                  <a:pt x="174" y="166"/>
                  <a:pt x="212" y="118"/>
                  <a:pt x="240" y="99"/>
                </a:cubicBezTo>
                <a:cubicBezTo>
                  <a:pt x="258" y="70"/>
                  <a:pt x="288" y="47"/>
                  <a:pt x="317" y="28"/>
                </a:cubicBezTo>
                <a:cubicBezTo>
                  <a:pt x="334" y="2"/>
                  <a:pt x="323" y="11"/>
                  <a:pt x="346" y="0"/>
                </a:cubicBezTo>
              </a:path>
            </a:pathLst>
          </a:custGeom>
          <a:noFill/>
          <a:ln w="19050">
            <a:solidFill>
              <a:srgbClr val="1077B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2016"/>
          <p:cNvSpPr>
            <a:spLocks noChangeShapeType="1"/>
          </p:cNvSpPr>
          <p:nvPr/>
        </p:nvSpPr>
        <p:spPr bwMode="gray">
          <a:xfrm flipH="1">
            <a:off x="1322388" y="1731963"/>
            <a:ext cx="79375" cy="0"/>
          </a:xfrm>
          <a:prstGeom prst="line">
            <a:avLst/>
          </a:prstGeom>
          <a:noFill/>
          <a:ln w="28575">
            <a:solidFill>
              <a:srgbClr val="1077B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2017"/>
          <p:cNvSpPr>
            <a:spLocks noChangeShapeType="1"/>
          </p:cNvSpPr>
          <p:nvPr/>
        </p:nvSpPr>
        <p:spPr bwMode="gray">
          <a:xfrm flipH="1">
            <a:off x="1905000" y="1755775"/>
            <a:ext cx="79375" cy="0"/>
          </a:xfrm>
          <a:prstGeom prst="line">
            <a:avLst/>
          </a:prstGeom>
          <a:noFill/>
          <a:ln w="28575">
            <a:solidFill>
              <a:srgbClr val="1077B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2018"/>
          <p:cNvSpPr>
            <a:spLocks noChangeShapeType="1"/>
          </p:cNvSpPr>
          <p:nvPr/>
        </p:nvSpPr>
        <p:spPr bwMode="gray">
          <a:xfrm rot="19193946" flipH="1">
            <a:off x="2740025" y="1733550"/>
            <a:ext cx="79375" cy="1588"/>
          </a:xfrm>
          <a:prstGeom prst="line">
            <a:avLst/>
          </a:prstGeom>
          <a:noFill/>
          <a:ln w="28575">
            <a:solidFill>
              <a:srgbClr val="1077B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019"/>
          <p:cNvSpPr>
            <a:spLocks noChangeShapeType="1"/>
          </p:cNvSpPr>
          <p:nvPr/>
        </p:nvSpPr>
        <p:spPr bwMode="gray">
          <a:xfrm flipH="1">
            <a:off x="1352550" y="2411413"/>
            <a:ext cx="79375" cy="0"/>
          </a:xfrm>
          <a:prstGeom prst="line">
            <a:avLst/>
          </a:prstGeom>
          <a:noFill/>
          <a:ln w="28575">
            <a:solidFill>
              <a:srgbClr val="1077B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020"/>
          <p:cNvSpPr>
            <a:spLocks noChangeShapeType="1"/>
          </p:cNvSpPr>
          <p:nvPr/>
        </p:nvSpPr>
        <p:spPr bwMode="gray">
          <a:xfrm flipH="1">
            <a:off x="2627313" y="2406650"/>
            <a:ext cx="79375" cy="0"/>
          </a:xfrm>
          <a:prstGeom prst="line">
            <a:avLst/>
          </a:prstGeom>
          <a:noFill/>
          <a:ln w="28575">
            <a:solidFill>
              <a:srgbClr val="1077B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Line 2021"/>
          <p:cNvSpPr>
            <a:spLocks noChangeShapeType="1"/>
          </p:cNvSpPr>
          <p:nvPr/>
        </p:nvSpPr>
        <p:spPr bwMode="gray">
          <a:xfrm rot="-2346412">
            <a:off x="1360488" y="2641600"/>
            <a:ext cx="79375" cy="1588"/>
          </a:xfrm>
          <a:prstGeom prst="line">
            <a:avLst/>
          </a:prstGeom>
          <a:noFill/>
          <a:ln w="28575">
            <a:solidFill>
              <a:srgbClr val="1077B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022"/>
          <p:cNvSpPr>
            <a:spLocks noChangeShapeType="1"/>
          </p:cNvSpPr>
          <p:nvPr/>
        </p:nvSpPr>
        <p:spPr bwMode="gray">
          <a:xfrm>
            <a:off x="1631950" y="1312863"/>
            <a:ext cx="79375" cy="0"/>
          </a:xfrm>
          <a:prstGeom prst="line">
            <a:avLst/>
          </a:prstGeom>
          <a:noFill/>
          <a:ln w="28575">
            <a:solidFill>
              <a:srgbClr val="1077B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023"/>
          <p:cNvSpPr>
            <a:spLocks noChangeShapeType="1"/>
          </p:cNvSpPr>
          <p:nvPr/>
        </p:nvSpPr>
        <p:spPr bwMode="gray">
          <a:xfrm>
            <a:off x="1639888" y="1958975"/>
            <a:ext cx="79375" cy="0"/>
          </a:xfrm>
          <a:prstGeom prst="line">
            <a:avLst/>
          </a:prstGeom>
          <a:noFill/>
          <a:ln w="28575">
            <a:solidFill>
              <a:srgbClr val="1077B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024"/>
          <p:cNvSpPr>
            <a:spLocks noChangeShapeType="1"/>
          </p:cNvSpPr>
          <p:nvPr/>
        </p:nvSpPr>
        <p:spPr bwMode="gray">
          <a:xfrm>
            <a:off x="2565400" y="1966913"/>
            <a:ext cx="79375" cy="0"/>
          </a:xfrm>
          <a:prstGeom prst="line">
            <a:avLst/>
          </a:prstGeom>
          <a:noFill/>
          <a:ln w="28575">
            <a:solidFill>
              <a:srgbClr val="1077B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Freeform 2025" descr="bark-med"/>
          <p:cNvSpPr>
            <a:spLocks/>
          </p:cNvSpPr>
          <p:nvPr/>
        </p:nvSpPr>
        <p:spPr bwMode="auto">
          <a:xfrm flipH="1">
            <a:off x="2595563" y="4100513"/>
            <a:ext cx="2765425" cy="304800"/>
          </a:xfrm>
          <a:custGeom>
            <a:avLst/>
            <a:gdLst>
              <a:gd name="T0" fmla="*/ 2147483647 w 2470"/>
              <a:gd name="T1" fmla="*/ 2147483647 h 819"/>
              <a:gd name="T2" fmla="*/ 2147483647 w 2470"/>
              <a:gd name="T3" fmla="*/ 2147483647 h 819"/>
              <a:gd name="T4" fmla="*/ 2147483647 w 2470"/>
              <a:gd name="T5" fmla="*/ 2147483647 h 819"/>
              <a:gd name="T6" fmla="*/ 2147483647 w 2470"/>
              <a:gd name="T7" fmla="*/ 2147483647 h 819"/>
              <a:gd name="T8" fmla="*/ 2147483647 w 2470"/>
              <a:gd name="T9" fmla="*/ 2147483647 h 819"/>
              <a:gd name="T10" fmla="*/ 2147483647 w 2470"/>
              <a:gd name="T11" fmla="*/ 2147483647 h 819"/>
              <a:gd name="T12" fmla="*/ 2147483647 w 2470"/>
              <a:gd name="T13" fmla="*/ 2147483647 h 819"/>
              <a:gd name="T14" fmla="*/ 2147483647 w 2470"/>
              <a:gd name="T15" fmla="*/ 2147483647 h 819"/>
              <a:gd name="T16" fmla="*/ 2147483647 w 2470"/>
              <a:gd name="T17" fmla="*/ 2147483647 h 819"/>
              <a:gd name="T18" fmla="*/ 2147483647 w 2470"/>
              <a:gd name="T19" fmla="*/ 0 h 819"/>
              <a:gd name="T20" fmla="*/ 2147483647 w 2470"/>
              <a:gd name="T21" fmla="*/ 2147483647 h 819"/>
              <a:gd name="T22" fmla="*/ 2147483647 w 2470"/>
              <a:gd name="T23" fmla="*/ 2147483647 h 819"/>
              <a:gd name="T24" fmla="*/ 2147483647 w 2470"/>
              <a:gd name="T25" fmla="*/ 2147483647 h 819"/>
              <a:gd name="T26" fmla="*/ 2147483647 w 2470"/>
              <a:gd name="T27" fmla="*/ 2147483647 h 819"/>
              <a:gd name="T28" fmla="*/ 2147483647 w 2470"/>
              <a:gd name="T29" fmla="*/ 2147483647 h 819"/>
              <a:gd name="T30" fmla="*/ 2147483647 w 2470"/>
              <a:gd name="T31" fmla="*/ 2147483647 h 819"/>
              <a:gd name="T32" fmla="*/ 2147483647 w 2470"/>
              <a:gd name="T33" fmla="*/ 2147483647 h 819"/>
              <a:gd name="T34" fmla="*/ 2147483647 w 2470"/>
              <a:gd name="T35" fmla="*/ 2147483647 h 819"/>
              <a:gd name="T36" fmla="*/ 2147483647 w 2470"/>
              <a:gd name="T37" fmla="*/ 2147483647 h 819"/>
              <a:gd name="T38" fmla="*/ 2147483647 w 2470"/>
              <a:gd name="T39" fmla="*/ 2147483647 h 819"/>
              <a:gd name="T40" fmla="*/ 2147483647 w 2470"/>
              <a:gd name="T41" fmla="*/ 2147483647 h 819"/>
              <a:gd name="T42" fmla="*/ 2147483647 w 2470"/>
              <a:gd name="T43" fmla="*/ 2147483647 h 819"/>
              <a:gd name="T44" fmla="*/ 2147483647 w 2470"/>
              <a:gd name="T45" fmla="*/ 2147483647 h 819"/>
              <a:gd name="T46" fmla="*/ 2147483647 w 2470"/>
              <a:gd name="T47" fmla="*/ 2147483647 h 819"/>
              <a:gd name="T48" fmla="*/ 2147483647 w 2470"/>
              <a:gd name="T49" fmla="*/ 2147483647 h 819"/>
              <a:gd name="T50" fmla="*/ 2147483647 w 2470"/>
              <a:gd name="T51" fmla="*/ 2147483647 h 819"/>
              <a:gd name="T52" fmla="*/ 2147483647 w 2470"/>
              <a:gd name="T53" fmla="*/ 2147483647 h 819"/>
              <a:gd name="T54" fmla="*/ 2147483647 w 2470"/>
              <a:gd name="T55" fmla="*/ 2147483647 h 819"/>
              <a:gd name="T56" fmla="*/ 2147483647 w 2470"/>
              <a:gd name="T57" fmla="*/ 2147483647 h 819"/>
              <a:gd name="T58" fmla="*/ 2147483647 w 2470"/>
              <a:gd name="T59" fmla="*/ 2147483647 h 819"/>
              <a:gd name="T60" fmla="*/ 2147483647 w 2470"/>
              <a:gd name="T61" fmla="*/ 2147483647 h 819"/>
              <a:gd name="T62" fmla="*/ 2147483647 w 2470"/>
              <a:gd name="T63" fmla="*/ 2147483647 h 819"/>
              <a:gd name="T64" fmla="*/ 2147483647 w 2470"/>
              <a:gd name="T65" fmla="*/ 2147483647 h 819"/>
              <a:gd name="T66" fmla="*/ 2147483647 w 2470"/>
              <a:gd name="T67" fmla="*/ 2147483647 h 819"/>
              <a:gd name="T68" fmla="*/ 2147483647 w 2470"/>
              <a:gd name="T69" fmla="*/ 2147483647 h 819"/>
              <a:gd name="T70" fmla="*/ 2147483647 w 2470"/>
              <a:gd name="T71" fmla="*/ 2147483647 h 819"/>
              <a:gd name="T72" fmla="*/ 2147483647 w 2470"/>
              <a:gd name="T73" fmla="*/ 2147483647 h 819"/>
              <a:gd name="T74" fmla="*/ 2147483647 w 2470"/>
              <a:gd name="T75" fmla="*/ 2147483647 h 819"/>
              <a:gd name="T76" fmla="*/ 2147483647 w 2470"/>
              <a:gd name="T77" fmla="*/ 2147483647 h 819"/>
              <a:gd name="T78" fmla="*/ 2147483647 w 2470"/>
              <a:gd name="T79" fmla="*/ 2147483647 h 819"/>
              <a:gd name="T80" fmla="*/ 2147483647 w 2470"/>
              <a:gd name="T81" fmla="*/ 2147483647 h 819"/>
              <a:gd name="T82" fmla="*/ 2147483647 w 2470"/>
              <a:gd name="T83" fmla="*/ 2147483647 h 819"/>
              <a:gd name="T84" fmla="*/ 2147483647 w 2470"/>
              <a:gd name="T85" fmla="*/ 2147483647 h 819"/>
              <a:gd name="T86" fmla="*/ 2147483647 w 2470"/>
              <a:gd name="T87" fmla="*/ 2147483647 h 8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470"/>
              <a:gd name="T133" fmla="*/ 0 h 819"/>
              <a:gd name="T134" fmla="*/ 2470 w 2470"/>
              <a:gd name="T135" fmla="*/ 819 h 81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470" h="819">
                <a:moveTo>
                  <a:pt x="21" y="593"/>
                </a:moveTo>
                <a:cubicBezTo>
                  <a:pt x="119" y="527"/>
                  <a:pt x="187" y="425"/>
                  <a:pt x="247" y="325"/>
                </a:cubicBezTo>
                <a:cubicBezTo>
                  <a:pt x="317" y="372"/>
                  <a:pt x="197" y="284"/>
                  <a:pt x="275" y="388"/>
                </a:cubicBezTo>
                <a:cubicBezTo>
                  <a:pt x="282" y="398"/>
                  <a:pt x="298" y="393"/>
                  <a:pt x="310" y="395"/>
                </a:cubicBezTo>
                <a:cubicBezTo>
                  <a:pt x="362" y="383"/>
                  <a:pt x="331" y="394"/>
                  <a:pt x="395" y="346"/>
                </a:cubicBezTo>
                <a:cubicBezTo>
                  <a:pt x="408" y="336"/>
                  <a:pt x="423" y="304"/>
                  <a:pt x="423" y="304"/>
                </a:cubicBezTo>
                <a:cubicBezTo>
                  <a:pt x="425" y="320"/>
                  <a:pt x="414" y="353"/>
                  <a:pt x="430" y="353"/>
                </a:cubicBezTo>
                <a:cubicBezTo>
                  <a:pt x="461" y="353"/>
                  <a:pt x="495" y="273"/>
                  <a:pt x="508" y="254"/>
                </a:cubicBezTo>
                <a:cubicBezTo>
                  <a:pt x="554" y="184"/>
                  <a:pt x="603" y="102"/>
                  <a:pt x="663" y="42"/>
                </a:cubicBezTo>
                <a:cubicBezTo>
                  <a:pt x="678" y="27"/>
                  <a:pt x="698" y="15"/>
                  <a:pt x="713" y="0"/>
                </a:cubicBezTo>
                <a:cubicBezTo>
                  <a:pt x="744" y="52"/>
                  <a:pt x="738" y="104"/>
                  <a:pt x="748" y="162"/>
                </a:cubicBezTo>
                <a:cubicBezTo>
                  <a:pt x="751" y="181"/>
                  <a:pt x="748" y="205"/>
                  <a:pt x="762" y="219"/>
                </a:cubicBezTo>
                <a:cubicBezTo>
                  <a:pt x="771" y="228"/>
                  <a:pt x="786" y="224"/>
                  <a:pt x="798" y="226"/>
                </a:cubicBezTo>
                <a:cubicBezTo>
                  <a:pt x="835" y="207"/>
                  <a:pt x="867" y="177"/>
                  <a:pt x="896" y="148"/>
                </a:cubicBezTo>
                <a:cubicBezTo>
                  <a:pt x="941" y="162"/>
                  <a:pt x="929" y="202"/>
                  <a:pt x="939" y="240"/>
                </a:cubicBezTo>
                <a:cubicBezTo>
                  <a:pt x="943" y="254"/>
                  <a:pt x="953" y="282"/>
                  <a:pt x="953" y="282"/>
                </a:cubicBezTo>
                <a:cubicBezTo>
                  <a:pt x="1001" y="263"/>
                  <a:pt x="1045" y="235"/>
                  <a:pt x="1094" y="219"/>
                </a:cubicBezTo>
                <a:cubicBezTo>
                  <a:pt x="1106" y="224"/>
                  <a:pt x="1119" y="225"/>
                  <a:pt x="1129" y="233"/>
                </a:cubicBezTo>
                <a:cubicBezTo>
                  <a:pt x="1150" y="251"/>
                  <a:pt x="1158" y="299"/>
                  <a:pt x="1165" y="325"/>
                </a:cubicBezTo>
                <a:cubicBezTo>
                  <a:pt x="1176" y="366"/>
                  <a:pt x="1185" y="399"/>
                  <a:pt x="1214" y="431"/>
                </a:cubicBezTo>
                <a:cubicBezTo>
                  <a:pt x="1216" y="438"/>
                  <a:pt x="1215" y="448"/>
                  <a:pt x="1221" y="452"/>
                </a:cubicBezTo>
                <a:cubicBezTo>
                  <a:pt x="1238" y="461"/>
                  <a:pt x="1278" y="466"/>
                  <a:pt x="1278" y="466"/>
                </a:cubicBezTo>
                <a:cubicBezTo>
                  <a:pt x="1338" y="436"/>
                  <a:pt x="1379" y="379"/>
                  <a:pt x="1426" y="332"/>
                </a:cubicBezTo>
                <a:cubicBezTo>
                  <a:pt x="1464" y="294"/>
                  <a:pt x="1446" y="309"/>
                  <a:pt x="1496" y="275"/>
                </a:cubicBezTo>
                <a:cubicBezTo>
                  <a:pt x="1503" y="270"/>
                  <a:pt x="1518" y="261"/>
                  <a:pt x="1518" y="261"/>
                </a:cubicBezTo>
                <a:cubicBezTo>
                  <a:pt x="1547" y="304"/>
                  <a:pt x="1537" y="354"/>
                  <a:pt x="1553" y="402"/>
                </a:cubicBezTo>
                <a:cubicBezTo>
                  <a:pt x="1566" y="498"/>
                  <a:pt x="1599" y="460"/>
                  <a:pt x="1722" y="466"/>
                </a:cubicBezTo>
                <a:cubicBezTo>
                  <a:pt x="1802" y="482"/>
                  <a:pt x="1846" y="556"/>
                  <a:pt x="1913" y="600"/>
                </a:cubicBezTo>
                <a:cubicBezTo>
                  <a:pt x="1972" y="639"/>
                  <a:pt x="2091" y="622"/>
                  <a:pt x="2160" y="628"/>
                </a:cubicBezTo>
                <a:cubicBezTo>
                  <a:pt x="2207" y="637"/>
                  <a:pt x="2255" y="644"/>
                  <a:pt x="2301" y="656"/>
                </a:cubicBezTo>
                <a:cubicBezTo>
                  <a:pt x="2335" y="674"/>
                  <a:pt x="2377" y="687"/>
                  <a:pt x="2414" y="699"/>
                </a:cubicBezTo>
                <a:cubicBezTo>
                  <a:pt x="2432" y="705"/>
                  <a:pt x="2470" y="713"/>
                  <a:pt x="2470" y="713"/>
                </a:cubicBezTo>
                <a:cubicBezTo>
                  <a:pt x="2344" y="789"/>
                  <a:pt x="2081" y="736"/>
                  <a:pt x="1998" y="734"/>
                </a:cubicBezTo>
                <a:cubicBezTo>
                  <a:pt x="1824" y="710"/>
                  <a:pt x="1931" y="722"/>
                  <a:pt x="1560" y="734"/>
                </a:cubicBezTo>
                <a:cubicBezTo>
                  <a:pt x="1537" y="735"/>
                  <a:pt x="1496" y="746"/>
                  <a:pt x="1475" y="755"/>
                </a:cubicBezTo>
                <a:cubicBezTo>
                  <a:pt x="1456" y="763"/>
                  <a:pt x="1419" y="784"/>
                  <a:pt x="1419" y="784"/>
                </a:cubicBezTo>
                <a:cubicBezTo>
                  <a:pt x="1291" y="779"/>
                  <a:pt x="1229" y="779"/>
                  <a:pt x="1122" y="762"/>
                </a:cubicBezTo>
                <a:cubicBezTo>
                  <a:pt x="1028" y="731"/>
                  <a:pt x="917" y="775"/>
                  <a:pt x="826" y="805"/>
                </a:cubicBezTo>
                <a:cubicBezTo>
                  <a:pt x="796" y="815"/>
                  <a:pt x="713" y="818"/>
                  <a:pt x="699" y="819"/>
                </a:cubicBezTo>
                <a:cubicBezTo>
                  <a:pt x="602" y="812"/>
                  <a:pt x="572" y="813"/>
                  <a:pt x="508" y="748"/>
                </a:cubicBezTo>
                <a:cubicBezTo>
                  <a:pt x="483" y="723"/>
                  <a:pt x="437" y="742"/>
                  <a:pt x="402" y="741"/>
                </a:cubicBezTo>
                <a:cubicBezTo>
                  <a:pt x="306" y="738"/>
                  <a:pt x="209" y="736"/>
                  <a:pt x="113" y="734"/>
                </a:cubicBezTo>
                <a:cubicBezTo>
                  <a:pt x="0" y="725"/>
                  <a:pt x="18" y="742"/>
                  <a:pt x="7" y="642"/>
                </a:cubicBezTo>
                <a:cubicBezTo>
                  <a:pt x="15" y="597"/>
                  <a:pt x="4" y="610"/>
                  <a:pt x="21" y="593"/>
                </a:cubicBez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" name="Text Box 2026"/>
          <p:cNvSpPr txBox="1">
            <a:spLocks noChangeArrowheads="1"/>
          </p:cNvSpPr>
          <p:nvPr/>
        </p:nvSpPr>
        <p:spPr bwMode="white">
          <a:xfrm rot="1115615">
            <a:off x="338138" y="2193925"/>
            <a:ext cx="4429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/>
              <a:t>Glide</a:t>
            </a:r>
          </a:p>
          <a:p>
            <a:pPr algn="ctr" eaLnBrk="1" hangingPunct="1"/>
            <a:r>
              <a:rPr lang="en-US" altLang="en-US" sz="1400" b="1" dirty="0"/>
              <a:t>Path</a:t>
            </a:r>
          </a:p>
        </p:txBody>
      </p:sp>
      <p:sp>
        <p:nvSpPr>
          <p:cNvPr id="2028" name="Text Box 2027"/>
          <p:cNvSpPr txBox="1">
            <a:spLocks noChangeArrowheads="1"/>
          </p:cNvSpPr>
          <p:nvPr/>
        </p:nvSpPr>
        <p:spPr bwMode="white">
          <a:xfrm>
            <a:off x="2584450" y="2520950"/>
            <a:ext cx="465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NO. 3</a:t>
            </a:r>
          </a:p>
        </p:txBody>
      </p:sp>
      <p:sp>
        <p:nvSpPr>
          <p:cNvPr id="2029" name="Text Box 2028"/>
          <p:cNvSpPr txBox="1">
            <a:spLocks noChangeArrowheads="1"/>
          </p:cNvSpPr>
          <p:nvPr/>
        </p:nvSpPr>
        <p:spPr bwMode="white">
          <a:xfrm>
            <a:off x="2346325" y="3341688"/>
            <a:ext cx="395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LOM</a:t>
            </a:r>
          </a:p>
        </p:txBody>
      </p:sp>
      <p:sp>
        <p:nvSpPr>
          <p:cNvPr id="2030" name="Text Box 2029"/>
          <p:cNvSpPr txBox="1">
            <a:spLocks noChangeArrowheads="1"/>
          </p:cNvSpPr>
          <p:nvPr/>
        </p:nvSpPr>
        <p:spPr bwMode="white">
          <a:xfrm>
            <a:off x="4981575" y="3341688"/>
            <a:ext cx="4048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LMM</a:t>
            </a:r>
          </a:p>
        </p:txBody>
      </p:sp>
      <p:sp>
        <p:nvSpPr>
          <p:cNvPr id="2031" name="Text Box 2030"/>
          <p:cNvSpPr txBox="1">
            <a:spLocks noChangeArrowheads="1"/>
          </p:cNvSpPr>
          <p:nvPr/>
        </p:nvSpPr>
        <p:spPr bwMode="white">
          <a:xfrm>
            <a:off x="3771900" y="3100388"/>
            <a:ext cx="465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NO. 2</a:t>
            </a:r>
          </a:p>
        </p:txBody>
      </p:sp>
      <p:sp>
        <p:nvSpPr>
          <p:cNvPr id="2032" name="Text Box 2031"/>
          <p:cNvSpPr txBox="1">
            <a:spLocks noChangeArrowheads="1"/>
          </p:cNvSpPr>
          <p:nvPr/>
        </p:nvSpPr>
        <p:spPr bwMode="white">
          <a:xfrm>
            <a:off x="6286500" y="3633788"/>
            <a:ext cx="22463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NO. 1 Aircraft Passed LOM @ 1000</a:t>
            </a:r>
          </a:p>
        </p:txBody>
      </p:sp>
      <p:sp>
        <p:nvSpPr>
          <p:cNvPr id="33827" name="Line 2035"/>
          <p:cNvSpPr>
            <a:spLocks noChangeShapeType="1"/>
          </p:cNvSpPr>
          <p:nvPr/>
        </p:nvSpPr>
        <p:spPr bwMode="auto">
          <a:xfrm>
            <a:off x="2532063" y="4567238"/>
            <a:ext cx="2655887" cy="0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" name="Text Box 2036"/>
          <p:cNvSpPr txBox="1">
            <a:spLocks noChangeArrowheads="1"/>
          </p:cNvSpPr>
          <p:nvPr/>
        </p:nvSpPr>
        <p:spPr bwMode="white">
          <a:xfrm>
            <a:off x="3236913" y="4373563"/>
            <a:ext cx="12319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/>
              <a:t>5 Miles</a:t>
            </a:r>
          </a:p>
          <a:p>
            <a:pPr algn="ctr" eaLnBrk="1" hangingPunct="1"/>
            <a:r>
              <a:rPr lang="en-US" altLang="en-US" sz="1400" b="1" dirty="0"/>
              <a:t>Approximately</a:t>
            </a:r>
          </a:p>
        </p:txBody>
      </p:sp>
      <p:sp>
        <p:nvSpPr>
          <p:cNvPr id="2038" name="Text Box 2037"/>
          <p:cNvSpPr txBox="1">
            <a:spLocks noChangeArrowheads="1"/>
          </p:cNvSpPr>
          <p:nvPr/>
        </p:nvSpPr>
        <p:spPr bwMode="white">
          <a:xfrm>
            <a:off x="119063" y="3584575"/>
            <a:ext cx="22463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NO. 3 Aircraft Will Depart The LOM @ 1004</a:t>
            </a:r>
          </a:p>
        </p:txBody>
      </p:sp>
      <p:sp>
        <p:nvSpPr>
          <p:cNvPr id="2039" name="Text Box 2038"/>
          <p:cNvSpPr txBox="1">
            <a:spLocks noChangeArrowheads="1"/>
          </p:cNvSpPr>
          <p:nvPr/>
        </p:nvSpPr>
        <p:spPr bwMode="white">
          <a:xfrm>
            <a:off x="3275013" y="2390775"/>
            <a:ext cx="1965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/>
              <a:t>NO. 2 Aircraft Passed LOM @ 1002</a:t>
            </a:r>
          </a:p>
        </p:txBody>
      </p:sp>
      <p:sp>
        <p:nvSpPr>
          <p:cNvPr id="33832" name="Freeform 2040"/>
          <p:cNvSpPr>
            <a:spLocks/>
          </p:cNvSpPr>
          <p:nvPr/>
        </p:nvSpPr>
        <p:spPr bwMode="black">
          <a:xfrm rot="5400000">
            <a:off x="3478242" y="4919663"/>
            <a:ext cx="771525" cy="644525"/>
          </a:xfrm>
          <a:custGeom>
            <a:avLst/>
            <a:gdLst>
              <a:gd name="T0" fmla="*/ 2147483647 w 266"/>
              <a:gd name="T1" fmla="*/ 2147483647 h 222"/>
              <a:gd name="T2" fmla="*/ 2147483647 w 266"/>
              <a:gd name="T3" fmla="*/ 2147483647 h 222"/>
              <a:gd name="T4" fmla="*/ 2147483647 w 266"/>
              <a:gd name="T5" fmla="*/ 2147483647 h 222"/>
              <a:gd name="T6" fmla="*/ 2147483647 w 266"/>
              <a:gd name="T7" fmla="*/ 2147483647 h 222"/>
              <a:gd name="T8" fmla="*/ 2147483647 w 266"/>
              <a:gd name="T9" fmla="*/ 2147483647 h 222"/>
              <a:gd name="T10" fmla="*/ 2147483647 w 266"/>
              <a:gd name="T11" fmla="*/ 2147483647 h 222"/>
              <a:gd name="T12" fmla="*/ 2147483647 w 266"/>
              <a:gd name="T13" fmla="*/ 2147483647 h 222"/>
              <a:gd name="T14" fmla="*/ 2147483647 w 266"/>
              <a:gd name="T15" fmla="*/ 2147483647 h 222"/>
              <a:gd name="T16" fmla="*/ 2147483647 w 266"/>
              <a:gd name="T17" fmla="*/ 2147483647 h 222"/>
              <a:gd name="T18" fmla="*/ 2147483647 w 266"/>
              <a:gd name="T19" fmla="*/ 2147483647 h 222"/>
              <a:gd name="T20" fmla="*/ 0 w 266"/>
              <a:gd name="T21" fmla="*/ 2147483647 h 222"/>
              <a:gd name="T22" fmla="*/ 0 w 266"/>
              <a:gd name="T23" fmla="*/ 2147483647 h 222"/>
              <a:gd name="T24" fmla="*/ 0 w 266"/>
              <a:gd name="T25" fmla="*/ 2147483647 h 222"/>
              <a:gd name="T26" fmla="*/ 2147483647 w 266"/>
              <a:gd name="T27" fmla="*/ 2147483647 h 222"/>
              <a:gd name="T28" fmla="*/ 2147483647 w 266"/>
              <a:gd name="T29" fmla="*/ 2147483647 h 222"/>
              <a:gd name="T30" fmla="*/ 2147483647 w 266"/>
              <a:gd name="T31" fmla="*/ 2147483647 h 222"/>
              <a:gd name="T32" fmla="*/ 2147483647 w 266"/>
              <a:gd name="T33" fmla="*/ 2147483647 h 222"/>
              <a:gd name="T34" fmla="*/ 2147483647 w 266"/>
              <a:gd name="T35" fmla="*/ 2147483647 h 222"/>
              <a:gd name="T36" fmla="*/ 2147483647 w 266"/>
              <a:gd name="T37" fmla="*/ 2147483647 h 222"/>
              <a:gd name="T38" fmla="*/ 2147483647 w 266"/>
              <a:gd name="T39" fmla="*/ 2147483647 h 222"/>
              <a:gd name="T40" fmla="*/ 2147483647 w 266"/>
              <a:gd name="T41" fmla="*/ 2147483647 h 222"/>
              <a:gd name="T42" fmla="*/ 2147483647 w 266"/>
              <a:gd name="T43" fmla="*/ 2147483647 h 222"/>
              <a:gd name="T44" fmla="*/ 2147483647 w 266"/>
              <a:gd name="T45" fmla="*/ 2147483647 h 222"/>
              <a:gd name="T46" fmla="*/ 2147483647 w 266"/>
              <a:gd name="T47" fmla="*/ 2147483647 h 222"/>
              <a:gd name="T48" fmla="*/ 2147483647 w 266"/>
              <a:gd name="T49" fmla="*/ 2147483647 h 222"/>
              <a:gd name="T50" fmla="*/ 2147483647 w 266"/>
              <a:gd name="T51" fmla="*/ 2147483647 h 222"/>
              <a:gd name="T52" fmla="*/ 2147483647 w 266"/>
              <a:gd name="T53" fmla="*/ 2147483647 h 222"/>
              <a:gd name="T54" fmla="*/ 2147483647 w 266"/>
              <a:gd name="T55" fmla="*/ 2147483647 h 222"/>
              <a:gd name="T56" fmla="*/ 2147483647 w 266"/>
              <a:gd name="T57" fmla="*/ 2147483647 h 222"/>
              <a:gd name="T58" fmla="*/ 2147483647 w 266"/>
              <a:gd name="T59" fmla="*/ 2147483647 h 222"/>
              <a:gd name="T60" fmla="*/ 2147483647 w 266"/>
              <a:gd name="T61" fmla="*/ 2147483647 h 222"/>
              <a:gd name="T62" fmla="*/ 2147483647 w 266"/>
              <a:gd name="T63" fmla="*/ 2147483647 h 222"/>
              <a:gd name="T64" fmla="*/ 2147483647 w 266"/>
              <a:gd name="T65" fmla="*/ 2147483647 h 222"/>
              <a:gd name="T66" fmla="*/ 2147483647 w 266"/>
              <a:gd name="T67" fmla="*/ 2147483647 h 222"/>
              <a:gd name="T68" fmla="*/ 2147483647 w 266"/>
              <a:gd name="T69" fmla="*/ 2147483647 h 222"/>
              <a:gd name="T70" fmla="*/ 2147483647 w 266"/>
              <a:gd name="T71" fmla="*/ 2147483647 h 222"/>
              <a:gd name="T72" fmla="*/ 2147483647 w 266"/>
              <a:gd name="T73" fmla="*/ 2147483647 h 222"/>
              <a:gd name="T74" fmla="*/ 2147483647 w 266"/>
              <a:gd name="T75" fmla="*/ 2147483647 h 222"/>
              <a:gd name="T76" fmla="*/ 2147483647 w 266"/>
              <a:gd name="T77" fmla="*/ 2147483647 h 222"/>
              <a:gd name="T78" fmla="*/ 2147483647 w 266"/>
              <a:gd name="T79" fmla="*/ 2147483647 h 222"/>
              <a:gd name="T80" fmla="*/ 2147483647 w 266"/>
              <a:gd name="T81" fmla="*/ 2147483647 h 222"/>
              <a:gd name="T82" fmla="*/ 2147483647 w 266"/>
              <a:gd name="T83" fmla="*/ 2147483647 h 222"/>
              <a:gd name="T84" fmla="*/ 2147483647 w 266"/>
              <a:gd name="T85" fmla="*/ 2147483647 h 222"/>
              <a:gd name="T86" fmla="*/ 2147483647 w 266"/>
              <a:gd name="T87" fmla="*/ 2147483647 h 222"/>
              <a:gd name="T88" fmla="*/ 2147483647 w 266"/>
              <a:gd name="T89" fmla="*/ 2147483647 h 222"/>
              <a:gd name="T90" fmla="*/ 2147483647 w 266"/>
              <a:gd name="T91" fmla="*/ 2147483647 h 222"/>
              <a:gd name="T92" fmla="*/ 2147483647 w 266"/>
              <a:gd name="T93" fmla="*/ 2147483647 h 222"/>
              <a:gd name="T94" fmla="*/ 2147483647 w 266"/>
              <a:gd name="T95" fmla="*/ 2147483647 h 2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6"/>
              <a:gd name="T145" fmla="*/ 0 h 222"/>
              <a:gd name="T146" fmla="*/ 266 w 266"/>
              <a:gd name="T147" fmla="*/ 222 h 2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6" h="222">
                <a:moveTo>
                  <a:pt x="175" y="221"/>
                </a:moveTo>
                <a:lnTo>
                  <a:pt x="89" y="221"/>
                </a:lnTo>
                <a:lnTo>
                  <a:pt x="88" y="220"/>
                </a:lnTo>
                <a:lnTo>
                  <a:pt x="87" y="220"/>
                </a:lnTo>
                <a:lnTo>
                  <a:pt x="87" y="219"/>
                </a:lnTo>
                <a:lnTo>
                  <a:pt x="86" y="217"/>
                </a:lnTo>
                <a:lnTo>
                  <a:pt x="85" y="216"/>
                </a:lnTo>
                <a:lnTo>
                  <a:pt x="85" y="214"/>
                </a:lnTo>
                <a:lnTo>
                  <a:pt x="84" y="212"/>
                </a:lnTo>
                <a:lnTo>
                  <a:pt x="84" y="210"/>
                </a:lnTo>
                <a:lnTo>
                  <a:pt x="84" y="206"/>
                </a:lnTo>
                <a:lnTo>
                  <a:pt x="84" y="205"/>
                </a:lnTo>
                <a:lnTo>
                  <a:pt x="85" y="203"/>
                </a:lnTo>
                <a:lnTo>
                  <a:pt x="85" y="202"/>
                </a:lnTo>
                <a:lnTo>
                  <a:pt x="86" y="201"/>
                </a:lnTo>
                <a:lnTo>
                  <a:pt x="87" y="200"/>
                </a:lnTo>
                <a:lnTo>
                  <a:pt x="88" y="200"/>
                </a:lnTo>
                <a:lnTo>
                  <a:pt x="89" y="200"/>
                </a:lnTo>
                <a:lnTo>
                  <a:pt x="129" y="200"/>
                </a:lnTo>
                <a:lnTo>
                  <a:pt x="125" y="177"/>
                </a:lnTo>
                <a:lnTo>
                  <a:pt x="123" y="166"/>
                </a:lnTo>
                <a:lnTo>
                  <a:pt x="122" y="155"/>
                </a:lnTo>
                <a:lnTo>
                  <a:pt x="121" y="143"/>
                </a:lnTo>
                <a:lnTo>
                  <a:pt x="119" y="132"/>
                </a:lnTo>
                <a:lnTo>
                  <a:pt x="118" y="120"/>
                </a:lnTo>
                <a:lnTo>
                  <a:pt x="118" y="109"/>
                </a:lnTo>
                <a:lnTo>
                  <a:pt x="63" y="109"/>
                </a:lnTo>
                <a:lnTo>
                  <a:pt x="4" y="100"/>
                </a:lnTo>
                <a:lnTo>
                  <a:pt x="2" y="100"/>
                </a:lnTo>
                <a:lnTo>
                  <a:pt x="1" y="99"/>
                </a:lnTo>
                <a:lnTo>
                  <a:pt x="0" y="98"/>
                </a:lnTo>
                <a:lnTo>
                  <a:pt x="0" y="97"/>
                </a:lnTo>
                <a:lnTo>
                  <a:pt x="0" y="96"/>
                </a:lnTo>
                <a:lnTo>
                  <a:pt x="0" y="95"/>
                </a:lnTo>
                <a:lnTo>
                  <a:pt x="0" y="79"/>
                </a:lnTo>
                <a:lnTo>
                  <a:pt x="0" y="78"/>
                </a:lnTo>
                <a:lnTo>
                  <a:pt x="0" y="77"/>
                </a:lnTo>
                <a:lnTo>
                  <a:pt x="1" y="76"/>
                </a:lnTo>
                <a:lnTo>
                  <a:pt x="1" y="75"/>
                </a:lnTo>
                <a:lnTo>
                  <a:pt x="2" y="75"/>
                </a:lnTo>
                <a:lnTo>
                  <a:pt x="3" y="75"/>
                </a:lnTo>
                <a:lnTo>
                  <a:pt x="4" y="75"/>
                </a:lnTo>
                <a:lnTo>
                  <a:pt x="57" y="70"/>
                </a:lnTo>
                <a:lnTo>
                  <a:pt x="99" y="70"/>
                </a:lnTo>
                <a:lnTo>
                  <a:pt x="117" y="62"/>
                </a:lnTo>
                <a:lnTo>
                  <a:pt x="118" y="51"/>
                </a:lnTo>
                <a:lnTo>
                  <a:pt x="119" y="40"/>
                </a:lnTo>
                <a:lnTo>
                  <a:pt x="120" y="29"/>
                </a:lnTo>
                <a:lnTo>
                  <a:pt x="122" y="18"/>
                </a:lnTo>
                <a:lnTo>
                  <a:pt x="122" y="16"/>
                </a:lnTo>
                <a:lnTo>
                  <a:pt x="123" y="16"/>
                </a:lnTo>
                <a:lnTo>
                  <a:pt x="123" y="15"/>
                </a:lnTo>
                <a:lnTo>
                  <a:pt x="124" y="15"/>
                </a:lnTo>
                <a:lnTo>
                  <a:pt x="125" y="14"/>
                </a:lnTo>
                <a:lnTo>
                  <a:pt x="125" y="13"/>
                </a:lnTo>
                <a:lnTo>
                  <a:pt x="126" y="12"/>
                </a:lnTo>
                <a:lnTo>
                  <a:pt x="127" y="12"/>
                </a:lnTo>
                <a:lnTo>
                  <a:pt x="127" y="10"/>
                </a:lnTo>
                <a:lnTo>
                  <a:pt x="123" y="10"/>
                </a:lnTo>
                <a:lnTo>
                  <a:pt x="119" y="9"/>
                </a:lnTo>
                <a:lnTo>
                  <a:pt x="115" y="9"/>
                </a:lnTo>
                <a:lnTo>
                  <a:pt x="113" y="8"/>
                </a:lnTo>
                <a:lnTo>
                  <a:pt x="114" y="8"/>
                </a:lnTo>
                <a:lnTo>
                  <a:pt x="115" y="8"/>
                </a:lnTo>
                <a:lnTo>
                  <a:pt x="119" y="8"/>
                </a:lnTo>
                <a:lnTo>
                  <a:pt x="123" y="7"/>
                </a:lnTo>
                <a:lnTo>
                  <a:pt x="128" y="7"/>
                </a:lnTo>
                <a:lnTo>
                  <a:pt x="129" y="5"/>
                </a:lnTo>
                <a:lnTo>
                  <a:pt x="130" y="3"/>
                </a:lnTo>
                <a:lnTo>
                  <a:pt x="131" y="1"/>
                </a:lnTo>
                <a:lnTo>
                  <a:pt x="132" y="0"/>
                </a:lnTo>
                <a:lnTo>
                  <a:pt x="134" y="3"/>
                </a:lnTo>
                <a:lnTo>
                  <a:pt x="135" y="5"/>
                </a:lnTo>
                <a:lnTo>
                  <a:pt x="136" y="7"/>
                </a:lnTo>
                <a:lnTo>
                  <a:pt x="141" y="7"/>
                </a:lnTo>
                <a:lnTo>
                  <a:pt x="145" y="8"/>
                </a:lnTo>
                <a:lnTo>
                  <a:pt x="149" y="8"/>
                </a:lnTo>
                <a:lnTo>
                  <a:pt x="151" y="8"/>
                </a:lnTo>
                <a:lnTo>
                  <a:pt x="149" y="9"/>
                </a:lnTo>
                <a:lnTo>
                  <a:pt x="145" y="9"/>
                </a:lnTo>
                <a:lnTo>
                  <a:pt x="141" y="10"/>
                </a:lnTo>
                <a:lnTo>
                  <a:pt x="137" y="10"/>
                </a:lnTo>
                <a:lnTo>
                  <a:pt x="137" y="12"/>
                </a:lnTo>
                <a:lnTo>
                  <a:pt x="138" y="12"/>
                </a:lnTo>
                <a:lnTo>
                  <a:pt x="139" y="13"/>
                </a:lnTo>
                <a:lnTo>
                  <a:pt x="139" y="14"/>
                </a:lnTo>
                <a:lnTo>
                  <a:pt x="140" y="15"/>
                </a:lnTo>
                <a:lnTo>
                  <a:pt x="141" y="15"/>
                </a:lnTo>
                <a:lnTo>
                  <a:pt x="142" y="16"/>
                </a:lnTo>
                <a:lnTo>
                  <a:pt x="142" y="18"/>
                </a:lnTo>
                <a:lnTo>
                  <a:pt x="144" y="29"/>
                </a:lnTo>
                <a:lnTo>
                  <a:pt x="145" y="40"/>
                </a:lnTo>
                <a:lnTo>
                  <a:pt x="146" y="51"/>
                </a:lnTo>
                <a:lnTo>
                  <a:pt x="147" y="62"/>
                </a:lnTo>
                <a:lnTo>
                  <a:pt x="166" y="70"/>
                </a:lnTo>
                <a:lnTo>
                  <a:pt x="207" y="70"/>
                </a:lnTo>
                <a:lnTo>
                  <a:pt x="260" y="75"/>
                </a:lnTo>
                <a:lnTo>
                  <a:pt x="261" y="75"/>
                </a:lnTo>
                <a:lnTo>
                  <a:pt x="262" y="75"/>
                </a:lnTo>
                <a:lnTo>
                  <a:pt x="263" y="75"/>
                </a:lnTo>
                <a:lnTo>
                  <a:pt x="263" y="76"/>
                </a:lnTo>
                <a:lnTo>
                  <a:pt x="264" y="77"/>
                </a:lnTo>
                <a:lnTo>
                  <a:pt x="264" y="78"/>
                </a:lnTo>
                <a:lnTo>
                  <a:pt x="265" y="78"/>
                </a:lnTo>
                <a:lnTo>
                  <a:pt x="265" y="79"/>
                </a:lnTo>
                <a:lnTo>
                  <a:pt x="265" y="95"/>
                </a:lnTo>
                <a:lnTo>
                  <a:pt x="265" y="96"/>
                </a:lnTo>
                <a:lnTo>
                  <a:pt x="264" y="97"/>
                </a:lnTo>
                <a:lnTo>
                  <a:pt x="264" y="98"/>
                </a:lnTo>
                <a:lnTo>
                  <a:pt x="263" y="99"/>
                </a:lnTo>
                <a:lnTo>
                  <a:pt x="262" y="100"/>
                </a:lnTo>
                <a:lnTo>
                  <a:pt x="261" y="100"/>
                </a:lnTo>
                <a:lnTo>
                  <a:pt x="260" y="100"/>
                </a:lnTo>
                <a:lnTo>
                  <a:pt x="201" y="109"/>
                </a:lnTo>
                <a:lnTo>
                  <a:pt x="146" y="109"/>
                </a:lnTo>
                <a:lnTo>
                  <a:pt x="146" y="120"/>
                </a:lnTo>
                <a:lnTo>
                  <a:pt x="145" y="132"/>
                </a:lnTo>
                <a:lnTo>
                  <a:pt x="143" y="143"/>
                </a:lnTo>
                <a:lnTo>
                  <a:pt x="142" y="155"/>
                </a:lnTo>
                <a:lnTo>
                  <a:pt x="139" y="177"/>
                </a:lnTo>
                <a:lnTo>
                  <a:pt x="135" y="200"/>
                </a:lnTo>
                <a:lnTo>
                  <a:pt x="175" y="200"/>
                </a:lnTo>
                <a:lnTo>
                  <a:pt x="176" y="200"/>
                </a:lnTo>
                <a:lnTo>
                  <a:pt x="177" y="200"/>
                </a:lnTo>
                <a:lnTo>
                  <a:pt x="178" y="201"/>
                </a:lnTo>
                <a:lnTo>
                  <a:pt x="179" y="202"/>
                </a:lnTo>
                <a:lnTo>
                  <a:pt x="179" y="203"/>
                </a:lnTo>
                <a:lnTo>
                  <a:pt x="180" y="205"/>
                </a:lnTo>
                <a:lnTo>
                  <a:pt x="180" y="206"/>
                </a:lnTo>
                <a:lnTo>
                  <a:pt x="180" y="208"/>
                </a:lnTo>
                <a:lnTo>
                  <a:pt x="180" y="210"/>
                </a:lnTo>
                <a:lnTo>
                  <a:pt x="180" y="212"/>
                </a:lnTo>
                <a:lnTo>
                  <a:pt x="179" y="214"/>
                </a:lnTo>
                <a:lnTo>
                  <a:pt x="179" y="216"/>
                </a:lnTo>
                <a:lnTo>
                  <a:pt x="178" y="217"/>
                </a:lnTo>
                <a:lnTo>
                  <a:pt x="178" y="219"/>
                </a:lnTo>
                <a:lnTo>
                  <a:pt x="177" y="220"/>
                </a:lnTo>
                <a:lnTo>
                  <a:pt x="176" y="220"/>
                </a:lnTo>
                <a:lnTo>
                  <a:pt x="175" y="221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/>
          <a:lstStyle/>
          <a:p>
            <a:endParaRPr lang="en-US" dirty="0"/>
          </a:p>
        </p:txBody>
      </p:sp>
      <p:sp>
        <p:nvSpPr>
          <p:cNvPr id="33833" name="Freeform 2041"/>
          <p:cNvSpPr>
            <a:spLocks/>
          </p:cNvSpPr>
          <p:nvPr/>
        </p:nvSpPr>
        <p:spPr bwMode="black">
          <a:xfrm rot="5400000">
            <a:off x="5591683" y="4929188"/>
            <a:ext cx="771525" cy="644525"/>
          </a:xfrm>
          <a:custGeom>
            <a:avLst/>
            <a:gdLst>
              <a:gd name="T0" fmla="*/ 2147483647 w 266"/>
              <a:gd name="T1" fmla="*/ 2147483647 h 222"/>
              <a:gd name="T2" fmla="*/ 2147483647 w 266"/>
              <a:gd name="T3" fmla="*/ 2147483647 h 222"/>
              <a:gd name="T4" fmla="*/ 2147483647 w 266"/>
              <a:gd name="T5" fmla="*/ 2147483647 h 222"/>
              <a:gd name="T6" fmla="*/ 2147483647 w 266"/>
              <a:gd name="T7" fmla="*/ 2147483647 h 222"/>
              <a:gd name="T8" fmla="*/ 2147483647 w 266"/>
              <a:gd name="T9" fmla="*/ 2147483647 h 222"/>
              <a:gd name="T10" fmla="*/ 2147483647 w 266"/>
              <a:gd name="T11" fmla="*/ 2147483647 h 222"/>
              <a:gd name="T12" fmla="*/ 2147483647 w 266"/>
              <a:gd name="T13" fmla="*/ 2147483647 h 222"/>
              <a:gd name="T14" fmla="*/ 2147483647 w 266"/>
              <a:gd name="T15" fmla="*/ 2147483647 h 222"/>
              <a:gd name="T16" fmla="*/ 2147483647 w 266"/>
              <a:gd name="T17" fmla="*/ 2147483647 h 222"/>
              <a:gd name="T18" fmla="*/ 2147483647 w 266"/>
              <a:gd name="T19" fmla="*/ 2147483647 h 222"/>
              <a:gd name="T20" fmla="*/ 0 w 266"/>
              <a:gd name="T21" fmla="*/ 2147483647 h 222"/>
              <a:gd name="T22" fmla="*/ 0 w 266"/>
              <a:gd name="T23" fmla="*/ 2147483647 h 222"/>
              <a:gd name="T24" fmla="*/ 0 w 266"/>
              <a:gd name="T25" fmla="*/ 2147483647 h 222"/>
              <a:gd name="T26" fmla="*/ 2147483647 w 266"/>
              <a:gd name="T27" fmla="*/ 2147483647 h 222"/>
              <a:gd name="T28" fmla="*/ 2147483647 w 266"/>
              <a:gd name="T29" fmla="*/ 2147483647 h 222"/>
              <a:gd name="T30" fmla="*/ 2147483647 w 266"/>
              <a:gd name="T31" fmla="*/ 2147483647 h 222"/>
              <a:gd name="T32" fmla="*/ 2147483647 w 266"/>
              <a:gd name="T33" fmla="*/ 2147483647 h 222"/>
              <a:gd name="T34" fmla="*/ 2147483647 w 266"/>
              <a:gd name="T35" fmla="*/ 2147483647 h 222"/>
              <a:gd name="T36" fmla="*/ 2147483647 w 266"/>
              <a:gd name="T37" fmla="*/ 2147483647 h 222"/>
              <a:gd name="T38" fmla="*/ 2147483647 w 266"/>
              <a:gd name="T39" fmla="*/ 2147483647 h 222"/>
              <a:gd name="T40" fmla="*/ 2147483647 w 266"/>
              <a:gd name="T41" fmla="*/ 2147483647 h 222"/>
              <a:gd name="T42" fmla="*/ 2147483647 w 266"/>
              <a:gd name="T43" fmla="*/ 2147483647 h 222"/>
              <a:gd name="T44" fmla="*/ 2147483647 w 266"/>
              <a:gd name="T45" fmla="*/ 2147483647 h 222"/>
              <a:gd name="T46" fmla="*/ 2147483647 w 266"/>
              <a:gd name="T47" fmla="*/ 2147483647 h 222"/>
              <a:gd name="T48" fmla="*/ 2147483647 w 266"/>
              <a:gd name="T49" fmla="*/ 2147483647 h 222"/>
              <a:gd name="T50" fmla="*/ 2147483647 w 266"/>
              <a:gd name="T51" fmla="*/ 2147483647 h 222"/>
              <a:gd name="T52" fmla="*/ 2147483647 w 266"/>
              <a:gd name="T53" fmla="*/ 2147483647 h 222"/>
              <a:gd name="T54" fmla="*/ 2147483647 w 266"/>
              <a:gd name="T55" fmla="*/ 2147483647 h 222"/>
              <a:gd name="T56" fmla="*/ 2147483647 w 266"/>
              <a:gd name="T57" fmla="*/ 2147483647 h 222"/>
              <a:gd name="T58" fmla="*/ 2147483647 w 266"/>
              <a:gd name="T59" fmla="*/ 2147483647 h 222"/>
              <a:gd name="T60" fmla="*/ 2147483647 w 266"/>
              <a:gd name="T61" fmla="*/ 2147483647 h 222"/>
              <a:gd name="T62" fmla="*/ 2147483647 w 266"/>
              <a:gd name="T63" fmla="*/ 2147483647 h 222"/>
              <a:gd name="T64" fmla="*/ 2147483647 w 266"/>
              <a:gd name="T65" fmla="*/ 2147483647 h 222"/>
              <a:gd name="T66" fmla="*/ 2147483647 w 266"/>
              <a:gd name="T67" fmla="*/ 2147483647 h 222"/>
              <a:gd name="T68" fmla="*/ 2147483647 w 266"/>
              <a:gd name="T69" fmla="*/ 2147483647 h 222"/>
              <a:gd name="T70" fmla="*/ 2147483647 w 266"/>
              <a:gd name="T71" fmla="*/ 2147483647 h 222"/>
              <a:gd name="T72" fmla="*/ 2147483647 w 266"/>
              <a:gd name="T73" fmla="*/ 2147483647 h 222"/>
              <a:gd name="T74" fmla="*/ 2147483647 w 266"/>
              <a:gd name="T75" fmla="*/ 2147483647 h 222"/>
              <a:gd name="T76" fmla="*/ 2147483647 w 266"/>
              <a:gd name="T77" fmla="*/ 2147483647 h 222"/>
              <a:gd name="T78" fmla="*/ 2147483647 w 266"/>
              <a:gd name="T79" fmla="*/ 2147483647 h 222"/>
              <a:gd name="T80" fmla="*/ 2147483647 w 266"/>
              <a:gd name="T81" fmla="*/ 2147483647 h 222"/>
              <a:gd name="T82" fmla="*/ 2147483647 w 266"/>
              <a:gd name="T83" fmla="*/ 2147483647 h 222"/>
              <a:gd name="T84" fmla="*/ 2147483647 w 266"/>
              <a:gd name="T85" fmla="*/ 2147483647 h 222"/>
              <a:gd name="T86" fmla="*/ 2147483647 w 266"/>
              <a:gd name="T87" fmla="*/ 2147483647 h 222"/>
              <a:gd name="T88" fmla="*/ 2147483647 w 266"/>
              <a:gd name="T89" fmla="*/ 2147483647 h 222"/>
              <a:gd name="T90" fmla="*/ 2147483647 w 266"/>
              <a:gd name="T91" fmla="*/ 2147483647 h 222"/>
              <a:gd name="T92" fmla="*/ 2147483647 w 266"/>
              <a:gd name="T93" fmla="*/ 2147483647 h 222"/>
              <a:gd name="T94" fmla="*/ 2147483647 w 266"/>
              <a:gd name="T95" fmla="*/ 2147483647 h 2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6"/>
              <a:gd name="T145" fmla="*/ 0 h 222"/>
              <a:gd name="T146" fmla="*/ 266 w 266"/>
              <a:gd name="T147" fmla="*/ 222 h 2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6" h="222">
                <a:moveTo>
                  <a:pt x="175" y="221"/>
                </a:moveTo>
                <a:lnTo>
                  <a:pt x="89" y="221"/>
                </a:lnTo>
                <a:lnTo>
                  <a:pt x="88" y="220"/>
                </a:lnTo>
                <a:lnTo>
                  <a:pt x="87" y="220"/>
                </a:lnTo>
                <a:lnTo>
                  <a:pt x="87" y="219"/>
                </a:lnTo>
                <a:lnTo>
                  <a:pt x="86" y="217"/>
                </a:lnTo>
                <a:lnTo>
                  <a:pt x="85" y="216"/>
                </a:lnTo>
                <a:lnTo>
                  <a:pt x="85" y="214"/>
                </a:lnTo>
                <a:lnTo>
                  <a:pt x="84" y="212"/>
                </a:lnTo>
                <a:lnTo>
                  <a:pt x="84" y="210"/>
                </a:lnTo>
                <a:lnTo>
                  <a:pt x="84" y="206"/>
                </a:lnTo>
                <a:lnTo>
                  <a:pt x="84" y="205"/>
                </a:lnTo>
                <a:lnTo>
                  <a:pt x="85" y="203"/>
                </a:lnTo>
                <a:lnTo>
                  <a:pt x="85" y="202"/>
                </a:lnTo>
                <a:lnTo>
                  <a:pt x="86" y="201"/>
                </a:lnTo>
                <a:lnTo>
                  <a:pt x="87" y="200"/>
                </a:lnTo>
                <a:lnTo>
                  <a:pt x="88" y="200"/>
                </a:lnTo>
                <a:lnTo>
                  <a:pt x="89" y="200"/>
                </a:lnTo>
                <a:lnTo>
                  <a:pt x="129" y="200"/>
                </a:lnTo>
                <a:lnTo>
                  <a:pt x="125" y="177"/>
                </a:lnTo>
                <a:lnTo>
                  <a:pt x="123" y="166"/>
                </a:lnTo>
                <a:lnTo>
                  <a:pt x="122" y="155"/>
                </a:lnTo>
                <a:lnTo>
                  <a:pt x="121" y="143"/>
                </a:lnTo>
                <a:lnTo>
                  <a:pt x="119" y="132"/>
                </a:lnTo>
                <a:lnTo>
                  <a:pt x="118" y="120"/>
                </a:lnTo>
                <a:lnTo>
                  <a:pt x="118" y="109"/>
                </a:lnTo>
                <a:lnTo>
                  <a:pt x="63" y="109"/>
                </a:lnTo>
                <a:lnTo>
                  <a:pt x="4" y="100"/>
                </a:lnTo>
                <a:lnTo>
                  <a:pt x="2" y="100"/>
                </a:lnTo>
                <a:lnTo>
                  <a:pt x="1" y="99"/>
                </a:lnTo>
                <a:lnTo>
                  <a:pt x="0" y="98"/>
                </a:lnTo>
                <a:lnTo>
                  <a:pt x="0" y="97"/>
                </a:lnTo>
                <a:lnTo>
                  <a:pt x="0" y="96"/>
                </a:lnTo>
                <a:lnTo>
                  <a:pt x="0" y="95"/>
                </a:lnTo>
                <a:lnTo>
                  <a:pt x="0" y="79"/>
                </a:lnTo>
                <a:lnTo>
                  <a:pt x="0" y="78"/>
                </a:lnTo>
                <a:lnTo>
                  <a:pt x="0" y="77"/>
                </a:lnTo>
                <a:lnTo>
                  <a:pt x="1" y="76"/>
                </a:lnTo>
                <a:lnTo>
                  <a:pt x="1" y="75"/>
                </a:lnTo>
                <a:lnTo>
                  <a:pt x="2" y="75"/>
                </a:lnTo>
                <a:lnTo>
                  <a:pt x="3" y="75"/>
                </a:lnTo>
                <a:lnTo>
                  <a:pt x="4" y="75"/>
                </a:lnTo>
                <a:lnTo>
                  <a:pt x="57" y="70"/>
                </a:lnTo>
                <a:lnTo>
                  <a:pt x="99" y="70"/>
                </a:lnTo>
                <a:lnTo>
                  <a:pt x="117" y="62"/>
                </a:lnTo>
                <a:lnTo>
                  <a:pt x="118" y="51"/>
                </a:lnTo>
                <a:lnTo>
                  <a:pt x="119" y="40"/>
                </a:lnTo>
                <a:lnTo>
                  <a:pt x="120" y="29"/>
                </a:lnTo>
                <a:lnTo>
                  <a:pt x="122" y="18"/>
                </a:lnTo>
                <a:lnTo>
                  <a:pt x="122" y="16"/>
                </a:lnTo>
                <a:lnTo>
                  <a:pt x="123" y="16"/>
                </a:lnTo>
                <a:lnTo>
                  <a:pt x="123" y="15"/>
                </a:lnTo>
                <a:lnTo>
                  <a:pt x="124" y="15"/>
                </a:lnTo>
                <a:lnTo>
                  <a:pt x="125" y="14"/>
                </a:lnTo>
                <a:lnTo>
                  <a:pt x="125" y="13"/>
                </a:lnTo>
                <a:lnTo>
                  <a:pt x="126" y="12"/>
                </a:lnTo>
                <a:lnTo>
                  <a:pt x="127" y="12"/>
                </a:lnTo>
                <a:lnTo>
                  <a:pt x="127" y="10"/>
                </a:lnTo>
                <a:lnTo>
                  <a:pt x="123" y="10"/>
                </a:lnTo>
                <a:lnTo>
                  <a:pt x="119" y="9"/>
                </a:lnTo>
                <a:lnTo>
                  <a:pt x="115" y="9"/>
                </a:lnTo>
                <a:lnTo>
                  <a:pt x="113" y="8"/>
                </a:lnTo>
                <a:lnTo>
                  <a:pt x="114" y="8"/>
                </a:lnTo>
                <a:lnTo>
                  <a:pt x="115" y="8"/>
                </a:lnTo>
                <a:lnTo>
                  <a:pt x="119" y="8"/>
                </a:lnTo>
                <a:lnTo>
                  <a:pt x="123" y="7"/>
                </a:lnTo>
                <a:lnTo>
                  <a:pt x="128" y="7"/>
                </a:lnTo>
                <a:lnTo>
                  <a:pt x="129" y="5"/>
                </a:lnTo>
                <a:lnTo>
                  <a:pt x="130" y="3"/>
                </a:lnTo>
                <a:lnTo>
                  <a:pt x="131" y="1"/>
                </a:lnTo>
                <a:lnTo>
                  <a:pt x="132" y="0"/>
                </a:lnTo>
                <a:lnTo>
                  <a:pt x="134" y="3"/>
                </a:lnTo>
                <a:lnTo>
                  <a:pt x="135" y="5"/>
                </a:lnTo>
                <a:lnTo>
                  <a:pt x="136" y="7"/>
                </a:lnTo>
                <a:lnTo>
                  <a:pt x="141" y="7"/>
                </a:lnTo>
                <a:lnTo>
                  <a:pt x="145" y="8"/>
                </a:lnTo>
                <a:lnTo>
                  <a:pt x="149" y="8"/>
                </a:lnTo>
                <a:lnTo>
                  <a:pt x="151" y="8"/>
                </a:lnTo>
                <a:lnTo>
                  <a:pt x="149" y="9"/>
                </a:lnTo>
                <a:lnTo>
                  <a:pt x="145" y="9"/>
                </a:lnTo>
                <a:lnTo>
                  <a:pt x="141" y="10"/>
                </a:lnTo>
                <a:lnTo>
                  <a:pt x="137" y="10"/>
                </a:lnTo>
                <a:lnTo>
                  <a:pt x="137" y="12"/>
                </a:lnTo>
                <a:lnTo>
                  <a:pt x="138" y="12"/>
                </a:lnTo>
                <a:lnTo>
                  <a:pt x="139" y="13"/>
                </a:lnTo>
                <a:lnTo>
                  <a:pt x="139" y="14"/>
                </a:lnTo>
                <a:lnTo>
                  <a:pt x="140" y="15"/>
                </a:lnTo>
                <a:lnTo>
                  <a:pt x="141" y="15"/>
                </a:lnTo>
                <a:lnTo>
                  <a:pt x="142" y="16"/>
                </a:lnTo>
                <a:lnTo>
                  <a:pt x="142" y="18"/>
                </a:lnTo>
                <a:lnTo>
                  <a:pt x="144" y="29"/>
                </a:lnTo>
                <a:lnTo>
                  <a:pt x="145" y="40"/>
                </a:lnTo>
                <a:lnTo>
                  <a:pt x="146" y="51"/>
                </a:lnTo>
                <a:lnTo>
                  <a:pt x="147" y="62"/>
                </a:lnTo>
                <a:lnTo>
                  <a:pt x="166" y="70"/>
                </a:lnTo>
                <a:lnTo>
                  <a:pt x="207" y="70"/>
                </a:lnTo>
                <a:lnTo>
                  <a:pt x="260" y="75"/>
                </a:lnTo>
                <a:lnTo>
                  <a:pt x="261" y="75"/>
                </a:lnTo>
                <a:lnTo>
                  <a:pt x="262" y="75"/>
                </a:lnTo>
                <a:lnTo>
                  <a:pt x="263" y="75"/>
                </a:lnTo>
                <a:lnTo>
                  <a:pt x="263" y="76"/>
                </a:lnTo>
                <a:lnTo>
                  <a:pt x="264" y="77"/>
                </a:lnTo>
                <a:lnTo>
                  <a:pt x="264" y="78"/>
                </a:lnTo>
                <a:lnTo>
                  <a:pt x="265" y="78"/>
                </a:lnTo>
                <a:lnTo>
                  <a:pt x="265" y="79"/>
                </a:lnTo>
                <a:lnTo>
                  <a:pt x="265" y="95"/>
                </a:lnTo>
                <a:lnTo>
                  <a:pt x="265" y="96"/>
                </a:lnTo>
                <a:lnTo>
                  <a:pt x="264" y="97"/>
                </a:lnTo>
                <a:lnTo>
                  <a:pt x="264" y="98"/>
                </a:lnTo>
                <a:lnTo>
                  <a:pt x="263" y="99"/>
                </a:lnTo>
                <a:lnTo>
                  <a:pt x="262" y="100"/>
                </a:lnTo>
                <a:lnTo>
                  <a:pt x="261" y="100"/>
                </a:lnTo>
                <a:lnTo>
                  <a:pt x="260" y="100"/>
                </a:lnTo>
                <a:lnTo>
                  <a:pt x="201" y="109"/>
                </a:lnTo>
                <a:lnTo>
                  <a:pt x="146" y="109"/>
                </a:lnTo>
                <a:lnTo>
                  <a:pt x="146" y="120"/>
                </a:lnTo>
                <a:lnTo>
                  <a:pt x="145" y="132"/>
                </a:lnTo>
                <a:lnTo>
                  <a:pt x="143" y="143"/>
                </a:lnTo>
                <a:lnTo>
                  <a:pt x="142" y="155"/>
                </a:lnTo>
                <a:lnTo>
                  <a:pt x="139" y="177"/>
                </a:lnTo>
                <a:lnTo>
                  <a:pt x="135" y="200"/>
                </a:lnTo>
                <a:lnTo>
                  <a:pt x="175" y="200"/>
                </a:lnTo>
                <a:lnTo>
                  <a:pt x="176" y="200"/>
                </a:lnTo>
                <a:lnTo>
                  <a:pt x="177" y="200"/>
                </a:lnTo>
                <a:lnTo>
                  <a:pt x="178" y="201"/>
                </a:lnTo>
                <a:lnTo>
                  <a:pt x="179" y="202"/>
                </a:lnTo>
                <a:lnTo>
                  <a:pt x="179" y="203"/>
                </a:lnTo>
                <a:lnTo>
                  <a:pt x="180" y="205"/>
                </a:lnTo>
                <a:lnTo>
                  <a:pt x="180" y="206"/>
                </a:lnTo>
                <a:lnTo>
                  <a:pt x="180" y="208"/>
                </a:lnTo>
                <a:lnTo>
                  <a:pt x="180" y="210"/>
                </a:lnTo>
                <a:lnTo>
                  <a:pt x="180" y="212"/>
                </a:lnTo>
                <a:lnTo>
                  <a:pt x="179" y="214"/>
                </a:lnTo>
                <a:lnTo>
                  <a:pt x="179" y="216"/>
                </a:lnTo>
                <a:lnTo>
                  <a:pt x="178" y="217"/>
                </a:lnTo>
                <a:lnTo>
                  <a:pt x="178" y="219"/>
                </a:lnTo>
                <a:lnTo>
                  <a:pt x="177" y="220"/>
                </a:lnTo>
                <a:lnTo>
                  <a:pt x="176" y="220"/>
                </a:lnTo>
                <a:lnTo>
                  <a:pt x="175" y="221"/>
                </a:lnTo>
              </a:path>
            </a:pathLst>
          </a:custGeom>
          <a:solidFill>
            <a:srgbClr val="008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/>
          <a:lstStyle/>
          <a:p>
            <a:endParaRPr lang="en-US"/>
          </a:p>
        </p:txBody>
      </p:sp>
      <p:sp>
        <p:nvSpPr>
          <p:cNvPr id="33835" name="Line 2043"/>
          <p:cNvSpPr>
            <a:spLocks noChangeShapeType="1"/>
          </p:cNvSpPr>
          <p:nvPr/>
        </p:nvSpPr>
        <p:spPr bwMode="auto">
          <a:xfrm flipH="1">
            <a:off x="2714718" y="5779926"/>
            <a:ext cx="79375" cy="0"/>
          </a:xfrm>
          <a:prstGeom prst="line">
            <a:avLst/>
          </a:prstGeom>
          <a:noFill/>
          <a:ln w="28575">
            <a:solidFill>
              <a:srgbClr val="1077B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Line 2044"/>
          <p:cNvSpPr>
            <a:spLocks noChangeShapeType="1"/>
          </p:cNvSpPr>
          <p:nvPr/>
        </p:nvSpPr>
        <p:spPr bwMode="auto">
          <a:xfrm>
            <a:off x="1560513" y="5265737"/>
            <a:ext cx="79375" cy="0"/>
          </a:xfrm>
          <a:prstGeom prst="line">
            <a:avLst/>
          </a:prstGeom>
          <a:noFill/>
          <a:ln w="28575">
            <a:solidFill>
              <a:srgbClr val="1077B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5E5C8D-543E-440F-AB04-8E4C578641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959">
            <a:off x="3377794" y="3233783"/>
            <a:ext cx="869195" cy="3200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968A5B-F46A-4642-B38B-F978F10936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258">
            <a:off x="5457731" y="3854194"/>
            <a:ext cx="869195" cy="32004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C63E48D-7DAB-401C-A05E-76BD42168E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5560">
            <a:off x="1875410" y="2339015"/>
            <a:ext cx="869194" cy="320040"/>
          </a:xfrm>
          <a:prstGeom prst="rect">
            <a:avLst/>
          </a:prstGeom>
        </p:spPr>
      </p:pic>
      <p:pic>
        <p:nvPicPr>
          <p:cNvPr id="2056" name="Picture 2055">
            <a:extLst>
              <a:ext uri="{FF2B5EF4-FFF2-40B4-BE49-F238E27FC236}">
                <a16:creationId xmlns:a16="http://schemas.microsoft.com/office/drawing/2014/main" id="{23B858FB-3A2D-4F96-B44D-4BB2061138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5560">
            <a:off x="1846908" y="1747361"/>
            <a:ext cx="869194" cy="3200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FDE7B10-156E-4F59-B45D-38593A2F71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26" y="4409885"/>
            <a:ext cx="2458627" cy="6705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3EAB169-D3C8-4359-8914-3CE8645684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26" y="5125974"/>
            <a:ext cx="2458627" cy="2635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FBF9D77-CF9E-417A-9BEA-ACA3249DB1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2015" y="5171213"/>
            <a:ext cx="580121" cy="16047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5707442-A9E6-49AA-AF3A-59CE1BD170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3734" y="5112727"/>
            <a:ext cx="630601" cy="307973"/>
          </a:xfrm>
          <a:prstGeom prst="rect">
            <a:avLst/>
          </a:prstGeom>
        </p:spPr>
      </p:pic>
      <p:sp>
        <p:nvSpPr>
          <p:cNvPr id="33837" name="Freeform 2045"/>
          <p:cNvSpPr>
            <a:spLocks/>
          </p:cNvSpPr>
          <p:nvPr/>
        </p:nvSpPr>
        <p:spPr bwMode="black">
          <a:xfrm rot="16200000" flipH="1">
            <a:off x="1729133" y="5446713"/>
            <a:ext cx="523875" cy="644525"/>
          </a:xfrm>
          <a:custGeom>
            <a:avLst/>
            <a:gdLst>
              <a:gd name="T0" fmla="*/ 2147483647 w 266"/>
              <a:gd name="T1" fmla="*/ 2147483647 h 222"/>
              <a:gd name="T2" fmla="*/ 2147483647 w 266"/>
              <a:gd name="T3" fmla="*/ 2147483647 h 222"/>
              <a:gd name="T4" fmla="*/ 2147483647 w 266"/>
              <a:gd name="T5" fmla="*/ 2147483647 h 222"/>
              <a:gd name="T6" fmla="*/ 2147483647 w 266"/>
              <a:gd name="T7" fmla="*/ 2147483647 h 222"/>
              <a:gd name="T8" fmla="*/ 2147483647 w 266"/>
              <a:gd name="T9" fmla="*/ 2147483647 h 222"/>
              <a:gd name="T10" fmla="*/ 2147483647 w 266"/>
              <a:gd name="T11" fmla="*/ 2147483647 h 222"/>
              <a:gd name="T12" fmla="*/ 2147483647 w 266"/>
              <a:gd name="T13" fmla="*/ 2147483647 h 222"/>
              <a:gd name="T14" fmla="*/ 2147483647 w 266"/>
              <a:gd name="T15" fmla="*/ 2147483647 h 222"/>
              <a:gd name="T16" fmla="*/ 2147483647 w 266"/>
              <a:gd name="T17" fmla="*/ 2147483647 h 222"/>
              <a:gd name="T18" fmla="*/ 2147483647 w 266"/>
              <a:gd name="T19" fmla="*/ 2147483647 h 222"/>
              <a:gd name="T20" fmla="*/ 0 w 266"/>
              <a:gd name="T21" fmla="*/ 2147483647 h 222"/>
              <a:gd name="T22" fmla="*/ 0 w 266"/>
              <a:gd name="T23" fmla="*/ 2147483647 h 222"/>
              <a:gd name="T24" fmla="*/ 0 w 266"/>
              <a:gd name="T25" fmla="*/ 2147483647 h 222"/>
              <a:gd name="T26" fmla="*/ 2147483647 w 266"/>
              <a:gd name="T27" fmla="*/ 2147483647 h 222"/>
              <a:gd name="T28" fmla="*/ 2147483647 w 266"/>
              <a:gd name="T29" fmla="*/ 2147483647 h 222"/>
              <a:gd name="T30" fmla="*/ 2147483647 w 266"/>
              <a:gd name="T31" fmla="*/ 2147483647 h 222"/>
              <a:gd name="T32" fmla="*/ 2147483647 w 266"/>
              <a:gd name="T33" fmla="*/ 2147483647 h 222"/>
              <a:gd name="T34" fmla="*/ 2147483647 w 266"/>
              <a:gd name="T35" fmla="*/ 2147483647 h 222"/>
              <a:gd name="T36" fmla="*/ 2147483647 w 266"/>
              <a:gd name="T37" fmla="*/ 2147483647 h 222"/>
              <a:gd name="T38" fmla="*/ 2147483647 w 266"/>
              <a:gd name="T39" fmla="*/ 2147483647 h 222"/>
              <a:gd name="T40" fmla="*/ 2147483647 w 266"/>
              <a:gd name="T41" fmla="*/ 2147483647 h 222"/>
              <a:gd name="T42" fmla="*/ 2147483647 w 266"/>
              <a:gd name="T43" fmla="*/ 2147483647 h 222"/>
              <a:gd name="T44" fmla="*/ 2147483647 w 266"/>
              <a:gd name="T45" fmla="*/ 2147483647 h 222"/>
              <a:gd name="T46" fmla="*/ 2147483647 w 266"/>
              <a:gd name="T47" fmla="*/ 2147483647 h 222"/>
              <a:gd name="T48" fmla="*/ 2147483647 w 266"/>
              <a:gd name="T49" fmla="*/ 2147483647 h 222"/>
              <a:gd name="T50" fmla="*/ 2147483647 w 266"/>
              <a:gd name="T51" fmla="*/ 2147483647 h 222"/>
              <a:gd name="T52" fmla="*/ 2147483647 w 266"/>
              <a:gd name="T53" fmla="*/ 2147483647 h 222"/>
              <a:gd name="T54" fmla="*/ 2147483647 w 266"/>
              <a:gd name="T55" fmla="*/ 2147483647 h 222"/>
              <a:gd name="T56" fmla="*/ 2147483647 w 266"/>
              <a:gd name="T57" fmla="*/ 2147483647 h 222"/>
              <a:gd name="T58" fmla="*/ 2147483647 w 266"/>
              <a:gd name="T59" fmla="*/ 2147483647 h 222"/>
              <a:gd name="T60" fmla="*/ 2147483647 w 266"/>
              <a:gd name="T61" fmla="*/ 2147483647 h 222"/>
              <a:gd name="T62" fmla="*/ 2147483647 w 266"/>
              <a:gd name="T63" fmla="*/ 2147483647 h 222"/>
              <a:gd name="T64" fmla="*/ 2147483647 w 266"/>
              <a:gd name="T65" fmla="*/ 2147483647 h 222"/>
              <a:gd name="T66" fmla="*/ 2147483647 w 266"/>
              <a:gd name="T67" fmla="*/ 2147483647 h 222"/>
              <a:gd name="T68" fmla="*/ 2147483647 w 266"/>
              <a:gd name="T69" fmla="*/ 2147483647 h 222"/>
              <a:gd name="T70" fmla="*/ 2147483647 w 266"/>
              <a:gd name="T71" fmla="*/ 2147483647 h 222"/>
              <a:gd name="T72" fmla="*/ 2147483647 w 266"/>
              <a:gd name="T73" fmla="*/ 2147483647 h 222"/>
              <a:gd name="T74" fmla="*/ 2147483647 w 266"/>
              <a:gd name="T75" fmla="*/ 2147483647 h 222"/>
              <a:gd name="T76" fmla="*/ 2147483647 w 266"/>
              <a:gd name="T77" fmla="*/ 2147483647 h 222"/>
              <a:gd name="T78" fmla="*/ 2147483647 w 266"/>
              <a:gd name="T79" fmla="*/ 2147483647 h 222"/>
              <a:gd name="T80" fmla="*/ 2147483647 w 266"/>
              <a:gd name="T81" fmla="*/ 2147483647 h 222"/>
              <a:gd name="T82" fmla="*/ 2147483647 w 266"/>
              <a:gd name="T83" fmla="*/ 2147483647 h 222"/>
              <a:gd name="T84" fmla="*/ 2147483647 w 266"/>
              <a:gd name="T85" fmla="*/ 2147483647 h 222"/>
              <a:gd name="T86" fmla="*/ 2147483647 w 266"/>
              <a:gd name="T87" fmla="*/ 2147483647 h 222"/>
              <a:gd name="T88" fmla="*/ 2147483647 w 266"/>
              <a:gd name="T89" fmla="*/ 2147483647 h 222"/>
              <a:gd name="T90" fmla="*/ 2147483647 w 266"/>
              <a:gd name="T91" fmla="*/ 2147483647 h 222"/>
              <a:gd name="T92" fmla="*/ 2147483647 w 266"/>
              <a:gd name="T93" fmla="*/ 2147483647 h 222"/>
              <a:gd name="T94" fmla="*/ 2147483647 w 266"/>
              <a:gd name="T95" fmla="*/ 2147483647 h 2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6"/>
              <a:gd name="T145" fmla="*/ 0 h 222"/>
              <a:gd name="T146" fmla="*/ 266 w 266"/>
              <a:gd name="T147" fmla="*/ 222 h 2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6" h="222">
                <a:moveTo>
                  <a:pt x="175" y="221"/>
                </a:moveTo>
                <a:lnTo>
                  <a:pt x="89" y="221"/>
                </a:lnTo>
                <a:lnTo>
                  <a:pt x="88" y="220"/>
                </a:lnTo>
                <a:lnTo>
                  <a:pt x="87" y="220"/>
                </a:lnTo>
                <a:lnTo>
                  <a:pt x="87" y="219"/>
                </a:lnTo>
                <a:lnTo>
                  <a:pt x="86" y="217"/>
                </a:lnTo>
                <a:lnTo>
                  <a:pt x="85" y="216"/>
                </a:lnTo>
                <a:lnTo>
                  <a:pt x="85" y="214"/>
                </a:lnTo>
                <a:lnTo>
                  <a:pt x="84" y="212"/>
                </a:lnTo>
                <a:lnTo>
                  <a:pt x="84" y="210"/>
                </a:lnTo>
                <a:lnTo>
                  <a:pt x="84" y="206"/>
                </a:lnTo>
                <a:lnTo>
                  <a:pt x="84" y="205"/>
                </a:lnTo>
                <a:lnTo>
                  <a:pt x="85" y="203"/>
                </a:lnTo>
                <a:lnTo>
                  <a:pt x="85" y="202"/>
                </a:lnTo>
                <a:lnTo>
                  <a:pt x="86" y="201"/>
                </a:lnTo>
                <a:lnTo>
                  <a:pt x="87" y="200"/>
                </a:lnTo>
                <a:lnTo>
                  <a:pt x="88" y="200"/>
                </a:lnTo>
                <a:lnTo>
                  <a:pt x="89" y="200"/>
                </a:lnTo>
                <a:lnTo>
                  <a:pt x="129" y="200"/>
                </a:lnTo>
                <a:lnTo>
                  <a:pt x="125" y="177"/>
                </a:lnTo>
                <a:lnTo>
                  <a:pt x="123" y="166"/>
                </a:lnTo>
                <a:lnTo>
                  <a:pt x="122" y="155"/>
                </a:lnTo>
                <a:lnTo>
                  <a:pt x="121" y="143"/>
                </a:lnTo>
                <a:lnTo>
                  <a:pt x="119" y="132"/>
                </a:lnTo>
                <a:lnTo>
                  <a:pt x="118" y="120"/>
                </a:lnTo>
                <a:lnTo>
                  <a:pt x="118" y="109"/>
                </a:lnTo>
                <a:lnTo>
                  <a:pt x="63" y="109"/>
                </a:lnTo>
                <a:lnTo>
                  <a:pt x="4" y="100"/>
                </a:lnTo>
                <a:lnTo>
                  <a:pt x="2" y="100"/>
                </a:lnTo>
                <a:lnTo>
                  <a:pt x="1" y="99"/>
                </a:lnTo>
                <a:lnTo>
                  <a:pt x="0" y="98"/>
                </a:lnTo>
                <a:lnTo>
                  <a:pt x="0" y="97"/>
                </a:lnTo>
                <a:lnTo>
                  <a:pt x="0" y="96"/>
                </a:lnTo>
                <a:lnTo>
                  <a:pt x="0" y="95"/>
                </a:lnTo>
                <a:lnTo>
                  <a:pt x="0" y="79"/>
                </a:lnTo>
                <a:lnTo>
                  <a:pt x="0" y="78"/>
                </a:lnTo>
                <a:lnTo>
                  <a:pt x="0" y="77"/>
                </a:lnTo>
                <a:lnTo>
                  <a:pt x="1" y="76"/>
                </a:lnTo>
                <a:lnTo>
                  <a:pt x="1" y="75"/>
                </a:lnTo>
                <a:lnTo>
                  <a:pt x="2" y="75"/>
                </a:lnTo>
                <a:lnTo>
                  <a:pt x="3" y="75"/>
                </a:lnTo>
                <a:lnTo>
                  <a:pt x="4" y="75"/>
                </a:lnTo>
                <a:lnTo>
                  <a:pt x="57" y="70"/>
                </a:lnTo>
                <a:lnTo>
                  <a:pt x="99" y="70"/>
                </a:lnTo>
                <a:lnTo>
                  <a:pt x="117" y="62"/>
                </a:lnTo>
                <a:lnTo>
                  <a:pt x="118" y="51"/>
                </a:lnTo>
                <a:lnTo>
                  <a:pt x="119" y="40"/>
                </a:lnTo>
                <a:lnTo>
                  <a:pt x="120" y="29"/>
                </a:lnTo>
                <a:lnTo>
                  <a:pt x="122" y="18"/>
                </a:lnTo>
                <a:lnTo>
                  <a:pt x="122" y="16"/>
                </a:lnTo>
                <a:lnTo>
                  <a:pt x="123" y="16"/>
                </a:lnTo>
                <a:lnTo>
                  <a:pt x="123" y="15"/>
                </a:lnTo>
                <a:lnTo>
                  <a:pt x="124" y="15"/>
                </a:lnTo>
                <a:lnTo>
                  <a:pt x="125" y="14"/>
                </a:lnTo>
                <a:lnTo>
                  <a:pt x="125" y="13"/>
                </a:lnTo>
                <a:lnTo>
                  <a:pt x="126" y="12"/>
                </a:lnTo>
                <a:lnTo>
                  <a:pt x="127" y="12"/>
                </a:lnTo>
                <a:lnTo>
                  <a:pt x="127" y="10"/>
                </a:lnTo>
                <a:lnTo>
                  <a:pt x="123" y="10"/>
                </a:lnTo>
                <a:lnTo>
                  <a:pt x="119" y="9"/>
                </a:lnTo>
                <a:lnTo>
                  <a:pt x="115" y="9"/>
                </a:lnTo>
                <a:lnTo>
                  <a:pt x="113" y="8"/>
                </a:lnTo>
                <a:lnTo>
                  <a:pt x="114" y="8"/>
                </a:lnTo>
                <a:lnTo>
                  <a:pt x="115" y="8"/>
                </a:lnTo>
                <a:lnTo>
                  <a:pt x="119" y="8"/>
                </a:lnTo>
                <a:lnTo>
                  <a:pt x="123" y="7"/>
                </a:lnTo>
                <a:lnTo>
                  <a:pt x="128" y="7"/>
                </a:lnTo>
                <a:lnTo>
                  <a:pt x="129" y="5"/>
                </a:lnTo>
                <a:lnTo>
                  <a:pt x="130" y="3"/>
                </a:lnTo>
                <a:lnTo>
                  <a:pt x="131" y="1"/>
                </a:lnTo>
                <a:lnTo>
                  <a:pt x="132" y="0"/>
                </a:lnTo>
                <a:lnTo>
                  <a:pt x="134" y="3"/>
                </a:lnTo>
                <a:lnTo>
                  <a:pt x="135" y="5"/>
                </a:lnTo>
                <a:lnTo>
                  <a:pt x="136" y="7"/>
                </a:lnTo>
                <a:lnTo>
                  <a:pt x="141" y="7"/>
                </a:lnTo>
                <a:lnTo>
                  <a:pt x="145" y="8"/>
                </a:lnTo>
                <a:lnTo>
                  <a:pt x="149" y="8"/>
                </a:lnTo>
                <a:lnTo>
                  <a:pt x="151" y="8"/>
                </a:lnTo>
                <a:lnTo>
                  <a:pt x="149" y="9"/>
                </a:lnTo>
                <a:lnTo>
                  <a:pt x="145" y="9"/>
                </a:lnTo>
                <a:lnTo>
                  <a:pt x="141" y="10"/>
                </a:lnTo>
                <a:lnTo>
                  <a:pt x="137" y="10"/>
                </a:lnTo>
                <a:lnTo>
                  <a:pt x="137" y="12"/>
                </a:lnTo>
                <a:lnTo>
                  <a:pt x="138" y="12"/>
                </a:lnTo>
                <a:lnTo>
                  <a:pt x="139" y="13"/>
                </a:lnTo>
                <a:lnTo>
                  <a:pt x="139" y="14"/>
                </a:lnTo>
                <a:lnTo>
                  <a:pt x="140" y="15"/>
                </a:lnTo>
                <a:lnTo>
                  <a:pt x="141" y="15"/>
                </a:lnTo>
                <a:lnTo>
                  <a:pt x="142" y="16"/>
                </a:lnTo>
                <a:lnTo>
                  <a:pt x="142" y="18"/>
                </a:lnTo>
                <a:lnTo>
                  <a:pt x="144" y="29"/>
                </a:lnTo>
                <a:lnTo>
                  <a:pt x="145" y="40"/>
                </a:lnTo>
                <a:lnTo>
                  <a:pt x="146" y="51"/>
                </a:lnTo>
                <a:lnTo>
                  <a:pt x="147" y="62"/>
                </a:lnTo>
                <a:lnTo>
                  <a:pt x="166" y="70"/>
                </a:lnTo>
                <a:lnTo>
                  <a:pt x="207" y="70"/>
                </a:lnTo>
                <a:lnTo>
                  <a:pt x="260" y="75"/>
                </a:lnTo>
                <a:lnTo>
                  <a:pt x="261" y="75"/>
                </a:lnTo>
                <a:lnTo>
                  <a:pt x="262" y="75"/>
                </a:lnTo>
                <a:lnTo>
                  <a:pt x="263" y="75"/>
                </a:lnTo>
                <a:lnTo>
                  <a:pt x="263" y="76"/>
                </a:lnTo>
                <a:lnTo>
                  <a:pt x="264" y="77"/>
                </a:lnTo>
                <a:lnTo>
                  <a:pt x="264" y="78"/>
                </a:lnTo>
                <a:lnTo>
                  <a:pt x="265" y="78"/>
                </a:lnTo>
                <a:lnTo>
                  <a:pt x="265" y="79"/>
                </a:lnTo>
                <a:lnTo>
                  <a:pt x="265" y="95"/>
                </a:lnTo>
                <a:lnTo>
                  <a:pt x="265" y="96"/>
                </a:lnTo>
                <a:lnTo>
                  <a:pt x="264" y="97"/>
                </a:lnTo>
                <a:lnTo>
                  <a:pt x="264" y="98"/>
                </a:lnTo>
                <a:lnTo>
                  <a:pt x="263" y="99"/>
                </a:lnTo>
                <a:lnTo>
                  <a:pt x="262" y="100"/>
                </a:lnTo>
                <a:lnTo>
                  <a:pt x="261" y="100"/>
                </a:lnTo>
                <a:lnTo>
                  <a:pt x="260" y="100"/>
                </a:lnTo>
                <a:lnTo>
                  <a:pt x="201" y="109"/>
                </a:lnTo>
                <a:lnTo>
                  <a:pt x="146" y="109"/>
                </a:lnTo>
                <a:lnTo>
                  <a:pt x="146" y="120"/>
                </a:lnTo>
                <a:lnTo>
                  <a:pt x="145" y="132"/>
                </a:lnTo>
                <a:lnTo>
                  <a:pt x="143" y="143"/>
                </a:lnTo>
                <a:lnTo>
                  <a:pt x="142" y="155"/>
                </a:lnTo>
                <a:lnTo>
                  <a:pt x="139" y="177"/>
                </a:lnTo>
                <a:lnTo>
                  <a:pt x="135" y="200"/>
                </a:lnTo>
                <a:lnTo>
                  <a:pt x="175" y="200"/>
                </a:lnTo>
                <a:lnTo>
                  <a:pt x="176" y="200"/>
                </a:lnTo>
                <a:lnTo>
                  <a:pt x="177" y="200"/>
                </a:lnTo>
                <a:lnTo>
                  <a:pt x="178" y="201"/>
                </a:lnTo>
                <a:lnTo>
                  <a:pt x="179" y="202"/>
                </a:lnTo>
                <a:lnTo>
                  <a:pt x="179" y="203"/>
                </a:lnTo>
                <a:lnTo>
                  <a:pt x="180" y="205"/>
                </a:lnTo>
                <a:lnTo>
                  <a:pt x="180" y="206"/>
                </a:lnTo>
                <a:lnTo>
                  <a:pt x="180" y="208"/>
                </a:lnTo>
                <a:lnTo>
                  <a:pt x="180" y="210"/>
                </a:lnTo>
                <a:lnTo>
                  <a:pt x="180" y="212"/>
                </a:lnTo>
                <a:lnTo>
                  <a:pt x="179" y="214"/>
                </a:lnTo>
                <a:lnTo>
                  <a:pt x="179" y="216"/>
                </a:lnTo>
                <a:lnTo>
                  <a:pt x="178" y="217"/>
                </a:lnTo>
                <a:lnTo>
                  <a:pt x="178" y="219"/>
                </a:lnTo>
                <a:lnTo>
                  <a:pt x="177" y="220"/>
                </a:lnTo>
                <a:lnTo>
                  <a:pt x="176" y="220"/>
                </a:lnTo>
                <a:lnTo>
                  <a:pt x="175" y="221"/>
                </a:lnTo>
              </a:path>
            </a:pathLst>
          </a:custGeom>
          <a:solidFill>
            <a:srgbClr val="1077B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99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Interval Minima</a:t>
            </a:r>
          </a:p>
          <a:p>
            <a:pPr lvl="1"/>
            <a:r>
              <a:rPr lang="en-US" dirty="0"/>
              <a:t>Use 2 minute or a 5 mile radar interval as the minimum between successive approaches</a:t>
            </a:r>
          </a:p>
          <a:p>
            <a:r>
              <a:rPr lang="en-US" dirty="0"/>
              <a:t>Wake Turbulence Interval Minima</a:t>
            </a:r>
          </a:p>
          <a:p>
            <a:pPr lvl="1">
              <a:tabLst>
                <a:tab pos="3713163" algn="l"/>
              </a:tabLst>
            </a:pPr>
            <a:r>
              <a:rPr lang="en-US" dirty="0"/>
              <a:t>Heavy behind Super -	3 minutes or 6 miles</a:t>
            </a:r>
          </a:p>
          <a:p>
            <a:pPr lvl="1">
              <a:tabLst>
                <a:tab pos="3713163" algn="l"/>
              </a:tabLst>
            </a:pPr>
            <a:r>
              <a:rPr lang="en-US" dirty="0"/>
              <a:t>Large behind Super -	3 minutes or 7 miles</a:t>
            </a:r>
          </a:p>
          <a:p>
            <a:pPr lvl="1">
              <a:tabLst>
                <a:tab pos="3713163" algn="l"/>
              </a:tabLst>
            </a:pPr>
            <a:r>
              <a:rPr lang="en-US" dirty="0"/>
              <a:t>Small behind Super - 	4 minutes or 8 miles</a:t>
            </a:r>
          </a:p>
          <a:p>
            <a:pPr lvl="1">
              <a:tabLst>
                <a:tab pos="3713163" algn="l"/>
              </a:tabLst>
            </a:pPr>
            <a:r>
              <a:rPr lang="en-US" dirty="0"/>
              <a:t>Small behind Heavy -	3 minutes or 6 miles</a:t>
            </a:r>
          </a:p>
          <a:p>
            <a:pPr>
              <a:tabLst>
                <a:tab pos="3713163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Timed Approaches </a:t>
            </a:r>
            <a:r>
              <a:rPr lang="en-US" altLang="en-US" sz="3200" i="1" dirty="0"/>
              <a:t>(Cont'd)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1468" r="1310" b="1995"/>
          <a:stretch/>
        </p:blipFill>
        <p:spPr>
          <a:xfrm>
            <a:off x="1424575" y="1720952"/>
            <a:ext cx="7010401" cy="425925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6665435" y="2226817"/>
            <a:ext cx="145622" cy="1446901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053483" y="2140194"/>
            <a:ext cx="964404" cy="1286570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5373135" y="1482918"/>
            <a:ext cx="3730752" cy="740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626" y="344488"/>
            <a:ext cx="8472488" cy="609600"/>
          </a:xfrm>
        </p:spPr>
        <p:txBody>
          <a:bodyPr/>
          <a:lstStyle/>
          <a:p>
            <a:r>
              <a:rPr lang="en-US" sz="3600" dirty="0"/>
              <a:t>Example - Timed ILS Approaches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38152" y="893604"/>
            <a:ext cx="8050213" cy="579498"/>
          </a:xfrm>
        </p:spPr>
        <p:txBody>
          <a:bodyPr/>
          <a:lstStyle/>
          <a:p>
            <a:r>
              <a:rPr lang="en-US" sz="2200" dirty="0"/>
              <a:t>Timed approaches using an ILS and applying longitudinal separation only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3768" y="1481328"/>
            <a:ext cx="3729405" cy="738664"/>
          </a:xfrm>
          <a:prstGeom prst="rect">
            <a:avLst/>
          </a:prstGeom>
          <a:solidFill>
            <a:srgbClr val="00B0F0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Using an interval of two minutes, #1 and #2 aircraft have already passed the LOM on final approach.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188" y="2399027"/>
            <a:ext cx="1254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View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188" y="4969226"/>
            <a:ext cx="1254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Top-down View</a:t>
            </a:r>
          </a:p>
        </p:txBody>
      </p:sp>
      <p:sp>
        <p:nvSpPr>
          <p:cNvPr id="7" name="Left Brace 6"/>
          <p:cNvSpPr/>
          <p:nvPr/>
        </p:nvSpPr>
        <p:spPr bwMode="auto">
          <a:xfrm>
            <a:off x="1106144" y="1735519"/>
            <a:ext cx="304363" cy="2525196"/>
          </a:xfrm>
          <a:prstGeom prst="leftBrace">
            <a:avLst>
              <a:gd name="adj1" fmla="val 8333"/>
              <a:gd name="adj2" fmla="val 35086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 bwMode="auto">
          <a:xfrm>
            <a:off x="1106144" y="4611094"/>
            <a:ext cx="318431" cy="1322780"/>
          </a:xfrm>
          <a:prstGeom prst="leftBrace">
            <a:avLst>
              <a:gd name="adj1" fmla="val 8333"/>
              <a:gd name="adj2" fmla="val 6764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6676" y="3800478"/>
            <a:ext cx="2962275" cy="1169551"/>
          </a:xfrm>
          <a:prstGeom prst="rect">
            <a:avLst/>
          </a:prstGeom>
          <a:solidFill>
            <a:srgbClr val="00B0F0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#3 aircraft has been cleared for approach and to depart LOM two minutes after #2 aircraft reported leaving LOM inbound on final approach.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4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197864"/>
            <a:ext cx="4524171" cy="4391025"/>
          </a:xfrm>
        </p:spPr>
        <p:txBody>
          <a:bodyPr/>
          <a:lstStyle/>
          <a:p>
            <a:r>
              <a:rPr lang="en-US" dirty="0"/>
              <a:t>U.S. Military Standard Instrument Approach Procedure:</a:t>
            </a:r>
          </a:p>
          <a:p>
            <a:pPr lvl="1"/>
            <a:r>
              <a:rPr lang="en-US" dirty="0"/>
              <a:t>Instrument approach procedure that is approved and published by the Department of Defense (DOD)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IAP Types </a:t>
            </a:r>
            <a:r>
              <a:rPr lang="en-US" altLang="en-US" sz="3200" i="1" dirty="0"/>
              <a:t>(Cont'd)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48" y="667512"/>
            <a:ext cx="3462887" cy="5303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278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1700784"/>
            <a:ext cx="7132320" cy="4169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 - Timed NDB Approaches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8152" y="893604"/>
            <a:ext cx="8050213" cy="579498"/>
          </a:xfrm>
        </p:spPr>
        <p:txBody>
          <a:bodyPr/>
          <a:lstStyle/>
          <a:p>
            <a:r>
              <a:rPr lang="en-US" sz="2200" dirty="0"/>
              <a:t>Timed approaches using a bearing of an NDB and longitudinal and vertical separation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4394" y="3297024"/>
            <a:ext cx="2440242" cy="954107"/>
          </a:xfrm>
          <a:prstGeom prst="rect">
            <a:avLst/>
          </a:prstGeom>
          <a:solidFill>
            <a:srgbClr val="00B0F0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#1 aircraft sighted by tower, enabling approach clearance to #2 aircraft at point 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4106" y="1684159"/>
            <a:ext cx="1896519" cy="1384995"/>
          </a:xfrm>
          <a:prstGeom prst="rect">
            <a:avLst/>
          </a:prstGeom>
          <a:solidFill>
            <a:srgbClr val="00B0F0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#2 aircraft departed fix inbound at designated time, maintaining 2,000’ until cleared for approach at point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444" y="4687674"/>
            <a:ext cx="2440242" cy="1169551"/>
          </a:xfrm>
          <a:prstGeom prst="rect">
            <a:avLst/>
          </a:prstGeom>
          <a:solidFill>
            <a:srgbClr val="00B0F0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#3 aircraft instructed to descend to 2,000’ after #2 aircraft reported departing fix inbound and leaving 2,000’ at point A.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17CE4F-3211-48C5-A0BB-50C1887247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4" y="4875808"/>
            <a:ext cx="1070792" cy="830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682154" y="4917831"/>
            <a:ext cx="908538" cy="67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1" y="344488"/>
            <a:ext cx="8989694" cy="609600"/>
          </a:xfrm>
        </p:spPr>
        <p:txBody>
          <a:bodyPr/>
          <a:lstStyle/>
          <a:p>
            <a:r>
              <a:rPr lang="en-US" sz="3600" dirty="0"/>
              <a:t>Timed Approaches - Missed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0DB68-3F97-4E92-BBEF-27E4E656F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817" r="921" b="1254"/>
          <a:stretch/>
        </p:blipFill>
        <p:spPr>
          <a:xfrm>
            <a:off x="1490133" y="956733"/>
            <a:ext cx="6163734" cy="492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4837673" y="4873926"/>
            <a:ext cx="3637460" cy="630942"/>
          </a:xfrm>
          <a:prstGeom prst="rect">
            <a:avLst/>
          </a:prstGeom>
          <a:solidFill>
            <a:srgbClr val="00B0F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>
                <a:latin typeface="Arial" panose="020B0604020202020204" pitchFamily="34" charset="0"/>
              </a:rPr>
              <a:t>Missed Approach: FAR VOR/DME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Alternate Missed Approach: KENIE LOM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37672" y="3754331"/>
            <a:ext cx="2648186" cy="67710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ILS or LOC RWY 18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dirty="0">
                <a:latin typeface="Arial" panose="020B0604020202020204" pitchFamily="34" charset="0"/>
              </a:rPr>
              <a:t>FARGO (KFAR)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650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en-US" dirty="0"/>
              <a:t>What type of facility must service an airport in order to use timed approaches?</a:t>
            </a:r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Tower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Flight service station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Approach control</a:t>
            </a:r>
          </a:p>
          <a:p>
            <a:pPr marL="914400" lvl="1" indent="-4572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533400" indent="-533400"/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Knowledge Check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3776" y="1197864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an alternative missed approach procedure is not available and weather conditions are less than required, clear the succeeding aircraft for an approach when the preceding aircraft has_________ .</a:t>
            </a:r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Landed or canceled its IFR flight plan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Passed the final approach fix inbound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Passed the outer marker on the approach</a:t>
            </a:r>
          </a:p>
          <a:p>
            <a:pPr marL="914400" lvl="1" indent="-4572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533400" indent="-533400"/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Knowledge Check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3776" y="1197864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When conducting timed approaches, what must be issued before specifying a time to leave the initial approach fix inbound? </a:t>
            </a:r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An Expect Further Clearance (EFC) time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Altitude restriction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Time check</a:t>
            </a:r>
          </a:p>
          <a:p>
            <a:pPr marL="914400" lvl="1" indent="-4572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533400" indent="-533400"/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arriving at an airport not served by a tower or FSS, instruct pilot how to cancel IFR flight plan before instructing pilot to change to the Common Traffic Advisory Frequency (CTAF)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Cancellation of IFR Flight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034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634286"/>
            <a:ext cx="8050213" cy="4391025"/>
          </a:xfrm>
        </p:spPr>
        <p:txBody>
          <a:bodyPr/>
          <a:lstStyle/>
          <a:p>
            <a:r>
              <a:rPr lang="en-US" dirty="0"/>
              <a:t>Military single piloted turbojet aircraft conducting an approach wholly, or partly in IFR conditions, or at night:</a:t>
            </a:r>
          </a:p>
          <a:p>
            <a:pPr lvl="1"/>
            <a:r>
              <a:rPr lang="en-US" dirty="0"/>
              <a:t>Avoid frequency and radar beacon code changes to the maximum extent that communications capabilities and traffic will permit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7"/>
            <a:ext cx="8472488" cy="1151803"/>
          </a:xfrm>
        </p:spPr>
        <p:txBody>
          <a:bodyPr/>
          <a:lstStyle/>
          <a:p>
            <a:r>
              <a:rPr lang="en-US" altLang="en-US" dirty="0"/>
              <a:t>Frequency Changes for Military Aircraft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992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only be given for aircraft landing at airports with operational control towers</a:t>
            </a:r>
          </a:p>
          <a:p>
            <a:r>
              <a:rPr lang="en-US" dirty="0"/>
              <a:t>Include in the approach clearance instructions to circle to the runway in use if landing will be made on a runway other than that aligned with the direction of instrument approach</a:t>
            </a:r>
          </a:p>
          <a:p>
            <a:pPr lvl="1"/>
            <a:r>
              <a:rPr lang="en-US" dirty="0"/>
              <a:t>CIRCLE TO RUNWAY (number)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Circling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858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 approach clearance automatically authorizes the aircraft to execute the missed approach procedure depicted for the instrument approach being flown</a:t>
            </a:r>
          </a:p>
          <a:p>
            <a:r>
              <a:rPr lang="en-US" dirty="0"/>
              <a:t>An alternate missed approach procedure as published may be assigned when necessary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Missed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841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Ensure that neither VFR nor IFR practice approaches disrupt the flow of other arriving and departing IFR or VFR aircraft</a:t>
            </a:r>
          </a:p>
          <a:p>
            <a:pPr lvl="1"/>
            <a:r>
              <a:rPr lang="en-US" b="1" dirty="0"/>
              <a:t>EXCEPTION: </a:t>
            </a:r>
            <a:r>
              <a:rPr lang="en-US" dirty="0"/>
              <a:t>Military aircraft operating at military airfields</a:t>
            </a:r>
          </a:p>
          <a:p>
            <a:r>
              <a:rPr lang="en-US" dirty="0"/>
              <a:t>Authorize, withdraw authorization, or refuse to authorize practice approaches as traffic conditions require</a:t>
            </a:r>
          </a:p>
          <a:p>
            <a:pPr lvl="1"/>
            <a:r>
              <a:rPr lang="en-US" dirty="0"/>
              <a:t>Approaches in progress should not be terminated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Special Instrument Approach Procedure:</a:t>
            </a:r>
          </a:p>
          <a:p>
            <a:pPr lvl="1"/>
            <a:r>
              <a:rPr lang="en-US" dirty="0"/>
              <a:t>Approved by the FAA for individual operators</a:t>
            </a:r>
          </a:p>
          <a:p>
            <a:pPr lvl="1"/>
            <a:r>
              <a:rPr lang="en-US" dirty="0"/>
              <a:t>Is not published for public use</a:t>
            </a:r>
          </a:p>
          <a:p>
            <a:pPr lvl="2"/>
            <a:r>
              <a:rPr lang="en-US" sz="2200" dirty="0"/>
              <a:t>Pilots planning flights to locations served by special instrument approach procedures should obtain advance approval from the owner of the procedure</a:t>
            </a:r>
          </a:p>
          <a:p>
            <a:pPr lvl="1"/>
            <a:r>
              <a:rPr lang="en-US" dirty="0"/>
              <a:t>Some special instrument approach procedures:</a:t>
            </a:r>
          </a:p>
          <a:p>
            <a:pPr lvl="2"/>
            <a:r>
              <a:rPr lang="en-US" dirty="0"/>
              <a:t>Require certain crew qualification training in order to execute the approach</a:t>
            </a:r>
          </a:p>
          <a:p>
            <a:pPr lvl="2"/>
            <a:r>
              <a:rPr lang="en-US" dirty="0"/>
              <a:t>Are based on privately owned NAVAIDS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IAP Types </a:t>
            </a:r>
            <a:r>
              <a:rPr lang="en-US" altLang="en-US" sz="3200" i="1" dirty="0"/>
              <a:t>(Cont'd)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Apply approved IFR separation minima to:</a:t>
            </a:r>
          </a:p>
          <a:p>
            <a:pPr lvl="1"/>
            <a:r>
              <a:rPr lang="en-US" dirty="0"/>
              <a:t>IFR aircraft practicing instrument approaches until</a:t>
            </a:r>
          </a:p>
          <a:p>
            <a:pPr lvl="2"/>
            <a:r>
              <a:rPr lang="en-US" dirty="0"/>
              <a:t>The aircraft lands and flight is terminated, or</a:t>
            </a:r>
          </a:p>
          <a:p>
            <a:pPr lvl="2"/>
            <a:r>
              <a:rPr lang="en-US" dirty="0"/>
              <a:t>Pilot cancels flight plan</a:t>
            </a:r>
          </a:p>
          <a:p>
            <a:pPr lvl="1"/>
            <a:r>
              <a:rPr lang="en-US" dirty="0"/>
              <a:t>VFR aircraft practicing instrument approaches where procedures require application of IFR separation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 Approach Separation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34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IFR aircraft are automatically authorized to execute missed approach depicted for instrument approach being shown</a:t>
            </a:r>
          </a:p>
          <a:p>
            <a:pPr lvl="1"/>
            <a:r>
              <a:rPr lang="en-US" dirty="0"/>
              <a:t>Unless alternative instructions have been issued</a:t>
            </a:r>
          </a:p>
          <a:p>
            <a:r>
              <a:rPr lang="en-US" dirty="0"/>
              <a:t>VFR aircraft are NOT automatically authorized to execute missed approach procedure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Practice Approach: Missed Approach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20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en-US" dirty="0"/>
              <a:t>Which is true of circling approaches?</a:t>
            </a:r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May only be given for aircraft landing at airports with operational control towers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May only be given at airports with operational control towers or Flight Service Stations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May be given at any airport</a:t>
            </a:r>
          </a:p>
          <a:p>
            <a:pPr marL="914400" lvl="1" indent="-4572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533400" indent="-533400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en-US" dirty="0"/>
              <a:t>When is approved IFR separation minima applied to IFR aircraft practicing approaches?</a:t>
            </a:r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Never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Until the aircraft lands and flight is terminated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Until the VFR tower gets the aircraft in sight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endParaRPr lang="en-US" altLang="en-US" dirty="0"/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endParaRPr lang="en-US" altLang="en-US" dirty="0">
              <a:solidFill>
                <a:srgbClr val="FF0000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533400" indent="-533400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3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Lesson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63</a:t>
            </a:fld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197864"/>
            <a:ext cx="8050213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50000"/>
              </a:spcBef>
              <a:spcAft>
                <a:spcPts val="1200"/>
              </a:spcAft>
              <a:buFontTx/>
              <a:buNone/>
            </a:pPr>
            <a:r>
              <a:rPr lang="en-US" altLang="en-US" dirty="0"/>
              <a:t>This lesson covered:</a:t>
            </a:r>
          </a:p>
          <a:p>
            <a:r>
              <a:rPr lang="en-US" b="0" dirty="0"/>
              <a:t>Characteristics of an Instrument Approach Procedure (IAP) chart</a:t>
            </a:r>
          </a:p>
          <a:p>
            <a:r>
              <a:rPr lang="en-US" b="0" dirty="0"/>
              <a:t>Requirements for approaches</a:t>
            </a:r>
          </a:p>
          <a:p>
            <a:r>
              <a:rPr lang="en-US" b="0" dirty="0"/>
              <a:t>Procedures for approaches</a:t>
            </a:r>
          </a:p>
        </p:txBody>
      </p:sp>
    </p:spTree>
    <p:extLst>
      <p:ext uri="{BB962C8B-B14F-4D97-AF65-F5344CB8AC3E}">
        <p14:creationId xmlns:p14="http://schemas.microsoft.com/office/powerpoint/2010/main" val="8047682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2F84-00E9-497B-BE89-4885D778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8CBEB-6352-41D5-95D2-C3B391BF6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5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600" dirty="0"/>
              <a:t>PRECISION APPROACH PROCEDURE -                </a:t>
            </a:r>
            <a:r>
              <a:rPr lang="en-US" sz="2600" b="0" dirty="0"/>
              <a:t>A standard instrument approach procedure in which an electronic glideslope or other type of </a:t>
            </a:r>
            <a:r>
              <a:rPr lang="en-US" sz="2600" b="0" dirty="0" err="1"/>
              <a:t>glidepath</a:t>
            </a:r>
            <a:r>
              <a:rPr lang="en-US" sz="2600" b="0" dirty="0"/>
              <a:t> is provided.</a:t>
            </a:r>
          </a:p>
          <a:p>
            <a:pPr marL="45720" indent="0">
              <a:buNone/>
            </a:pPr>
            <a:r>
              <a:rPr lang="en-US" sz="2600" dirty="0"/>
              <a:t>NONPRECISION APPROACH PROCEDURE -</a:t>
            </a:r>
          </a:p>
          <a:p>
            <a:pPr marL="45720" lvl="1" indent="0">
              <a:buNone/>
            </a:pPr>
            <a:r>
              <a:rPr lang="en-US" sz="2600" dirty="0"/>
              <a:t>A standard instrument approach procedure in which no electronic glideslope is provided.</a:t>
            </a:r>
          </a:p>
          <a:p>
            <a:pPr marL="45720" indent="0">
              <a:buNone/>
            </a:pPr>
            <a:r>
              <a:rPr lang="en-US" sz="2600" dirty="0"/>
              <a:t>APPROACH WITH VERTICAL GUIDANCE (APV) -</a:t>
            </a:r>
          </a:p>
          <a:p>
            <a:pPr marL="45720" lvl="1" indent="0">
              <a:buNone/>
            </a:pPr>
            <a:r>
              <a:rPr lang="en-US" sz="2600" dirty="0"/>
              <a:t>RNAV approach procedures that provide lateral and vertical guidance, but do not meet the requirements to be considered a precision approach.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3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en-US" dirty="0"/>
              <a:t>Which type of instrument approach procedure is approved by the FAA for individual operators?</a:t>
            </a:r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U.S. Civil Standard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U.S. Military Standard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Special</a:t>
            </a:r>
          </a:p>
          <a:p>
            <a:pPr marL="533400" indent="-533400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76" y="1197864"/>
            <a:ext cx="8050213" cy="43910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en-US" dirty="0"/>
              <a:t>Which type of approach has no electronic glideslope?</a:t>
            </a:r>
          </a:p>
          <a:p>
            <a:pPr marL="533400" indent="-5334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Precision Approach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 err="1"/>
              <a:t>Nonprecision</a:t>
            </a:r>
            <a:r>
              <a:rPr lang="en-US" altLang="en-US" dirty="0"/>
              <a:t> Approach</a:t>
            </a:r>
          </a:p>
          <a:p>
            <a:pPr marL="914400" lvl="1" indent="-457200">
              <a:lnSpc>
                <a:spcPct val="90000"/>
              </a:lnSpc>
              <a:spcBef>
                <a:spcPct val="40000"/>
              </a:spcBef>
              <a:buFontTx/>
              <a:buAutoNum type="alphaUcPeriod"/>
            </a:pPr>
            <a:r>
              <a:rPr lang="en-US" altLang="en-US" dirty="0"/>
              <a:t>Instrument Landing System (ILS)</a:t>
            </a:r>
          </a:p>
          <a:p>
            <a:pPr marL="914400" lvl="1" indent="-457200">
              <a:lnSpc>
                <a:spcPct val="90000"/>
              </a:lnSpc>
              <a:spcBef>
                <a:spcPct val="15000"/>
              </a:spcBef>
            </a:pPr>
            <a:endParaRPr lang="en-US" altLang="en-US" dirty="0"/>
          </a:p>
          <a:p>
            <a:pPr marL="533400" indent="-533400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6300216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WEXTPJNUKPJZ-1215587825-11897</_dlc_DocId>
    <_dlc_DocIdUrl xmlns="4f0e10e1-3e2d-4cb5-bdd3-156dacd9dc33">
      <Url>https://ksn2.faa.gov/stt/TTPPM/ER24/_layouts/15/DocIdRedir.aspx?ID=WEXTPJNUKPJZ-1215587825-11897</Url>
      <Description>WEXTPJNUKPJZ-1215587825-11897</Description>
    </_dlc_DocIdUrl>
  </documentManagement>
</p:properties>
</file>

<file path=customXml/item2.xml><?xml version="1.0" encoding="utf-8"?>
<sisl xmlns:xsd="http://www.w3.org/2001/XMLSchema" xmlns:xsi="http://www.w3.org/2001/XMLSchema-instance" xmlns="http://www.boldonjames.com/2008/01/sie/internal/label" sislVersion="0" policy="c8d5760e-638a-47e8-9e2e-1226c2cb268d" origin="userSelected">
  <element uid="42834bfb-1ec1-4beb-bd64-eb83fb3cb3f3" value=""/>
</sisl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40LzE5LzIwMTkgODoxMzo1MSBQTTwvRGF0ZVRpbWU+PExhYmVsU3RyaW5nPlVucmVzdHJpY3RlZDwvTGFiZWxTdHJpbmc+PC9pdGVtPjwvbGFiZWxIaXN0b3J5Pg==</Value>
</WrappedLabelHistory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56EE8C1-638F-488B-AF13-BB7D9742918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9d3951b-c0b3-413d-9ae1-2b2887eb6f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03ED6E-7C66-4353-947F-E067F72A65D1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EF13A2DD-1C48-4891-926F-4D439F319E47}"/>
</file>

<file path=customXml/itemProps4.xml><?xml version="1.0" encoding="utf-8"?>
<ds:datastoreItem xmlns:ds="http://schemas.openxmlformats.org/officeDocument/2006/customXml" ds:itemID="{9E300177-B939-4D15-A728-6A3471F6047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10FA3B1-571B-483D-8718-F883F7981F91}">
  <ds:schemaRefs>
    <ds:schemaRef ds:uri="http://www.w3.org/2001/XMLSchema"/>
    <ds:schemaRef ds:uri="http://www.boldonjames.com/2016/02/Classifier/internal/wrappedLabelHistory"/>
  </ds:schemaRefs>
</ds:datastoreItem>
</file>

<file path=customXml/itemProps6.xml><?xml version="1.0" encoding="utf-8"?>
<ds:datastoreItem xmlns:ds="http://schemas.openxmlformats.org/officeDocument/2006/customXml" ds:itemID="{5797206C-EDAA-451F-9D8F-7BA03D6349D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57538</TotalTime>
  <Words>3381</Words>
  <Application>Microsoft Office PowerPoint</Application>
  <PresentationFormat>On-screen Show (4:3)</PresentationFormat>
  <Paragraphs>795</Paragraphs>
  <Slides>65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ＭＳ Ｐゴシック</vt:lpstr>
      <vt:lpstr>Arial</vt:lpstr>
      <vt:lpstr>Arial Narrow</vt:lpstr>
      <vt:lpstr>Calibri</vt:lpstr>
      <vt:lpstr>Courier New</vt:lpstr>
      <vt:lpstr>Times New Roman</vt:lpstr>
      <vt:lpstr>Wingdings</vt:lpstr>
      <vt:lpstr>6_Custom Design</vt:lpstr>
      <vt:lpstr>5_Custom Design</vt:lpstr>
      <vt:lpstr>8_Custom Design</vt:lpstr>
      <vt:lpstr>A&amp;L Express Graphic</vt:lpstr>
      <vt:lpstr>Bitmap Image</vt:lpstr>
      <vt:lpstr>CorelDRAW!</vt:lpstr>
      <vt:lpstr>PowerPoint Presentation</vt:lpstr>
      <vt:lpstr>Lesson Objectives</vt:lpstr>
      <vt:lpstr>Definition</vt:lpstr>
      <vt:lpstr>IAP Types</vt:lpstr>
      <vt:lpstr>IAP Types (Cont'd)</vt:lpstr>
      <vt:lpstr>IAP Types (Cont'd)</vt:lpstr>
      <vt:lpstr>Definitions</vt:lpstr>
      <vt:lpstr>Knowledge Check</vt:lpstr>
      <vt:lpstr>Knowledge Check</vt:lpstr>
      <vt:lpstr>IAP Chart Layout</vt:lpstr>
      <vt:lpstr>Margin Information</vt:lpstr>
      <vt:lpstr>Pilot Briefing Information</vt:lpstr>
      <vt:lpstr>Planview</vt:lpstr>
      <vt:lpstr>Minimum Safe Altitude (MSA)</vt:lpstr>
      <vt:lpstr>Terminal Arrival Area (TAA)</vt:lpstr>
      <vt:lpstr>Airport Sketch Box</vt:lpstr>
      <vt:lpstr>Missed Approach</vt:lpstr>
      <vt:lpstr>Profile View - Precision Approach</vt:lpstr>
      <vt:lpstr>Knowledge Check</vt:lpstr>
      <vt:lpstr>Knowledge Check</vt:lpstr>
      <vt:lpstr>PowerPoint Presentation</vt:lpstr>
      <vt:lpstr>Landing Minimums</vt:lpstr>
      <vt:lpstr>Precision Minimums Section</vt:lpstr>
      <vt:lpstr>Nonprecision Minimums Section</vt:lpstr>
      <vt:lpstr>Knowledge Check</vt:lpstr>
      <vt:lpstr>Knowledge Check</vt:lpstr>
      <vt:lpstr>Knowledge Check</vt:lpstr>
      <vt:lpstr>Approach Clearance</vt:lpstr>
      <vt:lpstr>PowerPoint Presentation</vt:lpstr>
      <vt:lpstr>PowerPoint Presentation</vt:lpstr>
      <vt:lpstr>Communications Release</vt:lpstr>
      <vt:lpstr>Aircraft on an Unpublished Route </vt:lpstr>
      <vt:lpstr>GPS Testing and Anomalies</vt:lpstr>
      <vt:lpstr>Altitude Assignment</vt:lpstr>
      <vt:lpstr>Knowledge Check</vt:lpstr>
      <vt:lpstr>Knowledge Check</vt:lpstr>
      <vt:lpstr>Approach Information</vt:lpstr>
      <vt:lpstr>Pilot Unfamiliar with Approach</vt:lpstr>
      <vt:lpstr>Contact Approach</vt:lpstr>
      <vt:lpstr>Visual Approach</vt:lpstr>
      <vt:lpstr>Unsuccessful Visual Approach</vt:lpstr>
      <vt:lpstr>Vectoring for Visual Approach</vt:lpstr>
      <vt:lpstr>Visual Approach Procedures</vt:lpstr>
      <vt:lpstr>Visual Approach: Pilot Responsibilities</vt:lpstr>
      <vt:lpstr>Knowledge Check</vt:lpstr>
      <vt:lpstr>Knowledge Check</vt:lpstr>
      <vt:lpstr>Timed Approaches</vt:lpstr>
      <vt:lpstr>Timed Approaches (Cont'd)</vt:lpstr>
      <vt:lpstr>Example - Timed ILS Approaches</vt:lpstr>
      <vt:lpstr>Example - Timed NDB Approaches</vt:lpstr>
      <vt:lpstr>Timed Approaches - Missed Approach</vt:lpstr>
      <vt:lpstr>Knowledge Check</vt:lpstr>
      <vt:lpstr>Knowledge Check</vt:lpstr>
      <vt:lpstr>Knowledge Check</vt:lpstr>
      <vt:lpstr>Cancellation of IFR Flight Plan</vt:lpstr>
      <vt:lpstr>Frequency Changes for Military Aircraft</vt:lpstr>
      <vt:lpstr>Circling Approach</vt:lpstr>
      <vt:lpstr>Missed Approach</vt:lpstr>
      <vt:lpstr>Practice Approach</vt:lpstr>
      <vt:lpstr>Practice Approach Separation</vt:lpstr>
      <vt:lpstr>Practice Approach: Missed Approach</vt:lpstr>
      <vt:lpstr>Knowledge Check</vt:lpstr>
      <vt:lpstr>Knowledge Check</vt:lpstr>
      <vt:lpstr>Lesson Summary</vt:lpstr>
      <vt:lpstr>The End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Nicholson, Nancy A-CTR (FAA)</cp:lastModifiedBy>
  <cp:revision>774</cp:revision>
  <dcterms:created xsi:type="dcterms:W3CDTF">2005-01-28T20:32:53Z</dcterms:created>
  <dcterms:modified xsi:type="dcterms:W3CDTF">2022-08-08T14:54:43Z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67ef08db-25c6-4e8c-a4de-f7c4bbaa96c8</vt:lpwstr>
  </property>
  <property fmtid="{D5CDD505-2E9C-101B-9397-08002B2CF9AE}" pid="4" name="bjSaver">
    <vt:lpwstr>nAFgvCsYDVYf5XXx5wFs3z9OzyqVTT+J</vt:lpwstr>
  </property>
  <property fmtid="{D5CDD505-2E9C-101B-9397-08002B2CF9AE}" pid="5" name="bjDocumentSecurityLabel">
    <vt:lpwstr>Unrestricted</vt:lpwstr>
  </property>
  <property fmtid="{D5CDD505-2E9C-101B-9397-08002B2CF9AE}" pid="6" name="bjLabelHistoryID">
    <vt:lpwstr>{F10FA3B1-571B-483D-8718-F883F7981F91}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policy="c8d5760e-638a-47e8-9e2e-1226c2cb268d" origin="userSelected" xmlns="http://www.boldonj</vt:lpwstr>
  </property>
  <property fmtid="{D5CDD505-2E9C-101B-9397-08002B2CF9AE}" pid="8" name="bjDocumentLabelXML-0">
    <vt:lpwstr>ames.com/2008/01/sie/internal/label"&gt;&lt;element uid="42834bfb-1ec1-4beb-bd64-eb83fb3cb3f3" value="" /&gt;&lt;/sisl&gt;</vt:lpwstr>
  </property>
  <property fmtid="{D5CDD505-2E9C-101B-9397-08002B2CF9AE}" pid="9" name="MSIP_Label_c968a81f-7ed4-4faa-9408-9652e001dd96_Enabled">
    <vt:lpwstr>true</vt:lpwstr>
  </property>
  <property fmtid="{D5CDD505-2E9C-101B-9397-08002B2CF9AE}" pid="10" name="MSIP_Label_c968a81f-7ed4-4faa-9408-9652e001dd96_SetDate">
    <vt:lpwstr>2022-03-21T15:55:08Z</vt:lpwstr>
  </property>
  <property fmtid="{D5CDD505-2E9C-101B-9397-08002B2CF9AE}" pid="11" name="MSIP_Label_c968a81f-7ed4-4faa-9408-9652e001dd96_Method">
    <vt:lpwstr>Standard</vt:lpwstr>
  </property>
  <property fmtid="{D5CDD505-2E9C-101B-9397-08002B2CF9AE}" pid="12" name="MSIP_Label_c968a81f-7ed4-4faa-9408-9652e001dd96_Name">
    <vt:lpwstr>Unrestricted</vt:lpwstr>
  </property>
  <property fmtid="{D5CDD505-2E9C-101B-9397-08002B2CF9AE}" pid="13" name="MSIP_Label_c968a81f-7ed4-4faa-9408-9652e001dd96_SiteId">
    <vt:lpwstr>b64da4ac-e800-4cfc-8931-e607f720a1b8</vt:lpwstr>
  </property>
  <property fmtid="{D5CDD505-2E9C-101B-9397-08002B2CF9AE}" pid="14" name="MSIP_Label_c968a81f-7ed4-4faa-9408-9652e001dd96_ActionId">
    <vt:lpwstr>d6c796bb-4f85-4fa5-8d5e-de5ea71d90b3</vt:lpwstr>
  </property>
  <property fmtid="{D5CDD505-2E9C-101B-9397-08002B2CF9AE}" pid="15" name="MSIP_Label_c968a81f-7ed4-4faa-9408-9652e001dd96_ContentBits">
    <vt:lpwstr>0</vt:lpwstr>
  </property>
  <property fmtid="{D5CDD505-2E9C-101B-9397-08002B2CF9AE}" pid="16" name="_dlc_DocIdItemGuid">
    <vt:lpwstr>458fa8e1-bf0a-45e8-831c-2355e0a4bede</vt:lpwstr>
  </property>
</Properties>
</file>