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58" r:id="rId7"/>
    <p:sldMasterId id="2147484064" r:id="rId8"/>
  </p:sldMasterIdLst>
  <p:notesMasterIdLst>
    <p:notesMasterId r:id="rId44"/>
  </p:notesMasterIdLst>
  <p:handoutMasterIdLst>
    <p:handoutMasterId r:id="rId45"/>
  </p:handoutMasterIdLst>
  <p:sldIdLst>
    <p:sldId id="322" r:id="rId9"/>
    <p:sldId id="381" r:id="rId10"/>
    <p:sldId id="377" r:id="rId11"/>
    <p:sldId id="380" r:id="rId12"/>
    <p:sldId id="382" r:id="rId13"/>
    <p:sldId id="383" r:id="rId14"/>
    <p:sldId id="384" r:id="rId15"/>
    <p:sldId id="385" r:id="rId16"/>
    <p:sldId id="376" r:id="rId17"/>
    <p:sldId id="386" r:id="rId18"/>
    <p:sldId id="330" r:id="rId19"/>
    <p:sldId id="387" r:id="rId20"/>
    <p:sldId id="379" r:id="rId21"/>
    <p:sldId id="388" r:id="rId22"/>
    <p:sldId id="389" r:id="rId23"/>
    <p:sldId id="357" r:id="rId24"/>
    <p:sldId id="359" r:id="rId25"/>
    <p:sldId id="390" r:id="rId26"/>
    <p:sldId id="369" r:id="rId27"/>
    <p:sldId id="364" r:id="rId28"/>
    <p:sldId id="336" r:id="rId29"/>
    <p:sldId id="391" r:id="rId30"/>
    <p:sldId id="307" r:id="rId31"/>
    <p:sldId id="349" r:id="rId32"/>
    <p:sldId id="310" r:id="rId33"/>
    <p:sldId id="350" r:id="rId34"/>
    <p:sldId id="366" r:id="rId35"/>
    <p:sldId id="342" r:id="rId36"/>
    <p:sldId id="367" r:id="rId37"/>
    <p:sldId id="343" r:id="rId38"/>
    <p:sldId id="392" r:id="rId39"/>
    <p:sldId id="341" r:id="rId40"/>
    <p:sldId id="344" r:id="rId41"/>
    <p:sldId id="346" r:id="rId42"/>
    <p:sldId id="320" r:id="rId43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F9B458-E510-402B-854D-4EFF4561F2EB}">
          <p14:sldIdLst>
            <p14:sldId id="322"/>
            <p14:sldId id="381"/>
          </p14:sldIdLst>
        </p14:section>
        <p14:section name="Issuing Altimeter Settings" id="{6B67C284-3ABD-475B-B994-1C55D091B4BB}">
          <p14:sldIdLst>
            <p14:sldId id="377"/>
            <p14:sldId id="380"/>
            <p14:sldId id="382"/>
            <p14:sldId id="383"/>
          </p14:sldIdLst>
        </p14:section>
        <p14:section name="Requirements for Altitude Assignment" id="{AA5B6619-1DF9-4A5A-8E82-6C58C13A5B9B}">
          <p14:sldIdLst>
            <p14:sldId id="384"/>
            <p14:sldId id="385"/>
            <p14:sldId id="376"/>
            <p14:sldId id="386"/>
            <p14:sldId id="330"/>
          </p14:sldIdLst>
        </p14:section>
        <p14:section name="Phraseology for Altitude Assignments" id="{CA8A9073-3F36-4791-9DC3-AFF49E7A5121}">
          <p14:sldIdLst>
            <p14:sldId id="387"/>
            <p14:sldId id="379"/>
            <p14:sldId id="388"/>
            <p14:sldId id="389"/>
            <p14:sldId id="357"/>
            <p14:sldId id="359"/>
            <p14:sldId id="390"/>
            <p14:sldId id="369"/>
            <p14:sldId id="364"/>
            <p14:sldId id="336"/>
            <p14:sldId id="391"/>
          </p14:sldIdLst>
        </p14:section>
        <p14:section name="Minimum Altitudes" id="{D1597A27-EE05-4143-96CE-CF7362299CC7}">
          <p14:sldIdLst>
            <p14:sldId id="307"/>
            <p14:sldId id="349"/>
            <p14:sldId id="310"/>
            <p14:sldId id="350"/>
            <p14:sldId id="366"/>
            <p14:sldId id="342"/>
            <p14:sldId id="367"/>
            <p14:sldId id="343"/>
            <p14:sldId id="392"/>
            <p14:sldId id="341"/>
            <p14:sldId id="344"/>
            <p14:sldId id="346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42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orient="horz" pos="3235">
          <p15:clr>
            <a:srgbClr val="A4A3A4"/>
          </p15:clr>
        </p15:guide>
        <p15:guide id="5" pos="339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A00"/>
    <a:srgbClr val="DE3A00"/>
    <a:srgbClr val="C43300"/>
    <a:srgbClr val="FF4500"/>
    <a:srgbClr val="FFA500"/>
    <a:srgbClr val="FF9966"/>
    <a:srgbClr val="FFFF00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639B5-2D29-4E75-AC19-AE9E9DB9F55F}" v="4" dt="2020-11-02T19:16:31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50" autoAdjust="0"/>
  </p:normalViewPr>
  <p:slideViewPr>
    <p:cSldViewPr snapToGrid="0">
      <p:cViewPr varScale="1">
        <p:scale>
          <a:sx n="111" d="100"/>
          <a:sy n="111" d="100"/>
        </p:scale>
        <p:origin x="1565" y="67"/>
      </p:cViewPr>
      <p:guideLst>
        <p:guide orient="horz" pos="542"/>
        <p:guide orient="horz" pos="721"/>
        <p:guide orient="horz" pos="3800"/>
        <p:guide orient="horz" pos="3235"/>
        <p:guide pos="339"/>
        <p:guide pos="2872"/>
      </p:guideLst>
    </p:cSldViewPr>
  </p:slideViewPr>
  <p:outlineViewPr>
    <p:cViewPr>
      <p:scale>
        <a:sx n="33" d="100"/>
        <a:sy n="33" d="100"/>
      </p:scale>
      <p:origin x="0" y="-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2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ott" userId="0dba5c2a25f57aa7" providerId="LiveId" clId="{F855357E-ECB1-4E69-AEDA-A27875D29C89}"/>
    <pc:docChg chg="undo custSel modSld">
      <pc:chgData name="David Scott" userId="0dba5c2a25f57aa7" providerId="LiveId" clId="{F855357E-ECB1-4E69-AEDA-A27875D29C89}" dt="2020-10-02T13:42:32.638" v="21" actId="14100"/>
      <pc:docMkLst>
        <pc:docMk/>
      </pc:docMkLst>
      <pc:sldChg chg="modSp mod">
        <pc:chgData name="David Scott" userId="0dba5c2a25f57aa7" providerId="LiveId" clId="{F855357E-ECB1-4E69-AEDA-A27875D29C89}" dt="2020-10-02T11:24:04.081" v="1" actId="20577"/>
        <pc:sldMkLst>
          <pc:docMk/>
          <pc:sldMk cId="929893764" sldId="322"/>
        </pc:sldMkLst>
        <pc:spChg chg="mod">
          <ac:chgData name="David Scott" userId="0dba5c2a25f57aa7" providerId="LiveId" clId="{F855357E-ECB1-4E69-AEDA-A27875D29C89}" dt="2020-10-02T11:24:04.081" v="1" actId="20577"/>
          <ac:spMkLst>
            <pc:docMk/>
            <pc:sldMk cId="929893764" sldId="322"/>
            <ac:spMk id="5" creationId="{00000000-0000-0000-0000-000000000000}"/>
          </ac:spMkLst>
        </pc:spChg>
      </pc:sldChg>
      <pc:sldChg chg="modSp mod">
        <pc:chgData name="David Scott" userId="0dba5c2a25f57aa7" providerId="LiveId" clId="{F855357E-ECB1-4E69-AEDA-A27875D29C89}" dt="2020-10-02T13:11:59.208" v="7" actId="20577"/>
        <pc:sldMkLst>
          <pc:docMk/>
          <pc:sldMk cId="3608490240" sldId="331"/>
        </pc:sldMkLst>
        <pc:spChg chg="mod">
          <ac:chgData name="David Scott" userId="0dba5c2a25f57aa7" providerId="LiveId" clId="{F855357E-ECB1-4E69-AEDA-A27875D29C89}" dt="2020-10-02T13:11:59.208" v="7" actId="20577"/>
          <ac:spMkLst>
            <pc:docMk/>
            <pc:sldMk cId="3608490240" sldId="331"/>
            <ac:spMk id="14339" creationId="{00000000-0000-0000-0000-000000000000}"/>
          </ac:spMkLst>
        </pc:spChg>
      </pc:sldChg>
      <pc:sldChg chg="modSp mod">
        <pc:chgData name="David Scott" userId="0dba5c2a25f57aa7" providerId="LiveId" clId="{F855357E-ECB1-4E69-AEDA-A27875D29C89}" dt="2020-10-02T13:42:32.638" v="21" actId="14100"/>
        <pc:sldMkLst>
          <pc:docMk/>
          <pc:sldMk cId="4136198354" sldId="364"/>
        </pc:sldMkLst>
        <pc:spChg chg="mod">
          <ac:chgData name="David Scott" userId="0dba5c2a25f57aa7" providerId="LiveId" clId="{F855357E-ECB1-4E69-AEDA-A27875D29C89}" dt="2020-10-02T13:42:23.764" v="20" actId="14100"/>
          <ac:spMkLst>
            <pc:docMk/>
            <pc:sldMk cId="4136198354" sldId="364"/>
            <ac:spMk id="5" creationId="{F2DD182A-7B65-4C7E-98B5-F73091381022}"/>
          </ac:spMkLst>
        </pc:spChg>
        <pc:cxnChg chg="mod">
          <ac:chgData name="David Scott" userId="0dba5c2a25f57aa7" providerId="LiveId" clId="{F855357E-ECB1-4E69-AEDA-A27875D29C89}" dt="2020-10-02T13:42:32.638" v="21" actId="14100"/>
          <ac:cxnSpMkLst>
            <pc:docMk/>
            <pc:sldMk cId="4136198354" sldId="364"/>
            <ac:cxnSpMk id="8" creationId="{D0B4676E-E47D-4768-8507-95C99AC7E295}"/>
          </ac:cxnSpMkLst>
        </pc:cxnChg>
        <pc:cxnChg chg="mod">
          <ac:chgData name="David Scott" userId="0dba5c2a25f57aa7" providerId="LiveId" clId="{F855357E-ECB1-4E69-AEDA-A27875D29C89}" dt="2020-10-02T13:42:13.097" v="16" actId="1076"/>
          <ac:cxnSpMkLst>
            <pc:docMk/>
            <pc:sldMk cId="4136198354" sldId="364"/>
            <ac:cxnSpMk id="10" creationId="{DDA49C8B-B423-4CF8-9D8D-7B2F721B9277}"/>
          </ac:cxnSpMkLst>
        </pc:cxnChg>
      </pc:sldChg>
      <pc:sldChg chg="modSp">
        <pc:chgData name="David Scott" userId="0dba5c2a25f57aa7" providerId="LiveId" clId="{F855357E-ECB1-4E69-AEDA-A27875D29C89}" dt="2020-10-02T13:38:19.224" v="10" actId="1076"/>
        <pc:sldMkLst>
          <pc:docMk/>
          <pc:sldMk cId="3253367156" sldId="369"/>
        </pc:sldMkLst>
        <pc:spChg chg="mod">
          <ac:chgData name="David Scott" userId="0dba5c2a25f57aa7" providerId="LiveId" clId="{F855357E-ECB1-4E69-AEDA-A27875D29C89}" dt="2020-10-02T13:38:19.224" v="10" actId="1076"/>
          <ac:spMkLst>
            <pc:docMk/>
            <pc:sldMk cId="3253367156" sldId="369"/>
            <ac:spMk id="159" creationId="{7EC4F299-AED6-46A2-B1FF-3B19F731932D}"/>
          </ac:spMkLst>
        </pc:spChg>
      </pc:sldChg>
    </pc:docChg>
  </pc:docChgLst>
  <pc:docChgLst>
    <pc:chgData name="David Scott" userId="0dba5c2a25f57aa7" providerId="LiveId" clId="{0B8639B5-2D29-4E75-AC19-AE9E9DB9F55F}"/>
    <pc:docChg chg="undo custSel modSld addMainMaster delMainMaster modMainMaster">
      <pc:chgData name="David Scott" userId="0dba5c2a25f57aa7" providerId="LiveId" clId="{0B8639B5-2D29-4E75-AC19-AE9E9DB9F55F}" dt="2020-11-02T19:16:31.674" v="124" actId="478"/>
      <pc:docMkLst>
        <pc:docMk/>
      </pc:docMkLst>
      <pc:sldChg chg="addSp delSp modSp mod modClrScheme chgLayout">
        <pc:chgData name="David Scott" userId="0dba5c2a25f57aa7" providerId="LiveId" clId="{0B8639B5-2D29-4E75-AC19-AE9E9DB9F55F}" dt="2020-11-02T19:16:31.674" v="124" actId="478"/>
        <pc:sldMkLst>
          <pc:docMk/>
          <pc:sldMk cId="929893764" sldId="322"/>
        </pc:sldMkLst>
        <pc:spChg chg="add del mod">
          <ac:chgData name="David Scott" userId="0dba5c2a25f57aa7" providerId="LiveId" clId="{0B8639B5-2D29-4E75-AC19-AE9E9DB9F55F}" dt="2020-11-02T19:15:24.344" v="115" actId="6264"/>
          <ac:spMkLst>
            <pc:docMk/>
            <pc:sldMk cId="929893764" sldId="322"/>
            <ac:spMk id="2" creationId="{C6FFABE8-FC42-492D-B52F-2B13E484267A}"/>
          </ac:spMkLst>
        </pc:spChg>
        <pc:spChg chg="add del mod">
          <ac:chgData name="David Scott" userId="0dba5c2a25f57aa7" providerId="LiveId" clId="{0B8639B5-2D29-4E75-AC19-AE9E9DB9F55F}" dt="2020-11-02T19:15:24.344" v="115" actId="6264"/>
          <ac:spMkLst>
            <pc:docMk/>
            <pc:sldMk cId="929893764" sldId="322"/>
            <ac:spMk id="3" creationId="{0DD51267-A1AF-45F9-9299-9B3FAB5416E1}"/>
          </ac:spMkLst>
        </pc:spChg>
        <pc:spChg chg="del mod ord">
          <ac:chgData name="David Scott" userId="0dba5c2a25f57aa7" providerId="LiveId" clId="{0B8639B5-2D29-4E75-AC19-AE9E9DB9F55F}" dt="2020-11-02T19:15:58.971" v="119" actId="478"/>
          <ac:spMkLst>
            <pc:docMk/>
            <pc:sldMk cId="929893764" sldId="322"/>
            <ac:spMk id="4" creationId="{00000000-0000-0000-0000-000000000000}"/>
          </ac:spMkLst>
        </pc:spChg>
        <pc:spChg chg="del mod ord">
          <ac:chgData name="David Scott" userId="0dba5c2a25f57aa7" providerId="LiveId" clId="{0B8639B5-2D29-4E75-AC19-AE9E9DB9F55F}" dt="2020-11-02T19:16:31.674" v="124" actId="478"/>
          <ac:spMkLst>
            <pc:docMk/>
            <pc:sldMk cId="929893764" sldId="322"/>
            <ac:spMk id="5" creationId="{00000000-0000-0000-0000-000000000000}"/>
          </ac:spMkLst>
        </pc:spChg>
      </pc:sldChg>
      <pc:sldMasterChg chg="modSldLayout">
        <pc:chgData name="David Scott" userId="0dba5c2a25f57aa7" providerId="LiveId" clId="{0B8639B5-2D29-4E75-AC19-AE9E9DB9F55F}" dt="2020-11-02T19:13:59.849" v="113" actId="20577"/>
        <pc:sldMasterMkLst>
          <pc:docMk/>
          <pc:sldMasterMk cId="1237985795" sldId="2147484058"/>
        </pc:sldMasterMkLst>
        <pc:sldLayoutChg chg="mod">
          <pc:chgData name="David Scott" userId="0dba5c2a25f57aa7" providerId="LiveId" clId="{0B8639B5-2D29-4E75-AC19-AE9E9DB9F55F}" dt="2020-11-02T19:12:22.526" v="2" actId="6014"/>
          <pc:sldLayoutMkLst>
            <pc:docMk/>
            <pc:sldMasterMk cId="1237985795" sldId="2147484058"/>
            <pc:sldLayoutMk cId="3555044224" sldId="2147484060"/>
          </pc:sldLayoutMkLst>
        </pc:sldLayoutChg>
        <pc:sldLayoutChg chg="modSp mod">
          <pc:chgData name="David Scott" userId="0dba5c2a25f57aa7" providerId="LiveId" clId="{0B8639B5-2D29-4E75-AC19-AE9E9DB9F55F}" dt="2020-11-02T19:13:59.849" v="113" actId="20577"/>
          <pc:sldLayoutMkLst>
            <pc:docMk/>
            <pc:sldMasterMk cId="1237985795" sldId="2147484058"/>
            <pc:sldLayoutMk cId="3007276705" sldId="2147484063"/>
          </pc:sldLayoutMkLst>
          <pc:spChg chg="mod">
            <ac:chgData name="David Scott" userId="0dba5c2a25f57aa7" providerId="LiveId" clId="{0B8639B5-2D29-4E75-AC19-AE9E9DB9F55F}" dt="2020-11-02T19:12:44.560" v="7" actId="20577"/>
            <ac:spMkLst>
              <pc:docMk/>
              <pc:sldMasterMk cId="1237985795" sldId="2147484058"/>
              <pc:sldLayoutMk cId="3007276705" sldId="2147484063"/>
              <ac:spMk id="2" creationId="{0E7500A6-D3AF-4938-A213-71A950993897}"/>
            </ac:spMkLst>
          </pc:spChg>
          <pc:spChg chg="mod">
            <ac:chgData name="David Scott" userId="0dba5c2a25f57aa7" providerId="LiveId" clId="{0B8639B5-2D29-4E75-AC19-AE9E9DB9F55F}" dt="2020-11-02T19:13:59.849" v="113" actId="20577"/>
            <ac:spMkLst>
              <pc:docMk/>
              <pc:sldMasterMk cId="1237985795" sldId="2147484058"/>
              <pc:sldLayoutMk cId="3007276705" sldId="2147484063"/>
              <ac:spMk id="19" creationId="{DF1F7D3C-8488-4489-9564-D71EC02FE900}"/>
            </ac:spMkLst>
          </pc:spChg>
        </pc:sldLayoutChg>
      </pc:sldMasterChg>
      <pc:sldMasterChg chg="new del mod addSldLayout delSldLayout">
        <pc:chgData name="David Scott" userId="0dba5c2a25f57aa7" providerId="LiveId" clId="{0B8639B5-2D29-4E75-AC19-AE9E9DB9F55F}" dt="2020-11-02T19:11:38.930" v="1" actId="6938"/>
        <pc:sldMasterMkLst>
          <pc:docMk/>
          <pc:sldMasterMk cId="2753575474" sldId="2147484063"/>
        </pc:sldMasterMkLst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4031135570" sldId="2147484064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3165587166" sldId="2147484065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535557631" sldId="2147484066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2280378667" sldId="2147484067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1987128368" sldId="2147484068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265739909" sldId="2147484069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1416593504" sldId="2147484070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4170378054" sldId="2147484071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430802578" sldId="2147484072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4196006092" sldId="2147484073"/>
          </pc:sldLayoutMkLst>
        </pc:sldLayoutChg>
        <pc:sldLayoutChg chg="new del replId">
          <pc:chgData name="David Scott" userId="0dba5c2a25f57aa7" providerId="LiveId" clId="{0B8639B5-2D29-4E75-AC19-AE9E9DB9F55F}" dt="2020-11-02T19:11:38.930" v="1" actId="6938"/>
          <pc:sldLayoutMkLst>
            <pc:docMk/>
            <pc:sldMasterMk cId="2753575474" sldId="2147484063"/>
            <pc:sldLayoutMk cId="3960371257" sldId="21474840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8300089-C4E6-4BBF-AEDF-ABB799F1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D78BA7C-B5F8-476A-8D6E-18F9A2638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3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F4DBF-4EF9-451A-8596-1F8A8440F5FA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675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51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6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887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2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18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30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664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49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48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8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03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0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60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00416-58A4-4DEF-AEF9-E913A4016B71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25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786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36876B-8C4E-4E73-9741-42DF79017C78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36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8C5CF-5B2D-459C-852E-542BAE287FD2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76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0A138-AC88-43F5-8D43-73972BA491BC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18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0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39654-2EBA-4EDA-AA14-B20E2738FBA2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73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03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910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03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9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23546-6BA4-450C-B90C-3C8FB8A5DBE9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58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85DE71-B139-42E3-A475-F010FE575B7F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0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7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1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88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5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3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2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21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</a:t>
            </a:r>
            <a:r>
              <a:rPr lang="en-US" sz="4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Controller </a:t>
            </a:r>
            <a:r>
              <a:rPr lang="en-US" sz="4000" b="1" kern="120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A: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56350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676" y="3042180"/>
            <a:ext cx="67186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6: IFR Flight Direction, Altitude Assignment and         Altimeter Setting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276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261872"/>
            <a:ext cx="80502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nn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Xxxxx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4.0.2020.04</a:t>
            </a:r>
          </a:p>
        </p:txBody>
      </p:sp>
    </p:spTree>
    <p:extLst>
      <p:ext uri="{BB962C8B-B14F-4D97-AF65-F5344CB8AC3E}">
        <p14:creationId xmlns:p14="http://schemas.microsoft.com/office/powerpoint/2010/main" val="3606630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At the end of this lesson, you will be able to identify:</a:t>
            </a:r>
            <a:endParaRPr lang="en-US" sz="2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5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768" y="1261872"/>
            <a:ext cx="8050213" cy="4391025"/>
          </a:xfrm>
        </p:spPr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8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2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8308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1075" y="6336792"/>
            <a:ext cx="5093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6: IFR Flight Direction, Altitude Assignment and Altimeter Setting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8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3" r:id="rId2"/>
    <p:sldLayoutId id="214748406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768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5" y="6336792"/>
            <a:ext cx="5093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6: IFR Flight Direction, Altitude Assignment and Altimeter Setting</a:t>
            </a:r>
          </a:p>
        </p:txBody>
      </p:sp>
    </p:spTree>
    <p:extLst>
      <p:ext uri="{BB962C8B-B14F-4D97-AF65-F5344CB8AC3E}">
        <p14:creationId xmlns:p14="http://schemas.microsoft.com/office/powerpoint/2010/main" val="7067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2989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With prior approval from the affected sector or facility, you may assign an altitude regardless of flight direction when:</a:t>
            </a:r>
          </a:p>
          <a:p>
            <a:pPr lvl="1"/>
            <a:r>
              <a:rPr lang="en-US" dirty="0"/>
              <a:t>Traffic conditions prevent the assignment of an appropriate altitude</a:t>
            </a:r>
          </a:p>
          <a:p>
            <a:pPr lvl="1"/>
            <a:r>
              <a:rPr lang="en-US" dirty="0"/>
              <a:t>Aircraft is experiencing meteorological conditions such as icing, turbulence, or weather activity</a:t>
            </a:r>
          </a:p>
          <a:p>
            <a:pPr lvl="1"/>
            <a:r>
              <a:rPr lang="en-US" dirty="0"/>
              <a:t>Military aircraft is operating on a random route</a:t>
            </a:r>
          </a:p>
          <a:p>
            <a:pPr lvl="1"/>
            <a:r>
              <a:rPr lang="en-US" dirty="0"/>
              <a:t>Pilot informs you the available appropriate altitude exceeds the aircraft’s operational limitations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00" dirty="0"/>
              <a:t>Exceptions to Flight Direction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  <a:endParaRPr lang="en-U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1261872"/>
            <a:ext cx="83912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An </a:t>
            </a:r>
            <a:r>
              <a:rPr lang="en-US" sz="2800" b="1" dirty="0"/>
              <a:t>IFR aircraft is flying a magnetic course of 330 degrees; what is an appropriate altitude for direction of flight?</a:t>
            </a:r>
          </a:p>
          <a:p>
            <a:pPr algn="l">
              <a:spcBef>
                <a:spcPts val="672"/>
              </a:spcBef>
              <a:spcAft>
                <a:spcPts val="0"/>
              </a:spcAft>
            </a:pPr>
            <a:endParaRPr lang="en-US" sz="2800" dirty="0"/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7,000’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7,500’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8,000’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9768" y="1261872"/>
            <a:ext cx="8050213" cy="4691253"/>
          </a:xfrm>
        </p:spPr>
        <p:txBody>
          <a:bodyPr/>
          <a:lstStyle/>
          <a:p>
            <a:r>
              <a:rPr lang="en-US" sz="2500" dirty="0"/>
              <a:t>“DELTA TEN, MAINTAIN ONE THREE </a:t>
            </a:r>
            <a:r>
              <a:rPr lang="en-US" sz="2500" dirty="0" smtClean="0"/>
              <a:t>THOUSAND</a:t>
            </a:r>
            <a:br>
              <a:rPr lang="en-US" sz="2500" dirty="0" smtClean="0"/>
            </a:br>
            <a:r>
              <a:rPr lang="en-US" sz="2500" dirty="0" smtClean="0"/>
              <a:t>  </a:t>
            </a:r>
            <a:r>
              <a:rPr lang="en-US" sz="2500" dirty="0"/>
              <a:t>UNTIL ONE EIGHT ONE TWO, CLIMB </a:t>
            </a:r>
            <a:r>
              <a:rPr lang="en-US" sz="2500" dirty="0" smtClean="0"/>
              <a:t>AND</a:t>
            </a:r>
            <a:br>
              <a:rPr lang="en-US" sz="2500" dirty="0" smtClean="0"/>
            </a:br>
            <a:r>
              <a:rPr lang="en-US" sz="2500" dirty="0" smtClean="0"/>
              <a:t>  MAINTAIN </a:t>
            </a:r>
            <a:r>
              <a:rPr lang="en-US" sz="2500" dirty="0"/>
              <a:t>ONE FIVE THOUSAND, TIME </a:t>
            </a:r>
            <a:r>
              <a:rPr lang="en-US" sz="2500" dirty="0" smtClean="0"/>
              <a:t>ONE</a:t>
            </a:r>
            <a:br>
              <a:rPr lang="en-US" sz="2500" dirty="0" smtClean="0"/>
            </a:br>
            <a:r>
              <a:rPr lang="en-US" sz="2500" dirty="0" smtClean="0"/>
              <a:t>  </a:t>
            </a:r>
            <a:r>
              <a:rPr lang="en-US" sz="2500" dirty="0"/>
              <a:t>EIGHT ONE ZERO”</a:t>
            </a:r>
          </a:p>
          <a:p>
            <a:r>
              <a:rPr lang="en-US" sz="2500" dirty="0"/>
              <a:t>“AMERICAN TWO FIFTY, CLIMB AND </a:t>
            </a:r>
            <a:r>
              <a:rPr lang="en-US" sz="2500" dirty="0" smtClean="0"/>
              <a:t>MAINTAIN</a:t>
            </a:r>
            <a:br>
              <a:rPr lang="en-US" sz="2500" dirty="0" smtClean="0"/>
            </a:br>
            <a:r>
              <a:rPr lang="en-US" sz="2500" dirty="0" smtClean="0"/>
              <a:t>  </a:t>
            </a:r>
            <a:r>
              <a:rPr lang="en-US" sz="2500" dirty="0"/>
              <a:t>FLIGHT LEVEL TWO SEVEN ZERO”</a:t>
            </a:r>
          </a:p>
          <a:p>
            <a:r>
              <a:rPr lang="en-US" sz="2500" dirty="0"/>
              <a:t>“NOVEMBER TWO </a:t>
            </a:r>
            <a:r>
              <a:rPr lang="en-US" sz="2500" dirty="0" err="1"/>
              <a:t>TWO</a:t>
            </a:r>
            <a:r>
              <a:rPr lang="en-US" sz="2500" dirty="0"/>
              <a:t> LIMA, CRUISE </a:t>
            </a:r>
            <a:r>
              <a:rPr lang="en-US" sz="2500" dirty="0" smtClean="0"/>
              <a:t>SIX</a:t>
            </a:r>
            <a:br>
              <a:rPr lang="en-US" sz="2500" dirty="0" smtClean="0"/>
            </a:br>
            <a:r>
              <a:rPr lang="en-US" sz="2500" dirty="0" smtClean="0"/>
              <a:t>  </a:t>
            </a:r>
            <a:r>
              <a:rPr lang="en-US" sz="2500" dirty="0"/>
              <a:t>THOUSAND”</a:t>
            </a:r>
          </a:p>
          <a:p>
            <a:r>
              <a:rPr lang="en-US" sz="2500" dirty="0"/>
              <a:t>“SKYMASTER FIVE ONE PAPA, CROSS </a:t>
            </a:r>
            <a:r>
              <a:rPr lang="en-US" sz="2500" dirty="0" smtClean="0"/>
              <a:t>RED</a:t>
            </a:r>
            <a:br>
              <a:rPr lang="en-US" sz="2500" dirty="0" smtClean="0"/>
            </a:br>
            <a:r>
              <a:rPr lang="en-US" sz="2500" dirty="0" smtClean="0"/>
              <a:t>  </a:t>
            </a:r>
            <a:r>
              <a:rPr lang="en-US" sz="2500" dirty="0"/>
              <a:t>BLUFF AT OR ABOVE ONE FOUR THOUSAND</a:t>
            </a:r>
            <a:r>
              <a:rPr lang="en-US" sz="2500" dirty="0" smtClean="0"/>
              <a:t>,</a:t>
            </a:r>
            <a:br>
              <a:rPr lang="en-US" sz="2500" dirty="0" smtClean="0"/>
            </a:br>
            <a:r>
              <a:rPr lang="en-US" sz="2500" dirty="0" smtClean="0"/>
              <a:t>  </a:t>
            </a:r>
            <a:r>
              <a:rPr lang="en-US" sz="2500" dirty="0"/>
              <a:t>MAINTAIN ONE SIX THOUSAND”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Altitude Assignment </a:t>
            </a:r>
            <a:r>
              <a:rPr lang="en-US" dirty="0" smtClean="0"/>
              <a:t>Phraseology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0DF79-14DA-4362-9161-D584E710F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90437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9768" y="1261872"/>
            <a:ext cx="8050213" cy="4391025"/>
          </a:xfrm>
        </p:spPr>
        <p:txBody>
          <a:bodyPr/>
          <a:lstStyle/>
          <a:p>
            <a:r>
              <a:rPr lang="en-US" dirty="0"/>
              <a:t>Pilot’s Discretion Examples: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AMERICAN TEN, DESCEND AT </a:t>
            </a:r>
            <a:r>
              <a:rPr lang="en-US" dirty="0" smtClean="0"/>
              <a:t>PILOT’S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DISCRETION, MAINTAIN ONE TWO THOUSAND”</a:t>
            </a:r>
          </a:p>
          <a:p>
            <a:pPr lvl="1"/>
            <a:r>
              <a:rPr lang="en-US" dirty="0"/>
              <a:t>“SOUTHWEST FIVE TWELVE, DESCEND NOW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FLIGHT LEVEL TWO EIGHT ZERO, </a:t>
            </a:r>
            <a:r>
              <a:rPr lang="en-US" dirty="0" smtClean="0"/>
              <a:t>THEN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DESCEND AT </a:t>
            </a:r>
            <a:r>
              <a:rPr lang="en-US" dirty="0" smtClean="0"/>
              <a:t>PILOT’S </a:t>
            </a:r>
            <a:r>
              <a:rPr lang="en-US" dirty="0"/>
              <a:t>DISCRETION TO </a:t>
            </a:r>
            <a:r>
              <a:rPr lang="en-US" dirty="0" smtClean="0"/>
              <a:t>FLIGHT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LEVEL TWO ZERO </a:t>
            </a:r>
            <a:r>
              <a:rPr lang="en-US" dirty="0" err="1"/>
              <a:t>ZERO</a:t>
            </a:r>
            <a:r>
              <a:rPr lang="en-US" dirty="0"/>
              <a:t>”</a:t>
            </a:r>
          </a:p>
          <a:p>
            <a:r>
              <a:rPr lang="en-US" dirty="0"/>
              <a:t>Cancelling Pilot’s Discretion:</a:t>
            </a:r>
          </a:p>
          <a:p>
            <a:pPr lvl="1"/>
            <a:r>
              <a:rPr lang="en-US" dirty="0"/>
              <a:t>“SPEEDBIRD TWO, AMEND ALTITUDE </a:t>
            </a:r>
            <a:r>
              <a:rPr lang="en-US" dirty="0" smtClean="0"/>
              <a:t>MAINTAIN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FLIGHT LEVEL TWO FOUR ZERO”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Pilot’s Discretion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0DF79-14DA-4362-9161-D584E710F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90437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Allows the assignment of more than one altitude to an aircraft</a:t>
            </a:r>
          </a:p>
          <a:p>
            <a:r>
              <a:rPr lang="en-US" dirty="0" smtClean="0"/>
              <a:t>When </a:t>
            </a:r>
            <a:r>
              <a:rPr lang="en-US" dirty="0"/>
              <a:t>issuing a block altitude, issue the lower altitude </a:t>
            </a:r>
            <a:r>
              <a:rPr lang="en-US" dirty="0" smtClean="0"/>
              <a:t>first</a:t>
            </a:r>
          </a:p>
          <a:p>
            <a:pPr marL="41148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sz="2800" b="1" dirty="0" smtClean="0"/>
              <a:t>Example:</a:t>
            </a:r>
            <a:r>
              <a:rPr lang="en-US" dirty="0" smtClean="0"/>
              <a:t> “ASPEN ONE TWO, MAINTAIN BLOCK</a:t>
            </a:r>
            <a:br>
              <a:rPr lang="en-US" dirty="0" smtClean="0"/>
            </a:br>
            <a:r>
              <a:rPr lang="en-US" dirty="0" smtClean="0"/>
              <a:t>                     ONE TWO THOUSAND THROUGH ONE</a:t>
            </a:r>
            <a:br>
              <a:rPr lang="en-US" dirty="0" smtClean="0"/>
            </a:br>
            <a:r>
              <a:rPr lang="en-US" dirty="0" smtClean="0"/>
              <a:t>                     FOUR THOUSAND”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Altitudes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Vertical Navigation (VNAV) - A function of area navigation (RNAV) equipment which calculates, displays, and provides vertical guidance to a profile or path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When </a:t>
            </a:r>
            <a:r>
              <a:rPr lang="en-US" dirty="0"/>
              <a:t>assigned, allow the pilot to climb or descend via an assigned procedure while complying with any crossing restrictions and/or assigned speeds published in the procedure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Navigation SIDs/STARs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9B2498E-148E-4A9E-8147-84658EA34F8D}"/>
              </a:ext>
            </a:extLst>
          </p:cNvPr>
          <p:cNvCxnSpPr>
            <a:endCxn id="106" idx="1"/>
          </p:cNvCxnSpPr>
          <p:nvPr/>
        </p:nvCxnSpPr>
        <p:spPr bwMode="auto">
          <a:xfrm>
            <a:off x="6430122" y="2564958"/>
            <a:ext cx="1585851" cy="1314193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F6C25A4-95EB-4939-8085-85EFA861C2FF}"/>
              </a:ext>
            </a:extLst>
          </p:cNvPr>
          <p:cNvCxnSpPr/>
          <p:nvPr/>
        </p:nvCxnSpPr>
        <p:spPr bwMode="auto">
          <a:xfrm>
            <a:off x="8163513" y="3921365"/>
            <a:ext cx="828309" cy="6776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Connector 217"/>
          <p:cNvCxnSpPr>
            <a:stCxn id="77" idx="2"/>
            <a:endCxn id="89" idx="1"/>
          </p:cNvCxnSpPr>
          <p:nvPr/>
        </p:nvCxnSpPr>
        <p:spPr bwMode="auto">
          <a:xfrm>
            <a:off x="4846312" y="2255255"/>
            <a:ext cx="1532358" cy="294971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>
            <a:endCxn id="77" idx="2"/>
          </p:cNvCxnSpPr>
          <p:nvPr/>
        </p:nvCxnSpPr>
        <p:spPr bwMode="auto">
          <a:xfrm>
            <a:off x="3006354" y="1069679"/>
            <a:ext cx="1839958" cy="1185576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13" idx="6"/>
          </p:cNvCxnSpPr>
          <p:nvPr/>
        </p:nvCxnSpPr>
        <p:spPr bwMode="auto">
          <a:xfrm>
            <a:off x="853348" y="822640"/>
            <a:ext cx="2153006" cy="219264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2533071" y="641612"/>
            <a:ext cx="804355" cy="807468"/>
            <a:chOff x="3135580" y="2973956"/>
            <a:chExt cx="804355" cy="807468"/>
          </a:xfrm>
        </p:grpSpPr>
        <p:grpSp>
          <p:nvGrpSpPr>
            <p:cNvPr id="3" name="Group 2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14" name="Diamond 13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Chord 21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Chord 24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Chord 25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Chord 26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Chord 27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Chord 28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Chord 29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Chord 30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ounded Rectangular Callout 19"/>
          <p:cNvSpPr/>
          <p:nvPr/>
        </p:nvSpPr>
        <p:spPr bwMode="auto">
          <a:xfrm>
            <a:off x="398654" y="1234306"/>
            <a:ext cx="556967" cy="238363"/>
          </a:xfrm>
          <a:prstGeom prst="wedgeRoundRectCallout">
            <a:avLst>
              <a:gd name="adj1" fmla="val 17569"/>
              <a:gd name="adj2" fmla="val -141612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FEXXX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48146" y="432644"/>
            <a:ext cx="804355" cy="807468"/>
            <a:chOff x="3135580" y="2973956"/>
            <a:chExt cx="804355" cy="807468"/>
          </a:xfrm>
        </p:grpSpPr>
        <p:grpSp>
          <p:nvGrpSpPr>
            <p:cNvPr id="64" name="Group 63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66" name="Diamond 65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Chord 66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Chord 67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Chord 68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Chord 69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Chord 70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Chord 71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Chord 72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Chord 73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Oval 64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03255" y="1854963"/>
            <a:ext cx="804355" cy="807468"/>
            <a:chOff x="3135580" y="2973956"/>
            <a:chExt cx="804355" cy="807468"/>
          </a:xfrm>
        </p:grpSpPr>
        <p:grpSp>
          <p:nvGrpSpPr>
            <p:cNvPr id="76" name="Group 75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78" name="Diamond 77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Chord 78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Chord 79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Chord 80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Chord 81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Chord 82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Chord 83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Chord 84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Chord 85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16542" y="2195129"/>
            <a:ext cx="804355" cy="807468"/>
            <a:chOff x="3135580" y="2973956"/>
            <a:chExt cx="804355" cy="807468"/>
          </a:xfrm>
        </p:grpSpPr>
        <p:grpSp>
          <p:nvGrpSpPr>
            <p:cNvPr id="88" name="Group 87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90" name="Diamond 89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Chord 90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Chord 91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Chord 92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Chord 93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Chord 94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Chord 95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Chord 96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Chord 97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45"/>
            <a:ext cx="1231895" cy="394745"/>
          </a:xfrm>
        </p:spPr>
      </p:pic>
      <p:grpSp>
        <p:nvGrpSpPr>
          <p:cNvPr id="206" name="Group 205"/>
          <p:cNvGrpSpPr/>
          <p:nvPr/>
        </p:nvGrpSpPr>
        <p:grpSpPr>
          <a:xfrm>
            <a:off x="339424" y="214222"/>
            <a:ext cx="885827" cy="379591"/>
            <a:chOff x="1000123" y="3529705"/>
            <a:chExt cx="885827" cy="379591"/>
          </a:xfrm>
        </p:grpSpPr>
        <p:sp>
          <p:nvSpPr>
            <p:cNvPr id="8" name="TextBox 7"/>
            <p:cNvSpPr txBox="1"/>
            <p:nvPr/>
          </p:nvSpPr>
          <p:spPr>
            <a:xfrm>
              <a:off x="1000125" y="3532898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FL230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>
              <a:off x="1000124" y="3529705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1000123" y="3909296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oup 211"/>
          <p:cNvGrpSpPr/>
          <p:nvPr/>
        </p:nvGrpSpPr>
        <p:grpSpPr>
          <a:xfrm>
            <a:off x="4520990" y="2393304"/>
            <a:ext cx="885827" cy="376398"/>
            <a:chOff x="1000123" y="3532898"/>
            <a:chExt cx="885827" cy="376398"/>
          </a:xfrm>
        </p:grpSpPr>
        <p:sp>
          <p:nvSpPr>
            <p:cNvPr id="213" name="TextBox 212"/>
            <p:cNvSpPr txBox="1"/>
            <p:nvPr/>
          </p:nvSpPr>
          <p:spPr>
            <a:xfrm>
              <a:off x="1000125" y="3532898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17000</a:t>
              </a: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>
              <a:off x="1000123" y="3909296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9" name="Group 218"/>
          <p:cNvGrpSpPr/>
          <p:nvPr/>
        </p:nvGrpSpPr>
        <p:grpSpPr>
          <a:xfrm>
            <a:off x="5985717" y="2771269"/>
            <a:ext cx="885827" cy="376398"/>
            <a:chOff x="1000123" y="3532898"/>
            <a:chExt cx="885827" cy="376398"/>
          </a:xfrm>
        </p:grpSpPr>
        <p:sp>
          <p:nvSpPr>
            <p:cNvPr id="220" name="TextBox 219"/>
            <p:cNvSpPr txBox="1"/>
            <p:nvPr/>
          </p:nvSpPr>
          <p:spPr>
            <a:xfrm>
              <a:off x="1000125" y="3532898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16000</a:t>
              </a: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>
              <a:off x="1000123" y="3909296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6" name="Rounded Rectangular Callout 215"/>
          <p:cNvSpPr/>
          <p:nvPr/>
        </p:nvSpPr>
        <p:spPr bwMode="auto">
          <a:xfrm>
            <a:off x="5122226" y="2863813"/>
            <a:ext cx="717211" cy="238363"/>
          </a:xfrm>
          <a:prstGeom prst="wedgeRoundRectCallout">
            <a:avLst>
              <a:gd name="adj1" fmla="val 121138"/>
              <a:gd name="adj2" fmla="val -122523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BANKI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3829385" y="2164215"/>
            <a:ext cx="607500" cy="238363"/>
          </a:xfrm>
          <a:prstGeom prst="wedgeRoundRectCallout">
            <a:avLst>
              <a:gd name="adj1" fmla="val 100941"/>
              <a:gd name="adj2" fmla="val 11500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AWLIN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542684" y="1050173"/>
            <a:ext cx="667208" cy="238363"/>
          </a:xfrm>
          <a:prstGeom prst="wedgeRoundRectCallout">
            <a:avLst>
              <a:gd name="adj1" fmla="val 133154"/>
              <a:gd name="adj2" fmla="val -37452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RUIZE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62281A5-25B8-4079-9BB7-447A8505623E}"/>
              </a:ext>
            </a:extLst>
          </p:cNvPr>
          <p:cNvGrpSpPr/>
          <p:nvPr/>
        </p:nvGrpSpPr>
        <p:grpSpPr>
          <a:xfrm>
            <a:off x="7653845" y="3524054"/>
            <a:ext cx="804355" cy="807468"/>
            <a:chOff x="3135580" y="2973956"/>
            <a:chExt cx="804355" cy="80746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36063E9-A17C-433C-8E6F-3CAE322DD310}"/>
                </a:ext>
              </a:extLst>
            </p:cNvPr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107" name="Diamond 106">
                <a:extLst>
                  <a:ext uri="{FF2B5EF4-FFF2-40B4-BE49-F238E27FC236}">
                    <a16:creationId xmlns:a16="http://schemas.microsoft.com/office/drawing/2014/main" id="{94774F2A-E5DB-457B-937A-FA03E4BFAFFF}"/>
                  </a:ext>
                </a:extLst>
              </p:cNvPr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Chord 107">
                <a:extLst>
                  <a:ext uri="{FF2B5EF4-FFF2-40B4-BE49-F238E27FC236}">
                    <a16:creationId xmlns:a16="http://schemas.microsoft.com/office/drawing/2014/main" id="{BF534741-0DA1-46C9-B6F0-A75338C4444B}"/>
                  </a:ext>
                </a:extLst>
              </p:cNvPr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Chord 108">
                <a:extLst>
                  <a:ext uri="{FF2B5EF4-FFF2-40B4-BE49-F238E27FC236}">
                    <a16:creationId xmlns:a16="http://schemas.microsoft.com/office/drawing/2014/main" id="{94D1F9BF-DEF5-48B1-8805-65984946EE16}"/>
                  </a:ext>
                </a:extLst>
              </p:cNvPr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Chord 109">
                <a:extLst>
                  <a:ext uri="{FF2B5EF4-FFF2-40B4-BE49-F238E27FC236}">
                    <a16:creationId xmlns:a16="http://schemas.microsoft.com/office/drawing/2014/main" id="{4D776238-AAFD-4106-BE76-327D38F0B8D4}"/>
                  </a:ext>
                </a:extLst>
              </p:cNvPr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Chord 110">
                <a:extLst>
                  <a:ext uri="{FF2B5EF4-FFF2-40B4-BE49-F238E27FC236}">
                    <a16:creationId xmlns:a16="http://schemas.microsoft.com/office/drawing/2014/main" id="{70C9E761-8A31-4BC4-AA3A-69B2BD30FE08}"/>
                  </a:ext>
                </a:extLst>
              </p:cNvPr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Chord 111">
                <a:extLst>
                  <a:ext uri="{FF2B5EF4-FFF2-40B4-BE49-F238E27FC236}">
                    <a16:creationId xmlns:a16="http://schemas.microsoft.com/office/drawing/2014/main" id="{5F407B2D-DEB2-4E62-9F42-132D8D64C7AB}"/>
                  </a:ext>
                </a:extLst>
              </p:cNvPr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Chord 112">
                <a:extLst>
                  <a:ext uri="{FF2B5EF4-FFF2-40B4-BE49-F238E27FC236}">
                    <a16:creationId xmlns:a16="http://schemas.microsoft.com/office/drawing/2014/main" id="{D648780C-B71E-4B7E-B909-1A21CE81AAC8}"/>
                  </a:ext>
                </a:extLst>
              </p:cNvPr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Chord 113">
                <a:extLst>
                  <a:ext uri="{FF2B5EF4-FFF2-40B4-BE49-F238E27FC236}">
                    <a16:creationId xmlns:a16="http://schemas.microsoft.com/office/drawing/2014/main" id="{C9A72A3B-57DF-4169-83F7-34B0AC477CB0}"/>
                  </a:ext>
                </a:extLst>
              </p:cNvPr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Chord 114">
                <a:extLst>
                  <a:ext uri="{FF2B5EF4-FFF2-40B4-BE49-F238E27FC236}">
                    <a16:creationId xmlns:a16="http://schemas.microsoft.com/office/drawing/2014/main" id="{A0AE62FC-F22A-47FE-8697-A300B9B717C6}"/>
                  </a:ext>
                </a:extLst>
              </p:cNvPr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319C0CF-3C71-408B-B76D-283BD45FD453}"/>
                </a:ext>
              </a:extLst>
            </p:cNvPr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6860100-98CD-412C-AF40-6CE2DDF11D2A}"/>
              </a:ext>
            </a:extLst>
          </p:cNvPr>
          <p:cNvGrpSpPr/>
          <p:nvPr/>
        </p:nvGrpSpPr>
        <p:grpSpPr>
          <a:xfrm>
            <a:off x="8364809" y="4226826"/>
            <a:ext cx="693329" cy="372525"/>
            <a:chOff x="1000123" y="3529705"/>
            <a:chExt cx="885827" cy="37959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B12C73D-86F6-405A-AC21-395419811AA4}"/>
                </a:ext>
              </a:extLst>
            </p:cNvPr>
            <p:cNvSpPr txBox="1"/>
            <p:nvPr/>
          </p:nvSpPr>
          <p:spPr>
            <a:xfrm>
              <a:off x="1000126" y="3532898"/>
              <a:ext cx="885824" cy="376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260K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CE3E567-628E-4F00-B36A-4E4F4CB3C6A7}"/>
                </a:ext>
              </a:extLst>
            </p:cNvPr>
            <p:cNvCxnSpPr/>
            <p:nvPr/>
          </p:nvCxnSpPr>
          <p:spPr bwMode="auto">
            <a:xfrm>
              <a:off x="1000124" y="3529705"/>
              <a:ext cx="885826" cy="319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C1AF1CD-EAD3-4DF4-8E3D-3E6DA2C48718}"/>
                </a:ext>
              </a:extLst>
            </p:cNvPr>
            <p:cNvCxnSpPr/>
            <p:nvPr/>
          </p:nvCxnSpPr>
          <p:spPr bwMode="auto">
            <a:xfrm flipV="1">
              <a:off x="1000123" y="3902230"/>
              <a:ext cx="885827" cy="7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Rounded Rectangular Callout 20">
            <a:extLst>
              <a:ext uri="{FF2B5EF4-FFF2-40B4-BE49-F238E27FC236}">
                <a16:creationId xmlns:a16="http://schemas.microsoft.com/office/drawing/2014/main" id="{7A2A6A16-BCBC-4ACC-8232-DA3B018897AD}"/>
              </a:ext>
            </a:extLst>
          </p:cNvPr>
          <p:cNvSpPr/>
          <p:nvPr/>
        </p:nvSpPr>
        <p:spPr bwMode="auto">
          <a:xfrm>
            <a:off x="6620477" y="3613710"/>
            <a:ext cx="667208" cy="238363"/>
          </a:xfrm>
          <a:prstGeom prst="wedgeRoundRectCallout">
            <a:avLst>
              <a:gd name="adj1" fmla="val 139452"/>
              <a:gd name="adj2" fmla="val 50612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ROBUC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445020-432D-4C38-AA0D-F9EAF5E92D8B}"/>
              </a:ext>
            </a:extLst>
          </p:cNvPr>
          <p:cNvGrpSpPr/>
          <p:nvPr/>
        </p:nvGrpSpPr>
        <p:grpSpPr>
          <a:xfrm>
            <a:off x="2421332" y="608825"/>
            <a:ext cx="885825" cy="837252"/>
            <a:chOff x="3632059" y="1279613"/>
            <a:chExt cx="885825" cy="8372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803B0E-180B-43D9-AF62-B1EAEBFF3947}"/>
                </a:ext>
              </a:extLst>
            </p:cNvPr>
            <p:cNvGrpSpPr/>
            <p:nvPr/>
          </p:nvGrpSpPr>
          <p:grpSpPr>
            <a:xfrm>
              <a:off x="3632059" y="1279613"/>
              <a:ext cx="885825" cy="372525"/>
              <a:chOff x="2524169" y="390388"/>
              <a:chExt cx="885825" cy="372525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3033C33-C15E-492E-8834-31929D37CB8A}"/>
                  </a:ext>
                </a:extLst>
              </p:cNvPr>
              <p:cNvSpPr txBox="1"/>
              <p:nvPr/>
            </p:nvSpPr>
            <p:spPr>
              <a:xfrm>
                <a:off x="2524169" y="393581"/>
                <a:ext cx="8858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sz="2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FL230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528261E-F641-4167-911F-5CDBC1B648D3}"/>
                  </a:ext>
                </a:extLst>
              </p:cNvPr>
              <p:cNvCxnSpPr/>
              <p:nvPr/>
            </p:nvCxnSpPr>
            <p:spPr bwMode="auto">
              <a:xfrm>
                <a:off x="2524169" y="390388"/>
                <a:ext cx="88582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609510-8250-49C3-9452-58B5AE34DB22}"/>
                </a:ext>
              </a:extLst>
            </p:cNvPr>
            <p:cNvGrpSpPr/>
            <p:nvPr/>
          </p:nvGrpSpPr>
          <p:grpSpPr>
            <a:xfrm>
              <a:off x="3632059" y="1740467"/>
              <a:ext cx="885825" cy="376398"/>
              <a:chOff x="3354826" y="1055664"/>
              <a:chExt cx="885825" cy="376398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8E9CE99-7917-4E31-BEC2-E6A5DF428221}"/>
                  </a:ext>
                </a:extLst>
              </p:cNvPr>
              <p:cNvSpPr txBox="1"/>
              <p:nvPr/>
            </p:nvSpPr>
            <p:spPr>
              <a:xfrm>
                <a:off x="3354826" y="1055664"/>
                <a:ext cx="8858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sz="2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FL210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AB32F2C-69C5-4AB1-BDAC-9773C23D5BDC}"/>
                  </a:ext>
                </a:extLst>
              </p:cNvPr>
              <p:cNvCxnSpPr/>
              <p:nvPr/>
            </p:nvCxnSpPr>
            <p:spPr bwMode="auto">
              <a:xfrm>
                <a:off x="3354826" y="1432062"/>
                <a:ext cx="88582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48044C-6937-44BC-8BE3-5FD43A9491A4}"/>
              </a:ext>
            </a:extLst>
          </p:cNvPr>
          <p:cNvGrpSpPr/>
          <p:nvPr/>
        </p:nvGrpSpPr>
        <p:grpSpPr>
          <a:xfrm>
            <a:off x="7446571" y="2052015"/>
            <a:ext cx="885825" cy="372525"/>
            <a:chOff x="2524169" y="390388"/>
            <a:chExt cx="885825" cy="37252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6817F06-0E4B-49D0-ACE8-4609D721E769}"/>
                </a:ext>
              </a:extLst>
            </p:cNvPr>
            <p:cNvSpPr txBox="1"/>
            <p:nvPr/>
          </p:nvSpPr>
          <p:spPr>
            <a:xfrm>
              <a:off x="2524169" y="393581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FL190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1CE3E9B-9486-4E85-BEB8-21004EC8F567}"/>
                </a:ext>
              </a:extLst>
            </p:cNvPr>
            <p:cNvCxnSpPr/>
            <p:nvPr/>
          </p:nvCxnSpPr>
          <p:spPr bwMode="auto">
            <a:xfrm>
              <a:off x="2524169" y="390388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1863354-0178-4BA2-836C-4B9C5FC0F42F}"/>
              </a:ext>
            </a:extLst>
          </p:cNvPr>
          <p:cNvGrpSpPr/>
          <p:nvPr/>
        </p:nvGrpSpPr>
        <p:grpSpPr>
          <a:xfrm>
            <a:off x="7425223" y="4227050"/>
            <a:ext cx="885825" cy="376398"/>
            <a:chOff x="3354826" y="1055664"/>
            <a:chExt cx="885825" cy="376398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8A5DE2E-7A7C-46A7-ABF9-3EA4D5DBBE9B}"/>
                </a:ext>
              </a:extLst>
            </p:cNvPr>
            <p:cNvSpPr txBox="1"/>
            <p:nvPr/>
          </p:nvSpPr>
          <p:spPr>
            <a:xfrm>
              <a:off x="3354826" y="1055664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12000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4D30731-B3E2-4D5E-A129-9341068FCFE2}"/>
                </a:ext>
              </a:extLst>
            </p:cNvPr>
            <p:cNvCxnSpPr/>
            <p:nvPr/>
          </p:nvCxnSpPr>
          <p:spPr bwMode="auto">
            <a:xfrm>
              <a:off x="3354826" y="1432062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itle 1">
            <a:extLst>
              <a:ext uri="{FF2B5EF4-FFF2-40B4-BE49-F238E27FC236}">
                <a16:creationId xmlns:a16="http://schemas.microsoft.com/office/drawing/2014/main" id="{4A432B97-ED15-45F8-B949-FC6CF460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85" y="509080"/>
            <a:ext cx="5071727" cy="609600"/>
          </a:xfrm>
        </p:spPr>
        <p:txBody>
          <a:bodyPr/>
          <a:lstStyle/>
          <a:p>
            <a:pPr algn="ctr"/>
            <a:r>
              <a:rPr lang="en-US" dirty="0"/>
              <a:t>Vertical Navigation SIDs/STARs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0580DF79-14DA-4362-9161-D584E710F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11CF9-593F-449C-8768-3DC0E814B2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" y="4747809"/>
            <a:ext cx="8745346" cy="11476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700C6-92E5-4201-8597-0D67762085F2}"/>
              </a:ext>
            </a:extLst>
          </p:cNvPr>
          <p:cNvGrpSpPr/>
          <p:nvPr/>
        </p:nvGrpSpPr>
        <p:grpSpPr>
          <a:xfrm>
            <a:off x="445636" y="2915772"/>
            <a:ext cx="4067807" cy="1613877"/>
            <a:chOff x="445636" y="2915772"/>
            <a:chExt cx="4067807" cy="1613877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id="{379C359C-5D2B-4A86-B4C7-DF1FA29FB99A}"/>
                </a:ext>
              </a:extLst>
            </p:cNvPr>
            <p:cNvSpPr/>
            <p:nvPr/>
          </p:nvSpPr>
          <p:spPr bwMode="auto">
            <a:xfrm>
              <a:off x="445636" y="3770108"/>
              <a:ext cx="693327" cy="759541"/>
            </a:xfrm>
            <a:prstGeom prst="lightningBol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292032-AD71-4FB2-AD03-2994898135C5}"/>
                </a:ext>
              </a:extLst>
            </p:cNvPr>
            <p:cNvSpPr/>
            <p:nvPr/>
          </p:nvSpPr>
          <p:spPr bwMode="auto">
            <a:xfrm>
              <a:off x="770525" y="2915772"/>
              <a:ext cx="3742918" cy="1420892"/>
            </a:xfrm>
            <a:prstGeom prst="roundRect">
              <a:avLst>
                <a:gd name="adj" fmla="val 26814"/>
              </a:avLst>
            </a:prstGeom>
            <a:solidFill>
              <a:schemeClr val="bg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“…DESCEND VIA ROBUC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THREE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ARRIVAL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”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1.48148E-6 L 0.25434 0.035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4 0.03542 L 0.85608 0.4048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184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>
            <a:extLst>
              <a:ext uri="{FF2B5EF4-FFF2-40B4-BE49-F238E27FC236}">
                <a16:creationId xmlns:a16="http://schemas.microsoft.com/office/drawing/2014/main" id="{4A432B97-ED15-45F8-B949-FC6CF460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85" y="454216"/>
            <a:ext cx="5071727" cy="609600"/>
          </a:xfrm>
        </p:spPr>
        <p:txBody>
          <a:bodyPr/>
          <a:lstStyle/>
          <a:p>
            <a:pPr algn="r"/>
            <a:r>
              <a:rPr lang="en-US" dirty="0"/>
              <a:t>Vertical Navigation SIDs/STARs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9B2498E-148E-4A9E-8147-84658EA34F8D}"/>
              </a:ext>
            </a:extLst>
          </p:cNvPr>
          <p:cNvCxnSpPr/>
          <p:nvPr/>
        </p:nvCxnSpPr>
        <p:spPr bwMode="auto">
          <a:xfrm>
            <a:off x="6430122" y="2564958"/>
            <a:ext cx="1585851" cy="1314193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F6C25A4-95EB-4939-8085-85EFA861C2FF}"/>
              </a:ext>
            </a:extLst>
          </p:cNvPr>
          <p:cNvCxnSpPr/>
          <p:nvPr/>
        </p:nvCxnSpPr>
        <p:spPr bwMode="auto">
          <a:xfrm>
            <a:off x="8163513" y="3921365"/>
            <a:ext cx="828309" cy="6776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Straight Connector 217"/>
          <p:cNvCxnSpPr>
            <a:stCxn id="77" idx="2"/>
            <a:endCxn id="89" idx="1"/>
          </p:cNvCxnSpPr>
          <p:nvPr/>
        </p:nvCxnSpPr>
        <p:spPr bwMode="auto">
          <a:xfrm>
            <a:off x="4846312" y="2255255"/>
            <a:ext cx="1532358" cy="294971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3006354" y="1069679"/>
            <a:ext cx="1839958" cy="1185576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853348" y="822640"/>
            <a:ext cx="2153006" cy="219264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2533071" y="641612"/>
            <a:ext cx="804355" cy="807468"/>
            <a:chOff x="3135580" y="2973956"/>
            <a:chExt cx="804355" cy="807468"/>
          </a:xfrm>
        </p:grpSpPr>
        <p:grpSp>
          <p:nvGrpSpPr>
            <p:cNvPr id="3" name="Group 2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14" name="Diamond 13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Chord 21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Chord 24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Chord 25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Chord 26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Chord 27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Chord 28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Chord 29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Chord 30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ounded Rectangular Callout 19"/>
          <p:cNvSpPr/>
          <p:nvPr/>
        </p:nvSpPr>
        <p:spPr bwMode="auto">
          <a:xfrm>
            <a:off x="398654" y="1234306"/>
            <a:ext cx="556967" cy="238363"/>
          </a:xfrm>
          <a:prstGeom prst="wedgeRoundRectCallout">
            <a:avLst>
              <a:gd name="adj1" fmla="val 17569"/>
              <a:gd name="adj2" fmla="val -141612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FEXXX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48146" y="432644"/>
            <a:ext cx="804355" cy="807468"/>
            <a:chOff x="3135580" y="2973956"/>
            <a:chExt cx="804355" cy="807468"/>
          </a:xfrm>
        </p:grpSpPr>
        <p:grpSp>
          <p:nvGrpSpPr>
            <p:cNvPr id="64" name="Group 63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66" name="Diamond 65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Chord 66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Chord 67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Chord 68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Chord 69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Chord 70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Chord 71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Chord 72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Chord 73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Oval 64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03255" y="1854963"/>
            <a:ext cx="804355" cy="807468"/>
            <a:chOff x="3135580" y="2973956"/>
            <a:chExt cx="804355" cy="807468"/>
          </a:xfrm>
        </p:grpSpPr>
        <p:grpSp>
          <p:nvGrpSpPr>
            <p:cNvPr id="76" name="Group 75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78" name="Diamond 77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Chord 78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Chord 79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Chord 80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Chord 81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Chord 82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Chord 83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Chord 84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Chord 85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16542" y="2195129"/>
            <a:ext cx="804355" cy="807468"/>
            <a:chOff x="3135580" y="2973956"/>
            <a:chExt cx="804355" cy="807468"/>
          </a:xfrm>
        </p:grpSpPr>
        <p:grpSp>
          <p:nvGrpSpPr>
            <p:cNvPr id="88" name="Group 87"/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90" name="Diamond 89"/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Chord 90"/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Chord 91"/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Chord 92"/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Chord 93"/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Chord 94"/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Chord 95"/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Chord 96"/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Chord 97"/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39424" y="214222"/>
            <a:ext cx="885827" cy="379591"/>
            <a:chOff x="1000123" y="3529705"/>
            <a:chExt cx="885827" cy="379591"/>
          </a:xfrm>
        </p:grpSpPr>
        <p:sp>
          <p:nvSpPr>
            <p:cNvPr id="8" name="TextBox 7"/>
            <p:cNvSpPr txBox="1"/>
            <p:nvPr/>
          </p:nvSpPr>
          <p:spPr>
            <a:xfrm>
              <a:off x="1000125" y="3532898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FL230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>
              <a:off x="1000124" y="3529705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1000123" y="3909296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oup 211"/>
          <p:cNvGrpSpPr/>
          <p:nvPr/>
        </p:nvGrpSpPr>
        <p:grpSpPr>
          <a:xfrm>
            <a:off x="4520990" y="2393304"/>
            <a:ext cx="885827" cy="376398"/>
            <a:chOff x="1000123" y="3532898"/>
            <a:chExt cx="885827" cy="376398"/>
          </a:xfrm>
        </p:grpSpPr>
        <p:sp>
          <p:nvSpPr>
            <p:cNvPr id="213" name="TextBox 212"/>
            <p:cNvSpPr txBox="1"/>
            <p:nvPr/>
          </p:nvSpPr>
          <p:spPr>
            <a:xfrm>
              <a:off x="1000125" y="3532898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17000</a:t>
              </a: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>
              <a:off x="1000123" y="3909296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9" name="Group 218"/>
          <p:cNvGrpSpPr/>
          <p:nvPr/>
        </p:nvGrpSpPr>
        <p:grpSpPr>
          <a:xfrm>
            <a:off x="5985717" y="2771269"/>
            <a:ext cx="885827" cy="376398"/>
            <a:chOff x="1000123" y="3532898"/>
            <a:chExt cx="885827" cy="376398"/>
          </a:xfrm>
        </p:grpSpPr>
        <p:sp>
          <p:nvSpPr>
            <p:cNvPr id="220" name="TextBox 219"/>
            <p:cNvSpPr txBox="1"/>
            <p:nvPr/>
          </p:nvSpPr>
          <p:spPr>
            <a:xfrm>
              <a:off x="1000125" y="3532898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16000</a:t>
              </a:r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>
              <a:off x="1000123" y="3909296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6" name="Rounded Rectangular Callout 215"/>
          <p:cNvSpPr/>
          <p:nvPr/>
        </p:nvSpPr>
        <p:spPr bwMode="auto">
          <a:xfrm>
            <a:off x="5122226" y="2863813"/>
            <a:ext cx="717211" cy="238363"/>
          </a:xfrm>
          <a:prstGeom prst="wedgeRoundRectCallout">
            <a:avLst>
              <a:gd name="adj1" fmla="val 121138"/>
              <a:gd name="adj2" fmla="val -122523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BANKI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3829385" y="2164215"/>
            <a:ext cx="607500" cy="238363"/>
          </a:xfrm>
          <a:prstGeom prst="wedgeRoundRectCallout">
            <a:avLst>
              <a:gd name="adj1" fmla="val 100941"/>
              <a:gd name="adj2" fmla="val 11500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AWLIN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542684" y="1050173"/>
            <a:ext cx="667208" cy="238363"/>
          </a:xfrm>
          <a:prstGeom prst="wedgeRoundRectCallout">
            <a:avLst>
              <a:gd name="adj1" fmla="val 133154"/>
              <a:gd name="adj2" fmla="val -37452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RUIZE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62281A5-25B8-4079-9BB7-447A8505623E}"/>
              </a:ext>
            </a:extLst>
          </p:cNvPr>
          <p:cNvGrpSpPr/>
          <p:nvPr/>
        </p:nvGrpSpPr>
        <p:grpSpPr>
          <a:xfrm>
            <a:off x="7653845" y="3524054"/>
            <a:ext cx="804355" cy="807468"/>
            <a:chOff x="3135580" y="2973956"/>
            <a:chExt cx="804355" cy="80746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36063E9-A17C-433C-8E6F-3CAE322DD310}"/>
                </a:ext>
              </a:extLst>
            </p:cNvPr>
            <p:cNvGrpSpPr/>
            <p:nvPr/>
          </p:nvGrpSpPr>
          <p:grpSpPr>
            <a:xfrm>
              <a:off x="3135580" y="2973956"/>
              <a:ext cx="804355" cy="807468"/>
              <a:chOff x="2438401" y="2973956"/>
              <a:chExt cx="804355" cy="807468"/>
            </a:xfrm>
          </p:grpSpPr>
          <p:sp>
            <p:nvSpPr>
              <p:cNvPr id="107" name="Diamond 106">
                <a:extLst>
                  <a:ext uri="{FF2B5EF4-FFF2-40B4-BE49-F238E27FC236}">
                    <a16:creationId xmlns:a16="http://schemas.microsoft.com/office/drawing/2014/main" id="{94774F2A-E5DB-457B-937A-FA03E4BFAFFF}"/>
                  </a:ext>
                </a:extLst>
              </p:cNvPr>
              <p:cNvSpPr/>
              <p:nvPr/>
            </p:nvSpPr>
            <p:spPr bwMode="auto">
              <a:xfrm>
                <a:off x="2658824" y="3186501"/>
                <a:ext cx="375494" cy="375494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Chord 107">
                <a:extLst>
                  <a:ext uri="{FF2B5EF4-FFF2-40B4-BE49-F238E27FC236}">
                    <a16:creationId xmlns:a16="http://schemas.microsoft.com/office/drawing/2014/main" id="{BF534741-0DA1-46C9-B6F0-A75338C4444B}"/>
                  </a:ext>
                </a:extLst>
              </p:cNvPr>
              <p:cNvSpPr/>
              <p:nvPr/>
            </p:nvSpPr>
            <p:spPr bwMode="auto">
              <a:xfrm rot="5400000">
                <a:off x="2846571" y="3374248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Chord 108">
                <a:extLst>
                  <a:ext uri="{FF2B5EF4-FFF2-40B4-BE49-F238E27FC236}">
                    <a16:creationId xmlns:a16="http://schemas.microsoft.com/office/drawing/2014/main" id="{94D1F9BF-DEF5-48B1-8805-65984946EE16}"/>
                  </a:ext>
                </a:extLst>
              </p:cNvPr>
              <p:cNvSpPr/>
              <p:nvPr/>
            </p:nvSpPr>
            <p:spPr bwMode="auto">
              <a:xfrm>
                <a:off x="2846571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Chord 109">
                <a:extLst>
                  <a:ext uri="{FF2B5EF4-FFF2-40B4-BE49-F238E27FC236}">
                    <a16:creationId xmlns:a16="http://schemas.microsoft.com/office/drawing/2014/main" id="{4D776238-AAFD-4106-BE76-327D38F0B8D4}"/>
                  </a:ext>
                </a:extLst>
              </p:cNvPr>
              <p:cNvSpPr/>
              <p:nvPr/>
            </p:nvSpPr>
            <p:spPr bwMode="auto">
              <a:xfrm rot="10800000">
                <a:off x="2463924" y="3374247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Chord 110">
                <a:extLst>
                  <a:ext uri="{FF2B5EF4-FFF2-40B4-BE49-F238E27FC236}">
                    <a16:creationId xmlns:a16="http://schemas.microsoft.com/office/drawing/2014/main" id="{70C9E761-8A31-4BC4-AA3A-69B2BD30FE08}"/>
                  </a:ext>
                </a:extLst>
              </p:cNvPr>
              <p:cNvSpPr/>
              <p:nvPr/>
            </p:nvSpPr>
            <p:spPr bwMode="auto">
              <a:xfrm rot="16200000">
                <a:off x="2463924" y="2991601"/>
                <a:ext cx="382647" cy="382647"/>
              </a:xfrm>
              <a:prstGeom prst="chord">
                <a:avLst>
                  <a:gd name="adj1" fmla="val 5464250"/>
                  <a:gd name="adj2" fmla="val 1074772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Chord 111">
                <a:extLst>
                  <a:ext uri="{FF2B5EF4-FFF2-40B4-BE49-F238E27FC236}">
                    <a16:creationId xmlns:a16="http://schemas.microsoft.com/office/drawing/2014/main" id="{5F407B2D-DEB2-4E62-9F42-132D8D64C7AB}"/>
                  </a:ext>
                </a:extLst>
              </p:cNvPr>
              <p:cNvSpPr/>
              <p:nvPr/>
            </p:nvSpPr>
            <p:spPr bwMode="auto">
              <a:xfrm rot="5400000">
                <a:off x="2846571" y="3370671"/>
                <a:ext cx="396185" cy="396185"/>
              </a:xfrm>
              <a:prstGeom prst="chord">
                <a:avLst>
                  <a:gd name="adj1" fmla="val 4818599"/>
                  <a:gd name="adj2" fmla="val 1133043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Chord 112">
                <a:extLst>
                  <a:ext uri="{FF2B5EF4-FFF2-40B4-BE49-F238E27FC236}">
                    <a16:creationId xmlns:a16="http://schemas.microsoft.com/office/drawing/2014/main" id="{D648780C-B71E-4B7E-B909-1A21CE81AAC8}"/>
                  </a:ext>
                </a:extLst>
              </p:cNvPr>
              <p:cNvSpPr/>
              <p:nvPr/>
            </p:nvSpPr>
            <p:spPr bwMode="auto">
              <a:xfrm>
                <a:off x="2850147" y="2991601"/>
                <a:ext cx="392609" cy="386224"/>
              </a:xfrm>
              <a:prstGeom prst="chord">
                <a:avLst>
                  <a:gd name="adj1" fmla="val 4884303"/>
                  <a:gd name="adj2" fmla="val 11443096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Chord 113">
                <a:extLst>
                  <a:ext uri="{FF2B5EF4-FFF2-40B4-BE49-F238E27FC236}">
                    <a16:creationId xmlns:a16="http://schemas.microsoft.com/office/drawing/2014/main" id="{C9A72A3B-57DF-4169-83F7-34B0AC477CB0}"/>
                  </a:ext>
                </a:extLst>
              </p:cNvPr>
              <p:cNvSpPr/>
              <p:nvPr/>
            </p:nvSpPr>
            <p:spPr bwMode="auto">
              <a:xfrm rot="10800000">
                <a:off x="2456388" y="3372459"/>
                <a:ext cx="392609" cy="408965"/>
              </a:xfrm>
              <a:prstGeom prst="chord">
                <a:avLst>
                  <a:gd name="adj1" fmla="val 5060347"/>
                  <a:gd name="adj2" fmla="val 11182501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Chord 114">
                <a:extLst>
                  <a:ext uri="{FF2B5EF4-FFF2-40B4-BE49-F238E27FC236}">
                    <a16:creationId xmlns:a16="http://schemas.microsoft.com/office/drawing/2014/main" id="{A0AE62FC-F22A-47FE-8697-A300B9B717C6}"/>
                  </a:ext>
                </a:extLst>
              </p:cNvPr>
              <p:cNvSpPr/>
              <p:nvPr/>
            </p:nvSpPr>
            <p:spPr bwMode="auto">
              <a:xfrm rot="16200000">
                <a:off x="2444224" y="2968133"/>
                <a:ext cx="400292" cy="411937"/>
              </a:xfrm>
              <a:prstGeom prst="chord">
                <a:avLst>
                  <a:gd name="adj1" fmla="val 4786350"/>
                  <a:gd name="adj2" fmla="val 1144551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319C0CF-3C71-408B-B76D-283BD45FD453}"/>
                </a:ext>
              </a:extLst>
            </p:cNvPr>
            <p:cNvSpPr/>
            <p:nvPr/>
          </p:nvSpPr>
          <p:spPr bwMode="auto">
            <a:xfrm>
              <a:off x="3478637" y="3310333"/>
              <a:ext cx="130226" cy="12783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6860100-98CD-412C-AF40-6CE2DDF11D2A}"/>
              </a:ext>
            </a:extLst>
          </p:cNvPr>
          <p:cNvGrpSpPr/>
          <p:nvPr/>
        </p:nvGrpSpPr>
        <p:grpSpPr>
          <a:xfrm>
            <a:off x="8364809" y="4226826"/>
            <a:ext cx="693329" cy="372525"/>
            <a:chOff x="1000123" y="3529705"/>
            <a:chExt cx="885827" cy="37959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B12C73D-86F6-405A-AC21-395419811AA4}"/>
                </a:ext>
              </a:extLst>
            </p:cNvPr>
            <p:cNvSpPr txBox="1"/>
            <p:nvPr/>
          </p:nvSpPr>
          <p:spPr>
            <a:xfrm>
              <a:off x="1000126" y="3532898"/>
              <a:ext cx="885824" cy="376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260K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CE3E567-628E-4F00-B36A-4E4F4CB3C6A7}"/>
                </a:ext>
              </a:extLst>
            </p:cNvPr>
            <p:cNvCxnSpPr/>
            <p:nvPr/>
          </p:nvCxnSpPr>
          <p:spPr bwMode="auto">
            <a:xfrm>
              <a:off x="1000124" y="3529705"/>
              <a:ext cx="885826" cy="319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C1AF1CD-EAD3-4DF4-8E3D-3E6DA2C48718}"/>
                </a:ext>
              </a:extLst>
            </p:cNvPr>
            <p:cNvCxnSpPr/>
            <p:nvPr/>
          </p:nvCxnSpPr>
          <p:spPr bwMode="auto">
            <a:xfrm flipV="1">
              <a:off x="1000123" y="3902230"/>
              <a:ext cx="885827" cy="7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Rounded Rectangular Callout 20">
            <a:extLst>
              <a:ext uri="{FF2B5EF4-FFF2-40B4-BE49-F238E27FC236}">
                <a16:creationId xmlns:a16="http://schemas.microsoft.com/office/drawing/2014/main" id="{7A2A6A16-BCBC-4ACC-8232-DA3B018897AD}"/>
              </a:ext>
            </a:extLst>
          </p:cNvPr>
          <p:cNvSpPr/>
          <p:nvPr/>
        </p:nvSpPr>
        <p:spPr bwMode="auto">
          <a:xfrm>
            <a:off x="6620477" y="3613710"/>
            <a:ext cx="667208" cy="238363"/>
          </a:xfrm>
          <a:prstGeom prst="wedgeRoundRectCallout">
            <a:avLst>
              <a:gd name="adj1" fmla="val 139452"/>
              <a:gd name="adj2" fmla="val 50612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ROBUC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445020-432D-4C38-AA0D-F9EAF5E92D8B}"/>
              </a:ext>
            </a:extLst>
          </p:cNvPr>
          <p:cNvGrpSpPr/>
          <p:nvPr/>
        </p:nvGrpSpPr>
        <p:grpSpPr>
          <a:xfrm>
            <a:off x="2421332" y="608825"/>
            <a:ext cx="885825" cy="837252"/>
            <a:chOff x="3632059" y="1279613"/>
            <a:chExt cx="885825" cy="8372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803B0E-180B-43D9-AF62-B1EAEBFF3947}"/>
                </a:ext>
              </a:extLst>
            </p:cNvPr>
            <p:cNvGrpSpPr/>
            <p:nvPr/>
          </p:nvGrpSpPr>
          <p:grpSpPr>
            <a:xfrm>
              <a:off x="3632059" y="1279613"/>
              <a:ext cx="885825" cy="372525"/>
              <a:chOff x="2524169" y="390388"/>
              <a:chExt cx="885825" cy="372525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3033C33-C15E-492E-8834-31929D37CB8A}"/>
                  </a:ext>
                </a:extLst>
              </p:cNvPr>
              <p:cNvSpPr txBox="1"/>
              <p:nvPr/>
            </p:nvSpPr>
            <p:spPr>
              <a:xfrm>
                <a:off x="2524169" y="393581"/>
                <a:ext cx="8858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sz="2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FL230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528261E-F641-4167-911F-5CDBC1B648D3}"/>
                  </a:ext>
                </a:extLst>
              </p:cNvPr>
              <p:cNvCxnSpPr/>
              <p:nvPr/>
            </p:nvCxnSpPr>
            <p:spPr bwMode="auto">
              <a:xfrm>
                <a:off x="2524169" y="390388"/>
                <a:ext cx="88582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609510-8250-49C3-9452-58B5AE34DB22}"/>
                </a:ext>
              </a:extLst>
            </p:cNvPr>
            <p:cNvGrpSpPr/>
            <p:nvPr/>
          </p:nvGrpSpPr>
          <p:grpSpPr>
            <a:xfrm>
              <a:off x="3632059" y="1740467"/>
              <a:ext cx="885825" cy="376398"/>
              <a:chOff x="3354826" y="1055664"/>
              <a:chExt cx="885825" cy="376398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8E9CE99-7917-4E31-BEC2-E6A5DF428221}"/>
                  </a:ext>
                </a:extLst>
              </p:cNvPr>
              <p:cNvSpPr txBox="1"/>
              <p:nvPr/>
            </p:nvSpPr>
            <p:spPr>
              <a:xfrm>
                <a:off x="3354826" y="1055664"/>
                <a:ext cx="8858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sz="2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FL210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AB32F2C-69C5-4AB1-BDAC-9773C23D5BDC}"/>
                  </a:ext>
                </a:extLst>
              </p:cNvPr>
              <p:cNvCxnSpPr/>
              <p:nvPr/>
            </p:nvCxnSpPr>
            <p:spPr bwMode="auto">
              <a:xfrm>
                <a:off x="3354826" y="1432062"/>
                <a:ext cx="88582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48044C-6937-44BC-8BE3-5FD43A9491A4}"/>
              </a:ext>
            </a:extLst>
          </p:cNvPr>
          <p:cNvGrpSpPr/>
          <p:nvPr/>
        </p:nvGrpSpPr>
        <p:grpSpPr>
          <a:xfrm>
            <a:off x="7446571" y="2052015"/>
            <a:ext cx="885825" cy="372525"/>
            <a:chOff x="2524169" y="390388"/>
            <a:chExt cx="885825" cy="37252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6817F06-0E4B-49D0-ACE8-4609D721E769}"/>
                </a:ext>
              </a:extLst>
            </p:cNvPr>
            <p:cNvSpPr txBox="1"/>
            <p:nvPr/>
          </p:nvSpPr>
          <p:spPr>
            <a:xfrm>
              <a:off x="2524169" y="393581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FL190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1CE3E9B-9486-4E85-BEB8-21004EC8F567}"/>
                </a:ext>
              </a:extLst>
            </p:cNvPr>
            <p:cNvCxnSpPr/>
            <p:nvPr/>
          </p:nvCxnSpPr>
          <p:spPr bwMode="auto">
            <a:xfrm>
              <a:off x="2524169" y="390388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1863354-0178-4BA2-836C-4B9C5FC0F42F}"/>
              </a:ext>
            </a:extLst>
          </p:cNvPr>
          <p:cNvGrpSpPr/>
          <p:nvPr/>
        </p:nvGrpSpPr>
        <p:grpSpPr>
          <a:xfrm>
            <a:off x="7425223" y="4227050"/>
            <a:ext cx="885825" cy="376398"/>
            <a:chOff x="3354826" y="1055664"/>
            <a:chExt cx="885825" cy="376398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8A5DE2E-7A7C-46A7-ABF9-3EA4D5DBBE9B}"/>
                </a:ext>
              </a:extLst>
            </p:cNvPr>
            <p:cNvSpPr txBox="1"/>
            <p:nvPr/>
          </p:nvSpPr>
          <p:spPr>
            <a:xfrm>
              <a:off x="3354826" y="1055664"/>
              <a:ext cx="8858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12000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4D30731-B3E2-4D5E-A129-9341068FCFE2}"/>
                </a:ext>
              </a:extLst>
            </p:cNvPr>
            <p:cNvCxnSpPr/>
            <p:nvPr/>
          </p:nvCxnSpPr>
          <p:spPr bwMode="auto">
            <a:xfrm>
              <a:off x="3354826" y="1432062"/>
              <a:ext cx="88582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0580DF79-14DA-4362-9161-D584E710F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8B91EBB-476B-4CB1-8A68-362A383DF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" y="4747809"/>
            <a:ext cx="8745346" cy="11476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A7BD61-AF79-4B5B-9F53-B63ADA808976}"/>
              </a:ext>
            </a:extLst>
          </p:cNvPr>
          <p:cNvGrpSpPr/>
          <p:nvPr/>
        </p:nvGrpSpPr>
        <p:grpSpPr>
          <a:xfrm>
            <a:off x="158990" y="1686016"/>
            <a:ext cx="3450691" cy="3074794"/>
            <a:chOff x="158990" y="1686016"/>
            <a:chExt cx="3450691" cy="3074794"/>
          </a:xfrm>
        </p:grpSpPr>
        <p:sp>
          <p:nvSpPr>
            <p:cNvPr id="119" name="Lightning Bolt 118">
              <a:extLst>
                <a:ext uri="{FF2B5EF4-FFF2-40B4-BE49-F238E27FC236}">
                  <a16:creationId xmlns:a16="http://schemas.microsoft.com/office/drawing/2014/main" id="{2B9ADE74-11F1-4D5B-A0E5-8E55DA53561B}"/>
                </a:ext>
              </a:extLst>
            </p:cNvPr>
            <p:cNvSpPr/>
            <p:nvPr/>
          </p:nvSpPr>
          <p:spPr bwMode="auto">
            <a:xfrm>
              <a:off x="269283" y="4001269"/>
              <a:ext cx="693327" cy="759541"/>
            </a:xfrm>
            <a:prstGeom prst="lightningBol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98C44D41-B06D-4990-95FF-56ECB48C409F}"/>
                </a:ext>
              </a:extLst>
            </p:cNvPr>
            <p:cNvSpPr/>
            <p:nvPr/>
          </p:nvSpPr>
          <p:spPr bwMode="auto">
            <a:xfrm>
              <a:off x="158990" y="1686016"/>
              <a:ext cx="3450691" cy="2464594"/>
            </a:xfrm>
            <a:prstGeom prst="roundRect">
              <a:avLst>
                <a:gd name="adj" fmla="val 12330"/>
              </a:avLst>
            </a:prstGeom>
            <a:solidFill>
              <a:schemeClr val="bg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“…DESCEND VIA ROBUC THREE ARRIVAL, EXCEPT CROSS AWLIN AT FLIGHT LEVEL TWO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TWO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ZERO”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2F901CE-CC77-49F2-AB29-0BA847663391}"/>
              </a:ext>
            </a:extLst>
          </p:cNvPr>
          <p:cNvCxnSpPr/>
          <p:nvPr/>
        </p:nvCxnSpPr>
        <p:spPr bwMode="auto">
          <a:xfrm>
            <a:off x="1170882" y="844196"/>
            <a:ext cx="3631273" cy="265200"/>
          </a:xfrm>
          <a:prstGeom prst="lin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C0E4133-61C4-4371-9605-69E4017F2791}"/>
              </a:ext>
            </a:extLst>
          </p:cNvPr>
          <p:cNvCxnSpPr/>
          <p:nvPr/>
        </p:nvCxnSpPr>
        <p:spPr bwMode="auto">
          <a:xfrm>
            <a:off x="4738245" y="1107700"/>
            <a:ext cx="3649439" cy="2408821"/>
          </a:xfrm>
          <a:prstGeom prst="lin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624A3FD-0B40-4D5E-A57C-5CB79E2F6B16}"/>
              </a:ext>
            </a:extLst>
          </p:cNvPr>
          <p:cNvCxnSpPr/>
          <p:nvPr/>
        </p:nvCxnSpPr>
        <p:spPr bwMode="auto">
          <a:xfrm>
            <a:off x="8431943" y="3527109"/>
            <a:ext cx="663429" cy="9258"/>
          </a:xfrm>
          <a:prstGeom prst="lin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AFCC2F-DB2F-439A-ADA9-2297848733C3}"/>
              </a:ext>
            </a:extLst>
          </p:cNvPr>
          <p:cNvGrpSpPr/>
          <p:nvPr/>
        </p:nvGrpSpPr>
        <p:grpSpPr>
          <a:xfrm>
            <a:off x="4433369" y="941124"/>
            <a:ext cx="938449" cy="369332"/>
            <a:chOff x="9516248" y="1505493"/>
            <a:chExt cx="938449" cy="36933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1F97BEE-7217-4CB6-97AA-4A1A884FFBA7}"/>
                </a:ext>
              </a:extLst>
            </p:cNvPr>
            <p:cNvSpPr txBox="1"/>
            <p:nvPr/>
          </p:nvSpPr>
          <p:spPr>
            <a:xfrm>
              <a:off x="9516248" y="1505493"/>
              <a:ext cx="938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2400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FL220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991C459-9C54-4BB3-8059-713D14F113E5}"/>
                </a:ext>
              </a:extLst>
            </p:cNvPr>
            <p:cNvCxnSpPr/>
            <p:nvPr/>
          </p:nvCxnSpPr>
          <p:spPr bwMode="auto">
            <a:xfrm>
              <a:off x="9570308" y="1873758"/>
              <a:ext cx="830328" cy="1067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92445A-C6C7-44C5-A8AD-580F79EBACAA}"/>
                </a:ext>
              </a:extLst>
            </p:cNvPr>
            <p:cNvCxnSpPr/>
            <p:nvPr/>
          </p:nvCxnSpPr>
          <p:spPr bwMode="auto">
            <a:xfrm>
              <a:off x="9570308" y="1521539"/>
              <a:ext cx="830328" cy="1067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41" name="Content Placeholder 4">
            <a:extLst>
              <a:ext uri="{FF2B5EF4-FFF2-40B4-BE49-F238E27FC236}">
                <a16:creationId xmlns:a16="http://schemas.microsoft.com/office/drawing/2014/main" id="{6FB79071-FF8D-4C18-A463-E4F18E134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" y="527469"/>
            <a:ext cx="1231895" cy="394745"/>
          </a:xfrm>
        </p:spPr>
      </p:pic>
      <p:sp>
        <p:nvSpPr>
          <p:cNvPr id="1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4184 0.026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4184 0.02615 L 0.44653 0.0571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155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53 0.05717 L 0.8349 0.39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16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a time restriction is issued on a climb or descent:</a:t>
            </a:r>
          </a:p>
          <a:p>
            <a:pPr lvl="1"/>
            <a:r>
              <a:rPr lang="en-US" dirty="0"/>
              <a:t>Reference the UTC clock reading with a time check</a:t>
            </a:r>
          </a:p>
          <a:p>
            <a:pPr lvl="1"/>
            <a:r>
              <a:rPr lang="en-US" dirty="0"/>
              <a:t>If issued through an authorized communications provider, such as Flight Service, advise the operator to issue the current time to the pilot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Climb or Descend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0580DF79-14DA-4362-9161-D584E710F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90437"/>
            <a:ext cx="394232" cy="36576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5480DC8-1296-4C04-A2AF-D9CA3323D5B5}"/>
              </a:ext>
            </a:extLst>
          </p:cNvPr>
          <p:cNvGrpSpPr/>
          <p:nvPr/>
        </p:nvGrpSpPr>
        <p:grpSpPr>
          <a:xfrm>
            <a:off x="363513" y="3719446"/>
            <a:ext cx="4891817" cy="1923299"/>
            <a:chOff x="363513" y="3719446"/>
            <a:chExt cx="4891817" cy="1923299"/>
          </a:xfrm>
        </p:grpSpPr>
        <p:sp>
          <p:nvSpPr>
            <p:cNvPr id="119" name="Lightning Bolt 118">
              <a:extLst>
                <a:ext uri="{FF2B5EF4-FFF2-40B4-BE49-F238E27FC236}">
                  <a16:creationId xmlns:a16="http://schemas.microsoft.com/office/drawing/2014/main" id="{2B9ADE74-11F1-4D5B-A0E5-8E55DA53561B}"/>
                </a:ext>
              </a:extLst>
            </p:cNvPr>
            <p:cNvSpPr/>
            <p:nvPr/>
          </p:nvSpPr>
          <p:spPr bwMode="auto">
            <a:xfrm>
              <a:off x="399242" y="4883204"/>
              <a:ext cx="982884" cy="759541"/>
            </a:xfrm>
            <a:prstGeom prst="lightningBol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98C44D41-B06D-4990-95FF-56ECB48C409F}"/>
                </a:ext>
              </a:extLst>
            </p:cNvPr>
            <p:cNvSpPr/>
            <p:nvPr/>
          </p:nvSpPr>
          <p:spPr bwMode="auto">
            <a:xfrm>
              <a:off x="363513" y="3719446"/>
              <a:ext cx="4891817" cy="1277218"/>
            </a:xfrm>
            <a:prstGeom prst="roundRect">
              <a:avLst>
                <a:gd name="adj" fmla="val 12330"/>
              </a:avLst>
            </a:prstGeom>
            <a:solidFill>
              <a:schemeClr val="bg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“UNITED TEN CROSS LINCOLN AT AND MAINTAIN FLIGHT LEVEL TWO THREE ZERO”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8566304-9E08-4C3A-B8C4-06DC2E9C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Altitude Assignment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8D124-7D23-4B80-B1F8-624BBF9F2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-1" r="33937" b="31730"/>
          <a:stretch/>
        </p:blipFill>
        <p:spPr>
          <a:xfrm>
            <a:off x="5520102" y="5360095"/>
            <a:ext cx="937848" cy="616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30E92F-2745-4D4B-845D-A6456A6A2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26" y="2583374"/>
            <a:ext cx="1276597" cy="485963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6A43DA7-D2B4-4430-968C-628B3D5DE1A5}"/>
              </a:ext>
            </a:extLst>
          </p:cNvPr>
          <p:cNvSpPr txBox="1"/>
          <p:nvPr/>
        </p:nvSpPr>
        <p:spPr>
          <a:xfrm>
            <a:off x="8258175" y="2640932"/>
            <a:ext cx="885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FL240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C8613C7-7AFE-40D8-A882-A871491A21E4}"/>
              </a:ext>
            </a:extLst>
          </p:cNvPr>
          <p:cNvSpPr txBox="1"/>
          <p:nvPr/>
        </p:nvSpPr>
        <p:spPr>
          <a:xfrm>
            <a:off x="5439873" y="4685102"/>
            <a:ext cx="10983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LNK</a:t>
            </a:r>
          </a:p>
          <a:p>
            <a:pPr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VORTAC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5D4C07-9B78-4081-B5D8-ACB13F2014C9}"/>
              </a:ext>
            </a:extLst>
          </p:cNvPr>
          <p:cNvCxnSpPr/>
          <p:nvPr/>
        </p:nvCxnSpPr>
        <p:spPr bwMode="auto">
          <a:xfrm>
            <a:off x="2230674" y="1569986"/>
            <a:ext cx="3762016" cy="1859014"/>
          </a:xfrm>
          <a:prstGeom prst="line">
            <a:avLst/>
          </a:prstGeom>
          <a:noFill/>
          <a:ln w="412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5DD5883-41CE-42EC-82A5-337599078235}"/>
              </a:ext>
            </a:extLst>
          </p:cNvPr>
          <p:cNvCxnSpPr/>
          <p:nvPr/>
        </p:nvCxnSpPr>
        <p:spPr bwMode="auto">
          <a:xfrm flipH="1">
            <a:off x="5985363" y="3432235"/>
            <a:ext cx="2915750" cy="0"/>
          </a:xfrm>
          <a:prstGeom prst="line">
            <a:avLst/>
          </a:prstGeom>
          <a:noFill/>
          <a:ln w="41275" cap="flat" cmpd="sng" algn="ctr">
            <a:solidFill>
              <a:schemeClr val="bg2"/>
            </a:solidFill>
            <a:prstDash val="sysDot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6043ED0-4132-4730-B28B-51F91D1C5A5A}"/>
              </a:ext>
            </a:extLst>
          </p:cNvPr>
          <p:cNvSpPr txBox="1"/>
          <p:nvPr/>
        </p:nvSpPr>
        <p:spPr>
          <a:xfrm>
            <a:off x="1412517" y="1055431"/>
            <a:ext cx="885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FL290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DCE46E1-6005-40B4-AA04-1A01867C276D}"/>
              </a:ext>
            </a:extLst>
          </p:cNvPr>
          <p:cNvCxnSpPr/>
          <p:nvPr/>
        </p:nvCxnSpPr>
        <p:spPr bwMode="auto">
          <a:xfrm>
            <a:off x="2366339" y="1492420"/>
            <a:ext cx="5423324" cy="695303"/>
          </a:xfrm>
          <a:prstGeom prst="line">
            <a:avLst/>
          </a:prstGeom>
          <a:noFill/>
          <a:ln w="41275" cap="flat" cmpd="sng" algn="ctr">
            <a:solidFill>
              <a:schemeClr val="bg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CB869B4F-7713-418A-B020-CD724D19FD1E}"/>
              </a:ext>
            </a:extLst>
          </p:cNvPr>
          <p:cNvSpPr txBox="1"/>
          <p:nvPr/>
        </p:nvSpPr>
        <p:spPr>
          <a:xfrm>
            <a:off x="5549777" y="3429000"/>
            <a:ext cx="885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FL230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6167CAC-6C69-4747-906E-D69B30ED64E9}"/>
              </a:ext>
            </a:extLst>
          </p:cNvPr>
          <p:cNvSpPr txBox="1"/>
          <p:nvPr/>
        </p:nvSpPr>
        <p:spPr>
          <a:xfrm>
            <a:off x="5557104" y="1966817"/>
            <a:ext cx="885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FL250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BE83CC74-DA85-49FA-8460-31443B0799F6}"/>
              </a:ext>
            </a:extLst>
          </p:cNvPr>
          <p:cNvSpPr/>
          <p:nvPr/>
        </p:nvSpPr>
        <p:spPr bwMode="auto">
          <a:xfrm>
            <a:off x="102394" y="1966817"/>
            <a:ext cx="3125925" cy="1328023"/>
          </a:xfrm>
          <a:prstGeom prst="wedgeRoundRectCallout">
            <a:avLst>
              <a:gd name="adj1" fmla="val -1603"/>
              <a:gd name="adj2" fmla="val -73023"/>
              <a:gd name="adj3" fmla="val 16667"/>
            </a:avLst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“UNITED TEN CAN’T MAKE THAT RESTRICTION”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07C4344-8C97-454A-8504-B33F720C1259}"/>
              </a:ext>
            </a:extLst>
          </p:cNvPr>
          <p:cNvGrpSpPr/>
          <p:nvPr/>
        </p:nvGrpSpPr>
        <p:grpSpPr>
          <a:xfrm>
            <a:off x="372470" y="3717129"/>
            <a:ext cx="4891817" cy="1923299"/>
            <a:chOff x="363513" y="3719446"/>
            <a:chExt cx="4891817" cy="1923299"/>
          </a:xfrm>
        </p:grpSpPr>
        <p:sp>
          <p:nvSpPr>
            <p:cNvPr id="157" name="Lightning Bolt 156">
              <a:extLst>
                <a:ext uri="{FF2B5EF4-FFF2-40B4-BE49-F238E27FC236}">
                  <a16:creationId xmlns:a16="http://schemas.microsoft.com/office/drawing/2014/main" id="{E8EFC350-3886-400D-B82C-9D0C63DA6CE8}"/>
                </a:ext>
              </a:extLst>
            </p:cNvPr>
            <p:cNvSpPr/>
            <p:nvPr/>
          </p:nvSpPr>
          <p:spPr bwMode="auto">
            <a:xfrm>
              <a:off x="399242" y="4883204"/>
              <a:ext cx="982884" cy="759541"/>
            </a:xfrm>
            <a:prstGeom prst="lightningBol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6BC4F937-D5B5-49F9-87B6-312F22678AAF}"/>
                </a:ext>
              </a:extLst>
            </p:cNvPr>
            <p:cNvSpPr/>
            <p:nvPr/>
          </p:nvSpPr>
          <p:spPr bwMode="auto">
            <a:xfrm>
              <a:off x="363513" y="3719446"/>
              <a:ext cx="4891817" cy="1277218"/>
            </a:xfrm>
            <a:prstGeom prst="roundRect">
              <a:avLst>
                <a:gd name="adj" fmla="val 12330"/>
              </a:avLst>
            </a:prstGeom>
            <a:solidFill>
              <a:schemeClr val="bg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“UNITED TEN DESCEND AND  MAINTAIN FLIGHT LEVEL TWO FIVE ZERO”</a:t>
              </a:r>
            </a:p>
          </p:txBody>
        </p:sp>
      </p:grpSp>
      <p:sp>
        <p:nvSpPr>
          <p:cNvPr id="159" name="Speech Bubble: Rectangle with Corners Rounded 158">
            <a:extLst>
              <a:ext uri="{FF2B5EF4-FFF2-40B4-BE49-F238E27FC236}">
                <a16:creationId xmlns:a16="http://schemas.microsoft.com/office/drawing/2014/main" id="{7EC4F299-AED6-46A2-B1FF-3B19F731932D}"/>
              </a:ext>
            </a:extLst>
          </p:cNvPr>
          <p:cNvSpPr/>
          <p:nvPr/>
        </p:nvSpPr>
        <p:spPr bwMode="auto">
          <a:xfrm>
            <a:off x="102394" y="1992275"/>
            <a:ext cx="3881778" cy="1275617"/>
          </a:xfrm>
          <a:prstGeom prst="wedgeRoundRectCallout">
            <a:avLst>
              <a:gd name="adj1" fmla="val -6314"/>
              <a:gd name="adj2" fmla="val -77119"/>
              <a:gd name="adj3" fmla="val 16667"/>
            </a:avLst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“UNITED TEN DESCEND AND MAINTAIN FIGHT LEVEL TWO FIVE ZERO”</a:t>
            </a:r>
          </a:p>
        </p:txBody>
      </p:sp>
      <p:pic>
        <p:nvPicPr>
          <p:cNvPr id="141" name="Content Placeholder 4">
            <a:extLst>
              <a:ext uri="{FF2B5EF4-FFF2-40B4-BE49-F238E27FC236}">
                <a16:creationId xmlns:a16="http://schemas.microsoft.com/office/drawing/2014/main" id="{6FB79071-FF8D-4C18-A463-E4F18E134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1" y="1177665"/>
            <a:ext cx="1330504" cy="426343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8735689-B6F2-449B-AE10-BF50B71C23A6}"/>
              </a:ext>
            </a:extLst>
          </p:cNvPr>
          <p:cNvSpPr txBox="1"/>
          <p:nvPr/>
        </p:nvSpPr>
        <p:spPr>
          <a:xfrm>
            <a:off x="8258175" y="2050174"/>
            <a:ext cx="8858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FL250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22222E-6 L 0.62153 0.1101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5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53" grpId="0"/>
      <p:bldP spid="153" grpId="1"/>
      <p:bldP spid="154" grpId="0"/>
      <p:bldP spid="154" grpId="1"/>
      <p:bldP spid="47" grpId="0" animBg="1"/>
      <p:bldP spid="47" grpId="1" animBg="1"/>
      <p:bldP spid="159" grpId="0" animBg="1"/>
      <p:bldP spid="159" grpId="1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Procedures for issuing altimeter settings</a:t>
            </a:r>
          </a:p>
          <a:p>
            <a:r>
              <a:rPr lang="en-US" dirty="0"/>
              <a:t>Requirements for altitude assignments</a:t>
            </a:r>
          </a:p>
          <a:p>
            <a:r>
              <a:rPr lang="en-US" dirty="0"/>
              <a:t>Phraseology for altitude assignments</a:t>
            </a:r>
          </a:p>
          <a:p>
            <a:r>
              <a:rPr lang="en-US" dirty="0"/>
              <a:t>Requirements for </a:t>
            </a:r>
            <a:r>
              <a:rPr lang="en-US" dirty="0" smtClean="0"/>
              <a:t>minimum </a:t>
            </a:r>
            <a:r>
              <a:rPr lang="en-US" dirty="0"/>
              <a:t>altitudes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htning Bolt 118">
            <a:extLst>
              <a:ext uri="{FF2B5EF4-FFF2-40B4-BE49-F238E27FC236}">
                <a16:creationId xmlns:a16="http://schemas.microsoft.com/office/drawing/2014/main" id="{2B9ADE74-11F1-4D5B-A0E5-8E55DA53561B}"/>
              </a:ext>
            </a:extLst>
          </p:cNvPr>
          <p:cNvSpPr/>
          <p:nvPr/>
        </p:nvSpPr>
        <p:spPr bwMode="auto">
          <a:xfrm>
            <a:off x="7997300" y="3871703"/>
            <a:ext cx="982884" cy="759541"/>
          </a:xfrm>
          <a:prstGeom prst="lightningBolt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98C44D41-B06D-4990-95FF-56ECB48C409F}"/>
              </a:ext>
            </a:extLst>
          </p:cNvPr>
          <p:cNvSpPr/>
          <p:nvPr/>
        </p:nvSpPr>
        <p:spPr bwMode="auto">
          <a:xfrm>
            <a:off x="5339006" y="3140302"/>
            <a:ext cx="3562107" cy="890223"/>
          </a:xfrm>
          <a:prstGeom prst="roundRect">
            <a:avLst>
              <a:gd name="adj" fmla="val 12330"/>
            </a:avLst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“…EXPECT HIGHER IN TWO ZERO MILES”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566304-9E08-4C3A-B8C4-06DC2E9C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Altitude Change </a:t>
            </a: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5D4C07-9B78-4081-B5D8-ACB13F2014C9}"/>
              </a:ext>
            </a:extLst>
          </p:cNvPr>
          <p:cNvCxnSpPr/>
          <p:nvPr/>
        </p:nvCxnSpPr>
        <p:spPr bwMode="auto">
          <a:xfrm>
            <a:off x="2516056" y="2685948"/>
            <a:ext cx="3292562" cy="0"/>
          </a:xfrm>
          <a:prstGeom prst="line">
            <a:avLst/>
          </a:prstGeom>
          <a:noFill/>
          <a:ln w="412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6043ED0-4132-4730-B28B-51F91D1C5A5A}"/>
              </a:ext>
            </a:extLst>
          </p:cNvPr>
          <p:cNvSpPr txBox="1"/>
          <p:nvPr/>
        </p:nvSpPr>
        <p:spPr>
          <a:xfrm>
            <a:off x="212948" y="2412723"/>
            <a:ext cx="11855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17,000’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1" name="Content Placeholder 4">
            <a:extLst>
              <a:ext uri="{FF2B5EF4-FFF2-40B4-BE49-F238E27FC236}">
                <a16:creationId xmlns:a16="http://schemas.microsoft.com/office/drawing/2014/main" id="{6FB79071-FF8D-4C18-A463-E4F18E134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5" y="2355712"/>
            <a:ext cx="1330504" cy="42634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DD182A-7B65-4C7E-98B5-F73091381022}"/>
              </a:ext>
            </a:extLst>
          </p:cNvPr>
          <p:cNvSpPr/>
          <p:nvPr/>
        </p:nvSpPr>
        <p:spPr bwMode="auto">
          <a:xfrm>
            <a:off x="0" y="1079863"/>
            <a:ext cx="5808618" cy="912411"/>
          </a:xfrm>
          <a:prstGeom prst="rect">
            <a:avLst/>
          </a:prstGeom>
          <a:solidFill>
            <a:srgbClr val="DE3A00">
              <a:alpha val="4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4676E-E47D-4768-8507-95C99AC7E295}"/>
              </a:ext>
            </a:extLst>
          </p:cNvPr>
          <p:cNvCxnSpPr/>
          <p:nvPr/>
        </p:nvCxnSpPr>
        <p:spPr bwMode="auto">
          <a:xfrm>
            <a:off x="0" y="1992274"/>
            <a:ext cx="5808618" cy="0"/>
          </a:xfrm>
          <a:prstGeom prst="line">
            <a:avLst/>
          </a:prstGeom>
          <a:noFill/>
          <a:ln w="50800" cap="flat" cmpd="sng" algn="ctr">
            <a:solidFill>
              <a:srgbClr val="FF3A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A49C8B-B423-4CF8-9D8D-7B2F721B9277}"/>
              </a:ext>
            </a:extLst>
          </p:cNvPr>
          <p:cNvCxnSpPr/>
          <p:nvPr/>
        </p:nvCxnSpPr>
        <p:spPr bwMode="auto">
          <a:xfrm flipV="1">
            <a:off x="5808618" y="1079863"/>
            <a:ext cx="0" cy="912411"/>
          </a:xfrm>
          <a:prstGeom prst="line">
            <a:avLst/>
          </a:prstGeom>
          <a:noFill/>
          <a:ln w="50800" cap="flat" cmpd="sng" algn="ctr">
            <a:solidFill>
              <a:srgbClr val="FF3A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F2F5E8-ED73-42F2-9C81-932BAD9799A5}"/>
              </a:ext>
            </a:extLst>
          </p:cNvPr>
          <p:cNvSpPr txBox="1"/>
          <p:nvPr/>
        </p:nvSpPr>
        <p:spPr>
          <a:xfrm>
            <a:off x="722091" y="1349414"/>
            <a:ext cx="358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Active SAA </a:t>
            </a:r>
            <a:r>
              <a:rPr lang="en-US" sz="2000" b="1" dirty="0">
                <a:latin typeface="Consolas" panose="020B0609020204030204" pitchFamily="49" charset="0"/>
              </a:rPr>
              <a:t>FL180</a:t>
            </a:r>
            <a:r>
              <a:rPr lang="en-US" sz="1800" b="1" dirty="0"/>
              <a:t> and above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0F0C9C-EBDB-4CFB-A924-9E49434B85E1}"/>
              </a:ext>
            </a:extLst>
          </p:cNvPr>
          <p:cNvCxnSpPr/>
          <p:nvPr/>
        </p:nvCxnSpPr>
        <p:spPr bwMode="auto">
          <a:xfrm flipH="1">
            <a:off x="5738949" y="1184366"/>
            <a:ext cx="2960914" cy="1501583"/>
          </a:xfrm>
          <a:prstGeom prst="line">
            <a:avLst/>
          </a:prstGeom>
          <a:noFill/>
          <a:ln w="41275" cap="flat" cmpd="sng" algn="ctr">
            <a:solidFill>
              <a:schemeClr val="bg2"/>
            </a:solidFill>
            <a:prstDash val="sysDot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C2201B6-3533-4A14-91D5-59A25343DE91}"/>
              </a:ext>
            </a:extLst>
          </p:cNvPr>
          <p:cNvSpPr txBox="1">
            <a:spLocks/>
          </p:cNvSpPr>
          <p:nvPr/>
        </p:nvSpPr>
        <p:spPr bwMode="auto">
          <a:xfrm>
            <a:off x="495300" y="4030525"/>
            <a:ext cx="8050213" cy="18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 aircraft when to:</a:t>
            </a:r>
          </a:p>
          <a:p>
            <a:pPr lvl="1"/>
            <a:r>
              <a:rPr lang="en-US" dirty="0"/>
              <a:t>Expect climb/descent clearance</a:t>
            </a:r>
          </a:p>
          <a:p>
            <a:pPr lvl="1"/>
            <a:r>
              <a:rPr lang="en-US" dirty="0"/>
              <a:t>Request altitude change from another facility</a:t>
            </a:r>
          </a:p>
          <a:p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  <a:endParaRPr lang="en-U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1355787"/>
            <a:ext cx="83912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Which </a:t>
            </a:r>
            <a:r>
              <a:rPr lang="en-US" sz="2800" b="1" dirty="0"/>
              <a:t>is the phraseology for issuing more than one altitude to a single aircraft?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“MAINTAIN FIVE THOUSAND THROUGH SEVEN THOUSAND”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“MAINTAIN BLOCK TWO THOUSAND TO FIVE THOUSAND”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“MAINTAIN BLOCK SIX THOUSAND THROUGH EIGHT THOUSAND”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Request the pilot to confirm assigned altitude:</a:t>
            </a:r>
          </a:p>
          <a:p>
            <a:pPr lvl="1"/>
            <a:r>
              <a:rPr lang="en-US" dirty="0"/>
              <a:t>On initial contact</a:t>
            </a:r>
          </a:p>
          <a:p>
            <a:pPr lvl="1"/>
            <a:r>
              <a:rPr lang="en-US" dirty="0"/>
              <a:t>On each position report</a:t>
            </a:r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The pilot states the assigned altitude on initial contact</a:t>
            </a:r>
          </a:p>
          <a:p>
            <a:pPr lvl="1"/>
            <a:r>
              <a:rPr lang="en-US" dirty="0"/>
              <a:t>If assigning a new altitude to a climbing or descending aircraft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Altitude Confirmation - </a:t>
            </a:r>
            <a:r>
              <a:rPr lang="en-US" dirty="0" err="1"/>
              <a:t>Nonradar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791AC8-98CA-49CE-BD88-2773FCBAC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r="522"/>
          <a:stretch/>
        </p:blipFill>
        <p:spPr>
          <a:xfrm>
            <a:off x="0" y="3452804"/>
            <a:ext cx="9144000" cy="26057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5EC567-4707-4E14-948C-3E0713C3E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32442" r="6098" b="32069"/>
          <a:stretch/>
        </p:blipFill>
        <p:spPr>
          <a:xfrm>
            <a:off x="-108773" y="2769888"/>
            <a:ext cx="9361546" cy="733530"/>
          </a:xfrm>
          <a:prstGeom prst="rect">
            <a:avLst/>
          </a:prstGeom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344488"/>
            <a:ext cx="8571538" cy="1173162"/>
          </a:xfrm>
        </p:spPr>
        <p:txBody>
          <a:bodyPr/>
          <a:lstStyle/>
          <a:p>
            <a:pPr eaLnBrk="1" hangingPunct="1"/>
            <a:r>
              <a:rPr lang="en-US" altLang="en-US" dirty="0"/>
              <a:t>Minimum En Route IFR Altitude (MEA)</a:t>
            </a:r>
          </a:p>
        </p:txBody>
      </p:sp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0" y="4348408"/>
            <a:ext cx="102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 dirty="0"/>
              <a:t>MEA 6000</a:t>
            </a:r>
          </a:p>
        </p:txBody>
      </p:sp>
      <p:sp>
        <p:nvSpPr>
          <p:cNvPr id="47109" name="Freeform 25"/>
          <p:cNvSpPr>
            <a:spLocks/>
          </p:cNvSpPr>
          <p:nvPr/>
        </p:nvSpPr>
        <p:spPr bwMode="auto">
          <a:xfrm>
            <a:off x="-33562" y="4249392"/>
            <a:ext cx="9227384" cy="512815"/>
          </a:xfrm>
          <a:custGeom>
            <a:avLst/>
            <a:gdLst>
              <a:gd name="T0" fmla="*/ 0 w 5520"/>
              <a:gd name="T1" fmla="*/ 0 h 452"/>
              <a:gd name="T2" fmla="*/ 2147483647 w 5520"/>
              <a:gd name="T3" fmla="*/ 0 h 452"/>
              <a:gd name="T4" fmla="*/ 2147483647 w 5520"/>
              <a:gd name="T5" fmla="*/ 2147483647 h 452"/>
              <a:gd name="T6" fmla="*/ 2147483647 w 5520"/>
              <a:gd name="T7" fmla="*/ 2147483647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5520"/>
              <a:gd name="T13" fmla="*/ 0 h 452"/>
              <a:gd name="T14" fmla="*/ 5520 w 5520"/>
              <a:gd name="T15" fmla="*/ 452 h 452"/>
              <a:gd name="connsiteX0" fmla="*/ 0 w 10000"/>
              <a:gd name="connsiteY0" fmla="*/ 0 h 10000"/>
              <a:gd name="connsiteX1" fmla="*/ 603 w 10000"/>
              <a:gd name="connsiteY1" fmla="*/ 0 h 10000"/>
              <a:gd name="connsiteX2" fmla="*/ 4067 w 10000"/>
              <a:gd name="connsiteY2" fmla="*/ 1000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603 w 10000"/>
              <a:gd name="connsiteY1" fmla="*/ 0 h 10000"/>
              <a:gd name="connsiteX2" fmla="*/ 2595 w 10000"/>
              <a:gd name="connsiteY2" fmla="*/ 7147 h 10000"/>
              <a:gd name="connsiteX3" fmla="*/ 10000 w 10000"/>
              <a:gd name="connsiteY3" fmla="*/ 10000 h 10000"/>
              <a:gd name="connsiteX0" fmla="*/ 0 w 10023"/>
              <a:gd name="connsiteY0" fmla="*/ 0 h 7337"/>
              <a:gd name="connsiteX1" fmla="*/ 603 w 10023"/>
              <a:gd name="connsiteY1" fmla="*/ 0 h 7337"/>
              <a:gd name="connsiteX2" fmla="*/ 2595 w 10023"/>
              <a:gd name="connsiteY2" fmla="*/ 7147 h 7337"/>
              <a:gd name="connsiteX3" fmla="*/ 10023 w 10023"/>
              <a:gd name="connsiteY3" fmla="*/ 7337 h 7337"/>
              <a:gd name="connsiteX0" fmla="*/ 0 w 10319"/>
              <a:gd name="connsiteY0" fmla="*/ 0 h 9870"/>
              <a:gd name="connsiteX1" fmla="*/ 602 w 10319"/>
              <a:gd name="connsiteY1" fmla="*/ 0 h 9870"/>
              <a:gd name="connsiteX2" fmla="*/ 2589 w 10319"/>
              <a:gd name="connsiteY2" fmla="*/ 9741 h 9870"/>
              <a:gd name="connsiteX3" fmla="*/ 10319 w 10319"/>
              <a:gd name="connsiteY3" fmla="*/ 9870 h 9870"/>
              <a:gd name="connsiteX0" fmla="*/ 0 w 10000"/>
              <a:gd name="connsiteY0" fmla="*/ 0 h 10000"/>
              <a:gd name="connsiteX1" fmla="*/ 583 w 10000"/>
              <a:gd name="connsiteY1" fmla="*/ 0 h 10000"/>
              <a:gd name="connsiteX2" fmla="*/ 1696 w 10000"/>
              <a:gd name="connsiteY2" fmla="*/ 9869 h 10000"/>
              <a:gd name="connsiteX3" fmla="*/ 10000 w 10000"/>
              <a:gd name="connsiteY3" fmla="*/ 10000 h 10000"/>
              <a:gd name="connsiteX0" fmla="*/ 0 w 10181"/>
              <a:gd name="connsiteY0" fmla="*/ 131 h 10000"/>
              <a:gd name="connsiteX1" fmla="*/ 764 w 10181"/>
              <a:gd name="connsiteY1" fmla="*/ 0 h 10000"/>
              <a:gd name="connsiteX2" fmla="*/ 1877 w 10181"/>
              <a:gd name="connsiteY2" fmla="*/ 9869 h 10000"/>
              <a:gd name="connsiteX3" fmla="*/ 10181 w 10181"/>
              <a:gd name="connsiteY3" fmla="*/ 10000 h 10000"/>
              <a:gd name="connsiteX0" fmla="*/ 0 w 10181"/>
              <a:gd name="connsiteY0" fmla="*/ 131 h 10000"/>
              <a:gd name="connsiteX1" fmla="*/ 764 w 10181"/>
              <a:gd name="connsiteY1" fmla="*/ 0 h 10000"/>
              <a:gd name="connsiteX2" fmla="*/ 1915 w 10181"/>
              <a:gd name="connsiteY2" fmla="*/ 9869 h 10000"/>
              <a:gd name="connsiteX3" fmla="*/ 10181 w 10181"/>
              <a:gd name="connsiteY3" fmla="*/ 10000 h 10000"/>
              <a:gd name="connsiteX0" fmla="*/ 0 w 10181"/>
              <a:gd name="connsiteY0" fmla="*/ 0 h 9869"/>
              <a:gd name="connsiteX1" fmla="*/ 1028 w 10181"/>
              <a:gd name="connsiteY1" fmla="*/ 394 h 9869"/>
              <a:gd name="connsiteX2" fmla="*/ 1915 w 10181"/>
              <a:gd name="connsiteY2" fmla="*/ 9738 h 9869"/>
              <a:gd name="connsiteX3" fmla="*/ 10181 w 10181"/>
              <a:gd name="connsiteY3" fmla="*/ 9869 h 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1" h="9869">
                <a:moveTo>
                  <a:pt x="0" y="0"/>
                </a:moveTo>
                <a:lnTo>
                  <a:pt x="1028" y="394"/>
                </a:lnTo>
                <a:cubicBezTo>
                  <a:pt x="1324" y="3509"/>
                  <a:pt x="1619" y="6623"/>
                  <a:pt x="1915" y="9738"/>
                </a:cubicBezTo>
                <a:lnTo>
                  <a:pt x="10181" y="9869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26"/>
          <p:cNvSpPr>
            <a:spLocks noChangeArrowheads="1"/>
          </p:cNvSpPr>
          <p:nvPr/>
        </p:nvSpPr>
        <p:spPr bwMode="auto">
          <a:xfrm>
            <a:off x="6167746" y="4929973"/>
            <a:ext cx="102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/>
              <a:t>MEA 4000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76229-9119-4094-B771-5889DE5F38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35" l="5703" r="93516">
                        <a14:foregroundMark x1="11016" y1="45675" x2="6016" y2="48212"/>
                        <a14:foregroundMark x1="6016" y1="48212" x2="10156" y2="51326"/>
                        <a14:foregroundMark x1="6172" y1="28028" x2="5938" y2="30565"/>
                        <a14:foregroundMark x1="5859" y1="48212" x2="6016" y2="49250"/>
                        <a14:foregroundMark x1="89922" y1="46713" x2="94844" y2="43829"/>
                        <a14:foregroundMark x1="94844" y1="43829" x2="90625" y2="39216"/>
                        <a14:foregroundMark x1="90625" y1="39216" x2="89688" y2="38870"/>
                        <a14:foregroundMark x1="93516" y1="44752" x2="93438" y2="40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5578" r="3298" b="32747"/>
          <a:stretch/>
        </p:blipFill>
        <p:spPr>
          <a:xfrm rot="295020">
            <a:off x="1264115" y="4350897"/>
            <a:ext cx="950796" cy="28632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41295C-43A3-4149-B4A0-D6EF4B801FBF}"/>
              </a:ext>
            </a:extLst>
          </p:cNvPr>
          <p:cNvCxnSpPr/>
          <p:nvPr/>
        </p:nvCxnSpPr>
        <p:spPr bwMode="auto">
          <a:xfrm flipH="1">
            <a:off x="1607736" y="2406744"/>
            <a:ext cx="176998" cy="536950"/>
          </a:xfrm>
          <a:prstGeom prst="straightConnector1">
            <a:avLst/>
          </a:prstGeom>
          <a:noFill/>
          <a:ln w="38100" cap="rnd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30D93-8765-45BA-97CB-C7C179CEDC40}"/>
              </a:ext>
            </a:extLst>
          </p:cNvPr>
          <p:cNvCxnSpPr/>
          <p:nvPr/>
        </p:nvCxnSpPr>
        <p:spPr bwMode="auto">
          <a:xfrm>
            <a:off x="1784733" y="2406744"/>
            <a:ext cx="189768" cy="557887"/>
          </a:xfrm>
          <a:prstGeom prst="straightConnector1">
            <a:avLst/>
          </a:prstGeom>
          <a:noFill/>
          <a:ln w="38100" cap="rnd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60D201-3EFC-4260-9C39-8AC2070565EF}"/>
              </a:ext>
            </a:extLst>
          </p:cNvPr>
          <p:cNvSpPr txBox="1"/>
          <p:nvPr/>
        </p:nvSpPr>
        <p:spPr>
          <a:xfrm>
            <a:off x="80738" y="2030617"/>
            <a:ext cx="389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MEA changes NOT at NAVAIDs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9D53-51EE-4BF8-AE62-C5F4439D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255712"/>
          </a:xfrm>
        </p:spPr>
        <p:txBody>
          <a:bodyPr/>
          <a:lstStyle/>
          <a:p>
            <a:r>
              <a:rPr lang="en-US" dirty="0"/>
              <a:t>Global Navigation Satellite System (GNSS) MEA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C3DB-8915-4259-B963-9AA210EF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921640"/>
            <a:ext cx="8050213" cy="1543050"/>
          </a:xfrm>
        </p:spPr>
        <p:txBody>
          <a:bodyPr/>
          <a:lstStyle/>
          <a:p>
            <a:pPr marL="320040" indent="-274320"/>
            <a:r>
              <a:rPr lang="en-US" dirty="0"/>
              <a:t>Minimum IFR altitude on ATS routes which ensures GNSS reception and obstacle clearance requirements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B6727-C77F-4471-8B18-763C65CAB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11507" r="24519" b="13747"/>
          <a:stretch/>
        </p:blipFill>
        <p:spPr>
          <a:xfrm>
            <a:off x="5031265" y="2094941"/>
            <a:ext cx="2853369" cy="1497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" y="2093918"/>
            <a:ext cx="283889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DE837-951F-4A53-8BF1-054C0C648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7" b="6929"/>
          <a:stretch/>
        </p:blipFill>
        <p:spPr>
          <a:xfrm>
            <a:off x="0" y="3150649"/>
            <a:ext cx="9144000" cy="2885100"/>
          </a:xfrm>
          <a:prstGeom prst="rect">
            <a:avLst/>
          </a:prstGeom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Crossing Altitude (MCA)</a:t>
            </a: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177800" y="36496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/>
              <a:t>MEA 6000</a:t>
            </a:r>
          </a:p>
        </p:txBody>
      </p:sp>
      <p:sp>
        <p:nvSpPr>
          <p:cNvPr id="50181" name="Rectangle 23"/>
          <p:cNvSpPr>
            <a:spLocks noChangeArrowheads="1"/>
          </p:cNvSpPr>
          <p:nvPr/>
        </p:nvSpPr>
        <p:spPr bwMode="auto">
          <a:xfrm>
            <a:off x="7140575" y="4137025"/>
            <a:ext cx="1023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/>
              <a:t>V113</a:t>
            </a:r>
          </a:p>
          <a:p>
            <a:r>
              <a:rPr lang="en-US" altLang="en-US" sz="1400" b="1"/>
              <a:t>MEA 4500</a:t>
            </a:r>
          </a:p>
        </p:txBody>
      </p:sp>
      <p:sp>
        <p:nvSpPr>
          <p:cNvPr id="50182" name="Rectangle 260"/>
          <p:cNvSpPr>
            <a:spLocks noChangeArrowheads="1"/>
          </p:cNvSpPr>
          <p:nvPr/>
        </p:nvSpPr>
        <p:spPr bwMode="auto">
          <a:xfrm>
            <a:off x="2414588" y="3733800"/>
            <a:ext cx="1054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/>
              <a:t>V113 MCA</a:t>
            </a:r>
          </a:p>
          <a:p>
            <a:r>
              <a:rPr lang="en-US" altLang="en-US" sz="1400" b="1"/>
              <a:t>6000  NW</a:t>
            </a:r>
          </a:p>
        </p:txBody>
      </p:sp>
      <p:sp>
        <p:nvSpPr>
          <p:cNvPr id="50183" name="Line 250"/>
          <p:cNvSpPr>
            <a:spLocks noChangeShapeType="1"/>
          </p:cNvSpPr>
          <p:nvPr/>
        </p:nvSpPr>
        <p:spPr bwMode="auto">
          <a:xfrm>
            <a:off x="-105965" y="3644520"/>
            <a:ext cx="3348830" cy="39150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251"/>
          <p:cNvSpPr>
            <a:spLocks noChangeShapeType="1"/>
          </p:cNvSpPr>
          <p:nvPr/>
        </p:nvSpPr>
        <p:spPr bwMode="auto">
          <a:xfrm flipH="1" flipV="1">
            <a:off x="3267074" y="3674340"/>
            <a:ext cx="2093913" cy="719703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9"/>
          <p:cNvGrpSpPr>
            <a:grpSpLocks/>
          </p:cNvGrpSpPr>
          <p:nvPr/>
        </p:nvGrpSpPr>
        <p:grpSpPr bwMode="auto">
          <a:xfrm>
            <a:off x="3130550" y="3222625"/>
            <a:ext cx="271463" cy="495300"/>
            <a:chOff x="1980" y="2115"/>
            <a:chExt cx="171" cy="312"/>
          </a:xfrm>
        </p:grpSpPr>
        <p:sp>
          <p:nvSpPr>
            <p:cNvPr id="50189" name="Rectangle 263"/>
            <p:cNvSpPr>
              <a:spLocks noChangeArrowheads="1"/>
            </p:cNvSpPr>
            <p:nvPr/>
          </p:nvSpPr>
          <p:spPr bwMode="auto">
            <a:xfrm rot="3475034">
              <a:off x="1969" y="2126"/>
              <a:ext cx="90" cy="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en-US" altLang="en-US"/>
            </a:p>
          </p:txBody>
        </p:sp>
        <p:sp>
          <p:nvSpPr>
            <p:cNvPr id="50190" name="Line 266"/>
            <p:cNvSpPr>
              <a:spLocks noChangeShapeType="1"/>
            </p:cNvSpPr>
            <p:nvPr/>
          </p:nvSpPr>
          <p:spPr bwMode="auto">
            <a:xfrm>
              <a:off x="1994" y="2193"/>
              <a:ext cx="72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AutoShape 262"/>
            <p:cNvSpPr>
              <a:spLocks noChangeArrowheads="1"/>
            </p:cNvSpPr>
            <p:nvPr/>
          </p:nvSpPr>
          <p:spPr bwMode="auto">
            <a:xfrm>
              <a:off x="1999" y="2241"/>
              <a:ext cx="152" cy="18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en-US" altLang="en-US"/>
            </a:p>
          </p:txBody>
        </p:sp>
        <p:sp>
          <p:nvSpPr>
            <p:cNvPr id="50192" name="Rectangle 267"/>
            <p:cNvSpPr>
              <a:spLocks noChangeArrowheads="1"/>
            </p:cNvSpPr>
            <p:nvPr/>
          </p:nvSpPr>
          <p:spPr bwMode="auto">
            <a:xfrm rot="-1564661">
              <a:off x="1986" y="2116"/>
              <a:ext cx="49" cy="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</p:grpSp>
      <p:sp>
        <p:nvSpPr>
          <p:cNvPr id="50187" name="Line 253"/>
          <p:cNvSpPr>
            <a:spLocks noChangeShapeType="1"/>
          </p:cNvSpPr>
          <p:nvPr/>
        </p:nvSpPr>
        <p:spPr bwMode="auto">
          <a:xfrm>
            <a:off x="5360986" y="4394043"/>
            <a:ext cx="3624263" cy="157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1EF28-01D1-4FA9-BDD1-149A4A6229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11997" r="5140" b="34380"/>
          <a:stretch/>
        </p:blipFill>
        <p:spPr>
          <a:xfrm>
            <a:off x="0" y="1608736"/>
            <a:ext cx="9144000" cy="1543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F8988-9C28-450D-92A6-A310E18BB4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3" b="89913" l="4688" r="94727">
                        <a14:foregroundMark x1="93856" y1="35279" x2="94727" y2="31507"/>
                        <a14:foregroundMark x1="90039" y1="51806" x2="90413" y2="50185"/>
                        <a14:foregroundMark x1="94727" y1="31507" x2="93874" y2="31343"/>
                        <a14:foregroundMark x1="10254" y1="44832" x2="7465" y2="45705"/>
                        <a14:foregroundMark x1="9520" y1="52737" x2="10059" y2="53425"/>
                        <a14:foregroundMark x1="30566" y1="33001" x2="37988" y2="31258"/>
                        <a14:backgroundMark x1="30176" y1="33250" x2="30531" y2="33079"/>
                        <a14:backgroundMark x1="38165" y1="30862" x2="38770" y2="30884"/>
                        <a14:backgroundMark x1="93457" y1="30386" x2="87988" y2="28767"/>
                        <a14:backgroundMark x1="87988" y1="28767" x2="84961" y2="32005"/>
                        <a14:backgroundMark x1="91602" y1="50311" x2="91504" y2="43337"/>
                        <a14:backgroundMark x1="91504" y1="43337" x2="94922" y2="31756"/>
                        <a14:backgroundMark x1="91211" y1="50062" x2="90820" y2="47073"/>
                        <a14:backgroundMark x1="90527" y1="48070" x2="91016" y2="49938"/>
                        <a14:backgroundMark x1="91309" y1="47073" x2="91016" y2="48568"/>
                        <a14:backgroundMark x1="91602" y1="44707" x2="93359" y2="37858"/>
                        <a14:backgroundMark x1="93359" y1="37858" x2="93555" y2="37360"/>
                        <a14:backgroundMark x1="7129" y1="39228" x2="5664" y2="46077"/>
                        <a14:backgroundMark x1="5664" y1="46077" x2="3906" y2="46824"/>
                        <a14:backgroundMark x1="5371" y1="48443" x2="9082" y2="53176"/>
                        <a14:backgroundMark x1="7129" y1="52677" x2="6738" y2="59278"/>
                        <a14:backgroundMark x1="7715" y1="40349" x2="8496" y2="36115"/>
                        <a14:backgroundMark x1="8398" y1="35741" x2="8496" y2="4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6759" r="2442" b="31172"/>
          <a:stretch/>
        </p:blipFill>
        <p:spPr>
          <a:xfrm rot="834729">
            <a:off x="4031459" y="3877336"/>
            <a:ext cx="766754" cy="268392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01" y="282146"/>
            <a:ext cx="8472488" cy="768708"/>
          </a:xfrm>
        </p:spPr>
        <p:txBody>
          <a:bodyPr/>
          <a:lstStyle/>
          <a:p>
            <a:pPr eaLnBrk="1" hangingPunct="1"/>
            <a:r>
              <a:rPr lang="en-US" altLang="en-US" dirty="0"/>
              <a:t>MEA </a:t>
            </a:r>
            <a:r>
              <a:rPr lang="en-US" altLang="en-US" dirty="0" smtClean="0"/>
              <a:t>for </a:t>
            </a:r>
            <a:r>
              <a:rPr lang="en-US" altLang="en-US" dirty="0"/>
              <a:t>Route Segment </a:t>
            </a:r>
            <a:r>
              <a:rPr lang="en-US" altLang="en-US" dirty="0" smtClean="0"/>
              <a:t>without </a:t>
            </a:r>
            <a:r>
              <a:rPr lang="en-US" altLang="en-US" dirty="0"/>
              <a:t>MCAs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05CD7-8C5D-4F32-9A92-76F5016BF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69033" r="1142" b="1804"/>
          <a:stretch/>
        </p:blipFill>
        <p:spPr>
          <a:xfrm>
            <a:off x="0" y="4362993"/>
            <a:ext cx="9175869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A6D9B-F5F7-4AEE-859B-5C34C66DC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3693" r="1046" b="45412"/>
          <a:stretch/>
        </p:blipFill>
        <p:spPr>
          <a:xfrm>
            <a:off x="0" y="1913985"/>
            <a:ext cx="9175869" cy="1751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1F11B-2431-4F7E-B7D0-1B141B829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276">
            <a:off x="4371679" y="1975392"/>
            <a:ext cx="534494" cy="18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F4C76-6C8F-4D75-B794-AFA623D90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659">
            <a:off x="4199572" y="4653994"/>
            <a:ext cx="865460" cy="296626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D6B38C82-D6C5-4738-B800-9173422BF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817" y="2169635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 dirty="0"/>
              <a:t>MEA 6000</a:t>
            </a:r>
          </a:p>
        </p:txBody>
      </p:sp>
      <p:sp>
        <p:nvSpPr>
          <p:cNvPr id="26" name="Line 253">
            <a:extLst>
              <a:ext uri="{FF2B5EF4-FFF2-40B4-BE49-F238E27FC236}">
                <a16:creationId xmlns:a16="http://schemas.microsoft.com/office/drawing/2014/main" id="{5116CCA4-8881-4E9E-A7C1-CF2360B92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62895"/>
            <a:ext cx="5806110" cy="0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51">
            <a:extLst>
              <a:ext uri="{FF2B5EF4-FFF2-40B4-BE49-F238E27FC236}">
                <a16:creationId xmlns:a16="http://schemas.microsoft.com/office/drawing/2014/main" id="{AF828AD5-82D9-4576-B320-A795001E38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35512" y="4658703"/>
            <a:ext cx="717933" cy="404191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3">
            <a:extLst>
              <a:ext uri="{FF2B5EF4-FFF2-40B4-BE49-F238E27FC236}">
                <a16:creationId xmlns:a16="http://schemas.microsoft.com/office/drawing/2014/main" id="{E5F6720A-584C-48E2-85FB-DEC372670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-1970597" y="4658704"/>
            <a:ext cx="5806110" cy="0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53">
            <a:extLst>
              <a:ext uri="{FF2B5EF4-FFF2-40B4-BE49-F238E27FC236}">
                <a16:creationId xmlns:a16="http://schemas.microsoft.com/office/drawing/2014/main" id="{3AC41A1C-DF39-453D-BB4B-537A3A3A5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-1603512" y="2190938"/>
            <a:ext cx="5806110" cy="0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51">
            <a:extLst>
              <a:ext uri="{FF2B5EF4-FFF2-40B4-BE49-F238E27FC236}">
                <a16:creationId xmlns:a16="http://schemas.microsoft.com/office/drawing/2014/main" id="{0D75C948-248B-477C-89F9-5588F79BA8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02597" y="2198325"/>
            <a:ext cx="714692" cy="348053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53">
            <a:extLst>
              <a:ext uri="{FF2B5EF4-FFF2-40B4-BE49-F238E27FC236}">
                <a16:creationId xmlns:a16="http://schemas.microsoft.com/office/drawing/2014/main" id="{0E5BA536-9572-4002-86F9-7D1F81299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7290" y="2546378"/>
            <a:ext cx="5806110" cy="0"/>
          </a:xfrm>
          <a:prstGeom prst="line">
            <a:avLst/>
          </a:prstGeom>
          <a:noFill/>
          <a:ln w="28575" cap="rnd">
            <a:solidFill>
              <a:srgbClr val="192F69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98E225B-78B2-460A-86EB-C27EB710D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29976" r="13392" b="24656"/>
          <a:stretch/>
        </p:blipFill>
        <p:spPr>
          <a:xfrm>
            <a:off x="-15935" y="3683864"/>
            <a:ext cx="9175869" cy="71883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FFAF2E-2D7B-434A-A610-B02ADEE931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0" t="34288" r="18275" b="28373"/>
          <a:stretch/>
        </p:blipFill>
        <p:spPr>
          <a:xfrm>
            <a:off x="17006" y="1179553"/>
            <a:ext cx="9191804" cy="734078"/>
          </a:xfrm>
          <a:prstGeom prst="rect">
            <a:avLst/>
          </a:prstGeom>
        </p:spPr>
      </p:pic>
      <p:sp>
        <p:nvSpPr>
          <p:cNvPr id="43" name="Rectangle 8">
            <a:extLst>
              <a:ext uri="{FF2B5EF4-FFF2-40B4-BE49-F238E27FC236}">
                <a16:creationId xmlns:a16="http://schemas.microsoft.com/office/drawing/2014/main" id="{2E099202-7892-43E2-BA9E-1DC337497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52" y="2509724"/>
            <a:ext cx="102566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 dirty="0"/>
              <a:t>MEA 4000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173F9667-68E1-4209-ABFC-FF95194C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54" y="4688945"/>
            <a:ext cx="112505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 dirty="0"/>
              <a:t>MEA 10000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D6DB1922-ED86-40B4-B36F-C08A0E194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373" y="5087360"/>
            <a:ext cx="102566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 dirty="0"/>
              <a:t>MEA 8000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tial Circle 4">
            <a:extLst>
              <a:ext uri="{FF2B5EF4-FFF2-40B4-BE49-F238E27FC236}">
                <a16:creationId xmlns:a16="http://schemas.microsoft.com/office/drawing/2014/main" id="{61A3DE70-AF09-4303-9FEA-5F8062BA536D}"/>
              </a:ext>
            </a:extLst>
          </p:cNvPr>
          <p:cNvSpPr/>
          <p:nvPr/>
        </p:nvSpPr>
        <p:spPr bwMode="auto">
          <a:xfrm>
            <a:off x="-10826709" y="-3386021"/>
            <a:ext cx="23039497" cy="17314874"/>
          </a:xfrm>
          <a:prstGeom prst="pie">
            <a:avLst>
              <a:gd name="adj1" fmla="val 10795312"/>
              <a:gd name="adj2" fmla="val 20768030"/>
            </a:avLst>
          </a:prstGeom>
          <a:gradFill flip="none" rotWithShape="1">
            <a:gsLst>
              <a:gs pos="0">
                <a:srgbClr val="FFFF99">
                  <a:alpha val="4706"/>
                </a:srgbClr>
              </a:gs>
              <a:gs pos="38000">
                <a:srgbClr val="FFFF99">
                  <a:alpha val="15000"/>
                </a:srgbClr>
              </a:gs>
              <a:gs pos="56000">
                <a:srgbClr val="FFFF99">
                  <a:alpha val="25000"/>
                </a:srgbClr>
              </a:gs>
              <a:gs pos="100000">
                <a:srgbClr val="FFFF99">
                  <a:alpha val="80000"/>
                </a:srgbClr>
              </a:gs>
            </a:gsLst>
            <a:lin ang="5400000" scaled="1"/>
            <a:tileRect/>
          </a:gra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43E91B-E154-40FB-AA5E-31E0AB063AFD}"/>
              </a:ext>
            </a:extLst>
          </p:cNvPr>
          <p:cNvSpPr/>
          <p:nvPr/>
        </p:nvSpPr>
        <p:spPr bwMode="auto">
          <a:xfrm>
            <a:off x="-1" y="0"/>
            <a:ext cx="9144001" cy="245190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C1D6DE-08ED-4D69-B092-F28C8F704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27809" r="5771" b="13106"/>
          <a:stretch/>
        </p:blipFill>
        <p:spPr>
          <a:xfrm>
            <a:off x="0" y="1904886"/>
            <a:ext cx="9144000" cy="982104"/>
          </a:xfrm>
          <a:prstGeom prst="rect">
            <a:avLst/>
          </a:prstGeom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6" y="331788"/>
            <a:ext cx="8633182" cy="117922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/>
              <a:t>Minimum Obstruction Clearance Altitude (MOCA)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244B2-48D7-4DAD-BE6A-22EED181C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8" b="25284"/>
          <a:stretch/>
        </p:blipFill>
        <p:spPr>
          <a:xfrm>
            <a:off x="0" y="4874131"/>
            <a:ext cx="9144000" cy="117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11E69E-51AC-4CBC-BB59-C407C18B3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" y="5294276"/>
            <a:ext cx="545593" cy="533401"/>
          </a:xfrm>
          <a:prstGeom prst="rect">
            <a:avLst/>
          </a:prstGeom>
        </p:spPr>
      </p:pic>
      <p:sp>
        <p:nvSpPr>
          <p:cNvPr id="32" name="Line 17">
            <a:extLst>
              <a:ext uri="{FF2B5EF4-FFF2-40B4-BE49-F238E27FC236}">
                <a16:creationId xmlns:a16="http://schemas.microsoft.com/office/drawing/2014/main" id="{F4859E44-6509-4820-BD9C-462249369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562" y="4282766"/>
            <a:ext cx="8576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AAFD04CD-4AFD-40B9-A330-1B4B4251B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562" y="3157537"/>
            <a:ext cx="84654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28AF01C7-44A6-49ED-814A-EFB943DC9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388139"/>
            <a:ext cx="9874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/>
              <a:t>MOCA 2800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8EFD517B-31DE-4FA2-B438-46118531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3216275"/>
            <a:ext cx="8397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400" b="1" dirty="0"/>
              <a:t>MEA 5500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670DF67B-5758-4F18-925D-5A3E86A8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136" y="3469299"/>
            <a:ext cx="12806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22 NM</a:t>
            </a:r>
          </a:p>
        </p:txBody>
      </p:sp>
      <p:sp>
        <p:nvSpPr>
          <p:cNvPr id="38" name="AutoShape 25">
            <a:extLst>
              <a:ext uri="{FF2B5EF4-FFF2-40B4-BE49-F238E27FC236}">
                <a16:creationId xmlns:a16="http://schemas.microsoft.com/office/drawing/2014/main" id="{FCD2E283-12DE-4ECB-87C6-10BD0AC288D6}"/>
              </a:ext>
            </a:extLst>
          </p:cNvPr>
          <p:cNvSpPr>
            <a:spLocks/>
          </p:cNvSpPr>
          <p:nvPr/>
        </p:nvSpPr>
        <p:spPr bwMode="auto">
          <a:xfrm rot="-5400000">
            <a:off x="2386938" y="2169277"/>
            <a:ext cx="381000" cy="3768793"/>
          </a:xfrm>
          <a:prstGeom prst="rightBrace">
            <a:avLst>
              <a:gd name="adj1" fmla="val 39931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EBDB81EC-8C0B-4EED-B841-0F0D9A5D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713" y="3254073"/>
            <a:ext cx="121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Nonradar Procedures usable here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7247C48C-46A2-42C3-8B3B-96831569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291" y="4882496"/>
            <a:ext cx="2017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C00000"/>
                </a:solidFill>
              </a:rPr>
              <a:t>NAVAID reception not assured in this area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  <a:endParaRPr lang="en-U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1355787"/>
            <a:ext cx="83912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What </a:t>
            </a:r>
            <a:r>
              <a:rPr lang="en-US" sz="2800" b="1" dirty="0"/>
              <a:t>two actions must be taken when clearing an aircraft to the MOCA while using radar procedures?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Provide altitude instructions and issue alternate routing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Provide radar guidance and issue lost communication procedures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Provide traffic information and issue alternate routing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1788"/>
            <a:ext cx="8715375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Minimum Reception Altitude (MRA)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84FC26-78E2-4633-9696-C20C04026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2972" r="31044" b="29791"/>
          <a:stretch/>
        </p:blipFill>
        <p:spPr>
          <a:xfrm>
            <a:off x="1" y="1368490"/>
            <a:ext cx="9144000" cy="4632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D9845-49B7-406C-869F-EE7581F66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1" y="1727340"/>
            <a:ext cx="8641098" cy="382829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9768" y="1261872"/>
            <a:ext cx="8050213" cy="4391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 Altimeter Setting is the barometric pressure reading used to adjust a pressure altimeter for variations in existing atmospheric pressure, or to the standard altimeter setting of 29.92</a:t>
            </a:r>
          </a:p>
          <a:p>
            <a:r>
              <a:rPr lang="en-US" dirty="0"/>
              <a:t>The current setting shall be obtained from:</a:t>
            </a:r>
          </a:p>
          <a:p>
            <a:pPr lvl="1"/>
            <a:r>
              <a:rPr lang="en-US" dirty="0"/>
              <a:t>Direct reading instruments</a:t>
            </a:r>
          </a:p>
          <a:p>
            <a:pPr lvl="1"/>
            <a:r>
              <a:rPr lang="en-US" dirty="0"/>
              <a:t>Weather reporting stations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Altimeter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  <a:endParaRPr lang="en-U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1355787"/>
            <a:ext cx="83912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When </a:t>
            </a:r>
            <a:r>
              <a:rPr lang="en-US" sz="2800" b="1" dirty="0"/>
              <a:t>may an aircraft be cleared to the lower MEA along a route segment?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Prior to reaching the fix where the lower MEA applies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Within 22 NM of the NAVAID where the lower MEA applies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When the aircraft is over or past the fix where the lower MEA applies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Clear aircraft at or above the Minimum Safe Altitude (MSA) for IFR operations prescribed by CFR 91.177</a:t>
            </a:r>
          </a:p>
          <a:p>
            <a:pPr lvl="1"/>
            <a:r>
              <a:rPr lang="en-US" dirty="0"/>
              <a:t>Mountainous areas</a:t>
            </a:r>
          </a:p>
          <a:p>
            <a:pPr lvl="2"/>
            <a:r>
              <a:rPr lang="en-US" dirty="0"/>
              <a:t>2,000’ above the highest obstacle within a horizontal distance of 4 NM from the course being flown</a:t>
            </a:r>
          </a:p>
          <a:p>
            <a:pPr lvl="1"/>
            <a:r>
              <a:rPr lang="en-US" dirty="0"/>
              <a:t>Any other areas</a:t>
            </a:r>
          </a:p>
          <a:p>
            <a:pPr lvl="2"/>
            <a:r>
              <a:rPr lang="en-US" dirty="0"/>
              <a:t>1,000’ above the highest obstacle within a horizontal distance of 4 NM from the course being flown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MEA Established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  <a:endParaRPr lang="en-U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1355787"/>
            <a:ext cx="83912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When </a:t>
            </a:r>
            <a:r>
              <a:rPr lang="en-US" sz="2800" b="1" dirty="0"/>
              <a:t>no MCA is established, when must an aircraft be cleared to climb to meet a higher MEA?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600" dirty="0"/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Prior to, or immediately after passing the fix where the new MEA applies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Only after crossing the fix where the new MEA applies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Only before crossing the fix where the new MEA applies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  <a:endParaRPr lang="en-US" alt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5" y="1355787"/>
            <a:ext cx="8391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When </a:t>
            </a:r>
            <a:r>
              <a:rPr lang="en-US" sz="2800" b="1" dirty="0"/>
              <a:t>no MEA is established for a route segment, how can you ensure an aircraft cleared on that route would meet obstacle clearance requirements?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1600" dirty="0"/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Clear the aircraft at or above the MSA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Clear the aircraft at or above the MCA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sz="2400" dirty="0"/>
              <a:t>Reroute the aircraft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Lesson Summary</a:t>
            </a:r>
            <a:endParaRPr lang="en-US" altLang="en-US" sz="44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95301" y="1508127"/>
            <a:ext cx="8050213" cy="439102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800" dirty="0"/>
              <a:t>This lesson covered:</a:t>
            </a:r>
          </a:p>
          <a:p>
            <a:pPr marL="64008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Arial" panose="020B0604020202020204" pitchFamily="34" charset="0"/>
              </a:rPr>
              <a:t>Procedures for issuing altimeter settings</a:t>
            </a:r>
          </a:p>
          <a:p>
            <a:pPr marL="64008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Arial" panose="020B0604020202020204" pitchFamily="34" charset="0"/>
              </a:rPr>
              <a:t>Requirements for altitude assignments</a:t>
            </a:r>
          </a:p>
          <a:p>
            <a:pPr marL="64008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Arial" panose="020B0604020202020204" pitchFamily="34" charset="0"/>
              </a:rPr>
              <a:t>Phraseology for altitude assignments</a:t>
            </a:r>
          </a:p>
          <a:p>
            <a:pPr marL="64008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Arial" panose="020B0604020202020204" pitchFamily="34" charset="0"/>
              </a:rPr>
              <a:t>Requirements for </a:t>
            </a:r>
            <a:r>
              <a:rPr lang="en-US" b="0" dirty="0" smtClean="0">
                <a:latin typeface="Arial" panose="020B0604020202020204" pitchFamily="34" charset="0"/>
              </a:rPr>
              <a:t>minimum </a:t>
            </a:r>
            <a:r>
              <a:rPr lang="en-US" b="0" dirty="0">
                <a:latin typeface="Arial" panose="020B0604020202020204" pitchFamily="34" charset="0"/>
              </a:rPr>
              <a:t>altitudes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The End</a:t>
            </a:r>
            <a:endParaRPr lang="en-US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9768" y="1118997"/>
            <a:ext cx="8050213" cy="4391025"/>
          </a:xfrm>
        </p:spPr>
        <p:txBody>
          <a:bodyPr/>
          <a:lstStyle/>
          <a:p>
            <a:r>
              <a:rPr lang="en-US" dirty="0"/>
              <a:t>Issue the current altimeter setting to:</a:t>
            </a:r>
          </a:p>
          <a:p>
            <a:pPr lvl="1"/>
            <a:r>
              <a:rPr lang="en-US" dirty="0"/>
              <a:t>All </a:t>
            </a:r>
            <a:r>
              <a:rPr lang="en-US" dirty="0" err="1"/>
              <a:t>en</a:t>
            </a:r>
            <a:r>
              <a:rPr lang="en-US" dirty="0"/>
              <a:t> route aircraft operating below FL180 at least one time while operating within your area of jurisdiction</a:t>
            </a:r>
          </a:p>
          <a:p>
            <a:pPr lvl="1"/>
            <a:r>
              <a:rPr lang="en-US" dirty="0"/>
              <a:t>Arriving aircraft approximately 50 miles from destination if airport is not served by an approach control facility </a:t>
            </a:r>
          </a:p>
          <a:p>
            <a:pPr lvl="2"/>
            <a:r>
              <a:rPr lang="en-US" dirty="0" smtClean="0"/>
              <a:t>Issue </a:t>
            </a:r>
            <a:r>
              <a:rPr lang="en-US" dirty="0"/>
              <a:t>the destination altimeter setting</a:t>
            </a:r>
          </a:p>
          <a:p>
            <a:pPr lvl="1"/>
            <a:r>
              <a:rPr lang="en-US" dirty="0"/>
              <a:t>Aircraft cleared below the lowest usable flight level</a:t>
            </a:r>
          </a:p>
          <a:p>
            <a:pPr lvl="2"/>
            <a:r>
              <a:rPr lang="en-US" dirty="0"/>
              <a:t>Issue an altimeter setting obtained from weather reporting station nearest point aircraft will descend through lowest usable flight level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Altimeter Setting Issuance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lowest usable flight level is determined by atmospheric pressure in the area of operation</a:t>
            </a:r>
          </a:p>
          <a:p>
            <a:pPr lvl="1"/>
            <a:r>
              <a:rPr lang="en-US" dirty="0"/>
              <a:t>Use the following table to determine the lowest usable flight level to clear aircraft at or above 18,000’ Mean Sea Level (MSL)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Usable Flight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90323"/>
              </p:ext>
            </p:extLst>
          </p:nvPr>
        </p:nvGraphicFramePr>
        <p:xfrm>
          <a:off x="1365316" y="4148000"/>
          <a:ext cx="64133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Altimeter Setting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Lowest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Usable Flight Level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29.92 or higher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29.91</a:t>
                      </a:r>
                      <a:r>
                        <a:rPr lang="en-US" baseline="0" dirty="0"/>
                        <a:t> to 28.92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28.91 to 27.92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9768" y="4038981"/>
            <a:ext cx="8050213" cy="2052828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Which altimeter setting should be issued?</a:t>
            </a: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Destination</a:t>
            </a: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Napa</a:t>
            </a:r>
          </a:p>
          <a:p>
            <a:pPr marL="914400" lvl="2" indent="-51435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Oakland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pic>
        <p:nvPicPr>
          <p:cNvPr id="6" name="Picture 29" descr="altimeter s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9" b="377"/>
          <a:stretch>
            <a:fillRect/>
          </a:stretch>
        </p:blipFill>
        <p:spPr bwMode="auto">
          <a:xfrm>
            <a:off x="0" y="1049338"/>
            <a:ext cx="9144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8488" y="3668713"/>
            <a:ext cx="2379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 dirty="0"/>
              <a:t>Napa Weather Station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25717" y="3668713"/>
            <a:ext cx="2612382" cy="3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 dirty="0"/>
              <a:t>Oakland Weather Station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5925" y="3668713"/>
            <a:ext cx="17653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/>
              <a:t>Destination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008063" y="2257425"/>
            <a:ext cx="69294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6"/>
          <p:cNvSpPr>
            <a:spLocks noChangeShapeType="1"/>
          </p:cNvSpPr>
          <p:nvPr/>
        </p:nvSpPr>
        <p:spPr bwMode="auto">
          <a:xfrm>
            <a:off x="1493838" y="1587500"/>
            <a:ext cx="3690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7"/>
          <p:cNvSpPr>
            <a:spLocks noChangeShapeType="1"/>
          </p:cNvSpPr>
          <p:nvPr/>
        </p:nvSpPr>
        <p:spPr bwMode="auto">
          <a:xfrm>
            <a:off x="1490663" y="1485900"/>
            <a:ext cx="0" cy="182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8"/>
          <p:cNvSpPr>
            <a:spLocks noChangeShapeType="1"/>
          </p:cNvSpPr>
          <p:nvPr/>
        </p:nvSpPr>
        <p:spPr bwMode="auto">
          <a:xfrm>
            <a:off x="5192713" y="1497013"/>
            <a:ext cx="0" cy="166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9"/>
          <p:cNvSpPr>
            <a:spLocks noChangeShapeType="1"/>
          </p:cNvSpPr>
          <p:nvPr/>
        </p:nvSpPr>
        <p:spPr bwMode="auto">
          <a:xfrm flipH="1">
            <a:off x="1771650" y="2003425"/>
            <a:ext cx="3503613" cy="1192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0"/>
          <p:cNvSpPr>
            <a:spLocks noChangeArrowheads="1"/>
          </p:cNvSpPr>
          <p:nvPr/>
        </p:nvSpPr>
        <p:spPr bwMode="auto">
          <a:xfrm>
            <a:off x="2708275" y="1438275"/>
            <a:ext cx="1198563" cy="3095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600"/>
              <a:t>100 MILES</a:t>
            </a:r>
          </a:p>
        </p:txBody>
      </p:sp>
      <p:sp>
        <p:nvSpPr>
          <p:cNvPr id="16" name="Rectangle 131"/>
          <p:cNvSpPr>
            <a:spLocks noChangeArrowheads="1"/>
          </p:cNvSpPr>
          <p:nvPr/>
        </p:nvSpPr>
        <p:spPr bwMode="auto">
          <a:xfrm>
            <a:off x="228600" y="2133600"/>
            <a:ext cx="769938" cy="3095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600"/>
              <a:t>FL180</a:t>
            </a:r>
          </a:p>
        </p:txBody>
      </p:sp>
      <p:sp>
        <p:nvSpPr>
          <p:cNvPr id="17" name="Rectangle 132"/>
          <p:cNvSpPr>
            <a:spLocks noChangeArrowheads="1"/>
          </p:cNvSpPr>
          <p:nvPr/>
        </p:nvSpPr>
        <p:spPr bwMode="auto">
          <a:xfrm>
            <a:off x="7978775" y="2125663"/>
            <a:ext cx="769938" cy="3095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600"/>
              <a:t>FL180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80DF79-14DA-4362-9161-D584E710F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90437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Below </a:t>
            </a:r>
            <a:r>
              <a:rPr lang="en-US" dirty="0" smtClean="0"/>
              <a:t>3,000’ </a:t>
            </a:r>
            <a:r>
              <a:rPr lang="en-US" dirty="0"/>
              <a:t>Above Ground Level (AGL)</a:t>
            </a:r>
          </a:p>
          <a:p>
            <a:pPr lvl="1"/>
            <a:r>
              <a:rPr lang="en-US" dirty="0" smtClean="0"/>
              <a:t>Assign </a:t>
            </a:r>
            <a:r>
              <a:rPr lang="en-US" dirty="0"/>
              <a:t>any altitude for any direction of flight</a:t>
            </a:r>
          </a:p>
          <a:p>
            <a:r>
              <a:rPr lang="en-US" dirty="0"/>
              <a:t>At and below </a:t>
            </a:r>
            <a:r>
              <a:rPr lang="en-US" dirty="0" smtClean="0"/>
              <a:t>FL410</a:t>
            </a:r>
            <a:endParaRPr lang="en-US" dirty="0"/>
          </a:p>
          <a:p>
            <a:pPr lvl="1"/>
            <a:r>
              <a:rPr lang="en-US" dirty="0"/>
              <a:t>On course of 0 through 179 degrees magnetic, use odd cardinal </a:t>
            </a:r>
            <a:r>
              <a:rPr lang="en-US" dirty="0" smtClean="0"/>
              <a:t>altitudes</a:t>
            </a:r>
          </a:p>
          <a:p>
            <a:pPr marL="411163" lvl="1" indent="0">
              <a:buNone/>
            </a:pPr>
            <a:r>
              <a:rPr lang="en-US" b="1" dirty="0" smtClean="0"/>
              <a:t>NOTE</a:t>
            </a:r>
            <a:r>
              <a:rPr lang="en-US" b="1" dirty="0"/>
              <a:t>:</a:t>
            </a:r>
            <a:r>
              <a:rPr lang="en-US" dirty="0"/>
              <a:t> Mnemonic “NEOD” - North/East Odd</a:t>
            </a:r>
          </a:p>
          <a:p>
            <a:pPr lvl="1"/>
            <a:r>
              <a:rPr lang="en-US" dirty="0"/>
              <a:t>On course of 180 through 359 degrees magnetic, use even cardinal </a:t>
            </a:r>
            <a:r>
              <a:rPr lang="en-US" dirty="0" smtClean="0"/>
              <a:t>altitudes</a:t>
            </a:r>
          </a:p>
          <a:p>
            <a:pPr marL="411480" lvl="1" indent="0">
              <a:buNone/>
            </a:pPr>
            <a:r>
              <a:rPr lang="en-US" b="1" dirty="0" smtClean="0"/>
              <a:t>NOTE</a:t>
            </a:r>
            <a:r>
              <a:rPr lang="en-US" b="1" dirty="0"/>
              <a:t>: </a:t>
            </a:r>
            <a:r>
              <a:rPr lang="en-US" dirty="0"/>
              <a:t>Mnemonic “SWEVEN” - South/West Even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Altitude for Direction of 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RVSM airspace is exclusively for RVSM capable aircraft</a:t>
            </a:r>
          </a:p>
          <a:p>
            <a:pPr lvl="1"/>
            <a:r>
              <a:rPr lang="en-US" dirty="0"/>
              <a:t>Certain approved types of non-RVSM aircraft may be accommodated workload permitting</a:t>
            </a:r>
          </a:p>
          <a:p>
            <a:r>
              <a:rPr lang="en-US" dirty="0"/>
              <a:t>Aircraft not approved for RVSM operations may transition through RVSM airspace to operate above or below it</a:t>
            </a:r>
          </a:p>
          <a:p>
            <a:r>
              <a:rPr lang="en-US" dirty="0"/>
              <a:t>Apply </a:t>
            </a:r>
            <a:r>
              <a:rPr lang="en-US" dirty="0" smtClean="0"/>
              <a:t>appropriate separation standards and remove any aircraft from RVSM airspace that advises unable RVSM due to equipment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RVSM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9768" y="1261872"/>
            <a:ext cx="8050213" cy="4391025"/>
          </a:xfrm>
        </p:spPr>
        <p:txBody>
          <a:bodyPr/>
          <a:lstStyle/>
          <a:p>
            <a:r>
              <a:rPr lang="en-US" dirty="0"/>
              <a:t>Aircraft operating VFR-On-Top (OTP) more than 3,000’ AGL, up to but not including FL180</a:t>
            </a:r>
          </a:p>
          <a:p>
            <a:pPr lvl="1"/>
            <a:r>
              <a:rPr lang="en-US" dirty="0"/>
              <a:t>On course 0 through 179 degrees magnetic:</a:t>
            </a:r>
          </a:p>
          <a:p>
            <a:pPr lvl="2"/>
            <a:r>
              <a:rPr lang="en-US" dirty="0"/>
              <a:t>Odd cardinal altitudes plus 500’</a:t>
            </a:r>
          </a:p>
          <a:p>
            <a:pPr lvl="1"/>
            <a:r>
              <a:rPr lang="en-US" dirty="0"/>
              <a:t>On course 180 through 359 degrees magnetic:</a:t>
            </a:r>
          </a:p>
          <a:p>
            <a:pPr lvl="2"/>
            <a:r>
              <a:rPr lang="en-US" dirty="0"/>
              <a:t>Even cardinal altitudes plus 500’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VFR-On-Top Altitudes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WEXTPJNUKPJZ-1215587825-11896</_dlc_DocId>
    <_dlc_DocIdUrl xmlns="4f0e10e1-3e2d-4cb5-bdd3-156dacd9dc33">
      <Url>https://ksn2.faa.gov/stt/TTPPM/ER24/_layouts/15/DocIdRedir.aspx?ID=WEXTPJNUKPJZ-1215587825-11896</Url>
      <Description>WEXTPJNUKPJZ-1215587825-11896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MzowMTowMiBQTTwvRGF0ZVRpbWU+PExhYmVsU3RyaW5nPlVucmVzdHJpY3RlZDwvTGFiZWxTdHJpbmc+PC9pdGVtPjwvbGFiZWxIaXN0b3J5Pg==</Value>
</WrappedLabelHistor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Props1.xml><?xml version="1.0" encoding="utf-8"?>
<ds:datastoreItem xmlns:ds="http://schemas.openxmlformats.org/officeDocument/2006/customXml" ds:itemID="{046916DE-013D-4894-BF96-985828AE499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f0e10e1-3e2d-4cb5-bdd3-156dacd9dc3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AAC8A2-7958-458F-AB4E-A31AD5351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e10e1-3e2d-4cb5-bdd3-156dacd9d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BF0A91-C249-4246-817A-8A77307E0DB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31371E-2F65-4755-AE0B-8900F7D1653C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16C3D69F-504B-4C39-BFB0-73BB059A9ED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F523CC8F-BD6F-466C-A53D-3D5E65B8A0A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24067</TotalTime>
  <Words>1494</Words>
  <Application>Microsoft Office PowerPoint</Application>
  <PresentationFormat>On-screen Show (4:3)</PresentationFormat>
  <Paragraphs>286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Consolas</vt:lpstr>
      <vt:lpstr>Courier New</vt:lpstr>
      <vt:lpstr>Times New Roman</vt:lpstr>
      <vt:lpstr>Wingdings</vt:lpstr>
      <vt:lpstr>4_Custom Design</vt:lpstr>
      <vt:lpstr>6_Custom Design</vt:lpstr>
      <vt:lpstr>PowerPoint Presentation</vt:lpstr>
      <vt:lpstr>PowerPoint Presentation</vt:lpstr>
      <vt:lpstr>Altimeter Settings</vt:lpstr>
      <vt:lpstr>Altimeter Setting Issuance</vt:lpstr>
      <vt:lpstr>Lowest Usable Flight Level</vt:lpstr>
      <vt:lpstr>Knowledge Check</vt:lpstr>
      <vt:lpstr>Altitude for Direction of Flight</vt:lpstr>
      <vt:lpstr>RVSM Procedures</vt:lpstr>
      <vt:lpstr>VFR-On-Top Altitudes</vt:lpstr>
      <vt:lpstr>Exceptions to Flight Direction Rule</vt:lpstr>
      <vt:lpstr>Knowledge Check</vt:lpstr>
      <vt:lpstr>Altitude Assignment Phraseology</vt:lpstr>
      <vt:lpstr>Pilot’s Discretion</vt:lpstr>
      <vt:lpstr>Block Altitudes</vt:lpstr>
      <vt:lpstr>Vertical Navigation SIDs/STARs</vt:lpstr>
      <vt:lpstr>Vertical Navigation SIDs/STARs</vt:lpstr>
      <vt:lpstr>Vertical Navigation SIDs/STARs</vt:lpstr>
      <vt:lpstr>Time to Climb or Descend</vt:lpstr>
      <vt:lpstr>Altitude Assignment </vt:lpstr>
      <vt:lpstr>Anticipated Altitude Change </vt:lpstr>
      <vt:lpstr>Knowledge Check</vt:lpstr>
      <vt:lpstr>Altitude Confirmation - Nonradar</vt:lpstr>
      <vt:lpstr>Minimum En Route IFR Altitude (MEA)</vt:lpstr>
      <vt:lpstr>Global Navigation Satellite System (GNSS) MEA</vt:lpstr>
      <vt:lpstr>Minimum Crossing Altitude (MCA)</vt:lpstr>
      <vt:lpstr>MEA for Route Segment without MCAs</vt:lpstr>
      <vt:lpstr>Minimum Obstruction Clearance Altitude (MOCA)</vt:lpstr>
      <vt:lpstr>Knowledge Check</vt:lpstr>
      <vt:lpstr>Minimum Reception Altitude (MRA)</vt:lpstr>
      <vt:lpstr>Knowledge Check</vt:lpstr>
      <vt:lpstr>No MEA Established</vt:lpstr>
      <vt:lpstr>Knowledge Check</vt:lpstr>
      <vt:lpstr>Knowledge Check</vt:lpstr>
      <vt:lpstr>Lesson Summary</vt:lpstr>
      <vt:lpstr>The End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Work, Cynthia (FAA)</cp:lastModifiedBy>
  <cp:revision>596</cp:revision>
  <dcterms:created xsi:type="dcterms:W3CDTF">2005-01-28T20:32:53Z</dcterms:created>
  <dcterms:modified xsi:type="dcterms:W3CDTF">2022-12-01T17:33:24Z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b81845a9-d962-4598-a008-0928621941da</vt:lpwstr>
  </property>
  <property fmtid="{D5CDD505-2E9C-101B-9397-08002B2CF9AE}" pid="4" name="bjSaver">
    <vt:lpwstr>nAFgvCsYDVYf5XXx5wFs3z9OzyqVTT+J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6" name="bjDocumentLabelXML-0">
    <vt:lpwstr>ames.com/2008/01/sie/internal/label"&gt;&lt;element uid="42834bfb-1ec1-4beb-bd64-eb83fb3cb3f3"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{AA31371E-2F65-4755-AE0B-8900F7D1653C}</vt:lpwstr>
  </property>
  <property fmtid="{D5CDD505-2E9C-101B-9397-08002B2CF9AE}" pid="9" name="_dlc_DocIdItemGuid">
    <vt:lpwstr>3c3f1d66-2272-48b0-b1db-c823735fb00f</vt:lpwstr>
  </property>
</Properties>
</file>