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slides/slide109.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0.xml" ContentType="application/vnd.openxmlformats-officedocument.presentationml.slide+xml"/>
  <Override PartName="/ppt/presentation.xml" ContentType="application/vnd.openxmlformats-officedocument.presentationml.presentation.main+xml"/>
  <Override PartName="/ppt/slides/slide108.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97.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04.xml" ContentType="application/vnd.openxmlformats-officedocument.presentationml.slide+xml"/>
  <Override PartName="/ppt/slides/slide96.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Slides/notesSlide41.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25.xml" ContentType="application/vnd.openxmlformats-officedocument.presentationml.notesSlide+xml"/>
  <Override PartName="/ppt/notesSlides/notesSlide21.xml" ContentType="application/vnd.openxmlformats-officedocument.presentationml.notesSlide+xml"/>
  <Override PartName="/ppt/notesSlides/notesSlide42.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88.xml" ContentType="application/vnd.openxmlformats-officedocument.presentationml.notesSlide+xml"/>
  <Override PartName="/ppt/notesSlides/notesSlide87.xml" ContentType="application/vnd.openxmlformats-officedocument.presentationml.notesSlide+xml"/>
  <Override PartName="/ppt/notesSlides/notesSlide86.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40.xml" ContentType="application/vnd.openxmlformats-officedocument.presentationml.notesSlide+xml"/>
  <Override PartName="/ppt/notesSlides/notesSlide26.xml" ContentType="application/vnd.openxmlformats-officedocument.presentationml.notesSlide+xml"/>
  <Override PartName="/ppt/notesSlides/notesSlide106.xml" ContentType="application/vnd.openxmlformats-officedocument.presentationml.notesSlide+xml"/>
  <Override PartName="/ppt/notesSlides/notesSlide105.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79.xml" ContentType="application/vnd.openxmlformats-officedocument.presentationml.notesSlide+xml"/>
  <Override PartName="/ppt/notesSlides/notesSlide78.xml" ContentType="application/vnd.openxmlformats-officedocument.presentationml.notesSlide+xml"/>
  <Override PartName="/ppt/notesSlides/notesSlide77.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39.xml" ContentType="application/vnd.openxmlformats-officedocument.presentationml.notesSlide+xml"/>
  <Override PartName="/ppt/notesSlides/notesSlide107.xml" ContentType="application/vnd.openxmlformats-officedocument.presentationml.notesSlide+xml"/>
  <Override PartName="/ppt/notesSlides/notesSlide35.xml" ContentType="application/vnd.openxmlformats-officedocument.presentationml.notesSlide+xml"/>
  <Override PartName="/ppt/notesSlides/notesSlide38.xml" ContentType="application/vnd.openxmlformats-officedocument.presentationml.notesSlide+xml"/>
  <Override PartName="/ppt/notesSlides/notesSlide34.xml" ContentType="application/vnd.openxmlformats-officedocument.presentationml.notesSlide+xml"/>
  <Override PartName="/ppt/notesSlides/notesSlide29.xml" ContentType="application/vnd.openxmlformats-officedocument.presentationml.notesSlide+xml"/>
  <Override PartName="/ppt/notesSlides/notesSlide37.xml" ContentType="application/vnd.openxmlformats-officedocument.presentationml.notesSlide+xml"/>
  <Override PartName="/ppt/notesSlides/notesSlide30.xml" ContentType="application/vnd.openxmlformats-officedocument.presentationml.notesSlide+xml"/>
  <Override PartName="/ppt/notesSlides/notesSlide36.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xml" ContentType="application/vnd.openxmlformats-officedocument.themeOverride+xml"/>
  <Override PartName="/ppt/theme/themeOverride1.xml" ContentType="application/vnd.openxmlformats-officedocument.themeOverride+xml"/>
  <Override PartName="/ppt/theme/themeOverride3.xml" ContentType="application/vnd.openxmlformats-officedocument.themeOverride+xml"/>
  <Override PartName="/ppt/commentAuthors.xml" ContentType="application/vnd.openxmlformats-officedocument.presentationml.commentAuthors+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5.xml" ContentType="application/vnd.openxmlformats-officedocument.customXmlProperties+xml"/>
  <Override PartName="/customXml/itemProps6.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6"/>
  </p:sldMasterIdLst>
  <p:notesMasterIdLst>
    <p:notesMasterId r:id="rId119"/>
  </p:notesMasterIdLst>
  <p:handoutMasterIdLst>
    <p:handoutMasterId r:id="rId120"/>
  </p:handoutMasterIdLst>
  <p:sldIdLst>
    <p:sldId id="256" r:id="rId7"/>
    <p:sldId id="268" r:id="rId8"/>
    <p:sldId id="380" r:id="rId9"/>
    <p:sldId id="394" r:id="rId10"/>
    <p:sldId id="331" r:id="rId11"/>
    <p:sldId id="431" r:id="rId12"/>
    <p:sldId id="432" r:id="rId13"/>
    <p:sldId id="534" r:id="rId14"/>
    <p:sldId id="384" r:id="rId15"/>
    <p:sldId id="385" r:id="rId16"/>
    <p:sldId id="535" r:id="rId17"/>
    <p:sldId id="536" r:id="rId18"/>
    <p:sldId id="537" r:id="rId19"/>
    <p:sldId id="538" r:id="rId20"/>
    <p:sldId id="584" r:id="rId21"/>
    <p:sldId id="340" r:id="rId22"/>
    <p:sldId id="462" r:id="rId23"/>
    <p:sldId id="461" r:id="rId24"/>
    <p:sldId id="460" r:id="rId25"/>
    <p:sldId id="464" r:id="rId26"/>
    <p:sldId id="466" r:id="rId27"/>
    <p:sldId id="599" r:id="rId28"/>
    <p:sldId id="346" r:id="rId29"/>
    <p:sldId id="588" r:id="rId30"/>
    <p:sldId id="442" r:id="rId31"/>
    <p:sldId id="433" r:id="rId32"/>
    <p:sldId id="435" r:id="rId33"/>
    <p:sldId id="492" r:id="rId34"/>
    <p:sldId id="585" r:id="rId35"/>
    <p:sldId id="591" r:id="rId36"/>
    <p:sldId id="437" r:id="rId37"/>
    <p:sldId id="544" r:id="rId38"/>
    <p:sldId id="423" r:id="rId39"/>
    <p:sldId id="351" r:id="rId40"/>
    <p:sldId id="595" r:id="rId41"/>
    <p:sldId id="579" r:id="rId42"/>
    <p:sldId id="594" r:id="rId43"/>
    <p:sldId id="558" r:id="rId44"/>
    <p:sldId id="596" r:id="rId45"/>
    <p:sldId id="593" r:id="rId46"/>
    <p:sldId id="383" r:id="rId47"/>
    <p:sldId id="344" r:id="rId48"/>
    <p:sldId id="568" r:id="rId49"/>
    <p:sldId id="539" r:id="rId50"/>
    <p:sldId id="467" r:id="rId51"/>
    <p:sldId id="543" r:id="rId52"/>
    <p:sldId id="468" r:id="rId53"/>
    <p:sldId id="469" r:id="rId54"/>
    <p:sldId id="540" r:id="rId55"/>
    <p:sldId id="470" r:id="rId56"/>
    <p:sldId id="471" r:id="rId57"/>
    <p:sldId id="472" r:id="rId58"/>
    <p:sldId id="541" r:id="rId59"/>
    <p:sldId id="473" r:id="rId60"/>
    <p:sldId id="474" r:id="rId61"/>
    <p:sldId id="261" r:id="rId62"/>
    <p:sldId id="443" r:id="rId63"/>
    <p:sldId id="453" r:id="rId64"/>
    <p:sldId id="444" r:id="rId65"/>
    <p:sldId id="454" r:id="rId66"/>
    <p:sldId id="445" r:id="rId67"/>
    <p:sldId id="455" r:id="rId68"/>
    <p:sldId id="446" r:id="rId69"/>
    <p:sldId id="456" r:id="rId70"/>
    <p:sldId id="447" r:id="rId71"/>
    <p:sldId id="457" r:id="rId72"/>
    <p:sldId id="592" r:id="rId73"/>
    <p:sldId id="475" r:id="rId74"/>
    <p:sldId id="476" r:id="rId75"/>
    <p:sldId id="505" r:id="rId76"/>
    <p:sldId id="506" r:id="rId77"/>
    <p:sldId id="507" r:id="rId78"/>
    <p:sldId id="343" r:id="rId79"/>
    <p:sldId id="478" r:id="rId80"/>
    <p:sldId id="597" r:id="rId81"/>
    <p:sldId id="479" r:id="rId82"/>
    <p:sldId id="481" r:id="rId83"/>
    <p:sldId id="482" r:id="rId84"/>
    <p:sldId id="480" r:id="rId85"/>
    <p:sldId id="545" r:id="rId86"/>
    <p:sldId id="570" r:id="rId87"/>
    <p:sldId id="565" r:id="rId88"/>
    <p:sldId id="484" r:id="rId89"/>
    <p:sldId id="508" r:id="rId90"/>
    <p:sldId id="551" r:id="rId91"/>
    <p:sldId id="509" r:id="rId92"/>
    <p:sldId id="510" r:id="rId93"/>
    <p:sldId id="511" r:id="rId94"/>
    <p:sldId id="598" r:id="rId95"/>
    <p:sldId id="533" r:id="rId96"/>
    <p:sldId id="354" r:id="rId97"/>
    <p:sldId id="355" r:id="rId98"/>
    <p:sldId id="485" r:id="rId99"/>
    <p:sldId id="356" r:id="rId100"/>
    <p:sldId id="357" r:id="rId101"/>
    <p:sldId id="566" r:id="rId102"/>
    <p:sldId id="581" r:id="rId103"/>
    <p:sldId id="528" r:id="rId104"/>
    <p:sldId id="550" r:id="rId105"/>
    <p:sldId id="516" r:id="rId106"/>
    <p:sldId id="552" r:id="rId107"/>
    <p:sldId id="517" r:id="rId108"/>
    <p:sldId id="518" r:id="rId109"/>
    <p:sldId id="521" r:id="rId110"/>
    <p:sldId id="582" r:id="rId111"/>
    <p:sldId id="370" r:id="rId112"/>
    <p:sldId id="371" r:id="rId113"/>
    <p:sldId id="372" r:id="rId114"/>
    <p:sldId id="549" r:id="rId115"/>
    <p:sldId id="554" r:id="rId116"/>
    <p:sldId id="266" r:id="rId117"/>
    <p:sldId id="263" r:id="rId1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Scott" initials="DS" lastIdx="1" clrIdx="0">
    <p:extLst>
      <p:ext uri="{19B8F6BF-5375-455C-9EA6-DF929625EA0E}">
        <p15:presenceInfo xmlns:p15="http://schemas.microsoft.com/office/powerpoint/2012/main" userId="0dba5c2a25f57a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EBEBEB"/>
    <a:srgbClr val="F1F1F1"/>
    <a:srgbClr val="F8F8F8"/>
    <a:srgbClr val="FAFAFA"/>
    <a:srgbClr val="DBDBDB"/>
    <a:srgbClr val="E2E2E2"/>
    <a:srgbClr val="E8E8E8"/>
    <a:srgbClr val="E7E7E7"/>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8" autoAdjust="0"/>
    <p:restoredTop sz="96872" autoAdjust="0"/>
  </p:normalViewPr>
  <p:slideViewPr>
    <p:cSldViewPr snapToGrid="0">
      <p:cViewPr varScale="1">
        <p:scale>
          <a:sx n="86" d="100"/>
          <a:sy n="86" d="100"/>
        </p:scale>
        <p:origin x="72" y="636"/>
      </p:cViewPr>
      <p:guideLst/>
    </p:cSldViewPr>
  </p:slideViewPr>
  <p:outlineViewPr>
    <p:cViewPr>
      <p:scale>
        <a:sx n="33" d="100"/>
        <a:sy n="33" d="100"/>
      </p:scale>
      <p:origin x="0" y="-1651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Lst>
  </p:outlineViewPr>
  <p:notesTextViewPr>
    <p:cViewPr>
      <p:scale>
        <a:sx n="3" d="2"/>
        <a:sy n="3" d="2"/>
      </p:scale>
      <p:origin x="0" y="0"/>
    </p:cViewPr>
  </p:notesTextViewPr>
  <p:sorterViewPr>
    <p:cViewPr>
      <p:scale>
        <a:sx n="160" d="100"/>
        <a:sy n="160" d="100"/>
      </p:scale>
      <p:origin x="0" y="-337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viewProps" Target="viewProps.xml"/><Relationship Id="rId5" Type="http://schemas.openxmlformats.org/officeDocument/2006/relationships/customXml" Target="../customXml/item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theme" Target="theme/theme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1.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notesMaster" Target="notesMasters/notesMaster1.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customXml" Target="../customXml/item6.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s>
</file>

<file path=ppt/_rels/viewProps.xml.rels><?xml version="1.0" encoding="UTF-8" standalone="yes"?>
<Relationships xmlns="http://schemas.openxmlformats.org/package/2006/relationships"><Relationship Id="rId26" Type="http://schemas.openxmlformats.org/officeDocument/2006/relationships/slide" Target="slides/slide27.xml"/><Relationship Id="rId21" Type="http://schemas.openxmlformats.org/officeDocument/2006/relationships/slide" Target="slides/slide22.xml"/><Relationship Id="rId42" Type="http://schemas.openxmlformats.org/officeDocument/2006/relationships/slide" Target="slides/slide43.xml"/><Relationship Id="rId47" Type="http://schemas.openxmlformats.org/officeDocument/2006/relationships/slide" Target="slides/slide48.xml"/><Relationship Id="rId63" Type="http://schemas.openxmlformats.org/officeDocument/2006/relationships/slide" Target="slides/slide64.xml"/><Relationship Id="rId68" Type="http://schemas.openxmlformats.org/officeDocument/2006/relationships/slide" Target="slides/slide69.xml"/><Relationship Id="rId84" Type="http://schemas.openxmlformats.org/officeDocument/2006/relationships/slide" Target="slides/slide86.xml"/><Relationship Id="rId89" Type="http://schemas.openxmlformats.org/officeDocument/2006/relationships/slide" Target="slides/slide91.xml"/><Relationship Id="rId7" Type="http://schemas.openxmlformats.org/officeDocument/2006/relationships/slide" Target="slides/slide8.xml"/><Relationship Id="rId71" Type="http://schemas.openxmlformats.org/officeDocument/2006/relationships/slide" Target="slides/slide72.xml"/><Relationship Id="rId92" Type="http://schemas.openxmlformats.org/officeDocument/2006/relationships/slide" Target="slides/slide94.xml"/><Relationship Id="rId2" Type="http://schemas.openxmlformats.org/officeDocument/2006/relationships/slide" Target="slides/slide3.xml"/><Relationship Id="rId16" Type="http://schemas.openxmlformats.org/officeDocument/2006/relationships/slide" Target="slides/slide17.xml"/><Relationship Id="rId29" Type="http://schemas.openxmlformats.org/officeDocument/2006/relationships/slide" Target="slides/slide30.xml"/><Relationship Id="rId107" Type="http://schemas.openxmlformats.org/officeDocument/2006/relationships/slide" Target="slides/slide110.xml"/><Relationship Id="rId11" Type="http://schemas.openxmlformats.org/officeDocument/2006/relationships/slide" Target="slides/slide12.xml"/><Relationship Id="rId24" Type="http://schemas.openxmlformats.org/officeDocument/2006/relationships/slide" Target="slides/slide25.xml"/><Relationship Id="rId32" Type="http://schemas.openxmlformats.org/officeDocument/2006/relationships/slide" Target="slides/slide33.xml"/><Relationship Id="rId37" Type="http://schemas.openxmlformats.org/officeDocument/2006/relationships/slide" Target="slides/slide38.xml"/><Relationship Id="rId40" Type="http://schemas.openxmlformats.org/officeDocument/2006/relationships/slide" Target="slides/slide41.xml"/><Relationship Id="rId45" Type="http://schemas.openxmlformats.org/officeDocument/2006/relationships/slide" Target="slides/slide46.xml"/><Relationship Id="rId53" Type="http://schemas.openxmlformats.org/officeDocument/2006/relationships/slide" Target="slides/slide54.xml"/><Relationship Id="rId58" Type="http://schemas.openxmlformats.org/officeDocument/2006/relationships/slide" Target="slides/slide59.xml"/><Relationship Id="rId66" Type="http://schemas.openxmlformats.org/officeDocument/2006/relationships/slide" Target="slides/slide67.xml"/><Relationship Id="rId74" Type="http://schemas.openxmlformats.org/officeDocument/2006/relationships/slide" Target="slides/slide75.xml"/><Relationship Id="rId79" Type="http://schemas.openxmlformats.org/officeDocument/2006/relationships/slide" Target="slides/slide80.xml"/><Relationship Id="rId87" Type="http://schemas.openxmlformats.org/officeDocument/2006/relationships/slide" Target="slides/slide89.xml"/><Relationship Id="rId102" Type="http://schemas.openxmlformats.org/officeDocument/2006/relationships/slide" Target="slides/slide105.xml"/><Relationship Id="rId5" Type="http://schemas.openxmlformats.org/officeDocument/2006/relationships/slide" Target="slides/slide6.xml"/><Relationship Id="rId61" Type="http://schemas.openxmlformats.org/officeDocument/2006/relationships/slide" Target="slides/slide62.xml"/><Relationship Id="rId82" Type="http://schemas.openxmlformats.org/officeDocument/2006/relationships/slide" Target="slides/slide84.xml"/><Relationship Id="rId90" Type="http://schemas.openxmlformats.org/officeDocument/2006/relationships/slide" Target="slides/slide92.xml"/><Relationship Id="rId95" Type="http://schemas.openxmlformats.org/officeDocument/2006/relationships/slide" Target="slides/slide98.xml"/><Relationship Id="rId19" Type="http://schemas.openxmlformats.org/officeDocument/2006/relationships/slide" Target="slides/slide20.xml"/><Relationship Id="rId14" Type="http://schemas.openxmlformats.org/officeDocument/2006/relationships/slide" Target="slides/slide15.xml"/><Relationship Id="rId22" Type="http://schemas.openxmlformats.org/officeDocument/2006/relationships/slide" Target="slides/slide23.xml"/><Relationship Id="rId27" Type="http://schemas.openxmlformats.org/officeDocument/2006/relationships/slide" Target="slides/slide28.xml"/><Relationship Id="rId30" Type="http://schemas.openxmlformats.org/officeDocument/2006/relationships/slide" Target="slides/slide31.xml"/><Relationship Id="rId35" Type="http://schemas.openxmlformats.org/officeDocument/2006/relationships/slide" Target="slides/slide36.xml"/><Relationship Id="rId43" Type="http://schemas.openxmlformats.org/officeDocument/2006/relationships/slide" Target="slides/slide44.xml"/><Relationship Id="rId48" Type="http://schemas.openxmlformats.org/officeDocument/2006/relationships/slide" Target="slides/slide49.xml"/><Relationship Id="rId56" Type="http://schemas.openxmlformats.org/officeDocument/2006/relationships/slide" Target="slides/slide57.xml"/><Relationship Id="rId64" Type="http://schemas.openxmlformats.org/officeDocument/2006/relationships/slide" Target="slides/slide65.xml"/><Relationship Id="rId69" Type="http://schemas.openxmlformats.org/officeDocument/2006/relationships/slide" Target="slides/slide70.xml"/><Relationship Id="rId77" Type="http://schemas.openxmlformats.org/officeDocument/2006/relationships/slide" Target="slides/slide78.xml"/><Relationship Id="rId100" Type="http://schemas.openxmlformats.org/officeDocument/2006/relationships/slide" Target="slides/slide103.xml"/><Relationship Id="rId105" Type="http://schemas.openxmlformats.org/officeDocument/2006/relationships/slide" Target="slides/slide108.xml"/><Relationship Id="rId8" Type="http://schemas.openxmlformats.org/officeDocument/2006/relationships/slide" Target="slides/slide9.xml"/><Relationship Id="rId51" Type="http://schemas.openxmlformats.org/officeDocument/2006/relationships/slide" Target="slides/slide52.xml"/><Relationship Id="rId72" Type="http://schemas.openxmlformats.org/officeDocument/2006/relationships/slide" Target="slides/slide73.xml"/><Relationship Id="rId80" Type="http://schemas.openxmlformats.org/officeDocument/2006/relationships/slide" Target="slides/slide81.xml"/><Relationship Id="rId85" Type="http://schemas.openxmlformats.org/officeDocument/2006/relationships/slide" Target="slides/slide87.xml"/><Relationship Id="rId93" Type="http://schemas.openxmlformats.org/officeDocument/2006/relationships/slide" Target="slides/slide95.xml"/><Relationship Id="rId98" Type="http://schemas.openxmlformats.org/officeDocument/2006/relationships/slide" Target="slides/slide101.xml"/><Relationship Id="rId3" Type="http://schemas.openxmlformats.org/officeDocument/2006/relationships/slide" Target="slides/slide4.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6.xml"/><Relationship Id="rId33" Type="http://schemas.openxmlformats.org/officeDocument/2006/relationships/slide" Target="slides/slide34.xml"/><Relationship Id="rId38" Type="http://schemas.openxmlformats.org/officeDocument/2006/relationships/slide" Target="slides/slide39.xml"/><Relationship Id="rId46" Type="http://schemas.openxmlformats.org/officeDocument/2006/relationships/slide" Target="slides/slide47.xml"/><Relationship Id="rId59" Type="http://schemas.openxmlformats.org/officeDocument/2006/relationships/slide" Target="slides/slide60.xml"/><Relationship Id="rId67" Type="http://schemas.openxmlformats.org/officeDocument/2006/relationships/slide" Target="slides/slide68.xml"/><Relationship Id="rId103" Type="http://schemas.openxmlformats.org/officeDocument/2006/relationships/slide" Target="slides/slide106.xml"/><Relationship Id="rId108" Type="http://schemas.openxmlformats.org/officeDocument/2006/relationships/slide" Target="slides/slide112.xml"/><Relationship Id="rId20" Type="http://schemas.openxmlformats.org/officeDocument/2006/relationships/slide" Target="slides/slide21.xml"/><Relationship Id="rId41" Type="http://schemas.openxmlformats.org/officeDocument/2006/relationships/slide" Target="slides/slide42.xml"/><Relationship Id="rId54" Type="http://schemas.openxmlformats.org/officeDocument/2006/relationships/slide" Target="slides/slide55.xml"/><Relationship Id="rId62" Type="http://schemas.openxmlformats.org/officeDocument/2006/relationships/slide" Target="slides/slide63.xml"/><Relationship Id="rId70" Type="http://schemas.openxmlformats.org/officeDocument/2006/relationships/slide" Target="slides/slide71.xml"/><Relationship Id="rId75" Type="http://schemas.openxmlformats.org/officeDocument/2006/relationships/slide" Target="slides/slide76.xml"/><Relationship Id="rId83" Type="http://schemas.openxmlformats.org/officeDocument/2006/relationships/slide" Target="slides/slide85.xml"/><Relationship Id="rId88" Type="http://schemas.openxmlformats.org/officeDocument/2006/relationships/slide" Target="slides/slide90.xml"/><Relationship Id="rId91" Type="http://schemas.openxmlformats.org/officeDocument/2006/relationships/slide" Target="slides/slide93.xml"/><Relationship Id="rId96" Type="http://schemas.openxmlformats.org/officeDocument/2006/relationships/slide" Target="slides/slide99.xml"/><Relationship Id="rId1" Type="http://schemas.openxmlformats.org/officeDocument/2006/relationships/slide" Target="slides/slide1.xml"/><Relationship Id="rId6" Type="http://schemas.openxmlformats.org/officeDocument/2006/relationships/slide" Target="slides/slide7.xml"/><Relationship Id="rId15" Type="http://schemas.openxmlformats.org/officeDocument/2006/relationships/slide" Target="slides/slide16.xml"/><Relationship Id="rId23" Type="http://schemas.openxmlformats.org/officeDocument/2006/relationships/slide" Target="slides/slide24.xml"/><Relationship Id="rId28" Type="http://schemas.openxmlformats.org/officeDocument/2006/relationships/slide" Target="slides/slide29.xml"/><Relationship Id="rId36" Type="http://schemas.openxmlformats.org/officeDocument/2006/relationships/slide" Target="slides/slide37.xml"/><Relationship Id="rId49" Type="http://schemas.openxmlformats.org/officeDocument/2006/relationships/slide" Target="slides/slide50.xml"/><Relationship Id="rId57" Type="http://schemas.openxmlformats.org/officeDocument/2006/relationships/slide" Target="slides/slide58.xml"/><Relationship Id="rId106" Type="http://schemas.openxmlformats.org/officeDocument/2006/relationships/slide" Target="slides/slide109.xml"/><Relationship Id="rId10" Type="http://schemas.openxmlformats.org/officeDocument/2006/relationships/slide" Target="slides/slide11.xml"/><Relationship Id="rId31" Type="http://schemas.openxmlformats.org/officeDocument/2006/relationships/slide" Target="slides/slide32.xml"/><Relationship Id="rId44" Type="http://schemas.openxmlformats.org/officeDocument/2006/relationships/slide" Target="slides/slide45.xml"/><Relationship Id="rId52" Type="http://schemas.openxmlformats.org/officeDocument/2006/relationships/slide" Target="slides/slide53.xml"/><Relationship Id="rId60" Type="http://schemas.openxmlformats.org/officeDocument/2006/relationships/slide" Target="slides/slide61.xml"/><Relationship Id="rId65" Type="http://schemas.openxmlformats.org/officeDocument/2006/relationships/slide" Target="slides/slide66.xml"/><Relationship Id="rId73" Type="http://schemas.openxmlformats.org/officeDocument/2006/relationships/slide" Target="slides/slide74.xml"/><Relationship Id="rId78" Type="http://schemas.openxmlformats.org/officeDocument/2006/relationships/slide" Target="slides/slide79.xml"/><Relationship Id="rId81" Type="http://schemas.openxmlformats.org/officeDocument/2006/relationships/slide" Target="slides/slide83.xml"/><Relationship Id="rId86" Type="http://schemas.openxmlformats.org/officeDocument/2006/relationships/slide" Target="slides/slide88.xml"/><Relationship Id="rId94" Type="http://schemas.openxmlformats.org/officeDocument/2006/relationships/slide" Target="slides/slide97.xml"/><Relationship Id="rId99" Type="http://schemas.openxmlformats.org/officeDocument/2006/relationships/slide" Target="slides/slide102.xml"/><Relationship Id="rId101" Type="http://schemas.openxmlformats.org/officeDocument/2006/relationships/slide" Target="slides/slide104.xml"/><Relationship Id="rId4" Type="http://schemas.openxmlformats.org/officeDocument/2006/relationships/slide" Target="slides/slide5.xml"/><Relationship Id="rId9" Type="http://schemas.openxmlformats.org/officeDocument/2006/relationships/slide" Target="slides/slide10.xml"/><Relationship Id="rId13" Type="http://schemas.openxmlformats.org/officeDocument/2006/relationships/slide" Target="slides/slide14.xml"/><Relationship Id="rId18" Type="http://schemas.openxmlformats.org/officeDocument/2006/relationships/slide" Target="slides/slide19.xml"/><Relationship Id="rId39" Type="http://schemas.openxmlformats.org/officeDocument/2006/relationships/slide" Target="slides/slide40.xml"/><Relationship Id="rId34" Type="http://schemas.openxmlformats.org/officeDocument/2006/relationships/slide" Target="slides/slide35.xml"/><Relationship Id="rId50" Type="http://schemas.openxmlformats.org/officeDocument/2006/relationships/slide" Target="slides/slide51.xml"/><Relationship Id="rId55" Type="http://schemas.openxmlformats.org/officeDocument/2006/relationships/slide" Target="slides/slide56.xml"/><Relationship Id="rId76" Type="http://schemas.openxmlformats.org/officeDocument/2006/relationships/slide" Target="slides/slide77.xml"/><Relationship Id="rId97" Type="http://schemas.openxmlformats.org/officeDocument/2006/relationships/slide" Target="slides/slide100.xml"/><Relationship Id="rId104" Type="http://schemas.openxmlformats.org/officeDocument/2006/relationships/slide" Target="slides/slide10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8650B9-067F-4604-9918-7874EE204558}" type="datetimeFigureOut">
              <a:rPr lang="en-US" smtClean="0"/>
              <a:t>8/10/2022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63886D-600C-45BA-B8F5-CB6E7F120081}" type="slidenum">
              <a:rPr lang="en-US" smtClean="0"/>
              <a:t>‹#›</a:t>
            </a:fld>
            <a:endParaRPr lang="en-US" dirty="0"/>
          </a:p>
        </p:txBody>
      </p:sp>
    </p:spTree>
    <p:extLst>
      <p:ext uri="{BB962C8B-B14F-4D97-AF65-F5344CB8AC3E}">
        <p14:creationId xmlns:p14="http://schemas.microsoft.com/office/powerpoint/2010/main" val="671007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C4389-98A5-4799-B9BF-77776C4F2709}" type="datetimeFigureOut">
              <a:rPr lang="en-US" smtClean="0"/>
              <a:t>8/10/2022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891DB-1DFA-451A-A0B1-AE5D0E4D8F7B}" type="slidenum">
              <a:rPr lang="en-US" smtClean="0"/>
              <a:t>‹#›</a:t>
            </a:fld>
            <a:endParaRPr lang="en-US" dirty="0"/>
          </a:p>
        </p:txBody>
      </p:sp>
    </p:spTree>
    <p:extLst>
      <p:ext uri="{BB962C8B-B14F-4D97-AF65-F5344CB8AC3E}">
        <p14:creationId xmlns:p14="http://schemas.microsoft.com/office/powerpoint/2010/main" val="256570152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0</a:t>
            </a:fld>
            <a:endParaRPr lang="en-US" dirty="0"/>
          </a:p>
        </p:txBody>
      </p:sp>
    </p:spTree>
    <p:extLst>
      <p:ext uri="{BB962C8B-B14F-4D97-AF65-F5344CB8AC3E}">
        <p14:creationId xmlns:p14="http://schemas.microsoft.com/office/powerpoint/2010/main" val="1366016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9</a:t>
            </a:fld>
            <a:endParaRPr lang="en-US" dirty="0"/>
          </a:p>
        </p:txBody>
      </p:sp>
    </p:spTree>
    <p:extLst>
      <p:ext uri="{BB962C8B-B14F-4D97-AF65-F5344CB8AC3E}">
        <p14:creationId xmlns:p14="http://schemas.microsoft.com/office/powerpoint/2010/main" val="346777348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99</a:t>
            </a:fld>
            <a:endParaRPr lang="en-US" dirty="0"/>
          </a:p>
        </p:txBody>
      </p:sp>
    </p:spTree>
    <p:extLst>
      <p:ext uri="{BB962C8B-B14F-4D97-AF65-F5344CB8AC3E}">
        <p14:creationId xmlns:p14="http://schemas.microsoft.com/office/powerpoint/2010/main" val="4830457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100</a:t>
            </a:fld>
            <a:endParaRPr lang="en-US" dirty="0"/>
          </a:p>
        </p:txBody>
      </p:sp>
    </p:spTree>
    <p:extLst>
      <p:ext uri="{BB962C8B-B14F-4D97-AF65-F5344CB8AC3E}">
        <p14:creationId xmlns:p14="http://schemas.microsoft.com/office/powerpoint/2010/main" val="34329374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101</a:t>
            </a:fld>
            <a:endParaRPr lang="en-US" dirty="0"/>
          </a:p>
        </p:txBody>
      </p:sp>
    </p:spTree>
    <p:extLst>
      <p:ext uri="{BB962C8B-B14F-4D97-AF65-F5344CB8AC3E}">
        <p14:creationId xmlns:p14="http://schemas.microsoft.com/office/powerpoint/2010/main" val="38948569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102</a:t>
            </a:fld>
            <a:endParaRPr lang="en-US" dirty="0"/>
          </a:p>
        </p:txBody>
      </p:sp>
    </p:spTree>
    <p:extLst>
      <p:ext uri="{BB962C8B-B14F-4D97-AF65-F5344CB8AC3E}">
        <p14:creationId xmlns:p14="http://schemas.microsoft.com/office/powerpoint/2010/main" val="32858280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103</a:t>
            </a:fld>
            <a:endParaRPr lang="en-US" dirty="0"/>
          </a:p>
        </p:txBody>
      </p:sp>
    </p:spTree>
    <p:extLst>
      <p:ext uri="{BB962C8B-B14F-4D97-AF65-F5344CB8AC3E}">
        <p14:creationId xmlns:p14="http://schemas.microsoft.com/office/powerpoint/2010/main" val="86052078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104</a:t>
            </a:fld>
            <a:endParaRPr lang="en-US" dirty="0"/>
          </a:p>
        </p:txBody>
      </p:sp>
    </p:spTree>
    <p:extLst>
      <p:ext uri="{BB962C8B-B14F-4D97-AF65-F5344CB8AC3E}">
        <p14:creationId xmlns:p14="http://schemas.microsoft.com/office/powerpoint/2010/main" val="39213977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105</a:t>
            </a:fld>
            <a:endParaRPr lang="en-US" dirty="0"/>
          </a:p>
        </p:txBody>
      </p:sp>
    </p:spTree>
    <p:extLst>
      <p:ext uri="{BB962C8B-B14F-4D97-AF65-F5344CB8AC3E}">
        <p14:creationId xmlns:p14="http://schemas.microsoft.com/office/powerpoint/2010/main" val="35606770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106</a:t>
            </a:fld>
            <a:endParaRPr lang="en-US" dirty="0"/>
          </a:p>
        </p:txBody>
      </p:sp>
    </p:spTree>
    <p:extLst>
      <p:ext uri="{BB962C8B-B14F-4D97-AF65-F5344CB8AC3E}">
        <p14:creationId xmlns:p14="http://schemas.microsoft.com/office/powerpoint/2010/main" val="18280209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107</a:t>
            </a:fld>
            <a:endParaRPr lang="en-US" dirty="0"/>
          </a:p>
        </p:txBody>
      </p:sp>
    </p:spTree>
    <p:extLst>
      <p:ext uri="{BB962C8B-B14F-4D97-AF65-F5344CB8AC3E}">
        <p14:creationId xmlns:p14="http://schemas.microsoft.com/office/powerpoint/2010/main" val="39239646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108</a:t>
            </a:fld>
            <a:endParaRPr lang="en-US" dirty="0"/>
          </a:p>
        </p:txBody>
      </p:sp>
    </p:spTree>
    <p:extLst>
      <p:ext uri="{BB962C8B-B14F-4D97-AF65-F5344CB8AC3E}">
        <p14:creationId xmlns:p14="http://schemas.microsoft.com/office/powerpoint/2010/main" val="278967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10</a:t>
            </a:fld>
            <a:endParaRPr lang="en-US" dirty="0"/>
          </a:p>
        </p:txBody>
      </p:sp>
    </p:spTree>
    <p:extLst>
      <p:ext uri="{BB962C8B-B14F-4D97-AF65-F5344CB8AC3E}">
        <p14:creationId xmlns:p14="http://schemas.microsoft.com/office/powerpoint/2010/main" val="19329965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109</a:t>
            </a:fld>
            <a:endParaRPr lang="en-US" dirty="0"/>
          </a:p>
        </p:txBody>
      </p:sp>
    </p:spTree>
    <p:extLst>
      <p:ext uri="{BB962C8B-B14F-4D97-AF65-F5344CB8AC3E}">
        <p14:creationId xmlns:p14="http://schemas.microsoft.com/office/powerpoint/2010/main" val="237012449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110</a:t>
            </a:fld>
            <a:endParaRPr lang="en-US" dirty="0"/>
          </a:p>
        </p:txBody>
      </p:sp>
    </p:spTree>
    <p:extLst>
      <p:ext uri="{BB962C8B-B14F-4D97-AF65-F5344CB8AC3E}">
        <p14:creationId xmlns:p14="http://schemas.microsoft.com/office/powerpoint/2010/main" val="11429879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111</a:t>
            </a:fld>
            <a:endParaRPr lang="en-US" dirty="0"/>
          </a:p>
        </p:txBody>
      </p:sp>
    </p:spTree>
    <p:extLst>
      <p:ext uri="{BB962C8B-B14F-4D97-AF65-F5344CB8AC3E}">
        <p14:creationId xmlns:p14="http://schemas.microsoft.com/office/powerpoint/2010/main" val="189143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11</a:t>
            </a:fld>
            <a:endParaRPr lang="en-US" dirty="0"/>
          </a:p>
        </p:txBody>
      </p:sp>
    </p:spTree>
    <p:extLst>
      <p:ext uri="{BB962C8B-B14F-4D97-AF65-F5344CB8AC3E}">
        <p14:creationId xmlns:p14="http://schemas.microsoft.com/office/powerpoint/2010/main" val="1066175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12</a:t>
            </a:fld>
            <a:endParaRPr lang="en-US" dirty="0"/>
          </a:p>
        </p:txBody>
      </p:sp>
    </p:spTree>
    <p:extLst>
      <p:ext uri="{BB962C8B-B14F-4D97-AF65-F5344CB8AC3E}">
        <p14:creationId xmlns:p14="http://schemas.microsoft.com/office/powerpoint/2010/main" val="3749389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13</a:t>
            </a:fld>
            <a:endParaRPr lang="en-US" dirty="0"/>
          </a:p>
        </p:txBody>
      </p:sp>
    </p:spTree>
    <p:extLst>
      <p:ext uri="{BB962C8B-B14F-4D97-AF65-F5344CB8AC3E}">
        <p14:creationId xmlns:p14="http://schemas.microsoft.com/office/powerpoint/2010/main" val="2295783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14</a:t>
            </a:fld>
            <a:endParaRPr lang="en-US" dirty="0"/>
          </a:p>
        </p:txBody>
      </p:sp>
    </p:spTree>
    <p:extLst>
      <p:ext uri="{BB962C8B-B14F-4D97-AF65-F5344CB8AC3E}">
        <p14:creationId xmlns:p14="http://schemas.microsoft.com/office/powerpoint/2010/main" val="2995585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15</a:t>
            </a:fld>
            <a:endParaRPr lang="en-US" dirty="0"/>
          </a:p>
        </p:txBody>
      </p:sp>
    </p:spTree>
    <p:extLst>
      <p:ext uri="{BB962C8B-B14F-4D97-AF65-F5344CB8AC3E}">
        <p14:creationId xmlns:p14="http://schemas.microsoft.com/office/powerpoint/2010/main" val="1291568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16</a:t>
            </a:fld>
            <a:endParaRPr lang="en-US" dirty="0"/>
          </a:p>
        </p:txBody>
      </p:sp>
    </p:spTree>
    <p:extLst>
      <p:ext uri="{BB962C8B-B14F-4D97-AF65-F5344CB8AC3E}">
        <p14:creationId xmlns:p14="http://schemas.microsoft.com/office/powerpoint/2010/main" val="3478411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17</a:t>
            </a:fld>
            <a:endParaRPr lang="en-US" dirty="0"/>
          </a:p>
        </p:txBody>
      </p:sp>
    </p:spTree>
    <p:extLst>
      <p:ext uri="{BB962C8B-B14F-4D97-AF65-F5344CB8AC3E}">
        <p14:creationId xmlns:p14="http://schemas.microsoft.com/office/powerpoint/2010/main" val="2541789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18</a:t>
            </a:fld>
            <a:endParaRPr lang="en-US" dirty="0"/>
          </a:p>
        </p:txBody>
      </p:sp>
    </p:spTree>
    <p:extLst>
      <p:ext uri="{BB962C8B-B14F-4D97-AF65-F5344CB8AC3E}">
        <p14:creationId xmlns:p14="http://schemas.microsoft.com/office/powerpoint/2010/main" val="194792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a:t>
            </a:fld>
            <a:endParaRPr lang="en-US" dirty="0"/>
          </a:p>
        </p:txBody>
      </p:sp>
    </p:spTree>
    <p:extLst>
      <p:ext uri="{BB962C8B-B14F-4D97-AF65-F5344CB8AC3E}">
        <p14:creationId xmlns:p14="http://schemas.microsoft.com/office/powerpoint/2010/main" val="3062478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19</a:t>
            </a:fld>
            <a:endParaRPr lang="en-US" dirty="0"/>
          </a:p>
        </p:txBody>
      </p:sp>
    </p:spTree>
    <p:extLst>
      <p:ext uri="{BB962C8B-B14F-4D97-AF65-F5344CB8AC3E}">
        <p14:creationId xmlns:p14="http://schemas.microsoft.com/office/powerpoint/2010/main" val="820460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20</a:t>
            </a:fld>
            <a:endParaRPr lang="en-US" dirty="0"/>
          </a:p>
        </p:txBody>
      </p:sp>
    </p:spTree>
    <p:extLst>
      <p:ext uri="{BB962C8B-B14F-4D97-AF65-F5344CB8AC3E}">
        <p14:creationId xmlns:p14="http://schemas.microsoft.com/office/powerpoint/2010/main" val="4163922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21</a:t>
            </a:fld>
            <a:endParaRPr lang="en-US" dirty="0"/>
          </a:p>
        </p:txBody>
      </p:sp>
    </p:spTree>
    <p:extLst>
      <p:ext uri="{BB962C8B-B14F-4D97-AF65-F5344CB8AC3E}">
        <p14:creationId xmlns:p14="http://schemas.microsoft.com/office/powerpoint/2010/main" val="151640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22</a:t>
            </a:fld>
            <a:endParaRPr lang="en-US" dirty="0"/>
          </a:p>
        </p:txBody>
      </p:sp>
    </p:spTree>
    <p:extLst>
      <p:ext uri="{BB962C8B-B14F-4D97-AF65-F5344CB8AC3E}">
        <p14:creationId xmlns:p14="http://schemas.microsoft.com/office/powerpoint/2010/main" val="713798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sym typeface="Wingdings" pitchFamily="2" charset="2"/>
              </a:rPr>
              <a:t>TIE-IN: </a:t>
            </a:r>
            <a:r>
              <a:rPr lang="en-US" altLang="en-US" i="1" dirty="0"/>
              <a:t>…This is an expanded view showing how</a:t>
            </a:r>
            <a:r>
              <a:rPr lang="en-US" altLang="en-US" i="1" baseline="0" dirty="0"/>
              <a:t> Class D/E Surface Areas are depicted on Sectional Charts</a:t>
            </a:r>
            <a:endParaRPr lang="en-US" altLang="en-US" i="1" dirty="0"/>
          </a:p>
          <a:p>
            <a:pPr eaLnBrk="1" hangingPunct="1"/>
            <a:endParaRPr lang="en-US" altLang="en-US" i="1"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D6AF94D-7234-464E-B970-28A2D785E99B}" type="slidenum">
              <a:rPr lang="en-US" smtClean="0"/>
              <a:pPr>
                <a:defRPr/>
              </a:pPr>
              <a:t>23</a:t>
            </a:fld>
            <a:endParaRPr lang="en-US" dirty="0"/>
          </a:p>
        </p:txBody>
      </p:sp>
    </p:spTree>
    <p:extLst>
      <p:ext uri="{BB962C8B-B14F-4D97-AF65-F5344CB8AC3E}">
        <p14:creationId xmlns:p14="http://schemas.microsoft.com/office/powerpoint/2010/main" val="4175992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24</a:t>
            </a:fld>
            <a:endParaRPr lang="en-US" dirty="0"/>
          </a:p>
        </p:txBody>
      </p:sp>
    </p:spTree>
    <p:extLst>
      <p:ext uri="{BB962C8B-B14F-4D97-AF65-F5344CB8AC3E}">
        <p14:creationId xmlns:p14="http://schemas.microsoft.com/office/powerpoint/2010/main" val="391260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25</a:t>
            </a:fld>
            <a:endParaRPr lang="en-US" dirty="0"/>
          </a:p>
        </p:txBody>
      </p:sp>
    </p:spTree>
    <p:extLst>
      <p:ext uri="{BB962C8B-B14F-4D97-AF65-F5344CB8AC3E}">
        <p14:creationId xmlns:p14="http://schemas.microsoft.com/office/powerpoint/2010/main" val="198757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26</a:t>
            </a:fld>
            <a:endParaRPr lang="en-US" dirty="0"/>
          </a:p>
        </p:txBody>
      </p:sp>
    </p:spTree>
    <p:extLst>
      <p:ext uri="{BB962C8B-B14F-4D97-AF65-F5344CB8AC3E}">
        <p14:creationId xmlns:p14="http://schemas.microsoft.com/office/powerpoint/2010/main" val="4222923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27</a:t>
            </a:fld>
            <a:endParaRPr lang="en-US" dirty="0"/>
          </a:p>
        </p:txBody>
      </p:sp>
    </p:spTree>
    <p:extLst>
      <p:ext uri="{BB962C8B-B14F-4D97-AF65-F5344CB8AC3E}">
        <p14:creationId xmlns:p14="http://schemas.microsoft.com/office/powerpoint/2010/main" val="3938535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28</a:t>
            </a:fld>
            <a:endParaRPr lang="en-US" dirty="0"/>
          </a:p>
        </p:txBody>
      </p:sp>
    </p:spTree>
    <p:extLst>
      <p:ext uri="{BB962C8B-B14F-4D97-AF65-F5344CB8AC3E}">
        <p14:creationId xmlns:p14="http://schemas.microsoft.com/office/powerpoint/2010/main" val="1064551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2</a:t>
            </a:fld>
            <a:endParaRPr lang="en-US" dirty="0"/>
          </a:p>
        </p:txBody>
      </p:sp>
    </p:spTree>
    <p:extLst>
      <p:ext uri="{BB962C8B-B14F-4D97-AF65-F5344CB8AC3E}">
        <p14:creationId xmlns:p14="http://schemas.microsoft.com/office/powerpoint/2010/main" val="1432153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29</a:t>
            </a:fld>
            <a:endParaRPr lang="en-US" dirty="0"/>
          </a:p>
        </p:txBody>
      </p:sp>
    </p:spTree>
    <p:extLst>
      <p:ext uri="{BB962C8B-B14F-4D97-AF65-F5344CB8AC3E}">
        <p14:creationId xmlns:p14="http://schemas.microsoft.com/office/powerpoint/2010/main" val="1314045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30</a:t>
            </a:fld>
            <a:endParaRPr lang="en-US" dirty="0"/>
          </a:p>
        </p:txBody>
      </p:sp>
    </p:spTree>
    <p:extLst>
      <p:ext uri="{BB962C8B-B14F-4D97-AF65-F5344CB8AC3E}">
        <p14:creationId xmlns:p14="http://schemas.microsoft.com/office/powerpoint/2010/main" val="29438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31</a:t>
            </a:fld>
            <a:endParaRPr lang="en-US" dirty="0"/>
          </a:p>
        </p:txBody>
      </p:sp>
    </p:spTree>
    <p:extLst>
      <p:ext uri="{BB962C8B-B14F-4D97-AF65-F5344CB8AC3E}">
        <p14:creationId xmlns:p14="http://schemas.microsoft.com/office/powerpoint/2010/main" val="3126559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32</a:t>
            </a:fld>
            <a:endParaRPr lang="en-US" dirty="0"/>
          </a:p>
        </p:txBody>
      </p:sp>
    </p:spTree>
    <p:extLst>
      <p:ext uri="{BB962C8B-B14F-4D97-AF65-F5344CB8AC3E}">
        <p14:creationId xmlns:p14="http://schemas.microsoft.com/office/powerpoint/2010/main" val="3072648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33</a:t>
            </a:fld>
            <a:endParaRPr lang="en-US" dirty="0"/>
          </a:p>
        </p:txBody>
      </p:sp>
    </p:spTree>
    <p:extLst>
      <p:ext uri="{BB962C8B-B14F-4D97-AF65-F5344CB8AC3E}">
        <p14:creationId xmlns:p14="http://schemas.microsoft.com/office/powerpoint/2010/main" val="985002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34</a:t>
            </a:fld>
            <a:endParaRPr lang="en-US" dirty="0"/>
          </a:p>
        </p:txBody>
      </p:sp>
    </p:spTree>
    <p:extLst>
      <p:ext uri="{BB962C8B-B14F-4D97-AF65-F5344CB8AC3E}">
        <p14:creationId xmlns:p14="http://schemas.microsoft.com/office/powerpoint/2010/main" val="2566175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35</a:t>
            </a:fld>
            <a:endParaRPr lang="en-US" dirty="0"/>
          </a:p>
        </p:txBody>
      </p:sp>
    </p:spTree>
    <p:extLst>
      <p:ext uri="{BB962C8B-B14F-4D97-AF65-F5344CB8AC3E}">
        <p14:creationId xmlns:p14="http://schemas.microsoft.com/office/powerpoint/2010/main" val="2970972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36</a:t>
            </a:fld>
            <a:endParaRPr lang="en-US" dirty="0"/>
          </a:p>
        </p:txBody>
      </p:sp>
    </p:spTree>
    <p:extLst>
      <p:ext uri="{BB962C8B-B14F-4D97-AF65-F5344CB8AC3E}">
        <p14:creationId xmlns:p14="http://schemas.microsoft.com/office/powerpoint/2010/main" val="264265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37</a:t>
            </a:fld>
            <a:endParaRPr lang="en-US" dirty="0"/>
          </a:p>
        </p:txBody>
      </p:sp>
    </p:spTree>
    <p:extLst>
      <p:ext uri="{BB962C8B-B14F-4D97-AF65-F5344CB8AC3E}">
        <p14:creationId xmlns:p14="http://schemas.microsoft.com/office/powerpoint/2010/main" val="4409949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38</a:t>
            </a:fld>
            <a:endParaRPr lang="en-US" dirty="0"/>
          </a:p>
        </p:txBody>
      </p:sp>
    </p:spTree>
    <p:extLst>
      <p:ext uri="{BB962C8B-B14F-4D97-AF65-F5344CB8AC3E}">
        <p14:creationId xmlns:p14="http://schemas.microsoft.com/office/powerpoint/2010/main" val="2292514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3</a:t>
            </a:fld>
            <a:endParaRPr lang="en-US" dirty="0"/>
          </a:p>
        </p:txBody>
      </p:sp>
    </p:spTree>
    <p:extLst>
      <p:ext uri="{BB962C8B-B14F-4D97-AF65-F5344CB8AC3E}">
        <p14:creationId xmlns:p14="http://schemas.microsoft.com/office/powerpoint/2010/main" val="3172888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39</a:t>
            </a:fld>
            <a:endParaRPr lang="en-US" dirty="0"/>
          </a:p>
        </p:txBody>
      </p:sp>
    </p:spTree>
    <p:extLst>
      <p:ext uri="{BB962C8B-B14F-4D97-AF65-F5344CB8AC3E}">
        <p14:creationId xmlns:p14="http://schemas.microsoft.com/office/powerpoint/2010/main" val="2576590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40</a:t>
            </a:fld>
            <a:endParaRPr lang="en-US" dirty="0"/>
          </a:p>
        </p:txBody>
      </p:sp>
    </p:spTree>
    <p:extLst>
      <p:ext uri="{BB962C8B-B14F-4D97-AF65-F5344CB8AC3E}">
        <p14:creationId xmlns:p14="http://schemas.microsoft.com/office/powerpoint/2010/main" val="3206910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41</a:t>
            </a:fld>
            <a:endParaRPr lang="en-US" dirty="0"/>
          </a:p>
        </p:txBody>
      </p:sp>
    </p:spTree>
    <p:extLst>
      <p:ext uri="{BB962C8B-B14F-4D97-AF65-F5344CB8AC3E}">
        <p14:creationId xmlns:p14="http://schemas.microsoft.com/office/powerpoint/2010/main" val="1443985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42</a:t>
            </a:fld>
            <a:endParaRPr lang="en-US" dirty="0"/>
          </a:p>
        </p:txBody>
      </p:sp>
    </p:spTree>
    <p:extLst>
      <p:ext uri="{BB962C8B-B14F-4D97-AF65-F5344CB8AC3E}">
        <p14:creationId xmlns:p14="http://schemas.microsoft.com/office/powerpoint/2010/main" val="3112521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43</a:t>
            </a:fld>
            <a:endParaRPr lang="en-US" dirty="0"/>
          </a:p>
        </p:txBody>
      </p:sp>
    </p:spTree>
    <p:extLst>
      <p:ext uri="{BB962C8B-B14F-4D97-AF65-F5344CB8AC3E}">
        <p14:creationId xmlns:p14="http://schemas.microsoft.com/office/powerpoint/2010/main" val="3719501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44</a:t>
            </a:fld>
            <a:endParaRPr lang="en-US" dirty="0"/>
          </a:p>
        </p:txBody>
      </p:sp>
    </p:spTree>
    <p:extLst>
      <p:ext uri="{BB962C8B-B14F-4D97-AF65-F5344CB8AC3E}">
        <p14:creationId xmlns:p14="http://schemas.microsoft.com/office/powerpoint/2010/main" val="1413506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45</a:t>
            </a:fld>
            <a:endParaRPr lang="en-US" dirty="0"/>
          </a:p>
        </p:txBody>
      </p:sp>
    </p:spTree>
    <p:extLst>
      <p:ext uri="{BB962C8B-B14F-4D97-AF65-F5344CB8AC3E}">
        <p14:creationId xmlns:p14="http://schemas.microsoft.com/office/powerpoint/2010/main" val="9527206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46</a:t>
            </a:fld>
            <a:endParaRPr lang="en-US" dirty="0"/>
          </a:p>
        </p:txBody>
      </p:sp>
    </p:spTree>
    <p:extLst>
      <p:ext uri="{BB962C8B-B14F-4D97-AF65-F5344CB8AC3E}">
        <p14:creationId xmlns:p14="http://schemas.microsoft.com/office/powerpoint/2010/main" val="3333640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47</a:t>
            </a:fld>
            <a:endParaRPr lang="en-US" dirty="0"/>
          </a:p>
        </p:txBody>
      </p:sp>
    </p:spTree>
    <p:extLst>
      <p:ext uri="{BB962C8B-B14F-4D97-AF65-F5344CB8AC3E}">
        <p14:creationId xmlns:p14="http://schemas.microsoft.com/office/powerpoint/2010/main" val="27774211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48</a:t>
            </a:fld>
            <a:endParaRPr lang="en-US" dirty="0"/>
          </a:p>
        </p:txBody>
      </p:sp>
    </p:spTree>
    <p:extLst>
      <p:ext uri="{BB962C8B-B14F-4D97-AF65-F5344CB8AC3E}">
        <p14:creationId xmlns:p14="http://schemas.microsoft.com/office/powerpoint/2010/main" val="387908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4</a:t>
            </a:fld>
            <a:endParaRPr lang="en-US" dirty="0"/>
          </a:p>
        </p:txBody>
      </p:sp>
    </p:spTree>
    <p:extLst>
      <p:ext uri="{BB962C8B-B14F-4D97-AF65-F5344CB8AC3E}">
        <p14:creationId xmlns:p14="http://schemas.microsoft.com/office/powerpoint/2010/main" val="39532048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49</a:t>
            </a:fld>
            <a:endParaRPr lang="en-US" dirty="0"/>
          </a:p>
        </p:txBody>
      </p:sp>
    </p:spTree>
    <p:extLst>
      <p:ext uri="{BB962C8B-B14F-4D97-AF65-F5344CB8AC3E}">
        <p14:creationId xmlns:p14="http://schemas.microsoft.com/office/powerpoint/2010/main" val="39034009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50</a:t>
            </a:fld>
            <a:endParaRPr lang="en-US" dirty="0"/>
          </a:p>
        </p:txBody>
      </p:sp>
    </p:spTree>
    <p:extLst>
      <p:ext uri="{BB962C8B-B14F-4D97-AF65-F5344CB8AC3E}">
        <p14:creationId xmlns:p14="http://schemas.microsoft.com/office/powerpoint/2010/main" val="39828960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51</a:t>
            </a:fld>
            <a:endParaRPr lang="en-US" dirty="0"/>
          </a:p>
        </p:txBody>
      </p:sp>
    </p:spTree>
    <p:extLst>
      <p:ext uri="{BB962C8B-B14F-4D97-AF65-F5344CB8AC3E}">
        <p14:creationId xmlns:p14="http://schemas.microsoft.com/office/powerpoint/2010/main" val="7565073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52</a:t>
            </a:fld>
            <a:endParaRPr lang="en-US" dirty="0"/>
          </a:p>
        </p:txBody>
      </p:sp>
    </p:spTree>
    <p:extLst>
      <p:ext uri="{BB962C8B-B14F-4D97-AF65-F5344CB8AC3E}">
        <p14:creationId xmlns:p14="http://schemas.microsoft.com/office/powerpoint/2010/main" val="10940961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53</a:t>
            </a:fld>
            <a:endParaRPr lang="en-US" dirty="0"/>
          </a:p>
        </p:txBody>
      </p:sp>
    </p:spTree>
    <p:extLst>
      <p:ext uri="{BB962C8B-B14F-4D97-AF65-F5344CB8AC3E}">
        <p14:creationId xmlns:p14="http://schemas.microsoft.com/office/powerpoint/2010/main" val="37222429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54</a:t>
            </a:fld>
            <a:endParaRPr lang="en-US" dirty="0"/>
          </a:p>
        </p:txBody>
      </p:sp>
    </p:spTree>
    <p:extLst>
      <p:ext uri="{BB962C8B-B14F-4D97-AF65-F5344CB8AC3E}">
        <p14:creationId xmlns:p14="http://schemas.microsoft.com/office/powerpoint/2010/main" val="16393198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55</a:t>
            </a:fld>
            <a:endParaRPr lang="en-US" dirty="0"/>
          </a:p>
        </p:txBody>
      </p:sp>
    </p:spTree>
    <p:extLst>
      <p:ext uri="{BB962C8B-B14F-4D97-AF65-F5344CB8AC3E}">
        <p14:creationId xmlns:p14="http://schemas.microsoft.com/office/powerpoint/2010/main" val="41755758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56</a:t>
            </a:fld>
            <a:endParaRPr lang="en-US" dirty="0"/>
          </a:p>
        </p:txBody>
      </p:sp>
    </p:spTree>
    <p:extLst>
      <p:ext uri="{BB962C8B-B14F-4D97-AF65-F5344CB8AC3E}">
        <p14:creationId xmlns:p14="http://schemas.microsoft.com/office/powerpoint/2010/main" val="2115473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57</a:t>
            </a:fld>
            <a:endParaRPr lang="en-US" dirty="0"/>
          </a:p>
        </p:txBody>
      </p:sp>
    </p:spTree>
    <p:extLst>
      <p:ext uri="{BB962C8B-B14F-4D97-AF65-F5344CB8AC3E}">
        <p14:creationId xmlns:p14="http://schemas.microsoft.com/office/powerpoint/2010/main" val="19178521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58</a:t>
            </a:fld>
            <a:endParaRPr lang="en-US" dirty="0"/>
          </a:p>
        </p:txBody>
      </p:sp>
    </p:spTree>
    <p:extLst>
      <p:ext uri="{BB962C8B-B14F-4D97-AF65-F5344CB8AC3E}">
        <p14:creationId xmlns:p14="http://schemas.microsoft.com/office/powerpoint/2010/main" val="552387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5</a:t>
            </a:fld>
            <a:endParaRPr lang="en-US" dirty="0"/>
          </a:p>
        </p:txBody>
      </p:sp>
    </p:spTree>
    <p:extLst>
      <p:ext uri="{BB962C8B-B14F-4D97-AF65-F5344CB8AC3E}">
        <p14:creationId xmlns:p14="http://schemas.microsoft.com/office/powerpoint/2010/main" val="10572262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59</a:t>
            </a:fld>
            <a:endParaRPr lang="en-US" dirty="0"/>
          </a:p>
        </p:txBody>
      </p:sp>
    </p:spTree>
    <p:extLst>
      <p:ext uri="{BB962C8B-B14F-4D97-AF65-F5344CB8AC3E}">
        <p14:creationId xmlns:p14="http://schemas.microsoft.com/office/powerpoint/2010/main" val="1409819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60</a:t>
            </a:fld>
            <a:endParaRPr lang="en-US" dirty="0"/>
          </a:p>
        </p:txBody>
      </p:sp>
    </p:spTree>
    <p:extLst>
      <p:ext uri="{BB962C8B-B14F-4D97-AF65-F5344CB8AC3E}">
        <p14:creationId xmlns:p14="http://schemas.microsoft.com/office/powerpoint/2010/main" val="742636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61</a:t>
            </a:fld>
            <a:endParaRPr lang="en-US" dirty="0"/>
          </a:p>
        </p:txBody>
      </p:sp>
    </p:spTree>
    <p:extLst>
      <p:ext uri="{BB962C8B-B14F-4D97-AF65-F5344CB8AC3E}">
        <p14:creationId xmlns:p14="http://schemas.microsoft.com/office/powerpoint/2010/main" val="28787502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62</a:t>
            </a:fld>
            <a:endParaRPr lang="en-US" dirty="0"/>
          </a:p>
        </p:txBody>
      </p:sp>
    </p:spTree>
    <p:extLst>
      <p:ext uri="{BB962C8B-B14F-4D97-AF65-F5344CB8AC3E}">
        <p14:creationId xmlns:p14="http://schemas.microsoft.com/office/powerpoint/2010/main" val="11121242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63</a:t>
            </a:fld>
            <a:endParaRPr lang="en-US" dirty="0"/>
          </a:p>
        </p:txBody>
      </p:sp>
    </p:spTree>
    <p:extLst>
      <p:ext uri="{BB962C8B-B14F-4D97-AF65-F5344CB8AC3E}">
        <p14:creationId xmlns:p14="http://schemas.microsoft.com/office/powerpoint/2010/main" val="12753221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64</a:t>
            </a:fld>
            <a:endParaRPr lang="en-US" dirty="0"/>
          </a:p>
        </p:txBody>
      </p:sp>
    </p:spTree>
    <p:extLst>
      <p:ext uri="{BB962C8B-B14F-4D97-AF65-F5344CB8AC3E}">
        <p14:creationId xmlns:p14="http://schemas.microsoft.com/office/powerpoint/2010/main" val="7374666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65</a:t>
            </a:fld>
            <a:endParaRPr lang="en-US" dirty="0"/>
          </a:p>
        </p:txBody>
      </p:sp>
    </p:spTree>
    <p:extLst>
      <p:ext uri="{BB962C8B-B14F-4D97-AF65-F5344CB8AC3E}">
        <p14:creationId xmlns:p14="http://schemas.microsoft.com/office/powerpoint/2010/main" val="10542856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66</a:t>
            </a:fld>
            <a:endParaRPr lang="en-US" dirty="0"/>
          </a:p>
        </p:txBody>
      </p:sp>
    </p:spTree>
    <p:extLst>
      <p:ext uri="{BB962C8B-B14F-4D97-AF65-F5344CB8AC3E}">
        <p14:creationId xmlns:p14="http://schemas.microsoft.com/office/powerpoint/2010/main" val="18623952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67</a:t>
            </a:fld>
            <a:endParaRPr lang="en-US" dirty="0"/>
          </a:p>
        </p:txBody>
      </p:sp>
    </p:spTree>
    <p:extLst>
      <p:ext uri="{BB962C8B-B14F-4D97-AF65-F5344CB8AC3E}">
        <p14:creationId xmlns:p14="http://schemas.microsoft.com/office/powerpoint/2010/main" val="32288680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68</a:t>
            </a:fld>
            <a:endParaRPr lang="en-US" dirty="0"/>
          </a:p>
        </p:txBody>
      </p:sp>
    </p:spTree>
    <p:extLst>
      <p:ext uri="{BB962C8B-B14F-4D97-AF65-F5344CB8AC3E}">
        <p14:creationId xmlns:p14="http://schemas.microsoft.com/office/powerpoint/2010/main" val="2247488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6</a:t>
            </a:fld>
            <a:endParaRPr lang="en-US" dirty="0"/>
          </a:p>
        </p:txBody>
      </p:sp>
    </p:spTree>
    <p:extLst>
      <p:ext uri="{BB962C8B-B14F-4D97-AF65-F5344CB8AC3E}">
        <p14:creationId xmlns:p14="http://schemas.microsoft.com/office/powerpoint/2010/main" val="167441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69</a:t>
            </a:fld>
            <a:endParaRPr lang="en-US" dirty="0"/>
          </a:p>
        </p:txBody>
      </p:sp>
    </p:spTree>
    <p:extLst>
      <p:ext uri="{BB962C8B-B14F-4D97-AF65-F5344CB8AC3E}">
        <p14:creationId xmlns:p14="http://schemas.microsoft.com/office/powerpoint/2010/main" val="14751061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70</a:t>
            </a:fld>
            <a:endParaRPr lang="en-US" dirty="0"/>
          </a:p>
        </p:txBody>
      </p:sp>
    </p:spTree>
    <p:extLst>
      <p:ext uri="{BB962C8B-B14F-4D97-AF65-F5344CB8AC3E}">
        <p14:creationId xmlns:p14="http://schemas.microsoft.com/office/powerpoint/2010/main" val="7335761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71</a:t>
            </a:fld>
            <a:endParaRPr lang="en-US" dirty="0"/>
          </a:p>
        </p:txBody>
      </p:sp>
    </p:spTree>
    <p:extLst>
      <p:ext uri="{BB962C8B-B14F-4D97-AF65-F5344CB8AC3E}">
        <p14:creationId xmlns:p14="http://schemas.microsoft.com/office/powerpoint/2010/main" val="6010199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72</a:t>
            </a:fld>
            <a:endParaRPr lang="en-US" dirty="0"/>
          </a:p>
        </p:txBody>
      </p:sp>
    </p:spTree>
    <p:extLst>
      <p:ext uri="{BB962C8B-B14F-4D97-AF65-F5344CB8AC3E}">
        <p14:creationId xmlns:p14="http://schemas.microsoft.com/office/powerpoint/2010/main" val="35456003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73</a:t>
            </a:fld>
            <a:endParaRPr lang="en-US" dirty="0"/>
          </a:p>
        </p:txBody>
      </p:sp>
    </p:spTree>
    <p:extLst>
      <p:ext uri="{BB962C8B-B14F-4D97-AF65-F5344CB8AC3E}">
        <p14:creationId xmlns:p14="http://schemas.microsoft.com/office/powerpoint/2010/main" val="19801988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74</a:t>
            </a:fld>
            <a:endParaRPr lang="en-US" dirty="0"/>
          </a:p>
        </p:txBody>
      </p:sp>
    </p:spTree>
    <p:extLst>
      <p:ext uri="{BB962C8B-B14F-4D97-AF65-F5344CB8AC3E}">
        <p14:creationId xmlns:p14="http://schemas.microsoft.com/office/powerpoint/2010/main" val="22027596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75</a:t>
            </a:fld>
            <a:endParaRPr lang="en-US" dirty="0"/>
          </a:p>
        </p:txBody>
      </p:sp>
    </p:spTree>
    <p:extLst>
      <p:ext uri="{BB962C8B-B14F-4D97-AF65-F5344CB8AC3E}">
        <p14:creationId xmlns:p14="http://schemas.microsoft.com/office/powerpoint/2010/main" val="11438787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76</a:t>
            </a:fld>
            <a:endParaRPr lang="en-US" dirty="0"/>
          </a:p>
        </p:txBody>
      </p:sp>
    </p:spTree>
    <p:extLst>
      <p:ext uri="{BB962C8B-B14F-4D97-AF65-F5344CB8AC3E}">
        <p14:creationId xmlns:p14="http://schemas.microsoft.com/office/powerpoint/2010/main" val="28523719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77</a:t>
            </a:fld>
            <a:endParaRPr lang="en-US" dirty="0"/>
          </a:p>
        </p:txBody>
      </p:sp>
    </p:spTree>
    <p:extLst>
      <p:ext uri="{BB962C8B-B14F-4D97-AF65-F5344CB8AC3E}">
        <p14:creationId xmlns:p14="http://schemas.microsoft.com/office/powerpoint/2010/main" val="24956538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78</a:t>
            </a:fld>
            <a:endParaRPr lang="en-US" dirty="0"/>
          </a:p>
        </p:txBody>
      </p:sp>
    </p:spTree>
    <p:extLst>
      <p:ext uri="{BB962C8B-B14F-4D97-AF65-F5344CB8AC3E}">
        <p14:creationId xmlns:p14="http://schemas.microsoft.com/office/powerpoint/2010/main" val="24299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7</a:t>
            </a:fld>
            <a:endParaRPr lang="en-US" dirty="0"/>
          </a:p>
        </p:txBody>
      </p:sp>
    </p:spTree>
    <p:extLst>
      <p:ext uri="{BB962C8B-B14F-4D97-AF65-F5344CB8AC3E}">
        <p14:creationId xmlns:p14="http://schemas.microsoft.com/office/powerpoint/2010/main" val="7744373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79</a:t>
            </a:fld>
            <a:endParaRPr lang="en-US" dirty="0"/>
          </a:p>
        </p:txBody>
      </p:sp>
    </p:spTree>
    <p:extLst>
      <p:ext uri="{BB962C8B-B14F-4D97-AF65-F5344CB8AC3E}">
        <p14:creationId xmlns:p14="http://schemas.microsoft.com/office/powerpoint/2010/main" val="30129427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80</a:t>
            </a:fld>
            <a:endParaRPr lang="en-US" dirty="0"/>
          </a:p>
        </p:txBody>
      </p:sp>
    </p:spTree>
    <p:extLst>
      <p:ext uri="{BB962C8B-B14F-4D97-AF65-F5344CB8AC3E}">
        <p14:creationId xmlns:p14="http://schemas.microsoft.com/office/powerpoint/2010/main" val="41047602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81</a:t>
            </a:fld>
            <a:endParaRPr lang="en-US" dirty="0"/>
          </a:p>
        </p:txBody>
      </p:sp>
    </p:spTree>
    <p:extLst>
      <p:ext uri="{BB962C8B-B14F-4D97-AF65-F5344CB8AC3E}">
        <p14:creationId xmlns:p14="http://schemas.microsoft.com/office/powerpoint/2010/main" val="19333801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82</a:t>
            </a:fld>
            <a:endParaRPr lang="en-US" dirty="0"/>
          </a:p>
        </p:txBody>
      </p:sp>
    </p:spTree>
    <p:extLst>
      <p:ext uri="{BB962C8B-B14F-4D97-AF65-F5344CB8AC3E}">
        <p14:creationId xmlns:p14="http://schemas.microsoft.com/office/powerpoint/2010/main" val="10639100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83</a:t>
            </a:fld>
            <a:endParaRPr lang="en-US" dirty="0"/>
          </a:p>
        </p:txBody>
      </p:sp>
    </p:spTree>
    <p:extLst>
      <p:ext uri="{BB962C8B-B14F-4D97-AF65-F5344CB8AC3E}">
        <p14:creationId xmlns:p14="http://schemas.microsoft.com/office/powerpoint/2010/main" val="31388532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84</a:t>
            </a:fld>
            <a:endParaRPr lang="en-US" dirty="0"/>
          </a:p>
        </p:txBody>
      </p:sp>
    </p:spTree>
    <p:extLst>
      <p:ext uri="{BB962C8B-B14F-4D97-AF65-F5344CB8AC3E}">
        <p14:creationId xmlns:p14="http://schemas.microsoft.com/office/powerpoint/2010/main" val="38347365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85</a:t>
            </a:fld>
            <a:endParaRPr lang="en-US" dirty="0"/>
          </a:p>
        </p:txBody>
      </p:sp>
    </p:spTree>
    <p:extLst>
      <p:ext uri="{BB962C8B-B14F-4D97-AF65-F5344CB8AC3E}">
        <p14:creationId xmlns:p14="http://schemas.microsoft.com/office/powerpoint/2010/main" val="1120701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86</a:t>
            </a:fld>
            <a:endParaRPr lang="en-US" dirty="0"/>
          </a:p>
        </p:txBody>
      </p:sp>
    </p:spTree>
    <p:extLst>
      <p:ext uri="{BB962C8B-B14F-4D97-AF65-F5344CB8AC3E}">
        <p14:creationId xmlns:p14="http://schemas.microsoft.com/office/powerpoint/2010/main" val="16886673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87</a:t>
            </a:fld>
            <a:endParaRPr lang="en-US" dirty="0"/>
          </a:p>
        </p:txBody>
      </p:sp>
    </p:spTree>
    <p:extLst>
      <p:ext uri="{BB962C8B-B14F-4D97-AF65-F5344CB8AC3E}">
        <p14:creationId xmlns:p14="http://schemas.microsoft.com/office/powerpoint/2010/main" val="24218042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88</a:t>
            </a:fld>
            <a:endParaRPr lang="en-US" dirty="0"/>
          </a:p>
        </p:txBody>
      </p:sp>
    </p:spTree>
    <p:extLst>
      <p:ext uri="{BB962C8B-B14F-4D97-AF65-F5344CB8AC3E}">
        <p14:creationId xmlns:p14="http://schemas.microsoft.com/office/powerpoint/2010/main" val="681866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8</a:t>
            </a:fld>
            <a:endParaRPr lang="en-US" dirty="0"/>
          </a:p>
        </p:txBody>
      </p:sp>
    </p:spTree>
    <p:extLst>
      <p:ext uri="{BB962C8B-B14F-4D97-AF65-F5344CB8AC3E}">
        <p14:creationId xmlns:p14="http://schemas.microsoft.com/office/powerpoint/2010/main" val="32506368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89</a:t>
            </a:fld>
            <a:endParaRPr lang="en-US" dirty="0"/>
          </a:p>
        </p:txBody>
      </p:sp>
    </p:spTree>
    <p:extLst>
      <p:ext uri="{BB962C8B-B14F-4D97-AF65-F5344CB8AC3E}">
        <p14:creationId xmlns:p14="http://schemas.microsoft.com/office/powerpoint/2010/main" val="19404722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90</a:t>
            </a:fld>
            <a:endParaRPr lang="en-US" dirty="0"/>
          </a:p>
        </p:txBody>
      </p:sp>
    </p:spTree>
    <p:extLst>
      <p:ext uri="{BB962C8B-B14F-4D97-AF65-F5344CB8AC3E}">
        <p14:creationId xmlns:p14="http://schemas.microsoft.com/office/powerpoint/2010/main" val="24767861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91</a:t>
            </a:fld>
            <a:endParaRPr lang="en-US" dirty="0"/>
          </a:p>
        </p:txBody>
      </p:sp>
    </p:spTree>
    <p:extLst>
      <p:ext uri="{BB962C8B-B14F-4D97-AF65-F5344CB8AC3E}">
        <p14:creationId xmlns:p14="http://schemas.microsoft.com/office/powerpoint/2010/main" val="31055637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92</a:t>
            </a:fld>
            <a:endParaRPr lang="en-US" dirty="0"/>
          </a:p>
        </p:txBody>
      </p:sp>
    </p:spTree>
    <p:extLst>
      <p:ext uri="{BB962C8B-B14F-4D97-AF65-F5344CB8AC3E}">
        <p14:creationId xmlns:p14="http://schemas.microsoft.com/office/powerpoint/2010/main" val="26878100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93</a:t>
            </a:fld>
            <a:endParaRPr lang="en-US" dirty="0"/>
          </a:p>
        </p:txBody>
      </p:sp>
    </p:spTree>
    <p:extLst>
      <p:ext uri="{BB962C8B-B14F-4D97-AF65-F5344CB8AC3E}">
        <p14:creationId xmlns:p14="http://schemas.microsoft.com/office/powerpoint/2010/main" val="25523340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94</a:t>
            </a:fld>
            <a:endParaRPr lang="en-US" dirty="0"/>
          </a:p>
        </p:txBody>
      </p:sp>
    </p:spTree>
    <p:extLst>
      <p:ext uri="{BB962C8B-B14F-4D97-AF65-F5344CB8AC3E}">
        <p14:creationId xmlns:p14="http://schemas.microsoft.com/office/powerpoint/2010/main" val="38096795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95</a:t>
            </a:fld>
            <a:endParaRPr lang="en-US" dirty="0"/>
          </a:p>
        </p:txBody>
      </p:sp>
    </p:spTree>
    <p:extLst>
      <p:ext uri="{BB962C8B-B14F-4D97-AF65-F5344CB8AC3E}">
        <p14:creationId xmlns:p14="http://schemas.microsoft.com/office/powerpoint/2010/main" val="31008155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96</a:t>
            </a:fld>
            <a:endParaRPr lang="en-US" dirty="0"/>
          </a:p>
        </p:txBody>
      </p:sp>
    </p:spTree>
    <p:extLst>
      <p:ext uri="{BB962C8B-B14F-4D97-AF65-F5344CB8AC3E}">
        <p14:creationId xmlns:p14="http://schemas.microsoft.com/office/powerpoint/2010/main" val="2864142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97</a:t>
            </a:fld>
            <a:endParaRPr lang="en-US" dirty="0"/>
          </a:p>
        </p:txBody>
      </p:sp>
    </p:spTree>
    <p:extLst>
      <p:ext uri="{BB962C8B-B14F-4D97-AF65-F5344CB8AC3E}">
        <p14:creationId xmlns:p14="http://schemas.microsoft.com/office/powerpoint/2010/main" val="42090553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4891DB-1DFA-451A-A0B1-AE5D0E4D8F7B}" type="slidenum">
              <a:rPr lang="en-US" smtClean="0"/>
              <a:t>98</a:t>
            </a:fld>
            <a:endParaRPr lang="en-US" dirty="0"/>
          </a:p>
        </p:txBody>
      </p:sp>
    </p:spTree>
    <p:extLst>
      <p:ext uri="{BB962C8B-B14F-4D97-AF65-F5344CB8AC3E}">
        <p14:creationId xmlns:p14="http://schemas.microsoft.com/office/powerpoint/2010/main" val="2182239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DA32AB-7A47-4D11-844B-72F3C1EEB4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029407"/>
          </a:xfrm>
          <a:prstGeom prst="rect">
            <a:avLst/>
          </a:prstGeom>
        </p:spPr>
      </p:pic>
      <p:sp>
        <p:nvSpPr>
          <p:cNvPr id="18" name="Rectangle 17">
            <a:extLst>
              <a:ext uri="{FF2B5EF4-FFF2-40B4-BE49-F238E27FC236}">
                <a16:creationId xmlns:a16="http://schemas.microsoft.com/office/drawing/2014/main" id="{DE5BA74F-A20D-40E2-97B7-C3EECD77A96E}"/>
              </a:ext>
            </a:extLst>
          </p:cNvPr>
          <p:cNvSpPr>
            <a:spLocks noChangeArrowheads="1"/>
          </p:cNvSpPr>
          <p:nvPr userDrawn="1"/>
        </p:nvSpPr>
        <p:spPr bwMode="auto">
          <a:xfrm>
            <a:off x="872937" y="374309"/>
            <a:ext cx="739812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1200" dirty="0" err="1">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En</a:t>
            </a:r>
            <a:r>
              <a:rPr lang="en-US" sz="4000" b="1" kern="1200" dirty="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 Route - Radar Associate Controller </a:t>
            </a:r>
            <a:r>
              <a:rPr lang="en-US" sz="4000" b="1" kern="1200" dirty="0" smtClean="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Training Part A:</a:t>
            </a:r>
            <a:endParaRPr lang="en-US" sz="4000" b="1" kern="1200" dirty="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1200" dirty="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Basic Concepts</a:t>
            </a:r>
          </a:p>
        </p:txBody>
      </p:sp>
      <p:sp>
        <p:nvSpPr>
          <p:cNvPr id="3" name="Slide Number Placeholder 2">
            <a:extLst>
              <a:ext uri="{FF2B5EF4-FFF2-40B4-BE49-F238E27FC236}">
                <a16:creationId xmlns:a16="http://schemas.microsoft.com/office/drawing/2014/main" id="{553C48BE-6D72-49DB-82A1-0BD42854B5F5}"/>
              </a:ext>
            </a:extLst>
          </p:cNvPr>
          <p:cNvSpPr>
            <a:spLocks noGrp="1"/>
          </p:cNvSpPr>
          <p:nvPr>
            <p:ph type="sldNum" sz="quarter" idx="10"/>
          </p:nvPr>
        </p:nvSpPr>
        <p:spPr>
          <a:xfrm>
            <a:off x="7945394" y="6336792"/>
            <a:ext cx="569955" cy="274320"/>
          </a:xfrm>
          <a:prstGeom prst="rect">
            <a:avLst/>
          </a:prstGeom>
        </p:spPr>
        <p:txBody>
          <a:bodyPr vert="horz" lIns="91440" tIns="45720" rIns="91440" bIns="45720" rtlCol="0" anchor="ctr"/>
          <a:lstStyle>
            <a:defPPr>
              <a:defRPr lang="en-US"/>
            </a:defPPr>
            <a:lvl1pPr marL="228600" indent="-228600" algn="r" rtl="0" eaLnBrk="0" fontAlgn="base" hangingPunct="0">
              <a:spcBef>
                <a:spcPct val="0"/>
              </a:spcBef>
              <a:spcAft>
                <a:spcPct val="0"/>
              </a:spcAft>
              <a:buFont typeface="+mj-lt"/>
              <a:buAutoNum type="arabicPeriod"/>
              <a:defRPr sz="1200" b="0" kern="1200">
                <a:solidFill>
                  <a:schemeClr val="tx1">
                    <a:tint val="75000"/>
                  </a:schemeClr>
                </a:solidFill>
                <a:latin typeface="Arial" panose="020B0604020202020204" pitchFamily="34" charset="0"/>
                <a:ea typeface="+mn-ea"/>
                <a:cs typeface="+mn-cs"/>
              </a:defRPr>
            </a:lvl1pPr>
            <a:lvl2pPr marL="457200" algn="ctr"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ctr"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ctr"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ctr"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a:lstStyle>
          <a:p>
            <a:pPr marL="0" indent="0">
              <a:buFont typeface="+mj-lt"/>
              <a:buNone/>
            </a:pPr>
            <a:fld id="{F2BD9D44-EC01-4E71-8CAE-9F9624182C03}" type="slidenum">
              <a:rPr lang="en-US" altLang="en-US" smtClean="0">
                <a:solidFill>
                  <a:srgbClr val="FFFFFF"/>
                </a:solidFill>
              </a:rPr>
              <a:pPr marL="0" indent="0">
                <a:buFont typeface="+mj-lt"/>
                <a:buNone/>
              </a:pPr>
              <a:t>‹#›</a:t>
            </a:fld>
            <a:endParaRPr lang="en-US" dirty="0"/>
          </a:p>
        </p:txBody>
      </p:sp>
      <p:sp>
        <p:nvSpPr>
          <p:cNvPr id="19" name="Rectangle 18">
            <a:extLst>
              <a:ext uri="{FF2B5EF4-FFF2-40B4-BE49-F238E27FC236}">
                <a16:creationId xmlns:a16="http://schemas.microsoft.com/office/drawing/2014/main" id="{DF1F7D3C-8488-4489-9564-D71EC02FE900}"/>
              </a:ext>
            </a:extLst>
          </p:cNvPr>
          <p:cNvSpPr>
            <a:spLocks noChangeArrowheads="1"/>
          </p:cNvSpPr>
          <p:nvPr userDrawn="1"/>
        </p:nvSpPr>
        <p:spPr bwMode="auto">
          <a:xfrm>
            <a:off x="1212676" y="3042180"/>
            <a:ext cx="67186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1200" dirty="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Lesson 5: IFR Clearances and Route Assignment</a:t>
            </a:r>
            <a:endParaRPr lang="en-US" sz="1400" b="1" kern="1200" dirty="0">
              <a:solidFill>
                <a:srgbClr val="FFFF00"/>
              </a:solidFill>
              <a:effectLst>
                <a:outerShdw blurRad="50800" dist="50800" dir="2700000" algn="ctr" rotWithShape="0">
                  <a:schemeClr val="tx1">
                    <a:alpha val="80000"/>
                  </a:schemeClr>
                </a:outerShdw>
              </a:effectLst>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0E7500A6-D3AF-4938-A213-71A950993897}"/>
              </a:ext>
            </a:extLst>
          </p:cNvPr>
          <p:cNvSpPr>
            <a:spLocks noChangeArrowheads="1"/>
          </p:cNvSpPr>
          <p:nvPr userDrawn="1"/>
        </p:nvSpPr>
        <p:spPr bwMode="auto">
          <a:xfrm>
            <a:off x="2881040" y="4744300"/>
            <a:ext cx="33819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kern="1200" dirty="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Course - 55054001</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kern="1200" dirty="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Version - </a:t>
            </a:r>
            <a:r>
              <a:rPr lang="en-US" sz="1400" b="1" kern="1200" dirty="0" smtClean="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1.0 2022.08</a:t>
            </a:r>
            <a:endParaRPr lang="en-US" sz="1400" b="1" kern="1200" dirty="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endParaRPr>
          </a:p>
        </p:txBody>
      </p:sp>
    </p:spTree>
    <p:extLst>
      <p:ext uri="{BB962C8B-B14F-4D97-AF65-F5344CB8AC3E}">
        <p14:creationId xmlns:p14="http://schemas.microsoft.com/office/powerpoint/2010/main" val="420659087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Lesson Objectiv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16EBF-5E8C-45DB-B6D2-B4C2C3A0DAC4}"/>
              </a:ext>
            </a:extLst>
          </p:cNvPr>
          <p:cNvSpPr>
            <a:spLocks noGrp="1"/>
          </p:cNvSpPr>
          <p:nvPr>
            <p:ph type="sldNum" sz="quarter" idx="10"/>
          </p:nvPr>
        </p:nvSpPr>
        <p:spPr/>
        <p:txBody>
          <a:bodyPr/>
          <a:lstStyle/>
          <a:p>
            <a:pPr marL="0" indent="0">
              <a:buFont typeface="+mj-lt"/>
              <a:buNone/>
            </a:pPr>
            <a:fld id="{F2BD9D44-EC01-4E71-8CAE-9F9624182C03}" type="slidenum">
              <a:rPr lang="en-US" altLang="en-US" b="1" smtClean="0">
                <a:solidFill>
                  <a:srgbClr val="FFFFFF"/>
                </a:solidFill>
              </a:rPr>
              <a:pPr marL="0" indent="0">
                <a:buFont typeface="+mj-lt"/>
                <a:buNone/>
              </a:pPr>
              <a:t>‹#›</a:t>
            </a:fld>
            <a:endParaRPr lang="en-US" dirty="0"/>
          </a:p>
        </p:txBody>
      </p:sp>
      <p:sp>
        <p:nvSpPr>
          <p:cNvPr id="4" name="Rectangle 3">
            <a:extLst>
              <a:ext uri="{FF2B5EF4-FFF2-40B4-BE49-F238E27FC236}">
                <a16:creationId xmlns:a16="http://schemas.microsoft.com/office/drawing/2014/main" id="{87EEFEF2-751E-4C1D-ABC6-CC37EA0FF616}"/>
              </a:ext>
            </a:extLst>
          </p:cNvPr>
          <p:cNvSpPr>
            <a:spLocks noChangeArrowheads="1"/>
          </p:cNvSpPr>
          <p:nvPr userDrawn="1"/>
        </p:nvSpPr>
        <p:spPr bwMode="auto">
          <a:xfrm>
            <a:off x="428625" y="295345"/>
            <a:ext cx="6429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4000" b="1" kern="1200" dirty="0">
                <a:solidFill>
                  <a:srgbClr val="002060"/>
                </a:solidFill>
                <a:effectLst/>
                <a:latin typeface="Arial" panose="020B0604020202020204" pitchFamily="34" charset="0"/>
                <a:ea typeface="+mn-ea"/>
                <a:cs typeface="+mn-cs"/>
              </a:rPr>
              <a:t>Lesson Objectives</a:t>
            </a:r>
          </a:p>
        </p:txBody>
      </p:sp>
      <p:sp>
        <p:nvSpPr>
          <p:cNvPr id="5" name="Rectangle 4">
            <a:extLst>
              <a:ext uri="{FF2B5EF4-FFF2-40B4-BE49-F238E27FC236}">
                <a16:creationId xmlns:a16="http://schemas.microsoft.com/office/drawing/2014/main" id="{4FE3D82B-93D6-4BE1-8B9B-453268257D23}"/>
              </a:ext>
            </a:extLst>
          </p:cNvPr>
          <p:cNvSpPr>
            <a:spLocks noChangeArrowheads="1"/>
          </p:cNvSpPr>
          <p:nvPr userDrawn="1"/>
        </p:nvSpPr>
        <p:spPr bwMode="auto">
          <a:xfrm>
            <a:off x="428625" y="1303293"/>
            <a:ext cx="808672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dirty="0"/>
              <a:t>At the end of this lesson, you will be able to identify: </a:t>
            </a:r>
            <a:r>
              <a:rPr lang="en-US" sz="2800" b="0" i="1" dirty="0"/>
              <a:t> </a:t>
            </a:r>
            <a:endParaRPr lang="en-US" sz="2800" b="0" i="1" kern="1200" dirty="0">
              <a:solidFill>
                <a:srgbClr val="002060"/>
              </a:solidFill>
              <a:effectLst/>
              <a:latin typeface="Arial" panose="020B0604020202020204" pitchFamily="34" charset="0"/>
              <a:ea typeface="+mn-ea"/>
              <a:cs typeface="+mn-cs"/>
            </a:endParaRPr>
          </a:p>
        </p:txBody>
      </p:sp>
      <p:sp>
        <p:nvSpPr>
          <p:cNvPr id="7" name="Text Placeholder 6">
            <a:extLst>
              <a:ext uri="{FF2B5EF4-FFF2-40B4-BE49-F238E27FC236}">
                <a16:creationId xmlns:a16="http://schemas.microsoft.com/office/drawing/2014/main" id="{336594CA-AD94-4D81-8AB0-408C536E5695}"/>
              </a:ext>
            </a:extLst>
          </p:cNvPr>
          <p:cNvSpPr>
            <a:spLocks noGrp="1"/>
          </p:cNvSpPr>
          <p:nvPr>
            <p:ph type="body" sz="quarter" idx="11" hasCustomPrompt="1"/>
          </p:nvPr>
        </p:nvSpPr>
        <p:spPr>
          <a:xfrm>
            <a:off x="542924" y="2364627"/>
            <a:ext cx="7972425" cy="3529467"/>
          </a:xfrm>
        </p:spPr>
        <p:txBody>
          <a:bodyPr/>
          <a:lstStyle>
            <a:lvl1pPr>
              <a:defRPr b="0"/>
            </a:lvl1pPr>
          </a:lstStyle>
          <a:p>
            <a:pPr lvl="0"/>
            <a:r>
              <a:rPr lang="en-US" dirty="0"/>
              <a:t>Enter objectives</a:t>
            </a:r>
          </a:p>
        </p:txBody>
      </p:sp>
      <p:sp>
        <p:nvSpPr>
          <p:cNvPr id="6" name="Rectangle 17">
            <a:extLst>
              <a:ext uri="{FF2B5EF4-FFF2-40B4-BE49-F238E27FC236}">
                <a16:creationId xmlns:a16="http://schemas.microsoft.com/office/drawing/2014/main" id="{0F1852C4-E41B-4A8F-86EF-EF7235F14DAC}"/>
              </a:ext>
            </a:extLst>
          </p:cNvPr>
          <p:cNvSpPr>
            <a:spLocks noChangeArrowheads="1"/>
          </p:cNvSpPr>
          <p:nvPr userDrawn="1"/>
        </p:nvSpPr>
        <p:spPr bwMode="auto">
          <a:xfrm>
            <a:off x="8370344" y="6336792"/>
            <a:ext cx="457200"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spcBef>
                <a:spcPct val="0"/>
              </a:spcBef>
              <a:buFontTx/>
              <a:buNone/>
              <a:defRPr/>
            </a:pPr>
            <a:fld id="{819E6BD9-17C4-4D5C-80AF-2FEF5795C4A7}" type="slidenum">
              <a:rPr lang="en-US" altLang="en-US" sz="1200" b="0" smtClean="0">
                <a:solidFill>
                  <a:schemeClr val="bg1"/>
                </a:solidFill>
              </a:rPr>
              <a:pPr algn="r" eaLnBrk="1" hangingPunct="1">
                <a:spcBef>
                  <a:spcPct val="0"/>
                </a:spcBef>
                <a:buFontTx/>
                <a:buNone/>
                <a:defRPr/>
              </a:pPr>
              <a:t>‹#›</a:t>
            </a:fld>
            <a:endParaRPr lang="en-US" altLang="en-US" sz="900" b="0" dirty="0">
              <a:solidFill>
                <a:schemeClr val="bg1"/>
              </a:solidFill>
            </a:endParaRPr>
          </a:p>
        </p:txBody>
      </p:sp>
    </p:spTree>
    <p:extLst>
      <p:ext uri="{BB962C8B-B14F-4D97-AF65-F5344CB8AC3E}">
        <p14:creationId xmlns:p14="http://schemas.microsoft.com/office/powerpoint/2010/main" val="2688255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3pPr marL="857250" indent="-171450">
              <a:buFont typeface="Wingdings" panose="05000000000000000000" pitchFamily="2" charset="2"/>
              <a:buChar char="Ø"/>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7">
            <a:extLst>
              <a:ext uri="{FF2B5EF4-FFF2-40B4-BE49-F238E27FC236}">
                <a16:creationId xmlns:a16="http://schemas.microsoft.com/office/drawing/2014/main" id="{0F1852C4-E41B-4A8F-86EF-EF7235F14DAC}"/>
              </a:ext>
            </a:extLst>
          </p:cNvPr>
          <p:cNvSpPr>
            <a:spLocks noChangeArrowheads="1"/>
          </p:cNvSpPr>
          <p:nvPr userDrawn="1"/>
        </p:nvSpPr>
        <p:spPr bwMode="auto">
          <a:xfrm>
            <a:off x="8370344" y="6336792"/>
            <a:ext cx="457200"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spcBef>
                <a:spcPct val="0"/>
              </a:spcBef>
              <a:buFontTx/>
              <a:buNone/>
              <a:defRPr/>
            </a:pPr>
            <a:fld id="{819E6BD9-17C4-4D5C-80AF-2FEF5795C4A7}" type="slidenum">
              <a:rPr lang="en-US" altLang="en-US" sz="1200" b="0" smtClean="0">
                <a:solidFill>
                  <a:schemeClr val="bg1"/>
                </a:solidFill>
              </a:rPr>
              <a:pPr algn="r" eaLnBrk="1" hangingPunct="1">
                <a:spcBef>
                  <a:spcPct val="0"/>
                </a:spcBef>
                <a:buFontTx/>
                <a:buNone/>
                <a:defRPr/>
              </a:pPr>
              <a:t>‹#›</a:t>
            </a:fld>
            <a:endParaRPr lang="en-US" altLang="en-US" sz="900" b="0" dirty="0">
              <a:solidFill>
                <a:schemeClr val="bg1"/>
              </a:solidFill>
            </a:endParaRPr>
          </a:p>
        </p:txBody>
      </p:sp>
    </p:spTree>
    <p:extLst>
      <p:ext uri="{BB962C8B-B14F-4D97-AF65-F5344CB8AC3E}">
        <p14:creationId xmlns:p14="http://schemas.microsoft.com/office/powerpoint/2010/main" val="1307213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im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428626" y="1233199"/>
            <a:ext cx="8050213" cy="43910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7">
            <a:extLst>
              <a:ext uri="{FF2B5EF4-FFF2-40B4-BE49-F238E27FC236}">
                <a16:creationId xmlns:a16="http://schemas.microsoft.com/office/drawing/2014/main" id="{0F1852C4-E41B-4A8F-86EF-EF7235F14DAC}"/>
              </a:ext>
            </a:extLst>
          </p:cNvPr>
          <p:cNvSpPr>
            <a:spLocks noChangeArrowheads="1"/>
          </p:cNvSpPr>
          <p:nvPr userDrawn="1"/>
        </p:nvSpPr>
        <p:spPr bwMode="auto">
          <a:xfrm>
            <a:off x="8370344" y="6336792"/>
            <a:ext cx="457200"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spcBef>
                <a:spcPct val="0"/>
              </a:spcBef>
              <a:buFontTx/>
              <a:buNone/>
              <a:defRPr/>
            </a:pPr>
            <a:fld id="{819E6BD9-17C4-4D5C-80AF-2FEF5795C4A7}" type="slidenum">
              <a:rPr lang="en-US" altLang="en-US" sz="1200" b="0" smtClean="0">
                <a:solidFill>
                  <a:schemeClr val="bg1"/>
                </a:solidFill>
              </a:rPr>
              <a:pPr algn="r" eaLnBrk="1" hangingPunct="1">
                <a:spcBef>
                  <a:spcPct val="0"/>
                </a:spcBef>
                <a:buFontTx/>
                <a:buNone/>
                <a:defRPr/>
              </a:pPr>
              <a:t>‹#›</a:t>
            </a:fld>
            <a:endParaRPr lang="en-US" altLang="en-US" sz="900" b="0" dirty="0">
              <a:solidFill>
                <a:schemeClr val="bg1"/>
              </a:solidFill>
            </a:endParaRPr>
          </a:p>
        </p:txBody>
      </p:sp>
    </p:spTree>
    <p:extLst>
      <p:ext uri="{BB962C8B-B14F-4D97-AF65-F5344CB8AC3E}">
        <p14:creationId xmlns:p14="http://schemas.microsoft.com/office/powerpoint/2010/main" val="706773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sson Summar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16EBF-5E8C-45DB-B6D2-B4C2C3A0DAC4}"/>
              </a:ext>
            </a:extLst>
          </p:cNvPr>
          <p:cNvSpPr>
            <a:spLocks noGrp="1"/>
          </p:cNvSpPr>
          <p:nvPr>
            <p:ph type="sldNum" sz="quarter" idx="10"/>
          </p:nvPr>
        </p:nvSpPr>
        <p:spPr/>
        <p:txBody>
          <a:bodyPr/>
          <a:lstStyle/>
          <a:p>
            <a:pPr marL="0" indent="0">
              <a:buFont typeface="+mj-lt"/>
              <a:buNone/>
            </a:pPr>
            <a:fld id="{F2BD9D44-EC01-4E71-8CAE-9F9624182C03}" type="slidenum">
              <a:rPr lang="en-US" altLang="en-US" b="1" smtClean="0">
                <a:solidFill>
                  <a:srgbClr val="FFFFFF"/>
                </a:solidFill>
              </a:rPr>
              <a:pPr marL="0" indent="0">
                <a:buFont typeface="+mj-lt"/>
                <a:buNone/>
              </a:pPr>
              <a:t>‹#›</a:t>
            </a:fld>
            <a:endParaRPr lang="en-US" dirty="0"/>
          </a:p>
        </p:txBody>
      </p:sp>
      <p:sp>
        <p:nvSpPr>
          <p:cNvPr id="4" name="Rectangle 3">
            <a:extLst>
              <a:ext uri="{FF2B5EF4-FFF2-40B4-BE49-F238E27FC236}">
                <a16:creationId xmlns:a16="http://schemas.microsoft.com/office/drawing/2014/main" id="{87EEFEF2-751E-4C1D-ABC6-CC37EA0FF616}"/>
              </a:ext>
            </a:extLst>
          </p:cNvPr>
          <p:cNvSpPr>
            <a:spLocks noChangeArrowheads="1"/>
          </p:cNvSpPr>
          <p:nvPr userDrawn="1"/>
        </p:nvSpPr>
        <p:spPr bwMode="auto">
          <a:xfrm>
            <a:off x="428625" y="295345"/>
            <a:ext cx="6429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4000" b="1" kern="1200" dirty="0">
                <a:solidFill>
                  <a:srgbClr val="002060"/>
                </a:solidFill>
                <a:effectLst/>
                <a:latin typeface="Arial" panose="020B0604020202020204" pitchFamily="34" charset="0"/>
                <a:ea typeface="+mn-ea"/>
                <a:cs typeface="+mn-cs"/>
              </a:rPr>
              <a:t>Lesson Summary</a:t>
            </a:r>
          </a:p>
        </p:txBody>
      </p:sp>
      <p:sp>
        <p:nvSpPr>
          <p:cNvPr id="5" name="Rectangle 4">
            <a:extLst>
              <a:ext uri="{FF2B5EF4-FFF2-40B4-BE49-F238E27FC236}">
                <a16:creationId xmlns:a16="http://schemas.microsoft.com/office/drawing/2014/main" id="{4FE3D82B-93D6-4BE1-8B9B-453268257D23}"/>
              </a:ext>
            </a:extLst>
          </p:cNvPr>
          <p:cNvSpPr>
            <a:spLocks noChangeArrowheads="1"/>
          </p:cNvSpPr>
          <p:nvPr userDrawn="1"/>
        </p:nvSpPr>
        <p:spPr bwMode="auto">
          <a:xfrm>
            <a:off x="428625" y="1303293"/>
            <a:ext cx="80867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dirty="0"/>
              <a:t>This lesson covered:</a:t>
            </a:r>
            <a:r>
              <a:rPr lang="en-US" sz="2800" b="0" i="1" dirty="0"/>
              <a:t> </a:t>
            </a:r>
            <a:endParaRPr lang="en-US" sz="2800" b="0" i="1" kern="1200" dirty="0">
              <a:solidFill>
                <a:srgbClr val="002060"/>
              </a:solidFill>
              <a:effectLst/>
              <a:latin typeface="Arial" panose="020B0604020202020204" pitchFamily="34" charset="0"/>
              <a:ea typeface="+mn-ea"/>
              <a:cs typeface="+mn-cs"/>
            </a:endParaRPr>
          </a:p>
        </p:txBody>
      </p:sp>
      <p:sp>
        <p:nvSpPr>
          <p:cNvPr id="7" name="Text Placeholder 6">
            <a:extLst>
              <a:ext uri="{FF2B5EF4-FFF2-40B4-BE49-F238E27FC236}">
                <a16:creationId xmlns:a16="http://schemas.microsoft.com/office/drawing/2014/main" id="{336594CA-AD94-4D81-8AB0-408C536E5695}"/>
              </a:ext>
            </a:extLst>
          </p:cNvPr>
          <p:cNvSpPr>
            <a:spLocks noGrp="1"/>
          </p:cNvSpPr>
          <p:nvPr>
            <p:ph type="body" sz="quarter" idx="11" hasCustomPrompt="1"/>
          </p:nvPr>
        </p:nvSpPr>
        <p:spPr>
          <a:xfrm>
            <a:off x="542924" y="2067593"/>
            <a:ext cx="7972425" cy="3826502"/>
          </a:xfrm>
        </p:spPr>
        <p:txBody>
          <a:bodyPr/>
          <a:lstStyle>
            <a:lvl1pPr>
              <a:defRPr b="0"/>
            </a:lvl1pPr>
          </a:lstStyle>
          <a:p>
            <a:pPr lvl="0"/>
            <a:r>
              <a:rPr lang="en-US" dirty="0"/>
              <a:t>Enter objectives</a:t>
            </a:r>
          </a:p>
        </p:txBody>
      </p:sp>
      <p:sp>
        <p:nvSpPr>
          <p:cNvPr id="8" name="Rectangle 17">
            <a:extLst>
              <a:ext uri="{FF2B5EF4-FFF2-40B4-BE49-F238E27FC236}">
                <a16:creationId xmlns:a16="http://schemas.microsoft.com/office/drawing/2014/main" id="{0F1852C4-E41B-4A8F-86EF-EF7235F14DAC}"/>
              </a:ext>
            </a:extLst>
          </p:cNvPr>
          <p:cNvSpPr>
            <a:spLocks noChangeArrowheads="1"/>
          </p:cNvSpPr>
          <p:nvPr userDrawn="1"/>
        </p:nvSpPr>
        <p:spPr bwMode="auto">
          <a:xfrm>
            <a:off x="8370344" y="6336792"/>
            <a:ext cx="457200"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spcBef>
                <a:spcPct val="0"/>
              </a:spcBef>
              <a:buFontTx/>
              <a:buNone/>
              <a:defRPr/>
            </a:pPr>
            <a:fld id="{819E6BD9-17C4-4D5C-80AF-2FEF5795C4A7}" type="slidenum">
              <a:rPr lang="en-US" altLang="en-US" sz="1200" b="0" smtClean="0">
                <a:solidFill>
                  <a:schemeClr val="bg1"/>
                </a:solidFill>
              </a:rPr>
              <a:pPr algn="r" eaLnBrk="1" hangingPunct="1">
                <a:spcBef>
                  <a:spcPct val="0"/>
                </a:spcBef>
                <a:buFontTx/>
                <a:buNone/>
                <a:defRPr/>
              </a:pPr>
              <a:t>‹#›</a:t>
            </a:fld>
            <a:endParaRPr lang="en-US" altLang="en-US" sz="900" b="0" dirty="0">
              <a:solidFill>
                <a:schemeClr val="bg1"/>
              </a:solidFill>
            </a:endParaRPr>
          </a:p>
        </p:txBody>
      </p:sp>
    </p:spTree>
    <p:extLst>
      <p:ext uri="{BB962C8B-B14F-4D97-AF65-F5344CB8AC3E}">
        <p14:creationId xmlns:p14="http://schemas.microsoft.com/office/powerpoint/2010/main" val="643820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ast_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793" y="0"/>
            <a:ext cx="9144793" cy="6127011"/>
          </a:xfrm>
          <a:prstGeom prst="rect">
            <a:avLst/>
          </a:prstGeom>
        </p:spPr>
      </p:pic>
      <p:sp>
        <p:nvSpPr>
          <p:cNvPr id="2" name="Rectangle 17"/>
          <p:cNvSpPr>
            <a:spLocks noChangeArrowheads="1"/>
          </p:cNvSpPr>
          <p:nvPr userDrawn="1"/>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spcBef>
                <a:spcPct val="0"/>
              </a:spcBef>
              <a:buFontTx/>
              <a:buNone/>
              <a:defRPr/>
            </a:pPr>
            <a:endParaRPr lang="en-US" altLang="en-US" sz="900" b="1" dirty="0">
              <a:solidFill>
                <a:schemeClr val="bg1"/>
              </a:solidFill>
            </a:endParaRPr>
          </a:p>
        </p:txBody>
      </p:sp>
      <p:pic>
        <p:nvPicPr>
          <p:cNvPr id="3" name="Picture 2"/>
          <p:cNvPicPr>
            <a:picLocks noChangeAspect="1"/>
          </p:cNvPicPr>
          <p:nvPr userDrawn="1"/>
        </p:nvPicPr>
        <p:blipFill>
          <a:blip r:embed="rId3"/>
          <a:stretch>
            <a:fillRect/>
          </a:stretch>
        </p:blipFill>
        <p:spPr>
          <a:xfrm>
            <a:off x="0" y="0"/>
            <a:ext cx="9163082" cy="6120914"/>
          </a:xfrm>
          <a:prstGeom prst="rect">
            <a:avLst/>
          </a:prstGeom>
        </p:spPr>
      </p:pic>
    </p:spTree>
    <p:extLst>
      <p:ext uri="{BB962C8B-B14F-4D97-AF65-F5344CB8AC3E}">
        <p14:creationId xmlns:p14="http://schemas.microsoft.com/office/powerpoint/2010/main" val="1767809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FFF"/>
            </a:gs>
            <a:gs pos="50000">
              <a:srgbClr val="FBFBFB"/>
            </a:gs>
            <a:gs pos="100000">
              <a:srgbClr val="D0D0D0"/>
            </a:gs>
          </a:gsLst>
          <a:lin ang="5400000"/>
        </a:gradFill>
        <a:effectLst/>
      </p:bgPr>
    </p:bg>
    <p:spTree>
      <p:nvGrpSpPr>
        <p:cNvPr id="1" name=""/>
        <p:cNvGrpSpPr/>
        <p:nvPr/>
      </p:nvGrpSpPr>
      <p:grpSpPr>
        <a:xfrm>
          <a:off x="0" y="0"/>
          <a:ext cx="0" cy="0"/>
          <a:chOff x="0" y="0"/>
          <a:chExt cx="0" cy="0"/>
        </a:xfrm>
      </p:grpSpPr>
      <p:sp>
        <p:nvSpPr>
          <p:cNvPr id="1029" name="Rectangle 7"/>
          <p:cNvSpPr>
            <a:spLocks noChangeArrowheads="1"/>
          </p:cNvSpPr>
          <p:nvPr userDrawn="1"/>
        </p:nvSpPr>
        <p:spPr bwMode="auto">
          <a:xfrm>
            <a:off x="-22225" y="6038850"/>
            <a:ext cx="9166225" cy="819150"/>
          </a:xfrm>
          <a:prstGeom prst="rect">
            <a:avLst/>
          </a:prstGeom>
          <a:solidFill>
            <a:srgbClr val="1D2F68"/>
          </a:solidFill>
          <a:ln w="9525">
            <a:solidFill>
              <a:srgbClr val="1D2F68"/>
            </a:solidFill>
            <a:miter lim="800000"/>
            <a:headEnd/>
            <a:tailEnd/>
          </a:ln>
        </p:spPr>
        <p:txBody>
          <a:bodyPr wrap="none" anchor="ct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defRPr/>
            </a:pPr>
            <a:endParaRPr lang="en-US" altLang="en-US" sz="1800" dirty="0"/>
          </a:p>
        </p:txBody>
      </p:sp>
      <p:sp>
        <p:nvSpPr>
          <p:cNvPr id="1027" name="Rectangle 7"/>
          <p:cNvSpPr>
            <a:spLocks noGrp="1" noChangeArrowheads="1"/>
          </p:cNvSpPr>
          <p:nvPr>
            <p:ph type="title"/>
          </p:nvPr>
        </p:nvSpPr>
        <p:spPr bwMode="auto">
          <a:xfrm>
            <a:off x="428626"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Select to edit master title</a:t>
            </a:r>
          </a:p>
        </p:txBody>
      </p:sp>
      <p:sp>
        <p:nvSpPr>
          <p:cNvPr id="1028" name="Rectangle 8"/>
          <p:cNvSpPr>
            <a:spLocks noGrp="1" noChangeArrowheads="1"/>
          </p:cNvSpPr>
          <p:nvPr>
            <p:ph type="body" idx="1"/>
          </p:nvPr>
        </p:nvSpPr>
        <p:spPr bwMode="auto">
          <a:xfrm>
            <a:off x="428626" y="1233199"/>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Select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2" name="Picture 2"/>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27001" y="6105527"/>
            <a:ext cx="695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981076" y="6336793"/>
            <a:ext cx="3588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US" altLang="en-US" sz="1200" b="0" dirty="0">
                <a:solidFill>
                  <a:schemeClr val="bg1"/>
                </a:solidFill>
              </a:rPr>
              <a:t>Lesson</a:t>
            </a:r>
            <a:r>
              <a:rPr lang="en-US" altLang="en-US" sz="1200" b="0" baseline="0" dirty="0">
                <a:solidFill>
                  <a:schemeClr val="bg1"/>
                </a:solidFill>
              </a:rPr>
              <a:t> 5: IFR Clearances and Route Assignment </a:t>
            </a:r>
            <a:endParaRPr lang="en-US" altLang="en-US" sz="1200" b="0" dirty="0">
              <a:solidFill>
                <a:schemeClr val="bg1"/>
              </a:solidFill>
            </a:endParaRPr>
          </a:p>
        </p:txBody>
      </p:sp>
    </p:spTree>
    <p:extLst>
      <p:ext uri="{BB962C8B-B14F-4D97-AF65-F5344CB8AC3E}">
        <p14:creationId xmlns:p14="http://schemas.microsoft.com/office/powerpoint/2010/main" val="3458494253"/>
      </p:ext>
    </p:extLst>
  </p:cSld>
  <p:clrMap bg1="lt1" tx1="dk1" bg2="lt2" tx2="dk2" accent1="accent1" accent2="accent2" accent3="accent3" accent4="accent4" accent5="accent5" accent6="accent6" hlink="hlink" folHlink="folHlink"/>
  <p:sldLayoutIdLst>
    <p:sldLayoutId id="2147483673" r:id="rId1"/>
    <p:sldLayoutId id="2147483672" r:id="rId2"/>
    <p:sldLayoutId id="2147483664" r:id="rId3"/>
    <p:sldLayoutId id="2147483669" r:id="rId4"/>
    <p:sldLayoutId id="2147483671" r:id="rId5"/>
    <p:sldLayoutId id="2147483670" r:id="rId6"/>
  </p:sldLayoutIdLst>
  <p:hf hdr="0" ftr="0" dt="0"/>
  <p:txStyles>
    <p:titleStyle>
      <a:lvl1pPr algn="l" rtl="0" eaLnBrk="0" fontAlgn="base" hangingPunct="0">
        <a:spcBef>
          <a:spcPct val="0"/>
        </a:spcBef>
        <a:spcAft>
          <a:spcPct val="0"/>
        </a:spcAft>
        <a:defRPr sz="3600" b="1" kern="1200">
          <a:solidFill>
            <a:srgbClr val="1D2F68"/>
          </a:solidFill>
          <a:latin typeface="+mj-lt"/>
          <a:ea typeface="+mj-ea"/>
          <a:cs typeface="+mj-cs"/>
        </a:defRPr>
      </a:lvl1pPr>
      <a:lvl2pPr algn="l" rtl="0" eaLnBrk="0" fontAlgn="base" hangingPunct="0">
        <a:spcBef>
          <a:spcPct val="0"/>
        </a:spcBef>
        <a:spcAft>
          <a:spcPct val="0"/>
        </a:spcAft>
        <a:defRPr sz="3000" b="1">
          <a:solidFill>
            <a:srgbClr val="1D2F68"/>
          </a:solidFill>
          <a:latin typeface="Arial" panose="020B0604020202020204" pitchFamily="34" charset="0"/>
        </a:defRPr>
      </a:lvl2pPr>
      <a:lvl3pPr algn="l" rtl="0" eaLnBrk="0" fontAlgn="base" hangingPunct="0">
        <a:spcBef>
          <a:spcPct val="0"/>
        </a:spcBef>
        <a:spcAft>
          <a:spcPct val="0"/>
        </a:spcAft>
        <a:defRPr sz="3000" b="1">
          <a:solidFill>
            <a:srgbClr val="1D2F68"/>
          </a:solidFill>
          <a:latin typeface="Arial" panose="020B0604020202020204" pitchFamily="34" charset="0"/>
        </a:defRPr>
      </a:lvl3pPr>
      <a:lvl4pPr algn="l" rtl="0" eaLnBrk="0" fontAlgn="base" hangingPunct="0">
        <a:spcBef>
          <a:spcPct val="0"/>
        </a:spcBef>
        <a:spcAft>
          <a:spcPct val="0"/>
        </a:spcAft>
        <a:defRPr sz="3000" b="1">
          <a:solidFill>
            <a:srgbClr val="1D2F68"/>
          </a:solidFill>
          <a:latin typeface="Arial" panose="020B0604020202020204" pitchFamily="34" charset="0"/>
        </a:defRPr>
      </a:lvl4pPr>
      <a:lvl5pPr algn="l" rtl="0" eaLnBrk="0" fontAlgn="base" hangingPunct="0">
        <a:spcBef>
          <a:spcPct val="0"/>
        </a:spcBef>
        <a:spcAft>
          <a:spcPct val="0"/>
        </a:spcAft>
        <a:defRPr sz="3000" b="1">
          <a:solidFill>
            <a:srgbClr val="1D2F68"/>
          </a:solidFill>
          <a:latin typeface="Arial" panose="020B0604020202020204" pitchFamily="34" charset="0"/>
        </a:defRPr>
      </a:lvl5pPr>
      <a:lvl6pPr marL="342900" algn="l" rtl="0" fontAlgn="base">
        <a:spcBef>
          <a:spcPct val="0"/>
        </a:spcBef>
        <a:spcAft>
          <a:spcPct val="0"/>
        </a:spcAft>
        <a:defRPr sz="3000" b="1">
          <a:solidFill>
            <a:srgbClr val="1D2F68"/>
          </a:solidFill>
          <a:latin typeface="Arial" panose="020B0604020202020204" pitchFamily="34" charset="0"/>
        </a:defRPr>
      </a:lvl6pPr>
      <a:lvl7pPr marL="685800" algn="l" rtl="0" fontAlgn="base">
        <a:spcBef>
          <a:spcPct val="0"/>
        </a:spcBef>
        <a:spcAft>
          <a:spcPct val="0"/>
        </a:spcAft>
        <a:defRPr sz="3000" b="1">
          <a:solidFill>
            <a:srgbClr val="1D2F68"/>
          </a:solidFill>
          <a:latin typeface="Arial" panose="020B0604020202020204" pitchFamily="34" charset="0"/>
        </a:defRPr>
      </a:lvl7pPr>
      <a:lvl8pPr marL="1028700" algn="l" rtl="0" fontAlgn="base">
        <a:spcBef>
          <a:spcPct val="0"/>
        </a:spcBef>
        <a:spcAft>
          <a:spcPct val="0"/>
        </a:spcAft>
        <a:defRPr sz="3000" b="1">
          <a:solidFill>
            <a:srgbClr val="1D2F68"/>
          </a:solidFill>
          <a:latin typeface="Arial" panose="020B0604020202020204" pitchFamily="34" charset="0"/>
        </a:defRPr>
      </a:lvl8pPr>
      <a:lvl9pPr marL="1371600" algn="l" rtl="0" fontAlgn="base">
        <a:spcBef>
          <a:spcPct val="0"/>
        </a:spcBef>
        <a:spcAft>
          <a:spcPct val="0"/>
        </a:spcAft>
        <a:defRPr sz="3000" b="1">
          <a:solidFill>
            <a:srgbClr val="1D2F68"/>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800" b="1"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4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Wingdings" panose="05000000000000000000" pitchFamily="2" charset="2"/>
        <a:buChar char="Ø"/>
        <a:defRPr sz="24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24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5.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xml"/><Relationship Id="rId1" Type="http://schemas.openxmlformats.org/officeDocument/2006/relationships/themeOverride" Target="../theme/themeOverride3.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66.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547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Altitude Data</a:t>
            </a:r>
          </a:p>
        </p:txBody>
      </p:sp>
      <p:sp>
        <p:nvSpPr>
          <p:cNvPr id="3" name="Content Placeholder 2"/>
          <p:cNvSpPr>
            <a:spLocks noGrp="1"/>
          </p:cNvSpPr>
          <p:nvPr>
            <p:ph idx="1"/>
          </p:nvPr>
        </p:nvSpPr>
        <p:spPr/>
        <p:txBody>
          <a:bodyPr/>
          <a:lstStyle/>
          <a:p>
            <a:r>
              <a:rPr lang="en-US" dirty="0"/>
              <a:t>Issue altitude data in the order flown</a:t>
            </a:r>
          </a:p>
          <a:p>
            <a:pPr lvl="1"/>
            <a:r>
              <a:rPr lang="en-US" dirty="0"/>
              <a:t>If the altitude assigned is different from the altitude requested inform the pilot when to expect climb or descent clearance to the requested altitude</a:t>
            </a:r>
          </a:p>
          <a:p>
            <a:endParaRPr lang="en-US" dirty="0"/>
          </a:p>
        </p:txBody>
      </p:sp>
    </p:spTree>
    <p:extLst>
      <p:ext uri="{BB962C8B-B14F-4D97-AF65-F5344CB8AC3E}">
        <p14:creationId xmlns:p14="http://schemas.microsoft.com/office/powerpoint/2010/main" val="406481540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A flight with “NRP” in remarks changes the route of flight at the pilot’s request. What is the proper procedure?</a:t>
            </a:r>
          </a:p>
          <a:p>
            <a:pPr marL="0" indent="0">
              <a:buNone/>
            </a:pPr>
            <a:endParaRPr lang="en-US" dirty="0"/>
          </a:p>
          <a:p>
            <a:pPr marL="757238" lvl="1" indent="-457200">
              <a:buFont typeface="+mj-lt"/>
              <a:buAutoNum type="alphaUcPeriod"/>
            </a:pPr>
            <a:r>
              <a:rPr lang="en-US" dirty="0"/>
              <a:t>Deny all route requests from “NRP” aircraft</a:t>
            </a:r>
          </a:p>
          <a:p>
            <a:pPr marL="757238" lvl="1" indent="-457200">
              <a:buFont typeface="+mj-lt"/>
              <a:buAutoNum type="alphaUcPeriod"/>
            </a:pPr>
            <a:r>
              <a:rPr lang="en-US" dirty="0"/>
              <a:t>Allow the New Route Possible request and leave “NRP” in the remarks</a:t>
            </a:r>
          </a:p>
          <a:p>
            <a:pPr marL="757238" lvl="1" indent="-457200">
              <a:buFont typeface="+mj-lt"/>
              <a:buAutoNum type="alphaUcPeriod"/>
            </a:pPr>
            <a:r>
              <a:rPr lang="en-US" dirty="0"/>
              <a:t>Remove “NRP” from remarks</a:t>
            </a:r>
          </a:p>
          <a:p>
            <a:pPr marL="757238" lvl="1" indent="-457200">
              <a:buFont typeface="+mj-lt"/>
              <a:buAutoNum type="alphaUcPeriod"/>
            </a:pPr>
            <a:endParaRPr lang="en-US"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365040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a:xfrm>
            <a:off x="252664" y="1233199"/>
            <a:ext cx="8472488" cy="4391025"/>
          </a:xfrm>
        </p:spPr>
        <p:txBody>
          <a:bodyPr/>
          <a:lstStyle/>
          <a:p>
            <a:pPr marL="0" indent="0">
              <a:buNone/>
            </a:pPr>
            <a:r>
              <a:rPr lang="en-US" dirty="0"/>
              <a:t>What is the phraseology used to issue a DME arc south of Pendleton VORTAC at 15 miles?</a:t>
            </a:r>
          </a:p>
          <a:p>
            <a:pPr marL="0" indent="0">
              <a:buNone/>
            </a:pPr>
            <a:endParaRPr lang="en-US" dirty="0"/>
          </a:p>
          <a:p>
            <a:pPr marL="757238" lvl="1" indent="-457200">
              <a:buFont typeface="+mj-lt"/>
              <a:buAutoNum type="alphaUcPeriod"/>
            </a:pPr>
            <a:r>
              <a:rPr lang="en-US" dirty="0">
                <a:latin typeface="Arial" panose="020B0604020202020204" pitchFamily="34" charset="0"/>
                <a:cs typeface="Arial" panose="020B0604020202020204" pitchFamily="34" charset="0"/>
              </a:rPr>
              <a:t>“ONE FIVE MILE ARC SOUTH OF </a:t>
            </a:r>
            <a:r>
              <a:rPr lang="en-US" dirty="0"/>
              <a:t>PENDLETON </a:t>
            </a:r>
            <a:r>
              <a:rPr lang="en-US" dirty="0">
                <a:latin typeface="Arial" panose="020B0604020202020204" pitchFamily="34" charset="0"/>
                <a:cs typeface="Arial" panose="020B0604020202020204" pitchFamily="34" charset="0"/>
              </a:rPr>
              <a:t>VORTAC”</a:t>
            </a:r>
            <a:endParaRPr lang="en-US" i="1" dirty="0">
              <a:latin typeface="Arial" panose="020B0604020202020204" pitchFamily="34" charset="0"/>
              <a:cs typeface="Arial" panose="020B0604020202020204" pitchFamily="34" charset="0"/>
            </a:endParaRPr>
          </a:p>
          <a:p>
            <a:pPr marL="757238" lvl="1" indent="-457200">
              <a:buFont typeface="+mj-lt"/>
              <a:buAutoNum type="alphaUcPeriod"/>
            </a:pPr>
            <a:r>
              <a:rPr lang="en-US" dirty="0">
                <a:latin typeface="Arial" panose="020B0604020202020204" pitchFamily="34" charset="0"/>
                <a:cs typeface="Arial" panose="020B0604020202020204" pitchFamily="34" charset="0"/>
              </a:rPr>
              <a:t>“DME ARC SOUTH OF </a:t>
            </a:r>
            <a:r>
              <a:rPr lang="en-US" dirty="0"/>
              <a:t>PENDLETON </a:t>
            </a:r>
            <a:r>
              <a:rPr lang="en-US" dirty="0">
                <a:latin typeface="Arial" panose="020B0604020202020204" pitchFamily="34" charset="0"/>
                <a:cs typeface="Arial" panose="020B0604020202020204" pitchFamily="34" charset="0"/>
              </a:rPr>
              <a:t>VORTAC AT ONE FIVE MILES”</a:t>
            </a:r>
            <a:endParaRPr lang="en-US" i="1" dirty="0">
              <a:latin typeface="Arial" panose="020B0604020202020204" pitchFamily="34" charset="0"/>
              <a:cs typeface="Arial" panose="020B0604020202020204" pitchFamily="34" charset="0"/>
            </a:endParaRPr>
          </a:p>
          <a:p>
            <a:pPr marL="757238" lvl="1" indent="-457200">
              <a:buFont typeface="+mj-lt"/>
              <a:buAutoNum type="alphaUcPeriod"/>
            </a:pPr>
            <a:r>
              <a:rPr lang="en-US" dirty="0">
                <a:latin typeface="Arial" panose="020B0604020202020204" pitchFamily="34" charset="0"/>
                <a:cs typeface="Arial" panose="020B0604020202020204" pitchFamily="34" charset="0"/>
              </a:rPr>
              <a:t>“DME ARC OF </a:t>
            </a:r>
            <a:r>
              <a:rPr lang="en-US" dirty="0"/>
              <a:t>PENDLETON </a:t>
            </a:r>
            <a:r>
              <a:rPr lang="en-US" dirty="0">
                <a:latin typeface="Arial" panose="020B0604020202020204" pitchFamily="34" charset="0"/>
                <a:cs typeface="Arial" panose="020B0604020202020204" pitchFamily="34" charset="0"/>
              </a:rPr>
              <a:t>VORTAC AT ONE FIVE MILES SOUTH”</a:t>
            </a:r>
            <a:endParaRPr lang="en-US"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53826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9" presetClass="emph" presetSubtype="0" nodeType="withEffect">
                                  <p:stCondLst>
                                    <p:cond delay="0"/>
                                  </p:stCondLst>
                                  <p:childTnLst>
                                    <p:set>
                                      <p:cBhvr>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What is the phraseology to clear an aircraft to fly a parallel course to an air traffic service route?</a:t>
            </a:r>
          </a:p>
          <a:p>
            <a:pPr marL="0" indent="0">
              <a:buNone/>
            </a:pPr>
            <a:endParaRPr lang="en-US" dirty="0"/>
          </a:p>
          <a:p>
            <a:pPr marL="757238" lvl="1" indent="-457200">
              <a:buFont typeface="+mj-lt"/>
              <a:buAutoNum type="alphaUcPeriod"/>
            </a:pPr>
            <a:r>
              <a:rPr lang="en-US" dirty="0"/>
              <a:t>“OFFSET EIGHT MILES RIGHT OF VICTOR SIX”</a:t>
            </a:r>
          </a:p>
          <a:p>
            <a:pPr marL="757238" lvl="1" indent="-457200">
              <a:buFont typeface="+mj-lt"/>
              <a:buAutoNum type="alphaUcPeriod"/>
            </a:pPr>
            <a:r>
              <a:rPr lang="en-US" dirty="0"/>
              <a:t>“PARALLEL VICTOR SIX EIGHT MILES RIGHT”</a:t>
            </a:r>
          </a:p>
          <a:p>
            <a:pPr marL="757238" lvl="1" indent="-457200">
              <a:buFont typeface="+mj-lt"/>
              <a:buAutoNum type="alphaUcPeriod"/>
            </a:pPr>
            <a:r>
              <a:rPr lang="en-US" dirty="0"/>
              <a:t>“FLY ALONG SIDE VICTOR SIX BY EIGHT MILES”</a:t>
            </a: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48933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What magnetic radials make up the southeast quadrant of a NAVAID?</a:t>
            </a:r>
          </a:p>
          <a:p>
            <a:pPr marL="0" indent="0">
              <a:buNone/>
            </a:pPr>
            <a:endParaRPr lang="en-US" dirty="0"/>
          </a:p>
          <a:p>
            <a:pPr marL="757238" lvl="1" indent="-457200">
              <a:buFont typeface="+mj-lt"/>
              <a:buAutoNum type="alphaUcPeriod"/>
            </a:pPr>
            <a:r>
              <a:rPr lang="en-US" dirty="0">
                <a:cs typeface="Times New Roman" panose="02020603050405020304" pitchFamily="18" charset="0"/>
              </a:rPr>
              <a:t> </a:t>
            </a:r>
            <a:r>
              <a:rPr lang="en-US" dirty="0">
                <a:latin typeface="Consolas" panose="020B0609020204030204" pitchFamily="49" charset="0"/>
                <a:cs typeface="Times New Roman" panose="02020603050405020304" pitchFamily="18" charset="0"/>
              </a:rPr>
              <a:t>100-180</a:t>
            </a:r>
            <a:r>
              <a:rPr lang="en-US" dirty="0">
                <a:latin typeface="Times New Roman" panose="02020603050405020304" pitchFamily="18" charset="0"/>
                <a:cs typeface="Times New Roman" panose="02020603050405020304" pitchFamily="18" charset="0"/>
              </a:rPr>
              <a:t>°</a:t>
            </a:r>
          </a:p>
          <a:p>
            <a:pPr marL="757238" lvl="1" indent="-457200">
              <a:buFont typeface="+mj-lt"/>
              <a:buAutoNum type="alphaUcPeriod"/>
            </a:pPr>
            <a:r>
              <a:rPr lang="en-US" dirty="0">
                <a:cs typeface="Times New Roman" panose="02020603050405020304" pitchFamily="18" charset="0"/>
              </a:rPr>
              <a:t> </a:t>
            </a:r>
            <a:r>
              <a:rPr lang="en-US" dirty="0">
                <a:latin typeface="Consolas" panose="020B0609020204030204" pitchFamily="49" charset="0"/>
                <a:cs typeface="Times New Roman" panose="02020603050405020304" pitchFamily="18" charset="0"/>
              </a:rPr>
              <a:t>120-200</a:t>
            </a:r>
            <a:r>
              <a:rPr lang="en-US" dirty="0">
                <a:latin typeface="Times New Roman" panose="02020603050405020304" pitchFamily="18" charset="0"/>
                <a:cs typeface="Times New Roman" panose="02020603050405020304" pitchFamily="18" charset="0"/>
              </a:rPr>
              <a:t>°</a:t>
            </a:r>
          </a:p>
          <a:p>
            <a:pPr marL="757238" lvl="1" indent="-457200">
              <a:buFont typeface="+mj-lt"/>
              <a:buAutoNum type="alphaUcPeriod"/>
            </a:pPr>
            <a:r>
              <a:rPr lang="en-US" dirty="0"/>
              <a:t> </a:t>
            </a:r>
            <a:r>
              <a:rPr lang="en-US" dirty="0">
                <a:latin typeface="Consolas" panose="020B0609020204030204" pitchFamily="49" charset="0"/>
              </a:rPr>
              <a:t>090-179</a:t>
            </a:r>
            <a:r>
              <a:rPr lang="en-US" dirty="0">
                <a:latin typeface="Times New Roman" panose="02020603050405020304" pitchFamily="18" charset="0"/>
                <a:cs typeface="Times New Roman" panose="02020603050405020304" pitchFamily="18" charset="0"/>
              </a:rPr>
              <a:t>°</a:t>
            </a:r>
          </a:p>
          <a:p>
            <a:pPr marL="757238" lvl="1" indent="-457200">
              <a:buFont typeface="+mj-lt"/>
              <a:buAutoNum type="alphaUcPeriod"/>
            </a:pP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398028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a:xfrm>
            <a:off x="428626" y="1233199"/>
            <a:ext cx="7999111" cy="4391025"/>
          </a:xfrm>
        </p:spPr>
        <p:txBody>
          <a:bodyPr/>
          <a:lstStyle/>
          <a:p>
            <a:pPr marL="0" indent="0">
              <a:buNone/>
            </a:pPr>
            <a:r>
              <a:rPr lang="en-US" dirty="0"/>
              <a:t>What is a key factor when issuing a clearance to airfile aircraft?</a:t>
            </a:r>
          </a:p>
          <a:p>
            <a:pPr marL="0" indent="0">
              <a:buNone/>
            </a:pPr>
            <a:endParaRPr lang="en-US" dirty="0"/>
          </a:p>
          <a:p>
            <a:pPr marL="757238" lvl="1" indent="-457200">
              <a:buFont typeface="+mj-lt"/>
              <a:buAutoNum type="alphaUcPeriod"/>
            </a:pPr>
            <a:r>
              <a:rPr lang="en-US" dirty="0"/>
              <a:t>Displaying the current altimeter</a:t>
            </a:r>
          </a:p>
          <a:p>
            <a:pPr marL="757238" lvl="1" indent="-457200">
              <a:buFont typeface="+mj-lt"/>
              <a:buAutoNum type="alphaUcPeriod"/>
            </a:pPr>
            <a:r>
              <a:rPr lang="en-US" dirty="0"/>
              <a:t>Ensure the aircraft is within your area of jurisdiction</a:t>
            </a:r>
          </a:p>
          <a:p>
            <a:pPr marL="757238" lvl="1" indent="-457200">
              <a:buFont typeface="+mj-lt"/>
              <a:buAutoNum type="alphaUcPeriod"/>
            </a:pPr>
            <a:r>
              <a:rPr lang="en-US" dirty="0"/>
              <a:t>Advise the pilot to remain clear of clouds</a:t>
            </a: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4385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886" y="954088"/>
            <a:ext cx="8688771" cy="4409573"/>
          </a:xfrm>
        </p:spPr>
        <p:txBody>
          <a:bodyPr/>
          <a:lstStyle/>
          <a:p>
            <a:r>
              <a:rPr lang="en-US" dirty="0"/>
              <a:t>When any part of an airway or route is unusable because of NAVAID status, clear aircraft that are not RNAV capable via one of the following alternative routes:</a:t>
            </a:r>
          </a:p>
          <a:p>
            <a:pPr lvl="1"/>
            <a:r>
              <a:rPr lang="en-US" dirty="0"/>
              <a:t>Route depicted on current U.S. Government charts/publications </a:t>
            </a:r>
          </a:p>
          <a:p>
            <a:pPr lvl="2"/>
            <a:r>
              <a:rPr lang="en-US" dirty="0"/>
              <a:t>Use the word “substitute” immediately preceding the alternative route in issuing the clearance</a:t>
            </a:r>
          </a:p>
          <a:p>
            <a:pPr lvl="1"/>
            <a:r>
              <a:rPr lang="en-US" dirty="0"/>
              <a:t>Route defined by specifying NAVAID radials, courses, or azimuths</a:t>
            </a:r>
          </a:p>
          <a:p>
            <a:pPr lvl="1"/>
            <a:r>
              <a:rPr lang="en-US" dirty="0"/>
              <a:t>Route defined as direct to or between NAVAIDs</a:t>
            </a:r>
          </a:p>
          <a:p>
            <a:pPr lvl="1"/>
            <a:r>
              <a:rPr lang="en-US" dirty="0"/>
              <a:t>Vectors</a:t>
            </a:r>
          </a:p>
        </p:txBody>
      </p:sp>
      <p:pic>
        <p:nvPicPr>
          <p:cNvPr id="8" name="Click icon"/>
          <p:cNvPicPr>
            <a:picLocks noChangeAspect="1"/>
          </p:cNvPicPr>
          <p:nvPr/>
        </p:nvPicPr>
        <p:blipFill>
          <a:blip r:embed="rId3"/>
          <a:stretch>
            <a:fillRect/>
          </a:stretch>
        </p:blipFill>
        <p:spPr>
          <a:xfrm>
            <a:off x="8031463" y="6237879"/>
            <a:ext cx="396274" cy="365792"/>
          </a:xfrm>
          <a:prstGeom prst="rect">
            <a:avLst/>
          </a:prstGeom>
        </p:spPr>
      </p:pic>
      <p:sp>
        <p:nvSpPr>
          <p:cNvPr id="10" name="White Rectangle">
            <a:extLst>
              <a:ext uri="{FF2B5EF4-FFF2-40B4-BE49-F238E27FC236}">
                <a16:creationId xmlns:a16="http://schemas.microsoft.com/office/drawing/2014/main" id="{889F9D5F-3060-404C-B404-B2B85E5BC3AE}"/>
              </a:ext>
            </a:extLst>
          </p:cNvPr>
          <p:cNvSpPr/>
          <p:nvPr/>
        </p:nvSpPr>
        <p:spPr bwMode="auto">
          <a:xfrm>
            <a:off x="105372" y="961578"/>
            <a:ext cx="8933256" cy="5037638"/>
          </a:xfrm>
          <a:prstGeom prst="rect">
            <a:avLst/>
          </a:prstGeom>
          <a:solidFill>
            <a:schemeClr val="bg1"/>
          </a:soli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pic>
        <p:nvPicPr>
          <p:cNvPr id="2" name="Ma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5480" y="147056"/>
            <a:ext cx="6373040" cy="5852160"/>
          </a:xfrm>
          <a:prstGeom prst="rect">
            <a:avLst/>
          </a:prstGeom>
        </p:spPr>
      </p:pic>
      <p:pic>
        <p:nvPicPr>
          <p:cNvPr id="7" name="Substitute map">
            <a:extLst>
              <a:ext uri="{FF2B5EF4-FFF2-40B4-BE49-F238E27FC236}">
                <a16:creationId xmlns:a16="http://schemas.microsoft.com/office/drawing/2014/main" id="{2E4EE893-451D-4780-BD03-8B91717994C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85480" y="147056"/>
            <a:ext cx="6373040" cy="5852160"/>
          </a:xfrm>
          <a:prstGeom prst="rect">
            <a:avLst/>
          </a:prstGeom>
        </p:spPr>
      </p:pic>
      <p:sp>
        <p:nvSpPr>
          <p:cNvPr id="9" name="Title 1"/>
          <p:cNvSpPr>
            <a:spLocks noGrp="1"/>
          </p:cNvSpPr>
          <p:nvPr>
            <p:ph type="title"/>
          </p:nvPr>
        </p:nvSpPr>
        <p:spPr>
          <a:xfrm>
            <a:off x="428626" y="344488"/>
            <a:ext cx="8472488" cy="609600"/>
          </a:xfrm>
        </p:spPr>
        <p:txBody>
          <a:bodyPr/>
          <a:lstStyle/>
          <a:p>
            <a:r>
              <a:rPr lang="en-US" sz="4000" dirty="0"/>
              <a:t>Substitute Routes</a:t>
            </a:r>
          </a:p>
        </p:txBody>
      </p:sp>
    </p:spTree>
    <p:extLst>
      <p:ext uri="{BB962C8B-B14F-4D97-AF65-F5344CB8AC3E}">
        <p14:creationId xmlns:p14="http://schemas.microsoft.com/office/powerpoint/2010/main" val="212383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Class G Airspace</a:t>
            </a:r>
          </a:p>
        </p:txBody>
      </p:sp>
      <p:sp>
        <p:nvSpPr>
          <p:cNvPr id="3" name="Content Placeholder 2"/>
          <p:cNvSpPr>
            <a:spLocks noGrp="1"/>
          </p:cNvSpPr>
          <p:nvPr>
            <p:ph idx="1"/>
          </p:nvPr>
        </p:nvSpPr>
        <p:spPr/>
        <p:txBody>
          <a:bodyPr/>
          <a:lstStyle/>
          <a:p>
            <a:pPr lvl="0"/>
            <a:r>
              <a:rPr lang="en-US" dirty="0"/>
              <a:t>Include routes through Class G airspace only when requested by the pilot</a:t>
            </a:r>
          </a:p>
          <a:p>
            <a:pPr lvl="1"/>
            <a:r>
              <a:rPr lang="en-US" dirty="0"/>
              <a:t>Flight plans filed for random RNAV routes through Class G airspace are considered a request by the pilot</a:t>
            </a:r>
          </a:p>
          <a:p>
            <a:pPr lvl="1"/>
            <a:r>
              <a:rPr lang="en-US" dirty="0"/>
              <a:t>Flight plans containing military training route segments in/through Class G airspace are considered a request by the pilot</a:t>
            </a:r>
          </a:p>
          <a:p>
            <a:endParaRPr lang="en-US" dirty="0"/>
          </a:p>
        </p:txBody>
      </p:sp>
    </p:spTree>
    <p:extLst>
      <p:ext uri="{BB962C8B-B14F-4D97-AF65-F5344CB8AC3E}">
        <p14:creationId xmlns:p14="http://schemas.microsoft.com/office/powerpoint/2010/main" val="160570322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Clearance Amendments</a:t>
            </a:r>
          </a:p>
        </p:txBody>
      </p:sp>
      <p:sp>
        <p:nvSpPr>
          <p:cNvPr id="3" name="Content Placeholder 2"/>
          <p:cNvSpPr>
            <a:spLocks noGrp="1"/>
          </p:cNvSpPr>
          <p:nvPr>
            <p:ph idx="1"/>
          </p:nvPr>
        </p:nvSpPr>
        <p:spPr>
          <a:xfrm>
            <a:off x="428626" y="1233199"/>
            <a:ext cx="8198016" cy="4391025"/>
          </a:xfrm>
        </p:spPr>
        <p:txBody>
          <a:bodyPr/>
          <a:lstStyle/>
          <a:p>
            <a:pPr lvl="0"/>
            <a:r>
              <a:rPr lang="en-US" dirty="0"/>
              <a:t>Amend route of flight in a previously issued clearance by one of the following:</a:t>
            </a:r>
          </a:p>
          <a:p>
            <a:pPr lvl="1"/>
            <a:r>
              <a:rPr lang="en-US" dirty="0"/>
              <a:t>State which portion of the route is being amended, and then state the amendment</a:t>
            </a:r>
          </a:p>
          <a:p>
            <a:pPr lvl="1"/>
            <a:r>
              <a:rPr lang="en-US" dirty="0"/>
              <a:t>State the amendment to the route, and then state that the rest of the route is unchanged</a:t>
            </a:r>
          </a:p>
          <a:p>
            <a:endParaRPr lang="en-US" dirty="0"/>
          </a:p>
        </p:txBody>
      </p:sp>
      <p:pic>
        <p:nvPicPr>
          <p:cNvPr id="5" name="Click icon"/>
          <p:cNvPicPr>
            <a:picLocks noChangeAspect="1"/>
          </p:cNvPicPr>
          <p:nvPr/>
        </p:nvPicPr>
        <p:blipFill>
          <a:blip r:embed="rId3"/>
          <a:stretch>
            <a:fillRect/>
          </a:stretch>
        </p:blipFill>
        <p:spPr>
          <a:xfrm>
            <a:off x="8031463" y="6237879"/>
            <a:ext cx="396274" cy="36579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4" y="4158344"/>
            <a:ext cx="9079572" cy="1772708"/>
          </a:xfrm>
          <a:prstGeom prst="rect">
            <a:avLst/>
          </a:prstGeom>
        </p:spPr>
      </p:pic>
    </p:spTree>
    <p:extLst>
      <p:ext uri="{BB962C8B-B14F-4D97-AF65-F5344CB8AC3E}">
        <p14:creationId xmlns:p14="http://schemas.microsoft.com/office/powerpoint/2010/main" val="16339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Arrival Information</a:t>
            </a:r>
          </a:p>
        </p:txBody>
      </p:sp>
      <p:sp>
        <p:nvSpPr>
          <p:cNvPr id="3" name="Content Placeholder 2"/>
          <p:cNvSpPr>
            <a:spLocks noGrp="1"/>
          </p:cNvSpPr>
          <p:nvPr>
            <p:ph idx="1"/>
          </p:nvPr>
        </p:nvSpPr>
        <p:spPr>
          <a:xfrm>
            <a:off x="429768" y="1234440"/>
            <a:ext cx="8124131" cy="3970522"/>
          </a:xfrm>
        </p:spPr>
        <p:txBody>
          <a:bodyPr/>
          <a:lstStyle/>
          <a:p>
            <a:pPr lvl="0"/>
            <a:r>
              <a:rPr lang="en-US" dirty="0"/>
              <a:t>If flight is within a surface area for which the tower has responsibility:</a:t>
            </a:r>
          </a:p>
          <a:p>
            <a:pPr lvl="1"/>
            <a:r>
              <a:rPr lang="en-US" dirty="0"/>
              <a:t>Coordinate with the nonapproach control tower</a:t>
            </a:r>
          </a:p>
          <a:p>
            <a:pPr lvl="2"/>
            <a:r>
              <a:rPr lang="en-US" dirty="0"/>
              <a:t>Unless otherwise specified in a letter of agreement</a:t>
            </a:r>
          </a:p>
          <a:p>
            <a:pPr lvl="0"/>
            <a:r>
              <a:rPr lang="en-US" dirty="0"/>
              <a:t>Transfer radio communications</a:t>
            </a:r>
          </a:p>
          <a:p>
            <a:pPr lvl="1"/>
            <a:r>
              <a:rPr lang="en-US" dirty="0"/>
              <a:t>Before an aircraft enters the receiving controller’s area</a:t>
            </a:r>
          </a:p>
          <a:p>
            <a:pPr lvl="0"/>
            <a:r>
              <a:rPr lang="en-US" dirty="0"/>
              <a:t>If an IFR aircraft intends to land at an airport not served by a tower or FSS</a:t>
            </a:r>
          </a:p>
          <a:p>
            <a:pPr lvl="1"/>
            <a:r>
              <a:rPr lang="en-US" dirty="0"/>
              <a:t>Approve a change to the advisory service frequency when you no longer require direct communications</a:t>
            </a:r>
          </a:p>
          <a:p>
            <a:endParaRPr lang="en-US" dirty="0"/>
          </a:p>
        </p:txBody>
      </p:sp>
    </p:spTree>
    <p:extLst>
      <p:ext uri="{BB962C8B-B14F-4D97-AF65-F5344CB8AC3E}">
        <p14:creationId xmlns:p14="http://schemas.microsoft.com/office/powerpoint/2010/main" val="203366780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a:xfrm>
            <a:off x="429768" y="1233199"/>
            <a:ext cx="8425292" cy="4391025"/>
          </a:xfrm>
        </p:spPr>
        <p:txBody>
          <a:bodyPr/>
          <a:lstStyle/>
          <a:p>
            <a:pPr marL="0" indent="0">
              <a:buNone/>
            </a:pPr>
            <a:r>
              <a:rPr lang="en-US" dirty="0"/>
              <a:t>What is the phraseology used when you no longer require direct communication to aircraft landing at an airport without a tower or FSS?</a:t>
            </a:r>
          </a:p>
          <a:p>
            <a:pPr marL="0" indent="0">
              <a:buNone/>
            </a:pPr>
            <a:endParaRPr lang="en-US" dirty="0"/>
          </a:p>
          <a:p>
            <a:pPr marL="757238" lvl="1" indent="-457200">
              <a:buFont typeface="+mj-lt"/>
              <a:buAutoNum type="alphaUcPeriod"/>
            </a:pPr>
            <a:r>
              <a:rPr lang="en-US" dirty="0">
                <a:latin typeface="Arial" panose="020B0604020202020204" pitchFamily="34" charset="0"/>
                <a:cs typeface="Arial" panose="020B0604020202020204" pitchFamily="34" charset="0"/>
              </a:rPr>
              <a:t>“CHANGE TO ADVISORY FREQUENCY APPROVED”</a:t>
            </a:r>
          </a:p>
          <a:p>
            <a:pPr marL="757238" lvl="1" indent="-457200">
              <a:buFont typeface="+mj-lt"/>
              <a:buAutoNum type="alphaUcPeriod"/>
            </a:pPr>
            <a:r>
              <a:rPr lang="en-US" dirty="0">
                <a:latin typeface="Arial" panose="020B0604020202020204" pitchFamily="34" charset="0"/>
                <a:cs typeface="Arial" panose="020B0604020202020204" pitchFamily="34" charset="0"/>
              </a:rPr>
              <a:t>“CONTACT UNICOM FREQUENCY”</a:t>
            </a:r>
          </a:p>
          <a:p>
            <a:pPr marL="757238" lvl="1" indent="-457200">
              <a:buFont typeface="+mj-lt"/>
              <a:buAutoNum type="alphaUcPeriod"/>
            </a:pPr>
            <a:r>
              <a:rPr lang="en-US" dirty="0">
                <a:latin typeface="Arial" panose="020B0604020202020204" pitchFamily="34" charset="0"/>
                <a:cs typeface="Arial" panose="020B0604020202020204" pitchFamily="34" charset="0"/>
              </a:rPr>
              <a:t>“CALL YOUR ARRIVAL ON THE CTAF FREQUENCY”</a:t>
            </a:r>
            <a:endParaRPr lang="en-US"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161470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9" presetClass="emph" presetSubtype="0" nodeType="withEffect">
                                  <p:stCondLst>
                                    <p:cond delay="0"/>
                                  </p:stCondLst>
                                  <p:childTnLst>
                                    <p:set>
                                      <p:cBhvr>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1E28-660C-44A8-A3F1-6244BBC051DA}"/>
              </a:ext>
            </a:extLst>
          </p:cNvPr>
          <p:cNvSpPr>
            <a:spLocks noGrp="1"/>
          </p:cNvSpPr>
          <p:nvPr>
            <p:ph type="title"/>
          </p:nvPr>
        </p:nvSpPr>
        <p:spPr/>
        <p:txBody>
          <a:bodyPr/>
          <a:lstStyle/>
          <a:p>
            <a:r>
              <a:rPr lang="en-US" sz="4000" dirty="0"/>
              <a:t>Mach Number</a:t>
            </a:r>
          </a:p>
        </p:txBody>
      </p:sp>
      <p:sp>
        <p:nvSpPr>
          <p:cNvPr id="3" name="Content Placeholder 2">
            <a:extLst>
              <a:ext uri="{FF2B5EF4-FFF2-40B4-BE49-F238E27FC236}">
                <a16:creationId xmlns:a16="http://schemas.microsoft.com/office/drawing/2014/main" id="{69B7E942-9278-4318-95F2-B90E2952E5BD}"/>
              </a:ext>
            </a:extLst>
          </p:cNvPr>
          <p:cNvSpPr>
            <a:spLocks noGrp="1"/>
          </p:cNvSpPr>
          <p:nvPr>
            <p:ph idx="1"/>
          </p:nvPr>
        </p:nvSpPr>
        <p:spPr>
          <a:xfrm>
            <a:off x="428626" y="1233199"/>
            <a:ext cx="8472488" cy="4391025"/>
          </a:xfrm>
        </p:spPr>
        <p:txBody>
          <a:bodyPr/>
          <a:lstStyle/>
          <a:p>
            <a:r>
              <a:rPr lang="en-US" dirty="0"/>
              <a:t>Assign speed adjustments using a Mach number, if </a:t>
            </a:r>
            <a:r>
              <a:rPr lang="en-US" dirty="0" smtClean="0"/>
              <a:t>applicable</a:t>
            </a:r>
            <a:endParaRPr lang="en-US" dirty="0"/>
          </a:p>
          <a:p>
            <a:pPr marL="342900" lvl="1" indent="0">
              <a:buNone/>
            </a:pPr>
            <a:endParaRPr lang="en-US" dirty="0" smtClean="0"/>
          </a:p>
          <a:p>
            <a:pPr marL="42862" indent="0">
              <a:buNone/>
            </a:pPr>
            <a:r>
              <a:rPr lang="en-US" b="1" dirty="0"/>
              <a:t>Example: </a:t>
            </a:r>
            <a:endParaRPr lang="en-US" b="1" dirty="0" smtClean="0"/>
          </a:p>
          <a:p>
            <a:pPr marL="42862" indent="0">
              <a:buNone/>
            </a:pPr>
            <a:r>
              <a:rPr lang="en-US" sz="2400" b="0" dirty="0"/>
              <a:t>“MAINTAIN MACH POINT SEVEN FOUR OR GREATER</a:t>
            </a:r>
            <a:r>
              <a:rPr lang="en-US" sz="2400" b="0" dirty="0" smtClean="0"/>
              <a:t>”</a:t>
            </a:r>
            <a:endParaRPr lang="en-US" sz="2400" b="0" dirty="0"/>
          </a:p>
          <a:p>
            <a:pPr marL="342900" lvl="1" indent="0">
              <a:buNone/>
            </a:pPr>
            <a:endParaRPr lang="en-US" b="1" dirty="0" smtClean="0"/>
          </a:p>
          <a:p>
            <a:pPr marL="42862" indent="0">
              <a:buNone/>
            </a:pPr>
            <a:r>
              <a:rPr lang="en-US" sz="2400" b="1" dirty="0" smtClean="0"/>
              <a:t>NOTE</a:t>
            </a:r>
            <a:r>
              <a:rPr lang="en-US" sz="2400" b="1" dirty="0"/>
              <a:t>: </a:t>
            </a:r>
            <a:r>
              <a:rPr lang="en-US" sz="2400" b="0" dirty="0"/>
              <a:t>The use of Mach numbers is restricted to turbojet aircraft with Mach </a:t>
            </a:r>
            <a:r>
              <a:rPr lang="en-US" sz="2400" b="0" dirty="0" smtClean="0"/>
              <a:t>meters.</a:t>
            </a:r>
            <a:endParaRPr lang="en-US" sz="2400" b="0" dirty="0"/>
          </a:p>
        </p:txBody>
      </p:sp>
    </p:spTree>
    <p:extLst>
      <p:ext uri="{BB962C8B-B14F-4D97-AF65-F5344CB8AC3E}">
        <p14:creationId xmlns:p14="http://schemas.microsoft.com/office/powerpoint/2010/main" val="125611803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a:xfrm>
            <a:off x="429768" y="1233199"/>
            <a:ext cx="8568741" cy="4391025"/>
          </a:xfrm>
        </p:spPr>
        <p:txBody>
          <a:bodyPr/>
          <a:lstStyle/>
          <a:p>
            <a:pPr marL="0" indent="0">
              <a:buNone/>
            </a:pPr>
            <a:r>
              <a:rPr lang="en-US" dirty="0"/>
              <a:t>What is the phraseology used at the end of a route change clearance to indicate the remainder is the same as the current route of flight?</a:t>
            </a:r>
          </a:p>
          <a:p>
            <a:pPr marL="0" indent="0">
              <a:buNone/>
            </a:pPr>
            <a:endParaRPr lang="en-US" dirty="0"/>
          </a:p>
          <a:p>
            <a:pPr marL="757238" lvl="1" indent="-457200">
              <a:buFont typeface="+mj-lt"/>
              <a:buAutoNum type="alphaUcPeriod"/>
            </a:pPr>
            <a:r>
              <a:rPr lang="en-US" dirty="0">
                <a:latin typeface="Arial" panose="020B0604020202020204" pitchFamily="34" charset="0"/>
                <a:cs typeface="Arial" panose="020B0604020202020204" pitchFamily="34" charset="0"/>
              </a:rPr>
              <a:t>“…REMAINDER OF ROUTE IS THE SAME”</a:t>
            </a:r>
          </a:p>
          <a:p>
            <a:pPr marL="757238" lvl="1" indent="-457200">
              <a:buFont typeface="+mj-lt"/>
              <a:buAutoNum type="alphaUcPeriod"/>
            </a:pPr>
            <a:r>
              <a:rPr lang="en-US" dirty="0">
                <a:latin typeface="Arial" panose="020B0604020202020204" pitchFamily="34" charset="0"/>
                <a:cs typeface="Arial" panose="020B0604020202020204" pitchFamily="34" charset="0"/>
              </a:rPr>
              <a:t>“…REST OF ROUTE UNCHANGED”</a:t>
            </a:r>
          </a:p>
          <a:p>
            <a:pPr marL="757238" lvl="1" indent="-457200">
              <a:buFont typeface="+mj-lt"/>
              <a:buAutoNum type="alphaUcPeriod"/>
            </a:pPr>
            <a:r>
              <a:rPr lang="en-US" dirty="0">
                <a:latin typeface="Arial" panose="020B0604020202020204" pitchFamily="34" charset="0"/>
                <a:cs typeface="Arial" panose="020B0604020202020204" pitchFamily="34" charset="0"/>
              </a:rPr>
              <a:t>“…NO CHANGE TO REST OF ROUTE”</a:t>
            </a:r>
            <a:endParaRPr lang="en-US"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112367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A25853-6516-4215-8377-36D2CFBC9BF7}"/>
              </a:ext>
            </a:extLst>
          </p:cNvPr>
          <p:cNvSpPr>
            <a:spLocks noGrp="1"/>
          </p:cNvSpPr>
          <p:nvPr>
            <p:ph type="sldNum" sz="quarter" idx="10"/>
          </p:nvPr>
        </p:nvSpPr>
        <p:spPr/>
        <p:txBody>
          <a:bodyPr/>
          <a:lstStyle/>
          <a:p>
            <a:pPr marL="0" indent="0">
              <a:buFont typeface="+mj-lt"/>
              <a:buNone/>
            </a:pPr>
            <a:fld id="{F2BD9D44-EC01-4E71-8CAE-9F9624182C03}" type="slidenum">
              <a:rPr lang="en-US" altLang="en-US" b="1" smtClean="0">
                <a:solidFill>
                  <a:srgbClr val="FFFFFF"/>
                </a:solidFill>
              </a:rPr>
              <a:pPr marL="0" indent="0">
                <a:buFont typeface="+mj-lt"/>
                <a:buNone/>
              </a:pPr>
              <a:t>110</a:t>
            </a:fld>
            <a:endParaRPr lang="en-US" dirty="0"/>
          </a:p>
        </p:txBody>
      </p:sp>
      <p:sp>
        <p:nvSpPr>
          <p:cNvPr id="3" name="Text Placeholder 2">
            <a:extLst>
              <a:ext uri="{FF2B5EF4-FFF2-40B4-BE49-F238E27FC236}">
                <a16:creationId xmlns:a16="http://schemas.microsoft.com/office/drawing/2014/main" id="{24EF9A6F-ABC8-453A-A9E3-EA8307D5223A}"/>
              </a:ext>
            </a:extLst>
          </p:cNvPr>
          <p:cNvSpPr>
            <a:spLocks noGrp="1"/>
          </p:cNvSpPr>
          <p:nvPr>
            <p:ph type="body" sz="quarter" idx="11"/>
          </p:nvPr>
        </p:nvSpPr>
        <p:spPr/>
        <p:txBody>
          <a:bodyPr/>
          <a:lstStyle/>
          <a:p>
            <a:r>
              <a:rPr lang="en-US" dirty="0"/>
              <a:t>Clearance requirements </a:t>
            </a:r>
          </a:p>
          <a:p>
            <a:r>
              <a:rPr lang="en-US" dirty="0"/>
              <a:t>Procedure for departing IFR aircraft</a:t>
            </a:r>
          </a:p>
          <a:p>
            <a:r>
              <a:rPr lang="en-US" dirty="0"/>
              <a:t>Procedures for IFR clearances </a:t>
            </a:r>
          </a:p>
        </p:txBody>
      </p:sp>
    </p:spTree>
    <p:extLst>
      <p:ext uri="{BB962C8B-B14F-4D97-AF65-F5344CB8AC3E}">
        <p14:creationId xmlns:p14="http://schemas.microsoft.com/office/powerpoint/2010/main" val="72034763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910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438B0-AE4C-4EEE-9A77-56740A7D53FF}"/>
              </a:ext>
            </a:extLst>
          </p:cNvPr>
          <p:cNvSpPr>
            <a:spLocks noGrp="1"/>
          </p:cNvSpPr>
          <p:nvPr>
            <p:ph type="title"/>
          </p:nvPr>
        </p:nvSpPr>
        <p:spPr/>
        <p:txBody>
          <a:bodyPr/>
          <a:lstStyle/>
          <a:p>
            <a:r>
              <a:rPr lang="en-US" sz="4000" dirty="0"/>
              <a:t>Holding Instructions</a:t>
            </a:r>
          </a:p>
        </p:txBody>
      </p:sp>
      <p:sp>
        <p:nvSpPr>
          <p:cNvPr id="3" name="Content Placeholder 2">
            <a:extLst>
              <a:ext uri="{FF2B5EF4-FFF2-40B4-BE49-F238E27FC236}">
                <a16:creationId xmlns:a16="http://schemas.microsoft.com/office/drawing/2014/main" id="{8458F395-20F4-407E-812F-07486C64B742}"/>
              </a:ext>
            </a:extLst>
          </p:cNvPr>
          <p:cNvSpPr>
            <a:spLocks noGrp="1"/>
          </p:cNvSpPr>
          <p:nvPr>
            <p:ph idx="1"/>
          </p:nvPr>
        </p:nvSpPr>
        <p:spPr/>
        <p:txBody>
          <a:bodyPr/>
          <a:lstStyle/>
          <a:p>
            <a:r>
              <a:rPr lang="en-US" dirty="0"/>
              <a:t>Issue the following:</a:t>
            </a:r>
          </a:p>
          <a:p>
            <a:pPr lvl="1"/>
            <a:r>
              <a:rPr lang="en-US" dirty="0"/>
              <a:t>Clearance limit</a:t>
            </a:r>
          </a:p>
          <a:p>
            <a:pPr lvl="1"/>
            <a:r>
              <a:rPr lang="en-US" dirty="0"/>
              <a:t>If any part of the route beyond a clearance limit differs from the last routing cleared, issue the route the pilot can expect beyond the clearance limit</a:t>
            </a:r>
          </a:p>
          <a:p>
            <a:pPr lvl="1"/>
            <a:r>
              <a:rPr lang="en-US" dirty="0"/>
              <a:t>Holding instructions</a:t>
            </a:r>
          </a:p>
          <a:p>
            <a:pPr lvl="2"/>
            <a:r>
              <a:rPr lang="en-US" dirty="0"/>
              <a:t>May be eliminated when no delay is expected</a:t>
            </a:r>
          </a:p>
          <a:p>
            <a:pPr lvl="1"/>
            <a:r>
              <a:rPr lang="en-US" dirty="0"/>
              <a:t>Expect Further Clearance (EFC) time</a:t>
            </a:r>
          </a:p>
          <a:p>
            <a:pPr lvl="2"/>
            <a:r>
              <a:rPr lang="en-US" dirty="0"/>
              <a:t>Do not specify this item if no delay is expected</a:t>
            </a:r>
          </a:p>
        </p:txBody>
      </p:sp>
    </p:spTree>
    <p:extLst>
      <p:ext uri="{BB962C8B-B14F-4D97-AF65-F5344CB8AC3E}">
        <p14:creationId xmlns:p14="http://schemas.microsoft.com/office/powerpoint/2010/main" val="3015281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5EC9-6F96-4F2C-AF7E-668DDC90787A}"/>
              </a:ext>
            </a:extLst>
          </p:cNvPr>
          <p:cNvSpPr>
            <a:spLocks noGrp="1"/>
          </p:cNvSpPr>
          <p:nvPr>
            <p:ph type="title"/>
          </p:nvPr>
        </p:nvSpPr>
        <p:spPr/>
        <p:txBody>
          <a:bodyPr/>
          <a:lstStyle/>
          <a:p>
            <a:r>
              <a:rPr lang="en-US" sz="4000" dirty="0"/>
              <a:t>Special Information</a:t>
            </a:r>
          </a:p>
        </p:txBody>
      </p:sp>
      <p:sp>
        <p:nvSpPr>
          <p:cNvPr id="3" name="Content Placeholder 2">
            <a:extLst>
              <a:ext uri="{FF2B5EF4-FFF2-40B4-BE49-F238E27FC236}">
                <a16:creationId xmlns:a16="http://schemas.microsoft.com/office/drawing/2014/main" id="{545C5ABC-F423-48AF-9854-0D0410151771}"/>
              </a:ext>
            </a:extLst>
          </p:cNvPr>
          <p:cNvSpPr>
            <a:spLocks noGrp="1"/>
          </p:cNvSpPr>
          <p:nvPr>
            <p:ph idx="1"/>
          </p:nvPr>
        </p:nvSpPr>
        <p:spPr/>
        <p:txBody>
          <a:bodyPr/>
          <a:lstStyle/>
          <a:p>
            <a:r>
              <a:rPr lang="en-US" dirty="0"/>
              <a:t>Issue any special information needed</a:t>
            </a:r>
          </a:p>
        </p:txBody>
      </p:sp>
    </p:spTree>
    <p:extLst>
      <p:ext uri="{BB962C8B-B14F-4D97-AF65-F5344CB8AC3E}">
        <p14:creationId xmlns:p14="http://schemas.microsoft.com/office/powerpoint/2010/main" val="4069202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F66D-D8FC-4D94-99E5-AB5DC484DDA2}"/>
              </a:ext>
            </a:extLst>
          </p:cNvPr>
          <p:cNvSpPr>
            <a:spLocks noGrp="1"/>
          </p:cNvSpPr>
          <p:nvPr>
            <p:ph type="title"/>
          </p:nvPr>
        </p:nvSpPr>
        <p:spPr/>
        <p:txBody>
          <a:bodyPr/>
          <a:lstStyle/>
          <a:p>
            <a:r>
              <a:rPr lang="en-US" sz="3200" dirty="0"/>
              <a:t>Frequency and Beacon Code Information</a:t>
            </a:r>
          </a:p>
        </p:txBody>
      </p:sp>
      <p:sp>
        <p:nvSpPr>
          <p:cNvPr id="3" name="Content Placeholder 2">
            <a:extLst>
              <a:ext uri="{FF2B5EF4-FFF2-40B4-BE49-F238E27FC236}">
                <a16:creationId xmlns:a16="http://schemas.microsoft.com/office/drawing/2014/main" id="{7793D77C-98AF-46E5-94AC-1F37DC82D913}"/>
              </a:ext>
            </a:extLst>
          </p:cNvPr>
          <p:cNvSpPr>
            <a:spLocks noGrp="1"/>
          </p:cNvSpPr>
          <p:nvPr>
            <p:ph idx="1"/>
          </p:nvPr>
        </p:nvSpPr>
        <p:spPr/>
        <p:txBody>
          <a:bodyPr/>
          <a:lstStyle/>
          <a:p>
            <a:r>
              <a:rPr lang="en-US" dirty="0"/>
              <a:t>Frequency</a:t>
            </a:r>
          </a:p>
          <a:p>
            <a:pPr lvl="1"/>
            <a:r>
              <a:rPr lang="en-US" dirty="0"/>
              <a:t>Issue appropriate frequency</a:t>
            </a:r>
          </a:p>
          <a:p>
            <a:pPr lvl="1"/>
            <a:r>
              <a:rPr lang="en-US" dirty="0"/>
              <a:t>Time or location for contacting ATC</a:t>
            </a:r>
          </a:p>
          <a:p>
            <a:r>
              <a:rPr lang="en-US" dirty="0"/>
              <a:t>Beacon Code </a:t>
            </a:r>
          </a:p>
          <a:p>
            <a:pPr lvl="1"/>
            <a:r>
              <a:rPr lang="en-US" dirty="0"/>
              <a:t>Issue the Mode 3/A transponder code</a:t>
            </a:r>
          </a:p>
        </p:txBody>
      </p:sp>
    </p:spTree>
    <p:extLst>
      <p:ext uri="{BB962C8B-B14F-4D97-AF65-F5344CB8AC3E}">
        <p14:creationId xmlns:p14="http://schemas.microsoft.com/office/powerpoint/2010/main" val="2927682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9270A84E-01DE-49BE-A59C-6657C7C3592F}"/>
              </a:ext>
            </a:extLst>
          </p:cNvPr>
          <p:cNvSpPr>
            <a:spLocks noGrp="1"/>
          </p:cNvSpPr>
          <p:nvPr>
            <p:ph idx="1"/>
          </p:nvPr>
        </p:nvSpPr>
        <p:spPr>
          <a:xfrm>
            <a:off x="429768" y="1233199"/>
            <a:ext cx="8050213" cy="4391025"/>
          </a:xfrm>
        </p:spPr>
        <p:txBody>
          <a:bodyPr/>
          <a:lstStyle/>
          <a:p>
            <a:pPr marL="0" indent="0">
              <a:buNone/>
            </a:pPr>
            <a:r>
              <a:rPr lang="en-US" b="0" dirty="0"/>
              <a:t>UNITED FIFTY-FIVE, CLEARED TO O’HARE AIRPORT VIA AKUNA SEVEN DEPARTURE MCALESTER SPRINGFIELD JAY 105 WELTS SHAIN ONE. CLIMB AND MAINTAIN FIVE THOUSAND, EXPECT FLIGHT LEVEL THREE ONE ZERO, ONE ZERO MINUTES AFTER DEPARTURE. CONTACT BRAVO CENTER ONE TWO FIVE POINT ZERO. SQUAWK THREE ONE SIX TWO.</a:t>
            </a:r>
          </a:p>
        </p:txBody>
      </p:sp>
      <p:sp>
        <p:nvSpPr>
          <p:cNvPr id="2" name="Title 1"/>
          <p:cNvSpPr>
            <a:spLocks noGrp="1"/>
          </p:cNvSpPr>
          <p:nvPr>
            <p:ph type="title"/>
          </p:nvPr>
        </p:nvSpPr>
        <p:spPr/>
        <p:txBody>
          <a:bodyPr/>
          <a:lstStyle/>
          <a:p>
            <a:r>
              <a:rPr lang="en-US" sz="4000" dirty="0"/>
              <a:t>Clearance Example</a:t>
            </a:r>
          </a:p>
        </p:txBody>
      </p:sp>
      <p:pic>
        <p:nvPicPr>
          <p:cNvPr id="20" name="Picture 19"/>
          <p:cNvPicPr>
            <a:picLocks noChangeAspect="1"/>
          </p:cNvPicPr>
          <p:nvPr/>
        </p:nvPicPr>
        <p:blipFill>
          <a:blip r:embed="rId3"/>
          <a:stretch>
            <a:fillRect/>
          </a:stretch>
        </p:blipFill>
        <p:spPr>
          <a:xfrm>
            <a:off x="8031463" y="6237879"/>
            <a:ext cx="396274" cy="365792"/>
          </a:xfrm>
          <a:prstGeom prst="rect">
            <a:avLst/>
          </a:prstGeom>
        </p:spPr>
      </p:pic>
      <p:sp>
        <p:nvSpPr>
          <p:cNvPr id="4" name="Rectangle 3">
            <a:extLst>
              <a:ext uri="{FF2B5EF4-FFF2-40B4-BE49-F238E27FC236}">
                <a16:creationId xmlns:a16="http://schemas.microsoft.com/office/drawing/2014/main" id="{4B97BD36-DCCA-49C6-B0C4-E577B1C5B41F}"/>
              </a:ext>
            </a:extLst>
          </p:cNvPr>
          <p:cNvSpPr/>
          <p:nvPr/>
        </p:nvSpPr>
        <p:spPr bwMode="auto">
          <a:xfrm>
            <a:off x="420624" y="1311272"/>
            <a:ext cx="3521333" cy="420624"/>
          </a:xfrm>
          <a:prstGeom prst="rect">
            <a:avLst/>
          </a:prstGeom>
          <a:no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42" name="Rectangle 41">
            <a:extLst>
              <a:ext uri="{FF2B5EF4-FFF2-40B4-BE49-F238E27FC236}">
                <a16:creationId xmlns:a16="http://schemas.microsoft.com/office/drawing/2014/main" id="{A964F19D-2EEA-41DB-824D-C9E28F54111B}"/>
              </a:ext>
            </a:extLst>
          </p:cNvPr>
          <p:cNvSpPr/>
          <p:nvPr/>
        </p:nvSpPr>
        <p:spPr bwMode="auto">
          <a:xfrm>
            <a:off x="420624" y="1731896"/>
            <a:ext cx="1717415" cy="410562"/>
          </a:xfrm>
          <a:prstGeom prst="rect">
            <a:avLst/>
          </a:prstGeom>
          <a:no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6" name="Freeform: Shape 5">
            <a:extLst>
              <a:ext uri="{FF2B5EF4-FFF2-40B4-BE49-F238E27FC236}">
                <a16:creationId xmlns:a16="http://schemas.microsoft.com/office/drawing/2014/main" id="{6242F7A9-420F-49B0-9ECF-6323854B39D6}"/>
              </a:ext>
            </a:extLst>
          </p:cNvPr>
          <p:cNvSpPr/>
          <p:nvPr/>
        </p:nvSpPr>
        <p:spPr bwMode="auto">
          <a:xfrm>
            <a:off x="419873" y="2563686"/>
            <a:ext cx="8005207" cy="1682945"/>
          </a:xfrm>
          <a:custGeom>
            <a:avLst/>
            <a:gdLst>
              <a:gd name="connsiteX0" fmla="*/ 2193438 w 8005207"/>
              <a:gd name="connsiteY0" fmla="*/ 5610 h 1682945"/>
              <a:gd name="connsiteX1" fmla="*/ 8005207 w 8005207"/>
              <a:gd name="connsiteY1" fmla="*/ 0 h 1682945"/>
              <a:gd name="connsiteX2" fmla="*/ 8005207 w 8005207"/>
              <a:gd name="connsiteY2" fmla="*/ 1273428 h 1682945"/>
              <a:gd name="connsiteX3" fmla="*/ 2384172 w 8005207"/>
              <a:gd name="connsiteY3" fmla="*/ 1262208 h 1682945"/>
              <a:gd name="connsiteX4" fmla="*/ 2384172 w 8005207"/>
              <a:gd name="connsiteY4" fmla="*/ 1682945 h 1682945"/>
              <a:gd name="connsiteX5" fmla="*/ 0 w 8005207"/>
              <a:gd name="connsiteY5" fmla="*/ 1682945 h 1682945"/>
              <a:gd name="connsiteX6" fmla="*/ 5610 w 8005207"/>
              <a:gd name="connsiteY6" fmla="*/ 420736 h 1682945"/>
              <a:gd name="connsiteX7" fmla="*/ 2199048 w 8005207"/>
              <a:gd name="connsiteY7" fmla="*/ 415126 h 1682945"/>
              <a:gd name="connsiteX8" fmla="*/ 2193438 w 8005207"/>
              <a:gd name="connsiteY8" fmla="*/ 5610 h 16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5207" h="1682945">
                <a:moveTo>
                  <a:pt x="2193438" y="5610"/>
                </a:moveTo>
                <a:lnTo>
                  <a:pt x="8005207" y="0"/>
                </a:lnTo>
                <a:lnTo>
                  <a:pt x="8005207" y="1273428"/>
                </a:lnTo>
                <a:lnTo>
                  <a:pt x="2384172" y="1262208"/>
                </a:lnTo>
                <a:lnTo>
                  <a:pt x="2384172" y="1682945"/>
                </a:lnTo>
                <a:lnTo>
                  <a:pt x="0" y="1682945"/>
                </a:lnTo>
                <a:lnTo>
                  <a:pt x="5610" y="420736"/>
                </a:lnTo>
                <a:lnTo>
                  <a:pt x="2199048" y="415126"/>
                </a:lnTo>
                <a:lnTo>
                  <a:pt x="2193438" y="5610"/>
                </a:lnTo>
                <a:close/>
              </a:path>
            </a:pathLst>
          </a:custGeom>
          <a:no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7" name="Freeform: Shape 6">
            <a:extLst>
              <a:ext uri="{FF2B5EF4-FFF2-40B4-BE49-F238E27FC236}">
                <a16:creationId xmlns:a16="http://schemas.microsoft.com/office/drawing/2014/main" id="{1B4B3A61-E12C-4D47-820B-0CD11AD42D70}"/>
              </a:ext>
            </a:extLst>
          </p:cNvPr>
          <p:cNvSpPr/>
          <p:nvPr/>
        </p:nvSpPr>
        <p:spPr bwMode="auto">
          <a:xfrm>
            <a:off x="419873" y="3825894"/>
            <a:ext cx="8005207" cy="852693"/>
          </a:xfrm>
          <a:custGeom>
            <a:avLst/>
            <a:gdLst>
              <a:gd name="connsiteX0" fmla="*/ 7993988 w 8005207"/>
              <a:gd name="connsiteY0" fmla="*/ 426346 h 852693"/>
              <a:gd name="connsiteX1" fmla="*/ 4201752 w 8005207"/>
              <a:gd name="connsiteY1" fmla="*/ 431956 h 852693"/>
              <a:gd name="connsiteX2" fmla="*/ 4201752 w 8005207"/>
              <a:gd name="connsiteY2" fmla="*/ 852693 h 852693"/>
              <a:gd name="connsiteX3" fmla="*/ 0 w 8005207"/>
              <a:gd name="connsiteY3" fmla="*/ 841473 h 852693"/>
              <a:gd name="connsiteX4" fmla="*/ 0 w 8005207"/>
              <a:gd name="connsiteY4" fmla="*/ 420737 h 852693"/>
              <a:gd name="connsiteX5" fmla="*/ 2384172 w 8005207"/>
              <a:gd name="connsiteY5" fmla="*/ 420737 h 852693"/>
              <a:gd name="connsiteX6" fmla="*/ 2389782 w 8005207"/>
              <a:gd name="connsiteY6" fmla="*/ 0 h 852693"/>
              <a:gd name="connsiteX7" fmla="*/ 8005207 w 8005207"/>
              <a:gd name="connsiteY7" fmla="*/ 16830 h 852693"/>
              <a:gd name="connsiteX8" fmla="*/ 7993988 w 8005207"/>
              <a:gd name="connsiteY8" fmla="*/ 426346 h 852693"/>
              <a:gd name="connsiteX0" fmla="*/ 7996370 w 8005207"/>
              <a:gd name="connsiteY0" fmla="*/ 426346 h 852693"/>
              <a:gd name="connsiteX1" fmla="*/ 4201752 w 8005207"/>
              <a:gd name="connsiteY1" fmla="*/ 431956 h 852693"/>
              <a:gd name="connsiteX2" fmla="*/ 4201752 w 8005207"/>
              <a:gd name="connsiteY2" fmla="*/ 852693 h 852693"/>
              <a:gd name="connsiteX3" fmla="*/ 0 w 8005207"/>
              <a:gd name="connsiteY3" fmla="*/ 841473 h 852693"/>
              <a:gd name="connsiteX4" fmla="*/ 0 w 8005207"/>
              <a:gd name="connsiteY4" fmla="*/ 420737 h 852693"/>
              <a:gd name="connsiteX5" fmla="*/ 2384172 w 8005207"/>
              <a:gd name="connsiteY5" fmla="*/ 420737 h 852693"/>
              <a:gd name="connsiteX6" fmla="*/ 2389782 w 8005207"/>
              <a:gd name="connsiteY6" fmla="*/ 0 h 852693"/>
              <a:gd name="connsiteX7" fmla="*/ 8005207 w 8005207"/>
              <a:gd name="connsiteY7" fmla="*/ 16830 h 852693"/>
              <a:gd name="connsiteX8" fmla="*/ 7996370 w 8005207"/>
              <a:gd name="connsiteY8" fmla="*/ 426346 h 852693"/>
              <a:gd name="connsiteX0" fmla="*/ 8003514 w 8005207"/>
              <a:gd name="connsiteY0" fmla="*/ 423964 h 852693"/>
              <a:gd name="connsiteX1" fmla="*/ 4201752 w 8005207"/>
              <a:gd name="connsiteY1" fmla="*/ 431956 h 852693"/>
              <a:gd name="connsiteX2" fmla="*/ 4201752 w 8005207"/>
              <a:gd name="connsiteY2" fmla="*/ 852693 h 852693"/>
              <a:gd name="connsiteX3" fmla="*/ 0 w 8005207"/>
              <a:gd name="connsiteY3" fmla="*/ 841473 h 852693"/>
              <a:gd name="connsiteX4" fmla="*/ 0 w 8005207"/>
              <a:gd name="connsiteY4" fmla="*/ 420737 h 852693"/>
              <a:gd name="connsiteX5" fmla="*/ 2384172 w 8005207"/>
              <a:gd name="connsiteY5" fmla="*/ 420737 h 852693"/>
              <a:gd name="connsiteX6" fmla="*/ 2389782 w 8005207"/>
              <a:gd name="connsiteY6" fmla="*/ 0 h 852693"/>
              <a:gd name="connsiteX7" fmla="*/ 8005207 w 8005207"/>
              <a:gd name="connsiteY7" fmla="*/ 16830 h 852693"/>
              <a:gd name="connsiteX8" fmla="*/ 8003514 w 8005207"/>
              <a:gd name="connsiteY8" fmla="*/ 423964 h 85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5207" h="852693">
                <a:moveTo>
                  <a:pt x="8003514" y="423964"/>
                </a:moveTo>
                <a:lnTo>
                  <a:pt x="4201752" y="431956"/>
                </a:lnTo>
                <a:lnTo>
                  <a:pt x="4201752" y="852693"/>
                </a:lnTo>
                <a:lnTo>
                  <a:pt x="0" y="841473"/>
                </a:lnTo>
                <a:lnTo>
                  <a:pt x="0" y="420737"/>
                </a:lnTo>
                <a:lnTo>
                  <a:pt x="2384172" y="420737"/>
                </a:lnTo>
                <a:lnTo>
                  <a:pt x="2389782" y="0"/>
                </a:lnTo>
                <a:lnTo>
                  <a:pt x="8005207" y="16830"/>
                </a:lnTo>
                <a:cubicBezTo>
                  <a:pt x="8004643" y="152541"/>
                  <a:pt x="8004078" y="288253"/>
                  <a:pt x="8003514" y="423964"/>
                </a:cubicBezTo>
                <a:close/>
              </a:path>
            </a:pathLst>
          </a:custGeom>
          <a:no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55" name="Rectangle 54">
            <a:extLst>
              <a:ext uri="{FF2B5EF4-FFF2-40B4-BE49-F238E27FC236}">
                <a16:creationId xmlns:a16="http://schemas.microsoft.com/office/drawing/2014/main" id="{2531F83F-643B-4C3F-8D82-5C3B762756A1}"/>
              </a:ext>
            </a:extLst>
          </p:cNvPr>
          <p:cNvSpPr/>
          <p:nvPr/>
        </p:nvSpPr>
        <p:spPr bwMode="auto">
          <a:xfrm>
            <a:off x="3949211" y="1311272"/>
            <a:ext cx="4476166" cy="420624"/>
          </a:xfrm>
          <a:prstGeom prst="rect">
            <a:avLst/>
          </a:prstGeom>
          <a:no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56" name="Rectangle 55">
            <a:extLst>
              <a:ext uri="{FF2B5EF4-FFF2-40B4-BE49-F238E27FC236}">
                <a16:creationId xmlns:a16="http://schemas.microsoft.com/office/drawing/2014/main" id="{61E67B1B-2815-4151-A29F-B2B01C279C4D}"/>
              </a:ext>
            </a:extLst>
          </p:cNvPr>
          <p:cNvSpPr/>
          <p:nvPr/>
        </p:nvSpPr>
        <p:spPr bwMode="auto">
          <a:xfrm>
            <a:off x="2147331" y="1731896"/>
            <a:ext cx="6280084" cy="410562"/>
          </a:xfrm>
          <a:prstGeom prst="rect">
            <a:avLst/>
          </a:prstGeom>
          <a:no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8" name="Freeform: Shape 7">
            <a:extLst>
              <a:ext uri="{FF2B5EF4-FFF2-40B4-BE49-F238E27FC236}">
                <a16:creationId xmlns:a16="http://schemas.microsoft.com/office/drawing/2014/main" id="{66D1DB5C-2807-4038-87BC-4811897B9FBF}"/>
              </a:ext>
            </a:extLst>
          </p:cNvPr>
          <p:cNvSpPr/>
          <p:nvPr/>
        </p:nvSpPr>
        <p:spPr bwMode="auto">
          <a:xfrm>
            <a:off x="420624" y="2137340"/>
            <a:ext cx="8001131" cy="847082"/>
          </a:xfrm>
          <a:custGeom>
            <a:avLst/>
            <a:gdLst>
              <a:gd name="connsiteX0" fmla="*/ 0 w 7999598"/>
              <a:gd name="connsiteY0" fmla="*/ 0 h 847082"/>
              <a:gd name="connsiteX1" fmla="*/ 7999598 w 7999598"/>
              <a:gd name="connsiteY1" fmla="*/ 0 h 847082"/>
              <a:gd name="connsiteX2" fmla="*/ 7993988 w 7999598"/>
              <a:gd name="connsiteY2" fmla="*/ 420736 h 847082"/>
              <a:gd name="connsiteX3" fmla="*/ 2193438 w 7999598"/>
              <a:gd name="connsiteY3" fmla="*/ 431956 h 847082"/>
              <a:gd name="connsiteX4" fmla="*/ 2193438 w 7999598"/>
              <a:gd name="connsiteY4" fmla="*/ 841472 h 847082"/>
              <a:gd name="connsiteX5" fmla="*/ 0 w 7999598"/>
              <a:gd name="connsiteY5" fmla="*/ 847082 h 847082"/>
              <a:gd name="connsiteX6" fmla="*/ 0 w 7999598"/>
              <a:gd name="connsiteY6" fmla="*/ 0 h 847082"/>
              <a:gd name="connsiteX0" fmla="*/ 0 w 8001131"/>
              <a:gd name="connsiteY0" fmla="*/ 0 h 847082"/>
              <a:gd name="connsiteX1" fmla="*/ 7999598 w 8001131"/>
              <a:gd name="connsiteY1" fmla="*/ 0 h 847082"/>
              <a:gd name="connsiteX2" fmla="*/ 8001131 w 8001131"/>
              <a:gd name="connsiteY2" fmla="*/ 420736 h 847082"/>
              <a:gd name="connsiteX3" fmla="*/ 2193438 w 8001131"/>
              <a:gd name="connsiteY3" fmla="*/ 431956 h 847082"/>
              <a:gd name="connsiteX4" fmla="*/ 2193438 w 8001131"/>
              <a:gd name="connsiteY4" fmla="*/ 841472 h 847082"/>
              <a:gd name="connsiteX5" fmla="*/ 0 w 8001131"/>
              <a:gd name="connsiteY5" fmla="*/ 847082 h 847082"/>
              <a:gd name="connsiteX6" fmla="*/ 0 w 8001131"/>
              <a:gd name="connsiteY6" fmla="*/ 0 h 84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131" h="847082">
                <a:moveTo>
                  <a:pt x="0" y="0"/>
                </a:moveTo>
                <a:lnTo>
                  <a:pt x="7999598" y="0"/>
                </a:lnTo>
                <a:lnTo>
                  <a:pt x="8001131" y="420736"/>
                </a:lnTo>
                <a:lnTo>
                  <a:pt x="2193438" y="431956"/>
                </a:lnTo>
                <a:lnTo>
                  <a:pt x="2193438" y="841472"/>
                </a:lnTo>
                <a:lnTo>
                  <a:pt x="0" y="847082"/>
                </a:lnTo>
                <a:lnTo>
                  <a:pt x="0" y="0"/>
                </a:lnTo>
                <a:close/>
              </a:path>
            </a:pathLst>
          </a:custGeom>
          <a:no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9" name="Freeform: Shape 8">
            <a:extLst>
              <a:ext uri="{FF2B5EF4-FFF2-40B4-BE49-F238E27FC236}">
                <a16:creationId xmlns:a16="http://schemas.microsoft.com/office/drawing/2014/main" id="{E9DAFC8E-497C-4C69-A39F-395FF42C169A}"/>
              </a:ext>
            </a:extLst>
          </p:cNvPr>
          <p:cNvSpPr/>
          <p:nvPr/>
        </p:nvSpPr>
        <p:spPr bwMode="auto">
          <a:xfrm>
            <a:off x="421012" y="4246630"/>
            <a:ext cx="8005504" cy="847083"/>
          </a:xfrm>
          <a:custGeom>
            <a:avLst/>
            <a:gdLst>
              <a:gd name="connsiteX0" fmla="*/ 4201752 w 8010817"/>
              <a:gd name="connsiteY0" fmla="*/ 0 h 847083"/>
              <a:gd name="connsiteX1" fmla="*/ 8010817 w 8010817"/>
              <a:gd name="connsiteY1" fmla="*/ 5610 h 847083"/>
              <a:gd name="connsiteX2" fmla="*/ 8005208 w 8010817"/>
              <a:gd name="connsiteY2" fmla="*/ 847083 h 847083"/>
              <a:gd name="connsiteX3" fmla="*/ 0 w 8010817"/>
              <a:gd name="connsiteY3" fmla="*/ 847083 h 847083"/>
              <a:gd name="connsiteX4" fmla="*/ 0 w 8010817"/>
              <a:gd name="connsiteY4" fmla="*/ 426347 h 847083"/>
              <a:gd name="connsiteX5" fmla="*/ 4201752 w 8010817"/>
              <a:gd name="connsiteY5" fmla="*/ 420737 h 847083"/>
              <a:gd name="connsiteX6" fmla="*/ 4201752 w 8010817"/>
              <a:gd name="connsiteY6" fmla="*/ 0 h 847083"/>
              <a:gd name="connsiteX0" fmla="*/ 4201752 w 8005504"/>
              <a:gd name="connsiteY0" fmla="*/ 0 h 847083"/>
              <a:gd name="connsiteX1" fmla="*/ 8001292 w 8005504"/>
              <a:gd name="connsiteY1" fmla="*/ 7991 h 847083"/>
              <a:gd name="connsiteX2" fmla="*/ 8005208 w 8005504"/>
              <a:gd name="connsiteY2" fmla="*/ 847083 h 847083"/>
              <a:gd name="connsiteX3" fmla="*/ 0 w 8005504"/>
              <a:gd name="connsiteY3" fmla="*/ 847083 h 847083"/>
              <a:gd name="connsiteX4" fmla="*/ 0 w 8005504"/>
              <a:gd name="connsiteY4" fmla="*/ 426347 h 847083"/>
              <a:gd name="connsiteX5" fmla="*/ 4201752 w 8005504"/>
              <a:gd name="connsiteY5" fmla="*/ 420737 h 847083"/>
              <a:gd name="connsiteX6" fmla="*/ 4201752 w 8005504"/>
              <a:gd name="connsiteY6" fmla="*/ 0 h 847083"/>
              <a:gd name="connsiteX0" fmla="*/ 4201752 w 8005504"/>
              <a:gd name="connsiteY0" fmla="*/ 0 h 847083"/>
              <a:gd name="connsiteX1" fmla="*/ 8001292 w 8005504"/>
              <a:gd name="connsiteY1" fmla="*/ 7991 h 847083"/>
              <a:gd name="connsiteX2" fmla="*/ 8005208 w 8005504"/>
              <a:gd name="connsiteY2" fmla="*/ 847083 h 847083"/>
              <a:gd name="connsiteX3" fmla="*/ 0 w 8005504"/>
              <a:gd name="connsiteY3" fmla="*/ 847083 h 847083"/>
              <a:gd name="connsiteX4" fmla="*/ 0 w 8005504"/>
              <a:gd name="connsiteY4" fmla="*/ 426347 h 847083"/>
              <a:gd name="connsiteX5" fmla="*/ 4201752 w 8005504"/>
              <a:gd name="connsiteY5" fmla="*/ 420737 h 847083"/>
              <a:gd name="connsiteX6" fmla="*/ 4201752 w 8005504"/>
              <a:gd name="connsiteY6" fmla="*/ 0 h 84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5504" h="847083">
                <a:moveTo>
                  <a:pt x="4201752" y="0"/>
                </a:moveTo>
                <a:lnTo>
                  <a:pt x="8001292" y="7991"/>
                </a:lnTo>
                <a:cubicBezTo>
                  <a:pt x="7999422" y="288482"/>
                  <a:pt x="8007078" y="566592"/>
                  <a:pt x="8005208" y="847083"/>
                </a:cubicBezTo>
                <a:lnTo>
                  <a:pt x="0" y="847083"/>
                </a:lnTo>
                <a:lnTo>
                  <a:pt x="0" y="426347"/>
                </a:lnTo>
                <a:lnTo>
                  <a:pt x="4201752" y="420737"/>
                </a:lnTo>
                <a:lnTo>
                  <a:pt x="4201752" y="0"/>
                </a:lnTo>
                <a:close/>
              </a:path>
            </a:pathLst>
          </a:custGeom>
          <a:no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65" name="Rectangle 64">
            <a:extLst>
              <a:ext uri="{FF2B5EF4-FFF2-40B4-BE49-F238E27FC236}">
                <a16:creationId xmlns:a16="http://schemas.microsoft.com/office/drawing/2014/main" id="{3E19E6BE-ABDE-4C65-A18F-FF3A75EE0583}"/>
              </a:ext>
            </a:extLst>
          </p:cNvPr>
          <p:cNvSpPr/>
          <p:nvPr/>
        </p:nvSpPr>
        <p:spPr bwMode="auto">
          <a:xfrm>
            <a:off x="420624" y="1311272"/>
            <a:ext cx="3521333" cy="420624"/>
          </a:xfrm>
          <a:prstGeom prst="rect">
            <a:avLst/>
          </a:prstGeom>
          <a:solidFill>
            <a:schemeClr val="bg1"/>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ctr" anchorCtr="0" compatLnSpc="1">
            <a:prstTxWarp prst="textNoShape">
              <a:avLst/>
            </a:prstTxWarp>
            <a:noAutofit/>
          </a:bodyPr>
          <a:lstStyle/>
          <a:p>
            <a:pPr algn="ctr" fontAlgn="base">
              <a:spcBef>
                <a:spcPct val="50000"/>
              </a:spcBef>
              <a:spcAft>
                <a:spcPct val="0"/>
              </a:spcAft>
            </a:pPr>
            <a:r>
              <a:rPr lang="en-US" b="1" dirty="0">
                <a:solidFill>
                  <a:srgbClr val="002060"/>
                </a:solidFill>
                <a:latin typeface="Arial" panose="020B0604020202020204" pitchFamily="34" charset="0"/>
              </a:rPr>
              <a:t>Aircraft identification</a:t>
            </a:r>
            <a:endParaRPr kumimoji="0" lang="en-US" b="1" i="0" u="none" strike="noStrike" cap="none" normalizeH="0" baseline="0" dirty="0">
              <a:ln>
                <a:noFill/>
              </a:ln>
              <a:solidFill>
                <a:srgbClr val="002060"/>
              </a:solidFill>
              <a:effectLst/>
              <a:latin typeface="Arial" panose="020B0604020202020204" pitchFamily="34" charset="0"/>
            </a:endParaRPr>
          </a:p>
        </p:txBody>
      </p:sp>
      <p:sp>
        <p:nvSpPr>
          <p:cNvPr id="66" name="Rectangle 65">
            <a:extLst>
              <a:ext uri="{FF2B5EF4-FFF2-40B4-BE49-F238E27FC236}">
                <a16:creationId xmlns:a16="http://schemas.microsoft.com/office/drawing/2014/main" id="{6984F542-8024-4485-9DB7-94B74A6C0CAD}"/>
              </a:ext>
            </a:extLst>
          </p:cNvPr>
          <p:cNvSpPr/>
          <p:nvPr/>
        </p:nvSpPr>
        <p:spPr bwMode="auto">
          <a:xfrm>
            <a:off x="420624" y="1731896"/>
            <a:ext cx="1717415" cy="410562"/>
          </a:xfrm>
          <a:prstGeom prst="rect">
            <a:avLst/>
          </a:prstGeom>
          <a:solidFill>
            <a:schemeClr val="bg1"/>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67" name="Freeform: Shape 66">
            <a:extLst>
              <a:ext uri="{FF2B5EF4-FFF2-40B4-BE49-F238E27FC236}">
                <a16:creationId xmlns:a16="http://schemas.microsoft.com/office/drawing/2014/main" id="{4680DC54-D519-4D8A-9E78-564430E379E6}"/>
              </a:ext>
            </a:extLst>
          </p:cNvPr>
          <p:cNvSpPr/>
          <p:nvPr/>
        </p:nvSpPr>
        <p:spPr bwMode="auto">
          <a:xfrm>
            <a:off x="419873" y="2563686"/>
            <a:ext cx="8005207" cy="1682945"/>
          </a:xfrm>
          <a:custGeom>
            <a:avLst/>
            <a:gdLst>
              <a:gd name="connsiteX0" fmla="*/ 2193438 w 8005207"/>
              <a:gd name="connsiteY0" fmla="*/ 5610 h 1682945"/>
              <a:gd name="connsiteX1" fmla="*/ 8005207 w 8005207"/>
              <a:gd name="connsiteY1" fmla="*/ 0 h 1682945"/>
              <a:gd name="connsiteX2" fmla="*/ 8005207 w 8005207"/>
              <a:gd name="connsiteY2" fmla="*/ 1273428 h 1682945"/>
              <a:gd name="connsiteX3" fmla="*/ 2384172 w 8005207"/>
              <a:gd name="connsiteY3" fmla="*/ 1262208 h 1682945"/>
              <a:gd name="connsiteX4" fmla="*/ 2384172 w 8005207"/>
              <a:gd name="connsiteY4" fmla="*/ 1682945 h 1682945"/>
              <a:gd name="connsiteX5" fmla="*/ 0 w 8005207"/>
              <a:gd name="connsiteY5" fmla="*/ 1682945 h 1682945"/>
              <a:gd name="connsiteX6" fmla="*/ 5610 w 8005207"/>
              <a:gd name="connsiteY6" fmla="*/ 420736 h 1682945"/>
              <a:gd name="connsiteX7" fmla="*/ 2199048 w 8005207"/>
              <a:gd name="connsiteY7" fmla="*/ 415126 h 1682945"/>
              <a:gd name="connsiteX8" fmla="*/ 2193438 w 8005207"/>
              <a:gd name="connsiteY8" fmla="*/ 5610 h 16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5207" h="1682945">
                <a:moveTo>
                  <a:pt x="2193438" y="5610"/>
                </a:moveTo>
                <a:lnTo>
                  <a:pt x="8005207" y="0"/>
                </a:lnTo>
                <a:lnTo>
                  <a:pt x="8005207" y="1273428"/>
                </a:lnTo>
                <a:lnTo>
                  <a:pt x="2384172" y="1262208"/>
                </a:lnTo>
                <a:lnTo>
                  <a:pt x="2384172" y="1682945"/>
                </a:lnTo>
                <a:lnTo>
                  <a:pt x="0" y="1682945"/>
                </a:lnTo>
                <a:lnTo>
                  <a:pt x="5610" y="420736"/>
                </a:lnTo>
                <a:lnTo>
                  <a:pt x="2199048" y="415126"/>
                </a:lnTo>
                <a:lnTo>
                  <a:pt x="2193438" y="5610"/>
                </a:lnTo>
                <a:close/>
              </a:path>
            </a:pathLst>
          </a:custGeom>
          <a:solidFill>
            <a:schemeClr val="bg1"/>
          </a:solidFill>
          <a:ln w="38100" cap="flat" cmpd="sng" algn="ctr">
            <a:solidFill>
              <a:srgbClr val="00B0F0"/>
            </a:solidFill>
            <a:prstDash val="solid"/>
            <a:round/>
            <a:headEnd type="none" w="med" len="med"/>
            <a:tailEnd type="none" w="med" len="med"/>
          </a:ln>
          <a:effectLst/>
        </p:spPr>
        <p:txBody>
          <a:bodyPr vert="horz" wrap="square" lIns="0" tIns="91440" rIns="0" bIns="18288" numCol="1" rtlCol="0" anchor="t" anchorCtr="0" compatLnSpc="1">
            <a:prstTxWarp prst="textNoShape">
              <a:avLst/>
            </a:prstTxWarp>
            <a:noAutofit/>
          </a:bodyPr>
          <a:lstStyle/>
          <a:p>
            <a:pPr fontAlgn="base">
              <a:spcBef>
                <a:spcPct val="50000"/>
              </a:spcBef>
              <a:spcAft>
                <a:spcPct val="0"/>
              </a:spcAft>
            </a:pPr>
            <a:r>
              <a:rPr lang="en-US" b="1" dirty="0">
                <a:solidFill>
                  <a:srgbClr val="00B0F0"/>
                </a:solidFill>
                <a:latin typeface="Arial" panose="020B0604020202020204" pitchFamily="34" charset="0"/>
              </a:rPr>
              <a:t>                                          </a:t>
            </a:r>
            <a:r>
              <a:rPr lang="en-US" b="1" dirty="0">
                <a:solidFill>
                  <a:srgbClr val="002060"/>
                </a:solidFill>
                <a:latin typeface="Arial" panose="020B0604020202020204" pitchFamily="34" charset="0"/>
              </a:rPr>
              <a:t>Altitude data in order flown</a:t>
            </a:r>
          </a:p>
          <a:p>
            <a:pPr fontAlgn="base">
              <a:spcBef>
                <a:spcPct val="50000"/>
              </a:spcBef>
              <a:spcAft>
                <a:spcPct val="0"/>
              </a:spcAft>
            </a:pPr>
            <a:r>
              <a:rPr lang="en-US" b="1" dirty="0">
                <a:solidFill>
                  <a:srgbClr val="002060"/>
                </a:solidFill>
                <a:latin typeface="Arial" panose="020B0604020202020204" pitchFamily="34" charset="0"/>
              </a:rPr>
              <a:t>                                          Mach number, if applicable</a:t>
            </a:r>
          </a:p>
          <a:p>
            <a:pPr algn="ctr" fontAlgn="base">
              <a:spcBef>
                <a:spcPct val="50000"/>
              </a:spcBef>
              <a:spcAft>
                <a:spcPct val="0"/>
              </a:spcAft>
            </a:pPr>
            <a:r>
              <a:rPr lang="en-US" b="1" dirty="0">
                <a:solidFill>
                  <a:srgbClr val="002060"/>
                </a:solidFill>
                <a:latin typeface="Arial" panose="020B0604020202020204" pitchFamily="34" charset="0"/>
              </a:rPr>
              <a:t> Holding instructions, Any special instructions</a:t>
            </a:r>
            <a:endParaRPr kumimoji="0" lang="en-US" b="1" i="0" u="none" strike="noStrike" cap="none" normalizeH="0" baseline="0" dirty="0">
              <a:ln>
                <a:noFill/>
              </a:ln>
              <a:solidFill>
                <a:srgbClr val="002060"/>
              </a:solidFill>
              <a:effectLst/>
              <a:latin typeface="Arial" panose="020B0604020202020204" pitchFamily="34" charset="0"/>
            </a:endParaRPr>
          </a:p>
        </p:txBody>
      </p:sp>
      <p:sp>
        <p:nvSpPr>
          <p:cNvPr id="68" name="Freeform: Shape 67">
            <a:extLst>
              <a:ext uri="{FF2B5EF4-FFF2-40B4-BE49-F238E27FC236}">
                <a16:creationId xmlns:a16="http://schemas.microsoft.com/office/drawing/2014/main" id="{BD92A1CB-F63E-4BFB-AB5D-A78C4E55F69F}"/>
              </a:ext>
            </a:extLst>
          </p:cNvPr>
          <p:cNvSpPr/>
          <p:nvPr/>
        </p:nvSpPr>
        <p:spPr bwMode="auto">
          <a:xfrm>
            <a:off x="419873" y="3825894"/>
            <a:ext cx="8005207" cy="852693"/>
          </a:xfrm>
          <a:custGeom>
            <a:avLst/>
            <a:gdLst>
              <a:gd name="connsiteX0" fmla="*/ 7993988 w 8005207"/>
              <a:gd name="connsiteY0" fmla="*/ 426346 h 852693"/>
              <a:gd name="connsiteX1" fmla="*/ 4201752 w 8005207"/>
              <a:gd name="connsiteY1" fmla="*/ 431956 h 852693"/>
              <a:gd name="connsiteX2" fmla="*/ 4201752 w 8005207"/>
              <a:gd name="connsiteY2" fmla="*/ 852693 h 852693"/>
              <a:gd name="connsiteX3" fmla="*/ 0 w 8005207"/>
              <a:gd name="connsiteY3" fmla="*/ 841473 h 852693"/>
              <a:gd name="connsiteX4" fmla="*/ 0 w 8005207"/>
              <a:gd name="connsiteY4" fmla="*/ 420737 h 852693"/>
              <a:gd name="connsiteX5" fmla="*/ 2384172 w 8005207"/>
              <a:gd name="connsiteY5" fmla="*/ 420737 h 852693"/>
              <a:gd name="connsiteX6" fmla="*/ 2389782 w 8005207"/>
              <a:gd name="connsiteY6" fmla="*/ 0 h 852693"/>
              <a:gd name="connsiteX7" fmla="*/ 8005207 w 8005207"/>
              <a:gd name="connsiteY7" fmla="*/ 16830 h 852693"/>
              <a:gd name="connsiteX8" fmla="*/ 7993988 w 8005207"/>
              <a:gd name="connsiteY8" fmla="*/ 426346 h 852693"/>
              <a:gd name="connsiteX0" fmla="*/ 7996370 w 8005207"/>
              <a:gd name="connsiteY0" fmla="*/ 426346 h 852693"/>
              <a:gd name="connsiteX1" fmla="*/ 4201752 w 8005207"/>
              <a:gd name="connsiteY1" fmla="*/ 431956 h 852693"/>
              <a:gd name="connsiteX2" fmla="*/ 4201752 w 8005207"/>
              <a:gd name="connsiteY2" fmla="*/ 852693 h 852693"/>
              <a:gd name="connsiteX3" fmla="*/ 0 w 8005207"/>
              <a:gd name="connsiteY3" fmla="*/ 841473 h 852693"/>
              <a:gd name="connsiteX4" fmla="*/ 0 w 8005207"/>
              <a:gd name="connsiteY4" fmla="*/ 420737 h 852693"/>
              <a:gd name="connsiteX5" fmla="*/ 2384172 w 8005207"/>
              <a:gd name="connsiteY5" fmla="*/ 420737 h 852693"/>
              <a:gd name="connsiteX6" fmla="*/ 2389782 w 8005207"/>
              <a:gd name="connsiteY6" fmla="*/ 0 h 852693"/>
              <a:gd name="connsiteX7" fmla="*/ 8005207 w 8005207"/>
              <a:gd name="connsiteY7" fmla="*/ 16830 h 852693"/>
              <a:gd name="connsiteX8" fmla="*/ 7996370 w 8005207"/>
              <a:gd name="connsiteY8" fmla="*/ 426346 h 852693"/>
              <a:gd name="connsiteX0" fmla="*/ 8003514 w 8005207"/>
              <a:gd name="connsiteY0" fmla="*/ 423964 h 852693"/>
              <a:gd name="connsiteX1" fmla="*/ 4201752 w 8005207"/>
              <a:gd name="connsiteY1" fmla="*/ 431956 h 852693"/>
              <a:gd name="connsiteX2" fmla="*/ 4201752 w 8005207"/>
              <a:gd name="connsiteY2" fmla="*/ 852693 h 852693"/>
              <a:gd name="connsiteX3" fmla="*/ 0 w 8005207"/>
              <a:gd name="connsiteY3" fmla="*/ 841473 h 852693"/>
              <a:gd name="connsiteX4" fmla="*/ 0 w 8005207"/>
              <a:gd name="connsiteY4" fmla="*/ 420737 h 852693"/>
              <a:gd name="connsiteX5" fmla="*/ 2384172 w 8005207"/>
              <a:gd name="connsiteY5" fmla="*/ 420737 h 852693"/>
              <a:gd name="connsiteX6" fmla="*/ 2389782 w 8005207"/>
              <a:gd name="connsiteY6" fmla="*/ 0 h 852693"/>
              <a:gd name="connsiteX7" fmla="*/ 8005207 w 8005207"/>
              <a:gd name="connsiteY7" fmla="*/ 16830 h 852693"/>
              <a:gd name="connsiteX8" fmla="*/ 8003514 w 8005207"/>
              <a:gd name="connsiteY8" fmla="*/ 423964 h 85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5207" h="852693">
                <a:moveTo>
                  <a:pt x="8003514" y="423964"/>
                </a:moveTo>
                <a:lnTo>
                  <a:pt x="4201752" y="431956"/>
                </a:lnTo>
                <a:lnTo>
                  <a:pt x="4201752" y="852693"/>
                </a:lnTo>
                <a:lnTo>
                  <a:pt x="0" y="841473"/>
                </a:lnTo>
                <a:lnTo>
                  <a:pt x="0" y="420737"/>
                </a:lnTo>
                <a:lnTo>
                  <a:pt x="2384172" y="420737"/>
                </a:lnTo>
                <a:lnTo>
                  <a:pt x="2389782" y="0"/>
                </a:lnTo>
                <a:lnTo>
                  <a:pt x="8005207" y="16830"/>
                </a:lnTo>
                <a:cubicBezTo>
                  <a:pt x="8004643" y="152541"/>
                  <a:pt x="8004078" y="288253"/>
                  <a:pt x="8003514" y="423964"/>
                </a:cubicBezTo>
                <a:close/>
              </a:path>
            </a:pathLst>
          </a:custGeom>
          <a:solidFill>
            <a:schemeClr val="bg1"/>
          </a:solidFill>
          <a:ln w="38100" cap="flat" cmpd="sng" algn="ctr">
            <a:solidFill>
              <a:srgbClr val="00B0F0"/>
            </a:solidFill>
            <a:prstDash val="solid"/>
            <a:round/>
            <a:headEnd type="none" w="med" len="med"/>
            <a:tailEnd type="none" w="med" len="med"/>
          </a:ln>
          <a:effectLst/>
        </p:spPr>
        <p:txBody>
          <a:bodyPr vert="horz" wrap="square" lIns="2651760" tIns="274320" rIns="0" bIns="18288" numCol="1" rtlCol="0" anchor="t" anchorCtr="0" compatLnSpc="1">
            <a:prstTxWarp prst="textNoShape">
              <a:avLst/>
            </a:prstTxWarp>
            <a:noAutofit/>
          </a:bodyPr>
          <a:lstStyle/>
          <a:p>
            <a:pPr fontAlgn="base">
              <a:spcBef>
                <a:spcPct val="50000"/>
              </a:spcBef>
              <a:spcAft>
                <a:spcPct val="0"/>
              </a:spcAft>
            </a:pPr>
            <a:r>
              <a:rPr lang="en-US" b="1" dirty="0">
                <a:solidFill>
                  <a:srgbClr val="002060"/>
                </a:solidFill>
                <a:latin typeface="Arial" panose="020B0604020202020204" pitchFamily="34" charset="0"/>
              </a:rPr>
              <a:t>Frequency</a:t>
            </a:r>
            <a:endParaRPr kumimoji="0" lang="en-US" b="1" i="0" u="none" strike="noStrike" cap="none" normalizeH="0" baseline="0" dirty="0">
              <a:ln>
                <a:noFill/>
              </a:ln>
              <a:solidFill>
                <a:srgbClr val="002060"/>
              </a:solidFill>
              <a:effectLst/>
              <a:latin typeface="Arial" panose="020B0604020202020204" pitchFamily="34" charset="0"/>
            </a:endParaRPr>
          </a:p>
        </p:txBody>
      </p:sp>
      <p:sp>
        <p:nvSpPr>
          <p:cNvPr id="69" name="Rectangle 68">
            <a:extLst>
              <a:ext uri="{FF2B5EF4-FFF2-40B4-BE49-F238E27FC236}">
                <a16:creationId xmlns:a16="http://schemas.microsoft.com/office/drawing/2014/main" id="{5743CB57-4C82-4F4E-96EE-80D6F3F0A0B7}"/>
              </a:ext>
            </a:extLst>
          </p:cNvPr>
          <p:cNvSpPr/>
          <p:nvPr/>
        </p:nvSpPr>
        <p:spPr bwMode="auto">
          <a:xfrm>
            <a:off x="3944838" y="1311272"/>
            <a:ext cx="4476166" cy="420624"/>
          </a:xfrm>
          <a:prstGeom prst="rect">
            <a:avLst/>
          </a:prstGeom>
          <a:solidFill>
            <a:schemeClr val="bg1"/>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ctr" anchorCtr="0" compatLnSpc="1">
            <a:prstTxWarp prst="textNoShape">
              <a:avLst/>
            </a:prstTxWarp>
            <a:noAutofit/>
          </a:bodyPr>
          <a:lstStyle/>
          <a:p>
            <a:pPr algn="ctr" fontAlgn="base">
              <a:spcBef>
                <a:spcPct val="50000"/>
              </a:spcBef>
              <a:spcAft>
                <a:spcPct val="0"/>
              </a:spcAft>
            </a:pPr>
            <a:r>
              <a:rPr lang="en-US" b="1" dirty="0">
                <a:solidFill>
                  <a:srgbClr val="002060"/>
                </a:solidFill>
                <a:latin typeface="Arial" panose="020B0604020202020204" pitchFamily="34" charset="0"/>
              </a:rPr>
              <a:t>Clearance limit</a:t>
            </a:r>
            <a:endParaRPr kumimoji="0" lang="en-US" b="1" i="0" u="none" strike="noStrike" cap="none" normalizeH="0" baseline="0" dirty="0">
              <a:ln>
                <a:noFill/>
              </a:ln>
              <a:solidFill>
                <a:srgbClr val="002060"/>
              </a:solidFill>
              <a:effectLst/>
              <a:latin typeface="Arial" panose="020B0604020202020204" pitchFamily="34" charset="0"/>
            </a:endParaRPr>
          </a:p>
        </p:txBody>
      </p:sp>
      <p:sp>
        <p:nvSpPr>
          <p:cNvPr id="70" name="Rectangle 69">
            <a:extLst>
              <a:ext uri="{FF2B5EF4-FFF2-40B4-BE49-F238E27FC236}">
                <a16:creationId xmlns:a16="http://schemas.microsoft.com/office/drawing/2014/main" id="{6A9F1283-93C8-4BCB-B9A9-D188C098124F}"/>
              </a:ext>
            </a:extLst>
          </p:cNvPr>
          <p:cNvSpPr/>
          <p:nvPr/>
        </p:nvSpPr>
        <p:spPr bwMode="auto">
          <a:xfrm>
            <a:off x="2139696" y="1731896"/>
            <a:ext cx="6280084" cy="410562"/>
          </a:xfrm>
          <a:prstGeom prst="rect">
            <a:avLst/>
          </a:prstGeom>
          <a:solidFill>
            <a:schemeClr val="bg1"/>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ctr" anchorCtr="0" compatLnSpc="1">
            <a:prstTxWarp prst="textNoShape">
              <a:avLst/>
            </a:prstTxWarp>
            <a:noAutofit/>
          </a:bodyPr>
          <a:lstStyle/>
          <a:p>
            <a:pPr algn="ctr" fontAlgn="base">
              <a:spcBef>
                <a:spcPct val="50000"/>
              </a:spcBef>
              <a:spcAft>
                <a:spcPct val="0"/>
              </a:spcAft>
            </a:pPr>
            <a:r>
              <a:rPr lang="en-US" b="1" dirty="0">
                <a:solidFill>
                  <a:srgbClr val="002060"/>
                </a:solidFill>
                <a:latin typeface="Arial" panose="020B0604020202020204" pitchFamily="34" charset="0"/>
              </a:rPr>
              <a:t>Standard Instrument Departure</a:t>
            </a:r>
            <a:endParaRPr kumimoji="0" lang="en-US" b="1" i="0" u="none" strike="noStrike" cap="none" normalizeH="0" baseline="0" dirty="0">
              <a:ln>
                <a:noFill/>
              </a:ln>
              <a:solidFill>
                <a:srgbClr val="002060"/>
              </a:solidFill>
              <a:effectLst/>
              <a:latin typeface="Arial" panose="020B0604020202020204" pitchFamily="34" charset="0"/>
            </a:endParaRPr>
          </a:p>
        </p:txBody>
      </p:sp>
      <p:sp>
        <p:nvSpPr>
          <p:cNvPr id="71" name="Freeform: Shape 70">
            <a:extLst>
              <a:ext uri="{FF2B5EF4-FFF2-40B4-BE49-F238E27FC236}">
                <a16:creationId xmlns:a16="http://schemas.microsoft.com/office/drawing/2014/main" id="{83843CC1-3368-467D-B933-D8970F09AE16}"/>
              </a:ext>
            </a:extLst>
          </p:cNvPr>
          <p:cNvSpPr/>
          <p:nvPr/>
        </p:nvSpPr>
        <p:spPr bwMode="auto">
          <a:xfrm>
            <a:off x="420624" y="2137340"/>
            <a:ext cx="8001131" cy="847082"/>
          </a:xfrm>
          <a:custGeom>
            <a:avLst/>
            <a:gdLst>
              <a:gd name="connsiteX0" fmla="*/ 0 w 7999598"/>
              <a:gd name="connsiteY0" fmla="*/ 0 h 847082"/>
              <a:gd name="connsiteX1" fmla="*/ 7999598 w 7999598"/>
              <a:gd name="connsiteY1" fmla="*/ 0 h 847082"/>
              <a:gd name="connsiteX2" fmla="*/ 7993988 w 7999598"/>
              <a:gd name="connsiteY2" fmla="*/ 420736 h 847082"/>
              <a:gd name="connsiteX3" fmla="*/ 2193438 w 7999598"/>
              <a:gd name="connsiteY3" fmla="*/ 431956 h 847082"/>
              <a:gd name="connsiteX4" fmla="*/ 2193438 w 7999598"/>
              <a:gd name="connsiteY4" fmla="*/ 841472 h 847082"/>
              <a:gd name="connsiteX5" fmla="*/ 0 w 7999598"/>
              <a:gd name="connsiteY5" fmla="*/ 847082 h 847082"/>
              <a:gd name="connsiteX6" fmla="*/ 0 w 7999598"/>
              <a:gd name="connsiteY6" fmla="*/ 0 h 847082"/>
              <a:gd name="connsiteX0" fmla="*/ 0 w 8001131"/>
              <a:gd name="connsiteY0" fmla="*/ 0 h 847082"/>
              <a:gd name="connsiteX1" fmla="*/ 7999598 w 8001131"/>
              <a:gd name="connsiteY1" fmla="*/ 0 h 847082"/>
              <a:gd name="connsiteX2" fmla="*/ 8001131 w 8001131"/>
              <a:gd name="connsiteY2" fmla="*/ 420736 h 847082"/>
              <a:gd name="connsiteX3" fmla="*/ 2193438 w 8001131"/>
              <a:gd name="connsiteY3" fmla="*/ 431956 h 847082"/>
              <a:gd name="connsiteX4" fmla="*/ 2193438 w 8001131"/>
              <a:gd name="connsiteY4" fmla="*/ 841472 h 847082"/>
              <a:gd name="connsiteX5" fmla="*/ 0 w 8001131"/>
              <a:gd name="connsiteY5" fmla="*/ 847082 h 847082"/>
              <a:gd name="connsiteX6" fmla="*/ 0 w 8001131"/>
              <a:gd name="connsiteY6" fmla="*/ 0 h 84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1131" h="847082">
                <a:moveTo>
                  <a:pt x="0" y="0"/>
                </a:moveTo>
                <a:lnTo>
                  <a:pt x="7999598" y="0"/>
                </a:lnTo>
                <a:lnTo>
                  <a:pt x="8001131" y="420736"/>
                </a:lnTo>
                <a:lnTo>
                  <a:pt x="2193438" y="431956"/>
                </a:lnTo>
                <a:lnTo>
                  <a:pt x="2193438" y="841472"/>
                </a:lnTo>
                <a:lnTo>
                  <a:pt x="0" y="847082"/>
                </a:lnTo>
                <a:lnTo>
                  <a:pt x="0" y="0"/>
                </a:lnTo>
                <a:close/>
              </a:path>
            </a:pathLst>
          </a:custGeom>
          <a:solidFill>
            <a:schemeClr val="bg1"/>
          </a:solidFill>
          <a:ln w="38100" cap="flat" cmpd="sng" algn="ctr">
            <a:solidFill>
              <a:srgbClr val="00B0F0"/>
            </a:solidFill>
            <a:prstDash val="solid"/>
            <a:round/>
            <a:headEnd type="none" w="med" len="med"/>
            <a:tailEnd type="none" w="med" len="med"/>
          </a:ln>
          <a:effectLst/>
        </p:spPr>
        <p:txBody>
          <a:bodyPr vert="horz" wrap="square" lIns="0" tIns="91440" rIns="0" bIns="18288" numCol="1" rtlCol="0" anchor="t" anchorCtr="0" compatLnSpc="1">
            <a:prstTxWarp prst="textNoShape">
              <a:avLst/>
            </a:prstTxWarp>
            <a:noAutofit/>
          </a:bodyPr>
          <a:lstStyle/>
          <a:p>
            <a:pPr algn="ctr" fontAlgn="base">
              <a:spcBef>
                <a:spcPct val="50000"/>
              </a:spcBef>
              <a:spcAft>
                <a:spcPct val="0"/>
              </a:spcAft>
            </a:pPr>
            <a:r>
              <a:rPr lang="en-US" b="1" dirty="0">
                <a:solidFill>
                  <a:srgbClr val="002060"/>
                </a:solidFill>
                <a:latin typeface="Arial" panose="020B0604020202020204" pitchFamily="34" charset="0"/>
              </a:rPr>
              <a:t>Route of flight</a:t>
            </a:r>
            <a:endParaRPr kumimoji="0" lang="en-US" b="1" i="0" u="none" strike="noStrike" cap="none" normalizeH="0" baseline="0" dirty="0">
              <a:ln>
                <a:noFill/>
              </a:ln>
              <a:solidFill>
                <a:srgbClr val="002060"/>
              </a:solidFill>
              <a:effectLst/>
              <a:latin typeface="Arial" panose="020B0604020202020204" pitchFamily="34" charset="0"/>
            </a:endParaRPr>
          </a:p>
        </p:txBody>
      </p:sp>
      <p:sp>
        <p:nvSpPr>
          <p:cNvPr id="72" name="Freeform: Shape 71">
            <a:extLst>
              <a:ext uri="{FF2B5EF4-FFF2-40B4-BE49-F238E27FC236}">
                <a16:creationId xmlns:a16="http://schemas.microsoft.com/office/drawing/2014/main" id="{027F8A15-7F88-4E3C-8CC5-ECD950F8620B}"/>
              </a:ext>
            </a:extLst>
          </p:cNvPr>
          <p:cNvSpPr/>
          <p:nvPr/>
        </p:nvSpPr>
        <p:spPr bwMode="auto">
          <a:xfrm>
            <a:off x="420715" y="4250503"/>
            <a:ext cx="8005504" cy="847083"/>
          </a:xfrm>
          <a:custGeom>
            <a:avLst/>
            <a:gdLst>
              <a:gd name="connsiteX0" fmla="*/ 4201752 w 8010817"/>
              <a:gd name="connsiteY0" fmla="*/ 0 h 847083"/>
              <a:gd name="connsiteX1" fmla="*/ 8010817 w 8010817"/>
              <a:gd name="connsiteY1" fmla="*/ 5610 h 847083"/>
              <a:gd name="connsiteX2" fmla="*/ 8005208 w 8010817"/>
              <a:gd name="connsiteY2" fmla="*/ 847083 h 847083"/>
              <a:gd name="connsiteX3" fmla="*/ 0 w 8010817"/>
              <a:gd name="connsiteY3" fmla="*/ 847083 h 847083"/>
              <a:gd name="connsiteX4" fmla="*/ 0 w 8010817"/>
              <a:gd name="connsiteY4" fmla="*/ 426347 h 847083"/>
              <a:gd name="connsiteX5" fmla="*/ 4201752 w 8010817"/>
              <a:gd name="connsiteY5" fmla="*/ 420737 h 847083"/>
              <a:gd name="connsiteX6" fmla="*/ 4201752 w 8010817"/>
              <a:gd name="connsiteY6" fmla="*/ 0 h 847083"/>
              <a:gd name="connsiteX0" fmla="*/ 4201752 w 8005504"/>
              <a:gd name="connsiteY0" fmla="*/ 0 h 847083"/>
              <a:gd name="connsiteX1" fmla="*/ 8001292 w 8005504"/>
              <a:gd name="connsiteY1" fmla="*/ 7991 h 847083"/>
              <a:gd name="connsiteX2" fmla="*/ 8005208 w 8005504"/>
              <a:gd name="connsiteY2" fmla="*/ 847083 h 847083"/>
              <a:gd name="connsiteX3" fmla="*/ 0 w 8005504"/>
              <a:gd name="connsiteY3" fmla="*/ 847083 h 847083"/>
              <a:gd name="connsiteX4" fmla="*/ 0 w 8005504"/>
              <a:gd name="connsiteY4" fmla="*/ 426347 h 847083"/>
              <a:gd name="connsiteX5" fmla="*/ 4201752 w 8005504"/>
              <a:gd name="connsiteY5" fmla="*/ 420737 h 847083"/>
              <a:gd name="connsiteX6" fmla="*/ 4201752 w 8005504"/>
              <a:gd name="connsiteY6" fmla="*/ 0 h 847083"/>
              <a:gd name="connsiteX0" fmla="*/ 4201752 w 8005504"/>
              <a:gd name="connsiteY0" fmla="*/ 0 h 847083"/>
              <a:gd name="connsiteX1" fmla="*/ 8001292 w 8005504"/>
              <a:gd name="connsiteY1" fmla="*/ 7991 h 847083"/>
              <a:gd name="connsiteX2" fmla="*/ 8005208 w 8005504"/>
              <a:gd name="connsiteY2" fmla="*/ 847083 h 847083"/>
              <a:gd name="connsiteX3" fmla="*/ 0 w 8005504"/>
              <a:gd name="connsiteY3" fmla="*/ 847083 h 847083"/>
              <a:gd name="connsiteX4" fmla="*/ 0 w 8005504"/>
              <a:gd name="connsiteY4" fmla="*/ 426347 h 847083"/>
              <a:gd name="connsiteX5" fmla="*/ 4201752 w 8005504"/>
              <a:gd name="connsiteY5" fmla="*/ 420737 h 847083"/>
              <a:gd name="connsiteX6" fmla="*/ 4201752 w 8005504"/>
              <a:gd name="connsiteY6" fmla="*/ 0 h 84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5504" h="847083">
                <a:moveTo>
                  <a:pt x="4201752" y="0"/>
                </a:moveTo>
                <a:lnTo>
                  <a:pt x="8001292" y="7991"/>
                </a:lnTo>
                <a:cubicBezTo>
                  <a:pt x="7999422" y="288482"/>
                  <a:pt x="8007078" y="566592"/>
                  <a:pt x="8005208" y="847083"/>
                </a:cubicBezTo>
                <a:lnTo>
                  <a:pt x="0" y="847083"/>
                </a:lnTo>
                <a:lnTo>
                  <a:pt x="0" y="426347"/>
                </a:lnTo>
                <a:lnTo>
                  <a:pt x="4201752" y="420737"/>
                </a:lnTo>
                <a:lnTo>
                  <a:pt x="4201752" y="0"/>
                </a:lnTo>
                <a:close/>
              </a:path>
            </a:pathLst>
          </a:custGeom>
          <a:solidFill>
            <a:schemeClr val="bg1"/>
          </a:solidFill>
          <a:ln w="38100" cap="flat" cmpd="sng" algn="ctr">
            <a:solidFill>
              <a:srgbClr val="00B0F0"/>
            </a:solidFill>
            <a:prstDash val="solid"/>
            <a:round/>
            <a:headEnd type="none" w="med" len="med"/>
            <a:tailEnd type="none" w="med" len="med"/>
          </a:ln>
          <a:effectLst/>
        </p:spPr>
        <p:txBody>
          <a:bodyPr vert="horz" wrap="square" lIns="0" tIns="457200" rIns="0" bIns="18288" numCol="1" rtlCol="0" anchor="t" anchorCtr="0" compatLnSpc="1">
            <a:prstTxWarp prst="textNoShape">
              <a:avLst/>
            </a:prstTxWarp>
            <a:noAutofit/>
          </a:bodyPr>
          <a:lstStyle/>
          <a:p>
            <a:pPr algn="ctr" fontAlgn="base">
              <a:spcBef>
                <a:spcPct val="50000"/>
              </a:spcBef>
              <a:spcAft>
                <a:spcPct val="0"/>
              </a:spcAft>
            </a:pPr>
            <a:r>
              <a:rPr lang="en-US" b="1" dirty="0">
                <a:solidFill>
                  <a:srgbClr val="002060"/>
                </a:solidFill>
                <a:latin typeface="Arial" panose="020B0604020202020204" pitchFamily="34" charset="0"/>
              </a:rPr>
              <a:t>Beacon Code Information</a:t>
            </a:r>
            <a:endParaRPr kumimoji="0" lang="en-US" b="1" i="0" u="none" strike="noStrike" cap="none" normalizeH="0" baseline="0" dirty="0">
              <a:ln>
                <a:noFill/>
              </a:ln>
              <a:solidFill>
                <a:srgbClr val="002060"/>
              </a:solidFill>
              <a:effectLst/>
              <a:latin typeface="Arial" panose="020B0604020202020204" pitchFamily="34" charset="0"/>
            </a:endParaRPr>
          </a:p>
        </p:txBody>
      </p:sp>
    </p:spTree>
    <p:extLst>
      <p:ext uri="{BB962C8B-B14F-4D97-AF65-F5344CB8AC3E}">
        <p14:creationId xmlns:p14="http://schemas.microsoft.com/office/powerpoint/2010/main" val="421666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7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6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69" grpId="0" animBg="1"/>
      <p:bldP spid="70" grpId="0" animBg="1"/>
      <p:bldP spid="71" grpId="0" animBg="1"/>
      <p:bldP spid="7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Clearances to USAF Aircraft</a:t>
            </a:r>
          </a:p>
        </p:txBody>
      </p:sp>
      <p:sp>
        <p:nvSpPr>
          <p:cNvPr id="3" name="Content Placeholder 2"/>
          <p:cNvSpPr>
            <a:spLocks noGrp="1"/>
          </p:cNvSpPr>
          <p:nvPr>
            <p:ph idx="1"/>
          </p:nvPr>
        </p:nvSpPr>
        <p:spPr/>
        <p:txBody>
          <a:bodyPr/>
          <a:lstStyle/>
          <a:p>
            <a:r>
              <a:rPr lang="en-US" dirty="0"/>
              <a:t>When issuing a clearance to an airborne USAF aircraft containing an altitude assignment, do not include more than one of the following in the same transmission:</a:t>
            </a:r>
          </a:p>
          <a:p>
            <a:pPr lvl="1"/>
            <a:r>
              <a:rPr lang="en-US" dirty="0"/>
              <a:t>Frequency change</a:t>
            </a:r>
          </a:p>
          <a:p>
            <a:pPr lvl="1"/>
            <a:r>
              <a:rPr lang="en-US" dirty="0"/>
              <a:t>Transponder change</a:t>
            </a:r>
          </a:p>
          <a:p>
            <a:pPr lvl="1"/>
            <a:r>
              <a:rPr lang="en-US" dirty="0"/>
              <a:t>Heading</a:t>
            </a:r>
          </a:p>
          <a:p>
            <a:pPr lvl="1"/>
            <a:r>
              <a:rPr lang="en-US" dirty="0"/>
              <a:t>Altimeter setting</a:t>
            </a:r>
          </a:p>
          <a:p>
            <a:pPr lvl="1"/>
            <a:r>
              <a:rPr lang="en-US" dirty="0"/>
              <a:t>Traffic information containing an altitude</a:t>
            </a:r>
          </a:p>
        </p:txBody>
      </p:sp>
    </p:spTree>
    <p:extLst>
      <p:ext uri="{BB962C8B-B14F-4D97-AF65-F5344CB8AC3E}">
        <p14:creationId xmlns:p14="http://schemas.microsoft.com/office/powerpoint/2010/main" val="34186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You are issuing a short range clearance to a departing aircraft with a different route than filed. Which statement is correct?</a:t>
            </a:r>
          </a:p>
          <a:p>
            <a:pPr marL="0" indent="0">
              <a:buNone/>
            </a:pPr>
            <a:endParaRPr lang="en-US" dirty="0"/>
          </a:p>
          <a:p>
            <a:pPr marL="757238" lvl="1" indent="-457200">
              <a:buFont typeface="+mj-lt"/>
              <a:buAutoNum type="alphaUcPeriod"/>
            </a:pPr>
            <a:r>
              <a:rPr lang="en-US" dirty="0"/>
              <a:t>The pilot is responsible for further routing after the clearance limit</a:t>
            </a:r>
          </a:p>
          <a:p>
            <a:pPr marL="757238" lvl="1" indent="-457200">
              <a:buFont typeface="+mj-lt"/>
              <a:buAutoNum type="alphaUcPeriod"/>
            </a:pPr>
            <a:r>
              <a:rPr lang="en-US" dirty="0"/>
              <a:t>Have the new route ready and wait for the pilot to request the route</a:t>
            </a:r>
          </a:p>
          <a:p>
            <a:pPr marL="757238" lvl="1" indent="-457200">
              <a:buFont typeface="+mj-lt"/>
              <a:buAutoNum type="alphaUcPeriod"/>
            </a:pPr>
            <a:r>
              <a:rPr lang="en-US" dirty="0"/>
              <a:t>Include the new expected route in the clearance</a:t>
            </a:r>
          </a:p>
          <a:p>
            <a:pPr marL="757238" lvl="1" indent="-457200">
              <a:buFont typeface="+mj-lt"/>
              <a:buAutoNum type="alphaUcPeriod"/>
            </a:pP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57744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Which phraseology example is correct when issuing a clearance limit?</a:t>
            </a:r>
          </a:p>
          <a:p>
            <a:pPr marL="0" indent="0">
              <a:buNone/>
            </a:pPr>
            <a:endParaRPr lang="en-US" dirty="0"/>
          </a:p>
          <a:p>
            <a:pPr marL="757238" lvl="1" indent="-457200">
              <a:buFont typeface="+mj-lt"/>
              <a:buAutoNum type="alphaUcPeriod"/>
            </a:pPr>
            <a:r>
              <a:rPr lang="en-US" dirty="0"/>
              <a:t>"CLEARED TO DALLAS LOVE AIRPORT VIA...”</a:t>
            </a:r>
          </a:p>
          <a:p>
            <a:pPr marL="757238" lvl="1" indent="-457200">
              <a:buFont typeface="+mj-lt"/>
              <a:buAutoNum type="alphaUcPeriod"/>
            </a:pPr>
            <a:r>
              <a:rPr lang="en-US" dirty="0"/>
              <a:t>"CLEARED TO DALLAS LOVE FIELD VIA...”</a:t>
            </a:r>
          </a:p>
          <a:p>
            <a:pPr marL="757238" lvl="1" indent="-457200">
              <a:buFont typeface="+mj-lt"/>
              <a:buAutoNum type="alphaUcPeriod"/>
            </a:pPr>
            <a:r>
              <a:rPr lang="en-US" dirty="0"/>
              <a:t>"CLEARED TO DALLAS LOVE VIA…”</a:t>
            </a: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251645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a:xfrm>
            <a:off x="428626" y="1234440"/>
            <a:ext cx="8472488" cy="4607560"/>
          </a:xfrm>
        </p:spPr>
        <p:txBody>
          <a:bodyPr/>
          <a:lstStyle/>
          <a:p>
            <a:pPr marL="0" indent="0">
              <a:buNone/>
            </a:pPr>
            <a:r>
              <a:rPr lang="en-US" dirty="0"/>
              <a:t>Which statement is correct concerning clearances to airborne USAF aircraft that contain an altitude?</a:t>
            </a:r>
          </a:p>
          <a:p>
            <a:pPr marL="757238" lvl="1" indent="-457200">
              <a:buFont typeface="+mj-lt"/>
              <a:buAutoNum type="alphaUcPeriod"/>
            </a:pPr>
            <a:r>
              <a:rPr lang="en-US" dirty="0"/>
              <a:t>Issue as many additional instructions as needed in the following order: frequency, transponder, heading, altimeter setting, traffic information containing an altitude</a:t>
            </a:r>
          </a:p>
          <a:p>
            <a:pPr marL="757238" lvl="1" indent="-457200">
              <a:buFont typeface="+mj-lt"/>
              <a:buAutoNum type="alphaUcPeriod"/>
            </a:pPr>
            <a:r>
              <a:rPr lang="en-US" dirty="0"/>
              <a:t>Do not include more than one of the following: frequency, transponder, heading, altimeter setting, traffic information containing an altitude</a:t>
            </a:r>
          </a:p>
          <a:p>
            <a:pPr marL="757238" lvl="1" indent="-457200">
              <a:buFont typeface="+mj-lt"/>
              <a:buAutoNum type="alphaUcPeriod"/>
            </a:pPr>
            <a:r>
              <a:rPr lang="en-US" dirty="0"/>
              <a:t>USAF aircraft have no restrictions</a:t>
            </a: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126281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1" end="1"/>
                                            </p:txEl>
                                          </p:spTgt>
                                        </p:tgtEl>
                                        <p:attrNameLst>
                                          <p:attrName>style.opacity</p:attrName>
                                        </p:attrNameLst>
                                      </p:cBhvr>
                                      <p:to>
                                        <p:strVal val="0.25"/>
                                      </p:to>
                                    </p:set>
                                    <p:animEffect filter="image" prLst="opacity: 0.25">
                                      <p:cBhvr rctx="IE">
                                        <p:cTn id="7" dur="indefinite"/>
                                        <p:tgtEl>
                                          <p:spTgt spid="2">
                                            <p:txEl>
                                              <p:pRg st="1" end="1"/>
                                            </p:txEl>
                                          </p:spTgt>
                                        </p:tgtEl>
                                      </p:cBhvr>
                                    </p:animEffect>
                                  </p:childTnLst>
                                </p:cTn>
                              </p:par>
                              <p:par>
                                <p:cTn id="8" presetID="9" presetClass="emph" presetSubtype="0" nodeType="withEffect">
                                  <p:stCondLst>
                                    <p:cond delay="0"/>
                                  </p:stCondLst>
                                  <p:childTnLst>
                                    <p:set>
                                      <p:cBhvr rctx="PPT">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5F9D70-3BC7-43EA-AA97-F2D97C0D0CBF}"/>
              </a:ext>
            </a:extLst>
          </p:cNvPr>
          <p:cNvSpPr>
            <a:spLocks noGrp="1"/>
          </p:cNvSpPr>
          <p:nvPr>
            <p:ph type="sldNum" sz="quarter" idx="10"/>
          </p:nvPr>
        </p:nvSpPr>
        <p:spPr/>
        <p:txBody>
          <a:bodyPr/>
          <a:lstStyle/>
          <a:p>
            <a:pPr marL="0" indent="0">
              <a:buFont typeface="+mj-lt"/>
              <a:buNone/>
            </a:pPr>
            <a:fld id="{F2BD9D44-EC01-4E71-8CAE-9F9624182C03}" type="slidenum">
              <a:rPr lang="en-US" altLang="en-US" b="1" smtClean="0">
                <a:solidFill>
                  <a:srgbClr val="FFFFFF"/>
                </a:solidFill>
              </a:rPr>
              <a:pPr marL="0" indent="0">
                <a:buFont typeface="+mj-lt"/>
                <a:buNone/>
              </a:pPr>
              <a:t>1</a:t>
            </a:fld>
            <a:endParaRPr lang="en-US" dirty="0"/>
          </a:p>
        </p:txBody>
      </p:sp>
      <p:sp>
        <p:nvSpPr>
          <p:cNvPr id="3" name="Text Placeholder 2">
            <a:extLst>
              <a:ext uri="{FF2B5EF4-FFF2-40B4-BE49-F238E27FC236}">
                <a16:creationId xmlns:a16="http://schemas.microsoft.com/office/drawing/2014/main" id="{A0AFF705-8408-478E-AD8B-CE56ACF9F0CF}"/>
              </a:ext>
            </a:extLst>
          </p:cNvPr>
          <p:cNvSpPr>
            <a:spLocks noGrp="1"/>
          </p:cNvSpPr>
          <p:nvPr>
            <p:ph type="body" sz="quarter" idx="11"/>
          </p:nvPr>
        </p:nvSpPr>
        <p:spPr/>
        <p:txBody>
          <a:bodyPr/>
          <a:lstStyle/>
          <a:p>
            <a:r>
              <a:rPr lang="en-US" dirty="0"/>
              <a:t>Clearance requirements </a:t>
            </a:r>
          </a:p>
          <a:p>
            <a:r>
              <a:rPr lang="en-US" dirty="0"/>
              <a:t>Procedures for departing IFR aircraft</a:t>
            </a:r>
          </a:p>
          <a:p>
            <a:r>
              <a:rPr lang="en-US" dirty="0"/>
              <a:t>Procedures for IFR clearances</a:t>
            </a:r>
          </a:p>
        </p:txBody>
      </p:sp>
    </p:spTree>
    <p:extLst>
      <p:ext uri="{BB962C8B-B14F-4D97-AF65-F5344CB8AC3E}">
        <p14:creationId xmlns:p14="http://schemas.microsoft.com/office/powerpoint/2010/main" val="10540706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What is the proper order to issue altitude information in a departure clearance?</a:t>
            </a:r>
          </a:p>
          <a:p>
            <a:pPr marL="0" indent="0">
              <a:buNone/>
            </a:pPr>
            <a:endParaRPr lang="en-US" dirty="0"/>
          </a:p>
          <a:p>
            <a:pPr marL="757238" lvl="1" indent="-457200">
              <a:buFont typeface="+mj-lt"/>
              <a:buAutoNum type="alphaUcPeriod"/>
            </a:pPr>
            <a:r>
              <a:rPr lang="en-US" dirty="0"/>
              <a:t>Issue starting at the requested altitude and work down</a:t>
            </a:r>
          </a:p>
          <a:p>
            <a:pPr marL="757238" lvl="1" indent="-457200">
              <a:buFont typeface="+mj-lt"/>
              <a:buAutoNum type="alphaUcPeriod"/>
            </a:pPr>
            <a:r>
              <a:rPr lang="en-US" dirty="0"/>
              <a:t>Issue in the order flown</a:t>
            </a:r>
          </a:p>
          <a:p>
            <a:pPr marL="757238" lvl="1" indent="-457200">
              <a:buFont typeface="+mj-lt"/>
              <a:buAutoNum type="alphaUcPeriod"/>
            </a:pPr>
            <a:r>
              <a:rPr lang="en-US" dirty="0"/>
              <a:t>Issue all the altitudes then include any restrictions</a:t>
            </a: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365930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Which statement is correct about issuing a short range clearance limit?</a:t>
            </a:r>
          </a:p>
          <a:p>
            <a:pPr marL="0" indent="0">
              <a:buNone/>
            </a:pPr>
            <a:endParaRPr lang="en-US" dirty="0"/>
          </a:p>
          <a:p>
            <a:pPr marL="757238" lvl="1" indent="-457200">
              <a:buFont typeface="+mj-lt"/>
              <a:buAutoNum type="alphaUcPeriod"/>
            </a:pPr>
            <a:r>
              <a:rPr lang="en-US" dirty="0"/>
              <a:t>Issue a short range clearance limit only when requested by the pilot</a:t>
            </a:r>
          </a:p>
          <a:p>
            <a:pPr marL="757238" lvl="1" indent="-457200">
              <a:buFont typeface="+mj-lt"/>
              <a:buAutoNum type="alphaUcPeriod"/>
            </a:pPr>
            <a:r>
              <a:rPr lang="en-US" dirty="0"/>
              <a:t>Issue short range clearances only in a radar environment</a:t>
            </a:r>
          </a:p>
          <a:p>
            <a:pPr marL="757238" lvl="1" indent="-457200">
              <a:buFont typeface="+mj-lt"/>
              <a:buAutoNum type="alphaUcPeriod"/>
            </a:pPr>
            <a:r>
              <a:rPr lang="en-US" dirty="0"/>
              <a:t>Issue complete holding instructions or “NO DELAY EXPECTED”</a:t>
            </a:r>
          </a:p>
          <a:p>
            <a:pPr marL="757238" lvl="1" indent="-457200">
              <a:buFont typeface="+mj-lt"/>
              <a:buAutoNum type="alphaUcPeriod"/>
            </a:pP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301557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5CBACB-6A29-4C4D-9680-20C78AF23B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045"/>
          <a:stretch/>
        </p:blipFill>
        <p:spPr>
          <a:xfrm>
            <a:off x="4012862" y="1031554"/>
            <a:ext cx="5053245" cy="4993797"/>
          </a:xfrm>
          <a:prstGeom prst="rect">
            <a:avLst/>
          </a:prstGeom>
        </p:spPr>
      </p:pic>
      <p:sp>
        <p:nvSpPr>
          <p:cNvPr id="2" name="Title 1"/>
          <p:cNvSpPr>
            <a:spLocks noGrp="1"/>
          </p:cNvSpPr>
          <p:nvPr>
            <p:ph type="title"/>
          </p:nvPr>
        </p:nvSpPr>
        <p:spPr/>
        <p:txBody>
          <a:bodyPr/>
          <a:lstStyle/>
          <a:p>
            <a:r>
              <a:rPr lang="en-US" sz="4000" dirty="0"/>
              <a:t>Prefix Clearances for Relay</a:t>
            </a:r>
          </a:p>
        </p:txBody>
      </p:sp>
      <p:sp>
        <p:nvSpPr>
          <p:cNvPr id="3" name="Content Placeholder 2"/>
          <p:cNvSpPr>
            <a:spLocks noGrp="1"/>
          </p:cNvSpPr>
          <p:nvPr>
            <p:ph idx="1"/>
          </p:nvPr>
        </p:nvSpPr>
        <p:spPr>
          <a:xfrm>
            <a:off x="428627" y="1233199"/>
            <a:ext cx="3584235" cy="4391025"/>
          </a:xfrm>
        </p:spPr>
        <p:txBody>
          <a:bodyPr/>
          <a:lstStyle/>
          <a:p>
            <a:r>
              <a:rPr lang="en-US" dirty="0"/>
              <a:t>Clearances are relayed verbatim</a:t>
            </a:r>
          </a:p>
          <a:p>
            <a:r>
              <a:rPr lang="en-US" dirty="0"/>
              <a:t>Prefix with:</a:t>
            </a:r>
          </a:p>
          <a:p>
            <a:pPr lvl="1"/>
            <a:r>
              <a:rPr lang="en-US" dirty="0"/>
              <a:t>“ATC CLEARS”</a:t>
            </a:r>
          </a:p>
          <a:p>
            <a:pPr lvl="1"/>
            <a:r>
              <a:rPr lang="en-US" dirty="0"/>
              <a:t>“ATC ADVISES”</a:t>
            </a:r>
          </a:p>
          <a:p>
            <a:pPr lvl="1"/>
            <a:r>
              <a:rPr lang="en-US" dirty="0"/>
              <a:t>“ATC REQUESTS”</a:t>
            </a:r>
          </a:p>
          <a:p>
            <a:r>
              <a:rPr lang="en-US" dirty="0"/>
              <a:t>FSS must prefix a clearance appropriately</a:t>
            </a:r>
          </a:p>
          <a:p>
            <a:pPr lvl="1"/>
            <a:endParaRPr lang="en-US" dirty="0"/>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r="57101"/>
          <a:stretch/>
        </p:blipFill>
        <p:spPr>
          <a:xfrm rot="410362">
            <a:off x="4710524" y="1591983"/>
            <a:ext cx="1220354" cy="2166901"/>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47679"/>
          <a:stretch/>
        </p:blipFill>
        <p:spPr>
          <a:xfrm rot="20154872">
            <a:off x="6574584" y="1402254"/>
            <a:ext cx="1568116" cy="2220839"/>
          </a:xfrm>
          <a:prstGeom prst="rect">
            <a:avLst/>
          </a:prstGeom>
        </p:spPr>
      </p:pic>
      <p:sp>
        <p:nvSpPr>
          <p:cNvPr id="15" name="Line Callout 1 14"/>
          <p:cNvSpPr/>
          <p:nvPr/>
        </p:nvSpPr>
        <p:spPr bwMode="auto">
          <a:xfrm>
            <a:off x="4284194" y="3966658"/>
            <a:ext cx="1693891" cy="590931"/>
          </a:xfrm>
          <a:prstGeom prst="borderCallout1">
            <a:avLst>
              <a:gd name="adj1" fmla="val 46923"/>
              <a:gd name="adj2" fmla="val -2740"/>
              <a:gd name="adj3" fmla="val 272656"/>
              <a:gd name="adj4" fmla="val -15743"/>
            </a:avLst>
          </a:prstGeom>
          <a:solidFill>
            <a:schemeClr val="bg1">
              <a:alpha val="88000"/>
            </a:schemeClr>
          </a:solidFill>
          <a:ln w="38100" cap="flat" cmpd="sng" algn="ctr">
            <a:solidFill>
              <a:srgbClr val="00FF00"/>
            </a:solidFill>
            <a:prstDash val="solid"/>
            <a:round/>
            <a:headEnd type="none" w="med" len="med"/>
            <a:tailEnd type="none" w="med" len="med"/>
          </a:ln>
          <a:effectLst/>
        </p:spPr>
        <p:txBody>
          <a:bodyPr vert="horz" wrap="square" lIns="91440" tIns="18288" rIns="91440" bIns="18288" numCol="1" rtlCol="0" anchor="t" anchorCtr="0" compatLnSpc="1">
            <a:prstTxWarp prst="textNoShape">
              <a:avLst/>
            </a:prstTxWarp>
            <a:spAutoFit/>
          </a:bodyPr>
          <a:lstStyle/>
          <a:p>
            <a:pPr marL="0" marR="0" indent="0" defTabSz="914400" rtl="0" eaLnBrk="1" fontAlgn="base" latinLnBrk="0" hangingPunct="1">
              <a:lnSpc>
                <a:spcPct val="100000"/>
              </a:lnSpc>
              <a:spcBef>
                <a:spcPct val="50000"/>
              </a:spcBef>
              <a:spcAft>
                <a:spcPct val="0"/>
              </a:spcAft>
              <a:buClrTx/>
              <a:buSzTx/>
              <a:tabLst/>
            </a:pPr>
            <a:r>
              <a:rPr kumimoji="0" lang="en-US" i="0" u="none" strike="noStrike" cap="none" normalizeH="0" baseline="0" dirty="0">
                <a:ln>
                  <a:noFill/>
                </a:ln>
                <a:effectLst/>
                <a:latin typeface="Arial" panose="020B0604020202020204" pitchFamily="34" charset="0"/>
              </a:rPr>
              <a:t>“ATC CLEARS</a:t>
            </a:r>
            <a:r>
              <a:rPr kumimoji="0" lang="en-US" i="0" u="none" strike="noStrike" cap="none" normalizeH="0" dirty="0">
                <a:ln>
                  <a:noFill/>
                </a:ln>
                <a:effectLst/>
                <a:latin typeface="Arial" panose="020B0604020202020204" pitchFamily="34" charset="0"/>
              </a:rPr>
              <a:t> </a:t>
            </a:r>
            <a:r>
              <a:rPr kumimoji="0" lang="en-US" i="0" u="none" strike="noStrike" cap="none" normalizeH="0" baseline="0" dirty="0">
                <a:ln>
                  <a:noFill/>
                </a:ln>
                <a:effectLst/>
                <a:latin typeface="Arial" panose="020B0604020202020204" pitchFamily="34" charset="0"/>
              </a:rPr>
              <a:t>SKYLANE…”</a:t>
            </a:r>
          </a:p>
        </p:txBody>
      </p:sp>
      <p:sp>
        <p:nvSpPr>
          <p:cNvPr id="16" name="Rounded Rectangular Callout 15"/>
          <p:cNvSpPr/>
          <p:nvPr/>
        </p:nvSpPr>
        <p:spPr bwMode="auto">
          <a:xfrm>
            <a:off x="7219835" y="1016741"/>
            <a:ext cx="1825521" cy="653796"/>
          </a:xfrm>
          <a:prstGeom prst="wedgeRoundRectCallout">
            <a:avLst>
              <a:gd name="adj1" fmla="val -78696"/>
              <a:gd name="adj2" fmla="val 18413"/>
              <a:gd name="adj3" fmla="val 16667"/>
            </a:avLst>
          </a:prstGeom>
          <a:solidFill>
            <a:schemeClr val="bg1">
              <a:alpha val="88000"/>
            </a:schemeClr>
          </a:solidFill>
          <a:ln w="38100" cap="flat" cmpd="sng" algn="ctr">
            <a:solidFill>
              <a:srgbClr val="0070C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i="0" u="none" strike="noStrike" cap="none" normalizeH="0" baseline="0" dirty="0">
                <a:ln>
                  <a:noFill/>
                </a:ln>
                <a:effectLst/>
                <a:latin typeface="Arial" panose="020B0604020202020204" pitchFamily="34" charset="0"/>
              </a:rPr>
              <a:t>“ATC CLEARS SKYLANE…”</a:t>
            </a:r>
          </a:p>
        </p:txBody>
      </p:sp>
      <p:pic>
        <p:nvPicPr>
          <p:cNvPr id="14" name="Picture 13">
            <a:extLst>
              <a:ext uri="{FF2B5EF4-FFF2-40B4-BE49-F238E27FC236}">
                <a16:creationId xmlns:a16="http://schemas.microsoft.com/office/drawing/2014/main" id="{4CD0E993-AD45-4A39-93B5-94BE3920FEA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804" b="89735" l="5703" r="93516">
                        <a14:foregroundMark x1="11016" y1="45675" x2="6016" y2="48212"/>
                        <a14:foregroundMark x1="6016" y1="48212" x2="10156" y2="51326"/>
                        <a14:foregroundMark x1="6172" y1="28028" x2="5938" y2="30565"/>
                        <a14:foregroundMark x1="5859" y1="48212" x2="6016" y2="49250"/>
                        <a14:foregroundMark x1="89922" y1="46713" x2="94844" y2="43829"/>
                        <a14:foregroundMark x1="94844" y1="43829" x2="90625" y2="39216"/>
                        <a14:foregroundMark x1="90625" y1="39216" x2="89688" y2="38870"/>
                        <a14:foregroundMark x1="93516" y1="44752" x2="93438" y2="40023"/>
                      </a14:backgroundRemoval>
                    </a14:imgEffect>
                  </a14:imgLayer>
                </a14:imgProps>
              </a:ext>
              <a:ext uri="{28A0092B-C50C-407E-A947-70E740481C1C}">
                <a14:useLocalDpi xmlns:a14="http://schemas.microsoft.com/office/drawing/2010/main" val="0"/>
              </a:ext>
            </a:extLst>
          </a:blip>
          <a:srcRect l="2962" t="25578" r="3298" b="32747"/>
          <a:stretch/>
        </p:blipFill>
        <p:spPr>
          <a:xfrm>
            <a:off x="5641759" y="1384209"/>
            <a:ext cx="950796" cy="286328"/>
          </a:xfrm>
          <a:prstGeom prst="rect">
            <a:avLst/>
          </a:prstGeom>
          <a:scene3d>
            <a:camera prst="orthographicFront">
              <a:rot lat="0" lon="0" rev="0"/>
            </a:camera>
            <a:lightRig rig="threePt" dir="t"/>
          </a:scene3d>
        </p:spPr>
      </p:pic>
      <p:pic>
        <p:nvPicPr>
          <p:cNvPr id="5" name="Picture 4">
            <a:extLst>
              <a:ext uri="{FF2B5EF4-FFF2-40B4-BE49-F238E27FC236}">
                <a16:creationId xmlns:a16="http://schemas.microsoft.com/office/drawing/2014/main" id="{136A8F3A-023E-4500-BCFE-C44423FF43A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191" t="30852" r="22715" b="35280"/>
          <a:stretch/>
        </p:blipFill>
        <p:spPr>
          <a:xfrm>
            <a:off x="8375315" y="3167781"/>
            <a:ext cx="376772" cy="127705"/>
          </a:xfrm>
          <a:prstGeom prst="rect">
            <a:avLst/>
          </a:prstGeom>
        </p:spPr>
      </p:pic>
    </p:spTree>
    <p:extLst>
      <p:ext uri="{BB962C8B-B14F-4D97-AF65-F5344CB8AC3E}">
        <p14:creationId xmlns:p14="http://schemas.microsoft.com/office/powerpoint/2010/main" val="3909353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Departure Terminology</a:t>
            </a:r>
          </a:p>
        </p:txBody>
      </p:sp>
      <p:sp>
        <p:nvSpPr>
          <p:cNvPr id="3" name="Content Placeholder 2"/>
          <p:cNvSpPr>
            <a:spLocks noGrp="1"/>
          </p:cNvSpPr>
          <p:nvPr>
            <p:ph idx="1"/>
          </p:nvPr>
        </p:nvSpPr>
        <p:spPr>
          <a:xfrm>
            <a:off x="428626" y="1233199"/>
            <a:ext cx="4622875" cy="4391025"/>
          </a:xfrm>
        </p:spPr>
        <p:txBody>
          <a:bodyPr/>
          <a:lstStyle/>
          <a:p>
            <a:r>
              <a:rPr lang="en-US" dirty="0"/>
              <a:t>Avoid using:</a:t>
            </a:r>
          </a:p>
          <a:p>
            <a:pPr lvl="1"/>
            <a:r>
              <a:rPr lang="en-US" dirty="0"/>
              <a:t>“TAKEOFF” </a:t>
            </a:r>
          </a:p>
          <a:p>
            <a:pPr marL="0" indent="0">
              <a:buNone/>
            </a:pPr>
            <a:endParaRPr lang="en-US" dirty="0"/>
          </a:p>
          <a:p>
            <a:r>
              <a:rPr lang="en-US" dirty="0"/>
              <a:t>Use these terms when necessary:</a:t>
            </a:r>
          </a:p>
          <a:p>
            <a:pPr lvl="1"/>
            <a:r>
              <a:rPr lang="en-US" dirty="0"/>
              <a:t>“DEPART” </a:t>
            </a:r>
          </a:p>
          <a:p>
            <a:pPr lvl="1"/>
            <a:r>
              <a:rPr lang="en-US" dirty="0"/>
              <a:t>“DEPARTURE”</a:t>
            </a:r>
          </a:p>
          <a:p>
            <a:pPr lvl="1"/>
            <a:r>
              <a:rPr lang="en-US" dirty="0"/>
              <a:t>“FLY”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267" y="3894860"/>
            <a:ext cx="521096" cy="2119017"/>
          </a:xfrm>
          <a:prstGeom prst="rect">
            <a:avLst/>
          </a:prstGeom>
        </p:spPr>
      </p:pic>
      <p:sp>
        <p:nvSpPr>
          <p:cNvPr id="5" name="TextBox 4"/>
          <p:cNvSpPr txBox="1"/>
          <p:nvPr/>
        </p:nvSpPr>
        <p:spPr>
          <a:xfrm>
            <a:off x="5949245" y="2818224"/>
            <a:ext cx="2720622" cy="369332"/>
          </a:xfrm>
          <a:prstGeom prst="rect">
            <a:avLst/>
          </a:prstGeom>
          <a:noFill/>
          <a:ln>
            <a:solidFill>
              <a:srgbClr val="00B0F0"/>
            </a:solidFill>
          </a:ln>
        </p:spPr>
        <p:txBody>
          <a:bodyPr wrap="square" rtlCol="0">
            <a:spAutoFit/>
          </a:bodyPr>
          <a:lstStyle/>
          <a:p>
            <a:pPr algn="ctr"/>
            <a:r>
              <a:rPr lang="en-US" dirty="0"/>
              <a:t>Control Towers Only</a:t>
            </a:r>
          </a:p>
        </p:txBody>
      </p:sp>
      <p:pic>
        <p:nvPicPr>
          <p:cNvPr id="6" name="Picture 5"/>
          <p:cNvPicPr>
            <a:picLocks noChangeAspect="1"/>
          </p:cNvPicPr>
          <p:nvPr/>
        </p:nvPicPr>
        <p:blipFill>
          <a:blip r:embed="rId4" cstate="hq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6598356" y="5624224"/>
            <a:ext cx="1100666" cy="468955"/>
          </a:xfrm>
          <a:prstGeom prst="rect">
            <a:avLst/>
          </a:prstGeom>
        </p:spPr>
      </p:pic>
      <p:sp>
        <p:nvSpPr>
          <p:cNvPr id="7" name="Rectangular Callout 6"/>
          <p:cNvSpPr/>
          <p:nvPr/>
        </p:nvSpPr>
        <p:spPr bwMode="auto">
          <a:xfrm>
            <a:off x="5850965" y="4199467"/>
            <a:ext cx="1424724" cy="1144929"/>
          </a:xfrm>
          <a:prstGeom prst="wedgeRectCallout">
            <a:avLst>
              <a:gd name="adj1" fmla="val 128732"/>
              <a:gd name="adj2" fmla="val -32459"/>
            </a:avLst>
          </a:prstGeom>
          <a:solidFill>
            <a:schemeClr val="bg1">
              <a:alpha val="88000"/>
            </a:schemeClr>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i="0" u="none" strike="noStrike" cap="none" normalizeH="0" baseline="0" dirty="0">
                <a:ln>
                  <a:noFill/>
                </a:ln>
                <a:effectLst/>
                <a:latin typeface="Arial" panose="020B0604020202020204" pitchFamily="34" charset="0"/>
              </a:rPr>
              <a:t>“CLEARED FOR TAKEOFF RUNWAY…”</a:t>
            </a:r>
          </a:p>
        </p:txBody>
      </p:sp>
    </p:spTree>
    <p:extLst>
      <p:ext uri="{BB962C8B-B14F-4D97-AF65-F5344CB8AC3E}">
        <p14:creationId xmlns:p14="http://schemas.microsoft.com/office/powerpoint/2010/main" val="32763988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t>Airspace Review</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10770"/>
          <a:stretch/>
        </p:blipFill>
        <p:spPr>
          <a:xfrm>
            <a:off x="0" y="1905000"/>
            <a:ext cx="9117492" cy="4103687"/>
          </a:xfrm>
        </p:spPr>
      </p:pic>
      <p:sp>
        <p:nvSpPr>
          <p:cNvPr id="7" name="TextBox 6"/>
          <p:cNvSpPr txBox="1"/>
          <p:nvPr/>
        </p:nvSpPr>
        <p:spPr bwMode="auto">
          <a:xfrm>
            <a:off x="54552" y="1981199"/>
            <a:ext cx="8286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chemeClr val="bg1"/>
                </a:solidFill>
              </a:rPr>
              <a:t>FL 600</a:t>
            </a:r>
          </a:p>
        </p:txBody>
      </p:sp>
      <p:sp>
        <p:nvSpPr>
          <p:cNvPr id="8" name="TextBox 7"/>
          <p:cNvSpPr txBox="1"/>
          <p:nvPr/>
        </p:nvSpPr>
        <p:spPr bwMode="auto">
          <a:xfrm>
            <a:off x="54552" y="2556163"/>
            <a:ext cx="13309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chemeClr val="bg1"/>
                </a:solidFill>
              </a:rPr>
              <a:t>18,000 MSL</a:t>
            </a:r>
          </a:p>
        </p:txBody>
      </p:sp>
      <p:sp>
        <p:nvSpPr>
          <p:cNvPr id="9" name="TextBox 8"/>
          <p:cNvSpPr txBox="1"/>
          <p:nvPr/>
        </p:nvSpPr>
        <p:spPr bwMode="auto">
          <a:xfrm>
            <a:off x="6859323" y="3366656"/>
            <a:ext cx="13101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000" b="1" dirty="0">
                <a:solidFill>
                  <a:schemeClr val="bg1"/>
                </a:solidFill>
              </a:rPr>
              <a:t>Class E</a:t>
            </a:r>
          </a:p>
        </p:txBody>
      </p:sp>
      <p:sp>
        <p:nvSpPr>
          <p:cNvPr id="10" name="TextBox 9"/>
          <p:cNvSpPr txBox="1"/>
          <p:nvPr/>
        </p:nvSpPr>
        <p:spPr bwMode="auto">
          <a:xfrm>
            <a:off x="8214879" y="5133107"/>
            <a:ext cx="641639"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700" b="1" dirty="0">
                <a:solidFill>
                  <a:schemeClr val="bg1"/>
                </a:solidFill>
              </a:rPr>
              <a:t>1200 AGL</a:t>
            </a:r>
          </a:p>
        </p:txBody>
      </p:sp>
      <p:sp>
        <p:nvSpPr>
          <p:cNvPr id="11" name="TextBox 10"/>
          <p:cNvSpPr txBox="1"/>
          <p:nvPr/>
        </p:nvSpPr>
        <p:spPr bwMode="auto">
          <a:xfrm>
            <a:off x="7698797" y="5284669"/>
            <a:ext cx="641639"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700" b="1" dirty="0">
                <a:solidFill>
                  <a:schemeClr val="bg1"/>
                </a:solidFill>
              </a:rPr>
              <a:t>700 AGL</a:t>
            </a:r>
          </a:p>
        </p:txBody>
      </p:sp>
      <p:cxnSp>
        <p:nvCxnSpPr>
          <p:cNvPr id="13" name="Straight Connector 12"/>
          <p:cNvCxnSpPr/>
          <p:nvPr/>
        </p:nvCxnSpPr>
        <p:spPr bwMode="auto">
          <a:xfrm flipV="1">
            <a:off x="6909547" y="5549153"/>
            <a:ext cx="300318" cy="64994"/>
          </a:xfrm>
          <a:prstGeom prst="line">
            <a:avLst/>
          </a:prstGeom>
          <a:noFill/>
          <a:ln w="190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6983506" y="5601821"/>
            <a:ext cx="300318" cy="64994"/>
          </a:xfrm>
          <a:prstGeom prst="line">
            <a:avLst/>
          </a:prstGeom>
          <a:noFill/>
          <a:ln w="190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flipV="1">
            <a:off x="7828402" y="5614147"/>
            <a:ext cx="338445" cy="52668"/>
          </a:xfrm>
          <a:prstGeom prst="line">
            <a:avLst/>
          </a:prstGeom>
          <a:noFill/>
          <a:ln w="190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V="1">
            <a:off x="8803341" y="5592856"/>
            <a:ext cx="300318" cy="64994"/>
          </a:xfrm>
          <a:prstGeom prst="line">
            <a:avLst/>
          </a:prstGeom>
          <a:noFill/>
          <a:ln w="190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bwMode="auto">
          <a:xfrm>
            <a:off x="8193231" y="2708378"/>
            <a:ext cx="13309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chemeClr val="bg1"/>
                </a:solidFill>
              </a:rPr>
              <a:t>14,500 MSL</a:t>
            </a:r>
          </a:p>
        </p:txBody>
      </p:sp>
      <p:sp>
        <p:nvSpPr>
          <p:cNvPr id="21" name="TextBox 20"/>
          <p:cNvSpPr txBox="1"/>
          <p:nvPr/>
        </p:nvSpPr>
        <p:spPr bwMode="auto">
          <a:xfrm rot="16200000">
            <a:off x="8281086" y="3821661"/>
            <a:ext cx="13101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000" b="1" dirty="0">
                <a:solidFill>
                  <a:schemeClr val="bg1"/>
                </a:solidFill>
              </a:rPr>
              <a:t>Class G</a:t>
            </a:r>
          </a:p>
        </p:txBody>
      </p:sp>
      <p:sp>
        <p:nvSpPr>
          <p:cNvPr id="24" name="TextBox 23"/>
          <p:cNvSpPr txBox="1"/>
          <p:nvPr/>
        </p:nvSpPr>
        <p:spPr bwMode="auto">
          <a:xfrm>
            <a:off x="3904456" y="1981199"/>
            <a:ext cx="13101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000" b="1" dirty="0">
                <a:solidFill>
                  <a:schemeClr val="bg1"/>
                </a:solidFill>
              </a:rPr>
              <a:t>Class A</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52" y="1034039"/>
            <a:ext cx="3475198" cy="501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127735" y="3125430"/>
            <a:ext cx="3352065" cy="649653"/>
          </a:xfrm>
          <a:prstGeom prst="rect">
            <a:avLst/>
          </a:prstGeom>
          <a:solidFill>
            <a:schemeClr val="bg1">
              <a:alpha val="93000"/>
            </a:schemeClr>
          </a:solidFill>
          <a:ln>
            <a:noFill/>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22" name="Rectangle 21"/>
          <p:cNvSpPr/>
          <p:nvPr/>
        </p:nvSpPr>
        <p:spPr bwMode="auto">
          <a:xfrm>
            <a:off x="38695" y="4027124"/>
            <a:ext cx="3383592" cy="649653"/>
          </a:xfrm>
          <a:prstGeom prst="rect">
            <a:avLst/>
          </a:prstGeom>
          <a:solidFill>
            <a:schemeClr val="bg1">
              <a:alpha val="93000"/>
            </a:schemeClr>
          </a:solidFill>
          <a:ln>
            <a:noFill/>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25" name="Rectangle 24"/>
          <p:cNvSpPr/>
          <p:nvPr/>
        </p:nvSpPr>
        <p:spPr bwMode="auto">
          <a:xfrm>
            <a:off x="70222" y="1900706"/>
            <a:ext cx="3352065" cy="1333984"/>
          </a:xfrm>
          <a:prstGeom prst="rect">
            <a:avLst/>
          </a:prstGeom>
          <a:solidFill>
            <a:schemeClr val="bg1">
              <a:alpha val="93000"/>
            </a:schemeClr>
          </a:solidFill>
          <a:ln>
            <a:noFill/>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26" name="Rectangle 25"/>
          <p:cNvSpPr/>
          <p:nvPr/>
        </p:nvSpPr>
        <p:spPr bwMode="auto">
          <a:xfrm>
            <a:off x="177685" y="5333162"/>
            <a:ext cx="3352065" cy="649653"/>
          </a:xfrm>
          <a:prstGeom prst="rect">
            <a:avLst/>
          </a:prstGeom>
          <a:solidFill>
            <a:schemeClr val="bg1">
              <a:alpha val="93000"/>
            </a:schemeClr>
          </a:solidFill>
          <a:ln>
            <a:noFill/>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2" name="Rounded Rectangle 1"/>
          <p:cNvSpPr/>
          <p:nvPr/>
        </p:nvSpPr>
        <p:spPr bwMode="auto">
          <a:xfrm>
            <a:off x="54552" y="3766766"/>
            <a:ext cx="3475198" cy="1617930"/>
          </a:xfrm>
          <a:prstGeom prst="roundRect">
            <a:avLst/>
          </a:prstGeom>
          <a:noFill/>
          <a:ln w="793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pic>
        <p:nvPicPr>
          <p:cNvPr id="2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8793" y="4815429"/>
            <a:ext cx="1669788" cy="990906"/>
          </a:xfrm>
          <a:prstGeom prst="rect">
            <a:avLst/>
          </a:prstGeom>
          <a:noFill/>
          <a:ln w="508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7975" y="3234691"/>
            <a:ext cx="5533574" cy="318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Down Arrow Callout 28"/>
          <p:cNvSpPr/>
          <p:nvPr/>
        </p:nvSpPr>
        <p:spPr bwMode="auto">
          <a:xfrm>
            <a:off x="6717221" y="3893324"/>
            <a:ext cx="832887" cy="1391346"/>
          </a:xfrm>
          <a:prstGeom prst="downArrowCallout">
            <a:avLst>
              <a:gd name="adj1" fmla="val 14157"/>
              <a:gd name="adj2" fmla="val 15512"/>
              <a:gd name="adj3" fmla="val 25000"/>
              <a:gd name="adj4" fmla="val 41936"/>
            </a:avLst>
          </a:prstGeom>
          <a:noFill/>
          <a:ln w="25400" cap="flat" cmpd="sng" algn="ctr">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sz="1000" b="1" i="0" u="none" strike="noStrike" cap="none" normalizeH="0" baseline="0" dirty="0">
                <a:ln>
                  <a:noFill/>
                </a:ln>
                <a:solidFill>
                  <a:schemeClr val="bg1"/>
                </a:solidFill>
                <a:effectLst/>
                <a:latin typeface="Arial" charset="0"/>
              </a:rPr>
              <a:t>Class E surface Area</a:t>
            </a:r>
          </a:p>
        </p:txBody>
      </p:sp>
      <p:pic>
        <p:nvPicPr>
          <p:cNvPr id="30" name="Picture 29"/>
          <p:cNvPicPr>
            <a:picLocks noChangeAspect="1"/>
          </p:cNvPicPr>
          <p:nvPr/>
        </p:nvPicPr>
        <p:blipFill>
          <a:blip r:embed="rId7"/>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395754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8"/>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29"/>
                                        </p:tgtEl>
                                      </p:cBhvr>
                                    </p:animEffect>
                                    <p:set>
                                      <p:cBhvr>
                                        <p:cTn id="14" dur="1" fill="hold">
                                          <p:stCondLst>
                                            <p:cond delay="499"/>
                                          </p:stCondLst>
                                        </p:cTn>
                                        <p:tgtEl>
                                          <p:spTgt spid="29"/>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53" presetClass="entr" presetSubtype="16"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anim calcmode="lin" valueType="num">
                                      <p:cBhvr>
                                        <p:cTn id="53" dur="500" fill="hold"/>
                                        <p:tgtEl>
                                          <p:spTgt spid="1026"/>
                                        </p:tgtEl>
                                        <p:attrNameLst>
                                          <p:attrName>ppt_w</p:attrName>
                                        </p:attrNameLst>
                                      </p:cBhvr>
                                      <p:tavLst>
                                        <p:tav tm="0">
                                          <p:val>
                                            <p:fltVal val="0"/>
                                          </p:val>
                                        </p:tav>
                                        <p:tav tm="100000">
                                          <p:val>
                                            <p:strVal val="#ppt_w"/>
                                          </p:val>
                                        </p:tav>
                                      </p:tavLst>
                                    </p:anim>
                                    <p:anim calcmode="lin" valueType="num">
                                      <p:cBhvr>
                                        <p:cTn id="54" dur="500" fill="hold"/>
                                        <p:tgtEl>
                                          <p:spTgt spid="1026"/>
                                        </p:tgtEl>
                                        <p:attrNameLst>
                                          <p:attrName>ppt_h</p:attrName>
                                        </p:attrNameLst>
                                      </p:cBhvr>
                                      <p:tavLst>
                                        <p:tav tm="0">
                                          <p:val>
                                            <p:fltVal val="0"/>
                                          </p:val>
                                        </p:tav>
                                        <p:tav tm="100000">
                                          <p:val>
                                            <p:strVal val="#ppt_h"/>
                                          </p:val>
                                        </p:tav>
                                      </p:tavLst>
                                    </p:anim>
                                    <p:animEffect transition="in" filter="fade">
                                      <p:cBhvr>
                                        <p:cTn id="55" dur="500"/>
                                        <p:tgtEl>
                                          <p:spTgt spid="1026"/>
                                        </p:tgtEl>
                                      </p:cBhvr>
                                    </p:animEffect>
                                  </p:childTnLst>
                                </p:cTn>
                              </p:par>
                              <p:par>
                                <p:cTn id="56" presetID="21" presetClass="entr" presetSubtype="8"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heel(8)">
                                      <p:cBhvr>
                                        <p:cTn id="58" dur="2000"/>
                                        <p:tgtEl>
                                          <p:spTgt spid="2"/>
                                        </p:tgtEl>
                                      </p:cBhvr>
                                    </p:animEffect>
                                  </p:childTnLst>
                                </p:cTn>
                              </p:par>
                              <p:par>
                                <p:cTn id="59" presetID="10" presetClass="exit" presetSubtype="0" fill="hold"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2000"/>
                                        <p:tgtEl>
                                          <p:spTgt spid="2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2000"/>
                                        <p:tgtEl>
                                          <p:spTgt spid="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2000"/>
                                        <p:tgtEl>
                                          <p:spTgt spid="2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2000"/>
                                        <p:tgtEl>
                                          <p:spTgt spid="26"/>
                                        </p:tgtEl>
                                      </p:cBhvr>
                                    </p:animEffect>
                                  </p:childTnLst>
                                </p:cTn>
                              </p:par>
                              <p:par>
                                <p:cTn id="74" presetID="53" presetClass="entr" presetSubtype="16" fill="hold" nodeType="with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p:cTn id="76" dur="500" fill="hold"/>
                                        <p:tgtEl>
                                          <p:spTgt spid="5"/>
                                        </p:tgtEl>
                                        <p:attrNameLst>
                                          <p:attrName>ppt_w</p:attrName>
                                        </p:attrNameLst>
                                      </p:cBhvr>
                                      <p:tavLst>
                                        <p:tav tm="0">
                                          <p:val>
                                            <p:fltVal val="0"/>
                                          </p:val>
                                        </p:tav>
                                        <p:tav tm="100000">
                                          <p:val>
                                            <p:strVal val="#ppt_w"/>
                                          </p:val>
                                        </p:tav>
                                      </p:tavLst>
                                    </p:anim>
                                    <p:anim calcmode="lin" valueType="num">
                                      <p:cBhvr>
                                        <p:cTn id="77" dur="500" fill="hold"/>
                                        <p:tgtEl>
                                          <p:spTgt spid="5"/>
                                        </p:tgtEl>
                                        <p:attrNameLst>
                                          <p:attrName>ppt_h</p:attrName>
                                        </p:attrNameLst>
                                      </p:cBhvr>
                                      <p:tavLst>
                                        <p:tav tm="0">
                                          <p:val>
                                            <p:fltVal val="0"/>
                                          </p:val>
                                        </p:tav>
                                        <p:tav tm="100000">
                                          <p:val>
                                            <p:strVal val="#ppt_h"/>
                                          </p:val>
                                        </p:tav>
                                      </p:tavLst>
                                    </p:anim>
                                    <p:animEffect transition="in" filter="fade">
                                      <p:cBhvr>
                                        <p:cTn id="78" dur="500"/>
                                        <p:tgtEl>
                                          <p:spTgt spid="5"/>
                                        </p:tgtEl>
                                      </p:cBhvr>
                                    </p:animEffect>
                                  </p:childTnLst>
                                </p:cTn>
                              </p:par>
                              <p:par>
                                <p:cTn id="79" presetID="42" presetClass="path" presetSubtype="0" accel="50000" decel="50000" fill="hold" nodeType="withEffect">
                                  <p:stCondLst>
                                    <p:cond delay="0"/>
                                  </p:stCondLst>
                                  <p:childTnLst>
                                    <p:animMotion origin="layout" path="M -3.88889E-6 -1.11111E-6 L -0.20486 -0.05509 " pathEditMode="relative" rAng="0" ptsTypes="AA">
                                      <p:cBhvr>
                                        <p:cTn id="80" dur="500" fill="hold"/>
                                        <p:tgtEl>
                                          <p:spTgt spid="5"/>
                                        </p:tgtEl>
                                        <p:attrNameLst>
                                          <p:attrName>ppt_x</p:attrName>
                                          <p:attrName>ppt_y</p:attrName>
                                        </p:attrNameLst>
                                      </p:cBhvr>
                                      <p:rCtr x="-10243" y="-2755"/>
                                    </p:animMotion>
                                  </p:childTnLst>
                                </p:cTn>
                              </p:par>
                              <p:par>
                                <p:cTn id="81" presetID="1" presetClass="exit" presetSubtype="0" fill="hold" nodeType="withEffect">
                                  <p:stCondLst>
                                    <p:cond delay="0"/>
                                  </p:stCondLst>
                                  <p:childTnLst>
                                    <p:set>
                                      <p:cBhvr>
                                        <p:cTn id="8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9" grpId="0"/>
      <p:bldP spid="21" grpId="0"/>
      <p:bldP spid="24" grpId="0"/>
      <p:bldP spid="4" grpId="0" animBg="1"/>
      <p:bldP spid="22" grpId="0" animBg="1"/>
      <p:bldP spid="25" grpId="0" animBg="1"/>
      <p:bldP spid="26" grpId="0" animBg="1"/>
      <p:bldP spid="2"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22 initia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590" y="1022957"/>
            <a:ext cx="5724521" cy="1123279"/>
          </a:xfrm>
          <a:prstGeom prst="rect">
            <a:avLst/>
          </a:prstGeom>
        </p:spPr>
      </p:pic>
      <p:pic>
        <p:nvPicPr>
          <p:cNvPr id="4" name="N22 mark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1590" y="1025083"/>
            <a:ext cx="5699340" cy="1124712"/>
          </a:xfrm>
          <a:prstGeom prst="rect">
            <a:avLst/>
          </a:prstGeom>
        </p:spPr>
      </p:pic>
      <p:sp>
        <p:nvSpPr>
          <p:cNvPr id="2" name="Title 1"/>
          <p:cNvSpPr>
            <a:spLocks noGrp="1"/>
          </p:cNvSpPr>
          <p:nvPr>
            <p:ph type="title"/>
          </p:nvPr>
        </p:nvSpPr>
        <p:spPr/>
        <p:txBody>
          <a:bodyPr/>
          <a:lstStyle/>
          <a:p>
            <a:r>
              <a:rPr lang="en-US" sz="4000" dirty="0"/>
              <a:t>Departure Instructions: Class D </a:t>
            </a:r>
          </a:p>
        </p:txBody>
      </p:sp>
      <p:sp>
        <p:nvSpPr>
          <p:cNvPr id="3" name="Content Placeholder 2"/>
          <p:cNvSpPr>
            <a:spLocks noGrp="1"/>
          </p:cNvSpPr>
          <p:nvPr>
            <p:ph idx="1"/>
          </p:nvPr>
        </p:nvSpPr>
        <p:spPr>
          <a:xfrm>
            <a:off x="-1" y="2156258"/>
            <a:ext cx="5877581" cy="3759457"/>
          </a:xfrm>
        </p:spPr>
        <p:txBody>
          <a:bodyPr/>
          <a:lstStyle/>
          <a:p>
            <a:pPr marL="42862" indent="0">
              <a:buNone/>
            </a:pPr>
            <a:r>
              <a:rPr lang="en-US" sz="2380" b="0" dirty="0"/>
              <a:t>“TWIN CESSNA TWO TWO, CLEARED TO DYERSBURG AIRPORT VIA DEPART NORTH, TURN LEFT, FLY HEADING THREE FIVE ZERO UNTIL JOINING VICTOR ELEVEN, VICTOR ELEVEN DYERSBURG. CLIMB AND MAINTAIN SEVEN THOUSAND, CONTACT BRAVO CENTER ONE TWO FIVE POINT ZERO LEAVING THREE THOUSAND, SQUAWK TWO FIVE FIVE TWO.”</a:t>
            </a:r>
          </a:p>
        </p:txBody>
      </p:sp>
      <p:pic>
        <p:nvPicPr>
          <p:cNvPr id="7" name="SQS en route map"/>
          <p:cNvPicPr>
            <a:picLocks noChangeAspect="1"/>
          </p:cNvPicPr>
          <p:nvPr/>
        </p:nvPicPr>
        <p:blipFill rotWithShape="1">
          <a:blip r:embed="rId5" cstate="hqprint">
            <a:extLst>
              <a:ext uri="{28A0092B-C50C-407E-A947-70E740481C1C}">
                <a14:useLocalDpi xmlns:a14="http://schemas.microsoft.com/office/drawing/2010/main" val="0"/>
              </a:ext>
            </a:extLst>
          </a:blip>
          <a:srcRect l="34903" t="3536" r="10982" b="26995"/>
          <a:stretch/>
        </p:blipFill>
        <p:spPr>
          <a:xfrm>
            <a:off x="5921022" y="1258711"/>
            <a:ext cx="3115733" cy="4764168"/>
          </a:xfrm>
          <a:prstGeom prst="rect">
            <a:avLst/>
          </a:prstGeom>
          <a:ln w="22225">
            <a:solidFill>
              <a:schemeClr val="tx1"/>
            </a:solidFill>
          </a:ln>
        </p:spPr>
      </p:pic>
      <p:grpSp>
        <p:nvGrpSpPr>
          <p:cNvPr id="24" name="Group 23"/>
          <p:cNvGrpSpPr/>
          <p:nvPr/>
        </p:nvGrpSpPr>
        <p:grpSpPr>
          <a:xfrm>
            <a:off x="7328808" y="2364436"/>
            <a:ext cx="308125" cy="1208497"/>
            <a:chOff x="7328808" y="2364436"/>
            <a:chExt cx="308125" cy="1208497"/>
          </a:xfrm>
        </p:grpSpPr>
        <p:cxnSp>
          <p:nvCxnSpPr>
            <p:cNvPr id="10" name="Straight Connector 9"/>
            <p:cNvCxnSpPr/>
            <p:nvPr/>
          </p:nvCxnSpPr>
          <p:spPr bwMode="auto">
            <a:xfrm flipH="1" flipV="1">
              <a:off x="7631289" y="3302000"/>
              <a:ext cx="5644" cy="270933"/>
            </a:xfrm>
            <a:prstGeom prst="line">
              <a:avLst/>
            </a:prstGeom>
            <a:noFill/>
            <a:ln w="38100" cap="rnd"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flipV="1">
              <a:off x="7328808" y="2626179"/>
              <a:ext cx="302481" cy="675821"/>
            </a:xfrm>
            <a:prstGeom prst="line">
              <a:avLst/>
            </a:prstGeom>
            <a:noFill/>
            <a:ln w="38100" cap="rnd"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flipH="1">
              <a:off x="7328808" y="2364436"/>
              <a:ext cx="103413" cy="261743"/>
            </a:xfrm>
            <a:prstGeom prst="line">
              <a:avLst/>
            </a:prstGeom>
            <a:noFill/>
            <a:ln w="38100" cap="rnd" cmpd="sng" algn="ctr">
              <a:solidFill>
                <a:srgbClr val="00B0F0"/>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5" name="TextBox 34"/>
          <p:cNvSpPr txBox="1"/>
          <p:nvPr/>
        </p:nvSpPr>
        <p:spPr>
          <a:xfrm>
            <a:off x="7478888" y="2714398"/>
            <a:ext cx="712675" cy="369332"/>
          </a:xfrm>
          <a:prstGeom prst="rect">
            <a:avLst/>
          </a:prstGeom>
          <a:noFill/>
        </p:spPr>
        <p:txBody>
          <a:bodyPr wrap="square" rtlCol="0">
            <a:spAutoFit/>
          </a:bodyPr>
          <a:lstStyle/>
          <a:p>
            <a:pPr algn="ctr"/>
            <a:r>
              <a:rPr lang="en-US" dirty="0">
                <a:solidFill>
                  <a:srgbClr val="00B0F0"/>
                </a:solidFill>
              </a:rPr>
              <a:t>350</a:t>
            </a:r>
            <a:r>
              <a:rPr lang="en-US" dirty="0">
                <a:solidFill>
                  <a:srgbClr val="00B0F0"/>
                </a:solidFill>
                <a:latin typeface="Times New Roman" panose="02020603050405020304" pitchFamily="18" charset="0"/>
                <a:cs typeface="Times New Roman" panose="02020603050405020304" pitchFamily="18" charset="0"/>
              </a:rPr>
              <a:t>°</a:t>
            </a:r>
            <a:endParaRPr lang="en-US" dirty="0">
              <a:solidFill>
                <a:srgbClr val="00B0F0"/>
              </a:solidFill>
            </a:endParaRPr>
          </a:p>
        </p:txBody>
      </p:sp>
      <p:sp>
        <p:nvSpPr>
          <p:cNvPr id="41" name="Rounded Rectangle 40"/>
          <p:cNvSpPr/>
          <p:nvPr/>
        </p:nvSpPr>
        <p:spPr bwMode="auto">
          <a:xfrm>
            <a:off x="1514633" y="1046722"/>
            <a:ext cx="812418" cy="405857"/>
          </a:xfrm>
          <a:prstGeom prst="roundRect">
            <a:avLst/>
          </a:prstGeom>
          <a:no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pic>
        <p:nvPicPr>
          <p:cNvPr id="45" name="Click icon"/>
          <p:cNvPicPr>
            <a:picLocks noChangeAspect="1"/>
          </p:cNvPicPr>
          <p:nvPr/>
        </p:nvPicPr>
        <p:blipFill>
          <a:blip r:embed="rId6"/>
          <a:stretch>
            <a:fillRect/>
          </a:stretch>
        </p:blipFill>
        <p:spPr>
          <a:xfrm>
            <a:off x="8031463" y="6237879"/>
            <a:ext cx="396274" cy="365792"/>
          </a:xfrm>
          <a:prstGeom prst="rect">
            <a:avLst/>
          </a:prstGeom>
        </p:spPr>
      </p:pic>
      <p:sp>
        <p:nvSpPr>
          <p:cNvPr id="38" name="Mask 4"/>
          <p:cNvSpPr/>
          <p:nvPr/>
        </p:nvSpPr>
        <p:spPr bwMode="auto">
          <a:xfrm>
            <a:off x="-1" y="4071250"/>
            <a:ext cx="5866924" cy="1951629"/>
          </a:xfrm>
          <a:prstGeom prst="rect">
            <a:avLst/>
          </a:prstGeom>
          <a:gradFill>
            <a:gsLst>
              <a:gs pos="0">
                <a:srgbClr val="F3F3F3">
                  <a:alpha val="85000"/>
                </a:srgbClr>
              </a:gs>
              <a:gs pos="50000">
                <a:srgbClr val="E6E6E6">
                  <a:alpha val="85000"/>
                </a:srgbClr>
              </a:gs>
              <a:gs pos="100000">
                <a:srgbClr val="DBDBDB">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40" name="Mask 3"/>
          <p:cNvSpPr/>
          <p:nvPr/>
        </p:nvSpPr>
        <p:spPr bwMode="auto">
          <a:xfrm>
            <a:off x="2624139" y="3702516"/>
            <a:ext cx="3231972" cy="396697"/>
          </a:xfrm>
          <a:prstGeom prst="rect">
            <a:avLst/>
          </a:prstGeom>
          <a:gradFill>
            <a:gsLst>
              <a:gs pos="0">
                <a:srgbClr val="F8F8F8">
                  <a:alpha val="85000"/>
                </a:srgbClr>
              </a:gs>
              <a:gs pos="50000">
                <a:srgbClr val="F5F5F5">
                  <a:alpha val="85000"/>
                </a:srgbClr>
              </a:gs>
              <a:gs pos="100000">
                <a:srgbClr val="F3F3F3">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39" name="Mask 2"/>
          <p:cNvSpPr/>
          <p:nvPr/>
        </p:nvSpPr>
        <p:spPr bwMode="auto">
          <a:xfrm>
            <a:off x="60484" y="2609884"/>
            <a:ext cx="4511516" cy="318044"/>
          </a:xfrm>
          <a:prstGeom prst="rect">
            <a:avLst/>
          </a:prstGeom>
          <a:gradFill>
            <a:gsLst>
              <a:gs pos="0">
                <a:srgbClr val="FCFCFC">
                  <a:alpha val="85000"/>
                </a:srgbClr>
              </a:gs>
              <a:gs pos="50000">
                <a:srgbClr val="FCFCFC">
                  <a:alpha val="85000"/>
                </a:srgbClr>
              </a:gs>
              <a:gs pos="100000">
                <a:srgbClr val="FCFCFC">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37" name="Mask 1"/>
          <p:cNvSpPr/>
          <p:nvPr/>
        </p:nvSpPr>
        <p:spPr bwMode="auto">
          <a:xfrm>
            <a:off x="60483" y="2241150"/>
            <a:ext cx="5730717" cy="318044"/>
          </a:xfrm>
          <a:prstGeom prst="rect">
            <a:avLst/>
          </a:prstGeom>
          <a:gradFill>
            <a:gsLst>
              <a:gs pos="0">
                <a:srgbClr val="FCFCFC">
                  <a:alpha val="85000"/>
                </a:srgbClr>
              </a:gs>
              <a:gs pos="50000">
                <a:srgbClr val="FCFCFC">
                  <a:alpha val="85000"/>
                </a:srgbClr>
              </a:gs>
              <a:gs pos="100000">
                <a:srgbClr val="FCFCFC">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Tree>
    <p:extLst>
      <p:ext uri="{BB962C8B-B14F-4D97-AF65-F5344CB8AC3E}">
        <p14:creationId xmlns:p14="http://schemas.microsoft.com/office/powerpoint/2010/main" val="17351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37"/>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39"/>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40"/>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38"/>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5" grpId="0"/>
      <p:bldP spid="41" grpId="0" animBg="1"/>
      <p:bldP spid="38" grpId="0" animBg="1"/>
      <p:bldP spid="38" grpId="1" animBg="1"/>
      <p:bldP spid="40" grpId="0" animBg="1"/>
      <p:bldP spid="40" grpId="1" animBg="1"/>
      <p:bldP spid="39" grpId="0" animBg="1"/>
      <p:bldP spid="39" grpId="1" animBg="1"/>
      <p:bldP spid="37" grpId="0" animBg="1"/>
      <p:bldP spid="3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p" hidden="1"/>
          <p:cNvPicPr>
            <a:picLocks noChangeAspect="1"/>
          </p:cNvPicPr>
          <p:nvPr/>
        </p:nvPicPr>
        <p:blipFill rotWithShape="1">
          <a:blip r:embed="rId3" cstate="print">
            <a:extLst>
              <a:ext uri="{28A0092B-C50C-407E-A947-70E740481C1C}">
                <a14:useLocalDpi xmlns:a14="http://schemas.microsoft.com/office/drawing/2010/main" val="0"/>
              </a:ext>
            </a:extLst>
          </a:blip>
          <a:srcRect l="35169" t="2751" r="32913" b="1543"/>
          <a:stretch/>
        </p:blipFill>
        <p:spPr>
          <a:xfrm>
            <a:off x="5796116" y="1230581"/>
            <a:ext cx="3185652" cy="4653117"/>
          </a:xfrm>
          <a:prstGeom prst="rect">
            <a:avLst/>
          </a:prstGeom>
          <a:ln w="12700">
            <a:solidFill>
              <a:schemeClr val="tx1"/>
            </a:solidFill>
          </a:ln>
        </p:spPr>
      </p:pic>
      <p:pic>
        <p:nvPicPr>
          <p:cNvPr id="12" name="KVKS map"/>
          <p:cNvPicPr>
            <a:picLocks noChangeAspect="1"/>
          </p:cNvPicPr>
          <p:nvPr/>
        </p:nvPicPr>
        <p:blipFill rotWithShape="1">
          <a:blip r:embed="rId3" cstate="print">
            <a:extLst>
              <a:ext uri="{28A0092B-C50C-407E-A947-70E740481C1C}">
                <a14:useLocalDpi xmlns:a14="http://schemas.microsoft.com/office/drawing/2010/main" val="0"/>
              </a:ext>
            </a:extLst>
          </a:blip>
          <a:srcRect l="35530" r="30685"/>
          <a:stretch/>
        </p:blipFill>
        <p:spPr>
          <a:xfrm>
            <a:off x="5835650" y="1250679"/>
            <a:ext cx="3259052" cy="4699055"/>
          </a:xfrm>
          <a:prstGeom prst="rect">
            <a:avLst/>
          </a:prstGeom>
          <a:ln w="12700">
            <a:solidFill>
              <a:schemeClr val="tx1"/>
            </a:solidFill>
          </a:ln>
        </p:spPr>
      </p:pic>
      <p:grpSp>
        <p:nvGrpSpPr>
          <p:cNvPr id="20" name="Group 19"/>
          <p:cNvGrpSpPr/>
          <p:nvPr/>
        </p:nvGrpSpPr>
        <p:grpSpPr>
          <a:xfrm>
            <a:off x="7384961" y="2962452"/>
            <a:ext cx="864698" cy="1280218"/>
            <a:chOff x="7445829" y="2877503"/>
            <a:chExt cx="864698" cy="1280218"/>
          </a:xfrm>
        </p:grpSpPr>
        <p:cxnSp>
          <p:nvCxnSpPr>
            <p:cNvPr id="21" name="Straight Connector 20"/>
            <p:cNvCxnSpPr/>
            <p:nvPr/>
          </p:nvCxnSpPr>
          <p:spPr bwMode="auto">
            <a:xfrm flipV="1">
              <a:off x="7445829" y="3769567"/>
              <a:ext cx="52251" cy="388154"/>
            </a:xfrm>
            <a:prstGeom prst="line">
              <a:avLst/>
            </a:prstGeom>
            <a:noFill/>
            <a:ln w="38100" cap="rnd" cmpd="sng" algn="ctr">
              <a:solidFill>
                <a:srgbClr val="00B0F0">
                  <a:alpha val="68000"/>
                </a:srgbClr>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V="1">
              <a:off x="7498080" y="2957804"/>
              <a:ext cx="511996" cy="811764"/>
            </a:xfrm>
            <a:prstGeom prst="line">
              <a:avLst/>
            </a:prstGeom>
            <a:noFill/>
            <a:ln w="38100" cap="rnd" cmpd="sng" algn="ctr">
              <a:solidFill>
                <a:srgbClr val="00B0F0">
                  <a:alpha val="68000"/>
                </a:srgbClr>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a:off x="7972075" y="2877503"/>
              <a:ext cx="338452" cy="80301"/>
            </a:xfrm>
            <a:prstGeom prst="line">
              <a:avLst/>
            </a:prstGeom>
            <a:noFill/>
            <a:ln w="38100" cap="rnd" cmpd="sng" algn="ctr">
              <a:solidFill>
                <a:srgbClr val="00B0F0">
                  <a:alpha val="68000"/>
                </a:srgbClr>
              </a:solidFill>
              <a:prstDash val="sysDot"/>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itle 1"/>
          <p:cNvSpPr>
            <a:spLocks noGrp="1"/>
          </p:cNvSpPr>
          <p:nvPr>
            <p:ph type="title"/>
          </p:nvPr>
        </p:nvSpPr>
        <p:spPr>
          <a:xfrm>
            <a:off x="428626" y="101297"/>
            <a:ext cx="6750096" cy="1085478"/>
          </a:xfrm>
        </p:spPr>
        <p:txBody>
          <a:bodyPr/>
          <a:lstStyle/>
          <a:p>
            <a:r>
              <a:rPr lang="en-US" altLang="en-US" dirty="0"/>
              <a:t>Class E Surface Area:</a:t>
            </a:r>
            <a:br>
              <a:rPr lang="en-US" altLang="en-US" dirty="0"/>
            </a:br>
            <a:r>
              <a:rPr lang="en-US" altLang="en-US" sz="2800" dirty="0"/>
              <a:t>Solicit Pilot Concurrence</a:t>
            </a:r>
            <a:endParaRPr lang="en-US" dirty="0"/>
          </a:p>
        </p:txBody>
      </p:sp>
      <p:sp>
        <p:nvSpPr>
          <p:cNvPr id="3" name="Content Placeholder 2"/>
          <p:cNvSpPr>
            <a:spLocks noGrp="1"/>
          </p:cNvSpPr>
          <p:nvPr>
            <p:ph idx="1"/>
          </p:nvPr>
        </p:nvSpPr>
        <p:spPr>
          <a:xfrm>
            <a:off x="204282" y="2324911"/>
            <a:ext cx="5321030" cy="3570051"/>
          </a:xfrm>
        </p:spPr>
        <p:txBody>
          <a:bodyPr/>
          <a:lstStyle/>
          <a:p>
            <a:pPr marL="0" indent="0">
              <a:buNone/>
            </a:pPr>
            <a:r>
              <a:rPr lang="en-US" sz="2400" dirty="0"/>
              <a:t>FSS:  </a:t>
            </a:r>
            <a:r>
              <a:rPr lang="en-US" sz="2400" b="0" dirty="0"/>
              <a:t>“REQUEST CLEARANCE FOR CESSNA TWO ONE TO JACKSON”</a:t>
            </a:r>
          </a:p>
          <a:p>
            <a:pPr marL="0" indent="0">
              <a:buNone/>
            </a:pPr>
            <a:r>
              <a:rPr lang="en-US" sz="2400" dirty="0"/>
              <a:t>Controller:  </a:t>
            </a:r>
            <a:r>
              <a:rPr lang="en-US" sz="2400" b="0" dirty="0"/>
              <a:t>“WILL CESSNA TWO ONE ACCEPT A NORTH DEPARTURE WITH TURNS?”</a:t>
            </a:r>
          </a:p>
          <a:p>
            <a:pPr marL="0" indent="0">
              <a:buNone/>
            </a:pPr>
            <a:r>
              <a:rPr lang="en-US" sz="2400" dirty="0"/>
              <a:t>FSS:  </a:t>
            </a:r>
            <a:r>
              <a:rPr lang="en-US" sz="2400" b="0" dirty="0"/>
              <a:t>“AFFIRMATIVE”</a:t>
            </a:r>
          </a:p>
          <a:p>
            <a:pPr marL="0" indent="0">
              <a:buNone/>
            </a:pPr>
            <a:r>
              <a:rPr lang="en-US" sz="2400" dirty="0"/>
              <a:t>Controller:  </a:t>
            </a:r>
            <a:r>
              <a:rPr lang="en-US" sz="2400" b="0" dirty="0"/>
              <a:t>“CLEARANCE…”</a:t>
            </a:r>
          </a:p>
        </p:txBody>
      </p:sp>
      <p:cxnSp>
        <p:nvCxnSpPr>
          <p:cNvPr id="19" name="Straight Connector 18"/>
          <p:cNvCxnSpPr/>
          <p:nvPr/>
        </p:nvCxnSpPr>
        <p:spPr bwMode="auto">
          <a:xfrm flipV="1">
            <a:off x="7380868" y="4109314"/>
            <a:ext cx="346668" cy="133356"/>
          </a:xfrm>
          <a:prstGeom prst="line">
            <a:avLst/>
          </a:prstGeom>
          <a:noFill/>
          <a:ln w="38100" cap="flat" cmpd="sng" algn="ctr">
            <a:solidFill>
              <a:srgbClr val="FFC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25"/>
          <p:cNvPicPr>
            <a:picLocks noChangeAspect="1"/>
          </p:cNvPicPr>
          <p:nvPr/>
        </p:nvPicPr>
        <p:blipFill>
          <a:blip r:embed="rId4"/>
          <a:stretch>
            <a:fillRect/>
          </a:stretch>
        </p:blipFill>
        <p:spPr>
          <a:xfrm>
            <a:off x="8031463" y="6237879"/>
            <a:ext cx="396274" cy="365792"/>
          </a:xfrm>
          <a:prstGeom prst="rect">
            <a:avLst/>
          </a:prstGeom>
        </p:spPr>
      </p:pic>
      <p:pic>
        <p:nvPicPr>
          <p:cNvPr id="5" name="N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8" y="1192557"/>
            <a:ext cx="5729818" cy="1124712"/>
          </a:xfrm>
          <a:prstGeom prst="rect">
            <a:avLst/>
          </a:prstGeom>
        </p:spPr>
      </p:pic>
    </p:spTree>
    <p:extLst>
      <p:ext uri="{BB962C8B-B14F-4D97-AF65-F5344CB8AC3E}">
        <p14:creationId xmlns:p14="http://schemas.microsoft.com/office/powerpoint/2010/main" val="213229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50000">
              <a:srgbClr val="FBFBFB"/>
            </a:gs>
            <a:gs pos="100000">
              <a:srgbClr val="D0D0D0"/>
            </a:gs>
          </a:gsLst>
          <a:lin ang="5400000"/>
        </a:gradFill>
        <a:effectLst/>
      </p:bgPr>
    </p:bg>
    <p:spTree>
      <p:nvGrpSpPr>
        <p:cNvPr id="1" name=""/>
        <p:cNvGrpSpPr/>
        <p:nvPr/>
      </p:nvGrpSpPr>
      <p:grpSpPr>
        <a:xfrm>
          <a:off x="0" y="0"/>
          <a:ext cx="0" cy="0"/>
          <a:chOff x="0" y="0"/>
          <a:chExt cx="0" cy="0"/>
        </a:xfrm>
      </p:grpSpPr>
      <p:pic>
        <p:nvPicPr>
          <p:cNvPr id="5" name="N21 mark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51" y="1189927"/>
            <a:ext cx="5760623" cy="1124712"/>
          </a:xfrm>
          <a:prstGeom prst="rect">
            <a:avLst/>
          </a:prstGeom>
        </p:spPr>
      </p:pic>
      <p:pic>
        <p:nvPicPr>
          <p:cNvPr id="4" name="KVKS map"/>
          <p:cNvPicPr>
            <a:picLocks noChangeAspect="1"/>
          </p:cNvPicPr>
          <p:nvPr/>
        </p:nvPicPr>
        <p:blipFill rotWithShape="1">
          <a:blip r:embed="rId4" cstate="print">
            <a:extLst>
              <a:ext uri="{28A0092B-C50C-407E-A947-70E740481C1C}">
                <a14:useLocalDpi xmlns:a14="http://schemas.microsoft.com/office/drawing/2010/main" val="0"/>
              </a:ext>
            </a:extLst>
          </a:blip>
          <a:srcRect l="35530" r="30685"/>
          <a:stretch/>
        </p:blipFill>
        <p:spPr>
          <a:xfrm>
            <a:off x="5835650" y="1250679"/>
            <a:ext cx="3259052" cy="4699055"/>
          </a:xfrm>
          <a:prstGeom prst="rect">
            <a:avLst/>
          </a:prstGeom>
          <a:ln w="12700">
            <a:solidFill>
              <a:schemeClr val="tx1"/>
            </a:solidFill>
          </a:ln>
        </p:spPr>
      </p:pic>
      <p:sp>
        <p:nvSpPr>
          <p:cNvPr id="18" name="Clearance text"/>
          <p:cNvSpPr txBox="1">
            <a:spLocks/>
          </p:cNvSpPr>
          <p:nvPr/>
        </p:nvSpPr>
        <p:spPr bwMode="auto">
          <a:xfrm>
            <a:off x="50242" y="2324911"/>
            <a:ext cx="5833068" cy="3699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har char="•"/>
              <a:defRPr sz="2800" b="1"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4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24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24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000" b="0" dirty="0"/>
              <a:t>“CESSNA TWO ONE CLEARED FROM VICKSBURG AIRPORT TO JACKSON AIRPORT VIA DEPART NORTH, TURN RIGHT, FLY HEADING ZERO FOUR ZERO UNTIL JOINING VICTOR FOUR SEVENTEEN, VICTOR FOUR SEVENTEEN MAGNOLIA </a:t>
            </a:r>
            <a:r>
              <a:rPr lang="en-US" sz="2000" b="0" dirty="0" smtClean="0"/>
              <a:t>VORTAC, </a:t>
            </a:r>
            <a:r>
              <a:rPr lang="en-US" sz="2000" b="0" dirty="0"/>
              <a:t>THEN AS FILED. CLIMB AND MAINTAIN NINER THOUSAND. CONTACT BRAVO CENTER ONE TWO FIVE POINT ZERO LEAVING THREE THOUSAND. SQUAWK THREE FOUR TWO </a:t>
            </a:r>
            <a:r>
              <a:rPr lang="en-US" sz="2000" b="0" dirty="0" err="1"/>
              <a:t>TWO</a:t>
            </a:r>
            <a:r>
              <a:rPr lang="en-US" sz="2000" b="0" dirty="0"/>
              <a:t>. ADVISE CESSNA TWO ONE RELEASED FOR </a:t>
            </a:r>
            <a:r>
              <a:rPr lang="en-US" sz="2000" b="0" dirty="0" smtClean="0"/>
              <a:t>DEPARTURE.”</a:t>
            </a:r>
            <a:endParaRPr lang="en-US" sz="2000" b="0" dirty="0"/>
          </a:p>
          <a:p>
            <a:pPr marL="0" indent="0">
              <a:buFontTx/>
              <a:buNone/>
            </a:pPr>
            <a:endParaRPr lang="en-US" sz="2000" b="0" dirty="0"/>
          </a:p>
        </p:txBody>
      </p:sp>
      <p:sp>
        <p:nvSpPr>
          <p:cNvPr id="2" name="Title 1"/>
          <p:cNvSpPr>
            <a:spLocks noGrp="1"/>
          </p:cNvSpPr>
          <p:nvPr>
            <p:ph type="title"/>
          </p:nvPr>
        </p:nvSpPr>
        <p:spPr>
          <a:xfrm>
            <a:off x="428626" y="101297"/>
            <a:ext cx="5096685" cy="1085478"/>
          </a:xfrm>
        </p:spPr>
        <p:txBody>
          <a:bodyPr/>
          <a:lstStyle/>
          <a:p>
            <a:r>
              <a:rPr lang="en-US" altLang="en-US" dirty="0"/>
              <a:t>Class E Surface Area:</a:t>
            </a:r>
            <a:br>
              <a:rPr lang="en-US" altLang="en-US" dirty="0"/>
            </a:br>
            <a:r>
              <a:rPr lang="en-US" altLang="en-US" sz="2800" dirty="0"/>
              <a:t>Issue Clearance</a:t>
            </a:r>
            <a:endParaRPr lang="en-US" sz="2800" dirty="0"/>
          </a:p>
        </p:txBody>
      </p:sp>
      <p:grpSp>
        <p:nvGrpSpPr>
          <p:cNvPr id="17" name="Flight path arrow"/>
          <p:cNvGrpSpPr/>
          <p:nvPr/>
        </p:nvGrpSpPr>
        <p:grpSpPr>
          <a:xfrm>
            <a:off x="7379893" y="2953703"/>
            <a:ext cx="864698" cy="1280218"/>
            <a:chOff x="7445829" y="2877503"/>
            <a:chExt cx="864698" cy="1280218"/>
          </a:xfrm>
        </p:grpSpPr>
        <p:cxnSp>
          <p:nvCxnSpPr>
            <p:cNvPr id="6" name="Straight Connector 5"/>
            <p:cNvCxnSpPr/>
            <p:nvPr/>
          </p:nvCxnSpPr>
          <p:spPr bwMode="auto">
            <a:xfrm flipV="1">
              <a:off x="7445829" y="3769567"/>
              <a:ext cx="52251" cy="388154"/>
            </a:xfrm>
            <a:prstGeom prst="line">
              <a:avLst/>
            </a:prstGeom>
            <a:noFill/>
            <a:ln w="38100" cap="rnd"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V="1">
              <a:off x="7498080" y="2957804"/>
              <a:ext cx="506003" cy="811763"/>
            </a:xfrm>
            <a:prstGeom prst="line">
              <a:avLst/>
            </a:prstGeom>
            <a:noFill/>
            <a:ln w="38100" cap="rnd"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H="1">
              <a:off x="8004083" y="2877503"/>
              <a:ext cx="306444" cy="80301"/>
            </a:xfrm>
            <a:prstGeom prst="line">
              <a:avLst/>
            </a:prstGeom>
            <a:noFill/>
            <a:ln w="38100" cap="rnd" cmpd="sng" algn="ctr">
              <a:solidFill>
                <a:srgbClr val="00B0F0"/>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6" name="Click icon"/>
          <p:cNvPicPr>
            <a:picLocks noChangeAspect="1"/>
          </p:cNvPicPr>
          <p:nvPr/>
        </p:nvPicPr>
        <p:blipFill>
          <a:blip r:embed="rId5"/>
          <a:stretch>
            <a:fillRect/>
          </a:stretch>
        </p:blipFill>
        <p:spPr>
          <a:xfrm>
            <a:off x="8031463" y="6237879"/>
            <a:ext cx="396274" cy="365792"/>
          </a:xfrm>
          <a:prstGeom prst="rect">
            <a:avLst/>
          </a:prstGeom>
        </p:spPr>
      </p:pic>
      <p:sp>
        <p:nvSpPr>
          <p:cNvPr id="31" name="Block 15 box"/>
          <p:cNvSpPr/>
          <p:nvPr/>
        </p:nvSpPr>
        <p:spPr bwMode="auto">
          <a:xfrm>
            <a:off x="1408815" y="1206229"/>
            <a:ext cx="812418" cy="405857"/>
          </a:xfrm>
          <a:prstGeom prst="roundRect">
            <a:avLst/>
          </a:prstGeom>
          <a:no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32" name="V417 box"/>
          <p:cNvSpPr/>
          <p:nvPr/>
        </p:nvSpPr>
        <p:spPr bwMode="auto">
          <a:xfrm>
            <a:off x="3376157" y="1532297"/>
            <a:ext cx="550048" cy="273643"/>
          </a:xfrm>
          <a:prstGeom prst="roundRect">
            <a:avLst/>
          </a:prstGeom>
          <a:no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20" name="Mask 4">
            <a:extLst>
              <a:ext uri="{FF2B5EF4-FFF2-40B4-BE49-F238E27FC236}">
                <a16:creationId xmlns:a16="http://schemas.microsoft.com/office/drawing/2014/main" id="{DA55C9F0-55FE-44A4-AA35-3A76F1D05AC8}"/>
              </a:ext>
            </a:extLst>
          </p:cNvPr>
          <p:cNvSpPr/>
          <p:nvPr/>
        </p:nvSpPr>
        <p:spPr bwMode="auto">
          <a:xfrm>
            <a:off x="10496" y="4196510"/>
            <a:ext cx="5696712" cy="1809003"/>
          </a:xfrm>
          <a:prstGeom prst="rect">
            <a:avLst/>
          </a:prstGeom>
          <a:gradFill>
            <a:gsLst>
              <a:gs pos="0">
                <a:srgbClr val="F1F1F1">
                  <a:alpha val="85000"/>
                </a:srgbClr>
              </a:gs>
              <a:gs pos="50000">
                <a:srgbClr val="E6E6E6">
                  <a:alpha val="85000"/>
                </a:srgbClr>
              </a:gs>
              <a:gs pos="100000">
                <a:srgbClr val="DBDBDB">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16" name="Mask 3"/>
          <p:cNvSpPr/>
          <p:nvPr/>
        </p:nvSpPr>
        <p:spPr bwMode="auto">
          <a:xfrm>
            <a:off x="1708624" y="3897556"/>
            <a:ext cx="3863496" cy="279157"/>
          </a:xfrm>
          <a:prstGeom prst="rect">
            <a:avLst/>
          </a:prstGeom>
          <a:solidFill>
            <a:srgbClr val="F3F3F3">
              <a:alpha val="85000"/>
            </a:srgbClr>
          </a:soli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14" name="Mask 1"/>
          <p:cNvSpPr/>
          <p:nvPr/>
        </p:nvSpPr>
        <p:spPr bwMode="auto">
          <a:xfrm>
            <a:off x="65660" y="2368274"/>
            <a:ext cx="5641548" cy="594001"/>
          </a:xfrm>
          <a:prstGeom prst="rect">
            <a:avLst/>
          </a:prstGeom>
          <a:solidFill>
            <a:srgbClr val="F9F9F9">
              <a:alpha val="85000"/>
            </a:srgbClr>
          </a:soli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Tree>
    <p:extLst>
      <p:ext uri="{BB962C8B-B14F-4D97-AF65-F5344CB8AC3E}">
        <p14:creationId xmlns:p14="http://schemas.microsoft.com/office/powerpoint/2010/main" val="30728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VKS map"/>
          <p:cNvPicPr>
            <a:picLocks noChangeAspect="1"/>
          </p:cNvPicPr>
          <p:nvPr/>
        </p:nvPicPr>
        <p:blipFill rotWithShape="1">
          <a:blip r:embed="rId3" cstate="print">
            <a:extLst>
              <a:ext uri="{28A0092B-C50C-407E-A947-70E740481C1C}">
                <a14:useLocalDpi xmlns:a14="http://schemas.microsoft.com/office/drawing/2010/main" val="0"/>
              </a:ext>
            </a:extLst>
          </a:blip>
          <a:srcRect l="35530" r="30685"/>
          <a:stretch/>
        </p:blipFill>
        <p:spPr>
          <a:xfrm>
            <a:off x="5835650" y="1250679"/>
            <a:ext cx="3259052" cy="4699055"/>
          </a:xfrm>
          <a:prstGeom prst="rect">
            <a:avLst/>
          </a:prstGeom>
          <a:ln w="12700">
            <a:solidFill>
              <a:schemeClr val="tx1"/>
            </a:solidFill>
          </a:ln>
        </p:spPr>
      </p:pic>
      <p:sp>
        <p:nvSpPr>
          <p:cNvPr id="2" name="Title 1"/>
          <p:cNvSpPr>
            <a:spLocks noGrp="1"/>
          </p:cNvSpPr>
          <p:nvPr>
            <p:ph type="title"/>
          </p:nvPr>
        </p:nvSpPr>
        <p:spPr>
          <a:xfrm>
            <a:off x="428626" y="101297"/>
            <a:ext cx="7881901" cy="1085478"/>
          </a:xfrm>
        </p:spPr>
        <p:txBody>
          <a:bodyPr/>
          <a:lstStyle/>
          <a:p>
            <a:r>
              <a:rPr lang="en-US" altLang="en-US" dirty="0"/>
              <a:t>Class E Surface Area:</a:t>
            </a:r>
            <a:br>
              <a:rPr lang="en-US" altLang="en-US" dirty="0"/>
            </a:br>
            <a:r>
              <a:rPr lang="en-US" altLang="en-US" sz="2800" dirty="0"/>
              <a:t>Verify Clearance</a:t>
            </a:r>
            <a:endParaRPr lang="en-US" sz="2800" dirty="0"/>
          </a:p>
        </p:txBody>
      </p:sp>
      <p:grpSp>
        <p:nvGrpSpPr>
          <p:cNvPr id="17" name="Group 16"/>
          <p:cNvGrpSpPr/>
          <p:nvPr/>
        </p:nvGrpSpPr>
        <p:grpSpPr>
          <a:xfrm>
            <a:off x="7364902" y="2978787"/>
            <a:ext cx="864698" cy="1242838"/>
            <a:chOff x="7445829" y="2914883"/>
            <a:chExt cx="864698" cy="1242838"/>
          </a:xfrm>
        </p:grpSpPr>
        <p:cxnSp>
          <p:nvCxnSpPr>
            <p:cNvPr id="6" name="Straight Connector 5"/>
            <p:cNvCxnSpPr/>
            <p:nvPr/>
          </p:nvCxnSpPr>
          <p:spPr bwMode="auto">
            <a:xfrm flipV="1">
              <a:off x="7445829" y="3769567"/>
              <a:ext cx="52251" cy="388154"/>
            </a:xfrm>
            <a:prstGeom prst="line">
              <a:avLst/>
            </a:prstGeom>
            <a:noFill/>
            <a:ln w="38100" cap="rnd"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V="1">
              <a:off x="7498080" y="3000725"/>
              <a:ext cx="473995" cy="768842"/>
            </a:xfrm>
            <a:prstGeom prst="line">
              <a:avLst/>
            </a:prstGeom>
            <a:noFill/>
            <a:ln w="38100" cap="rnd"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H="1">
              <a:off x="7972075" y="2914883"/>
              <a:ext cx="338452" cy="85842"/>
            </a:xfrm>
            <a:prstGeom prst="line">
              <a:avLst/>
            </a:prstGeom>
            <a:noFill/>
            <a:ln w="38100" cap="rnd" cmpd="sng" algn="ctr">
              <a:solidFill>
                <a:srgbClr val="00B0F0"/>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6" name="Picture 25"/>
          <p:cNvPicPr>
            <a:picLocks noChangeAspect="1"/>
          </p:cNvPicPr>
          <p:nvPr/>
        </p:nvPicPr>
        <p:blipFill>
          <a:blip r:embed="rId4"/>
          <a:stretch>
            <a:fillRect/>
          </a:stretch>
        </p:blipFill>
        <p:spPr>
          <a:xfrm>
            <a:off x="8031463" y="6237879"/>
            <a:ext cx="396274" cy="365792"/>
          </a:xfrm>
          <a:prstGeom prst="rect">
            <a:avLst/>
          </a:prstGeom>
        </p:spPr>
      </p:pic>
      <p:sp>
        <p:nvSpPr>
          <p:cNvPr id="18" name="Content Placeholder 2"/>
          <p:cNvSpPr txBox="1">
            <a:spLocks/>
          </p:cNvSpPr>
          <p:nvPr/>
        </p:nvSpPr>
        <p:spPr bwMode="auto">
          <a:xfrm>
            <a:off x="69298" y="2335522"/>
            <a:ext cx="5833068" cy="369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har char="•"/>
              <a:defRPr sz="2800" b="1"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4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24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24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1910" b="0" dirty="0"/>
              <a:t>“CESSNA TWO ONE CLEARED FROM VICKSBURG AIRPORT TO JACKSON AIRPORT VIA DEPART NORTH, TURN RIGHT, FLY HEADING ZERO FOUR ZERO UNTIL JOINING VICTOR FOUR SEVENTEEN, VICTOR FOUR SEVENTEEN </a:t>
            </a:r>
            <a:r>
              <a:rPr lang="en-US" sz="1910" b="0" dirty="0" smtClean="0"/>
              <a:t>MAGNOLIA VORTAC, </a:t>
            </a:r>
            <a:r>
              <a:rPr lang="en-US" sz="1910" b="0" dirty="0"/>
              <a:t>THEN AS FILED. CLIMB AND MAINTAIN NINER THOUSAND. CONTACT BRAVO CENTER ONE TWO FIVE POINT ZERO LEAVING THREE THOUSAND. SQUAWK THREE FOUR TWO </a:t>
            </a:r>
            <a:r>
              <a:rPr lang="en-US" sz="1910" b="0" dirty="0" err="1"/>
              <a:t>TWO</a:t>
            </a:r>
            <a:r>
              <a:rPr lang="en-US" sz="1910" b="0" dirty="0"/>
              <a:t>. VERIFY THIS CLEARANCE WILL ALLOW COMPLIANCE WITH TERRAIN OR OBSTRUCTION AVOIDANCE.”</a:t>
            </a:r>
          </a:p>
          <a:p>
            <a:pPr marL="0" indent="0">
              <a:buFontTx/>
              <a:buNone/>
            </a:pPr>
            <a:endParaRPr lang="en-US" sz="1910" b="0" dirty="0"/>
          </a:p>
        </p:txBody>
      </p:sp>
      <p:pic>
        <p:nvPicPr>
          <p:cNvPr id="16" name="N21 marked"/>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51" y="1189927"/>
            <a:ext cx="5760623" cy="1124712"/>
          </a:xfrm>
          <a:prstGeom prst="rect">
            <a:avLst/>
          </a:prstGeom>
        </p:spPr>
      </p:pic>
      <p:sp>
        <p:nvSpPr>
          <p:cNvPr id="32" name="Mask 2"/>
          <p:cNvSpPr/>
          <p:nvPr/>
        </p:nvSpPr>
        <p:spPr bwMode="auto">
          <a:xfrm>
            <a:off x="122844" y="4984442"/>
            <a:ext cx="2077431" cy="331597"/>
          </a:xfrm>
          <a:prstGeom prst="rect">
            <a:avLst/>
          </a:prstGeom>
          <a:gradFill>
            <a:gsLst>
              <a:gs pos="0">
                <a:srgbClr val="E6E6E6">
                  <a:alpha val="85000"/>
                </a:srgbClr>
              </a:gs>
              <a:gs pos="50000">
                <a:srgbClr val="E4E4E4">
                  <a:alpha val="85000"/>
                </a:srgbClr>
              </a:gs>
              <a:gs pos="100000">
                <a:srgbClr val="E2E2E2">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31" name="Mask 1"/>
          <p:cNvSpPr/>
          <p:nvPr/>
        </p:nvSpPr>
        <p:spPr bwMode="auto">
          <a:xfrm>
            <a:off x="122843" y="2391508"/>
            <a:ext cx="5659263" cy="2654880"/>
          </a:xfrm>
          <a:prstGeom prst="rect">
            <a:avLst/>
          </a:prstGeom>
          <a:gradFill>
            <a:gsLst>
              <a:gs pos="0">
                <a:srgbClr val="FCFCFC">
                  <a:alpha val="85000"/>
                </a:srgbClr>
              </a:gs>
              <a:gs pos="50000">
                <a:srgbClr val="F7F7F7">
                  <a:alpha val="85000"/>
                </a:srgbClr>
              </a:gs>
              <a:gs pos="100000">
                <a:srgbClr val="E6E6E6">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Tree>
    <p:extLst>
      <p:ext uri="{BB962C8B-B14F-4D97-AF65-F5344CB8AC3E}">
        <p14:creationId xmlns:p14="http://schemas.microsoft.com/office/powerpoint/2010/main" val="314283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M8 map"/>
          <p:cNvPicPr>
            <a:picLocks noChangeAspect="1"/>
          </p:cNvPicPr>
          <p:nvPr/>
        </p:nvPicPr>
        <p:blipFill rotWithShape="1">
          <a:blip r:embed="rId3" cstate="print">
            <a:extLst>
              <a:ext uri="{28A0092B-C50C-407E-A947-70E740481C1C}">
                <a14:useLocalDpi xmlns:a14="http://schemas.microsoft.com/office/drawing/2010/main" val="0"/>
              </a:ext>
            </a:extLst>
          </a:blip>
          <a:srcRect l="23600" t="919" r="55186" b="32003"/>
          <a:stretch/>
        </p:blipFill>
        <p:spPr>
          <a:xfrm>
            <a:off x="6037018" y="755986"/>
            <a:ext cx="3011117" cy="5224485"/>
          </a:xfrm>
          <a:prstGeom prst="rect">
            <a:avLst/>
          </a:prstGeom>
          <a:ln w="12700">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8" y="1033468"/>
            <a:ext cx="5401370" cy="105609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18" y="1033468"/>
            <a:ext cx="5401370" cy="1056091"/>
          </a:xfrm>
          <a:prstGeom prst="rect">
            <a:avLst/>
          </a:prstGeom>
        </p:spPr>
      </p:pic>
      <p:sp>
        <p:nvSpPr>
          <p:cNvPr id="2" name="Title 1"/>
          <p:cNvSpPr>
            <a:spLocks noGrp="1"/>
          </p:cNvSpPr>
          <p:nvPr>
            <p:ph type="title"/>
          </p:nvPr>
        </p:nvSpPr>
        <p:spPr>
          <a:xfrm>
            <a:off x="121621" y="191290"/>
            <a:ext cx="8720537" cy="609600"/>
          </a:xfrm>
        </p:spPr>
        <p:txBody>
          <a:bodyPr/>
          <a:lstStyle/>
          <a:p>
            <a:r>
              <a:rPr lang="en-US" dirty="0"/>
              <a:t>Departure Instructions: Other Airports</a:t>
            </a:r>
            <a:endParaRPr lang="en-US" sz="2800" dirty="0"/>
          </a:p>
        </p:txBody>
      </p:sp>
      <p:cxnSp>
        <p:nvCxnSpPr>
          <p:cNvPr id="6" name="Straight Connector 5"/>
          <p:cNvCxnSpPr/>
          <p:nvPr/>
        </p:nvCxnSpPr>
        <p:spPr bwMode="auto">
          <a:xfrm flipH="1">
            <a:off x="7056031" y="1583143"/>
            <a:ext cx="445911" cy="163689"/>
          </a:xfrm>
          <a:prstGeom prst="line">
            <a:avLst/>
          </a:prstGeom>
          <a:noFill/>
          <a:ln w="38100" cap="flat" cmpd="sng" algn="ctr">
            <a:solidFill>
              <a:srgbClr val="FFC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 name="Group 30"/>
          <p:cNvGrpSpPr/>
          <p:nvPr/>
        </p:nvGrpSpPr>
        <p:grpSpPr>
          <a:xfrm>
            <a:off x="6943053" y="1630725"/>
            <a:ext cx="545735" cy="1196586"/>
            <a:chOff x="6943053" y="1630725"/>
            <a:chExt cx="545735" cy="1196586"/>
          </a:xfrm>
        </p:grpSpPr>
        <p:cxnSp>
          <p:nvCxnSpPr>
            <p:cNvPr id="10" name="Straight Connector 9"/>
            <p:cNvCxnSpPr/>
            <p:nvPr/>
          </p:nvCxnSpPr>
          <p:spPr bwMode="auto">
            <a:xfrm>
              <a:off x="7481035" y="1630725"/>
              <a:ext cx="3109" cy="391234"/>
            </a:xfrm>
            <a:prstGeom prst="line">
              <a:avLst/>
            </a:prstGeom>
            <a:noFill/>
            <a:ln w="38100" cap="rnd"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a:off x="7261027" y="2021959"/>
              <a:ext cx="227761" cy="712404"/>
            </a:xfrm>
            <a:prstGeom prst="line">
              <a:avLst/>
            </a:prstGeom>
            <a:noFill/>
            <a:ln w="38100" cap="rnd"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rot="10800000" flipH="1">
              <a:off x="6943053" y="2747010"/>
              <a:ext cx="306444" cy="80301"/>
            </a:xfrm>
            <a:prstGeom prst="line">
              <a:avLst/>
            </a:prstGeom>
            <a:noFill/>
            <a:ln w="38100" cap="rnd" cmpd="sng" algn="ctr">
              <a:solidFill>
                <a:srgbClr val="00B0F0"/>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26"/>
          <p:cNvGrpSpPr/>
          <p:nvPr/>
        </p:nvGrpSpPr>
        <p:grpSpPr>
          <a:xfrm>
            <a:off x="6943053" y="1630725"/>
            <a:ext cx="585177" cy="1197013"/>
            <a:chOff x="6929737" y="1632265"/>
            <a:chExt cx="585177" cy="1197013"/>
          </a:xfrm>
        </p:grpSpPr>
        <p:cxnSp>
          <p:nvCxnSpPr>
            <p:cNvPr id="15" name="Straight Connector 14"/>
            <p:cNvCxnSpPr/>
            <p:nvPr/>
          </p:nvCxnSpPr>
          <p:spPr bwMode="auto">
            <a:xfrm rot="10499649" flipV="1">
              <a:off x="7462663" y="1632265"/>
              <a:ext cx="52251" cy="388154"/>
            </a:xfrm>
            <a:prstGeom prst="line">
              <a:avLst/>
            </a:prstGeom>
            <a:noFill/>
            <a:ln w="38100" cap="rnd" cmpd="sng" algn="ctr">
              <a:solidFill>
                <a:srgbClr val="00B0F0">
                  <a:alpha val="68000"/>
                </a:srgbClr>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H="1">
              <a:off x="7265671" y="2021959"/>
              <a:ext cx="223117" cy="725051"/>
            </a:xfrm>
            <a:prstGeom prst="line">
              <a:avLst/>
            </a:prstGeom>
            <a:noFill/>
            <a:ln w="38100" cap="rnd" cmpd="sng" algn="ctr">
              <a:solidFill>
                <a:srgbClr val="00B0F0">
                  <a:alpha val="68000"/>
                </a:srgbClr>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rot="10499649" flipH="1">
              <a:off x="6929737" y="2748977"/>
              <a:ext cx="338452" cy="80301"/>
            </a:xfrm>
            <a:prstGeom prst="line">
              <a:avLst/>
            </a:prstGeom>
            <a:noFill/>
            <a:ln w="38100" cap="rnd" cmpd="sng" algn="ctr">
              <a:solidFill>
                <a:srgbClr val="00B0F0">
                  <a:alpha val="68000"/>
                </a:srgbClr>
              </a:solidFill>
              <a:prstDash val="sysDot"/>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32" name="Picture 31"/>
          <p:cNvPicPr>
            <a:picLocks noChangeAspect="1"/>
          </p:cNvPicPr>
          <p:nvPr/>
        </p:nvPicPr>
        <p:blipFill>
          <a:blip r:embed="rId6"/>
          <a:stretch>
            <a:fillRect/>
          </a:stretch>
        </p:blipFill>
        <p:spPr>
          <a:xfrm>
            <a:off x="8031463" y="6237879"/>
            <a:ext cx="396274" cy="365792"/>
          </a:xfrm>
          <a:prstGeom prst="rect">
            <a:avLst/>
          </a:prstGeom>
        </p:spPr>
      </p:pic>
      <p:sp>
        <p:nvSpPr>
          <p:cNvPr id="35" name="Content Placeholder 2"/>
          <p:cNvSpPr txBox="1">
            <a:spLocks/>
          </p:cNvSpPr>
          <p:nvPr/>
        </p:nvSpPr>
        <p:spPr bwMode="auto">
          <a:xfrm>
            <a:off x="43334" y="2099208"/>
            <a:ext cx="5932367" cy="369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har char="•"/>
              <a:defRPr sz="2800" b="1"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4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24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24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0" dirty="0"/>
              <a:t>“CESSNA TWO FOUR CLEARED FROM LAKE PROVIDENCE AIRPORT TO MONROE AIRPORT. WHEN ENTERING CONTROLLED AIRSPACE, FLY HEADING TWO TWO ZERO UNTIL JOINING VICTOR FOUR TWENTY-SEVEN, VICTOR FOUR TWENTY-SEVEN. CLIMB AND MAINTAIN SIX THOUSAND. CONTACT BRAVO CENTER ONE TWO FIVE POINT ZERO LEAVING THREE THOUSAND. SQUAWK FIVE SIX SEVEN ZERO. VERIFY THIS CLEARANCE WILL ALLOW COMPLIANCE WITH TERRAIN OR OBSTRUCTION AVOIDANCE.”</a:t>
            </a:r>
          </a:p>
          <a:p>
            <a:pPr marL="0" indent="0">
              <a:buFontTx/>
              <a:buNone/>
            </a:pPr>
            <a:endParaRPr lang="en-US" sz="2400" b="0" dirty="0"/>
          </a:p>
        </p:txBody>
      </p:sp>
      <p:sp>
        <p:nvSpPr>
          <p:cNvPr id="41" name="Rounded Rectangle 40"/>
          <p:cNvSpPr/>
          <p:nvPr/>
        </p:nvSpPr>
        <p:spPr bwMode="auto">
          <a:xfrm>
            <a:off x="1380978" y="1139649"/>
            <a:ext cx="685800" cy="467263"/>
          </a:xfrm>
          <a:prstGeom prst="roundRect">
            <a:avLst/>
          </a:prstGeom>
          <a:no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22" name="Rounded Rectangle 21"/>
          <p:cNvSpPr/>
          <p:nvPr/>
        </p:nvSpPr>
        <p:spPr bwMode="auto">
          <a:xfrm>
            <a:off x="3194785" y="1333269"/>
            <a:ext cx="550048" cy="273643"/>
          </a:xfrm>
          <a:prstGeom prst="roundRect">
            <a:avLst/>
          </a:prstGeom>
          <a:no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38" name="Mask 4"/>
          <p:cNvSpPr/>
          <p:nvPr/>
        </p:nvSpPr>
        <p:spPr bwMode="auto">
          <a:xfrm>
            <a:off x="-1" y="3681411"/>
            <a:ext cx="5998464" cy="2350008"/>
          </a:xfrm>
          <a:prstGeom prst="rect">
            <a:avLst/>
          </a:prstGeom>
          <a:gradFill>
            <a:gsLst>
              <a:gs pos="0">
                <a:srgbClr val="F8F8F8">
                  <a:alpha val="85000"/>
                </a:srgbClr>
              </a:gs>
              <a:gs pos="50000">
                <a:srgbClr val="E9E9E9">
                  <a:alpha val="85000"/>
                </a:srgbClr>
              </a:gs>
              <a:gs pos="100000">
                <a:srgbClr val="DADADA">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39" name="Mask 3"/>
          <p:cNvSpPr/>
          <p:nvPr/>
        </p:nvSpPr>
        <p:spPr bwMode="auto">
          <a:xfrm>
            <a:off x="4045688" y="3377854"/>
            <a:ext cx="1930012" cy="303557"/>
          </a:xfrm>
          <a:prstGeom prst="rect">
            <a:avLst/>
          </a:prstGeom>
          <a:gradFill>
            <a:gsLst>
              <a:gs pos="0">
                <a:srgbClr val="FBFBFB">
                  <a:alpha val="85000"/>
                </a:srgbClr>
              </a:gs>
              <a:gs pos="50000">
                <a:srgbClr val="FAFAFA">
                  <a:alpha val="85000"/>
                </a:srgbClr>
              </a:gs>
              <a:gs pos="100000">
                <a:srgbClr val="F8F8F8">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36" name="Mask 1"/>
          <p:cNvSpPr/>
          <p:nvPr/>
        </p:nvSpPr>
        <p:spPr bwMode="auto">
          <a:xfrm>
            <a:off x="104652" y="2189069"/>
            <a:ext cx="5871049" cy="556402"/>
          </a:xfrm>
          <a:prstGeom prst="rect">
            <a:avLst/>
          </a:prstGeom>
          <a:gradFill>
            <a:gsLst>
              <a:gs pos="0">
                <a:srgbClr val="FCFCFC">
                  <a:alpha val="85000"/>
                </a:srgbClr>
              </a:gs>
              <a:gs pos="50000">
                <a:srgbClr val="FCFCFC">
                  <a:alpha val="85000"/>
                </a:srgbClr>
              </a:gs>
              <a:gs pos="100000">
                <a:srgbClr val="FBFBFB">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Tree>
    <p:extLst>
      <p:ext uri="{BB962C8B-B14F-4D97-AF65-F5344CB8AC3E}">
        <p14:creationId xmlns:p14="http://schemas.microsoft.com/office/powerpoint/2010/main" val="160460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6"/>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3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2"/>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38"/>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22" grpId="0" animBg="1"/>
      <p:bldP spid="38" grpId="0" animBg="1"/>
      <p:bldP spid="38" grpId="1" animBg="1"/>
      <p:bldP spid="39" grpId="0" animBg="1"/>
      <p:bldP spid="39" grpId="1" animBg="1"/>
      <p:bldP spid="36" grpId="0" animBg="1"/>
      <p:bldP spid="3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ATC Clearances </a:t>
            </a:r>
          </a:p>
        </p:txBody>
      </p:sp>
      <p:sp>
        <p:nvSpPr>
          <p:cNvPr id="3" name="Content Placeholder 2"/>
          <p:cNvSpPr>
            <a:spLocks noGrp="1"/>
          </p:cNvSpPr>
          <p:nvPr>
            <p:ph idx="1"/>
          </p:nvPr>
        </p:nvSpPr>
        <p:spPr>
          <a:xfrm>
            <a:off x="428626" y="1233199"/>
            <a:ext cx="8200219" cy="4391025"/>
          </a:xfrm>
        </p:spPr>
        <p:txBody>
          <a:bodyPr/>
          <a:lstStyle/>
          <a:p>
            <a:r>
              <a:rPr lang="en-US" dirty="0"/>
              <a:t>Instructions issued by ATC to authorize flight within controlled airspace for the purpose of avoiding collision between known aircraft and/or terrain</a:t>
            </a:r>
          </a:p>
          <a:p>
            <a:r>
              <a:rPr lang="en-US" dirty="0"/>
              <a:t>Contains items such as:</a:t>
            </a:r>
          </a:p>
          <a:p>
            <a:pPr lvl="1"/>
            <a:r>
              <a:rPr lang="en-US" dirty="0"/>
              <a:t>Clearance limit</a:t>
            </a:r>
          </a:p>
          <a:p>
            <a:pPr lvl="1"/>
            <a:r>
              <a:rPr lang="en-US" dirty="0"/>
              <a:t>Route of flight</a:t>
            </a:r>
          </a:p>
          <a:p>
            <a:pPr lvl="1"/>
            <a:r>
              <a:rPr lang="en-US" dirty="0"/>
              <a:t>Altitude data</a:t>
            </a:r>
          </a:p>
          <a:p>
            <a:endParaRPr lang="en-US" dirty="0"/>
          </a:p>
        </p:txBody>
      </p:sp>
    </p:spTree>
    <p:extLst>
      <p:ext uri="{BB962C8B-B14F-4D97-AF65-F5344CB8AC3E}">
        <p14:creationId xmlns:p14="http://schemas.microsoft.com/office/powerpoint/2010/main" val="9010995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Instrument Departure Procedures</a:t>
            </a:r>
          </a:p>
        </p:txBody>
      </p:sp>
      <p:pic>
        <p:nvPicPr>
          <p:cNvPr id="5" name="Content Placeholder 7"/>
          <p:cNvPicPr>
            <a:picLocks noChangeAspect="1"/>
          </p:cNvPicPr>
          <p:nvPr/>
        </p:nvPicPr>
        <p:blipFill rotWithShape="1">
          <a:blip r:embed="rId3">
            <a:extLst>
              <a:ext uri="{28A0092B-C50C-407E-A947-70E740481C1C}">
                <a14:useLocalDpi xmlns:a14="http://schemas.microsoft.com/office/drawing/2010/main" val="0"/>
              </a:ext>
            </a:extLst>
          </a:blip>
          <a:srcRect l="22479" r="26244"/>
          <a:stretch/>
        </p:blipFill>
        <p:spPr bwMode="auto">
          <a:xfrm>
            <a:off x="1005840" y="1736652"/>
            <a:ext cx="7132320" cy="4172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a:spLocks noGrp="1"/>
          </p:cNvSpPr>
          <p:nvPr>
            <p:ph idx="1"/>
          </p:nvPr>
        </p:nvSpPr>
        <p:spPr>
          <a:xfrm>
            <a:off x="428626" y="1194677"/>
            <a:ext cx="8050213" cy="595601"/>
          </a:xfrm>
        </p:spPr>
        <p:txBody>
          <a:bodyPr/>
          <a:lstStyle/>
          <a:p>
            <a:pPr lvl="0"/>
            <a:r>
              <a:rPr lang="en-US" dirty="0"/>
              <a:t>Some airports have few obstructions</a:t>
            </a:r>
          </a:p>
        </p:txBody>
      </p:sp>
      <p:pic>
        <p:nvPicPr>
          <p:cNvPr id="6" name="Picture 5">
            <a:extLst>
              <a:ext uri="{FF2B5EF4-FFF2-40B4-BE49-F238E27FC236}">
                <a16:creationId xmlns:a16="http://schemas.microsoft.com/office/drawing/2014/main" id="{408ACD92-26E4-4FDC-A543-85914194DF25}"/>
              </a:ext>
            </a:extLst>
          </p:cNvPr>
          <p:cNvPicPr>
            <a:picLocks noChangeAspect="1"/>
          </p:cNvPicPr>
          <p:nvPr/>
        </p:nvPicPr>
        <p:blipFill>
          <a:blip r:embed="rId4"/>
          <a:stretch>
            <a:fillRect/>
          </a:stretch>
        </p:blipFill>
        <p:spPr>
          <a:xfrm>
            <a:off x="8031463" y="6237879"/>
            <a:ext cx="396274" cy="365792"/>
          </a:xfrm>
          <a:prstGeom prst="rect">
            <a:avLst/>
          </a:prstGeom>
        </p:spPr>
      </p:pic>
      <p:sp>
        <p:nvSpPr>
          <p:cNvPr id="8" name="Content Placeholder 2">
            <a:extLst>
              <a:ext uri="{FF2B5EF4-FFF2-40B4-BE49-F238E27FC236}">
                <a16:creationId xmlns:a16="http://schemas.microsoft.com/office/drawing/2014/main" id="{5E3E1B1C-33FE-420B-898F-E0F840A82533}"/>
              </a:ext>
            </a:extLst>
          </p:cNvPr>
          <p:cNvSpPr txBox="1">
            <a:spLocks/>
          </p:cNvSpPr>
          <p:nvPr/>
        </p:nvSpPr>
        <p:spPr bwMode="auto">
          <a:xfrm>
            <a:off x="428626" y="1194677"/>
            <a:ext cx="8050213" cy="59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har char="•"/>
              <a:defRPr sz="2800" b="1"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4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24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24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Others are more hazardous</a:t>
            </a:r>
          </a:p>
        </p:txBody>
      </p:sp>
      <p:pic>
        <p:nvPicPr>
          <p:cNvPr id="9" name="Content Placeholder 5">
            <a:extLst>
              <a:ext uri="{FF2B5EF4-FFF2-40B4-BE49-F238E27FC236}">
                <a16:creationId xmlns:a16="http://schemas.microsoft.com/office/drawing/2014/main" id="{A010B09D-BF72-4A10-BFFA-F1F0E4CA315B}"/>
              </a:ext>
            </a:extLst>
          </p:cNvPr>
          <p:cNvPicPr>
            <a:picLocks noChangeAspect="1"/>
          </p:cNvPicPr>
          <p:nvPr/>
        </p:nvPicPr>
        <p:blipFill rotWithShape="1">
          <a:blip r:embed="rId5">
            <a:extLst>
              <a:ext uri="{28A0092B-C50C-407E-A947-70E740481C1C}">
                <a14:useLocalDpi xmlns:a14="http://schemas.microsoft.com/office/drawing/2010/main" val="0"/>
              </a:ext>
            </a:extLst>
          </a:blip>
          <a:srcRect t="-15" b="21776"/>
          <a:stretch/>
        </p:blipFill>
        <p:spPr bwMode="auto">
          <a:xfrm>
            <a:off x="1005840" y="1733840"/>
            <a:ext cx="7132320" cy="418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72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626" y="1233199"/>
            <a:ext cx="8050213" cy="4728214"/>
          </a:xfrm>
        </p:spPr>
        <p:txBody>
          <a:bodyPr/>
          <a:lstStyle/>
          <a:p>
            <a:pPr lvl="0"/>
            <a:r>
              <a:rPr lang="en-US" dirty="0"/>
              <a:t>Preplanned IFR procedures provide obstruction clearance from the terminal area to the en route structure</a:t>
            </a:r>
          </a:p>
          <a:p>
            <a:pPr lvl="1"/>
            <a:r>
              <a:rPr lang="en-US" dirty="0"/>
              <a:t>Obstacle Departure Procedures (ODP)</a:t>
            </a:r>
          </a:p>
          <a:p>
            <a:pPr lvl="2"/>
            <a:r>
              <a:rPr lang="en-US" dirty="0"/>
              <a:t>Printed textually or graphically</a:t>
            </a:r>
          </a:p>
          <a:p>
            <a:pPr lvl="2"/>
            <a:r>
              <a:rPr lang="en-US" dirty="0"/>
              <a:t>May be flown without clearance</a:t>
            </a:r>
          </a:p>
          <a:p>
            <a:pPr lvl="1"/>
            <a:r>
              <a:rPr lang="en-US" dirty="0"/>
              <a:t>Standard Instrument Departures (SID)</a:t>
            </a:r>
          </a:p>
          <a:p>
            <a:pPr lvl="2"/>
            <a:r>
              <a:rPr lang="en-US" dirty="0"/>
              <a:t>Always printed graphically</a:t>
            </a:r>
          </a:p>
          <a:p>
            <a:pPr lvl="2"/>
            <a:r>
              <a:rPr lang="en-US" dirty="0"/>
              <a:t>Provide obstruction clearance </a:t>
            </a:r>
          </a:p>
          <a:p>
            <a:pPr lvl="2"/>
            <a:r>
              <a:rPr lang="en-US" dirty="0"/>
              <a:t>ATC clearance must be received prior to flying</a:t>
            </a:r>
          </a:p>
        </p:txBody>
      </p:sp>
      <p:sp>
        <p:nvSpPr>
          <p:cNvPr id="7" name="Title 1"/>
          <p:cNvSpPr>
            <a:spLocks noGrp="1"/>
          </p:cNvSpPr>
          <p:nvPr>
            <p:ph type="title"/>
          </p:nvPr>
        </p:nvSpPr>
        <p:spPr>
          <a:xfrm>
            <a:off x="-1205526" y="342022"/>
            <a:ext cx="11618768" cy="609600"/>
          </a:xfrm>
        </p:spPr>
        <p:txBody>
          <a:bodyPr/>
          <a:lstStyle/>
          <a:p>
            <a:pPr algn="ctr"/>
            <a:r>
              <a:rPr lang="en-US" dirty="0"/>
              <a:t>Instrument Departure Procedures </a:t>
            </a:r>
            <a:r>
              <a:rPr lang="en-US" sz="2800" i="1" dirty="0"/>
              <a:t>(Cont’d)</a:t>
            </a:r>
          </a:p>
        </p:txBody>
      </p:sp>
      <p:pic>
        <p:nvPicPr>
          <p:cNvPr id="11" name="Picture 10">
            <a:extLst>
              <a:ext uri="{FF2B5EF4-FFF2-40B4-BE49-F238E27FC236}">
                <a16:creationId xmlns:a16="http://schemas.microsoft.com/office/drawing/2014/main" id="{F6FC12DA-B093-44E6-A736-722A766A19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47" r="24110" b="5933"/>
          <a:stretch/>
        </p:blipFill>
        <p:spPr>
          <a:xfrm>
            <a:off x="6833612" y="2661413"/>
            <a:ext cx="1182628" cy="1088487"/>
          </a:xfrm>
          <a:prstGeom prst="rect">
            <a:avLst/>
          </a:prstGeom>
        </p:spPr>
      </p:pic>
    </p:spTree>
    <p:extLst>
      <p:ext uri="{BB962C8B-B14F-4D97-AF65-F5344CB8AC3E}">
        <p14:creationId xmlns:p14="http://schemas.microsoft.com/office/powerpoint/2010/main" val="7008599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B0E84-F2FF-4F37-9ECC-6A9249FAA447}"/>
              </a:ext>
            </a:extLst>
          </p:cNvPr>
          <p:cNvSpPr>
            <a:spLocks noGrp="1"/>
          </p:cNvSpPr>
          <p:nvPr>
            <p:ph type="title"/>
          </p:nvPr>
        </p:nvSpPr>
        <p:spPr/>
        <p:txBody>
          <a:bodyPr/>
          <a:lstStyle/>
          <a:p>
            <a:r>
              <a:rPr lang="en-US" sz="4000" dirty="0"/>
              <a:t>Visual Climb Over Airport (VCOA)</a:t>
            </a:r>
          </a:p>
        </p:txBody>
      </p:sp>
      <p:sp>
        <p:nvSpPr>
          <p:cNvPr id="3" name="Content Placeholder 2">
            <a:extLst>
              <a:ext uri="{FF2B5EF4-FFF2-40B4-BE49-F238E27FC236}">
                <a16:creationId xmlns:a16="http://schemas.microsoft.com/office/drawing/2014/main" id="{301C6709-B4CD-49EB-820F-F47F64D6D2BA}"/>
              </a:ext>
            </a:extLst>
          </p:cNvPr>
          <p:cNvSpPr>
            <a:spLocks noGrp="1"/>
          </p:cNvSpPr>
          <p:nvPr>
            <p:ph idx="1"/>
          </p:nvPr>
        </p:nvSpPr>
        <p:spPr/>
        <p:txBody>
          <a:bodyPr/>
          <a:lstStyle/>
          <a:p>
            <a:r>
              <a:rPr lang="en-US" dirty="0"/>
              <a:t>Used in </a:t>
            </a:r>
            <a:r>
              <a:rPr lang="en-US" dirty="0" smtClean="0"/>
              <a:t>VMC equal </a:t>
            </a:r>
            <a:r>
              <a:rPr lang="en-US" dirty="0"/>
              <a:t>to or greater than the specified visibility and ceiling</a:t>
            </a:r>
          </a:p>
          <a:p>
            <a:pPr lvl="1"/>
            <a:r>
              <a:rPr lang="en-US" dirty="0"/>
              <a:t>Allows climbing turns over the airport to the published “at or above” altitude</a:t>
            </a:r>
          </a:p>
          <a:p>
            <a:r>
              <a:rPr lang="en-US" dirty="0"/>
              <a:t>If an ODP is included in the clearance and </a:t>
            </a:r>
            <a:r>
              <a:rPr lang="en-US" dirty="0" smtClean="0"/>
              <a:t>VCOA </a:t>
            </a:r>
            <a:r>
              <a:rPr lang="en-US" dirty="0"/>
              <a:t>is requested by the pilot or assigned by ATC when it is the only procedure published in the ODP, include an instruction to remain within the published visibility of the VCOA</a:t>
            </a:r>
          </a:p>
          <a:p>
            <a:endParaRPr lang="en-US" dirty="0"/>
          </a:p>
          <a:p>
            <a:endParaRPr lang="en-US" dirty="0"/>
          </a:p>
        </p:txBody>
      </p:sp>
    </p:spTree>
    <p:extLst>
      <p:ext uri="{BB962C8B-B14F-4D97-AF65-F5344CB8AC3E}">
        <p14:creationId xmlns:p14="http://schemas.microsoft.com/office/powerpoint/2010/main" val="42737537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9" y="344488"/>
            <a:ext cx="8578385" cy="609600"/>
          </a:xfrm>
        </p:spPr>
        <p:txBody>
          <a:bodyPr/>
          <a:lstStyle/>
          <a:p>
            <a:r>
              <a:rPr lang="en-US" altLang="en-US" sz="4000" dirty="0"/>
              <a:t>Aircraft Performance Expectations</a:t>
            </a:r>
            <a:endParaRPr lang="en-US" sz="4000" dirty="0"/>
          </a:p>
        </p:txBody>
      </p:sp>
      <p:pic>
        <p:nvPicPr>
          <p:cNvPr id="7" name="Content Placeholder 6"/>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l="37511" t="32575" r="4471" b="4680"/>
          <a:stretch/>
        </p:blipFill>
        <p:spPr>
          <a:xfrm>
            <a:off x="146756" y="1422365"/>
            <a:ext cx="8856134" cy="4428285"/>
          </a:xfrm>
        </p:spPr>
      </p:pic>
    </p:spTree>
    <p:extLst>
      <p:ext uri="{BB962C8B-B14F-4D97-AF65-F5344CB8AC3E}">
        <p14:creationId xmlns:p14="http://schemas.microsoft.com/office/powerpoint/2010/main" val="1269703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ODP Examples</a:t>
            </a:r>
          </a:p>
        </p:txBody>
      </p:sp>
      <p:sp>
        <p:nvSpPr>
          <p:cNvPr id="3" name="Content Placeholder 2"/>
          <p:cNvSpPr>
            <a:spLocks noGrp="1"/>
          </p:cNvSpPr>
          <p:nvPr>
            <p:ph idx="1"/>
          </p:nvPr>
        </p:nvSpPr>
        <p:spPr>
          <a:xfrm>
            <a:off x="101519" y="1628774"/>
            <a:ext cx="8715374" cy="4374983"/>
          </a:xfrm>
        </p:spPr>
        <p:txBody>
          <a:bodyPr/>
          <a:lstStyle/>
          <a:p>
            <a:r>
              <a:rPr lang="en-US" dirty="0"/>
              <a:t>KVKS - Vicksburg Municipal Airport, Mississippi</a:t>
            </a:r>
          </a:p>
          <a:p>
            <a:r>
              <a:rPr lang="en-US" dirty="0"/>
              <a:t>KJAC -  Jackson Hole Airport, Wyoming</a:t>
            </a:r>
          </a:p>
          <a:p>
            <a:r>
              <a:rPr lang="en-US" dirty="0"/>
              <a:t>KRUT - Rutland Regional Airport, Vermont</a:t>
            </a:r>
          </a:p>
          <a:p>
            <a:pPr lvl="1"/>
            <a:endParaRPr lang="en-US" dirty="0"/>
          </a:p>
        </p:txBody>
      </p:sp>
    </p:spTree>
    <p:extLst>
      <p:ext uri="{BB962C8B-B14F-4D97-AF65-F5344CB8AC3E}">
        <p14:creationId xmlns:p14="http://schemas.microsoft.com/office/powerpoint/2010/main" val="32899187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13" y="137635"/>
            <a:ext cx="4522304" cy="1390554"/>
          </a:xfrm>
        </p:spPr>
        <p:txBody>
          <a:bodyPr/>
          <a:lstStyle/>
          <a:p>
            <a:r>
              <a:rPr lang="en-US" sz="3400" dirty="0"/>
              <a:t>Higher Takeoff </a:t>
            </a:r>
            <a:br>
              <a:rPr lang="en-US" sz="3400" dirty="0"/>
            </a:br>
            <a:r>
              <a:rPr lang="en-US" sz="3400" dirty="0" smtClean="0"/>
              <a:t>Minimums, VCOA </a:t>
            </a:r>
            <a:r>
              <a:rPr lang="en-US" sz="3400" dirty="0"/>
              <a:t>- KVKS</a:t>
            </a:r>
          </a:p>
        </p:txBody>
      </p:sp>
      <p:pic>
        <p:nvPicPr>
          <p:cNvPr id="4" name="3D_KVK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595" y="1611313"/>
            <a:ext cx="9147490" cy="4129087"/>
          </a:xfrm>
        </p:spPr>
      </p:pic>
      <p:sp>
        <p:nvSpPr>
          <p:cNvPr id="5" name="Down Arrow Callout 4"/>
          <p:cNvSpPr/>
          <p:nvPr/>
        </p:nvSpPr>
        <p:spPr bwMode="auto">
          <a:xfrm>
            <a:off x="3717632" y="1435601"/>
            <a:ext cx="1725413" cy="1329595"/>
          </a:xfrm>
          <a:prstGeom prst="downArrowCallout">
            <a:avLst>
              <a:gd name="adj1" fmla="val 10932"/>
              <a:gd name="adj2" fmla="val 16114"/>
              <a:gd name="adj3" fmla="val 19447"/>
              <a:gd name="adj4" fmla="val 64977"/>
            </a:avLst>
          </a:prstGeom>
          <a:solidFill>
            <a:schemeClr val="tx1">
              <a:lumMod val="65000"/>
              <a:lumOff val="35000"/>
              <a:alpha val="79000"/>
            </a:schemeClr>
          </a:solidFill>
          <a:ln w="38100" cap="flat" cmpd="sng" algn="ctr">
            <a:solidFill>
              <a:srgbClr val="FFC000"/>
            </a:solidFill>
            <a:prstDash val="solid"/>
            <a:round/>
            <a:headEnd type="none" w="med" len="med"/>
            <a:tailEnd type="none" w="med" len="med"/>
          </a:ln>
          <a:effectLst/>
        </p:spPr>
        <p:txBody>
          <a:bodyPr vert="horz" wrap="square" lIns="91440" tIns="18288" rIns="91440" bIns="18288" numCol="1" rtlCol="0" anchor="t" anchorCtr="0" compatLnSpc="1">
            <a:prstTxWarp prst="textNoShape">
              <a:avLst/>
            </a:prstTxWarp>
            <a:spAutoFit/>
          </a:bodyPr>
          <a:lstStyle/>
          <a:p>
            <a:pPr algn="ctr" fontAlgn="base">
              <a:spcBef>
                <a:spcPct val="50000"/>
              </a:spcBef>
              <a:spcAft>
                <a:spcPct val="0"/>
              </a:spcAft>
            </a:pPr>
            <a:r>
              <a:rPr lang="en-US" b="1" dirty="0">
                <a:solidFill>
                  <a:srgbClr val="FFC000"/>
                </a:solidFill>
                <a:latin typeface="Arial" panose="020B0604020202020204" pitchFamily="34" charset="0"/>
              </a:rPr>
              <a:t>Vicksburg Municipal</a:t>
            </a:r>
            <a:r>
              <a:rPr kumimoji="0" lang="en-US" b="1" i="0" u="none" strike="noStrike" cap="none" normalizeH="0" baseline="0" dirty="0">
                <a:ln>
                  <a:noFill/>
                </a:ln>
                <a:solidFill>
                  <a:srgbClr val="FFC000"/>
                </a:solidFill>
                <a:effectLst/>
                <a:latin typeface="Arial" panose="020B0604020202020204" pitchFamily="34" charset="0"/>
              </a:rPr>
              <a:t> Runway</a:t>
            </a:r>
          </a:p>
        </p:txBody>
      </p:sp>
      <p:cxnSp>
        <p:nvCxnSpPr>
          <p:cNvPr id="6" name="Straight Connector 5"/>
          <p:cNvCxnSpPr/>
          <p:nvPr/>
        </p:nvCxnSpPr>
        <p:spPr bwMode="auto">
          <a:xfrm flipH="1">
            <a:off x="4510849" y="2940908"/>
            <a:ext cx="69490" cy="148858"/>
          </a:xfrm>
          <a:prstGeom prst="line">
            <a:avLst/>
          </a:prstGeom>
          <a:noFill/>
          <a:ln w="444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Runway Map"/>
          <p:cNvPicPr>
            <a:picLocks noChangeAspect="1"/>
          </p:cNvPicPr>
          <p:nvPr/>
        </p:nvPicPr>
        <p:blipFill rotWithShape="1">
          <a:blip r:embed="rId6" cstate="hqprint">
            <a:extLst>
              <a:ext uri="{28A0092B-C50C-407E-A947-70E740481C1C}">
                <a14:useLocalDpi xmlns:a14="http://schemas.microsoft.com/office/drawing/2010/main" val="0"/>
              </a:ext>
            </a:extLst>
          </a:blip>
          <a:srcRect l="25163" t="10413" r="36912" b="13839"/>
          <a:stretch/>
        </p:blipFill>
        <p:spPr>
          <a:xfrm rot="239336">
            <a:off x="4003386" y="1675874"/>
            <a:ext cx="924741" cy="3141670"/>
          </a:xfrm>
          <a:prstGeom prst="rect">
            <a:avLst/>
          </a:prstGeom>
        </p:spPr>
      </p:pic>
      <p:pic>
        <p:nvPicPr>
          <p:cNvPr id="9" name="Click Icon"/>
          <p:cNvPicPr>
            <a:picLocks noChangeAspect="1"/>
          </p:cNvPicPr>
          <p:nvPr/>
        </p:nvPicPr>
        <p:blipFill>
          <a:blip r:embed="rId7"/>
          <a:stretch>
            <a:fillRect/>
          </a:stretch>
        </p:blipFill>
        <p:spPr>
          <a:xfrm>
            <a:off x="8031463" y="6237879"/>
            <a:ext cx="396274" cy="365792"/>
          </a:xfrm>
          <a:prstGeom prst="rect">
            <a:avLst/>
          </a:prstGeom>
        </p:spPr>
      </p:pic>
      <p:sp>
        <p:nvSpPr>
          <p:cNvPr id="3" name="ODP"/>
          <p:cNvSpPr txBox="1"/>
          <p:nvPr/>
        </p:nvSpPr>
        <p:spPr>
          <a:xfrm>
            <a:off x="4835116" y="137635"/>
            <a:ext cx="4204163" cy="3416320"/>
          </a:xfrm>
          <a:prstGeom prst="rect">
            <a:avLst/>
          </a:prstGeom>
          <a:solidFill>
            <a:schemeClr val="bg1"/>
          </a:solidFill>
          <a:ln w="25400">
            <a:solidFill>
              <a:schemeClr val="tx1"/>
            </a:solidFill>
          </a:ln>
        </p:spPr>
        <p:txBody>
          <a:bodyPr wrap="square" rtlCol="0">
            <a:spAutoFit/>
          </a:bodyPr>
          <a:lstStyle/>
          <a:p>
            <a:r>
              <a:rPr lang="en-US" sz="1600" b="1" dirty="0"/>
              <a:t>VICKSBURG, MS</a:t>
            </a:r>
            <a:endParaRPr lang="en-US" sz="1600" dirty="0"/>
          </a:p>
          <a:p>
            <a:r>
              <a:rPr lang="en-US" sz="1600" dirty="0"/>
              <a:t> VICKSBURG MUNI (VKS)</a:t>
            </a:r>
          </a:p>
          <a:p>
            <a:r>
              <a:rPr lang="en-US" sz="1600" dirty="0"/>
              <a:t>  TAKEOFF MINIMUMS AND (OBSTACLE)</a:t>
            </a:r>
          </a:p>
          <a:p>
            <a:r>
              <a:rPr lang="en-US" sz="1600" dirty="0"/>
              <a:t>  DEPARTURE PROCEDURES </a:t>
            </a:r>
          </a:p>
          <a:p>
            <a:r>
              <a:rPr lang="en-US" sz="1600" dirty="0"/>
              <a:t>  AMDT 3 08NOV18 (18312) (FAA)</a:t>
            </a:r>
          </a:p>
          <a:p>
            <a:r>
              <a:rPr lang="en-US" sz="1600" dirty="0"/>
              <a:t>   TAKEOFF MINIMUMS:</a:t>
            </a:r>
          </a:p>
          <a:p>
            <a:r>
              <a:rPr lang="en-US" b="1" dirty="0"/>
              <a:t>     </a:t>
            </a:r>
            <a:r>
              <a:rPr lang="en-US" sz="1400" b="1" dirty="0" err="1"/>
              <a:t>Rwy</a:t>
            </a:r>
            <a:r>
              <a:rPr lang="en-US" sz="1400" b="1" dirty="0"/>
              <a:t> 1, </a:t>
            </a:r>
            <a:r>
              <a:rPr lang="en-US" sz="1400" dirty="0"/>
              <a:t>std. w/min. climb of 290’ per NM to </a:t>
            </a:r>
            <a:r>
              <a:rPr lang="en-US" sz="1400" dirty="0" smtClean="0"/>
              <a:t>800</a:t>
            </a:r>
          </a:p>
          <a:p>
            <a:r>
              <a:rPr lang="en-US" sz="1400" dirty="0"/>
              <a:t> </a:t>
            </a:r>
            <a:r>
              <a:rPr lang="en-US" sz="1400" dirty="0" smtClean="0"/>
              <a:t>      or </a:t>
            </a:r>
            <a:r>
              <a:rPr lang="en-US" sz="1400" dirty="0"/>
              <a:t>900 </a:t>
            </a:r>
            <a:r>
              <a:rPr lang="en-US" sz="1400" dirty="0" smtClean="0"/>
              <a:t>2-1/2 for </a:t>
            </a:r>
            <a:r>
              <a:rPr lang="en-US" sz="1400" dirty="0"/>
              <a:t>VCOA. </a:t>
            </a:r>
            <a:r>
              <a:rPr lang="en-US" sz="1400" b="1" dirty="0" err="1"/>
              <a:t>Rwy</a:t>
            </a:r>
            <a:r>
              <a:rPr lang="en-US" sz="1400" b="1" dirty="0"/>
              <a:t> 19</a:t>
            </a:r>
            <a:r>
              <a:rPr lang="en-US" sz="1400" dirty="0"/>
              <a:t>, 300-2 or std</a:t>
            </a:r>
            <a:r>
              <a:rPr lang="en-US" sz="1400" dirty="0" smtClean="0"/>
              <a:t>.</a:t>
            </a:r>
          </a:p>
          <a:p>
            <a:r>
              <a:rPr lang="en-US" sz="1400" dirty="0"/>
              <a:t> </a:t>
            </a:r>
            <a:r>
              <a:rPr lang="en-US" sz="1400" dirty="0" smtClean="0"/>
              <a:t>      w/min</a:t>
            </a:r>
            <a:r>
              <a:rPr lang="en-US" sz="1400" dirty="0"/>
              <a:t>. climb of 425’ </a:t>
            </a:r>
            <a:r>
              <a:rPr lang="en-US" sz="1400" dirty="0" smtClean="0"/>
              <a:t>per NM </a:t>
            </a:r>
            <a:r>
              <a:rPr lang="en-US" sz="1400" dirty="0"/>
              <a:t>to 400.</a:t>
            </a:r>
          </a:p>
          <a:p>
            <a:r>
              <a:rPr lang="en-US" dirty="0"/>
              <a:t>   </a:t>
            </a:r>
            <a:r>
              <a:rPr lang="en-US" sz="1600" dirty="0"/>
              <a:t>VCOA: </a:t>
            </a:r>
            <a:r>
              <a:rPr lang="en-US" sz="1400" b="1" dirty="0" err="1"/>
              <a:t>Rwy</a:t>
            </a:r>
            <a:r>
              <a:rPr lang="en-US" sz="1400" b="1" dirty="0"/>
              <a:t> 1, </a:t>
            </a:r>
            <a:r>
              <a:rPr lang="en-US" sz="1400" dirty="0"/>
              <a:t>obtain ATC approval for </a:t>
            </a:r>
            <a:r>
              <a:rPr lang="en-US" sz="1400" dirty="0" smtClean="0"/>
              <a:t>VCOA</a:t>
            </a:r>
          </a:p>
          <a:p>
            <a:r>
              <a:rPr lang="en-US" sz="1400" dirty="0"/>
              <a:t> </a:t>
            </a:r>
            <a:r>
              <a:rPr lang="en-US" sz="1400" dirty="0" smtClean="0"/>
              <a:t>      when requesting </a:t>
            </a:r>
            <a:r>
              <a:rPr lang="en-US" sz="1400" dirty="0"/>
              <a:t>IFR clearance. Climb </a:t>
            </a:r>
            <a:r>
              <a:rPr lang="en-US" sz="1400" dirty="0" smtClean="0"/>
              <a:t>in</a:t>
            </a:r>
          </a:p>
          <a:p>
            <a:r>
              <a:rPr lang="en-US" sz="1400" dirty="0"/>
              <a:t> </a:t>
            </a:r>
            <a:r>
              <a:rPr lang="en-US" sz="1400" dirty="0" smtClean="0"/>
              <a:t>      visual </a:t>
            </a:r>
            <a:r>
              <a:rPr lang="en-US" sz="1400" dirty="0"/>
              <a:t>conditions to </a:t>
            </a:r>
            <a:r>
              <a:rPr lang="en-US" sz="1400" dirty="0" smtClean="0"/>
              <a:t>cross Vicksburg Muni</a:t>
            </a:r>
          </a:p>
          <a:p>
            <a:r>
              <a:rPr lang="en-US" sz="1400" dirty="0"/>
              <a:t> </a:t>
            </a:r>
            <a:r>
              <a:rPr lang="en-US" sz="1400" dirty="0" smtClean="0"/>
              <a:t>      </a:t>
            </a:r>
            <a:r>
              <a:rPr lang="en-US" sz="1400" dirty="0"/>
              <a:t>airport at or above 900 before </a:t>
            </a:r>
            <a:r>
              <a:rPr lang="en-US" sz="1400" dirty="0" smtClean="0"/>
              <a:t>proceeding</a:t>
            </a:r>
          </a:p>
          <a:p>
            <a:r>
              <a:rPr lang="en-US" sz="1400" dirty="0"/>
              <a:t> </a:t>
            </a:r>
            <a:r>
              <a:rPr lang="en-US" sz="1400" dirty="0" smtClean="0"/>
              <a:t>      on </a:t>
            </a:r>
            <a:r>
              <a:rPr lang="en-US" sz="1400" dirty="0"/>
              <a:t>course. </a:t>
            </a:r>
            <a:endParaRPr lang="en-US" dirty="0"/>
          </a:p>
        </p:txBody>
      </p:sp>
    </p:spTree>
    <p:extLst>
      <p:ext uri="{BB962C8B-B14F-4D97-AF65-F5344CB8AC3E}">
        <p14:creationId xmlns:p14="http://schemas.microsoft.com/office/powerpoint/2010/main" val="410062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53" presetClass="exit" presetSubtype="32" fill="hold" nodeType="withEffect">
                                  <p:stCondLst>
                                    <p:cond delay="0"/>
                                  </p:stCondLst>
                                  <p:childTnLst>
                                    <p:anim calcmode="lin" valueType="num">
                                      <p:cBhvr>
                                        <p:cTn id="8" dur="500"/>
                                        <p:tgtEl>
                                          <p:spTgt spid="7"/>
                                        </p:tgtEl>
                                        <p:attrNameLst>
                                          <p:attrName>ppt_w</p:attrName>
                                        </p:attrNameLst>
                                      </p:cBhvr>
                                      <p:tavLst>
                                        <p:tav tm="0">
                                          <p:val>
                                            <p:strVal val="ppt_w"/>
                                          </p:val>
                                        </p:tav>
                                        <p:tav tm="100000">
                                          <p:val>
                                            <p:fltVal val="0"/>
                                          </p:val>
                                        </p:tav>
                                      </p:tavLst>
                                    </p:anim>
                                    <p:anim calcmode="lin" valueType="num">
                                      <p:cBhvr>
                                        <p:cTn id="9" dur="500"/>
                                        <p:tgtEl>
                                          <p:spTgt spid="7"/>
                                        </p:tgtEl>
                                        <p:attrNameLst>
                                          <p:attrName>ppt_h</p:attrName>
                                        </p:attrNameLst>
                                      </p:cBhvr>
                                      <p:tavLst>
                                        <p:tav tm="0">
                                          <p:val>
                                            <p:strVal val="ppt_h"/>
                                          </p:val>
                                        </p:tav>
                                        <p:tav tm="100000">
                                          <p:val>
                                            <p:fltVal val="0"/>
                                          </p:val>
                                        </p:tav>
                                      </p:tavLst>
                                    </p:anim>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2" presetClass="mediacall" presetSubtype="0" fill="hold" nodeType="withEffect">
                                  <p:stCondLst>
                                    <p:cond delay="0"/>
                                  </p:stCondLst>
                                  <p:childTnLst>
                                    <p:cmd type="call" cmd="togglePause">
                                      <p:cBhvr>
                                        <p:cTn id="21" dur="1" fill="hold"/>
                                        <p:tgtEl>
                                          <p:spTgt spid="4"/>
                                        </p:tgtEl>
                                      </p:cBhvr>
                                    </p:cmd>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8" fill="hold" display="0">
                  <p:stCondLst>
                    <p:cond delay="indefinite"/>
                  </p:stCondLst>
                </p:cTn>
                <p:tgtEl>
                  <p:spTgt spid="4"/>
                </p:tgtEl>
              </p:cMediaNode>
            </p:video>
          </p:childTnLst>
        </p:cTn>
      </p:par>
    </p:tnLst>
    <p:bldLst>
      <p:bldP spid="5" grpId="0" animBg="1"/>
      <p:bldP spid="5" grpId="1"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19" y="143474"/>
            <a:ext cx="3914774" cy="1161184"/>
          </a:xfrm>
        </p:spPr>
        <p:txBody>
          <a:bodyPr/>
          <a:lstStyle/>
          <a:p>
            <a:r>
              <a:rPr lang="en-US" dirty="0"/>
              <a:t>Charted DP and SID </a:t>
            </a:r>
            <a:r>
              <a:rPr lang="en-US" dirty="0" smtClean="0"/>
              <a:t>- KJAC</a:t>
            </a:r>
            <a:endParaRPr lang="en-US" dirty="0"/>
          </a:p>
        </p:txBody>
      </p:sp>
      <p:pic>
        <p:nvPicPr>
          <p:cNvPr id="4" name="3D_KJA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r="2716"/>
          <a:stretch>
            <a:fillRect/>
          </a:stretch>
        </p:blipFill>
        <p:spPr>
          <a:xfrm>
            <a:off x="106180" y="1417638"/>
            <a:ext cx="8931640" cy="4585947"/>
          </a:xfrm>
        </p:spPr>
      </p:pic>
      <p:sp>
        <p:nvSpPr>
          <p:cNvPr id="5" name="Down Arrow Callout 4"/>
          <p:cNvSpPr/>
          <p:nvPr/>
        </p:nvSpPr>
        <p:spPr bwMode="auto">
          <a:xfrm>
            <a:off x="3282765" y="2281434"/>
            <a:ext cx="1725413" cy="905256"/>
          </a:xfrm>
          <a:prstGeom prst="downArrowCallout">
            <a:avLst>
              <a:gd name="adj1" fmla="val 10932"/>
              <a:gd name="adj2" fmla="val 16114"/>
              <a:gd name="adj3" fmla="val 19447"/>
              <a:gd name="adj4" fmla="val 64977"/>
            </a:avLst>
          </a:prstGeom>
          <a:solidFill>
            <a:schemeClr val="bg1">
              <a:alpha val="79000"/>
            </a:schemeClr>
          </a:solidFill>
          <a:ln w="38100" cap="flat" cmpd="sng" algn="ctr">
            <a:solidFill>
              <a:srgbClr val="FFC000"/>
            </a:solidFill>
            <a:prstDash val="solid"/>
            <a:round/>
            <a:headEnd type="none" w="med" len="med"/>
            <a:tailEnd type="none" w="med" len="med"/>
          </a:ln>
          <a:effectLst/>
        </p:spPr>
        <p:txBody>
          <a:bodyPr vert="horz" wrap="square" lIns="91440" tIns="18288" rIns="91440"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b="1" i="0" u="none" strike="noStrike" cap="none" normalizeH="0" baseline="0" dirty="0">
                <a:ln>
                  <a:noFill/>
                </a:ln>
                <a:effectLst/>
                <a:latin typeface="Arial" panose="020B0604020202020204" pitchFamily="34" charset="0"/>
              </a:rPr>
              <a:t>Jackson Hole Runway</a:t>
            </a:r>
          </a:p>
        </p:txBody>
      </p:sp>
      <p:cxnSp>
        <p:nvCxnSpPr>
          <p:cNvPr id="6" name="Straight Connector 5"/>
          <p:cNvCxnSpPr/>
          <p:nvPr/>
        </p:nvCxnSpPr>
        <p:spPr bwMode="auto">
          <a:xfrm flipH="1">
            <a:off x="4042093" y="3324617"/>
            <a:ext cx="158044" cy="197554"/>
          </a:xfrm>
          <a:prstGeom prst="line">
            <a:avLst/>
          </a:prstGeom>
          <a:noFill/>
          <a:ln w="444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6" hidden="1"/>
          <p:cNvPicPr>
            <a:picLocks noChangeAspect="1"/>
          </p:cNvPicPr>
          <p:nvPr/>
        </p:nvPicPr>
        <p:blipFill rotWithShape="1">
          <a:blip r:embed="rId6" cstate="print">
            <a:extLst>
              <a:ext uri="{28A0092B-C50C-407E-A947-70E740481C1C}">
                <a14:useLocalDpi xmlns:a14="http://schemas.microsoft.com/office/drawing/2010/main" val="0"/>
              </a:ext>
            </a:extLst>
          </a:blip>
          <a:srcRect l="23422" t="14626" r="25022" b="8601"/>
          <a:stretch/>
        </p:blipFill>
        <p:spPr>
          <a:xfrm>
            <a:off x="3269717" y="1643599"/>
            <a:ext cx="1810973" cy="3881541"/>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771" t="3320" r="3448" b="10789"/>
          <a:stretch/>
        </p:blipFill>
        <p:spPr>
          <a:xfrm>
            <a:off x="4500302" y="344488"/>
            <a:ext cx="4566356" cy="1780105"/>
          </a:xfrm>
          <a:prstGeom prst="rect">
            <a:avLst/>
          </a:prstGeom>
          <a:ln w="25400">
            <a:solidFill>
              <a:schemeClr val="tx1"/>
            </a:solidFill>
          </a:ln>
        </p:spPr>
      </p:pic>
      <p:pic>
        <p:nvPicPr>
          <p:cNvPr id="9" name="Picture 8"/>
          <p:cNvPicPr>
            <a:picLocks noChangeAspect="1"/>
          </p:cNvPicPr>
          <p:nvPr/>
        </p:nvPicPr>
        <p:blipFill>
          <a:blip r:embed="rId8"/>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33598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53" presetClass="exit" presetSubtype="32" fill="hold" nodeType="withEffect">
                                  <p:stCondLst>
                                    <p:cond delay="0"/>
                                  </p:stCondLst>
                                  <p:childTnLst>
                                    <p:anim calcmode="lin" valueType="num">
                                      <p:cBhvr>
                                        <p:cTn id="8" dur="500"/>
                                        <p:tgtEl>
                                          <p:spTgt spid="7"/>
                                        </p:tgtEl>
                                        <p:attrNameLst>
                                          <p:attrName>ppt_w</p:attrName>
                                        </p:attrNameLst>
                                      </p:cBhvr>
                                      <p:tavLst>
                                        <p:tav tm="0">
                                          <p:val>
                                            <p:strVal val="ppt_w"/>
                                          </p:val>
                                        </p:tav>
                                        <p:tav tm="100000">
                                          <p:val>
                                            <p:fltVal val="0"/>
                                          </p:val>
                                        </p:tav>
                                      </p:tavLst>
                                    </p:anim>
                                    <p:anim calcmode="lin" valueType="num">
                                      <p:cBhvr>
                                        <p:cTn id="9" dur="500"/>
                                        <p:tgtEl>
                                          <p:spTgt spid="7"/>
                                        </p:tgtEl>
                                        <p:attrNameLst>
                                          <p:attrName>ppt_h</p:attrName>
                                        </p:attrNameLst>
                                      </p:cBhvr>
                                      <p:tavLst>
                                        <p:tav tm="0">
                                          <p:val>
                                            <p:strVal val="ppt_h"/>
                                          </p:val>
                                        </p:tav>
                                        <p:tav tm="100000">
                                          <p:val>
                                            <p:fltVal val="0"/>
                                          </p:val>
                                        </p:tav>
                                      </p:tavLst>
                                    </p:anim>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2" presetClass="mediacall" presetSubtype="0" fill="hold" nodeType="withEffect">
                                  <p:stCondLst>
                                    <p:cond delay="0"/>
                                  </p:stCondLst>
                                  <p:childTnLst>
                                    <p:cmd type="call" cmd="togglePause">
                                      <p:cBhvr>
                                        <p:cTn id="21" dur="1" fill="hold"/>
                                        <p:tgtEl>
                                          <p:spTgt spid="4"/>
                                        </p:tgtEl>
                                      </p:cBhvr>
                                    </p:cmd>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1" fill="hold" display="0">
                  <p:stCondLst>
                    <p:cond delay="indefinite"/>
                  </p:stCondLst>
                </p:cTn>
                <p:tgtEl>
                  <p:spTgt spid="4"/>
                </p:tgtEl>
              </p:cMediaNode>
            </p:video>
          </p:childTnLst>
        </p:cTn>
      </p:par>
    </p:tnLst>
    <p:bldLst>
      <p:bldP spid="5" grpId="0" animBg="1"/>
      <p:bldP spid="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Charted DP and SID </a:t>
            </a:r>
            <a:r>
              <a:rPr lang="en-US" sz="4000" dirty="0" smtClean="0"/>
              <a:t>- KJAC</a:t>
            </a:r>
            <a:endParaRPr lang="en-US" sz="4000" dirty="0"/>
          </a:p>
        </p:txBody>
      </p:sp>
      <p:grpSp>
        <p:nvGrpSpPr>
          <p:cNvPr id="13" name="Group 12"/>
          <p:cNvGrpSpPr/>
          <p:nvPr/>
        </p:nvGrpSpPr>
        <p:grpSpPr>
          <a:xfrm>
            <a:off x="80839" y="1465328"/>
            <a:ext cx="8982322" cy="4337373"/>
            <a:chOff x="105350" y="1465328"/>
            <a:chExt cx="8982322" cy="4337373"/>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5455945" y="2170975"/>
              <a:ext cx="4337373" cy="2926080"/>
            </a:xfrm>
            <a:prstGeom prst="rect">
              <a:avLst/>
            </a:prstGeom>
            <a:ln w="12700">
              <a:solidFill>
                <a:schemeClr val="tx1"/>
              </a:solidFill>
            </a:ln>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600255" y="2170933"/>
              <a:ext cx="4337289" cy="2926080"/>
            </a:xfrm>
            <a:prstGeom prst="rect">
              <a:avLst/>
            </a:prstGeom>
            <a:ln w="12700">
              <a:solidFill>
                <a:schemeClr val="tx1"/>
              </a:solidFill>
            </a:ln>
          </p:spPr>
        </p:pic>
        <p:pic>
          <p:nvPicPr>
            <p:cNvPr id="11" name="Picture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2436561" y="2162238"/>
              <a:ext cx="4319899" cy="2926080"/>
            </a:xfrm>
            <a:prstGeom prst="rect">
              <a:avLst/>
            </a:prstGeom>
            <a:ln w="12700">
              <a:solidFill>
                <a:schemeClr val="tx1"/>
              </a:solidFill>
            </a:ln>
          </p:spPr>
        </p:pic>
      </p:grpSp>
      <p:sp>
        <p:nvSpPr>
          <p:cNvPr id="14" name="GEYSR6.NALSI"/>
          <p:cNvSpPr txBox="1"/>
          <p:nvPr/>
        </p:nvSpPr>
        <p:spPr>
          <a:xfrm>
            <a:off x="0" y="927897"/>
            <a:ext cx="3006919" cy="502702"/>
          </a:xfrm>
          <a:prstGeom prst="rect">
            <a:avLst/>
          </a:prstGeom>
          <a:noFill/>
        </p:spPr>
        <p:txBody>
          <a:bodyPr wrap="square" rtlCol="0" anchor="ctr">
            <a:spAutoFit/>
          </a:bodyPr>
          <a:lstStyle/>
          <a:p>
            <a:pPr>
              <a:lnSpc>
                <a:spcPts val="1600"/>
              </a:lnSpc>
            </a:pPr>
            <a:r>
              <a:rPr lang="en-US" sz="1400" dirty="0" smtClean="0">
                <a:latin typeface="Arial Narrow" panose="020B0606020202030204" pitchFamily="34" charset="0"/>
              </a:rPr>
              <a:t>(GEYSR6.NALSI)</a:t>
            </a:r>
            <a:r>
              <a:rPr lang="en-US" dirty="0" smtClean="0">
                <a:latin typeface="Arial Narrow" panose="020B0606020202030204" pitchFamily="34" charset="0"/>
              </a:rPr>
              <a:t> </a:t>
            </a:r>
            <a:r>
              <a:rPr lang="en-US" sz="1000" dirty="0" smtClean="0">
                <a:latin typeface="Arial Narrow" panose="020B0606020202030204" pitchFamily="34" charset="0"/>
              </a:rPr>
              <a:t>21336</a:t>
            </a:r>
          </a:p>
          <a:p>
            <a:pPr>
              <a:lnSpc>
                <a:spcPts val="1600"/>
              </a:lnSpc>
            </a:pPr>
            <a:r>
              <a:rPr lang="en-US" sz="1600" dirty="0" smtClean="0">
                <a:latin typeface="Arial Narrow" panose="020B0606020202030204" pitchFamily="34" charset="0"/>
              </a:rPr>
              <a:t>GEYSR SIX DEPARTURE </a:t>
            </a:r>
            <a:r>
              <a:rPr lang="en-US" sz="1100" dirty="0" smtClean="0">
                <a:latin typeface="Arial Narrow" panose="020B0606020202030204" pitchFamily="34" charset="0"/>
              </a:rPr>
              <a:t>(OBSTACLE)</a:t>
            </a:r>
            <a:endParaRPr lang="en-US" sz="1100" dirty="0">
              <a:latin typeface="Arial Narrow" panose="020B0606020202030204" pitchFamily="34" charset="0"/>
            </a:endParaRPr>
          </a:p>
        </p:txBody>
      </p:sp>
      <p:sp>
        <p:nvSpPr>
          <p:cNvPr id="16" name="TETON3.KICNE"/>
          <p:cNvSpPr txBox="1"/>
          <p:nvPr/>
        </p:nvSpPr>
        <p:spPr>
          <a:xfrm>
            <a:off x="3006919" y="927897"/>
            <a:ext cx="3149685" cy="502702"/>
          </a:xfrm>
          <a:prstGeom prst="rect">
            <a:avLst/>
          </a:prstGeom>
          <a:noFill/>
        </p:spPr>
        <p:txBody>
          <a:bodyPr wrap="square" rtlCol="0" anchor="ctr">
            <a:spAutoFit/>
          </a:bodyPr>
          <a:lstStyle/>
          <a:p>
            <a:pPr>
              <a:lnSpc>
                <a:spcPts val="1600"/>
              </a:lnSpc>
            </a:pPr>
            <a:r>
              <a:rPr lang="en-US" sz="1400" dirty="0" smtClean="0">
                <a:latin typeface="Arial Narrow" panose="020B0606020202030204" pitchFamily="34" charset="0"/>
              </a:rPr>
              <a:t>(TETON3.KICNE)</a:t>
            </a:r>
            <a:r>
              <a:rPr lang="en-US" dirty="0" smtClean="0">
                <a:latin typeface="Arial Narrow" panose="020B0606020202030204" pitchFamily="34" charset="0"/>
              </a:rPr>
              <a:t> </a:t>
            </a:r>
            <a:r>
              <a:rPr lang="en-US" sz="1000" dirty="0" smtClean="0">
                <a:latin typeface="Arial Narrow" panose="020B0606020202030204" pitchFamily="34" charset="0"/>
              </a:rPr>
              <a:t>16147</a:t>
            </a:r>
          </a:p>
          <a:p>
            <a:pPr>
              <a:lnSpc>
                <a:spcPts val="1600"/>
              </a:lnSpc>
            </a:pPr>
            <a:r>
              <a:rPr lang="en-US" sz="1600" dirty="0" smtClean="0">
                <a:latin typeface="Arial Narrow" panose="020B0606020202030204" pitchFamily="34" charset="0"/>
              </a:rPr>
              <a:t>TETON THREE DEPARTURE </a:t>
            </a:r>
            <a:r>
              <a:rPr lang="en-US" sz="1100" dirty="0" smtClean="0">
                <a:latin typeface="Arial Narrow" panose="020B0606020202030204" pitchFamily="34" charset="0"/>
              </a:rPr>
              <a:t>(OBSTACLE)</a:t>
            </a:r>
            <a:endParaRPr lang="en-US" sz="1100" dirty="0">
              <a:latin typeface="Arial Narrow" panose="020B0606020202030204" pitchFamily="34" charset="0"/>
            </a:endParaRPr>
          </a:p>
        </p:txBody>
      </p:sp>
      <p:sp>
        <p:nvSpPr>
          <p:cNvPr id="17" name="ALPIN2.KICNE"/>
          <p:cNvSpPr txBox="1"/>
          <p:nvPr/>
        </p:nvSpPr>
        <p:spPr>
          <a:xfrm>
            <a:off x="6095095" y="927897"/>
            <a:ext cx="2839360" cy="502702"/>
          </a:xfrm>
          <a:prstGeom prst="rect">
            <a:avLst/>
          </a:prstGeom>
          <a:noFill/>
        </p:spPr>
        <p:txBody>
          <a:bodyPr wrap="square" rtlCol="0" anchor="ctr">
            <a:spAutoFit/>
          </a:bodyPr>
          <a:lstStyle/>
          <a:p>
            <a:pPr>
              <a:lnSpc>
                <a:spcPts val="1600"/>
              </a:lnSpc>
            </a:pPr>
            <a:r>
              <a:rPr lang="en-US" sz="1400" dirty="0" smtClean="0">
                <a:latin typeface="Arial Narrow" panose="020B0606020202030204" pitchFamily="34" charset="0"/>
              </a:rPr>
              <a:t>(ALPIN3.KICNE)</a:t>
            </a:r>
            <a:r>
              <a:rPr lang="en-US" dirty="0" smtClean="0">
                <a:latin typeface="Arial Narrow" panose="020B0606020202030204" pitchFamily="34" charset="0"/>
              </a:rPr>
              <a:t> </a:t>
            </a:r>
            <a:r>
              <a:rPr lang="en-US" sz="1000" dirty="0" smtClean="0">
                <a:latin typeface="Arial Narrow" panose="020B0606020202030204" pitchFamily="34" charset="0"/>
              </a:rPr>
              <a:t>21336</a:t>
            </a:r>
          </a:p>
          <a:p>
            <a:pPr>
              <a:lnSpc>
                <a:spcPts val="1600"/>
              </a:lnSpc>
            </a:pPr>
            <a:r>
              <a:rPr lang="en-US" sz="1600" dirty="0" smtClean="0">
                <a:latin typeface="Arial Narrow" panose="020B0606020202030204" pitchFamily="34" charset="0"/>
              </a:rPr>
              <a:t>ALPIN THREE DEPARTURE</a:t>
            </a:r>
            <a:endParaRPr lang="en-US" sz="1100" dirty="0">
              <a:latin typeface="Arial Narrow" panose="020B0606020202030204" pitchFamily="34" charset="0"/>
            </a:endParaRPr>
          </a:p>
        </p:txBody>
      </p:sp>
    </p:spTree>
    <p:extLst>
      <p:ext uri="{BB962C8B-B14F-4D97-AF65-F5344CB8AC3E}">
        <p14:creationId xmlns:p14="http://schemas.microsoft.com/office/powerpoint/2010/main" val="3247540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11" y="344488"/>
            <a:ext cx="8987589" cy="609600"/>
          </a:xfrm>
        </p:spPr>
        <p:txBody>
          <a:bodyPr/>
          <a:lstStyle/>
          <a:p>
            <a:r>
              <a:rPr lang="en-US" dirty="0"/>
              <a:t>Higher Takeoff </a:t>
            </a:r>
            <a:r>
              <a:rPr lang="en-US" dirty="0" smtClean="0"/>
              <a:t>Minimums, </a:t>
            </a:r>
            <a:r>
              <a:rPr lang="en-US" dirty="0"/>
              <a:t>Runway Restriction</a:t>
            </a:r>
            <a:r>
              <a:rPr lang="en-US" dirty="0" smtClean="0"/>
              <a:t>, VCOA, </a:t>
            </a:r>
            <a:r>
              <a:rPr lang="en-US" dirty="0"/>
              <a:t>Text DP </a:t>
            </a:r>
            <a:r>
              <a:rPr lang="en-US" dirty="0" smtClean="0"/>
              <a:t>- KRUT</a:t>
            </a:r>
            <a:endParaRPr lang="en-US" dirty="0"/>
          </a:p>
        </p:txBody>
      </p:sp>
      <p:pic>
        <p:nvPicPr>
          <p:cNvPr id="4" name="3D_KRU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b="8756"/>
          <a:stretch/>
        </p:blipFill>
        <p:spPr>
          <a:xfrm>
            <a:off x="394652" y="1341770"/>
            <a:ext cx="8252176" cy="4594516"/>
          </a:xfrm>
        </p:spPr>
      </p:pic>
      <p:sp>
        <p:nvSpPr>
          <p:cNvPr id="6" name="Down Arrow Callout 5"/>
          <p:cNvSpPr/>
          <p:nvPr/>
        </p:nvSpPr>
        <p:spPr bwMode="auto">
          <a:xfrm>
            <a:off x="3138365" y="2893821"/>
            <a:ext cx="1725413" cy="905256"/>
          </a:xfrm>
          <a:prstGeom prst="downArrowCallout">
            <a:avLst>
              <a:gd name="adj1" fmla="val 10932"/>
              <a:gd name="adj2" fmla="val 16114"/>
              <a:gd name="adj3" fmla="val 19447"/>
              <a:gd name="adj4" fmla="val 64977"/>
            </a:avLst>
          </a:prstGeom>
          <a:solidFill>
            <a:schemeClr val="tx1">
              <a:lumMod val="65000"/>
              <a:lumOff val="35000"/>
              <a:alpha val="79000"/>
            </a:schemeClr>
          </a:solidFill>
          <a:ln w="38100" cap="flat" cmpd="sng" algn="ctr">
            <a:solidFill>
              <a:srgbClr val="FFC000"/>
            </a:solidFill>
            <a:prstDash val="solid"/>
            <a:round/>
            <a:headEnd type="none" w="med" len="med"/>
            <a:tailEnd type="none" w="med" len="med"/>
          </a:ln>
          <a:effectLst/>
        </p:spPr>
        <p:txBody>
          <a:bodyPr vert="horz" wrap="square" lIns="91440" tIns="18288" rIns="91440" bIns="18288" numCol="1" rtlCol="0" anchor="t" anchorCtr="0" compatLnSpc="1">
            <a:prstTxWarp prst="textNoShape">
              <a:avLst/>
            </a:prstTxWarp>
            <a:spAutoFit/>
          </a:bodyPr>
          <a:lstStyle/>
          <a:p>
            <a:pPr algn="ctr" fontAlgn="base">
              <a:spcBef>
                <a:spcPct val="50000"/>
              </a:spcBef>
              <a:spcAft>
                <a:spcPct val="0"/>
              </a:spcAft>
            </a:pPr>
            <a:r>
              <a:rPr lang="en-US" b="1" dirty="0">
                <a:solidFill>
                  <a:srgbClr val="FFC000"/>
                </a:solidFill>
                <a:latin typeface="Arial" panose="020B0604020202020204" pitchFamily="34" charset="0"/>
              </a:rPr>
              <a:t>Rutland </a:t>
            </a:r>
            <a:r>
              <a:rPr kumimoji="0" lang="en-US" b="1" i="0" u="none" strike="noStrike" cap="none" normalizeH="0" baseline="0" dirty="0">
                <a:ln>
                  <a:noFill/>
                </a:ln>
                <a:solidFill>
                  <a:srgbClr val="FFC000"/>
                </a:solidFill>
                <a:effectLst/>
                <a:latin typeface="Arial" panose="020B0604020202020204" pitchFamily="34" charset="0"/>
              </a:rPr>
              <a:t> Runways</a:t>
            </a:r>
          </a:p>
        </p:txBody>
      </p:sp>
      <p:grpSp>
        <p:nvGrpSpPr>
          <p:cNvPr id="19" name="Group 18"/>
          <p:cNvGrpSpPr/>
          <p:nvPr/>
        </p:nvGrpSpPr>
        <p:grpSpPr>
          <a:xfrm>
            <a:off x="3896931" y="3910739"/>
            <a:ext cx="185420" cy="281940"/>
            <a:chOff x="3855720" y="3535680"/>
            <a:chExt cx="185420" cy="281940"/>
          </a:xfrm>
        </p:grpSpPr>
        <p:cxnSp>
          <p:nvCxnSpPr>
            <p:cNvPr id="7" name="Straight Connector 6"/>
            <p:cNvCxnSpPr/>
            <p:nvPr/>
          </p:nvCxnSpPr>
          <p:spPr bwMode="auto">
            <a:xfrm flipH="1">
              <a:off x="3948430" y="3535680"/>
              <a:ext cx="11431" cy="281940"/>
            </a:xfrm>
            <a:prstGeom prst="line">
              <a:avLst/>
            </a:prstGeom>
            <a:noFill/>
            <a:ln w="254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3855720" y="3672840"/>
              <a:ext cx="185420" cy="83820"/>
            </a:xfrm>
            <a:prstGeom prst="line">
              <a:avLst/>
            </a:prstGeom>
            <a:noFill/>
            <a:ln w="254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17"/>
          <p:cNvGrpSpPr/>
          <p:nvPr/>
        </p:nvGrpSpPr>
        <p:grpSpPr>
          <a:xfrm>
            <a:off x="3938143" y="3803473"/>
            <a:ext cx="185420" cy="281940"/>
            <a:chOff x="4148999" y="3474720"/>
            <a:chExt cx="185420" cy="281940"/>
          </a:xfrm>
        </p:grpSpPr>
        <p:cxnSp>
          <p:nvCxnSpPr>
            <p:cNvPr id="16" name="Straight Connector 15"/>
            <p:cNvCxnSpPr/>
            <p:nvPr/>
          </p:nvCxnSpPr>
          <p:spPr bwMode="auto">
            <a:xfrm flipH="1">
              <a:off x="4230278" y="3474720"/>
              <a:ext cx="11431" cy="281940"/>
            </a:xfrm>
            <a:prstGeom prst="line">
              <a:avLst/>
            </a:prstGeom>
            <a:noFill/>
            <a:ln w="254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4148999" y="3630930"/>
              <a:ext cx="185420" cy="83820"/>
            </a:xfrm>
            <a:prstGeom prst="line">
              <a:avLst/>
            </a:prstGeom>
            <a:noFill/>
            <a:ln w="254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3" name="Picture 2"/>
          <p:cNvPicPr>
            <a:picLocks noChangeAspect="1"/>
          </p:cNvPicPr>
          <p:nvPr/>
        </p:nvPicPr>
        <p:blipFill rotWithShape="1">
          <a:blip r:embed="rId6" cstate="hqprint">
            <a:extLst>
              <a:ext uri="{28A0092B-C50C-407E-A947-70E740481C1C}">
                <a14:useLocalDpi xmlns:a14="http://schemas.microsoft.com/office/drawing/2010/main" val="0"/>
              </a:ext>
            </a:extLst>
          </a:blip>
          <a:srcRect l="3119" t="5860" r="22875" b="7850"/>
          <a:stretch/>
        </p:blipFill>
        <p:spPr>
          <a:xfrm rot="255496">
            <a:off x="3055412" y="2052596"/>
            <a:ext cx="1868458" cy="3716286"/>
          </a:xfrm>
          <a:prstGeom prst="rect">
            <a:avLst/>
          </a:prstGeom>
        </p:spPr>
      </p:pic>
      <p:pic>
        <p:nvPicPr>
          <p:cNvPr id="12" name="Picture 11"/>
          <p:cNvPicPr>
            <a:picLocks noChangeAspect="1"/>
          </p:cNvPicPr>
          <p:nvPr/>
        </p:nvPicPr>
        <p:blipFill>
          <a:blip r:embed="rId7"/>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291454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53" presetClass="exit" presetSubtype="32" fill="hold" nodeType="withEffect">
                                  <p:stCondLst>
                                    <p:cond delay="0"/>
                                  </p:stCondLst>
                                  <p:childTnLst>
                                    <p:anim calcmode="lin" valueType="num">
                                      <p:cBhvr>
                                        <p:cTn id="8" dur="500"/>
                                        <p:tgtEl>
                                          <p:spTgt spid="3"/>
                                        </p:tgtEl>
                                        <p:attrNameLst>
                                          <p:attrName>ppt_w</p:attrName>
                                        </p:attrNameLst>
                                      </p:cBhvr>
                                      <p:tavLst>
                                        <p:tav tm="0">
                                          <p:val>
                                            <p:strVal val="ppt_w"/>
                                          </p:val>
                                        </p:tav>
                                        <p:tav tm="100000">
                                          <p:val>
                                            <p:fltVal val="0"/>
                                          </p:val>
                                        </p:tav>
                                      </p:tavLst>
                                    </p:anim>
                                    <p:anim calcmode="lin" valueType="num">
                                      <p:cBhvr>
                                        <p:cTn id="9" dur="500"/>
                                        <p:tgtEl>
                                          <p:spTgt spid="3"/>
                                        </p:tgtEl>
                                        <p:attrNameLst>
                                          <p:attrName>ppt_h</p:attrName>
                                        </p:attrNameLst>
                                      </p:cBhvr>
                                      <p:tavLst>
                                        <p:tav tm="0">
                                          <p:val>
                                            <p:strVal val="ppt_h"/>
                                          </p:val>
                                        </p:tav>
                                        <p:tav tm="100000">
                                          <p:val>
                                            <p:fltVal val="0"/>
                                          </p:val>
                                        </p:tav>
                                      </p:tavLst>
                                    </p:anim>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2" presetClass="mediacall" presetSubtype="0" fill="hold" nodeType="withEffect">
                                  <p:stCondLst>
                                    <p:cond delay="0"/>
                                  </p:stCondLst>
                                  <p:childTnLst>
                                    <p:cmd type="call" cmd="togglePause">
                                      <p:cBhvr>
                                        <p:cTn id="20" dur="1" fill="hold"/>
                                        <p:tgtEl>
                                          <p:spTgt spid="4"/>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 presetClass="exit" presetSubtype="0" fill="hold" nodeType="with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8" fill="hold" display="0">
                  <p:stCondLst>
                    <p:cond delay="indefinite"/>
                  </p:stCondLst>
                </p:cTn>
                <p:tgtEl>
                  <p:spTgt spid="4"/>
                </p:tgtEl>
              </p:cMediaNode>
            </p:video>
          </p:childTnLst>
        </p:cTn>
      </p:par>
    </p:tnLst>
    <p:bldLst>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6" y="225133"/>
            <a:ext cx="8472488" cy="609600"/>
          </a:xfrm>
        </p:spPr>
        <p:txBody>
          <a:bodyPr/>
          <a:lstStyle/>
          <a:p>
            <a:r>
              <a:rPr lang="en-US" sz="4000" dirty="0"/>
              <a:t>KRUT Airport</a:t>
            </a:r>
          </a:p>
        </p:txBody>
      </p:sp>
      <p:pic>
        <p:nvPicPr>
          <p:cNvPr id="4" name="3D_KRU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38668" y="954088"/>
            <a:ext cx="8252176" cy="5035412"/>
          </a:xfrm>
        </p:spPr>
      </p:pic>
      <p:grpSp>
        <p:nvGrpSpPr>
          <p:cNvPr id="18" name="Runways"/>
          <p:cNvGrpSpPr/>
          <p:nvPr/>
        </p:nvGrpSpPr>
        <p:grpSpPr>
          <a:xfrm>
            <a:off x="3899484" y="3448050"/>
            <a:ext cx="185420" cy="281940"/>
            <a:chOff x="4148999" y="3474720"/>
            <a:chExt cx="185420" cy="281940"/>
          </a:xfrm>
        </p:grpSpPr>
        <p:cxnSp>
          <p:nvCxnSpPr>
            <p:cNvPr id="16" name="1-19 line"/>
            <p:cNvCxnSpPr/>
            <p:nvPr/>
          </p:nvCxnSpPr>
          <p:spPr bwMode="auto">
            <a:xfrm flipH="1">
              <a:off x="4230278" y="3474720"/>
              <a:ext cx="11431" cy="281940"/>
            </a:xfrm>
            <a:prstGeom prst="line">
              <a:avLst/>
            </a:prstGeom>
            <a:noFill/>
            <a:ln w="254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31-13 line"/>
            <p:cNvCxnSpPr/>
            <p:nvPr/>
          </p:nvCxnSpPr>
          <p:spPr bwMode="auto">
            <a:xfrm>
              <a:off x="4148999" y="3630930"/>
              <a:ext cx="185420" cy="83820"/>
            </a:xfrm>
            <a:prstGeom prst="line">
              <a:avLst/>
            </a:prstGeom>
            <a:noFill/>
            <a:ln w="254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 name="Red line"/>
          <p:cNvCxnSpPr/>
          <p:nvPr/>
        </p:nvCxnSpPr>
        <p:spPr bwMode="auto">
          <a:xfrm>
            <a:off x="4084904" y="3688080"/>
            <a:ext cx="366876" cy="162600"/>
          </a:xfrm>
          <a:prstGeom prst="line">
            <a:avLst/>
          </a:prstGeom>
          <a:noFill/>
          <a:ln w="38100" cap="flat" cmpd="sng" algn="ctr">
            <a:solidFill>
              <a:srgbClr val="FF0000"/>
            </a:solidFill>
            <a:prstDash val="solid"/>
            <a:round/>
            <a:headEnd type="none" w="med" len="med"/>
            <a:tailEnd type="diamond"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d X"/>
          <p:cNvSpPr txBox="1"/>
          <p:nvPr/>
        </p:nvSpPr>
        <p:spPr>
          <a:xfrm>
            <a:off x="4258699" y="3582914"/>
            <a:ext cx="386161" cy="523220"/>
          </a:xfrm>
          <a:prstGeom prst="rect">
            <a:avLst/>
          </a:prstGeom>
          <a:noFill/>
        </p:spPr>
        <p:txBody>
          <a:bodyPr wrap="square" rtlCol="0">
            <a:spAutoFit/>
          </a:bodyPr>
          <a:lstStyle/>
          <a:p>
            <a:r>
              <a:rPr lang="en-US" sz="2800" b="1" dirty="0">
                <a:solidFill>
                  <a:srgbClr val="FF0000"/>
                </a:solidFill>
              </a:rPr>
              <a:t>X</a:t>
            </a:r>
          </a:p>
        </p:txBody>
      </p:sp>
      <p:sp>
        <p:nvSpPr>
          <p:cNvPr id="25" name="DYO TextBox"/>
          <p:cNvSpPr txBox="1"/>
          <p:nvPr/>
        </p:nvSpPr>
        <p:spPr>
          <a:xfrm>
            <a:off x="4189091" y="1213226"/>
            <a:ext cx="591492" cy="503984"/>
          </a:xfrm>
          <a:prstGeom prst="rect">
            <a:avLst/>
          </a:prstGeom>
          <a:noFill/>
        </p:spPr>
        <p:txBody>
          <a:bodyPr wrap="square" lIns="0" rIns="0" rtlCol="0">
            <a:spAutoFit/>
          </a:bodyPr>
          <a:lstStyle/>
          <a:p>
            <a:pPr algn="ctr">
              <a:lnSpc>
                <a:spcPts val="1600"/>
              </a:lnSpc>
            </a:pPr>
            <a:r>
              <a:rPr lang="en-US" sz="1400" b="1" dirty="0">
                <a:solidFill>
                  <a:srgbClr val="002060"/>
                </a:solidFill>
              </a:rPr>
              <a:t>DYO</a:t>
            </a:r>
          </a:p>
          <a:p>
            <a:pPr algn="ctr">
              <a:lnSpc>
                <a:spcPts val="1600"/>
              </a:lnSpc>
            </a:pPr>
            <a:r>
              <a:rPr lang="en-US" sz="1400" b="1" dirty="0">
                <a:solidFill>
                  <a:srgbClr val="002060"/>
                </a:solidFill>
              </a:rPr>
              <a:t>NDB</a:t>
            </a:r>
          </a:p>
        </p:txBody>
      </p:sp>
      <p:sp>
        <p:nvSpPr>
          <p:cNvPr id="27" name="Rwy 1 line"/>
          <p:cNvSpPr/>
          <p:nvPr/>
        </p:nvSpPr>
        <p:spPr bwMode="auto">
          <a:xfrm>
            <a:off x="3180784" y="1032095"/>
            <a:ext cx="1026418" cy="2417275"/>
          </a:xfrm>
          <a:custGeom>
            <a:avLst/>
            <a:gdLst>
              <a:gd name="connsiteX0" fmla="*/ 802741 w 1012524"/>
              <a:gd name="connsiteY0" fmla="*/ 2417275 h 2417275"/>
              <a:gd name="connsiteX1" fmla="*/ 959667 w 1012524"/>
              <a:gd name="connsiteY1" fmla="*/ 407406 h 2417275"/>
              <a:gd name="connsiteX2" fmla="*/ 0 w 1012524"/>
              <a:gd name="connsiteY2" fmla="*/ 0 h 2417275"/>
              <a:gd name="connsiteX3" fmla="*/ 0 w 1012524"/>
              <a:gd name="connsiteY3" fmla="*/ 0 h 2417275"/>
              <a:gd name="connsiteX0" fmla="*/ 802741 w 1026418"/>
              <a:gd name="connsiteY0" fmla="*/ 2417275 h 2417275"/>
              <a:gd name="connsiteX1" fmla="*/ 959667 w 1026418"/>
              <a:gd name="connsiteY1" fmla="*/ 407406 h 2417275"/>
              <a:gd name="connsiteX2" fmla="*/ 0 w 1026418"/>
              <a:gd name="connsiteY2" fmla="*/ 0 h 2417275"/>
              <a:gd name="connsiteX3" fmla="*/ 0 w 1026418"/>
              <a:gd name="connsiteY3" fmla="*/ 0 h 2417275"/>
            </a:gdLst>
            <a:ahLst/>
            <a:cxnLst>
              <a:cxn ang="0">
                <a:pos x="connsiteX0" y="connsiteY0"/>
              </a:cxn>
              <a:cxn ang="0">
                <a:pos x="connsiteX1" y="connsiteY1"/>
              </a:cxn>
              <a:cxn ang="0">
                <a:pos x="connsiteX2" y="connsiteY2"/>
              </a:cxn>
              <a:cxn ang="0">
                <a:pos x="connsiteX3" y="connsiteY3"/>
              </a:cxn>
            </a:cxnLst>
            <a:rect l="l" t="t" r="r" b="b"/>
            <a:pathLst>
              <a:path w="1026418" h="2417275">
                <a:moveTo>
                  <a:pt x="802741" y="2417275"/>
                </a:moveTo>
                <a:cubicBezTo>
                  <a:pt x="948099" y="1613780"/>
                  <a:pt x="1125302" y="500936"/>
                  <a:pt x="959667" y="407406"/>
                </a:cubicBezTo>
                <a:cubicBezTo>
                  <a:pt x="794032" y="313876"/>
                  <a:pt x="0" y="0"/>
                  <a:pt x="0" y="0"/>
                </a:cubicBezTo>
                <a:lnTo>
                  <a:pt x="0" y="0"/>
                </a:lnTo>
              </a:path>
            </a:pathLst>
          </a:custGeom>
          <a:noFill/>
          <a:ln w="38100" cap="flat" cmpd="sng" algn="ctr">
            <a:solidFill>
              <a:srgbClr val="FFC000"/>
            </a:solidFill>
            <a:prstDash val="solid"/>
            <a:round/>
            <a:headEnd type="none" w="med" len="med"/>
            <a:tailEnd type="arrow" w="med" len="med"/>
          </a:ln>
          <a:effectLst/>
        </p:spPr>
        <p:txBody>
          <a:bodyPr rtlCol="0" anchor="ctr"/>
          <a:lstStyle/>
          <a:p>
            <a:pPr algn="ctr"/>
            <a:endParaRPr lang="en-US" dirty="0"/>
          </a:p>
        </p:txBody>
      </p:sp>
      <p:sp>
        <p:nvSpPr>
          <p:cNvPr id="29" name="Rwy 19 line"/>
          <p:cNvSpPr/>
          <p:nvPr/>
        </p:nvSpPr>
        <p:spPr bwMode="auto">
          <a:xfrm>
            <a:off x="3216323" y="1033484"/>
            <a:ext cx="947223" cy="2847090"/>
          </a:xfrm>
          <a:custGeom>
            <a:avLst/>
            <a:gdLst>
              <a:gd name="connsiteX0" fmla="*/ 764275 w 940815"/>
              <a:gd name="connsiteY0" fmla="*/ 2676439 h 3102385"/>
              <a:gd name="connsiteX1" fmla="*/ 755177 w 940815"/>
              <a:gd name="connsiteY1" fmla="*/ 2940296 h 3102385"/>
              <a:gd name="connsiteX2" fmla="*/ 614150 w 940815"/>
              <a:gd name="connsiteY2" fmla="*/ 2894803 h 3102385"/>
              <a:gd name="connsiteX3" fmla="*/ 923499 w 940815"/>
              <a:gd name="connsiteY3" fmla="*/ 433657 h 3102385"/>
              <a:gd name="connsiteX4" fmla="*/ 0 w 940815"/>
              <a:gd name="connsiteY4" fmla="*/ 1478 h 3102385"/>
              <a:gd name="connsiteX5" fmla="*/ 0 w 940815"/>
              <a:gd name="connsiteY5" fmla="*/ 1478 h 3102385"/>
              <a:gd name="connsiteX0" fmla="*/ 764275 w 939350"/>
              <a:gd name="connsiteY0" fmla="*/ 2675381 h 3022479"/>
              <a:gd name="connsiteX1" fmla="*/ 755177 w 939350"/>
              <a:gd name="connsiteY1" fmla="*/ 2939238 h 3022479"/>
              <a:gd name="connsiteX2" fmla="*/ 595953 w 939350"/>
              <a:gd name="connsiteY2" fmla="*/ 2777247 h 3022479"/>
              <a:gd name="connsiteX3" fmla="*/ 923499 w 939350"/>
              <a:gd name="connsiteY3" fmla="*/ 432599 h 3022479"/>
              <a:gd name="connsiteX4" fmla="*/ 0 w 939350"/>
              <a:gd name="connsiteY4" fmla="*/ 420 h 3022479"/>
              <a:gd name="connsiteX5" fmla="*/ 0 w 939350"/>
              <a:gd name="connsiteY5" fmla="*/ 420 h 3022479"/>
              <a:gd name="connsiteX0" fmla="*/ 764275 w 939350"/>
              <a:gd name="connsiteY0" fmla="*/ 2675380 h 3022478"/>
              <a:gd name="connsiteX1" fmla="*/ 755177 w 939350"/>
              <a:gd name="connsiteY1" fmla="*/ 2939238 h 3022478"/>
              <a:gd name="connsiteX2" fmla="*/ 595953 w 939350"/>
              <a:gd name="connsiteY2" fmla="*/ 2777246 h 3022478"/>
              <a:gd name="connsiteX3" fmla="*/ 923499 w 939350"/>
              <a:gd name="connsiteY3" fmla="*/ 432598 h 3022478"/>
              <a:gd name="connsiteX4" fmla="*/ 0 w 939350"/>
              <a:gd name="connsiteY4" fmla="*/ 419 h 3022478"/>
              <a:gd name="connsiteX5" fmla="*/ 0 w 939350"/>
              <a:gd name="connsiteY5" fmla="*/ 419 h 3022478"/>
              <a:gd name="connsiteX0" fmla="*/ 764275 w 940069"/>
              <a:gd name="connsiteY0" fmla="*/ 2674962 h 2939885"/>
              <a:gd name="connsiteX1" fmla="*/ 755177 w 940069"/>
              <a:gd name="connsiteY1" fmla="*/ 2938820 h 2939885"/>
              <a:gd name="connsiteX2" fmla="*/ 605051 w 940069"/>
              <a:gd name="connsiteY2" fmla="*/ 2602081 h 2939885"/>
              <a:gd name="connsiteX3" fmla="*/ 923499 w 940069"/>
              <a:gd name="connsiteY3" fmla="*/ 432180 h 2939885"/>
              <a:gd name="connsiteX4" fmla="*/ 0 w 940069"/>
              <a:gd name="connsiteY4" fmla="*/ 1 h 2939885"/>
              <a:gd name="connsiteX5" fmla="*/ 0 w 940069"/>
              <a:gd name="connsiteY5" fmla="*/ 1 h 2939885"/>
              <a:gd name="connsiteX0" fmla="*/ 764275 w 940069"/>
              <a:gd name="connsiteY0" fmla="*/ 2674962 h 2941984"/>
              <a:gd name="connsiteX1" fmla="*/ 755177 w 940069"/>
              <a:gd name="connsiteY1" fmla="*/ 2938820 h 2941984"/>
              <a:gd name="connsiteX2" fmla="*/ 605051 w 940069"/>
              <a:gd name="connsiteY2" fmla="*/ 2602081 h 2941984"/>
              <a:gd name="connsiteX3" fmla="*/ 923499 w 940069"/>
              <a:gd name="connsiteY3" fmla="*/ 432180 h 2941984"/>
              <a:gd name="connsiteX4" fmla="*/ 0 w 940069"/>
              <a:gd name="connsiteY4" fmla="*/ 1 h 2941984"/>
              <a:gd name="connsiteX5" fmla="*/ 0 w 940069"/>
              <a:gd name="connsiteY5" fmla="*/ 1 h 2941984"/>
              <a:gd name="connsiteX0" fmla="*/ 764275 w 940069"/>
              <a:gd name="connsiteY0" fmla="*/ 2674962 h 2941529"/>
              <a:gd name="connsiteX1" fmla="*/ 755177 w 940069"/>
              <a:gd name="connsiteY1" fmla="*/ 2938820 h 2941529"/>
              <a:gd name="connsiteX2" fmla="*/ 605051 w 940069"/>
              <a:gd name="connsiteY2" fmla="*/ 2602081 h 2941529"/>
              <a:gd name="connsiteX3" fmla="*/ 923499 w 940069"/>
              <a:gd name="connsiteY3" fmla="*/ 432180 h 2941529"/>
              <a:gd name="connsiteX4" fmla="*/ 0 w 940069"/>
              <a:gd name="connsiteY4" fmla="*/ 1 h 2941529"/>
              <a:gd name="connsiteX5" fmla="*/ 0 w 940069"/>
              <a:gd name="connsiteY5" fmla="*/ 1 h 2941529"/>
              <a:gd name="connsiteX0" fmla="*/ 764275 w 940333"/>
              <a:gd name="connsiteY0" fmla="*/ 2674962 h 2951112"/>
              <a:gd name="connsiteX1" fmla="*/ 709684 w 940333"/>
              <a:gd name="connsiteY1" fmla="*/ 2948529 h 2951112"/>
              <a:gd name="connsiteX2" fmla="*/ 605051 w 940333"/>
              <a:gd name="connsiteY2" fmla="*/ 2602081 h 2951112"/>
              <a:gd name="connsiteX3" fmla="*/ 923499 w 940333"/>
              <a:gd name="connsiteY3" fmla="*/ 432180 h 2951112"/>
              <a:gd name="connsiteX4" fmla="*/ 0 w 940333"/>
              <a:gd name="connsiteY4" fmla="*/ 1 h 2951112"/>
              <a:gd name="connsiteX5" fmla="*/ 0 w 940333"/>
              <a:gd name="connsiteY5" fmla="*/ 1 h 2951112"/>
              <a:gd name="connsiteX0" fmla="*/ 764275 w 946808"/>
              <a:gd name="connsiteY0" fmla="*/ 2674961 h 2951111"/>
              <a:gd name="connsiteX1" fmla="*/ 709684 w 946808"/>
              <a:gd name="connsiteY1" fmla="*/ 2948528 h 2951111"/>
              <a:gd name="connsiteX2" fmla="*/ 605051 w 946808"/>
              <a:gd name="connsiteY2" fmla="*/ 2602080 h 2951111"/>
              <a:gd name="connsiteX3" fmla="*/ 923499 w 946808"/>
              <a:gd name="connsiteY3" fmla="*/ 432179 h 2951111"/>
              <a:gd name="connsiteX4" fmla="*/ 0 w 946808"/>
              <a:gd name="connsiteY4" fmla="*/ 0 h 2951111"/>
              <a:gd name="connsiteX5" fmla="*/ 0 w 946808"/>
              <a:gd name="connsiteY5" fmla="*/ 0 h 2951111"/>
              <a:gd name="connsiteX0" fmla="*/ 755177 w 946808"/>
              <a:gd name="connsiteY0" fmla="*/ 2898249 h 2985317"/>
              <a:gd name="connsiteX1" fmla="*/ 709684 w 946808"/>
              <a:gd name="connsiteY1" fmla="*/ 2948528 h 2985317"/>
              <a:gd name="connsiteX2" fmla="*/ 605051 w 946808"/>
              <a:gd name="connsiteY2" fmla="*/ 2602080 h 2985317"/>
              <a:gd name="connsiteX3" fmla="*/ 923499 w 946808"/>
              <a:gd name="connsiteY3" fmla="*/ 432179 h 2985317"/>
              <a:gd name="connsiteX4" fmla="*/ 0 w 946808"/>
              <a:gd name="connsiteY4" fmla="*/ 0 h 2985317"/>
              <a:gd name="connsiteX5" fmla="*/ 0 w 946808"/>
              <a:gd name="connsiteY5" fmla="*/ 0 h 2985317"/>
              <a:gd name="connsiteX0" fmla="*/ 755177 w 947188"/>
              <a:gd name="connsiteY0" fmla="*/ 2898249 h 2977295"/>
              <a:gd name="connsiteX1" fmla="*/ 659642 w 947188"/>
              <a:gd name="connsiteY1" fmla="*/ 2933965 h 2977295"/>
              <a:gd name="connsiteX2" fmla="*/ 605051 w 947188"/>
              <a:gd name="connsiteY2" fmla="*/ 2602080 h 2977295"/>
              <a:gd name="connsiteX3" fmla="*/ 923499 w 947188"/>
              <a:gd name="connsiteY3" fmla="*/ 432179 h 2977295"/>
              <a:gd name="connsiteX4" fmla="*/ 0 w 947188"/>
              <a:gd name="connsiteY4" fmla="*/ 0 h 2977295"/>
              <a:gd name="connsiteX5" fmla="*/ 0 w 947188"/>
              <a:gd name="connsiteY5" fmla="*/ 0 h 2977295"/>
              <a:gd name="connsiteX0" fmla="*/ 755177 w 947188"/>
              <a:gd name="connsiteY0" fmla="*/ 2898249 h 2970083"/>
              <a:gd name="connsiteX1" fmla="*/ 659642 w 947188"/>
              <a:gd name="connsiteY1" fmla="*/ 2933965 h 2970083"/>
              <a:gd name="connsiteX2" fmla="*/ 605051 w 947188"/>
              <a:gd name="connsiteY2" fmla="*/ 2602080 h 2970083"/>
              <a:gd name="connsiteX3" fmla="*/ 923499 w 947188"/>
              <a:gd name="connsiteY3" fmla="*/ 432179 h 2970083"/>
              <a:gd name="connsiteX4" fmla="*/ 0 w 947188"/>
              <a:gd name="connsiteY4" fmla="*/ 0 h 2970083"/>
              <a:gd name="connsiteX5" fmla="*/ 0 w 947188"/>
              <a:gd name="connsiteY5" fmla="*/ 0 h 2970083"/>
              <a:gd name="connsiteX0" fmla="*/ 755177 w 947188"/>
              <a:gd name="connsiteY0" fmla="*/ 2898249 h 2977295"/>
              <a:gd name="connsiteX1" fmla="*/ 659642 w 947188"/>
              <a:gd name="connsiteY1" fmla="*/ 2933965 h 2977295"/>
              <a:gd name="connsiteX2" fmla="*/ 605051 w 947188"/>
              <a:gd name="connsiteY2" fmla="*/ 2602080 h 2977295"/>
              <a:gd name="connsiteX3" fmla="*/ 923499 w 947188"/>
              <a:gd name="connsiteY3" fmla="*/ 432179 h 2977295"/>
              <a:gd name="connsiteX4" fmla="*/ 0 w 947188"/>
              <a:gd name="connsiteY4" fmla="*/ 0 h 2977295"/>
              <a:gd name="connsiteX5" fmla="*/ 0 w 947188"/>
              <a:gd name="connsiteY5" fmla="*/ 0 h 2977295"/>
              <a:gd name="connsiteX0" fmla="*/ 755177 w 947223"/>
              <a:gd name="connsiteY0" fmla="*/ 2898249 h 3047302"/>
              <a:gd name="connsiteX1" fmla="*/ 655093 w 947223"/>
              <a:gd name="connsiteY1" fmla="*/ 3031047 h 3047302"/>
              <a:gd name="connsiteX2" fmla="*/ 605051 w 947223"/>
              <a:gd name="connsiteY2" fmla="*/ 2602080 h 3047302"/>
              <a:gd name="connsiteX3" fmla="*/ 923499 w 947223"/>
              <a:gd name="connsiteY3" fmla="*/ 432179 h 3047302"/>
              <a:gd name="connsiteX4" fmla="*/ 0 w 947223"/>
              <a:gd name="connsiteY4" fmla="*/ 0 h 3047302"/>
              <a:gd name="connsiteX5" fmla="*/ 0 w 947223"/>
              <a:gd name="connsiteY5" fmla="*/ 0 h 3047302"/>
              <a:gd name="connsiteX0" fmla="*/ 755177 w 947223"/>
              <a:gd name="connsiteY0" fmla="*/ 2898249 h 3037863"/>
              <a:gd name="connsiteX1" fmla="*/ 655093 w 947223"/>
              <a:gd name="connsiteY1" fmla="*/ 3031047 h 3037863"/>
              <a:gd name="connsiteX2" fmla="*/ 605051 w 947223"/>
              <a:gd name="connsiteY2" fmla="*/ 2602080 h 3037863"/>
              <a:gd name="connsiteX3" fmla="*/ 923499 w 947223"/>
              <a:gd name="connsiteY3" fmla="*/ 432179 h 3037863"/>
              <a:gd name="connsiteX4" fmla="*/ 0 w 947223"/>
              <a:gd name="connsiteY4" fmla="*/ 0 h 3037863"/>
              <a:gd name="connsiteX5" fmla="*/ 0 w 947223"/>
              <a:gd name="connsiteY5" fmla="*/ 0 h 303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223" h="3037863">
                <a:moveTo>
                  <a:pt x="755177" y="2898249"/>
                </a:moveTo>
                <a:cubicBezTo>
                  <a:pt x="763138" y="3011980"/>
                  <a:pt x="698311" y="3056137"/>
                  <a:pt x="655093" y="3031047"/>
                </a:cubicBezTo>
                <a:cubicBezTo>
                  <a:pt x="611875" y="3005957"/>
                  <a:pt x="560317" y="3035225"/>
                  <a:pt x="605051" y="2602080"/>
                </a:cubicBezTo>
                <a:cubicBezTo>
                  <a:pt x="649785" y="2168935"/>
                  <a:pt x="1047087" y="526073"/>
                  <a:pt x="923499" y="432179"/>
                </a:cubicBezTo>
                <a:cubicBezTo>
                  <a:pt x="799911" y="338285"/>
                  <a:pt x="0" y="0"/>
                  <a:pt x="0" y="0"/>
                </a:cubicBezTo>
                <a:lnTo>
                  <a:pt x="0" y="0"/>
                </a:lnTo>
              </a:path>
            </a:pathLst>
          </a:custGeom>
          <a:noFill/>
          <a:ln w="38100" cap="flat" cmpd="sng" algn="ctr">
            <a:solidFill>
              <a:srgbClr val="FFC000"/>
            </a:solidFill>
            <a:prstDash val="solid"/>
            <a:round/>
            <a:headEnd type="none" w="med" len="med"/>
            <a:tailEnd type="arrow" w="med" len="med"/>
          </a:ln>
          <a:effectLst/>
        </p:spPr>
        <p:txBody>
          <a:bodyPr rtlCol="0" anchor="ctr"/>
          <a:lstStyle/>
          <a:p>
            <a:pPr algn="ctr"/>
            <a:endParaRPr lang="en-US" dirty="0"/>
          </a:p>
        </p:txBody>
      </p:sp>
      <p:sp>
        <p:nvSpPr>
          <p:cNvPr id="30" name="Rwy 31 line"/>
          <p:cNvSpPr/>
          <p:nvPr/>
        </p:nvSpPr>
        <p:spPr bwMode="auto">
          <a:xfrm>
            <a:off x="3211773" y="1046328"/>
            <a:ext cx="950362" cy="2552132"/>
          </a:xfrm>
          <a:custGeom>
            <a:avLst/>
            <a:gdLst>
              <a:gd name="connsiteX0" fmla="*/ 700585 w 947326"/>
              <a:gd name="connsiteY0" fmla="*/ 2552153 h 2672993"/>
              <a:gd name="connsiteX1" fmla="*/ 509517 w 947326"/>
              <a:gd name="connsiteY1" fmla="*/ 2433872 h 2672993"/>
              <a:gd name="connsiteX2" fmla="*/ 937146 w 947326"/>
              <a:gd name="connsiteY2" fmla="*/ 395806 h 2672993"/>
              <a:gd name="connsiteX3" fmla="*/ 0 w 947326"/>
              <a:gd name="connsiteY3" fmla="*/ 21 h 2672993"/>
              <a:gd name="connsiteX4" fmla="*/ 0 w 947326"/>
              <a:gd name="connsiteY4" fmla="*/ 21 h 2672993"/>
              <a:gd name="connsiteX0" fmla="*/ 700585 w 946846"/>
              <a:gd name="connsiteY0" fmla="*/ 2552132 h 2615990"/>
              <a:gd name="connsiteX1" fmla="*/ 500418 w 946846"/>
              <a:gd name="connsiteY1" fmla="*/ 2283726 h 2615990"/>
              <a:gd name="connsiteX2" fmla="*/ 937146 w 946846"/>
              <a:gd name="connsiteY2" fmla="*/ 395785 h 2615990"/>
              <a:gd name="connsiteX3" fmla="*/ 0 w 946846"/>
              <a:gd name="connsiteY3" fmla="*/ 0 h 2615990"/>
              <a:gd name="connsiteX4" fmla="*/ 0 w 946846"/>
              <a:gd name="connsiteY4" fmla="*/ 0 h 2615990"/>
              <a:gd name="connsiteX0" fmla="*/ 700585 w 946538"/>
              <a:gd name="connsiteY0" fmla="*/ 2552132 h 2596238"/>
              <a:gd name="connsiteX1" fmla="*/ 500418 w 946538"/>
              <a:gd name="connsiteY1" fmla="*/ 2283726 h 2596238"/>
              <a:gd name="connsiteX2" fmla="*/ 937146 w 946538"/>
              <a:gd name="connsiteY2" fmla="*/ 395785 h 2596238"/>
              <a:gd name="connsiteX3" fmla="*/ 0 w 946538"/>
              <a:gd name="connsiteY3" fmla="*/ 0 h 2596238"/>
              <a:gd name="connsiteX4" fmla="*/ 0 w 946538"/>
              <a:gd name="connsiteY4" fmla="*/ 0 h 2596238"/>
              <a:gd name="connsiteX0" fmla="*/ 700585 w 947477"/>
              <a:gd name="connsiteY0" fmla="*/ 2552132 h 2580391"/>
              <a:gd name="connsiteX1" fmla="*/ 518615 w 947477"/>
              <a:gd name="connsiteY1" fmla="*/ 2133601 h 2580391"/>
              <a:gd name="connsiteX2" fmla="*/ 937146 w 947477"/>
              <a:gd name="connsiteY2" fmla="*/ 395785 h 2580391"/>
              <a:gd name="connsiteX3" fmla="*/ 0 w 947477"/>
              <a:gd name="connsiteY3" fmla="*/ 0 h 2580391"/>
              <a:gd name="connsiteX4" fmla="*/ 0 w 947477"/>
              <a:gd name="connsiteY4" fmla="*/ 0 h 2580391"/>
              <a:gd name="connsiteX0" fmla="*/ 700585 w 947477"/>
              <a:gd name="connsiteY0" fmla="*/ 2552132 h 2552132"/>
              <a:gd name="connsiteX1" fmla="*/ 518615 w 947477"/>
              <a:gd name="connsiteY1" fmla="*/ 2133601 h 2552132"/>
              <a:gd name="connsiteX2" fmla="*/ 937146 w 947477"/>
              <a:gd name="connsiteY2" fmla="*/ 395785 h 2552132"/>
              <a:gd name="connsiteX3" fmla="*/ 0 w 947477"/>
              <a:gd name="connsiteY3" fmla="*/ 0 h 2552132"/>
              <a:gd name="connsiteX4" fmla="*/ 0 w 947477"/>
              <a:gd name="connsiteY4" fmla="*/ 0 h 2552132"/>
              <a:gd name="connsiteX0" fmla="*/ 700585 w 946538"/>
              <a:gd name="connsiteY0" fmla="*/ 2552132 h 2552132"/>
              <a:gd name="connsiteX1" fmla="*/ 500418 w 946538"/>
              <a:gd name="connsiteY1" fmla="*/ 2197290 h 2552132"/>
              <a:gd name="connsiteX2" fmla="*/ 937146 w 946538"/>
              <a:gd name="connsiteY2" fmla="*/ 395785 h 2552132"/>
              <a:gd name="connsiteX3" fmla="*/ 0 w 946538"/>
              <a:gd name="connsiteY3" fmla="*/ 0 h 2552132"/>
              <a:gd name="connsiteX4" fmla="*/ 0 w 946538"/>
              <a:gd name="connsiteY4" fmla="*/ 0 h 2552132"/>
              <a:gd name="connsiteX0" fmla="*/ 700585 w 947347"/>
              <a:gd name="connsiteY0" fmla="*/ 2552132 h 2552132"/>
              <a:gd name="connsiteX1" fmla="*/ 500418 w 947347"/>
              <a:gd name="connsiteY1" fmla="*/ 2197290 h 2552132"/>
              <a:gd name="connsiteX2" fmla="*/ 937146 w 947347"/>
              <a:gd name="connsiteY2" fmla="*/ 395785 h 2552132"/>
              <a:gd name="connsiteX3" fmla="*/ 0 w 947347"/>
              <a:gd name="connsiteY3" fmla="*/ 0 h 2552132"/>
              <a:gd name="connsiteX4" fmla="*/ 0 w 947347"/>
              <a:gd name="connsiteY4" fmla="*/ 0 h 2552132"/>
              <a:gd name="connsiteX0" fmla="*/ 700585 w 995257"/>
              <a:gd name="connsiteY0" fmla="*/ 2552132 h 2552132"/>
              <a:gd name="connsiteX1" fmla="*/ 500418 w 995257"/>
              <a:gd name="connsiteY1" fmla="*/ 2197290 h 2552132"/>
              <a:gd name="connsiteX2" fmla="*/ 937146 w 995257"/>
              <a:gd name="connsiteY2" fmla="*/ 395785 h 2552132"/>
              <a:gd name="connsiteX3" fmla="*/ 0 w 995257"/>
              <a:gd name="connsiteY3" fmla="*/ 0 h 2552132"/>
              <a:gd name="connsiteX4" fmla="*/ 0 w 995257"/>
              <a:gd name="connsiteY4" fmla="*/ 0 h 2552132"/>
              <a:gd name="connsiteX0" fmla="*/ 700585 w 950362"/>
              <a:gd name="connsiteY0" fmla="*/ 2552132 h 2552132"/>
              <a:gd name="connsiteX1" fmla="*/ 500418 w 950362"/>
              <a:gd name="connsiteY1" fmla="*/ 2197290 h 2552132"/>
              <a:gd name="connsiteX2" fmla="*/ 937146 w 950362"/>
              <a:gd name="connsiteY2" fmla="*/ 395785 h 2552132"/>
              <a:gd name="connsiteX3" fmla="*/ 0 w 950362"/>
              <a:gd name="connsiteY3" fmla="*/ 0 h 2552132"/>
              <a:gd name="connsiteX4" fmla="*/ 0 w 950362"/>
              <a:gd name="connsiteY4" fmla="*/ 0 h 255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362" h="2552132">
                <a:moveTo>
                  <a:pt x="700585" y="2552132"/>
                </a:moveTo>
                <a:cubicBezTo>
                  <a:pt x="462507" y="2413380"/>
                  <a:pt x="433695" y="2447499"/>
                  <a:pt x="500418" y="2197290"/>
                </a:cubicBezTo>
                <a:cubicBezTo>
                  <a:pt x="567141" y="1947081"/>
                  <a:pt x="1034197" y="470847"/>
                  <a:pt x="937146" y="395785"/>
                </a:cubicBezTo>
                <a:cubicBezTo>
                  <a:pt x="840095" y="320723"/>
                  <a:pt x="0" y="0"/>
                  <a:pt x="0" y="0"/>
                </a:cubicBezTo>
                <a:lnTo>
                  <a:pt x="0" y="0"/>
                </a:lnTo>
              </a:path>
            </a:pathLst>
          </a:custGeom>
          <a:noFill/>
          <a:ln w="38100" cap="flat" cmpd="sng" algn="ctr">
            <a:solidFill>
              <a:srgbClr val="FFC000"/>
            </a:solidFill>
            <a:prstDash val="solid"/>
            <a:round/>
            <a:headEnd type="none" w="med" len="med"/>
            <a:tailEnd type="arrow" w="med" len="med"/>
          </a:ln>
          <a:effectLst/>
        </p:spPr>
        <p:txBody>
          <a:bodyPr rtlCol="0" anchor="ctr"/>
          <a:lstStyle/>
          <a:p>
            <a:pPr algn="ctr"/>
            <a:endParaRPr lang="en-US" dirty="0"/>
          </a:p>
        </p:txBody>
      </p:sp>
      <p:sp>
        <p:nvSpPr>
          <p:cNvPr id="24" name="4-Point Star 23"/>
          <p:cNvSpPr/>
          <p:nvPr/>
        </p:nvSpPr>
        <p:spPr bwMode="auto">
          <a:xfrm>
            <a:off x="4037592" y="1344048"/>
            <a:ext cx="205212" cy="205212"/>
          </a:xfrm>
          <a:prstGeom prst="star4">
            <a:avLst/>
          </a:prstGeom>
          <a:solidFill>
            <a:srgbClr val="FFFF00">
              <a:alpha val="88000"/>
            </a:srgbClr>
          </a:solidFill>
          <a:ln w="9525" cap="flat" cmpd="sng" algn="ctr">
            <a:solidFill>
              <a:schemeClr val="tx1"/>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pic>
        <p:nvPicPr>
          <p:cNvPr id="19" name="Picture 18"/>
          <p:cNvPicPr>
            <a:picLocks noChangeAspect="1"/>
          </p:cNvPicPr>
          <p:nvPr/>
        </p:nvPicPr>
        <p:blipFill>
          <a:blip r:embed="rId6"/>
          <a:stretch>
            <a:fillRect/>
          </a:stretch>
        </p:blipFill>
        <p:spPr>
          <a:xfrm>
            <a:off x="8031463" y="6237879"/>
            <a:ext cx="396274" cy="365792"/>
          </a:xfrm>
          <a:prstGeom prst="rect">
            <a:avLst/>
          </a:prstGeom>
        </p:spPr>
      </p:pic>
      <p:sp>
        <p:nvSpPr>
          <p:cNvPr id="21" name="ODP"/>
          <p:cNvSpPr txBox="1"/>
          <p:nvPr/>
        </p:nvSpPr>
        <p:spPr>
          <a:xfrm>
            <a:off x="4835116" y="137635"/>
            <a:ext cx="4204163" cy="3108543"/>
          </a:xfrm>
          <a:prstGeom prst="rect">
            <a:avLst/>
          </a:prstGeom>
          <a:solidFill>
            <a:schemeClr val="bg1"/>
          </a:solidFill>
          <a:ln w="25400">
            <a:solidFill>
              <a:schemeClr val="tx1"/>
            </a:solidFill>
          </a:ln>
        </p:spPr>
        <p:txBody>
          <a:bodyPr wrap="square" rtlCol="0">
            <a:spAutoFit/>
          </a:bodyPr>
          <a:lstStyle/>
          <a:p>
            <a:r>
              <a:rPr lang="en-US" b="1" dirty="0"/>
              <a:t>RUTLAND, VT</a:t>
            </a:r>
            <a:endParaRPr lang="en-US" dirty="0"/>
          </a:p>
          <a:p>
            <a:r>
              <a:rPr lang="en-US" sz="1600" dirty="0" smtClean="0"/>
              <a:t> SOUTHERN </a:t>
            </a:r>
            <a:r>
              <a:rPr lang="en-US" sz="1600" dirty="0"/>
              <a:t>VERMONT RGNL (RUT)</a:t>
            </a:r>
          </a:p>
          <a:p>
            <a:r>
              <a:rPr lang="en-US" sz="1600" dirty="0" smtClean="0"/>
              <a:t>  TAKEOFF </a:t>
            </a:r>
            <a:r>
              <a:rPr lang="en-US" sz="1600" dirty="0"/>
              <a:t>MINIMUMS AND (OBSTACLE</a:t>
            </a:r>
            <a:r>
              <a:rPr lang="en-US" sz="1600" dirty="0" smtClean="0"/>
              <a:t>)</a:t>
            </a:r>
          </a:p>
          <a:p>
            <a:r>
              <a:rPr lang="en-US" sz="1600" dirty="0" smtClean="0"/>
              <a:t>  DEPARTURE PROCEDURES</a:t>
            </a:r>
          </a:p>
          <a:p>
            <a:r>
              <a:rPr lang="en-US" sz="1600" dirty="0" smtClean="0"/>
              <a:t>  AMDT </a:t>
            </a:r>
            <a:r>
              <a:rPr lang="en-US" sz="1600" dirty="0"/>
              <a:t>4A 07FEB13 (13038) (FAA</a:t>
            </a:r>
            <a:r>
              <a:rPr lang="en-US" sz="1600" dirty="0" smtClean="0"/>
              <a:t>)</a:t>
            </a:r>
          </a:p>
          <a:p>
            <a:r>
              <a:rPr lang="en-US" sz="1600" dirty="0" smtClean="0"/>
              <a:t>   TAKEOFF </a:t>
            </a:r>
            <a:r>
              <a:rPr lang="en-US" sz="1600" dirty="0"/>
              <a:t>MINIMUMS:</a:t>
            </a:r>
          </a:p>
          <a:p>
            <a:r>
              <a:rPr lang="en-US" sz="1400" b="1" dirty="0" smtClean="0"/>
              <a:t>     </a:t>
            </a:r>
            <a:r>
              <a:rPr lang="en-US" sz="1400" b="1" dirty="0" err="1" smtClean="0"/>
              <a:t>Rwy</a:t>
            </a:r>
            <a:r>
              <a:rPr lang="en-US" sz="1400" b="1" dirty="0" smtClean="0"/>
              <a:t> </a:t>
            </a:r>
            <a:r>
              <a:rPr lang="en-US" sz="1400" b="1" dirty="0"/>
              <a:t>1, </a:t>
            </a:r>
            <a:r>
              <a:rPr lang="en-US" sz="1400" dirty="0"/>
              <a:t>std. w/ min. climb of 439’ per NM </a:t>
            </a:r>
            <a:r>
              <a:rPr lang="en-US" sz="1400" dirty="0" smtClean="0"/>
              <a:t>to</a:t>
            </a:r>
          </a:p>
          <a:p>
            <a:r>
              <a:rPr lang="en-US" sz="1400" dirty="0"/>
              <a:t> </a:t>
            </a:r>
            <a:r>
              <a:rPr lang="en-US" sz="1400" dirty="0" smtClean="0"/>
              <a:t>    </a:t>
            </a:r>
            <a:r>
              <a:rPr lang="en-US" sz="1400" dirty="0"/>
              <a:t>3000, or 3600-3 for climb in visual conditions.</a:t>
            </a:r>
          </a:p>
          <a:p>
            <a:r>
              <a:rPr lang="en-US" sz="1400" b="1" dirty="0" smtClean="0"/>
              <a:t>     </a:t>
            </a:r>
            <a:r>
              <a:rPr lang="en-US" sz="1400" b="1" dirty="0" err="1" smtClean="0"/>
              <a:t>Rwy</a:t>
            </a:r>
            <a:r>
              <a:rPr lang="en-US" sz="1400" b="1" dirty="0" smtClean="0"/>
              <a:t> </a:t>
            </a:r>
            <a:r>
              <a:rPr lang="en-US" sz="1400" b="1" dirty="0"/>
              <a:t>13, </a:t>
            </a:r>
            <a:r>
              <a:rPr lang="en-US" sz="1400" dirty="0"/>
              <a:t>NA-obstacles.</a:t>
            </a:r>
          </a:p>
          <a:p>
            <a:r>
              <a:rPr lang="en-US" sz="1400" b="1" dirty="0" smtClean="0"/>
              <a:t>     </a:t>
            </a:r>
            <a:r>
              <a:rPr lang="en-US" sz="1400" b="1" dirty="0" err="1" smtClean="0"/>
              <a:t>Rwy</a:t>
            </a:r>
            <a:r>
              <a:rPr lang="en-US" sz="1400" b="1" dirty="0" smtClean="0"/>
              <a:t> </a:t>
            </a:r>
            <a:r>
              <a:rPr lang="en-US" sz="1400" b="1" dirty="0"/>
              <a:t>19, </a:t>
            </a:r>
            <a:r>
              <a:rPr lang="en-US" sz="1400" dirty="0"/>
              <a:t>std. w/ min. climb of 470’ per NM </a:t>
            </a:r>
            <a:r>
              <a:rPr lang="en-US" sz="1400" dirty="0" smtClean="0"/>
              <a:t>to</a:t>
            </a:r>
          </a:p>
          <a:p>
            <a:r>
              <a:rPr lang="en-US" sz="1400" dirty="0"/>
              <a:t> </a:t>
            </a:r>
            <a:r>
              <a:rPr lang="en-US" sz="1400" dirty="0" smtClean="0"/>
              <a:t>    </a:t>
            </a:r>
            <a:r>
              <a:rPr lang="en-US" sz="1400" dirty="0"/>
              <a:t>3300, or 3600-3 for climb in visual conditions.</a:t>
            </a:r>
          </a:p>
          <a:p>
            <a:r>
              <a:rPr lang="en-US" sz="1400" b="1" dirty="0" smtClean="0"/>
              <a:t>     </a:t>
            </a:r>
            <a:r>
              <a:rPr lang="en-US" sz="1400" b="1" dirty="0" err="1" smtClean="0"/>
              <a:t>Rwy</a:t>
            </a:r>
            <a:r>
              <a:rPr lang="en-US" sz="1400" b="1" dirty="0" smtClean="0"/>
              <a:t> </a:t>
            </a:r>
            <a:r>
              <a:rPr lang="en-US" sz="1400" b="1" dirty="0"/>
              <a:t>31, </a:t>
            </a:r>
            <a:r>
              <a:rPr lang="en-US" sz="1400" dirty="0"/>
              <a:t>std. w/ min. climb of 500’ per NM </a:t>
            </a:r>
            <a:r>
              <a:rPr lang="en-US" sz="1400" dirty="0" smtClean="0"/>
              <a:t>to</a:t>
            </a:r>
          </a:p>
          <a:p>
            <a:r>
              <a:rPr lang="en-US" sz="1400" dirty="0"/>
              <a:t> </a:t>
            </a:r>
            <a:r>
              <a:rPr lang="en-US" sz="1400" dirty="0" smtClean="0"/>
              <a:t>    </a:t>
            </a:r>
            <a:r>
              <a:rPr lang="en-US" sz="1400" dirty="0"/>
              <a:t>4500, or 3600-3 for climb in visual conditions</a:t>
            </a:r>
            <a:r>
              <a:rPr lang="en-US" sz="1400" dirty="0" smtClean="0"/>
              <a:t>.</a:t>
            </a:r>
          </a:p>
        </p:txBody>
      </p:sp>
      <p:sp>
        <p:nvSpPr>
          <p:cNvPr id="3" name="RWY 13 red box"/>
          <p:cNvSpPr/>
          <p:nvPr/>
        </p:nvSpPr>
        <p:spPr bwMode="auto">
          <a:xfrm>
            <a:off x="5122538" y="2105906"/>
            <a:ext cx="1916438" cy="222958"/>
          </a:xfrm>
          <a:prstGeom prst="roundRect">
            <a:avLst/>
          </a:prstGeom>
          <a:noFill/>
          <a:ln w="38100" cap="flat" cmpd="sng" algn="ctr">
            <a:solidFill>
              <a:srgbClr val="FF000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23" name="Rwy 1 DP"/>
          <p:cNvSpPr txBox="1"/>
          <p:nvPr/>
        </p:nvSpPr>
        <p:spPr>
          <a:xfrm>
            <a:off x="4845920" y="3901202"/>
            <a:ext cx="4204163" cy="2062103"/>
          </a:xfrm>
          <a:prstGeom prst="rect">
            <a:avLst/>
          </a:prstGeom>
          <a:solidFill>
            <a:schemeClr val="bg1"/>
          </a:solidFill>
          <a:ln w="25400">
            <a:solidFill>
              <a:schemeClr val="tx1"/>
            </a:solidFill>
          </a:ln>
        </p:spPr>
        <p:txBody>
          <a:bodyPr wrap="square" rtlCol="0">
            <a:spAutoFit/>
          </a:bodyPr>
          <a:lstStyle/>
          <a:p>
            <a:r>
              <a:rPr lang="en-US" sz="1600" dirty="0"/>
              <a:t>DEPARTURE PROCEDURE:</a:t>
            </a:r>
          </a:p>
          <a:p>
            <a:r>
              <a:rPr lang="en-US" sz="1400" b="1" dirty="0" smtClean="0"/>
              <a:t> </a:t>
            </a:r>
            <a:r>
              <a:rPr lang="en-US" sz="1400" b="1" dirty="0" err="1" smtClean="0"/>
              <a:t>Rwy</a:t>
            </a:r>
            <a:r>
              <a:rPr lang="en-US" sz="1400" b="1" dirty="0" smtClean="0"/>
              <a:t> </a:t>
            </a:r>
            <a:r>
              <a:rPr lang="en-US" sz="1400" b="1" dirty="0"/>
              <a:t>1, </a:t>
            </a:r>
            <a:r>
              <a:rPr lang="en-US" sz="1400" dirty="0"/>
              <a:t>climb on 013°course to DYO NDB, </a:t>
            </a:r>
            <a:r>
              <a:rPr lang="en-US" sz="1400" dirty="0" smtClean="0"/>
              <a:t>cross</a:t>
            </a:r>
          </a:p>
          <a:p>
            <a:r>
              <a:rPr lang="en-US" sz="1400" dirty="0" smtClean="0"/>
              <a:t> </a:t>
            </a:r>
            <a:r>
              <a:rPr lang="en-US" sz="1400" dirty="0"/>
              <a:t>DYO NDB at or above 6000, if not at 6000, </a:t>
            </a:r>
            <a:r>
              <a:rPr lang="en-US" sz="1400" dirty="0" smtClean="0"/>
              <a:t>depart</a:t>
            </a:r>
          </a:p>
          <a:p>
            <a:r>
              <a:rPr lang="en-US" sz="1400" dirty="0" smtClean="0"/>
              <a:t> </a:t>
            </a:r>
            <a:r>
              <a:rPr lang="en-US" sz="1400" dirty="0"/>
              <a:t>DYO NDB on bearing 325° to 6000 </a:t>
            </a:r>
            <a:r>
              <a:rPr lang="en-US" sz="1400" dirty="0" smtClean="0"/>
              <a:t>before</a:t>
            </a:r>
          </a:p>
          <a:p>
            <a:r>
              <a:rPr lang="en-US" sz="1400" dirty="0" smtClean="0"/>
              <a:t> </a:t>
            </a:r>
            <a:r>
              <a:rPr lang="en-US" sz="1400" dirty="0"/>
              <a:t>proceeding on course. For climb in </a:t>
            </a:r>
            <a:r>
              <a:rPr lang="en-US" sz="1400" dirty="0" smtClean="0"/>
              <a:t>visual</a:t>
            </a:r>
          </a:p>
          <a:p>
            <a:r>
              <a:rPr lang="en-US" sz="1400" dirty="0" smtClean="0"/>
              <a:t> </a:t>
            </a:r>
            <a:r>
              <a:rPr lang="en-US" sz="1400" dirty="0"/>
              <a:t>condition: cross Rutland-Southern Vermont </a:t>
            </a:r>
            <a:r>
              <a:rPr lang="en-US" sz="1400" dirty="0" smtClean="0"/>
              <a:t>RGNL</a:t>
            </a:r>
          </a:p>
          <a:p>
            <a:r>
              <a:rPr lang="en-US" sz="1400" dirty="0" smtClean="0"/>
              <a:t> </a:t>
            </a:r>
            <a:r>
              <a:rPr lang="en-US" sz="1400" dirty="0"/>
              <a:t>airport at or above 4300 before proceeding </a:t>
            </a:r>
            <a:r>
              <a:rPr lang="en-US" sz="1400" dirty="0" smtClean="0"/>
              <a:t>on</a:t>
            </a:r>
          </a:p>
          <a:p>
            <a:r>
              <a:rPr lang="en-US" sz="1400" dirty="0" smtClean="0"/>
              <a:t> </a:t>
            </a:r>
            <a:r>
              <a:rPr lang="en-US" sz="1400" dirty="0"/>
              <a:t>course. When executing VCOA, notify ATC prior </a:t>
            </a:r>
            <a:r>
              <a:rPr lang="en-US" sz="1400" dirty="0" smtClean="0"/>
              <a:t>to</a:t>
            </a:r>
          </a:p>
          <a:p>
            <a:r>
              <a:rPr lang="en-US" sz="1400" dirty="0" smtClean="0"/>
              <a:t> </a:t>
            </a:r>
            <a:r>
              <a:rPr lang="en-US" sz="1400" dirty="0"/>
              <a:t>departure.</a:t>
            </a:r>
          </a:p>
        </p:txBody>
      </p:sp>
      <p:sp>
        <p:nvSpPr>
          <p:cNvPr id="26" name="Rwy 19 DP"/>
          <p:cNvSpPr txBox="1"/>
          <p:nvPr/>
        </p:nvSpPr>
        <p:spPr>
          <a:xfrm>
            <a:off x="4845920" y="3685758"/>
            <a:ext cx="4204163" cy="2277547"/>
          </a:xfrm>
          <a:prstGeom prst="rect">
            <a:avLst/>
          </a:prstGeom>
          <a:solidFill>
            <a:schemeClr val="bg1"/>
          </a:solidFill>
          <a:ln w="25400">
            <a:solidFill>
              <a:schemeClr val="tx1"/>
            </a:solidFill>
          </a:ln>
        </p:spPr>
        <p:txBody>
          <a:bodyPr wrap="square" rtlCol="0">
            <a:spAutoFit/>
          </a:bodyPr>
          <a:lstStyle/>
          <a:p>
            <a:r>
              <a:rPr lang="en-US" sz="1600" dirty="0"/>
              <a:t>DEPARTURE PROCEDURE:</a:t>
            </a:r>
          </a:p>
          <a:p>
            <a:r>
              <a:rPr lang="en-US" sz="1400" b="1" dirty="0" smtClean="0"/>
              <a:t> </a:t>
            </a:r>
            <a:r>
              <a:rPr lang="en-US" sz="1400" b="1" dirty="0" err="1"/>
              <a:t>Rwy</a:t>
            </a:r>
            <a:r>
              <a:rPr lang="en-US" sz="1400" b="1" dirty="0"/>
              <a:t> 19, </a:t>
            </a:r>
            <a:r>
              <a:rPr lang="en-US" sz="1400" dirty="0"/>
              <a:t>climb heading 194° to 1400, </a:t>
            </a:r>
            <a:r>
              <a:rPr lang="en-US" sz="1400" dirty="0" smtClean="0"/>
              <a:t>then</a:t>
            </a:r>
          </a:p>
          <a:p>
            <a:r>
              <a:rPr lang="en-US" sz="1400" dirty="0" smtClean="0"/>
              <a:t> </a:t>
            </a:r>
            <a:r>
              <a:rPr lang="en-US" sz="1400" dirty="0"/>
              <a:t>climbing right turn on 025° course to DYO NDB</a:t>
            </a:r>
            <a:r>
              <a:rPr lang="en-US" sz="1400" dirty="0" smtClean="0"/>
              <a:t>,</a:t>
            </a:r>
          </a:p>
          <a:p>
            <a:r>
              <a:rPr lang="en-US" sz="1400" dirty="0" smtClean="0"/>
              <a:t> </a:t>
            </a:r>
            <a:r>
              <a:rPr lang="en-US" sz="1400" dirty="0"/>
              <a:t>cross DYO NDB at or above 6000, if not at 6000</a:t>
            </a:r>
            <a:r>
              <a:rPr lang="en-US" sz="1400" dirty="0" smtClean="0"/>
              <a:t>,</a:t>
            </a:r>
          </a:p>
          <a:p>
            <a:r>
              <a:rPr lang="en-US" sz="1400" dirty="0" smtClean="0"/>
              <a:t> </a:t>
            </a:r>
            <a:r>
              <a:rPr lang="en-US" sz="1400" dirty="0"/>
              <a:t>depart DYO NDB on bearing 325° to 6000 </a:t>
            </a:r>
            <a:r>
              <a:rPr lang="en-US" sz="1400" dirty="0" smtClean="0"/>
              <a:t>before</a:t>
            </a:r>
          </a:p>
          <a:p>
            <a:r>
              <a:rPr lang="en-US" sz="1400" dirty="0" smtClean="0"/>
              <a:t> </a:t>
            </a:r>
            <a:r>
              <a:rPr lang="en-US" sz="1400" dirty="0"/>
              <a:t>proceeding on course. For climb in </a:t>
            </a:r>
            <a:r>
              <a:rPr lang="en-US" sz="1400" dirty="0" smtClean="0"/>
              <a:t>visual</a:t>
            </a:r>
          </a:p>
          <a:p>
            <a:r>
              <a:rPr lang="en-US" sz="1400" dirty="0" smtClean="0"/>
              <a:t> </a:t>
            </a:r>
            <a:r>
              <a:rPr lang="en-US" sz="1400" dirty="0"/>
              <a:t>condition: cross Rutland-Southern Vermont </a:t>
            </a:r>
            <a:r>
              <a:rPr lang="en-US" sz="1400" dirty="0" smtClean="0"/>
              <a:t>RGNL</a:t>
            </a:r>
          </a:p>
          <a:p>
            <a:r>
              <a:rPr lang="en-US" sz="1400" dirty="0" smtClean="0"/>
              <a:t> </a:t>
            </a:r>
            <a:r>
              <a:rPr lang="en-US" sz="1400" dirty="0"/>
              <a:t>airport at or above 4300 before proceeding </a:t>
            </a:r>
            <a:r>
              <a:rPr lang="en-US" sz="1400" dirty="0" smtClean="0"/>
              <a:t>on</a:t>
            </a:r>
          </a:p>
          <a:p>
            <a:r>
              <a:rPr lang="en-US" sz="1400" dirty="0" smtClean="0"/>
              <a:t> </a:t>
            </a:r>
            <a:r>
              <a:rPr lang="en-US" sz="1400" dirty="0"/>
              <a:t>course. When executing VCOA, notify ATC prior </a:t>
            </a:r>
            <a:r>
              <a:rPr lang="en-US" sz="1400" dirty="0" smtClean="0"/>
              <a:t>to</a:t>
            </a:r>
          </a:p>
          <a:p>
            <a:r>
              <a:rPr lang="en-US" sz="1400" dirty="0" smtClean="0"/>
              <a:t> </a:t>
            </a:r>
            <a:r>
              <a:rPr lang="en-US" sz="1400" dirty="0"/>
              <a:t>departure.</a:t>
            </a:r>
          </a:p>
        </p:txBody>
      </p:sp>
      <p:sp>
        <p:nvSpPr>
          <p:cNvPr id="28" name="Rwy 31 DP"/>
          <p:cNvSpPr txBox="1"/>
          <p:nvPr/>
        </p:nvSpPr>
        <p:spPr>
          <a:xfrm>
            <a:off x="4845920" y="3685758"/>
            <a:ext cx="4204163" cy="2277547"/>
          </a:xfrm>
          <a:prstGeom prst="rect">
            <a:avLst/>
          </a:prstGeom>
          <a:solidFill>
            <a:schemeClr val="bg1"/>
          </a:solidFill>
          <a:ln w="25400">
            <a:solidFill>
              <a:schemeClr val="tx1"/>
            </a:solidFill>
          </a:ln>
        </p:spPr>
        <p:txBody>
          <a:bodyPr wrap="square" rtlCol="0">
            <a:spAutoFit/>
          </a:bodyPr>
          <a:lstStyle/>
          <a:p>
            <a:r>
              <a:rPr lang="en-US" sz="1600" dirty="0"/>
              <a:t>DEPARTURE PROCEDURE:</a:t>
            </a:r>
          </a:p>
          <a:p>
            <a:r>
              <a:rPr lang="en-US" sz="1400" b="1" dirty="0" smtClean="0"/>
              <a:t> </a:t>
            </a:r>
            <a:r>
              <a:rPr lang="en-US" sz="1400" b="1" dirty="0" err="1"/>
              <a:t>Rwy</a:t>
            </a:r>
            <a:r>
              <a:rPr lang="en-US" sz="1400" b="1" dirty="0"/>
              <a:t> 31, </a:t>
            </a:r>
            <a:r>
              <a:rPr lang="en-US" sz="1400" dirty="0"/>
              <a:t>climb heading 329° to 1600, </a:t>
            </a:r>
            <a:r>
              <a:rPr lang="en-US" sz="1400" dirty="0" smtClean="0"/>
              <a:t>then</a:t>
            </a:r>
          </a:p>
          <a:p>
            <a:r>
              <a:rPr lang="en-US" sz="1400" dirty="0" smtClean="0"/>
              <a:t> </a:t>
            </a:r>
            <a:r>
              <a:rPr lang="en-US" sz="1400" dirty="0"/>
              <a:t>climbing right turn on 025° course to DYO NDB</a:t>
            </a:r>
            <a:r>
              <a:rPr lang="en-US" sz="1400" dirty="0" smtClean="0"/>
              <a:t>,</a:t>
            </a:r>
          </a:p>
          <a:p>
            <a:r>
              <a:rPr lang="en-US" sz="1400" dirty="0" smtClean="0"/>
              <a:t> </a:t>
            </a:r>
            <a:r>
              <a:rPr lang="en-US" sz="1400" dirty="0"/>
              <a:t>cross DYO NDB at or above 6000, if not at 6000</a:t>
            </a:r>
            <a:r>
              <a:rPr lang="en-US" sz="1400" dirty="0" smtClean="0"/>
              <a:t>,</a:t>
            </a:r>
          </a:p>
          <a:p>
            <a:r>
              <a:rPr lang="en-US" sz="1400" dirty="0" smtClean="0"/>
              <a:t> </a:t>
            </a:r>
            <a:r>
              <a:rPr lang="en-US" sz="1400" dirty="0"/>
              <a:t>depart DYO NDB on bearing 325° to 6000 </a:t>
            </a:r>
            <a:r>
              <a:rPr lang="en-US" sz="1400" dirty="0" smtClean="0"/>
              <a:t>before</a:t>
            </a:r>
          </a:p>
          <a:p>
            <a:r>
              <a:rPr lang="en-US" sz="1400" dirty="0" smtClean="0"/>
              <a:t> </a:t>
            </a:r>
            <a:r>
              <a:rPr lang="en-US" sz="1400" dirty="0"/>
              <a:t>proceeding on course. For climb in </a:t>
            </a:r>
            <a:r>
              <a:rPr lang="en-US" sz="1400" dirty="0" smtClean="0"/>
              <a:t>visual</a:t>
            </a:r>
          </a:p>
          <a:p>
            <a:r>
              <a:rPr lang="en-US" sz="1400" dirty="0" smtClean="0"/>
              <a:t> </a:t>
            </a:r>
            <a:r>
              <a:rPr lang="en-US" sz="1400" dirty="0"/>
              <a:t>condition: cross Rutland-Southern Vermont </a:t>
            </a:r>
            <a:r>
              <a:rPr lang="en-US" sz="1400" dirty="0" smtClean="0"/>
              <a:t>RGNL</a:t>
            </a:r>
          </a:p>
          <a:p>
            <a:r>
              <a:rPr lang="en-US" sz="1400" dirty="0" smtClean="0"/>
              <a:t> </a:t>
            </a:r>
            <a:r>
              <a:rPr lang="en-US" sz="1400" dirty="0"/>
              <a:t>airport at or above 4300 before proceeding </a:t>
            </a:r>
            <a:r>
              <a:rPr lang="en-US" sz="1400" dirty="0" smtClean="0"/>
              <a:t>on</a:t>
            </a:r>
          </a:p>
          <a:p>
            <a:r>
              <a:rPr lang="en-US" sz="1400" dirty="0" smtClean="0"/>
              <a:t> </a:t>
            </a:r>
            <a:r>
              <a:rPr lang="en-US" sz="1400" dirty="0"/>
              <a:t>course. When executing VCOA, notify ATC prior </a:t>
            </a:r>
            <a:r>
              <a:rPr lang="en-US" sz="1400" dirty="0" smtClean="0"/>
              <a:t>to</a:t>
            </a:r>
          </a:p>
          <a:p>
            <a:r>
              <a:rPr lang="en-US" sz="1400" dirty="0" smtClean="0"/>
              <a:t> </a:t>
            </a:r>
            <a:r>
              <a:rPr lang="en-US" sz="1400" dirty="0"/>
              <a:t>departure.</a:t>
            </a:r>
          </a:p>
        </p:txBody>
      </p:sp>
    </p:spTree>
    <p:extLst>
      <p:ext uri="{BB962C8B-B14F-4D97-AF65-F5344CB8AC3E}">
        <p14:creationId xmlns:p14="http://schemas.microsoft.com/office/powerpoint/2010/main" val="236418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21"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4)">
                                      <p:cBhvr>
                                        <p:cTn id="10" dur="500"/>
                                        <p:tgtEl>
                                          <p:spTgt spid="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2" nodeType="clickEffect">
                                  <p:stCondLst>
                                    <p:cond delay="0"/>
                                  </p:stCondLst>
                                  <p:childTnLst>
                                    <p:set>
                                      <p:cBhvr>
                                        <p:cTn id="23" dur="1" fill="hold">
                                          <p:stCondLst>
                                            <p:cond delay="0"/>
                                          </p:stCondLst>
                                        </p:cTn>
                                        <p:tgtEl>
                                          <p:spTgt spid="21"/>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par>
                                <p:cTn id="46" presetID="22" presetClass="entr" presetSubtype="4"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500"/>
                                        <p:tgtEl>
                                          <p:spTgt spid="30"/>
                                        </p:tgtEl>
                                      </p:cBhvr>
                                    </p:animEffect>
                                  </p:childTnLst>
                                </p:cTn>
                              </p:par>
                              <p:par>
                                <p:cTn id="49" presetID="1" presetClass="exit" presetSubtype="0" fill="hold"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51" fill="hold" display="0">
                  <p:stCondLst>
                    <p:cond delay="indefinite"/>
                  </p:stCondLst>
                </p:cTn>
                <p:tgtEl>
                  <p:spTgt spid="4"/>
                </p:tgtEl>
              </p:cMediaNode>
            </p:video>
          </p:childTnLst>
        </p:cTn>
      </p:par>
    </p:tnLst>
    <p:bldLst>
      <p:bldP spid="9" grpId="0"/>
      <p:bldP spid="25" grpId="0"/>
      <p:bldP spid="27" grpId="0" animBg="1"/>
      <p:bldP spid="29" grpId="0" animBg="1"/>
      <p:bldP spid="30" grpId="0" animBg="1"/>
      <p:bldP spid="24" grpId="0" animBg="1"/>
      <p:bldP spid="21" grpId="1" animBg="1"/>
      <p:bldP spid="21" grpId="2" animBg="1"/>
      <p:bldP spid="3" grpId="0" animBg="1"/>
      <p:bldP spid="3" grpId="1" animBg="1"/>
      <p:bldP spid="23" grpId="0" animBg="1"/>
      <p:bldP spid="26"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Clearance Structure </a:t>
            </a:r>
          </a:p>
        </p:txBody>
      </p:sp>
      <p:grpSp>
        <p:nvGrpSpPr>
          <p:cNvPr id="3" name="Group 2"/>
          <p:cNvGrpSpPr/>
          <p:nvPr/>
        </p:nvGrpSpPr>
        <p:grpSpPr>
          <a:xfrm>
            <a:off x="2472266" y="2332176"/>
            <a:ext cx="4199468" cy="3292048"/>
            <a:chOff x="509469" y="2540398"/>
            <a:chExt cx="4199468" cy="3292048"/>
          </a:xfrm>
        </p:grpSpPr>
        <p:sp>
          <p:nvSpPr>
            <p:cNvPr id="6" name="Rectangle 5"/>
            <p:cNvSpPr/>
            <p:nvPr/>
          </p:nvSpPr>
          <p:spPr bwMode="auto">
            <a:xfrm>
              <a:off x="509470" y="2540398"/>
              <a:ext cx="4199466" cy="313932"/>
            </a:xfrm>
            <a:prstGeom prst="rect">
              <a:avLst/>
            </a:prstGeom>
            <a:solidFill>
              <a:schemeClr val="bg1"/>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i="0" u="none" strike="noStrike" cap="none" normalizeH="0" baseline="0" dirty="0">
                  <a:ln>
                    <a:noFill/>
                  </a:ln>
                  <a:solidFill>
                    <a:srgbClr val="002060"/>
                  </a:solidFill>
                  <a:effectLst/>
                  <a:latin typeface="Arial" panose="020B0604020202020204" pitchFamily="34" charset="0"/>
                </a:rPr>
                <a:t>Aircraft ID</a:t>
              </a:r>
            </a:p>
          </p:txBody>
        </p:sp>
        <p:sp>
          <p:nvSpPr>
            <p:cNvPr id="7" name="Rectangle 6"/>
            <p:cNvSpPr/>
            <p:nvPr/>
          </p:nvSpPr>
          <p:spPr bwMode="auto">
            <a:xfrm>
              <a:off x="509470" y="2912663"/>
              <a:ext cx="4199466" cy="313932"/>
            </a:xfrm>
            <a:prstGeom prst="rect">
              <a:avLst/>
            </a:prstGeom>
            <a:solidFill>
              <a:schemeClr val="bg1"/>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i="0" u="none" strike="noStrike" cap="none" normalizeH="0" baseline="0" dirty="0">
                  <a:ln>
                    <a:noFill/>
                  </a:ln>
                  <a:solidFill>
                    <a:srgbClr val="002060"/>
                  </a:solidFill>
                  <a:effectLst/>
                  <a:latin typeface="Arial" panose="020B0604020202020204" pitchFamily="34" charset="0"/>
                </a:rPr>
                <a:t>Clearance Limit</a:t>
              </a:r>
            </a:p>
          </p:txBody>
        </p:sp>
        <p:sp>
          <p:nvSpPr>
            <p:cNvPr id="8" name="Rectangle 7"/>
            <p:cNvSpPr/>
            <p:nvPr/>
          </p:nvSpPr>
          <p:spPr bwMode="auto">
            <a:xfrm>
              <a:off x="509469" y="4401720"/>
              <a:ext cx="4199468" cy="313932"/>
            </a:xfrm>
            <a:prstGeom prst="rect">
              <a:avLst/>
            </a:prstGeom>
            <a:solidFill>
              <a:schemeClr val="bg1"/>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algn="ctr" fontAlgn="base">
                <a:spcBef>
                  <a:spcPct val="50000"/>
                </a:spcBef>
                <a:spcAft>
                  <a:spcPct val="0"/>
                </a:spcAft>
              </a:pPr>
              <a:r>
                <a:rPr lang="en-US" dirty="0">
                  <a:solidFill>
                    <a:srgbClr val="002060"/>
                  </a:solidFill>
                  <a:latin typeface="Arial" panose="020B0604020202020204" pitchFamily="34" charset="0"/>
                </a:rPr>
                <a:t>Mach number</a:t>
              </a:r>
              <a:endParaRPr kumimoji="0" lang="en-US" i="0" u="none" strike="noStrike" cap="none" normalizeH="0" baseline="0" dirty="0">
                <a:ln>
                  <a:noFill/>
                </a:ln>
                <a:solidFill>
                  <a:srgbClr val="002060"/>
                </a:solidFill>
                <a:effectLst/>
                <a:latin typeface="Arial" panose="020B0604020202020204" pitchFamily="34" charset="0"/>
              </a:endParaRPr>
            </a:p>
          </p:txBody>
        </p:sp>
        <p:sp>
          <p:nvSpPr>
            <p:cNvPr id="9" name="Rectangle 8"/>
            <p:cNvSpPr/>
            <p:nvPr/>
          </p:nvSpPr>
          <p:spPr bwMode="auto">
            <a:xfrm>
              <a:off x="509470" y="4773985"/>
              <a:ext cx="4199467" cy="313932"/>
            </a:xfrm>
            <a:prstGeom prst="rect">
              <a:avLst/>
            </a:prstGeom>
            <a:solidFill>
              <a:schemeClr val="bg1"/>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algn="ctr" fontAlgn="base">
                <a:spcBef>
                  <a:spcPct val="50000"/>
                </a:spcBef>
                <a:spcAft>
                  <a:spcPct val="0"/>
                </a:spcAft>
              </a:pPr>
              <a:r>
                <a:rPr lang="en-US" dirty="0">
                  <a:solidFill>
                    <a:srgbClr val="002060"/>
                  </a:solidFill>
                  <a:latin typeface="Arial" panose="020B0604020202020204" pitchFamily="34" charset="0"/>
                </a:rPr>
                <a:t>Holding instructions</a:t>
              </a:r>
              <a:endParaRPr kumimoji="0" lang="en-US" i="0" u="none" strike="noStrike" cap="none" normalizeH="0" baseline="0" dirty="0">
                <a:ln>
                  <a:noFill/>
                </a:ln>
                <a:solidFill>
                  <a:srgbClr val="002060"/>
                </a:solidFill>
                <a:effectLst/>
                <a:latin typeface="Arial" panose="020B0604020202020204" pitchFamily="34" charset="0"/>
              </a:endParaRPr>
            </a:p>
          </p:txBody>
        </p:sp>
        <p:sp>
          <p:nvSpPr>
            <p:cNvPr id="10" name="Rectangle 9"/>
            <p:cNvSpPr/>
            <p:nvPr/>
          </p:nvSpPr>
          <p:spPr bwMode="auto">
            <a:xfrm>
              <a:off x="509469" y="4029456"/>
              <a:ext cx="4199467" cy="313932"/>
            </a:xfrm>
            <a:prstGeom prst="rect">
              <a:avLst/>
            </a:prstGeom>
            <a:solidFill>
              <a:schemeClr val="bg1"/>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algn="ctr" fontAlgn="base">
                <a:spcBef>
                  <a:spcPct val="50000"/>
                </a:spcBef>
                <a:spcAft>
                  <a:spcPct val="0"/>
                </a:spcAft>
              </a:pPr>
              <a:r>
                <a:rPr lang="en-US" dirty="0">
                  <a:solidFill>
                    <a:srgbClr val="002060"/>
                  </a:solidFill>
                  <a:latin typeface="Arial" panose="020B0604020202020204" pitchFamily="34" charset="0"/>
                </a:rPr>
                <a:t>Altitude data</a:t>
              </a:r>
              <a:endParaRPr kumimoji="0" lang="en-US" i="0" u="none" strike="noStrike" cap="none" normalizeH="0" baseline="0" dirty="0">
                <a:ln>
                  <a:noFill/>
                </a:ln>
                <a:solidFill>
                  <a:srgbClr val="002060"/>
                </a:solidFill>
                <a:effectLst/>
                <a:latin typeface="Arial" panose="020B0604020202020204" pitchFamily="34" charset="0"/>
              </a:endParaRPr>
            </a:p>
          </p:txBody>
        </p:sp>
        <p:sp>
          <p:nvSpPr>
            <p:cNvPr id="11" name="Rectangle 10"/>
            <p:cNvSpPr/>
            <p:nvPr/>
          </p:nvSpPr>
          <p:spPr bwMode="auto">
            <a:xfrm>
              <a:off x="509470" y="3284927"/>
              <a:ext cx="4199466" cy="313932"/>
            </a:xfrm>
            <a:prstGeom prst="rect">
              <a:avLst/>
            </a:prstGeom>
            <a:solidFill>
              <a:schemeClr val="bg1"/>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algn="ctr" fontAlgn="base">
                <a:spcBef>
                  <a:spcPct val="50000"/>
                </a:spcBef>
                <a:spcAft>
                  <a:spcPct val="0"/>
                </a:spcAft>
              </a:pPr>
              <a:r>
                <a:rPr lang="en-US" dirty="0">
                  <a:solidFill>
                    <a:srgbClr val="002060"/>
                  </a:solidFill>
                  <a:latin typeface="Arial" panose="020B0604020202020204" pitchFamily="34" charset="0"/>
                </a:rPr>
                <a:t>Standard Instrument Departure (SID)</a:t>
              </a:r>
              <a:endParaRPr kumimoji="0" lang="en-US" i="0" u="none" strike="noStrike" cap="none" normalizeH="0" baseline="0" dirty="0">
                <a:ln>
                  <a:noFill/>
                </a:ln>
                <a:solidFill>
                  <a:srgbClr val="002060"/>
                </a:solidFill>
                <a:effectLst/>
                <a:latin typeface="Arial" panose="020B0604020202020204" pitchFamily="34" charset="0"/>
              </a:endParaRPr>
            </a:p>
          </p:txBody>
        </p:sp>
        <p:sp>
          <p:nvSpPr>
            <p:cNvPr id="12" name="Rectangle 11"/>
            <p:cNvSpPr/>
            <p:nvPr/>
          </p:nvSpPr>
          <p:spPr bwMode="auto">
            <a:xfrm>
              <a:off x="509470" y="3657192"/>
              <a:ext cx="4199466" cy="313932"/>
            </a:xfrm>
            <a:prstGeom prst="rect">
              <a:avLst/>
            </a:prstGeom>
            <a:solidFill>
              <a:schemeClr val="bg1"/>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algn="ctr" fontAlgn="base">
                <a:spcBef>
                  <a:spcPct val="50000"/>
                </a:spcBef>
                <a:spcAft>
                  <a:spcPct val="0"/>
                </a:spcAft>
              </a:pPr>
              <a:r>
                <a:rPr lang="en-US" dirty="0">
                  <a:solidFill>
                    <a:srgbClr val="002060"/>
                  </a:solidFill>
                  <a:latin typeface="Arial" panose="020B0604020202020204" pitchFamily="34" charset="0"/>
                </a:rPr>
                <a:t>Route of flight</a:t>
              </a:r>
              <a:endParaRPr kumimoji="0" lang="en-US" i="0" u="none" strike="noStrike" cap="none" normalizeH="0" baseline="0" dirty="0">
                <a:ln>
                  <a:noFill/>
                </a:ln>
                <a:solidFill>
                  <a:srgbClr val="002060"/>
                </a:solidFill>
                <a:effectLst/>
                <a:latin typeface="Arial" panose="020B0604020202020204" pitchFamily="34" charset="0"/>
              </a:endParaRPr>
            </a:p>
          </p:txBody>
        </p:sp>
        <p:sp>
          <p:nvSpPr>
            <p:cNvPr id="13" name="Rectangle 12"/>
            <p:cNvSpPr/>
            <p:nvPr/>
          </p:nvSpPr>
          <p:spPr bwMode="auto">
            <a:xfrm>
              <a:off x="509470" y="5518514"/>
              <a:ext cx="4199467" cy="313932"/>
            </a:xfrm>
            <a:prstGeom prst="rect">
              <a:avLst/>
            </a:prstGeom>
            <a:solidFill>
              <a:schemeClr val="bg1"/>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algn="ctr" fontAlgn="base">
                <a:spcBef>
                  <a:spcPct val="50000"/>
                </a:spcBef>
                <a:spcAft>
                  <a:spcPct val="0"/>
                </a:spcAft>
              </a:pPr>
              <a:r>
                <a:rPr lang="en-US" dirty="0">
                  <a:solidFill>
                    <a:srgbClr val="002060"/>
                  </a:solidFill>
                  <a:latin typeface="Arial" panose="020B0604020202020204" pitchFamily="34" charset="0"/>
                </a:rPr>
                <a:t>Frequency and beacon code information</a:t>
              </a:r>
              <a:endParaRPr kumimoji="0" lang="en-US" i="0" u="none" strike="noStrike" cap="none" normalizeH="0" baseline="0" dirty="0">
                <a:ln>
                  <a:noFill/>
                </a:ln>
                <a:solidFill>
                  <a:srgbClr val="002060"/>
                </a:solidFill>
                <a:effectLst/>
                <a:latin typeface="Arial" panose="020B0604020202020204" pitchFamily="34" charset="0"/>
              </a:endParaRPr>
            </a:p>
          </p:txBody>
        </p:sp>
        <p:sp>
          <p:nvSpPr>
            <p:cNvPr id="14" name="Rectangle 13"/>
            <p:cNvSpPr/>
            <p:nvPr/>
          </p:nvSpPr>
          <p:spPr bwMode="auto">
            <a:xfrm>
              <a:off x="509470" y="5146250"/>
              <a:ext cx="4199467" cy="313932"/>
            </a:xfrm>
            <a:prstGeom prst="rect">
              <a:avLst/>
            </a:prstGeom>
            <a:solidFill>
              <a:schemeClr val="bg1"/>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algn="ctr" fontAlgn="base">
                <a:spcBef>
                  <a:spcPct val="50000"/>
                </a:spcBef>
                <a:spcAft>
                  <a:spcPct val="0"/>
                </a:spcAft>
              </a:pPr>
              <a:r>
                <a:rPr lang="en-US" dirty="0">
                  <a:solidFill>
                    <a:srgbClr val="002060"/>
                  </a:solidFill>
                  <a:latin typeface="Arial" panose="020B0604020202020204" pitchFamily="34" charset="0"/>
                </a:rPr>
                <a:t>Any special instructions</a:t>
              </a:r>
              <a:endParaRPr kumimoji="0" lang="en-US" i="0" u="none" strike="noStrike" cap="none" normalizeH="0" baseline="0" dirty="0">
                <a:ln>
                  <a:noFill/>
                </a:ln>
                <a:solidFill>
                  <a:srgbClr val="002060"/>
                </a:solidFill>
                <a:effectLst/>
                <a:latin typeface="Arial" panose="020B0604020202020204" pitchFamily="34" charset="0"/>
              </a:endParaRPr>
            </a:p>
          </p:txBody>
        </p:sp>
      </p:grpSp>
      <p:sp>
        <p:nvSpPr>
          <p:cNvPr id="15" name="Content Placeholder 2"/>
          <p:cNvSpPr>
            <a:spLocks noGrp="1"/>
          </p:cNvSpPr>
          <p:nvPr>
            <p:ph idx="1"/>
          </p:nvPr>
        </p:nvSpPr>
        <p:spPr>
          <a:xfrm>
            <a:off x="428626" y="1233200"/>
            <a:ext cx="8050213" cy="896014"/>
          </a:xfrm>
        </p:spPr>
        <p:txBody>
          <a:bodyPr/>
          <a:lstStyle/>
          <a:p>
            <a:r>
              <a:rPr lang="en-US" dirty="0"/>
              <a:t>Issue the following clearance items, as appropriate, in the order listed below:</a:t>
            </a:r>
          </a:p>
        </p:txBody>
      </p:sp>
    </p:spTree>
    <p:extLst>
      <p:ext uri="{BB962C8B-B14F-4D97-AF65-F5344CB8AC3E}">
        <p14:creationId xmlns:p14="http://schemas.microsoft.com/office/powerpoint/2010/main" val="27016318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899" y="209734"/>
            <a:ext cx="8472488" cy="609600"/>
          </a:xfrm>
        </p:spPr>
        <p:txBody>
          <a:bodyPr/>
          <a:lstStyle/>
          <a:p>
            <a:r>
              <a:rPr lang="en-US" sz="4000" dirty="0"/>
              <a:t>KRUT ODP Example</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9483" b="24417"/>
          <a:stretch/>
        </p:blipFill>
        <p:spPr>
          <a:xfrm>
            <a:off x="3694366" y="2462213"/>
            <a:ext cx="5357418" cy="3510695"/>
          </a:xfrm>
          <a:prstGeom prst="rect">
            <a:avLst/>
          </a:prstGeom>
          <a:ln w="12700">
            <a:solidFill>
              <a:schemeClr val="tx1"/>
            </a:solidFill>
          </a:ln>
        </p:spPr>
      </p:pic>
      <p:sp>
        <p:nvSpPr>
          <p:cNvPr id="5" name="Content Placeholder 4"/>
          <p:cNvSpPr>
            <a:spLocks noGrp="1"/>
          </p:cNvSpPr>
          <p:nvPr>
            <p:ph idx="1"/>
          </p:nvPr>
        </p:nvSpPr>
        <p:spPr>
          <a:xfrm>
            <a:off x="145216" y="2519464"/>
            <a:ext cx="3463746" cy="3472775"/>
          </a:xfrm>
        </p:spPr>
        <p:txBody>
          <a:bodyPr/>
          <a:lstStyle/>
          <a:p>
            <a:r>
              <a:rPr lang="en-US" dirty="0"/>
              <a:t>Pilot files KRUT </a:t>
            </a:r>
            <a:r>
              <a:rPr lang="en-US" dirty="0" smtClean="0"/>
              <a:t>EBERT…</a:t>
            </a:r>
            <a:endParaRPr lang="en-US" dirty="0"/>
          </a:p>
          <a:p>
            <a:r>
              <a:rPr lang="en-US" dirty="0"/>
              <a:t>You must protect ODP over DYO and 330</a:t>
            </a:r>
            <a:r>
              <a:rPr lang="en-US" dirty="0">
                <a:latin typeface="Times New Roman" panose="02020603050405020304" pitchFamily="18" charset="0"/>
                <a:cs typeface="Times New Roman" panose="02020603050405020304" pitchFamily="18" charset="0"/>
              </a:rPr>
              <a:t>°</a:t>
            </a:r>
            <a:r>
              <a:rPr lang="en-US" dirty="0"/>
              <a:t> until at or above 6,000’</a:t>
            </a:r>
          </a:p>
          <a:p>
            <a:pPr lvl="1"/>
            <a:r>
              <a:rPr lang="en-US" dirty="0"/>
              <a:t>KRUT to DYO 11NM</a:t>
            </a:r>
          </a:p>
        </p:txBody>
      </p:sp>
      <p:sp>
        <p:nvSpPr>
          <p:cNvPr id="7" name="Freeform 6"/>
          <p:cNvSpPr/>
          <p:nvPr/>
        </p:nvSpPr>
        <p:spPr bwMode="auto">
          <a:xfrm rot="21003111">
            <a:off x="4698041" y="3809687"/>
            <a:ext cx="860943" cy="1381948"/>
          </a:xfrm>
          <a:custGeom>
            <a:avLst/>
            <a:gdLst>
              <a:gd name="connsiteX0" fmla="*/ 802741 w 1012524"/>
              <a:gd name="connsiteY0" fmla="*/ 2417275 h 2417275"/>
              <a:gd name="connsiteX1" fmla="*/ 959667 w 1012524"/>
              <a:gd name="connsiteY1" fmla="*/ 407406 h 2417275"/>
              <a:gd name="connsiteX2" fmla="*/ 0 w 1012524"/>
              <a:gd name="connsiteY2" fmla="*/ 0 h 2417275"/>
              <a:gd name="connsiteX3" fmla="*/ 0 w 1012524"/>
              <a:gd name="connsiteY3" fmla="*/ 0 h 2417275"/>
              <a:gd name="connsiteX0" fmla="*/ 802741 w 1026418"/>
              <a:gd name="connsiteY0" fmla="*/ 2417275 h 2417275"/>
              <a:gd name="connsiteX1" fmla="*/ 959667 w 1026418"/>
              <a:gd name="connsiteY1" fmla="*/ 407406 h 2417275"/>
              <a:gd name="connsiteX2" fmla="*/ 0 w 1026418"/>
              <a:gd name="connsiteY2" fmla="*/ 0 h 2417275"/>
              <a:gd name="connsiteX3" fmla="*/ 0 w 1026418"/>
              <a:gd name="connsiteY3" fmla="*/ 0 h 2417275"/>
              <a:gd name="connsiteX0" fmla="*/ 802741 w 1042958"/>
              <a:gd name="connsiteY0" fmla="*/ 2417275 h 2417275"/>
              <a:gd name="connsiteX1" fmla="*/ 980054 w 1042958"/>
              <a:gd name="connsiteY1" fmla="*/ 1363611 h 2417275"/>
              <a:gd name="connsiteX2" fmla="*/ 0 w 1042958"/>
              <a:gd name="connsiteY2" fmla="*/ 0 h 2417275"/>
              <a:gd name="connsiteX3" fmla="*/ 0 w 1042958"/>
              <a:gd name="connsiteY3" fmla="*/ 0 h 2417275"/>
              <a:gd name="connsiteX0" fmla="*/ 915726 w 1155943"/>
              <a:gd name="connsiteY0" fmla="*/ 2554740 h 2554740"/>
              <a:gd name="connsiteX1" fmla="*/ 1093039 w 1155943"/>
              <a:gd name="connsiteY1" fmla="*/ 1501076 h 2554740"/>
              <a:gd name="connsiteX2" fmla="*/ 112985 w 1155943"/>
              <a:gd name="connsiteY2" fmla="*/ 137465 h 2554740"/>
              <a:gd name="connsiteX3" fmla="*/ 0 w 1155943"/>
              <a:gd name="connsiteY3" fmla="*/ 20564 h 2554740"/>
              <a:gd name="connsiteX0" fmla="*/ 915726 w 1133094"/>
              <a:gd name="connsiteY0" fmla="*/ 2534176 h 2534176"/>
              <a:gd name="connsiteX1" fmla="*/ 1093039 w 1133094"/>
              <a:gd name="connsiteY1" fmla="*/ 1480512 h 2534176"/>
              <a:gd name="connsiteX2" fmla="*/ 242736 w 1133094"/>
              <a:gd name="connsiteY2" fmla="*/ 1037679 h 2534176"/>
              <a:gd name="connsiteX3" fmla="*/ 0 w 1133094"/>
              <a:gd name="connsiteY3" fmla="*/ 0 h 2534176"/>
              <a:gd name="connsiteX0" fmla="*/ 672990 w 890358"/>
              <a:gd name="connsiteY0" fmla="*/ 1496497 h 1496497"/>
              <a:gd name="connsiteX1" fmla="*/ 850303 w 890358"/>
              <a:gd name="connsiteY1" fmla="*/ 442833 h 1496497"/>
              <a:gd name="connsiteX2" fmla="*/ 0 w 890358"/>
              <a:gd name="connsiteY2" fmla="*/ 0 h 1496497"/>
              <a:gd name="connsiteX0" fmla="*/ 672990 w 890358"/>
              <a:gd name="connsiteY0" fmla="*/ 1496497 h 1496497"/>
              <a:gd name="connsiteX1" fmla="*/ 850303 w 890358"/>
              <a:gd name="connsiteY1" fmla="*/ 442833 h 1496497"/>
              <a:gd name="connsiteX2" fmla="*/ 0 w 890358"/>
              <a:gd name="connsiteY2" fmla="*/ 0 h 1496497"/>
              <a:gd name="connsiteX0" fmla="*/ 672990 w 932158"/>
              <a:gd name="connsiteY0" fmla="*/ 1496497 h 1496497"/>
              <a:gd name="connsiteX1" fmla="*/ 850303 w 932158"/>
              <a:gd name="connsiteY1" fmla="*/ 442833 h 1496497"/>
              <a:gd name="connsiteX2" fmla="*/ 0 w 932158"/>
              <a:gd name="connsiteY2" fmla="*/ 0 h 1496497"/>
              <a:gd name="connsiteX0" fmla="*/ 672990 w 873081"/>
              <a:gd name="connsiteY0" fmla="*/ 1496497 h 1496497"/>
              <a:gd name="connsiteX1" fmla="*/ 850303 w 873081"/>
              <a:gd name="connsiteY1" fmla="*/ 442833 h 1496497"/>
              <a:gd name="connsiteX2" fmla="*/ 0 w 873081"/>
              <a:gd name="connsiteY2" fmla="*/ 0 h 1496497"/>
              <a:gd name="connsiteX0" fmla="*/ 672990 w 873081"/>
              <a:gd name="connsiteY0" fmla="*/ 1496497 h 1496497"/>
              <a:gd name="connsiteX1" fmla="*/ 850303 w 873081"/>
              <a:gd name="connsiteY1" fmla="*/ 442833 h 1496497"/>
              <a:gd name="connsiteX2" fmla="*/ 0 w 873081"/>
              <a:gd name="connsiteY2" fmla="*/ 0 h 1496497"/>
              <a:gd name="connsiteX0" fmla="*/ 672990 w 856668"/>
              <a:gd name="connsiteY0" fmla="*/ 1496497 h 1496497"/>
              <a:gd name="connsiteX1" fmla="*/ 850303 w 856668"/>
              <a:gd name="connsiteY1" fmla="*/ 442833 h 1496497"/>
              <a:gd name="connsiteX2" fmla="*/ 0 w 856668"/>
              <a:gd name="connsiteY2" fmla="*/ 0 h 1496497"/>
              <a:gd name="connsiteX0" fmla="*/ 672990 w 853072"/>
              <a:gd name="connsiteY0" fmla="*/ 1496497 h 1496497"/>
              <a:gd name="connsiteX1" fmla="*/ 850303 w 853072"/>
              <a:gd name="connsiteY1" fmla="*/ 442833 h 1496497"/>
              <a:gd name="connsiteX2" fmla="*/ 0 w 853072"/>
              <a:gd name="connsiteY2" fmla="*/ 0 h 1496497"/>
              <a:gd name="connsiteX0" fmla="*/ 669142 w 889496"/>
              <a:gd name="connsiteY0" fmla="*/ 1424199 h 1424199"/>
              <a:gd name="connsiteX1" fmla="*/ 850303 w 889496"/>
              <a:gd name="connsiteY1" fmla="*/ 442833 h 1424199"/>
              <a:gd name="connsiteX2" fmla="*/ 0 w 889496"/>
              <a:gd name="connsiteY2" fmla="*/ 0 h 1424199"/>
              <a:gd name="connsiteX0" fmla="*/ 669142 w 876423"/>
              <a:gd name="connsiteY0" fmla="*/ 1424199 h 1424199"/>
              <a:gd name="connsiteX1" fmla="*/ 850303 w 876423"/>
              <a:gd name="connsiteY1" fmla="*/ 442833 h 1424199"/>
              <a:gd name="connsiteX2" fmla="*/ 0 w 876423"/>
              <a:gd name="connsiteY2" fmla="*/ 0 h 1424199"/>
              <a:gd name="connsiteX0" fmla="*/ 669142 w 888264"/>
              <a:gd name="connsiteY0" fmla="*/ 1424199 h 1424199"/>
              <a:gd name="connsiteX1" fmla="*/ 850303 w 888264"/>
              <a:gd name="connsiteY1" fmla="*/ 442833 h 1424199"/>
              <a:gd name="connsiteX2" fmla="*/ 0 w 888264"/>
              <a:gd name="connsiteY2" fmla="*/ 0 h 1424199"/>
              <a:gd name="connsiteX0" fmla="*/ 669142 w 858162"/>
              <a:gd name="connsiteY0" fmla="*/ 1424199 h 1424199"/>
              <a:gd name="connsiteX1" fmla="*/ 850303 w 858162"/>
              <a:gd name="connsiteY1" fmla="*/ 442833 h 1424199"/>
              <a:gd name="connsiteX2" fmla="*/ 0 w 858162"/>
              <a:gd name="connsiteY2" fmla="*/ 0 h 1424199"/>
              <a:gd name="connsiteX0" fmla="*/ 678921 w 858856"/>
              <a:gd name="connsiteY0" fmla="*/ 1521129 h 1521129"/>
              <a:gd name="connsiteX1" fmla="*/ 850303 w 858856"/>
              <a:gd name="connsiteY1" fmla="*/ 442833 h 1521129"/>
              <a:gd name="connsiteX2" fmla="*/ 0 w 858856"/>
              <a:gd name="connsiteY2" fmla="*/ 0 h 1521129"/>
              <a:gd name="connsiteX0" fmla="*/ 701398 w 860943"/>
              <a:gd name="connsiteY0" fmla="*/ 1381948 h 1381948"/>
              <a:gd name="connsiteX1" fmla="*/ 850303 w 860943"/>
              <a:gd name="connsiteY1" fmla="*/ 442833 h 1381948"/>
              <a:gd name="connsiteX2" fmla="*/ 0 w 860943"/>
              <a:gd name="connsiteY2" fmla="*/ 0 h 1381948"/>
            </a:gdLst>
            <a:ahLst/>
            <a:cxnLst>
              <a:cxn ang="0">
                <a:pos x="connsiteX0" y="connsiteY0"/>
              </a:cxn>
              <a:cxn ang="0">
                <a:pos x="connsiteX1" y="connsiteY1"/>
              </a:cxn>
              <a:cxn ang="0">
                <a:pos x="connsiteX2" y="connsiteY2"/>
              </a:cxn>
            </a:cxnLst>
            <a:rect l="l" t="t" r="r" b="b"/>
            <a:pathLst>
              <a:path w="860943" h="1381948">
                <a:moveTo>
                  <a:pt x="701398" y="1381948"/>
                </a:moveTo>
                <a:cubicBezTo>
                  <a:pt x="837521" y="615400"/>
                  <a:pt x="884267" y="462742"/>
                  <a:pt x="850303" y="442833"/>
                </a:cubicBezTo>
                <a:cubicBezTo>
                  <a:pt x="816339" y="422924"/>
                  <a:pt x="344826" y="184265"/>
                  <a:pt x="0" y="0"/>
                </a:cubicBezTo>
              </a:path>
            </a:pathLst>
          </a:custGeom>
          <a:noFill/>
          <a:ln w="50800" cap="flat" cmpd="sng" algn="ctr">
            <a:solidFill>
              <a:srgbClr val="FF9900"/>
            </a:solidFill>
            <a:prstDash val="solid"/>
            <a:round/>
            <a:headEnd type="none" w="med" len="med"/>
            <a:tailEnd type="arrow" w="med" len="med"/>
          </a:ln>
          <a:effectLst/>
        </p:spPr>
        <p:txBody>
          <a:bodyPr rtlCol="0" anchor="ctr"/>
          <a:lstStyle/>
          <a:p>
            <a:pPr algn="ctr"/>
            <a:endParaRPr lang="en-US" dirty="0"/>
          </a:p>
        </p:txBody>
      </p:sp>
      <p:cxnSp>
        <p:nvCxnSpPr>
          <p:cNvPr id="9" name="Straight Arrow Connector 8"/>
          <p:cNvCxnSpPr/>
          <p:nvPr/>
        </p:nvCxnSpPr>
        <p:spPr bwMode="auto">
          <a:xfrm flipV="1">
            <a:off x="5631180" y="5147310"/>
            <a:ext cx="648042" cy="125730"/>
          </a:xfrm>
          <a:prstGeom prst="straightConnector1">
            <a:avLst/>
          </a:prstGeom>
          <a:noFill/>
          <a:ln w="3810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Callout: Right Arrow 2">
            <a:extLst>
              <a:ext uri="{FF2B5EF4-FFF2-40B4-BE49-F238E27FC236}">
                <a16:creationId xmlns:a16="http://schemas.microsoft.com/office/drawing/2014/main" id="{2EE26470-2313-45BC-8936-0900E325CDC3}"/>
              </a:ext>
            </a:extLst>
          </p:cNvPr>
          <p:cNvSpPr/>
          <p:nvPr/>
        </p:nvSpPr>
        <p:spPr bwMode="auto">
          <a:xfrm>
            <a:off x="4413445" y="4371898"/>
            <a:ext cx="1004375" cy="681663"/>
          </a:xfrm>
          <a:prstGeom prst="rightArrowCallout">
            <a:avLst>
              <a:gd name="adj1" fmla="val 7115"/>
              <a:gd name="adj2" fmla="val 13821"/>
              <a:gd name="adj3" fmla="val 15498"/>
              <a:gd name="adj4" fmla="val 64977"/>
            </a:avLst>
          </a:prstGeom>
          <a:solidFill>
            <a:schemeClr val="bg1">
              <a:alpha val="88000"/>
            </a:schemeClr>
          </a:solidFill>
          <a:ln w="25400" cap="flat" cmpd="sng" algn="ctr">
            <a:solidFill>
              <a:srgbClr val="FF990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sz="1400" b="1" i="0" u="none" strike="noStrike" cap="none" normalizeH="0" baseline="0" dirty="0">
                <a:ln>
                  <a:noFill/>
                </a:ln>
                <a:solidFill>
                  <a:srgbClr val="FF9900"/>
                </a:solidFill>
                <a:effectLst/>
                <a:latin typeface="Arial" panose="020B0604020202020204" pitchFamily="34" charset="0"/>
              </a:rPr>
              <a:t>Pilots Flight Path</a:t>
            </a:r>
          </a:p>
        </p:txBody>
      </p:sp>
      <p:sp>
        <p:nvSpPr>
          <p:cNvPr id="4" name="Callout: Up Arrow 3">
            <a:extLst>
              <a:ext uri="{FF2B5EF4-FFF2-40B4-BE49-F238E27FC236}">
                <a16:creationId xmlns:a16="http://schemas.microsoft.com/office/drawing/2014/main" id="{F9FF5F76-4977-4ECB-9E17-6CD74E242F4A}"/>
              </a:ext>
            </a:extLst>
          </p:cNvPr>
          <p:cNvSpPr/>
          <p:nvPr/>
        </p:nvSpPr>
        <p:spPr bwMode="auto">
          <a:xfrm>
            <a:off x="5362724" y="5237472"/>
            <a:ext cx="1344930" cy="477814"/>
          </a:xfrm>
          <a:prstGeom prst="upArrowCallout">
            <a:avLst>
              <a:gd name="adj1" fmla="val 11967"/>
              <a:gd name="adj2" fmla="val 17840"/>
              <a:gd name="adj3" fmla="val 20805"/>
              <a:gd name="adj4" fmla="val 50738"/>
            </a:avLst>
          </a:prstGeom>
          <a:solidFill>
            <a:schemeClr val="bg1">
              <a:alpha val="88000"/>
            </a:schemeClr>
          </a:solidFill>
          <a:ln w="254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sz="1400" b="1" i="0" u="none" strike="noStrike" cap="none" normalizeH="0" baseline="0" dirty="0">
                <a:ln>
                  <a:noFill/>
                </a:ln>
                <a:solidFill>
                  <a:srgbClr val="00B0F0"/>
                </a:solidFill>
                <a:effectLst/>
                <a:latin typeface="Arial" panose="020B0604020202020204" pitchFamily="34" charset="0"/>
              </a:rPr>
              <a:t>Cleared Route</a:t>
            </a:r>
          </a:p>
        </p:txBody>
      </p:sp>
      <p:pic>
        <p:nvPicPr>
          <p:cNvPr id="16" name="Picture 1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8419" y="866413"/>
            <a:ext cx="7587163" cy="1481328"/>
          </a:xfrm>
          <a:prstGeom prst="rect">
            <a:avLst/>
          </a:prstGeom>
        </p:spPr>
      </p:pic>
    </p:spTree>
    <p:extLst>
      <p:ext uri="{BB962C8B-B14F-4D97-AF65-F5344CB8AC3E}">
        <p14:creationId xmlns:p14="http://schemas.microsoft.com/office/powerpoint/2010/main" val="14384335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Assigning a SID</a:t>
            </a:r>
          </a:p>
        </p:txBody>
      </p:sp>
      <p:sp>
        <p:nvSpPr>
          <p:cNvPr id="3" name="Content Placeholder 2"/>
          <p:cNvSpPr>
            <a:spLocks noGrp="1"/>
          </p:cNvSpPr>
          <p:nvPr>
            <p:ph idx="1"/>
          </p:nvPr>
        </p:nvSpPr>
        <p:spPr>
          <a:xfrm>
            <a:off x="301626" y="1233487"/>
            <a:ext cx="8599488" cy="4391025"/>
          </a:xfrm>
        </p:spPr>
        <p:txBody>
          <a:bodyPr/>
          <a:lstStyle/>
          <a:p>
            <a:pPr lvl="0"/>
            <a:r>
              <a:rPr lang="en-US" dirty="0"/>
              <a:t>SIDs are primarily designed for system enhancement to expedite traffic flow and to reduce pilot/controller workload</a:t>
            </a:r>
          </a:p>
          <a:p>
            <a:pPr lvl="1"/>
            <a:r>
              <a:rPr lang="en-US" dirty="0"/>
              <a:t>At busier airports they increase efficiency and reduce communications and departure delays</a:t>
            </a:r>
          </a:p>
          <a:p>
            <a:pPr lvl="1"/>
            <a:r>
              <a:rPr lang="en-US" dirty="0"/>
              <a:t>Assign SIDs, as necessary, for traffic management and convenience</a:t>
            </a:r>
          </a:p>
          <a:p>
            <a:pPr lvl="0"/>
            <a:r>
              <a:rPr lang="en-US" dirty="0"/>
              <a:t>If it is necessary to assign a crossing altitude, which differs from the SID altitude, emphasize the change to the pilot</a:t>
            </a:r>
          </a:p>
        </p:txBody>
      </p:sp>
    </p:spTree>
    <p:extLst>
      <p:ext uri="{BB962C8B-B14F-4D97-AF65-F5344CB8AC3E}">
        <p14:creationId xmlns:p14="http://schemas.microsoft.com/office/powerpoint/2010/main" val="35329012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Altitude Assignments</a:t>
            </a:r>
          </a:p>
        </p:txBody>
      </p:sp>
      <p:sp>
        <p:nvSpPr>
          <p:cNvPr id="3" name="Content Placeholder 2"/>
          <p:cNvSpPr>
            <a:spLocks noGrp="1"/>
          </p:cNvSpPr>
          <p:nvPr>
            <p:ph idx="1"/>
          </p:nvPr>
        </p:nvSpPr>
        <p:spPr/>
        <p:txBody>
          <a:bodyPr/>
          <a:lstStyle/>
          <a:p>
            <a:r>
              <a:rPr lang="en-US" dirty="0"/>
              <a:t>Issue one of the following:</a:t>
            </a:r>
          </a:p>
          <a:p>
            <a:pPr lvl="1"/>
            <a:r>
              <a:rPr lang="en-US" dirty="0"/>
              <a:t>Altitude requested by the pilot</a:t>
            </a:r>
          </a:p>
          <a:p>
            <a:pPr lvl="1"/>
            <a:r>
              <a:rPr lang="en-US" dirty="0" smtClean="0"/>
              <a:t>Altitude </a:t>
            </a:r>
            <a:r>
              <a:rPr lang="en-US" dirty="0"/>
              <a:t>as near as possible to altitude requested by the pilot</a:t>
            </a:r>
          </a:p>
          <a:p>
            <a:pPr lvl="2"/>
            <a:r>
              <a:rPr lang="en-US" dirty="0"/>
              <a:t>Inform pilot when to expect requested altitude unless instructions are contained in the specified SID</a:t>
            </a:r>
          </a:p>
          <a:p>
            <a:pPr lvl="2"/>
            <a:r>
              <a:rPr lang="en-US" dirty="0"/>
              <a:t>If the requested altitude is not expected to be available, inform the pilot what altitude can be expected and when/where to expect it</a:t>
            </a:r>
          </a:p>
        </p:txBody>
      </p:sp>
    </p:spTree>
    <p:extLst>
      <p:ext uri="{BB962C8B-B14F-4D97-AF65-F5344CB8AC3E}">
        <p14:creationId xmlns:p14="http://schemas.microsoft.com/office/powerpoint/2010/main" val="32765950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Altitude Assignments </a:t>
            </a:r>
            <a:r>
              <a:rPr lang="en-US" sz="3200" i="1" dirty="0"/>
              <a:t>(Cont’d) </a:t>
            </a:r>
            <a:endParaRPr lang="en-US" i="1" dirty="0"/>
          </a:p>
        </p:txBody>
      </p:sp>
      <p:sp>
        <p:nvSpPr>
          <p:cNvPr id="3" name="Content Placeholder 2"/>
          <p:cNvSpPr>
            <a:spLocks noGrp="1"/>
          </p:cNvSpPr>
          <p:nvPr>
            <p:ph idx="1"/>
          </p:nvPr>
        </p:nvSpPr>
        <p:spPr>
          <a:xfrm>
            <a:off x="220026" y="1145226"/>
            <a:ext cx="8472488" cy="4758809"/>
          </a:xfrm>
        </p:spPr>
        <p:txBody>
          <a:bodyPr/>
          <a:lstStyle/>
          <a:p>
            <a:r>
              <a:rPr lang="en-US" dirty="0"/>
              <a:t>When a SID:</a:t>
            </a:r>
          </a:p>
          <a:p>
            <a:pPr lvl="1"/>
            <a:r>
              <a:rPr lang="en-US" dirty="0"/>
              <a:t>Does not contain published crossing restrictions and/or</a:t>
            </a:r>
          </a:p>
          <a:p>
            <a:pPr lvl="1"/>
            <a:r>
              <a:rPr lang="en-US" dirty="0"/>
              <a:t>Is a SID with a Radar Vector segment, or</a:t>
            </a:r>
          </a:p>
          <a:p>
            <a:pPr lvl="1"/>
            <a:r>
              <a:rPr lang="en-US" dirty="0"/>
              <a:t>Is a Radar Vector SID, or</a:t>
            </a:r>
          </a:p>
          <a:p>
            <a:pPr lvl="1"/>
            <a:r>
              <a:rPr lang="en-US" dirty="0"/>
              <a:t>Is constructed with a Radar Vector segment and contains published crossing restrictions after the vector segment</a:t>
            </a:r>
          </a:p>
          <a:p>
            <a:r>
              <a:rPr lang="en-US" dirty="0"/>
              <a:t>Instruct aircraft to:</a:t>
            </a:r>
          </a:p>
          <a:p>
            <a:pPr lvl="1"/>
            <a:r>
              <a:rPr lang="en-US" dirty="0"/>
              <a:t>MAINTAIN </a:t>
            </a:r>
            <a:r>
              <a:rPr lang="en-US" i="1" dirty="0"/>
              <a:t>(altitude) </a:t>
            </a:r>
          </a:p>
          <a:p>
            <a:pPr marL="342900" lvl="1" indent="0">
              <a:buNone/>
            </a:pPr>
            <a:r>
              <a:rPr lang="en-US" i="1" dirty="0"/>
              <a:t>   or</a:t>
            </a:r>
            <a:endParaRPr lang="en-US" dirty="0"/>
          </a:p>
          <a:p>
            <a:pPr lvl="1"/>
            <a:r>
              <a:rPr lang="en-US" dirty="0"/>
              <a:t>CLIMB AND MAINTAIN </a:t>
            </a:r>
            <a:r>
              <a:rPr lang="en-US" i="1" dirty="0"/>
              <a:t>(altitude). </a:t>
            </a:r>
            <a:r>
              <a:rPr lang="en-US" dirty="0"/>
              <a:t>EXPECT </a:t>
            </a:r>
            <a:r>
              <a:rPr lang="en-US" i="1" dirty="0"/>
              <a:t>(requested altitude) </a:t>
            </a:r>
            <a:r>
              <a:rPr lang="en-US" dirty="0"/>
              <a:t>AT </a:t>
            </a:r>
            <a:r>
              <a:rPr lang="en-US" i="1" dirty="0"/>
              <a:t>(time or fix).</a:t>
            </a:r>
          </a:p>
        </p:txBody>
      </p:sp>
    </p:spTree>
    <p:extLst>
      <p:ext uri="{BB962C8B-B14F-4D97-AF65-F5344CB8AC3E}">
        <p14:creationId xmlns:p14="http://schemas.microsoft.com/office/powerpoint/2010/main" val="10049616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6" y="344488"/>
            <a:ext cx="3609974" cy="1408112"/>
          </a:xfrm>
        </p:spPr>
        <p:txBody>
          <a:bodyPr/>
          <a:lstStyle/>
          <a:p>
            <a:r>
              <a:rPr lang="en-US" sz="4000" dirty="0"/>
              <a:t>Clearances to Air Force One</a:t>
            </a:r>
          </a:p>
        </p:txBody>
      </p:sp>
      <p:sp>
        <p:nvSpPr>
          <p:cNvPr id="3" name="Content Placeholder 2"/>
          <p:cNvSpPr>
            <a:spLocks noGrp="1"/>
          </p:cNvSpPr>
          <p:nvPr>
            <p:ph idx="1"/>
          </p:nvPr>
        </p:nvSpPr>
        <p:spPr>
          <a:xfrm>
            <a:off x="428627" y="1752600"/>
            <a:ext cx="8190440" cy="3871624"/>
          </a:xfrm>
        </p:spPr>
        <p:txBody>
          <a:bodyPr/>
          <a:lstStyle/>
          <a:p>
            <a:r>
              <a:rPr lang="en-US" dirty="0"/>
              <a:t>Clearance limit</a:t>
            </a:r>
          </a:p>
          <a:p>
            <a:pPr lvl="1"/>
            <a:r>
              <a:rPr lang="en-US" dirty="0"/>
              <a:t>Do not specify the destination airport</a:t>
            </a:r>
          </a:p>
          <a:p>
            <a:pPr marL="300038" lvl="1" indent="0">
              <a:buNone/>
            </a:pPr>
            <a:r>
              <a:rPr lang="en-US" b="1" dirty="0"/>
              <a:t>NOTE:</a:t>
            </a:r>
            <a:r>
              <a:rPr lang="en-US" sz="2800" dirty="0"/>
              <a:t> </a:t>
            </a:r>
            <a:r>
              <a:rPr lang="en-US" b="0" dirty="0"/>
              <a:t>Presidential detail is responsible for ensuring the accuracy of the destination airport.</a:t>
            </a:r>
          </a:p>
          <a:p>
            <a:pPr marL="300038" lvl="1" indent="0">
              <a:buNone/>
            </a:pPr>
            <a:r>
              <a:rPr lang="en-US" b="0" dirty="0"/>
              <a:t>Phraseology:</a:t>
            </a:r>
            <a:r>
              <a:rPr lang="en-US" sz="2800" b="0" dirty="0"/>
              <a:t> “…</a:t>
            </a:r>
            <a:r>
              <a:rPr lang="en-US" b="0" dirty="0"/>
              <a:t>DESTINATION AS FILED”</a:t>
            </a:r>
          </a:p>
          <a:p>
            <a:r>
              <a:rPr lang="en-US" dirty="0"/>
              <a:t>Initial altitude</a:t>
            </a:r>
          </a:p>
          <a:p>
            <a:pPr lvl="1"/>
            <a:r>
              <a:rPr lang="en-US" dirty="0"/>
              <a:t>9,000’ </a:t>
            </a:r>
            <a:r>
              <a:rPr lang="en-US" u="sng" dirty="0"/>
              <a:t>AGL</a:t>
            </a:r>
            <a:r>
              <a:rPr lang="en-US" dirty="0"/>
              <a:t> or higher</a:t>
            </a:r>
          </a:p>
          <a:p>
            <a:pPr lvl="1"/>
            <a:r>
              <a:rPr lang="en-US" dirty="0"/>
              <a:t>If unable the highest available altitude</a:t>
            </a:r>
          </a:p>
        </p:txBody>
      </p:sp>
      <p:pic>
        <p:nvPicPr>
          <p:cNvPr id="6" name="Picture 5"/>
          <p:cNvPicPr>
            <a:picLocks noChangeAspect="1"/>
          </p:cNvPicPr>
          <p:nvPr/>
        </p:nvPicPr>
        <p:blipFill>
          <a:blip r:embed="rId3" cstate="hq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909484" y="0"/>
            <a:ext cx="5164607" cy="1848255"/>
          </a:xfrm>
          <a:prstGeom prst="rect">
            <a:avLst/>
          </a:prstGeom>
        </p:spPr>
      </p:pic>
    </p:spTree>
    <p:extLst>
      <p:ext uri="{BB962C8B-B14F-4D97-AF65-F5344CB8AC3E}">
        <p14:creationId xmlns:p14="http://schemas.microsoft.com/office/powerpoint/2010/main" val="32461197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a:xfrm>
            <a:off x="429768" y="1233199"/>
            <a:ext cx="8643736" cy="4391025"/>
          </a:xfrm>
        </p:spPr>
        <p:txBody>
          <a:bodyPr/>
          <a:lstStyle/>
          <a:p>
            <a:pPr marL="0" indent="0">
              <a:buNone/>
            </a:pPr>
            <a:r>
              <a:rPr lang="en-US" dirty="0"/>
              <a:t>What is the proper way to issue departure headings to aircraft departing from airports within Class G airspace?</a:t>
            </a:r>
          </a:p>
          <a:p>
            <a:pPr marL="0" indent="0">
              <a:buNone/>
            </a:pPr>
            <a:endParaRPr lang="en-US" dirty="0"/>
          </a:p>
          <a:p>
            <a:pPr marL="757238" lvl="1" indent="-457200">
              <a:buFont typeface="+mj-lt"/>
              <a:buAutoNum type="alphaUcPeriod"/>
            </a:pPr>
            <a:r>
              <a:rPr lang="en-US" dirty="0"/>
              <a:t>“…DEPART NORTH, FLY HEADING…”</a:t>
            </a:r>
          </a:p>
          <a:p>
            <a:pPr marL="757238" lvl="1" indent="-457200">
              <a:buFont typeface="+mj-lt"/>
              <a:buAutoNum type="alphaUcPeriod"/>
            </a:pPr>
            <a:r>
              <a:rPr lang="en-US" dirty="0"/>
              <a:t>“…FLY RUNWAY HEADING UNTIL ENTERING CONTROLLED AIRSPACE…”</a:t>
            </a:r>
          </a:p>
          <a:p>
            <a:pPr marL="757238" lvl="1" indent="-457200">
              <a:buFont typeface="+mj-lt"/>
              <a:buAutoNum type="alphaUcPeriod"/>
            </a:pPr>
            <a:r>
              <a:rPr lang="en-US" dirty="0"/>
              <a:t>“…WHEN ENTERING CONTROLLED AIRSPACE, FLY HEADING…”</a:t>
            </a:r>
          </a:p>
          <a:p>
            <a:pPr marL="757238" lvl="1" indent="-457200">
              <a:buFont typeface="+mj-lt"/>
              <a:buAutoNum type="alphaUcPeriod"/>
            </a:pP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328744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What prefix phrase must you use to relay a clearance to an aircraft through another aircraft?</a:t>
            </a:r>
          </a:p>
          <a:p>
            <a:pPr marL="0" indent="0">
              <a:buNone/>
            </a:pPr>
            <a:endParaRPr lang="en-US" dirty="0"/>
          </a:p>
          <a:p>
            <a:pPr marL="757238" lvl="1" indent="-457200">
              <a:buFont typeface="+mj-lt"/>
              <a:buAutoNum type="alphaUcPeriod"/>
            </a:pPr>
            <a:r>
              <a:rPr lang="en-US" dirty="0"/>
              <a:t>“ATC CLEARS”</a:t>
            </a:r>
          </a:p>
          <a:p>
            <a:pPr marL="757238" lvl="1" indent="-457200">
              <a:buFont typeface="+mj-lt"/>
              <a:buAutoNum type="alphaUcPeriod"/>
            </a:pPr>
            <a:r>
              <a:rPr lang="en-US" dirty="0"/>
              <a:t>“ATC RELAYS”</a:t>
            </a:r>
          </a:p>
          <a:p>
            <a:pPr marL="757238" lvl="1" indent="-457200">
              <a:buFont typeface="+mj-lt"/>
              <a:buAutoNum type="alphaUcPeriod"/>
            </a:pPr>
            <a:r>
              <a:rPr lang="en-US" dirty="0"/>
              <a:t>“ATC WANTS”</a:t>
            </a:r>
          </a:p>
          <a:p>
            <a:pPr marL="757238" lvl="1" indent="-457200">
              <a:buFont typeface="+mj-lt"/>
              <a:buAutoNum type="alphaUcPeriod"/>
            </a:pP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311390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a:xfrm>
            <a:off x="429768" y="1233199"/>
            <a:ext cx="8108760" cy="4391025"/>
          </a:xfrm>
        </p:spPr>
        <p:txBody>
          <a:bodyPr/>
          <a:lstStyle/>
          <a:p>
            <a:pPr marL="0" indent="0">
              <a:buNone/>
            </a:pPr>
            <a:r>
              <a:rPr lang="en-US" dirty="0"/>
              <a:t>At airports within a Class E surface area where airport traffic control service is NOT provided, when can you specify the initial heading to be flown after takeoff?</a:t>
            </a:r>
          </a:p>
          <a:p>
            <a:pPr marL="0" indent="0">
              <a:buNone/>
            </a:pPr>
            <a:endParaRPr lang="en-US" dirty="0"/>
          </a:p>
          <a:p>
            <a:pPr marL="757238" lvl="1" indent="-457200">
              <a:buFont typeface="+mj-lt"/>
              <a:buAutoNum type="alphaUcPeriod"/>
            </a:pPr>
            <a:r>
              <a:rPr lang="en-US" dirty="0"/>
              <a:t>Anytime you decide, if necessary to expedite the departure</a:t>
            </a:r>
          </a:p>
          <a:p>
            <a:pPr marL="757238" lvl="1" indent="-457200">
              <a:buFont typeface="+mj-lt"/>
              <a:buAutoNum type="alphaUcPeriod"/>
            </a:pPr>
            <a:r>
              <a:rPr lang="en-US" dirty="0"/>
              <a:t>After obtaining/soliciting the pilot’s concurrence concerning these items</a:t>
            </a:r>
          </a:p>
          <a:p>
            <a:pPr marL="757238" lvl="1" indent="-457200">
              <a:buFont typeface="+mj-lt"/>
              <a:buAutoNum type="alphaUcPeriod"/>
            </a:pPr>
            <a:r>
              <a:rPr lang="en-US" dirty="0"/>
              <a:t>Only on pilot request</a:t>
            </a: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275311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You issue a departure clearance at an airport with a published Obstacle Departure Procedure (ODP). Which statement is correct?</a:t>
            </a:r>
          </a:p>
          <a:p>
            <a:pPr marL="0" indent="0">
              <a:buNone/>
            </a:pPr>
            <a:endParaRPr lang="en-US" dirty="0"/>
          </a:p>
          <a:p>
            <a:pPr marL="757238" lvl="1" indent="-457200">
              <a:buFont typeface="+mj-lt"/>
              <a:buAutoNum type="alphaUcPeriod"/>
            </a:pPr>
            <a:r>
              <a:rPr lang="en-US" dirty="0"/>
              <a:t>The pilot may fly the ODP when cleared for departure</a:t>
            </a:r>
          </a:p>
          <a:p>
            <a:pPr marL="757238" lvl="1" indent="-457200">
              <a:buFont typeface="+mj-lt"/>
              <a:buAutoNum type="alphaUcPeriod"/>
            </a:pPr>
            <a:r>
              <a:rPr lang="en-US" dirty="0"/>
              <a:t>You must assign the ODP to all departures</a:t>
            </a:r>
          </a:p>
          <a:p>
            <a:pPr marL="757238" lvl="1" indent="-457200">
              <a:buFont typeface="+mj-lt"/>
              <a:buAutoNum type="alphaUcPeriod"/>
            </a:pPr>
            <a:r>
              <a:rPr lang="en-US" dirty="0"/>
              <a:t>ODPs apply only to pilots unfamiliar with the local terrain</a:t>
            </a: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50102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3" end="3"/>
                                            </p:txEl>
                                          </p:spTgt>
                                        </p:tgtEl>
                                        <p:attrNameLst>
                                          <p:attrName>style.opacity</p:attrName>
                                        </p:attrNameLst>
                                      </p:cBhvr>
                                      <p:to>
                                        <p:strVal val="0.5"/>
                                      </p:to>
                                    </p:set>
                                    <p:animEffect filter="image" prLst="opacity: 0.5">
                                      <p:cBhvr rctx="IE">
                                        <p:cTn id="7" dur="indefinite"/>
                                        <p:tgtEl>
                                          <p:spTgt spid="2">
                                            <p:txEl>
                                              <p:pRg st="3" end="3"/>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5"/>
                                      </p:to>
                                    </p:set>
                                    <p:animEffect filter="image" prLst="opacity: 0.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What is the minimum altitude you should assign to Air Force One if traffic is not a factor?</a:t>
            </a:r>
          </a:p>
          <a:p>
            <a:pPr marL="0" indent="0">
              <a:buNone/>
            </a:pPr>
            <a:endParaRPr lang="en-US" dirty="0"/>
          </a:p>
          <a:p>
            <a:pPr marL="757238" lvl="1" indent="-457200">
              <a:buFont typeface="+mj-lt"/>
              <a:buAutoNum type="alphaUcPeriod"/>
            </a:pPr>
            <a:r>
              <a:rPr lang="en-US" dirty="0"/>
              <a:t>FL180</a:t>
            </a:r>
          </a:p>
          <a:p>
            <a:pPr marL="757238" lvl="1" indent="-457200">
              <a:buFont typeface="+mj-lt"/>
              <a:buAutoNum type="alphaUcPeriod"/>
            </a:pPr>
            <a:r>
              <a:rPr lang="en-US" dirty="0"/>
              <a:t>9,000’ AGL</a:t>
            </a:r>
          </a:p>
          <a:p>
            <a:pPr marL="757238" lvl="1" indent="-457200">
              <a:buFont typeface="+mj-lt"/>
              <a:buAutoNum type="alphaUcPeriod"/>
            </a:pPr>
            <a:r>
              <a:rPr lang="en-US" dirty="0"/>
              <a:t>9,000’ MSL</a:t>
            </a: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19322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Aircraft Identification</a:t>
            </a:r>
          </a:p>
        </p:txBody>
      </p:sp>
      <p:sp>
        <p:nvSpPr>
          <p:cNvPr id="3" name="Content Placeholder 2"/>
          <p:cNvSpPr>
            <a:spLocks noGrp="1"/>
          </p:cNvSpPr>
          <p:nvPr>
            <p:ph idx="1"/>
          </p:nvPr>
        </p:nvSpPr>
        <p:spPr/>
        <p:txBody>
          <a:bodyPr/>
          <a:lstStyle/>
          <a:p>
            <a:r>
              <a:rPr lang="en-US" dirty="0"/>
              <a:t>All clearances begin with the proper aircraft identification</a:t>
            </a:r>
          </a:p>
          <a:p>
            <a:endParaRPr lang="en-US" dirty="0" smtClean="0"/>
          </a:p>
          <a:p>
            <a:pPr marL="0" indent="0">
              <a:buNone/>
            </a:pPr>
            <a:r>
              <a:rPr lang="en-US" dirty="0" smtClean="0"/>
              <a:t>Examples:</a:t>
            </a:r>
            <a:endParaRPr lang="en-US" dirty="0"/>
          </a:p>
          <a:p>
            <a:pPr marL="42862" indent="0">
              <a:buNone/>
            </a:pPr>
            <a:r>
              <a:rPr lang="en-US" sz="2400" b="0" dirty="0"/>
              <a:t>“DELTA TWENTY-TWO CLEARED…”</a:t>
            </a:r>
          </a:p>
          <a:p>
            <a:pPr marL="42862" indent="0">
              <a:buNone/>
            </a:pPr>
            <a:r>
              <a:rPr lang="en-US" sz="2400" b="0" dirty="0"/>
              <a:t>“KINGAIR FOUR </a:t>
            </a:r>
            <a:r>
              <a:rPr lang="en-US" sz="2400" b="0" dirty="0" err="1"/>
              <a:t>FOUR</a:t>
            </a:r>
            <a:r>
              <a:rPr lang="en-US" sz="2400" b="0" dirty="0"/>
              <a:t> HOTEL KILO CLEARED…”</a:t>
            </a:r>
          </a:p>
        </p:txBody>
      </p:sp>
    </p:spTree>
    <p:extLst>
      <p:ext uri="{BB962C8B-B14F-4D97-AF65-F5344CB8AC3E}">
        <p14:creationId xmlns:p14="http://schemas.microsoft.com/office/powerpoint/2010/main" val="1066419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Which example is the phraseology for issuing a departure direction?</a:t>
            </a:r>
          </a:p>
          <a:p>
            <a:pPr marL="0" indent="0">
              <a:buNone/>
            </a:pPr>
            <a:endParaRPr lang="en-US" dirty="0"/>
          </a:p>
          <a:p>
            <a:pPr marL="757238" lvl="1" indent="-457200">
              <a:buFont typeface="+mj-lt"/>
              <a:buAutoNum type="alphaUcPeriod"/>
            </a:pPr>
            <a:r>
              <a:rPr lang="en-US" dirty="0"/>
              <a:t>“TAKEOFF NORTH…”</a:t>
            </a:r>
          </a:p>
          <a:p>
            <a:pPr marL="757238" lvl="1" indent="-457200">
              <a:buFont typeface="+mj-lt"/>
              <a:buAutoNum type="alphaUcPeriod"/>
            </a:pPr>
            <a:r>
              <a:rPr lang="en-US" dirty="0"/>
              <a:t>“DEPART NORTH…”</a:t>
            </a:r>
          </a:p>
          <a:p>
            <a:pPr marL="757238" lvl="1" indent="-457200">
              <a:buFont typeface="+mj-lt"/>
              <a:buAutoNum type="alphaUcPeriod"/>
            </a:pPr>
            <a:r>
              <a:rPr lang="en-US" dirty="0"/>
              <a:t>“EXIT THE TRAFFIC PATTERN NORTH…”</a:t>
            </a:r>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34599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Which statement is correct concerning a Standard Instrument Departure (SID)?</a:t>
            </a:r>
          </a:p>
          <a:p>
            <a:pPr marL="0" indent="0">
              <a:buNone/>
            </a:pPr>
            <a:endParaRPr lang="en-US" dirty="0"/>
          </a:p>
          <a:p>
            <a:pPr marL="757238" lvl="1" indent="-457200">
              <a:buFont typeface="+mj-lt"/>
              <a:buAutoNum type="alphaUcPeriod"/>
            </a:pPr>
            <a:r>
              <a:rPr lang="en-US" dirty="0"/>
              <a:t>SIDs may be flown without a specific ATC clearance</a:t>
            </a:r>
          </a:p>
          <a:p>
            <a:pPr marL="757238" lvl="1" indent="-457200">
              <a:buFont typeface="+mj-lt"/>
              <a:buAutoNum type="alphaUcPeriod"/>
            </a:pPr>
            <a:r>
              <a:rPr lang="en-US" dirty="0"/>
              <a:t>SIDs are never published in graphical form</a:t>
            </a:r>
          </a:p>
          <a:p>
            <a:pPr marL="757238" lvl="1" indent="-457200">
              <a:buFont typeface="+mj-lt"/>
              <a:buAutoNum type="alphaUcPeriod"/>
            </a:pPr>
            <a:r>
              <a:rPr lang="en-US" dirty="0"/>
              <a:t>SIDs always provide terrain clearance</a:t>
            </a:r>
          </a:p>
          <a:p>
            <a:pPr marL="757238" lvl="1" indent="-457200">
              <a:buFont typeface="+mj-lt"/>
              <a:buAutoNum type="alphaUcPeriod"/>
            </a:pPr>
            <a:endParaRPr lang="en-US"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240649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a:xfrm>
            <a:off x="429768" y="1233199"/>
            <a:ext cx="8603402" cy="4391025"/>
          </a:xfrm>
        </p:spPr>
        <p:txBody>
          <a:bodyPr/>
          <a:lstStyle/>
          <a:p>
            <a:pPr marL="0" indent="0">
              <a:buNone/>
            </a:pPr>
            <a:r>
              <a:rPr lang="en-US" dirty="0"/>
              <a:t>You issue a departure clearance, but due to traffic, you cannot assign the requested altitude. What should you do?</a:t>
            </a:r>
          </a:p>
          <a:p>
            <a:pPr marL="0" indent="0">
              <a:buNone/>
            </a:pPr>
            <a:endParaRPr lang="en-US" dirty="0"/>
          </a:p>
          <a:p>
            <a:pPr marL="757238" lvl="1" indent="-457200">
              <a:buFont typeface="+mj-lt"/>
              <a:buAutoNum type="alphaUcPeriod"/>
            </a:pPr>
            <a:r>
              <a:rPr lang="en-US" dirty="0"/>
              <a:t>Issue a safe altitude and inform pilot when to expect clearance to the requested altitude</a:t>
            </a:r>
          </a:p>
          <a:p>
            <a:pPr marL="757238" lvl="1" indent="-457200">
              <a:buFont typeface="+mj-lt"/>
              <a:buAutoNum type="alphaUcPeriod"/>
            </a:pPr>
            <a:r>
              <a:rPr lang="en-US" dirty="0"/>
              <a:t>Delay the departure until the requested altitude is available</a:t>
            </a:r>
          </a:p>
          <a:p>
            <a:pPr marL="757238" lvl="1" indent="-457200">
              <a:buFont typeface="+mj-lt"/>
              <a:buAutoNum type="alphaUcPeriod"/>
            </a:pPr>
            <a:r>
              <a:rPr lang="en-US" dirty="0"/>
              <a:t>Issue the lowest safe altitude and wait for the pilot to request higher</a:t>
            </a:r>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19768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a:xfrm>
            <a:off x="428626" y="1233199"/>
            <a:ext cx="8300704" cy="4391025"/>
          </a:xfrm>
        </p:spPr>
        <p:txBody>
          <a:bodyPr/>
          <a:lstStyle/>
          <a:p>
            <a:pPr marL="0" indent="0">
              <a:buNone/>
            </a:pPr>
            <a:r>
              <a:rPr lang="en-US" dirty="0"/>
              <a:t>What is the proper way to issue a clearance limit to Air Force One?</a:t>
            </a:r>
          </a:p>
          <a:p>
            <a:pPr marL="0" indent="0">
              <a:buNone/>
            </a:pPr>
            <a:endParaRPr lang="en-US" dirty="0"/>
          </a:p>
          <a:p>
            <a:pPr marL="757238" lvl="1" indent="-457200">
              <a:buFont typeface="+mj-lt"/>
              <a:buAutoNum type="alphaUcPeriod"/>
            </a:pPr>
            <a:r>
              <a:rPr lang="en-US" dirty="0"/>
              <a:t>“CLEARED TO ANDREWS AIRPORT VIA…”</a:t>
            </a:r>
          </a:p>
          <a:p>
            <a:pPr marL="757238" lvl="1" indent="-457200">
              <a:buFont typeface="+mj-lt"/>
              <a:buAutoNum type="alphaUcPeriod"/>
            </a:pPr>
            <a:r>
              <a:rPr lang="en-US" dirty="0"/>
              <a:t>“CLEARED TO ANDREWS AIR FORCE BASE VIA…”</a:t>
            </a:r>
          </a:p>
          <a:p>
            <a:pPr marL="757238" lvl="1" indent="-457200">
              <a:buFont typeface="+mj-lt"/>
              <a:buAutoNum type="alphaUcPeriod"/>
            </a:pPr>
            <a:r>
              <a:rPr lang="en-US" dirty="0"/>
              <a:t>“CLEARED TO DESTINATION AS FILED"</a:t>
            </a:r>
          </a:p>
          <a:p>
            <a:pPr marL="757238" lvl="1" indent="-457200">
              <a:buFont typeface="+mj-lt"/>
              <a:buAutoNum type="alphaUcPeriod"/>
            </a:pPr>
            <a:endParaRPr lang="en-US" dirty="0"/>
          </a:p>
          <a:p>
            <a:pPr marL="757238" lvl="1" indent="-457200">
              <a:buFont typeface="+mj-lt"/>
              <a:buAutoNum type="alphaUcPeriod"/>
            </a:pP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378607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You are issuing a clearance through FSS/ARTCC Flight Data Units. What must be included in the clearance?</a:t>
            </a:r>
          </a:p>
          <a:p>
            <a:pPr marL="0" indent="0">
              <a:buNone/>
            </a:pPr>
            <a:endParaRPr lang="en-US" dirty="0"/>
          </a:p>
          <a:p>
            <a:pPr marL="757238" lvl="1" indent="-457200">
              <a:buFont typeface="+mj-lt"/>
              <a:buAutoNum type="alphaUcPeriod"/>
            </a:pPr>
            <a:r>
              <a:rPr lang="en-US" dirty="0"/>
              <a:t>Prefix “ATC CLEARS…”</a:t>
            </a:r>
          </a:p>
          <a:p>
            <a:pPr marL="757238" lvl="1" indent="-457200">
              <a:buFont typeface="+mj-lt"/>
              <a:buAutoNum type="alphaUcPeriod"/>
            </a:pPr>
            <a:r>
              <a:rPr lang="en-US" dirty="0"/>
              <a:t>Airport of departure</a:t>
            </a:r>
          </a:p>
          <a:p>
            <a:pPr marL="757238" lvl="1" indent="-457200">
              <a:buFont typeface="+mj-lt"/>
              <a:buAutoNum type="alphaUcPeriod"/>
            </a:pPr>
            <a:r>
              <a:rPr lang="en-US" dirty="0"/>
              <a:t>Time check if a clearance void time is used</a:t>
            </a:r>
          </a:p>
          <a:p>
            <a:pPr marL="757238" lvl="1" indent="-457200">
              <a:buFont typeface="+mj-lt"/>
              <a:buAutoNum type="alphaUcPeriod"/>
            </a:pPr>
            <a:endParaRPr lang="en-US"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113226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a:xfrm>
            <a:off x="429768" y="954088"/>
            <a:ext cx="8741092" cy="4391025"/>
          </a:xfrm>
        </p:spPr>
        <p:txBody>
          <a:bodyPr/>
          <a:lstStyle/>
          <a:p>
            <a:pPr marL="0" indent="0">
              <a:buNone/>
            </a:pPr>
            <a:r>
              <a:rPr lang="en-US" dirty="0"/>
              <a:t>You issue a departure clearance with a climb via standard instrument departure but want the aircraft to stop below the highest published altitude. What is the phraseology?</a:t>
            </a:r>
          </a:p>
          <a:p>
            <a:pPr marL="0" indent="0">
              <a:buNone/>
            </a:pPr>
            <a:endParaRPr lang="en-US" dirty="0"/>
          </a:p>
          <a:p>
            <a:pPr marL="757238" lvl="1" indent="-457200">
              <a:buFont typeface="+mj-lt"/>
              <a:buAutoNum type="alphaUcPeriod"/>
            </a:pPr>
            <a:r>
              <a:rPr lang="en-US" dirty="0"/>
              <a:t>"CLIMB VIA SID EXCEPT MAINTAIN..."</a:t>
            </a:r>
          </a:p>
          <a:p>
            <a:pPr marL="757238" lvl="1" indent="-457200">
              <a:buFont typeface="+mj-lt"/>
              <a:buAutoNum type="alphaUcPeriod"/>
            </a:pPr>
            <a:r>
              <a:rPr lang="en-US" dirty="0"/>
              <a:t>"CLIMB VIA SID STOP CLIMB AT..."</a:t>
            </a:r>
          </a:p>
          <a:p>
            <a:pPr marL="757238" lvl="1" indent="-457200">
              <a:buFont typeface="+mj-lt"/>
              <a:buAutoNum type="alphaUcPeriod"/>
            </a:pPr>
            <a:r>
              <a:rPr lang="en-US" dirty="0"/>
              <a:t>"AMEND CLIMB VIA SID ALTITUDE TO..."</a:t>
            </a: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63265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470"/>
            <a:ext cx="9130348" cy="609600"/>
          </a:xfrm>
        </p:spPr>
        <p:txBody>
          <a:bodyPr/>
          <a:lstStyle/>
          <a:p>
            <a:pPr algn="ctr"/>
            <a:r>
              <a:rPr lang="en-US" sz="3400" dirty="0"/>
              <a:t>Practice Exercise: Departure Clearances</a:t>
            </a:r>
          </a:p>
        </p:txBody>
      </p:sp>
      <p:sp>
        <p:nvSpPr>
          <p:cNvPr id="3" name="Content Placeholder 2"/>
          <p:cNvSpPr>
            <a:spLocks noGrp="1"/>
          </p:cNvSpPr>
          <p:nvPr>
            <p:ph idx="1"/>
          </p:nvPr>
        </p:nvSpPr>
        <p:spPr>
          <a:xfrm>
            <a:off x="55003" y="752070"/>
            <a:ext cx="8982672" cy="5194968"/>
          </a:xfrm>
        </p:spPr>
        <p:txBody>
          <a:bodyPr/>
          <a:lstStyle/>
          <a:p>
            <a:r>
              <a:rPr lang="en-US" dirty="0"/>
              <a:t>Purpose</a:t>
            </a:r>
          </a:p>
          <a:p>
            <a:pPr lvl="1"/>
            <a:r>
              <a:rPr lang="en-US" dirty="0"/>
              <a:t>Issuing departure clearances using appropriate phraseology</a:t>
            </a:r>
          </a:p>
          <a:p>
            <a:r>
              <a:rPr lang="en-US" dirty="0"/>
              <a:t>Materials</a:t>
            </a:r>
          </a:p>
          <a:p>
            <a:pPr lvl="1"/>
            <a:r>
              <a:rPr lang="en-US" dirty="0"/>
              <a:t>Practice Exercise: Departure Clearances </a:t>
            </a:r>
          </a:p>
          <a:p>
            <a:pPr lvl="1"/>
            <a:r>
              <a:rPr lang="en-US" dirty="0"/>
              <a:t>Pencil or pen</a:t>
            </a:r>
          </a:p>
          <a:p>
            <a:r>
              <a:rPr lang="en-US" dirty="0"/>
              <a:t>Directions</a:t>
            </a:r>
          </a:p>
          <a:p>
            <a:pPr lvl="1"/>
            <a:r>
              <a:rPr lang="en-US" dirty="0"/>
              <a:t>This exercise will take approximately 30 minutes to complete. The instructor will present traffic situations and specific departure criteria. You will be required to write out a clearance incorporating these criteria in the proper format. Each situation will be presented individually and reviewed before proceeding to the next.</a:t>
            </a:r>
          </a:p>
        </p:txBody>
      </p:sp>
    </p:spTree>
    <p:extLst>
      <p:ext uri="{BB962C8B-B14F-4D97-AF65-F5344CB8AC3E}">
        <p14:creationId xmlns:p14="http://schemas.microsoft.com/office/powerpoint/2010/main" val="11446199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l="14650" t="20480" r="3106" b="52110"/>
          <a:stretch/>
        </p:blipFill>
        <p:spPr bwMode="auto">
          <a:xfrm>
            <a:off x="863095" y="1030638"/>
            <a:ext cx="7272548" cy="2753422"/>
          </a:xfrm>
          <a:prstGeom prst="rect">
            <a:avLst/>
          </a:prstGeom>
          <a:ln w="12700">
            <a:solidFill>
              <a:schemeClr val="tx1"/>
            </a:solidFill>
          </a:ln>
          <a:extLst>
            <a:ext uri="{53640926-AAD7-44D8-BBD7-CCE9431645EC}">
              <a14:shadowObscured xmlns:a14="http://schemas.microsoft.com/office/drawing/2010/main"/>
            </a:ext>
          </a:extLst>
        </p:spPr>
      </p:pic>
      <p:pic>
        <p:nvPicPr>
          <p:cNvPr id="7" name="Picture 6"/>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93" y="4257992"/>
            <a:ext cx="8860351" cy="1737360"/>
          </a:xfrm>
          <a:prstGeom prst="rect">
            <a:avLst/>
          </a:prstGeom>
        </p:spPr>
      </p:pic>
      <p:sp>
        <p:nvSpPr>
          <p:cNvPr id="8" name="Title 1">
            <a:extLst>
              <a:ext uri="{FF2B5EF4-FFF2-40B4-BE49-F238E27FC236}">
                <a16:creationId xmlns:a16="http://schemas.microsoft.com/office/drawing/2014/main" id="{19201464-A85E-435C-9C73-337D6DD43D36}"/>
              </a:ext>
            </a:extLst>
          </p:cNvPr>
          <p:cNvSpPr>
            <a:spLocks noGrp="1"/>
          </p:cNvSpPr>
          <p:nvPr>
            <p:ph type="title"/>
          </p:nvPr>
        </p:nvSpPr>
        <p:spPr>
          <a:xfrm>
            <a:off x="0" y="142470"/>
            <a:ext cx="9130348" cy="609600"/>
          </a:xfrm>
        </p:spPr>
        <p:txBody>
          <a:bodyPr/>
          <a:lstStyle/>
          <a:p>
            <a:pPr algn="ctr"/>
            <a:r>
              <a:rPr lang="en-US" sz="3400" dirty="0"/>
              <a:t>Practice Exercise: Departure Clearances</a:t>
            </a:r>
          </a:p>
        </p:txBody>
      </p:sp>
      <p:sp>
        <p:nvSpPr>
          <p:cNvPr id="2" name="TextBox 1">
            <a:extLst>
              <a:ext uri="{FF2B5EF4-FFF2-40B4-BE49-F238E27FC236}">
                <a16:creationId xmlns:a16="http://schemas.microsoft.com/office/drawing/2014/main" id="{3AFB776F-D570-434F-91F2-1FA2C5209939}"/>
              </a:ext>
            </a:extLst>
          </p:cNvPr>
          <p:cNvSpPr txBox="1"/>
          <p:nvPr/>
        </p:nvSpPr>
        <p:spPr>
          <a:xfrm>
            <a:off x="477049" y="706688"/>
            <a:ext cx="531308" cy="369332"/>
          </a:xfrm>
          <a:prstGeom prst="rect">
            <a:avLst/>
          </a:prstGeom>
          <a:noFill/>
        </p:spPr>
        <p:txBody>
          <a:bodyPr wrap="square" rtlCol="0">
            <a:spAutoFit/>
          </a:bodyPr>
          <a:lstStyle/>
          <a:p>
            <a:r>
              <a:rPr lang="en-US" b="1" dirty="0"/>
              <a:t>1.</a:t>
            </a:r>
          </a:p>
        </p:txBody>
      </p:sp>
    </p:spTree>
    <p:extLst>
      <p:ext uri="{BB962C8B-B14F-4D97-AF65-F5344CB8AC3E}">
        <p14:creationId xmlns:p14="http://schemas.microsoft.com/office/powerpoint/2010/main" val="3146297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b="0" dirty="0"/>
              <a:t>CESSNA ONE ONE CLEARED TO STARKSVILLE AIRPORT VIA DEPART SOUTH FLY HEADING ONE TWO ZERO UNTIL JOINING VICTOR TWO SEVENTY-EIGHT, VICTOR TWO SEVENTY-EIGHT CLOUT INTERSECTION DIRECT. CLIMB AND MAINTAIN SEVEN THOUSAND. CONTACT BRAVO CENTER ONE TWO FIVE POINT ZERO LEAVING THREE THOUSAND. SQUAWK TWO FIVE THREE </a:t>
            </a:r>
            <a:r>
              <a:rPr lang="en-US" sz="2400" b="0" dirty="0" err="1"/>
              <a:t>THREE</a:t>
            </a:r>
            <a:r>
              <a:rPr lang="en-US" sz="2400" b="0" dirty="0"/>
              <a:t>.</a:t>
            </a:r>
          </a:p>
          <a:p>
            <a:pPr marL="0" indent="0">
              <a:buNone/>
            </a:pPr>
            <a:endParaRPr lang="en-US" dirty="0"/>
          </a:p>
        </p:txBody>
      </p:sp>
      <p:sp>
        <p:nvSpPr>
          <p:cNvPr id="5" name="Title 1">
            <a:extLst>
              <a:ext uri="{FF2B5EF4-FFF2-40B4-BE49-F238E27FC236}">
                <a16:creationId xmlns:a16="http://schemas.microsoft.com/office/drawing/2014/main" id="{CD3618AE-10A7-445B-B9B7-F0FDF5BBD23E}"/>
              </a:ext>
            </a:extLst>
          </p:cNvPr>
          <p:cNvSpPr>
            <a:spLocks noGrp="1"/>
          </p:cNvSpPr>
          <p:nvPr>
            <p:ph type="title"/>
          </p:nvPr>
        </p:nvSpPr>
        <p:spPr>
          <a:xfrm>
            <a:off x="0" y="142470"/>
            <a:ext cx="9130348" cy="609600"/>
          </a:xfrm>
        </p:spPr>
        <p:txBody>
          <a:bodyPr/>
          <a:lstStyle/>
          <a:p>
            <a:pPr algn="ctr"/>
            <a:r>
              <a:rPr lang="en-US" sz="3400" dirty="0"/>
              <a:t>Practice Exercise: Departure Clearances</a:t>
            </a:r>
          </a:p>
        </p:txBody>
      </p:sp>
      <p:sp>
        <p:nvSpPr>
          <p:cNvPr id="4" name="TextBox 3">
            <a:extLst>
              <a:ext uri="{FF2B5EF4-FFF2-40B4-BE49-F238E27FC236}">
                <a16:creationId xmlns:a16="http://schemas.microsoft.com/office/drawing/2014/main" id="{D562FEA1-F2C5-41C5-805D-6E036D88B569}"/>
              </a:ext>
            </a:extLst>
          </p:cNvPr>
          <p:cNvSpPr txBox="1"/>
          <p:nvPr/>
        </p:nvSpPr>
        <p:spPr>
          <a:xfrm>
            <a:off x="477049" y="706688"/>
            <a:ext cx="531308" cy="369332"/>
          </a:xfrm>
          <a:prstGeom prst="rect">
            <a:avLst/>
          </a:prstGeom>
          <a:noFill/>
        </p:spPr>
        <p:txBody>
          <a:bodyPr wrap="square" rtlCol="0">
            <a:spAutoFit/>
          </a:bodyPr>
          <a:lstStyle/>
          <a:p>
            <a:r>
              <a:rPr lang="en-US" b="1" dirty="0"/>
              <a:t>1.</a:t>
            </a:r>
          </a:p>
        </p:txBody>
      </p:sp>
    </p:spTree>
    <p:extLst>
      <p:ext uri="{BB962C8B-B14F-4D97-AF65-F5344CB8AC3E}">
        <p14:creationId xmlns:p14="http://schemas.microsoft.com/office/powerpoint/2010/main" val="39901533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03BBE9-B198-4034-AD06-E06B289B4293}"/>
              </a:ext>
            </a:extLst>
          </p:cNvPr>
          <p:cNvPicPr>
            <a:picLocks noChangeAspect="1"/>
          </p:cNvPicPr>
          <p:nvPr/>
        </p:nvPicPr>
        <p:blipFill>
          <a:blip r:embed="rId3"/>
          <a:stretch>
            <a:fillRect/>
          </a:stretch>
        </p:blipFill>
        <p:spPr>
          <a:xfrm>
            <a:off x="143925" y="4261801"/>
            <a:ext cx="8858250" cy="1733550"/>
          </a:xfrm>
          <a:prstGeom prst="rect">
            <a:avLst/>
          </a:prstGeom>
        </p:spPr>
      </p:pic>
      <p:pic>
        <p:nvPicPr>
          <p:cNvPr id="4" name="Picture 3"/>
          <p:cNvPicPr preferRelativeResize="0">
            <a:picLocks noChangeAspect="1"/>
          </p:cNvPicPr>
          <p:nvPr/>
        </p:nvPicPr>
        <p:blipFill rotWithShape="1">
          <a:blip r:embed="rId4" cstate="print">
            <a:extLst>
              <a:ext uri="{28A0092B-C50C-407E-A947-70E740481C1C}">
                <a14:useLocalDpi xmlns:a14="http://schemas.microsoft.com/office/drawing/2010/main" val="0"/>
              </a:ext>
            </a:extLst>
          </a:blip>
          <a:srcRect l="13907" t="30181" r="22910"/>
          <a:stretch/>
        </p:blipFill>
        <p:spPr bwMode="auto">
          <a:xfrm>
            <a:off x="1255595" y="1086986"/>
            <a:ext cx="6741994" cy="3038107"/>
          </a:xfrm>
          <a:prstGeom prst="rect">
            <a:avLst/>
          </a:prstGeom>
          <a:ln w="12700">
            <a:solidFill>
              <a:schemeClr val="tx1"/>
            </a:solidFill>
          </a:ln>
          <a:extLst>
            <a:ext uri="{53640926-AAD7-44D8-BBD7-CCE9431645EC}">
              <a14:shadowObscured xmlns:a14="http://schemas.microsoft.com/office/drawing/2010/main"/>
            </a:ext>
          </a:extLst>
        </p:spPr>
      </p:pic>
      <p:sp>
        <p:nvSpPr>
          <p:cNvPr id="6" name="Title 1">
            <a:extLst>
              <a:ext uri="{FF2B5EF4-FFF2-40B4-BE49-F238E27FC236}">
                <a16:creationId xmlns:a16="http://schemas.microsoft.com/office/drawing/2014/main" id="{EB01C2BD-AEEB-4FA6-9BF3-56F712DFE94F}"/>
              </a:ext>
            </a:extLst>
          </p:cNvPr>
          <p:cNvSpPr>
            <a:spLocks noGrp="1"/>
          </p:cNvSpPr>
          <p:nvPr>
            <p:ph type="title"/>
          </p:nvPr>
        </p:nvSpPr>
        <p:spPr>
          <a:xfrm>
            <a:off x="0" y="142470"/>
            <a:ext cx="9130348" cy="609600"/>
          </a:xfrm>
        </p:spPr>
        <p:txBody>
          <a:bodyPr/>
          <a:lstStyle/>
          <a:p>
            <a:pPr algn="ctr"/>
            <a:r>
              <a:rPr lang="en-US" sz="3400" dirty="0"/>
              <a:t>Practice Exercise: Departure Clearances</a:t>
            </a:r>
          </a:p>
        </p:txBody>
      </p:sp>
      <p:sp>
        <p:nvSpPr>
          <p:cNvPr id="8" name="TextBox 7">
            <a:extLst>
              <a:ext uri="{FF2B5EF4-FFF2-40B4-BE49-F238E27FC236}">
                <a16:creationId xmlns:a16="http://schemas.microsoft.com/office/drawing/2014/main" id="{A7480E44-C214-4FC7-A29F-8D83CC444464}"/>
              </a:ext>
            </a:extLst>
          </p:cNvPr>
          <p:cNvSpPr txBox="1"/>
          <p:nvPr/>
        </p:nvSpPr>
        <p:spPr>
          <a:xfrm>
            <a:off x="477049" y="706688"/>
            <a:ext cx="531308" cy="369332"/>
          </a:xfrm>
          <a:prstGeom prst="rect">
            <a:avLst/>
          </a:prstGeom>
          <a:noFill/>
        </p:spPr>
        <p:txBody>
          <a:bodyPr wrap="square" rtlCol="0">
            <a:spAutoFit/>
          </a:bodyPr>
          <a:lstStyle/>
          <a:p>
            <a:r>
              <a:rPr lang="en-US" b="1" dirty="0"/>
              <a:t>2.</a:t>
            </a:r>
          </a:p>
        </p:txBody>
      </p:sp>
    </p:spTree>
    <p:extLst>
      <p:ext uri="{BB962C8B-B14F-4D97-AF65-F5344CB8AC3E}">
        <p14:creationId xmlns:p14="http://schemas.microsoft.com/office/powerpoint/2010/main" val="694436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Clearance Limit, Destination Airport</a:t>
            </a:r>
          </a:p>
        </p:txBody>
      </p:sp>
      <p:sp>
        <p:nvSpPr>
          <p:cNvPr id="3" name="Content Placeholder 2"/>
          <p:cNvSpPr>
            <a:spLocks noGrp="1"/>
          </p:cNvSpPr>
          <p:nvPr>
            <p:ph idx="1"/>
          </p:nvPr>
        </p:nvSpPr>
        <p:spPr/>
        <p:txBody>
          <a:bodyPr/>
          <a:lstStyle/>
          <a:p>
            <a:r>
              <a:rPr lang="en-US" dirty="0"/>
              <a:t>The point to which an aircraft is granted an air traffic control clearance</a:t>
            </a:r>
          </a:p>
          <a:p>
            <a:pPr lvl="1"/>
            <a:r>
              <a:rPr lang="en-US" dirty="0"/>
              <a:t>Normally the airport of intended landing</a:t>
            </a:r>
          </a:p>
          <a:p>
            <a:pPr lvl="1"/>
            <a:r>
              <a:rPr lang="en-US" dirty="0"/>
              <a:t>Include the airport name and the word “AIRPORT”</a:t>
            </a:r>
          </a:p>
          <a:p>
            <a:pPr marL="0" indent="0">
              <a:buNone/>
            </a:pPr>
            <a:r>
              <a:rPr lang="en-US" dirty="0"/>
              <a:t>Examples:</a:t>
            </a:r>
          </a:p>
          <a:p>
            <a:pPr marL="0" indent="0">
              <a:buNone/>
            </a:pPr>
            <a:r>
              <a:rPr lang="en-US" sz="2400" b="0" dirty="0"/>
              <a:t>“CLEARED TO DALLAS LOVE AIRPORT…”</a:t>
            </a:r>
          </a:p>
          <a:p>
            <a:pPr marL="0" indent="0">
              <a:buNone/>
            </a:pPr>
            <a:r>
              <a:rPr lang="en-US" sz="2400" b="0" dirty="0"/>
              <a:t>“CLEARED TO SEDONA AIRPORT…”</a:t>
            </a:r>
          </a:p>
          <a:p>
            <a:pPr marL="0" indent="0">
              <a:buNone/>
            </a:pPr>
            <a:r>
              <a:rPr lang="en-US" sz="2400" b="0" dirty="0"/>
              <a:t>“CLEARED TO LAGUARDIA AIRPORT…”</a:t>
            </a:r>
          </a:p>
        </p:txBody>
      </p:sp>
    </p:spTree>
    <p:extLst>
      <p:ext uri="{BB962C8B-B14F-4D97-AF65-F5344CB8AC3E}">
        <p14:creationId xmlns:p14="http://schemas.microsoft.com/office/powerpoint/2010/main" val="25207646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226" y="1233199"/>
            <a:ext cx="8709154" cy="4391025"/>
          </a:xfrm>
        </p:spPr>
        <p:txBody>
          <a:bodyPr/>
          <a:lstStyle/>
          <a:p>
            <a:pPr marL="0" indent="0">
              <a:buNone/>
            </a:pPr>
            <a:r>
              <a:rPr lang="en-US" sz="2400" dirty="0"/>
              <a:t>Obtain/solicit pilot concurrence for direction of takeoff and turn, OR at end of clearance “Verify this clearance will allow compliance with terrain or obstruction avoidance.” </a:t>
            </a:r>
          </a:p>
          <a:p>
            <a:pPr marL="0" indent="0">
              <a:buNone/>
            </a:pPr>
            <a:r>
              <a:rPr lang="en-US" sz="2400" b="0" dirty="0"/>
              <a:t>SUNDOWNER ONE TWO CLEARED FROM VICKSBURG AIRPORT TO MONROE AIRPORT VIA DEPART NORTH, TURN LEFT, FLY HEADING THREE ZERO FIVE UNTIL JOINING VICTOR FOUR SEVENTEEN, VICTOR FOUR SEVENTEEN MONROE. CLIMB AND MAINTAIN EIGHT THOUSAND. CONTACT BRAVO CENTER ONE TWO  FIVE POINT ZERO LEAVING THREE THOUSAND. SQUAWK THREE </a:t>
            </a:r>
            <a:r>
              <a:rPr lang="en-US" sz="2400" b="0" dirty="0" err="1"/>
              <a:t>THREE</a:t>
            </a:r>
            <a:r>
              <a:rPr lang="en-US" sz="2400" b="0" dirty="0"/>
              <a:t> FIVE SEVEN. ADVISE SUNDOWNER ONE TWO RELEASED FOR </a:t>
            </a:r>
            <a:r>
              <a:rPr lang="en-US" sz="2400" b="0" dirty="0" smtClean="0"/>
              <a:t>DEPARTURE.</a:t>
            </a:r>
            <a:endParaRPr lang="en-US" sz="2400" b="0" dirty="0"/>
          </a:p>
          <a:p>
            <a:pPr marL="0" indent="0">
              <a:buNone/>
            </a:pPr>
            <a:endParaRPr lang="en-US" sz="2400" b="0" dirty="0"/>
          </a:p>
          <a:p>
            <a:pPr marL="0" indent="0">
              <a:buNone/>
            </a:pPr>
            <a:endParaRPr lang="en-US" sz="2400" b="0" dirty="0"/>
          </a:p>
          <a:p>
            <a:pPr marL="0" indent="0">
              <a:buNone/>
            </a:pPr>
            <a:endParaRPr lang="en-US" dirty="0"/>
          </a:p>
        </p:txBody>
      </p:sp>
      <p:sp>
        <p:nvSpPr>
          <p:cNvPr id="5" name="Title 1">
            <a:extLst>
              <a:ext uri="{FF2B5EF4-FFF2-40B4-BE49-F238E27FC236}">
                <a16:creationId xmlns:a16="http://schemas.microsoft.com/office/drawing/2014/main" id="{EB15FC33-A527-43AB-8A72-F49C50747492}"/>
              </a:ext>
            </a:extLst>
          </p:cNvPr>
          <p:cNvSpPr>
            <a:spLocks noGrp="1"/>
          </p:cNvSpPr>
          <p:nvPr>
            <p:ph type="title"/>
          </p:nvPr>
        </p:nvSpPr>
        <p:spPr>
          <a:xfrm>
            <a:off x="0" y="142470"/>
            <a:ext cx="9130348" cy="609600"/>
          </a:xfrm>
        </p:spPr>
        <p:txBody>
          <a:bodyPr/>
          <a:lstStyle/>
          <a:p>
            <a:pPr algn="ctr"/>
            <a:r>
              <a:rPr lang="en-US" sz="3400" dirty="0"/>
              <a:t>Practice Exercise: Departure Clearances</a:t>
            </a:r>
          </a:p>
        </p:txBody>
      </p:sp>
      <p:sp>
        <p:nvSpPr>
          <p:cNvPr id="4" name="TextBox 3">
            <a:extLst>
              <a:ext uri="{FF2B5EF4-FFF2-40B4-BE49-F238E27FC236}">
                <a16:creationId xmlns:a16="http://schemas.microsoft.com/office/drawing/2014/main" id="{E4040258-E390-4759-B22D-EB0A814A8BF3}"/>
              </a:ext>
            </a:extLst>
          </p:cNvPr>
          <p:cNvSpPr txBox="1"/>
          <p:nvPr/>
        </p:nvSpPr>
        <p:spPr>
          <a:xfrm>
            <a:off x="477049" y="706688"/>
            <a:ext cx="531308" cy="369332"/>
          </a:xfrm>
          <a:prstGeom prst="rect">
            <a:avLst/>
          </a:prstGeom>
          <a:noFill/>
        </p:spPr>
        <p:txBody>
          <a:bodyPr wrap="square" rtlCol="0">
            <a:spAutoFit/>
          </a:bodyPr>
          <a:lstStyle/>
          <a:p>
            <a:r>
              <a:rPr lang="en-US" b="1" dirty="0"/>
              <a:t>2.</a:t>
            </a:r>
          </a:p>
        </p:txBody>
      </p:sp>
    </p:spTree>
    <p:extLst>
      <p:ext uri="{BB962C8B-B14F-4D97-AF65-F5344CB8AC3E}">
        <p14:creationId xmlns:p14="http://schemas.microsoft.com/office/powerpoint/2010/main" val="20203246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697F5F-FDF0-430F-B753-3B2E6AAECE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999" y="4162742"/>
            <a:ext cx="8860350" cy="173736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831" t="16552" r="25085" b="37778"/>
          <a:stretch/>
        </p:blipFill>
        <p:spPr>
          <a:xfrm>
            <a:off x="1797269" y="954088"/>
            <a:ext cx="5549462" cy="3132083"/>
          </a:xfrm>
          <a:prstGeom prst="rect">
            <a:avLst/>
          </a:prstGeom>
          <a:ln w="12700">
            <a:solidFill>
              <a:schemeClr val="tx1"/>
            </a:solidFill>
          </a:ln>
        </p:spPr>
      </p:pic>
      <p:sp>
        <p:nvSpPr>
          <p:cNvPr id="6" name="Title 1">
            <a:extLst>
              <a:ext uri="{FF2B5EF4-FFF2-40B4-BE49-F238E27FC236}">
                <a16:creationId xmlns:a16="http://schemas.microsoft.com/office/drawing/2014/main" id="{D18FD0DE-4484-4AF6-B852-497EADAAD4E6}"/>
              </a:ext>
            </a:extLst>
          </p:cNvPr>
          <p:cNvSpPr>
            <a:spLocks noGrp="1"/>
          </p:cNvSpPr>
          <p:nvPr>
            <p:ph type="title"/>
          </p:nvPr>
        </p:nvSpPr>
        <p:spPr>
          <a:xfrm>
            <a:off x="0" y="142470"/>
            <a:ext cx="9130348" cy="609600"/>
          </a:xfrm>
        </p:spPr>
        <p:txBody>
          <a:bodyPr/>
          <a:lstStyle/>
          <a:p>
            <a:pPr algn="ctr"/>
            <a:r>
              <a:rPr lang="en-US" sz="3400" dirty="0"/>
              <a:t>Practice Exercise: Departure Clearances</a:t>
            </a:r>
          </a:p>
        </p:txBody>
      </p:sp>
      <p:sp>
        <p:nvSpPr>
          <p:cNvPr id="8" name="TextBox 7">
            <a:extLst>
              <a:ext uri="{FF2B5EF4-FFF2-40B4-BE49-F238E27FC236}">
                <a16:creationId xmlns:a16="http://schemas.microsoft.com/office/drawing/2014/main" id="{6D864E41-9C6F-454B-A8A0-26D5D9202B9D}"/>
              </a:ext>
            </a:extLst>
          </p:cNvPr>
          <p:cNvSpPr txBox="1"/>
          <p:nvPr/>
        </p:nvSpPr>
        <p:spPr>
          <a:xfrm>
            <a:off x="477049" y="706688"/>
            <a:ext cx="531308" cy="369332"/>
          </a:xfrm>
          <a:prstGeom prst="rect">
            <a:avLst/>
          </a:prstGeom>
          <a:noFill/>
        </p:spPr>
        <p:txBody>
          <a:bodyPr wrap="square" rtlCol="0">
            <a:spAutoFit/>
          </a:bodyPr>
          <a:lstStyle/>
          <a:p>
            <a:r>
              <a:rPr lang="en-US" b="1" dirty="0"/>
              <a:t>3.</a:t>
            </a:r>
          </a:p>
        </p:txBody>
      </p:sp>
    </p:spTree>
    <p:extLst>
      <p:ext uri="{BB962C8B-B14F-4D97-AF65-F5344CB8AC3E}">
        <p14:creationId xmlns:p14="http://schemas.microsoft.com/office/powerpoint/2010/main" val="28251687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b="0" dirty="0"/>
              <a:t>MOONEY ONE THREE CLEARED TO GREENVILLE AIRPORT VIA SIDON VORTAC VICTOR TWO SEVENTY-EIGHT GREENVILLE DIRECT. CROSS SIX MILES WEST OF  SIDON AT OR BELOW FOUR THOUSAND, CLIMB AND MAINTAIN EIGHT THOUSAND. CONTACT BRAVO CENTER ONE TWO FIVE POINT ZERO LEAVING THREE THOUSAND. SQUAWK FOUR TWO SEVEN ONE.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Title 1">
            <a:extLst>
              <a:ext uri="{FF2B5EF4-FFF2-40B4-BE49-F238E27FC236}">
                <a16:creationId xmlns:a16="http://schemas.microsoft.com/office/drawing/2014/main" id="{596F27F5-8E1B-440A-9948-8BF42E5603F2}"/>
              </a:ext>
            </a:extLst>
          </p:cNvPr>
          <p:cNvSpPr>
            <a:spLocks noGrp="1"/>
          </p:cNvSpPr>
          <p:nvPr>
            <p:ph type="title"/>
          </p:nvPr>
        </p:nvSpPr>
        <p:spPr>
          <a:xfrm>
            <a:off x="0" y="142470"/>
            <a:ext cx="9130348" cy="609600"/>
          </a:xfrm>
        </p:spPr>
        <p:txBody>
          <a:bodyPr/>
          <a:lstStyle/>
          <a:p>
            <a:pPr algn="ctr"/>
            <a:r>
              <a:rPr lang="en-US" sz="3400" dirty="0"/>
              <a:t>Practice Exercise: Departure Clearances</a:t>
            </a:r>
          </a:p>
        </p:txBody>
      </p:sp>
      <p:sp>
        <p:nvSpPr>
          <p:cNvPr id="4" name="TextBox 3">
            <a:extLst>
              <a:ext uri="{FF2B5EF4-FFF2-40B4-BE49-F238E27FC236}">
                <a16:creationId xmlns:a16="http://schemas.microsoft.com/office/drawing/2014/main" id="{ABA149E3-DB44-42BC-A4E2-126D6715E57C}"/>
              </a:ext>
            </a:extLst>
          </p:cNvPr>
          <p:cNvSpPr txBox="1"/>
          <p:nvPr/>
        </p:nvSpPr>
        <p:spPr>
          <a:xfrm>
            <a:off x="477049" y="706688"/>
            <a:ext cx="531308" cy="369332"/>
          </a:xfrm>
          <a:prstGeom prst="rect">
            <a:avLst/>
          </a:prstGeom>
          <a:noFill/>
        </p:spPr>
        <p:txBody>
          <a:bodyPr wrap="square" rtlCol="0">
            <a:spAutoFit/>
          </a:bodyPr>
          <a:lstStyle/>
          <a:p>
            <a:r>
              <a:rPr lang="en-US" b="1" dirty="0"/>
              <a:t>3.</a:t>
            </a:r>
          </a:p>
        </p:txBody>
      </p:sp>
    </p:spTree>
    <p:extLst>
      <p:ext uri="{BB962C8B-B14F-4D97-AF65-F5344CB8AC3E}">
        <p14:creationId xmlns:p14="http://schemas.microsoft.com/office/powerpoint/2010/main" val="7619015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l="12309" t="31671" r="22938" b="22856"/>
          <a:stretch/>
        </p:blipFill>
        <p:spPr bwMode="auto">
          <a:xfrm>
            <a:off x="2215521" y="1062402"/>
            <a:ext cx="4712959" cy="2984303"/>
          </a:xfrm>
          <a:prstGeom prst="rect">
            <a:avLst/>
          </a:prstGeom>
          <a:ln w="12700">
            <a:solidFill>
              <a:schemeClr val="tx1"/>
            </a:solidFill>
          </a:ln>
          <a:extLst>
            <a:ext uri="{53640926-AAD7-44D8-BBD7-CCE9431645EC}">
              <a14:shadowObscured xmlns:a14="http://schemas.microsoft.com/office/drawing/2010/main"/>
            </a:ext>
          </a:extLst>
        </p:spPr>
      </p:pic>
      <p:pic>
        <p:nvPicPr>
          <p:cNvPr id="5" name="Picture 4"/>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04" y="4257992"/>
            <a:ext cx="8857129" cy="1737360"/>
          </a:xfrm>
          <a:prstGeom prst="rect">
            <a:avLst/>
          </a:prstGeom>
        </p:spPr>
      </p:pic>
      <p:sp>
        <p:nvSpPr>
          <p:cNvPr id="6" name="Title 1">
            <a:extLst>
              <a:ext uri="{FF2B5EF4-FFF2-40B4-BE49-F238E27FC236}">
                <a16:creationId xmlns:a16="http://schemas.microsoft.com/office/drawing/2014/main" id="{3E47FE9E-5410-498F-BE87-3903815EBCD7}"/>
              </a:ext>
            </a:extLst>
          </p:cNvPr>
          <p:cNvSpPr>
            <a:spLocks noGrp="1"/>
          </p:cNvSpPr>
          <p:nvPr>
            <p:ph type="title"/>
          </p:nvPr>
        </p:nvSpPr>
        <p:spPr>
          <a:xfrm>
            <a:off x="0" y="142470"/>
            <a:ext cx="9130348" cy="609600"/>
          </a:xfrm>
        </p:spPr>
        <p:txBody>
          <a:bodyPr/>
          <a:lstStyle/>
          <a:p>
            <a:pPr algn="ctr"/>
            <a:r>
              <a:rPr lang="en-US" sz="3400" dirty="0"/>
              <a:t>Practice Exercise: Departure Clearances</a:t>
            </a:r>
          </a:p>
        </p:txBody>
      </p:sp>
      <p:sp>
        <p:nvSpPr>
          <p:cNvPr id="7" name="TextBox 6">
            <a:extLst>
              <a:ext uri="{FF2B5EF4-FFF2-40B4-BE49-F238E27FC236}">
                <a16:creationId xmlns:a16="http://schemas.microsoft.com/office/drawing/2014/main" id="{DA62B92C-8E5F-4CEC-A2D7-FD893B041BA3}"/>
              </a:ext>
            </a:extLst>
          </p:cNvPr>
          <p:cNvSpPr txBox="1"/>
          <p:nvPr/>
        </p:nvSpPr>
        <p:spPr>
          <a:xfrm>
            <a:off x="477049" y="706688"/>
            <a:ext cx="531308" cy="369332"/>
          </a:xfrm>
          <a:prstGeom prst="rect">
            <a:avLst/>
          </a:prstGeom>
          <a:noFill/>
        </p:spPr>
        <p:txBody>
          <a:bodyPr wrap="square" rtlCol="0">
            <a:spAutoFit/>
          </a:bodyPr>
          <a:lstStyle/>
          <a:p>
            <a:r>
              <a:rPr lang="en-US" b="1" dirty="0"/>
              <a:t>4.</a:t>
            </a:r>
          </a:p>
        </p:txBody>
      </p:sp>
    </p:spTree>
    <p:extLst>
      <p:ext uri="{BB962C8B-B14F-4D97-AF65-F5344CB8AC3E}">
        <p14:creationId xmlns:p14="http://schemas.microsoft.com/office/powerpoint/2010/main" val="32937847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b="0" dirty="0"/>
              <a:t>SKYHAWK ONE FOUR CLEARED TO ARGUW INTERSECTION VIA SIDON VORTAC VICTOR FIVE FIFTY-FIVE NO DELAY EXPECTED. EXPECT FURTHER ROUTING VIA VICTOR FIVE FIFTY-FIVE JACKSON VORTAC DIRECT. CLIMB AND MAINTAIN FIVE THOUSAND, EXPECT SEVEN THOUSAND AT ARGUW. NINER THOUSAND IS NOT AVAILABLE. CONTACT BRAVO CENTER ONE TWO FIVE POINT ZERO LEAVING THREE THOUSAND. SQUAWK ZERO SEVEN TWO ONE.</a:t>
            </a:r>
          </a:p>
          <a:p>
            <a:pPr marL="0" indent="0">
              <a:buNone/>
            </a:pPr>
            <a:r>
              <a:rPr lang="en-US" dirty="0"/>
              <a:t> </a:t>
            </a:r>
          </a:p>
          <a:p>
            <a:pPr marL="0" indent="0">
              <a:buNone/>
            </a:pPr>
            <a:endParaRPr lang="en-US" dirty="0"/>
          </a:p>
        </p:txBody>
      </p:sp>
      <p:sp>
        <p:nvSpPr>
          <p:cNvPr id="5" name="Title 1">
            <a:extLst>
              <a:ext uri="{FF2B5EF4-FFF2-40B4-BE49-F238E27FC236}">
                <a16:creationId xmlns:a16="http://schemas.microsoft.com/office/drawing/2014/main" id="{501DB9CF-06A1-4626-AFF9-57B385C9DA1F}"/>
              </a:ext>
            </a:extLst>
          </p:cNvPr>
          <p:cNvSpPr>
            <a:spLocks noGrp="1"/>
          </p:cNvSpPr>
          <p:nvPr>
            <p:ph type="title"/>
          </p:nvPr>
        </p:nvSpPr>
        <p:spPr>
          <a:xfrm>
            <a:off x="0" y="142470"/>
            <a:ext cx="9130348" cy="609600"/>
          </a:xfrm>
        </p:spPr>
        <p:txBody>
          <a:bodyPr/>
          <a:lstStyle/>
          <a:p>
            <a:pPr algn="ctr"/>
            <a:r>
              <a:rPr lang="en-US" sz="3400" dirty="0"/>
              <a:t>Practice Exercise: Departure Clearances</a:t>
            </a:r>
          </a:p>
        </p:txBody>
      </p:sp>
      <p:sp>
        <p:nvSpPr>
          <p:cNvPr id="4" name="TextBox 3">
            <a:extLst>
              <a:ext uri="{FF2B5EF4-FFF2-40B4-BE49-F238E27FC236}">
                <a16:creationId xmlns:a16="http://schemas.microsoft.com/office/drawing/2014/main" id="{44C5DEA9-AAE8-48A0-BB4B-5688594A6938}"/>
              </a:ext>
            </a:extLst>
          </p:cNvPr>
          <p:cNvSpPr txBox="1"/>
          <p:nvPr/>
        </p:nvSpPr>
        <p:spPr>
          <a:xfrm>
            <a:off x="477049" y="706688"/>
            <a:ext cx="531308" cy="369332"/>
          </a:xfrm>
          <a:prstGeom prst="rect">
            <a:avLst/>
          </a:prstGeom>
          <a:noFill/>
        </p:spPr>
        <p:txBody>
          <a:bodyPr wrap="square" rtlCol="0">
            <a:spAutoFit/>
          </a:bodyPr>
          <a:lstStyle/>
          <a:p>
            <a:r>
              <a:rPr lang="en-US" b="1" dirty="0"/>
              <a:t>4.</a:t>
            </a:r>
          </a:p>
        </p:txBody>
      </p:sp>
    </p:spTree>
    <p:extLst>
      <p:ext uri="{BB962C8B-B14F-4D97-AF65-F5344CB8AC3E}">
        <p14:creationId xmlns:p14="http://schemas.microsoft.com/office/powerpoint/2010/main" val="23590404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3E5863-4C65-46C3-A042-D4D3E60B9EAC}"/>
              </a:ext>
            </a:extLst>
          </p:cNvPr>
          <p:cNvPicPr/>
          <p:nvPr/>
        </p:nvPicPr>
        <p:blipFill rotWithShape="1">
          <a:blip r:embed="rId3" cstate="print">
            <a:extLst>
              <a:ext uri="{28A0092B-C50C-407E-A947-70E740481C1C}">
                <a14:useLocalDpi xmlns:a14="http://schemas.microsoft.com/office/drawing/2010/main" val="0"/>
              </a:ext>
            </a:extLst>
          </a:blip>
          <a:srcRect l="14263" r="32532" b="57209"/>
          <a:stretch/>
        </p:blipFill>
        <p:spPr bwMode="auto">
          <a:xfrm>
            <a:off x="1329967" y="1208717"/>
            <a:ext cx="5916407" cy="2782170"/>
          </a:xfrm>
          <a:prstGeom prst="rect">
            <a:avLst/>
          </a:prstGeom>
          <a:ln w="12700">
            <a:solidFill>
              <a:schemeClr val="tx1"/>
            </a:solidFill>
          </a:ln>
          <a:extLst>
            <a:ext uri="{53640926-AAD7-44D8-BBD7-CCE9431645EC}">
              <a14:shadowObscured xmlns:a14="http://schemas.microsoft.com/office/drawing/2010/main"/>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864" y="4245517"/>
            <a:ext cx="8714250" cy="1709931"/>
          </a:xfrm>
          <a:prstGeom prst="rect">
            <a:avLst/>
          </a:prstGeom>
        </p:spPr>
      </p:pic>
      <p:sp>
        <p:nvSpPr>
          <p:cNvPr id="7" name="Title 1">
            <a:extLst>
              <a:ext uri="{FF2B5EF4-FFF2-40B4-BE49-F238E27FC236}">
                <a16:creationId xmlns:a16="http://schemas.microsoft.com/office/drawing/2014/main" id="{DA5031D7-A5F0-4F20-A0D7-A345297111A0}"/>
              </a:ext>
            </a:extLst>
          </p:cNvPr>
          <p:cNvSpPr>
            <a:spLocks noGrp="1"/>
          </p:cNvSpPr>
          <p:nvPr>
            <p:ph type="title"/>
          </p:nvPr>
        </p:nvSpPr>
        <p:spPr>
          <a:xfrm>
            <a:off x="0" y="142470"/>
            <a:ext cx="9130348" cy="609600"/>
          </a:xfrm>
        </p:spPr>
        <p:txBody>
          <a:bodyPr/>
          <a:lstStyle/>
          <a:p>
            <a:pPr algn="ctr"/>
            <a:r>
              <a:rPr lang="en-US" sz="3400" dirty="0"/>
              <a:t>Practice Exercise: Departure Clearances</a:t>
            </a:r>
          </a:p>
        </p:txBody>
      </p:sp>
      <p:sp>
        <p:nvSpPr>
          <p:cNvPr id="8" name="TextBox 7">
            <a:extLst>
              <a:ext uri="{FF2B5EF4-FFF2-40B4-BE49-F238E27FC236}">
                <a16:creationId xmlns:a16="http://schemas.microsoft.com/office/drawing/2014/main" id="{A2DC908D-5456-470A-BE8B-A8CF1FD0C3CE}"/>
              </a:ext>
            </a:extLst>
          </p:cNvPr>
          <p:cNvSpPr txBox="1"/>
          <p:nvPr/>
        </p:nvSpPr>
        <p:spPr>
          <a:xfrm>
            <a:off x="477049" y="706688"/>
            <a:ext cx="531308" cy="369332"/>
          </a:xfrm>
          <a:prstGeom prst="rect">
            <a:avLst/>
          </a:prstGeom>
          <a:noFill/>
        </p:spPr>
        <p:txBody>
          <a:bodyPr wrap="square" rtlCol="0">
            <a:spAutoFit/>
          </a:bodyPr>
          <a:lstStyle/>
          <a:p>
            <a:r>
              <a:rPr lang="en-US" b="1" dirty="0"/>
              <a:t>5.</a:t>
            </a:r>
          </a:p>
        </p:txBody>
      </p:sp>
    </p:spTree>
    <p:extLst>
      <p:ext uri="{BB962C8B-B14F-4D97-AF65-F5344CB8AC3E}">
        <p14:creationId xmlns:p14="http://schemas.microsoft.com/office/powerpoint/2010/main" val="16359494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b="0" dirty="0"/>
              <a:t>CESSNA ONE FIVE CLEARED FROM LAKE PROVIDENCE AIRPORT TO LAUREL AIRPORT. WHEN ENTERING CONTROLLED AIRSPACE FLY HEADING ONE FOUR ZERO UNTIL JOINING VICTOR FOUR TWENTY-SEVEN, VICTOR FOUR TWENTY-SEVEN JACKSON VICTOR ELEVEN LAUREL. CLIMB AND MAINTAIN SEVEN THOUSAND. CONTACT BRAVO CENTER ONE TWO FIVE POINT ZERO LEAVING THREE THOUSAND. SQUAWK ONE FOUR ZERO SIX. VERIFY THIS CLEARANCE WILL ALLOW COMPLIANCE WITH TERRAIN OR OBSTRUCTION AVOIDANCE.</a:t>
            </a:r>
          </a:p>
          <a:p>
            <a:endParaRPr lang="en-US" dirty="0"/>
          </a:p>
          <a:p>
            <a:endParaRPr lang="en-US" dirty="0"/>
          </a:p>
        </p:txBody>
      </p:sp>
      <p:sp>
        <p:nvSpPr>
          <p:cNvPr id="5" name="Title 1">
            <a:extLst>
              <a:ext uri="{FF2B5EF4-FFF2-40B4-BE49-F238E27FC236}">
                <a16:creationId xmlns:a16="http://schemas.microsoft.com/office/drawing/2014/main" id="{96387CA3-9962-4471-9E88-816D15915865}"/>
              </a:ext>
            </a:extLst>
          </p:cNvPr>
          <p:cNvSpPr>
            <a:spLocks noGrp="1"/>
          </p:cNvSpPr>
          <p:nvPr>
            <p:ph type="title"/>
          </p:nvPr>
        </p:nvSpPr>
        <p:spPr>
          <a:xfrm>
            <a:off x="0" y="142470"/>
            <a:ext cx="9130348" cy="609600"/>
          </a:xfrm>
        </p:spPr>
        <p:txBody>
          <a:bodyPr/>
          <a:lstStyle/>
          <a:p>
            <a:pPr algn="ctr"/>
            <a:r>
              <a:rPr lang="en-US" sz="3400" dirty="0"/>
              <a:t>Practice Exercise: Departure Clearances</a:t>
            </a:r>
          </a:p>
        </p:txBody>
      </p:sp>
      <p:sp>
        <p:nvSpPr>
          <p:cNvPr id="4" name="TextBox 3">
            <a:extLst>
              <a:ext uri="{FF2B5EF4-FFF2-40B4-BE49-F238E27FC236}">
                <a16:creationId xmlns:a16="http://schemas.microsoft.com/office/drawing/2014/main" id="{AB4E50FC-21D5-4ED2-8ABE-4626207851B5}"/>
              </a:ext>
            </a:extLst>
          </p:cNvPr>
          <p:cNvSpPr txBox="1"/>
          <p:nvPr/>
        </p:nvSpPr>
        <p:spPr>
          <a:xfrm>
            <a:off x="477049" y="706688"/>
            <a:ext cx="531308" cy="369332"/>
          </a:xfrm>
          <a:prstGeom prst="rect">
            <a:avLst/>
          </a:prstGeom>
          <a:noFill/>
        </p:spPr>
        <p:txBody>
          <a:bodyPr wrap="square" rtlCol="0">
            <a:spAutoFit/>
          </a:bodyPr>
          <a:lstStyle/>
          <a:p>
            <a:r>
              <a:rPr lang="en-US" b="1" dirty="0"/>
              <a:t>5.</a:t>
            </a:r>
          </a:p>
        </p:txBody>
      </p:sp>
    </p:spTree>
    <p:extLst>
      <p:ext uri="{BB962C8B-B14F-4D97-AF65-F5344CB8AC3E}">
        <p14:creationId xmlns:p14="http://schemas.microsoft.com/office/powerpoint/2010/main" val="25188210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FBFB"/>
            </a:gs>
            <a:gs pos="50000">
              <a:srgbClr val="FBFBFB"/>
            </a:gs>
            <a:gs pos="100000">
              <a:srgbClr val="D0D0D0"/>
            </a:gs>
          </a:gsLst>
          <a:lin ang="5400000"/>
        </a:gradFill>
        <a:effectLst/>
      </p:bgPr>
    </p:bg>
    <p:spTree>
      <p:nvGrpSpPr>
        <p:cNvPr id="1" name=""/>
        <p:cNvGrpSpPr/>
        <p:nvPr/>
      </p:nvGrpSpPr>
      <p:grpSpPr>
        <a:xfrm>
          <a:off x="0" y="0"/>
          <a:ext cx="0" cy="0"/>
          <a:chOff x="0" y="0"/>
          <a:chExt cx="0" cy="0"/>
        </a:xfrm>
      </p:grpSpPr>
      <p:sp>
        <p:nvSpPr>
          <p:cNvPr id="13" name="Abbrv clearance"/>
          <p:cNvSpPr txBox="1">
            <a:spLocks/>
          </p:cNvSpPr>
          <p:nvPr/>
        </p:nvSpPr>
        <p:spPr bwMode="auto">
          <a:xfrm>
            <a:off x="25440" y="2683115"/>
            <a:ext cx="8927689" cy="309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har char="•"/>
              <a:defRPr sz="2800" b="1"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4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24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24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100" b="0" dirty="0"/>
              <a:t>“JET BLUE FIVE TWENTY-THREE CLEARED TO LOS ANGELES AIRPORT VIA KENNEDY FIVE DEPARTURE COATE TRANSITION, THEN AS FILED. CLIMB AND MAINTAIN FIVE THOUSAND, EXPECT FLIGHT LEVEL THREE TWO ZERO ONE ZERO MINUTES AFTER DEPARTURE. CONTACT DEPARTURE ONE TWO FIVE POINT ZERO. SQUAWK ZERO SEVEN TWO ONE.”</a:t>
            </a:r>
          </a:p>
          <a:p>
            <a:pPr marL="0" indent="0">
              <a:buNone/>
            </a:pPr>
            <a:endParaRPr lang="en-US" sz="2200" b="0" dirty="0"/>
          </a:p>
        </p:txBody>
      </p:sp>
      <p:sp>
        <p:nvSpPr>
          <p:cNvPr id="2" name="Title 1"/>
          <p:cNvSpPr>
            <a:spLocks noGrp="1"/>
          </p:cNvSpPr>
          <p:nvPr>
            <p:ph type="title"/>
          </p:nvPr>
        </p:nvSpPr>
        <p:spPr>
          <a:xfrm>
            <a:off x="428626" y="315304"/>
            <a:ext cx="8472488" cy="609600"/>
          </a:xfrm>
        </p:spPr>
        <p:txBody>
          <a:bodyPr/>
          <a:lstStyle/>
          <a:p>
            <a:r>
              <a:rPr lang="en-US" sz="4000" dirty="0"/>
              <a:t>Abbreviated Departure Clearance </a:t>
            </a:r>
          </a:p>
        </p:txBody>
      </p:sp>
      <p:sp>
        <p:nvSpPr>
          <p:cNvPr id="5" name="Full clearance"/>
          <p:cNvSpPr txBox="1">
            <a:spLocks/>
          </p:cNvSpPr>
          <p:nvPr/>
        </p:nvSpPr>
        <p:spPr bwMode="auto">
          <a:xfrm>
            <a:off x="27432" y="2683115"/>
            <a:ext cx="8927689" cy="323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har char="•"/>
              <a:defRPr sz="2800" b="1"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4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24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24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100" b="0" dirty="0"/>
              <a:t>“JET BLUE FIVE TWENTY-THREE CLEARED TO LOS ANGELES AIRPORT VIA KENNEDY FIVE DEPARTURE COATE TRANSITION Q-FOUR THIRTY-SIX RAAKK Q FOUR THIRTY-EIGHT RUBYY DABJU KILO GOLF SEVEN EIGHT KILO, KILO PAPA SEVEN FIVE GOLF, KILO DELTA SIX NINE ALPHA, KILO DELTA SIX SIX YANKEE, KILO DELTA SIX ZERO WHISKY, TAYLR KILO DELTA FOUR EIGHT SIERRA, TOADD JASSE Q-NINETY DNERO </a:t>
            </a:r>
            <a:r>
              <a:rPr lang="en-US" sz="2100" b="0" dirty="0" smtClean="0"/>
              <a:t>ANJLL FOUR. </a:t>
            </a:r>
            <a:r>
              <a:rPr lang="en-US" sz="2100" b="0" dirty="0"/>
              <a:t>CLIMB AND MAINTAIN FIVE THOUSAND, EXPECT FLIGHT LEVEL THREE TWO ZERO, ONE ZERO MINUTES AFTER DEPARTURE. CONTACT DEPARTURE ONE TWO FIVE POINT ZERO. SQUAWK ZERO SEVEN TWO ONE.”</a:t>
            </a:r>
          </a:p>
        </p:txBody>
      </p:sp>
      <p:pic>
        <p:nvPicPr>
          <p:cNvPr id="6" name="Click icon"/>
          <p:cNvPicPr>
            <a:picLocks noChangeAspect="1"/>
          </p:cNvPicPr>
          <p:nvPr/>
        </p:nvPicPr>
        <p:blipFill>
          <a:blip r:embed="rId3"/>
          <a:stretch>
            <a:fillRect/>
          </a:stretch>
        </p:blipFill>
        <p:spPr>
          <a:xfrm>
            <a:off x="8031463" y="6237879"/>
            <a:ext cx="396274" cy="365792"/>
          </a:xfrm>
          <a:prstGeom prst="rect">
            <a:avLst/>
          </a:prstGeom>
        </p:spPr>
      </p:pic>
      <p:sp>
        <p:nvSpPr>
          <p:cNvPr id="14" name="Mask b1"/>
          <p:cNvSpPr/>
          <p:nvPr/>
        </p:nvSpPr>
        <p:spPr bwMode="auto">
          <a:xfrm>
            <a:off x="73067" y="3069153"/>
            <a:ext cx="1232390" cy="333022"/>
          </a:xfrm>
          <a:prstGeom prst="rect">
            <a:avLst/>
          </a:prstGeom>
          <a:gradFill>
            <a:gsLst>
              <a:gs pos="0">
                <a:srgbClr val="FBFBFB">
                  <a:alpha val="85000"/>
                </a:srgbClr>
              </a:gs>
              <a:gs pos="50000">
                <a:srgbClr val="FBFBFB">
                  <a:alpha val="85000"/>
                </a:srgbClr>
              </a:gs>
              <a:gs pos="100000">
                <a:srgbClr val="FBFBFB">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17" name="Mask b2"/>
          <p:cNvSpPr/>
          <p:nvPr/>
        </p:nvSpPr>
        <p:spPr bwMode="auto">
          <a:xfrm>
            <a:off x="104196" y="3711393"/>
            <a:ext cx="8781811" cy="1008357"/>
          </a:xfrm>
          <a:prstGeom prst="rect">
            <a:avLst/>
          </a:prstGeom>
          <a:gradFill>
            <a:gsLst>
              <a:gs pos="0">
                <a:srgbClr val="F8F8F8">
                  <a:alpha val="85000"/>
                </a:srgbClr>
              </a:gs>
              <a:gs pos="50000">
                <a:srgbClr val="F1F1F1">
                  <a:alpha val="85000"/>
                </a:srgbClr>
              </a:gs>
              <a:gs pos="100000">
                <a:srgbClr val="EBEBEB">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16" name="Mask b1"/>
          <p:cNvSpPr/>
          <p:nvPr/>
        </p:nvSpPr>
        <p:spPr bwMode="auto">
          <a:xfrm>
            <a:off x="2229223" y="3362123"/>
            <a:ext cx="6558093" cy="333022"/>
          </a:xfrm>
          <a:prstGeom prst="rect">
            <a:avLst/>
          </a:prstGeom>
          <a:gradFill>
            <a:gsLst>
              <a:gs pos="0">
                <a:srgbClr val="FBFBFB">
                  <a:alpha val="85000"/>
                </a:srgbClr>
              </a:gs>
              <a:gs pos="50000">
                <a:srgbClr val="FAFAFA">
                  <a:alpha val="85000"/>
                </a:srgbClr>
              </a:gs>
              <a:gs pos="100000">
                <a:srgbClr val="F8F8F8">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15" name="Mask b0"/>
          <p:cNvSpPr/>
          <p:nvPr/>
        </p:nvSpPr>
        <p:spPr bwMode="auto">
          <a:xfrm>
            <a:off x="73067" y="2755656"/>
            <a:ext cx="8111612" cy="333022"/>
          </a:xfrm>
          <a:prstGeom prst="rect">
            <a:avLst/>
          </a:prstGeom>
          <a:gradFill>
            <a:gsLst>
              <a:gs pos="0">
                <a:srgbClr val="FBFBFB">
                  <a:alpha val="85000"/>
                </a:srgbClr>
              </a:gs>
              <a:gs pos="50000">
                <a:srgbClr val="FBFBFB">
                  <a:alpha val="85000"/>
                </a:srgbClr>
              </a:gs>
              <a:gs pos="100000">
                <a:srgbClr val="FBFBFB">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11" name="Mask a4"/>
          <p:cNvSpPr/>
          <p:nvPr/>
        </p:nvSpPr>
        <p:spPr bwMode="auto">
          <a:xfrm>
            <a:off x="92560" y="4970985"/>
            <a:ext cx="8793447" cy="966039"/>
          </a:xfrm>
          <a:prstGeom prst="rect">
            <a:avLst/>
          </a:prstGeom>
          <a:gradFill>
            <a:gsLst>
              <a:gs pos="0">
                <a:srgbClr val="E8E8E8">
                  <a:alpha val="85000"/>
                </a:srgbClr>
              </a:gs>
              <a:gs pos="50000">
                <a:srgbClr val="E2E2E2">
                  <a:alpha val="85000"/>
                </a:srgbClr>
              </a:gs>
              <a:gs pos="100000">
                <a:srgbClr val="DBDBDB">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12" name="Mask a3"/>
          <p:cNvSpPr/>
          <p:nvPr/>
        </p:nvSpPr>
        <p:spPr bwMode="auto">
          <a:xfrm>
            <a:off x="5138738" y="4683804"/>
            <a:ext cx="3747269" cy="287181"/>
          </a:xfrm>
          <a:prstGeom prst="rect">
            <a:avLst/>
          </a:prstGeom>
          <a:gradFill>
            <a:gsLst>
              <a:gs pos="0">
                <a:srgbClr val="EBEBEB">
                  <a:alpha val="85000"/>
                </a:srgbClr>
              </a:gs>
              <a:gs pos="50000">
                <a:srgbClr val="E9E9E9">
                  <a:alpha val="85000"/>
                </a:srgbClr>
              </a:gs>
              <a:gs pos="100000">
                <a:srgbClr val="E7E7E7">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10" name="Mask a2"/>
          <p:cNvSpPr/>
          <p:nvPr/>
        </p:nvSpPr>
        <p:spPr bwMode="auto">
          <a:xfrm>
            <a:off x="73067" y="3069153"/>
            <a:ext cx="1232390" cy="333022"/>
          </a:xfrm>
          <a:prstGeom prst="rect">
            <a:avLst/>
          </a:prstGeom>
          <a:gradFill>
            <a:gsLst>
              <a:gs pos="0">
                <a:srgbClr val="FBFBFB">
                  <a:alpha val="85000"/>
                </a:srgbClr>
              </a:gs>
              <a:gs pos="50000">
                <a:srgbClr val="FBFBFB">
                  <a:alpha val="85000"/>
                </a:srgbClr>
              </a:gs>
              <a:gs pos="100000">
                <a:srgbClr val="FBFBFB">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9" name="Mask a0"/>
          <p:cNvSpPr/>
          <p:nvPr/>
        </p:nvSpPr>
        <p:spPr bwMode="auto">
          <a:xfrm>
            <a:off x="73067" y="2746321"/>
            <a:ext cx="8714250" cy="351692"/>
          </a:xfrm>
          <a:prstGeom prst="rect">
            <a:avLst/>
          </a:prstGeom>
          <a:gradFill>
            <a:gsLst>
              <a:gs pos="0">
                <a:srgbClr val="FBFBFB">
                  <a:alpha val="85000"/>
                </a:srgbClr>
              </a:gs>
              <a:gs pos="50000">
                <a:srgbClr val="FBFBFB">
                  <a:alpha val="85000"/>
                </a:srgbClr>
              </a:gs>
              <a:gs pos="100000">
                <a:srgbClr val="FBFBFB">
                  <a:alpha val="85000"/>
                </a:srgbClr>
              </a:gs>
            </a:gsLst>
            <a:lin ang="5400000" scaled="0"/>
          </a:gra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pic>
        <p:nvPicPr>
          <p:cNvPr id="3" name="JBU523 ne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66" y="951040"/>
            <a:ext cx="8711202" cy="1712979"/>
          </a:xfrm>
          <a:prstGeom prst="rect">
            <a:avLst/>
          </a:prstGeom>
        </p:spPr>
      </p:pic>
    </p:spTree>
    <p:extLst>
      <p:ext uri="{BB962C8B-B14F-4D97-AF65-F5344CB8AC3E}">
        <p14:creationId xmlns:p14="http://schemas.microsoft.com/office/powerpoint/2010/main" val="341784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14" grpId="0" animBg="1"/>
      <p:bldP spid="14" grpId="1" animBg="1"/>
      <p:bldP spid="17" grpId="0" animBg="1"/>
      <p:bldP spid="17" grpId="1" animBg="1"/>
      <p:bldP spid="16" grpId="0" animBg="1"/>
      <p:bldP spid="16" grpId="1" animBg="1"/>
      <p:bldP spid="15" grpId="0" animBg="1"/>
      <p:bldP spid="15" grpId="1" animBg="1"/>
      <p:bldP spid="11" grpId="0" animBg="1"/>
      <p:bldP spid="11" grpId="1" animBg="1"/>
      <p:bldP spid="12" grpId="0" animBg="1"/>
      <p:bldP spid="12" grpId="1" animBg="1"/>
      <p:bldP spid="10" grpId="0" animBg="1"/>
      <p:bldP spid="10" grpId="1" animBg="1"/>
      <p:bldP spid="9" grpId="0" animBg="1"/>
      <p:bldP spid="9"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50000">
              <a:srgbClr val="FBFBFB"/>
            </a:gs>
            <a:gs pos="100000">
              <a:srgbClr val="D0D0D0"/>
            </a:gs>
          </a:gsLst>
          <a:lin ang="540000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12" y="1245310"/>
            <a:ext cx="8711202" cy="1700787"/>
          </a:xfrm>
          <a:prstGeom prst="rect">
            <a:avLst/>
          </a:prstGeom>
        </p:spPr>
      </p:pic>
      <p:sp>
        <p:nvSpPr>
          <p:cNvPr id="2" name="Title 1"/>
          <p:cNvSpPr>
            <a:spLocks noGrp="1"/>
          </p:cNvSpPr>
          <p:nvPr>
            <p:ph type="title"/>
          </p:nvPr>
        </p:nvSpPr>
        <p:spPr/>
        <p:txBody>
          <a:bodyPr/>
          <a:lstStyle/>
          <a:p>
            <a:r>
              <a:rPr lang="en-US" sz="4000" dirty="0"/>
              <a:t>Abbreviated Departure Clearance </a:t>
            </a:r>
            <a:r>
              <a:rPr lang="en-US" sz="2800" b="0" dirty="0"/>
              <a:t>Modifications to Route </a:t>
            </a:r>
          </a:p>
        </p:txBody>
      </p:sp>
      <p:sp>
        <p:nvSpPr>
          <p:cNvPr id="3" name="Content Placeholder 2"/>
          <p:cNvSpPr>
            <a:spLocks noGrp="1"/>
          </p:cNvSpPr>
          <p:nvPr>
            <p:ph idx="1"/>
          </p:nvPr>
        </p:nvSpPr>
        <p:spPr>
          <a:xfrm>
            <a:off x="428626" y="3019778"/>
            <a:ext cx="8050213" cy="2604446"/>
          </a:xfrm>
        </p:spPr>
        <p:txBody>
          <a:bodyPr/>
          <a:lstStyle/>
          <a:p>
            <a:r>
              <a:rPr lang="en-US" dirty="0"/>
              <a:t>If route must be modified include one of the following in remarks</a:t>
            </a:r>
          </a:p>
          <a:p>
            <a:pPr lvl="1"/>
            <a:r>
              <a:rPr lang="en-US" dirty="0"/>
              <a:t>FRC</a:t>
            </a:r>
          </a:p>
          <a:p>
            <a:pPr lvl="1"/>
            <a:r>
              <a:rPr lang="en-US" dirty="0"/>
              <a:t>FRC/(fix)</a:t>
            </a:r>
          </a:p>
          <a:p>
            <a:pPr lvl="2"/>
            <a:r>
              <a:rPr lang="en-US" dirty="0"/>
              <a:t>Issue full route to specified fix or destination airport</a:t>
            </a:r>
          </a:p>
          <a:p>
            <a:pPr lvl="2"/>
            <a:r>
              <a:rPr lang="en-US" dirty="0"/>
              <a:t>Always first item of </a:t>
            </a:r>
            <a:r>
              <a:rPr lang="en-US" dirty="0" err="1"/>
              <a:t>intracenter</a:t>
            </a:r>
            <a:r>
              <a:rPr lang="en-US" dirty="0"/>
              <a:t> remarks</a:t>
            </a:r>
          </a:p>
        </p:txBody>
      </p:sp>
      <p:pic>
        <p:nvPicPr>
          <p:cNvPr id="6" name="Picture 5"/>
          <p:cNvPicPr>
            <a:picLocks noChangeAspect="1"/>
          </p:cNvPicPr>
          <p:nvPr/>
        </p:nvPicPr>
        <p:blipFill>
          <a:blip r:embed="rId5"/>
          <a:stretch>
            <a:fillRect/>
          </a:stretch>
        </p:blipFill>
        <p:spPr>
          <a:xfrm>
            <a:off x="8031463" y="6237879"/>
            <a:ext cx="396274" cy="365792"/>
          </a:xfrm>
          <a:prstGeom prst="rect">
            <a:avLst/>
          </a:prstGeom>
        </p:spPr>
      </p:pic>
      <p:pic>
        <p:nvPicPr>
          <p:cNvPr id="16" name="N76HL">
            <a:extLst>
              <a:ext uri="{FF2B5EF4-FFF2-40B4-BE49-F238E27FC236}">
                <a16:creationId xmlns:a16="http://schemas.microsoft.com/office/drawing/2014/main" id="{C8986323-4C53-4B6B-BF09-9AA2FFF824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912" y="1245310"/>
            <a:ext cx="8711202" cy="1700787"/>
          </a:xfrm>
          <a:prstGeom prst="rect">
            <a:avLst/>
          </a:prstGeom>
        </p:spPr>
      </p:pic>
      <p:pic>
        <p:nvPicPr>
          <p:cNvPr id="5" name="N76HL FRC"/>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912" y="1245309"/>
            <a:ext cx="8711202" cy="1700787"/>
          </a:xfrm>
          <a:prstGeom prst="rect">
            <a:avLst/>
          </a:prstGeom>
        </p:spPr>
      </p:pic>
      <p:sp>
        <p:nvSpPr>
          <p:cNvPr id="8" name="Rounded Rectangle 7"/>
          <p:cNvSpPr/>
          <p:nvPr/>
        </p:nvSpPr>
        <p:spPr bwMode="auto">
          <a:xfrm>
            <a:off x="5235657" y="2582214"/>
            <a:ext cx="1433689" cy="318952"/>
          </a:xfrm>
          <a:prstGeom prst="roundRect">
            <a:avLst/>
          </a:prstGeom>
          <a:no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
        <p:nvSpPr>
          <p:cNvPr id="7" name="Rounded Rectangle 6"/>
          <p:cNvSpPr/>
          <p:nvPr/>
        </p:nvSpPr>
        <p:spPr bwMode="auto">
          <a:xfrm>
            <a:off x="5235656" y="1301262"/>
            <a:ext cx="2231943" cy="457200"/>
          </a:xfrm>
          <a:prstGeom prst="roundRect">
            <a:avLst/>
          </a:prstGeom>
          <a:no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spTree>
    <p:extLst>
      <p:ext uri="{BB962C8B-B14F-4D97-AF65-F5344CB8AC3E}">
        <p14:creationId xmlns:p14="http://schemas.microsoft.com/office/powerpoint/2010/main" val="15472647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7"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50000">
              <a:srgbClr val="FBFBFB"/>
            </a:gs>
            <a:gs pos="100000">
              <a:srgbClr val="D0D0D0"/>
            </a:gs>
          </a:gsLst>
          <a:lin ang="54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Abbreviated Departure Clearance</a:t>
            </a:r>
            <a:endParaRPr lang="en-US" sz="4000" b="0" dirty="0"/>
          </a:p>
        </p:txBody>
      </p:sp>
      <p:sp>
        <p:nvSpPr>
          <p:cNvPr id="3" name="Content Placeholder 2"/>
          <p:cNvSpPr>
            <a:spLocks noGrp="1"/>
          </p:cNvSpPr>
          <p:nvPr>
            <p:ph idx="1"/>
          </p:nvPr>
        </p:nvSpPr>
        <p:spPr/>
        <p:txBody>
          <a:bodyPr/>
          <a:lstStyle/>
          <a:p>
            <a:r>
              <a:rPr lang="en-US" dirty="0"/>
              <a:t>Nonradar environment, specify one, two, or more fixes as necessary to identify the initial route of flight</a:t>
            </a:r>
          </a:p>
          <a:p>
            <a:r>
              <a:rPr lang="en-US" dirty="0"/>
              <a:t>Do not apply these procedures when a pilot requests a detailed clearance or to military operations conducted within:</a:t>
            </a:r>
          </a:p>
          <a:p>
            <a:pPr lvl="1"/>
            <a:r>
              <a:rPr lang="en-US" dirty="0"/>
              <a:t>ALTRVs</a:t>
            </a:r>
          </a:p>
          <a:p>
            <a:pPr lvl="1"/>
            <a:r>
              <a:rPr lang="en-US" dirty="0"/>
              <a:t>Stereo routes</a:t>
            </a:r>
          </a:p>
          <a:p>
            <a:pPr lvl="1"/>
            <a:r>
              <a:rPr lang="en-US" dirty="0"/>
              <a:t>Operations above FL600</a:t>
            </a:r>
          </a:p>
          <a:p>
            <a:pPr lvl="1"/>
            <a:r>
              <a:rPr lang="en-US" dirty="0"/>
              <a:t>Other military operations requiring special handling</a:t>
            </a:r>
          </a:p>
          <a:p>
            <a:endParaRPr lang="en-US" dirty="0"/>
          </a:p>
        </p:txBody>
      </p:sp>
    </p:spTree>
    <p:extLst>
      <p:ext uri="{BB962C8B-B14F-4D97-AF65-F5344CB8AC3E}">
        <p14:creationId xmlns:p14="http://schemas.microsoft.com/office/powerpoint/2010/main" val="3264015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Clearance Limit, Intermediate Fix</a:t>
            </a:r>
          </a:p>
        </p:txBody>
      </p:sp>
      <p:sp>
        <p:nvSpPr>
          <p:cNvPr id="3" name="Content Placeholder 2"/>
          <p:cNvSpPr>
            <a:spLocks noGrp="1"/>
          </p:cNvSpPr>
          <p:nvPr>
            <p:ph idx="1"/>
          </p:nvPr>
        </p:nvSpPr>
        <p:spPr>
          <a:xfrm>
            <a:off x="429768" y="1048471"/>
            <a:ext cx="8714232" cy="4391025"/>
          </a:xfrm>
        </p:spPr>
        <p:txBody>
          <a:bodyPr/>
          <a:lstStyle/>
          <a:p>
            <a:r>
              <a:rPr lang="en-US" dirty="0"/>
              <a:t>Under certain conditions, a short range clearance is issued to a NAVAID, intersection, or waypoint</a:t>
            </a:r>
          </a:p>
          <a:p>
            <a:pPr lvl="1"/>
            <a:r>
              <a:rPr lang="en-US" dirty="0"/>
              <a:t>Include the type if known</a:t>
            </a:r>
          </a:p>
          <a:p>
            <a:r>
              <a:rPr lang="en-US" dirty="0"/>
              <a:t>If a delay is </a:t>
            </a:r>
            <a:r>
              <a:rPr lang="en-US" dirty="0" smtClean="0"/>
              <a:t>expected, issue </a:t>
            </a:r>
            <a:r>
              <a:rPr lang="en-US" dirty="0"/>
              <a:t>complete holding instructions</a:t>
            </a:r>
          </a:p>
          <a:p>
            <a:r>
              <a:rPr lang="en-US" dirty="0"/>
              <a:t>If no delay </a:t>
            </a:r>
            <a:r>
              <a:rPr lang="en-US" dirty="0" smtClean="0"/>
              <a:t>expected, state </a:t>
            </a:r>
            <a:r>
              <a:rPr lang="en-US" sz="2400" dirty="0" smtClean="0"/>
              <a:t>NO </a:t>
            </a:r>
            <a:r>
              <a:rPr lang="en-US" sz="2400" dirty="0"/>
              <a:t>DELAY </a:t>
            </a:r>
            <a:r>
              <a:rPr lang="en-US" sz="2400" dirty="0" smtClean="0"/>
              <a:t>EXPECTED</a:t>
            </a:r>
            <a:endParaRPr lang="en-US" sz="2400" dirty="0"/>
          </a:p>
          <a:p>
            <a:pPr marL="0" indent="0">
              <a:buNone/>
            </a:pPr>
            <a:r>
              <a:rPr lang="en-US" dirty="0"/>
              <a:t>Examples:</a:t>
            </a:r>
          </a:p>
          <a:p>
            <a:pPr marL="0" indent="0">
              <a:buNone/>
            </a:pPr>
            <a:r>
              <a:rPr lang="en-US" sz="2400" b="0" dirty="0"/>
              <a:t>“CLEARED TO YORK VORTAC, NO DELAY EXPECTED”</a:t>
            </a:r>
          </a:p>
          <a:p>
            <a:pPr marL="0" indent="0">
              <a:buNone/>
            </a:pPr>
            <a:r>
              <a:rPr lang="en-US" sz="2400" b="0" dirty="0"/>
              <a:t>“CLEARED TO FORT UNION VORTAC HOLD NORTHEAST AS PUBLISHED…”</a:t>
            </a:r>
          </a:p>
        </p:txBody>
      </p:sp>
    </p:spTree>
    <p:extLst>
      <p:ext uri="{BB962C8B-B14F-4D97-AF65-F5344CB8AC3E}">
        <p14:creationId xmlns:p14="http://schemas.microsoft.com/office/powerpoint/2010/main" val="24826403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What is an abbreviated departure clearance?</a:t>
            </a:r>
          </a:p>
          <a:p>
            <a:pPr marL="0" indent="0">
              <a:buNone/>
            </a:pPr>
            <a:endParaRPr lang="en-US" dirty="0"/>
          </a:p>
          <a:p>
            <a:pPr marL="757238" lvl="1" indent="-457200">
              <a:buFont typeface="+mj-lt"/>
              <a:buAutoNum type="alphaUcPeriod"/>
            </a:pPr>
            <a:r>
              <a:rPr lang="en-US" dirty="0"/>
              <a:t>Departure clearance containing no altitude information</a:t>
            </a:r>
          </a:p>
          <a:p>
            <a:pPr marL="757238" lvl="1" indent="-457200">
              <a:buFont typeface="+mj-lt"/>
              <a:buAutoNum type="alphaUcPeriod"/>
            </a:pPr>
            <a:r>
              <a:rPr lang="en-US" dirty="0"/>
              <a:t>Departure clearance using “Cleared as filed…”</a:t>
            </a:r>
          </a:p>
          <a:p>
            <a:pPr marL="757238" lvl="1" indent="-457200">
              <a:buFont typeface="+mj-lt"/>
              <a:buAutoNum type="alphaUcPeriod"/>
            </a:pPr>
            <a:r>
              <a:rPr lang="en-US" dirty="0"/>
              <a:t>Departure clearance for ALTRVs</a:t>
            </a:r>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130742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What does “</a:t>
            </a:r>
            <a:r>
              <a:rPr lang="en-US" dirty="0">
                <a:latin typeface="Consolas" panose="020B0609020204030204" pitchFamily="49" charset="0"/>
                <a:cs typeface="Consolas" panose="020B0609020204030204" pitchFamily="49" charset="0"/>
              </a:rPr>
              <a:t>FRC/OVR</a:t>
            </a:r>
            <a:r>
              <a:rPr lang="en-US" dirty="0"/>
              <a:t>” in remarks signify?</a:t>
            </a:r>
          </a:p>
          <a:p>
            <a:pPr marL="0" indent="0">
              <a:buNone/>
            </a:pPr>
            <a:endParaRPr lang="en-US" dirty="0"/>
          </a:p>
          <a:p>
            <a:pPr marL="757238" lvl="1" indent="-457200">
              <a:buFont typeface="+mj-lt"/>
              <a:buAutoNum type="alphaUcPeriod"/>
            </a:pPr>
            <a:r>
              <a:rPr lang="en-US" dirty="0"/>
              <a:t>Fly Right Course Over the airport</a:t>
            </a:r>
          </a:p>
          <a:p>
            <a:pPr marL="757238" lvl="1" indent="-457200">
              <a:buFont typeface="+mj-lt"/>
              <a:buAutoNum type="alphaUcPeriod"/>
            </a:pPr>
            <a:r>
              <a:rPr lang="en-US" dirty="0"/>
              <a:t>Full Return Capable Overseas Flight</a:t>
            </a:r>
          </a:p>
          <a:p>
            <a:pPr marL="757238" lvl="1" indent="-457200">
              <a:buFont typeface="+mj-lt"/>
              <a:buAutoNum type="alphaUcPeriod"/>
            </a:pPr>
            <a:r>
              <a:rPr lang="en-US" dirty="0"/>
              <a:t>Full Route Clearance to OVR</a:t>
            </a:r>
          </a:p>
          <a:p>
            <a:pPr marL="757238" lvl="1" indent="-457200">
              <a:buFont typeface="+mj-lt"/>
              <a:buAutoNum type="alphaUcPeriod"/>
            </a:pPr>
            <a:endParaRPr lang="en-US"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44876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Which flight group is authorized to receive an abbreviated departure clearance?</a:t>
            </a:r>
          </a:p>
          <a:p>
            <a:pPr marL="0" indent="0">
              <a:buNone/>
            </a:pPr>
            <a:endParaRPr lang="en-US" dirty="0"/>
          </a:p>
          <a:p>
            <a:pPr marL="757238" lvl="1" indent="-457200">
              <a:buFont typeface="+mj-lt"/>
              <a:buAutoNum type="alphaUcPeriod"/>
            </a:pPr>
            <a:r>
              <a:rPr lang="en-US" dirty="0"/>
              <a:t>Operations above FL600</a:t>
            </a:r>
          </a:p>
          <a:p>
            <a:pPr marL="757238" lvl="1" indent="-457200">
              <a:buFont typeface="+mj-lt"/>
              <a:buAutoNum type="alphaUcPeriod"/>
            </a:pPr>
            <a:r>
              <a:rPr lang="en-US" dirty="0"/>
              <a:t>General aviation aircraft</a:t>
            </a:r>
          </a:p>
          <a:p>
            <a:pPr marL="757238" lvl="1" indent="-457200">
              <a:buFont typeface="+mj-lt"/>
              <a:buAutoNum type="alphaUcPeriod"/>
            </a:pPr>
            <a:r>
              <a:rPr lang="en-US" dirty="0"/>
              <a:t>Stereo Routes</a:t>
            </a:r>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158475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50000">
              <a:srgbClr val="FBFBFB"/>
            </a:gs>
            <a:gs pos="100000">
              <a:srgbClr val="D0D0D0"/>
            </a:gs>
          </a:gsLst>
          <a:lin ang="54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Departure Restrictions</a:t>
            </a:r>
          </a:p>
        </p:txBody>
      </p:sp>
      <p:sp>
        <p:nvSpPr>
          <p:cNvPr id="3" name="Content Placeholder 2"/>
          <p:cNvSpPr>
            <a:spLocks noGrp="1"/>
          </p:cNvSpPr>
          <p:nvPr>
            <p:ph idx="1"/>
          </p:nvPr>
        </p:nvSpPr>
        <p:spPr>
          <a:xfrm>
            <a:off x="428626" y="1233199"/>
            <a:ext cx="8151018" cy="4391025"/>
          </a:xfrm>
        </p:spPr>
        <p:txBody>
          <a:bodyPr/>
          <a:lstStyle/>
          <a:p>
            <a:r>
              <a:rPr lang="en-US" dirty="0"/>
              <a:t>Assign the following to separate departures from other traffic or to restrict or regulate the departure </a:t>
            </a:r>
            <a:r>
              <a:rPr lang="en-US" dirty="0" smtClean="0"/>
              <a:t>flow:</a:t>
            </a:r>
            <a:endParaRPr lang="en-US" dirty="0"/>
          </a:p>
          <a:p>
            <a:pPr lvl="1"/>
            <a:r>
              <a:rPr lang="en-US" dirty="0"/>
              <a:t>Departure release</a:t>
            </a:r>
          </a:p>
          <a:p>
            <a:pPr lvl="1"/>
            <a:r>
              <a:rPr lang="en-US" dirty="0"/>
              <a:t>Release time</a:t>
            </a:r>
          </a:p>
          <a:p>
            <a:pPr lvl="1"/>
            <a:r>
              <a:rPr lang="en-US" dirty="0"/>
              <a:t>Hold for release </a:t>
            </a:r>
          </a:p>
          <a:p>
            <a:pPr lvl="1"/>
            <a:r>
              <a:rPr lang="en-US" dirty="0"/>
              <a:t>Expect departure clearance time </a:t>
            </a:r>
          </a:p>
          <a:p>
            <a:pPr lvl="1"/>
            <a:r>
              <a:rPr lang="en-US" dirty="0"/>
              <a:t>Call for release </a:t>
            </a:r>
          </a:p>
          <a:p>
            <a:pPr lvl="1"/>
            <a:r>
              <a:rPr lang="en-US" dirty="0"/>
              <a:t>Clearance void time</a:t>
            </a:r>
          </a:p>
          <a:p>
            <a:pPr lvl="1"/>
            <a:r>
              <a:rPr lang="en-US" dirty="0"/>
              <a:t>Ground </a:t>
            </a:r>
            <a:r>
              <a:rPr lang="en-US" dirty="0" smtClean="0"/>
              <a:t>stop</a:t>
            </a:r>
            <a:endParaRPr lang="en-US" dirty="0"/>
          </a:p>
        </p:txBody>
      </p:sp>
    </p:spTree>
    <p:extLst>
      <p:ext uri="{BB962C8B-B14F-4D97-AF65-F5344CB8AC3E}">
        <p14:creationId xmlns:p14="http://schemas.microsoft.com/office/powerpoint/2010/main" val="36228591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Departure Release</a:t>
            </a:r>
            <a:endParaRPr lang="en-US" sz="4000" dirty="0"/>
          </a:p>
        </p:txBody>
      </p:sp>
      <p:sp>
        <p:nvSpPr>
          <p:cNvPr id="3" name="Content Placeholder 2"/>
          <p:cNvSpPr>
            <a:spLocks noGrp="1"/>
          </p:cNvSpPr>
          <p:nvPr>
            <p:ph idx="1"/>
          </p:nvPr>
        </p:nvSpPr>
        <p:spPr>
          <a:xfrm>
            <a:off x="1229933" y="3168502"/>
            <a:ext cx="6684135" cy="2744026"/>
          </a:xfrm>
        </p:spPr>
        <p:txBody>
          <a:bodyPr/>
          <a:lstStyle/>
          <a:p>
            <a:pPr marL="0" indent="0">
              <a:buNone/>
            </a:pPr>
            <a:r>
              <a:rPr lang="en-US" sz="2400" b="0" dirty="0" smtClean="0"/>
              <a:t>“…ADVISE NOVEMBER TWO THREE FOUR RELEASED FOR DEPARTURE”</a:t>
            </a:r>
            <a:endParaRPr lang="en-US" sz="2400" b="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07" y="957136"/>
            <a:ext cx="8711202" cy="1700787"/>
          </a:xfrm>
          <a:prstGeom prst="rect">
            <a:avLst/>
          </a:prstGeom>
        </p:spPr>
      </p:pic>
    </p:spTree>
    <p:extLst>
      <p:ext uri="{BB962C8B-B14F-4D97-AF65-F5344CB8AC3E}">
        <p14:creationId xmlns:p14="http://schemas.microsoft.com/office/powerpoint/2010/main" val="32585405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Release </a:t>
            </a:r>
            <a:r>
              <a:rPr lang="en-US" sz="4000" dirty="0" smtClean="0"/>
              <a:t>Time</a:t>
            </a:r>
            <a:endParaRPr lang="en-US" sz="4000" dirty="0"/>
          </a:p>
        </p:txBody>
      </p:sp>
      <p:sp>
        <p:nvSpPr>
          <p:cNvPr id="3" name="Content Placeholder 2"/>
          <p:cNvSpPr>
            <a:spLocks noGrp="1"/>
          </p:cNvSpPr>
          <p:nvPr>
            <p:ph idx="1"/>
          </p:nvPr>
        </p:nvSpPr>
        <p:spPr>
          <a:xfrm>
            <a:off x="1149247" y="3168502"/>
            <a:ext cx="6580682" cy="2744026"/>
          </a:xfrm>
        </p:spPr>
        <p:txBody>
          <a:bodyPr/>
          <a:lstStyle/>
          <a:p>
            <a:pPr marL="0" indent="0">
              <a:buNone/>
            </a:pPr>
            <a:r>
              <a:rPr lang="en-US" sz="2400" b="0" dirty="0"/>
              <a:t>“…RELEASED FOR DEPARTURE AT ONE SIX ONE </a:t>
            </a:r>
            <a:r>
              <a:rPr lang="en-US" sz="2400" b="0" dirty="0" smtClean="0"/>
              <a:t>EIGHT…”</a:t>
            </a:r>
            <a:endParaRPr lang="en-US" sz="2400" b="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07" y="957136"/>
            <a:ext cx="8711202" cy="1700787"/>
          </a:xfrm>
          <a:prstGeom prst="rect">
            <a:avLst/>
          </a:prstGeom>
        </p:spPr>
      </p:pic>
    </p:spTree>
    <p:extLst>
      <p:ext uri="{BB962C8B-B14F-4D97-AF65-F5344CB8AC3E}">
        <p14:creationId xmlns:p14="http://schemas.microsoft.com/office/powerpoint/2010/main" val="30697144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Hold For Release</a:t>
            </a:r>
          </a:p>
        </p:txBody>
      </p:sp>
      <p:sp>
        <p:nvSpPr>
          <p:cNvPr id="6" name="Content Placeholder 2">
            <a:extLst>
              <a:ext uri="{FF2B5EF4-FFF2-40B4-BE49-F238E27FC236}">
                <a16:creationId xmlns:a16="http://schemas.microsoft.com/office/drawing/2014/main" id="{35493AC3-7885-4E8E-A39C-2A62373ADBDB}"/>
              </a:ext>
            </a:extLst>
          </p:cNvPr>
          <p:cNvSpPr>
            <a:spLocks noGrp="1"/>
          </p:cNvSpPr>
          <p:nvPr>
            <p:ph idx="1"/>
          </p:nvPr>
        </p:nvSpPr>
        <p:spPr>
          <a:xfrm>
            <a:off x="428626" y="3024554"/>
            <a:ext cx="8050213" cy="2599670"/>
          </a:xfrm>
        </p:spPr>
        <p:txBody>
          <a:bodyPr/>
          <a:lstStyle/>
          <a:p>
            <a:r>
              <a:rPr lang="en-US" dirty="0"/>
              <a:t>Used by ATC to delay an aircraft for traffic, weather, volume, etc.</a:t>
            </a:r>
          </a:p>
          <a:p>
            <a:pPr lvl="1"/>
            <a:r>
              <a:rPr lang="en-US" dirty="0"/>
              <a:t>Hold for release instructions are used to inform a pilot or a controller that an IFR departure clearance is not valid until a release time or additional instructions have been received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07" y="957136"/>
            <a:ext cx="8711202" cy="1700787"/>
          </a:xfrm>
          <a:prstGeom prst="rect">
            <a:avLst/>
          </a:prstGeom>
        </p:spPr>
      </p:pic>
    </p:spTree>
    <p:extLst>
      <p:ext uri="{BB962C8B-B14F-4D97-AF65-F5344CB8AC3E}">
        <p14:creationId xmlns:p14="http://schemas.microsoft.com/office/powerpoint/2010/main" val="2740995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Expect Departure Clearance Time</a:t>
            </a:r>
          </a:p>
        </p:txBody>
      </p:sp>
      <p:sp>
        <p:nvSpPr>
          <p:cNvPr id="3" name="Content Placeholder 2"/>
          <p:cNvSpPr>
            <a:spLocks noGrp="1"/>
          </p:cNvSpPr>
          <p:nvPr>
            <p:ph idx="1"/>
          </p:nvPr>
        </p:nvSpPr>
        <p:spPr>
          <a:xfrm>
            <a:off x="221942" y="3264023"/>
            <a:ext cx="8588915" cy="2360201"/>
          </a:xfrm>
        </p:spPr>
        <p:txBody>
          <a:bodyPr/>
          <a:lstStyle/>
          <a:p>
            <a:r>
              <a:rPr lang="en-US" dirty="0"/>
              <a:t>Runway release time assigned to an aircraft in a traffic management program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07" y="952338"/>
            <a:ext cx="8714250" cy="1703835"/>
          </a:xfrm>
          <a:prstGeom prst="rect">
            <a:avLst/>
          </a:prstGeom>
        </p:spPr>
      </p:pic>
    </p:spTree>
    <p:extLst>
      <p:ext uri="{BB962C8B-B14F-4D97-AF65-F5344CB8AC3E}">
        <p14:creationId xmlns:p14="http://schemas.microsoft.com/office/powerpoint/2010/main" val="13887986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6" y="362868"/>
            <a:ext cx="8472488" cy="609600"/>
          </a:xfrm>
        </p:spPr>
        <p:txBody>
          <a:bodyPr/>
          <a:lstStyle/>
          <a:p>
            <a:r>
              <a:rPr lang="en-US" sz="4000" dirty="0"/>
              <a:t>Call For </a:t>
            </a:r>
            <a:r>
              <a:rPr lang="en-US" sz="4000" dirty="0" smtClean="0"/>
              <a:t>Release (CFR)</a:t>
            </a:r>
            <a:endParaRPr lang="en-US" sz="4000" dirty="0"/>
          </a:p>
        </p:txBody>
      </p:sp>
      <p:sp>
        <p:nvSpPr>
          <p:cNvPr id="3" name="Content Placeholder 2"/>
          <p:cNvSpPr>
            <a:spLocks noGrp="1"/>
          </p:cNvSpPr>
          <p:nvPr>
            <p:ph idx="1"/>
          </p:nvPr>
        </p:nvSpPr>
        <p:spPr/>
        <p:txBody>
          <a:bodyPr/>
          <a:lstStyle/>
          <a:p>
            <a:r>
              <a:rPr lang="en-US" dirty="0"/>
              <a:t>When aircraft take a delay on the ground</a:t>
            </a:r>
          </a:p>
          <a:p>
            <a:pPr lvl="1"/>
            <a:r>
              <a:rPr lang="en-US" dirty="0"/>
              <a:t>Issue departure clearances in the order in which the requests were made</a:t>
            </a:r>
          </a:p>
          <a:p>
            <a:r>
              <a:rPr lang="en-US" dirty="0"/>
              <a:t>Inform approach control facilities and/or towers of anticipated departure delays</a:t>
            </a:r>
          </a:p>
          <a:p>
            <a:endParaRPr lang="en-US" dirty="0"/>
          </a:p>
        </p:txBody>
      </p:sp>
    </p:spTree>
    <p:extLst>
      <p:ext uri="{BB962C8B-B14F-4D97-AF65-F5344CB8AC3E}">
        <p14:creationId xmlns:p14="http://schemas.microsoft.com/office/powerpoint/2010/main" val="17809795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07" y="957136"/>
            <a:ext cx="8711202" cy="1700787"/>
          </a:xfrm>
          <a:prstGeom prst="rect">
            <a:avLst/>
          </a:prstGeom>
        </p:spPr>
      </p:pic>
      <p:sp>
        <p:nvSpPr>
          <p:cNvPr id="2" name="Title 1"/>
          <p:cNvSpPr>
            <a:spLocks noGrp="1"/>
          </p:cNvSpPr>
          <p:nvPr>
            <p:ph type="title"/>
          </p:nvPr>
        </p:nvSpPr>
        <p:spPr/>
        <p:txBody>
          <a:bodyPr/>
          <a:lstStyle/>
          <a:p>
            <a:r>
              <a:rPr lang="en-US" sz="4000" dirty="0"/>
              <a:t>Clearance Void </a:t>
            </a:r>
            <a:r>
              <a:rPr lang="en-US" sz="4000" dirty="0" smtClean="0"/>
              <a:t>Time</a:t>
            </a:r>
            <a:endParaRPr lang="en-US" sz="4000" dirty="0"/>
          </a:p>
        </p:txBody>
      </p:sp>
      <p:sp>
        <p:nvSpPr>
          <p:cNvPr id="3" name="Content Placeholder 2"/>
          <p:cNvSpPr>
            <a:spLocks noGrp="1"/>
          </p:cNvSpPr>
          <p:nvPr>
            <p:ph idx="1"/>
          </p:nvPr>
        </p:nvSpPr>
        <p:spPr>
          <a:xfrm>
            <a:off x="96607" y="3429000"/>
            <a:ext cx="9047393" cy="2450804"/>
          </a:xfrm>
        </p:spPr>
        <p:txBody>
          <a:bodyPr/>
          <a:lstStyle/>
          <a:p>
            <a:pPr marL="42862" indent="0">
              <a:buNone/>
            </a:pPr>
            <a:r>
              <a:rPr lang="en-US" sz="2400" b="0" dirty="0"/>
              <a:t>“…CLEARANCE VOID IF NOT OFF BY TWO </a:t>
            </a:r>
            <a:r>
              <a:rPr lang="en-US" sz="2400" b="0" dirty="0" err="1"/>
              <a:t>TWO</a:t>
            </a:r>
            <a:r>
              <a:rPr lang="en-US" sz="2400" b="0" dirty="0"/>
              <a:t> THREE FIVE. IF NOT OFF BY TWO </a:t>
            </a:r>
            <a:r>
              <a:rPr lang="en-US" sz="2400" b="0" dirty="0" err="1"/>
              <a:t>TWO</a:t>
            </a:r>
            <a:r>
              <a:rPr lang="en-US" sz="2400" b="0" dirty="0"/>
              <a:t> THREE FIVE, ADVISE BRAVO CENTER NOT LATER THAN TWO </a:t>
            </a:r>
            <a:r>
              <a:rPr lang="en-US" sz="2400" b="0" dirty="0" err="1"/>
              <a:t>TWO</a:t>
            </a:r>
            <a:r>
              <a:rPr lang="en-US" sz="2400" b="0" dirty="0"/>
              <a:t> FOUR FIVE OF INTENTIONS.”</a:t>
            </a:r>
          </a:p>
        </p:txBody>
      </p:sp>
    </p:spTree>
    <p:extLst>
      <p:ext uri="{BB962C8B-B14F-4D97-AF65-F5344CB8AC3E}">
        <p14:creationId xmlns:p14="http://schemas.microsoft.com/office/powerpoint/2010/main" val="7635680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97006-EE1C-4399-8FF6-EA6E0DBD817B}"/>
              </a:ext>
            </a:extLst>
          </p:cNvPr>
          <p:cNvSpPr>
            <a:spLocks noGrp="1"/>
          </p:cNvSpPr>
          <p:nvPr>
            <p:ph type="title"/>
          </p:nvPr>
        </p:nvSpPr>
        <p:spPr/>
        <p:txBody>
          <a:bodyPr/>
          <a:lstStyle/>
          <a:p>
            <a:r>
              <a:rPr lang="en-US" sz="3700" dirty="0"/>
              <a:t>Standard Instrument Departure (SID)</a:t>
            </a:r>
          </a:p>
        </p:txBody>
      </p:sp>
      <p:sp>
        <p:nvSpPr>
          <p:cNvPr id="3" name="Content Placeholder 2">
            <a:extLst>
              <a:ext uri="{FF2B5EF4-FFF2-40B4-BE49-F238E27FC236}">
                <a16:creationId xmlns:a16="http://schemas.microsoft.com/office/drawing/2014/main" id="{F6230868-0CBC-498D-850F-186F17414B3C}"/>
              </a:ext>
            </a:extLst>
          </p:cNvPr>
          <p:cNvSpPr>
            <a:spLocks noGrp="1"/>
          </p:cNvSpPr>
          <p:nvPr>
            <p:ph idx="1"/>
          </p:nvPr>
        </p:nvSpPr>
        <p:spPr/>
        <p:txBody>
          <a:bodyPr/>
          <a:lstStyle/>
          <a:p>
            <a:r>
              <a:rPr lang="en-US" dirty="0"/>
              <a:t>Assign a SID </a:t>
            </a:r>
          </a:p>
          <a:p>
            <a:pPr lvl="1"/>
            <a:r>
              <a:rPr lang="en-US" dirty="0"/>
              <a:t>Include a transition if necessary</a:t>
            </a:r>
          </a:p>
          <a:p>
            <a:pPr marL="0" indent="0">
              <a:buNone/>
            </a:pPr>
            <a:r>
              <a:rPr lang="en-US" dirty="0"/>
              <a:t>Example:</a:t>
            </a:r>
          </a:p>
          <a:p>
            <a:pPr marL="42862" indent="0">
              <a:buNone/>
            </a:pPr>
            <a:r>
              <a:rPr lang="en-US" sz="2400" b="0" dirty="0"/>
              <a:t>“STROUDSBURG ONE DEPARTURE”</a:t>
            </a:r>
          </a:p>
          <a:p>
            <a:pPr marL="42862" indent="0">
              <a:buNone/>
            </a:pPr>
            <a:r>
              <a:rPr lang="en-US" sz="2400" b="0" dirty="0"/>
              <a:t>“STROUDSBURG ONE DEPARTURE, SPARTA TRANSITION”</a:t>
            </a:r>
          </a:p>
        </p:txBody>
      </p:sp>
    </p:spTree>
    <p:extLst>
      <p:ext uri="{BB962C8B-B14F-4D97-AF65-F5344CB8AC3E}">
        <p14:creationId xmlns:p14="http://schemas.microsoft.com/office/powerpoint/2010/main" val="10342656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62836-29FF-4A53-894C-DF5727E823BA}"/>
              </a:ext>
            </a:extLst>
          </p:cNvPr>
          <p:cNvSpPr>
            <a:spLocks noGrp="1"/>
          </p:cNvSpPr>
          <p:nvPr>
            <p:ph type="title"/>
          </p:nvPr>
        </p:nvSpPr>
        <p:spPr/>
        <p:txBody>
          <a:bodyPr/>
          <a:lstStyle/>
          <a:p>
            <a:r>
              <a:rPr lang="en-US" dirty="0"/>
              <a:t>Ground Stop</a:t>
            </a:r>
          </a:p>
        </p:txBody>
      </p:sp>
      <p:sp>
        <p:nvSpPr>
          <p:cNvPr id="3" name="Content Placeholder 2">
            <a:extLst>
              <a:ext uri="{FF2B5EF4-FFF2-40B4-BE49-F238E27FC236}">
                <a16:creationId xmlns:a16="http://schemas.microsoft.com/office/drawing/2014/main" id="{BF798C45-8E0B-4F1C-86B9-2F3B1B08D214}"/>
              </a:ext>
            </a:extLst>
          </p:cNvPr>
          <p:cNvSpPr>
            <a:spLocks noGrp="1"/>
          </p:cNvSpPr>
          <p:nvPr>
            <p:ph idx="1"/>
          </p:nvPr>
        </p:nvSpPr>
        <p:spPr/>
        <p:txBody>
          <a:bodyPr/>
          <a:lstStyle/>
          <a:p>
            <a:r>
              <a:rPr lang="en-US" dirty="0"/>
              <a:t>Requires aircraft meeting specific criteria to remain on the ground</a:t>
            </a:r>
          </a:p>
          <a:p>
            <a:pPr lvl="1"/>
            <a:r>
              <a:rPr lang="en-US" dirty="0"/>
              <a:t>The criteria may be:</a:t>
            </a:r>
          </a:p>
          <a:p>
            <a:pPr lvl="2"/>
            <a:r>
              <a:rPr lang="en-US" dirty="0"/>
              <a:t>Airport specific</a:t>
            </a:r>
          </a:p>
          <a:p>
            <a:pPr lvl="2"/>
            <a:r>
              <a:rPr lang="en-US" dirty="0"/>
              <a:t>Airspace specific</a:t>
            </a:r>
          </a:p>
          <a:p>
            <a:pPr lvl="2"/>
            <a:r>
              <a:rPr lang="en-US" dirty="0"/>
              <a:t>Equipment specific</a:t>
            </a:r>
          </a:p>
          <a:p>
            <a:r>
              <a:rPr lang="en-US" dirty="0"/>
              <a:t>Do not release aircraft on an EDCT if a ground stop applicable to that aircraft is in effect</a:t>
            </a:r>
          </a:p>
          <a:p>
            <a:endParaRPr lang="en-US" dirty="0"/>
          </a:p>
        </p:txBody>
      </p:sp>
    </p:spTree>
    <p:extLst>
      <p:ext uri="{BB962C8B-B14F-4D97-AF65-F5344CB8AC3E}">
        <p14:creationId xmlns:p14="http://schemas.microsoft.com/office/powerpoint/2010/main" val="15337111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Coordination with Receiving Facility </a:t>
            </a:r>
          </a:p>
        </p:txBody>
      </p:sp>
      <p:sp>
        <p:nvSpPr>
          <p:cNvPr id="3" name="Content Placeholder 2"/>
          <p:cNvSpPr>
            <a:spLocks noGrp="1"/>
          </p:cNvSpPr>
          <p:nvPr>
            <p:ph idx="1"/>
          </p:nvPr>
        </p:nvSpPr>
        <p:spPr>
          <a:xfrm>
            <a:off x="1" y="2568223"/>
            <a:ext cx="4657059" cy="3360480"/>
          </a:xfrm>
        </p:spPr>
        <p:txBody>
          <a:bodyPr/>
          <a:lstStyle/>
          <a:p>
            <a:r>
              <a:rPr lang="en-US" dirty="0"/>
              <a:t>Coordinate if less than 15 minutes flying time from the transferring facility’s boundary</a:t>
            </a:r>
          </a:p>
          <a:p>
            <a:pPr lvl="1"/>
            <a:r>
              <a:rPr lang="en-US" dirty="0"/>
              <a:t>If automatic transfer of data between automated systems will occur flying time may be reduced to 5 minutes</a:t>
            </a:r>
          </a:p>
        </p:txBody>
      </p:sp>
      <p:pic>
        <p:nvPicPr>
          <p:cNvPr id="7" name="Picture 6"/>
          <p:cNvPicPr>
            <a:picLocks noChangeAspect="1"/>
          </p:cNvPicPr>
          <p:nvPr/>
        </p:nvPicPr>
        <p:blipFill>
          <a:blip r:embed="rId3"/>
          <a:stretch>
            <a:fillRect/>
          </a:stretch>
        </p:blipFill>
        <p:spPr>
          <a:xfrm>
            <a:off x="8031463" y="6237879"/>
            <a:ext cx="396274" cy="365792"/>
          </a:xfrm>
          <a:prstGeom prst="rect">
            <a:avLst/>
          </a:prstGeom>
        </p:spPr>
      </p:pic>
      <p:pic>
        <p:nvPicPr>
          <p:cNvPr id="9" name="N13 ORIG. RTE">
            <a:extLst>
              <a:ext uri="{FF2B5EF4-FFF2-40B4-BE49-F238E27FC236}">
                <a16:creationId xmlns:a16="http://schemas.microsoft.com/office/drawing/2014/main" id="{8B953A64-AC7C-409E-B43C-230098045F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998" y="1011152"/>
            <a:ext cx="7616556" cy="1500392"/>
          </a:xfrm>
          <a:prstGeom prst="rect">
            <a:avLst/>
          </a:prstGeom>
        </p:spPr>
      </p:pic>
      <p:pic>
        <p:nvPicPr>
          <p:cNvPr id="4" name="N13 V27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2998" y="1011928"/>
            <a:ext cx="7616952" cy="1503135"/>
          </a:xfrm>
          <a:prstGeom prst="rect">
            <a:avLst/>
          </a:prstGeom>
        </p:spPr>
      </p:pic>
      <p:pic>
        <p:nvPicPr>
          <p:cNvPr id="6" name="Picture 5">
            <a:extLst>
              <a:ext uri="{FF2B5EF4-FFF2-40B4-BE49-F238E27FC236}">
                <a16:creationId xmlns:a16="http://schemas.microsoft.com/office/drawing/2014/main" id="{339001DB-3854-49CB-88B7-3A437E02F7BB}"/>
              </a:ext>
            </a:extLst>
          </p:cNvPr>
          <p:cNvPicPr>
            <a:picLocks noChangeAspect="1"/>
          </p:cNvPicPr>
          <p:nvPr/>
        </p:nvPicPr>
        <p:blipFill rotWithShape="1">
          <a:blip r:embed="rId6">
            <a:extLst>
              <a:ext uri="{28A0092B-C50C-407E-A947-70E740481C1C}">
                <a14:useLocalDpi xmlns:a14="http://schemas.microsoft.com/office/drawing/2010/main" val="0"/>
              </a:ext>
            </a:extLst>
          </a:blip>
          <a:srcRect l="26760" t="15404" r="28121" b="44596"/>
          <a:stretch/>
        </p:blipFill>
        <p:spPr>
          <a:xfrm>
            <a:off x="4664870" y="2621254"/>
            <a:ext cx="4255659" cy="3307449"/>
          </a:xfrm>
          <a:prstGeom prst="rect">
            <a:avLst/>
          </a:prstGeom>
          <a:ln w="12700">
            <a:solidFill>
              <a:schemeClr val="tx1"/>
            </a:solidFill>
          </a:ln>
        </p:spPr>
      </p:pic>
      <p:grpSp>
        <p:nvGrpSpPr>
          <p:cNvPr id="18" name="Group 17">
            <a:extLst>
              <a:ext uri="{FF2B5EF4-FFF2-40B4-BE49-F238E27FC236}">
                <a16:creationId xmlns:a16="http://schemas.microsoft.com/office/drawing/2014/main" id="{60E5AC5A-4977-400D-B990-E3C44C510A12}"/>
              </a:ext>
            </a:extLst>
          </p:cNvPr>
          <p:cNvGrpSpPr/>
          <p:nvPr/>
        </p:nvGrpSpPr>
        <p:grpSpPr>
          <a:xfrm>
            <a:off x="6435969" y="4659923"/>
            <a:ext cx="1342293" cy="392723"/>
            <a:chOff x="6435969" y="4659923"/>
            <a:chExt cx="1342293" cy="392723"/>
          </a:xfrm>
        </p:grpSpPr>
        <p:cxnSp>
          <p:nvCxnSpPr>
            <p:cNvPr id="13" name="Straight Connector 12">
              <a:extLst>
                <a:ext uri="{FF2B5EF4-FFF2-40B4-BE49-F238E27FC236}">
                  <a16:creationId xmlns:a16="http://schemas.microsoft.com/office/drawing/2014/main" id="{EAFB82AA-B9AE-40CB-874E-CF9AF7A031E7}"/>
                </a:ext>
              </a:extLst>
            </p:cNvPr>
            <p:cNvCxnSpPr/>
            <p:nvPr/>
          </p:nvCxnSpPr>
          <p:spPr bwMode="auto">
            <a:xfrm flipH="1">
              <a:off x="6435969" y="4659923"/>
              <a:ext cx="732693" cy="392723"/>
            </a:xfrm>
            <a:prstGeom prst="line">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A8030D18-2471-4FC6-BF05-91DA98240AFB}"/>
                </a:ext>
              </a:extLst>
            </p:cNvPr>
            <p:cNvCxnSpPr/>
            <p:nvPr/>
          </p:nvCxnSpPr>
          <p:spPr bwMode="auto">
            <a:xfrm flipH="1">
              <a:off x="6435970" y="4953000"/>
              <a:ext cx="1342292" cy="99646"/>
            </a:xfrm>
            <a:prstGeom prst="line">
              <a:avLst/>
            </a:prstGeom>
            <a:noFill/>
            <a:ln w="34925" cap="flat" cmpd="sng" algn="ctr">
              <a:solidFill>
                <a:srgbClr val="0000FF"/>
              </a:solidFill>
              <a:prstDash val="solid"/>
              <a:round/>
              <a:headEnd type="arrow" w="lg"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DAB32E2B-776D-4C30-89C5-B0EE6A653F3A}"/>
              </a:ext>
            </a:extLst>
          </p:cNvPr>
          <p:cNvSpPr txBox="1"/>
          <p:nvPr/>
        </p:nvSpPr>
        <p:spPr>
          <a:xfrm rot="21336047">
            <a:off x="6818941" y="5001588"/>
            <a:ext cx="732693" cy="461665"/>
          </a:xfrm>
          <a:prstGeom prst="rect">
            <a:avLst/>
          </a:prstGeom>
          <a:noFill/>
        </p:spPr>
        <p:txBody>
          <a:bodyPr wrap="square" rtlCol="0">
            <a:spAutoFit/>
          </a:bodyPr>
          <a:lstStyle/>
          <a:p>
            <a:pPr algn="ctr"/>
            <a:r>
              <a:rPr lang="en-US" sz="1200" b="1" dirty="0">
                <a:solidFill>
                  <a:srgbClr val="0000FF"/>
                </a:solidFill>
              </a:rPr>
              <a:t>24 NM</a:t>
            </a:r>
          </a:p>
          <a:p>
            <a:pPr algn="ctr"/>
            <a:r>
              <a:rPr lang="en-US" sz="1200" b="1" dirty="0">
                <a:solidFill>
                  <a:srgbClr val="0000FF"/>
                </a:solidFill>
              </a:rPr>
              <a:t>12 Min.</a:t>
            </a:r>
          </a:p>
        </p:txBody>
      </p:sp>
    </p:spTree>
    <p:extLst>
      <p:ext uri="{BB962C8B-B14F-4D97-AF65-F5344CB8AC3E}">
        <p14:creationId xmlns:p14="http://schemas.microsoft.com/office/powerpoint/2010/main" val="47823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BEDB4-D7F0-4C0F-8620-9123FE5681D1}"/>
              </a:ext>
            </a:extLst>
          </p:cNvPr>
          <p:cNvSpPr>
            <a:spLocks noGrp="1"/>
          </p:cNvSpPr>
          <p:nvPr>
            <p:ph type="title"/>
          </p:nvPr>
        </p:nvSpPr>
        <p:spPr/>
        <p:txBody>
          <a:bodyPr/>
          <a:lstStyle/>
          <a:p>
            <a:r>
              <a:rPr lang="en-US" dirty="0"/>
              <a:t>Information Forwarded to Receiving Facility</a:t>
            </a:r>
          </a:p>
        </p:txBody>
      </p:sp>
      <p:sp>
        <p:nvSpPr>
          <p:cNvPr id="3" name="Content Placeholder 2">
            <a:extLst>
              <a:ext uri="{FF2B5EF4-FFF2-40B4-BE49-F238E27FC236}">
                <a16:creationId xmlns:a16="http://schemas.microsoft.com/office/drawing/2014/main" id="{D74EBC8A-EE6F-422A-A015-B3D9DFD16A4F}"/>
              </a:ext>
            </a:extLst>
          </p:cNvPr>
          <p:cNvSpPr>
            <a:spLocks noGrp="1"/>
          </p:cNvSpPr>
          <p:nvPr>
            <p:ph idx="1"/>
          </p:nvPr>
        </p:nvSpPr>
        <p:spPr>
          <a:xfrm>
            <a:off x="428626" y="1233199"/>
            <a:ext cx="8472488" cy="4391025"/>
          </a:xfrm>
        </p:spPr>
        <p:txBody>
          <a:bodyPr/>
          <a:lstStyle/>
          <a:p>
            <a:r>
              <a:rPr lang="en-US" dirty="0"/>
              <a:t>Forward the following information to the receiving facility:</a:t>
            </a:r>
          </a:p>
        </p:txBody>
      </p:sp>
      <p:sp>
        <p:nvSpPr>
          <p:cNvPr id="4" name="Content Placeholder 2">
            <a:extLst>
              <a:ext uri="{FF2B5EF4-FFF2-40B4-BE49-F238E27FC236}">
                <a16:creationId xmlns:a16="http://schemas.microsoft.com/office/drawing/2014/main" id="{D2FAFA3F-9666-4103-A579-7404063162ED}"/>
              </a:ext>
            </a:extLst>
          </p:cNvPr>
          <p:cNvSpPr txBox="1">
            <a:spLocks/>
          </p:cNvSpPr>
          <p:nvPr/>
        </p:nvSpPr>
        <p:spPr bwMode="auto">
          <a:xfrm>
            <a:off x="323963" y="2122487"/>
            <a:ext cx="8577151" cy="3895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t" anchorCtr="0" compatLnSpc="1">
            <a:prstTxWarp prst="textNoShape">
              <a:avLst/>
            </a:prstTxWarp>
          </a:bodyPr>
          <a:lstStyle>
            <a:lvl1pPr marL="257175" indent="-257175" algn="l" rtl="0" eaLnBrk="0" fontAlgn="base" hangingPunct="0">
              <a:spcBef>
                <a:spcPct val="20000"/>
              </a:spcBef>
              <a:spcAft>
                <a:spcPct val="0"/>
              </a:spcAft>
              <a:buChar char="•"/>
              <a:defRPr sz="2800" b="1"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4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Wingdings" panose="05000000000000000000" pitchFamily="2" charset="2"/>
              <a:buChar char="Ø"/>
              <a:defRPr sz="24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24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sz="2200" dirty="0"/>
              <a:t>Aircraft identification</a:t>
            </a:r>
          </a:p>
          <a:p>
            <a:pPr lvl="1"/>
            <a:r>
              <a:rPr lang="en-US" sz="2200" dirty="0"/>
              <a:t>Number of aircraft</a:t>
            </a:r>
          </a:p>
          <a:p>
            <a:pPr lvl="1"/>
            <a:r>
              <a:rPr lang="en-US" sz="2200" dirty="0"/>
              <a:t>Assigned altitude and ETA over last reporting point/fix</a:t>
            </a:r>
          </a:p>
          <a:p>
            <a:pPr lvl="1"/>
            <a:r>
              <a:rPr lang="en-US" sz="2200" dirty="0"/>
              <a:t>Altitude entering receiving facility</a:t>
            </a:r>
          </a:p>
          <a:p>
            <a:pPr lvl="1"/>
            <a:r>
              <a:rPr lang="en-US" sz="2200" dirty="0"/>
              <a:t>True airspeed</a:t>
            </a:r>
          </a:p>
          <a:p>
            <a:pPr lvl="1"/>
            <a:r>
              <a:rPr lang="en-US" sz="2200" dirty="0"/>
              <a:t>Point of departure</a:t>
            </a:r>
          </a:p>
          <a:p>
            <a:pPr lvl="1"/>
            <a:r>
              <a:rPr lang="en-US" sz="2200" dirty="0"/>
              <a:t>Route of flight</a:t>
            </a:r>
          </a:p>
          <a:p>
            <a:pPr lvl="1"/>
            <a:endParaRPr lang="en-US" sz="2200" dirty="0"/>
          </a:p>
          <a:p>
            <a:pPr lvl="1"/>
            <a:endParaRPr lang="en-US" sz="2200" dirty="0"/>
          </a:p>
          <a:p>
            <a:pPr lvl="1"/>
            <a:r>
              <a:rPr lang="en-US" sz="2200" dirty="0"/>
              <a:t>Destination airport and clearance limit</a:t>
            </a:r>
          </a:p>
          <a:p>
            <a:pPr lvl="1"/>
            <a:r>
              <a:rPr lang="en-US" sz="2200" dirty="0"/>
              <a:t>ETA at destination airport</a:t>
            </a:r>
          </a:p>
          <a:p>
            <a:pPr lvl="1"/>
            <a:r>
              <a:rPr lang="en-US" sz="2200" dirty="0"/>
              <a:t>Altitude requested if differs from requested altitude</a:t>
            </a:r>
          </a:p>
          <a:p>
            <a:pPr lvl="1"/>
            <a:r>
              <a:rPr lang="en-US" sz="2200" dirty="0"/>
              <a:t>Beacon code</a:t>
            </a:r>
          </a:p>
          <a:p>
            <a:pPr lvl="1"/>
            <a:r>
              <a:rPr lang="en-US" sz="2200" dirty="0"/>
              <a:t>Longitudinal separation, if needed</a:t>
            </a:r>
          </a:p>
          <a:p>
            <a:pPr lvl="1"/>
            <a:r>
              <a:rPr lang="en-US" sz="2200" dirty="0"/>
              <a:t>Additional information</a:t>
            </a:r>
          </a:p>
          <a:p>
            <a:endParaRPr lang="en-US" dirty="0"/>
          </a:p>
        </p:txBody>
      </p:sp>
      <p:pic>
        <p:nvPicPr>
          <p:cNvPr id="5" name="Picture 4">
            <a:extLst>
              <a:ext uri="{FF2B5EF4-FFF2-40B4-BE49-F238E27FC236}">
                <a16:creationId xmlns:a16="http://schemas.microsoft.com/office/drawing/2014/main" id="{182E49A5-BE34-46C6-B97E-CE643F3E55EB}"/>
              </a:ext>
            </a:extLst>
          </p:cNvPr>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43228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4" end="14"/>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VFR Release of IFR Departures</a:t>
            </a:r>
          </a:p>
        </p:txBody>
      </p:sp>
      <p:sp>
        <p:nvSpPr>
          <p:cNvPr id="3" name="Content Placeholder 2"/>
          <p:cNvSpPr>
            <a:spLocks noGrp="1"/>
          </p:cNvSpPr>
          <p:nvPr>
            <p:ph idx="1"/>
          </p:nvPr>
        </p:nvSpPr>
        <p:spPr>
          <a:xfrm>
            <a:off x="158262" y="1233199"/>
            <a:ext cx="8985738" cy="4391025"/>
          </a:xfrm>
        </p:spPr>
        <p:txBody>
          <a:bodyPr/>
          <a:lstStyle/>
          <a:p>
            <a:r>
              <a:rPr lang="en-US" dirty="0"/>
              <a:t>Aircraft on an IFR flight plan requests a VFR departure through a terminal facility, FSS, or air/ground communications station:</a:t>
            </a:r>
          </a:p>
          <a:p>
            <a:pPr lvl="1"/>
            <a:r>
              <a:rPr lang="en-US" dirty="0"/>
              <a:t>You may authorize an IFR flight planned aircraft to depart  VFR </a:t>
            </a:r>
          </a:p>
          <a:p>
            <a:pPr lvl="1"/>
            <a:r>
              <a:rPr lang="en-US" dirty="0"/>
              <a:t>Inform the pilot of the proper frequency</a:t>
            </a:r>
          </a:p>
          <a:p>
            <a:pPr lvl="1"/>
            <a:r>
              <a:rPr lang="en-US" dirty="0"/>
              <a:t>State where or when to contact the facility</a:t>
            </a:r>
          </a:p>
          <a:p>
            <a:r>
              <a:rPr lang="en-US" dirty="0"/>
              <a:t>If unable to issue clearance, inform pilot and:</a:t>
            </a:r>
          </a:p>
          <a:p>
            <a:pPr lvl="1"/>
            <a:r>
              <a:rPr lang="en-US" dirty="0"/>
              <a:t>Suggest delay be taken on the ground</a:t>
            </a:r>
          </a:p>
          <a:p>
            <a:pPr lvl="1"/>
            <a:r>
              <a:rPr lang="en-US" dirty="0"/>
              <a:t>If pilot insists on departing VFR inform the facility/sector holding the flight plan</a:t>
            </a:r>
          </a:p>
          <a:p>
            <a:endParaRPr lang="en-US" dirty="0"/>
          </a:p>
        </p:txBody>
      </p:sp>
    </p:spTree>
    <p:extLst>
      <p:ext uri="{BB962C8B-B14F-4D97-AF65-F5344CB8AC3E}">
        <p14:creationId xmlns:p14="http://schemas.microsoft.com/office/powerpoint/2010/main" val="18428314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Who must issue a time check for clearance void times?</a:t>
            </a:r>
          </a:p>
          <a:p>
            <a:pPr marL="0" indent="0">
              <a:buNone/>
            </a:pPr>
            <a:endParaRPr lang="en-US" dirty="0"/>
          </a:p>
          <a:p>
            <a:pPr marL="757238" lvl="1" indent="-457200">
              <a:buFont typeface="+mj-lt"/>
              <a:buAutoNum type="alphaUcPeriod"/>
            </a:pPr>
            <a:r>
              <a:rPr lang="en-US" dirty="0"/>
              <a:t>FBO at the departure field</a:t>
            </a:r>
          </a:p>
          <a:p>
            <a:pPr marL="757238" lvl="1" indent="-457200">
              <a:buFont typeface="+mj-lt"/>
              <a:buAutoNum type="alphaUcPeriod"/>
            </a:pPr>
            <a:r>
              <a:rPr lang="en-US" dirty="0"/>
              <a:t>Facility issuing the clearance to the pilot</a:t>
            </a:r>
          </a:p>
          <a:p>
            <a:pPr marL="757238" lvl="1" indent="-457200">
              <a:buFont typeface="+mj-lt"/>
              <a:buAutoNum type="alphaUcPeriod"/>
            </a:pPr>
            <a:r>
              <a:rPr lang="en-US" dirty="0"/>
              <a:t>Flight dispatcher</a:t>
            </a: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86826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What is the departure window associated with a Call For Release (CFR)?</a:t>
            </a:r>
          </a:p>
          <a:p>
            <a:pPr marL="0" indent="0">
              <a:buNone/>
            </a:pPr>
            <a:endParaRPr lang="en-US" dirty="0"/>
          </a:p>
          <a:p>
            <a:pPr marL="757238" lvl="1" indent="-457200">
              <a:buFont typeface="+mj-lt"/>
              <a:buAutoNum type="alphaUcPeriod"/>
            </a:pPr>
            <a:r>
              <a:rPr lang="en-US" dirty="0">
                <a:latin typeface="Arial" panose="020B0604020202020204" pitchFamily="34" charset="0"/>
                <a:cs typeface="Arial" panose="020B0604020202020204" pitchFamily="34" charset="0"/>
              </a:rPr>
              <a:t>2 minutes prior and ends 1 minute after the assigned time</a:t>
            </a:r>
          </a:p>
          <a:p>
            <a:pPr marL="757238" lvl="1" indent="-457200">
              <a:buFont typeface="+mj-lt"/>
              <a:buAutoNum type="alphaUcPeriod"/>
            </a:pPr>
            <a:r>
              <a:rPr lang="en-US" dirty="0">
                <a:latin typeface="Arial" panose="020B0604020202020204" pitchFamily="34" charset="0"/>
                <a:cs typeface="Arial" panose="020B0604020202020204" pitchFamily="34" charset="0"/>
              </a:rPr>
              <a:t>5 minutes prior and ends 5 minutes after the assigned time</a:t>
            </a:r>
          </a:p>
          <a:p>
            <a:pPr marL="757238" lvl="1" indent="-457200">
              <a:buFont typeface="+mj-lt"/>
              <a:buAutoNum type="alphaUcPeriod"/>
            </a:pPr>
            <a:r>
              <a:rPr lang="en-US" dirty="0">
                <a:latin typeface="Arial" panose="020B0604020202020204" pitchFamily="34" charset="0"/>
                <a:cs typeface="Arial" panose="020B0604020202020204" pitchFamily="34" charset="0"/>
              </a:rPr>
              <a:t>10 minutes prior and ends 5 minutes after the assigned time</a:t>
            </a:r>
            <a:endParaRPr lang="en-US"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98095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9" presetClass="emph" presetSubtype="0" nodeType="withEffect">
                                  <p:stCondLst>
                                    <p:cond delay="0"/>
                                  </p:stCondLst>
                                  <p:childTnLst>
                                    <p:set>
                                      <p:cBhvr>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What should be included with a HFR time?</a:t>
            </a:r>
          </a:p>
          <a:p>
            <a:pPr marL="0" indent="0">
              <a:buNone/>
            </a:pPr>
            <a:endParaRPr lang="en-US" dirty="0"/>
          </a:p>
          <a:p>
            <a:pPr marL="757238" lvl="1" indent="-457200">
              <a:buFont typeface="+mj-lt"/>
              <a:buAutoNum type="alphaUcPeriod"/>
            </a:pPr>
            <a:r>
              <a:rPr lang="en-US" dirty="0"/>
              <a:t>High flow route clearance</a:t>
            </a:r>
          </a:p>
          <a:p>
            <a:pPr marL="757238" lvl="1" indent="-457200">
              <a:buFont typeface="+mj-lt"/>
              <a:buAutoNum type="alphaUcPeriod"/>
            </a:pPr>
            <a:r>
              <a:rPr lang="en-US" dirty="0"/>
              <a:t>A clearance void time</a:t>
            </a:r>
          </a:p>
          <a:p>
            <a:pPr marL="757238" lvl="1" indent="-457200">
              <a:buFont typeface="+mj-lt"/>
              <a:buAutoNum type="alphaUcPeriod"/>
            </a:pPr>
            <a:r>
              <a:rPr lang="en-US" dirty="0"/>
              <a:t>Departure delay information</a:t>
            </a:r>
          </a:p>
          <a:p>
            <a:pPr marL="757238" lvl="1" indent="-457200">
              <a:buFont typeface="+mj-lt"/>
              <a:buAutoNum type="alphaUcPeriod"/>
            </a:pP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166051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Actual departure times must be forwarded to an external facility if assumed departure time differs by what amount</a:t>
            </a:r>
            <a:r>
              <a:rPr lang="en-US" dirty="0" smtClean="0"/>
              <a:t>?</a:t>
            </a:r>
            <a:endParaRPr lang="en-US" dirty="0"/>
          </a:p>
          <a:p>
            <a:pPr marL="0" indent="0">
              <a:buNone/>
            </a:pPr>
            <a:endParaRPr lang="en-US" dirty="0"/>
          </a:p>
          <a:p>
            <a:pPr marL="757238" lvl="1" indent="-457200">
              <a:buFont typeface="+mj-lt"/>
              <a:buAutoNum type="alphaUcPeriod"/>
            </a:pPr>
            <a:r>
              <a:rPr lang="en-US" dirty="0"/>
              <a:t>3 minutes</a:t>
            </a:r>
          </a:p>
          <a:p>
            <a:pPr marL="757238" lvl="1" indent="-457200">
              <a:buFont typeface="+mj-lt"/>
              <a:buAutoNum type="alphaUcPeriod"/>
            </a:pPr>
            <a:r>
              <a:rPr lang="en-US" dirty="0"/>
              <a:t>5 minutes</a:t>
            </a:r>
          </a:p>
          <a:p>
            <a:pPr marL="757238" lvl="1" indent="-457200">
              <a:buFont typeface="+mj-lt"/>
              <a:buAutoNum type="alphaUcPeriod"/>
            </a:pPr>
            <a:r>
              <a:rPr lang="en-US" dirty="0"/>
              <a:t>10 minutes</a:t>
            </a: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27103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A pilot with an IFR flight plan requests a VFR departure </a:t>
            </a:r>
            <a:r>
              <a:rPr lang="en-US" dirty="0" smtClean="0"/>
              <a:t>but </a:t>
            </a:r>
            <a:r>
              <a:rPr lang="en-US" dirty="0"/>
              <a:t>due to volume, you know a clearance cannot be issued in the near future. What should you do?</a:t>
            </a:r>
          </a:p>
          <a:p>
            <a:pPr marL="0" indent="0">
              <a:buNone/>
            </a:pPr>
            <a:endParaRPr lang="en-US" dirty="0"/>
          </a:p>
          <a:p>
            <a:pPr marL="757238" lvl="1" indent="-457200">
              <a:buFont typeface="+mj-lt"/>
              <a:buAutoNum type="alphaUcPeriod"/>
            </a:pPr>
            <a:r>
              <a:rPr lang="en-US" dirty="0"/>
              <a:t>Issue a provisional </a:t>
            </a:r>
            <a:r>
              <a:rPr lang="en-US" dirty="0" smtClean="0"/>
              <a:t>SVFR </a:t>
            </a:r>
            <a:r>
              <a:rPr lang="en-US" dirty="0"/>
              <a:t>clearance to aid the pilot</a:t>
            </a:r>
          </a:p>
          <a:p>
            <a:pPr marL="757238" lvl="1" indent="-457200">
              <a:buFont typeface="+mj-lt"/>
              <a:buAutoNum type="alphaUcPeriod"/>
            </a:pPr>
            <a:r>
              <a:rPr lang="en-US" dirty="0"/>
              <a:t>Clear the pilot to depart “AT YOUR OWN RISK”</a:t>
            </a:r>
          </a:p>
          <a:p>
            <a:pPr marL="757238" lvl="1" indent="-457200">
              <a:buFont typeface="+mj-lt"/>
              <a:buAutoNum type="alphaUcPeriod"/>
            </a:pPr>
            <a:r>
              <a:rPr lang="en-US" dirty="0"/>
              <a:t>Suggest a delay be taken on the ground</a:t>
            </a:r>
          </a:p>
          <a:p>
            <a:pPr marL="300038" lvl="1" indent="0">
              <a:buNone/>
            </a:pP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386142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What must be issued to departures from airports without an operating control </a:t>
            </a:r>
            <a:r>
              <a:rPr lang="en-US" dirty="0" smtClean="0"/>
              <a:t>tower?</a:t>
            </a:r>
            <a:endParaRPr lang="en-US" dirty="0"/>
          </a:p>
          <a:p>
            <a:pPr marL="0" indent="0">
              <a:buNone/>
            </a:pPr>
            <a:endParaRPr lang="en-US" dirty="0"/>
          </a:p>
          <a:p>
            <a:pPr marL="757238" lvl="1" indent="-457200">
              <a:buFont typeface="+mj-lt"/>
              <a:buAutoNum type="alphaUcPeriod"/>
            </a:pPr>
            <a:r>
              <a:rPr lang="en-US" dirty="0" smtClean="0"/>
              <a:t>Wind and altimeter check</a:t>
            </a:r>
            <a:endParaRPr lang="en-US" dirty="0"/>
          </a:p>
          <a:p>
            <a:pPr marL="757238" lvl="1" indent="-457200">
              <a:buFont typeface="+mj-lt"/>
              <a:buAutoNum type="alphaUcPeriod"/>
            </a:pPr>
            <a:r>
              <a:rPr lang="en-US" dirty="0" smtClean="0"/>
              <a:t>Departure release</a:t>
            </a:r>
            <a:endParaRPr lang="en-US" dirty="0"/>
          </a:p>
          <a:p>
            <a:pPr marL="757238" lvl="1" indent="-457200">
              <a:buFont typeface="+mj-lt"/>
              <a:buAutoNum type="alphaUcPeriod"/>
            </a:pPr>
            <a:r>
              <a:rPr lang="en-US" dirty="0" smtClean="0"/>
              <a:t>Runway heading alignment confirmation</a:t>
            </a:r>
            <a:endParaRPr lang="en-US" dirty="0"/>
          </a:p>
          <a:p>
            <a:pPr marL="300038" lvl="1" indent="0">
              <a:buNone/>
            </a:pPr>
            <a:endParaRPr lang="en-US" i="1" dirty="0"/>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176528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Route of Flight</a:t>
            </a:r>
          </a:p>
        </p:txBody>
      </p:sp>
      <p:sp>
        <p:nvSpPr>
          <p:cNvPr id="3" name="Content Placeholder 2"/>
          <p:cNvSpPr>
            <a:spLocks noGrp="1"/>
          </p:cNvSpPr>
          <p:nvPr>
            <p:ph idx="1"/>
          </p:nvPr>
        </p:nvSpPr>
        <p:spPr>
          <a:xfrm>
            <a:off x="428626" y="954088"/>
            <a:ext cx="8050213" cy="5004453"/>
          </a:xfrm>
        </p:spPr>
        <p:txBody>
          <a:bodyPr/>
          <a:lstStyle/>
          <a:p>
            <a:r>
              <a:rPr lang="en-US" dirty="0"/>
              <a:t>The route to be flown based on the altitude requested by the pilot</a:t>
            </a:r>
          </a:p>
          <a:p>
            <a:pPr lvl="1"/>
            <a:r>
              <a:rPr lang="en-US" dirty="0"/>
              <a:t>Below FL180: Victor airways, T Routes</a:t>
            </a:r>
          </a:p>
          <a:p>
            <a:pPr lvl="1"/>
            <a:r>
              <a:rPr lang="en-US" dirty="0"/>
              <a:t>FL180 and above: Jet Routes, Q Routes</a:t>
            </a:r>
          </a:p>
          <a:p>
            <a:pPr lvl="1"/>
            <a:r>
              <a:rPr lang="en-US" dirty="0"/>
              <a:t>Any altitude: Course, heading, azimuth, arc, or vector</a:t>
            </a:r>
          </a:p>
          <a:p>
            <a:r>
              <a:rPr lang="en-US" dirty="0"/>
              <a:t>Also include:</a:t>
            </a:r>
          </a:p>
          <a:p>
            <a:pPr lvl="1"/>
            <a:r>
              <a:rPr lang="en-US" dirty="0"/>
              <a:t>Routing expected if any part of the route beyond a short range clearance limit differs from that filed</a:t>
            </a:r>
          </a:p>
          <a:p>
            <a:pPr marL="0" indent="0">
              <a:buNone/>
            </a:pPr>
            <a:r>
              <a:rPr lang="en-US" dirty="0"/>
              <a:t>Example:</a:t>
            </a:r>
          </a:p>
          <a:p>
            <a:pPr marL="42862" indent="0">
              <a:buNone/>
            </a:pPr>
            <a:r>
              <a:rPr lang="en-US" sz="2400" b="0" dirty="0"/>
              <a:t>“…EXPECT DIRECT TAOS VORTAC VICTOR EIGHTY-THREE…”</a:t>
            </a:r>
          </a:p>
        </p:txBody>
      </p:sp>
    </p:spTree>
    <p:extLst>
      <p:ext uri="{BB962C8B-B14F-4D97-AF65-F5344CB8AC3E}">
        <p14:creationId xmlns:p14="http://schemas.microsoft.com/office/powerpoint/2010/main" val="6761468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Through Clearance</a:t>
            </a:r>
          </a:p>
        </p:txBody>
      </p:sp>
      <p:sp>
        <p:nvSpPr>
          <p:cNvPr id="3" name="Content Placeholder 2"/>
          <p:cNvSpPr>
            <a:spLocks noGrp="1"/>
          </p:cNvSpPr>
          <p:nvPr>
            <p:ph idx="1"/>
          </p:nvPr>
        </p:nvSpPr>
        <p:spPr>
          <a:xfrm>
            <a:off x="165370" y="3349256"/>
            <a:ext cx="8574593" cy="2509284"/>
          </a:xfrm>
        </p:spPr>
        <p:txBody>
          <a:bodyPr/>
          <a:lstStyle/>
          <a:p>
            <a:r>
              <a:rPr lang="en-US" dirty="0"/>
              <a:t>You may clear aircraft through intermediate stops</a:t>
            </a:r>
          </a:p>
          <a:p>
            <a:pPr lvl="1"/>
            <a:r>
              <a:rPr lang="en-US" dirty="0"/>
              <a:t>Issue departure restrictions as necessary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608" t="3464" r="5166" b="57314"/>
          <a:stretch/>
        </p:blipFill>
        <p:spPr>
          <a:xfrm>
            <a:off x="675341" y="954088"/>
            <a:ext cx="7793318" cy="1967024"/>
          </a:xfrm>
          <a:prstGeom prst="rect">
            <a:avLst/>
          </a:prstGeom>
          <a:ln w="12700">
            <a:solidFill>
              <a:schemeClr val="tx1"/>
            </a:solidFill>
          </a:ln>
        </p:spPr>
      </p:pic>
      <p:sp>
        <p:nvSpPr>
          <p:cNvPr id="7" name="Up Arrow Callout 6"/>
          <p:cNvSpPr/>
          <p:nvPr/>
        </p:nvSpPr>
        <p:spPr bwMode="auto">
          <a:xfrm>
            <a:off x="1885811" y="1563687"/>
            <a:ext cx="2779059" cy="905256"/>
          </a:xfrm>
          <a:prstGeom prst="upArrowCallout">
            <a:avLst/>
          </a:prstGeom>
          <a:solidFill>
            <a:schemeClr val="bg1">
              <a:alpha val="88000"/>
            </a:schemeClr>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i="0" u="none" strike="noStrike" cap="none" normalizeH="0" baseline="0" dirty="0">
                <a:ln>
                  <a:noFill/>
                </a:ln>
                <a:effectLst/>
                <a:latin typeface="Arial" panose="020B0604020202020204" pitchFamily="34" charset="0"/>
              </a:rPr>
              <a:t>Cleared for approach and through to final destination</a:t>
            </a:r>
          </a:p>
        </p:txBody>
      </p:sp>
      <p:sp>
        <p:nvSpPr>
          <p:cNvPr id="8" name="Notched Right Arrow 7"/>
          <p:cNvSpPr/>
          <p:nvPr/>
        </p:nvSpPr>
        <p:spPr bwMode="auto">
          <a:xfrm>
            <a:off x="5414681" y="1625793"/>
            <a:ext cx="2061883" cy="623614"/>
          </a:xfrm>
          <a:prstGeom prst="notchedRightArrow">
            <a:avLst/>
          </a:prstGeom>
          <a:solidFill>
            <a:schemeClr val="bg1">
              <a:alpha val="88000"/>
            </a:schemeClr>
          </a:solidFill>
          <a:ln w="38100" cap="flat" cmpd="sng" algn="ctr">
            <a:solidFill>
              <a:srgbClr val="00B0F0"/>
            </a:solid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r>
              <a:rPr kumimoji="0" lang="en-US" i="0" u="none" strike="noStrike" cap="none" normalizeH="0" baseline="0" dirty="0">
                <a:ln>
                  <a:noFill/>
                </a:ln>
                <a:effectLst/>
                <a:latin typeface="Arial" panose="020B0604020202020204" pitchFamily="34" charset="0"/>
              </a:rPr>
              <a:t>To Destination</a:t>
            </a: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4260" y="1102647"/>
            <a:ext cx="576316" cy="683307"/>
          </a:xfrm>
          <a:prstGeom prst="rect">
            <a:avLst/>
          </a:prstGeom>
        </p:spPr>
      </p:pic>
      <p:pic>
        <p:nvPicPr>
          <p:cNvPr id="9" name="Picture 8"/>
          <p:cNvPicPr>
            <a:picLocks noChangeAspect="1"/>
          </p:cNvPicPr>
          <p:nvPr/>
        </p:nvPicPr>
        <p:blipFill>
          <a:blip r:embed="rId5"/>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251854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42" presetClass="path" presetSubtype="0" accel="50000" fill="hold" nodeType="withEffect">
                                  <p:stCondLst>
                                    <p:cond delay="0"/>
                                  </p:stCondLst>
                                  <p:childTnLst>
                                    <p:animMotion origin="layout" path="M 3.05556E-6 1.85185E-6 L 0.25121 -0.00533 " pathEditMode="relative" rAng="0" ptsTypes="AA">
                                      <p:cBhvr>
                                        <p:cTn id="16" dur="2000" fill="hold"/>
                                        <p:tgtEl>
                                          <p:spTgt spid="6"/>
                                        </p:tgtEl>
                                        <p:attrNameLst>
                                          <p:attrName>ppt_x</p:attrName>
                                          <p:attrName>ppt_y</p:attrName>
                                        </p:attrNameLst>
                                      </p:cBhvr>
                                      <p:rCtr x="12552" y="-278"/>
                                    </p:animMotion>
                                  </p:childTnLst>
                                </p:cTn>
                              </p:par>
                              <p:par>
                                <p:cTn id="17" presetID="6" presetClass="emph" presetSubtype="0" fill="hold" nodeType="withEffect">
                                  <p:stCondLst>
                                    <p:cond delay="0"/>
                                  </p:stCondLst>
                                  <p:childTnLst>
                                    <p:animScale>
                                      <p:cBhvr>
                                        <p:cTn id="18" dur="2000" fill="hold"/>
                                        <p:tgtEl>
                                          <p:spTgt spid="6"/>
                                        </p:tgtEl>
                                      </p:cBhvr>
                                      <p:by x="25000" y="25000"/>
                                    </p:animScale>
                                  </p:childTnLst>
                                </p:cTn>
                              </p:par>
                            </p:childTnLst>
                          </p:cTn>
                        </p:par>
                        <p:par>
                          <p:cTn id="19" fill="hold">
                            <p:stCondLst>
                              <p:cond delay="2000"/>
                            </p:stCondLst>
                            <p:childTnLst>
                              <p:par>
                                <p:cTn id="20" presetID="10" presetClass="exit" presetSubtype="0" fill="hold" nodeType="after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2500"/>
                            </p:stCondLst>
                            <p:childTnLst>
                              <p:par>
                                <p:cTn id="24" presetID="10" presetClass="entr" presetSubtype="0" fill="hold" nodeType="afterEffect">
                                  <p:stCondLst>
                                    <p:cond delay="2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 presetClass="entr" presetSubtype="0" fill="hold" grpId="0" nodeType="withEffect">
                                  <p:stCondLst>
                                    <p:cond delay="2000"/>
                                  </p:stCondLst>
                                  <p:childTnLst>
                                    <p:set>
                                      <p:cBhvr>
                                        <p:cTn id="28" dur="1" fill="hold">
                                          <p:stCondLst>
                                            <p:cond delay="0"/>
                                          </p:stCondLst>
                                        </p:cTn>
                                        <p:tgtEl>
                                          <p:spTgt spid="8"/>
                                        </p:tgtEl>
                                        <p:attrNameLst>
                                          <p:attrName>style.visibility</p:attrName>
                                        </p:attrNameLst>
                                      </p:cBhvr>
                                      <p:to>
                                        <p:strVal val="visible"/>
                                      </p:to>
                                    </p:set>
                                  </p:childTnLst>
                                </p:cTn>
                              </p:par>
                              <p:par>
                                <p:cTn id="29" presetID="6" presetClass="emph" presetSubtype="0" fill="hold" nodeType="withEffect">
                                  <p:stCondLst>
                                    <p:cond delay="2000"/>
                                  </p:stCondLst>
                                  <p:childTnLst>
                                    <p:animScale>
                                      <p:cBhvr>
                                        <p:cTn id="30" dur="2000" fill="hold"/>
                                        <p:tgtEl>
                                          <p:spTgt spid="6"/>
                                        </p:tgtEl>
                                      </p:cBhvr>
                                      <p:by x="400000" y="400000"/>
                                    </p:animScale>
                                  </p:childTnLst>
                                </p:cTn>
                              </p:par>
                              <p:par>
                                <p:cTn id="31" presetID="42" presetClass="path" presetSubtype="0" accel="50000" fill="hold" nodeType="withEffect">
                                  <p:stCondLst>
                                    <p:cond delay="2000"/>
                                  </p:stCondLst>
                                  <p:childTnLst>
                                    <p:animMotion origin="layout" path="M 0.25122 -0.00532 L 0.71718 -0.00463 " pathEditMode="relative" rAng="0" ptsTypes="AA">
                                      <p:cBhvr>
                                        <p:cTn id="32" dur="2000" fill="hold"/>
                                        <p:tgtEl>
                                          <p:spTgt spid="6"/>
                                        </p:tgtEl>
                                        <p:attrNameLst>
                                          <p:attrName>ppt_x</p:attrName>
                                          <p:attrName>ppt_y</p:attrName>
                                        </p:attrNameLst>
                                      </p:cBhvr>
                                      <p:rCtr x="2328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Airfile Aircraft Guidelines</a:t>
            </a:r>
          </a:p>
        </p:txBody>
      </p:sp>
      <p:sp>
        <p:nvSpPr>
          <p:cNvPr id="3" name="Content Placeholder 2"/>
          <p:cNvSpPr>
            <a:spLocks noGrp="1"/>
          </p:cNvSpPr>
          <p:nvPr>
            <p:ph idx="1"/>
          </p:nvPr>
        </p:nvSpPr>
        <p:spPr/>
        <p:txBody>
          <a:bodyPr/>
          <a:lstStyle/>
          <a:p>
            <a:r>
              <a:rPr lang="en-US" dirty="0"/>
              <a:t>Process airfile aircraft as follows:</a:t>
            </a:r>
          </a:p>
          <a:p>
            <a:pPr lvl="1"/>
            <a:r>
              <a:rPr lang="en-US" dirty="0"/>
              <a:t>Ensure aircraft is within your area of jurisdiction, unless coordinated</a:t>
            </a:r>
          </a:p>
          <a:p>
            <a:pPr lvl="1"/>
            <a:r>
              <a:rPr lang="en-US" dirty="0"/>
              <a:t>Obtain information necessary to provide IFR service</a:t>
            </a:r>
          </a:p>
          <a:p>
            <a:pPr lvl="1"/>
            <a:r>
              <a:rPr lang="en-US" dirty="0"/>
              <a:t>Issue clearance to:</a:t>
            </a:r>
          </a:p>
          <a:p>
            <a:pPr lvl="2"/>
            <a:r>
              <a:rPr lang="en-US" dirty="0"/>
              <a:t>Destination airport</a:t>
            </a:r>
          </a:p>
          <a:p>
            <a:pPr lvl="2"/>
            <a:r>
              <a:rPr lang="en-US" dirty="0"/>
              <a:t>Short range clearance limit</a:t>
            </a:r>
          </a:p>
          <a:p>
            <a:pPr lvl="1"/>
            <a:r>
              <a:rPr lang="en-US" dirty="0"/>
              <a:t>Instruct pilot to contact FSS if flight plan cannot be processed</a:t>
            </a:r>
          </a:p>
        </p:txBody>
      </p:sp>
    </p:spTree>
    <p:extLst>
      <p:ext uri="{BB962C8B-B14F-4D97-AF65-F5344CB8AC3E}">
        <p14:creationId xmlns:p14="http://schemas.microsoft.com/office/powerpoint/2010/main" val="19519201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IFR to VFR</a:t>
            </a:r>
          </a:p>
        </p:txBody>
      </p:sp>
      <p:sp>
        <p:nvSpPr>
          <p:cNvPr id="3" name="Content Placeholder 2"/>
          <p:cNvSpPr>
            <a:spLocks noGrp="1"/>
          </p:cNvSpPr>
          <p:nvPr>
            <p:ph idx="1"/>
          </p:nvPr>
        </p:nvSpPr>
        <p:spPr/>
        <p:txBody>
          <a:bodyPr/>
          <a:lstStyle/>
          <a:p>
            <a:r>
              <a:rPr lang="en-US" dirty="0"/>
              <a:t>Clear an aircraft planning IFR operations for the initial part of the flight and VFR for the latter part to the fix at which the IFR part ends</a:t>
            </a:r>
          </a:p>
        </p:txBody>
      </p:sp>
    </p:spTree>
    <p:extLst>
      <p:ext uri="{BB962C8B-B14F-4D97-AF65-F5344CB8AC3E}">
        <p14:creationId xmlns:p14="http://schemas.microsoft.com/office/powerpoint/2010/main" val="174139978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VFR to IFR</a:t>
            </a:r>
          </a:p>
        </p:txBody>
      </p:sp>
      <p:sp>
        <p:nvSpPr>
          <p:cNvPr id="3" name="Content Placeholder 2"/>
          <p:cNvSpPr>
            <a:spLocks noGrp="1"/>
          </p:cNvSpPr>
          <p:nvPr>
            <p:ph idx="1"/>
          </p:nvPr>
        </p:nvSpPr>
        <p:spPr/>
        <p:txBody>
          <a:bodyPr/>
          <a:lstStyle/>
          <a:p>
            <a:r>
              <a:rPr lang="en-US" dirty="0"/>
              <a:t>Treat an aircraft planning VFR operations for the initial part of the flight and IFR for the latter part as a VFR departure</a:t>
            </a:r>
          </a:p>
          <a:p>
            <a:pPr lvl="1"/>
            <a:r>
              <a:rPr lang="en-US" dirty="0"/>
              <a:t>Issue a clearance to this aircraft when it requests IFR clearance approaching the fix where it proposes to start IFR operations</a:t>
            </a:r>
          </a:p>
          <a:p>
            <a:endParaRPr lang="en-US" dirty="0"/>
          </a:p>
        </p:txBody>
      </p:sp>
    </p:spTree>
    <p:extLst>
      <p:ext uri="{BB962C8B-B14F-4D97-AF65-F5344CB8AC3E}">
        <p14:creationId xmlns:p14="http://schemas.microsoft.com/office/powerpoint/2010/main" val="15724334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North American Route Program (NRP)</a:t>
            </a:r>
          </a:p>
        </p:txBody>
      </p:sp>
      <p:sp>
        <p:nvSpPr>
          <p:cNvPr id="3" name="Content Placeholder 2"/>
          <p:cNvSpPr>
            <a:spLocks noGrp="1"/>
          </p:cNvSpPr>
          <p:nvPr>
            <p:ph idx="1"/>
          </p:nvPr>
        </p:nvSpPr>
        <p:spPr>
          <a:xfrm>
            <a:off x="252919" y="1233199"/>
            <a:ext cx="8511701" cy="4807678"/>
          </a:xfrm>
        </p:spPr>
        <p:txBody>
          <a:bodyPr/>
          <a:lstStyle/>
          <a:p>
            <a:r>
              <a:rPr lang="en-US" dirty="0"/>
              <a:t>If the aircraft is moved due to weather, traffic, or other tactical reasons</a:t>
            </a:r>
          </a:p>
          <a:p>
            <a:pPr lvl="1"/>
            <a:r>
              <a:rPr lang="en-US" dirty="0"/>
              <a:t>“NRP” must be retained in remarks</a:t>
            </a:r>
          </a:p>
          <a:p>
            <a:r>
              <a:rPr lang="en-US" dirty="0"/>
              <a:t>If the route is altered due to a pilot request</a:t>
            </a:r>
          </a:p>
          <a:p>
            <a:pPr lvl="1"/>
            <a:r>
              <a:rPr lang="en-US" dirty="0"/>
              <a:t>“NRP” must be removed from remarks</a:t>
            </a:r>
          </a:p>
          <a:p>
            <a:r>
              <a:rPr lang="en-US" dirty="0"/>
              <a:t>“NRP” must not be entered in the remarks  unless:</a:t>
            </a:r>
          </a:p>
          <a:p>
            <a:pPr lvl="1"/>
            <a:r>
              <a:rPr lang="en-US" dirty="0"/>
              <a:t>Prior coordination is accomplished</a:t>
            </a:r>
          </a:p>
        </p:txBody>
      </p:sp>
    </p:spTree>
    <p:extLst>
      <p:ext uri="{BB962C8B-B14F-4D97-AF65-F5344CB8AC3E}">
        <p14:creationId xmlns:p14="http://schemas.microsoft.com/office/powerpoint/2010/main" val="18267559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Route Structure Transitions</a:t>
            </a:r>
          </a:p>
        </p:txBody>
      </p:sp>
      <p:sp>
        <p:nvSpPr>
          <p:cNvPr id="3" name="Content Placeholder 2"/>
          <p:cNvSpPr>
            <a:spLocks noGrp="1"/>
          </p:cNvSpPr>
          <p:nvPr>
            <p:ph idx="1"/>
          </p:nvPr>
        </p:nvSpPr>
        <p:spPr>
          <a:xfrm>
            <a:off x="428626" y="1233199"/>
            <a:ext cx="8050213" cy="4752931"/>
          </a:xfrm>
        </p:spPr>
        <p:txBody>
          <a:bodyPr/>
          <a:lstStyle/>
          <a:p>
            <a:r>
              <a:rPr lang="en-US" dirty="0"/>
              <a:t>Transitions within or between route structures, may be accomplished via multiple methods. Clear aircraft by one or more of the following:</a:t>
            </a:r>
          </a:p>
          <a:p>
            <a:pPr lvl="1"/>
            <a:r>
              <a:rPr lang="en-US" dirty="0"/>
              <a:t>Vector aircraft:</a:t>
            </a:r>
          </a:p>
          <a:p>
            <a:pPr lvl="1"/>
            <a:r>
              <a:rPr lang="en-US" dirty="0"/>
              <a:t>Assign a SID/STAR</a:t>
            </a:r>
          </a:p>
          <a:p>
            <a:pPr lvl="1"/>
            <a:r>
              <a:rPr lang="en-US" dirty="0"/>
              <a:t>Clear departing or arriving aircraft:</a:t>
            </a:r>
          </a:p>
          <a:p>
            <a:pPr lvl="2"/>
            <a:r>
              <a:rPr lang="en-US" dirty="0"/>
              <a:t>To climb or descend via radials, courses, or azimuths of the ATS route assigned</a:t>
            </a:r>
          </a:p>
          <a:p>
            <a:pPr lvl="2"/>
            <a:r>
              <a:rPr lang="en-US" dirty="0"/>
              <a:t>Direct to or between the NAVAIDs forming the ATS route assigned</a:t>
            </a:r>
          </a:p>
        </p:txBody>
      </p:sp>
    </p:spTree>
    <p:extLst>
      <p:ext uri="{BB962C8B-B14F-4D97-AF65-F5344CB8AC3E}">
        <p14:creationId xmlns:p14="http://schemas.microsoft.com/office/powerpoint/2010/main" val="360941303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FE24D-780A-440D-A1B4-95E8BF1D3CC6}"/>
              </a:ext>
            </a:extLst>
          </p:cNvPr>
          <p:cNvSpPr>
            <a:spLocks noGrp="1"/>
          </p:cNvSpPr>
          <p:nvPr>
            <p:ph type="title"/>
          </p:nvPr>
        </p:nvSpPr>
        <p:spPr/>
        <p:txBody>
          <a:bodyPr/>
          <a:lstStyle/>
          <a:p>
            <a:r>
              <a:rPr lang="en-US" dirty="0"/>
              <a:t>Route Structure Transitions </a:t>
            </a:r>
            <a:r>
              <a:rPr lang="en-US" sz="3200" i="1" dirty="0"/>
              <a:t>(Cont’d) </a:t>
            </a:r>
            <a:endParaRPr lang="en-US" dirty="0"/>
          </a:p>
        </p:txBody>
      </p:sp>
      <p:sp>
        <p:nvSpPr>
          <p:cNvPr id="3" name="Content Placeholder 2">
            <a:extLst>
              <a:ext uri="{FF2B5EF4-FFF2-40B4-BE49-F238E27FC236}">
                <a16:creationId xmlns:a16="http://schemas.microsoft.com/office/drawing/2014/main" id="{25AB90FF-EEA1-4323-A324-CB4E731965CE}"/>
              </a:ext>
            </a:extLst>
          </p:cNvPr>
          <p:cNvSpPr>
            <a:spLocks noGrp="1"/>
          </p:cNvSpPr>
          <p:nvPr>
            <p:ph idx="1"/>
          </p:nvPr>
        </p:nvSpPr>
        <p:spPr/>
        <p:txBody>
          <a:bodyPr/>
          <a:lstStyle/>
          <a:p>
            <a:pPr lvl="1"/>
            <a:r>
              <a:rPr lang="en-US" dirty="0"/>
              <a:t>Clear aircraft to climb or descend via:</a:t>
            </a:r>
          </a:p>
          <a:p>
            <a:pPr lvl="2"/>
            <a:r>
              <a:rPr lang="en-US" dirty="0"/>
              <a:t>ATS route, specified radials, courses, or azimuths of NAVAIDs</a:t>
            </a:r>
          </a:p>
          <a:p>
            <a:pPr lvl="1"/>
            <a:r>
              <a:rPr lang="en-US" dirty="0"/>
              <a:t>Clear RNAV aircraft between designated or established ATS routes via random RNAV routes to a NAVAID, waypoint, airport or fix on the new route</a:t>
            </a:r>
          </a:p>
          <a:p>
            <a:pPr lvl="1"/>
            <a:r>
              <a:rPr lang="en-US" dirty="0"/>
              <a:t>Provide radar monitoring to RNAV equipped aircraft transitioning via random RNAV routes</a:t>
            </a:r>
          </a:p>
          <a:p>
            <a:pPr lvl="1"/>
            <a:r>
              <a:rPr lang="en-US" dirty="0"/>
              <a:t>Offset from published or established ATS route at a specified distance and direction for random (impromptu) RNAV Routes</a:t>
            </a:r>
          </a:p>
        </p:txBody>
      </p:sp>
    </p:spTree>
    <p:extLst>
      <p:ext uri="{BB962C8B-B14F-4D97-AF65-F5344CB8AC3E}">
        <p14:creationId xmlns:p14="http://schemas.microsoft.com/office/powerpoint/2010/main" val="320450964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DME Arcs of NAVAIDS</a:t>
            </a:r>
          </a:p>
        </p:txBody>
      </p:sp>
      <p:sp>
        <p:nvSpPr>
          <p:cNvPr id="4" name="Content Placeholder 2"/>
          <p:cNvSpPr>
            <a:spLocks noGrp="1"/>
          </p:cNvSpPr>
          <p:nvPr>
            <p:ph idx="1"/>
          </p:nvPr>
        </p:nvSpPr>
        <p:spPr>
          <a:xfrm>
            <a:off x="204538" y="1052725"/>
            <a:ext cx="8696576" cy="4391025"/>
          </a:xfrm>
        </p:spPr>
        <p:txBody>
          <a:bodyPr/>
          <a:lstStyle/>
          <a:p>
            <a:r>
              <a:rPr lang="en-US" dirty="0"/>
              <a:t>Flight track a constant distance from the station or waypoint </a:t>
            </a:r>
          </a:p>
          <a:p>
            <a:r>
              <a:rPr lang="en-US" dirty="0"/>
              <a:t>Predicated on DME collocated with a facility</a:t>
            </a:r>
          </a:p>
          <a:p>
            <a:pPr lvl="1"/>
            <a:r>
              <a:rPr lang="en-US" dirty="0"/>
              <a:t>Cannot be based on an ILS or LOC DME source</a:t>
            </a:r>
          </a:p>
          <a:p>
            <a:pPr lvl="1"/>
            <a:r>
              <a:rPr lang="en-US" dirty="0"/>
              <a:t>DME arcs on approach plates will have a lead radial</a:t>
            </a:r>
          </a:p>
          <a:p>
            <a:r>
              <a:rPr lang="en-US" dirty="0"/>
              <a:t>Assign a DME arc by stating</a:t>
            </a:r>
          </a:p>
          <a:p>
            <a:pPr lvl="1"/>
            <a:r>
              <a:rPr lang="en-US" dirty="0"/>
              <a:t>Distance from the NAVAID followed by “MILE ARC”</a:t>
            </a:r>
          </a:p>
          <a:p>
            <a:pPr lvl="1"/>
            <a:r>
              <a:rPr lang="en-US" dirty="0"/>
              <a:t>Direction from the NAVAID</a:t>
            </a:r>
          </a:p>
          <a:p>
            <a:pPr lvl="1"/>
            <a:r>
              <a:rPr lang="en-US" dirty="0"/>
              <a:t>Eight principal points of the compass</a:t>
            </a:r>
          </a:p>
          <a:p>
            <a:pPr lvl="1"/>
            <a:r>
              <a:rPr lang="en-US" dirty="0"/>
              <a:t>“OF,” and the name of the NAVAID</a:t>
            </a:r>
          </a:p>
          <a:p>
            <a:endParaRPr lang="en-US" dirty="0"/>
          </a:p>
        </p:txBody>
      </p:sp>
      <p:pic>
        <p:nvPicPr>
          <p:cNvPr id="6" name="Picture 5"/>
          <p:cNvPicPr>
            <a:picLocks noChangeAspect="1"/>
          </p:cNvPicPr>
          <p:nvPr/>
        </p:nvPicPr>
        <p:blipFill>
          <a:blip r:embed="rId3"/>
          <a:stretch>
            <a:fillRect/>
          </a:stretch>
        </p:blipFill>
        <p:spPr>
          <a:xfrm>
            <a:off x="8031463" y="6237879"/>
            <a:ext cx="396274" cy="365792"/>
          </a:xfrm>
          <a:prstGeom prst="rect">
            <a:avLst/>
          </a:prstGeom>
        </p:spPr>
      </p:pic>
      <p:sp>
        <p:nvSpPr>
          <p:cNvPr id="3" name="Rectangle 2"/>
          <p:cNvSpPr/>
          <p:nvPr/>
        </p:nvSpPr>
        <p:spPr bwMode="auto">
          <a:xfrm>
            <a:off x="0" y="841248"/>
            <a:ext cx="9144000" cy="5193792"/>
          </a:xfrm>
          <a:prstGeom prst="rect">
            <a:avLst/>
          </a:prstGeom>
          <a:solidFill>
            <a:schemeClr val="bg1"/>
          </a:solidFill>
          <a:ln w="38100" cap="flat" cmpd="sng" algn="ctr">
            <a:noFill/>
            <a:prstDash val="solid"/>
            <a:round/>
            <a:headEnd type="none" w="med" len="med"/>
            <a:tailEnd type="none" w="med" len="med"/>
          </a:ln>
          <a:effectLst/>
        </p:spPr>
        <p:txBody>
          <a:bodyPr vert="horz" wrap="square" lIns="0" tIns="18288" rIns="0" bIns="18288"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tabLst/>
            </a:pPr>
            <a:endParaRPr kumimoji="0" lang="en-US" b="1" i="0" u="none" strike="noStrike" cap="none" normalizeH="0" baseline="0" dirty="0">
              <a:ln>
                <a:noFill/>
              </a:ln>
              <a:solidFill>
                <a:srgbClr val="00B0F0"/>
              </a:solidFill>
              <a:effectLst/>
              <a:latin typeface="Arial" panose="020B0604020202020204" pitchFamily="34"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6140" r="2491"/>
          <a:stretch/>
        </p:blipFill>
        <p:spPr>
          <a:xfrm>
            <a:off x="747846" y="850392"/>
            <a:ext cx="7283617" cy="5099077"/>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86374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Radius of a NAVAID</a:t>
            </a:r>
          </a:p>
        </p:txBody>
      </p:sp>
      <p:sp>
        <p:nvSpPr>
          <p:cNvPr id="3" name="Content Placeholder 2"/>
          <p:cNvSpPr>
            <a:spLocks noGrp="1"/>
          </p:cNvSpPr>
          <p:nvPr>
            <p:ph idx="1"/>
          </p:nvPr>
        </p:nvSpPr>
        <p:spPr>
          <a:xfrm>
            <a:off x="308310" y="1052725"/>
            <a:ext cx="8474743" cy="4391025"/>
          </a:xfrm>
        </p:spPr>
        <p:txBody>
          <a:bodyPr/>
          <a:lstStyle/>
          <a:p>
            <a:r>
              <a:rPr lang="en-US" dirty="0"/>
              <a:t>Courses, azimuths, bearings, quadrants, or radials within a radius of a NAVAID</a:t>
            </a:r>
          </a:p>
          <a:p>
            <a:pPr lvl="1"/>
            <a:r>
              <a:rPr lang="en-US" dirty="0"/>
              <a:t>State direction from NAVAID in terms of the quadrant; e.g., NE, SE, SW, NW</a:t>
            </a:r>
          </a:p>
          <a:p>
            <a:pPr lvl="2"/>
            <a:r>
              <a:rPr lang="en-US" dirty="0"/>
              <a:t>Quadrant - A quarter part of a circle, centered on a NAVAID, oriented clockwise from magnetic north as follows: </a:t>
            </a:r>
          </a:p>
          <a:p>
            <a:pPr lvl="3"/>
            <a:r>
              <a:rPr lang="en-US" dirty="0"/>
              <a:t>NE quadrant 000-089</a:t>
            </a:r>
          </a:p>
          <a:p>
            <a:pPr lvl="3"/>
            <a:r>
              <a:rPr lang="en-US" dirty="0"/>
              <a:t>SE quadrant 090-179</a:t>
            </a:r>
          </a:p>
          <a:p>
            <a:pPr lvl="3"/>
            <a:r>
              <a:rPr lang="en-US" dirty="0"/>
              <a:t>SW quadrant 180-269</a:t>
            </a:r>
          </a:p>
          <a:p>
            <a:pPr lvl="3"/>
            <a:r>
              <a:rPr lang="en-US" dirty="0"/>
              <a:t>NW quadrant 270-359</a:t>
            </a:r>
          </a:p>
        </p:txBody>
      </p:sp>
    </p:spTree>
    <p:extLst>
      <p:ext uri="{BB962C8B-B14F-4D97-AF65-F5344CB8AC3E}">
        <p14:creationId xmlns:p14="http://schemas.microsoft.com/office/powerpoint/2010/main" val="2486399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Knowledge Check</a:t>
            </a:r>
          </a:p>
        </p:txBody>
      </p:sp>
      <p:sp>
        <p:nvSpPr>
          <p:cNvPr id="2" name="Content Placeholder 1"/>
          <p:cNvSpPr>
            <a:spLocks noGrp="1"/>
          </p:cNvSpPr>
          <p:nvPr>
            <p:ph idx="1"/>
          </p:nvPr>
        </p:nvSpPr>
        <p:spPr/>
        <p:txBody>
          <a:bodyPr/>
          <a:lstStyle/>
          <a:p>
            <a:pPr marL="0" indent="0">
              <a:buNone/>
            </a:pPr>
            <a:r>
              <a:rPr lang="en-US" dirty="0"/>
              <a:t>What is the definition of “quadrant” from the Pilot/Controller Glossary?</a:t>
            </a:r>
          </a:p>
          <a:p>
            <a:pPr marL="0" indent="0">
              <a:buNone/>
            </a:pPr>
            <a:endParaRPr lang="en-US" dirty="0"/>
          </a:p>
          <a:p>
            <a:pPr marL="757238" lvl="1" indent="-457200">
              <a:buFont typeface="+mj-lt"/>
              <a:buAutoNum type="alphaUcPeriod"/>
            </a:pPr>
            <a:r>
              <a:rPr lang="en-US" dirty="0">
                <a:latin typeface="Arial" panose="020B0604020202020204" pitchFamily="34" charset="0"/>
                <a:cs typeface="Arial" panose="020B0604020202020204" pitchFamily="34" charset="0"/>
              </a:rPr>
              <a:t>Four-part departure with 90º turns</a:t>
            </a:r>
          </a:p>
          <a:p>
            <a:pPr marL="757238" lvl="1" indent="-457200">
              <a:buFont typeface="+mj-lt"/>
              <a:buAutoNum type="alphaUcPeriod"/>
            </a:pPr>
            <a:r>
              <a:rPr lang="en-US" dirty="0">
                <a:latin typeface="Arial" panose="020B0604020202020204" pitchFamily="34" charset="0"/>
                <a:cs typeface="Arial" panose="020B0604020202020204" pitchFamily="34" charset="0"/>
              </a:rPr>
              <a:t>Quarter part of a circle centered on a NAVAID</a:t>
            </a:r>
          </a:p>
          <a:p>
            <a:pPr marL="757238" lvl="1" indent="-457200">
              <a:buFont typeface="+mj-lt"/>
              <a:buAutoNum type="alphaUcPeriod"/>
            </a:pPr>
            <a:r>
              <a:rPr lang="en-US" dirty="0">
                <a:latin typeface="Arial" panose="020B0604020202020204" pitchFamily="34" charset="0"/>
                <a:cs typeface="Arial" panose="020B0604020202020204" pitchFamily="34" charset="0"/>
              </a:rPr>
              <a:t>Military Operations Area shaped like a square</a:t>
            </a:r>
            <a:endParaRPr lang="en-US"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031463" y="6237879"/>
            <a:ext cx="396274" cy="365792"/>
          </a:xfrm>
          <a:prstGeom prst="rect">
            <a:avLst/>
          </a:prstGeom>
        </p:spPr>
      </p:pic>
    </p:spTree>
    <p:extLst>
      <p:ext uri="{BB962C8B-B14F-4D97-AF65-F5344CB8AC3E}">
        <p14:creationId xmlns:p14="http://schemas.microsoft.com/office/powerpoint/2010/main" val="304045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rctx="PPT">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alpha val="88000"/>
          </a:schemeClr>
        </a:solidFill>
        <a:ln w="38100" cap="flat" cmpd="sng" algn="ctr">
          <a:solidFill>
            <a:srgbClr val="00B0F0"/>
          </a:solidFill>
          <a:prstDash val="solid"/>
          <a:round/>
          <a:headEnd type="none" w="med" len="med"/>
          <a:tailEnd type="none" w="med" len="med"/>
        </a:ln>
        <a:effectLst/>
      </a:spPr>
      <a:bodyPr vert="horz" wrap="square" lIns="0" tIns="18288" rIns="0" bIns="18288" numCol="1" rtlCol="0"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tabLst/>
          <a:defRPr kumimoji="0" b="1" i="0" u="none" strike="noStrike" cap="none" normalizeH="0" baseline="0" dirty="0" smtClean="0">
            <a:ln>
              <a:noFill/>
            </a:ln>
            <a:solidFill>
              <a:srgbClr val="00B0F0"/>
            </a:solidFill>
            <a:effectLst/>
            <a:latin typeface="Arial" panose="020B0604020202020204" pitchFamily="34" charset="0"/>
          </a:defRPr>
        </a:defPPr>
      </a:lstStyle>
    </a:spDef>
    <a:lnDef>
      <a:spPr bwMode="auto">
        <a:noFill/>
        <a:ln w="381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TEVJRE9TLUNPUlBcaHVudGxleWE8L1VzZXJOYW1lPjxEYXRlVGltZT40LzE5LzIwMTkgMjo1NjowOCBQTTwvRGF0ZVRpbWU+PExhYmVsU3RyaW5nPlVucmVzdHJpY3RlZDwvTGFiZWxTdHJpbmc+PC9pdGVtPjwvbGFiZWxIaXN0b3J5Pg==</Value>
</WrappedLabelHistory>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4f0e10e1-3e2d-4cb5-bdd3-156dacd9dc33">WEXTPJNUKPJZ-1215587825-11895</_dlc_DocId>
    <_dlc_DocIdUrl xmlns="4f0e10e1-3e2d-4cb5-bdd3-156dacd9dc33">
      <Url>https://ksn2.faa.gov/stt/TTPPM/ER24/_layouts/15/DocIdRedir.aspx?ID=WEXTPJNUKPJZ-1215587825-11895</Url>
      <Description>WEXTPJNUKPJZ-1215587825-11895</Description>
    </_dlc_DocIdUrl>
  </documentManagement>
</p:properties>
</file>

<file path=customXml/item4.xml><?xml version="1.0" encoding="utf-8"?>
<sisl xmlns:xsi="http://www.w3.org/2001/XMLSchema-instance" xmlns:xsd="http://www.w3.org/2001/XMLSchema" xmlns="http://www.boldonjames.com/2008/01/sie/internal/label" sislVersion="0" policy="c8d5760e-638a-47e8-9e2e-1226c2cb268d" origin="userSelected">
  <element uid="42834bfb-1ec1-4beb-bd64-eb83fb3cb3f3" value=""/>
</sisl>
</file>

<file path=customXml/item5.xml><?xml version="1.0" encoding="utf-8"?>
<ct:contentTypeSchema xmlns:ct="http://schemas.microsoft.com/office/2006/metadata/contentType" xmlns:ma="http://schemas.microsoft.com/office/2006/metadata/properties/metaAttributes" ct:_="" ma:_="" ma:contentTypeName="Document" ma:contentTypeID="0x0101003DFAFDB35B5AD34C89EBE32B06747F48" ma:contentTypeVersion="0" ma:contentTypeDescription="Create a new document." ma:contentTypeScope="" ma:versionID="e72e5cf3a644bd3c2a76949ef822e5f3">
  <xsd:schema xmlns:xsd="http://www.w3.org/2001/XMLSchema" xmlns:xs="http://www.w3.org/2001/XMLSchema" xmlns:p="http://schemas.microsoft.com/office/2006/metadata/properties" xmlns:ns2="4f0e10e1-3e2d-4cb5-bdd3-156dacd9dc33" targetNamespace="http://schemas.microsoft.com/office/2006/metadata/properties" ma:root="true" ma:fieldsID="b03bf376aeaf2378700ad64a9a2727c9" ns2:_="">
    <xsd:import namespace="4f0e10e1-3e2d-4cb5-bdd3-156dacd9dc3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0e10e1-3e2d-4cb5-bdd3-156dacd9dc3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3C046AC-49F4-4129-B043-0B3D9771FFC5}">
  <ds:schemaRefs>
    <ds:schemaRef ds:uri="http://www.w3.org/2001/XMLSchema"/>
    <ds:schemaRef ds:uri="http://www.boldonjames.com/2016/02/Classifier/internal/wrappedLabelHistory"/>
  </ds:schemaRefs>
</ds:datastoreItem>
</file>

<file path=customXml/itemProps2.xml><?xml version="1.0" encoding="utf-8"?>
<ds:datastoreItem xmlns:ds="http://schemas.openxmlformats.org/officeDocument/2006/customXml" ds:itemID="{5D0FA837-3B05-4C0B-9DC0-A8E5C6E9BBED}">
  <ds:schemaRefs>
    <ds:schemaRef ds:uri="http://schemas.microsoft.com/sharepoint/v3/contenttype/forms"/>
  </ds:schemaRefs>
</ds:datastoreItem>
</file>

<file path=customXml/itemProps3.xml><?xml version="1.0" encoding="utf-8"?>
<ds:datastoreItem xmlns:ds="http://schemas.openxmlformats.org/officeDocument/2006/customXml" ds:itemID="{43C4F4D6-48A9-4ADA-AFD6-1EBD098C8C54}">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171A5251-E53A-4DFD-8036-F29C51AB6748}">
  <ds:schemaRefs>
    <ds:schemaRef ds:uri="http://www.w3.org/2001/XMLSchema"/>
    <ds:schemaRef ds:uri="http://www.boldonjames.com/2008/01/sie/internal/label"/>
  </ds:schemaRefs>
</ds:datastoreItem>
</file>

<file path=customXml/itemProps5.xml><?xml version="1.0" encoding="utf-8"?>
<ds:datastoreItem xmlns:ds="http://schemas.openxmlformats.org/officeDocument/2006/customXml" ds:itemID="{F39316DA-B70D-4F22-8BFD-185BD0D81172}"/>
</file>

<file path=customXml/itemProps6.xml><?xml version="1.0" encoding="utf-8"?>
<ds:datastoreItem xmlns:ds="http://schemas.openxmlformats.org/officeDocument/2006/customXml" ds:itemID="{759E11E1-8C89-4E77-BE0F-0A1FC3AC970B}"/>
</file>

<file path=docProps/app.xml><?xml version="1.0" encoding="utf-8"?>
<Properties xmlns="http://schemas.openxmlformats.org/officeDocument/2006/extended-properties" xmlns:vt="http://schemas.openxmlformats.org/officeDocument/2006/docPropsVTypes">
  <Template/>
  <TotalTime>35332</TotalTime>
  <Words>5524</Words>
  <Application>Microsoft Office PowerPoint</Application>
  <PresentationFormat>On-screen Show (4:3)</PresentationFormat>
  <Paragraphs>811</Paragraphs>
  <Slides>112</Slides>
  <Notes>112</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112</vt:i4>
      </vt:variant>
    </vt:vector>
  </HeadingPairs>
  <TitlesOfParts>
    <vt:vector size="119" baseType="lpstr">
      <vt:lpstr>Arial</vt:lpstr>
      <vt:lpstr>Arial Narrow</vt:lpstr>
      <vt:lpstr>Calibri</vt:lpstr>
      <vt:lpstr>Consolas</vt:lpstr>
      <vt:lpstr>Times New Roman</vt:lpstr>
      <vt:lpstr>Wingdings</vt:lpstr>
      <vt:lpstr>2_Custom Design</vt:lpstr>
      <vt:lpstr>PowerPoint Presentation</vt:lpstr>
      <vt:lpstr>PowerPoint Presentation</vt:lpstr>
      <vt:lpstr>ATC Clearances </vt:lpstr>
      <vt:lpstr>Clearance Structure </vt:lpstr>
      <vt:lpstr>Aircraft Identification</vt:lpstr>
      <vt:lpstr>Clearance Limit, Destination Airport</vt:lpstr>
      <vt:lpstr>Clearance Limit, Intermediate Fix</vt:lpstr>
      <vt:lpstr>Standard Instrument Departure (SID)</vt:lpstr>
      <vt:lpstr>Route of Flight</vt:lpstr>
      <vt:lpstr>Altitude Data</vt:lpstr>
      <vt:lpstr>Mach Number</vt:lpstr>
      <vt:lpstr>Holding Instructions</vt:lpstr>
      <vt:lpstr>Special Information</vt:lpstr>
      <vt:lpstr>Frequency and Beacon Code Information</vt:lpstr>
      <vt:lpstr>Clearance Example</vt:lpstr>
      <vt:lpstr>Clearances to USAF Aircraft</vt:lpstr>
      <vt:lpstr>Knowledge Check</vt:lpstr>
      <vt:lpstr>Knowledge Check</vt:lpstr>
      <vt:lpstr>Knowledge Check</vt:lpstr>
      <vt:lpstr>Knowledge Check</vt:lpstr>
      <vt:lpstr>Knowledge Check</vt:lpstr>
      <vt:lpstr>Prefix Clearances for Relay</vt:lpstr>
      <vt:lpstr>Departure Terminology</vt:lpstr>
      <vt:lpstr>Airspace Review</vt:lpstr>
      <vt:lpstr>Departure Instructions: Class D </vt:lpstr>
      <vt:lpstr>Class E Surface Area: Solicit Pilot Concurrence</vt:lpstr>
      <vt:lpstr>Class E Surface Area: Issue Clearance</vt:lpstr>
      <vt:lpstr>Class E Surface Area: Verify Clearance</vt:lpstr>
      <vt:lpstr>Departure Instructions: Other Airports</vt:lpstr>
      <vt:lpstr>Instrument Departure Procedures</vt:lpstr>
      <vt:lpstr>Instrument Departure Procedures (Cont’d)</vt:lpstr>
      <vt:lpstr>Visual Climb Over Airport (VCOA)</vt:lpstr>
      <vt:lpstr>Aircraft Performance Expectations</vt:lpstr>
      <vt:lpstr>ODP Examples</vt:lpstr>
      <vt:lpstr>Higher Takeoff  Minimums, VCOA - KVKS</vt:lpstr>
      <vt:lpstr>Charted DP and SID - KJAC</vt:lpstr>
      <vt:lpstr>Charted DP and SID - KJAC</vt:lpstr>
      <vt:lpstr>Higher Takeoff Minimums, Runway Restriction, VCOA, Text DP - KRUT</vt:lpstr>
      <vt:lpstr>KRUT Airport</vt:lpstr>
      <vt:lpstr>KRUT ODP Example</vt:lpstr>
      <vt:lpstr>Assigning a SID</vt:lpstr>
      <vt:lpstr>Altitude Assignments</vt:lpstr>
      <vt:lpstr>Altitude Assignments (Cont’d) </vt:lpstr>
      <vt:lpstr>Clearances to Air Force One</vt:lpstr>
      <vt:lpstr>Knowledge Check</vt:lpstr>
      <vt:lpstr>Knowledge Check</vt:lpstr>
      <vt:lpstr>Knowledge Check</vt:lpstr>
      <vt:lpstr>Knowledge Check</vt:lpstr>
      <vt:lpstr>Knowledge Check</vt:lpstr>
      <vt:lpstr>Knowledge Check</vt:lpstr>
      <vt:lpstr>Knowledge Check</vt:lpstr>
      <vt:lpstr>Knowledge Check</vt:lpstr>
      <vt:lpstr>Knowledge Check</vt:lpstr>
      <vt:lpstr>Knowledge Check</vt:lpstr>
      <vt:lpstr>Knowledge Check</vt:lpstr>
      <vt:lpstr>Practice Exercise: Departure Clearances</vt:lpstr>
      <vt:lpstr>Practice Exercise: Departure Clearances</vt:lpstr>
      <vt:lpstr>Practice Exercise: Departure Clearances</vt:lpstr>
      <vt:lpstr>Practice Exercise: Departure Clearances</vt:lpstr>
      <vt:lpstr>Practice Exercise: Departure Clearances</vt:lpstr>
      <vt:lpstr>Practice Exercise: Departure Clearances</vt:lpstr>
      <vt:lpstr>Practice Exercise: Departure Clearances</vt:lpstr>
      <vt:lpstr>Practice Exercise: Departure Clearances</vt:lpstr>
      <vt:lpstr>Practice Exercise: Departure Clearances</vt:lpstr>
      <vt:lpstr>Practice Exercise: Departure Clearances</vt:lpstr>
      <vt:lpstr>Practice Exercise: Departure Clearances</vt:lpstr>
      <vt:lpstr>Abbreviated Departure Clearance </vt:lpstr>
      <vt:lpstr>Abbreviated Departure Clearance Modifications to Route </vt:lpstr>
      <vt:lpstr>Abbreviated Departure Clearance</vt:lpstr>
      <vt:lpstr>Knowledge Check</vt:lpstr>
      <vt:lpstr>Knowledge Check</vt:lpstr>
      <vt:lpstr>Knowledge Check</vt:lpstr>
      <vt:lpstr>Departure Restrictions</vt:lpstr>
      <vt:lpstr>Departure Release</vt:lpstr>
      <vt:lpstr>Release Time</vt:lpstr>
      <vt:lpstr>Hold For Release</vt:lpstr>
      <vt:lpstr>Expect Departure Clearance Time</vt:lpstr>
      <vt:lpstr>Call For Release (CFR)</vt:lpstr>
      <vt:lpstr>Clearance Void Time</vt:lpstr>
      <vt:lpstr>Ground Stop</vt:lpstr>
      <vt:lpstr>Coordination with Receiving Facility </vt:lpstr>
      <vt:lpstr>Information Forwarded to Receiving Facility</vt:lpstr>
      <vt:lpstr>VFR Release of IFR Departures</vt:lpstr>
      <vt:lpstr>Knowledge Check</vt:lpstr>
      <vt:lpstr>Knowledge Check</vt:lpstr>
      <vt:lpstr>Knowledge Check</vt:lpstr>
      <vt:lpstr>Knowledge Check</vt:lpstr>
      <vt:lpstr>Knowledge Check</vt:lpstr>
      <vt:lpstr>Knowledge Check</vt:lpstr>
      <vt:lpstr>Through Clearance</vt:lpstr>
      <vt:lpstr>Airfile Aircraft Guidelines</vt:lpstr>
      <vt:lpstr>IFR to VFR</vt:lpstr>
      <vt:lpstr>VFR to IFR</vt:lpstr>
      <vt:lpstr>North American Route Program (NRP)</vt:lpstr>
      <vt:lpstr>Route Structure Transitions</vt:lpstr>
      <vt:lpstr>Route Structure Transitions (Cont’d) </vt:lpstr>
      <vt:lpstr>DME Arcs of NAVAIDS</vt:lpstr>
      <vt:lpstr>Radius of a NAVAID</vt:lpstr>
      <vt:lpstr>Knowledge Check</vt:lpstr>
      <vt:lpstr>Knowledge Check</vt:lpstr>
      <vt:lpstr>Knowledge Check</vt:lpstr>
      <vt:lpstr>Knowledge Check</vt:lpstr>
      <vt:lpstr>Knowledge Check</vt:lpstr>
      <vt:lpstr>Knowledge Check</vt:lpstr>
      <vt:lpstr>Substitute Routes</vt:lpstr>
      <vt:lpstr>Class G Airspace</vt:lpstr>
      <vt:lpstr>Clearance Amendments</vt:lpstr>
      <vt:lpstr>Arrival Information</vt:lpstr>
      <vt:lpstr>Knowledge Check</vt:lpstr>
      <vt:lpstr>Knowledge Check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IFR Clearances and Route Assignment</dc:title>
  <dc:creator>NISC Training Group</dc:creator>
  <cp:lastModifiedBy>Nicholson, Nancy A-CTR (FAA)</cp:lastModifiedBy>
  <cp:revision>785</cp:revision>
  <dcterms:created xsi:type="dcterms:W3CDTF">2018-12-20T16:11:14Z</dcterms:created>
  <dcterms:modified xsi:type="dcterms:W3CDTF">2022-08-10T16:17:31Z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0x0101003DFAFDB35B5AD34C89EBE32B06747F48</vt:lpwstr>
  </property>
  <property fmtid="{D5CDD505-2E9C-101B-9397-08002B2CF9AE}" pid="3" name="docIndexRef">
    <vt:lpwstr>ea36e497-67e7-45bb-968b-1e15e535e6e0</vt:lpwstr>
  </property>
  <property fmtid="{D5CDD505-2E9C-101B-9397-08002B2CF9AE}" pid="4" name="bjSaver">
    <vt:lpwstr>nAFgvCsYDVYf5XXx5wFs3z9OzyqVTT+J</vt:lpwstr>
  </property>
  <property fmtid="{D5CDD505-2E9C-101B-9397-08002B2CF9AE}" pid="5" name="bjDocumentLabelXML">
    <vt:lpwstr>&lt;?xml version="1.0" encoding="us-ascii"?&gt;&lt;sisl xmlns:xsi="http://www.w3.org/2001/XMLSchema-instance" xmlns:xsd="http://www.w3.org/2001/XMLSchema" sislVersion="0" policy="c8d5760e-638a-47e8-9e2e-1226c2cb268d" origin="userSelected" xmlns="http://www.boldonj</vt:lpwstr>
  </property>
  <property fmtid="{D5CDD505-2E9C-101B-9397-08002B2CF9AE}" pid="6" name="bjDocumentLabelXML-0">
    <vt:lpwstr>ames.com/2008/01/sie/internal/label"&gt;&lt;element uid="42834bfb-1ec1-4beb-bd64-eb83fb3cb3f3" value="" /&gt;&lt;/sisl&gt;</vt:lpwstr>
  </property>
  <property fmtid="{D5CDD505-2E9C-101B-9397-08002B2CF9AE}" pid="7" name="bjDocumentSecurityLabel">
    <vt:lpwstr>Unrestricted</vt:lpwstr>
  </property>
  <property fmtid="{D5CDD505-2E9C-101B-9397-08002B2CF9AE}" pid="8" name="bjLabelHistoryID">
    <vt:lpwstr>{43C046AC-49F4-4129-B043-0B3D9771FFC5}</vt:lpwstr>
  </property>
  <property fmtid="{D5CDD505-2E9C-101B-9397-08002B2CF9AE}" pid="9" name="_dlc_DocIdItemGuid">
    <vt:lpwstr>2dafaeb4-c484-4ddc-82d2-76c00713e327</vt:lpwstr>
  </property>
</Properties>
</file>