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40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6"/>
  </p:sldMasterIdLst>
  <p:notesMasterIdLst>
    <p:notesMasterId r:id="rId50"/>
  </p:notesMasterIdLst>
  <p:handoutMasterIdLst>
    <p:handoutMasterId r:id="rId51"/>
  </p:handoutMasterIdLst>
  <p:sldIdLst>
    <p:sldId id="417" r:id="rId7"/>
    <p:sldId id="264" r:id="rId8"/>
    <p:sldId id="266" r:id="rId9"/>
    <p:sldId id="361" r:id="rId10"/>
    <p:sldId id="362" r:id="rId11"/>
    <p:sldId id="377" r:id="rId12"/>
    <p:sldId id="363" r:id="rId13"/>
    <p:sldId id="378" r:id="rId14"/>
    <p:sldId id="379" r:id="rId15"/>
    <p:sldId id="364" r:id="rId16"/>
    <p:sldId id="365" r:id="rId17"/>
    <p:sldId id="386" r:id="rId18"/>
    <p:sldId id="387" r:id="rId19"/>
    <p:sldId id="380" r:id="rId20"/>
    <p:sldId id="414" r:id="rId21"/>
    <p:sldId id="415" r:id="rId22"/>
    <p:sldId id="416" r:id="rId23"/>
    <p:sldId id="389" r:id="rId24"/>
    <p:sldId id="383" r:id="rId25"/>
    <p:sldId id="382" r:id="rId26"/>
    <p:sldId id="381" r:id="rId27"/>
    <p:sldId id="368" r:id="rId28"/>
    <p:sldId id="281" r:id="rId29"/>
    <p:sldId id="369" r:id="rId30"/>
    <p:sldId id="410" r:id="rId31"/>
    <p:sldId id="295" r:id="rId32"/>
    <p:sldId id="419" r:id="rId33"/>
    <p:sldId id="413" r:id="rId34"/>
    <p:sldId id="384" r:id="rId35"/>
    <p:sldId id="347" r:id="rId36"/>
    <p:sldId id="376" r:id="rId37"/>
    <p:sldId id="372" r:id="rId38"/>
    <p:sldId id="373" r:id="rId39"/>
    <p:sldId id="424" r:id="rId40"/>
    <p:sldId id="385" r:id="rId41"/>
    <p:sldId id="388" r:id="rId42"/>
    <p:sldId id="390" r:id="rId43"/>
    <p:sldId id="392" r:id="rId44"/>
    <p:sldId id="425" r:id="rId45"/>
    <p:sldId id="427" r:id="rId46"/>
    <p:sldId id="432" r:id="rId47"/>
    <p:sldId id="411" r:id="rId48"/>
    <p:sldId id="26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cott" initials="DS" lastIdx="3" clrIdx="0">
    <p:extLst>
      <p:ext uri="{19B8F6BF-5375-455C-9EA6-DF929625EA0E}">
        <p15:presenceInfo xmlns:p15="http://schemas.microsoft.com/office/powerpoint/2012/main" userId="0dba5c2a25f57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04"/>
    <a:srgbClr val="00FF00"/>
    <a:srgbClr val="EBFAFF"/>
    <a:srgbClr val="FBFEFF"/>
    <a:srgbClr val="D5F4FF"/>
    <a:srgbClr val="224486"/>
    <a:srgbClr val="8BAADE"/>
    <a:srgbClr val="27458B"/>
    <a:srgbClr val="FF6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customXml" Target="../customXml/item5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customXml" Target="../customXml/item6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55941-839F-4EE1-8D7D-FA1D2488BA9E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8DC59-4DC0-494D-BAC1-D7B08EA8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29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4389-98A5-4799-B9BF-77776C4F270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91DB-1DFA-451A-A0B1-AE5D0E4D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15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91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79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27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1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5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94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68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97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41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0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1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86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56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6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9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13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7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53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0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30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67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7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614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1419A9-3EA6-483C-AD2E-B3D0D8EA3D31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892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54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76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78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923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13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36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219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564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8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58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144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9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17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0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1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0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11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4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</a:t>
            </a:r>
            <a:r>
              <a:rPr lang="en-US" sz="4000" b="1" kern="1200" baseline="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A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Basic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59952" y="3042180"/>
            <a:ext cx="642409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4: General Control and Board Management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55054001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1.0 2022.08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717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7799832" y="6336792"/>
            <a:ext cx="743966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19E6BD9-17C4-4D5C-80AF-2FEF5795C4A7}" type="slidenum">
              <a:rPr lang="en-US" altLang="en-US" sz="12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857250" indent="-17145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21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626" y="1233199"/>
            <a:ext cx="8050213" cy="4391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7799832" y="6336792"/>
            <a:ext cx="743966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19E6BD9-17C4-4D5C-80AF-2FEF5795C4A7}" type="slidenum">
              <a:rPr lang="en-US" altLang="en-US" sz="12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7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127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63082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0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6" y="1233199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6" y="6336793"/>
            <a:ext cx="36808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chemeClr val="bg1"/>
                </a:solidFill>
              </a:rPr>
              <a:t>Lesson</a:t>
            </a:r>
            <a:r>
              <a:rPr lang="en-US" altLang="en-US" sz="1200" b="0" baseline="0" dirty="0">
                <a:solidFill>
                  <a:schemeClr val="bg1"/>
                </a:solidFill>
              </a:rPr>
              <a:t> 4: General Control and Board Management</a:t>
            </a:r>
            <a:endParaRPr lang="en-US" alt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9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69" r:id="rId3"/>
    <p:sldLayoutId id="214748367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microsoft.com/office/2007/relationships/hdphoto" Target="../media/hdphoto3.wdp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jpeg"/><Relationship Id="rId21" Type="http://schemas.openxmlformats.org/officeDocument/2006/relationships/image" Target="../media/image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Expeditious Compliance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word “IMMEDIATELY” to avoid an imminent situation</a:t>
            </a:r>
          </a:p>
          <a:p>
            <a:pPr lvl="1"/>
            <a:r>
              <a:rPr lang="en-US" dirty="0"/>
              <a:t>Include the reason if time permits</a:t>
            </a:r>
          </a:p>
          <a:p>
            <a:r>
              <a:rPr lang="en-US" dirty="0"/>
              <a:t>Use the word “EXPEDITE” for prompt action to avoid the development of an imminent situation</a:t>
            </a:r>
          </a:p>
          <a:p>
            <a:pPr lvl="1"/>
            <a:r>
              <a:rPr lang="en-US" dirty="0"/>
              <a:t>Include the reason if time permits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5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Safety Alerts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 a safety alert if you are aware of an aircraft at position or altitude which places it in unsafe proximity to:</a:t>
            </a:r>
          </a:p>
          <a:p>
            <a:pPr lvl="1"/>
            <a:r>
              <a:rPr lang="en-US" dirty="0"/>
              <a:t>Terrain</a:t>
            </a:r>
          </a:p>
          <a:p>
            <a:pPr lvl="1"/>
            <a:r>
              <a:rPr lang="en-US" dirty="0"/>
              <a:t>Obstruction</a:t>
            </a:r>
          </a:p>
          <a:p>
            <a:pPr lvl="1"/>
            <a:r>
              <a:rPr lang="en-US" dirty="0"/>
              <a:t>Another aircraft</a:t>
            </a:r>
          </a:p>
          <a:p>
            <a:r>
              <a:rPr lang="en-US" dirty="0"/>
              <a:t>Do NOT assume another controller has acted to correct the unsafe situation</a:t>
            </a:r>
          </a:p>
          <a:p>
            <a:pPr lvl="1"/>
            <a:r>
              <a:rPr lang="en-US" dirty="0"/>
              <a:t>Inform the controller responsible for issuing the safety alert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4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6" y="1233199"/>
            <a:ext cx="8248014" cy="43910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Which statement is correct about safety alerts?</a:t>
            </a:r>
          </a:p>
          <a:p>
            <a:pPr marL="0" indent="0">
              <a:buNone/>
            </a:pPr>
            <a:endParaRPr lang="en-US" dirty="0"/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Safety alerts are a pilot’s responsibility</a:t>
            </a:r>
            <a:endParaRPr lang="en-US" sz="2400" dirty="0"/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Safety alerts </a:t>
            </a:r>
            <a:r>
              <a:rPr lang="en-US" dirty="0"/>
              <a:t>have equal </a:t>
            </a:r>
            <a:r>
              <a:rPr lang="en-US" sz="2400" dirty="0"/>
              <a:t>priority </a:t>
            </a:r>
            <a:r>
              <a:rPr lang="en-US" dirty="0"/>
              <a:t>with separation</a:t>
            </a:r>
            <a:endParaRPr lang="en-US" sz="2400" dirty="0"/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Safety alerts are advisory in nature</a:t>
            </a:r>
          </a:p>
          <a:p>
            <a:pPr marL="757238" lvl="1" indent="-457200">
              <a:buFont typeface="+mj-lt"/>
              <a:buAutoNum type="alphaUcPeriod"/>
            </a:pPr>
            <a:endParaRPr lang="en-US" sz="2400" dirty="0"/>
          </a:p>
          <a:p>
            <a:pPr marL="757238" lvl="1" indent="-457200">
              <a:buFont typeface="+mj-lt"/>
              <a:buAutoNum type="alphaUcPeriod"/>
            </a:pP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6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What term is used to specify prompt action in a clearance?</a:t>
            </a:r>
          </a:p>
          <a:p>
            <a:pPr marL="0" indent="0">
              <a:buNone/>
            </a:pPr>
            <a:endParaRPr lang="en-US" dirty="0"/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Expedite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Immediately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Promptly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6" y="1233199"/>
            <a:ext cx="8277629" cy="4391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 following has the highest priority?</a:t>
            </a:r>
          </a:p>
          <a:p>
            <a:pPr marL="0" indent="0">
              <a:buNone/>
            </a:pPr>
            <a:endParaRPr lang="en-US" dirty="0"/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Relaying control information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Issuing a safety alert to a VFR aircraft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Providing airport weather information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29AC-415B-427B-9F7A-7EA4F8FC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Operational Priority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7AEE-0927-412A-8B28-6F636AA2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Aircraft in distress have the right of way</a:t>
            </a:r>
          </a:p>
          <a:p>
            <a:r>
              <a:rPr lang="en-US" dirty="0"/>
              <a:t>Provide air traffic on a “first-come, first-served” basis, except:</a:t>
            </a:r>
          </a:p>
          <a:p>
            <a:pPr lvl="1"/>
            <a:r>
              <a:rPr lang="en-US" dirty="0"/>
              <a:t>Air ambulance flights</a:t>
            </a:r>
          </a:p>
          <a:p>
            <a:pPr lvl="2"/>
            <a:r>
              <a:rPr lang="en-US" dirty="0"/>
              <a:t>Provide priority handling when the pilot verbally identifies the flight by stating MEDEVAC</a:t>
            </a:r>
          </a:p>
          <a:p>
            <a:pPr lvl="1"/>
            <a:r>
              <a:rPr lang="en-US" dirty="0"/>
              <a:t>When verbally requested, provide priority handling to AIR EVAC, HOSP, and scheduled air carrier/air taxi flights</a:t>
            </a:r>
          </a:p>
          <a:p>
            <a:pPr lvl="1"/>
            <a:r>
              <a:rPr lang="en-US" dirty="0"/>
              <a:t>Presidential or Vice Presidential aircraft and any escort aircraft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5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96B1-76B9-4B35-BDD7-DA56879C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Operational Priority </a:t>
            </a:r>
            <a:r>
              <a:rPr lang="en-US" sz="3200" i="1" dirty="0"/>
              <a:t>(Cont’d)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0110-55BA-4448-8DA4-E24D0098A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Search and Rescue (SAR) aircraft while performing a SAR mission</a:t>
            </a:r>
          </a:p>
          <a:p>
            <a:pPr lvl="1"/>
            <a:r>
              <a:rPr lang="en-US" dirty="0"/>
              <a:t>Interceptor aircraft on active air defense missions</a:t>
            </a:r>
          </a:p>
          <a:p>
            <a:pPr lvl="1"/>
            <a:r>
              <a:rPr lang="en-US" dirty="0"/>
              <a:t>NIGHT WATCH aircraft </a:t>
            </a:r>
          </a:p>
          <a:p>
            <a:pPr lvl="1"/>
            <a:r>
              <a:rPr lang="en-US" dirty="0"/>
              <a:t>FLYNET (Flights, Nuclear Emergency Teams)</a:t>
            </a:r>
          </a:p>
          <a:p>
            <a:pPr lvl="1"/>
            <a:r>
              <a:rPr lang="en-US" dirty="0"/>
              <a:t>GARDEN PLOT</a:t>
            </a:r>
          </a:p>
          <a:p>
            <a:pPr lvl="1"/>
            <a:r>
              <a:rPr lang="en-US" dirty="0"/>
              <a:t>SAMP (Atmospheric Sampling for Nuclear Contamination)</a:t>
            </a:r>
          </a:p>
          <a:p>
            <a:pPr lvl="1"/>
            <a:r>
              <a:rPr lang="en-US" dirty="0"/>
              <a:t>Special Air Mission aircraft “SCOOT”</a:t>
            </a:r>
          </a:p>
          <a:p>
            <a:pPr lvl="1"/>
            <a:r>
              <a:rPr lang="en-US" dirty="0"/>
              <a:t>TEAL and NOAA</a:t>
            </a:r>
          </a:p>
        </p:txBody>
      </p:sp>
    </p:spTree>
    <p:extLst>
      <p:ext uri="{BB962C8B-B14F-4D97-AF65-F5344CB8AC3E}">
        <p14:creationId xmlns:p14="http://schemas.microsoft.com/office/powerpoint/2010/main" val="3748667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F8FE-50D8-4BF1-ABEE-4B71958C0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Operational Priority </a:t>
            </a:r>
            <a:r>
              <a:rPr lang="en-US" sz="3200" i="1" dirty="0"/>
              <a:t>(Cont’d)</a:t>
            </a:r>
            <a:endParaRPr lang="en-US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70B4-1BA9-40D7-8F73-B3EF26612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OPEN SKIES observation and demonstration flights</a:t>
            </a:r>
          </a:p>
          <a:p>
            <a:pPr lvl="1"/>
            <a:r>
              <a:rPr lang="en-US" dirty="0"/>
              <a:t>Flight Check aircraft</a:t>
            </a:r>
          </a:p>
          <a:p>
            <a:pPr lvl="1"/>
            <a:r>
              <a:rPr lang="en-US" dirty="0"/>
              <a:t>IFR aircraft over SVFR</a:t>
            </a:r>
          </a:p>
          <a:p>
            <a:pPr lvl="1"/>
            <a:r>
              <a:rPr lang="en-US" dirty="0"/>
              <a:t>North American Route Program (NRP) are not subject to route limiting restrictions</a:t>
            </a:r>
          </a:p>
          <a:p>
            <a:pPr lvl="1"/>
            <a:r>
              <a:rPr lang="en-US" dirty="0"/>
              <a:t>Diverted Flights</a:t>
            </a:r>
          </a:p>
          <a:p>
            <a:pPr lvl="1"/>
            <a:r>
              <a:rPr lang="en-US" dirty="0"/>
              <a:t>FALLEN HERO flights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8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has the highest priority?</a:t>
            </a:r>
          </a:p>
          <a:p>
            <a:pPr marL="0" indent="0">
              <a:buNone/>
            </a:pPr>
            <a:endParaRPr lang="en-US" dirty="0"/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Aircraft in distress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FLYNET Nuclear Emergency Teams</a:t>
            </a:r>
            <a:endParaRPr lang="en-US" sz="2400" dirty="0"/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OPEN SKIES Aircraft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NIGHT WATCH National Airborne Operations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8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is an AIR EVAC flight provided priority handling?</a:t>
            </a:r>
          </a:p>
          <a:p>
            <a:pPr marL="0" indent="0">
              <a:buNone/>
            </a:pPr>
            <a:endParaRPr lang="en-US" dirty="0"/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When requested by the pilot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When carrying patients as indicated in remarks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Always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Lesson Objectives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428626" y="1233199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dirty="0"/>
              <a:t>At the end of this lesson, you will be able to identify: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Duty priority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Expeditious compliance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Operational priorities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Requirements for reporting essential information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General control procedures</a:t>
            </a:r>
          </a:p>
        </p:txBody>
      </p:sp>
    </p:spTree>
    <p:extLst>
      <p:ext uri="{BB962C8B-B14F-4D97-AF65-F5344CB8AC3E}">
        <p14:creationId xmlns:p14="http://schemas.microsoft.com/office/powerpoint/2010/main" val="1609189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operational priority for providing air traffic control services?</a:t>
            </a:r>
          </a:p>
          <a:p>
            <a:pPr marL="0" indent="0">
              <a:buNone/>
            </a:pPr>
            <a:endParaRPr lang="en-US" dirty="0"/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Arriving aircraft over departing aircraft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SVFR aircraft over IFR aircraft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First-come, first-served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normally would </a:t>
            </a:r>
            <a:r>
              <a:rPr lang="en-US" u="sng" dirty="0"/>
              <a:t>NOT</a:t>
            </a:r>
            <a:r>
              <a:rPr lang="en-US" dirty="0"/>
              <a:t> receive priority handling?</a:t>
            </a:r>
          </a:p>
          <a:p>
            <a:pPr marL="0" indent="0">
              <a:buNone/>
            </a:pPr>
            <a:endParaRPr lang="en-US" dirty="0"/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Turbojet arrival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FLYNET mission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Flight Check mission</a:t>
            </a:r>
          </a:p>
          <a:p>
            <a:pPr marL="300038" lvl="1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44488"/>
            <a:ext cx="9003323" cy="609600"/>
          </a:xfrm>
        </p:spPr>
        <p:txBody>
          <a:bodyPr/>
          <a:lstStyle/>
          <a:p>
            <a:r>
              <a:rPr lang="en-US" dirty="0"/>
              <a:t>Reporting Essential Flight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Report, information concerning components of the NAS or flight conditions that may adversely affect air safety to the appropriate:</a:t>
            </a:r>
          </a:p>
          <a:p>
            <a:pPr lvl="1"/>
            <a:r>
              <a:rPr lang="en-US" dirty="0"/>
              <a:t>FSS</a:t>
            </a:r>
          </a:p>
          <a:p>
            <a:pPr lvl="1"/>
            <a:r>
              <a:rPr lang="en-US" dirty="0"/>
              <a:t>Airport manager’s office</a:t>
            </a:r>
          </a:p>
          <a:p>
            <a:pPr lvl="1"/>
            <a:r>
              <a:rPr lang="en-US" dirty="0"/>
              <a:t>ARTCC</a:t>
            </a:r>
          </a:p>
          <a:p>
            <a:pPr lvl="1"/>
            <a:r>
              <a:rPr lang="en-US" dirty="0"/>
              <a:t>Approach control facility</a:t>
            </a:r>
          </a:p>
          <a:p>
            <a:pPr lvl="1"/>
            <a:r>
              <a:rPr lang="en-US" dirty="0"/>
              <a:t>Operations office</a:t>
            </a:r>
          </a:p>
          <a:p>
            <a:pPr lvl="1"/>
            <a:r>
              <a:rPr lang="en-US" dirty="0"/>
              <a:t>Military office</a:t>
            </a:r>
          </a:p>
        </p:txBody>
      </p:sp>
    </p:spTree>
    <p:extLst>
      <p:ext uri="{BB962C8B-B14F-4D97-AF65-F5344CB8AC3E}">
        <p14:creationId xmlns:p14="http://schemas.microsoft.com/office/powerpoint/2010/main" val="292492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NAVAID Malfunctions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aircraft reports a NAVAID malfunction, request a report from another aircraft</a:t>
            </a:r>
          </a:p>
          <a:p>
            <a:pPr lvl="1"/>
            <a:r>
              <a:rPr lang="en-US" dirty="0"/>
              <a:t>If second aircraft reports normal:</a:t>
            </a:r>
          </a:p>
          <a:p>
            <a:pPr lvl="2"/>
            <a:r>
              <a:rPr lang="en-US" dirty="0"/>
              <a:t>Continue use</a:t>
            </a:r>
          </a:p>
          <a:p>
            <a:pPr lvl="2"/>
            <a:r>
              <a:rPr lang="en-US" dirty="0"/>
              <a:t>Inform pilot making malfunction report</a:t>
            </a:r>
          </a:p>
          <a:p>
            <a:pPr lvl="2"/>
            <a:r>
              <a:rPr lang="en-US" dirty="0"/>
              <a:t>Inform your supervisor/CIC</a:t>
            </a:r>
          </a:p>
        </p:txBody>
      </p:sp>
    </p:spTree>
    <p:extLst>
      <p:ext uri="{BB962C8B-B14F-4D97-AF65-F5344CB8AC3E}">
        <p14:creationId xmlns:p14="http://schemas.microsoft.com/office/powerpoint/2010/main" val="33214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NAVAID Malfunctions </a:t>
            </a:r>
            <a:r>
              <a:rPr lang="en-US" sz="3200" i="1" dirty="0"/>
              <a:t>(Cont’d)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second aircraft confirms malfunction, or if unable to get a second report:</a:t>
            </a:r>
          </a:p>
          <a:p>
            <a:pPr lvl="1"/>
            <a:r>
              <a:rPr lang="en-US" dirty="0"/>
              <a:t>Request monitor facility to activate standby equipment</a:t>
            </a:r>
          </a:p>
          <a:p>
            <a:r>
              <a:rPr lang="en-US" dirty="0"/>
              <a:t>If normal operation is reported after going to standby equipment:</a:t>
            </a:r>
          </a:p>
          <a:p>
            <a:pPr lvl="1"/>
            <a:r>
              <a:rPr lang="en-US" dirty="0"/>
              <a:t>Continue use of NAVAID</a:t>
            </a:r>
          </a:p>
          <a:p>
            <a:pPr lvl="1"/>
            <a:r>
              <a:rPr lang="en-US" dirty="0"/>
              <a:t>Inform your supervisor/CIC</a:t>
            </a:r>
          </a:p>
        </p:txBody>
      </p:sp>
    </p:spTree>
    <p:extLst>
      <p:ext uri="{BB962C8B-B14F-4D97-AF65-F5344CB8AC3E}">
        <p14:creationId xmlns:p14="http://schemas.microsoft.com/office/powerpoint/2010/main" val="3639189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GPS or WAAS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the following:</a:t>
            </a:r>
          </a:p>
          <a:p>
            <a:pPr lvl="1"/>
            <a:r>
              <a:rPr lang="en-US" dirty="0"/>
              <a:t>Aircraft make, model, and callsign</a:t>
            </a:r>
          </a:p>
          <a:p>
            <a:pPr lvl="1"/>
            <a:r>
              <a:rPr lang="en-US" dirty="0"/>
              <a:t>Location or position, and altitude</a:t>
            </a:r>
          </a:p>
          <a:p>
            <a:pPr lvl="1"/>
            <a:r>
              <a:rPr lang="en-US" dirty="0"/>
              <a:t>Date/time of occurrence</a:t>
            </a:r>
          </a:p>
          <a:p>
            <a:r>
              <a:rPr lang="en-US" dirty="0"/>
              <a:t>Request a report from a second aircraft</a:t>
            </a:r>
          </a:p>
          <a:p>
            <a:r>
              <a:rPr lang="en-US" dirty="0"/>
              <a:t>Inform your supervisor/CIC</a:t>
            </a:r>
          </a:p>
          <a:p>
            <a:r>
              <a:rPr lang="en-US" dirty="0"/>
              <a:t>Inform other aircraft of the anomaly</a:t>
            </a:r>
          </a:p>
        </p:txBody>
      </p:sp>
    </p:spTree>
    <p:extLst>
      <p:ext uri="{BB962C8B-B14F-4D97-AF65-F5344CB8AC3E}">
        <p14:creationId xmlns:p14="http://schemas.microsoft.com/office/powerpoint/2010/main" val="3414091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Supervisory and Pilot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supervisor/CIC is aware of conditions affecting sector operations, including:</a:t>
            </a:r>
          </a:p>
          <a:p>
            <a:pPr lvl="1"/>
            <a:r>
              <a:rPr lang="en-US" dirty="0"/>
              <a:t>Weather</a:t>
            </a:r>
          </a:p>
          <a:p>
            <a:pPr lvl="1"/>
            <a:r>
              <a:rPr lang="en-US" dirty="0"/>
              <a:t>Equipment status</a:t>
            </a:r>
          </a:p>
          <a:p>
            <a:pPr lvl="1"/>
            <a:r>
              <a:rPr lang="en-US" dirty="0"/>
              <a:t>Potential sector overload</a:t>
            </a:r>
          </a:p>
          <a:p>
            <a:pPr lvl="1"/>
            <a:r>
              <a:rPr lang="en-US" dirty="0"/>
              <a:t>Emergency situations</a:t>
            </a:r>
          </a:p>
          <a:p>
            <a:pPr lvl="1"/>
            <a:r>
              <a:rPr lang="en-US" dirty="0"/>
              <a:t>Special flights/operations</a:t>
            </a:r>
          </a:p>
          <a:p>
            <a:pPr lvl="1"/>
            <a:r>
              <a:rPr lang="en-US" dirty="0"/>
              <a:t>Possible suspicious aircraft/pilot activity</a:t>
            </a:r>
          </a:p>
        </p:txBody>
      </p:sp>
    </p:spTree>
    <p:extLst>
      <p:ext uri="{BB962C8B-B14F-4D97-AF65-F5344CB8AC3E}">
        <p14:creationId xmlns:p14="http://schemas.microsoft.com/office/powerpoint/2010/main" val="2592552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E473-C2C3-437E-AEA8-AB5829A8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Lightning Events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626" y="1233199"/>
            <a:ext cx="8050213" cy="2152027"/>
          </a:xfrm>
        </p:spPr>
        <p:txBody>
          <a:bodyPr/>
          <a:lstStyle/>
          <a:p>
            <a:r>
              <a:rPr lang="en-US" dirty="0"/>
              <a:t>Reports of possible human trafficking</a:t>
            </a:r>
          </a:p>
          <a:p>
            <a:pPr lvl="1"/>
            <a:r>
              <a:rPr lang="en-US" dirty="0"/>
              <a:t>Ensure that the supervisor/CIC is notified</a:t>
            </a:r>
          </a:p>
        </p:txBody>
      </p:sp>
    </p:spTree>
    <p:extLst>
      <p:ext uri="{BB962C8B-B14F-4D97-AF65-F5344CB8AC3E}">
        <p14:creationId xmlns:p14="http://schemas.microsoft.com/office/powerpoint/2010/main" val="3247539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Pilot Deviation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it appears that the actions of a pilot constitute a pilot deviation notify the pilot, workload permitting</a:t>
            </a:r>
          </a:p>
          <a:p>
            <a:pPr lvl="1"/>
            <a:endParaRPr lang="en-US" dirty="0"/>
          </a:p>
          <a:p>
            <a:pPr marL="685800" lvl="2" indent="0">
              <a:buNone/>
            </a:pPr>
            <a:r>
              <a:rPr lang="en-US" dirty="0"/>
              <a:t>(Identification) POSSIBLE PILOT DEVIATION ADVISE YOU CONTACT (facility) AT (telephone number)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1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 pilot reports not receiving a NAVAID signal. What is your next action?</a:t>
            </a:r>
          </a:p>
          <a:p>
            <a:pPr marL="0" indent="0">
              <a:buNone/>
            </a:pPr>
            <a:endParaRPr lang="en-US" dirty="0"/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Immediately activate the standby system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Request a report from another aircraft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Log the report on FAA form 7230-4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5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ATC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 Collisions</a:t>
            </a:r>
          </a:p>
          <a:p>
            <a:r>
              <a:rPr lang="en-US" dirty="0"/>
              <a:t>Safe</a:t>
            </a:r>
          </a:p>
          <a:p>
            <a:r>
              <a:rPr lang="en-US" dirty="0"/>
              <a:t>Orderly</a:t>
            </a:r>
          </a:p>
          <a:p>
            <a:r>
              <a:rPr lang="en-US" dirty="0"/>
              <a:t>Expeditious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21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4968017" cy="609600"/>
          </a:xfrm>
        </p:spPr>
        <p:txBody>
          <a:bodyPr/>
          <a:lstStyle/>
          <a:p>
            <a:r>
              <a:rPr lang="en-US" altLang="en-US" sz="4000" dirty="0"/>
              <a:t>Formation Flights</a:t>
            </a:r>
          </a:p>
        </p:txBody>
      </p:sp>
      <p:pic>
        <p:nvPicPr>
          <p:cNvPr id="19" name="Picture 7" descr="050614-F-0000S-0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/>
          <a:stretch/>
        </p:blipFill>
        <p:spPr bwMode="auto">
          <a:xfrm>
            <a:off x="5589832" y="938902"/>
            <a:ext cx="3311282" cy="468532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28627" y="1233199"/>
            <a:ext cx="4811588" cy="4391025"/>
          </a:xfrm>
        </p:spPr>
        <p:txBody>
          <a:bodyPr/>
          <a:lstStyle/>
          <a:p>
            <a:r>
              <a:rPr lang="en-US" dirty="0"/>
              <a:t>Control formation flights as a single aircraft</a:t>
            </a:r>
          </a:p>
          <a:p>
            <a:pPr lvl="1"/>
            <a:r>
              <a:rPr lang="en-US" dirty="0"/>
              <a:t>Issue control instructions to formation leader</a:t>
            </a:r>
          </a:p>
          <a:p>
            <a:pPr lvl="1"/>
            <a:r>
              <a:rPr lang="en-US" dirty="0"/>
              <a:t>Ensure flight plan data accurately reflects the number of aircraft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57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015001" y="2635289"/>
            <a:ext cx="4049486" cy="3396343"/>
          </a:xfrm>
          <a:prstGeom prst="rect">
            <a:avLst/>
          </a:prstGeom>
          <a:solidFill>
            <a:srgbClr val="EBFAFF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6" y="347472"/>
            <a:ext cx="6173620" cy="612648"/>
          </a:xfrm>
        </p:spPr>
        <p:txBody>
          <a:bodyPr/>
          <a:lstStyle/>
          <a:p>
            <a:pPr algn="ctr"/>
            <a:r>
              <a:rPr lang="en-US" dirty="0"/>
              <a:t>Coordinate Use of Airspace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7" y="4639732"/>
            <a:ext cx="342288" cy="13918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6331591" y="0"/>
            <a:ext cx="0" cy="263528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6" r="13148" b="37420"/>
          <a:stretch/>
        </p:blipFill>
        <p:spPr>
          <a:xfrm>
            <a:off x="7903539" y="948814"/>
            <a:ext cx="1160948" cy="3688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77" y="5915378"/>
            <a:ext cx="293117" cy="108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18" y="5624801"/>
            <a:ext cx="1120590" cy="4774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031">
            <a:off x="7445701" y="5459367"/>
            <a:ext cx="265207" cy="8416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>
            <a:off x="5015001" y="6031631"/>
            <a:ext cx="404948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834489" y="3132667"/>
            <a:ext cx="93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MLU</a:t>
            </a:r>
          </a:p>
          <a:p>
            <a:pPr algn="ctr"/>
            <a:r>
              <a:rPr lang="en-US" dirty="0"/>
              <a:t>APCH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4922" y="1918345"/>
            <a:ext cx="93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Sector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278489" y="1317643"/>
            <a:ext cx="3979334" cy="2138189"/>
          </a:xfrm>
          <a:prstGeom prst="straightConnector1">
            <a:avLst/>
          </a:prstGeom>
          <a:noFill/>
          <a:ln w="6985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Content Placeholder 7"/>
          <p:cNvSpPr txBox="1">
            <a:spLocks/>
          </p:cNvSpPr>
          <p:nvPr/>
        </p:nvSpPr>
        <p:spPr bwMode="auto">
          <a:xfrm>
            <a:off x="428626" y="1096719"/>
            <a:ext cx="4287282" cy="473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Coordinate before you control in or aircraft enters another’s jurisdiction</a:t>
            </a:r>
          </a:p>
          <a:p>
            <a:r>
              <a:rPr lang="en-US" dirty="0"/>
              <a:t>Before issuing:</a:t>
            </a:r>
          </a:p>
          <a:p>
            <a:pPr lvl="1"/>
            <a:r>
              <a:rPr lang="en-US" dirty="0"/>
              <a:t>Headings</a:t>
            </a:r>
          </a:p>
          <a:p>
            <a:pPr lvl="1"/>
            <a:r>
              <a:rPr lang="en-US" dirty="0"/>
              <a:t>Route</a:t>
            </a:r>
          </a:p>
          <a:p>
            <a:pPr lvl="1"/>
            <a:r>
              <a:rPr lang="en-US" dirty="0"/>
              <a:t>Speed</a:t>
            </a:r>
          </a:p>
          <a:p>
            <a:pPr lvl="1"/>
            <a:r>
              <a:rPr lang="en-US" dirty="0"/>
              <a:t>Altitude</a:t>
            </a:r>
          </a:p>
          <a:p>
            <a:pPr lvl="1"/>
            <a:r>
              <a:rPr lang="en-US" dirty="0"/>
              <a:t>Unless specified in an LOA or facility directive </a:t>
            </a: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6605907" y="191000"/>
            <a:ext cx="1694034" cy="467820"/>
          </a:xfrm>
          <a:prstGeom prst="wedgeRectCallout">
            <a:avLst>
              <a:gd name="adj1" fmla="val 31653"/>
              <a:gd name="adj2" fmla="val 159155"/>
            </a:avLst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" tIns="18288" rIns="36576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</a:rPr>
              <a:t>“BRAVO CENTER, REQUEST LOWER”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04" y="6291072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175851" y="1669665"/>
            <a:ext cx="93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GLJ</a:t>
            </a:r>
          </a:p>
          <a:p>
            <a:pPr algn="ctr"/>
            <a:r>
              <a:rPr lang="en-US" dirty="0"/>
              <a:t>LO</a:t>
            </a:r>
          </a:p>
        </p:txBody>
      </p:sp>
    </p:spTree>
    <p:extLst>
      <p:ext uri="{BB962C8B-B14F-4D97-AF65-F5344CB8AC3E}">
        <p14:creationId xmlns:p14="http://schemas.microsoft.com/office/powerpoint/2010/main" val="25664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3411519-4F7B-4EBA-88D5-A70C2B993F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7247" r="19800" b="7855"/>
          <a:stretch/>
        </p:blipFill>
        <p:spPr>
          <a:xfrm>
            <a:off x="4542495" y="344488"/>
            <a:ext cx="4368407" cy="5514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84" y="344488"/>
            <a:ext cx="4368407" cy="609600"/>
          </a:xfrm>
        </p:spPr>
        <p:txBody>
          <a:bodyPr/>
          <a:lstStyle/>
          <a:p>
            <a:r>
              <a:rPr lang="en-US" sz="4000" dirty="0"/>
              <a:t>Control Transfer</a:t>
            </a:r>
          </a:p>
        </p:txBody>
      </p:sp>
      <p:pic>
        <p:nvPicPr>
          <p:cNvPr id="9" name="Green plane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9563" y="1214191"/>
            <a:ext cx="492362" cy="343162"/>
          </a:xfrm>
        </p:spPr>
      </p:pic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428626" y="1233199"/>
            <a:ext cx="4027369" cy="473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Transfer at: </a:t>
            </a:r>
          </a:p>
          <a:p>
            <a:pPr lvl="1"/>
            <a:r>
              <a:rPr lang="en-US" dirty="0"/>
              <a:t>A prescribed or coordinated location, time, fix, or altitude; or</a:t>
            </a:r>
          </a:p>
          <a:p>
            <a:pPr lvl="1"/>
            <a:r>
              <a:rPr lang="en-US" dirty="0"/>
              <a:t>Time a radar handoff and frequency change to the receiving controller have been completed</a:t>
            </a:r>
          </a:p>
        </p:txBody>
      </p:sp>
      <p:sp>
        <p:nvSpPr>
          <p:cNvPr id="7" name="Control  Transfer Fix"/>
          <p:cNvSpPr/>
          <p:nvPr/>
        </p:nvSpPr>
        <p:spPr bwMode="auto">
          <a:xfrm>
            <a:off x="4566989" y="387652"/>
            <a:ext cx="1266092" cy="895826"/>
          </a:xfrm>
          <a:prstGeom prst="downArrowCallout">
            <a:avLst/>
          </a:prstGeom>
          <a:solidFill>
            <a:schemeClr val="tx1">
              <a:alpha val="75000"/>
            </a:schemeClr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Control  Transfer Fix</a:t>
            </a:r>
          </a:p>
        </p:txBody>
      </p:sp>
      <p:sp>
        <p:nvSpPr>
          <p:cNvPr id="12" name="H/O Complete"/>
          <p:cNvSpPr/>
          <p:nvPr/>
        </p:nvSpPr>
        <p:spPr bwMode="auto">
          <a:xfrm rot="2189691">
            <a:off x="7060711" y="2980080"/>
            <a:ext cx="1867768" cy="733663"/>
          </a:xfrm>
          <a:prstGeom prst="leftArrow">
            <a:avLst/>
          </a:prstGeom>
          <a:solidFill>
            <a:schemeClr val="tx1">
              <a:alpha val="60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H/O Complete</a:t>
            </a:r>
          </a:p>
        </p:txBody>
      </p:sp>
      <p:grpSp>
        <p:nvGrpSpPr>
          <p:cNvPr id="33" name="SWA28 425"/>
          <p:cNvGrpSpPr/>
          <p:nvPr/>
        </p:nvGrpSpPr>
        <p:grpSpPr>
          <a:xfrm>
            <a:off x="5182988" y="2135364"/>
            <a:ext cx="2115316" cy="1211548"/>
            <a:chOff x="5182988" y="2135364"/>
            <a:chExt cx="2115316" cy="1211548"/>
          </a:xfrm>
        </p:grpSpPr>
        <p:grpSp>
          <p:nvGrpSpPr>
            <p:cNvPr id="34" name="SWA28 156 425 DB"/>
            <p:cNvGrpSpPr/>
            <p:nvPr/>
          </p:nvGrpSpPr>
          <p:grpSpPr>
            <a:xfrm>
              <a:off x="6111688" y="2135364"/>
              <a:ext cx="1170968" cy="592470"/>
              <a:chOff x="6111688" y="2135365"/>
              <a:chExt cx="1170968" cy="592470"/>
            </a:xfrm>
          </p:grpSpPr>
          <p:pic>
            <p:nvPicPr>
              <p:cNvPr id="36" name="Fence">
                <a:extLst>
                  <a:ext uri="{FF2B5EF4-FFF2-40B4-BE49-F238E27FC236}">
                    <a16:creationId xmlns:a16="http://schemas.microsoft.com/office/drawing/2014/main" id="{AC426AAA-DAF9-4F17-9FEA-B4FCE0206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7579" y="2146143"/>
                <a:ext cx="330530" cy="498123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D47D9F-814A-4DD1-B97D-D0C01EBD5958}"/>
                  </a:ext>
                </a:extLst>
              </p:cNvPr>
              <p:cNvSpPr txBox="1"/>
              <p:nvPr/>
            </p:nvSpPr>
            <p:spPr>
              <a:xfrm>
                <a:off x="6268584" y="2135365"/>
                <a:ext cx="1014072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SWA28</a:t>
                </a:r>
              </a:p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140 210</a:t>
                </a:r>
              </a:p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156 425</a:t>
                </a:r>
              </a:p>
            </p:txBody>
          </p:sp>
          <p:pic>
            <p:nvPicPr>
              <p:cNvPr id="38" name="Arrow">
                <a:extLst>
                  <a:ext uri="{FF2B5EF4-FFF2-40B4-BE49-F238E27FC236}">
                    <a16:creationId xmlns:a16="http://schemas.microsoft.com/office/drawing/2014/main" id="{89F65863-F53E-4BEC-8CFA-67F45B43B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2335" y="2323378"/>
                <a:ext cx="97472" cy="139661"/>
              </a:xfrm>
              <a:prstGeom prst="rect">
                <a:avLst/>
              </a:prstGeom>
            </p:spPr>
          </p:pic>
          <p:pic>
            <p:nvPicPr>
              <p:cNvPr id="39" name="CDA w/ eligibility">
                <a:extLst>
                  <a:ext uri="{FF2B5EF4-FFF2-40B4-BE49-F238E27FC236}">
                    <a16:creationId xmlns:a16="http://schemas.microsoft.com/office/drawing/2014/main" id="{133C382A-404F-4A44-B64F-65A31ED6F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3972" y="2192932"/>
                <a:ext cx="109110" cy="107655"/>
              </a:xfrm>
              <a:prstGeom prst="rect">
                <a:avLst/>
              </a:prstGeom>
            </p:spPr>
          </p:pic>
          <p:sp>
            <p:nvSpPr>
              <p:cNvPr id="40" name="R">
                <a:extLst>
                  <a:ext uri="{FF2B5EF4-FFF2-40B4-BE49-F238E27FC236}">
                    <a16:creationId xmlns:a16="http://schemas.microsoft.com/office/drawing/2014/main" id="{CED47D9F-814A-4DD1-B97D-D0C01EBD5958}"/>
                  </a:ext>
                </a:extLst>
              </p:cNvPr>
              <p:cNvSpPr txBox="1"/>
              <p:nvPr/>
            </p:nvSpPr>
            <p:spPr>
              <a:xfrm>
                <a:off x="6111688" y="2463039"/>
                <a:ext cx="313792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R</a:t>
                </a:r>
              </a:p>
            </p:txBody>
          </p:sp>
          <p:pic>
            <p:nvPicPr>
              <p:cNvPr id="41" name="WIFI Auto">
                <a:extLst>
                  <a:ext uri="{FF2B5EF4-FFF2-40B4-BE49-F238E27FC236}">
                    <a16:creationId xmlns:a16="http://schemas.microsoft.com/office/drawing/2014/main" id="{443289CE-BACE-45D3-9C09-EE8574E41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3870" y="2336467"/>
                <a:ext cx="106403" cy="109728"/>
              </a:xfrm>
              <a:prstGeom prst="rect">
                <a:avLst/>
              </a:prstGeom>
            </p:spPr>
          </p:pic>
        </p:grpSp>
        <p:pic>
          <p:nvPicPr>
            <p:cNvPr id="35" name="SWA28 156 425 T"/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38"/>
            <a:stretch/>
          </p:blipFill>
          <p:spPr>
            <a:xfrm>
              <a:off x="5182988" y="2663190"/>
              <a:ext cx="2115316" cy="683722"/>
            </a:xfrm>
            <a:prstGeom prst="rect">
              <a:avLst/>
            </a:prstGeom>
          </p:spPr>
        </p:pic>
      </p:grpSp>
      <p:grpSp>
        <p:nvGrpSpPr>
          <p:cNvPr id="42" name="SWA28 156O-18"/>
          <p:cNvGrpSpPr/>
          <p:nvPr/>
        </p:nvGrpSpPr>
        <p:grpSpPr>
          <a:xfrm>
            <a:off x="5182988" y="2135364"/>
            <a:ext cx="2115316" cy="1211547"/>
            <a:chOff x="5182988" y="2135364"/>
            <a:chExt cx="2115316" cy="1211547"/>
          </a:xfrm>
        </p:grpSpPr>
        <p:grpSp>
          <p:nvGrpSpPr>
            <p:cNvPr id="43" name="SWA28 156O-18 DB"/>
            <p:cNvGrpSpPr/>
            <p:nvPr/>
          </p:nvGrpSpPr>
          <p:grpSpPr>
            <a:xfrm>
              <a:off x="6111688" y="2135364"/>
              <a:ext cx="1170968" cy="603563"/>
              <a:chOff x="6111688" y="2135365"/>
              <a:chExt cx="1170968" cy="603563"/>
            </a:xfrm>
          </p:grpSpPr>
          <p:pic>
            <p:nvPicPr>
              <p:cNvPr id="45" name="Fence">
                <a:extLst>
                  <a:ext uri="{FF2B5EF4-FFF2-40B4-BE49-F238E27FC236}">
                    <a16:creationId xmlns:a16="http://schemas.microsoft.com/office/drawing/2014/main" id="{AC426AAA-DAF9-4F17-9FEA-B4FCE0206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7579" y="2146143"/>
                <a:ext cx="330530" cy="498123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ED47D9F-814A-4DD1-B97D-D0C01EBD5958}"/>
                  </a:ext>
                </a:extLst>
              </p:cNvPr>
              <p:cNvSpPr txBox="1"/>
              <p:nvPr/>
            </p:nvSpPr>
            <p:spPr>
              <a:xfrm>
                <a:off x="6268584" y="2135365"/>
                <a:ext cx="1014072" cy="603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SWA28</a:t>
                </a:r>
              </a:p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140 210</a:t>
                </a:r>
              </a:p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156O-18</a:t>
                </a:r>
              </a:p>
            </p:txBody>
          </p:sp>
          <p:pic>
            <p:nvPicPr>
              <p:cNvPr id="47" name="Arrow">
                <a:extLst>
                  <a:ext uri="{FF2B5EF4-FFF2-40B4-BE49-F238E27FC236}">
                    <a16:creationId xmlns:a16="http://schemas.microsoft.com/office/drawing/2014/main" id="{89F65863-F53E-4BEC-8CFA-67F45B43B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2335" y="2323378"/>
                <a:ext cx="97472" cy="139661"/>
              </a:xfrm>
              <a:prstGeom prst="rect">
                <a:avLst/>
              </a:prstGeom>
            </p:spPr>
          </p:pic>
          <p:pic>
            <p:nvPicPr>
              <p:cNvPr id="48" name="CDA w/ eligibility">
                <a:extLst>
                  <a:ext uri="{FF2B5EF4-FFF2-40B4-BE49-F238E27FC236}">
                    <a16:creationId xmlns:a16="http://schemas.microsoft.com/office/drawing/2014/main" id="{133C382A-404F-4A44-B64F-65A31ED6F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3972" y="2192932"/>
                <a:ext cx="109110" cy="107655"/>
              </a:xfrm>
              <a:prstGeom prst="rect">
                <a:avLst/>
              </a:prstGeom>
            </p:spPr>
          </p:pic>
          <p:sp>
            <p:nvSpPr>
              <p:cNvPr id="49" name="R">
                <a:extLst>
                  <a:ext uri="{FF2B5EF4-FFF2-40B4-BE49-F238E27FC236}">
                    <a16:creationId xmlns:a16="http://schemas.microsoft.com/office/drawing/2014/main" id="{CED47D9F-814A-4DD1-B97D-D0C01EBD5958}"/>
                  </a:ext>
                </a:extLst>
              </p:cNvPr>
              <p:cNvSpPr txBox="1"/>
              <p:nvPr/>
            </p:nvSpPr>
            <p:spPr>
              <a:xfrm>
                <a:off x="6111688" y="2463039"/>
                <a:ext cx="313792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R</a:t>
                </a:r>
              </a:p>
            </p:txBody>
          </p:sp>
          <p:pic>
            <p:nvPicPr>
              <p:cNvPr id="50" name="WIFI Auto">
                <a:extLst>
                  <a:ext uri="{FF2B5EF4-FFF2-40B4-BE49-F238E27FC236}">
                    <a16:creationId xmlns:a16="http://schemas.microsoft.com/office/drawing/2014/main" id="{443289CE-BACE-45D3-9C09-EE8574E41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3870" y="2336467"/>
                <a:ext cx="106403" cy="109728"/>
              </a:xfrm>
              <a:prstGeom prst="rect">
                <a:avLst/>
              </a:prstGeom>
            </p:spPr>
          </p:pic>
        </p:grpSp>
        <p:pic>
          <p:nvPicPr>
            <p:cNvPr id="44" name="SWA28 156O-18 T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10"/>
            <a:stretch/>
          </p:blipFill>
          <p:spPr>
            <a:xfrm>
              <a:off x="5182988" y="2668904"/>
              <a:ext cx="2115316" cy="67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06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8D27C20-2FED-42D3-8E7E-93FDF38768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7247" r="19800" b="7855"/>
          <a:stretch/>
        </p:blipFill>
        <p:spPr>
          <a:xfrm>
            <a:off x="4542495" y="344488"/>
            <a:ext cx="4368407" cy="5514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77" y="347472"/>
            <a:ext cx="3604893" cy="1016952"/>
          </a:xfrm>
        </p:spPr>
        <p:txBody>
          <a:bodyPr/>
          <a:lstStyle/>
          <a:p>
            <a:pPr algn="ctr"/>
            <a:r>
              <a:rPr lang="en-US" sz="4000" dirty="0"/>
              <a:t>Radio </a:t>
            </a:r>
            <a:r>
              <a:rPr lang="en-US" sz="4000" dirty="0" err="1"/>
              <a:t>Comm</a:t>
            </a:r>
            <a:r>
              <a:rPr lang="en-US" sz="4000" dirty="0"/>
              <a:t>  Transfer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203200" y="1520976"/>
            <a:ext cx="4252795" cy="45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Transfer </a:t>
            </a:r>
            <a:r>
              <a:rPr lang="en-US" dirty="0" err="1"/>
              <a:t>comm</a:t>
            </a:r>
            <a:r>
              <a:rPr lang="en-US" dirty="0"/>
              <a:t> before entering the receiving controller’s area</a:t>
            </a:r>
          </a:p>
          <a:p>
            <a:r>
              <a:rPr lang="en-US" dirty="0"/>
              <a:t>Specify:</a:t>
            </a:r>
          </a:p>
          <a:p>
            <a:pPr lvl="1"/>
            <a:r>
              <a:rPr lang="en-US" dirty="0"/>
              <a:t>Who to contact</a:t>
            </a:r>
          </a:p>
          <a:p>
            <a:pPr lvl="1"/>
            <a:r>
              <a:rPr lang="en-US" dirty="0"/>
              <a:t>Frequency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054322" y="713433"/>
            <a:ext cx="165797" cy="4149969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Left Arrow 12"/>
          <p:cNvSpPr/>
          <p:nvPr/>
        </p:nvSpPr>
        <p:spPr bwMode="auto">
          <a:xfrm rot="585069">
            <a:off x="5151392" y="4365122"/>
            <a:ext cx="2368705" cy="733663"/>
          </a:xfrm>
          <a:prstGeom prst="leftArrow">
            <a:avLst/>
          </a:prstGeom>
          <a:solidFill>
            <a:schemeClr val="tx1">
              <a:alpha val="60000"/>
            </a:schemeClr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Sector boundary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88755" y="3602047"/>
            <a:ext cx="2895038" cy="1717911"/>
            <a:chOff x="5988755" y="3602047"/>
            <a:chExt cx="2895038" cy="1717911"/>
          </a:xfrm>
        </p:grpSpPr>
        <p:sp>
          <p:nvSpPr>
            <p:cNvPr id="6" name="Lightning Bolt 5"/>
            <p:cNvSpPr/>
            <p:nvPr/>
          </p:nvSpPr>
          <p:spPr bwMode="auto">
            <a:xfrm>
              <a:off x="8429349" y="4169828"/>
              <a:ext cx="454444" cy="1150130"/>
            </a:xfrm>
            <a:prstGeom prst="lightningBolt">
              <a:avLst/>
            </a:prstGeom>
            <a:solidFill>
              <a:schemeClr val="bg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 bwMode="auto">
            <a:xfrm>
              <a:off x="5988755" y="3602047"/>
              <a:ext cx="2808536" cy="760095"/>
            </a:xfrm>
            <a:prstGeom prst="roundRect">
              <a:avLst>
                <a:gd name="adj" fmla="val 5467"/>
              </a:avLst>
            </a:prstGeom>
            <a:solidFill>
              <a:schemeClr val="bg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“SOUTHWEST TWENTY-EIGHT CONTACT BRAVO CENTER ONE TWO SIX POINT ZERO” </a:t>
              </a:r>
            </a:p>
          </p:txBody>
        </p:sp>
      </p:grpSp>
      <p:grpSp>
        <p:nvGrpSpPr>
          <p:cNvPr id="24" name="SWA28 156O-18"/>
          <p:cNvGrpSpPr/>
          <p:nvPr/>
        </p:nvGrpSpPr>
        <p:grpSpPr>
          <a:xfrm>
            <a:off x="4662288" y="2064336"/>
            <a:ext cx="2115316" cy="1211547"/>
            <a:chOff x="5182988" y="2135364"/>
            <a:chExt cx="2115316" cy="1211547"/>
          </a:xfrm>
        </p:grpSpPr>
        <p:grpSp>
          <p:nvGrpSpPr>
            <p:cNvPr id="25" name="SWA28 156O-18 DB"/>
            <p:cNvGrpSpPr/>
            <p:nvPr/>
          </p:nvGrpSpPr>
          <p:grpSpPr>
            <a:xfrm>
              <a:off x="6111688" y="2135364"/>
              <a:ext cx="1170968" cy="603563"/>
              <a:chOff x="6111688" y="2135365"/>
              <a:chExt cx="1170968" cy="603563"/>
            </a:xfrm>
          </p:grpSpPr>
          <p:pic>
            <p:nvPicPr>
              <p:cNvPr id="27" name="Fence">
                <a:extLst>
                  <a:ext uri="{FF2B5EF4-FFF2-40B4-BE49-F238E27FC236}">
                    <a16:creationId xmlns:a16="http://schemas.microsoft.com/office/drawing/2014/main" id="{AC426AAA-DAF9-4F17-9FEA-B4FCE0206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7579" y="2146143"/>
                <a:ext cx="330530" cy="49812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D47D9F-814A-4DD1-B97D-D0C01EBD5958}"/>
                  </a:ext>
                </a:extLst>
              </p:cNvPr>
              <p:cNvSpPr txBox="1"/>
              <p:nvPr/>
            </p:nvSpPr>
            <p:spPr>
              <a:xfrm>
                <a:off x="6268584" y="2135365"/>
                <a:ext cx="1014072" cy="603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SWA28</a:t>
                </a:r>
              </a:p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140 210</a:t>
                </a:r>
              </a:p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156O-18</a:t>
                </a:r>
              </a:p>
            </p:txBody>
          </p:sp>
          <p:pic>
            <p:nvPicPr>
              <p:cNvPr id="29" name="Arrow">
                <a:extLst>
                  <a:ext uri="{FF2B5EF4-FFF2-40B4-BE49-F238E27FC236}">
                    <a16:creationId xmlns:a16="http://schemas.microsoft.com/office/drawing/2014/main" id="{89F65863-F53E-4BEC-8CFA-67F45B43B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2335" y="2323378"/>
                <a:ext cx="97472" cy="139661"/>
              </a:xfrm>
              <a:prstGeom prst="rect">
                <a:avLst/>
              </a:prstGeom>
            </p:spPr>
          </p:pic>
          <p:pic>
            <p:nvPicPr>
              <p:cNvPr id="30" name="CDA w/ eligibility">
                <a:extLst>
                  <a:ext uri="{FF2B5EF4-FFF2-40B4-BE49-F238E27FC236}">
                    <a16:creationId xmlns:a16="http://schemas.microsoft.com/office/drawing/2014/main" id="{133C382A-404F-4A44-B64F-65A31ED6F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3972" y="2192932"/>
                <a:ext cx="109110" cy="107655"/>
              </a:xfrm>
              <a:prstGeom prst="rect">
                <a:avLst/>
              </a:prstGeom>
            </p:spPr>
          </p:pic>
          <p:sp>
            <p:nvSpPr>
              <p:cNvPr id="31" name="R">
                <a:extLst>
                  <a:ext uri="{FF2B5EF4-FFF2-40B4-BE49-F238E27FC236}">
                    <a16:creationId xmlns:a16="http://schemas.microsoft.com/office/drawing/2014/main" id="{CED47D9F-814A-4DD1-B97D-D0C01EBD5958}"/>
                  </a:ext>
                </a:extLst>
              </p:cNvPr>
              <p:cNvSpPr txBox="1"/>
              <p:nvPr/>
            </p:nvSpPr>
            <p:spPr>
              <a:xfrm>
                <a:off x="6111688" y="2463039"/>
                <a:ext cx="313792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R</a:t>
                </a:r>
              </a:p>
            </p:txBody>
          </p:sp>
          <p:pic>
            <p:nvPicPr>
              <p:cNvPr id="32" name="WIFI Auto">
                <a:extLst>
                  <a:ext uri="{FF2B5EF4-FFF2-40B4-BE49-F238E27FC236}">
                    <a16:creationId xmlns:a16="http://schemas.microsoft.com/office/drawing/2014/main" id="{443289CE-BACE-45D3-9C09-EE8574E41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3870" y="2336467"/>
                <a:ext cx="106403" cy="109728"/>
              </a:xfrm>
              <a:prstGeom prst="rect">
                <a:avLst/>
              </a:prstGeom>
            </p:spPr>
          </p:pic>
        </p:grpSp>
        <p:pic>
          <p:nvPicPr>
            <p:cNvPr id="26" name="SWA28 156O-18 T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10"/>
            <a:stretch/>
          </p:blipFill>
          <p:spPr>
            <a:xfrm>
              <a:off x="5182988" y="2668904"/>
              <a:ext cx="2115316" cy="67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8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E20B37-25E4-4526-A4E1-5A2772E08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7247" r="19800" b="7855"/>
          <a:stretch/>
        </p:blipFill>
        <p:spPr>
          <a:xfrm>
            <a:off x="4542495" y="344488"/>
            <a:ext cx="4368407" cy="5514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77" y="347472"/>
            <a:ext cx="3604893" cy="1016952"/>
          </a:xfrm>
        </p:spPr>
        <p:txBody>
          <a:bodyPr/>
          <a:lstStyle/>
          <a:p>
            <a:pPr algn="ctr"/>
            <a:r>
              <a:rPr lang="en-US" sz="4000" dirty="0"/>
              <a:t>Operational Request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203200" y="1517904"/>
            <a:ext cx="4252795" cy="433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Respond to a request from another controller, pilot</a:t>
            </a:r>
          </a:p>
          <a:p>
            <a:r>
              <a:rPr lang="en-US" dirty="0"/>
              <a:t>Restating the request in complete or abbreviated terms followed by “APPROVED”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66610" y="4291471"/>
            <a:ext cx="2245212" cy="1273951"/>
            <a:chOff x="6266610" y="4291471"/>
            <a:chExt cx="2245212" cy="1273951"/>
          </a:xfrm>
        </p:grpSpPr>
        <p:sp>
          <p:nvSpPr>
            <p:cNvPr id="6" name="Lightning Bolt 5"/>
            <p:cNvSpPr/>
            <p:nvPr/>
          </p:nvSpPr>
          <p:spPr bwMode="auto">
            <a:xfrm>
              <a:off x="7948902" y="4776984"/>
              <a:ext cx="562920" cy="788438"/>
            </a:xfrm>
            <a:prstGeom prst="lightningBolt">
              <a:avLst/>
            </a:prstGeom>
            <a:solidFill>
              <a:schemeClr val="bg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 bwMode="auto">
            <a:xfrm>
              <a:off x="6266610" y="4291471"/>
              <a:ext cx="1887512" cy="665083"/>
            </a:xfrm>
            <a:prstGeom prst="roundRect">
              <a:avLst>
                <a:gd name="adj" fmla="val 5467"/>
              </a:avLst>
            </a:prstGeom>
            <a:solidFill>
              <a:schemeClr val="bg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“DELTA FORTY-TWO, DEVIATION RIGHT APPROVED”</a:t>
              </a:r>
            </a:p>
          </p:txBody>
        </p:sp>
      </p:grpSp>
      <p:pic>
        <p:nvPicPr>
          <p:cNvPr id="20" name="W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52" y="1139591"/>
            <a:ext cx="917450" cy="1060706"/>
          </a:xfrm>
          <a:prstGeom prst="rect">
            <a:avLst/>
          </a:prstGeom>
        </p:spPr>
      </p:pic>
      <p:sp>
        <p:nvSpPr>
          <p:cNvPr id="21" name="Rectangular Callout 20"/>
          <p:cNvSpPr/>
          <p:nvPr/>
        </p:nvSpPr>
        <p:spPr bwMode="auto">
          <a:xfrm>
            <a:off x="4625355" y="3046913"/>
            <a:ext cx="3282511" cy="467820"/>
          </a:xfrm>
          <a:prstGeom prst="wedgeRectCallout">
            <a:avLst>
              <a:gd name="adj1" fmla="val -810"/>
              <a:gd name="adj2" fmla="val -98367"/>
            </a:avLst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" tIns="18288" rIns="36576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</a:rPr>
              <a:t>“DELTA FORTY-TWO REQUEST RIGHT DEVIATION AROUND WEATHER”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03903" y="1702981"/>
            <a:ext cx="1884176" cy="1134388"/>
            <a:chOff x="2604004" y="3269898"/>
            <a:chExt cx="1884176" cy="1134388"/>
          </a:xfrm>
        </p:grpSpPr>
        <p:grpSp>
          <p:nvGrpSpPr>
            <p:cNvPr id="18" name="DAL42 DB"/>
            <p:cNvGrpSpPr/>
            <p:nvPr/>
          </p:nvGrpSpPr>
          <p:grpSpPr>
            <a:xfrm>
              <a:off x="2604004" y="3269898"/>
              <a:ext cx="1088786" cy="592470"/>
              <a:chOff x="6193870" y="2135365"/>
              <a:chExt cx="1088786" cy="592470"/>
            </a:xfrm>
          </p:grpSpPr>
          <p:pic>
            <p:nvPicPr>
              <p:cNvPr id="29" name="Fence">
                <a:extLst>
                  <a:ext uri="{FF2B5EF4-FFF2-40B4-BE49-F238E27FC236}">
                    <a16:creationId xmlns:a16="http://schemas.microsoft.com/office/drawing/2014/main" id="{AC426AAA-DAF9-4F17-9FEA-B4FCE0206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7579" y="2146143"/>
                <a:ext cx="330530" cy="498123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D47D9F-814A-4DD1-B97D-D0C01EBD5958}"/>
                  </a:ext>
                </a:extLst>
              </p:cNvPr>
              <p:cNvSpPr txBox="1"/>
              <p:nvPr/>
            </p:nvSpPr>
            <p:spPr>
              <a:xfrm>
                <a:off x="6268584" y="2135365"/>
                <a:ext cx="1014072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DAL42</a:t>
                </a:r>
              </a:p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210C</a:t>
                </a:r>
              </a:p>
              <a:p>
                <a:pPr algn="l">
                  <a:lnSpc>
                    <a:spcPts val="1300"/>
                  </a:lnSpc>
                </a:pPr>
                <a:r>
                  <a:rPr lang="en-US" sz="1600" spc="3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062 438</a:t>
                </a:r>
              </a:p>
            </p:txBody>
          </p:sp>
          <p:pic>
            <p:nvPicPr>
              <p:cNvPr id="31" name="CDA w/ eligibility">
                <a:extLst>
                  <a:ext uri="{FF2B5EF4-FFF2-40B4-BE49-F238E27FC236}">
                    <a16:creationId xmlns:a16="http://schemas.microsoft.com/office/drawing/2014/main" id="{133C382A-404F-4A44-B64F-65A31ED6F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3972" y="2192932"/>
                <a:ext cx="109110" cy="107655"/>
              </a:xfrm>
              <a:prstGeom prst="rect">
                <a:avLst/>
              </a:prstGeom>
            </p:spPr>
          </p:pic>
          <p:pic>
            <p:nvPicPr>
              <p:cNvPr id="32" name="WIFI Auto">
                <a:extLst>
                  <a:ext uri="{FF2B5EF4-FFF2-40B4-BE49-F238E27FC236}">
                    <a16:creationId xmlns:a16="http://schemas.microsoft.com/office/drawing/2014/main" id="{443289CE-BACE-45D3-9C09-EE8574E41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3870" y="2336467"/>
                <a:ext cx="106403" cy="109728"/>
              </a:xfrm>
              <a:prstGeom prst="rect">
                <a:avLst/>
              </a:prstGeom>
            </p:spPr>
          </p:pic>
        </p:grpSp>
        <p:cxnSp>
          <p:nvCxnSpPr>
            <p:cNvPr id="19" name="Straight Connector 18"/>
            <p:cNvCxnSpPr/>
            <p:nvPr/>
          </p:nvCxnSpPr>
          <p:spPr bwMode="auto">
            <a:xfrm>
              <a:off x="3587931" y="3646714"/>
              <a:ext cx="404949" cy="400595"/>
            </a:xfrm>
            <a:prstGeom prst="line">
              <a:avLst/>
            </a:prstGeom>
            <a:noFill/>
            <a:ln w="15875" cap="rnd" cmpd="sng" algn="ctr">
              <a:solidFill>
                <a:srgbClr val="E0E0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" name="DAL42 T"/>
            <p:cNvGrpSpPr/>
            <p:nvPr/>
          </p:nvGrpSpPr>
          <p:grpSpPr>
            <a:xfrm>
              <a:off x="3725645" y="3735706"/>
              <a:ext cx="762535" cy="668580"/>
              <a:chOff x="3719930" y="3731896"/>
              <a:chExt cx="762535" cy="668580"/>
            </a:xfrm>
          </p:grpSpPr>
          <p:pic>
            <p:nvPicPr>
              <p:cNvPr id="24" name="Paired history 3">
                <a:extLst>
                  <a:ext uri="{FF2B5EF4-FFF2-40B4-BE49-F238E27FC236}">
                    <a16:creationId xmlns:a16="http://schemas.microsoft.com/office/drawing/2014/main" id="{AD60CBFF-3AE3-4528-9BAF-6DCDC70A12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9930" y="4238869"/>
                <a:ext cx="113724" cy="161607"/>
              </a:xfrm>
              <a:prstGeom prst="rect">
                <a:avLst/>
              </a:prstGeom>
            </p:spPr>
          </p:pic>
          <p:pic>
            <p:nvPicPr>
              <p:cNvPr id="25" name="Paired target FLAT">
                <a:extLst>
                  <a:ext uri="{FF2B5EF4-FFF2-40B4-BE49-F238E27FC236}">
                    <a16:creationId xmlns:a16="http://schemas.microsoft.com/office/drawing/2014/main" id="{25253DC9-BCE0-4573-A33A-99C30E884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1480" y="4019728"/>
                <a:ext cx="125694" cy="160111"/>
              </a:xfrm>
              <a:prstGeom prst="rect">
                <a:avLst/>
              </a:prstGeom>
            </p:spPr>
          </p:pic>
          <p:pic>
            <p:nvPicPr>
              <p:cNvPr id="26" name="Paired history 2">
                <a:extLst>
                  <a:ext uri="{FF2B5EF4-FFF2-40B4-BE49-F238E27FC236}">
                    <a16:creationId xmlns:a16="http://schemas.microsoft.com/office/drawing/2014/main" id="{0E0124F6-CDCB-4784-ABB2-9A0510AD0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0156" y="4168612"/>
                <a:ext cx="113724" cy="161607"/>
              </a:xfrm>
              <a:prstGeom prst="rect">
                <a:avLst/>
              </a:prstGeom>
            </p:spPr>
          </p:pic>
          <p:pic>
            <p:nvPicPr>
              <p:cNvPr id="27" name="Paired history 1">
                <a:extLst>
                  <a:ext uri="{FF2B5EF4-FFF2-40B4-BE49-F238E27FC236}">
                    <a16:creationId xmlns:a16="http://schemas.microsoft.com/office/drawing/2014/main" id="{2D96C3AA-8FD4-4895-A6CC-374CD893F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0818" y="4095409"/>
                <a:ext cx="113724" cy="161607"/>
              </a:xfrm>
              <a:prstGeom prst="rect">
                <a:avLst/>
              </a:prstGeom>
            </p:spPr>
          </p:pic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4093845" y="3731896"/>
                <a:ext cx="388620" cy="318134"/>
              </a:xfrm>
              <a:prstGeom prst="line">
                <a:avLst/>
              </a:prstGeom>
              <a:noFill/>
              <a:ln w="15875" cap="rnd" cmpd="sng" algn="ctr">
                <a:solidFill>
                  <a:srgbClr val="E0E00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040125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When may you issue control instructions in another controller’s area?</a:t>
            </a:r>
          </a:p>
          <a:p>
            <a:pPr marL="0" indent="0">
              <a:buNone/>
            </a:pPr>
            <a:endParaRPr lang="en-US" dirty="0"/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After coordinating your actions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Once you have established communications with the pilot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When the target is radar identified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statement is correct concerning formation flights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757238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Control instructions must be issued and acknowledged by each aircraft within the formation</a:t>
            </a:r>
          </a:p>
          <a:p>
            <a:pPr marL="757238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/>
              <a:t>Separation within the formation is the responsibility of the flight leader and the pilots in the flight</a:t>
            </a:r>
          </a:p>
          <a:p>
            <a:pPr marL="757238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Air </a:t>
            </a:r>
            <a:r>
              <a:rPr lang="en-US" dirty="0"/>
              <a:t>traffic control must ensure separation between aircraft established within a formation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6" y="1233199"/>
            <a:ext cx="8168443" cy="43910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is the phraseology to disapprove a pilot request?</a:t>
            </a:r>
          </a:p>
          <a:p>
            <a:pPr marL="0" indent="0">
              <a:buNone/>
            </a:pPr>
            <a:endParaRPr lang="en-US" dirty="0"/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“NEGATIVE YOUR PREVIOUS REQUEST”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“REFUSING REQUESTED ACTION”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“UNABLE DUE TO TRAFFIC”</a:t>
            </a:r>
          </a:p>
          <a:p>
            <a:pPr marL="757238" lvl="1" indent="-457200">
              <a:buFont typeface="+mj-lt"/>
              <a:buAutoNum type="alphaUcPeriod"/>
            </a:pP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007" y="1233199"/>
            <a:ext cx="8713107" cy="43910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When should you transfer radio communications?</a:t>
            </a:r>
          </a:p>
          <a:p>
            <a:pPr marL="0" indent="0">
              <a:buNone/>
            </a:pPr>
            <a:endParaRPr lang="en-US" sz="1800" dirty="0"/>
          </a:p>
          <a:p>
            <a:pPr marL="757238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Before the aircraft transitions the first NAVAID in the receiving controller’s area</a:t>
            </a:r>
          </a:p>
          <a:p>
            <a:pPr marL="757238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Before the aircraft crosses an imaginary line 10 miles or 2 minutes, whichever is farther, from the next controller’s area</a:t>
            </a:r>
          </a:p>
          <a:p>
            <a:pPr marL="757238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/>
              <a:t>Before an aircraft enters the receiving controller’s area of jurisdiction</a:t>
            </a:r>
          </a:p>
          <a:p>
            <a:pPr marL="757238" lvl="1" indent="-457200">
              <a:buFont typeface="+mj-lt"/>
              <a:buAutoNum type="alphaUcPeriod"/>
            </a:pP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8ED21-4A5B-400E-A3F5-9328BF00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8" y="344488"/>
            <a:ext cx="8943584" cy="609600"/>
          </a:xfrm>
        </p:spPr>
        <p:txBody>
          <a:bodyPr/>
          <a:lstStyle/>
          <a:p>
            <a:r>
              <a:rPr lang="en-US" sz="3600" dirty="0"/>
              <a:t>Activity: </a:t>
            </a:r>
            <a:r>
              <a:rPr lang="en-US" dirty="0"/>
              <a:t>Board Management Discussion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0C457-64D4-44E4-8A5A-15781B1BB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1240077"/>
            <a:ext cx="8700697" cy="4659075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Review procedures for board management, such as:</a:t>
            </a:r>
          </a:p>
          <a:p>
            <a:pPr lvl="2"/>
            <a:r>
              <a:rPr lang="en-US" dirty="0"/>
              <a:t>Sequencing </a:t>
            </a:r>
          </a:p>
          <a:p>
            <a:pPr lvl="2"/>
            <a:r>
              <a:rPr lang="en-US" dirty="0"/>
              <a:t>Fix posting</a:t>
            </a:r>
          </a:p>
          <a:p>
            <a:pPr lvl="2"/>
            <a:r>
              <a:rPr lang="en-US" dirty="0"/>
              <a:t>Local strip marking </a:t>
            </a:r>
          </a:p>
          <a:p>
            <a:r>
              <a:rPr lang="en-US" dirty="0"/>
              <a:t>Materials</a:t>
            </a:r>
          </a:p>
          <a:p>
            <a:pPr lvl="1"/>
            <a:r>
              <a:rPr lang="en-US" dirty="0"/>
              <a:t>None </a:t>
            </a:r>
          </a:p>
          <a:p>
            <a:r>
              <a:rPr lang="en-US" dirty="0"/>
              <a:t>Directions</a:t>
            </a:r>
          </a:p>
          <a:p>
            <a:pPr lvl="1"/>
            <a:r>
              <a:rPr lang="en-US" dirty="0"/>
              <a:t>This activity takes approximately 30 minutes to complete. Instructor will discuss board management procedures.</a:t>
            </a:r>
          </a:p>
        </p:txBody>
      </p:sp>
    </p:spTree>
    <p:extLst>
      <p:ext uri="{BB962C8B-B14F-4D97-AF65-F5344CB8AC3E}">
        <p14:creationId xmlns:p14="http://schemas.microsoft.com/office/powerpoint/2010/main" val="198097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ATC Service</a:t>
            </a:r>
            <a:r>
              <a:rPr lang="en-US" dirty="0"/>
              <a:t> </a:t>
            </a:r>
            <a:r>
              <a:rPr lang="en-US" sz="3200" i="1" dirty="0"/>
              <a:t>(Cont’d)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Additional Services</a:t>
            </a:r>
          </a:p>
          <a:p>
            <a:pPr lvl="1"/>
            <a:r>
              <a:rPr lang="en-US" dirty="0"/>
              <a:t>Not optional</a:t>
            </a:r>
          </a:p>
          <a:p>
            <a:r>
              <a:rPr lang="en-US" dirty="0"/>
              <a:t>Services may be precluded by:</a:t>
            </a:r>
          </a:p>
          <a:p>
            <a:pPr lvl="1"/>
            <a:r>
              <a:rPr lang="en-US" dirty="0"/>
              <a:t>Volume of traffic</a:t>
            </a:r>
          </a:p>
          <a:p>
            <a:pPr lvl="1"/>
            <a:r>
              <a:rPr lang="en-US" dirty="0"/>
              <a:t>Frequency congestion</a:t>
            </a:r>
          </a:p>
          <a:p>
            <a:pPr lvl="1"/>
            <a:r>
              <a:rPr lang="en-US" dirty="0"/>
              <a:t>Quality of surveillance</a:t>
            </a:r>
          </a:p>
          <a:p>
            <a:pPr lvl="1"/>
            <a:r>
              <a:rPr lang="en-US" dirty="0"/>
              <a:t>Controller workload</a:t>
            </a:r>
          </a:p>
          <a:p>
            <a:pPr lvl="1"/>
            <a:r>
              <a:rPr lang="en-US" dirty="0"/>
              <a:t>Higher priority duties</a:t>
            </a:r>
          </a:p>
          <a:p>
            <a:pPr lvl="1"/>
            <a:r>
              <a:rPr lang="en-US" dirty="0"/>
              <a:t>Physical inability to scan and detect situations falling in this category</a:t>
            </a:r>
          </a:p>
        </p:txBody>
      </p:sp>
    </p:spTree>
    <p:extLst>
      <p:ext uri="{BB962C8B-B14F-4D97-AF65-F5344CB8AC3E}">
        <p14:creationId xmlns:p14="http://schemas.microsoft.com/office/powerpoint/2010/main" val="2587291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Flight Progress Strips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standard procedures exist for sequencing or scanning flight progress strips</a:t>
            </a:r>
          </a:p>
          <a:p>
            <a:r>
              <a:rPr lang="en-US" dirty="0"/>
              <a:t>Common practices used by controllers will assist in understanding the board management example on the following pages</a:t>
            </a:r>
          </a:p>
        </p:txBody>
      </p:sp>
    </p:spTree>
    <p:extLst>
      <p:ext uri="{BB962C8B-B14F-4D97-AF65-F5344CB8AC3E}">
        <p14:creationId xmlns:p14="http://schemas.microsoft.com/office/powerpoint/2010/main" val="1111230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rip bay">
            <a:extLst>
              <a:ext uri="{FF2B5EF4-FFF2-40B4-BE49-F238E27FC236}">
                <a16:creationId xmlns:a16="http://schemas.microsoft.com/office/drawing/2014/main" id="{9A8F7AFE-6FD5-4FDF-8434-1D83F8C31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12289" r="2414"/>
          <a:stretch/>
        </p:blipFill>
        <p:spPr>
          <a:xfrm>
            <a:off x="5661379" y="1034472"/>
            <a:ext cx="3428294" cy="4924749"/>
          </a:xfrm>
        </p:spPr>
      </p:pic>
      <p:pic>
        <p:nvPicPr>
          <p:cNvPr id="3" name="N439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58" y="4549817"/>
            <a:ext cx="3180060" cy="67665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473D21-2D0A-4410-9FF6-56A42B57C141}"/>
              </a:ext>
            </a:extLst>
          </p:cNvPr>
          <p:cNvSpPr/>
          <p:nvPr/>
        </p:nvSpPr>
        <p:spPr bwMode="auto">
          <a:xfrm>
            <a:off x="6813176" y="1488141"/>
            <a:ext cx="1273202" cy="482826"/>
          </a:xfrm>
          <a:prstGeom prst="rect">
            <a:avLst/>
          </a:prstGeom>
          <a:solidFill>
            <a:srgbClr val="202A2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31C90A6-CF54-4935-954C-A437D88E8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58" y="3140509"/>
            <a:ext cx="3180060" cy="67665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9F8EB91-1D87-4FBC-9ADA-E6420BE689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58" y="2458979"/>
            <a:ext cx="3180060" cy="67665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DFEC186-B11D-4530-B164-F8C471DA37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58" y="1757308"/>
            <a:ext cx="3180060" cy="67665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CDF2022-2D4E-408B-9D9A-CCD5143D91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58" y="3858712"/>
            <a:ext cx="3180060" cy="67665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054F90-AA03-4E4A-9708-450D30DD59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58" y="5247028"/>
            <a:ext cx="3180060" cy="676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344488"/>
            <a:ext cx="8355644" cy="609600"/>
          </a:xfrm>
        </p:spPr>
        <p:txBody>
          <a:bodyPr/>
          <a:lstStyle/>
          <a:p>
            <a:r>
              <a:rPr lang="en-US" sz="4000" dirty="0"/>
              <a:t>Fix/Time Sequencing Example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EEE243E-404E-41D3-980A-ACDFC2B6A4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6" t="13187" r="55372" b="62384"/>
          <a:stretch/>
        </p:blipFill>
        <p:spPr>
          <a:xfrm>
            <a:off x="7090035" y="3205864"/>
            <a:ext cx="284857" cy="301424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C277E6-78DC-4A67-9D27-0D30953502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6" t="16263" r="55372" b="59671"/>
          <a:stretch/>
        </p:blipFill>
        <p:spPr>
          <a:xfrm>
            <a:off x="7094709" y="2530412"/>
            <a:ext cx="284857" cy="296955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7233725-2802-4A5B-ACDB-36075774BE1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6" t="14460" r="54444" b="61474"/>
          <a:stretch/>
        </p:blipFill>
        <p:spPr>
          <a:xfrm>
            <a:off x="7084031" y="1840918"/>
            <a:ext cx="338674" cy="296955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8D0F8AC-A0E9-4005-BC4F-BCF1F693374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6" t="14395" r="54444" b="61540"/>
          <a:stretch/>
        </p:blipFill>
        <p:spPr>
          <a:xfrm>
            <a:off x="7087075" y="3902129"/>
            <a:ext cx="338676" cy="296955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D34240-0A67-4B8D-98AC-3363319BA33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6" t="13655" r="54867" b="60189"/>
          <a:stretch/>
        </p:blipFill>
        <p:spPr>
          <a:xfrm>
            <a:off x="7090210" y="5270161"/>
            <a:ext cx="314163" cy="322740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ED12D9-983C-4361-849E-DDC954E1EDB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6" t="12447" r="54867" b="60053"/>
          <a:stretch/>
        </p:blipFill>
        <p:spPr>
          <a:xfrm>
            <a:off x="7094709" y="4590424"/>
            <a:ext cx="314164" cy="339332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D250EA5-007B-4CF3-B00E-11E4C4EAB0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9" t="9067" r="65574" b="66505"/>
          <a:stretch/>
        </p:blipFill>
        <p:spPr>
          <a:xfrm>
            <a:off x="6588928" y="3210100"/>
            <a:ext cx="440016" cy="301424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DD5B645-CF65-498D-A2BC-5CFCC800B1F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0" t="7803" r="65573" b="65975"/>
          <a:stretch/>
        </p:blipFill>
        <p:spPr>
          <a:xfrm>
            <a:off x="6588928" y="2535142"/>
            <a:ext cx="440016" cy="323560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8B215D-F5F7-49C3-889F-35681001B96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0" t="8630" r="65371" b="65824"/>
          <a:stretch/>
        </p:blipFill>
        <p:spPr>
          <a:xfrm>
            <a:off x="6571821" y="1840918"/>
            <a:ext cx="451722" cy="315207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15D6E07-E1F1-43C4-93A5-808BF319379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8" t="8499" r="65574" b="65624"/>
          <a:stretch/>
        </p:blipFill>
        <p:spPr>
          <a:xfrm>
            <a:off x="6588928" y="3903216"/>
            <a:ext cx="440014" cy="319316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805A49-67DB-4B37-BE32-5927F148CD5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8" t="7682" r="65574" b="66212"/>
          <a:stretch/>
        </p:blipFill>
        <p:spPr>
          <a:xfrm>
            <a:off x="6588928" y="5270161"/>
            <a:ext cx="440013" cy="322134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FC308C9-7AC6-428E-91A4-701539CBFFB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8" t="8596" r="65574" b="66297"/>
          <a:stretch/>
        </p:blipFill>
        <p:spPr>
          <a:xfrm>
            <a:off x="6588928" y="4590424"/>
            <a:ext cx="440014" cy="309798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D41A7452-5CC1-4194-AE50-2D7606BFEC16}"/>
              </a:ext>
            </a:extLst>
          </p:cNvPr>
          <p:cNvSpPr txBox="1">
            <a:spLocks/>
          </p:cNvSpPr>
          <p:nvPr/>
        </p:nvSpPr>
        <p:spPr bwMode="auto">
          <a:xfrm>
            <a:off x="429768" y="1234440"/>
            <a:ext cx="5360741" cy="463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Strips have been arranged with earliest time at the bottom</a:t>
            </a:r>
          </a:p>
          <a:p>
            <a:r>
              <a:rPr lang="en-US" dirty="0"/>
              <a:t>Scan strips and place a red “W” next to the altitude of each aircraft in conflict</a:t>
            </a:r>
          </a:p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1BEF003-7543-4F8A-8784-DC03160C40C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169EF5C-BAE2-4097-BC09-4AAA5845FD6E}"/>
              </a:ext>
            </a:extLst>
          </p:cNvPr>
          <p:cNvSpPr/>
          <p:nvPr/>
        </p:nvSpPr>
        <p:spPr bwMode="auto">
          <a:xfrm>
            <a:off x="5781658" y="1214290"/>
            <a:ext cx="3180060" cy="498995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525316-BB59-40D6-924D-3E88403B06F9}"/>
              </a:ext>
            </a:extLst>
          </p:cNvPr>
          <p:cNvCxnSpPr/>
          <p:nvPr/>
        </p:nvCxnSpPr>
        <p:spPr bwMode="auto">
          <a:xfrm>
            <a:off x="7479552" y="2776581"/>
            <a:ext cx="181595" cy="6317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857FCE-662B-482F-BADD-68A345DB59AC}"/>
              </a:ext>
            </a:extLst>
          </p:cNvPr>
          <p:cNvCxnSpPr/>
          <p:nvPr/>
        </p:nvCxnSpPr>
        <p:spPr bwMode="auto">
          <a:xfrm flipV="1">
            <a:off x="7485528" y="2060051"/>
            <a:ext cx="181595" cy="4753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E276BA-93A6-418F-B963-E171A9F5EED0}"/>
              </a:ext>
            </a:extLst>
          </p:cNvPr>
          <p:cNvCxnSpPr/>
          <p:nvPr/>
        </p:nvCxnSpPr>
        <p:spPr bwMode="auto">
          <a:xfrm flipV="1">
            <a:off x="7482544" y="3437610"/>
            <a:ext cx="181595" cy="4753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05AA695-9D21-45AB-85B7-7F98C67C0FE1}"/>
              </a:ext>
            </a:extLst>
          </p:cNvPr>
          <p:cNvCxnSpPr/>
          <p:nvPr/>
        </p:nvCxnSpPr>
        <p:spPr bwMode="auto">
          <a:xfrm>
            <a:off x="7570349" y="4084804"/>
            <a:ext cx="14944" cy="29166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D88D15-AB80-47AA-8CAB-3E12843C69E1}"/>
              </a:ext>
            </a:extLst>
          </p:cNvPr>
          <p:cNvCxnSpPr/>
          <p:nvPr/>
        </p:nvCxnSpPr>
        <p:spPr bwMode="auto">
          <a:xfrm>
            <a:off x="7482542" y="4823509"/>
            <a:ext cx="181595" cy="6317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B26B4A-E923-4E93-89AB-E1DCDE491A6A}"/>
              </a:ext>
            </a:extLst>
          </p:cNvPr>
          <p:cNvCxnSpPr/>
          <p:nvPr/>
        </p:nvCxnSpPr>
        <p:spPr bwMode="auto">
          <a:xfrm flipV="1">
            <a:off x="7479556" y="5538346"/>
            <a:ext cx="181595" cy="4753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990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4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4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This lesson covered: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Duty priority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Expeditious compliance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Operational priorities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Requirements for reporting essential information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General control procedures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Procedures for board management</a:t>
            </a:r>
          </a:p>
        </p:txBody>
      </p:sp>
    </p:spTree>
    <p:extLst>
      <p:ext uri="{BB962C8B-B14F-4D97-AF65-F5344CB8AC3E}">
        <p14:creationId xmlns:p14="http://schemas.microsoft.com/office/powerpoint/2010/main" val="198653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91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ATC Service </a:t>
            </a:r>
            <a:r>
              <a:rPr lang="en-US" sz="3200" i="1" dirty="0"/>
              <a:t>(Cont’d)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233199"/>
            <a:ext cx="8472488" cy="4780739"/>
          </a:xfrm>
        </p:spPr>
        <p:txBody>
          <a:bodyPr/>
          <a:lstStyle/>
          <a:p>
            <a:r>
              <a:rPr lang="en-US" dirty="0"/>
              <a:t>Control in accordance with JO 7110.65</a:t>
            </a:r>
          </a:p>
          <a:p>
            <a:pPr lvl="1"/>
            <a:r>
              <a:rPr lang="en-US" dirty="0"/>
              <a:t>Unless a deviation to conform with:</a:t>
            </a:r>
          </a:p>
          <a:p>
            <a:pPr lvl="2"/>
            <a:r>
              <a:rPr lang="en-US" dirty="0"/>
              <a:t>ICAO Documents</a:t>
            </a:r>
          </a:p>
          <a:p>
            <a:pPr lvl="2"/>
            <a:r>
              <a:rPr lang="en-US" dirty="0"/>
              <a:t>National Rules of the Air</a:t>
            </a:r>
          </a:p>
          <a:p>
            <a:pPr lvl="2"/>
            <a:r>
              <a:rPr lang="en-US" dirty="0"/>
              <a:t>Special agreements where the U.S. provides air traffic control outside the U.S. and its possessions</a:t>
            </a:r>
          </a:p>
          <a:p>
            <a:pPr lvl="1"/>
            <a:r>
              <a:rPr lang="en-US" dirty="0"/>
              <a:t>Other procedures/minima prescribed LOA, FAA directive, or a military document</a:t>
            </a:r>
          </a:p>
          <a:p>
            <a:pPr lvl="1"/>
            <a:r>
              <a:rPr lang="en-US" dirty="0"/>
              <a:t>A deviation is necessary to assist an aircraft when an emergency has been declared</a:t>
            </a:r>
          </a:p>
        </p:txBody>
      </p:sp>
    </p:spTree>
    <p:extLst>
      <p:ext uri="{BB962C8B-B14F-4D97-AF65-F5344CB8AC3E}">
        <p14:creationId xmlns:p14="http://schemas.microsoft.com/office/powerpoint/2010/main" val="97624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Duty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aircraft and issue safety alerts</a:t>
            </a:r>
          </a:p>
          <a:p>
            <a:r>
              <a:rPr lang="en-US" dirty="0"/>
              <a:t>Support national security and homeland defense activities</a:t>
            </a:r>
          </a:p>
          <a:p>
            <a:r>
              <a:rPr lang="en-US" dirty="0"/>
              <a:t>Provide and/or solicit weather information</a:t>
            </a:r>
          </a:p>
          <a:p>
            <a:r>
              <a:rPr lang="en-US" dirty="0"/>
              <a:t>Provide additional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91150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Procedural Preference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automation procedures in preference to non-automation procedures</a:t>
            </a:r>
          </a:p>
          <a:p>
            <a:r>
              <a:rPr lang="en-US" dirty="0"/>
              <a:t>Use radar separation in preference to nonradar separation when it will provide an operational advantage</a:t>
            </a:r>
          </a:p>
          <a:p>
            <a:r>
              <a:rPr lang="en-US" dirty="0"/>
              <a:t>Use nonradar separation in preference to radar separation when an operational advantage will be gained</a:t>
            </a:r>
          </a:p>
        </p:txBody>
      </p:sp>
    </p:spTree>
    <p:extLst>
      <p:ext uri="{BB962C8B-B14F-4D97-AF65-F5344CB8AC3E}">
        <p14:creationId xmlns:p14="http://schemas.microsoft.com/office/powerpoint/2010/main" val="409989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Nonradar separation cannot be used within a radar environment.</a:t>
            </a:r>
          </a:p>
          <a:p>
            <a:pPr marL="0" indent="0">
              <a:buNone/>
            </a:pPr>
            <a:endParaRPr lang="en-US" dirty="0"/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True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False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720" y="6293295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What is the first duty priority of an air traffic controller?</a:t>
            </a:r>
          </a:p>
          <a:p>
            <a:pPr marL="0" indent="0">
              <a:buNone/>
            </a:pPr>
            <a:endParaRPr lang="en-US" dirty="0"/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Solicit weather information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dirty="0"/>
              <a:t>Separating aircraft and issuing safety alerts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Support to national security</a:t>
            </a:r>
          </a:p>
          <a:p>
            <a:pPr marL="757238" lvl="1" indent="-457200">
              <a:buFont typeface="+mj-lt"/>
              <a:buAutoNum type="alphaUcPeriod"/>
            </a:pPr>
            <a:r>
              <a:rPr lang="en-US" sz="2400" dirty="0"/>
              <a:t>Provide additional services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6291072"/>
            <a:ext cx="3962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>
            <a:alpha val="45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c8d5760e-638a-47e8-9e2e-1226c2cb268d" origin="userSelected">
  <element uid="42834bfb-1ec1-4beb-bd64-eb83fb3cb3f3" value=""/>
</sis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WEXTPJNUKPJZ-1215587825-11894</_dlc_DocId>
    <_dlc_DocIdUrl xmlns="4f0e10e1-3e2d-4cb5-bdd3-156dacd9dc33">
      <Url>https://ksn2.faa.gov/stt/TTPPM/ER24/_layouts/15/DocIdRedir.aspx?ID=WEXTPJNUKPJZ-1215587825-11894</Url>
      <Description>WEXTPJNUKPJZ-1215587825-11894</Description>
    </_dlc_DocIdUrl>
  </documentManagement>
</p:properties>
</file>

<file path=customXml/item5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zLzI5LzIwMTkgNTowOTozMSBBTTwvRGF0ZVRpbWU+PExhYmVsU3RyaW5nPlVucmVzdHJpY3RlZDwvTGFiZWxTdHJpbmc+PC9pdGVtPjwvbGFiZWxIaXN0b3J5Pg==</Value>
</WrappedLabelHistory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721E338-89FE-40CE-B8DD-3C2383B7CC1F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FF7ABB15-5C53-43EC-B3D0-4E0EB940CDEB}"/>
</file>

<file path=customXml/itemProps3.xml><?xml version="1.0" encoding="utf-8"?>
<ds:datastoreItem xmlns:ds="http://schemas.openxmlformats.org/officeDocument/2006/customXml" ds:itemID="{E5B0E4C3-0E90-4425-8D4C-2C89ADE0221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43436DB-D2DE-4CE4-9D79-92FFEB5886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5.xml><?xml version="1.0" encoding="utf-8"?>
<ds:datastoreItem xmlns:ds="http://schemas.openxmlformats.org/officeDocument/2006/customXml" ds:itemID="{6C40FCF8-AD99-44F0-9B3C-BC95B5E28E66}">
  <ds:schemaRefs>
    <ds:schemaRef ds:uri="http://www.w3.org/2001/XMLSchema"/>
    <ds:schemaRef ds:uri="http://www.boldonjames.com/2016/02/Classifier/internal/wrappedLabelHistory"/>
  </ds:schemaRefs>
</ds:datastoreItem>
</file>

<file path=customXml/itemProps6.xml><?xml version="1.0" encoding="utf-8"?>
<ds:datastoreItem xmlns:ds="http://schemas.openxmlformats.org/officeDocument/2006/customXml" ds:itemID="{06F674DC-B826-4F98-B45A-9A398107ECA8}"/>
</file>

<file path=docProps/app.xml><?xml version="1.0" encoding="utf-8"?>
<Properties xmlns="http://schemas.openxmlformats.org/officeDocument/2006/extended-properties" xmlns:vt="http://schemas.openxmlformats.org/officeDocument/2006/docPropsVTypes">
  <TotalTime>22677</TotalTime>
  <Words>1479</Words>
  <Application>Microsoft Office PowerPoint</Application>
  <PresentationFormat>On-screen Show (4:3)</PresentationFormat>
  <Paragraphs>322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Consolas</vt:lpstr>
      <vt:lpstr>Times New Roman</vt:lpstr>
      <vt:lpstr>Wingdings</vt:lpstr>
      <vt:lpstr>2_Custom Design</vt:lpstr>
      <vt:lpstr>PowerPoint Presentation</vt:lpstr>
      <vt:lpstr>Lesson Objectives</vt:lpstr>
      <vt:lpstr>ATC Service</vt:lpstr>
      <vt:lpstr>ATC Service (Cont’d)</vt:lpstr>
      <vt:lpstr>ATC Service (Cont’d)</vt:lpstr>
      <vt:lpstr>Duty Priority</vt:lpstr>
      <vt:lpstr>Procedural Preference</vt:lpstr>
      <vt:lpstr>Knowledge Check</vt:lpstr>
      <vt:lpstr>Knowledge Check</vt:lpstr>
      <vt:lpstr>Expeditious Compliance Terms</vt:lpstr>
      <vt:lpstr>Safety Alerts</vt:lpstr>
      <vt:lpstr>Knowledge Check</vt:lpstr>
      <vt:lpstr>Knowledge Check</vt:lpstr>
      <vt:lpstr>Knowledge Check</vt:lpstr>
      <vt:lpstr>Operational Priority</vt:lpstr>
      <vt:lpstr>Operational Priority (Cont’d)</vt:lpstr>
      <vt:lpstr>Operational Priority (Cont’d)</vt:lpstr>
      <vt:lpstr>Knowledge Check</vt:lpstr>
      <vt:lpstr>Knowledge Check</vt:lpstr>
      <vt:lpstr>Knowledge Check</vt:lpstr>
      <vt:lpstr>Knowledge Check</vt:lpstr>
      <vt:lpstr>Reporting Essential Flight Information</vt:lpstr>
      <vt:lpstr>NAVAID Malfunctions</vt:lpstr>
      <vt:lpstr>NAVAID Malfunctions (Cont’d)</vt:lpstr>
      <vt:lpstr>GPS or WAAS Anomaly</vt:lpstr>
      <vt:lpstr>Supervisory and Pilot Notification</vt:lpstr>
      <vt:lpstr>Blue Lightning Events</vt:lpstr>
      <vt:lpstr>Pilot Deviation Notification</vt:lpstr>
      <vt:lpstr>Knowledge Check</vt:lpstr>
      <vt:lpstr>Formation Flights</vt:lpstr>
      <vt:lpstr>Coordinate Use of Airspace</vt:lpstr>
      <vt:lpstr>Control Transfer</vt:lpstr>
      <vt:lpstr>Radio Comm  Transfer</vt:lpstr>
      <vt:lpstr>Operational Request</vt:lpstr>
      <vt:lpstr>Knowledge Check</vt:lpstr>
      <vt:lpstr>Knowledge Check</vt:lpstr>
      <vt:lpstr>Knowledge Check</vt:lpstr>
      <vt:lpstr>Knowledge Check</vt:lpstr>
      <vt:lpstr>Activity: Board Management Discussion</vt:lpstr>
      <vt:lpstr>Sequencing Flight Progress Strips</vt:lpstr>
      <vt:lpstr>Fix/Time Sequencing Example 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Flight Data Position</dc:title>
  <dc:creator>NISC Training Group</dc:creator>
  <cp:lastModifiedBy>Nicholson, Nancy A-CTR (FAA)</cp:lastModifiedBy>
  <cp:revision>306</cp:revision>
  <dcterms:created xsi:type="dcterms:W3CDTF">2018-12-20T16:11:14Z</dcterms:created>
  <dcterms:modified xsi:type="dcterms:W3CDTF">2022-08-08T13:45:37Z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a0a56358-c4c4-41f1-9888-6f425b01bda5</vt:lpwstr>
  </property>
  <property fmtid="{D5CDD505-2E9C-101B-9397-08002B2CF9AE}" pid="3" name="bjSaver">
    <vt:lpwstr>nAFgvCsYDVYf5XXx5wFs3z9OzyqVTT+J</vt:lpwstr>
  </property>
  <property fmtid="{D5CDD505-2E9C-101B-9397-08002B2CF9AE}" pid="4" name="bjDocumentSecurityLabel">
    <vt:lpwstr>Unrestricted</vt:lpwstr>
  </property>
  <property fmtid="{D5CDD505-2E9C-101B-9397-08002B2CF9AE}" pid="5" name="bjLabelHistoryID">
    <vt:lpwstr>{6C40FCF8-AD99-44F0-9B3C-BC95B5E28E66}</vt:lpwstr>
  </property>
  <property fmtid="{D5CDD505-2E9C-101B-9397-08002B2CF9AE}" pid="6" name="ContentTypeId">
    <vt:lpwstr>0x0101003DFAFDB35B5AD34C89EBE32B06747F48</vt:lpwstr>
  </property>
  <property fmtid="{D5CDD505-2E9C-101B-9397-08002B2CF9AE}" pid="7" name="_dlc_DocIdItemGuid">
    <vt:lpwstr>43cf570a-bccf-4790-b3da-a41237142db6</vt:lpwstr>
  </property>
  <property fmtid="{D5CDD505-2E9C-101B-9397-08002B2CF9AE}" pid="8" name="bjDocumentLabelXML">
    <vt:lpwstr>&lt;?xml version="1.0" encoding="us-ascii"?&gt;&lt;sisl xmlns:xsd="http://www.w3.org/2001/XMLSchema" xmlns:xsi="http://www.w3.org/2001/XMLSchema-instance" sislVersion="0" policy="c8d5760e-638a-47e8-9e2e-1226c2cb268d" origin="userSelected" xmlns="http://www.boldonj</vt:lpwstr>
  </property>
  <property fmtid="{D5CDD505-2E9C-101B-9397-08002B2CF9AE}" pid="9" name="bjDocumentLabelXML-0">
    <vt:lpwstr>ames.com/2008/01/sie/internal/label"&gt;&lt;element uid="42834bfb-1ec1-4beb-bd64-eb83fb3cb3f3" value="" /&gt;&lt;/sisl&gt;</vt:lpwstr>
  </property>
  <property fmtid="{D5CDD505-2E9C-101B-9397-08002B2CF9AE}" pid="10" name="MSIP_Label_c968a81f-7ed4-4faa-9408-9652e001dd96_Enabled">
    <vt:lpwstr>true</vt:lpwstr>
  </property>
  <property fmtid="{D5CDD505-2E9C-101B-9397-08002B2CF9AE}" pid="11" name="MSIP_Label_c968a81f-7ed4-4faa-9408-9652e001dd96_SetDate">
    <vt:lpwstr>2022-05-05T12:24:42Z</vt:lpwstr>
  </property>
  <property fmtid="{D5CDD505-2E9C-101B-9397-08002B2CF9AE}" pid="12" name="MSIP_Label_c968a81f-7ed4-4faa-9408-9652e001dd96_Method">
    <vt:lpwstr>Standard</vt:lpwstr>
  </property>
  <property fmtid="{D5CDD505-2E9C-101B-9397-08002B2CF9AE}" pid="13" name="MSIP_Label_c968a81f-7ed4-4faa-9408-9652e001dd96_Name">
    <vt:lpwstr>Unrestricted</vt:lpwstr>
  </property>
  <property fmtid="{D5CDD505-2E9C-101B-9397-08002B2CF9AE}" pid="14" name="MSIP_Label_c968a81f-7ed4-4faa-9408-9652e001dd96_SiteId">
    <vt:lpwstr>b64da4ac-e800-4cfc-8931-e607f720a1b8</vt:lpwstr>
  </property>
  <property fmtid="{D5CDD505-2E9C-101B-9397-08002B2CF9AE}" pid="15" name="MSIP_Label_c968a81f-7ed4-4faa-9408-9652e001dd96_ActionId">
    <vt:lpwstr>6519756f-ca75-40a8-802d-73f5c09294b5</vt:lpwstr>
  </property>
  <property fmtid="{D5CDD505-2E9C-101B-9397-08002B2CF9AE}" pid="16" name="MSIP_Label_c968a81f-7ed4-4faa-9408-9652e001dd96_ContentBits">
    <vt:lpwstr>0</vt:lpwstr>
  </property>
</Properties>
</file>