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slides/slide31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2.xml" ContentType="application/vnd.openxmlformats-officedocument.presentationml.slide+xml"/>
  <Override PartName="/ppt/presentation.xml" ContentType="application/vnd.openxmlformats-officedocument.presentationml.presentation.main+xml"/>
  <Override PartName="/ppt/slides/slide3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4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3.xml" ContentType="application/vnd.openxmlformats-officedocument.presentationml.notesSlide+xml"/>
  <Override PartName="/ppt/theme/theme1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5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1.xml" ContentType="application/vnd.openxmlformats-officedocument.customXmlProperties+xml"/>
  <Override PartName="/customXml/itemProps6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4006" r:id="rId6"/>
  </p:sldMasterIdLst>
  <p:notesMasterIdLst>
    <p:notesMasterId r:id="rId41"/>
  </p:notesMasterIdLst>
  <p:handoutMasterIdLst>
    <p:handoutMasterId r:id="rId42"/>
  </p:handoutMasterIdLst>
  <p:sldIdLst>
    <p:sldId id="388" r:id="rId7"/>
    <p:sldId id="391" r:id="rId8"/>
    <p:sldId id="278" r:id="rId9"/>
    <p:sldId id="392" r:id="rId10"/>
    <p:sldId id="393" r:id="rId11"/>
    <p:sldId id="394" r:id="rId12"/>
    <p:sldId id="442" r:id="rId13"/>
    <p:sldId id="395" r:id="rId14"/>
    <p:sldId id="396" r:id="rId15"/>
    <p:sldId id="397" r:id="rId16"/>
    <p:sldId id="279" r:id="rId17"/>
    <p:sldId id="405" r:id="rId18"/>
    <p:sldId id="418" r:id="rId19"/>
    <p:sldId id="427" r:id="rId20"/>
    <p:sldId id="409" r:id="rId21"/>
    <p:sldId id="447" r:id="rId22"/>
    <p:sldId id="448" r:id="rId23"/>
    <p:sldId id="404" r:id="rId24"/>
    <p:sldId id="403" r:id="rId25"/>
    <p:sldId id="402" r:id="rId26"/>
    <p:sldId id="444" r:id="rId27"/>
    <p:sldId id="445" r:id="rId28"/>
    <p:sldId id="401" r:id="rId29"/>
    <p:sldId id="400" r:id="rId30"/>
    <p:sldId id="307" r:id="rId31"/>
    <p:sldId id="399" r:id="rId32"/>
    <p:sldId id="398" r:id="rId33"/>
    <p:sldId id="335" r:id="rId34"/>
    <p:sldId id="449" r:id="rId35"/>
    <p:sldId id="453" r:id="rId36"/>
    <p:sldId id="451" r:id="rId37"/>
    <p:sldId id="454" r:id="rId38"/>
    <p:sldId id="406" r:id="rId39"/>
    <p:sldId id="297" r:id="rId40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EEC820F-0671-478B-8AD5-91EC2F533E5B}">
          <p14:sldIdLst>
            <p14:sldId id="388"/>
            <p14:sldId id="391"/>
          </p14:sldIdLst>
        </p14:section>
        <p14:section name="Minima Between Altitudes" id="{3A38C669-D6BE-4EDB-B832-6540BC6A1A3B}">
          <p14:sldIdLst>
            <p14:sldId id="278"/>
            <p14:sldId id="392"/>
            <p14:sldId id="393"/>
            <p14:sldId id="394"/>
            <p14:sldId id="442"/>
          </p14:sldIdLst>
        </p14:section>
        <p14:section name="Altitude Assignment Procedures" id="{5DA841FE-BD48-44ED-B69E-C1B8F42E360F}">
          <p14:sldIdLst>
            <p14:sldId id="395"/>
            <p14:sldId id="396"/>
            <p14:sldId id="397"/>
            <p14:sldId id="279"/>
            <p14:sldId id="405"/>
            <p14:sldId id="418"/>
            <p14:sldId id="427"/>
            <p14:sldId id="409"/>
            <p14:sldId id="447"/>
            <p14:sldId id="448"/>
            <p14:sldId id="404"/>
            <p14:sldId id="403"/>
            <p14:sldId id="402"/>
            <p14:sldId id="444"/>
            <p14:sldId id="445"/>
            <p14:sldId id="401"/>
            <p14:sldId id="400"/>
            <p14:sldId id="307"/>
          </p14:sldIdLst>
        </p14:section>
        <p14:section name="Vertical Separation Phraseology" id="{E916B0B2-7507-4376-8570-4920D46DB7FF}">
          <p14:sldIdLst>
            <p14:sldId id="399"/>
            <p14:sldId id="398"/>
            <p14:sldId id="335"/>
            <p14:sldId id="449"/>
            <p14:sldId id="453"/>
            <p14:sldId id="451"/>
            <p14:sldId id="454"/>
            <p14:sldId id="406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36">
          <p15:clr>
            <a:srgbClr val="A4A3A4"/>
          </p15:clr>
        </p15:guide>
        <p15:guide id="2" orient="horz" pos="3800">
          <p15:clr>
            <a:srgbClr val="A4A3A4"/>
          </p15:clr>
        </p15:guide>
        <p15:guide id="3" pos="339">
          <p15:clr>
            <a:srgbClr val="A4A3A4"/>
          </p15:clr>
        </p15:guide>
        <p15:guide id="4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CFC"/>
    <a:srgbClr val="FFFFFF"/>
    <a:srgbClr val="333399"/>
    <a:srgbClr val="CCFFFF"/>
    <a:srgbClr val="FFFF00"/>
    <a:srgbClr val="00FF00"/>
    <a:srgbClr val="000099"/>
    <a:srgbClr val="009999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44" autoAdjust="0"/>
    <p:restoredTop sz="94724" autoAdjust="0"/>
  </p:normalViewPr>
  <p:slideViewPr>
    <p:cSldViewPr snapToGrid="0">
      <p:cViewPr varScale="1">
        <p:scale>
          <a:sx n="84" d="100"/>
          <a:sy n="84" d="100"/>
        </p:scale>
        <p:origin x="96" y="630"/>
      </p:cViewPr>
      <p:guideLst>
        <p:guide orient="horz" pos="536"/>
        <p:guide orient="horz" pos="3800"/>
        <p:guide pos="339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90" d="100"/>
        <a:sy n="190" d="100"/>
      </p:scale>
      <p:origin x="0" y="-124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handoutMaster" Target="handoutMasters/handoutMaster1.xml"/><Relationship Id="rId47" Type="http://schemas.openxmlformats.org/officeDocument/2006/relationships/customXml" Target="../customXml/item6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 eaLnBrk="1" hangingPunct="1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 eaLnBrk="1" hangingPunct="1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 eaLnBrk="1" hangingPunct="1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 eaLnBrk="1" hangingPunct="1">
              <a:spcBef>
                <a:spcPct val="0"/>
              </a:spcBef>
              <a:defRPr sz="1200">
                <a:latin typeface="Times New Roman" panose="02020603050405020304" pitchFamily="18" charset="0"/>
              </a:defRPr>
            </a:lvl1pPr>
          </a:lstStyle>
          <a:p>
            <a:fld id="{EB8C3C81-0266-487E-AB2A-D90ABAA2A8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1276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 eaLnBrk="1" hangingPunct="1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 eaLnBrk="1" hangingPunct="1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 eaLnBrk="1" hangingPunct="1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 eaLnBrk="1" hangingPunct="1">
              <a:spcBef>
                <a:spcPct val="0"/>
              </a:spcBef>
              <a:defRPr sz="1200">
                <a:latin typeface="Times New Roman" panose="02020603050405020304" pitchFamily="18" charset="0"/>
              </a:defRPr>
            </a:lvl1pPr>
          </a:lstStyle>
          <a:p>
            <a:fld id="{1EBDDB8B-ED3B-4D83-8C57-682A973D09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48562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DDB8B-ED3B-4D83-8C57-682A973D0973}" type="slidenum">
              <a:rPr lang="en-US" altLang="en-US" smtClean="0"/>
              <a:pPr/>
              <a:t>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7375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DDB8B-ED3B-4D83-8C57-682A973D0973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9714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 w="12700">
            <a:solidFill>
              <a:schemeClr val="tx1"/>
            </a:solidFill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ct val="0"/>
              </a:spcBef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591886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DDB8B-ED3B-4D83-8C57-682A973D0973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59455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 w="12700">
            <a:solidFill>
              <a:schemeClr val="tx1"/>
            </a:solidFill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ct val="0"/>
              </a:spcBef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960849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BE60B1A-F1F3-4CD4-8D7F-9669069919D7}" type="slidenum">
              <a:rPr lang="en-US" altLang="en-US" sz="1200">
                <a:latin typeface="Times New Roman" panose="02020603050405020304" pitchFamily="18" charset="0"/>
              </a:rPr>
              <a:pPr/>
              <a:t>13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5292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F46B7AC-D0CC-46A3-8306-C33C79CE7664}" type="slidenum">
              <a:rPr lang="en-US" altLang="en-US" sz="1200">
                <a:latin typeface="Times New Roman" panose="02020603050405020304" pitchFamily="18" charset="0"/>
              </a:rPr>
              <a:pPr/>
              <a:t>14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2543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 w="12700">
            <a:solidFill>
              <a:schemeClr val="tx1"/>
            </a:solidFill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ct val="0"/>
              </a:spcBef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0422113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 w="12700">
            <a:solidFill>
              <a:schemeClr val="tx1"/>
            </a:solidFill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ct val="0"/>
              </a:spcBef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9991191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DDB8B-ED3B-4D83-8C57-682A973D0973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79481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DDB8B-ED3B-4D83-8C57-682A973D0973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2396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DDB8B-ED3B-4D83-8C57-682A973D0973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38527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DDB8B-ED3B-4D83-8C57-682A973D0973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81631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DDB8B-ED3B-4D83-8C57-682A973D0973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72158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DDB8B-ED3B-4D83-8C57-682A973D0973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18470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DDB8B-ED3B-4D83-8C57-682A973D0973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38701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DDB8B-ED3B-4D83-8C57-682A973D0973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98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 w="12700"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67207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DDB8B-ED3B-4D83-8C57-682A973D0973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00392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DDB8B-ED3B-4D83-8C57-682A973D0973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20403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 w="12700">
            <a:solidFill>
              <a:schemeClr val="tx1"/>
            </a:solidFill>
          </a:ln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ct val="0"/>
              </a:spcBef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7974525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 w="12700">
            <a:solidFill>
              <a:schemeClr val="tx1"/>
            </a:solidFill>
          </a:ln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ct val="0"/>
              </a:spcBef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563067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 w="12700">
            <a:solidFill>
              <a:schemeClr val="tx1"/>
            </a:solidFill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ct val="0"/>
              </a:spcBef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9092596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DDB8B-ED3B-4D83-8C57-682A973D0973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312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 w="12700">
            <a:solidFill>
              <a:schemeClr val="tx1"/>
            </a:solidFill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ct val="0"/>
              </a:spcBef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3680221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DDB8B-ED3B-4D83-8C57-682A973D0973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35914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DDB8B-ED3B-4D83-8C57-682A973D0973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78793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141492-897C-4226-8506-888CFD93D45A}" type="slidenum">
              <a:rPr lang="en-US" altLang="en-US" sz="1200">
                <a:latin typeface="Times New Roman" panose="02020603050405020304" pitchFamily="18" charset="0"/>
              </a:rPr>
              <a:pPr/>
              <a:t>33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262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DDB8B-ED3B-4D83-8C57-682A973D0973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8693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DDB8B-ED3B-4D83-8C57-682A973D0973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0309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DDB8B-ED3B-4D83-8C57-682A973D0973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4568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 w="12700">
            <a:solidFill>
              <a:schemeClr val="tx1"/>
            </a:solidFill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ct val="0"/>
              </a:spcBef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26672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DDB8B-ED3B-4D83-8C57-682A973D0973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7165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DDB8B-ED3B-4D83-8C57-682A973D0973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0451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DA32AB-7A47-4D11-844B-72F3C1EEB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2940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E5BA74F-A20D-40E2-97B7-C3EECD77A9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2937" y="374309"/>
            <a:ext cx="739812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 err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En</a:t>
            </a:r>
            <a:r>
              <a:rPr lang="en-US" sz="40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Route - Radar Associate Controller </a:t>
            </a:r>
            <a:r>
              <a:rPr lang="en-US" sz="4000" b="1" kern="1200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Training Part A:</a:t>
            </a:r>
            <a:endParaRPr lang="en-US" sz="4000" b="1" kern="1200" dirty="0">
              <a:solidFill>
                <a:schemeClr val="bg1"/>
              </a:solidFill>
              <a:effectLst>
                <a:outerShdw blurRad="50800" dist="50800" dir="27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Basic Concepts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1F7D3C-8488-4489-9564-D71EC02FE90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68902" y="3042180"/>
            <a:ext cx="880619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Lesson 3: Vertical Separation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b="1" kern="1200" dirty="0">
              <a:solidFill>
                <a:schemeClr val="bg1"/>
              </a:solidFill>
              <a:effectLst>
                <a:outerShdw blurRad="50800" dist="50800" dir="27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b="1" kern="1200" dirty="0">
              <a:solidFill>
                <a:schemeClr val="bg1"/>
              </a:solidFill>
              <a:effectLst>
                <a:outerShdw blurRad="50800" dist="50800" dir="27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b="1" kern="1200" dirty="0">
              <a:solidFill>
                <a:schemeClr val="bg1"/>
              </a:solidFill>
              <a:effectLst>
                <a:outerShdw blurRad="50800" dist="50800" dir="27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b="1" kern="1200" dirty="0">
              <a:solidFill>
                <a:schemeClr val="bg1"/>
              </a:solidFill>
              <a:effectLst>
                <a:outerShdw blurRad="50800" dist="50800" dir="27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b="1" kern="1200" dirty="0">
              <a:solidFill>
                <a:schemeClr val="bg1"/>
              </a:solidFill>
              <a:effectLst>
                <a:outerShdw blurRad="50800" dist="50800" dir="27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b="1" kern="1200" dirty="0">
              <a:solidFill>
                <a:schemeClr val="bg1"/>
              </a:solidFill>
              <a:effectLst>
                <a:outerShdw blurRad="50800" dist="50800" dir="27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Course - 55054001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Version - </a:t>
            </a:r>
            <a:r>
              <a:rPr lang="en-US" sz="1400" b="1" kern="1200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lang="en-US" sz="1400" b="1" kern="1200" baseline="0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.0 </a:t>
            </a:r>
            <a:r>
              <a:rPr lang="en-US" sz="1400" b="1" kern="1200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2022.08</a:t>
            </a:r>
            <a:endParaRPr lang="en-US" sz="1400" b="1" kern="1200" dirty="0">
              <a:solidFill>
                <a:schemeClr val="bg1"/>
              </a:solidFill>
              <a:effectLst>
                <a:outerShdw blurRad="50800" dist="50800" dir="27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6704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ChangeArrowheads="1"/>
          </p:cNvSpPr>
          <p:nvPr userDrawn="1"/>
        </p:nvSpPr>
        <p:spPr bwMode="auto">
          <a:xfrm>
            <a:off x="6940550" y="6336792"/>
            <a:ext cx="1905000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F2BD9D44-EC01-4E71-8CAE-9F9624182C03}" type="slidenum">
              <a:rPr lang="en-US" altLang="en-US" sz="1200" b="0" smtClean="0">
                <a:solidFill>
                  <a:srgbClr val="FFFFFF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4754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6940550" y="6336792"/>
            <a:ext cx="1905000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F2BD9D44-EC01-4E71-8CAE-9F9624182C03}" type="slidenum">
              <a:rPr lang="en-US" altLang="en-US" sz="1200" b="0" smtClean="0">
                <a:solidFill>
                  <a:srgbClr val="FFFFFF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661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sson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EEFEF2-751E-4C1D-ABC6-CC37EA0FF61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625" y="295345"/>
            <a:ext cx="64299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Lesson Objectives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3D82B-93D6-4BE1-8B9B-453268257D2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625" y="1303293"/>
            <a:ext cx="80867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/>
              <a:t>At the end of this lesson you will be able to identify vertical separation:</a:t>
            </a:r>
            <a:endParaRPr lang="en-US" sz="2800" b="0" i="1" kern="1200" dirty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6594CA-AD94-4D81-8AB0-408C536E56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924" y="2364627"/>
            <a:ext cx="7972425" cy="3529467"/>
          </a:xfrm>
        </p:spPr>
        <p:txBody>
          <a:bodyPr/>
          <a:lstStyle>
            <a:lvl1pPr>
              <a:defRPr sz="2800" b="0"/>
            </a:lvl1pPr>
          </a:lstStyle>
          <a:p>
            <a:pPr lvl="0"/>
            <a:r>
              <a:rPr lang="en-US" dirty="0"/>
              <a:t>Enter objectives</a:t>
            </a: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6940550" y="6336792"/>
            <a:ext cx="1905000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F2BD9D44-EC01-4E71-8CAE-9F9624182C03}" type="slidenum">
              <a:rPr lang="en-US" altLang="en-US" sz="1200" b="0" smtClean="0">
                <a:solidFill>
                  <a:srgbClr val="FFFFFF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638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38AB209-66B6-4297-82AE-4BE76D91AB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>
            <a:lvl3pPr marL="960120" indent="-274320">
              <a:buFont typeface="Wingdings" panose="05000000000000000000" pitchFamily="2" charset="2"/>
              <a:buChar char="Ø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65DADD-9D08-4884-931F-B83ED03C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6940550" y="6336792"/>
            <a:ext cx="1905000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F2BD9D44-EC01-4E71-8CAE-9F9624182C03}" type="slidenum">
              <a:rPr lang="en-US" altLang="en-US" sz="1200" b="0" smtClean="0">
                <a:solidFill>
                  <a:srgbClr val="FFFFFF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077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sson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EEFEF2-751E-4C1D-ABC6-CC37EA0FF61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625" y="295345"/>
            <a:ext cx="64299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Lesson Summary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3D82B-93D6-4BE1-8B9B-453268257D2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625" y="1303293"/>
            <a:ext cx="80867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/>
              <a:t>This lesson covered vertical separation:</a:t>
            </a:r>
            <a:r>
              <a:rPr lang="en-US" sz="2800" b="0" i="1" dirty="0"/>
              <a:t> </a:t>
            </a:r>
            <a:endParaRPr lang="en-US" sz="2800" b="0" i="1" kern="1200" dirty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6594CA-AD94-4D81-8AB0-408C536E56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924" y="2067593"/>
            <a:ext cx="7972425" cy="3826502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Enter objectives</a:t>
            </a: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6940550" y="6336792"/>
            <a:ext cx="1905000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F2BD9D44-EC01-4E71-8CAE-9F9624182C03}" type="slidenum">
              <a:rPr lang="en-US" altLang="en-US" sz="1200" b="0" smtClean="0">
                <a:solidFill>
                  <a:srgbClr val="FFFFFF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525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7"/>
          <p:cNvSpPr>
            <a:spLocks noChangeArrowheads="1"/>
          </p:cNvSpPr>
          <p:nvPr userDrawn="1"/>
        </p:nvSpPr>
        <p:spPr bwMode="auto">
          <a:xfrm>
            <a:off x="-22225" y="6038850"/>
            <a:ext cx="9166225" cy="819150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Select to edit master title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Select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2" name="Picture 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6105525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981075" y="6336792"/>
            <a:ext cx="21799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sz="1200" dirty="0">
                <a:solidFill>
                  <a:srgbClr val="FFFFFF"/>
                </a:solidFill>
              </a:rPr>
              <a:t>Lesson 3: Vertical</a:t>
            </a:r>
            <a:r>
              <a:rPr lang="en-US" altLang="en-US" sz="1200" baseline="0" dirty="0">
                <a:solidFill>
                  <a:srgbClr val="FFFFFF"/>
                </a:solidFill>
              </a:rPr>
              <a:t> Separation</a:t>
            </a:r>
            <a:endParaRPr lang="en-US" alt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46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07" r:id="rId2"/>
    <p:sldLayoutId id="2147484011" r:id="rId3"/>
    <p:sldLayoutId id="2147484019" r:id="rId4"/>
    <p:sldLayoutId id="2147484020" r:id="rId5"/>
    <p:sldLayoutId id="2147484021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667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CEC95F-CE9B-4402-9FCE-1B2F1267D5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Non-RVSM aircraft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Use </a:t>
            </a:r>
            <a:r>
              <a:rPr lang="en-US" dirty="0" smtClean="0"/>
              <a:t>NEGATIVE RVSM </a:t>
            </a:r>
            <a:r>
              <a:rPr lang="en-US" dirty="0"/>
              <a:t>in all verbal ground-to-ground communications involving </a:t>
            </a:r>
            <a:r>
              <a:rPr lang="en-US" dirty="0" smtClean="0"/>
              <a:t>non-RVSM </a:t>
            </a:r>
            <a:r>
              <a:rPr lang="en-US" dirty="0"/>
              <a:t>aircraft while cleared to operate within RVSM </a:t>
            </a:r>
            <a:r>
              <a:rPr lang="en-US" dirty="0" smtClean="0"/>
              <a:t>airspace</a:t>
            </a:r>
            <a:endParaRPr lang="en-US" dirty="0"/>
          </a:p>
          <a:p>
            <a:pPr lvl="1"/>
            <a:r>
              <a:rPr lang="en-US" dirty="0"/>
              <a:t>To deny entry to RVSM airspace, state “Unable clearance into RVSM airspace”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C58969-7295-43CD-B86C-1163D2155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RVSM Phraseology</a:t>
            </a:r>
          </a:p>
        </p:txBody>
      </p:sp>
    </p:spTree>
    <p:extLst>
      <p:ext uri="{BB962C8B-B14F-4D97-AF65-F5344CB8AC3E}">
        <p14:creationId xmlns:p14="http://schemas.microsoft.com/office/powerpoint/2010/main" val="293449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23" descr="Altitude Assignme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3" b="7451"/>
          <a:stretch>
            <a:fillRect/>
          </a:stretch>
        </p:blipFill>
        <p:spPr bwMode="auto">
          <a:xfrm>
            <a:off x="0" y="973138"/>
            <a:ext cx="9144000" cy="5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 bwMode="hidden">
          <a:noFill/>
        </p:spPr>
        <p:txBody>
          <a:bodyPr lIns="92075" tIns="46038" rIns="92075" bIns="46038"/>
          <a:lstStyle/>
          <a:p>
            <a:r>
              <a:rPr lang="en-US" altLang="en-US" dirty="0"/>
              <a:t>Altitude Assignment</a:t>
            </a: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1900238" y="4506913"/>
            <a:ext cx="10477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5100" tIns="82550" rIns="165100" bIns="82550">
            <a:spAutoFit/>
          </a:bodyPr>
          <a:lstStyle>
            <a:lvl1pPr defTabSz="2963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63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63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63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63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638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638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638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6386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b="1" dirty="0"/>
              <a:t>ARTCC</a:t>
            </a:r>
          </a:p>
        </p:txBody>
      </p:sp>
      <p:sp>
        <p:nvSpPr>
          <p:cNvPr id="149512" name="Line 8"/>
          <p:cNvSpPr>
            <a:spLocks noChangeShapeType="1"/>
          </p:cNvSpPr>
          <p:nvPr/>
        </p:nvSpPr>
        <p:spPr bwMode="auto">
          <a:xfrm>
            <a:off x="1844675" y="2833688"/>
            <a:ext cx="6397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149514" name="Line 10"/>
          <p:cNvSpPr>
            <a:spLocks noChangeShapeType="1"/>
          </p:cNvSpPr>
          <p:nvPr/>
        </p:nvSpPr>
        <p:spPr bwMode="auto">
          <a:xfrm>
            <a:off x="1844675" y="2290763"/>
            <a:ext cx="70278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149515" name="Line 11"/>
          <p:cNvSpPr>
            <a:spLocks noChangeShapeType="1"/>
          </p:cNvSpPr>
          <p:nvPr/>
        </p:nvSpPr>
        <p:spPr bwMode="auto">
          <a:xfrm>
            <a:off x="1844675" y="1763713"/>
            <a:ext cx="70278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endParaRPr lang="en-US" sz="1800">
              <a:latin typeface="Arial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295400" y="1543050"/>
            <a:ext cx="520700" cy="2090738"/>
            <a:chOff x="816" y="1494"/>
            <a:chExt cx="328" cy="1317"/>
          </a:xfrm>
        </p:grpSpPr>
        <p:sp>
          <p:nvSpPr>
            <p:cNvPr id="8217" name="Rectangle 13"/>
            <p:cNvSpPr>
              <a:spLocks noChangeArrowheads="1"/>
            </p:cNvSpPr>
            <p:nvPr/>
          </p:nvSpPr>
          <p:spPr bwMode="auto">
            <a:xfrm>
              <a:off x="816" y="1494"/>
              <a:ext cx="328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6038" tIns="82550" rIns="46038" bIns="825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1" dirty="0"/>
                <a:t>130</a:t>
              </a:r>
            </a:p>
          </p:txBody>
        </p:sp>
        <p:sp>
          <p:nvSpPr>
            <p:cNvPr id="8218" name="Rectangle 14"/>
            <p:cNvSpPr>
              <a:spLocks noChangeArrowheads="1"/>
            </p:cNvSpPr>
            <p:nvPr/>
          </p:nvSpPr>
          <p:spPr bwMode="auto">
            <a:xfrm>
              <a:off x="816" y="1833"/>
              <a:ext cx="328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6038" tIns="82550" rIns="46038" bIns="825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1"/>
                <a:t>120</a:t>
              </a:r>
            </a:p>
          </p:txBody>
        </p:sp>
        <p:sp>
          <p:nvSpPr>
            <p:cNvPr id="8219" name="Rectangle 15"/>
            <p:cNvSpPr>
              <a:spLocks noChangeArrowheads="1"/>
            </p:cNvSpPr>
            <p:nvPr/>
          </p:nvSpPr>
          <p:spPr bwMode="auto">
            <a:xfrm>
              <a:off x="818" y="2173"/>
              <a:ext cx="325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6038" tIns="82550" rIns="46038" bIns="825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1"/>
                <a:t>110</a:t>
              </a:r>
            </a:p>
          </p:txBody>
        </p:sp>
        <p:sp>
          <p:nvSpPr>
            <p:cNvPr id="8220" name="Rectangle 16"/>
            <p:cNvSpPr>
              <a:spLocks noChangeArrowheads="1"/>
            </p:cNvSpPr>
            <p:nvPr/>
          </p:nvSpPr>
          <p:spPr bwMode="auto">
            <a:xfrm>
              <a:off x="816" y="2512"/>
              <a:ext cx="328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6038" tIns="82550" rIns="46038" bIns="825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 b="1"/>
                <a:t>100</a:t>
              </a:r>
            </a:p>
          </p:txBody>
        </p:sp>
      </p:grpSp>
      <p:grpSp>
        <p:nvGrpSpPr>
          <p:cNvPr id="4" name="Group 216"/>
          <p:cNvGrpSpPr>
            <a:grpSpLocks/>
          </p:cNvGrpSpPr>
          <p:nvPr/>
        </p:nvGrpSpPr>
        <p:grpSpPr bwMode="auto">
          <a:xfrm>
            <a:off x="201613" y="1763713"/>
            <a:ext cx="1071562" cy="1611312"/>
            <a:chOff x="127" y="1633"/>
            <a:chExt cx="675" cy="1015"/>
          </a:xfrm>
        </p:grpSpPr>
        <p:sp>
          <p:nvSpPr>
            <p:cNvPr id="149721" name="Line 217"/>
            <p:cNvSpPr>
              <a:spLocks noChangeShapeType="1"/>
            </p:cNvSpPr>
            <p:nvPr/>
          </p:nvSpPr>
          <p:spPr bwMode="auto">
            <a:xfrm>
              <a:off x="127" y="2307"/>
              <a:ext cx="675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chemeClr val="hlink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49722" name="Line 218"/>
            <p:cNvSpPr>
              <a:spLocks noChangeShapeType="1"/>
            </p:cNvSpPr>
            <p:nvPr/>
          </p:nvSpPr>
          <p:spPr bwMode="auto">
            <a:xfrm>
              <a:off x="127" y="2648"/>
              <a:ext cx="675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chemeClr val="hlink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49723" name="Line 219"/>
            <p:cNvSpPr>
              <a:spLocks noChangeShapeType="1"/>
            </p:cNvSpPr>
            <p:nvPr/>
          </p:nvSpPr>
          <p:spPr bwMode="auto">
            <a:xfrm>
              <a:off x="127" y="1965"/>
              <a:ext cx="675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chemeClr val="hlink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49724" name="Line 220"/>
            <p:cNvSpPr>
              <a:spLocks noChangeShapeType="1"/>
            </p:cNvSpPr>
            <p:nvPr/>
          </p:nvSpPr>
          <p:spPr bwMode="auto">
            <a:xfrm>
              <a:off x="127" y="1633"/>
              <a:ext cx="675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chemeClr val="hlink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endParaRPr lang="en-US" sz="1800">
                <a:latin typeface="Arial" charset="0"/>
              </a:endParaRPr>
            </a:p>
          </p:txBody>
        </p:sp>
      </p:grpSp>
      <p:sp>
        <p:nvSpPr>
          <p:cNvPr id="8205" name="Rectangle 221"/>
          <p:cNvSpPr>
            <a:spLocks noChangeArrowheads="1"/>
          </p:cNvSpPr>
          <p:nvPr/>
        </p:nvSpPr>
        <p:spPr bwMode="auto">
          <a:xfrm>
            <a:off x="3014663" y="3479800"/>
            <a:ext cx="8334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b="1" dirty="0"/>
              <a:t>AAL94</a:t>
            </a:r>
          </a:p>
        </p:txBody>
      </p:sp>
      <p:sp>
        <p:nvSpPr>
          <p:cNvPr id="225" name="Line 8"/>
          <p:cNvSpPr>
            <a:spLocks noChangeShapeType="1"/>
          </p:cNvSpPr>
          <p:nvPr/>
        </p:nvSpPr>
        <p:spPr bwMode="auto">
          <a:xfrm>
            <a:off x="4386263" y="2828925"/>
            <a:ext cx="447992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226" name="Line 8"/>
          <p:cNvSpPr>
            <a:spLocks noChangeShapeType="1"/>
          </p:cNvSpPr>
          <p:nvPr/>
        </p:nvSpPr>
        <p:spPr bwMode="auto">
          <a:xfrm>
            <a:off x="1849438" y="3370263"/>
            <a:ext cx="54927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227" name="Line 8"/>
          <p:cNvSpPr>
            <a:spLocks noChangeShapeType="1"/>
          </p:cNvSpPr>
          <p:nvPr/>
        </p:nvSpPr>
        <p:spPr bwMode="auto">
          <a:xfrm>
            <a:off x="4027488" y="3363913"/>
            <a:ext cx="4846637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endParaRPr lang="en-US" sz="1800"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613" y="6256019"/>
            <a:ext cx="394232" cy="365760"/>
          </a:xfrm>
          <a:prstGeom prst="rect">
            <a:avLst/>
          </a:prstGeom>
        </p:spPr>
      </p:pic>
      <p:sp>
        <p:nvSpPr>
          <p:cNvPr id="29" name="Rectangle 221"/>
          <p:cNvSpPr>
            <a:spLocks noChangeArrowheads="1"/>
          </p:cNvSpPr>
          <p:nvPr/>
        </p:nvSpPr>
        <p:spPr bwMode="auto">
          <a:xfrm>
            <a:off x="3014663" y="2265409"/>
            <a:ext cx="833562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b="1" dirty="0"/>
              <a:t>AAL21</a:t>
            </a:r>
          </a:p>
        </p:txBody>
      </p:sp>
      <p:sp>
        <p:nvSpPr>
          <p:cNvPr id="7" name="Rectangular Callout 6"/>
          <p:cNvSpPr/>
          <p:nvPr/>
        </p:nvSpPr>
        <p:spPr bwMode="auto">
          <a:xfrm>
            <a:off x="4797778" y="1663170"/>
            <a:ext cx="4253023" cy="923330"/>
          </a:xfrm>
          <a:prstGeom prst="wedgeRectCallout">
            <a:avLst>
              <a:gd name="adj1" fmla="val -63083"/>
              <a:gd name="adj2" fmla="val 53988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dirty="0"/>
              <a:t>“AMERICAN TWENTY-ONE LEAVING ONE </a:t>
            </a:r>
            <a:r>
              <a:rPr lang="en-US" sz="1800" dirty="0" err="1"/>
              <a:t>ONE</a:t>
            </a:r>
            <a:r>
              <a:rPr lang="en-US" sz="1800" dirty="0"/>
              <a:t> THOUSAND FOR FLIGHT LEVEL TWO THREE ZERO.”</a:t>
            </a:r>
          </a:p>
        </p:txBody>
      </p:sp>
      <p:sp>
        <p:nvSpPr>
          <p:cNvPr id="9" name="Rectangular Callout 8"/>
          <p:cNvSpPr/>
          <p:nvPr/>
        </p:nvSpPr>
        <p:spPr bwMode="auto">
          <a:xfrm>
            <a:off x="4236225" y="4141327"/>
            <a:ext cx="4429161" cy="840230"/>
          </a:xfrm>
          <a:prstGeom prst="wedgeRectCallout">
            <a:avLst>
              <a:gd name="adj1" fmla="val -72897"/>
              <a:gd name="adj2" fmla="val 7030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altLang="en-US" sz="1800" dirty="0"/>
              <a:t>“AMERICAN TWENTY-ONE, ROGER.  AMERICAN NINETY-FOUR, CLIMB AND MAINTAIN ONE </a:t>
            </a:r>
            <a:r>
              <a:rPr lang="en-US" altLang="en-US" sz="1800" dirty="0" err="1"/>
              <a:t>ONE</a:t>
            </a:r>
            <a:r>
              <a:rPr lang="en-US" altLang="en-US" sz="1800" dirty="0"/>
              <a:t> THOUSAND.”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5423B8-62FF-48D7-8BD6-D7F97E591A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300" y="1355725"/>
            <a:ext cx="8050213" cy="4658995"/>
          </a:xfrm>
        </p:spPr>
        <p:txBody>
          <a:bodyPr/>
          <a:lstStyle/>
          <a:p>
            <a:r>
              <a:rPr lang="en-US" sz="2700" dirty="0"/>
              <a:t>Assign an altitude to an aircraft only after the aircraft previously at that altitude has reported, or is observed </a:t>
            </a:r>
            <a:r>
              <a:rPr lang="en-US" sz="2700" dirty="0" smtClean="0"/>
              <a:t>at or passing </a:t>
            </a:r>
            <a:r>
              <a:rPr lang="en-US" sz="2700" dirty="0"/>
              <a:t>through another altitude that is separated from the first by the appropriate minima, when:</a:t>
            </a:r>
          </a:p>
          <a:p>
            <a:pPr lvl="1"/>
            <a:r>
              <a:rPr lang="en-US" dirty="0"/>
              <a:t>Severe turbulence is reported</a:t>
            </a:r>
          </a:p>
          <a:p>
            <a:pPr lvl="1"/>
            <a:r>
              <a:rPr lang="en-US" dirty="0" smtClean="0"/>
              <a:t>Military aircraft are conducting aerial refueling</a:t>
            </a:r>
            <a:endParaRPr lang="en-US" dirty="0"/>
          </a:p>
          <a:p>
            <a:pPr lvl="1"/>
            <a:r>
              <a:rPr lang="en-US" dirty="0"/>
              <a:t>The aircraft previously at that altitude has been </a:t>
            </a:r>
            <a:r>
              <a:rPr lang="en-US" dirty="0" smtClean="0"/>
              <a:t>issued a clearance permitting climb or descent at pilot’s discretion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A1358C-6632-4EC5-BF91-66B7F4ACB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Exceptions to Altitude Assignment</a:t>
            </a:r>
          </a:p>
        </p:txBody>
      </p:sp>
    </p:spTree>
    <p:extLst>
      <p:ext uri="{BB962C8B-B14F-4D97-AF65-F5344CB8AC3E}">
        <p14:creationId xmlns:p14="http://schemas.microsoft.com/office/powerpoint/2010/main" val="273316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3"/>
          <p:cNvGrpSpPr>
            <a:grpSpLocks/>
          </p:cNvGrpSpPr>
          <p:nvPr/>
        </p:nvGrpSpPr>
        <p:grpSpPr bwMode="auto">
          <a:xfrm>
            <a:off x="179388" y="3775743"/>
            <a:ext cx="8763000" cy="1603375"/>
            <a:chOff x="130" y="1505"/>
            <a:chExt cx="5520" cy="1010"/>
          </a:xfrm>
        </p:grpSpPr>
        <p:sp>
          <p:nvSpPr>
            <p:cNvPr id="16428" name="Freeform 14"/>
            <p:cNvSpPr>
              <a:spLocks/>
            </p:cNvSpPr>
            <p:nvPr/>
          </p:nvSpPr>
          <p:spPr bwMode="auto">
            <a:xfrm>
              <a:off x="130" y="1505"/>
              <a:ext cx="5520" cy="1010"/>
            </a:xfrm>
            <a:custGeom>
              <a:avLst/>
              <a:gdLst>
                <a:gd name="T0" fmla="*/ 0 w 5520"/>
                <a:gd name="T1" fmla="*/ 1009 h 1010"/>
                <a:gd name="T2" fmla="*/ 0 w 5520"/>
                <a:gd name="T3" fmla="*/ 0 h 1010"/>
                <a:gd name="T4" fmla="*/ 5519 w 5520"/>
                <a:gd name="T5" fmla="*/ 0 h 1010"/>
                <a:gd name="T6" fmla="*/ 5519 w 5520"/>
                <a:gd name="T7" fmla="*/ 1009 h 1010"/>
                <a:gd name="T8" fmla="*/ 0 w 5520"/>
                <a:gd name="T9" fmla="*/ 1009 h 10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20"/>
                <a:gd name="T16" fmla="*/ 0 h 1010"/>
                <a:gd name="T17" fmla="*/ 5520 w 5520"/>
                <a:gd name="T18" fmla="*/ 1010 h 10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20" h="1010">
                  <a:moveTo>
                    <a:pt x="0" y="1009"/>
                  </a:moveTo>
                  <a:lnTo>
                    <a:pt x="0" y="0"/>
                  </a:lnTo>
                  <a:lnTo>
                    <a:pt x="5519" y="0"/>
                  </a:lnTo>
                  <a:lnTo>
                    <a:pt x="5519" y="1009"/>
                  </a:lnTo>
                  <a:lnTo>
                    <a:pt x="0" y="1009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9" name="Line 15"/>
            <p:cNvSpPr>
              <a:spLocks noChangeShapeType="1"/>
            </p:cNvSpPr>
            <p:nvPr/>
          </p:nvSpPr>
          <p:spPr bwMode="auto">
            <a:xfrm>
              <a:off x="997" y="1506"/>
              <a:ext cx="0" cy="9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0" name="Line 16"/>
            <p:cNvSpPr>
              <a:spLocks noChangeShapeType="1"/>
            </p:cNvSpPr>
            <p:nvPr/>
          </p:nvSpPr>
          <p:spPr bwMode="auto">
            <a:xfrm>
              <a:off x="1469" y="1506"/>
              <a:ext cx="0" cy="9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1" name="Line 17"/>
            <p:cNvSpPr>
              <a:spLocks noChangeShapeType="1"/>
            </p:cNvSpPr>
            <p:nvPr/>
          </p:nvSpPr>
          <p:spPr bwMode="auto">
            <a:xfrm>
              <a:off x="2345" y="1506"/>
              <a:ext cx="0" cy="9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2" name="Line 18"/>
            <p:cNvSpPr>
              <a:spLocks noChangeShapeType="1"/>
            </p:cNvSpPr>
            <p:nvPr/>
          </p:nvSpPr>
          <p:spPr bwMode="auto">
            <a:xfrm>
              <a:off x="3066" y="1506"/>
              <a:ext cx="0" cy="9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3" name="Line 19"/>
            <p:cNvSpPr>
              <a:spLocks noChangeShapeType="1"/>
            </p:cNvSpPr>
            <p:nvPr/>
          </p:nvSpPr>
          <p:spPr bwMode="auto">
            <a:xfrm>
              <a:off x="3505" y="1506"/>
              <a:ext cx="0" cy="9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4" name="Line 20"/>
            <p:cNvSpPr>
              <a:spLocks noChangeShapeType="1"/>
            </p:cNvSpPr>
            <p:nvPr/>
          </p:nvSpPr>
          <p:spPr bwMode="auto">
            <a:xfrm>
              <a:off x="5081" y="1506"/>
              <a:ext cx="0" cy="9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5" name="Line 21"/>
            <p:cNvSpPr>
              <a:spLocks noChangeShapeType="1"/>
            </p:cNvSpPr>
            <p:nvPr/>
          </p:nvSpPr>
          <p:spPr bwMode="auto">
            <a:xfrm>
              <a:off x="1475" y="2309"/>
              <a:ext cx="85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6" name="Line 22"/>
            <p:cNvSpPr>
              <a:spLocks noChangeShapeType="1"/>
            </p:cNvSpPr>
            <p:nvPr/>
          </p:nvSpPr>
          <p:spPr bwMode="auto">
            <a:xfrm>
              <a:off x="1475" y="2096"/>
              <a:ext cx="85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7" name="Line 23"/>
            <p:cNvSpPr>
              <a:spLocks noChangeShapeType="1"/>
            </p:cNvSpPr>
            <p:nvPr/>
          </p:nvSpPr>
          <p:spPr bwMode="auto">
            <a:xfrm>
              <a:off x="1731" y="2096"/>
              <a:ext cx="0" cy="20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87" name="Rectangle 35"/>
          <p:cNvSpPr>
            <a:spLocks noChangeArrowheads="1"/>
          </p:cNvSpPr>
          <p:nvPr/>
        </p:nvSpPr>
        <p:spPr bwMode="auto">
          <a:xfrm>
            <a:off x="185738" y="3790031"/>
            <a:ext cx="1355725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38" tIns="46038" rIns="46038" bIns="46038"/>
          <a:lstStyle>
            <a:lvl1pPr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/>
              <a:t>N32WM</a:t>
            </a:r>
            <a:endParaRPr lang="en-US" altLang="en-US" sz="1800">
              <a:solidFill>
                <a:schemeClr val="hlink"/>
              </a:solidFill>
            </a:endParaRPr>
          </a:p>
          <a:p>
            <a:pPr>
              <a:spcBef>
                <a:spcPct val="20000"/>
              </a:spcBef>
            </a:pPr>
            <a:r>
              <a:rPr lang="en-US" altLang="en-US" sz="1800"/>
              <a:t>C421/A</a:t>
            </a:r>
            <a:endParaRPr lang="en-US" altLang="en-US" sz="1800">
              <a:solidFill>
                <a:schemeClr val="hlink"/>
              </a:solidFill>
            </a:endParaRPr>
          </a:p>
          <a:p>
            <a:pPr>
              <a:spcBef>
                <a:spcPct val="10000"/>
              </a:spcBef>
            </a:pPr>
            <a:r>
              <a:rPr lang="en-US" altLang="en-US" sz="1800"/>
              <a:t>T210  G225</a:t>
            </a:r>
          </a:p>
          <a:p>
            <a:pPr>
              <a:spcBef>
                <a:spcPct val="10000"/>
              </a:spcBef>
            </a:pPr>
            <a:r>
              <a:rPr lang="en-US" altLang="en-US" sz="1800"/>
              <a:t>        02</a:t>
            </a:r>
          </a:p>
          <a:p>
            <a:pPr>
              <a:spcBef>
                <a:spcPct val="0"/>
              </a:spcBef>
            </a:pPr>
            <a:r>
              <a:rPr lang="en-US" altLang="en-US" sz="2000"/>
              <a:t>114</a:t>
            </a:r>
            <a:r>
              <a:rPr lang="en-US" altLang="en-US" sz="1800"/>
              <a:t>       03</a:t>
            </a:r>
          </a:p>
        </p:txBody>
      </p:sp>
      <p:sp>
        <p:nvSpPr>
          <p:cNvPr id="16388" name="Rectangle 36"/>
          <p:cNvSpPr>
            <a:spLocks noChangeArrowheads="1"/>
          </p:cNvSpPr>
          <p:nvPr/>
        </p:nvSpPr>
        <p:spPr bwMode="auto">
          <a:xfrm>
            <a:off x="504825" y="4096418"/>
            <a:ext cx="4635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16389" name="Rectangle 37"/>
          <p:cNvSpPr>
            <a:spLocks noChangeArrowheads="1"/>
          </p:cNvSpPr>
          <p:nvPr/>
        </p:nvSpPr>
        <p:spPr bwMode="auto">
          <a:xfrm>
            <a:off x="1619250" y="3823368"/>
            <a:ext cx="785813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38" tIns="46038" rIns="46038" bIns="46038"/>
          <a:lstStyle>
            <a:lvl1pPr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tx2"/>
                </a:solidFill>
              </a:rPr>
              <a:t>OKC</a:t>
            </a:r>
          </a:p>
          <a:p>
            <a:pPr>
              <a:spcBef>
                <a:spcPct val="0"/>
              </a:spcBef>
            </a:pPr>
            <a:endParaRPr lang="en-US" altLang="en-US" sz="18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tx2"/>
                </a:solidFill>
              </a:rPr>
              <a:t>0924</a:t>
            </a:r>
          </a:p>
        </p:txBody>
      </p:sp>
      <p:sp>
        <p:nvSpPr>
          <p:cNvPr id="16390" name="Rectangle 38"/>
          <p:cNvSpPr>
            <a:spLocks noChangeArrowheads="1"/>
          </p:cNvSpPr>
          <p:nvPr/>
        </p:nvSpPr>
        <p:spPr bwMode="auto">
          <a:xfrm>
            <a:off x="2613025" y="4352006"/>
            <a:ext cx="396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38" tIns="46038" rIns="46038" bIns="46038"/>
          <a:lstStyle>
            <a:lvl1pPr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solidFill>
                  <a:schemeClr val="tx2"/>
                </a:solidFill>
              </a:rPr>
              <a:t>09</a:t>
            </a:r>
          </a:p>
        </p:txBody>
      </p:sp>
      <p:sp>
        <p:nvSpPr>
          <p:cNvPr id="16391" name="Rectangle 39"/>
          <p:cNvSpPr>
            <a:spLocks noChangeArrowheads="1"/>
          </p:cNvSpPr>
          <p:nvPr/>
        </p:nvSpPr>
        <p:spPr bwMode="auto">
          <a:xfrm>
            <a:off x="2933700" y="4064668"/>
            <a:ext cx="677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38" tIns="46038" rIns="46038" bIns="46038"/>
          <a:lstStyle>
            <a:lvl1pPr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solidFill>
                  <a:schemeClr val="tx2"/>
                </a:solidFill>
              </a:rPr>
              <a:t>44</a:t>
            </a:r>
          </a:p>
        </p:txBody>
      </p:sp>
      <p:sp>
        <p:nvSpPr>
          <p:cNvPr id="16392" name="Rectangle 40"/>
          <p:cNvSpPr>
            <a:spLocks noChangeArrowheads="1"/>
          </p:cNvSpPr>
          <p:nvPr/>
        </p:nvSpPr>
        <p:spPr bwMode="auto">
          <a:xfrm>
            <a:off x="2309813" y="5072731"/>
            <a:ext cx="10271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38" tIns="46038" rIns="46038" bIns="46038"/>
          <a:lstStyle>
            <a:lvl1pPr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tx2"/>
                </a:solidFill>
              </a:rPr>
              <a:t>ZELNU</a:t>
            </a:r>
          </a:p>
        </p:txBody>
      </p:sp>
      <p:sp>
        <p:nvSpPr>
          <p:cNvPr id="16393" name="Rectangle 41"/>
          <p:cNvSpPr>
            <a:spLocks noChangeArrowheads="1"/>
          </p:cNvSpPr>
          <p:nvPr/>
        </p:nvSpPr>
        <p:spPr bwMode="auto">
          <a:xfrm>
            <a:off x="3776663" y="3923381"/>
            <a:ext cx="523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38" tIns="46038" rIns="46038" bIns="46038"/>
          <a:lstStyle>
            <a:lvl1pPr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solidFill>
                  <a:schemeClr val="tx2"/>
                </a:solidFill>
              </a:rPr>
              <a:t>150</a:t>
            </a:r>
          </a:p>
        </p:txBody>
      </p:sp>
      <p:sp>
        <p:nvSpPr>
          <p:cNvPr id="16394" name="Rectangle 42"/>
          <p:cNvSpPr>
            <a:spLocks noChangeArrowheads="1"/>
          </p:cNvSpPr>
          <p:nvPr/>
        </p:nvSpPr>
        <p:spPr bwMode="auto">
          <a:xfrm>
            <a:off x="4886325" y="3856706"/>
            <a:ext cx="792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38" tIns="46038" rIns="46038" bIns="46038"/>
          <a:lstStyle>
            <a:lvl1pPr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tx2"/>
                </a:solidFill>
              </a:rPr>
              <a:t>MMB</a:t>
            </a:r>
          </a:p>
        </p:txBody>
      </p:sp>
      <p:sp>
        <p:nvSpPr>
          <p:cNvPr id="16395" name="Rectangle 43"/>
          <p:cNvSpPr>
            <a:spLocks noChangeArrowheads="1"/>
          </p:cNvSpPr>
          <p:nvPr/>
        </p:nvSpPr>
        <p:spPr bwMode="auto">
          <a:xfrm>
            <a:off x="5602288" y="3854866"/>
            <a:ext cx="24669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38" tIns="46038" rIns="46038" bIns="46038"/>
          <a:lstStyle>
            <a:lvl1pPr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tx2"/>
                </a:solidFill>
              </a:rPr>
              <a:t>KPWA OKC  V17 MMB   V507 LBL KHUG/1025</a:t>
            </a:r>
          </a:p>
        </p:txBody>
      </p:sp>
      <p:sp>
        <p:nvSpPr>
          <p:cNvPr id="16396" name="Rectangle 44"/>
          <p:cNvSpPr>
            <a:spLocks noChangeArrowheads="1"/>
          </p:cNvSpPr>
          <p:nvPr/>
        </p:nvSpPr>
        <p:spPr bwMode="auto">
          <a:xfrm>
            <a:off x="8221663" y="3855118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38" tIns="46038" rIns="46038" bIns="46038"/>
          <a:lstStyle>
            <a:lvl1pPr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solidFill>
                  <a:schemeClr val="tx2"/>
                </a:solidFill>
              </a:rPr>
              <a:t>2533</a:t>
            </a:r>
          </a:p>
        </p:txBody>
      </p:sp>
      <p:sp>
        <p:nvSpPr>
          <p:cNvPr id="16397" name="Rectangle 45"/>
          <p:cNvSpPr>
            <a:spLocks noChangeArrowheads="1"/>
          </p:cNvSpPr>
          <p:nvPr/>
        </p:nvSpPr>
        <p:spPr bwMode="auto">
          <a:xfrm>
            <a:off x="8212138" y="5042568"/>
            <a:ext cx="931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38" tIns="46038" rIns="46038" bIns="46038"/>
          <a:lstStyle>
            <a:lvl1pPr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800">
                <a:solidFill>
                  <a:schemeClr val="tx2"/>
                </a:solidFill>
              </a:rPr>
              <a:t>ZME</a:t>
            </a:r>
          </a:p>
        </p:txBody>
      </p:sp>
      <p:sp>
        <p:nvSpPr>
          <p:cNvPr id="16398" name="Rectangle 46"/>
          <p:cNvSpPr>
            <a:spLocks noChangeArrowheads="1"/>
          </p:cNvSpPr>
          <p:nvPr/>
        </p:nvSpPr>
        <p:spPr bwMode="auto">
          <a:xfrm>
            <a:off x="4141788" y="4877468"/>
            <a:ext cx="66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38" tIns="46038" rIns="46038" bIns="46038"/>
          <a:lstStyle>
            <a:lvl1pPr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rgbClr val="FF3300"/>
                </a:solidFill>
              </a:rPr>
              <a:t>90</a:t>
            </a:r>
          </a:p>
        </p:txBody>
      </p:sp>
      <p:sp>
        <p:nvSpPr>
          <p:cNvPr id="16399" name="Freeform 48"/>
          <p:cNvSpPr>
            <a:spLocks/>
          </p:cNvSpPr>
          <p:nvPr/>
        </p:nvSpPr>
        <p:spPr bwMode="auto">
          <a:xfrm>
            <a:off x="4265613" y="3931318"/>
            <a:ext cx="203200" cy="225425"/>
          </a:xfrm>
          <a:custGeom>
            <a:avLst/>
            <a:gdLst>
              <a:gd name="T0" fmla="*/ 0 w 128"/>
              <a:gd name="T1" fmla="*/ 2147483647 h 142"/>
              <a:gd name="T2" fmla="*/ 2147483647 w 128"/>
              <a:gd name="T3" fmla="*/ 2147483647 h 142"/>
              <a:gd name="T4" fmla="*/ 2147483647 w 128"/>
              <a:gd name="T5" fmla="*/ 0 h 142"/>
              <a:gd name="T6" fmla="*/ 0 60000 65536"/>
              <a:gd name="T7" fmla="*/ 0 60000 65536"/>
              <a:gd name="T8" fmla="*/ 0 60000 65536"/>
              <a:gd name="T9" fmla="*/ 0 w 128"/>
              <a:gd name="T10" fmla="*/ 0 h 142"/>
              <a:gd name="T11" fmla="*/ 128 w 128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8" h="142">
                <a:moveTo>
                  <a:pt x="0" y="60"/>
                </a:moveTo>
                <a:lnTo>
                  <a:pt x="41" y="141"/>
                </a:lnTo>
                <a:lnTo>
                  <a:pt x="127" y="0"/>
                </a:lnTo>
              </a:path>
            </a:pathLst>
          </a:custGeom>
          <a:noFill/>
          <a:ln w="127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" name="Rectangle 50"/>
          <p:cNvSpPr>
            <a:spLocks noChangeArrowheads="1"/>
          </p:cNvSpPr>
          <p:nvPr/>
        </p:nvSpPr>
        <p:spPr bwMode="auto">
          <a:xfrm>
            <a:off x="431800" y="996491"/>
            <a:ext cx="8602663" cy="11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55575" tIns="79375" rIns="155575" bIns="79375">
            <a:spAutoFit/>
          </a:bodyPr>
          <a:lstStyle/>
          <a:p>
            <a:pPr defTabSz="2617788">
              <a:lnSpc>
                <a:spcPct val="90000"/>
              </a:lnSpc>
              <a:spcBef>
                <a:spcPct val="10000"/>
              </a:spcBef>
              <a:tabLst>
                <a:tab pos="690563" algn="l"/>
              </a:tabLst>
              <a:defRPr/>
            </a:pPr>
            <a:r>
              <a:rPr lang="en-US" b="1" dirty="0">
                <a:latin typeface="Arial" charset="0"/>
              </a:rPr>
              <a:t>Severe turbulence exists; N30PP requests descent to </a:t>
            </a:r>
            <a:r>
              <a:rPr lang="en-US" b="1" dirty="0" smtClean="0">
                <a:latin typeface="Arial" charset="0"/>
              </a:rPr>
              <a:t>7,000’; N32WM </a:t>
            </a:r>
            <a:r>
              <a:rPr lang="en-US" b="1" dirty="0">
                <a:latin typeface="Arial" charset="0"/>
              </a:rPr>
              <a:t>requests descent to </a:t>
            </a:r>
            <a:r>
              <a:rPr lang="en-US" b="1" dirty="0" smtClean="0">
                <a:latin typeface="Arial" charset="0"/>
              </a:rPr>
              <a:t>9,000’. </a:t>
            </a:r>
            <a:r>
              <a:rPr lang="en-US" b="1" dirty="0">
                <a:latin typeface="Arial" charset="0"/>
              </a:rPr>
              <a:t>What is the procedure to clear each aircraft to its requested altitude?</a:t>
            </a:r>
          </a:p>
        </p:txBody>
      </p:sp>
      <p:grpSp>
        <p:nvGrpSpPr>
          <p:cNvPr id="16401" name="Group 53"/>
          <p:cNvGrpSpPr>
            <a:grpSpLocks/>
          </p:cNvGrpSpPr>
          <p:nvPr/>
        </p:nvGrpSpPr>
        <p:grpSpPr bwMode="auto">
          <a:xfrm>
            <a:off x="179388" y="2104106"/>
            <a:ext cx="8763000" cy="1603375"/>
            <a:chOff x="127" y="2597"/>
            <a:chExt cx="5520" cy="1010"/>
          </a:xfrm>
        </p:grpSpPr>
        <p:sp>
          <p:nvSpPr>
            <p:cNvPr id="16418" name="Freeform 54"/>
            <p:cNvSpPr>
              <a:spLocks/>
            </p:cNvSpPr>
            <p:nvPr/>
          </p:nvSpPr>
          <p:spPr bwMode="auto">
            <a:xfrm>
              <a:off x="127" y="2597"/>
              <a:ext cx="5520" cy="1010"/>
            </a:xfrm>
            <a:custGeom>
              <a:avLst/>
              <a:gdLst>
                <a:gd name="T0" fmla="*/ 0 w 5520"/>
                <a:gd name="T1" fmla="*/ 1009 h 1010"/>
                <a:gd name="T2" fmla="*/ 0 w 5520"/>
                <a:gd name="T3" fmla="*/ 0 h 1010"/>
                <a:gd name="T4" fmla="*/ 5519 w 5520"/>
                <a:gd name="T5" fmla="*/ 0 h 1010"/>
                <a:gd name="T6" fmla="*/ 5519 w 5520"/>
                <a:gd name="T7" fmla="*/ 1009 h 1010"/>
                <a:gd name="T8" fmla="*/ 0 w 5520"/>
                <a:gd name="T9" fmla="*/ 1009 h 10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20"/>
                <a:gd name="T16" fmla="*/ 0 h 1010"/>
                <a:gd name="T17" fmla="*/ 5520 w 5520"/>
                <a:gd name="T18" fmla="*/ 1010 h 10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20" h="1010">
                  <a:moveTo>
                    <a:pt x="0" y="1009"/>
                  </a:moveTo>
                  <a:lnTo>
                    <a:pt x="0" y="0"/>
                  </a:lnTo>
                  <a:lnTo>
                    <a:pt x="5519" y="0"/>
                  </a:lnTo>
                  <a:lnTo>
                    <a:pt x="5519" y="1009"/>
                  </a:lnTo>
                  <a:lnTo>
                    <a:pt x="0" y="1009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9" name="Line 55"/>
            <p:cNvSpPr>
              <a:spLocks noChangeShapeType="1"/>
            </p:cNvSpPr>
            <p:nvPr/>
          </p:nvSpPr>
          <p:spPr bwMode="auto">
            <a:xfrm>
              <a:off x="994" y="2598"/>
              <a:ext cx="0" cy="9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0" name="Line 56"/>
            <p:cNvSpPr>
              <a:spLocks noChangeShapeType="1"/>
            </p:cNvSpPr>
            <p:nvPr/>
          </p:nvSpPr>
          <p:spPr bwMode="auto">
            <a:xfrm>
              <a:off x="1466" y="2598"/>
              <a:ext cx="0" cy="9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1" name="Line 57"/>
            <p:cNvSpPr>
              <a:spLocks noChangeShapeType="1"/>
            </p:cNvSpPr>
            <p:nvPr/>
          </p:nvSpPr>
          <p:spPr bwMode="auto">
            <a:xfrm>
              <a:off x="2342" y="2598"/>
              <a:ext cx="0" cy="9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2" name="Line 58"/>
            <p:cNvSpPr>
              <a:spLocks noChangeShapeType="1"/>
            </p:cNvSpPr>
            <p:nvPr/>
          </p:nvSpPr>
          <p:spPr bwMode="auto">
            <a:xfrm>
              <a:off x="3063" y="2598"/>
              <a:ext cx="0" cy="9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3" name="Line 59"/>
            <p:cNvSpPr>
              <a:spLocks noChangeShapeType="1"/>
            </p:cNvSpPr>
            <p:nvPr/>
          </p:nvSpPr>
          <p:spPr bwMode="auto">
            <a:xfrm>
              <a:off x="3502" y="2598"/>
              <a:ext cx="0" cy="9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4" name="Line 60"/>
            <p:cNvSpPr>
              <a:spLocks noChangeShapeType="1"/>
            </p:cNvSpPr>
            <p:nvPr/>
          </p:nvSpPr>
          <p:spPr bwMode="auto">
            <a:xfrm>
              <a:off x="5078" y="2598"/>
              <a:ext cx="0" cy="9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5" name="Line 61"/>
            <p:cNvSpPr>
              <a:spLocks noChangeShapeType="1"/>
            </p:cNvSpPr>
            <p:nvPr/>
          </p:nvSpPr>
          <p:spPr bwMode="auto">
            <a:xfrm>
              <a:off x="1472" y="3401"/>
              <a:ext cx="85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6" name="Line 62"/>
            <p:cNvSpPr>
              <a:spLocks noChangeShapeType="1"/>
            </p:cNvSpPr>
            <p:nvPr/>
          </p:nvSpPr>
          <p:spPr bwMode="auto">
            <a:xfrm>
              <a:off x="1472" y="3188"/>
              <a:ext cx="85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7" name="Line 63"/>
            <p:cNvSpPr>
              <a:spLocks noChangeShapeType="1"/>
            </p:cNvSpPr>
            <p:nvPr/>
          </p:nvSpPr>
          <p:spPr bwMode="auto">
            <a:xfrm>
              <a:off x="1728" y="3188"/>
              <a:ext cx="0" cy="20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402" name="Rectangle 64"/>
          <p:cNvSpPr>
            <a:spLocks noChangeArrowheads="1"/>
          </p:cNvSpPr>
          <p:nvPr/>
        </p:nvSpPr>
        <p:spPr bwMode="auto">
          <a:xfrm>
            <a:off x="212725" y="2110456"/>
            <a:ext cx="1344613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38" tIns="46038" rIns="46038" bIns="46038"/>
          <a:lstStyle>
            <a:lvl1pPr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/>
              <a:t>N30PP</a:t>
            </a:r>
            <a:endParaRPr lang="en-US" altLang="en-US" sz="1800">
              <a:solidFill>
                <a:schemeClr val="hlink"/>
              </a:solidFill>
            </a:endParaRPr>
          </a:p>
          <a:p>
            <a:pPr>
              <a:spcBef>
                <a:spcPct val="20000"/>
              </a:spcBef>
            </a:pPr>
            <a:r>
              <a:rPr lang="en-US" altLang="en-US" sz="1800"/>
              <a:t>BE80/A</a:t>
            </a:r>
          </a:p>
          <a:p>
            <a:pPr>
              <a:spcBef>
                <a:spcPct val="10000"/>
              </a:spcBef>
            </a:pPr>
            <a:r>
              <a:rPr lang="en-US" altLang="en-US" sz="1800"/>
              <a:t>T200  G215</a:t>
            </a:r>
          </a:p>
          <a:p>
            <a:pPr>
              <a:spcBef>
                <a:spcPct val="10000"/>
              </a:spcBef>
            </a:pPr>
            <a:r>
              <a:rPr lang="en-US" altLang="en-US" sz="1800"/>
              <a:t>       02</a:t>
            </a:r>
          </a:p>
          <a:p>
            <a:pPr>
              <a:spcBef>
                <a:spcPct val="0"/>
              </a:spcBef>
            </a:pPr>
            <a:r>
              <a:rPr lang="en-US" altLang="en-US" sz="2000"/>
              <a:t>195</a:t>
            </a:r>
            <a:r>
              <a:rPr lang="en-US" altLang="en-US" sz="1800"/>
              <a:t>       03</a:t>
            </a:r>
          </a:p>
        </p:txBody>
      </p:sp>
      <p:sp>
        <p:nvSpPr>
          <p:cNvPr id="16403" name="Rectangle 65"/>
          <p:cNvSpPr>
            <a:spLocks noChangeArrowheads="1"/>
          </p:cNvSpPr>
          <p:nvPr/>
        </p:nvSpPr>
        <p:spPr bwMode="auto">
          <a:xfrm>
            <a:off x="496888" y="2429543"/>
            <a:ext cx="5016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16404" name="Rectangle 66"/>
          <p:cNvSpPr>
            <a:spLocks noChangeArrowheads="1"/>
          </p:cNvSpPr>
          <p:nvPr/>
        </p:nvSpPr>
        <p:spPr bwMode="auto">
          <a:xfrm>
            <a:off x="1635125" y="2146968"/>
            <a:ext cx="78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38" tIns="46038" rIns="46038" bIns="46038"/>
          <a:lstStyle>
            <a:lvl1pPr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tx2"/>
                </a:solidFill>
              </a:rPr>
              <a:t>OKC</a:t>
            </a:r>
          </a:p>
          <a:p>
            <a:pPr>
              <a:spcBef>
                <a:spcPct val="0"/>
              </a:spcBef>
            </a:pPr>
            <a:endParaRPr lang="en-US" altLang="en-US" sz="18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tx2"/>
                </a:solidFill>
              </a:rPr>
              <a:t>0920 </a:t>
            </a:r>
          </a:p>
        </p:txBody>
      </p:sp>
      <p:sp>
        <p:nvSpPr>
          <p:cNvPr id="16405" name="Rectangle 67"/>
          <p:cNvSpPr>
            <a:spLocks noChangeArrowheads="1"/>
          </p:cNvSpPr>
          <p:nvPr/>
        </p:nvSpPr>
        <p:spPr bwMode="auto">
          <a:xfrm>
            <a:off x="2557463" y="2615281"/>
            <a:ext cx="396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38" tIns="46038" rIns="46038" bIns="46038"/>
          <a:lstStyle>
            <a:lvl1pPr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solidFill>
                  <a:schemeClr val="tx2"/>
                </a:solidFill>
              </a:rPr>
              <a:t>09</a:t>
            </a:r>
          </a:p>
        </p:txBody>
      </p:sp>
      <p:sp>
        <p:nvSpPr>
          <p:cNvPr id="16406" name="Rectangle 68"/>
          <p:cNvSpPr>
            <a:spLocks noChangeArrowheads="1"/>
          </p:cNvSpPr>
          <p:nvPr/>
        </p:nvSpPr>
        <p:spPr bwMode="auto">
          <a:xfrm>
            <a:off x="2905125" y="2383506"/>
            <a:ext cx="660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38" tIns="46038" rIns="46038" bIns="46038"/>
          <a:lstStyle>
            <a:lvl1pPr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solidFill>
                  <a:schemeClr val="tx2"/>
                </a:solidFill>
              </a:rPr>
              <a:t>41</a:t>
            </a:r>
          </a:p>
        </p:txBody>
      </p:sp>
      <p:sp>
        <p:nvSpPr>
          <p:cNvPr id="16407" name="Rectangle 69"/>
          <p:cNvSpPr>
            <a:spLocks noChangeArrowheads="1"/>
          </p:cNvSpPr>
          <p:nvPr/>
        </p:nvSpPr>
        <p:spPr bwMode="auto">
          <a:xfrm>
            <a:off x="2327275" y="3377281"/>
            <a:ext cx="10556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38" tIns="46038" rIns="46038" bIns="46038"/>
          <a:lstStyle>
            <a:lvl1pPr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tx2"/>
                </a:solidFill>
              </a:rPr>
              <a:t>ZELNU</a:t>
            </a:r>
          </a:p>
        </p:txBody>
      </p:sp>
      <p:sp>
        <p:nvSpPr>
          <p:cNvPr id="16408" name="Rectangle 70"/>
          <p:cNvSpPr>
            <a:spLocks noChangeArrowheads="1"/>
          </p:cNvSpPr>
          <p:nvPr/>
        </p:nvSpPr>
        <p:spPr bwMode="auto">
          <a:xfrm>
            <a:off x="3781425" y="2270793"/>
            <a:ext cx="5667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38" tIns="46038" rIns="46038" bIns="46038"/>
          <a:lstStyle>
            <a:lvl1pPr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solidFill>
                  <a:schemeClr val="tx2"/>
                </a:solidFill>
              </a:rPr>
              <a:t>130</a:t>
            </a:r>
          </a:p>
        </p:txBody>
      </p:sp>
      <p:sp>
        <p:nvSpPr>
          <p:cNvPr id="16409" name="Rectangle 71"/>
          <p:cNvSpPr>
            <a:spLocks noChangeArrowheads="1"/>
          </p:cNvSpPr>
          <p:nvPr/>
        </p:nvSpPr>
        <p:spPr bwMode="auto">
          <a:xfrm>
            <a:off x="4913313" y="2159668"/>
            <a:ext cx="765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38" tIns="46038" rIns="46038" bIns="46038"/>
          <a:lstStyle>
            <a:lvl1pPr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tx2"/>
                </a:solidFill>
              </a:rPr>
              <a:t>MMB</a:t>
            </a:r>
          </a:p>
        </p:txBody>
      </p:sp>
      <p:sp>
        <p:nvSpPr>
          <p:cNvPr id="16410" name="Rectangle 72"/>
          <p:cNvSpPr>
            <a:spLocks noChangeArrowheads="1"/>
          </p:cNvSpPr>
          <p:nvPr/>
        </p:nvSpPr>
        <p:spPr bwMode="auto">
          <a:xfrm>
            <a:off x="5605463" y="2148556"/>
            <a:ext cx="2403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38" tIns="46038" rIns="46038" bIns="46038"/>
          <a:lstStyle>
            <a:lvl1pPr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tx2"/>
                </a:solidFill>
              </a:rPr>
              <a:t>KOKC  OKC V17 MMB  KGAG/1035 </a:t>
            </a:r>
          </a:p>
        </p:txBody>
      </p:sp>
      <p:sp>
        <p:nvSpPr>
          <p:cNvPr id="16411" name="Rectangle 73"/>
          <p:cNvSpPr>
            <a:spLocks noChangeArrowheads="1"/>
          </p:cNvSpPr>
          <p:nvPr/>
        </p:nvSpPr>
        <p:spPr bwMode="auto">
          <a:xfrm>
            <a:off x="8185150" y="2142206"/>
            <a:ext cx="8493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38" tIns="46038" rIns="46038" bIns="46038"/>
          <a:lstStyle>
            <a:lvl1pPr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solidFill>
                  <a:schemeClr val="tx2"/>
                </a:solidFill>
              </a:rPr>
              <a:t>5153</a:t>
            </a:r>
          </a:p>
        </p:txBody>
      </p:sp>
      <p:sp>
        <p:nvSpPr>
          <p:cNvPr id="16412" name="Rectangle 74"/>
          <p:cNvSpPr>
            <a:spLocks noChangeArrowheads="1"/>
          </p:cNvSpPr>
          <p:nvPr/>
        </p:nvSpPr>
        <p:spPr bwMode="auto">
          <a:xfrm>
            <a:off x="8210550" y="3375693"/>
            <a:ext cx="933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38" tIns="46038" rIns="46038" bIns="46038"/>
          <a:lstStyle>
            <a:lvl1pPr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800">
                <a:solidFill>
                  <a:schemeClr val="tx2"/>
                </a:solidFill>
              </a:rPr>
              <a:t>ZME</a:t>
            </a:r>
          </a:p>
        </p:txBody>
      </p:sp>
      <p:sp>
        <p:nvSpPr>
          <p:cNvPr id="16413" name="Rectangle 75"/>
          <p:cNvSpPr>
            <a:spLocks noChangeArrowheads="1"/>
          </p:cNvSpPr>
          <p:nvPr/>
        </p:nvSpPr>
        <p:spPr bwMode="auto">
          <a:xfrm>
            <a:off x="4090988" y="3266156"/>
            <a:ext cx="7858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38" tIns="46038" rIns="46038" bIns="46038"/>
          <a:lstStyle>
            <a:lvl1pPr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rgbClr val="FF3300"/>
                </a:solidFill>
              </a:rPr>
              <a:t>70</a:t>
            </a:r>
          </a:p>
        </p:txBody>
      </p:sp>
      <p:sp>
        <p:nvSpPr>
          <p:cNvPr id="16414" name="Freeform 76"/>
          <p:cNvSpPr>
            <a:spLocks/>
          </p:cNvSpPr>
          <p:nvPr/>
        </p:nvSpPr>
        <p:spPr bwMode="auto">
          <a:xfrm>
            <a:off x="4252913" y="2315243"/>
            <a:ext cx="203200" cy="225425"/>
          </a:xfrm>
          <a:custGeom>
            <a:avLst/>
            <a:gdLst>
              <a:gd name="T0" fmla="*/ 0 w 128"/>
              <a:gd name="T1" fmla="*/ 2147483647 h 142"/>
              <a:gd name="T2" fmla="*/ 2147483647 w 128"/>
              <a:gd name="T3" fmla="*/ 2147483647 h 142"/>
              <a:gd name="T4" fmla="*/ 2147483647 w 128"/>
              <a:gd name="T5" fmla="*/ 0 h 142"/>
              <a:gd name="T6" fmla="*/ 0 60000 65536"/>
              <a:gd name="T7" fmla="*/ 0 60000 65536"/>
              <a:gd name="T8" fmla="*/ 0 60000 65536"/>
              <a:gd name="T9" fmla="*/ 0 w 128"/>
              <a:gd name="T10" fmla="*/ 0 h 142"/>
              <a:gd name="T11" fmla="*/ 128 w 128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8" h="142">
                <a:moveTo>
                  <a:pt x="0" y="60"/>
                </a:moveTo>
                <a:lnTo>
                  <a:pt x="41" y="141"/>
                </a:lnTo>
                <a:lnTo>
                  <a:pt x="127" y="0"/>
                </a:lnTo>
              </a:path>
            </a:pathLst>
          </a:custGeom>
          <a:noFill/>
          <a:ln w="127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5" name="Rectangle 5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Knowledge Check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613" y="6256019"/>
            <a:ext cx="394232" cy="365760"/>
          </a:xfrm>
          <a:prstGeom prst="rect">
            <a:avLst/>
          </a:prstGeom>
        </p:spPr>
      </p:pic>
      <p:sp>
        <p:nvSpPr>
          <p:cNvPr id="54" name="Rectangle 50"/>
          <p:cNvSpPr>
            <a:spLocks noChangeArrowheads="1"/>
          </p:cNvSpPr>
          <p:nvPr/>
        </p:nvSpPr>
        <p:spPr bwMode="auto">
          <a:xfrm>
            <a:off x="438912" y="5388076"/>
            <a:ext cx="8153400" cy="102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55575" tIns="79375" rIns="155575" bIns="79375">
            <a:spAutoFit/>
          </a:bodyPr>
          <a:lstStyle/>
          <a:p>
            <a:pPr defTabSz="2617788">
              <a:lnSpc>
                <a:spcPct val="90000"/>
              </a:lnSpc>
              <a:spcBef>
                <a:spcPct val="10000"/>
              </a:spcBef>
              <a:tabLst>
                <a:tab pos="690563" algn="l"/>
              </a:tabLst>
              <a:defRPr/>
            </a:pPr>
            <a:r>
              <a:rPr lang="en-US" sz="2000" b="1" dirty="0" smtClean="0">
                <a:latin typeface="Arial" charset="0"/>
              </a:rPr>
              <a:t>ANSWER:  </a:t>
            </a:r>
            <a:r>
              <a:rPr lang="en-US" altLang="en-US" sz="2000" dirty="0" smtClean="0"/>
              <a:t>When </a:t>
            </a:r>
            <a:r>
              <a:rPr lang="en-US" altLang="en-US" sz="2000" dirty="0"/>
              <a:t>N30PP reports leaving </a:t>
            </a:r>
            <a:r>
              <a:rPr lang="en-US" altLang="en-US" sz="2000" dirty="0" smtClean="0"/>
              <a:t>8,000’, </a:t>
            </a:r>
            <a:r>
              <a:rPr lang="en-US" altLang="en-US" sz="2000" dirty="0"/>
              <a:t>N32WM can be assigned </a:t>
            </a:r>
            <a:r>
              <a:rPr lang="en-US" altLang="en-US" sz="2000" dirty="0" smtClean="0"/>
              <a:t>9,000’.  </a:t>
            </a:r>
            <a:r>
              <a:rPr lang="en-US" altLang="en-US" sz="2000" dirty="0"/>
              <a:t>Aircraft </a:t>
            </a:r>
            <a:r>
              <a:rPr lang="en-US" altLang="en-US" sz="2000" dirty="0" smtClean="0"/>
              <a:t>could </a:t>
            </a:r>
            <a:r>
              <a:rPr lang="en-US" altLang="en-US" sz="2000" dirty="0"/>
              <a:t>also be stepped </a:t>
            </a:r>
            <a:r>
              <a:rPr lang="en-US" altLang="en-US" sz="2000" dirty="0" smtClean="0"/>
              <a:t>down </a:t>
            </a:r>
            <a:r>
              <a:rPr lang="en-US" altLang="en-US" sz="2000" smtClean="0"/>
              <a:t>in altitude.</a:t>
            </a:r>
            <a:endParaRPr lang="en-US" altLang="en-US" sz="2000" dirty="0"/>
          </a:p>
          <a:p>
            <a:pPr defTabSz="2617788">
              <a:lnSpc>
                <a:spcPct val="90000"/>
              </a:lnSpc>
              <a:spcBef>
                <a:spcPct val="10000"/>
              </a:spcBef>
              <a:tabLst>
                <a:tab pos="690563" algn="l"/>
              </a:tabLst>
              <a:defRPr/>
            </a:pPr>
            <a:endParaRPr lang="en-US" sz="20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2124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Knowledge Check</a:t>
            </a:r>
          </a:p>
        </p:txBody>
      </p:sp>
      <p:grpSp>
        <p:nvGrpSpPr>
          <p:cNvPr id="12291" name="Group 54"/>
          <p:cNvGrpSpPr>
            <a:grpSpLocks/>
          </p:cNvGrpSpPr>
          <p:nvPr/>
        </p:nvGrpSpPr>
        <p:grpSpPr bwMode="auto">
          <a:xfrm>
            <a:off x="190084" y="1961639"/>
            <a:ext cx="8836025" cy="1654175"/>
            <a:chOff x="307975" y="1617663"/>
            <a:chExt cx="8836025" cy="1654175"/>
          </a:xfrm>
        </p:grpSpPr>
        <p:grpSp>
          <p:nvGrpSpPr>
            <p:cNvPr id="12321" name="Group 14"/>
            <p:cNvGrpSpPr>
              <a:grpSpLocks/>
            </p:cNvGrpSpPr>
            <p:nvPr/>
          </p:nvGrpSpPr>
          <p:grpSpPr bwMode="auto">
            <a:xfrm>
              <a:off x="307975" y="1617663"/>
              <a:ext cx="8763000" cy="1603375"/>
              <a:chOff x="130" y="981"/>
              <a:chExt cx="5520" cy="1010"/>
            </a:xfrm>
          </p:grpSpPr>
          <p:sp>
            <p:nvSpPr>
              <p:cNvPr id="12336" name="Freeform 15"/>
              <p:cNvSpPr>
                <a:spLocks/>
              </p:cNvSpPr>
              <p:nvPr/>
            </p:nvSpPr>
            <p:spPr bwMode="auto">
              <a:xfrm>
                <a:off x="130" y="981"/>
                <a:ext cx="5520" cy="1010"/>
              </a:xfrm>
              <a:custGeom>
                <a:avLst/>
                <a:gdLst>
                  <a:gd name="T0" fmla="*/ 0 w 5520"/>
                  <a:gd name="T1" fmla="*/ 1009 h 1010"/>
                  <a:gd name="T2" fmla="*/ 0 w 5520"/>
                  <a:gd name="T3" fmla="*/ 0 h 1010"/>
                  <a:gd name="T4" fmla="*/ 5519 w 5520"/>
                  <a:gd name="T5" fmla="*/ 0 h 1010"/>
                  <a:gd name="T6" fmla="*/ 5519 w 5520"/>
                  <a:gd name="T7" fmla="*/ 1009 h 1010"/>
                  <a:gd name="T8" fmla="*/ 0 w 5520"/>
                  <a:gd name="T9" fmla="*/ 1009 h 10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20"/>
                  <a:gd name="T16" fmla="*/ 0 h 1010"/>
                  <a:gd name="T17" fmla="*/ 5520 w 5520"/>
                  <a:gd name="T18" fmla="*/ 1010 h 10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20" h="1010">
                    <a:moveTo>
                      <a:pt x="0" y="1009"/>
                    </a:moveTo>
                    <a:lnTo>
                      <a:pt x="0" y="0"/>
                    </a:lnTo>
                    <a:lnTo>
                      <a:pt x="5519" y="0"/>
                    </a:lnTo>
                    <a:lnTo>
                      <a:pt x="5519" y="1009"/>
                    </a:lnTo>
                    <a:lnTo>
                      <a:pt x="0" y="1009"/>
                    </a:lnTo>
                  </a:path>
                </a:pathLst>
              </a:custGeom>
              <a:solidFill>
                <a:srgbClr val="FFFFCC"/>
              </a:solidFill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7" name="Line 16"/>
              <p:cNvSpPr>
                <a:spLocks noChangeShapeType="1"/>
              </p:cNvSpPr>
              <p:nvPr/>
            </p:nvSpPr>
            <p:spPr bwMode="auto">
              <a:xfrm>
                <a:off x="997" y="982"/>
                <a:ext cx="0" cy="98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8" name="Line 17"/>
              <p:cNvSpPr>
                <a:spLocks noChangeShapeType="1"/>
              </p:cNvSpPr>
              <p:nvPr/>
            </p:nvSpPr>
            <p:spPr bwMode="auto">
              <a:xfrm>
                <a:off x="1469" y="982"/>
                <a:ext cx="0" cy="99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9" name="Line 18"/>
              <p:cNvSpPr>
                <a:spLocks noChangeShapeType="1"/>
              </p:cNvSpPr>
              <p:nvPr/>
            </p:nvSpPr>
            <p:spPr bwMode="auto">
              <a:xfrm>
                <a:off x="2345" y="982"/>
                <a:ext cx="0" cy="99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40" name="Line 19"/>
              <p:cNvSpPr>
                <a:spLocks noChangeShapeType="1"/>
              </p:cNvSpPr>
              <p:nvPr/>
            </p:nvSpPr>
            <p:spPr bwMode="auto">
              <a:xfrm>
                <a:off x="3066" y="982"/>
                <a:ext cx="0" cy="99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41" name="Line 20"/>
              <p:cNvSpPr>
                <a:spLocks noChangeShapeType="1"/>
              </p:cNvSpPr>
              <p:nvPr/>
            </p:nvSpPr>
            <p:spPr bwMode="auto">
              <a:xfrm>
                <a:off x="3505" y="982"/>
                <a:ext cx="0" cy="99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42" name="Line 21"/>
              <p:cNvSpPr>
                <a:spLocks noChangeShapeType="1"/>
              </p:cNvSpPr>
              <p:nvPr/>
            </p:nvSpPr>
            <p:spPr bwMode="auto">
              <a:xfrm>
                <a:off x="5081" y="982"/>
                <a:ext cx="0" cy="99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43" name="Line 22"/>
              <p:cNvSpPr>
                <a:spLocks noChangeShapeType="1"/>
              </p:cNvSpPr>
              <p:nvPr/>
            </p:nvSpPr>
            <p:spPr bwMode="auto">
              <a:xfrm>
                <a:off x="1475" y="1785"/>
                <a:ext cx="85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44" name="Line 23"/>
              <p:cNvSpPr>
                <a:spLocks noChangeShapeType="1"/>
              </p:cNvSpPr>
              <p:nvPr/>
            </p:nvSpPr>
            <p:spPr bwMode="auto">
              <a:xfrm>
                <a:off x="1475" y="1572"/>
                <a:ext cx="85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45" name="Line 24"/>
              <p:cNvSpPr>
                <a:spLocks noChangeShapeType="1"/>
              </p:cNvSpPr>
              <p:nvPr/>
            </p:nvSpPr>
            <p:spPr bwMode="auto">
              <a:xfrm>
                <a:off x="1731" y="1572"/>
                <a:ext cx="0" cy="20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22" name="Rectangle 37"/>
            <p:cNvSpPr>
              <a:spLocks noChangeArrowheads="1"/>
            </p:cNvSpPr>
            <p:nvPr/>
          </p:nvSpPr>
          <p:spPr bwMode="auto">
            <a:xfrm>
              <a:off x="314325" y="1622425"/>
              <a:ext cx="1355725" cy="161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 dirty="0"/>
                <a:t>N21P</a:t>
              </a:r>
              <a:endParaRPr lang="en-US" altLang="en-US" sz="1800" dirty="0">
                <a:solidFill>
                  <a:schemeClr val="hlink"/>
                </a:solidFill>
              </a:endParaRPr>
            </a:p>
            <a:p>
              <a:pPr>
                <a:spcBef>
                  <a:spcPct val="20000"/>
                </a:spcBef>
              </a:pPr>
              <a:r>
                <a:rPr lang="en-US" altLang="en-US" sz="1800" dirty="0"/>
                <a:t>PA23/A</a:t>
              </a:r>
              <a:endParaRPr lang="en-US" altLang="en-US" sz="1800" dirty="0">
                <a:solidFill>
                  <a:schemeClr val="hlink"/>
                </a:solidFill>
              </a:endParaRPr>
            </a:p>
            <a:p>
              <a:pPr>
                <a:spcBef>
                  <a:spcPct val="10000"/>
                </a:spcBef>
              </a:pPr>
              <a:r>
                <a:rPr lang="en-US" altLang="en-US" sz="1800" dirty="0"/>
                <a:t>T140  G150</a:t>
              </a:r>
            </a:p>
            <a:p>
              <a:pPr>
                <a:spcBef>
                  <a:spcPct val="10000"/>
                </a:spcBef>
              </a:pPr>
              <a:r>
                <a:rPr lang="en-US" altLang="en-US" sz="1800" dirty="0"/>
                <a:t>        02</a:t>
              </a:r>
            </a:p>
            <a:p>
              <a:pPr>
                <a:spcBef>
                  <a:spcPct val="0"/>
                </a:spcBef>
              </a:pPr>
              <a:r>
                <a:rPr lang="en-US" altLang="en-US" sz="2000" dirty="0"/>
                <a:t>127</a:t>
              </a:r>
              <a:r>
                <a:rPr lang="en-US" altLang="en-US" sz="1800" dirty="0"/>
                <a:t>       03</a:t>
              </a:r>
            </a:p>
          </p:txBody>
        </p:sp>
        <p:sp>
          <p:nvSpPr>
            <p:cNvPr id="12323" name="Rectangle 38"/>
            <p:cNvSpPr>
              <a:spLocks noChangeArrowheads="1"/>
            </p:cNvSpPr>
            <p:nvPr/>
          </p:nvSpPr>
          <p:spPr bwMode="auto">
            <a:xfrm>
              <a:off x="633413" y="1928813"/>
              <a:ext cx="463550" cy="433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1800"/>
            </a:p>
          </p:txBody>
        </p:sp>
        <p:sp>
          <p:nvSpPr>
            <p:cNvPr id="12324" name="Rectangle 39"/>
            <p:cNvSpPr>
              <a:spLocks noChangeArrowheads="1"/>
            </p:cNvSpPr>
            <p:nvPr/>
          </p:nvSpPr>
          <p:spPr bwMode="auto">
            <a:xfrm>
              <a:off x="1747838" y="1655763"/>
              <a:ext cx="977074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800" dirty="0">
                  <a:solidFill>
                    <a:schemeClr val="tx2"/>
                  </a:solidFill>
                </a:rPr>
                <a:t>OKC</a:t>
              </a:r>
            </a:p>
            <a:p>
              <a:pPr>
                <a:spcBef>
                  <a:spcPct val="0"/>
                </a:spcBef>
              </a:pPr>
              <a:endParaRPr lang="en-US" altLang="en-US" sz="1800" dirty="0">
                <a:solidFill>
                  <a:schemeClr val="tx2"/>
                </a:solidFill>
              </a:endParaRPr>
            </a:p>
            <a:p>
              <a:pPr>
                <a:spcBef>
                  <a:spcPct val="0"/>
                </a:spcBef>
              </a:pPr>
              <a:r>
                <a:rPr lang="en-US" altLang="en-US" sz="1800" dirty="0">
                  <a:solidFill>
                    <a:schemeClr val="tx2"/>
                  </a:solidFill>
                </a:rPr>
                <a:t>0643</a:t>
              </a:r>
            </a:p>
          </p:txBody>
        </p:sp>
        <p:sp>
          <p:nvSpPr>
            <p:cNvPr id="12325" name="Rectangle 40"/>
            <p:cNvSpPr>
              <a:spLocks noChangeArrowheads="1"/>
            </p:cNvSpPr>
            <p:nvPr/>
          </p:nvSpPr>
          <p:spPr bwMode="auto">
            <a:xfrm>
              <a:off x="2741613" y="2184400"/>
              <a:ext cx="39687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800">
                  <a:solidFill>
                    <a:schemeClr val="tx2"/>
                  </a:solidFill>
                </a:rPr>
                <a:t>07</a:t>
              </a:r>
            </a:p>
          </p:txBody>
        </p:sp>
        <p:sp>
          <p:nvSpPr>
            <p:cNvPr id="12326" name="Rectangle 41"/>
            <p:cNvSpPr>
              <a:spLocks noChangeArrowheads="1"/>
            </p:cNvSpPr>
            <p:nvPr/>
          </p:nvSpPr>
          <p:spPr bwMode="auto">
            <a:xfrm>
              <a:off x="3062288" y="1897063"/>
              <a:ext cx="604456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800">
                  <a:solidFill>
                    <a:schemeClr val="tx2"/>
                  </a:solidFill>
                </a:rPr>
                <a:t>13</a:t>
              </a:r>
            </a:p>
          </p:txBody>
        </p:sp>
        <p:sp>
          <p:nvSpPr>
            <p:cNvPr id="12327" name="Rectangle 42"/>
            <p:cNvSpPr>
              <a:spLocks noChangeArrowheads="1"/>
            </p:cNvSpPr>
            <p:nvPr/>
          </p:nvSpPr>
          <p:spPr bwMode="auto">
            <a:xfrm>
              <a:off x="2438400" y="2905125"/>
              <a:ext cx="981456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800" dirty="0">
                  <a:solidFill>
                    <a:schemeClr val="tx2"/>
                  </a:solidFill>
                </a:rPr>
                <a:t>ZELNU</a:t>
              </a:r>
            </a:p>
          </p:txBody>
        </p:sp>
        <p:sp>
          <p:nvSpPr>
            <p:cNvPr id="12328" name="Rectangle 43"/>
            <p:cNvSpPr>
              <a:spLocks noChangeArrowheads="1"/>
            </p:cNvSpPr>
            <p:nvPr/>
          </p:nvSpPr>
          <p:spPr bwMode="auto">
            <a:xfrm>
              <a:off x="3905250" y="1755775"/>
              <a:ext cx="52387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800">
                  <a:solidFill>
                    <a:schemeClr val="tx2"/>
                  </a:solidFill>
                </a:rPr>
                <a:t>110</a:t>
              </a:r>
            </a:p>
          </p:txBody>
        </p:sp>
        <p:sp>
          <p:nvSpPr>
            <p:cNvPr id="12329" name="Rectangle 44"/>
            <p:cNvSpPr>
              <a:spLocks noChangeArrowheads="1"/>
            </p:cNvSpPr>
            <p:nvPr/>
          </p:nvSpPr>
          <p:spPr bwMode="auto">
            <a:xfrm>
              <a:off x="5014913" y="1689100"/>
              <a:ext cx="791527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800" dirty="0">
                  <a:solidFill>
                    <a:schemeClr val="tx2"/>
                  </a:solidFill>
                </a:rPr>
                <a:t>MMB</a:t>
              </a:r>
            </a:p>
          </p:txBody>
        </p:sp>
        <p:sp>
          <p:nvSpPr>
            <p:cNvPr id="12330" name="Rectangle 45"/>
            <p:cNvSpPr>
              <a:spLocks noChangeArrowheads="1"/>
            </p:cNvSpPr>
            <p:nvPr/>
          </p:nvSpPr>
          <p:spPr bwMode="auto">
            <a:xfrm>
              <a:off x="5730875" y="1711325"/>
              <a:ext cx="246697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800" dirty="0">
                  <a:solidFill>
                    <a:schemeClr val="tx2"/>
                  </a:solidFill>
                </a:rPr>
                <a:t>KOKC OKC V17 MMB KGAG/0828</a:t>
              </a:r>
            </a:p>
          </p:txBody>
        </p:sp>
        <p:sp>
          <p:nvSpPr>
            <p:cNvPr id="12331" name="Rectangle 46"/>
            <p:cNvSpPr>
              <a:spLocks noChangeArrowheads="1"/>
            </p:cNvSpPr>
            <p:nvPr/>
          </p:nvSpPr>
          <p:spPr bwMode="auto">
            <a:xfrm>
              <a:off x="8350250" y="1687513"/>
              <a:ext cx="7937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800">
                  <a:solidFill>
                    <a:schemeClr val="tx2"/>
                  </a:solidFill>
                </a:rPr>
                <a:t>3123</a:t>
              </a:r>
            </a:p>
          </p:txBody>
        </p:sp>
        <p:sp>
          <p:nvSpPr>
            <p:cNvPr id="12332" name="Rectangle 47"/>
            <p:cNvSpPr>
              <a:spLocks noChangeArrowheads="1"/>
            </p:cNvSpPr>
            <p:nvPr/>
          </p:nvSpPr>
          <p:spPr bwMode="auto">
            <a:xfrm>
              <a:off x="8340725" y="2874963"/>
              <a:ext cx="80327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1800">
                  <a:solidFill>
                    <a:schemeClr val="tx2"/>
                  </a:solidFill>
                </a:rPr>
                <a:t>ZME</a:t>
              </a:r>
            </a:p>
          </p:txBody>
        </p:sp>
        <p:sp>
          <p:nvSpPr>
            <p:cNvPr id="12333" name="Rectangle 48"/>
            <p:cNvSpPr>
              <a:spLocks noChangeArrowheads="1"/>
            </p:cNvSpPr>
            <p:nvPr/>
          </p:nvSpPr>
          <p:spPr bwMode="auto">
            <a:xfrm>
              <a:off x="4392613" y="2619375"/>
              <a:ext cx="54927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>
                  <a:solidFill>
                    <a:srgbClr val="FF3300"/>
                  </a:solidFill>
                </a:rPr>
                <a:t>90</a:t>
              </a:r>
            </a:p>
          </p:txBody>
        </p:sp>
        <p:sp>
          <p:nvSpPr>
            <p:cNvPr id="12335" name="Freeform 53"/>
            <p:cNvSpPr>
              <a:spLocks/>
            </p:cNvSpPr>
            <p:nvPr/>
          </p:nvSpPr>
          <p:spPr bwMode="auto">
            <a:xfrm>
              <a:off x="4394200" y="1763713"/>
              <a:ext cx="203200" cy="225425"/>
            </a:xfrm>
            <a:custGeom>
              <a:avLst/>
              <a:gdLst>
                <a:gd name="T0" fmla="*/ 0 w 128"/>
                <a:gd name="T1" fmla="*/ 2147483647 h 142"/>
                <a:gd name="T2" fmla="*/ 2147483647 w 128"/>
                <a:gd name="T3" fmla="*/ 2147483647 h 142"/>
                <a:gd name="T4" fmla="*/ 2147483647 w 128"/>
                <a:gd name="T5" fmla="*/ 0 h 142"/>
                <a:gd name="T6" fmla="*/ 0 60000 65536"/>
                <a:gd name="T7" fmla="*/ 0 60000 65536"/>
                <a:gd name="T8" fmla="*/ 0 60000 65536"/>
                <a:gd name="T9" fmla="*/ 0 w 128"/>
                <a:gd name="T10" fmla="*/ 0 h 142"/>
                <a:gd name="T11" fmla="*/ 128 w 128"/>
                <a:gd name="T12" fmla="*/ 142 h 1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8" h="142">
                  <a:moveTo>
                    <a:pt x="0" y="60"/>
                  </a:moveTo>
                  <a:lnTo>
                    <a:pt x="41" y="141"/>
                  </a:lnTo>
                  <a:lnTo>
                    <a:pt x="127" y="0"/>
                  </a:lnTo>
                </a:path>
              </a:pathLst>
            </a:custGeom>
            <a:noFill/>
            <a:ln w="12700" cap="rnd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2" name="Group 55"/>
          <p:cNvGrpSpPr>
            <a:grpSpLocks/>
          </p:cNvGrpSpPr>
          <p:nvPr/>
        </p:nvGrpSpPr>
        <p:grpSpPr bwMode="auto">
          <a:xfrm>
            <a:off x="187703" y="3708400"/>
            <a:ext cx="8840787" cy="1639888"/>
            <a:chOff x="303213" y="3351213"/>
            <a:chExt cx="8840787" cy="1639887"/>
          </a:xfrm>
        </p:grpSpPr>
        <p:grpSp>
          <p:nvGrpSpPr>
            <p:cNvPr id="12296" name="Group 3"/>
            <p:cNvGrpSpPr>
              <a:grpSpLocks/>
            </p:cNvGrpSpPr>
            <p:nvPr/>
          </p:nvGrpSpPr>
          <p:grpSpPr bwMode="auto">
            <a:xfrm>
              <a:off x="303213" y="3351213"/>
              <a:ext cx="8763000" cy="1603375"/>
              <a:chOff x="127" y="2073"/>
              <a:chExt cx="5520" cy="1010"/>
            </a:xfrm>
          </p:grpSpPr>
          <p:sp>
            <p:nvSpPr>
              <p:cNvPr id="12311" name="Freeform 4"/>
              <p:cNvSpPr>
                <a:spLocks/>
              </p:cNvSpPr>
              <p:nvPr/>
            </p:nvSpPr>
            <p:spPr bwMode="auto">
              <a:xfrm>
                <a:off x="127" y="2073"/>
                <a:ext cx="5520" cy="1010"/>
              </a:xfrm>
              <a:custGeom>
                <a:avLst/>
                <a:gdLst>
                  <a:gd name="T0" fmla="*/ 0 w 5520"/>
                  <a:gd name="T1" fmla="*/ 1009 h 1010"/>
                  <a:gd name="T2" fmla="*/ 0 w 5520"/>
                  <a:gd name="T3" fmla="*/ 0 h 1010"/>
                  <a:gd name="T4" fmla="*/ 5519 w 5520"/>
                  <a:gd name="T5" fmla="*/ 0 h 1010"/>
                  <a:gd name="T6" fmla="*/ 5519 w 5520"/>
                  <a:gd name="T7" fmla="*/ 1009 h 1010"/>
                  <a:gd name="T8" fmla="*/ 0 w 5520"/>
                  <a:gd name="T9" fmla="*/ 1009 h 10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20"/>
                  <a:gd name="T16" fmla="*/ 0 h 1010"/>
                  <a:gd name="T17" fmla="*/ 5520 w 5520"/>
                  <a:gd name="T18" fmla="*/ 1010 h 10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20" h="1010">
                    <a:moveTo>
                      <a:pt x="0" y="1009"/>
                    </a:moveTo>
                    <a:lnTo>
                      <a:pt x="0" y="0"/>
                    </a:lnTo>
                    <a:lnTo>
                      <a:pt x="5519" y="0"/>
                    </a:lnTo>
                    <a:lnTo>
                      <a:pt x="5519" y="1009"/>
                    </a:lnTo>
                    <a:lnTo>
                      <a:pt x="0" y="1009"/>
                    </a:lnTo>
                  </a:path>
                </a:pathLst>
              </a:custGeom>
              <a:solidFill>
                <a:srgbClr val="FFFFCC"/>
              </a:solidFill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2" name="Line 5"/>
              <p:cNvSpPr>
                <a:spLocks noChangeShapeType="1"/>
              </p:cNvSpPr>
              <p:nvPr/>
            </p:nvSpPr>
            <p:spPr bwMode="auto">
              <a:xfrm>
                <a:off x="994" y="2074"/>
                <a:ext cx="0" cy="98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3" name="Line 6"/>
              <p:cNvSpPr>
                <a:spLocks noChangeShapeType="1"/>
              </p:cNvSpPr>
              <p:nvPr/>
            </p:nvSpPr>
            <p:spPr bwMode="auto">
              <a:xfrm>
                <a:off x="1466" y="2074"/>
                <a:ext cx="0" cy="99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4" name="Line 7"/>
              <p:cNvSpPr>
                <a:spLocks noChangeShapeType="1"/>
              </p:cNvSpPr>
              <p:nvPr/>
            </p:nvSpPr>
            <p:spPr bwMode="auto">
              <a:xfrm>
                <a:off x="2342" y="2074"/>
                <a:ext cx="0" cy="99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5" name="Line 8"/>
              <p:cNvSpPr>
                <a:spLocks noChangeShapeType="1"/>
              </p:cNvSpPr>
              <p:nvPr/>
            </p:nvSpPr>
            <p:spPr bwMode="auto">
              <a:xfrm>
                <a:off x="3063" y="2074"/>
                <a:ext cx="0" cy="99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6" name="Line 9"/>
              <p:cNvSpPr>
                <a:spLocks noChangeShapeType="1"/>
              </p:cNvSpPr>
              <p:nvPr/>
            </p:nvSpPr>
            <p:spPr bwMode="auto">
              <a:xfrm>
                <a:off x="3502" y="2074"/>
                <a:ext cx="0" cy="99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7" name="Line 10"/>
              <p:cNvSpPr>
                <a:spLocks noChangeShapeType="1"/>
              </p:cNvSpPr>
              <p:nvPr/>
            </p:nvSpPr>
            <p:spPr bwMode="auto">
              <a:xfrm>
                <a:off x="5078" y="2074"/>
                <a:ext cx="0" cy="99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8" name="Line 11"/>
              <p:cNvSpPr>
                <a:spLocks noChangeShapeType="1"/>
              </p:cNvSpPr>
              <p:nvPr/>
            </p:nvSpPr>
            <p:spPr bwMode="auto">
              <a:xfrm>
                <a:off x="1472" y="2877"/>
                <a:ext cx="85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9" name="Line 12"/>
              <p:cNvSpPr>
                <a:spLocks noChangeShapeType="1"/>
              </p:cNvSpPr>
              <p:nvPr/>
            </p:nvSpPr>
            <p:spPr bwMode="auto">
              <a:xfrm>
                <a:off x="1472" y="2664"/>
                <a:ext cx="85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0" name="Line 13"/>
              <p:cNvSpPr>
                <a:spLocks noChangeShapeType="1"/>
              </p:cNvSpPr>
              <p:nvPr/>
            </p:nvSpPr>
            <p:spPr bwMode="auto">
              <a:xfrm>
                <a:off x="1728" y="2664"/>
                <a:ext cx="0" cy="20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297" name="Rectangle 26"/>
            <p:cNvSpPr>
              <a:spLocks noChangeArrowheads="1"/>
            </p:cNvSpPr>
            <p:nvPr/>
          </p:nvSpPr>
          <p:spPr bwMode="auto">
            <a:xfrm>
              <a:off x="336550" y="3357563"/>
              <a:ext cx="1344613" cy="156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 dirty="0"/>
                <a:t>N50M</a:t>
              </a:r>
              <a:endParaRPr lang="en-US" altLang="en-US" sz="1800" dirty="0">
                <a:solidFill>
                  <a:schemeClr val="hlink"/>
                </a:solidFill>
              </a:endParaRPr>
            </a:p>
            <a:p>
              <a:pPr>
                <a:spcBef>
                  <a:spcPct val="20000"/>
                </a:spcBef>
              </a:pPr>
              <a:r>
                <a:rPr lang="en-US" altLang="en-US" sz="1800" dirty="0"/>
                <a:t>BE65/A</a:t>
              </a:r>
            </a:p>
            <a:p>
              <a:pPr>
                <a:spcBef>
                  <a:spcPct val="10000"/>
                </a:spcBef>
              </a:pPr>
              <a:r>
                <a:rPr lang="en-US" altLang="en-US" sz="1800" dirty="0"/>
                <a:t>T160  G170</a:t>
              </a:r>
            </a:p>
            <a:p>
              <a:pPr>
                <a:spcBef>
                  <a:spcPct val="10000"/>
                </a:spcBef>
              </a:pPr>
              <a:r>
                <a:rPr lang="en-US" altLang="en-US" sz="1800" dirty="0"/>
                <a:t>       02</a:t>
              </a:r>
            </a:p>
            <a:p>
              <a:pPr>
                <a:spcBef>
                  <a:spcPct val="0"/>
                </a:spcBef>
              </a:pPr>
              <a:r>
                <a:rPr lang="en-US" altLang="en-US" sz="2000" dirty="0"/>
                <a:t>213</a:t>
              </a:r>
              <a:r>
                <a:rPr lang="en-US" altLang="en-US" sz="1800" dirty="0"/>
                <a:t>       03</a:t>
              </a:r>
            </a:p>
          </p:txBody>
        </p:sp>
        <p:sp>
          <p:nvSpPr>
            <p:cNvPr id="12298" name="Rectangle 27"/>
            <p:cNvSpPr>
              <a:spLocks noChangeArrowheads="1"/>
            </p:cNvSpPr>
            <p:nvPr/>
          </p:nvSpPr>
          <p:spPr bwMode="auto">
            <a:xfrm>
              <a:off x="620713" y="3676650"/>
              <a:ext cx="501650" cy="433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1800"/>
            </a:p>
          </p:txBody>
        </p:sp>
        <p:sp>
          <p:nvSpPr>
            <p:cNvPr id="12299" name="Rectangle 28"/>
            <p:cNvSpPr>
              <a:spLocks noChangeArrowheads="1"/>
            </p:cNvSpPr>
            <p:nvPr/>
          </p:nvSpPr>
          <p:spPr bwMode="auto">
            <a:xfrm>
              <a:off x="1758950" y="3394075"/>
              <a:ext cx="865378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800" dirty="0">
                  <a:solidFill>
                    <a:schemeClr val="tx2"/>
                  </a:solidFill>
                </a:rPr>
                <a:t>OKC</a:t>
              </a:r>
            </a:p>
            <a:p>
              <a:pPr>
                <a:spcBef>
                  <a:spcPct val="0"/>
                </a:spcBef>
              </a:pPr>
              <a:endParaRPr lang="en-US" altLang="en-US" sz="1800" dirty="0">
                <a:solidFill>
                  <a:schemeClr val="tx2"/>
                </a:solidFill>
              </a:endParaRPr>
            </a:p>
            <a:p>
              <a:pPr>
                <a:spcBef>
                  <a:spcPct val="0"/>
                </a:spcBef>
              </a:pPr>
              <a:r>
                <a:rPr lang="en-US" altLang="en-US" sz="1800" dirty="0">
                  <a:solidFill>
                    <a:schemeClr val="tx2"/>
                  </a:solidFill>
                </a:rPr>
                <a:t>0645 </a:t>
              </a:r>
            </a:p>
          </p:txBody>
        </p:sp>
        <p:sp>
          <p:nvSpPr>
            <p:cNvPr id="12300" name="Rectangle 29"/>
            <p:cNvSpPr>
              <a:spLocks noChangeArrowheads="1"/>
            </p:cNvSpPr>
            <p:nvPr/>
          </p:nvSpPr>
          <p:spPr bwMode="auto">
            <a:xfrm>
              <a:off x="2681288" y="3862388"/>
              <a:ext cx="39687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800">
                  <a:solidFill>
                    <a:schemeClr val="tx2"/>
                  </a:solidFill>
                </a:rPr>
                <a:t>07</a:t>
              </a:r>
            </a:p>
          </p:txBody>
        </p:sp>
        <p:sp>
          <p:nvSpPr>
            <p:cNvPr id="12301" name="Rectangle 30"/>
            <p:cNvSpPr>
              <a:spLocks noChangeArrowheads="1"/>
            </p:cNvSpPr>
            <p:nvPr/>
          </p:nvSpPr>
          <p:spPr bwMode="auto">
            <a:xfrm>
              <a:off x="3028950" y="3630613"/>
              <a:ext cx="802386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800">
                  <a:solidFill>
                    <a:schemeClr val="tx2"/>
                  </a:solidFill>
                </a:rPr>
                <a:t>12</a:t>
              </a:r>
            </a:p>
          </p:txBody>
        </p:sp>
        <p:sp>
          <p:nvSpPr>
            <p:cNvPr id="12302" name="Rectangle 31"/>
            <p:cNvSpPr>
              <a:spLocks noChangeArrowheads="1"/>
            </p:cNvSpPr>
            <p:nvPr/>
          </p:nvSpPr>
          <p:spPr bwMode="auto">
            <a:xfrm>
              <a:off x="2451100" y="4624388"/>
              <a:ext cx="895604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800" dirty="0">
                  <a:solidFill>
                    <a:schemeClr val="tx2"/>
                  </a:solidFill>
                </a:rPr>
                <a:t>ZELNU</a:t>
              </a:r>
            </a:p>
          </p:txBody>
        </p:sp>
        <p:sp>
          <p:nvSpPr>
            <p:cNvPr id="12303" name="Rectangle 32"/>
            <p:cNvSpPr>
              <a:spLocks noChangeArrowheads="1"/>
            </p:cNvSpPr>
            <p:nvPr/>
          </p:nvSpPr>
          <p:spPr bwMode="auto">
            <a:xfrm>
              <a:off x="3905250" y="3517900"/>
              <a:ext cx="39687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800">
                  <a:solidFill>
                    <a:schemeClr val="tx2"/>
                  </a:solidFill>
                </a:rPr>
                <a:t>90</a:t>
              </a:r>
            </a:p>
          </p:txBody>
        </p:sp>
        <p:sp>
          <p:nvSpPr>
            <p:cNvPr id="12304" name="Rectangle 33"/>
            <p:cNvSpPr>
              <a:spLocks noChangeArrowheads="1"/>
            </p:cNvSpPr>
            <p:nvPr/>
          </p:nvSpPr>
          <p:spPr bwMode="auto">
            <a:xfrm>
              <a:off x="5037138" y="3406775"/>
              <a:ext cx="83331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800" dirty="0">
                  <a:solidFill>
                    <a:schemeClr val="tx2"/>
                  </a:solidFill>
                </a:rPr>
                <a:t>MMB</a:t>
              </a:r>
            </a:p>
          </p:txBody>
        </p:sp>
        <p:sp>
          <p:nvSpPr>
            <p:cNvPr id="12305" name="Rectangle 34"/>
            <p:cNvSpPr>
              <a:spLocks noChangeArrowheads="1"/>
            </p:cNvSpPr>
            <p:nvPr/>
          </p:nvSpPr>
          <p:spPr bwMode="auto">
            <a:xfrm>
              <a:off x="5729288" y="3395663"/>
              <a:ext cx="240347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800" dirty="0">
                  <a:solidFill>
                    <a:schemeClr val="tx2"/>
                  </a:solidFill>
                </a:rPr>
                <a:t>KPWA OKC V17 MMB V507 LBL KHUG/0810 </a:t>
              </a:r>
            </a:p>
          </p:txBody>
        </p:sp>
        <p:sp>
          <p:nvSpPr>
            <p:cNvPr id="12306" name="Rectangle 35"/>
            <p:cNvSpPr>
              <a:spLocks noChangeArrowheads="1"/>
            </p:cNvSpPr>
            <p:nvPr/>
          </p:nvSpPr>
          <p:spPr bwMode="auto">
            <a:xfrm>
              <a:off x="8308975" y="3389313"/>
              <a:ext cx="83502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800">
                  <a:solidFill>
                    <a:schemeClr val="tx2"/>
                  </a:solidFill>
                </a:rPr>
                <a:t>2215</a:t>
              </a:r>
            </a:p>
          </p:txBody>
        </p:sp>
        <p:sp>
          <p:nvSpPr>
            <p:cNvPr id="12307" name="Rectangle 36"/>
            <p:cNvSpPr>
              <a:spLocks noChangeArrowheads="1"/>
            </p:cNvSpPr>
            <p:nvPr/>
          </p:nvSpPr>
          <p:spPr bwMode="auto">
            <a:xfrm>
              <a:off x="8334375" y="4622800"/>
              <a:ext cx="8096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1800">
                  <a:solidFill>
                    <a:schemeClr val="tx2"/>
                  </a:solidFill>
                </a:rPr>
                <a:t>ZME</a:t>
              </a:r>
            </a:p>
          </p:txBody>
        </p:sp>
        <p:sp>
          <p:nvSpPr>
            <p:cNvPr id="12308" name="Rectangle 49"/>
            <p:cNvSpPr>
              <a:spLocks noChangeArrowheads="1"/>
            </p:cNvSpPr>
            <p:nvPr/>
          </p:nvSpPr>
          <p:spPr bwMode="auto">
            <a:xfrm>
              <a:off x="4359275" y="4422775"/>
              <a:ext cx="522288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>
                  <a:solidFill>
                    <a:srgbClr val="FF3300"/>
                  </a:solidFill>
                </a:rPr>
                <a:t>70</a:t>
              </a:r>
            </a:p>
          </p:txBody>
        </p:sp>
        <p:sp>
          <p:nvSpPr>
            <p:cNvPr id="12310" name="Freeform 54"/>
            <p:cNvSpPr>
              <a:spLocks/>
            </p:cNvSpPr>
            <p:nvPr/>
          </p:nvSpPr>
          <p:spPr bwMode="auto">
            <a:xfrm>
              <a:off x="4287838" y="3551238"/>
              <a:ext cx="203200" cy="225425"/>
            </a:xfrm>
            <a:custGeom>
              <a:avLst/>
              <a:gdLst>
                <a:gd name="T0" fmla="*/ 0 w 128"/>
                <a:gd name="T1" fmla="*/ 2147483647 h 142"/>
                <a:gd name="T2" fmla="*/ 2147483647 w 128"/>
                <a:gd name="T3" fmla="*/ 2147483647 h 142"/>
                <a:gd name="T4" fmla="*/ 2147483647 w 128"/>
                <a:gd name="T5" fmla="*/ 0 h 142"/>
                <a:gd name="T6" fmla="*/ 0 60000 65536"/>
                <a:gd name="T7" fmla="*/ 0 60000 65536"/>
                <a:gd name="T8" fmla="*/ 0 60000 65536"/>
                <a:gd name="T9" fmla="*/ 0 w 128"/>
                <a:gd name="T10" fmla="*/ 0 h 142"/>
                <a:gd name="T11" fmla="*/ 128 w 128"/>
                <a:gd name="T12" fmla="*/ 142 h 1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8" h="142">
                  <a:moveTo>
                    <a:pt x="0" y="60"/>
                  </a:moveTo>
                  <a:lnTo>
                    <a:pt x="41" y="141"/>
                  </a:lnTo>
                  <a:lnTo>
                    <a:pt x="127" y="0"/>
                  </a:lnTo>
                </a:path>
              </a:pathLst>
            </a:custGeom>
            <a:noFill/>
            <a:ln w="12700" cap="rnd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94" name="Rectangle 56"/>
          <p:cNvSpPr>
            <a:spLocks noChangeArrowheads="1"/>
          </p:cNvSpPr>
          <p:nvPr/>
        </p:nvSpPr>
        <p:spPr bwMode="auto">
          <a:xfrm>
            <a:off x="429768" y="985838"/>
            <a:ext cx="8747125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en-US" altLang="en-US" sz="2600" b="1" dirty="0"/>
              <a:t>What procedure and phraseology would be used to clear N50M and N21P to their requested altitudes?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613" y="6256019"/>
            <a:ext cx="394232" cy="365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7340" y="1924078"/>
            <a:ext cx="6401512" cy="1188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7443" y="3177638"/>
            <a:ext cx="6381307" cy="11887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9768" y="4396203"/>
            <a:ext cx="8981341" cy="207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ANSWER:</a:t>
            </a:r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1800" dirty="0" smtClean="0"/>
              <a:t>“Q</a:t>
            </a:r>
            <a:r>
              <a:rPr lang="en-US" sz="1800" dirty="0">
                <a:latin typeface="Arial" charset="0"/>
              </a:rPr>
              <a:t>UEEN AIR FIVE ZERO MIKE, DESCEND AND MAINTAIN SEVEN THOUSAND.  REPORT LEAVING NINER THOUSAND.”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defRPr/>
            </a:pPr>
            <a:endParaRPr lang="en-US" sz="800" dirty="0">
              <a:latin typeface="Arial" charset="0"/>
            </a:endParaRP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1800" dirty="0">
                <a:latin typeface="Arial" charset="0"/>
              </a:rPr>
              <a:t>When N50M reports leaving </a:t>
            </a:r>
            <a:r>
              <a:rPr lang="en-US" sz="1800" dirty="0" err="1">
                <a:latin typeface="Arial" charset="0"/>
              </a:rPr>
              <a:t>niner</a:t>
            </a:r>
            <a:r>
              <a:rPr lang="en-US" sz="1800" dirty="0">
                <a:latin typeface="Arial" charset="0"/>
              </a:rPr>
              <a:t> thousand…</a:t>
            </a:r>
          </a:p>
          <a:p>
            <a:pPr marL="285750" indent="-285750">
              <a:lnSpc>
                <a:spcPct val="80000"/>
              </a:lnSpc>
              <a:spcBef>
                <a:spcPct val="30000"/>
              </a:spcBef>
              <a:defRPr/>
            </a:pPr>
            <a:endParaRPr lang="en-US" sz="800" dirty="0">
              <a:latin typeface="Arial" charset="0"/>
            </a:endParaRP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1800" dirty="0">
                <a:latin typeface="Arial" charset="0"/>
              </a:rPr>
              <a:t>“APACHE TWO ONE PAPA, DESCEND AND MAINTAIN NINER THOUSAND.”</a:t>
            </a:r>
          </a:p>
          <a:p>
            <a:pPr marL="285750" indent="-285750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6927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Knowledge Check</a:t>
            </a:r>
          </a:p>
        </p:txBody>
      </p:sp>
      <p:grpSp>
        <p:nvGrpSpPr>
          <p:cNvPr id="13315" name="Group 54"/>
          <p:cNvGrpSpPr>
            <a:grpSpLocks/>
          </p:cNvGrpSpPr>
          <p:nvPr/>
        </p:nvGrpSpPr>
        <p:grpSpPr bwMode="auto">
          <a:xfrm>
            <a:off x="206375" y="1846098"/>
            <a:ext cx="8818563" cy="1654175"/>
            <a:chOff x="206375" y="1557338"/>
            <a:chExt cx="8818753" cy="1654175"/>
          </a:xfrm>
        </p:grpSpPr>
        <p:grpSp>
          <p:nvGrpSpPr>
            <p:cNvPr id="13345" name="Group 16"/>
            <p:cNvGrpSpPr>
              <a:grpSpLocks/>
            </p:cNvGrpSpPr>
            <p:nvPr/>
          </p:nvGrpSpPr>
          <p:grpSpPr bwMode="auto">
            <a:xfrm>
              <a:off x="206375" y="1557338"/>
              <a:ext cx="8763000" cy="1603375"/>
              <a:chOff x="130" y="981"/>
              <a:chExt cx="5520" cy="1010"/>
            </a:xfrm>
          </p:grpSpPr>
          <p:sp>
            <p:nvSpPr>
              <p:cNvPr id="13360" name="Freeform 17"/>
              <p:cNvSpPr>
                <a:spLocks/>
              </p:cNvSpPr>
              <p:nvPr/>
            </p:nvSpPr>
            <p:spPr bwMode="auto">
              <a:xfrm>
                <a:off x="130" y="981"/>
                <a:ext cx="5520" cy="1010"/>
              </a:xfrm>
              <a:custGeom>
                <a:avLst/>
                <a:gdLst>
                  <a:gd name="T0" fmla="*/ 0 w 5520"/>
                  <a:gd name="T1" fmla="*/ 1009 h 1010"/>
                  <a:gd name="T2" fmla="*/ 0 w 5520"/>
                  <a:gd name="T3" fmla="*/ 0 h 1010"/>
                  <a:gd name="T4" fmla="*/ 5519 w 5520"/>
                  <a:gd name="T5" fmla="*/ 0 h 1010"/>
                  <a:gd name="T6" fmla="*/ 5519 w 5520"/>
                  <a:gd name="T7" fmla="*/ 1009 h 1010"/>
                  <a:gd name="T8" fmla="*/ 0 w 5520"/>
                  <a:gd name="T9" fmla="*/ 1009 h 10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20"/>
                  <a:gd name="T16" fmla="*/ 0 h 1010"/>
                  <a:gd name="T17" fmla="*/ 5520 w 5520"/>
                  <a:gd name="T18" fmla="*/ 1010 h 10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20" h="1010">
                    <a:moveTo>
                      <a:pt x="0" y="1009"/>
                    </a:moveTo>
                    <a:lnTo>
                      <a:pt x="0" y="0"/>
                    </a:lnTo>
                    <a:lnTo>
                      <a:pt x="5519" y="0"/>
                    </a:lnTo>
                    <a:lnTo>
                      <a:pt x="5519" y="1009"/>
                    </a:lnTo>
                    <a:lnTo>
                      <a:pt x="0" y="1009"/>
                    </a:lnTo>
                  </a:path>
                </a:pathLst>
              </a:custGeom>
              <a:solidFill>
                <a:srgbClr val="FFFFCC"/>
              </a:solidFill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1" name="Line 18"/>
              <p:cNvSpPr>
                <a:spLocks noChangeShapeType="1"/>
              </p:cNvSpPr>
              <p:nvPr/>
            </p:nvSpPr>
            <p:spPr bwMode="auto">
              <a:xfrm>
                <a:off x="997" y="982"/>
                <a:ext cx="0" cy="98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2" name="Line 19"/>
              <p:cNvSpPr>
                <a:spLocks noChangeShapeType="1"/>
              </p:cNvSpPr>
              <p:nvPr/>
            </p:nvSpPr>
            <p:spPr bwMode="auto">
              <a:xfrm>
                <a:off x="1469" y="982"/>
                <a:ext cx="0" cy="99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3" name="Line 20"/>
              <p:cNvSpPr>
                <a:spLocks noChangeShapeType="1"/>
              </p:cNvSpPr>
              <p:nvPr/>
            </p:nvSpPr>
            <p:spPr bwMode="auto">
              <a:xfrm>
                <a:off x="2345" y="982"/>
                <a:ext cx="0" cy="99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4" name="Line 21"/>
              <p:cNvSpPr>
                <a:spLocks noChangeShapeType="1"/>
              </p:cNvSpPr>
              <p:nvPr/>
            </p:nvSpPr>
            <p:spPr bwMode="auto">
              <a:xfrm>
                <a:off x="3066" y="982"/>
                <a:ext cx="0" cy="99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5" name="Line 22"/>
              <p:cNvSpPr>
                <a:spLocks noChangeShapeType="1"/>
              </p:cNvSpPr>
              <p:nvPr/>
            </p:nvSpPr>
            <p:spPr bwMode="auto">
              <a:xfrm>
                <a:off x="3505" y="982"/>
                <a:ext cx="0" cy="99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6" name="Line 23"/>
              <p:cNvSpPr>
                <a:spLocks noChangeShapeType="1"/>
              </p:cNvSpPr>
              <p:nvPr/>
            </p:nvSpPr>
            <p:spPr bwMode="auto">
              <a:xfrm>
                <a:off x="5081" y="982"/>
                <a:ext cx="0" cy="99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7" name="Line 24"/>
              <p:cNvSpPr>
                <a:spLocks noChangeShapeType="1"/>
              </p:cNvSpPr>
              <p:nvPr/>
            </p:nvSpPr>
            <p:spPr bwMode="auto">
              <a:xfrm>
                <a:off x="1475" y="1785"/>
                <a:ext cx="85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8" name="Line 25"/>
              <p:cNvSpPr>
                <a:spLocks noChangeShapeType="1"/>
              </p:cNvSpPr>
              <p:nvPr/>
            </p:nvSpPr>
            <p:spPr bwMode="auto">
              <a:xfrm>
                <a:off x="1475" y="1572"/>
                <a:ext cx="85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9" name="Line 26"/>
              <p:cNvSpPr>
                <a:spLocks noChangeShapeType="1"/>
              </p:cNvSpPr>
              <p:nvPr/>
            </p:nvSpPr>
            <p:spPr bwMode="auto">
              <a:xfrm>
                <a:off x="1731" y="1572"/>
                <a:ext cx="0" cy="20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46" name="Rectangle 38"/>
            <p:cNvSpPr>
              <a:spLocks noChangeArrowheads="1"/>
            </p:cNvSpPr>
            <p:nvPr/>
          </p:nvSpPr>
          <p:spPr bwMode="auto">
            <a:xfrm>
              <a:off x="212725" y="1562100"/>
              <a:ext cx="1355725" cy="161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 dirty="0"/>
                <a:t>N21P</a:t>
              </a:r>
              <a:endParaRPr lang="en-US" altLang="en-US" sz="1800" dirty="0">
                <a:solidFill>
                  <a:schemeClr val="hlink"/>
                </a:solidFill>
              </a:endParaRPr>
            </a:p>
            <a:p>
              <a:pPr>
                <a:spcBef>
                  <a:spcPct val="20000"/>
                </a:spcBef>
              </a:pPr>
              <a:r>
                <a:rPr lang="en-US" altLang="en-US" sz="1800" dirty="0"/>
                <a:t>PA23/A</a:t>
              </a:r>
              <a:endParaRPr lang="en-US" altLang="en-US" sz="1800" dirty="0">
                <a:solidFill>
                  <a:schemeClr val="hlink"/>
                </a:solidFill>
              </a:endParaRPr>
            </a:p>
            <a:p>
              <a:pPr>
                <a:spcBef>
                  <a:spcPct val="10000"/>
                </a:spcBef>
              </a:pPr>
              <a:r>
                <a:rPr lang="en-US" altLang="en-US" sz="1800" dirty="0"/>
                <a:t>T140  G150</a:t>
              </a:r>
            </a:p>
            <a:p>
              <a:pPr>
                <a:spcBef>
                  <a:spcPct val="10000"/>
                </a:spcBef>
              </a:pPr>
              <a:r>
                <a:rPr lang="en-US" altLang="en-US" sz="1800" dirty="0"/>
                <a:t>        02</a:t>
              </a:r>
            </a:p>
            <a:p>
              <a:pPr>
                <a:spcBef>
                  <a:spcPct val="0"/>
                </a:spcBef>
              </a:pPr>
              <a:r>
                <a:rPr lang="en-US" altLang="en-US" sz="2000" dirty="0"/>
                <a:t>127</a:t>
              </a:r>
              <a:r>
                <a:rPr lang="en-US" altLang="en-US" sz="1800" dirty="0"/>
                <a:t>       03</a:t>
              </a:r>
            </a:p>
          </p:txBody>
        </p:sp>
        <p:sp>
          <p:nvSpPr>
            <p:cNvPr id="13347" name="Rectangle 39"/>
            <p:cNvSpPr>
              <a:spLocks noChangeArrowheads="1"/>
            </p:cNvSpPr>
            <p:nvPr/>
          </p:nvSpPr>
          <p:spPr bwMode="auto">
            <a:xfrm>
              <a:off x="531813" y="1868488"/>
              <a:ext cx="463550" cy="433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1800"/>
            </a:p>
          </p:txBody>
        </p:sp>
        <p:sp>
          <p:nvSpPr>
            <p:cNvPr id="13348" name="Rectangle 40"/>
            <p:cNvSpPr>
              <a:spLocks noChangeArrowheads="1"/>
            </p:cNvSpPr>
            <p:nvPr/>
          </p:nvSpPr>
          <p:spPr bwMode="auto">
            <a:xfrm>
              <a:off x="1646238" y="1595438"/>
              <a:ext cx="831786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800" dirty="0">
                  <a:solidFill>
                    <a:schemeClr val="tx2"/>
                  </a:solidFill>
                </a:rPr>
                <a:t>OKC</a:t>
              </a:r>
            </a:p>
            <a:p>
              <a:pPr>
                <a:spcBef>
                  <a:spcPct val="0"/>
                </a:spcBef>
              </a:pPr>
              <a:endParaRPr lang="en-US" altLang="en-US" sz="1800" dirty="0">
                <a:solidFill>
                  <a:schemeClr val="tx2"/>
                </a:solidFill>
              </a:endParaRPr>
            </a:p>
            <a:p>
              <a:pPr>
                <a:spcBef>
                  <a:spcPct val="0"/>
                </a:spcBef>
              </a:pPr>
              <a:r>
                <a:rPr lang="en-US" altLang="en-US" sz="1800" dirty="0">
                  <a:solidFill>
                    <a:schemeClr val="tx2"/>
                  </a:solidFill>
                </a:rPr>
                <a:t>0643</a:t>
              </a:r>
            </a:p>
          </p:txBody>
        </p:sp>
        <p:sp>
          <p:nvSpPr>
            <p:cNvPr id="13349" name="Rectangle 41"/>
            <p:cNvSpPr>
              <a:spLocks noChangeArrowheads="1"/>
            </p:cNvSpPr>
            <p:nvPr/>
          </p:nvSpPr>
          <p:spPr bwMode="auto">
            <a:xfrm>
              <a:off x="2640013" y="2124075"/>
              <a:ext cx="39687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800">
                  <a:solidFill>
                    <a:schemeClr val="tx2"/>
                  </a:solidFill>
                </a:rPr>
                <a:t>07</a:t>
              </a:r>
            </a:p>
          </p:txBody>
        </p:sp>
        <p:sp>
          <p:nvSpPr>
            <p:cNvPr id="13350" name="Rectangle 42"/>
            <p:cNvSpPr>
              <a:spLocks noChangeArrowheads="1"/>
            </p:cNvSpPr>
            <p:nvPr/>
          </p:nvSpPr>
          <p:spPr bwMode="auto">
            <a:xfrm>
              <a:off x="2960688" y="1836738"/>
              <a:ext cx="57804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800">
                  <a:solidFill>
                    <a:schemeClr val="tx2"/>
                  </a:solidFill>
                </a:rPr>
                <a:t>13</a:t>
              </a:r>
            </a:p>
          </p:txBody>
        </p:sp>
        <p:sp>
          <p:nvSpPr>
            <p:cNvPr id="13351" name="Rectangle 43"/>
            <p:cNvSpPr>
              <a:spLocks noChangeArrowheads="1"/>
            </p:cNvSpPr>
            <p:nvPr/>
          </p:nvSpPr>
          <p:spPr bwMode="auto">
            <a:xfrm>
              <a:off x="2336800" y="2844800"/>
              <a:ext cx="845312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800" dirty="0">
                  <a:solidFill>
                    <a:schemeClr val="tx2"/>
                  </a:solidFill>
                </a:rPr>
                <a:t>ZELNU</a:t>
              </a:r>
            </a:p>
          </p:txBody>
        </p:sp>
        <p:sp>
          <p:nvSpPr>
            <p:cNvPr id="13352" name="Rectangle 44"/>
            <p:cNvSpPr>
              <a:spLocks noChangeArrowheads="1"/>
            </p:cNvSpPr>
            <p:nvPr/>
          </p:nvSpPr>
          <p:spPr bwMode="auto">
            <a:xfrm>
              <a:off x="3803650" y="1695450"/>
              <a:ext cx="52387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800">
                  <a:solidFill>
                    <a:schemeClr val="tx2"/>
                  </a:solidFill>
                </a:rPr>
                <a:t>110</a:t>
              </a:r>
            </a:p>
          </p:txBody>
        </p:sp>
        <p:sp>
          <p:nvSpPr>
            <p:cNvPr id="13353" name="Rectangle 45"/>
            <p:cNvSpPr>
              <a:spLocks noChangeArrowheads="1"/>
            </p:cNvSpPr>
            <p:nvPr/>
          </p:nvSpPr>
          <p:spPr bwMode="auto">
            <a:xfrm>
              <a:off x="4913313" y="1628775"/>
              <a:ext cx="856551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800" dirty="0">
                  <a:solidFill>
                    <a:schemeClr val="tx2"/>
                  </a:solidFill>
                </a:rPr>
                <a:t>MMB</a:t>
              </a:r>
            </a:p>
          </p:txBody>
        </p:sp>
        <p:sp>
          <p:nvSpPr>
            <p:cNvPr id="13354" name="Rectangle 46"/>
            <p:cNvSpPr>
              <a:spLocks noChangeArrowheads="1"/>
            </p:cNvSpPr>
            <p:nvPr/>
          </p:nvSpPr>
          <p:spPr bwMode="auto">
            <a:xfrm>
              <a:off x="5629275" y="1651000"/>
              <a:ext cx="246697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800" dirty="0">
                  <a:solidFill>
                    <a:schemeClr val="tx2"/>
                  </a:solidFill>
                </a:rPr>
                <a:t>KOKC OKC V17 MMB KGAG/0828</a:t>
              </a:r>
            </a:p>
          </p:txBody>
        </p:sp>
        <p:sp>
          <p:nvSpPr>
            <p:cNvPr id="13355" name="Rectangle 47"/>
            <p:cNvSpPr>
              <a:spLocks noChangeArrowheads="1"/>
            </p:cNvSpPr>
            <p:nvPr/>
          </p:nvSpPr>
          <p:spPr bwMode="auto">
            <a:xfrm>
              <a:off x="8248650" y="1627188"/>
              <a:ext cx="776478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800">
                  <a:solidFill>
                    <a:schemeClr val="tx2"/>
                  </a:solidFill>
                </a:rPr>
                <a:t>3123</a:t>
              </a:r>
            </a:p>
          </p:txBody>
        </p:sp>
        <p:sp>
          <p:nvSpPr>
            <p:cNvPr id="13356" name="Rectangle 48"/>
            <p:cNvSpPr>
              <a:spLocks noChangeArrowheads="1"/>
            </p:cNvSpPr>
            <p:nvPr/>
          </p:nvSpPr>
          <p:spPr bwMode="auto">
            <a:xfrm>
              <a:off x="8239125" y="2814638"/>
              <a:ext cx="78600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1800">
                  <a:solidFill>
                    <a:schemeClr val="tx2"/>
                  </a:solidFill>
                </a:rPr>
                <a:t>ZME</a:t>
              </a:r>
            </a:p>
          </p:txBody>
        </p:sp>
        <p:sp>
          <p:nvSpPr>
            <p:cNvPr id="13357" name="Rectangle 49"/>
            <p:cNvSpPr>
              <a:spLocks noChangeArrowheads="1"/>
            </p:cNvSpPr>
            <p:nvPr/>
          </p:nvSpPr>
          <p:spPr bwMode="auto">
            <a:xfrm>
              <a:off x="4202113" y="2559050"/>
              <a:ext cx="6604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>
                  <a:solidFill>
                    <a:srgbClr val="FF3300"/>
                  </a:solidFill>
                </a:rPr>
                <a:t>130</a:t>
              </a:r>
            </a:p>
          </p:txBody>
        </p:sp>
        <p:sp>
          <p:nvSpPr>
            <p:cNvPr id="13359" name="Freeform 53"/>
            <p:cNvSpPr>
              <a:spLocks/>
            </p:cNvSpPr>
            <p:nvPr/>
          </p:nvSpPr>
          <p:spPr bwMode="auto">
            <a:xfrm>
              <a:off x="4292600" y="1703388"/>
              <a:ext cx="203200" cy="225425"/>
            </a:xfrm>
            <a:custGeom>
              <a:avLst/>
              <a:gdLst>
                <a:gd name="T0" fmla="*/ 0 w 128"/>
                <a:gd name="T1" fmla="*/ 2147483647 h 142"/>
                <a:gd name="T2" fmla="*/ 2147483647 w 128"/>
                <a:gd name="T3" fmla="*/ 2147483647 h 142"/>
                <a:gd name="T4" fmla="*/ 2147483647 w 128"/>
                <a:gd name="T5" fmla="*/ 0 h 142"/>
                <a:gd name="T6" fmla="*/ 0 60000 65536"/>
                <a:gd name="T7" fmla="*/ 0 60000 65536"/>
                <a:gd name="T8" fmla="*/ 0 60000 65536"/>
                <a:gd name="T9" fmla="*/ 0 w 128"/>
                <a:gd name="T10" fmla="*/ 0 h 142"/>
                <a:gd name="T11" fmla="*/ 128 w 128"/>
                <a:gd name="T12" fmla="*/ 142 h 1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8" h="142">
                  <a:moveTo>
                    <a:pt x="0" y="60"/>
                  </a:moveTo>
                  <a:lnTo>
                    <a:pt x="41" y="141"/>
                  </a:lnTo>
                  <a:lnTo>
                    <a:pt x="127" y="0"/>
                  </a:lnTo>
                </a:path>
              </a:pathLst>
            </a:custGeom>
            <a:noFill/>
            <a:ln w="12700" cap="rnd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16" name="Group 55"/>
          <p:cNvGrpSpPr>
            <a:grpSpLocks/>
          </p:cNvGrpSpPr>
          <p:nvPr/>
        </p:nvGrpSpPr>
        <p:grpSpPr bwMode="auto">
          <a:xfrm>
            <a:off x="201613" y="3606635"/>
            <a:ext cx="8942387" cy="1639888"/>
            <a:chOff x="201613" y="3290888"/>
            <a:chExt cx="8942387" cy="1639887"/>
          </a:xfrm>
        </p:grpSpPr>
        <p:grpSp>
          <p:nvGrpSpPr>
            <p:cNvPr id="13320" name="Group 5"/>
            <p:cNvGrpSpPr>
              <a:grpSpLocks/>
            </p:cNvGrpSpPr>
            <p:nvPr/>
          </p:nvGrpSpPr>
          <p:grpSpPr bwMode="auto">
            <a:xfrm>
              <a:off x="201613" y="3290888"/>
              <a:ext cx="8763000" cy="1603375"/>
              <a:chOff x="127" y="2073"/>
              <a:chExt cx="5520" cy="1010"/>
            </a:xfrm>
          </p:grpSpPr>
          <p:sp>
            <p:nvSpPr>
              <p:cNvPr id="13335" name="Freeform 6"/>
              <p:cNvSpPr>
                <a:spLocks/>
              </p:cNvSpPr>
              <p:nvPr/>
            </p:nvSpPr>
            <p:spPr bwMode="auto">
              <a:xfrm>
                <a:off x="127" y="2073"/>
                <a:ext cx="5520" cy="1010"/>
              </a:xfrm>
              <a:custGeom>
                <a:avLst/>
                <a:gdLst>
                  <a:gd name="T0" fmla="*/ 0 w 5520"/>
                  <a:gd name="T1" fmla="*/ 1009 h 1010"/>
                  <a:gd name="T2" fmla="*/ 0 w 5520"/>
                  <a:gd name="T3" fmla="*/ 0 h 1010"/>
                  <a:gd name="T4" fmla="*/ 5519 w 5520"/>
                  <a:gd name="T5" fmla="*/ 0 h 1010"/>
                  <a:gd name="T6" fmla="*/ 5519 w 5520"/>
                  <a:gd name="T7" fmla="*/ 1009 h 1010"/>
                  <a:gd name="T8" fmla="*/ 0 w 5520"/>
                  <a:gd name="T9" fmla="*/ 1009 h 10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20"/>
                  <a:gd name="T16" fmla="*/ 0 h 1010"/>
                  <a:gd name="T17" fmla="*/ 5520 w 5520"/>
                  <a:gd name="T18" fmla="*/ 1010 h 10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20" h="1010">
                    <a:moveTo>
                      <a:pt x="0" y="1009"/>
                    </a:moveTo>
                    <a:lnTo>
                      <a:pt x="0" y="0"/>
                    </a:lnTo>
                    <a:lnTo>
                      <a:pt x="5519" y="0"/>
                    </a:lnTo>
                    <a:lnTo>
                      <a:pt x="5519" y="1009"/>
                    </a:lnTo>
                    <a:lnTo>
                      <a:pt x="0" y="1009"/>
                    </a:lnTo>
                  </a:path>
                </a:pathLst>
              </a:custGeom>
              <a:solidFill>
                <a:srgbClr val="FFFFCC"/>
              </a:solidFill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6" name="Line 7"/>
              <p:cNvSpPr>
                <a:spLocks noChangeShapeType="1"/>
              </p:cNvSpPr>
              <p:nvPr/>
            </p:nvSpPr>
            <p:spPr bwMode="auto">
              <a:xfrm>
                <a:off x="994" y="2074"/>
                <a:ext cx="0" cy="98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7" name="Line 8"/>
              <p:cNvSpPr>
                <a:spLocks noChangeShapeType="1"/>
              </p:cNvSpPr>
              <p:nvPr/>
            </p:nvSpPr>
            <p:spPr bwMode="auto">
              <a:xfrm>
                <a:off x="1466" y="2074"/>
                <a:ext cx="0" cy="99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8" name="Line 9"/>
              <p:cNvSpPr>
                <a:spLocks noChangeShapeType="1"/>
              </p:cNvSpPr>
              <p:nvPr/>
            </p:nvSpPr>
            <p:spPr bwMode="auto">
              <a:xfrm>
                <a:off x="2342" y="2074"/>
                <a:ext cx="0" cy="99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9" name="Line 10"/>
              <p:cNvSpPr>
                <a:spLocks noChangeShapeType="1"/>
              </p:cNvSpPr>
              <p:nvPr/>
            </p:nvSpPr>
            <p:spPr bwMode="auto">
              <a:xfrm>
                <a:off x="3063" y="2074"/>
                <a:ext cx="0" cy="99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0" name="Line 11"/>
              <p:cNvSpPr>
                <a:spLocks noChangeShapeType="1"/>
              </p:cNvSpPr>
              <p:nvPr/>
            </p:nvSpPr>
            <p:spPr bwMode="auto">
              <a:xfrm>
                <a:off x="3502" y="2074"/>
                <a:ext cx="0" cy="99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1" name="Line 12"/>
              <p:cNvSpPr>
                <a:spLocks noChangeShapeType="1"/>
              </p:cNvSpPr>
              <p:nvPr/>
            </p:nvSpPr>
            <p:spPr bwMode="auto">
              <a:xfrm>
                <a:off x="5078" y="2074"/>
                <a:ext cx="0" cy="99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2" name="Line 13"/>
              <p:cNvSpPr>
                <a:spLocks noChangeShapeType="1"/>
              </p:cNvSpPr>
              <p:nvPr/>
            </p:nvSpPr>
            <p:spPr bwMode="auto">
              <a:xfrm>
                <a:off x="1472" y="2877"/>
                <a:ext cx="85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3" name="Line 14"/>
              <p:cNvSpPr>
                <a:spLocks noChangeShapeType="1"/>
              </p:cNvSpPr>
              <p:nvPr/>
            </p:nvSpPr>
            <p:spPr bwMode="auto">
              <a:xfrm>
                <a:off x="1472" y="2664"/>
                <a:ext cx="85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4" name="Line 15"/>
              <p:cNvSpPr>
                <a:spLocks noChangeShapeType="1"/>
              </p:cNvSpPr>
              <p:nvPr/>
            </p:nvSpPr>
            <p:spPr bwMode="auto">
              <a:xfrm>
                <a:off x="1728" y="2664"/>
                <a:ext cx="0" cy="20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21" name="Rectangle 27"/>
            <p:cNvSpPr>
              <a:spLocks noChangeArrowheads="1"/>
            </p:cNvSpPr>
            <p:nvPr/>
          </p:nvSpPr>
          <p:spPr bwMode="auto">
            <a:xfrm>
              <a:off x="234950" y="3297238"/>
              <a:ext cx="1344613" cy="156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 dirty="0"/>
                <a:t>N50M</a:t>
              </a:r>
              <a:endParaRPr lang="en-US" altLang="en-US" sz="1800" dirty="0">
                <a:solidFill>
                  <a:schemeClr val="hlink"/>
                </a:solidFill>
              </a:endParaRPr>
            </a:p>
            <a:p>
              <a:pPr>
                <a:spcBef>
                  <a:spcPct val="20000"/>
                </a:spcBef>
              </a:pPr>
              <a:r>
                <a:rPr lang="en-US" altLang="en-US" sz="1800" dirty="0"/>
                <a:t>BE65/A</a:t>
              </a:r>
            </a:p>
            <a:p>
              <a:pPr>
                <a:spcBef>
                  <a:spcPct val="10000"/>
                </a:spcBef>
              </a:pPr>
              <a:r>
                <a:rPr lang="en-US" altLang="en-US" sz="1800" dirty="0"/>
                <a:t>T160  G170</a:t>
              </a:r>
            </a:p>
            <a:p>
              <a:pPr>
                <a:spcBef>
                  <a:spcPct val="10000"/>
                </a:spcBef>
              </a:pPr>
              <a:r>
                <a:rPr lang="en-US" altLang="en-US" sz="1800" dirty="0"/>
                <a:t>       02</a:t>
              </a:r>
            </a:p>
            <a:p>
              <a:pPr>
                <a:spcBef>
                  <a:spcPct val="0"/>
                </a:spcBef>
              </a:pPr>
              <a:r>
                <a:rPr lang="en-US" altLang="en-US" sz="2000" dirty="0"/>
                <a:t>213</a:t>
              </a:r>
              <a:r>
                <a:rPr lang="en-US" altLang="en-US" sz="1800" dirty="0"/>
                <a:t>       03</a:t>
              </a:r>
            </a:p>
          </p:txBody>
        </p:sp>
        <p:sp>
          <p:nvSpPr>
            <p:cNvPr id="13322" name="Rectangle 28"/>
            <p:cNvSpPr>
              <a:spLocks noChangeArrowheads="1"/>
            </p:cNvSpPr>
            <p:nvPr/>
          </p:nvSpPr>
          <p:spPr bwMode="auto">
            <a:xfrm>
              <a:off x="519113" y="3616325"/>
              <a:ext cx="501650" cy="433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1800"/>
            </a:p>
          </p:txBody>
        </p:sp>
        <p:sp>
          <p:nvSpPr>
            <p:cNvPr id="13323" name="Rectangle 29"/>
            <p:cNvSpPr>
              <a:spLocks noChangeArrowheads="1"/>
            </p:cNvSpPr>
            <p:nvPr/>
          </p:nvSpPr>
          <p:spPr bwMode="auto">
            <a:xfrm>
              <a:off x="1657350" y="3333750"/>
              <a:ext cx="829818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800" dirty="0">
                  <a:solidFill>
                    <a:schemeClr val="tx2"/>
                  </a:solidFill>
                </a:rPr>
                <a:t>OKC</a:t>
              </a:r>
            </a:p>
            <a:p>
              <a:pPr>
                <a:spcBef>
                  <a:spcPct val="0"/>
                </a:spcBef>
              </a:pPr>
              <a:endParaRPr lang="en-US" altLang="en-US" sz="1800" dirty="0">
                <a:solidFill>
                  <a:schemeClr val="tx2"/>
                </a:solidFill>
              </a:endParaRPr>
            </a:p>
            <a:p>
              <a:pPr>
                <a:spcBef>
                  <a:spcPct val="0"/>
                </a:spcBef>
              </a:pPr>
              <a:r>
                <a:rPr lang="en-US" altLang="en-US" sz="1800" dirty="0">
                  <a:solidFill>
                    <a:schemeClr val="tx2"/>
                  </a:solidFill>
                </a:rPr>
                <a:t>0645 </a:t>
              </a:r>
            </a:p>
          </p:txBody>
        </p:sp>
        <p:sp>
          <p:nvSpPr>
            <p:cNvPr id="13324" name="Rectangle 30"/>
            <p:cNvSpPr>
              <a:spLocks noChangeArrowheads="1"/>
            </p:cNvSpPr>
            <p:nvPr/>
          </p:nvSpPr>
          <p:spPr bwMode="auto">
            <a:xfrm>
              <a:off x="2579688" y="3802063"/>
              <a:ext cx="39687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800">
                  <a:solidFill>
                    <a:schemeClr val="tx2"/>
                  </a:solidFill>
                </a:rPr>
                <a:t>07</a:t>
              </a:r>
            </a:p>
          </p:txBody>
        </p:sp>
        <p:sp>
          <p:nvSpPr>
            <p:cNvPr id="13325" name="Rectangle 31"/>
            <p:cNvSpPr>
              <a:spLocks noChangeArrowheads="1"/>
            </p:cNvSpPr>
            <p:nvPr/>
          </p:nvSpPr>
          <p:spPr bwMode="auto">
            <a:xfrm>
              <a:off x="2927350" y="3570288"/>
              <a:ext cx="565658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800">
                  <a:solidFill>
                    <a:schemeClr val="tx2"/>
                  </a:solidFill>
                </a:rPr>
                <a:t>12</a:t>
              </a:r>
            </a:p>
          </p:txBody>
        </p:sp>
        <p:sp>
          <p:nvSpPr>
            <p:cNvPr id="13326" name="Rectangle 32"/>
            <p:cNvSpPr>
              <a:spLocks noChangeArrowheads="1"/>
            </p:cNvSpPr>
            <p:nvPr/>
          </p:nvSpPr>
          <p:spPr bwMode="auto">
            <a:xfrm>
              <a:off x="2349500" y="4564063"/>
              <a:ext cx="89662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800" dirty="0">
                  <a:solidFill>
                    <a:schemeClr val="tx2"/>
                  </a:solidFill>
                </a:rPr>
                <a:t>ZELNU</a:t>
              </a:r>
            </a:p>
          </p:txBody>
        </p:sp>
        <p:sp>
          <p:nvSpPr>
            <p:cNvPr id="13327" name="Rectangle 33"/>
            <p:cNvSpPr>
              <a:spLocks noChangeArrowheads="1"/>
            </p:cNvSpPr>
            <p:nvPr/>
          </p:nvSpPr>
          <p:spPr bwMode="auto">
            <a:xfrm>
              <a:off x="3803650" y="3457575"/>
              <a:ext cx="39687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800">
                  <a:solidFill>
                    <a:schemeClr val="tx2"/>
                  </a:solidFill>
                </a:rPr>
                <a:t>90</a:t>
              </a:r>
            </a:p>
          </p:txBody>
        </p:sp>
        <p:sp>
          <p:nvSpPr>
            <p:cNvPr id="13328" name="Rectangle 34"/>
            <p:cNvSpPr>
              <a:spLocks noChangeArrowheads="1"/>
            </p:cNvSpPr>
            <p:nvPr/>
          </p:nvSpPr>
          <p:spPr bwMode="auto">
            <a:xfrm>
              <a:off x="4935538" y="3346450"/>
              <a:ext cx="88919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800" dirty="0">
                  <a:solidFill>
                    <a:schemeClr val="tx2"/>
                  </a:solidFill>
                </a:rPr>
                <a:t>MMB</a:t>
              </a:r>
            </a:p>
          </p:txBody>
        </p:sp>
        <p:sp>
          <p:nvSpPr>
            <p:cNvPr id="13329" name="Rectangle 35"/>
            <p:cNvSpPr>
              <a:spLocks noChangeArrowheads="1"/>
            </p:cNvSpPr>
            <p:nvPr/>
          </p:nvSpPr>
          <p:spPr bwMode="auto">
            <a:xfrm>
              <a:off x="5627688" y="3335338"/>
              <a:ext cx="240347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800" dirty="0">
                  <a:solidFill>
                    <a:schemeClr val="tx2"/>
                  </a:solidFill>
                </a:rPr>
                <a:t>KPWA OKC V17 MMB V507 LBL KHGQ/0810 </a:t>
              </a:r>
            </a:p>
          </p:txBody>
        </p:sp>
        <p:sp>
          <p:nvSpPr>
            <p:cNvPr id="13330" name="Rectangle 36"/>
            <p:cNvSpPr>
              <a:spLocks noChangeArrowheads="1"/>
            </p:cNvSpPr>
            <p:nvPr/>
          </p:nvSpPr>
          <p:spPr bwMode="auto">
            <a:xfrm>
              <a:off x="8207375" y="3328988"/>
              <a:ext cx="93662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800">
                  <a:solidFill>
                    <a:schemeClr val="tx2"/>
                  </a:solidFill>
                </a:rPr>
                <a:t>2215</a:t>
              </a:r>
            </a:p>
          </p:txBody>
        </p:sp>
        <p:sp>
          <p:nvSpPr>
            <p:cNvPr id="13331" name="Rectangle 37"/>
            <p:cNvSpPr>
              <a:spLocks noChangeArrowheads="1"/>
            </p:cNvSpPr>
            <p:nvPr/>
          </p:nvSpPr>
          <p:spPr bwMode="auto">
            <a:xfrm>
              <a:off x="8232775" y="4562475"/>
              <a:ext cx="9112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1800">
                  <a:solidFill>
                    <a:schemeClr val="tx2"/>
                  </a:solidFill>
                </a:rPr>
                <a:t>ZME</a:t>
              </a:r>
            </a:p>
          </p:txBody>
        </p:sp>
        <p:sp>
          <p:nvSpPr>
            <p:cNvPr id="13332" name="Rectangle 50"/>
            <p:cNvSpPr>
              <a:spLocks noChangeArrowheads="1"/>
            </p:cNvSpPr>
            <p:nvPr/>
          </p:nvSpPr>
          <p:spPr bwMode="auto">
            <a:xfrm>
              <a:off x="4146550" y="4362450"/>
              <a:ext cx="78581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000">
                  <a:solidFill>
                    <a:srgbClr val="FF3300"/>
                  </a:solidFill>
                </a:rPr>
                <a:t>110</a:t>
              </a:r>
            </a:p>
          </p:txBody>
        </p:sp>
        <p:sp>
          <p:nvSpPr>
            <p:cNvPr id="13334" name="Freeform 54"/>
            <p:cNvSpPr>
              <a:spLocks/>
            </p:cNvSpPr>
            <p:nvPr/>
          </p:nvSpPr>
          <p:spPr bwMode="auto">
            <a:xfrm>
              <a:off x="4186238" y="3490913"/>
              <a:ext cx="203200" cy="225425"/>
            </a:xfrm>
            <a:custGeom>
              <a:avLst/>
              <a:gdLst>
                <a:gd name="T0" fmla="*/ 0 w 128"/>
                <a:gd name="T1" fmla="*/ 2147483647 h 142"/>
                <a:gd name="T2" fmla="*/ 2147483647 w 128"/>
                <a:gd name="T3" fmla="*/ 2147483647 h 142"/>
                <a:gd name="T4" fmla="*/ 2147483647 w 128"/>
                <a:gd name="T5" fmla="*/ 0 h 142"/>
                <a:gd name="T6" fmla="*/ 0 60000 65536"/>
                <a:gd name="T7" fmla="*/ 0 60000 65536"/>
                <a:gd name="T8" fmla="*/ 0 60000 65536"/>
                <a:gd name="T9" fmla="*/ 0 w 128"/>
                <a:gd name="T10" fmla="*/ 0 h 142"/>
                <a:gd name="T11" fmla="*/ 128 w 128"/>
                <a:gd name="T12" fmla="*/ 142 h 1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8" h="142">
                  <a:moveTo>
                    <a:pt x="0" y="60"/>
                  </a:moveTo>
                  <a:lnTo>
                    <a:pt x="41" y="141"/>
                  </a:lnTo>
                  <a:lnTo>
                    <a:pt x="127" y="0"/>
                  </a:lnTo>
                </a:path>
              </a:pathLst>
            </a:custGeom>
            <a:noFill/>
            <a:ln w="12700" cap="rnd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17" name="Rectangle 55"/>
          <p:cNvSpPr>
            <a:spLocks noChangeArrowheads="1"/>
          </p:cNvSpPr>
          <p:nvPr/>
        </p:nvSpPr>
        <p:spPr bwMode="auto">
          <a:xfrm>
            <a:off x="429768" y="987552"/>
            <a:ext cx="84709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0"/>
              </a:spcBef>
            </a:pPr>
            <a:r>
              <a:rPr lang="en-US" altLang="en-US" sz="2800" b="1" dirty="0"/>
              <a:t>What procedure should be applied if N21P </a:t>
            </a:r>
            <a:r>
              <a:rPr lang="en-US" altLang="en-US" sz="2800" b="1" dirty="0" smtClean="0"/>
              <a:t>requests 13,000</a:t>
            </a:r>
            <a:r>
              <a:rPr lang="en-US" altLang="en-US" sz="2800" b="1" dirty="0"/>
              <a:t>’ and N50M </a:t>
            </a:r>
            <a:r>
              <a:rPr lang="en-US" altLang="en-US" sz="2800" b="1" dirty="0" smtClean="0"/>
              <a:t>requests </a:t>
            </a:r>
            <a:r>
              <a:rPr lang="en-US" altLang="en-US" sz="2800" b="1" dirty="0"/>
              <a:t>11,000’?</a:t>
            </a:r>
          </a:p>
        </p:txBody>
      </p:sp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247399" y="5183192"/>
            <a:ext cx="8556967" cy="83185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2075" tIns="46038" rIns="92075" bIns="46038">
            <a:spAutoFit/>
          </a:bodyPr>
          <a:lstStyle>
            <a:lvl1pPr marL="45720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1450" indent="0"/>
            <a:r>
              <a:rPr lang="en-US" altLang="en-US" b="1" dirty="0"/>
              <a:t>ANSWER: </a:t>
            </a:r>
            <a:r>
              <a:rPr lang="en-US" altLang="en-US" dirty="0"/>
              <a:t>When N21P reports leaving </a:t>
            </a:r>
            <a:r>
              <a:rPr lang="en-US" altLang="en-US" dirty="0" smtClean="0"/>
              <a:t>11,000’, </a:t>
            </a:r>
            <a:r>
              <a:rPr lang="en-US" altLang="en-US" dirty="0"/>
              <a:t>N50M may be assigned </a:t>
            </a:r>
            <a:r>
              <a:rPr lang="en-US" altLang="en-US" dirty="0" smtClean="0"/>
              <a:t>11,000’.</a:t>
            </a:r>
            <a:endParaRPr lang="en-US" altLang="en-US" dirty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613" y="6256019"/>
            <a:ext cx="39423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417" y="1909071"/>
            <a:ext cx="6253479" cy="2983773"/>
          </a:xfrm>
          <a:prstGeom prst="rect">
            <a:avLst/>
          </a:prstGeom>
        </p:spPr>
      </p:pic>
      <p:sp>
        <p:nvSpPr>
          <p:cNvPr id="14339" name="Line 4"/>
          <p:cNvSpPr>
            <a:spLocks noChangeShapeType="1"/>
          </p:cNvSpPr>
          <p:nvPr/>
        </p:nvSpPr>
        <p:spPr bwMode="auto">
          <a:xfrm flipH="1" flipV="1">
            <a:off x="3839527" y="2924409"/>
            <a:ext cx="3768725" cy="54227"/>
          </a:xfrm>
          <a:prstGeom prst="line">
            <a:avLst/>
          </a:prstGeom>
          <a:noFill/>
          <a:ln w="25400">
            <a:solidFill>
              <a:srgbClr val="1D2F68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3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Knowledge Check</a:t>
            </a:r>
          </a:p>
        </p:txBody>
      </p:sp>
      <p:sp>
        <p:nvSpPr>
          <p:cNvPr id="14340" name="Rectangle 35"/>
          <p:cNvSpPr>
            <a:spLocks noGrp="1" noChangeArrowheads="1"/>
          </p:cNvSpPr>
          <p:nvPr>
            <p:ph type="body" idx="4294967295"/>
          </p:nvPr>
        </p:nvSpPr>
        <p:spPr>
          <a:xfrm>
            <a:off x="433142" y="912310"/>
            <a:ext cx="8235950" cy="360362"/>
          </a:xfrm>
        </p:spPr>
        <p:txBody>
          <a:bodyPr/>
          <a:lstStyle/>
          <a:p>
            <a:pPr marL="533400" indent="-533400">
              <a:buNone/>
            </a:pPr>
            <a:r>
              <a:rPr lang="en-US" altLang="en-US" sz="2000" dirty="0" smtClean="0"/>
              <a:t>Answer the following questions and </a:t>
            </a:r>
            <a:r>
              <a:rPr lang="en-US" altLang="en-US" sz="2000" dirty="0"/>
              <a:t>e</a:t>
            </a:r>
            <a:r>
              <a:rPr lang="en-US" altLang="en-US" sz="2000" dirty="0" smtClean="0"/>
              <a:t>xplain your answer:</a:t>
            </a:r>
            <a:endParaRPr lang="en-US" altLang="en-US" sz="2000" dirty="0"/>
          </a:p>
          <a:p>
            <a:pPr marL="533400" indent="-533400">
              <a:buFontTx/>
              <a:buNone/>
            </a:pPr>
            <a:r>
              <a:rPr lang="en-US" altLang="en-US" sz="2000" b="0" dirty="0"/>
              <a:t>                                       </a:t>
            </a:r>
            <a:endParaRPr lang="en-US" altLang="en-US" sz="2000" dirty="0"/>
          </a:p>
        </p:txBody>
      </p:sp>
      <p:sp>
        <p:nvSpPr>
          <p:cNvPr id="14342" name="Line 3"/>
          <p:cNvSpPr>
            <a:spLocks noChangeShapeType="1"/>
          </p:cNvSpPr>
          <p:nvPr/>
        </p:nvSpPr>
        <p:spPr bwMode="auto">
          <a:xfrm flipH="1">
            <a:off x="1202373" y="2270377"/>
            <a:ext cx="5635305" cy="0"/>
          </a:xfrm>
          <a:prstGeom prst="line">
            <a:avLst/>
          </a:prstGeom>
          <a:noFill/>
          <a:ln w="25400">
            <a:solidFill>
              <a:srgbClr val="1D2F68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Line 4"/>
          <p:cNvSpPr>
            <a:spLocks noChangeShapeType="1"/>
          </p:cNvSpPr>
          <p:nvPr/>
        </p:nvSpPr>
        <p:spPr bwMode="auto">
          <a:xfrm flipH="1">
            <a:off x="1202374" y="2922737"/>
            <a:ext cx="2687925" cy="1671"/>
          </a:xfrm>
          <a:prstGeom prst="line">
            <a:avLst/>
          </a:prstGeom>
          <a:noFill/>
          <a:ln w="25400">
            <a:solidFill>
              <a:srgbClr val="1D2F68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Rectangle 17"/>
          <p:cNvSpPr>
            <a:spLocks noChangeArrowheads="1"/>
          </p:cNvSpPr>
          <p:nvPr/>
        </p:nvSpPr>
        <p:spPr bwMode="auto">
          <a:xfrm>
            <a:off x="2785673" y="2719621"/>
            <a:ext cx="5556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65100" tIns="82550" rIns="165100" bIns="82550">
            <a:spAutoFit/>
          </a:bodyPr>
          <a:lstStyle/>
          <a:p>
            <a:pPr algn="ctr" defTabSz="2963863">
              <a:spcBef>
                <a:spcPct val="0"/>
              </a:spcBef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70</a:t>
            </a:r>
          </a:p>
        </p:txBody>
      </p:sp>
      <p:sp>
        <p:nvSpPr>
          <p:cNvPr id="15376" name="Rectangle 22"/>
          <p:cNvSpPr>
            <a:spLocks noChangeArrowheads="1"/>
          </p:cNvSpPr>
          <p:nvPr/>
        </p:nvSpPr>
        <p:spPr bwMode="auto">
          <a:xfrm>
            <a:off x="3421063" y="1857627"/>
            <a:ext cx="126523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65100" tIns="82550" rIns="165100" bIns="82550">
            <a:spAutoFit/>
          </a:bodyPr>
          <a:lstStyle/>
          <a:p>
            <a:pPr defTabSz="2963863">
              <a:spcBef>
                <a:spcPct val="0"/>
              </a:spcBef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LEARJET</a:t>
            </a:r>
          </a:p>
        </p:txBody>
      </p:sp>
      <p:sp>
        <p:nvSpPr>
          <p:cNvPr id="15377" name="Rectangle 23"/>
          <p:cNvSpPr>
            <a:spLocks noChangeArrowheads="1"/>
          </p:cNvSpPr>
          <p:nvPr/>
        </p:nvSpPr>
        <p:spPr bwMode="auto">
          <a:xfrm>
            <a:off x="2785672" y="2073526"/>
            <a:ext cx="5556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65100" tIns="82550" rIns="165100" bIns="82550">
            <a:spAutoFit/>
          </a:bodyPr>
          <a:lstStyle/>
          <a:p>
            <a:pPr algn="ctr" defTabSz="2963863">
              <a:spcBef>
                <a:spcPct val="0"/>
              </a:spcBef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80</a:t>
            </a:r>
          </a:p>
        </p:txBody>
      </p:sp>
      <p:grpSp>
        <p:nvGrpSpPr>
          <p:cNvPr id="2" name="Group 79"/>
          <p:cNvGrpSpPr>
            <a:grpSpLocks/>
          </p:cNvGrpSpPr>
          <p:nvPr/>
        </p:nvGrpSpPr>
        <p:grpSpPr bwMode="auto">
          <a:xfrm>
            <a:off x="1201738" y="1323975"/>
            <a:ext cx="7731127" cy="1865313"/>
            <a:chOff x="757" y="809"/>
            <a:chExt cx="4870" cy="1175"/>
          </a:xfrm>
        </p:grpSpPr>
        <p:grpSp>
          <p:nvGrpSpPr>
            <p:cNvPr id="14362" name="Group 8"/>
            <p:cNvGrpSpPr>
              <a:grpSpLocks/>
            </p:cNvGrpSpPr>
            <p:nvPr/>
          </p:nvGrpSpPr>
          <p:grpSpPr bwMode="auto">
            <a:xfrm>
              <a:off x="3573" y="1303"/>
              <a:ext cx="1909" cy="681"/>
              <a:chOff x="3637" y="2046"/>
              <a:chExt cx="1909" cy="902"/>
            </a:xfrm>
          </p:grpSpPr>
          <p:sp>
            <p:nvSpPr>
              <p:cNvPr id="14364" name="Freeform 9"/>
              <p:cNvSpPr>
                <a:spLocks/>
              </p:cNvSpPr>
              <p:nvPr/>
            </p:nvSpPr>
            <p:spPr bwMode="auto">
              <a:xfrm>
                <a:off x="3637" y="2046"/>
                <a:ext cx="1909" cy="902"/>
              </a:xfrm>
              <a:custGeom>
                <a:avLst/>
                <a:gdLst>
                  <a:gd name="T0" fmla="*/ 0 w 2557"/>
                  <a:gd name="T1" fmla="*/ 653 h 609"/>
                  <a:gd name="T2" fmla="*/ 564 w 2557"/>
                  <a:gd name="T3" fmla="*/ 387 h 609"/>
                  <a:gd name="T4" fmla="*/ 382 w 2557"/>
                  <a:gd name="T5" fmla="*/ 387 h 609"/>
                  <a:gd name="T6" fmla="*/ 796 w 2557"/>
                  <a:gd name="T7" fmla="*/ 260 h 609"/>
                  <a:gd name="T8" fmla="*/ 797 w 2557"/>
                  <a:gd name="T9" fmla="*/ 596 h 609"/>
                  <a:gd name="T10" fmla="*/ 2556 w 2557"/>
                  <a:gd name="T11" fmla="*/ 595 h 609"/>
                  <a:gd name="T12" fmla="*/ 2556 w 2557"/>
                  <a:gd name="T13" fmla="*/ 0 h 609"/>
                  <a:gd name="T14" fmla="*/ 791 w 2557"/>
                  <a:gd name="T15" fmla="*/ 1 h 609"/>
                  <a:gd name="T16" fmla="*/ 791 w 2557"/>
                  <a:gd name="T17" fmla="*/ 130 h 609"/>
                  <a:gd name="T18" fmla="*/ 172 w 2557"/>
                  <a:gd name="T19" fmla="*/ 437 h 609"/>
                  <a:gd name="T20" fmla="*/ 382 w 2557"/>
                  <a:gd name="T21" fmla="*/ 437 h 609"/>
                  <a:gd name="T22" fmla="*/ 172 w 2557"/>
                  <a:gd name="T23" fmla="*/ 551 h 609"/>
                  <a:gd name="T24" fmla="*/ 0 w 2557"/>
                  <a:gd name="T25" fmla="*/ 653 h 60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57"/>
                  <a:gd name="T40" fmla="*/ 0 h 609"/>
                  <a:gd name="T41" fmla="*/ 2557 w 2557"/>
                  <a:gd name="T42" fmla="*/ 609 h 60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57" h="609">
                    <a:moveTo>
                      <a:pt x="0" y="608"/>
                    </a:moveTo>
                    <a:lnTo>
                      <a:pt x="564" y="357"/>
                    </a:lnTo>
                    <a:lnTo>
                      <a:pt x="382" y="357"/>
                    </a:lnTo>
                    <a:lnTo>
                      <a:pt x="796" y="245"/>
                    </a:lnTo>
                    <a:lnTo>
                      <a:pt x="797" y="551"/>
                    </a:lnTo>
                    <a:lnTo>
                      <a:pt x="2556" y="550"/>
                    </a:lnTo>
                    <a:lnTo>
                      <a:pt x="2556" y="0"/>
                    </a:lnTo>
                    <a:lnTo>
                      <a:pt x="791" y="1"/>
                    </a:lnTo>
                    <a:lnTo>
                      <a:pt x="791" y="115"/>
                    </a:lnTo>
                    <a:lnTo>
                      <a:pt x="172" y="407"/>
                    </a:lnTo>
                    <a:lnTo>
                      <a:pt x="382" y="407"/>
                    </a:lnTo>
                    <a:lnTo>
                      <a:pt x="172" y="507"/>
                    </a:lnTo>
                    <a:lnTo>
                      <a:pt x="0" y="60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5" name="Rectangle 10"/>
              <p:cNvSpPr>
                <a:spLocks noChangeArrowheads="1"/>
              </p:cNvSpPr>
              <p:nvPr/>
            </p:nvSpPr>
            <p:spPr bwMode="auto">
              <a:xfrm>
                <a:off x="4287" y="2103"/>
                <a:ext cx="1235" cy="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46038" tIns="46038" rIns="46038" bIns="46038">
                <a:spAutoFit/>
              </a:bodyPr>
              <a:lstStyle>
                <a:lvl1pPr defTabSz="2963863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2963863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2963863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2963863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2963863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2963863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2963863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2963863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2963863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altLang="en-US" sz="1400" dirty="0"/>
                  <a:t>“PIPER FIVE ZERO LEAVING SEVEN THOUSAND FOR SIX THOUSAND.”</a:t>
                </a:r>
              </a:p>
            </p:txBody>
          </p:sp>
        </p:grpSp>
        <p:sp>
          <p:nvSpPr>
            <p:cNvPr id="14363" name="Rectangle 77"/>
            <p:cNvSpPr>
              <a:spLocks noChangeArrowheads="1"/>
            </p:cNvSpPr>
            <p:nvPr/>
          </p:nvSpPr>
          <p:spPr bwMode="auto">
            <a:xfrm>
              <a:off x="757" y="809"/>
              <a:ext cx="4870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533400" indent="-5334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altLang="en-US" sz="2000" b="1" dirty="0" smtClean="0"/>
                <a:t>Would you descend the </a:t>
              </a:r>
              <a:r>
                <a:rPr lang="en-US" altLang="en-US" sz="2000" b="1" dirty="0"/>
                <a:t>Learjet to seven thousand?</a:t>
              </a:r>
            </a:p>
          </p:txBody>
        </p:sp>
      </p:grpSp>
      <p:sp>
        <p:nvSpPr>
          <p:cNvPr id="161816" name="Rectangle 24"/>
          <p:cNvSpPr>
            <a:spLocks noChangeArrowheads="1"/>
          </p:cNvSpPr>
          <p:nvPr/>
        </p:nvSpPr>
        <p:spPr bwMode="auto">
          <a:xfrm>
            <a:off x="360946" y="4817493"/>
            <a:ext cx="8308146" cy="95250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2075" tIns="46038" rIns="92075" bIns="46038">
            <a:spAutoFit/>
          </a:bodyPr>
          <a:lstStyle>
            <a:lvl1pPr marL="452438" indent="-452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en-US" sz="2000" b="1" dirty="0" smtClean="0"/>
              <a:t>ANSWER:</a:t>
            </a:r>
            <a:endParaRPr lang="en-US" altLang="en-US" sz="2000" b="1" dirty="0"/>
          </a:p>
          <a:p>
            <a:pPr marL="577850" indent="-349250">
              <a:lnSpc>
                <a:spcPct val="90000"/>
              </a:lnSpc>
              <a:spcBef>
                <a:spcPct val="30000"/>
              </a:spcBef>
            </a:pPr>
            <a:r>
              <a:rPr lang="en-US" altLang="en-US" sz="1800" dirty="0"/>
              <a:t>	No. </a:t>
            </a:r>
            <a:r>
              <a:rPr lang="en-US" altLang="en-US" sz="1800" dirty="0" smtClean="0"/>
              <a:t>The </a:t>
            </a:r>
            <a:r>
              <a:rPr lang="en-US" altLang="en-US" sz="1800" dirty="0"/>
              <a:t>vast difference in aircraft performance characteristics in this situation makes this altitude change dangerous.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613" y="6256019"/>
            <a:ext cx="39423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8049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352" y="2104880"/>
            <a:ext cx="5918359" cy="311557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341" name="Rectangle 3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Knowledge Check</a:t>
            </a:r>
          </a:p>
        </p:txBody>
      </p:sp>
      <p:sp>
        <p:nvSpPr>
          <p:cNvPr id="14340" name="Rectangle 35"/>
          <p:cNvSpPr>
            <a:spLocks noGrp="1" noChangeArrowheads="1"/>
          </p:cNvSpPr>
          <p:nvPr>
            <p:ph type="body" idx="4294967295"/>
          </p:nvPr>
        </p:nvSpPr>
        <p:spPr>
          <a:xfrm>
            <a:off x="433142" y="912310"/>
            <a:ext cx="8235950" cy="360362"/>
          </a:xfrm>
        </p:spPr>
        <p:txBody>
          <a:bodyPr/>
          <a:lstStyle/>
          <a:p>
            <a:pPr marL="533400" indent="-533400">
              <a:buNone/>
            </a:pPr>
            <a:r>
              <a:rPr lang="en-US" altLang="en-US" sz="2000" dirty="0" smtClean="0"/>
              <a:t>Answer the following questions and </a:t>
            </a:r>
            <a:r>
              <a:rPr lang="en-US" altLang="en-US" sz="2000" dirty="0"/>
              <a:t>e</a:t>
            </a:r>
            <a:r>
              <a:rPr lang="en-US" altLang="en-US" sz="2000" dirty="0" smtClean="0"/>
              <a:t>xplain your answer:</a:t>
            </a:r>
            <a:endParaRPr lang="en-US" altLang="en-US" sz="2000" dirty="0"/>
          </a:p>
          <a:p>
            <a:pPr marL="533400" indent="-533400">
              <a:buFontTx/>
              <a:buNone/>
            </a:pPr>
            <a:r>
              <a:rPr lang="en-US" altLang="en-US" sz="2000" b="0" dirty="0"/>
              <a:t>                                       </a:t>
            </a:r>
            <a:endParaRPr lang="en-US" altLang="en-US" sz="2000" dirty="0"/>
          </a:p>
        </p:txBody>
      </p:sp>
      <p:sp>
        <p:nvSpPr>
          <p:cNvPr id="14344" name="Line 5"/>
          <p:cNvSpPr>
            <a:spLocks noChangeShapeType="1"/>
          </p:cNvSpPr>
          <p:nvPr/>
        </p:nvSpPr>
        <p:spPr bwMode="auto">
          <a:xfrm flipH="1">
            <a:off x="3911600" y="3778502"/>
            <a:ext cx="3439318" cy="19118"/>
          </a:xfrm>
          <a:prstGeom prst="line">
            <a:avLst/>
          </a:prstGeom>
          <a:noFill/>
          <a:ln w="25400">
            <a:solidFill>
              <a:srgbClr val="1D2F68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Line 6"/>
          <p:cNvSpPr>
            <a:spLocks noChangeShapeType="1"/>
          </p:cNvSpPr>
          <p:nvPr/>
        </p:nvSpPr>
        <p:spPr bwMode="auto">
          <a:xfrm flipH="1">
            <a:off x="3992880" y="4394897"/>
            <a:ext cx="3344386" cy="28924"/>
          </a:xfrm>
          <a:prstGeom prst="line">
            <a:avLst/>
          </a:prstGeom>
          <a:noFill/>
          <a:ln w="25400">
            <a:solidFill>
              <a:srgbClr val="1D2F68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68" name="Rectangle 13"/>
          <p:cNvSpPr>
            <a:spLocks noChangeArrowheads="1"/>
          </p:cNvSpPr>
          <p:nvPr/>
        </p:nvSpPr>
        <p:spPr bwMode="auto">
          <a:xfrm>
            <a:off x="2758817" y="3226926"/>
            <a:ext cx="868699" cy="41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65100" tIns="82550" rIns="165100" bIns="82550">
            <a:spAutoFit/>
          </a:bodyPr>
          <a:lstStyle/>
          <a:p>
            <a:pPr defTabSz="2963863">
              <a:spcBef>
                <a:spcPct val="0"/>
              </a:spcBef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MD11</a:t>
            </a:r>
          </a:p>
        </p:txBody>
      </p:sp>
      <p:sp>
        <p:nvSpPr>
          <p:cNvPr id="15369" name="Rectangle 15"/>
          <p:cNvSpPr>
            <a:spLocks noChangeArrowheads="1"/>
          </p:cNvSpPr>
          <p:nvPr/>
        </p:nvSpPr>
        <p:spPr bwMode="auto">
          <a:xfrm>
            <a:off x="1513206" y="3504421"/>
            <a:ext cx="668337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65100" tIns="82550" rIns="165100" bIns="82550">
            <a:spAutoFit/>
          </a:bodyPr>
          <a:lstStyle/>
          <a:p>
            <a:pPr algn="ctr" defTabSz="2963863">
              <a:spcBef>
                <a:spcPct val="0"/>
              </a:spcBef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110</a:t>
            </a:r>
          </a:p>
        </p:txBody>
      </p:sp>
      <p:sp>
        <p:nvSpPr>
          <p:cNvPr id="15370" name="Rectangle 16"/>
          <p:cNvSpPr>
            <a:spLocks noChangeArrowheads="1"/>
          </p:cNvSpPr>
          <p:nvPr/>
        </p:nvSpPr>
        <p:spPr bwMode="auto">
          <a:xfrm>
            <a:off x="1513206" y="4123102"/>
            <a:ext cx="7175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5100" tIns="82550" rIns="165100" bIns="82550">
            <a:spAutoFit/>
          </a:bodyPr>
          <a:lstStyle/>
          <a:p>
            <a:pPr algn="ctr" defTabSz="2963863">
              <a:spcBef>
                <a:spcPct val="0"/>
              </a:spcBef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100</a:t>
            </a:r>
          </a:p>
        </p:txBody>
      </p:sp>
      <p:sp>
        <p:nvSpPr>
          <p:cNvPr id="14361" name="Rectangle 78"/>
          <p:cNvSpPr>
            <a:spLocks noChangeArrowheads="1"/>
          </p:cNvSpPr>
          <p:nvPr/>
        </p:nvSpPr>
        <p:spPr bwMode="auto">
          <a:xfrm>
            <a:off x="601411" y="1331915"/>
            <a:ext cx="83867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000" b="1" dirty="0" smtClean="0"/>
              <a:t>  Would you descend the </a:t>
            </a:r>
            <a:r>
              <a:rPr lang="en-US" altLang="en-US" sz="2000" b="1" dirty="0"/>
              <a:t>MD11 to one zero thousand?</a:t>
            </a:r>
          </a:p>
        </p:txBody>
      </p:sp>
      <p:sp>
        <p:nvSpPr>
          <p:cNvPr id="161823" name="Rectangle 31"/>
          <p:cNvSpPr>
            <a:spLocks noChangeArrowheads="1"/>
          </p:cNvSpPr>
          <p:nvPr/>
        </p:nvSpPr>
        <p:spPr bwMode="auto">
          <a:xfrm>
            <a:off x="365760" y="5632880"/>
            <a:ext cx="9144000" cy="369887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>
            <a:spAutoFit/>
          </a:bodyPr>
          <a:lstStyle>
            <a:lvl1pPr marL="458788" indent="-458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7850" indent="-349250">
              <a:spcBef>
                <a:spcPct val="0"/>
              </a:spcBef>
            </a:pPr>
            <a:r>
              <a:rPr lang="en-US" altLang="en-US" sz="1800" dirty="0" smtClean="0"/>
              <a:t>Yes</a:t>
            </a:r>
            <a:r>
              <a:rPr lang="en-US" altLang="en-US" sz="1800" dirty="0"/>
              <a:t>. </a:t>
            </a:r>
            <a:r>
              <a:rPr lang="en-US" altLang="en-US" sz="1800" dirty="0" smtClean="0"/>
              <a:t>The </a:t>
            </a:r>
            <a:r>
              <a:rPr lang="en-US" altLang="en-US" sz="1800" dirty="0"/>
              <a:t>aircraft performance characteristics in this situation are </a:t>
            </a:r>
            <a:r>
              <a:rPr lang="en-US" altLang="en-US" sz="1800" dirty="0" smtClean="0"/>
              <a:t>compatible.</a:t>
            </a:r>
            <a:r>
              <a:rPr lang="en-US" altLang="en-US" sz="1800" dirty="0" smtClean="0">
                <a:solidFill>
                  <a:srgbClr val="FFFF00"/>
                </a:solidFill>
              </a:rPr>
              <a:t>.</a:t>
            </a:r>
            <a:endParaRPr lang="en-US" altLang="en-US" sz="1800" dirty="0">
              <a:solidFill>
                <a:srgbClr val="FFFF00"/>
              </a:solidFill>
            </a:endParaRPr>
          </a:p>
        </p:txBody>
      </p:sp>
      <p:sp>
        <p:nvSpPr>
          <p:cNvPr id="14357" name="Line 5"/>
          <p:cNvSpPr>
            <a:spLocks noChangeShapeType="1"/>
          </p:cNvSpPr>
          <p:nvPr/>
        </p:nvSpPr>
        <p:spPr bwMode="auto">
          <a:xfrm flipH="1">
            <a:off x="1464945" y="3786056"/>
            <a:ext cx="1004887" cy="0"/>
          </a:xfrm>
          <a:prstGeom prst="line">
            <a:avLst/>
          </a:prstGeom>
          <a:noFill/>
          <a:ln w="25400">
            <a:solidFill>
              <a:srgbClr val="1D2F68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Line 6"/>
          <p:cNvSpPr>
            <a:spLocks noChangeShapeType="1"/>
          </p:cNvSpPr>
          <p:nvPr/>
        </p:nvSpPr>
        <p:spPr bwMode="auto">
          <a:xfrm flipH="1">
            <a:off x="1464944" y="4423821"/>
            <a:ext cx="1004888" cy="0"/>
          </a:xfrm>
          <a:prstGeom prst="line">
            <a:avLst/>
          </a:prstGeom>
          <a:noFill/>
          <a:ln w="25400">
            <a:solidFill>
              <a:srgbClr val="1D2F68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613" y="6256019"/>
            <a:ext cx="394232" cy="365760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 bwMode="auto">
          <a:xfrm>
            <a:off x="3992880" y="4394896"/>
            <a:ext cx="2042160" cy="346210"/>
          </a:xfrm>
          <a:prstGeom prst="wedgeRectCallou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ular Callout 5"/>
          <p:cNvSpPr/>
          <p:nvPr/>
        </p:nvSpPr>
        <p:spPr bwMode="auto">
          <a:xfrm>
            <a:off x="4556759" y="3935795"/>
            <a:ext cx="1809591" cy="612648"/>
          </a:xfrm>
          <a:prstGeom prst="wedgeRectCallout">
            <a:avLst>
              <a:gd name="adj1" fmla="val -100833"/>
              <a:gd name="adj2" fmla="val 9069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ular Callout 6"/>
          <p:cNvSpPr/>
          <p:nvPr/>
        </p:nvSpPr>
        <p:spPr bwMode="auto">
          <a:xfrm>
            <a:off x="4480560" y="3848861"/>
            <a:ext cx="914400" cy="612648"/>
          </a:xfrm>
          <a:prstGeom prst="wedgeRectCallout">
            <a:avLst>
              <a:gd name="adj1" fmla="val -93055"/>
              <a:gd name="adj2" fmla="val 10064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ular Callout 7"/>
          <p:cNvSpPr/>
          <p:nvPr/>
        </p:nvSpPr>
        <p:spPr bwMode="auto">
          <a:xfrm>
            <a:off x="4794791" y="4196400"/>
            <a:ext cx="1647757" cy="657598"/>
          </a:xfrm>
          <a:prstGeom prst="wedgeRectCallout">
            <a:avLst>
              <a:gd name="adj1" fmla="val -350232"/>
              <a:gd name="adj2" fmla="val 88474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ular Callout 8"/>
          <p:cNvSpPr/>
          <p:nvPr/>
        </p:nvSpPr>
        <p:spPr bwMode="auto">
          <a:xfrm>
            <a:off x="4794791" y="4190109"/>
            <a:ext cx="914400" cy="612648"/>
          </a:xfrm>
          <a:prstGeom prst="wedgeRectCallou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ular Callout 9"/>
          <p:cNvSpPr/>
          <p:nvPr/>
        </p:nvSpPr>
        <p:spPr bwMode="auto">
          <a:xfrm>
            <a:off x="4158535" y="3596152"/>
            <a:ext cx="3013075" cy="971849"/>
          </a:xfrm>
          <a:prstGeom prst="wedgeRectCallout">
            <a:avLst>
              <a:gd name="adj1" fmla="val -58264"/>
              <a:gd name="adj2" fmla="val 90308"/>
            </a:avLst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0838" y="3589044"/>
            <a:ext cx="28567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AMERICAN NINETY-FOUR LEAVING ONE ZERO THOUSAND FOR NINER THOUSAND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350349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A9BC94-81D7-4FFC-9570-1840089E74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300" y="1508125"/>
            <a:ext cx="8050213" cy="293179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Are a pilot’s discretion climb or descent</a:t>
            </a:r>
          </a:p>
          <a:p>
            <a:pPr>
              <a:spcAft>
                <a:spcPts val="600"/>
              </a:spcAft>
            </a:pPr>
            <a:r>
              <a:rPr lang="en-US" dirty="0"/>
              <a:t>Pilot may level off at any altitude</a:t>
            </a:r>
          </a:p>
          <a:p>
            <a:pPr>
              <a:spcAft>
                <a:spcPts val="600"/>
              </a:spcAft>
            </a:pPr>
            <a:r>
              <a:rPr lang="en-US" dirty="0"/>
              <a:t>Once an altitude is vacated, the pilot may not return to it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8CCD6E-3CCD-425F-BD21-58BCF259D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Crossing Restrictions</a:t>
            </a:r>
          </a:p>
        </p:txBody>
      </p:sp>
    </p:spTree>
    <p:extLst>
      <p:ext uri="{BB962C8B-B14F-4D97-AF65-F5344CB8AC3E}">
        <p14:creationId xmlns:p14="http://schemas.microsoft.com/office/powerpoint/2010/main" val="301185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ABACD5-192B-45AD-97EF-84ED3CCC33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300" y="1066801"/>
            <a:ext cx="8050213" cy="4832350"/>
          </a:xfrm>
        </p:spPr>
        <p:txBody>
          <a:bodyPr/>
          <a:lstStyle/>
          <a:p>
            <a:r>
              <a:rPr lang="en-US" sz="2600" dirty="0"/>
              <a:t>Authorizes flight at any altitude from the Minimum IFR Altitude (MIA) up to and including the altitude specified in the clearance</a:t>
            </a:r>
          </a:p>
          <a:p>
            <a:r>
              <a:rPr lang="en-US" sz="2600" dirty="0"/>
              <a:t>Pilot may level off at any intermediate altitude within the altitude block</a:t>
            </a:r>
          </a:p>
          <a:p>
            <a:r>
              <a:rPr lang="en-US" sz="2600" dirty="0"/>
              <a:t>Climb and descent within the block is pilot’s discretion</a:t>
            </a:r>
          </a:p>
          <a:p>
            <a:pPr lvl="1"/>
            <a:r>
              <a:rPr lang="en-US" dirty="0"/>
              <a:t>Cannot return to an altitude that is verbally reported leaving</a:t>
            </a:r>
          </a:p>
          <a:p>
            <a:r>
              <a:rPr lang="en-US" sz="2600" dirty="0"/>
              <a:t>Cruise clearance is an approval to make an approach at destination airport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5830B7-A10B-4760-8AD1-FBEF3DEF6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Cruise Clearance</a:t>
            </a:r>
          </a:p>
        </p:txBody>
      </p:sp>
    </p:spTree>
    <p:extLst>
      <p:ext uri="{BB962C8B-B14F-4D97-AF65-F5344CB8AC3E}">
        <p14:creationId xmlns:p14="http://schemas.microsoft.com/office/powerpoint/2010/main" val="136558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2631DA-C0A3-401B-ABB8-BA26762531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Minima</a:t>
            </a:r>
          </a:p>
          <a:p>
            <a:r>
              <a:rPr lang="en-US" dirty="0"/>
              <a:t>Altitude assignment procedures</a:t>
            </a:r>
          </a:p>
          <a:p>
            <a:r>
              <a:rPr lang="en-US" dirty="0"/>
              <a:t>Phraseology</a:t>
            </a:r>
          </a:p>
        </p:txBody>
      </p:sp>
    </p:spTree>
    <p:extLst>
      <p:ext uri="{BB962C8B-B14F-4D97-AF65-F5344CB8AC3E}">
        <p14:creationId xmlns:p14="http://schemas.microsoft.com/office/powerpoint/2010/main" val="172502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E62D11-15BA-4384-9EF1-2E79F48048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300" y="1508125"/>
            <a:ext cx="8050213" cy="319595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ATC has offered the pilot the option of starting climb or descent when </a:t>
            </a:r>
            <a:r>
              <a:rPr lang="en-US" dirty="0" smtClean="0"/>
              <a:t>they wish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en-US" dirty="0"/>
              <a:t>Climb/descent rate determined by pilot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Aircraft may level off at any intermediate altitude</a:t>
            </a:r>
          </a:p>
          <a:p>
            <a:pPr lvl="1"/>
            <a:r>
              <a:rPr lang="en-US" dirty="0"/>
              <a:t>May not return to a previously vacated altitude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92F345-2E2D-42B3-89BC-B53352DF2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Pilot’s Discretion</a:t>
            </a:r>
          </a:p>
        </p:txBody>
      </p:sp>
    </p:spTree>
    <p:extLst>
      <p:ext uri="{BB962C8B-B14F-4D97-AF65-F5344CB8AC3E}">
        <p14:creationId xmlns:p14="http://schemas.microsoft.com/office/powerpoint/2010/main" val="89393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ORTAC">
            <a:extLst>
              <a:ext uri="{FF2B5EF4-FFF2-40B4-BE49-F238E27FC236}">
                <a16:creationId xmlns:a16="http://schemas.microsoft.com/office/drawing/2014/main" id="{5F98D124-7D23-4B80-B1F8-624BBF9F21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5" t="-1" r="33937" b="31730"/>
          <a:stretch/>
        </p:blipFill>
        <p:spPr>
          <a:xfrm>
            <a:off x="2294564" y="5310972"/>
            <a:ext cx="937848" cy="616407"/>
          </a:xfrm>
          <a:prstGeom prst="rect">
            <a:avLst/>
          </a:prstGeom>
        </p:spPr>
      </p:pic>
      <p:sp>
        <p:nvSpPr>
          <p:cNvPr id="6" name="Line 3"/>
          <p:cNvSpPr>
            <a:spLocks noChangeShapeType="1"/>
          </p:cNvSpPr>
          <p:nvPr/>
        </p:nvSpPr>
        <p:spPr bwMode="auto">
          <a:xfrm flipH="1">
            <a:off x="1670050" y="1604979"/>
            <a:ext cx="7227888" cy="0"/>
          </a:xfrm>
          <a:prstGeom prst="line">
            <a:avLst/>
          </a:prstGeom>
          <a:noFill/>
          <a:ln w="25400">
            <a:solidFill>
              <a:srgbClr val="1D2F68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 flipH="1">
            <a:off x="1670050" y="2443179"/>
            <a:ext cx="7227888" cy="0"/>
          </a:xfrm>
          <a:prstGeom prst="line">
            <a:avLst/>
          </a:prstGeom>
          <a:noFill/>
          <a:ln w="25400">
            <a:solidFill>
              <a:srgbClr val="1D2F68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 flipH="1">
            <a:off x="1670050" y="3329004"/>
            <a:ext cx="7227888" cy="0"/>
          </a:xfrm>
          <a:prstGeom prst="line">
            <a:avLst/>
          </a:prstGeom>
          <a:noFill/>
          <a:ln w="25400">
            <a:solidFill>
              <a:srgbClr val="1D2F68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 useBgFill="1">
        <p:nvSpPr>
          <p:cNvPr id="9" name="TextBox 8"/>
          <p:cNvSpPr txBox="1"/>
          <p:nvPr/>
        </p:nvSpPr>
        <p:spPr>
          <a:xfrm>
            <a:off x="8115300" y="1404924"/>
            <a:ext cx="609599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240</a:t>
            </a:r>
            <a:endParaRPr lang="en-US" sz="2000" dirty="0"/>
          </a:p>
        </p:txBody>
      </p:sp>
      <p:sp useBgFill="1">
        <p:nvSpPr>
          <p:cNvPr id="10" name="TextBox 9"/>
          <p:cNvSpPr txBox="1"/>
          <p:nvPr/>
        </p:nvSpPr>
        <p:spPr>
          <a:xfrm>
            <a:off x="8115299" y="2243124"/>
            <a:ext cx="609599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220</a:t>
            </a:r>
            <a:endParaRPr lang="en-US" sz="2000" dirty="0"/>
          </a:p>
        </p:txBody>
      </p:sp>
      <p:sp useBgFill="1">
        <p:nvSpPr>
          <p:cNvPr id="11" name="TextBox 10"/>
          <p:cNvSpPr txBox="1"/>
          <p:nvPr/>
        </p:nvSpPr>
        <p:spPr>
          <a:xfrm>
            <a:off x="8115298" y="3128949"/>
            <a:ext cx="609600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200</a:t>
            </a:r>
            <a:endParaRPr lang="en-US" sz="2000" dirty="0"/>
          </a:p>
        </p:txBody>
      </p:sp>
      <p:sp>
        <p:nvSpPr>
          <p:cNvPr id="12" name="Clearance">
            <a:extLst>
              <a:ext uri="{FF2B5EF4-FFF2-40B4-BE49-F238E27FC236}">
                <a16:creationId xmlns:a16="http://schemas.microsoft.com/office/drawing/2014/main" id="{6BC4F937-D5B5-49F9-87B6-312F22678AAF}"/>
              </a:ext>
            </a:extLst>
          </p:cNvPr>
          <p:cNvSpPr/>
          <p:nvPr/>
        </p:nvSpPr>
        <p:spPr bwMode="auto">
          <a:xfrm>
            <a:off x="3386240" y="4283018"/>
            <a:ext cx="3700362" cy="1657747"/>
          </a:xfrm>
          <a:prstGeom prst="roundRect">
            <a:avLst>
              <a:gd name="adj" fmla="val 12330"/>
            </a:avLst>
          </a:prstGeom>
          <a:solidFill>
            <a:schemeClr val="bg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“UNITED TEN </a:t>
            </a:r>
            <a:r>
              <a:rPr lang="en-US" sz="2200" dirty="0"/>
              <a:t>CROSS LAKEVIEW V-O-R AT OR ABOVE FL200, DESCEND AND MAINTAIN </a:t>
            </a:r>
            <a:r>
              <a:rPr lang="en-US" sz="2200" dirty="0" smtClean="0"/>
              <a:t>6000.”</a:t>
            </a:r>
            <a:endParaRPr kumimoji="0" lang="en-US" sz="22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flipV="1">
            <a:off x="2744438" y="1604979"/>
            <a:ext cx="0" cy="365760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613" y="6256019"/>
            <a:ext cx="394232" cy="36576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A88CFDE-C3BA-4F50-9DA7-C319C224C074}"/>
              </a:ext>
            </a:extLst>
          </p:cNvPr>
          <p:cNvCxnSpPr/>
          <p:nvPr/>
        </p:nvCxnSpPr>
        <p:spPr bwMode="auto">
          <a:xfrm>
            <a:off x="959556" y="1604979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413B957-B00C-4E55-9F2D-7264692C3190}"/>
              </a:ext>
            </a:extLst>
          </p:cNvPr>
          <p:cNvCxnSpPr/>
          <p:nvPr/>
        </p:nvCxnSpPr>
        <p:spPr bwMode="auto">
          <a:xfrm flipV="1">
            <a:off x="1416756" y="1616589"/>
            <a:ext cx="1327681" cy="16965"/>
          </a:xfrm>
          <a:prstGeom prst="line">
            <a:avLst/>
          </a:prstGeom>
          <a:noFill/>
          <a:ln w="50800" cap="flat" cmpd="sng" algn="ctr">
            <a:solidFill>
              <a:srgbClr val="008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48F40FC-5257-4908-A6DF-50BFBF732AA8}"/>
              </a:ext>
            </a:extLst>
          </p:cNvPr>
          <p:cNvCxnSpPr/>
          <p:nvPr/>
        </p:nvCxnSpPr>
        <p:spPr bwMode="auto">
          <a:xfrm flipH="1" flipV="1">
            <a:off x="2744438" y="1616590"/>
            <a:ext cx="5755988" cy="3514550"/>
          </a:xfrm>
          <a:prstGeom prst="line">
            <a:avLst/>
          </a:prstGeom>
          <a:noFill/>
          <a:ln w="50800" cap="flat" cmpd="sng" algn="ctr">
            <a:solidFill>
              <a:srgbClr val="008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FB79071-FF8D-4C18-A463-E4F18E1344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54" y="1352365"/>
            <a:ext cx="1089020" cy="349151"/>
          </a:xfrm>
        </p:spPr>
      </p:pic>
      <p:sp>
        <p:nvSpPr>
          <p:cNvPr id="18" name="Title 2">
            <a:extLst>
              <a:ext uri="{FF2B5EF4-FFF2-40B4-BE49-F238E27FC236}">
                <a16:creationId xmlns:a16="http://schemas.microsoft.com/office/drawing/2014/main" id="{F792F345-2E2D-42B3-89BC-B53352DF2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dirty="0"/>
              <a:t>Pilot’s </a:t>
            </a:r>
            <a:r>
              <a:rPr lang="en-US" dirty="0" smtClean="0"/>
              <a:t>Discretion</a:t>
            </a:r>
            <a:r>
              <a:rPr lang="en-US" sz="3600" dirty="0" smtClean="0"/>
              <a:t> </a:t>
            </a:r>
            <a:r>
              <a:rPr lang="en-US" sz="3200" i="1" dirty="0" smtClean="0"/>
              <a:t>(Cont’d)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5913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1481E-6 L 0.20347 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7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300000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42" presetClass="path" presetSubtype="0" decel="12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20347 2.77556E-17 L 0.82518 0.51898 " pathEditMode="relative" rAng="0" ptsTypes="AA">
                                      <p:cBhvr>
                                        <p:cTn id="15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85" y="26458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7400"/>
                                  </p:stCondLst>
                                  <p:childTnLst>
                                    <p:animRot by="-300000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E88F553-265A-4B41-AED2-8C99F8BD5F85}"/>
              </a:ext>
            </a:extLst>
          </p:cNvPr>
          <p:cNvCxnSpPr/>
          <p:nvPr/>
        </p:nvCxnSpPr>
        <p:spPr bwMode="auto">
          <a:xfrm flipH="1" flipV="1">
            <a:off x="1047751" y="1340279"/>
            <a:ext cx="1931194" cy="828674"/>
          </a:xfrm>
          <a:prstGeom prst="line">
            <a:avLst/>
          </a:prstGeom>
          <a:noFill/>
          <a:ln w="50800" cap="flat" cmpd="sng" algn="ctr">
            <a:solidFill>
              <a:srgbClr val="008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5F98D124-7D23-4B80-B1F8-624BBF9F21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5" t="-1" r="33937" b="31730"/>
          <a:stretch/>
        </p:blipFill>
        <p:spPr>
          <a:xfrm>
            <a:off x="6307988" y="5379136"/>
            <a:ext cx="937848" cy="616407"/>
          </a:xfrm>
          <a:prstGeom prst="rect">
            <a:avLst/>
          </a:prstGeom>
        </p:spPr>
      </p:pic>
      <p:sp>
        <p:nvSpPr>
          <p:cNvPr id="6" name="Line 3"/>
          <p:cNvSpPr>
            <a:spLocks noChangeShapeType="1"/>
          </p:cNvSpPr>
          <p:nvPr/>
        </p:nvSpPr>
        <p:spPr bwMode="auto">
          <a:xfrm flipH="1">
            <a:off x="1670050" y="1340277"/>
            <a:ext cx="7227888" cy="0"/>
          </a:xfrm>
          <a:prstGeom prst="line">
            <a:avLst/>
          </a:prstGeom>
          <a:noFill/>
          <a:ln w="25400">
            <a:solidFill>
              <a:srgbClr val="1D2F68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 flipH="1">
            <a:off x="1670050" y="2178477"/>
            <a:ext cx="7227888" cy="0"/>
          </a:xfrm>
          <a:prstGeom prst="line">
            <a:avLst/>
          </a:prstGeom>
          <a:noFill/>
          <a:ln w="25400">
            <a:solidFill>
              <a:srgbClr val="1D2F68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 flipH="1">
            <a:off x="1670050" y="3064302"/>
            <a:ext cx="7227888" cy="0"/>
          </a:xfrm>
          <a:prstGeom prst="line">
            <a:avLst/>
          </a:prstGeom>
          <a:noFill/>
          <a:ln w="25400">
            <a:solidFill>
              <a:srgbClr val="1D2F68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 useBgFill="1">
        <p:nvSpPr>
          <p:cNvPr id="9" name="TextBox 8"/>
          <p:cNvSpPr txBox="1"/>
          <p:nvPr/>
        </p:nvSpPr>
        <p:spPr>
          <a:xfrm>
            <a:off x="8115300" y="1140222"/>
            <a:ext cx="609599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dirty="0"/>
              <a:t>290</a:t>
            </a:r>
          </a:p>
        </p:txBody>
      </p:sp>
      <p:sp useBgFill="1">
        <p:nvSpPr>
          <p:cNvPr id="10" name="TextBox 9"/>
          <p:cNvSpPr txBox="1"/>
          <p:nvPr/>
        </p:nvSpPr>
        <p:spPr>
          <a:xfrm>
            <a:off x="8115299" y="1978422"/>
            <a:ext cx="609599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dirty="0"/>
              <a:t>270</a:t>
            </a:r>
          </a:p>
        </p:txBody>
      </p:sp>
      <p:sp useBgFill="1">
        <p:nvSpPr>
          <p:cNvPr id="11" name="TextBox 10"/>
          <p:cNvSpPr txBox="1"/>
          <p:nvPr/>
        </p:nvSpPr>
        <p:spPr>
          <a:xfrm>
            <a:off x="8115298" y="2864247"/>
            <a:ext cx="609600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dirty="0"/>
              <a:t>250</a:t>
            </a:r>
          </a:p>
        </p:txBody>
      </p:sp>
      <p:sp>
        <p:nvSpPr>
          <p:cNvPr id="13" name="Line 3"/>
          <p:cNvSpPr>
            <a:spLocks noChangeShapeType="1"/>
          </p:cNvSpPr>
          <p:nvPr/>
        </p:nvSpPr>
        <p:spPr bwMode="auto">
          <a:xfrm flipH="1">
            <a:off x="1670050" y="3959652"/>
            <a:ext cx="7227888" cy="0"/>
          </a:xfrm>
          <a:prstGeom prst="line">
            <a:avLst/>
          </a:prstGeom>
          <a:noFill/>
          <a:ln w="25400">
            <a:solidFill>
              <a:srgbClr val="1D2F68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 useBgFill="1">
        <p:nvSpPr>
          <p:cNvPr id="15" name="TextBox 14"/>
          <p:cNvSpPr txBox="1"/>
          <p:nvPr/>
        </p:nvSpPr>
        <p:spPr>
          <a:xfrm>
            <a:off x="8115298" y="3759597"/>
            <a:ext cx="609600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dirty="0"/>
              <a:t>230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 flipH="1" flipV="1">
            <a:off x="6753226" y="1340277"/>
            <a:ext cx="16668" cy="365760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ectangle: Rounded Corners 157">
            <a:extLst>
              <a:ext uri="{FF2B5EF4-FFF2-40B4-BE49-F238E27FC236}">
                <a16:creationId xmlns:a16="http://schemas.microsoft.com/office/drawing/2014/main" id="{6BC4F937-D5B5-49F9-87B6-312F22678AAF}"/>
              </a:ext>
            </a:extLst>
          </p:cNvPr>
          <p:cNvSpPr/>
          <p:nvPr/>
        </p:nvSpPr>
        <p:spPr bwMode="auto">
          <a:xfrm>
            <a:off x="826771" y="4361832"/>
            <a:ext cx="5033511" cy="1570864"/>
          </a:xfrm>
          <a:prstGeom prst="roundRect">
            <a:avLst>
              <a:gd name="adj" fmla="val 12330"/>
            </a:avLst>
          </a:prstGeom>
          <a:solidFill>
            <a:schemeClr val="bg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kumimoji="0" lang="en-US" sz="2200" b="0" i="0" u="none" strike="noStrike" cap="none" normalizeH="0" baseline="0" dirty="0">
                <a:ln>
                  <a:noFill/>
                </a:ln>
                <a:effectLst/>
                <a:latin typeface="Arial"/>
                <a:cs typeface="Arial"/>
              </a:rPr>
              <a:t>“</a:t>
            </a:r>
            <a:r>
              <a:rPr lang="en-US" sz="2200" dirty="0">
                <a:latin typeface="Arial"/>
                <a:cs typeface="Arial"/>
              </a:rPr>
              <a:t>SOUTHWEST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effectLst/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EIGHTY-THREE DESCEND NOW TO FL270, CROSS LAKEVIEW V-O-R AT OR BELOW FL250, MAINTAIN </a:t>
            </a:r>
            <a:r>
              <a:rPr lang="en-US" sz="2200" dirty="0" smtClean="0">
                <a:latin typeface="Arial"/>
                <a:cs typeface="Arial"/>
              </a:rPr>
              <a:t>FL180.”</a:t>
            </a: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Arial"/>
              <a:cs typeface="Arial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613" y="6256019"/>
            <a:ext cx="394232" cy="36576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FC4B642-9E7C-462C-8378-0665AEF0C720}"/>
              </a:ext>
            </a:extLst>
          </p:cNvPr>
          <p:cNvCxnSpPr/>
          <p:nvPr/>
        </p:nvCxnSpPr>
        <p:spPr bwMode="auto">
          <a:xfrm flipH="1" flipV="1">
            <a:off x="2978946" y="2168954"/>
            <a:ext cx="1593054" cy="9524"/>
          </a:xfrm>
          <a:prstGeom prst="line">
            <a:avLst/>
          </a:prstGeom>
          <a:noFill/>
          <a:ln w="50800" cap="flat" cmpd="sng" algn="ctr">
            <a:solidFill>
              <a:srgbClr val="008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61CD50A-56F5-460B-9161-1610318EC60F}"/>
              </a:ext>
            </a:extLst>
          </p:cNvPr>
          <p:cNvCxnSpPr/>
          <p:nvPr/>
        </p:nvCxnSpPr>
        <p:spPr bwMode="auto">
          <a:xfrm flipH="1" flipV="1">
            <a:off x="4567064" y="2173716"/>
            <a:ext cx="3775781" cy="2795326"/>
          </a:xfrm>
          <a:prstGeom prst="line">
            <a:avLst/>
          </a:prstGeom>
          <a:noFill/>
          <a:ln w="50800" cap="flat" cmpd="sng" algn="ctr">
            <a:solidFill>
              <a:srgbClr val="008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FB79071-FF8D-4C18-A463-E4F18E1344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54" y="1100644"/>
            <a:ext cx="1089020" cy="349151"/>
          </a:xfrm>
        </p:spPr>
      </p:pic>
      <p:sp>
        <p:nvSpPr>
          <p:cNvPr id="21" name="Title 2">
            <a:extLst>
              <a:ext uri="{FF2B5EF4-FFF2-40B4-BE49-F238E27FC236}">
                <a16:creationId xmlns:a16="http://schemas.microsoft.com/office/drawing/2014/main" id="{F792F345-2E2D-42B3-89BC-B53352DF2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dirty="0"/>
              <a:t>Pilot’s </a:t>
            </a:r>
            <a:r>
              <a:rPr lang="en-US" dirty="0" smtClean="0"/>
              <a:t>Discretion</a:t>
            </a:r>
            <a:r>
              <a:rPr lang="en-US" sz="3600" dirty="0" smtClean="0"/>
              <a:t> </a:t>
            </a:r>
            <a:r>
              <a:rPr lang="en-US" sz="3200" i="1" dirty="0" smtClean="0"/>
              <a:t>(Cont’d)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8033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7 L 0.22413 0.118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59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-300000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2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22413 0.11852 L 0.40226 0.13218 " pathEditMode="relative" rAng="0" ptsTypes="AA">
                                      <p:cBhvr>
                                        <p:cTn id="1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6" y="67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300000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40226 0.13218 L 0.81563 0.53866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0" y="2032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300000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597E69-1044-414F-8A91-92F4FDF41C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When pilots in direct radio communication with each other during climb and descent concur, you </a:t>
            </a:r>
            <a:r>
              <a:rPr lang="en-US" dirty="0" smtClean="0"/>
              <a:t>may authorize: </a:t>
            </a:r>
            <a:endParaRPr lang="en-US" dirty="0"/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lower aircraft, if climbing to maintain vertical separation below the other aircraft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upper aircraft, if descending to maintain vertical separation above the other aircraft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6AA2CB-7435-4AA6-99DA-5E23C9F42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Separation by Pilots</a:t>
            </a:r>
          </a:p>
        </p:txBody>
      </p:sp>
    </p:spTree>
    <p:extLst>
      <p:ext uri="{BB962C8B-B14F-4D97-AF65-F5344CB8AC3E}">
        <p14:creationId xmlns:p14="http://schemas.microsoft.com/office/powerpoint/2010/main" val="232800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94DD82-DCE5-4276-96EA-C5A892D9E0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Utilize RVSM separation standards for a formation flight that consists of all RVSM approved aircraft</a:t>
            </a:r>
          </a:p>
          <a:p>
            <a:r>
              <a:rPr lang="en-US" dirty="0"/>
              <a:t>Utilize </a:t>
            </a:r>
            <a:r>
              <a:rPr lang="en-US" dirty="0" smtClean="0"/>
              <a:t>non-RVSM </a:t>
            </a:r>
            <a:r>
              <a:rPr lang="en-US" dirty="0"/>
              <a:t>separation standards for a formation flight above FL290, which does not consist of all RVSM approved aircraft</a:t>
            </a:r>
          </a:p>
          <a:p>
            <a:r>
              <a:rPr lang="en-US" dirty="0"/>
              <a:t>Ensure the proper equipment suffixes are entered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E2F706-8936-4953-A56B-EA719B712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Formation Flights in RVSM Airspace</a:t>
            </a:r>
          </a:p>
        </p:txBody>
      </p:sp>
    </p:spTree>
    <p:extLst>
      <p:ext uri="{BB962C8B-B14F-4D97-AF65-F5344CB8AC3E}">
        <p14:creationId xmlns:p14="http://schemas.microsoft.com/office/powerpoint/2010/main" val="90248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7" descr="Separation from SUA and ATCA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" b="7013"/>
          <a:stretch>
            <a:fillRect/>
          </a:stretch>
        </p:blipFill>
        <p:spPr bwMode="auto">
          <a:xfrm>
            <a:off x="0" y="1050925"/>
            <a:ext cx="91440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20"/>
          <p:cNvSpPr>
            <a:spLocks noChangeArrowheads="1"/>
          </p:cNvSpPr>
          <p:nvPr/>
        </p:nvSpPr>
        <p:spPr bwMode="auto">
          <a:xfrm>
            <a:off x="1920875" y="3011488"/>
            <a:ext cx="5302250" cy="1701800"/>
          </a:xfrm>
          <a:prstGeom prst="can">
            <a:avLst>
              <a:gd name="adj" fmla="val 33333"/>
            </a:avLst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17412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en-US" dirty="0"/>
              <a:t>Separation from SUA and ATCAA</a:t>
            </a:r>
          </a:p>
        </p:txBody>
      </p:sp>
      <p:sp>
        <p:nvSpPr>
          <p:cNvPr id="17413" name="Oval 11"/>
          <p:cNvSpPr>
            <a:spLocks noChangeArrowheads="1"/>
          </p:cNvSpPr>
          <p:nvPr/>
        </p:nvSpPr>
        <p:spPr bwMode="auto">
          <a:xfrm>
            <a:off x="1930400" y="2987675"/>
            <a:ext cx="5283200" cy="596900"/>
          </a:xfrm>
          <a:prstGeom prst="ellipse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1035" name="Rectangle 12"/>
          <p:cNvSpPr>
            <a:spLocks noChangeArrowheads="1"/>
          </p:cNvSpPr>
          <p:nvPr/>
        </p:nvSpPr>
        <p:spPr bwMode="auto">
          <a:xfrm>
            <a:off x="3114675" y="3967162"/>
            <a:ext cx="29146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 dirty="0" smtClean="0"/>
              <a:t>10,000’ </a:t>
            </a:r>
            <a:r>
              <a:rPr lang="en-US" altLang="en-US" sz="1800" b="1" dirty="0"/>
              <a:t>- FL290</a:t>
            </a:r>
          </a:p>
        </p:txBody>
      </p:sp>
      <p:sp>
        <p:nvSpPr>
          <p:cNvPr id="17415" name="Rectangle 13"/>
          <p:cNvSpPr>
            <a:spLocks noChangeArrowheads="1"/>
          </p:cNvSpPr>
          <p:nvPr/>
        </p:nvSpPr>
        <p:spPr bwMode="auto">
          <a:xfrm>
            <a:off x="2427288" y="3659188"/>
            <a:ext cx="42608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en-US" b="1" dirty="0" smtClean="0"/>
              <a:t>SUA/ATCAA</a:t>
            </a:r>
            <a:endParaRPr lang="en-US" altLang="en-US" b="1" dirty="0"/>
          </a:p>
        </p:txBody>
      </p:sp>
      <p:sp>
        <p:nvSpPr>
          <p:cNvPr id="1037" name="Line 14"/>
          <p:cNvSpPr>
            <a:spLocks noChangeShapeType="1"/>
          </p:cNvSpPr>
          <p:nvPr/>
        </p:nvSpPr>
        <p:spPr bwMode="auto">
          <a:xfrm>
            <a:off x="4572000" y="1704974"/>
            <a:ext cx="0" cy="12176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67951" name="Rectangle 15"/>
          <p:cNvSpPr>
            <a:spLocks noChangeArrowheads="1"/>
          </p:cNvSpPr>
          <p:nvPr/>
        </p:nvSpPr>
        <p:spPr bwMode="auto">
          <a:xfrm>
            <a:off x="4572000" y="2053430"/>
            <a:ext cx="14382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800" b="1" dirty="0"/>
              <a:t>1,000 FEET</a:t>
            </a:r>
          </a:p>
        </p:txBody>
      </p:sp>
      <p:sp>
        <p:nvSpPr>
          <p:cNvPr id="1039" name="Line 16"/>
          <p:cNvSpPr>
            <a:spLocks noChangeShapeType="1"/>
          </p:cNvSpPr>
          <p:nvPr/>
        </p:nvSpPr>
        <p:spPr bwMode="auto">
          <a:xfrm flipV="1">
            <a:off x="4572000" y="4737100"/>
            <a:ext cx="0" cy="407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67953" name="Rectangle 17"/>
          <p:cNvSpPr>
            <a:spLocks noChangeArrowheads="1"/>
          </p:cNvSpPr>
          <p:nvPr/>
        </p:nvSpPr>
        <p:spPr bwMode="auto">
          <a:xfrm>
            <a:off x="4664869" y="4810125"/>
            <a:ext cx="11588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800" b="1" dirty="0"/>
              <a:t>500 FEET</a:t>
            </a:r>
          </a:p>
        </p:txBody>
      </p:sp>
    </p:spTree>
    <p:extLst>
      <p:ext uri="{BB962C8B-B14F-4D97-AF65-F5344CB8AC3E}">
        <p14:creationId xmlns:p14="http://schemas.microsoft.com/office/powerpoint/2010/main" val="103811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63273E-D130-40B0-9949-6FFB100A07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Altitude reports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“SAY ALTITUDE”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“SAY FLIGHT LEVEL”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“VERIFY ASSIGNED ALTITUDE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060B31-0D78-484C-84BE-D5168A04A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Altitude Reports</a:t>
            </a:r>
          </a:p>
        </p:txBody>
      </p:sp>
    </p:spTree>
    <p:extLst>
      <p:ext uri="{BB962C8B-B14F-4D97-AF65-F5344CB8AC3E}">
        <p14:creationId xmlns:p14="http://schemas.microsoft.com/office/powerpoint/2010/main" val="97917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A6384D-BFD4-48A7-8FD6-2FC8B00254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Use “AMEND ALTITUDE” to:</a:t>
            </a:r>
          </a:p>
          <a:p>
            <a:pPr lvl="1"/>
            <a:r>
              <a:rPr lang="en-US" dirty="0"/>
              <a:t>Cancel or amend a crossing restriction</a:t>
            </a:r>
          </a:p>
          <a:p>
            <a:pPr lvl="1"/>
            <a:r>
              <a:rPr lang="en-US" dirty="0"/>
              <a:t>Remove pilot’s discretion from a climb or descent clearance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3E7047-E264-480E-AAE6-C0E2E0514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Altitude Amendments</a:t>
            </a:r>
          </a:p>
        </p:txBody>
      </p:sp>
    </p:spTree>
    <p:extLst>
      <p:ext uri="{BB962C8B-B14F-4D97-AF65-F5344CB8AC3E}">
        <p14:creationId xmlns:p14="http://schemas.microsoft.com/office/powerpoint/2010/main" val="406265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344487"/>
            <a:ext cx="8472488" cy="998537"/>
          </a:xfrm>
          <a:noFill/>
        </p:spPr>
        <p:txBody>
          <a:bodyPr lIns="92075" tIns="46038" rIns="92075" bIns="46038"/>
          <a:lstStyle/>
          <a:p>
            <a:r>
              <a:rPr lang="en-US" altLang="en-US" dirty="0"/>
              <a:t>Practice Exercise 1: Vertical Separation</a:t>
            </a:r>
          </a:p>
        </p:txBody>
      </p:sp>
      <p:sp>
        <p:nvSpPr>
          <p:cNvPr id="18440" name="Rectangle 30"/>
          <p:cNvSpPr>
            <a:spLocks noChangeArrowheads="1"/>
          </p:cNvSpPr>
          <p:nvPr/>
        </p:nvSpPr>
        <p:spPr bwMode="auto">
          <a:xfrm>
            <a:off x="519113" y="4286250"/>
            <a:ext cx="5016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2" name="TextBox 1"/>
          <p:cNvSpPr txBox="1"/>
          <p:nvPr/>
        </p:nvSpPr>
        <p:spPr>
          <a:xfrm>
            <a:off x="428625" y="1581225"/>
            <a:ext cx="8197327" cy="4775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0040" lvl="1" indent="-27432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Purpose</a:t>
            </a:r>
          </a:p>
          <a:p>
            <a:pPr marL="960120" lvl="2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en-US" dirty="0"/>
              <a:t>P</a:t>
            </a:r>
            <a:r>
              <a:rPr lang="en-US" dirty="0" smtClean="0"/>
              <a:t>ractice </a:t>
            </a:r>
            <a:r>
              <a:rPr lang="en-US" dirty="0"/>
              <a:t>applying the appropriate vertical separation minima</a:t>
            </a:r>
          </a:p>
          <a:p>
            <a:pPr marL="502920" lvl="1" indent="-4572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Materials</a:t>
            </a:r>
          </a:p>
          <a:p>
            <a:pPr marL="960120" lvl="2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en-US" dirty="0"/>
              <a:t>Practice exercise 1: Vertical Separation</a:t>
            </a:r>
          </a:p>
          <a:p>
            <a:pPr marL="960120" lvl="2" indent="-4572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–"/>
            </a:pPr>
            <a:r>
              <a:rPr lang="en-US" dirty="0"/>
              <a:t>Pen or pencil</a:t>
            </a:r>
          </a:p>
          <a:p>
            <a:pPr marL="502920" lvl="1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Directions</a:t>
            </a:r>
          </a:p>
          <a:p>
            <a:pPr marL="960120" lvl="2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en-US" dirty="0"/>
              <a:t>Using approved strip marking, record the clearance and control information on the flight progress strips</a:t>
            </a:r>
          </a:p>
          <a:p>
            <a:pPr marL="960120" lvl="2" indent="-4572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–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91590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10312"/>
            <a:ext cx="8472488" cy="609600"/>
          </a:xfrm>
          <a:noFill/>
        </p:spPr>
        <p:txBody>
          <a:bodyPr lIns="92075" tIns="46038" rIns="92075" bIns="46038"/>
          <a:lstStyle/>
          <a:p>
            <a:r>
              <a:rPr lang="en-US" altLang="en-US" dirty="0"/>
              <a:t>Exercise 1 - Question 1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28625" y="859536"/>
            <a:ext cx="8666163" cy="85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38" tIns="46038" rIns="46038" bIns="46038"/>
          <a:lstStyle>
            <a:lvl1pPr defTabSz="25368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5368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5368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5368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5368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5368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5368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5368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5368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b="1" dirty="0"/>
              <a:t>TIME: </a:t>
            </a:r>
            <a:r>
              <a:rPr lang="en-US" altLang="en-US" b="1" dirty="0" smtClean="0"/>
              <a:t>1235 - </a:t>
            </a:r>
            <a:r>
              <a:rPr lang="en-US" b="1" dirty="0"/>
              <a:t>How would you clear each aircraft to </a:t>
            </a:r>
            <a:r>
              <a:rPr lang="en-US" b="1" dirty="0" smtClean="0"/>
              <a:t>its </a:t>
            </a:r>
            <a:r>
              <a:rPr lang="en-US" b="1" dirty="0"/>
              <a:t>requested </a:t>
            </a:r>
            <a:r>
              <a:rPr lang="en-US" b="1" dirty="0" smtClean="0"/>
              <a:t>altitude?</a:t>
            </a:r>
            <a:endParaRPr lang="en-US" altLang="en-US" b="1" dirty="0"/>
          </a:p>
          <a:p>
            <a:pPr>
              <a:spcBef>
                <a:spcPct val="0"/>
              </a:spcBef>
            </a:pPr>
            <a:endParaRPr lang="en-US" altLang="en-US" b="1" dirty="0"/>
          </a:p>
        </p:txBody>
      </p:sp>
      <p:grpSp>
        <p:nvGrpSpPr>
          <p:cNvPr id="18437" name="Group 7"/>
          <p:cNvGrpSpPr>
            <a:grpSpLocks/>
          </p:cNvGrpSpPr>
          <p:nvPr/>
        </p:nvGrpSpPr>
        <p:grpSpPr bwMode="auto">
          <a:xfrm>
            <a:off x="201613" y="3467501"/>
            <a:ext cx="8763000" cy="1603375"/>
            <a:chOff x="127" y="1925"/>
            <a:chExt cx="5520" cy="1010"/>
          </a:xfrm>
        </p:grpSpPr>
        <p:sp>
          <p:nvSpPr>
            <p:cNvPr id="18473" name="Freeform 8"/>
            <p:cNvSpPr>
              <a:spLocks/>
            </p:cNvSpPr>
            <p:nvPr/>
          </p:nvSpPr>
          <p:spPr bwMode="auto">
            <a:xfrm>
              <a:off x="127" y="1925"/>
              <a:ext cx="5520" cy="1010"/>
            </a:xfrm>
            <a:custGeom>
              <a:avLst/>
              <a:gdLst>
                <a:gd name="T0" fmla="*/ 0 w 5520"/>
                <a:gd name="T1" fmla="*/ 1009 h 1010"/>
                <a:gd name="T2" fmla="*/ 0 w 5520"/>
                <a:gd name="T3" fmla="*/ 0 h 1010"/>
                <a:gd name="T4" fmla="*/ 5519 w 5520"/>
                <a:gd name="T5" fmla="*/ 0 h 1010"/>
                <a:gd name="T6" fmla="*/ 5519 w 5520"/>
                <a:gd name="T7" fmla="*/ 1009 h 1010"/>
                <a:gd name="T8" fmla="*/ 0 w 5520"/>
                <a:gd name="T9" fmla="*/ 1009 h 10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20"/>
                <a:gd name="T16" fmla="*/ 0 h 1010"/>
                <a:gd name="T17" fmla="*/ 5520 w 5520"/>
                <a:gd name="T18" fmla="*/ 1010 h 10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20" h="1010">
                  <a:moveTo>
                    <a:pt x="0" y="1009"/>
                  </a:moveTo>
                  <a:lnTo>
                    <a:pt x="0" y="0"/>
                  </a:lnTo>
                  <a:lnTo>
                    <a:pt x="5519" y="0"/>
                  </a:lnTo>
                  <a:lnTo>
                    <a:pt x="5519" y="1009"/>
                  </a:lnTo>
                  <a:lnTo>
                    <a:pt x="0" y="1009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4" name="Line 9"/>
            <p:cNvSpPr>
              <a:spLocks noChangeShapeType="1"/>
            </p:cNvSpPr>
            <p:nvPr/>
          </p:nvSpPr>
          <p:spPr bwMode="auto">
            <a:xfrm>
              <a:off x="994" y="1926"/>
              <a:ext cx="0" cy="9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5" name="Line 10"/>
            <p:cNvSpPr>
              <a:spLocks noChangeShapeType="1"/>
            </p:cNvSpPr>
            <p:nvPr/>
          </p:nvSpPr>
          <p:spPr bwMode="auto">
            <a:xfrm>
              <a:off x="1466" y="1926"/>
              <a:ext cx="0" cy="9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6" name="Line 11"/>
            <p:cNvSpPr>
              <a:spLocks noChangeShapeType="1"/>
            </p:cNvSpPr>
            <p:nvPr/>
          </p:nvSpPr>
          <p:spPr bwMode="auto">
            <a:xfrm>
              <a:off x="2342" y="1926"/>
              <a:ext cx="0" cy="9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7" name="Line 12"/>
            <p:cNvSpPr>
              <a:spLocks noChangeShapeType="1"/>
            </p:cNvSpPr>
            <p:nvPr/>
          </p:nvSpPr>
          <p:spPr bwMode="auto">
            <a:xfrm>
              <a:off x="3063" y="1926"/>
              <a:ext cx="0" cy="9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8" name="Line 13"/>
            <p:cNvSpPr>
              <a:spLocks noChangeShapeType="1"/>
            </p:cNvSpPr>
            <p:nvPr/>
          </p:nvSpPr>
          <p:spPr bwMode="auto">
            <a:xfrm>
              <a:off x="3502" y="1926"/>
              <a:ext cx="0" cy="9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9" name="Line 14"/>
            <p:cNvSpPr>
              <a:spLocks noChangeShapeType="1"/>
            </p:cNvSpPr>
            <p:nvPr/>
          </p:nvSpPr>
          <p:spPr bwMode="auto">
            <a:xfrm>
              <a:off x="5078" y="1926"/>
              <a:ext cx="0" cy="9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0" name="Line 15"/>
            <p:cNvSpPr>
              <a:spLocks noChangeShapeType="1"/>
            </p:cNvSpPr>
            <p:nvPr/>
          </p:nvSpPr>
          <p:spPr bwMode="auto">
            <a:xfrm>
              <a:off x="1472" y="2729"/>
              <a:ext cx="85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1" name="Line 16"/>
            <p:cNvSpPr>
              <a:spLocks noChangeShapeType="1"/>
            </p:cNvSpPr>
            <p:nvPr/>
          </p:nvSpPr>
          <p:spPr bwMode="auto">
            <a:xfrm>
              <a:off x="1472" y="2516"/>
              <a:ext cx="85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2" name="Line 17"/>
            <p:cNvSpPr>
              <a:spLocks noChangeShapeType="1"/>
            </p:cNvSpPr>
            <p:nvPr/>
          </p:nvSpPr>
          <p:spPr bwMode="auto">
            <a:xfrm>
              <a:off x="1728" y="2516"/>
              <a:ext cx="0" cy="20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438" name="Group 18"/>
          <p:cNvGrpSpPr>
            <a:grpSpLocks/>
          </p:cNvGrpSpPr>
          <p:nvPr/>
        </p:nvGrpSpPr>
        <p:grpSpPr bwMode="auto">
          <a:xfrm>
            <a:off x="206375" y="1733951"/>
            <a:ext cx="8763000" cy="1603375"/>
            <a:chOff x="130" y="833"/>
            <a:chExt cx="5520" cy="1010"/>
          </a:xfrm>
        </p:grpSpPr>
        <p:sp>
          <p:nvSpPr>
            <p:cNvPr id="18463" name="Freeform 19"/>
            <p:cNvSpPr>
              <a:spLocks/>
            </p:cNvSpPr>
            <p:nvPr/>
          </p:nvSpPr>
          <p:spPr bwMode="auto">
            <a:xfrm>
              <a:off x="130" y="833"/>
              <a:ext cx="5520" cy="1010"/>
            </a:xfrm>
            <a:custGeom>
              <a:avLst/>
              <a:gdLst>
                <a:gd name="T0" fmla="*/ 0 w 5520"/>
                <a:gd name="T1" fmla="*/ 1009 h 1010"/>
                <a:gd name="T2" fmla="*/ 0 w 5520"/>
                <a:gd name="T3" fmla="*/ 0 h 1010"/>
                <a:gd name="T4" fmla="*/ 5519 w 5520"/>
                <a:gd name="T5" fmla="*/ 0 h 1010"/>
                <a:gd name="T6" fmla="*/ 5519 w 5520"/>
                <a:gd name="T7" fmla="*/ 1009 h 1010"/>
                <a:gd name="T8" fmla="*/ 0 w 5520"/>
                <a:gd name="T9" fmla="*/ 1009 h 10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20"/>
                <a:gd name="T16" fmla="*/ 0 h 1010"/>
                <a:gd name="T17" fmla="*/ 5520 w 5520"/>
                <a:gd name="T18" fmla="*/ 1010 h 10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20" h="1010">
                  <a:moveTo>
                    <a:pt x="0" y="1009"/>
                  </a:moveTo>
                  <a:lnTo>
                    <a:pt x="0" y="0"/>
                  </a:lnTo>
                  <a:lnTo>
                    <a:pt x="5519" y="0"/>
                  </a:lnTo>
                  <a:lnTo>
                    <a:pt x="5519" y="1009"/>
                  </a:lnTo>
                  <a:lnTo>
                    <a:pt x="0" y="1009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4" name="Line 20"/>
            <p:cNvSpPr>
              <a:spLocks noChangeShapeType="1"/>
            </p:cNvSpPr>
            <p:nvPr/>
          </p:nvSpPr>
          <p:spPr bwMode="auto">
            <a:xfrm>
              <a:off x="997" y="834"/>
              <a:ext cx="0" cy="9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5" name="Line 21"/>
            <p:cNvSpPr>
              <a:spLocks noChangeShapeType="1"/>
            </p:cNvSpPr>
            <p:nvPr/>
          </p:nvSpPr>
          <p:spPr bwMode="auto">
            <a:xfrm>
              <a:off x="1469" y="834"/>
              <a:ext cx="0" cy="9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6" name="Line 22"/>
            <p:cNvSpPr>
              <a:spLocks noChangeShapeType="1"/>
            </p:cNvSpPr>
            <p:nvPr/>
          </p:nvSpPr>
          <p:spPr bwMode="auto">
            <a:xfrm>
              <a:off x="2345" y="834"/>
              <a:ext cx="0" cy="9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7" name="Line 23"/>
            <p:cNvSpPr>
              <a:spLocks noChangeShapeType="1"/>
            </p:cNvSpPr>
            <p:nvPr/>
          </p:nvSpPr>
          <p:spPr bwMode="auto">
            <a:xfrm>
              <a:off x="3066" y="834"/>
              <a:ext cx="0" cy="9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8" name="Line 24"/>
            <p:cNvSpPr>
              <a:spLocks noChangeShapeType="1"/>
            </p:cNvSpPr>
            <p:nvPr/>
          </p:nvSpPr>
          <p:spPr bwMode="auto">
            <a:xfrm>
              <a:off x="3505" y="834"/>
              <a:ext cx="0" cy="9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9" name="Line 25"/>
            <p:cNvSpPr>
              <a:spLocks noChangeShapeType="1"/>
            </p:cNvSpPr>
            <p:nvPr/>
          </p:nvSpPr>
          <p:spPr bwMode="auto">
            <a:xfrm>
              <a:off x="5081" y="834"/>
              <a:ext cx="0" cy="9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0" name="Line 26"/>
            <p:cNvSpPr>
              <a:spLocks noChangeShapeType="1"/>
            </p:cNvSpPr>
            <p:nvPr/>
          </p:nvSpPr>
          <p:spPr bwMode="auto">
            <a:xfrm>
              <a:off x="1475" y="1637"/>
              <a:ext cx="85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1" name="Line 27"/>
            <p:cNvSpPr>
              <a:spLocks noChangeShapeType="1"/>
            </p:cNvSpPr>
            <p:nvPr/>
          </p:nvSpPr>
          <p:spPr bwMode="auto">
            <a:xfrm>
              <a:off x="1475" y="1424"/>
              <a:ext cx="85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2" name="Line 28"/>
            <p:cNvSpPr>
              <a:spLocks noChangeShapeType="1"/>
            </p:cNvSpPr>
            <p:nvPr/>
          </p:nvSpPr>
          <p:spPr bwMode="auto">
            <a:xfrm>
              <a:off x="1731" y="1424"/>
              <a:ext cx="0" cy="20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39" name="Rectangle 29"/>
          <p:cNvSpPr>
            <a:spLocks noChangeArrowheads="1"/>
          </p:cNvSpPr>
          <p:nvPr/>
        </p:nvSpPr>
        <p:spPr bwMode="auto">
          <a:xfrm>
            <a:off x="234950" y="3473851"/>
            <a:ext cx="1344613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38" tIns="46038" rIns="46038" bIns="46038"/>
          <a:lstStyle>
            <a:lvl1pPr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dirty="0"/>
              <a:t>N67L</a:t>
            </a:r>
            <a:endParaRPr lang="en-US" altLang="en-US" sz="1800" dirty="0">
              <a:solidFill>
                <a:schemeClr val="hlink"/>
              </a:solidFill>
            </a:endParaRPr>
          </a:p>
          <a:p>
            <a:pPr>
              <a:spcBef>
                <a:spcPct val="20000"/>
              </a:spcBef>
            </a:pPr>
            <a:r>
              <a:rPr lang="en-US" altLang="en-US" sz="1800" dirty="0"/>
              <a:t>BE20/G</a:t>
            </a:r>
          </a:p>
          <a:p>
            <a:pPr>
              <a:spcBef>
                <a:spcPct val="10000"/>
              </a:spcBef>
            </a:pPr>
            <a:r>
              <a:rPr lang="en-US" altLang="en-US" sz="1800" dirty="0"/>
              <a:t>T310  G300</a:t>
            </a:r>
          </a:p>
          <a:p>
            <a:pPr>
              <a:spcBef>
                <a:spcPct val="10000"/>
              </a:spcBef>
            </a:pPr>
            <a:r>
              <a:rPr lang="en-US" altLang="en-US" sz="1800" dirty="0"/>
              <a:t>       02</a:t>
            </a:r>
          </a:p>
          <a:p>
            <a:pPr>
              <a:spcBef>
                <a:spcPct val="0"/>
              </a:spcBef>
            </a:pPr>
            <a:r>
              <a:rPr lang="en-US" altLang="en-US" sz="1800" dirty="0"/>
              <a:t>213       01</a:t>
            </a:r>
          </a:p>
        </p:txBody>
      </p:sp>
      <p:sp>
        <p:nvSpPr>
          <p:cNvPr id="18440" name="Rectangle 30"/>
          <p:cNvSpPr>
            <a:spLocks noChangeArrowheads="1"/>
          </p:cNvSpPr>
          <p:nvPr/>
        </p:nvSpPr>
        <p:spPr bwMode="auto">
          <a:xfrm>
            <a:off x="519113" y="3792938"/>
            <a:ext cx="5016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18441" name="Rectangle 31"/>
          <p:cNvSpPr>
            <a:spLocks noChangeArrowheads="1"/>
          </p:cNvSpPr>
          <p:nvPr/>
        </p:nvSpPr>
        <p:spPr bwMode="auto">
          <a:xfrm>
            <a:off x="1535113" y="3510363"/>
            <a:ext cx="865187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38" tIns="46038" rIns="46038" bIns="46038"/>
          <a:lstStyle>
            <a:lvl1pPr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tx2"/>
                </a:solidFill>
              </a:rPr>
              <a:t>GRIME</a:t>
            </a:r>
          </a:p>
          <a:p>
            <a:pPr>
              <a:spcBef>
                <a:spcPct val="0"/>
              </a:spcBef>
            </a:pPr>
            <a:endParaRPr lang="en-US" altLang="en-US" sz="18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tx2"/>
                </a:solidFill>
              </a:rPr>
              <a:t>1227</a:t>
            </a:r>
          </a:p>
        </p:txBody>
      </p:sp>
      <p:sp>
        <p:nvSpPr>
          <p:cNvPr id="18442" name="Rectangle 32"/>
          <p:cNvSpPr>
            <a:spLocks noChangeArrowheads="1"/>
          </p:cNvSpPr>
          <p:nvPr/>
        </p:nvSpPr>
        <p:spPr bwMode="auto">
          <a:xfrm>
            <a:off x="2579688" y="3978676"/>
            <a:ext cx="396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38" tIns="46038" rIns="46038" bIns="46038"/>
          <a:lstStyle>
            <a:lvl1pPr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solidFill>
                  <a:schemeClr val="tx2"/>
                </a:solidFill>
              </a:rPr>
              <a:t>12</a:t>
            </a:r>
          </a:p>
        </p:txBody>
      </p:sp>
      <p:sp>
        <p:nvSpPr>
          <p:cNvPr id="18443" name="Rectangle 33"/>
          <p:cNvSpPr>
            <a:spLocks noChangeArrowheads="1"/>
          </p:cNvSpPr>
          <p:nvPr/>
        </p:nvSpPr>
        <p:spPr bwMode="auto">
          <a:xfrm>
            <a:off x="2927350" y="3746901"/>
            <a:ext cx="511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38" tIns="46038" rIns="46038" bIns="46038"/>
          <a:lstStyle>
            <a:lvl1pPr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solidFill>
                  <a:schemeClr val="tx2"/>
                </a:solidFill>
              </a:rPr>
              <a:t>55</a:t>
            </a:r>
          </a:p>
        </p:txBody>
      </p:sp>
      <p:sp>
        <p:nvSpPr>
          <p:cNvPr id="18444" name="Rectangle 34"/>
          <p:cNvSpPr>
            <a:spLocks noChangeArrowheads="1"/>
          </p:cNvSpPr>
          <p:nvPr/>
        </p:nvSpPr>
        <p:spPr bwMode="auto">
          <a:xfrm>
            <a:off x="2349500" y="4740676"/>
            <a:ext cx="869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38" tIns="46038" rIns="46038" bIns="46038"/>
          <a:lstStyle>
            <a:lvl1pPr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tx2"/>
                </a:solidFill>
              </a:rPr>
              <a:t>RBL</a:t>
            </a:r>
          </a:p>
        </p:txBody>
      </p:sp>
      <p:sp>
        <p:nvSpPr>
          <p:cNvPr id="18445" name="Rectangle 35"/>
          <p:cNvSpPr>
            <a:spLocks noChangeArrowheads="1"/>
          </p:cNvSpPr>
          <p:nvPr/>
        </p:nvSpPr>
        <p:spPr bwMode="auto">
          <a:xfrm>
            <a:off x="3803650" y="3634188"/>
            <a:ext cx="5667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38" tIns="46038" rIns="46038" bIns="46038"/>
          <a:lstStyle>
            <a:lvl1pPr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solidFill>
                  <a:schemeClr val="tx2"/>
                </a:solidFill>
              </a:rPr>
              <a:t>100</a:t>
            </a:r>
          </a:p>
        </p:txBody>
      </p:sp>
      <p:sp>
        <p:nvSpPr>
          <p:cNvPr id="18446" name="Rectangle 36"/>
          <p:cNvSpPr>
            <a:spLocks noChangeArrowheads="1"/>
          </p:cNvSpPr>
          <p:nvPr/>
        </p:nvSpPr>
        <p:spPr bwMode="auto">
          <a:xfrm>
            <a:off x="4935538" y="3523063"/>
            <a:ext cx="598489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38" tIns="46038" rIns="46038" bIns="46038"/>
          <a:lstStyle>
            <a:lvl1pPr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tx2"/>
                </a:solidFill>
              </a:rPr>
              <a:t>OED</a:t>
            </a:r>
          </a:p>
        </p:txBody>
      </p:sp>
      <p:sp>
        <p:nvSpPr>
          <p:cNvPr id="18447" name="Rectangle 37"/>
          <p:cNvSpPr>
            <a:spLocks noChangeArrowheads="1"/>
          </p:cNvSpPr>
          <p:nvPr/>
        </p:nvSpPr>
        <p:spPr bwMode="auto">
          <a:xfrm>
            <a:off x="5627688" y="3511951"/>
            <a:ext cx="2403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38" tIns="46038" rIns="46038" bIns="46038"/>
          <a:lstStyle>
            <a:lvl1pPr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tx2"/>
                </a:solidFill>
              </a:rPr>
              <a:t>KSAC SAC RBL V23 OED KMFR</a:t>
            </a:r>
          </a:p>
        </p:txBody>
      </p:sp>
      <p:sp>
        <p:nvSpPr>
          <p:cNvPr id="18448" name="Rectangle 38"/>
          <p:cNvSpPr>
            <a:spLocks noChangeArrowheads="1"/>
          </p:cNvSpPr>
          <p:nvPr/>
        </p:nvSpPr>
        <p:spPr bwMode="auto">
          <a:xfrm>
            <a:off x="8207375" y="3505601"/>
            <a:ext cx="936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38" tIns="46038" rIns="46038" bIns="46038"/>
          <a:lstStyle>
            <a:lvl1pPr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solidFill>
                  <a:schemeClr val="tx2"/>
                </a:solidFill>
              </a:rPr>
              <a:t>2607</a:t>
            </a:r>
          </a:p>
        </p:txBody>
      </p:sp>
      <p:sp>
        <p:nvSpPr>
          <p:cNvPr id="18449" name="Rectangle 39"/>
          <p:cNvSpPr>
            <a:spLocks noChangeArrowheads="1"/>
          </p:cNvSpPr>
          <p:nvPr/>
        </p:nvSpPr>
        <p:spPr bwMode="auto">
          <a:xfrm>
            <a:off x="212725" y="1738713"/>
            <a:ext cx="1355725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38" tIns="46038" rIns="46038" bIns="46038"/>
          <a:lstStyle>
            <a:lvl1pPr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dirty="0"/>
              <a:t>N5PX</a:t>
            </a:r>
            <a:endParaRPr lang="en-US" altLang="en-US" sz="1800" dirty="0">
              <a:solidFill>
                <a:schemeClr val="hlink"/>
              </a:solidFill>
            </a:endParaRPr>
          </a:p>
          <a:p>
            <a:pPr>
              <a:spcBef>
                <a:spcPct val="20000"/>
              </a:spcBef>
            </a:pPr>
            <a:r>
              <a:rPr lang="en-US" altLang="en-US" sz="1800" dirty="0"/>
              <a:t>BE30/G</a:t>
            </a:r>
            <a:endParaRPr lang="en-US" altLang="en-US" sz="1800" dirty="0">
              <a:solidFill>
                <a:schemeClr val="hlink"/>
              </a:solidFill>
            </a:endParaRPr>
          </a:p>
          <a:p>
            <a:pPr>
              <a:spcBef>
                <a:spcPct val="10000"/>
              </a:spcBef>
            </a:pPr>
            <a:r>
              <a:rPr lang="en-US" altLang="en-US" sz="1800" dirty="0"/>
              <a:t>T310  G300</a:t>
            </a:r>
          </a:p>
          <a:p>
            <a:pPr>
              <a:spcBef>
                <a:spcPct val="10000"/>
              </a:spcBef>
            </a:pPr>
            <a:r>
              <a:rPr lang="en-US" altLang="en-US" sz="1800" dirty="0"/>
              <a:t>        02</a:t>
            </a:r>
          </a:p>
          <a:p>
            <a:pPr>
              <a:spcBef>
                <a:spcPct val="0"/>
              </a:spcBef>
            </a:pPr>
            <a:r>
              <a:rPr lang="en-US" altLang="en-US" sz="1800" dirty="0"/>
              <a:t>176       01</a:t>
            </a:r>
          </a:p>
        </p:txBody>
      </p:sp>
      <p:sp>
        <p:nvSpPr>
          <p:cNvPr id="18450" name="Rectangle 40"/>
          <p:cNvSpPr>
            <a:spLocks noChangeArrowheads="1"/>
          </p:cNvSpPr>
          <p:nvPr/>
        </p:nvSpPr>
        <p:spPr bwMode="auto">
          <a:xfrm>
            <a:off x="531813" y="2045101"/>
            <a:ext cx="46355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18451" name="Rectangle 41"/>
          <p:cNvSpPr>
            <a:spLocks noChangeArrowheads="1"/>
          </p:cNvSpPr>
          <p:nvPr/>
        </p:nvSpPr>
        <p:spPr bwMode="auto">
          <a:xfrm>
            <a:off x="1535113" y="1772051"/>
            <a:ext cx="923925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38" tIns="46038" rIns="46038" bIns="46038"/>
          <a:lstStyle>
            <a:lvl1pPr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tx2"/>
                </a:solidFill>
              </a:rPr>
              <a:t>GRIME</a:t>
            </a:r>
          </a:p>
          <a:p>
            <a:pPr>
              <a:spcBef>
                <a:spcPct val="0"/>
              </a:spcBef>
            </a:pPr>
            <a:endParaRPr lang="en-US" altLang="en-US" sz="18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tx2"/>
                </a:solidFill>
              </a:rPr>
              <a:t>1228</a:t>
            </a:r>
          </a:p>
        </p:txBody>
      </p:sp>
      <p:sp>
        <p:nvSpPr>
          <p:cNvPr id="18452" name="Rectangle 42"/>
          <p:cNvSpPr>
            <a:spLocks noChangeArrowheads="1"/>
          </p:cNvSpPr>
          <p:nvPr/>
        </p:nvSpPr>
        <p:spPr bwMode="auto">
          <a:xfrm>
            <a:off x="2640013" y="2300688"/>
            <a:ext cx="396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38" tIns="46038" rIns="46038" bIns="46038"/>
          <a:lstStyle>
            <a:lvl1pPr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solidFill>
                  <a:schemeClr val="tx2"/>
                </a:solidFill>
              </a:rPr>
              <a:t>12</a:t>
            </a:r>
          </a:p>
        </p:txBody>
      </p:sp>
      <p:sp>
        <p:nvSpPr>
          <p:cNvPr id="18453" name="Rectangle 43"/>
          <p:cNvSpPr>
            <a:spLocks noChangeArrowheads="1"/>
          </p:cNvSpPr>
          <p:nvPr/>
        </p:nvSpPr>
        <p:spPr bwMode="auto">
          <a:xfrm>
            <a:off x="2960688" y="2013351"/>
            <a:ext cx="64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38" tIns="46038" rIns="46038" bIns="46038"/>
          <a:lstStyle>
            <a:lvl1pPr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solidFill>
                  <a:schemeClr val="tx2"/>
                </a:solidFill>
              </a:rPr>
              <a:t>56</a:t>
            </a:r>
          </a:p>
        </p:txBody>
      </p:sp>
      <p:sp>
        <p:nvSpPr>
          <p:cNvPr id="18454" name="Rectangle 44"/>
          <p:cNvSpPr>
            <a:spLocks noChangeArrowheads="1"/>
          </p:cNvSpPr>
          <p:nvPr/>
        </p:nvSpPr>
        <p:spPr bwMode="auto">
          <a:xfrm>
            <a:off x="2336800" y="3021413"/>
            <a:ext cx="808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38" tIns="46038" rIns="46038" bIns="46038"/>
          <a:lstStyle>
            <a:lvl1pPr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tx2"/>
                </a:solidFill>
              </a:rPr>
              <a:t>RBL</a:t>
            </a:r>
          </a:p>
        </p:txBody>
      </p:sp>
      <p:sp>
        <p:nvSpPr>
          <p:cNvPr id="18455" name="Rectangle 45"/>
          <p:cNvSpPr>
            <a:spLocks noChangeArrowheads="1"/>
          </p:cNvSpPr>
          <p:nvPr/>
        </p:nvSpPr>
        <p:spPr bwMode="auto">
          <a:xfrm>
            <a:off x="3803650" y="1847999"/>
            <a:ext cx="523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38" tIns="46038" rIns="46038" bIns="46038"/>
          <a:lstStyle>
            <a:lvl1pPr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tx2"/>
                </a:solidFill>
              </a:rPr>
              <a:t>120</a:t>
            </a:r>
          </a:p>
        </p:txBody>
      </p:sp>
      <p:sp>
        <p:nvSpPr>
          <p:cNvPr id="18456" name="Rectangle 46"/>
          <p:cNvSpPr>
            <a:spLocks noChangeArrowheads="1"/>
          </p:cNvSpPr>
          <p:nvPr/>
        </p:nvSpPr>
        <p:spPr bwMode="auto">
          <a:xfrm>
            <a:off x="4913313" y="1768640"/>
            <a:ext cx="620714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38" tIns="46038" rIns="46038" bIns="46038"/>
          <a:lstStyle>
            <a:lvl1pPr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tx2"/>
                </a:solidFill>
              </a:rPr>
              <a:t>OED</a:t>
            </a:r>
          </a:p>
        </p:txBody>
      </p:sp>
      <p:sp>
        <p:nvSpPr>
          <p:cNvPr id="18457" name="Rectangle 47"/>
          <p:cNvSpPr>
            <a:spLocks noChangeArrowheads="1"/>
          </p:cNvSpPr>
          <p:nvPr/>
        </p:nvSpPr>
        <p:spPr bwMode="auto">
          <a:xfrm>
            <a:off x="5629275" y="1768640"/>
            <a:ext cx="2466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38" tIns="46038" rIns="46038" bIns="46038"/>
          <a:lstStyle>
            <a:lvl1pPr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tx2"/>
                </a:solidFill>
              </a:rPr>
              <a:t>KSAC SAC RBL V23 OED KMFR</a:t>
            </a:r>
          </a:p>
        </p:txBody>
      </p:sp>
      <p:sp>
        <p:nvSpPr>
          <p:cNvPr id="18458" name="Rectangle 48"/>
          <p:cNvSpPr>
            <a:spLocks noChangeArrowheads="1"/>
          </p:cNvSpPr>
          <p:nvPr/>
        </p:nvSpPr>
        <p:spPr bwMode="auto">
          <a:xfrm>
            <a:off x="8248650" y="1768640"/>
            <a:ext cx="895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38" tIns="46038" rIns="46038" bIns="46038"/>
          <a:lstStyle>
            <a:lvl1pPr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tx2"/>
                </a:solidFill>
              </a:rPr>
              <a:t>5136</a:t>
            </a:r>
          </a:p>
        </p:txBody>
      </p:sp>
      <p:sp>
        <p:nvSpPr>
          <p:cNvPr id="18459" name="Rectangle 49"/>
          <p:cNvSpPr>
            <a:spLocks noChangeArrowheads="1"/>
          </p:cNvSpPr>
          <p:nvPr/>
        </p:nvSpPr>
        <p:spPr bwMode="auto">
          <a:xfrm>
            <a:off x="4168775" y="2826151"/>
            <a:ext cx="660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38" tIns="46038" rIns="46038" bIns="46038"/>
          <a:lstStyle>
            <a:lvl1pPr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800">
                <a:solidFill>
                  <a:srgbClr val="FF3300"/>
                </a:solidFill>
              </a:rPr>
              <a:t>140</a:t>
            </a:r>
          </a:p>
        </p:txBody>
      </p:sp>
      <p:sp>
        <p:nvSpPr>
          <p:cNvPr id="18460" name="Rectangle 50"/>
          <p:cNvSpPr>
            <a:spLocks noChangeArrowheads="1"/>
          </p:cNvSpPr>
          <p:nvPr/>
        </p:nvSpPr>
        <p:spPr bwMode="auto">
          <a:xfrm>
            <a:off x="4113213" y="4629551"/>
            <a:ext cx="7858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38" tIns="46038" rIns="46038" bIns="46038"/>
          <a:lstStyle>
            <a:lvl1pPr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800">
                <a:solidFill>
                  <a:srgbClr val="FF3300"/>
                </a:solidFill>
              </a:rPr>
              <a:t>120</a:t>
            </a:r>
          </a:p>
        </p:txBody>
      </p:sp>
      <p:sp>
        <p:nvSpPr>
          <p:cNvPr id="168966" name="Rectangle 6"/>
          <p:cNvSpPr>
            <a:spLocks noChangeArrowheads="1"/>
          </p:cNvSpPr>
          <p:nvPr/>
        </p:nvSpPr>
        <p:spPr bwMode="auto">
          <a:xfrm>
            <a:off x="428625" y="4996263"/>
            <a:ext cx="8543925" cy="1201737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2000" b="1" dirty="0"/>
              <a:t>POSSIBLE SOLUTION:</a:t>
            </a:r>
            <a:r>
              <a:rPr lang="en-US" altLang="en-US" sz="2000" dirty="0"/>
              <a:t>  Have N5PX climb and maintain 14,000’ and report leaving 12,000’. </a:t>
            </a:r>
            <a:r>
              <a:rPr lang="en-US" altLang="en-US" sz="2000" dirty="0" smtClean="0"/>
              <a:t>After </a:t>
            </a:r>
            <a:r>
              <a:rPr lang="en-US" altLang="en-US" sz="2000" dirty="0"/>
              <a:t>receiving the report leaving 12,000’, have N67L climb and maintain 12,000’.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613" y="6256019"/>
            <a:ext cx="39423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014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9" descr="Minima Between Altitud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" t="8051" b="12061"/>
          <a:stretch>
            <a:fillRect/>
          </a:stretch>
        </p:blipFill>
        <p:spPr bwMode="auto">
          <a:xfrm>
            <a:off x="0" y="968375"/>
            <a:ext cx="9144000" cy="5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Line 8"/>
          <p:cNvSpPr>
            <a:spLocks noChangeShapeType="1"/>
          </p:cNvSpPr>
          <p:nvPr/>
        </p:nvSpPr>
        <p:spPr bwMode="auto">
          <a:xfrm flipV="1">
            <a:off x="5643563" y="3802063"/>
            <a:ext cx="3462337" cy="127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rgbClr val="1F1F7A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65" name="Rectangle 9"/>
          <p:cNvSpPr>
            <a:spLocks noChangeArrowheads="1"/>
          </p:cNvSpPr>
          <p:nvPr/>
        </p:nvSpPr>
        <p:spPr bwMode="auto">
          <a:xfrm>
            <a:off x="5092700" y="3713163"/>
            <a:ext cx="6921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/>
              <a:t>FL450</a:t>
            </a:r>
          </a:p>
        </p:txBody>
      </p:sp>
      <p:sp>
        <p:nvSpPr>
          <p:cNvPr id="147466" name="Line 10"/>
          <p:cNvSpPr>
            <a:spLocks noChangeShapeType="1"/>
          </p:cNvSpPr>
          <p:nvPr/>
        </p:nvSpPr>
        <p:spPr bwMode="auto">
          <a:xfrm>
            <a:off x="968375" y="4302125"/>
            <a:ext cx="3603625" cy="15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147467" name="Rectangle 11"/>
          <p:cNvSpPr>
            <a:spLocks noChangeArrowheads="1"/>
          </p:cNvSpPr>
          <p:nvPr/>
        </p:nvSpPr>
        <p:spPr bwMode="auto">
          <a:xfrm>
            <a:off x="409575" y="4191000"/>
            <a:ext cx="6032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/>
              <a:t>FL290</a:t>
            </a:r>
          </a:p>
        </p:txBody>
      </p:sp>
      <p:sp>
        <p:nvSpPr>
          <p:cNvPr id="7175" name="Rectangle 13"/>
          <p:cNvSpPr>
            <a:spLocks noGrp="1" noChangeArrowheads="1"/>
          </p:cNvSpPr>
          <p:nvPr>
            <p:ph type="title"/>
          </p:nvPr>
        </p:nvSpPr>
        <p:spPr bwMode="hidden">
          <a:noFill/>
        </p:spPr>
        <p:txBody>
          <a:bodyPr lIns="0" tIns="0" rIns="0" bIns="0">
            <a:spAutoFit/>
          </a:bodyPr>
          <a:lstStyle/>
          <a:p>
            <a:r>
              <a:rPr lang="en-US" altLang="en-US" dirty="0"/>
              <a:t>Minima Between Altitudes</a:t>
            </a:r>
          </a:p>
        </p:txBody>
      </p:sp>
      <p:sp>
        <p:nvSpPr>
          <p:cNvPr id="147471" name="Line 15"/>
          <p:cNvSpPr>
            <a:spLocks noChangeShapeType="1"/>
          </p:cNvSpPr>
          <p:nvPr/>
        </p:nvSpPr>
        <p:spPr bwMode="auto">
          <a:xfrm>
            <a:off x="954088" y="2320925"/>
            <a:ext cx="3617912" cy="15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147472" name="Rectangle 16"/>
          <p:cNvSpPr>
            <a:spLocks noChangeArrowheads="1"/>
          </p:cNvSpPr>
          <p:nvPr/>
        </p:nvSpPr>
        <p:spPr bwMode="auto">
          <a:xfrm>
            <a:off x="409575" y="2209800"/>
            <a:ext cx="6032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/>
              <a:t>FL600</a:t>
            </a:r>
          </a:p>
        </p:txBody>
      </p:sp>
      <p:sp>
        <p:nvSpPr>
          <p:cNvPr id="7178" name="Line 19"/>
          <p:cNvSpPr>
            <a:spLocks noChangeShapeType="1"/>
          </p:cNvSpPr>
          <p:nvPr/>
        </p:nvSpPr>
        <p:spPr bwMode="auto">
          <a:xfrm>
            <a:off x="2122488" y="2684485"/>
            <a:ext cx="0" cy="457200"/>
          </a:xfrm>
          <a:prstGeom prst="line">
            <a:avLst/>
          </a:prstGeom>
          <a:noFill/>
          <a:ln w="25400">
            <a:solidFill>
              <a:srgbClr val="FF0033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Line 23"/>
          <p:cNvSpPr>
            <a:spLocks noChangeShapeType="1"/>
          </p:cNvSpPr>
          <p:nvPr/>
        </p:nvSpPr>
        <p:spPr bwMode="auto">
          <a:xfrm>
            <a:off x="1296988" y="4695825"/>
            <a:ext cx="0" cy="365760"/>
          </a:xfrm>
          <a:prstGeom prst="line">
            <a:avLst/>
          </a:prstGeom>
          <a:noFill/>
          <a:ln w="25400">
            <a:solidFill>
              <a:srgbClr val="FF0033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80" name="Rectangle 24"/>
          <p:cNvSpPr>
            <a:spLocks noChangeArrowheads="1"/>
          </p:cNvSpPr>
          <p:nvPr/>
        </p:nvSpPr>
        <p:spPr bwMode="auto">
          <a:xfrm>
            <a:off x="727075" y="4774991"/>
            <a:ext cx="12795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 dirty="0"/>
              <a:t>1,000’</a:t>
            </a:r>
          </a:p>
        </p:txBody>
      </p:sp>
      <p:sp>
        <p:nvSpPr>
          <p:cNvPr id="147484" name="Rectangle 28"/>
          <p:cNvSpPr>
            <a:spLocks noChangeArrowheads="1"/>
          </p:cNvSpPr>
          <p:nvPr/>
        </p:nvSpPr>
        <p:spPr bwMode="auto">
          <a:xfrm>
            <a:off x="3143569" y="1641703"/>
            <a:ext cx="13350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 dirty="0"/>
              <a:t>5,000’</a:t>
            </a:r>
          </a:p>
        </p:txBody>
      </p:sp>
      <p:sp>
        <p:nvSpPr>
          <p:cNvPr id="7182" name="Line 31"/>
          <p:cNvSpPr>
            <a:spLocks noChangeShapeType="1"/>
          </p:cNvSpPr>
          <p:nvPr/>
        </p:nvSpPr>
        <p:spPr bwMode="auto">
          <a:xfrm>
            <a:off x="7113588" y="2773019"/>
            <a:ext cx="0" cy="640080"/>
          </a:xfrm>
          <a:prstGeom prst="line">
            <a:avLst/>
          </a:prstGeom>
          <a:noFill/>
          <a:ln w="25400">
            <a:solidFill>
              <a:srgbClr val="FF0033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88" name="Rectangle 32"/>
          <p:cNvSpPr>
            <a:spLocks noChangeArrowheads="1"/>
          </p:cNvSpPr>
          <p:nvPr/>
        </p:nvSpPr>
        <p:spPr bwMode="auto">
          <a:xfrm>
            <a:off x="6582060" y="2932601"/>
            <a:ext cx="13700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 dirty="0"/>
              <a:t>4,000’</a:t>
            </a:r>
          </a:p>
        </p:txBody>
      </p:sp>
      <p:sp>
        <p:nvSpPr>
          <p:cNvPr id="147489" name="Line 33"/>
          <p:cNvSpPr>
            <a:spLocks noChangeShapeType="1"/>
          </p:cNvSpPr>
          <p:nvPr/>
        </p:nvSpPr>
        <p:spPr bwMode="auto">
          <a:xfrm>
            <a:off x="215900" y="2320925"/>
            <a:ext cx="127000" cy="15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147490" name="Line 34"/>
          <p:cNvSpPr>
            <a:spLocks noChangeShapeType="1"/>
          </p:cNvSpPr>
          <p:nvPr/>
        </p:nvSpPr>
        <p:spPr bwMode="auto">
          <a:xfrm>
            <a:off x="4892675" y="3829050"/>
            <a:ext cx="127000" cy="15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147491" name="Line 35"/>
          <p:cNvSpPr>
            <a:spLocks noChangeShapeType="1"/>
          </p:cNvSpPr>
          <p:nvPr/>
        </p:nvSpPr>
        <p:spPr bwMode="auto">
          <a:xfrm>
            <a:off x="220663" y="4302125"/>
            <a:ext cx="146050" cy="15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147496" name="Line 40"/>
          <p:cNvSpPr>
            <a:spLocks noChangeShapeType="1"/>
          </p:cNvSpPr>
          <p:nvPr/>
        </p:nvSpPr>
        <p:spPr bwMode="auto">
          <a:xfrm>
            <a:off x="984250" y="3168650"/>
            <a:ext cx="3589338" cy="15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147497" name="Rectangle 41"/>
          <p:cNvSpPr>
            <a:spLocks noChangeArrowheads="1"/>
          </p:cNvSpPr>
          <p:nvPr/>
        </p:nvSpPr>
        <p:spPr bwMode="auto">
          <a:xfrm>
            <a:off x="425450" y="3057525"/>
            <a:ext cx="6032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/>
              <a:t>FL410</a:t>
            </a:r>
          </a:p>
        </p:txBody>
      </p:sp>
      <p:sp>
        <p:nvSpPr>
          <p:cNvPr id="147498" name="Line 42"/>
          <p:cNvSpPr>
            <a:spLocks noChangeShapeType="1"/>
          </p:cNvSpPr>
          <p:nvPr/>
        </p:nvSpPr>
        <p:spPr bwMode="auto">
          <a:xfrm>
            <a:off x="222250" y="3168650"/>
            <a:ext cx="146050" cy="15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7190" name="Line 43"/>
          <p:cNvSpPr>
            <a:spLocks noChangeShapeType="1"/>
          </p:cNvSpPr>
          <p:nvPr/>
        </p:nvSpPr>
        <p:spPr bwMode="auto">
          <a:xfrm>
            <a:off x="2122488" y="3209925"/>
            <a:ext cx="0" cy="688975"/>
          </a:xfrm>
          <a:prstGeom prst="line">
            <a:avLst/>
          </a:prstGeom>
          <a:noFill/>
          <a:ln w="25400">
            <a:solidFill>
              <a:srgbClr val="FF0033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500" name="Rectangle 44"/>
          <p:cNvSpPr>
            <a:spLocks noChangeArrowheads="1"/>
          </p:cNvSpPr>
          <p:nvPr/>
        </p:nvSpPr>
        <p:spPr bwMode="auto">
          <a:xfrm>
            <a:off x="2708275" y="2520950"/>
            <a:ext cx="112236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 dirty="0"/>
              <a:t>2,000’</a:t>
            </a:r>
          </a:p>
        </p:txBody>
      </p:sp>
      <p:sp>
        <p:nvSpPr>
          <p:cNvPr id="7192" name="Rectangle 45"/>
          <p:cNvSpPr>
            <a:spLocks noChangeArrowheads="1"/>
          </p:cNvSpPr>
          <p:nvPr/>
        </p:nvSpPr>
        <p:spPr bwMode="auto">
          <a:xfrm>
            <a:off x="141288" y="3408363"/>
            <a:ext cx="18049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 dirty="0"/>
              <a:t>1,000’ RVSM EQUIPPED AIRCRAFT ONLY</a:t>
            </a:r>
          </a:p>
        </p:txBody>
      </p:sp>
      <p:sp>
        <p:nvSpPr>
          <p:cNvPr id="7193" name="Rectangle 47"/>
          <p:cNvSpPr>
            <a:spLocks noChangeArrowheads="1"/>
          </p:cNvSpPr>
          <p:nvPr/>
        </p:nvSpPr>
        <p:spPr bwMode="auto">
          <a:xfrm>
            <a:off x="2593975" y="3367088"/>
            <a:ext cx="177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 dirty="0"/>
              <a:t>2,000’ FOR NON-RVSM EQUIPPED AIRCRAFT</a:t>
            </a:r>
          </a:p>
        </p:txBody>
      </p:sp>
      <p:sp>
        <p:nvSpPr>
          <p:cNvPr id="7194" name="Line 43"/>
          <p:cNvSpPr>
            <a:spLocks noChangeShapeType="1"/>
          </p:cNvSpPr>
          <p:nvPr/>
        </p:nvSpPr>
        <p:spPr bwMode="auto">
          <a:xfrm>
            <a:off x="3679825" y="1291938"/>
            <a:ext cx="0" cy="795528"/>
          </a:xfrm>
          <a:prstGeom prst="line">
            <a:avLst/>
          </a:prstGeom>
          <a:noFill/>
          <a:ln w="25400">
            <a:solidFill>
              <a:srgbClr val="FF0033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97" name="Picture 568" descr="Delta Cutout1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5" y="2372696"/>
            <a:ext cx="1027113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8" name="Picture 568" descr="Delta Cutout1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5" y="3810000"/>
            <a:ext cx="1027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1" name="Picture 119" descr="Citation Departing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0000">
            <a:off x="792163" y="4503738"/>
            <a:ext cx="9032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2" name="Picture 119" descr="Citation Departing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0000">
            <a:off x="825500" y="5114752"/>
            <a:ext cx="903288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19" descr="Citation Departing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0000">
            <a:off x="6550025" y="3417804"/>
            <a:ext cx="1068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41" name="Picture 73" descr="del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2373866"/>
            <a:ext cx="72866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456" y="1097933"/>
            <a:ext cx="731520" cy="1874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065" y="2081663"/>
            <a:ext cx="731520" cy="14816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9768" y="210312"/>
            <a:ext cx="8472488" cy="609600"/>
          </a:xfrm>
        </p:spPr>
        <p:txBody>
          <a:bodyPr/>
          <a:lstStyle/>
          <a:p>
            <a:r>
              <a:rPr lang="en-US" altLang="en-US" dirty="0"/>
              <a:t>Exercise 1 - Question 2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hidden">
          <a:xfrm>
            <a:off x="429768" y="862516"/>
            <a:ext cx="828675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38" tIns="46038" rIns="46038" bIns="46038"/>
          <a:lstStyle>
            <a:lvl1pPr defTabSz="24003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4003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4003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4003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4003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4003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4003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4003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4003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25000"/>
              </a:spcAft>
            </a:pPr>
            <a:r>
              <a:rPr lang="en-US" altLang="en-US" b="1" dirty="0"/>
              <a:t>TIME: 1144 - How would you clear each aircraft to </a:t>
            </a:r>
            <a:r>
              <a:rPr lang="en-US" altLang="en-US" b="1" dirty="0" smtClean="0"/>
              <a:t>its </a:t>
            </a:r>
            <a:r>
              <a:rPr lang="en-US" altLang="en-US" b="1" dirty="0"/>
              <a:t>requested </a:t>
            </a:r>
            <a:r>
              <a:rPr lang="en-US" altLang="en-US" b="1" dirty="0" smtClean="0"/>
              <a:t>altitude? </a:t>
            </a:r>
            <a:endParaRPr lang="en-US" altLang="en-US" b="1" dirty="0"/>
          </a:p>
        </p:txBody>
      </p:sp>
      <p:grpSp>
        <p:nvGrpSpPr>
          <p:cNvPr id="19460" name="Group 77"/>
          <p:cNvGrpSpPr>
            <a:grpSpLocks noChangeAspect="1"/>
          </p:cNvGrpSpPr>
          <p:nvPr/>
        </p:nvGrpSpPr>
        <p:grpSpPr bwMode="auto">
          <a:xfrm>
            <a:off x="716859" y="1648310"/>
            <a:ext cx="7710283" cy="4389120"/>
            <a:chOff x="218" y="647"/>
            <a:chExt cx="5614" cy="3195"/>
          </a:xfrm>
        </p:grpSpPr>
        <p:grpSp>
          <p:nvGrpSpPr>
            <p:cNvPr id="19463" name="Group 7"/>
            <p:cNvGrpSpPr>
              <a:grpSpLocks/>
            </p:cNvGrpSpPr>
            <p:nvPr/>
          </p:nvGrpSpPr>
          <p:grpSpPr bwMode="auto">
            <a:xfrm>
              <a:off x="218" y="1721"/>
              <a:ext cx="5611" cy="1027"/>
              <a:chOff x="82" y="1295"/>
              <a:chExt cx="5611" cy="1027"/>
            </a:xfrm>
          </p:grpSpPr>
          <p:sp>
            <p:nvSpPr>
              <p:cNvPr id="19525" name="Freeform 8"/>
              <p:cNvSpPr>
                <a:spLocks/>
              </p:cNvSpPr>
              <p:nvPr/>
            </p:nvSpPr>
            <p:spPr bwMode="auto">
              <a:xfrm>
                <a:off x="82" y="1295"/>
                <a:ext cx="5611" cy="1027"/>
              </a:xfrm>
              <a:custGeom>
                <a:avLst/>
                <a:gdLst>
                  <a:gd name="T0" fmla="*/ 0 w 5611"/>
                  <a:gd name="T1" fmla="*/ 1026 h 1027"/>
                  <a:gd name="T2" fmla="*/ 0 w 5611"/>
                  <a:gd name="T3" fmla="*/ 0 h 1027"/>
                  <a:gd name="T4" fmla="*/ 5610 w 5611"/>
                  <a:gd name="T5" fmla="*/ 0 h 1027"/>
                  <a:gd name="T6" fmla="*/ 5610 w 5611"/>
                  <a:gd name="T7" fmla="*/ 1026 h 1027"/>
                  <a:gd name="T8" fmla="*/ 0 w 5611"/>
                  <a:gd name="T9" fmla="*/ 1026 h 10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11"/>
                  <a:gd name="T16" fmla="*/ 0 h 1027"/>
                  <a:gd name="T17" fmla="*/ 5611 w 5611"/>
                  <a:gd name="T18" fmla="*/ 1027 h 10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11" h="1027">
                    <a:moveTo>
                      <a:pt x="0" y="1026"/>
                    </a:moveTo>
                    <a:lnTo>
                      <a:pt x="0" y="0"/>
                    </a:lnTo>
                    <a:lnTo>
                      <a:pt x="5610" y="0"/>
                    </a:lnTo>
                    <a:lnTo>
                      <a:pt x="5610" y="1026"/>
                    </a:lnTo>
                    <a:lnTo>
                      <a:pt x="0" y="1026"/>
                    </a:lnTo>
                  </a:path>
                </a:pathLst>
              </a:custGeom>
              <a:solidFill>
                <a:srgbClr val="FFFFCC"/>
              </a:solidFill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6" name="Line 9"/>
              <p:cNvSpPr>
                <a:spLocks noChangeShapeType="1"/>
              </p:cNvSpPr>
              <p:nvPr/>
            </p:nvSpPr>
            <p:spPr bwMode="auto">
              <a:xfrm>
                <a:off x="964" y="1296"/>
                <a:ext cx="0" cy="100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27" name="Line 10"/>
              <p:cNvSpPr>
                <a:spLocks noChangeShapeType="1"/>
              </p:cNvSpPr>
              <p:nvPr/>
            </p:nvSpPr>
            <p:spPr bwMode="auto">
              <a:xfrm>
                <a:off x="1442" y="1296"/>
                <a:ext cx="0" cy="101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28" name="Line 11"/>
              <p:cNvSpPr>
                <a:spLocks noChangeShapeType="1"/>
              </p:cNvSpPr>
              <p:nvPr/>
            </p:nvSpPr>
            <p:spPr bwMode="auto">
              <a:xfrm>
                <a:off x="2333" y="1296"/>
                <a:ext cx="0" cy="101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29" name="Line 12"/>
              <p:cNvSpPr>
                <a:spLocks noChangeShapeType="1"/>
              </p:cNvSpPr>
              <p:nvPr/>
            </p:nvSpPr>
            <p:spPr bwMode="auto">
              <a:xfrm>
                <a:off x="3066" y="1296"/>
                <a:ext cx="0" cy="101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30" name="Line 13"/>
              <p:cNvSpPr>
                <a:spLocks noChangeShapeType="1"/>
              </p:cNvSpPr>
              <p:nvPr/>
            </p:nvSpPr>
            <p:spPr bwMode="auto">
              <a:xfrm>
                <a:off x="3512" y="1296"/>
                <a:ext cx="0" cy="101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31" name="Line 14"/>
              <p:cNvSpPr>
                <a:spLocks noChangeShapeType="1"/>
              </p:cNvSpPr>
              <p:nvPr/>
            </p:nvSpPr>
            <p:spPr bwMode="auto">
              <a:xfrm>
                <a:off x="5113" y="1296"/>
                <a:ext cx="0" cy="101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32" name="Line 15"/>
              <p:cNvSpPr>
                <a:spLocks noChangeShapeType="1"/>
              </p:cNvSpPr>
              <p:nvPr/>
            </p:nvSpPr>
            <p:spPr bwMode="auto">
              <a:xfrm>
                <a:off x="1450" y="2112"/>
                <a:ext cx="87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33" name="Line 16"/>
              <p:cNvSpPr>
                <a:spLocks noChangeShapeType="1"/>
              </p:cNvSpPr>
              <p:nvPr/>
            </p:nvSpPr>
            <p:spPr bwMode="auto">
              <a:xfrm>
                <a:off x="1450" y="1895"/>
                <a:ext cx="87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34" name="Line 17"/>
              <p:cNvSpPr>
                <a:spLocks noChangeShapeType="1"/>
              </p:cNvSpPr>
              <p:nvPr/>
            </p:nvSpPr>
            <p:spPr bwMode="auto">
              <a:xfrm>
                <a:off x="1709" y="1895"/>
                <a:ext cx="0" cy="2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464" name="Group 18"/>
            <p:cNvGrpSpPr>
              <a:grpSpLocks/>
            </p:cNvGrpSpPr>
            <p:nvPr/>
          </p:nvGrpSpPr>
          <p:grpSpPr bwMode="auto">
            <a:xfrm>
              <a:off x="220" y="647"/>
              <a:ext cx="5611" cy="1026"/>
              <a:chOff x="84" y="221"/>
              <a:chExt cx="5611" cy="1026"/>
            </a:xfrm>
          </p:grpSpPr>
          <p:sp>
            <p:nvSpPr>
              <p:cNvPr id="19515" name="Freeform 19"/>
              <p:cNvSpPr>
                <a:spLocks/>
              </p:cNvSpPr>
              <p:nvPr/>
            </p:nvSpPr>
            <p:spPr bwMode="auto">
              <a:xfrm>
                <a:off x="84" y="221"/>
                <a:ext cx="5611" cy="1026"/>
              </a:xfrm>
              <a:custGeom>
                <a:avLst/>
                <a:gdLst>
                  <a:gd name="T0" fmla="*/ 0 w 5611"/>
                  <a:gd name="T1" fmla="*/ 1025 h 1026"/>
                  <a:gd name="T2" fmla="*/ 0 w 5611"/>
                  <a:gd name="T3" fmla="*/ 0 h 1026"/>
                  <a:gd name="T4" fmla="*/ 5610 w 5611"/>
                  <a:gd name="T5" fmla="*/ 0 h 1026"/>
                  <a:gd name="T6" fmla="*/ 5610 w 5611"/>
                  <a:gd name="T7" fmla="*/ 1025 h 1026"/>
                  <a:gd name="T8" fmla="*/ 0 w 5611"/>
                  <a:gd name="T9" fmla="*/ 1025 h 10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11"/>
                  <a:gd name="T16" fmla="*/ 0 h 1026"/>
                  <a:gd name="T17" fmla="*/ 5611 w 5611"/>
                  <a:gd name="T18" fmla="*/ 1026 h 10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11" h="1026">
                    <a:moveTo>
                      <a:pt x="0" y="1025"/>
                    </a:moveTo>
                    <a:lnTo>
                      <a:pt x="0" y="0"/>
                    </a:lnTo>
                    <a:lnTo>
                      <a:pt x="5610" y="0"/>
                    </a:lnTo>
                    <a:lnTo>
                      <a:pt x="5610" y="1025"/>
                    </a:lnTo>
                    <a:lnTo>
                      <a:pt x="0" y="1025"/>
                    </a:lnTo>
                  </a:path>
                </a:pathLst>
              </a:custGeom>
              <a:solidFill>
                <a:srgbClr val="FFFFCC"/>
              </a:solidFill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6" name="Line 20"/>
              <p:cNvSpPr>
                <a:spLocks noChangeShapeType="1"/>
              </p:cNvSpPr>
              <p:nvPr/>
            </p:nvSpPr>
            <p:spPr bwMode="auto">
              <a:xfrm>
                <a:off x="967" y="222"/>
                <a:ext cx="0" cy="100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7" name="Line 21"/>
              <p:cNvSpPr>
                <a:spLocks noChangeShapeType="1"/>
              </p:cNvSpPr>
              <p:nvPr/>
            </p:nvSpPr>
            <p:spPr bwMode="auto">
              <a:xfrm>
                <a:off x="1446" y="222"/>
                <a:ext cx="0" cy="101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8" name="Line 22"/>
              <p:cNvSpPr>
                <a:spLocks noChangeShapeType="1"/>
              </p:cNvSpPr>
              <p:nvPr/>
            </p:nvSpPr>
            <p:spPr bwMode="auto">
              <a:xfrm>
                <a:off x="2336" y="222"/>
                <a:ext cx="0" cy="101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9" name="Line 23"/>
              <p:cNvSpPr>
                <a:spLocks noChangeShapeType="1"/>
              </p:cNvSpPr>
              <p:nvPr/>
            </p:nvSpPr>
            <p:spPr bwMode="auto">
              <a:xfrm>
                <a:off x="3068" y="222"/>
                <a:ext cx="0" cy="101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20" name="Line 24"/>
              <p:cNvSpPr>
                <a:spLocks noChangeShapeType="1"/>
              </p:cNvSpPr>
              <p:nvPr/>
            </p:nvSpPr>
            <p:spPr bwMode="auto">
              <a:xfrm>
                <a:off x="3515" y="222"/>
                <a:ext cx="0" cy="101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21" name="Line 25"/>
              <p:cNvSpPr>
                <a:spLocks noChangeShapeType="1"/>
              </p:cNvSpPr>
              <p:nvPr/>
            </p:nvSpPr>
            <p:spPr bwMode="auto">
              <a:xfrm>
                <a:off x="5117" y="222"/>
                <a:ext cx="0" cy="101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22" name="Line 26"/>
              <p:cNvSpPr>
                <a:spLocks noChangeShapeType="1"/>
              </p:cNvSpPr>
              <p:nvPr/>
            </p:nvSpPr>
            <p:spPr bwMode="auto">
              <a:xfrm>
                <a:off x="1452" y="1038"/>
                <a:ext cx="87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23" name="Line 27"/>
              <p:cNvSpPr>
                <a:spLocks noChangeShapeType="1"/>
              </p:cNvSpPr>
              <p:nvPr/>
            </p:nvSpPr>
            <p:spPr bwMode="auto">
              <a:xfrm>
                <a:off x="1452" y="822"/>
                <a:ext cx="87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24" name="Line 28"/>
              <p:cNvSpPr>
                <a:spLocks noChangeShapeType="1"/>
              </p:cNvSpPr>
              <p:nvPr/>
            </p:nvSpPr>
            <p:spPr bwMode="auto">
              <a:xfrm>
                <a:off x="1711" y="822"/>
                <a:ext cx="0" cy="20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465" name="Rectangle 29"/>
            <p:cNvSpPr>
              <a:spLocks noChangeArrowheads="1"/>
            </p:cNvSpPr>
            <p:nvPr/>
          </p:nvSpPr>
          <p:spPr bwMode="auto">
            <a:xfrm>
              <a:off x="240" y="1725"/>
              <a:ext cx="860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400" dirty="0"/>
                <a:t>VV72771</a:t>
              </a:r>
              <a:endParaRPr lang="en-US" altLang="en-US" sz="1400" dirty="0">
                <a:solidFill>
                  <a:schemeClr val="hlink"/>
                </a:solidFill>
              </a:endParaRPr>
            </a:p>
            <a:p>
              <a:pPr>
                <a:spcBef>
                  <a:spcPct val="20000"/>
                </a:spcBef>
              </a:pPr>
              <a:r>
                <a:rPr lang="en-US" altLang="en-US" sz="1400" dirty="0"/>
                <a:t>P8/L</a:t>
              </a:r>
            </a:p>
            <a:p>
              <a:pPr>
                <a:spcBef>
                  <a:spcPct val="10000"/>
                </a:spcBef>
              </a:pPr>
              <a:r>
                <a:rPr lang="en-US" altLang="en-US" sz="1400" dirty="0"/>
                <a:t>T460  G495</a:t>
              </a:r>
            </a:p>
            <a:p>
              <a:pPr>
                <a:spcBef>
                  <a:spcPct val="10000"/>
                </a:spcBef>
              </a:pPr>
              <a:r>
                <a:rPr lang="en-US" altLang="en-US" sz="1400" dirty="0"/>
                <a:t>       02</a:t>
              </a:r>
            </a:p>
            <a:p>
              <a:pPr>
                <a:spcBef>
                  <a:spcPct val="0"/>
                </a:spcBef>
              </a:pPr>
              <a:r>
                <a:rPr lang="en-US" altLang="en-US" sz="1400" dirty="0"/>
                <a:t>321       02</a:t>
              </a:r>
            </a:p>
          </p:txBody>
        </p:sp>
        <p:sp>
          <p:nvSpPr>
            <p:cNvPr id="19466" name="Rectangle 30"/>
            <p:cNvSpPr>
              <a:spLocks noChangeArrowheads="1"/>
            </p:cNvSpPr>
            <p:nvPr/>
          </p:nvSpPr>
          <p:spPr bwMode="auto">
            <a:xfrm>
              <a:off x="422" y="1929"/>
              <a:ext cx="320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1400"/>
            </a:p>
          </p:txBody>
        </p:sp>
        <p:sp>
          <p:nvSpPr>
            <p:cNvPr id="19467" name="Rectangle 31"/>
            <p:cNvSpPr>
              <a:spLocks noChangeArrowheads="1"/>
            </p:cNvSpPr>
            <p:nvPr/>
          </p:nvSpPr>
          <p:spPr bwMode="auto">
            <a:xfrm>
              <a:off x="1150" y="1750"/>
              <a:ext cx="384" cy="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400" dirty="0">
                  <a:solidFill>
                    <a:schemeClr val="tx2"/>
                  </a:solidFill>
                </a:rPr>
                <a:t>SGD</a:t>
              </a:r>
            </a:p>
            <a:p>
              <a:pPr>
                <a:spcBef>
                  <a:spcPct val="0"/>
                </a:spcBef>
              </a:pPr>
              <a:endParaRPr lang="en-US" altLang="en-US" sz="1400" dirty="0">
                <a:solidFill>
                  <a:schemeClr val="tx2"/>
                </a:solidFill>
              </a:endParaRPr>
            </a:p>
            <a:p>
              <a:pPr>
                <a:spcBef>
                  <a:spcPct val="0"/>
                </a:spcBef>
              </a:pPr>
              <a:r>
                <a:rPr lang="en-US" altLang="en-US" sz="1400" dirty="0">
                  <a:solidFill>
                    <a:schemeClr val="tx2"/>
                  </a:solidFill>
                </a:rPr>
                <a:t>1138</a:t>
              </a:r>
            </a:p>
          </p:txBody>
        </p:sp>
        <p:sp>
          <p:nvSpPr>
            <p:cNvPr id="19468" name="Rectangle 32"/>
            <p:cNvSpPr>
              <a:spLocks noChangeArrowheads="1"/>
            </p:cNvSpPr>
            <p:nvPr/>
          </p:nvSpPr>
          <p:spPr bwMode="auto">
            <a:xfrm>
              <a:off x="1740" y="2048"/>
              <a:ext cx="254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400">
                  <a:solidFill>
                    <a:schemeClr val="tx2"/>
                  </a:solidFill>
                </a:rPr>
                <a:t>11</a:t>
              </a:r>
            </a:p>
          </p:txBody>
        </p:sp>
        <p:sp>
          <p:nvSpPr>
            <p:cNvPr id="19469" name="Rectangle 33"/>
            <p:cNvSpPr>
              <a:spLocks noChangeArrowheads="1"/>
            </p:cNvSpPr>
            <p:nvPr/>
          </p:nvSpPr>
          <p:spPr bwMode="auto">
            <a:xfrm>
              <a:off x="1963" y="1900"/>
              <a:ext cx="22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400">
                  <a:solidFill>
                    <a:schemeClr val="tx2"/>
                  </a:solidFill>
                </a:rPr>
                <a:t>46</a:t>
              </a:r>
            </a:p>
          </p:txBody>
        </p:sp>
        <p:sp>
          <p:nvSpPr>
            <p:cNvPr id="19470" name="Rectangle 34"/>
            <p:cNvSpPr>
              <a:spLocks noChangeArrowheads="1"/>
            </p:cNvSpPr>
            <p:nvPr/>
          </p:nvSpPr>
          <p:spPr bwMode="auto">
            <a:xfrm>
              <a:off x="1593" y="2536"/>
              <a:ext cx="71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400" dirty="0">
                  <a:solidFill>
                    <a:schemeClr val="tx2"/>
                  </a:solidFill>
                </a:rPr>
                <a:t>NAKPT</a:t>
              </a:r>
            </a:p>
          </p:txBody>
        </p:sp>
        <p:sp>
          <p:nvSpPr>
            <p:cNvPr id="19471" name="Rectangle 35"/>
            <p:cNvSpPr>
              <a:spLocks noChangeArrowheads="1"/>
            </p:cNvSpPr>
            <p:nvPr/>
          </p:nvSpPr>
          <p:spPr bwMode="auto">
            <a:xfrm>
              <a:off x="2523" y="1828"/>
              <a:ext cx="364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400">
                  <a:solidFill>
                    <a:schemeClr val="tx2"/>
                  </a:solidFill>
                </a:rPr>
                <a:t>160</a:t>
              </a:r>
            </a:p>
          </p:txBody>
        </p:sp>
        <p:sp>
          <p:nvSpPr>
            <p:cNvPr id="19472" name="Rectangle 36"/>
            <p:cNvSpPr>
              <a:spLocks noChangeArrowheads="1"/>
            </p:cNvSpPr>
            <p:nvPr/>
          </p:nvSpPr>
          <p:spPr bwMode="auto">
            <a:xfrm>
              <a:off x="3247" y="1756"/>
              <a:ext cx="369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400">
                  <a:solidFill>
                    <a:schemeClr val="tx2"/>
                  </a:solidFill>
                </a:rPr>
                <a:t>MLC</a:t>
              </a:r>
            </a:p>
          </p:txBody>
        </p:sp>
        <p:sp>
          <p:nvSpPr>
            <p:cNvPr id="19473" name="Rectangle 37"/>
            <p:cNvSpPr>
              <a:spLocks noChangeArrowheads="1"/>
            </p:cNvSpPr>
            <p:nvPr/>
          </p:nvSpPr>
          <p:spPr bwMode="auto">
            <a:xfrm>
              <a:off x="3678" y="1768"/>
              <a:ext cx="1577" cy="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400" dirty="0">
                  <a:solidFill>
                    <a:schemeClr val="tx2"/>
                  </a:solidFill>
                </a:rPr>
                <a:t>KNUQ  OAK  SGD  T263 HOMEG KPDX</a:t>
              </a:r>
            </a:p>
          </p:txBody>
        </p:sp>
        <p:sp>
          <p:nvSpPr>
            <p:cNvPr id="19474" name="Rectangle 38"/>
            <p:cNvSpPr>
              <a:spLocks noChangeArrowheads="1"/>
            </p:cNvSpPr>
            <p:nvPr/>
          </p:nvSpPr>
          <p:spPr bwMode="auto">
            <a:xfrm>
              <a:off x="5343" y="1745"/>
              <a:ext cx="384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400">
                  <a:solidFill>
                    <a:schemeClr val="tx2"/>
                  </a:solidFill>
                </a:rPr>
                <a:t>2121</a:t>
              </a:r>
            </a:p>
          </p:txBody>
        </p:sp>
        <p:sp>
          <p:nvSpPr>
            <p:cNvPr id="19475" name="Rectangle 39"/>
            <p:cNvSpPr>
              <a:spLocks noChangeArrowheads="1"/>
            </p:cNvSpPr>
            <p:nvPr/>
          </p:nvSpPr>
          <p:spPr bwMode="auto">
            <a:xfrm>
              <a:off x="225" y="649"/>
              <a:ext cx="867" cy="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400" dirty="0"/>
                <a:t>N341LW</a:t>
              </a:r>
              <a:endParaRPr lang="en-US" altLang="en-US" sz="1400" dirty="0">
                <a:solidFill>
                  <a:schemeClr val="hlink"/>
                </a:solidFill>
              </a:endParaRPr>
            </a:p>
            <a:p>
              <a:pPr>
                <a:spcBef>
                  <a:spcPct val="20000"/>
                </a:spcBef>
              </a:pPr>
              <a:r>
                <a:rPr lang="en-US" altLang="en-US" sz="1400" dirty="0"/>
                <a:t>C650/L</a:t>
              </a:r>
              <a:endParaRPr lang="en-US" altLang="en-US" sz="1400" dirty="0">
                <a:solidFill>
                  <a:schemeClr val="hlink"/>
                </a:solidFill>
              </a:endParaRPr>
            </a:p>
            <a:p>
              <a:pPr>
                <a:spcBef>
                  <a:spcPct val="10000"/>
                </a:spcBef>
              </a:pPr>
              <a:r>
                <a:rPr lang="en-US" altLang="en-US" sz="1400" dirty="0"/>
                <a:t>T450  G465</a:t>
              </a:r>
            </a:p>
            <a:p>
              <a:pPr>
                <a:spcBef>
                  <a:spcPct val="10000"/>
                </a:spcBef>
              </a:pPr>
              <a:r>
                <a:rPr lang="en-US" altLang="en-US" sz="1400" dirty="0"/>
                <a:t>        02</a:t>
              </a:r>
            </a:p>
            <a:p>
              <a:pPr>
                <a:spcBef>
                  <a:spcPct val="0"/>
                </a:spcBef>
              </a:pPr>
              <a:r>
                <a:rPr lang="en-US" altLang="en-US" sz="1400" dirty="0"/>
                <a:t>340       02</a:t>
              </a:r>
            </a:p>
          </p:txBody>
        </p:sp>
        <p:sp>
          <p:nvSpPr>
            <p:cNvPr id="19476" name="Rectangle 40"/>
            <p:cNvSpPr>
              <a:spLocks noChangeArrowheads="1"/>
            </p:cNvSpPr>
            <p:nvPr/>
          </p:nvSpPr>
          <p:spPr bwMode="auto">
            <a:xfrm>
              <a:off x="429" y="845"/>
              <a:ext cx="298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1400"/>
            </a:p>
          </p:txBody>
        </p:sp>
        <p:sp>
          <p:nvSpPr>
            <p:cNvPr id="19477" name="Rectangle 41"/>
            <p:cNvSpPr>
              <a:spLocks noChangeArrowheads="1"/>
            </p:cNvSpPr>
            <p:nvPr/>
          </p:nvSpPr>
          <p:spPr bwMode="auto">
            <a:xfrm>
              <a:off x="1143" y="671"/>
              <a:ext cx="385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400" dirty="0">
                  <a:solidFill>
                    <a:schemeClr val="tx2"/>
                  </a:solidFill>
                </a:rPr>
                <a:t>SGD</a:t>
              </a:r>
            </a:p>
            <a:p>
              <a:pPr>
                <a:spcBef>
                  <a:spcPct val="0"/>
                </a:spcBef>
              </a:pPr>
              <a:endParaRPr lang="en-US" altLang="en-US" sz="1400" dirty="0">
                <a:solidFill>
                  <a:schemeClr val="tx2"/>
                </a:solidFill>
              </a:endParaRPr>
            </a:p>
            <a:p>
              <a:pPr>
                <a:spcBef>
                  <a:spcPct val="0"/>
                </a:spcBef>
              </a:pPr>
              <a:r>
                <a:rPr lang="en-US" altLang="en-US" sz="1400" dirty="0">
                  <a:solidFill>
                    <a:schemeClr val="tx2"/>
                  </a:solidFill>
                </a:rPr>
                <a:t>1138</a:t>
              </a:r>
            </a:p>
          </p:txBody>
        </p:sp>
        <p:sp>
          <p:nvSpPr>
            <p:cNvPr id="19478" name="Rectangle 42"/>
            <p:cNvSpPr>
              <a:spLocks noChangeArrowheads="1"/>
            </p:cNvSpPr>
            <p:nvPr/>
          </p:nvSpPr>
          <p:spPr bwMode="auto">
            <a:xfrm>
              <a:off x="1780" y="1009"/>
              <a:ext cx="253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400">
                  <a:solidFill>
                    <a:schemeClr val="tx2"/>
                  </a:solidFill>
                </a:rPr>
                <a:t>11</a:t>
              </a:r>
            </a:p>
          </p:txBody>
        </p:sp>
        <p:sp>
          <p:nvSpPr>
            <p:cNvPr id="19479" name="Rectangle 43"/>
            <p:cNvSpPr>
              <a:spLocks noChangeArrowheads="1"/>
            </p:cNvSpPr>
            <p:nvPr/>
          </p:nvSpPr>
          <p:spPr bwMode="auto">
            <a:xfrm>
              <a:off x="1983" y="826"/>
              <a:ext cx="223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400">
                  <a:solidFill>
                    <a:schemeClr val="tx2"/>
                  </a:solidFill>
                </a:rPr>
                <a:t>47</a:t>
              </a:r>
            </a:p>
          </p:txBody>
        </p:sp>
        <p:sp>
          <p:nvSpPr>
            <p:cNvPr id="19480" name="Rectangle 44"/>
            <p:cNvSpPr>
              <a:spLocks noChangeArrowheads="1"/>
            </p:cNvSpPr>
            <p:nvPr/>
          </p:nvSpPr>
          <p:spPr bwMode="auto">
            <a:xfrm>
              <a:off x="1586" y="1470"/>
              <a:ext cx="724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400" dirty="0">
                  <a:solidFill>
                    <a:schemeClr val="tx2"/>
                  </a:solidFill>
                </a:rPr>
                <a:t>NAKPT</a:t>
              </a:r>
            </a:p>
          </p:txBody>
        </p:sp>
        <p:sp>
          <p:nvSpPr>
            <p:cNvPr id="19481" name="Rectangle 45"/>
            <p:cNvSpPr>
              <a:spLocks noChangeArrowheads="1"/>
            </p:cNvSpPr>
            <p:nvPr/>
          </p:nvSpPr>
          <p:spPr bwMode="auto">
            <a:xfrm>
              <a:off x="2523" y="736"/>
              <a:ext cx="336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400">
                  <a:solidFill>
                    <a:schemeClr val="tx2"/>
                  </a:solidFill>
                </a:rPr>
                <a:t>170</a:t>
              </a:r>
            </a:p>
          </p:txBody>
        </p:sp>
        <p:sp>
          <p:nvSpPr>
            <p:cNvPr id="19482" name="Rectangle 46"/>
            <p:cNvSpPr>
              <a:spLocks noChangeArrowheads="1"/>
            </p:cNvSpPr>
            <p:nvPr/>
          </p:nvSpPr>
          <p:spPr bwMode="auto">
            <a:xfrm>
              <a:off x="3235" y="694"/>
              <a:ext cx="36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400">
                  <a:solidFill>
                    <a:schemeClr val="tx2"/>
                  </a:solidFill>
                </a:rPr>
                <a:t>MLC</a:t>
              </a:r>
            </a:p>
          </p:txBody>
        </p:sp>
        <p:sp>
          <p:nvSpPr>
            <p:cNvPr id="19483" name="Rectangle 47"/>
            <p:cNvSpPr>
              <a:spLocks noChangeArrowheads="1"/>
            </p:cNvSpPr>
            <p:nvPr/>
          </p:nvSpPr>
          <p:spPr bwMode="auto">
            <a:xfrm>
              <a:off x="3693" y="700"/>
              <a:ext cx="1578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400" dirty="0">
                  <a:solidFill>
                    <a:schemeClr val="tx2"/>
                  </a:solidFill>
                </a:rPr>
                <a:t>KOAK  SGD  T263  DIBLE KRDD</a:t>
              </a:r>
            </a:p>
          </p:txBody>
        </p:sp>
        <p:sp>
          <p:nvSpPr>
            <p:cNvPr id="19484" name="Rectangle 48"/>
            <p:cNvSpPr>
              <a:spLocks noChangeArrowheads="1"/>
            </p:cNvSpPr>
            <p:nvPr/>
          </p:nvSpPr>
          <p:spPr bwMode="auto">
            <a:xfrm>
              <a:off x="5370" y="692"/>
              <a:ext cx="384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400">
                  <a:solidFill>
                    <a:schemeClr val="tx2"/>
                  </a:solidFill>
                </a:rPr>
                <a:t>3442</a:t>
              </a:r>
            </a:p>
          </p:txBody>
        </p:sp>
        <p:sp>
          <p:nvSpPr>
            <p:cNvPr id="19485" name="Rectangle 49"/>
            <p:cNvSpPr>
              <a:spLocks noChangeArrowheads="1"/>
            </p:cNvSpPr>
            <p:nvPr/>
          </p:nvSpPr>
          <p:spPr bwMode="auto">
            <a:xfrm>
              <a:off x="2757" y="1346"/>
              <a:ext cx="423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1400">
                  <a:solidFill>
                    <a:srgbClr val="FF3300"/>
                  </a:solidFill>
                </a:rPr>
                <a:t>130</a:t>
              </a:r>
            </a:p>
          </p:txBody>
        </p:sp>
        <p:sp>
          <p:nvSpPr>
            <p:cNvPr id="19486" name="Rectangle 50"/>
            <p:cNvSpPr>
              <a:spLocks noChangeArrowheads="1"/>
            </p:cNvSpPr>
            <p:nvPr/>
          </p:nvSpPr>
          <p:spPr bwMode="auto">
            <a:xfrm>
              <a:off x="2723" y="2464"/>
              <a:ext cx="501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1400">
                  <a:solidFill>
                    <a:srgbClr val="FF3300"/>
                  </a:solidFill>
                </a:rPr>
                <a:t>120</a:t>
              </a:r>
            </a:p>
          </p:txBody>
        </p:sp>
        <p:grpSp>
          <p:nvGrpSpPr>
            <p:cNvPr id="19487" name="Group 51"/>
            <p:cNvGrpSpPr>
              <a:grpSpLocks/>
            </p:cNvGrpSpPr>
            <p:nvPr/>
          </p:nvGrpSpPr>
          <p:grpSpPr bwMode="auto">
            <a:xfrm>
              <a:off x="221" y="2793"/>
              <a:ext cx="5611" cy="1026"/>
              <a:chOff x="85" y="2367"/>
              <a:chExt cx="5611" cy="1026"/>
            </a:xfrm>
          </p:grpSpPr>
          <p:sp>
            <p:nvSpPr>
              <p:cNvPr id="19505" name="Freeform 52"/>
              <p:cNvSpPr>
                <a:spLocks/>
              </p:cNvSpPr>
              <p:nvPr/>
            </p:nvSpPr>
            <p:spPr bwMode="auto">
              <a:xfrm>
                <a:off x="85" y="2367"/>
                <a:ext cx="5611" cy="1026"/>
              </a:xfrm>
              <a:custGeom>
                <a:avLst/>
                <a:gdLst>
                  <a:gd name="T0" fmla="*/ 0 w 5611"/>
                  <a:gd name="T1" fmla="*/ 1025 h 1026"/>
                  <a:gd name="T2" fmla="*/ 0 w 5611"/>
                  <a:gd name="T3" fmla="*/ 0 h 1026"/>
                  <a:gd name="T4" fmla="*/ 5610 w 5611"/>
                  <a:gd name="T5" fmla="*/ 0 h 1026"/>
                  <a:gd name="T6" fmla="*/ 5610 w 5611"/>
                  <a:gd name="T7" fmla="*/ 1025 h 1026"/>
                  <a:gd name="T8" fmla="*/ 0 w 5611"/>
                  <a:gd name="T9" fmla="*/ 1025 h 10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11"/>
                  <a:gd name="T16" fmla="*/ 0 h 1026"/>
                  <a:gd name="T17" fmla="*/ 5611 w 5611"/>
                  <a:gd name="T18" fmla="*/ 1026 h 10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11" h="1026">
                    <a:moveTo>
                      <a:pt x="0" y="1025"/>
                    </a:moveTo>
                    <a:lnTo>
                      <a:pt x="0" y="0"/>
                    </a:lnTo>
                    <a:lnTo>
                      <a:pt x="5610" y="0"/>
                    </a:lnTo>
                    <a:lnTo>
                      <a:pt x="5610" y="1025"/>
                    </a:lnTo>
                    <a:lnTo>
                      <a:pt x="0" y="1025"/>
                    </a:lnTo>
                  </a:path>
                </a:pathLst>
              </a:custGeom>
              <a:solidFill>
                <a:srgbClr val="FFFFCC"/>
              </a:solidFill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6" name="Line 53"/>
              <p:cNvSpPr>
                <a:spLocks noChangeShapeType="1"/>
              </p:cNvSpPr>
              <p:nvPr/>
            </p:nvSpPr>
            <p:spPr bwMode="auto">
              <a:xfrm>
                <a:off x="968" y="2368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7" name="Line 54"/>
              <p:cNvSpPr>
                <a:spLocks noChangeShapeType="1"/>
              </p:cNvSpPr>
              <p:nvPr/>
            </p:nvSpPr>
            <p:spPr bwMode="auto">
              <a:xfrm>
                <a:off x="1447" y="2368"/>
                <a:ext cx="0" cy="10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8" name="Line 55"/>
              <p:cNvSpPr>
                <a:spLocks noChangeShapeType="1"/>
              </p:cNvSpPr>
              <p:nvPr/>
            </p:nvSpPr>
            <p:spPr bwMode="auto">
              <a:xfrm>
                <a:off x="2337" y="2368"/>
                <a:ext cx="0" cy="10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9" name="Line 56"/>
              <p:cNvSpPr>
                <a:spLocks noChangeShapeType="1"/>
              </p:cNvSpPr>
              <p:nvPr/>
            </p:nvSpPr>
            <p:spPr bwMode="auto">
              <a:xfrm>
                <a:off x="3070" y="2368"/>
                <a:ext cx="0" cy="10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0" name="Line 57"/>
              <p:cNvSpPr>
                <a:spLocks noChangeShapeType="1"/>
              </p:cNvSpPr>
              <p:nvPr/>
            </p:nvSpPr>
            <p:spPr bwMode="auto">
              <a:xfrm>
                <a:off x="3516" y="2368"/>
                <a:ext cx="0" cy="10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1" name="Line 58"/>
              <p:cNvSpPr>
                <a:spLocks noChangeShapeType="1"/>
              </p:cNvSpPr>
              <p:nvPr/>
            </p:nvSpPr>
            <p:spPr bwMode="auto">
              <a:xfrm>
                <a:off x="5118" y="2368"/>
                <a:ext cx="0" cy="10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2" name="Line 59"/>
              <p:cNvSpPr>
                <a:spLocks noChangeShapeType="1"/>
              </p:cNvSpPr>
              <p:nvPr/>
            </p:nvSpPr>
            <p:spPr bwMode="auto">
              <a:xfrm>
                <a:off x="1454" y="3183"/>
                <a:ext cx="8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3" name="Line 60"/>
              <p:cNvSpPr>
                <a:spLocks noChangeShapeType="1"/>
              </p:cNvSpPr>
              <p:nvPr/>
            </p:nvSpPr>
            <p:spPr bwMode="auto">
              <a:xfrm>
                <a:off x="1454" y="2966"/>
                <a:ext cx="8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4" name="Line 61"/>
              <p:cNvSpPr>
                <a:spLocks noChangeShapeType="1"/>
              </p:cNvSpPr>
              <p:nvPr/>
            </p:nvSpPr>
            <p:spPr bwMode="auto">
              <a:xfrm>
                <a:off x="1712" y="2966"/>
                <a:ext cx="0" cy="2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488" name="Rectangle 62"/>
            <p:cNvSpPr>
              <a:spLocks noChangeArrowheads="1"/>
            </p:cNvSpPr>
            <p:nvPr/>
          </p:nvSpPr>
          <p:spPr bwMode="auto">
            <a:xfrm>
              <a:off x="243" y="2796"/>
              <a:ext cx="862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400" dirty="0"/>
                <a:t>N892FX</a:t>
              </a:r>
              <a:endParaRPr lang="en-US" altLang="en-US" sz="1400" dirty="0">
                <a:solidFill>
                  <a:schemeClr val="hlink"/>
                </a:solidFill>
              </a:endParaRPr>
            </a:p>
            <a:p>
              <a:pPr>
                <a:spcBef>
                  <a:spcPct val="20000"/>
                </a:spcBef>
              </a:pPr>
              <a:r>
                <a:rPr lang="en-US" altLang="en-US" sz="1400" dirty="0"/>
                <a:t>G4/G</a:t>
              </a:r>
            </a:p>
            <a:p>
              <a:pPr>
                <a:spcBef>
                  <a:spcPct val="10000"/>
                </a:spcBef>
              </a:pPr>
              <a:r>
                <a:rPr lang="en-US" altLang="en-US" sz="1400" dirty="0"/>
                <a:t>T420  G435</a:t>
              </a:r>
            </a:p>
            <a:p>
              <a:pPr>
                <a:spcBef>
                  <a:spcPct val="10000"/>
                </a:spcBef>
              </a:pPr>
              <a:r>
                <a:rPr lang="en-US" altLang="en-US" sz="1400" dirty="0"/>
                <a:t>       02</a:t>
              </a:r>
            </a:p>
            <a:p>
              <a:pPr>
                <a:spcBef>
                  <a:spcPct val="0"/>
                </a:spcBef>
              </a:pPr>
              <a:r>
                <a:rPr lang="en-US" altLang="en-US" sz="1400" dirty="0"/>
                <a:t>315       02</a:t>
              </a:r>
            </a:p>
          </p:txBody>
        </p:sp>
        <p:sp>
          <p:nvSpPr>
            <p:cNvPr id="19489" name="Rectangle 63"/>
            <p:cNvSpPr>
              <a:spLocks noChangeArrowheads="1"/>
            </p:cNvSpPr>
            <p:nvPr/>
          </p:nvSpPr>
          <p:spPr bwMode="auto">
            <a:xfrm>
              <a:off x="426" y="3000"/>
              <a:ext cx="321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1400"/>
            </a:p>
          </p:txBody>
        </p:sp>
        <p:sp>
          <p:nvSpPr>
            <p:cNvPr id="19490" name="Rectangle 64"/>
            <p:cNvSpPr>
              <a:spLocks noChangeArrowheads="1"/>
            </p:cNvSpPr>
            <p:nvPr/>
          </p:nvSpPr>
          <p:spPr bwMode="auto">
            <a:xfrm>
              <a:off x="1155" y="2820"/>
              <a:ext cx="384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400" dirty="0">
                  <a:solidFill>
                    <a:schemeClr val="tx2"/>
                  </a:solidFill>
                </a:rPr>
                <a:t>SGD</a:t>
              </a:r>
            </a:p>
            <a:p>
              <a:pPr>
                <a:spcBef>
                  <a:spcPct val="0"/>
                </a:spcBef>
              </a:pPr>
              <a:endParaRPr lang="en-US" altLang="en-US" sz="1400" dirty="0">
                <a:solidFill>
                  <a:schemeClr val="tx2"/>
                </a:solidFill>
              </a:endParaRPr>
            </a:p>
            <a:p>
              <a:pPr>
                <a:spcBef>
                  <a:spcPct val="0"/>
                </a:spcBef>
              </a:pPr>
              <a:r>
                <a:rPr lang="en-US" altLang="en-US" sz="1400" dirty="0">
                  <a:solidFill>
                    <a:schemeClr val="tx2"/>
                  </a:solidFill>
                </a:rPr>
                <a:t>1135</a:t>
              </a:r>
            </a:p>
          </p:txBody>
        </p:sp>
        <p:sp>
          <p:nvSpPr>
            <p:cNvPr id="19491" name="Rectangle 65"/>
            <p:cNvSpPr>
              <a:spLocks noChangeArrowheads="1"/>
            </p:cNvSpPr>
            <p:nvPr/>
          </p:nvSpPr>
          <p:spPr bwMode="auto">
            <a:xfrm>
              <a:off x="1744" y="3119"/>
              <a:ext cx="255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400">
                  <a:solidFill>
                    <a:schemeClr val="tx2"/>
                  </a:solidFill>
                </a:rPr>
                <a:t>11</a:t>
              </a:r>
            </a:p>
          </p:txBody>
        </p:sp>
        <p:sp>
          <p:nvSpPr>
            <p:cNvPr id="19492" name="Rectangle 66"/>
            <p:cNvSpPr>
              <a:spLocks noChangeArrowheads="1"/>
            </p:cNvSpPr>
            <p:nvPr/>
          </p:nvSpPr>
          <p:spPr bwMode="auto">
            <a:xfrm>
              <a:off x="1967" y="2972"/>
              <a:ext cx="221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400">
                  <a:solidFill>
                    <a:schemeClr val="tx2"/>
                  </a:solidFill>
                </a:rPr>
                <a:t>45</a:t>
              </a:r>
            </a:p>
          </p:txBody>
        </p:sp>
        <p:sp>
          <p:nvSpPr>
            <p:cNvPr id="19493" name="Rectangle 67"/>
            <p:cNvSpPr>
              <a:spLocks noChangeArrowheads="1"/>
            </p:cNvSpPr>
            <p:nvPr/>
          </p:nvSpPr>
          <p:spPr bwMode="auto">
            <a:xfrm>
              <a:off x="1597" y="3606"/>
              <a:ext cx="783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400" dirty="0">
                  <a:solidFill>
                    <a:schemeClr val="tx2"/>
                  </a:solidFill>
                </a:rPr>
                <a:t>NAKPT</a:t>
              </a:r>
            </a:p>
          </p:txBody>
        </p:sp>
        <p:sp>
          <p:nvSpPr>
            <p:cNvPr id="19494" name="Rectangle 68"/>
            <p:cNvSpPr>
              <a:spLocks noChangeArrowheads="1"/>
            </p:cNvSpPr>
            <p:nvPr/>
          </p:nvSpPr>
          <p:spPr bwMode="auto">
            <a:xfrm>
              <a:off x="2527" y="2899"/>
              <a:ext cx="363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400">
                  <a:solidFill>
                    <a:schemeClr val="tx2"/>
                  </a:solidFill>
                </a:rPr>
                <a:t>150</a:t>
              </a:r>
            </a:p>
          </p:txBody>
        </p:sp>
        <p:sp>
          <p:nvSpPr>
            <p:cNvPr id="19495" name="Rectangle 69"/>
            <p:cNvSpPr>
              <a:spLocks noChangeArrowheads="1"/>
            </p:cNvSpPr>
            <p:nvPr/>
          </p:nvSpPr>
          <p:spPr bwMode="auto">
            <a:xfrm>
              <a:off x="3252" y="2840"/>
              <a:ext cx="369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400" dirty="0">
                  <a:solidFill>
                    <a:schemeClr val="tx2"/>
                  </a:solidFill>
                </a:rPr>
                <a:t>FSM</a:t>
              </a:r>
            </a:p>
          </p:txBody>
        </p:sp>
        <p:sp>
          <p:nvSpPr>
            <p:cNvPr id="19496" name="Rectangle 70"/>
            <p:cNvSpPr>
              <a:spLocks noChangeArrowheads="1"/>
            </p:cNvSpPr>
            <p:nvPr/>
          </p:nvSpPr>
          <p:spPr bwMode="auto">
            <a:xfrm>
              <a:off x="3696" y="2839"/>
              <a:ext cx="155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400" dirty="0">
                  <a:solidFill>
                    <a:schemeClr val="tx2"/>
                  </a:solidFill>
                </a:rPr>
                <a:t>KHWD  OAK  SGD  T263 ELWHA  CYVR</a:t>
              </a:r>
            </a:p>
          </p:txBody>
        </p:sp>
        <p:sp>
          <p:nvSpPr>
            <p:cNvPr id="19497" name="Rectangle 71"/>
            <p:cNvSpPr>
              <a:spLocks noChangeArrowheads="1"/>
            </p:cNvSpPr>
            <p:nvPr/>
          </p:nvSpPr>
          <p:spPr bwMode="auto">
            <a:xfrm>
              <a:off x="5347" y="2835"/>
              <a:ext cx="385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400" dirty="0">
                  <a:solidFill>
                    <a:schemeClr val="tx2"/>
                  </a:solidFill>
                </a:rPr>
                <a:t>2354</a:t>
              </a:r>
            </a:p>
          </p:txBody>
        </p:sp>
        <p:sp>
          <p:nvSpPr>
            <p:cNvPr id="19498" name="Rectangle 72"/>
            <p:cNvSpPr>
              <a:spLocks noChangeArrowheads="1"/>
            </p:cNvSpPr>
            <p:nvPr/>
          </p:nvSpPr>
          <p:spPr bwMode="auto">
            <a:xfrm>
              <a:off x="2726" y="3536"/>
              <a:ext cx="505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1400">
                  <a:solidFill>
                    <a:srgbClr val="FF3300"/>
                  </a:solidFill>
                </a:rPr>
                <a:t>110</a:t>
              </a:r>
            </a:p>
          </p:txBody>
        </p:sp>
        <p:sp>
          <p:nvSpPr>
            <p:cNvPr id="19499" name="Rectangle 73"/>
            <p:cNvSpPr>
              <a:spLocks noChangeArrowheads="1"/>
            </p:cNvSpPr>
            <p:nvPr/>
          </p:nvSpPr>
          <p:spPr bwMode="auto">
            <a:xfrm>
              <a:off x="1616" y="1269"/>
              <a:ext cx="22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400">
                  <a:solidFill>
                    <a:schemeClr val="tx2"/>
                  </a:solidFill>
                </a:rPr>
                <a:t>47</a:t>
              </a:r>
            </a:p>
          </p:txBody>
        </p:sp>
        <p:sp>
          <p:nvSpPr>
            <p:cNvPr id="19500" name="Rectangle 74"/>
            <p:cNvSpPr>
              <a:spLocks noChangeArrowheads="1"/>
            </p:cNvSpPr>
            <p:nvPr/>
          </p:nvSpPr>
          <p:spPr bwMode="auto">
            <a:xfrm>
              <a:off x="1616" y="2335"/>
              <a:ext cx="221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400">
                  <a:solidFill>
                    <a:schemeClr val="tx2"/>
                  </a:solidFill>
                </a:rPr>
                <a:t>46</a:t>
              </a:r>
            </a:p>
          </p:txBody>
        </p:sp>
        <p:sp>
          <p:nvSpPr>
            <p:cNvPr id="19501" name="Freeform 75"/>
            <p:cNvSpPr>
              <a:spLocks/>
            </p:cNvSpPr>
            <p:nvPr/>
          </p:nvSpPr>
          <p:spPr bwMode="auto">
            <a:xfrm>
              <a:off x="2850" y="747"/>
              <a:ext cx="130" cy="143"/>
            </a:xfrm>
            <a:custGeom>
              <a:avLst/>
              <a:gdLst>
                <a:gd name="T0" fmla="*/ 0 w 130"/>
                <a:gd name="T1" fmla="*/ 95250 h 143"/>
                <a:gd name="T2" fmla="*/ 66675 w 130"/>
                <a:gd name="T3" fmla="*/ 225425 h 143"/>
                <a:gd name="T4" fmla="*/ 204788 w 130"/>
                <a:gd name="T5" fmla="*/ 0 h 143"/>
                <a:gd name="T6" fmla="*/ 0 60000 65536"/>
                <a:gd name="T7" fmla="*/ 0 60000 65536"/>
                <a:gd name="T8" fmla="*/ 0 60000 65536"/>
                <a:gd name="T9" fmla="*/ 0 w 130"/>
                <a:gd name="T10" fmla="*/ 0 h 143"/>
                <a:gd name="T11" fmla="*/ 130 w 130"/>
                <a:gd name="T12" fmla="*/ 143 h 1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0" h="143">
                  <a:moveTo>
                    <a:pt x="0" y="60"/>
                  </a:moveTo>
                  <a:lnTo>
                    <a:pt x="42" y="142"/>
                  </a:lnTo>
                  <a:lnTo>
                    <a:pt x="129" y="0"/>
                  </a:lnTo>
                </a:path>
              </a:pathLst>
            </a:custGeom>
            <a:noFill/>
            <a:ln w="12700" cap="rnd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2" name="Freeform 76"/>
            <p:cNvSpPr>
              <a:spLocks/>
            </p:cNvSpPr>
            <p:nvPr/>
          </p:nvSpPr>
          <p:spPr bwMode="auto">
            <a:xfrm>
              <a:off x="2855" y="1847"/>
              <a:ext cx="128" cy="145"/>
            </a:xfrm>
            <a:custGeom>
              <a:avLst/>
              <a:gdLst>
                <a:gd name="T0" fmla="*/ 0 w 128"/>
                <a:gd name="T1" fmla="*/ 96837 h 145"/>
                <a:gd name="T2" fmla="*/ 65087 w 128"/>
                <a:gd name="T3" fmla="*/ 228600 h 145"/>
                <a:gd name="T4" fmla="*/ 201612 w 128"/>
                <a:gd name="T5" fmla="*/ 0 h 145"/>
                <a:gd name="T6" fmla="*/ 0 60000 65536"/>
                <a:gd name="T7" fmla="*/ 0 60000 65536"/>
                <a:gd name="T8" fmla="*/ 0 60000 65536"/>
                <a:gd name="T9" fmla="*/ 0 w 128"/>
                <a:gd name="T10" fmla="*/ 0 h 145"/>
                <a:gd name="T11" fmla="*/ 128 w 128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8" h="145">
                  <a:moveTo>
                    <a:pt x="0" y="61"/>
                  </a:moveTo>
                  <a:lnTo>
                    <a:pt x="41" y="144"/>
                  </a:lnTo>
                  <a:lnTo>
                    <a:pt x="127" y="0"/>
                  </a:lnTo>
                </a:path>
              </a:pathLst>
            </a:custGeom>
            <a:noFill/>
            <a:ln w="12700" cap="rnd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3" name="Freeform 77"/>
            <p:cNvSpPr>
              <a:spLocks/>
            </p:cNvSpPr>
            <p:nvPr/>
          </p:nvSpPr>
          <p:spPr bwMode="auto">
            <a:xfrm>
              <a:off x="2844" y="2904"/>
              <a:ext cx="130" cy="146"/>
            </a:xfrm>
            <a:custGeom>
              <a:avLst/>
              <a:gdLst>
                <a:gd name="T0" fmla="*/ 0 w 130"/>
                <a:gd name="T1" fmla="*/ 96837 h 146"/>
                <a:gd name="T2" fmla="*/ 66675 w 130"/>
                <a:gd name="T3" fmla="*/ 230188 h 146"/>
                <a:gd name="T4" fmla="*/ 204788 w 130"/>
                <a:gd name="T5" fmla="*/ 0 h 146"/>
                <a:gd name="T6" fmla="*/ 0 60000 65536"/>
                <a:gd name="T7" fmla="*/ 0 60000 65536"/>
                <a:gd name="T8" fmla="*/ 0 60000 65536"/>
                <a:gd name="T9" fmla="*/ 0 w 130"/>
                <a:gd name="T10" fmla="*/ 0 h 146"/>
                <a:gd name="T11" fmla="*/ 130 w 130"/>
                <a:gd name="T12" fmla="*/ 146 h 1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0" h="146">
                  <a:moveTo>
                    <a:pt x="0" y="61"/>
                  </a:moveTo>
                  <a:lnTo>
                    <a:pt x="42" y="145"/>
                  </a:lnTo>
                  <a:lnTo>
                    <a:pt x="129" y="0"/>
                  </a:lnTo>
                </a:path>
              </a:pathLst>
            </a:custGeom>
            <a:noFill/>
            <a:ln w="12700" cap="rnd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4" name="Rectangle 78"/>
            <p:cNvSpPr>
              <a:spLocks noChangeArrowheads="1"/>
            </p:cNvSpPr>
            <p:nvPr/>
          </p:nvSpPr>
          <p:spPr bwMode="auto">
            <a:xfrm>
              <a:off x="1619" y="3399"/>
              <a:ext cx="22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61778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617788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400">
                  <a:solidFill>
                    <a:schemeClr val="tx2"/>
                  </a:solidFill>
                </a:rPr>
                <a:t>45</a:t>
              </a:r>
            </a:p>
          </p:txBody>
        </p:sp>
      </p:grpSp>
      <p:sp>
        <p:nvSpPr>
          <p:cNvPr id="171010" name="Rectangle 2"/>
          <p:cNvSpPr>
            <a:spLocks noChangeArrowheads="1"/>
          </p:cNvSpPr>
          <p:nvPr/>
        </p:nvSpPr>
        <p:spPr bwMode="hidden">
          <a:xfrm>
            <a:off x="429768" y="4568600"/>
            <a:ext cx="840045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91440" bIns="91440" anchor="ctr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000" b="1" dirty="0"/>
              <a:t>POSSIBLE SOLUTION: </a:t>
            </a:r>
            <a:r>
              <a:rPr lang="en-US" sz="2000" dirty="0" smtClean="0"/>
              <a:t>Have </a:t>
            </a:r>
            <a:r>
              <a:rPr lang="en-US" sz="2000" dirty="0"/>
              <a:t>N892FX descend and maintain </a:t>
            </a:r>
            <a:r>
              <a:rPr lang="en-US" sz="2000" dirty="0" smtClean="0"/>
              <a:t>11,000’ </a:t>
            </a:r>
            <a:r>
              <a:rPr lang="en-US" sz="2000" dirty="0"/>
              <a:t>and report leaving even altitudes. </a:t>
            </a:r>
            <a:r>
              <a:rPr lang="en-US" sz="2000" dirty="0" smtClean="0"/>
              <a:t>As </a:t>
            </a:r>
            <a:r>
              <a:rPr lang="en-US" sz="2000" dirty="0"/>
              <a:t>you receive the even altitude reports, descend VV72771 to those altitudes and request VV72771 to report leaving odd altitudes. </a:t>
            </a:r>
            <a:r>
              <a:rPr lang="en-US" sz="2000" dirty="0" smtClean="0"/>
              <a:t>As </a:t>
            </a:r>
            <a:r>
              <a:rPr lang="en-US" sz="2000" dirty="0"/>
              <a:t>VV72771 reports leaving odd altitudes, descend N341LW to those altitudes.</a:t>
            </a: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613" y="6256019"/>
            <a:ext cx="394232" cy="3657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2321" y="1668964"/>
            <a:ext cx="5159003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79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4"/>
          <p:cNvSpPr>
            <a:spLocks noGrp="1" noChangeArrowheads="1"/>
          </p:cNvSpPr>
          <p:nvPr>
            <p:ph type="title"/>
          </p:nvPr>
        </p:nvSpPr>
        <p:spPr>
          <a:xfrm>
            <a:off x="428625" y="210312"/>
            <a:ext cx="8472488" cy="609600"/>
          </a:xfrm>
          <a:noFill/>
        </p:spPr>
        <p:txBody>
          <a:bodyPr lIns="92075" tIns="46038" rIns="92075" bIns="46038"/>
          <a:lstStyle/>
          <a:p>
            <a:r>
              <a:rPr lang="en-US" altLang="en-US" dirty="0"/>
              <a:t>Exercise 1 - Question 3</a:t>
            </a:r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429768" y="859536"/>
            <a:ext cx="8472488" cy="86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38" tIns="46038" rIns="46038" bIns="46038"/>
          <a:lstStyle>
            <a:lvl1pPr defTabSz="24003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4003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4003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4003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4003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4003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4003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4003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4003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b="1" dirty="0"/>
              <a:t>TIME: 0738 - How would you clear each aircraft to </a:t>
            </a:r>
            <a:r>
              <a:rPr lang="en-US" altLang="en-US" b="1" dirty="0" smtClean="0"/>
              <a:t>its </a:t>
            </a:r>
            <a:r>
              <a:rPr lang="en-US" altLang="en-US" b="1" dirty="0"/>
              <a:t>requested </a:t>
            </a:r>
            <a:r>
              <a:rPr lang="en-US" altLang="en-US" b="1" dirty="0" smtClean="0"/>
              <a:t>altitude? </a:t>
            </a:r>
            <a:endParaRPr lang="en-US" altLang="en-US" b="1" dirty="0"/>
          </a:p>
        </p:txBody>
      </p:sp>
      <p:grpSp>
        <p:nvGrpSpPr>
          <p:cNvPr id="20485" name="Group 7"/>
          <p:cNvGrpSpPr>
            <a:grpSpLocks/>
          </p:cNvGrpSpPr>
          <p:nvPr/>
        </p:nvGrpSpPr>
        <p:grpSpPr bwMode="auto">
          <a:xfrm>
            <a:off x="201613" y="3461319"/>
            <a:ext cx="8763000" cy="1603375"/>
            <a:chOff x="127" y="1814"/>
            <a:chExt cx="5520" cy="1010"/>
          </a:xfrm>
        </p:grpSpPr>
        <p:sp>
          <p:nvSpPr>
            <p:cNvPr id="20538" name="Freeform 8"/>
            <p:cNvSpPr>
              <a:spLocks/>
            </p:cNvSpPr>
            <p:nvPr/>
          </p:nvSpPr>
          <p:spPr bwMode="auto">
            <a:xfrm>
              <a:off x="127" y="1814"/>
              <a:ext cx="5520" cy="1010"/>
            </a:xfrm>
            <a:custGeom>
              <a:avLst/>
              <a:gdLst>
                <a:gd name="T0" fmla="*/ 0 w 5520"/>
                <a:gd name="T1" fmla="*/ 1009 h 1010"/>
                <a:gd name="T2" fmla="*/ 0 w 5520"/>
                <a:gd name="T3" fmla="*/ 0 h 1010"/>
                <a:gd name="T4" fmla="*/ 5519 w 5520"/>
                <a:gd name="T5" fmla="*/ 0 h 1010"/>
                <a:gd name="T6" fmla="*/ 5519 w 5520"/>
                <a:gd name="T7" fmla="*/ 1009 h 1010"/>
                <a:gd name="T8" fmla="*/ 0 w 5520"/>
                <a:gd name="T9" fmla="*/ 1009 h 10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20"/>
                <a:gd name="T16" fmla="*/ 0 h 1010"/>
                <a:gd name="T17" fmla="*/ 5520 w 5520"/>
                <a:gd name="T18" fmla="*/ 1010 h 10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20" h="1010">
                  <a:moveTo>
                    <a:pt x="0" y="1009"/>
                  </a:moveTo>
                  <a:lnTo>
                    <a:pt x="0" y="0"/>
                  </a:lnTo>
                  <a:lnTo>
                    <a:pt x="5519" y="0"/>
                  </a:lnTo>
                  <a:lnTo>
                    <a:pt x="5519" y="1009"/>
                  </a:lnTo>
                  <a:lnTo>
                    <a:pt x="0" y="1009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9" name="Line 9"/>
            <p:cNvSpPr>
              <a:spLocks noChangeShapeType="1"/>
            </p:cNvSpPr>
            <p:nvPr/>
          </p:nvSpPr>
          <p:spPr bwMode="auto">
            <a:xfrm>
              <a:off x="994" y="1815"/>
              <a:ext cx="0" cy="9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0" name="Line 10"/>
            <p:cNvSpPr>
              <a:spLocks noChangeShapeType="1"/>
            </p:cNvSpPr>
            <p:nvPr/>
          </p:nvSpPr>
          <p:spPr bwMode="auto">
            <a:xfrm>
              <a:off x="1466" y="1815"/>
              <a:ext cx="0" cy="9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1" name="Line 11"/>
            <p:cNvSpPr>
              <a:spLocks noChangeShapeType="1"/>
            </p:cNvSpPr>
            <p:nvPr/>
          </p:nvSpPr>
          <p:spPr bwMode="auto">
            <a:xfrm>
              <a:off x="2342" y="1815"/>
              <a:ext cx="0" cy="9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2" name="Line 12"/>
            <p:cNvSpPr>
              <a:spLocks noChangeShapeType="1"/>
            </p:cNvSpPr>
            <p:nvPr/>
          </p:nvSpPr>
          <p:spPr bwMode="auto">
            <a:xfrm>
              <a:off x="3063" y="1815"/>
              <a:ext cx="0" cy="9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3" name="Line 13"/>
            <p:cNvSpPr>
              <a:spLocks noChangeShapeType="1"/>
            </p:cNvSpPr>
            <p:nvPr/>
          </p:nvSpPr>
          <p:spPr bwMode="auto">
            <a:xfrm>
              <a:off x="3502" y="1815"/>
              <a:ext cx="0" cy="9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4" name="Line 14"/>
            <p:cNvSpPr>
              <a:spLocks noChangeShapeType="1"/>
            </p:cNvSpPr>
            <p:nvPr/>
          </p:nvSpPr>
          <p:spPr bwMode="auto">
            <a:xfrm>
              <a:off x="5078" y="1815"/>
              <a:ext cx="0" cy="9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5" name="Line 15"/>
            <p:cNvSpPr>
              <a:spLocks noChangeShapeType="1"/>
            </p:cNvSpPr>
            <p:nvPr/>
          </p:nvSpPr>
          <p:spPr bwMode="auto">
            <a:xfrm>
              <a:off x="1472" y="2618"/>
              <a:ext cx="85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6" name="Line 16"/>
            <p:cNvSpPr>
              <a:spLocks noChangeShapeType="1"/>
            </p:cNvSpPr>
            <p:nvPr/>
          </p:nvSpPr>
          <p:spPr bwMode="auto">
            <a:xfrm>
              <a:off x="1472" y="2405"/>
              <a:ext cx="85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7" name="Line 17"/>
            <p:cNvSpPr>
              <a:spLocks noChangeShapeType="1"/>
            </p:cNvSpPr>
            <p:nvPr/>
          </p:nvSpPr>
          <p:spPr bwMode="auto">
            <a:xfrm>
              <a:off x="1728" y="2405"/>
              <a:ext cx="0" cy="20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486" name="Group 18"/>
          <p:cNvGrpSpPr>
            <a:grpSpLocks/>
          </p:cNvGrpSpPr>
          <p:nvPr/>
        </p:nvGrpSpPr>
        <p:grpSpPr bwMode="auto">
          <a:xfrm>
            <a:off x="206375" y="1727769"/>
            <a:ext cx="8763000" cy="1603375"/>
            <a:chOff x="130" y="722"/>
            <a:chExt cx="5520" cy="1010"/>
          </a:xfrm>
        </p:grpSpPr>
        <p:sp>
          <p:nvSpPr>
            <p:cNvPr id="20528" name="Freeform 19"/>
            <p:cNvSpPr>
              <a:spLocks/>
            </p:cNvSpPr>
            <p:nvPr/>
          </p:nvSpPr>
          <p:spPr bwMode="auto">
            <a:xfrm>
              <a:off x="130" y="722"/>
              <a:ext cx="5520" cy="1010"/>
            </a:xfrm>
            <a:custGeom>
              <a:avLst/>
              <a:gdLst>
                <a:gd name="T0" fmla="*/ 0 w 5520"/>
                <a:gd name="T1" fmla="*/ 1009 h 1010"/>
                <a:gd name="T2" fmla="*/ 0 w 5520"/>
                <a:gd name="T3" fmla="*/ 0 h 1010"/>
                <a:gd name="T4" fmla="*/ 5519 w 5520"/>
                <a:gd name="T5" fmla="*/ 0 h 1010"/>
                <a:gd name="T6" fmla="*/ 5519 w 5520"/>
                <a:gd name="T7" fmla="*/ 1009 h 1010"/>
                <a:gd name="T8" fmla="*/ 0 w 5520"/>
                <a:gd name="T9" fmla="*/ 1009 h 10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20"/>
                <a:gd name="T16" fmla="*/ 0 h 1010"/>
                <a:gd name="T17" fmla="*/ 5520 w 5520"/>
                <a:gd name="T18" fmla="*/ 1010 h 10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20" h="1010">
                  <a:moveTo>
                    <a:pt x="0" y="1009"/>
                  </a:moveTo>
                  <a:lnTo>
                    <a:pt x="0" y="0"/>
                  </a:lnTo>
                  <a:lnTo>
                    <a:pt x="5519" y="0"/>
                  </a:lnTo>
                  <a:lnTo>
                    <a:pt x="5519" y="1009"/>
                  </a:lnTo>
                  <a:lnTo>
                    <a:pt x="0" y="1009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9" name="Line 20"/>
            <p:cNvSpPr>
              <a:spLocks noChangeShapeType="1"/>
            </p:cNvSpPr>
            <p:nvPr/>
          </p:nvSpPr>
          <p:spPr bwMode="auto">
            <a:xfrm>
              <a:off x="997" y="723"/>
              <a:ext cx="0" cy="9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0" name="Line 21"/>
            <p:cNvSpPr>
              <a:spLocks noChangeShapeType="1"/>
            </p:cNvSpPr>
            <p:nvPr/>
          </p:nvSpPr>
          <p:spPr bwMode="auto">
            <a:xfrm>
              <a:off x="1469" y="723"/>
              <a:ext cx="0" cy="9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1" name="Line 22"/>
            <p:cNvSpPr>
              <a:spLocks noChangeShapeType="1"/>
            </p:cNvSpPr>
            <p:nvPr/>
          </p:nvSpPr>
          <p:spPr bwMode="auto">
            <a:xfrm>
              <a:off x="2345" y="723"/>
              <a:ext cx="0" cy="9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2" name="Line 23"/>
            <p:cNvSpPr>
              <a:spLocks noChangeShapeType="1"/>
            </p:cNvSpPr>
            <p:nvPr/>
          </p:nvSpPr>
          <p:spPr bwMode="auto">
            <a:xfrm>
              <a:off x="3066" y="723"/>
              <a:ext cx="0" cy="9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3" name="Line 24"/>
            <p:cNvSpPr>
              <a:spLocks noChangeShapeType="1"/>
            </p:cNvSpPr>
            <p:nvPr/>
          </p:nvSpPr>
          <p:spPr bwMode="auto">
            <a:xfrm>
              <a:off x="3505" y="723"/>
              <a:ext cx="0" cy="9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4" name="Line 25"/>
            <p:cNvSpPr>
              <a:spLocks noChangeShapeType="1"/>
            </p:cNvSpPr>
            <p:nvPr/>
          </p:nvSpPr>
          <p:spPr bwMode="auto">
            <a:xfrm>
              <a:off x="5081" y="723"/>
              <a:ext cx="0" cy="9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5" name="Line 26"/>
            <p:cNvSpPr>
              <a:spLocks noChangeShapeType="1"/>
            </p:cNvSpPr>
            <p:nvPr/>
          </p:nvSpPr>
          <p:spPr bwMode="auto">
            <a:xfrm>
              <a:off x="1475" y="1526"/>
              <a:ext cx="85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6" name="Line 27"/>
            <p:cNvSpPr>
              <a:spLocks noChangeShapeType="1"/>
            </p:cNvSpPr>
            <p:nvPr/>
          </p:nvSpPr>
          <p:spPr bwMode="auto">
            <a:xfrm>
              <a:off x="1475" y="1313"/>
              <a:ext cx="85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7" name="Line 28"/>
            <p:cNvSpPr>
              <a:spLocks noChangeShapeType="1"/>
            </p:cNvSpPr>
            <p:nvPr/>
          </p:nvSpPr>
          <p:spPr bwMode="auto">
            <a:xfrm>
              <a:off x="1731" y="1313"/>
              <a:ext cx="0" cy="20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87" name="Rectangle 29"/>
          <p:cNvSpPr>
            <a:spLocks noChangeArrowheads="1"/>
          </p:cNvSpPr>
          <p:nvPr/>
        </p:nvSpPr>
        <p:spPr bwMode="auto">
          <a:xfrm>
            <a:off x="234950" y="3467669"/>
            <a:ext cx="1344613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38" tIns="46038" rIns="46038" bIns="46038"/>
          <a:lstStyle>
            <a:lvl1pPr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/>
              <a:t>N42P</a:t>
            </a:r>
            <a:endParaRPr lang="en-US" altLang="en-US" sz="1800">
              <a:solidFill>
                <a:schemeClr val="hlink"/>
              </a:solidFill>
            </a:endParaRPr>
          </a:p>
          <a:p>
            <a:pPr>
              <a:spcBef>
                <a:spcPct val="20000"/>
              </a:spcBef>
            </a:pPr>
            <a:r>
              <a:rPr lang="en-US" altLang="en-US" sz="1800"/>
              <a:t>PA23/A</a:t>
            </a:r>
          </a:p>
          <a:p>
            <a:pPr>
              <a:spcBef>
                <a:spcPct val="10000"/>
              </a:spcBef>
            </a:pPr>
            <a:r>
              <a:rPr lang="en-US" altLang="en-US" sz="1800"/>
              <a:t>T160</a:t>
            </a:r>
          </a:p>
          <a:p>
            <a:pPr>
              <a:spcBef>
                <a:spcPct val="10000"/>
              </a:spcBef>
            </a:pPr>
            <a:r>
              <a:rPr lang="en-US" altLang="en-US" sz="1800"/>
              <a:t>       02</a:t>
            </a:r>
          </a:p>
          <a:p>
            <a:pPr>
              <a:spcBef>
                <a:spcPct val="0"/>
              </a:spcBef>
            </a:pPr>
            <a:r>
              <a:rPr lang="en-US" altLang="en-US" sz="1800"/>
              <a:t>425       01</a:t>
            </a:r>
          </a:p>
        </p:txBody>
      </p:sp>
      <p:sp>
        <p:nvSpPr>
          <p:cNvPr id="20488" name="Rectangle 30"/>
          <p:cNvSpPr>
            <a:spLocks noChangeArrowheads="1"/>
          </p:cNvSpPr>
          <p:nvPr/>
        </p:nvSpPr>
        <p:spPr bwMode="auto">
          <a:xfrm>
            <a:off x="519113" y="3786756"/>
            <a:ext cx="5016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20489" name="Rectangle 31"/>
          <p:cNvSpPr>
            <a:spLocks noChangeArrowheads="1"/>
          </p:cNvSpPr>
          <p:nvPr/>
        </p:nvSpPr>
        <p:spPr bwMode="auto">
          <a:xfrm>
            <a:off x="2747963" y="4469381"/>
            <a:ext cx="1208087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38" tIns="46038" rIns="46038" bIns="46038"/>
          <a:lstStyle>
            <a:lvl1pPr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500">
                <a:solidFill>
                  <a:srgbClr val="FF0033"/>
                </a:solidFill>
              </a:rPr>
              <a:t>0730/</a:t>
            </a:r>
            <a:r>
              <a:rPr lang="en-US" altLang="en-US" sz="1500">
                <a:solidFill>
                  <a:schemeClr val="tx2"/>
                </a:solidFill>
              </a:rPr>
              <a:t>0730</a:t>
            </a:r>
          </a:p>
        </p:txBody>
      </p:sp>
      <p:sp>
        <p:nvSpPr>
          <p:cNvPr id="20490" name="Rectangle 32"/>
          <p:cNvSpPr>
            <a:spLocks noChangeArrowheads="1"/>
          </p:cNvSpPr>
          <p:nvPr/>
        </p:nvSpPr>
        <p:spPr bwMode="auto">
          <a:xfrm>
            <a:off x="2349500" y="4734494"/>
            <a:ext cx="1446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38" tIns="46038" rIns="46038" bIns="46038"/>
          <a:lstStyle>
            <a:lvl1pPr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tx2"/>
                </a:solidFill>
              </a:rPr>
              <a:t>KSTS P0730</a:t>
            </a:r>
          </a:p>
        </p:txBody>
      </p:sp>
      <p:sp>
        <p:nvSpPr>
          <p:cNvPr id="20491" name="Rectangle 33"/>
          <p:cNvSpPr>
            <a:spLocks noChangeArrowheads="1"/>
          </p:cNvSpPr>
          <p:nvPr/>
        </p:nvSpPr>
        <p:spPr bwMode="auto">
          <a:xfrm>
            <a:off x="4046538" y="3628006"/>
            <a:ext cx="436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38" tIns="46038" rIns="46038" bIns="46038"/>
          <a:lstStyle>
            <a:lvl1pPr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i="1">
                <a:solidFill>
                  <a:schemeClr val="tx2"/>
                </a:solidFill>
              </a:rPr>
              <a:t>70</a:t>
            </a:r>
          </a:p>
        </p:txBody>
      </p:sp>
      <p:sp>
        <p:nvSpPr>
          <p:cNvPr id="20492" name="Rectangle 34"/>
          <p:cNvSpPr>
            <a:spLocks noChangeArrowheads="1"/>
          </p:cNvSpPr>
          <p:nvPr/>
        </p:nvSpPr>
        <p:spPr bwMode="auto">
          <a:xfrm>
            <a:off x="4935538" y="3505769"/>
            <a:ext cx="574675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38" tIns="46038" rIns="46038" bIns="46038"/>
          <a:lstStyle>
            <a:lvl1pPr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dirty="0">
                <a:solidFill>
                  <a:schemeClr val="tx2"/>
                </a:solidFill>
              </a:rPr>
              <a:t>ENI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altLang="en-US" sz="1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altLang="en-US" sz="1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altLang="en-US" sz="1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altLang="en-US" sz="1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dirty="0">
                <a:solidFill>
                  <a:schemeClr val="tx2"/>
                </a:solidFill>
              </a:rPr>
              <a:t>70</a:t>
            </a:r>
          </a:p>
        </p:txBody>
      </p:sp>
      <p:sp>
        <p:nvSpPr>
          <p:cNvPr id="20493" name="Rectangle 35"/>
          <p:cNvSpPr>
            <a:spLocks noChangeArrowheads="1"/>
          </p:cNvSpPr>
          <p:nvPr/>
        </p:nvSpPr>
        <p:spPr bwMode="auto">
          <a:xfrm>
            <a:off x="5627688" y="3505769"/>
            <a:ext cx="240347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38" tIns="46038" rIns="46038" bIns="46038"/>
          <a:lstStyle>
            <a:lvl1pPr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tx2"/>
                </a:solidFill>
              </a:rPr>
              <a:t>KSTS  STS  V494 ENI  KUKI/0056</a:t>
            </a:r>
          </a:p>
        </p:txBody>
      </p:sp>
      <p:sp>
        <p:nvSpPr>
          <p:cNvPr id="20494" name="Rectangle 36"/>
          <p:cNvSpPr>
            <a:spLocks noChangeArrowheads="1"/>
          </p:cNvSpPr>
          <p:nvPr/>
        </p:nvSpPr>
        <p:spPr bwMode="auto">
          <a:xfrm>
            <a:off x="212725" y="1732531"/>
            <a:ext cx="1355725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38" tIns="46038" rIns="46038" bIns="46038"/>
          <a:lstStyle>
            <a:lvl1pPr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/>
              <a:t>N674S</a:t>
            </a:r>
            <a:endParaRPr lang="en-US" altLang="en-US" sz="1800">
              <a:solidFill>
                <a:schemeClr val="hlink"/>
              </a:solidFill>
            </a:endParaRPr>
          </a:p>
          <a:p>
            <a:pPr>
              <a:spcBef>
                <a:spcPct val="20000"/>
              </a:spcBef>
            </a:pPr>
            <a:r>
              <a:rPr lang="en-US" altLang="en-US" sz="1800"/>
              <a:t>C310/A</a:t>
            </a:r>
            <a:endParaRPr lang="en-US" altLang="en-US" sz="1800">
              <a:solidFill>
                <a:schemeClr val="hlink"/>
              </a:solidFill>
            </a:endParaRPr>
          </a:p>
          <a:p>
            <a:pPr>
              <a:spcBef>
                <a:spcPct val="10000"/>
              </a:spcBef>
            </a:pPr>
            <a:r>
              <a:rPr lang="en-US" altLang="en-US" sz="1800"/>
              <a:t>T170</a:t>
            </a:r>
          </a:p>
          <a:p>
            <a:pPr>
              <a:spcBef>
                <a:spcPct val="10000"/>
              </a:spcBef>
            </a:pPr>
            <a:r>
              <a:rPr lang="en-US" altLang="en-US" sz="1800"/>
              <a:t>        02</a:t>
            </a:r>
          </a:p>
          <a:p>
            <a:pPr>
              <a:spcBef>
                <a:spcPct val="0"/>
              </a:spcBef>
            </a:pPr>
            <a:r>
              <a:rPr lang="en-US" altLang="en-US" sz="1800"/>
              <a:t>413       01</a:t>
            </a:r>
          </a:p>
        </p:txBody>
      </p:sp>
      <p:sp>
        <p:nvSpPr>
          <p:cNvPr id="20495" name="Rectangle 37"/>
          <p:cNvSpPr>
            <a:spLocks noChangeArrowheads="1"/>
          </p:cNvSpPr>
          <p:nvPr/>
        </p:nvSpPr>
        <p:spPr bwMode="auto">
          <a:xfrm>
            <a:off x="531813" y="2038919"/>
            <a:ext cx="46355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20496" name="Rectangle 38"/>
          <p:cNvSpPr>
            <a:spLocks noChangeArrowheads="1"/>
          </p:cNvSpPr>
          <p:nvPr/>
        </p:nvSpPr>
        <p:spPr bwMode="auto">
          <a:xfrm>
            <a:off x="2336800" y="3015231"/>
            <a:ext cx="14589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38" tIns="46038" rIns="46038" bIns="46038"/>
          <a:lstStyle>
            <a:lvl1pPr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tx2"/>
                </a:solidFill>
              </a:rPr>
              <a:t>KSTS P0730</a:t>
            </a:r>
          </a:p>
        </p:txBody>
      </p:sp>
      <p:sp>
        <p:nvSpPr>
          <p:cNvPr id="20497" name="Rectangle 39"/>
          <p:cNvSpPr>
            <a:spLocks noChangeArrowheads="1"/>
          </p:cNvSpPr>
          <p:nvPr/>
        </p:nvSpPr>
        <p:spPr bwMode="auto">
          <a:xfrm>
            <a:off x="4011613" y="1876994"/>
            <a:ext cx="527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38" tIns="46038" rIns="46038" bIns="46038"/>
          <a:lstStyle>
            <a:lvl1pPr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i="1">
                <a:solidFill>
                  <a:schemeClr val="tx2"/>
                </a:solidFill>
              </a:rPr>
              <a:t>50</a:t>
            </a:r>
          </a:p>
        </p:txBody>
      </p:sp>
      <p:sp>
        <p:nvSpPr>
          <p:cNvPr id="20498" name="Rectangle 40"/>
          <p:cNvSpPr>
            <a:spLocks noChangeArrowheads="1"/>
          </p:cNvSpPr>
          <p:nvPr/>
        </p:nvSpPr>
        <p:spPr bwMode="auto">
          <a:xfrm>
            <a:off x="4913313" y="1765869"/>
            <a:ext cx="574675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38" tIns="46038" rIns="46038" bIns="46038"/>
          <a:lstStyle>
            <a:lvl1pPr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dirty="0">
                <a:solidFill>
                  <a:schemeClr val="tx2"/>
                </a:solidFill>
              </a:rPr>
              <a:t>ENI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altLang="en-US" sz="1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altLang="en-US" sz="1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altLang="en-US" sz="1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altLang="en-US" sz="1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dirty="0">
                <a:solidFill>
                  <a:schemeClr val="tx2"/>
                </a:solidFill>
              </a:rPr>
              <a:t>50</a:t>
            </a:r>
          </a:p>
        </p:txBody>
      </p:sp>
      <p:sp>
        <p:nvSpPr>
          <p:cNvPr id="20499" name="Rectangle 41"/>
          <p:cNvSpPr>
            <a:spLocks noChangeArrowheads="1"/>
          </p:cNvSpPr>
          <p:nvPr/>
        </p:nvSpPr>
        <p:spPr bwMode="auto">
          <a:xfrm>
            <a:off x="5629275" y="1821431"/>
            <a:ext cx="24669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38" tIns="46038" rIns="46038" bIns="46038"/>
          <a:lstStyle>
            <a:lvl1pPr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tx2"/>
                </a:solidFill>
              </a:rPr>
              <a:t>KSTS  STS  V494  ENI  KUKI/0053</a:t>
            </a:r>
          </a:p>
        </p:txBody>
      </p:sp>
      <p:sp>
        <p:nvSpPr>
          <p:cNvPr id="20500" name="Rectangle 42"/>
          <p:cNvSpPr>
            <a:spLocks noChangeArrowheads="1"/>
          </p:cNvSpPr>
          <p:nvPr/>
        </p:nvSpPr>
        <p:spPr bwMode="auto">
          <a:xfrm>
            <a:off x="8110538" y="1764281"/>
            <a:ext cx="7874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38" tIns="46038" rIns="46038" bIns="46038"/>
          <a:lstStyle>
            <a:lvl1pPr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"/>
              </a:spcBef>
            </a:pPr>
            <a:r>
              <a:rPr lang="en-US" altLang="en-US" sz="1800">
                <a:solidFill>
                  <a:schemeClr val="tx2"/>
                </a:solidFill>
              </a:rPr>
              <a:t>2315</a:t>
            </a:r>
          </a:p>
          <a:p>
            <a:pPr algn="ctr">
              <a:spcBef>
                <a:spcPct val="5000"/>
              </a:spcBef>
            </a:pPr>
            <a:endParaRPr lang="en-US" altLang="en-US" sz="1800">
              <a:solidFill>
                <a:schemeClr val="tx2"/>
              </a:solidFill>
            </a:endParaRPr>
          </a:p>
          <a:p>
            <a:pPr algn="ctr">
              <a:spcBef>
                <a:spcPct val="5000"/>
              </a:spcBef>
            </a:pPr>
            <a:r>
              <a:rPr lang="en-US" altLang="en-US" i="1">
                <a:solidFill>
                  <a:schemeClr val="tx2"/>
                </a:solidFill>
              </a:rPr>
              <a:t>D-A</a:t>
            </a:r>
            <a:endParaRPr lang="en-US" altLang="en-US" sz="2000">
              <a:solidFill>
                <a:schemeClr val="tx2"/>
              </a:solidFill>
            </a:endParaRPr>
          </a:p>
          <a:p>
            <a:pPr algn="ctr">
              <a:spcBef>
                <a:spcPct val="5000"/>
              </a:spcBef>
            </a:pPr>
            <a:endParaRPr lang="en-US" altLang="en-US" sz="1800">
              <a:solidFill>
                <a:schemeClr val="tx2"/>
              </a:solidFill>
            </a:endParaRPr>
          </a:p>
          <a:p>
            <a:pPr algn="ctr">
              <a:spcBef>
                <a:spcPct val="5000"/>
              </a:spcBef>
            </a:pPr>
            <a:r>
              <a:rPr lang="en-US" altLang="en-US" sz="1800">
                <a:solidFill>
                  <a:schemeClr val="tx2"/>
                </a:solidFill>
              </a:rPr>
              <a:t>ZME</a:t>
            </a:r>
          </a:p>
        </p:txBody>
      </p:sp>
      <p:sp>
        <p:nvSpPr>
          <p:cNvPr id="20501" name="Rectangle 43"/>
          <p:cNvSpPr>
            <a:spLocks noChangeArrowheads="1"/>
          </p:cNvSpPr>
          <p:nvPr/>
        </p:nvSpPr>
        <p:spPr bwMode="auto">
          <a:xfrm>
            <a:off x="4168775" y="2819969"/>
            <a:ext cx="660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38" tIns="46038" rIns="46038" bIns="46038"/>
          <a:lstStyle>
            <a:lvl1pPr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800" i="1">
                <a:solidFill>
                  <a:srgbClr val="FF3300"/>
                </a:solidFill>
              </a:rPr>
              <a:t>70</a:t>
            </a:r>
          </a:p>
        </p:txBody>
      </p:sp>
      <p:sp>
        <p:nvSpPr>
          <p:cNvPr id="20502" name="Rectangle 44"/>
          <p:cNvSpPr>
            <a:spLocks noChangeArrowheads="1"/>
          </p:cNvSpPr>
          <p:nvPr/>
        </p:nvSpPr>
        <p:spPr bwMode="auto">
          <a:xfrm>
            <a:off x="4113213" y="4623369"/>
            <a:ext cx="7858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38" tIns="46038" rIns="46038" bIns="46038"/>
          <a:lstStyle>
            <a:lvl1pPr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800" i="1">
                <a:solidFill>
                  <a:srgbClr val="FF3300"/>
                </a:solidFill>
              </a:rPr>
              <a:t>90</a:t>
            </a:r>
          </a:p>
        </p:txBody>
      </p:sp>
      <p:sp>
        <p:nvSpPr>
          <p:cNvPr id="20503" name="Rectangle 45"/>
          <p:cNvSpPr>
            <a:spLocks noChangeArrowheads="1"/>
          </p:cNvSpPr>
          <p:nvPr/>
        </p:nvSpPr>
        <p:spPr bwMode="auto">
          <a:xfrm>
            <a:off x="2744788" y="2705669"/>
            <a:ext cx="1208087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38" tIns="46038" rIns="46038" bIns="46038"/>
          <a:lstStyle>
            <a:lvl1pPr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500" dirty="0">
                <a:solidFill>
                  <a:srgbClr val="FF0033"/>
                </a:solidFill>
              </a:rPr>
              <a:t>0731/</a:t>
            </a:r>
            <a:r>
              <a:rPr lang="en-US" altLang="en-US" sz="1500" dirty="0">
                <a:solidFill>
                  <a:schemeClr val="tx2"/>
                </a:solidFill>
              </a:rPr>
              <a:t>0732</a:t>
            </a:r>
          </a:p>
        </p:txBody>
      </p:sp>
      <p:sp>
        <p:nvSpPr>
          <p:cNvPr id="20504" name="Line 46"/>
          <p:cNvSpPr>
            <a:spLocks noChangeShapeType="1"/>
          </p:cNvSpPr>
          <p:nvPr/>
        </p:nvSpPr>
        <p:spPr bwMode="auto">
          <a:xfrm flipV="1">
            <a:off x="3490913" y="3631181"/>
            <a:ext cx="0" cy="48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5" name="Freeform 47"/>
          <p:cNvSpPr>
            <a:spLocks/>
          </p:cNvSpPr>
          <p:nvPr/>
        </p:nvSpPr>
        <p:spPr bwMode="auto">
          <a:xfrm>
            <a:off x="3382963" y="3616894"/>
            <a:ext cx="222250" cy="188912"/>
          </a:xfrm>
          <a:custGeom>
            <a:avLst/>
            <a:gdLst>
              <a:gd name="T0" fmla="*/ 0 w 140"/>
              <a:gd name="T1" fmla="*/ 2147483647 h 119"/>
              <a:gd name="T2" fmla="*/ 2147483647 w 140"/>
              <a:gd name="T3" fmla="*/ 0 h 119"/>
              <a:gd name="T4" fmla="*/ 2147483647 w 140"/>
              <a:gd name="T5" fmla="*/ 2147483647 h 119"/>
              <a:gd name="T6" fmla="*/ 0 60000 65536"/>
              <a:gd name="T7" fmla="*/ 0 60000 65536"/>
              <a:gd name="T8" fmla="*/ 0 60000 65536"/>
              <a:gd name="T9" fmla="*/ 0 w 140"/>
              <a:gd name="T10" fmla="*/ 0 h 119"/>
              <a:gd name="T11" fmla="*/ 140 w 140"/>
              <a:gd name="T12" fmla="*/ 119 h 1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0" h="119">
                <a:moveTo>
                  <a:pt x="0" y="118"/>
                </a:moveTo>
                <a:lnTo>
                  <a:pt x="74" y="0"/>
                </a:lnTo>
                <a:lnTo>
                  <a:pt x="139" y="111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506" name="Group 48"/>
          <p:cNvGrpSpPr>
            <a:grpSpLocks/>
          </p:cNvGrpSpPr>
          <p:nvPr/>
        </p:nvGrpSpPr>
        <p:grpSpPr bwMode="auto">
          <a:xfrm>
            <a:off x="3400425" y="1977006"/>
            <a:ext cx="222250" cy="496888"/>
            <a:chOff x="2142" y="879"/>
            <a:chExt cx="140" cy="313"/>
          </a:xfrm>
        </p:grpSpPr>
        <p:sp>
          <p:nvSpPr>
            <p:cNvPr id="20526" name="Line 49"/>
            <p:cNvSpPr>
              <a:spLocks noChangeShapeType="1"/>
            </p:cNvSpPr>
            <p:nvPr/>
          </p:nvSpPr>
          <p:spPr bwMode="auto">
            <a:xfrm flipV="1">
              <a:off x="2210" y="888"/>
              <a:ext cx="0" cy="3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7" name="Freeform 50"/>
            <p:cNvSpPr>
              <a:spLocks/>
            </p:cNvSpPr>
            <p:nvPr/>
          </p:nvSpPr>
          <p:spPr bwMode="auto">
            <a:xfrm>
              <a:off x="2142" y="879"/>
              <a:ext cx="140" cy="119"/>
            </a:xfrm>
            <a:custGeom>
              <a:avLst/>
              <a:gdLst>
                <a:gd name="T0" fmla="*/ 0 w 140"/>
                <a:gd name="T1" fmla="*/ 118 h 119"/>
                <a:gd name="T2" fmla="*/ 74 w 140"/>
                <a:gd name="T3" fmla="*/ 0 h 119"/>
                <a:gd name="T4" fmla="*/ 139 w 140"/>
                <a:gd name="T5" fmla="*/ 111 h 119"/>
                <a:gd name="T6" fmla="*/ 0 60000 65536"/>
                <a:gd name="T7" fmla="*/ 0 60000 65536"/>
                <a:gd name="T8" fmla="*/ 0 60000 65536"/>
                <a:gd name="T9" fmla="*/ 0 w 140"/>
                <a:gd name="T10" fmla="*/ 0 h 119"/>
                <a:gd name="T11" fmla="*/ 140 w 140"/>
                <a:gd name="T12" fmla="*/ 119 h 1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0" h="119">
                  <a:moveTo>
                    <a:pt x="0" y="118"/>
                  </a:moveTo>
                  <a:lnTo>
                    <a:pt x="74" y="0"/>
                  </a:lnTo>
                  <a:lnTo>
                    <a:pt x="139" y="111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07" name="Group 51"/>
          <p:cNvGrpSpPr>
            <a:grpSpLocks/>
          </p:cNvGrpSpPr>
          <p:nvPr/>
        </p:nvGrpSpPr>
        <p:grpSpPr bwMode="auto">
          <a:xfrm>
            <a:off x="3795713" y="2024631"/>
            <a:ext cx="139700" cy="139700"/>
            <a:chOff x="2391" y="909"/>
            <a:chExt cx="88" cy="88"/>
          </a:xfrm>
        </p:grpSpPr>
        <p:sp>
          <p:nvSpPr>
            <p:cNvPr id="20524" name="Line 52"/>
            <p:cNvSpPr>
              <a:spLocks noChangeShapeType="1"/>
            </p:cNvSpPr>
            <p:nvPr/>
          </p:nvSpPr>
          <p:spPr bwMode="auto">
            <a:xfrm>
              <a:off x="2391" y="909"/>
              <a:ext cx="88" cy="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5" name="Line 53"/>
            <p:cNvSpPr>
              <a:spLocks noChangeShapeType="1"/>
            </p:cNvSpPr>
            <p:nvPr/>
          </p:nvSpPr>
          <p:spPr bwMode="auto">
            <a:xfrm flipH="1">
              <a:off x="2391" y="909"/>
              <a:ext cx="88" cy="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8" name="Group 54"/>
          <p:cNvGrpSpPr>
            <a:grpSpLocks/>
          </p:cNvGrpSpPr>
          <p:nvPr/>
        </p:nvGrpSpPr>
        <p:grpSpPr bwMode="auto">
          <a:xfrm>
            <a:off x="3783013" y="1832544"/>
            <a:ext cx="161925" cy="325437"/>
            <a:chOff x="2383" y="788"/>
            <a:chExt cx="102" cy="205"/>
          </a:xfrm>
        </p:grpSpPr>
        <p:sp>
          <p:nvSpPr>
            <p:cNvPr id="20522" name="Freeform 55"/>
            <p:cNvSpPr>
              <a:spLocks/>
            </p:cNvSpPr>
            <p:nvPr/>
          </p:nvSpPr>
          <p:spPr bwMode="auto">
            <a:xfrm>
              <a:off x="2383" y="788"/>
              <a:ext cx="102" cy="95"/>
            </a:xfrm>
            <a:custGeom>
              <a:avLst/>
              <a:gdLst>
                <a:gd name="T0" fmla="*/ 0 w 102"/>
                <a:gd name="T1" fmla="*/ 94 h 95"/>
                <a:gd name="T2" fmla="*/ 53 w 102"/>
                <a:gd name="T3" fmla="*/ 0 h 95"/>
                <a:gd name="T4" fmla="*/ 101 w 102"/>
                <a:gd name="T5" fmla="*/ 89 h 95"/>
                <a:gd name="T6" fmla="*/ 0 60000 65536"/>
                <a:gd name="T7" fmla="*/ 0 60000 65536"/>
                <a:gd name="T8" fmla="*/ 0 60000 65536"/>
                <a:gd name="T9" fmla="*/ 0 w 102"/>
                <a:gd name="T10" fmla="*/ 0 h 95"/>
                <a:gd name="T11" fmla="*/ 102 w 102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95">
                  <a:moveTo>
                    <a:pt x="0" y="94"/>
                  </a:moveTo>
                  <a:lnTo>
                    <a:pt x="53" y="0"/>
                  </a:lnTo>
                  <a:lnTo>
                    <a:pt x="101" y="89"/>
                  </a:lnTo>
                </a:path>
              </a:pathLst>
            </a:custGeom>
            <a:noFill/>
            <a:ln w="12700" cap="rnd">
              <a:solidFill>
                <a:srgbClr val="39393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3" name="Line 56"/>
            <p:cNvSpPr>
              <a:spLocks noChangeShapeType="1"/>
            </p:cNvSpPr>
            <p:nvPr/>
          </p:nvSpPr>
          <p:spPr bwMode="auto">
            <a:xfrm>
              <a:off x="2436" y="795"/>
              <a:ext cx="0" cy="198"/>
            </a:xfrm>
            <a:prstGeom prst="line">
              <a:avLst/>
            </a:prstGeom>
            <a:noFill/>
            <a:ln w="12700">
              <a:solidFill>
                <a:srgbClr val="39393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09" name="Line 57"/>
          <p:cNvSpPr>
            <a:spLocks noChangeShapeType="1"/>
          </p:cNvSpPr>
          <p:nvPr/>
        </p:nvSpPr>
        <p:spPr bwMode="auto">
          <a:xfrm flipH="1">
            <a:off x="6224588" y="2232781"/>
            <a:ext cx="639763" cy="57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0" name="Rectangle 58"/>
          <p:cNvSpPr>
            <a:spLocks noChangeArrowheads="1"/>
          </p:cNvSpPr>
          <p:nvPr/>
        </p:nvSpPr>
        <p:spPr bwMode="auto">
          <a:xfrm>
            <a:off x="8078788" y="3485131"/>
            <a:ext cx="84137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38" tIns="46038" rIns="46038" bIns="46038"/>
          <a:lstStyle>
            <a:lvl1pPr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6177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617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"/>
              </a:spcBef>
            </a:pPr>
            <a:r>
              <a:rPr lang="en-US" altLang="en-US" sz="1800">
                <a:solidFill>
                  <a:schemeClr val="tx2"/>
                </a:solidFill>
              </a:rPr>
              <a:t>1503</a:t>
            </a:r>
          </a:p>
          <a:p>
            <a:pPr algn="ctr">
              <a:spcBef>
                <a:spcPct val="5000"/>
              </a:spcBef>
            </a:pPr>
            <a:endParaRPr lang="en-US" altLang="en-US" sz="1800">
              <a:solidFill>
                <a:schemeClr val="tx2"/>
              </a:solidFill>
            </a:endParaRPr>
          </a:p>
          <a:p>
            <a:pPr algn="ctr">
              <a:spcBef>
                <a:spcPct val="5000"/>
              </a:spcBef>
            </a:pPr>
            <a:r>
              <a:rPr lang="en-US" altLang="en-US" i="1">
                <a:solidFill>
                  <a:schemeClr val="tx2"/>
                </a:solidFill>
              </a:rPr>
              <a:t>D-A</a:t>
            </a:r>
            <a:endParaRPr lang="en-US" altLang="en-US" sz="2000">
              <a:solidFill>
                <a:schemeClr val="tx2"/>
              </a:solidFill>
            </a:endParaRPr>
          </a:p>
          <a:p>
            <a:pPr algn="ctr">
              <a:spcBef>
                <a:spcPct val="5000"/>
              </a:spcBef>
            </a:pPr>
            <a:endParaRPr lang="en-US" altLang="en-US" sz="1800">
              <a:solidFill>
                <a:schemeClr val="tx2"/>
              </a:solidFill>
            </a:endParaRPr>
          </a:p>
          <a:p>
            <a:pPr algn="ctr">
              <a:spcBef>
                <a:spcPct val="5000"/>
              </a:spcBef>
            </a:pPr>
            <a:r>
              <a:rPr lang="en-US" altLang="en-US" sz="1800">
                <a:solidFill>
                  <a:schemeClr val="tx2"/>
                </a:solidFill>
              </a:rPr>
              <a:t>ZME</a:t>
            </a:r>
          </a:p>
        </p:txBody>
      </p:sp>
      <p:sp>
        <p:nvSpPr>
          <p:cNvPr id="20511" name="Line 59"/>
          <p:cNvSpPr>
            <a:spLocks noChangeShapeType="1"/>
          </p:cNvSpPr>
          <p:nvPr/>
        </p:nvSpPr>
        <p:spPr bwMode="auto">
          <a:xfrm flipH="1">
            <a:off x="6224588" y="3966144"/>
            <a:ext cx="639762" cy="57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2" name="Freeform 60"/>
          <p:cNvSpPr>
            <a:spLocks/>
          </p:cNvSpPr>
          <p:nvPr/>
        </p:nvSpPr>
        <p:spPr bwMode="auto">
          <a:xfrm>
            <a:off x="4425950" y="1916681"/>
            <a:ext cx="203200" cy="225425"/>
          </a:xfrm>
          <a:custGeom>
            <a:avLst/>
            <a:gdLst>
              <a:gd name="T0" fmla="*/ 0 w 128"/>
              <a:gd name="T1" fmla="*/ 2147483647 h 142"/>
              <a:gd name="T2" fmla="*/ 2147483647 w 128"/>
              <a:gd name="T3" fmla="*/ 2147483647 h 142"/>
              <a:gd name="T4" fmla="*/ 2147483647 w 128"/>
              <a:gd name="T5" fmla="*/ 0 h 142"/>
              <a:gd name="T6" fmla="*/ 0 60000 65536"/>
              <a:gd name="T7" fmla="*/ 0 60000 65536"/>
              <a:gd name="T8" fmla="*/ 0 60000 65536"/>
              <a:gd name="T9" fmla="*/ 0 w 128"/>
              <a:gd name="T10" fmla="*/ 0 h 142"/>
              <a:gd name="T11" fmla="*/ 128 w 128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8" h="142">
                <a:moveTo>
                  <a:pt x="0" y="60"/>
                </a:moveTo>
                <a:lnTo>
                  <a:pt x="41" y="141"/>
                </a:lnTo>
                <a:lnTo>
                  <a:pt x="127" y="0"/>
                </a:lnTo>
              </a:path>
            </a:pathLst>
          </a:custGeom>
          <a:noFill/>
          <a:ln w="127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3" name="Freeform 61"/>
          <p:cNvSpPr>
            <a:spLocks/>
          </p:cNvSpPr>
          <p:nvPr/>
        </p:nvSpPr>
        <p:spPr bwMode="auto">
          <a:xfrm>
            <a:off x="4465638" y="3669281"/>
            <a:ext cx="203200" cy="225425"/>
          </a:xfrm>
          <a:custGeom>
            <a:avLst/>
            <a:gdLst>
              <a:gd name="T0" fmla="*/ 0 w 128"/>
              <a:gd name="T1" fmla="*/ 2147483647 h 142"/>
              <a:gd name="T2" fmla="*/ 2147483647 w 128"/>
              <a:gd name="T3" fmla="*/ 2147483647 h 142"/>
              <a:gd name="T4" fmla="*/ 2147483647 w 128"/>
              <a:gd name="T5" fmla="*/ 0 h 142"/>
              <a:gd name="T6" fmla="*/ 0 60000 65536"/>
              <a:gd name="T7" fmla="*/ 0 60000 65536"/>
              <a:gd name="T8" fmla="*/ 0 60000 65536"/>
              <a:gd name="T9" fmla="*/ 0 w 128"/>
              <a:gd name="T10" fmla="*/ 0 h 142"/>
              <a:gd name="T11" fmla="*/ 128 w 128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8" h="142">
                <a:moveTo>
                  <a:pt x="0" y="60"/>
                </a:moveTo>
                <a:lnTo>
                  <a:pt x="41" y="141"/>
                </a:lnTo>
                <a:lnTo>
                  <a:pt x="127" y="0"/>
                </a:lnTo>
              </a:path>
            </a:pathLst>
          </a:custGeom>
          <a:noFill/>
          <a:ln w="12700" cap="rnd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514" name="Group 62"/>
          <p:cNvGrpSpPr>
            <a:grpSpLocks/>
          </p:cNvGrpSpPr>
          <p:nvPr/>
        </p:nvGrpSpPr>
        <p:grpSpPr bwMode="auto">
          <a:xfrm>
            <a:off x="3859213" y="3789931"/>
            <a:ext cx="139700" cy="139700"/>
            <a:chOff x="2431" y="2021"/>
            <a:chExt cx="88" cy="88"/>
          </a:xfrm>
        </p:grpSpPr>
        <p:sp>
          <p:nvSpPr>
            <p:cNvPr id="20520" name="Line 63"/>
            <p:cNvSpPr>
              <a:spLocks noChangeShapeType="1"/>
            </p:cNvSpPr>
            <p:nvPr/>
          </p:nvSpPr>
          <p:spPr bwMode="auto">
            <a:xfrm>
              <a:off x="2431" y="2021"/>
              <a:ext cx="88" cy="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1" name="Line 64"/>
            <p:cNvSpPr>
              <a:spLocks noChangeShapeType="1"/>
            </p:cNvSpPr>
            <p:nvPr/>
          </p:nvSpPr>
          <p:spPr bwMode="auto">
            <a:xfrm flipH="1">
              <a:off x="2431" y="2021"/>
              <a:ext cx="88" cy="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15" name="Group 65"/>
          <p:cNvGrpSpPr>
            <a:grpSpLocks/>
          </p:cNvGrpSpPr>
          <p:nvPr/>
        </p:nvGrpSpPr>
        <p:grpSpPr bwMode="auto">
          <a:xfrm>
            <a:off x="3846513" y="3597844"/>
            <a:ext cx="161925" cy="325437"/>
            <a:chOff x="2423" y="1900"/>
            <a:chExt cx="102" cy="205"/>
          </a:xfrm>
        </p:grpSpPr>
        <p:sp>
          <p:nvSpPr>
            <p:cNvPr id="20518" name="Freeform 66"/>
            <p:cNvSpPr>
              <a:spLocks/>
            </p:cNvSpPr>
            <p:nvPr/>
          </p:nvSpPr>
          <p:spPr bwMode="auto">
            <a:xfrm>
              <a:off x="2423" y="1900"/>
              <a:ext cx="102" cy="95"/>
            </a:xfrm>
            <a:custGeom>
              <a:avLst/>
              <a:gdLst>
                <a:gd name="T0" fmla="*/ 0 w 102"/>
                <a:gd name="T1" fmla="*/ 94 h 95"/>
                <a:gd name="T2" fmla="*/ 53 w 102"/>
                <a:gd name="T3" fmla="*/ 0 h 95"/>
                <a:gd name="T4" fmla="*/ 101 w 102"/>
                <a:gd name="T5" fmla="*/ 89 h 95"/>
                <a:gd name="T6" fmla="*/ 0 60000 65536"/>
                <a:gd name="T7" fmla="*/ 0 60000 65536"/>
                <a:gd name="T8" fmla="*/ 0 60000 65536"/>
                <a:gd name="T9" fmla="*/ 0 w 102"/>
                <a:gd name="T10" fmla="*/ 0 h 95"/>
                <a:gd name="T11" fmla="*/ 102 w 102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95">
                  <a:moveTo>
                    <a:pt x="0" y="94"/>
                  </a:moveTo>
                  <a:lnTo>
                    <a:pt x="53" y="0"/>
                  </a:lnTo>
                  <a:lnTo>
                    <a:pt x="101" y="89"/>
                  </a:lnTo>
                </a:path>
              </a:pathLst>
            </a:custGeom>
            <a:noFill/>
            <a:ln w="12700" cap="rnd">
              <a:solidFill>
                <a:srgbClr val="39393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9" name="Line 67"/>
            <p:cNvSpPr>
              <a:spLocks noChangeShapeType="1"/>
            </p:cNvSpPr>
            <p:nvPr/>
          </p:nvSpPr>
          <p:spPr bwMode="auto">
            <a:xfrm>
              <a:off x="2476" y="1907"/>
              <a:ext cx="0" cy="198"/>
            </a:xfrm>
            <a:prstGeom prst="line">
              <a:avLst/>
            </a:prstGeom>
            <a:noFill/>
            <a:ln w="12700">
              <a:solidFill>
                <a:srgbClr val="39393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3058" name="Rectangle 2"/>
          <p:cNvSpPr>
            <a:spLocks noChangeArrowheads="1"/>
          </p:cNvSpPr>
          <p:nvPr/>
        </p:nvSpPr>
        <p:spPr bwMode="auto">
          <a:xfrm>
            <a:off x="429768" y="5143077"/>
            <a:ext cx="8341253" cy="915987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2000" b="1" dirty="0"/>
              <a:t>POSSIBLE SOLUTION:</a:t>
            </a:r>
            <a:r>
              <a:rPr lang="en-US" altLang="en-US" sz="2000" dirty="0"/>
              <a:t>  Have N42P climb and maintain 9,000’ and report leaving 7,000’. </a:t>
            </a:r>
            <a:r>
              <a:rPr lang="en-US" altLang="en-US" sz="2000" dirty="0" smtClean="0"/>
              <a:t>When </a:t>
            </a:r>
            <a:r>
              <a:rPr lang="en-US" altLang="en-US" sz="2000" dirty="0"/>
              <a:t>N42P reports leaving 7,000’, assign 7,000’ to N674S.</a:t>
            </a: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613" y="6256019"/>
            <a:ext cx="39423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4041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7" name="Group 213"/>
          <p:cNvGrpSpPr>
            <a:grpSpLocks/>
          </p:cNvGrpSpPr>
          <p:nvPr/>
        </p:nvGrpSpPr>
        <p:grpSpPr bwMode="auto">
          <a:xfrm>
            <a:off x="541338" y="1503407"/>
            <a:ext cx="8027987" cy="4497388"/>
            <a:chOff x="107" y="645"/>
            <a:chExt cx="5559" cy="3114"/>
          </a:xfrm>
        </p:grpSpPr>
        <p:grpSp>
          <p:nvGrpSpPr>
            <p:cNvPr id="21512" name="Group 7"/>
            <p:cNvGrpSpPr>
              <a:grpSpLocks/>
            </p:cNvGrpSpPr>
            <p:nvPr/>
          </p:nvGrpSpPr>
          <p:grpSpPr bwMode="auto">
            <a:xfrm>
              <a:off x="107" y="1694"/>
              <a:ext cx="5555" cy="1018"/>
              <a:chOff x="107" y="1280"/>
              <a:chExt cx="5555" cy="1018"/>
            </a:xfrm>
          </p:grpSpPr>
          <p:sp>
            <p:nvSpPr>
              <p:cNvPr id="21602" name="Freeform 8"/>
              <p:cNvSpPr>
                <a:spLocks/>
              </p:cNvSpPr>
              <p:nvPr/>
            </p:nvSpPr>
            <p:spPr bwMode="auto">
              <a:xfrm>
                <a:off x="107" y="1280"/>
                <a:ext cx="5555" cy="1018"/>
              </a:xfrm>
              <a:custGeom>
                <a:avLst/>
                <a:gdLst>
                  <a:gd name="T0" fmla="*/ 0 w 5555"/>
                  <a:gd name="T1" fmla="*/ 1017 h 1018"/>
                  <a:gd name="T2" fmla="*/ 0 w 5555"/>
                  <a:gd name="T3" fmla="*/ 0 h 1018"/>
                  <a:gd name="T4" fmla="*/ 5554 w 5555"/>
                  <a:gd name="T5" fmla="*/ 0 h 1018"/>
                  <a:gd name="T6" fmla="*/ 5554 w 5555"/>
                  <a:gd name="T7" fmla="*/ 1017 h 1018"/>
                  <a:gd name="T8" fmla="*/ 0 w 5555"/>
                  <a:gd name="T9" fmla="*/ 1017 h 10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55"/>
                  <a:gd name="T16" fmla="*/ 0 h 1018"/>
                  <a:gd name="T17" fmla="*/ 5555 w 5555"/>
                  <a:gd name="T18" fmla="*/ 1018 h 10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55" h="1018">
                    <a:moveTo>
                      <a:pt x="0" y="1017"/>
                    </a:moveTo>
                    <a:lnTo>
                      <a:pt x="0" y="0"/>
                    </a:lnTo>
                    <a:lnTo>
                      <a:pt x="5554" y="0"/>
                    </a:lnTo>
                    <a:lnTo>
                      <a:pt x="5554" y="1017"/>
                    </a:lnTo>
                    <a:lnTo>
                      <a:pt x="0" y="1017"/>
                    </a:lnTo>
                  </a:path>
                </a:pathLst>
              </a:custGeom>
              <a:solidFill>
                <a:srgbClr val="FFFFCC"/>
              </a:solidFill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3" name="Line 9"/>
              <p:cNvSpPr>
                <a:spLocks noChangeShapeType="1"/>
              </p:cNvSpPr>
              <p:nvPr/>
            </p:nvSpPr>
            <p:spPr bwMode="auto">
              <a:xfrm>
                <a:off x="980" y="1280"/>
                <a:ext cx="0" cy="99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4" name="Line 10"/>
              <p:cNvSpPr>
                <a:spLocks noChangeShapeType="1"/>
              </p:cNvSpPr>
              <p:nvPr/>
            </p:nvSpPr>
            <p:spPr bwMode="auto">
              <a:xfrm>
                <a:off x="1454" y="1280"/>
                <a:ext cx="0" cy="100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5" name="Line 11"/>
              <p:cNvSpPr>
                <a:spLocks noChangeShapeType="1"/>
              </p:cNvSpPr>
              <p:nvPr/>
            </p:nvSpPr>
            <p:spPr bwMode="auto">
              <a:xfrm>
                <a:off x="2337" y="1280"/>
                <a:ext cx="0" cy="100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6" name="Line 12"/>
              <p:cNvSpPr>
                <a:spLocks noChangeShapeType="1"/>
              </p:cNvSpPr>
              <p:nvPr/>
            </p:nvSpPr>
            <p:spPr bwMode="auto">
              <a:xfrm>
                <a:off x="3062" y="1280"/>
                <a:ext cx="0" cy="100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7" name="Line 13"/>
              <p:cNvSpPr>
                <a:spLocks noChangeShapeType="1"/>
              </p:cNvSpPr>
              <p:nvPr/>
            </p:nvSpPr>
            <p:spPr bwMode="auto">
              <a:xfrm>
                <a:off x="3503" y="1280"/>
                <a:ext cx="0" cy="100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8" name="Line 14"/>
              <p:cNvSpPr>
                <a:spLocks noChangeShapeType="1"/>
              </p:cNvSpPr>
              <p:nvPr/>
            </p:nvSpPr>
            <p:spPr bwMode="auto">
              <a:xfrm>
                <a:off x="5088" y="1280"/>
                <a:ext cx="0" cy="100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9" name="Line 15"/>
              <p:cNvSpPr>
                <a:spLocks noChangeShapeType="1"/>
              </p:cNvSpPr>
              <p:nvPr/>
            </p:nvSpPr>
            <p:spPr bwMode="auto">
              <a:xfrm>
                <a:off x="1461" y="2091"/>
                <a:ext cx="86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10" name="Line 16"/>
              <p:cNvSpPr>
                <a:spLocks noChangeShapeType="1"/>
              </p:cNvSpPr>
              <p:nvPr/>
            </p:nvSpPr>
            <p:spPr bwMode="auto">
              <a:xfrm>
                <a:off x="1461" y="1874"/>
                <a:ext cx="86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11" name="Line 17"/>
              <p:cNvSpPr>
                <a:spLocks noChangeShapeType="1"/>
              </p:cNvSpPr>
              <p:nvPr/>
            </p:nvSpPr>
            <p:spPr bwMode="auto">
              <a:xfrm>
                <a:off x="1717" y="1874"/>
                <a:ext cx="0" cy="20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513" name="Group 18"/>
            <p:cNvGrpSpPr>
              <a:grpSpLocks/>
            </p:cNvGrpSpPr>
            <p:nvPr/>
          </p:nvGrpSpPr>
          <p:grpSpPr bwMode="auto">
            <a:xfrm>
              <a:off x="110" y="645"/>
              <a:ext cx="5555" cy="1021"/>
              <a:chOff x="110" y="231"/>
              <a:chExt cx="5555" cy="1021"/>
            </a:xfrm>
          </p:grpSpPr>
          <p:sp>
            <p:nvSpPr>
              <p:cNvPr id="21592" name="Freeform 19"/>
              <p:cNvSpPr>
                <a:spLocks/>
              </p:cNvSpPr>
              <p:nvPr/>
            </p:nvSpPr>
            <p:spPr bwMode="auto">
              <a:xfrm>
                <a:off x="110" y="231"/>
                <a:ext cx="5555" cy="1021"/>
              </a:xfrm>
              <a:custGeom>
                <a:avLst/>
                <a:gdLst>
                  <a:gd name="T0" fmla="*/ 0 w 5555"/>
                  <a:gd name="T1" fmla="*/ 1020 h 1021"/>
                  <a:gd name="T2" fmla="*/ 0 w 5555"/>
                  <a:gd name="T3" fmla="*/ 0 h 1021"/>
                  <a:gd name="T4" fmla="*/ 5554 w 5555"/>
                  <a:gd name="T5" fmla="*/ 0 h 1021"/>
                  <a:gd name="T6" fmla="*/ 5554 w 5555"/>
                  <a:gd name="T7" fmla="*/ 1020 h 1021"/>
                  <a:gd name="T8" fmla="*/ 0 w 5555"/>
                  <a:gd name="T9" fmla="*/ 1020 h 10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55"/>
                  <a:gd name="T16" fmla="*/ 0 h 1021"/>
                  <a:gd name="T17" fmla="*/ 5555 w 5555"/>
                  <a:gd name="T18" fmla="*/ 1021 h 10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55" h="1021">
                    <a:moveTo>
                      <a:pt x="0" y="1020"/>
                    </a:moveTo>
                    <a:lnTo>
                      <a:pt x="0" y="0"/>
                    </a:lnTo>
                    <a:lnTo>
                      <a:pt x="5554" y="0"/>
                    </a:lnTo>
                    <a:lnTo>
                      <a:pt x="5554" y="1020"/>
                    </a:lnTo>
                    <a:lnTo>
                      <a:pt x="0" y="1020"/>
                    </a:lnTo>
                  </a:path>
                </a:pathLst>
              </a:custGeom>
              <a:solidFill>
                <a:srgbClr val="FFFFCC"/>
              </a:solidFill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3" name="Line 20"/>
              <p:cNvSpPr>
                <a:spLocks noChangeShapeType="1"/>
              </p:cNvSpPr>
              <p:nvPr/>
            </p:nvSpPr>
            <p:spPr bwMode="auto">
              <a:xfrm>
                <a:off x="983" y="232"/>
                <a:ext cx="0" cy="99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94" name="Line 21"/>
              <p:cNvSpPr>
                <a:spLocks noChangeShapeType="1"/>
              </p:cNvSpPr>
              <p:nvPr/>
            </p:nvSpPr>
            <p:spPr bwMode="auto">
              <a:xfrm>
                <a:off x="1456" y="232"/>
                <a:ext cx="0" cy="10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95" name="Line 22"/>
              <p:cNvSpPr>
                <a:spLocks noChangeShapeType="1"/>
              </p:cNvSpPr>
              <p:nvPr/>
            </p:nvSpPr>
            <p:spPr bwMode="auto">
              <a:xfrm>
                <a:off x="2338" y="232"/>
                <a:ext cx="0" cy="10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96" name="Line 23"/>
              <p:cNvSpPr>
                <a:spLocks noChangeShapeType="1"/>
              </p:cNvSpPr>
              <p:nvPr/>
            </p:nvSpPr>
            <p:spPr bwMode="auto">
              <a:xfrm>
                <a:off x="3065" y="232"/>
                <a:ext cx="0" cy="10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97" name="Line 24"/>
              <p:cNvSpPr>
                <a:spLocks noChangeShapeType="1"/>
              </p:cNvSpPr>
              <p:nvPr/>
            </p:nvSpPr>
            <p:spPr bwMode="auto">
              <a:xfrm>
                <a:off x="3505" y="232"/>
                <a:ext cx="0" cy="10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98" name="Line 25"/>
              <p:cNvSpPr>
                <a:spLocks noChangeShapeType="1"/>
              </p:cNvSpPr>
              <p:nvPr/>
            </p:nvSpPr>
            <p:spPr bwMode="auto">
              <a:xfrm>
                <a:off x="5093" y="232"/>
                <a:ext cx="0" cy="10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99" name="Line 26"/>
              <p:cNvSpPr>
                <a:spLocks noChangeShapeType="1"/>
              </p:cNvSpPr>
              <p:nvPr/>
            </p:nvSpPr>
            <p:spPr bwMode="auto">
              <a:xfrm>
                <a:off x="1464" y="1045"/>
                <a:ext cx="86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0" name="Line 27"/>
              <p:cNvSpPr>
                <a:spLocks noChangeShapeType="1"/>
              </p:cNvSpPr>
              <p:nvPr/>
            </p:nvSpPr>
            <p:spPr bwMode="auto">
              <a:xfrm>
                <a:off x="1464" y="828"/>
                <a:ext cx="86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1" name="Line 28"/>
              <p:cNvSpPr>
                <a:spLocks noChangeShapeType="1"/>
              </p:cNvSpPr>
              <p:nvPr/>
            </p:nvSpPr>
            <p:spPr bwMode="auto">
              <a:xfrm>
                <a:off x="1720" y="828"/>
                <a:ext cx="0" cy="2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514" name="Group 29"/>
            <p:cNvGrpSpPr>
              <a:grpSpLocks/>
            </p:cNvGrpSpPr>
            <p:nvPr/>
          </p:nvGrpSpPr>
          <p:grpSpPr bwMode="auto">
            <a:xfrm>
              <a:off x="110" y="2737"/>
              <a:ext cx="5556" cy="1022"/>
              <a:chOff x="110" y="2323"/>
              <a:chExt cx="5556" cy="1022"/>
            </a:xfrm>
          </p:grpSpPr>
          <p:sp>
            <p:nvSpPr>
              <p:cNvPr id="21582" name="Freeform 30"/>
              <p:cNvSpPr>
                <a:spLocks/>
              </p:cNvSpPr>
              <p:nvPr/>
            </p:nvSpPr>
            <p:spPr bwMode="auto">
              <a:xfrm>
                <a:off x="110" y="2323"/>
                <a:ext cx="5556" cy="1022"/>
              </a:xfrm>
              <a:custGeom>
                <a:avLst/>
                <a:gdLst>
                  <a:gd name="T0" fmla="*/ 0 w 5556"/>
                  <a:gd name="T1" fmla="*/ 1021 h 1022"/>
                  <a:gd name="T2" fmla="*/ 0 w 5556"/>
                  <a:gd name="T3" fmla="*/ 0 h 1022"/>
                  <a:gd name="T4" fmla="*/ 5555 w 5556"/>
                  <a:gd name="T5" fmla="*/ 0 h 1022"/>
                  <a:gd name="T6" fmla="*/ 5555 w 5556"/>
                  <a:gd name="T7" fmla="*/ 1021 h 1022"/>
                  <a:gd name="T8" fmla="*/ 0 w 5556"/>
                  <a:gd name="T9" fmla="*/ 1021 h 10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56"/>
                  <a:gd name="T16" fmla="*/ 0 h 1022"/>
                  <a:gd name="T17" fmla="*/ 5556 w 5556"/>
                  <a:gd name="T18" fmla="*/ 1022 h 10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56" h="1022">
                    <a:moveTo>
                      <a:pt x="0" y="1021"/>
                    </a:moveTo>
                    <a:lnTo>
                      <a:pt x="0" y="0"/>
                    </a:lnTo>
                    <a:lnTo>
                      <a:pt x="5555" y="0"/>
                    </a:lnTo>
                    <a:lnTo>
                      <a:pt x="5555" y="1021"/>
                    </a:lnTo>
                    <a:lnTo>
                      <a:pt x="0" y="1021"/>
                    </a:lnTo>
                  </a:path>
                </a:pathLst>
              </a:custGeom>
              <a:solidFill>
                <a:srgbClr val="FFFFCC"/>
              </a:solidFill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3" name="Line 31"/>
              <p:cNvSpPr>
                <a:spLocks noChangeShapeType="1"/>
              </p:cNvSpPr>
              <p:nvPr/>
            </p:nvSpPr>
            <p:spPr bwMode="auto">
              <a:xfrm>
                <a:off x="984" y="2325"/>
                <a:ext cx="0" cy="99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84" name="Line 32"/>
              <p:cNvSpPr>
                <a:spLocks noChangeShapeType="1"/>
              </p:cNvSpPr>
              <p:nvPr/>
            </p:nvSpPr>
            <p:spPr bwMode="auto">
              <a:xfrm>
                <a:off x="1457" y="2325"/>
                <a:ext cx="0" cy="10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85" name="Line 33"/>
              <p:cNvSpPr>
                <a:spLocks noChangeShapeType="1"/>
              </p:cNvSpPr>
              <p:nvPr/>
            </p:nvSpPr>
            <p:spPr bwMode="auto">
              <a:xfrm>
                <a:off x="2340" y="2325"/>
                <a:ext cx="0" cy="10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86" name="Line 34"/>
              <p:cNvSpPr>
                <a:spLocks noChangeShapeType="1"/>
              </p:cNvSpPr>
              <p:nvPr/>
            </p:nvSpPr>
            <p:spPr bwMode="auto">
              <a:xfrm>
                <a:off x="3066" y="2325"/>
                <a:ext cx="0" cy="10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87" name="Line 35"/>
              <p:cNvSpPr>
                <a:spLocks noChangeShapeType="1"/>
              </p:cNvSpPr>
              <p:nvPr/>
            </p:nvSpPr>
            <p:spPr bwMode="auto">
              <a:xfrm>
                <a:off x="3506" y="2325"/>
                <a:ext cx="0" cy="10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88" name="Line 36"/>
              <p:cNvSpPr>
                <a:spLocks noChangeShapeType="1"/>
              </p:cNvSpPr>
              <p:nvPr/>
            </p:nvSpPr>
            <p:spPr bwMode="auto">
              <a:xfrm>
                <a:off x="5094" y="2325"/>
                <a:ext cx="0" cy="10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89" name="Line 37"/>
              <p:cNvSpPr>
                <a:spLocks noChangeShapeType="1"/>
              </p:cNvSpPr>
              <p:nvPr/>
            </p:nvSpPr>
            <p:spPr bwMode="auto">
              <a:xfrm>
                <a:off x="1464" y="3136"/>
                <a:ext cx="86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90" name="Line 38"/>
              <p:cNvSpPr>
                <a:spLocks noChangeShapeType="1"/>
              </p:cNvSpPr>
              <p:nvPr/>
            </p:nvSpPr>
            <p:spPr bwMode="auto">
              <a:xfrm>
                <a:off x="1464" y="2921"/>
                <a:ext cx="86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91" name="Line 39"/>
              <p:cNvSpPr>
                <a:spLocks noChangeShapeType="1"/>
              </p:cNvSpPr>
              <p:nvPr/>
            </p:nvSpPr>
            <p:spPr bwMode="auto">
              <a:xfrm>
                <a:off x="1722" y="2921"/>
                <a:ext cx="0" cy="20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515" name="Rectangle 40"/>
            <p:cNvSpPr>
              <a:spLocks noChangeArrowheads="1"/>
            </p:cNvSpPr>
            <p:nvPr/>
          </p:nvSpPr>
          <p:spPr bwMode="auto">
            <a:xfrm>
              <a:off x="117" y="666"/>
              <a:ext cx="843" cy="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6038" tIns="46038" rIns="46038" bIns="46038"/>
            <a:lstStyle>
              <a:lvl1pPr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400" dirty="0"/>
                <a:t>N216T</a:t>
              </a:r>
            </a:p>
            <a:p>
              <a:pPr>
                <a:spcBef>
                  <a:spcPct val="10000"/>
                </a:spcBef>
              </a:pPr>
              <a:r>
                <a:rPr lang="en-US" altLang="en-US" sz="1400" dirty="0"/>
                <a:t>MU30/L</a:t>
              </a:r>
            </a:p>
            <a:p>
              <a:pPr>
                <a:spcBef>
                  <a:spcPct val="10000"/>
                </a:spcBef>
              </a:pPr>
              <a:r>
                <a:rPr lang="en-US" altLang="en-US" sz="1400" dirty="0"/>
                <a:t>T440  G440</a:t>
              </a:r>
            </a:p>
            <a:p>
              <a:pPr>
                <a:spcBef>
                  <a:spcPct val="10000"/>
                </a:spcBef>
              </a:pPr>
              <a:r>
                <a:rPr lang="en-US" altLang="en-US" sz="1400" dirty="0"/>
                <a:t>       02</a:t>
              </a:r>
            </a:p>
            <a:p>
              <a:pPr>
                <a:spcBef>
                  <a:spcPct val="0"/>
                </a:spcBef>
              </a:pPr>
              <a:r>
                <a:rPr lang="en-US" altLang="en-US" sz="1400" dirty="0"/>
                <a:t>231       01</a:t>
              </a:r>
            </a:p>
          </p:txBody>
        </p:sp>
        <p:sp>
          <p:nvSpPr>
            <p:cNvPr id="21516" name="Rectangle 41"/>
            <p:cNvSpPr>
              <a:spLocks noChangeArrowheads="1"/>
            </p:cNvSpPr>
            <p:nvPr/>
          </p:nvSpPr>
          <p:spPr bwMode="auto">
            <a:xfrm>
              <a:off x="980" y="692"/>
              <a:ext cx="474" cy="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6038" tIns="46038" rIns="46038" bIns="46038"/>
            <a:lstStyle>
              <a:lvl1pPr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400" dirty="0"/>
                <a:t>DURHA</a:t>
              </a:r>
            </a:p>
            <a:p>
              <a:pPr>
                <a:spcBef>
                  <a:spcPct val="0"/>
                </a:spcBef>
              </a:pPr>
              <a:endParaRPr lang="en-US" altLang="en-US" sz="1400" dirty="0"/>
            </a:p>
            <a:p>
              <a:pPr>
                <a:spcBef>
                  <a:spcPct val="0"/>
                </a:spcBef>
              </a:pPr>
              <a:r>
                <a:rPr lang="en-US" altLang="en-US" sz="1400" dirty="0"/>
                <a:t>0701</a:t>
              </a:r>
            </a:p>
          </p:txBody>
        </p:sp>
        <p:sp>
          <p:nvSpPr>
            <p:cNvPr id="21517" name="Rectangle 42"/>
            <p:cNvSpPr>
              <a:spLocks noChangeArrowheads="1"/>
            </p:cNvSpPr>
            <p:nvPr/>
          </p:nvSpPr>
          <p:spPr bwMode="auto">
            <a:xfrm>
              <a:off x="1633" y="1041"/>
              <a:ext cx="229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6038" tIns="46038" rIns="46038" bIns="46038"/>
            <a:lstStyle>
              <a:lvl1pPr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400"/>
                <a:t>07</a:t>
              </a:r>
            </a:p>
          </p:txBody>
        </p:sp>
        <p:sp>
          <p:nvSpPr>
            <p:cNvPr id="21518" name="Rectangle 43"/>
            <p:cNvSpPr>
              <a:spLocks noChangeArrowheads="1"/>
            </p:cNvSpPr>
            <p:nvPr/>
          </p:nvSpPr>
          <p:spPr bwMode="auto">
            <a:xfrm>
              <a:off x="1874" y="854"/>
              <a:ext cx="18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6038" tIns="46038" rIns="46038" bIns="46038"/>
            <a:lstStyle>
              <a:lvl1pPr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1400"/>
                <a:t>21</a:t>
              </a:r>
            </a:p>
          </p:txBody>
        </p:sp>
        <p:sp>
          <p:nvSpPr>
            <p:cNvPr id="21519" name="Rectangle 44"/>
            <p:cNvSpPr>
              <a:spLocks noChangeArrowheads="1"/>
            </p:cNvSpPr>
            <p:nvPr/>
          </p:nvSpPr>
          <p:spPr bwMode="auto">
            <a:xfrm>
              <a:off x="1472" y="1473"/>
              <a:ext cx="44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6038" tIns="46038" rIns="46038" bIns="46038"/>
            <a:lstStyle>
              <a:lvl1pPr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400" dirty="0"/>
                <a:t>KRDD</a:t>
              </a:r>
            </a:p>
          </p:txBody>
        </p:sp>
        <p:sp>
          <p:nvSpPr>
            <p:cNvPr id="21520" name="Rectangle 45"/>
            <p:cNvSpPr>
              <a:spLocks noChangeArrowheads="1"/>
            </p:cNvSpPr>
            <p:nvPr/>
          </p:nvSpPr>
          <p:spPr bwMode="auto">
            <a:xfrm>
              <a:off x="2396" y="705"/>
              <a:ext cx="30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6038" tIns="46038" rIns="46038" bIns="46038"/>
            <a:lstStyle>
              <a:lvl1pPr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400"/>
                <a:t>160</a:t>
              </a:r>
            </a:p>
          </p:txBody>
        </p:sp>
        <p:sp>
          <p:nvSpPr>
            <p:cNvPr id="21521" name="Rectangle 46"/>
            <p:cNvSpPr>
              <a:spLocks noChangeArrowheads="1"/>
            </p:cNvSpPr>
            <p:nvPr/>
          </p:nvSpPr>
          <p:spPr bwMode="auto">
            <a:xfrm>
              <a:off x="3542" y="704"/>
              <a:ext cx="1479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6038" tIns="46038" rIns="46038" bIns="46038"/>
            <a:lstStyle>
              <a:lvl1pPr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400" dirty="0"/>
                <a:t>KPVF  HNW  V332    RBL</a:t>
              </a:r>
            </a:p>
            <a:p>
              <a:pPr>
                <a:spcBef>
                  <a:spcPct val="0"/>
                </a:spcBef>
              </a:pPr>
              <a:r>
                <a:rPr lang="en-US" altLang="en-US" sz="1400" dirty="0"/>
                <a:t>KRDD</a:t>
              </a:r>
            </a:p>
          </p:txBody>
        </p:sp>
        <p:sp>
          <p:nvSpPr>
            <p:cNvPr id="21522" name="Rectangle 47"/>
            <p:cNvSpPr>
              <a:spLocks noChangeArrowheads="1"/>
            </p:cNvSpPr>
            <p:nvPr/>
          </p:nvSpPr>
          <p:spPr bwMode="auto">
            <a:xfrm>
              <a:off x="5191" y="881"/>
              <a:ext cx="339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6038" tIns="46038" rIns="46038" bIns="46038"/>
            <a:lstStyle>
              <a:lvl1pPr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1400"/>
                <a:t>2413</a:t>
              </a:r>
            </a:p>
          </p:txBody>
        </p:sp>
        <p:sp>
          <p:nvSpPr>
            <p:cNvPr id="21523" name="Oval 48"/>
            <p:cNvSpPr>
              <a:spLocks noChangeArrowheads="1"/>
            </p:cNvSpPr>
            <p:nvPr/>
          </p:nvSpPr>
          <p:spPr bwMode="auto">
            <a:xfrm>
              <a:off x="1850" y="824"/>
              <a:ext cx="230" cy="255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1400"/>
            </a:p>
          </p:txBody>
        </p:sp>
        <p:sp>
          <p:nvSpPr>
            <p:cNvPr id="21524" name="Rectangle 49"/>
            <p:cNvSpPr>
              <a:spLocks noChangeArrowheads="1"/>
            </p:cNvSpPr>
            <p:nvPr/>
          </p:nvSpPr>
          <p:spPr bwMode="auto">
            <a:xfrm>
              <a:off x="117" y="1701"/>
              <a:ext cx="892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6038" tIns="46038" rIns="46038" bIns="46038"/>
            <a:lstStyle>
              <a:lvl1pPr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400" dirty="0"/>
                <a:t>N73SP</a:t>
              </a:r>
            </a:p>
            <a:p>
              <a:pPr>
                <a:spcBef>
                  <a:spcPct val="10000"/>
                </a:spcBef>
              </a:pPr>
              <a:r>
                <a:rPr lang="en-US" altLang="en-US" sz="1400" dirty="0"/>
                <a:t>GLF4/L</a:t>
              </a:r>
            </a:p>
            <a:p>
              <a:pPr>
                <a:spcBef>
                  <a:spcPct val="10000"/>
                </a:spcBef>
              </a:pPr>
              <a:r>
                <a:rPr lang="en-US" altLang="en-US" sz="1400" dirty="0"/>
                <a:t>T450   G440</a:t>
              </a:r>
            </a:p>
            <a:p>
              <a:pPr>
                <a:spcBef>
                  <a:spcPct val="10000"/>
                </a:spcBef>
              </a:pPr>
              <a:r>
                <a:rPr lang="en-US" altLang="en-US" sz="1400" dirty="0"/>
                <a:t>       02</a:t>
              </a:r>
            </a:p>
            <a:p>
              <a:pPr>
                <a:spcBef>
                  <a:spcPct val="0"/>
                </a:spcBef>
              </a:pPr>
              <a:r>
                <a:rPr lang="en-US" altLang="en-US" sz="1400" dirty="0"/>
                <a:t>272       01</a:t>
              </a:r>
            </a:p>
          </p:txBody>
        </p:sp>
        <p:sp>
          <p:nvSpPr>
            <p:cNvPr id="21525" name="Rectangle 50"/>
            <p:cNvSpPr>
              <a:spLocks noChangeArrowheads="1"/>
            </p:cNvSpPr>
            <p:nvPr/>
          </p:nvSpPr>
          <p:spPr bwMode="auto">
            <a:xfrm>
              <a:off x="960" y="1705"/>
              <a:ext cx="524" cy="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6038" tIns="46038" rIns="46038" bIns="46038"/>
            <a:lstStyle>
              <a:lvl1pPr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400" dirty="0"/>
                <a:t>DURHA</a:t>
              </a:r>
            </a:p>
            <a:p>
              <a:pPr>
                <a:spcBef>
                  <a:spcPct val="0"/>
                </a:spcBef>
              </a:pPr>
              <a:endParaRPr lang="en-US" altLang="en-US" sz="1400" dirty="0"/>
            </a:p>
            <a:p>
              <a:pPr>
                <a:spcBef>
                  <a:spcPct val="0"/>
                </a:spcBef>
              </a:pPr>
              <a:r>
                <a:rPr lang="en-US" altLang="en-US" sz="1400" dirty="0"/>
                <a:t>0701 </a:t>
              </a:r>
            </a:p>
          </p:txBody>
        </p:sp>
        <p:sp>
          <p:nvSpPr>
            <p:cNvPr id="21526" name="Rectangle 51"/>
            <p:cNvSpPr>
              <a:spLocks noChangeArrowheads="1"/>
            </p:cNvSpPr>
            <p:nvPr/>
          </p:nvSpPr>
          <p:spPr bwMode="auto">
            <a:xfrm>
              <a:off x="1633" y="2003"/>
              <a:ext cx="229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6038" tIns="46038" rIns="46038" bIns="46038"/>
            <a:lstStyle>
              <a:lvl1pPr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400"/>
                <a:t>07</a:t>
              </a:r>
            </a:p>
          </p:txBody>
        </p:sp>
        <p:sp>
          <p:nvSpPr>
            <p:cNvPr id="21527" name="Rectangle 52"/>
            <p:cNvSpPr>
              <a:spLocks noChangeArrowheads="1"/>
            </p:cNvSpPr>
            <p:nvPr/>
          </p:nvSpPr>
          <p:spPr bwMode="auto">
            <a:xfrm>
              <a:off x="1874" y="1840"/>
              <a:ext cx="183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6038" tIns="46038" rIns="46038" bIns="46038"/>
            <a:lstStyle>
              <a:lvl1pPr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1400"/>
                <a:t>21</a:t>
              </a:r>
            </a:p>
          </p:txBody>
        </p:sp>
        <p:sp>
          <p:nvSpPr>
            <p:cNvPr id="21528" name="Rectangle 53"/>
            <p:cNvSpPr>
              <a:spLocks noChangeArrowheads="1"/>
            </p:cNvSpPr>
            <p:nvPr/>
          </p:nvSpPr>
          <p:spPr bwMode="auto">
            <a:xfrm>
              <a:off x="1472" y="2521"/>
              <a:ext cx="54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6038" tIns="46038" rIns="46038" bIns="46038"/>
            <a:lstStyle>
              <a:lvl1pPr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400" dirty="0"/>
                <a:t>KRDD</a:t>
              </a:r>
            </a:p>
          </p:txBody>
        </p:sp>
        <p:sp>
          <p:nvSpPr>
            <p:cNvPr id="21529" name="Rectangle 54"/>
            <p:cNvSpPr>
              <a:spLocks noChangeArrowheads="1"/>
            </p:cNvSpPr>
            <p:nvPr/>
          </p:nvSpPr>
          <p:spPr bwMode="auto">
            <a:xfrm>
              <a:off x="2396" y="1775"/>
              <a:ext cx="303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6038" tIns="46038" rIns="46038" bIns="46038"/>
            <a:lstStyle>
              <a:lvl1pPr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400"/>
                <a:t>140</a:t>
              </a:r>
            </a:p>
          </p:txBody>
        </p:sp>
        <p:sp>
          <p:nvSpPr>
            <p:cNvPr id="21531" name="Rectangle 56"/>
            <p:cNvSpPr>
              <a:spLocks noChangeArrowheads="1"/>
            </p:cNvSpPr>
            <p:nvPr/>
          </p:nvSpPr>
          <p:spPr bwMode="auto">
            <a:xfrm>
              <a:off x="5208" y="1941"/>
              <a:ext cx="307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6038" tIns="46038" rIns="46038" bIns="46038"/>
            <a:lstStyle>
              <a:lvl1pPr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1400"/>
                <a:t>1526</a:t>
              </a:r>
            </a:p>
          </p:txBody>
        </p:sp>
        <p:sp>
          <p:nvSpPr>
            <p:cNvPr id="21532" name="Rectangle 57"/>
            <p:cNvSpPr>
              <a:spLocks noChangeArrowheads="1"/>
            </p:cNvSpPr>
            <p:nvPr/>
          </p:nvSpPr>
          <p:spPr bwMode="auto">
            <a:xfrm>
              <a:off x="4499" y="1976"/>
              <a:ext cx="25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1400"/>
            </a:p>
          </p:txBody>
        </p:sp>
        <p:sp>
          <p:nvSpPr>
            <p:cNvPr id="21533" name="Oval 58"/>
            <p:cNvSpPr>
              <a:spLocks noChangeArrowheads="1"/>
            </p:cNvSpPr>
            <p:nvPr/>
          </p:nvSpPr>
          <p:spPr bwMode="auto">
            <a:xfrm>
              <a:off x="1858" y="1831"/>
              <a:ext cx="214" cy="211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1400"/>
            </a:p>
          </p:txBody>
        </p:sp>
        <p:sp>
          <p:nvSpPr>
            <p:cNvPr id="21534" name="Rectangle 59"/>
            <p:cNvSpPr>
              <a:spLocks noChangeArrowheads="1"/>
            </p:cNvSpPr>
            <p:nvPr/>
          </p:nvSpPr>
          <p:spPr bwMode="auto">
            <a:xfrm>
              <a:off x="117" y="2741"/>
              <a:ext cx="821" cy="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6038" tIns="46038" rIns="46038" bIns="46038"/>
            <a:lstStyle>
              <a:lvl1pPr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400" dirty="0"/>
                <a:t>N6241T</a:t>
              </a:r>
            </a:p>
            <a:p>
              <a:pPr>
                <a:spcBef>
                  <a:spcPct val="10000"/>
                </a:spcBef>
              </a:pPr>
              <a:r>
                <a:rPr lang="en-US" altLang="en-US" sz="1400" dirty="0"/>
                <a:t>LJ24/G</a:t>
              </a:r>
            </a:p>
            <a:p>
              <a:pPr>
                <a:spcBef>
                  <a:spcPct val="10000"/>
                </a:spcBef>
              </a:pPr>
              <a:r>
                <a:rPr lang="en-US" altLang="en-US" sz="1400" dirty="0"/>
                <a:t>T420   G410</a:t>
              </a:r>
            </a:p>
            <a:p>
              <a:pPr>
                <a:spcBef>
                  <a:spcPct val="10000"/>
                </a:spcBef>
              </a:pPr>
              <a:r>
                <a:rPr lang="en-US" altLang="en-US" sz="1400" dirty="0"/>
                <a:t>       02</a:t>
              </a:r>
            </a:p>
            <a:p>
              <a:pPr>
                <a:spcBef>
                  <a:spcPct val="0"/>
                </a:spcBef>
              </a:pPr>
              <a:r>
                <a:rPr lang="en-US" altLang="en-US" sz="1400" dirty="0"/>
                <a:t>195       01</a:t>
              </a:r>
            </a:p>
          </p:txBody>
        </p:sp>
        <p:sp>
          <p:nvSpPr>
            <p:cNvPr id="21535" name="Rectangle 60"/>
            <p:cNvSpPr>
              <a:spLocks noChangeArrowheads="1"/>
            </p:cNvSpPr>
            <p:nvPr/>
          </p:nvSpPr>
          <p:spPr bwMode="auto">
            <a:xfrm>
              <a:off x="960" y="2760"/>
              <a:ext cx="533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6038" tIns="46038" rIns="46038" bIns="46038"/>
            <a:lstStyle>
              <a:lvl1pPr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400" dirty="0"/>
                <a:t>DURHA</a:t>
              </a:r>
            </a:p>
            <a:p>
              <a:pPr>
                <a:spcBef>
                  <a:spcPct val="0"/>
                </a:spcBef>
              </a:pPr>
              <a:endParaRPr lang="en-US" altLang="en-US" sz="1400" dirty="0"/>
            </a:p>
            <a:p>
              <a:pPr>
                <a:spcBef>
                  <a:spcPct val="0"/>
                </a:spcBef>
              </a:pPr>
              <a:r>
                <a:rPr lang="en-US" altLang="en-US" sz="1400" dirty="0"/>
                <a:t>0656</a:t>
              </a:r>
            </a:p>
          </p:txBody>
        </p:sp>
        <p:sp>
          <p:nvSpPr>
            <p:cNvPr id="21536" name="Rectangle 61"/>
            <p:cNvSpPr>
              <a:spLocks noChangeArrowheads="1"/>
            </p:cNvSpPr>
            <p:nvPr/>
          </p:nvSpPr>
          <p:spPr bwMode="auto">
            <a:xfrm>
              <a:off x="1633" y="3033"/>
              <a:ext cx="229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6038" tIns="46038" rIns="46038" bIns="46038"/>
            <a:lstStyle>
              <a:lvl1pPr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400"/>
                <a:t>07</a:t>
              </a:r>
            </a:p>
          </p:txBody>
        </p:sp>
        <p:sp>
          <p:nvSpPr>
            <p:cNvPr id="21537" name="Rectangle 62"/>
            <p:cNvSpPr>
              <a:spLocks noChangeArrowheads="1"/>
            </p:cNvSpPr>
            <p:nvPr/>
          </p:nvSpPr>
          <p:spPr bwMode="auto">
            <a:xfrm>
              <a:off x="1874" y="2863"/>
              <a:ext cx="18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6038" tIns="46038" rIns="46038" bIns="46038"/>
            <a:lstStyle>
              <a:lvl1pPr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1400"/>
                <a:t>17</a:t>
              </a:r>
            </a:p>
          </p:txBody>
        </p:sp>
        <p:sp>
          <p:nvSpPr>
            <p:cNvPr id="21538" name="Rectangle 63"/>
            <p:cNvSpPr>
              <a:spLocks noChangeArrowheads="1"/>
            </p:cNvSpPr>
            <p:nvPr/>
          </p:nvSpPr>
          <p:spPr bwMode="auto">
            <a:xfrm>
              <a:off x="1472" y="3556"/>
              <a:ext cx="5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6038" tIns="46038" rIns="46038" bIns="46038"/>
            <a:lstStyle>
              <a:lvl1pPr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400" dirty="0"/>
                <a:t>KRDD</a:t>
              </a:r>
            </a:p>
          </p:txBody>
        </p:sp>
        <p:sp>
          <p:nvSpPr>
            <p:cNvPr id="21539" name="Rectangle 64"/>
            <p:cNvSpPr>
              <a:spLocks noChangeArrowheads="1"/>
            </p:cNvSpPr>
            <p:nvPr/>
          </p:nvSpPr>
          <p:spPr bwMode="auto">
            <a:xfrm>
              <a:off x="2396" y="2765"/>
              <a:ext cx="30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6038" tIns="46038" rIns="46038" bIns="46038"/>
            <a:lstStyle>
              <a:lvl1pPr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400"/>
                <a:t>120</a:t>
              </a:r>
            </a:p>
          </p:txBody>
        </p:sp>
        <p:sp>
          <p:nvSpPr>
            <p:cNvPr id="21541" name="Rectangle 66"/>
            <p:cNvSpPr>
              <a:spLocks noChangeArrowheads="1"/>
            </p:cNvSpPr>
            <p:nvPr/>
          </p:nvSpPr>
          <p:spPr bwMode="auto">
            <a:xfrm>
              <a:off x="5191" y="2980"/>
              <a:ext cx="339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6038" tIns="46038" rIns="46038" bIns="46038"/>
            <a:lstStyle>
              <a:lvl1pPr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4003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4003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1400"/>
                <a:t>1127</a:t>
              </a:r>
            </a:p>
          </p:txBody>
        </p:sp>
        <p:sp>
          <p:nvSpPr>
            <p:cNvPr id="21542" name="Oval 67"/>
            <p:cNvSpPr>
              <a:spLocks noChangeArrowheads="1"/>
            </p:cNvSpPr>
            <p:nvPr/>
          </p:nvSpPr>
          <p:spPr bwMode="auto">
            <a:xfrm>
              <a:off x="1863" y="2869"/>
              <a:ext cx="217" cy="195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1400"/>
            </a:p>
          </p:txBody>
        </p:sp>
        <p:sp>
          <p:nvSpPr>
            <p:cNvPr id="21543" name="Rectangle 68"/>
            <p:cNvSpPr>
              <a:spLocks noChangeArrowheads="1"/>
            </p:cNvSpPr>
            <p:nvPr/>
          </p:nvSpPr>
          <p:spPr bwMode="auto">
            <a:xfrm>
              <a:off x="2758" y="1358"/>
              <a:ext cx="276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FF3300"/>
                  </a:solidFill>
                </a:rPr>
                <a:t>80</a:t>
              </a:r>
            </a:p>
          </p:txBody>
        </p:sp>
        <p:sp>
          <p:nvSpPr>
            <p:cNvPr id="21544" name="Rectangle 69"/>
            <p:cNvSpPr>
              <a:spLocks noChangeArrowheads="1"/>
            </p:cNvSpPr>
            <p:nvPr/>
          </p:nvSpPr>
          <p:spPr bwMode="auto">
            <a:xfrm>
              <a:off x="2758" y="2413"/>
              <a:ext cx="28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FF3300"/>
                  </a:solidFill>
                </a:rPr>
                <a:t>70</a:t>
              </a:r>
            </a:p>
          </p:txBody>
        </p:sp>
        <p:sp>
          <p:nvSpPr>
            <p:cNvPr id="21545" name="Rectangle 70"/>
            <p:cNvSpPr>
              <a:spLocks noChangeArrowheads="1"/>
            </p:cNvSpPr>
            <p:nvPr/>
          </p:nvSpPr>
          <p:spPr bwMode="auto">
            <a:xfrm>
              <a:off x="2758" y="3456"/>
              <a:ext cx="29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FF3300"/>
                  </a:solidFill>
                </a:rPr>
                <a:t>60</a:t>
              </a:r>
            </a:p>
          </p:txBody>
        </p:sp>
        <p:sp>
          <p:nvSpPr>
            <p:cNvPr id="21546" name="Rectangle 71"/>
            <p:cNvSpPr>
              <a:spLocks noChangeArrowheads="1"/>
            </p:cNvSpPr>
            <p:nvPr/>
          </p:nvSpPr>
          <p:spPr bwMode="auto">
            <a:xfrm>
              <a:off x="1471" y="1256"/>
              <a:ext cx="25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/>
                <a:t>21</a:t>
              </a:r>
            </a:p>
          </p:txBody>
        </p:sp>
        <p:sp>
          <p:nvSpPr>
            <p:cNvPr id="21547" name="Rectangle 72"/>
            <p:cNvSpPr>
              <a:spLocks noChangeArrowheads="1"/>
            </p:cNvSpPr>
            <p:nvPr/>
          </p:nvSpPr>
          <p:spPr bwMode="auto">
            <a:xfrm>
              <a:off x="1471" y="2301"/>
              <a:ext cx="227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400"/>
                <a:t>22</a:t>
              </a:r>
            </a:p>
          </p:txBody>
        </p:sp>
        <p:sp>
          <p:nvSpPr>
            <p:cNvPr id="21548" name="Rectangle 73"/>
            <p:cNvSpPr>
              <a:spLocks noChangeArrowheads="1"/>
            </p:cNvSpPr>
            <p:nvPr/>
          </p:nvSpPr>
          <p:spPr bwMode="auto">
            <a:xfrm>
              <a:off x="1471" y="3347"/>
              <a:ext cx="25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400"/>
                <a:t>17</a:t>
              </a:r>
            </a:p>
          </p:txBody>
        </p:sp>
        <p:grpSp>
          <p:nvGrpSpPr>
            <p:cNvPr id="21549" name="Group 74"/>
            <p:cNvGrpSpPr>
              <a:grpSpLocks/>
            </p:cNvGrpSpPr>
            <p:nvPr/>
          </p:nvGrpSpPr>
          <p:grpSpPr bwMode="auto">
            <a:xfrm>
              <a:off x="5078" y="668"/>
              <a:ext cx="568" cy="232"/>
              <a:chOff x="5078" y="254"/>
              <a:chExt cx="568" cy="232"/>
            </a:xfrm>
          </p:grpSpPr>
          <p:sp>
            <p:nvSpPr>
              <p:cNvPr id="21580" name="Rectangle 75"/>
              <p:cNvSpPr>
                <a:spLocks noChangeArrowheads="1"/>
              </p:cNvSpPr>
              <p:nvPr/>
            </p:nvSpPr>
            <p:spPr bwMode="auto">
              <a:xfrm>
                <a:off x="5078" y="265"/>
                <a:ext cx="568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6038" tIns="46038" rIns="46038" bIns="46038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rgbClr val="FF3300"/>
                    </a:solidFill>
                  </a:rPr>
                  <a:t>APCH</a:t>
                </a:r>
              </a:p>
            </p:txBody>
          </p:sp>
          <p:sp>
            <p:nvSpPr>
              <p:cNvPr id="21581" name="Oval 76"/>
              <p:cNvSpPr>
                <a:spLocks noChangeArrowheads="1"/>
              </p:cNvSpPr>
              <p:nvPr/>
            </p:nvSpPr>
            <p:spPr bwMode="auto">
              <a:xfrm>
                <a:off x="5108" y="254"/>
                <a:ext cx="509" cy="232"/>
              </a:xfrm>
              <a:prstGeom prst="ellipse">
                <a:avLst/>
              </a:pr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1400"/>
              </a:p>
            </p:txBody>
          </p:sp>
        </p:grpSp>
        <p:sp>
          <p:nvSpPr>
            <p:cNvPr id="21550" name="Rectangle 77"/>
            <p:cNvSpPr>
              <a:spLocks noChangeArrowheads="1"/>
            </p:cNvSpPr>
            <p:nvPr/>
          </p:nvSpPr>
          <p:spPr bwMode="auto">
            <a:xfrm>
              <a:off x="5079" y="1114"/>
              <a:ext cx="266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/>
                <a:t>H</a:t>
              </a:r>
            </a:p>
          </p:txBody>
        </p:sp>
        <p:sp>
          <p:nvSpPr>
            <p:cNvPr id="21551" name="Rectangle 78"/>
            <p:cNvSpPr>
              <a:spLocks noChangeArrowheads="1"/>
            </p:cNvSpPr>
            <p:nvPr/>
          </p:nvSpPr>
          <p:spPr bwMode="auto">
            <a:xfrm>
              <a:off x="5228" y="1134"/>
              <a:ext cx="385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400"/>
                <a:t>     </a:t>
              </a:r>
              <a:r>
                <a:rPr lang="en-US" altLang="en-US" sz="2000"/>
                <a:t>S</a:t>
              </a:r>
            </a:p>
            <a:p>
              <a:pPr algn="r">
                <a:spcBef>
                  <a:spcPct val="0"/>
                </a:spcBef>
              </a:pPr>
              <a:r>
                <a:rPr lang="en-US" altLang="en-US" sz="1400"/>
                <a:t>180</a:t>
              </a:r>
            </a:p>
            <a:p>
              <a:pPr algn="r">
                <a:spcBef>
                  <a:spcPct val="0"/>
                </a:spcBef>
              </a:pPr>
              <a:r>
                <a:rPr lang="en-US" altLang="en-US" sz="1400"/>
                <a:t>0740</a:t>
              </a:r>
            </a:p>
          </p:txBody>
        </p:sp>
        <p:sp>
          <p:nvSpPr>
            <p:cNvPr id="21552" name="Rectangle 79"/>
            <p:cNvSpPr>
              <a:spLocks noChangeArrowheads="1"/>
            </p:cNvSpPr>
            <p:nvPr/>
          </p:nvSpPr>
          <p:spPr bwMode="auto">
            <a:xfrm>
              <a:off x="1724" y="1256"/>
              <a:ext cx="329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400"/>
                <a:t>20/</a:t>
              </a:r>
            </a:p>
          </p:txBody>
        </p:sp>
        <p:sp>
          <p:nvSpPr>
            <p:cNvPr id="21553" name="Rectangle 80"/>
            <p:cNvSpPr>
              <a:spLocks noChangeArrowheads="1"/>
            </p:cNvSpPr>
            <p:nvPr/>
          </p:nvSpPr>
          <p:spPr bwMode="auto">
            <a:xfrm>
              <a:off x="1724" y="2301"/>
              <a:ext cx="32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400"/>
                <a:t>20/</a:t>
              </a:r>
            </a:p>
          </p:txBody>
        </p:sp>
        <p:sp>
          <p:nvSpPr>
            <p:cNvPr id="21554" name="Rectangle 81"/>
            <p:cNvSpPr>
              <a:spLocks noChangeArrowheads="1"/>
            </p:cNvSpPr>
            <p:nvPr/>
          </p:nvSpPr>
          <p:spPr bwMode="auto">
            <a:xfrm>
              <a:off x="1724" y="3347"/>
              <a:ext cx="32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400"/>
                <a:t>17/</a:t>
              </a:r>
            </a:p>
          </p:txBody>
        </p:sp>
        <p:sp>
          <p:nvSpPr>
            <p:cNvPr id="21555" name="Freeform 82"/>
            <p:cNvSpPr>
              <a:spLocks/>
            </p:cNvSpPr>
            <p:nvPr/>
          </p:nvSpPr>
          <p:spPr bwMode="auto">
            <a:xfrm>
              <a:off x="2693" y="708"/>
              <a:ext cx="129" cy="144"/>
            </a:xfrm>
            <a:custGeom>
              <a:avLst/>
              <a:gdLst>
                <a:gd name="T0" fmla="*/ 0 w 129"/>
                <a:gd name="T1" fmla="*/ 95250 h 144"/>
                <a:gd name="T2" fmla="*/ 66675 w 129"/>
                <a:gd name="T3" fmla="*/ 227013 h 144"/>
                <a:gd name="T4" fmla="*/ 203200 w 129"/>
                <a:gd name="T5" fmla="*/ 0 h 144"/>
                <a:gd name="T6" fmla="*/ 0 60000 65536"/>
                <a:gd name="T7" fmla="*/ 0 60000 65536"/>
                <a:gd name="T8" fmla="*/ 0 60000 65536"/>
                <a:gd name="T9" fmla="*/ 0 w 129"/>
                <a:gd name="T10" fmla="*/ 0 h 144"/>
                <a:gd name="T11" fmla="*/ 129 w 129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9" h="144">
                  <a:moveTo>
                    <a:pt x="0" y="60"/>
                  </a:moveTo>
                  <a:lnTo>
                    <a:pt x="42" y="143"/>
                  </a:lnTo>
                  <a:lnTo>
                    <a:pt x="128" y="0"/>
                  </a:lnTo>
                </a:path>
              </a:pathLst>
            </a:custGeom>
            <a:noFill/>
            <a:ln w="12700" cap="rnd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6" name="Freeform 83"/>
            <p:cNvSpPr>
              <a:spLocks/>
            </p:cNvSpPr>
            <p:nvPr/>
          </p:nvSpPr>
          <p:spPr bwMode="auto">
            <a:xfrm>
              <a:off x="2693" y="1803"/>
              <a:ext cx="129" cy="144"/>
            </a:xfrm>
            <a:custGeom>
              <a:avLst/>
              <a:gdLst>
                <a:gd name="T0" fmla="*/ 0 w 129"/>
                <a:gd name="T1" fmla="*/ 95250 h 144"/>
                <a:gd name="T2" fmla="*/ 66675 w 129"/>
                <a:gd name="T3" fmla="*/ 227013 h 144"/>
                <a:gd name="T4" fmla="*/ 203200 w 129"/>
                <a:gd name="T5" fmla="*/ 0 h 144"/>
                <a:gd name="T6" fmla="*/ 0 60000 65536"/>
                <a:gd name="T7" fmla="*/ 0 60000 65536"/>
                <a:gd name="T8" fmla="*/ 0 60000 65536"/>
                <a:gd name="T9" fmla="*/ 0 w 129"/>
                <a:gd name="T10" fmla="*/ 0 h 144"/>
                <a:gd name="T11" fmla="*/ 129 w 129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9" h="144">
                  <a:moveTo>
                    <a:pt x="0" y="60"/>
                  </a:moveTo>
                  <a:lnTo>
                    <a:pt x="42" y="143"/>
                  </a:lnTo>
                  <a:lnTo>
                    <a:pt x="128" y="0"/>
                  </a:lnTo>
                </a:path>
              </a:pathLst>
            </a:custGeom>
            <a:noFill/>
            <a:ln w="12700" cap="rnd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7" name="Freeform 84"/>
            <p:cNvSpPr>
              <a:spLocks/>
            </p:cNvSpPr>
            <p:nvPr/>
          </p:nvSpPr>
          <p:spPr bwMode="auto">
            <a:xfrm>
              <a:off x="2693" y="2785"/>
              <a:ext cx="129" cy="143"/>
            </a:xfrm>
            <a:custGeom>
              <a:avLst/>
              <a:gdLst>
                <a:gd name="T0" fmla="*/ 0 w 129"/>
                <a:gd name="T1" fmla="*/ 95250 h 143"/>
                <a:gd name="T2" fmla="*/ 66675 w 129"/>
                <a:gd name="T3" fmla="*/ 225425 h 143"/>
                <a:gd name="T4" fmla="*/ 203200 w 129"/>
                <a:gd name="T5" fmla="*/ 0 h 143"/>
                <a:gd name="T6" fmla="*/ 0 60000 65536"/>
                <a:gd name="T7" fmla="*/ 0 60000 65536"/>
                <a:gd name="T8" fmla="*/ 0 60000 65536"/>
                <a:gd name="T9" fmla="*/ 0 w 129"/>
                <a:gd name="T10" fmla="*/ 0 h 143"/>
                <a:gd name="T11" fmla="*/ 129 w 129"/>
                <a:gd name="T12" fmla="*/ 143 h 1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9" h="143">
                  <a:moveTo>
                    <a:pt x="0" y="60"/>
                  </a:moveTo>
                  <a:lnTo>
                    <a:pt x="42" y="142"/>
                  </a:lnTo>
                  <a:lnTo>
                    <a:pt x="128" y="0"/>
                  </a:lnTo>
                </a:path>
              </a:pathLst>
            </a:custGeom>
            <a:noFill/>
            <a:ln w="12700" cap="rnd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558" name="Group 85"/>
            <p:cNvGrpSpPr>
              <a:grpSpLocks/>
            </p:cNvGrpSpPr>
            <p:nvPr/>
          </p:nvGrpSpPr>
          <p:grpSpPr bwMode="auto">
            <a:xfrm>
              <a:off x="5078" y="1715"/>
              <a:ext cx="568" cy="232"/>
              <a:chOff x="5078" y="1301"/>
              <a:chExt cx="568" cy="232"/>
            </a:xfrm>
          </p:grpSpPr>
          <p:sp>
            <p:nvSpPr>
              <p:cNvPr id="21578" name="Rectangle 86"/>
              <p:cNvSpPr>
                <a:spLocks noChangeArrowheads="1"/>
              </p:cNvSpPr>
              <p:nvPr/>
            </p:nvSpPr>
            <p:spPr bwMode="auto">
              <a:xfrm>
                <a:off x="5078" y="1312"/>
                <a:ext cx="568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6038" tIns="46038" rIns="46038" bIns="46038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rgbClr val="FF3300"/>
                    </a:solidFill>
                  </a:rPr>
                  <a:t>APCH</a:t>
                </a:r>
              </a:p>
            </p:txBody>
          </p:sp>
          <p:sp>
            <p:nvSpPr>
              <p:cNvPr id="21579" name="Oval 87"/>
              <p:cNvSpPr>
                <a:spLocks noChangeArrowheads="1"/>
              </p:cNvSpPr>
              <p:nvPr/>
            </p:nvSpPr>
            <p:spPr bwMode="auto">
              <a:xfrm>
                <a:off x="5108" y="1301"/>
                <a:ext cx="509" cy="232"/>
              </a:xfrm>
              <a:prstGeom prst="ellipse">
                <a:avLst/>
              </a:pr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1400"/>
              </a:p>
            </p:txBody>
          </p:sp>
        </p:grpSp>
        <p:grpSp>
          <p:nvGrpSpPr>
            <p:cNvPr id="21559" name="Group 88"/>
            <p:cNvGrpSpPr>
              <a:grpSpLocks/>
            </p:cNvGrpSpPr>
            <p:nvPr/>
          </p:nvGrpSpPr>
          <p:grpSpPr bwMode="auto">
            <a:xfrm>
              <a:off x="5078" y="2761"/>
              <a:ext cx="568" cy="232"/>
              <a:chOff x="5078" y="2347"/>
              <a:chExt cx="568" cy="232"/>
            </a:xfrm>
          </p:grpSpPr>
          <p:sp>
            <p:nvSpPr>
              <p:cNvPr id="21576" name="Rectangle 89"/>
              <p:cNvSpPr>
                <a:spLocks noChangeArrowheads="1"/>
              </p:cNvSpPr>
              <p:nvPr/>
            </p:nvSpPr>
            <p:spPr bwMode="auto">
              <a:xfrm>
                <a:off x="5078" y="2359"/>
                <a:ext cx="56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6038" tIns="46038" rIns="46038" bIns="46038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rgbClr val="FF3300"/>
                    </a:solidFill>
                  </a:rPr>
                  <a:t>APCH</a:t>
                </a:r>
              </a:p>
            </p:txBody>
          </p:sp>
          <p:sp>
            <p:nvSpPr>
              <p:cNvPr id="21577" name="Oval 90"/>
              <p:cNvSpPr>
                <a:spLocks noChangeArrowheads="1"/>
              </p:cNvSpPr>
              <p:nvPr/>
            </p:nvSpPr>
            <p:spPr bwMode="auto">
              <a:xfrm>
                <a:off x="5108" y="2347"/>
                <a:ext cx="509" cy="232"/>
              </a:xfrm>
              <a:prstGeom prst="ellipse">
                <a:avLst/>
              </a:pr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1400"/>
              </a:p>
            </p:txBody>
          </p:sp>
        </p:grpSp>
        <p:sp>
          <p:nvSpPr>
            <p:cNvPr id="21560" name="Rectangle 91"/>
            <p:cNvSpPr>
              <a:spLocks noChangeArrowheads="1"/>
            </p:cNvSpPr>
            <p:nvPr/>
          </p:nvSpPr>
          <p:spPr bwMode="auto">
            <a:xfrm>
              <a:off x="5074" y="2169"/>
              <a:ext cx="26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/>
                <a:t>H</a:t>
              </a:r>
            </a:p>
          </p:txBody>
        </p:sp>
        <p:sp>
          <p:nvSpPr>
            <p:cNvPr id="21561" name="Rectangle 92"/>
            <p:cNvSpPr>
              <a:spLocks noChangeArrowheads="1"/>
            </p:cNvSpPr>
            <p:nvPr/>
          </p:nvSpPr>
          <p:spPr bwMode="auto">
            <a:xfrm>
              <a:off x="5079" y="3214"/>
              <a:ext cx="266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/>
                <a:t>H</a:t>
              </a:r>
            </a:p>
          </p:txBody>
        </p:sp>
        <p:sp>
          <p:nvSpPr>
            <p:cNvPr id="21562" name="Rectangle 93"/>
            <p:cNvSpPr>
              <a:spLocks noChangeArrowheads="1"/>
            </p:cNvSpPr>
            <p:nvPr/>
          </p:nvSpPr>
          <p:spPr bwMode="auto">
            <a:xfrm>
              <a:off x="5242" y="2175"/>
              <a:ext cx="384" cy="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400"/>
                <a:t>     </a:t>
              </a:r>
              <a:r>
                <a:rPr lang="en-US" altLang="en-US" sz="2000"/>
                <a:t>S</a:t>
              </a:r>
            </a:p>
            <a:p>
              <a:pPr algn="r">
                <a:spcBef>
                  <a:spcPct val="0"/>
                </a:spcBef>
              </a:pPr>
              <a:r>
                <a:rPr lang="en-US" altLang="en-US" sz="1400"/>
                <a:t>180</a:t>
              </a:r>
            </a:p>
            <a:p>
              <a:pPr algn="r">
                <a:spcBef>
                  <a:spcPct val="0"/>
                </a:spcBef>
              </a:pPr>
              <a:r>
                <a:rPr lang="en-US" altLang="en-US" sz="1400"/>
                <a:t>0730</a:t>
              </a:r>
            </a:p>
          </p:txBody>
        </p:sp>
        <p:sp>
          <p:nvSpPr>
            <p:cNvPr id="21563" name="Rectangle 94"/>
            <p:cNvSpPr>
              <a:spLocks noChangeArrowheads="1"/>
            </p:cNvSpPr>
            <p:nvPr/>
          </p:nvSpPr>
          <p:spPr bwMode="auto">
            <a:xfrm>
              <a:off x="5268" y="3214"/>
              <a:ext cx="384" cy="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038" tIns="46038" rIns="46038" bIns="46038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400"/>
                <a:t>     </a:t>
              </a:r>
              <a:r>
                <a:rPr lang="en-US" altLang="en-US" sz="2000"/>
                <a:t>S</a:t>
              </a:r>
            </a:p>
            <a:p>
              <a:pPr algn="r">
                <a:spcBef>
                  <a:spcPct val="0"/>
                </a:spcBef>
              </a:pPr>
              <a:r>
                <a:rPr lang="en-US" altLang="en-US" sz="1400"/>
                <a:t>180</a:t>
              </a:r>
            </a:p>
            <a:p>
              <a:pPr algn="r">
                <a:spcBef>
                  <a:spcPct val="0"/>
                </a:spcBef>
              </a:pPr>
              <a:r>
                <a:rPr lang="en-US" altLang="en-US" sz="1400"/>
                <a:t>0720</a:t>
              </a:r>
            </a:p>
          </p:txBody>
        </p:sp>
        <p:grpSp>
          <p:nvGrpSpPr>
            <p:cNvPr id="21564" name="Group 95"/>
            <p:cNvGrpSpPr>
              <a:grpSpLocks/>
            </p:cNvGrpSpPr>
            <p:nvPr/>
          </p:nvGrpSpPr>
          <p:grpSpPr bwMode="auto">
            <a:xfrm>
              <a:off x="2148" y="812"/>
              <a:ext cx="140" cy="314"/>
              <a:chOff x="2148" y="398"/>
              <a:chExt cx="140" cy="314"/>
            </a:xfrm>
          </p:grpSpPr>
          <p:sp>
            <p:nvSpPr>
              <p:cNvPr id="21574" name="Line 96"/>
              <p:cNvSpPr>
                <a:spLocks noChangeShapeType="1"/>
              </p:cNvSpPr>
              <p:nvPr/>
            </p:nvSpPr>
            <p:spPr bwMode="auto">
              <a:xfrm>
                <a:off x="2217" y="398"/>
                <a:ext cx="0" cy="30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75" name="Freeform 97"/>
              <p:cNvSpPr>
                <a:spLocks/>
              </p:cNvSpPr>
              <p:nvPr/>
            </p:nvSpPr>
            <p:spPr bwMode="auto">
              <a:xfrm>
                <a:off x="2148" y="593"/>
                <a:ext cx="140" cy="119"/>
              </a:xfrm>
              <a:custGeom>
                <a:avLst/>
                <a:gdLst>
                  <a:gd name="T0" fmla="*/ 0 w 140"/>
                  <a:gd name="T1" fmla="*/ 0 h 119"/>
                  <a:gd name="T2" fmla="*/ 75 w 140"/>
                  <a:gd name="T3" fmla="*/ 118 h 119"/>
                  <a:gd name="T4" fmla="*/ 139 w 140"/>
                  <a:gd name="T5" fmla="*/ 6 h 119"/>
                  <a:gd name="T6" fmla="*/ 0 60000 65536"/>
                  <a:gd name="T7" fmla="*/ 0 60000 65536"/>
                  <a:gd name="T8" fmla="*/ 0 60000 65536"/>
                  <a:gd name="T9" fmla="*/ 0 w 140"/>
                  <a:gd name="T10" fmla="*/ 0 h 119"/>
                  <a:gd name="T11" fmla="*/ 140 w 140"/>
                  <a:gd name="T12" fmla="*/ 119 h 1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0" h="119">
                    <a:moveTo>
                      <a:pt x="0" y="0"/>
                    </a:moveTo>
                    <a:lnTo>
                      <a:pt x="75" y="118"/>
                    </a:lnTo>
                    <a:lnTo>
                      <a:pt x="139" y="6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65" name="Group 98"/>
            <p:cNvGrpSpPr>
              <a:grpSpLocks/>
            </p:cNvGrpSpPr>
            <p:nvPr/>
          </p:nvGrpSpPr>
          <p:grpSpPr bwMode="auto">
            <a:xfrm>
              <a:off x="2145" y="1839"/>
              <a:ext cx="140" cy="314"/>
              <a:chOff x="2145" y="1425"/>
              <a:chExt cx="140" cy="314"/>
            </a:xfrm>
          </p:grpSpPr>
          <p:sp>
            <p:nvSpPr>
              <p:cNvPr id="21572" name="Line 99"/>
              <p:cNvSpPr>
                <a:spLocks noChangeShapeType="1"/>
              </p:cNvSpPr>
              <p:nvPr/>
            </p:nvSpPr>
            <p:spPr bwMode="auto">
              <a:xfrm>
                <a:off x="2214" y="1425"/>
                <a:ext cx="0" cy="30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73" name="Freeform 100"/>
              <p:cNvSpPr>
                <a:spLocks/>
              </p:cNvSpPr>
              <p:nvPr/>
            </p:nvSpPr>
            <p:spPr bwMode="auto">
              <a:xfrm>
                <a:off x="2145" y="1620"/>
                <a:ext cx="140" cy="119"/>
              </a:xfrm>
              <a:custGeom>
                <a:avLst/>
                <a:gdLst>
                  <a:gd name="T0" fmla="*/ 0 w 140"/>
                  <a:gd name="T1" fmla="*/ 0 h 119"/>
                  <a:gd name="T2" fmla="*/ 75 w 140"/>
                  <a:gd name="T3" fmla="*/ 118 h 119"/>
                  <a:gd name="T4" fmla="*/ 139 w 140"/>
                  <a:gd name="T5" fmla="*/ 6 h 119"/>
                  <a:gd name="T6" fmla="*/ 0 60000 65536"/>
                  <a:gd name="T7" fmla="*/ 0 60000 65536"/>
                  <a:gd name="T8" fmla="*/ 0 60000 65536"/>
                  <a:gd name="T9" fmla="*/ 0 w 140"/>
                  <a:gd name="T10" fmla="*/ 0 h 119"/>
                  <a:gd name="T11" fmla="*/ 140 w 140"/>
                  <a:gd name="T12" fmla="*/ 119 h 1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0" h="119">
                    <a:moveTo>
                      <a:pt x="0" y="0"/>
                    </a:moveTo>
                    <a:lnTo>
                      <a:pt x="75" y="118"/>
                    </a:lnTo>
                    <a:lnTo>
                      <a:pt x="139" y="6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66" name="Group 101"/>
            <p:cNvGrpSpPr>
              <a:grpSpLocks/>
            </p:cNvGrpSpPr>
            <p:nvPr/>
          </p:nvGrpSpPr>
          <p:grpSpPr bwMode="auto">
            <a:xfrm>
              <a:off x="2142" y="2866"/>
              <a:ext cx="140" cy="314"/>
              <a:chOff x="2142" y="2452"/>
              <a:chExt cx="140" cy="314"/>
            </a:xfrm>
          </p:grpSpPr>
          <p:sp>
            <p:nvSpPr>
              <p:cNvPr id="21570" name="Line 102"/>
              <p:cNvSpPr>
                <a:spLocks noChangeShapeType="1"/>
              </p:cNvSpPr>
              <p:nvPr/>
            </p:nvSpPr>
            <p:spPr bwMode="auto">
              <a:xfrm>
                <a:off x="2211" y="2452"/>
                <a:ext cx="0" cy="30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71" name="Freeform 103"/>
              <p:cNvSpPr>
                <a:spLocks/>
              </p:cNvSpPr>
              <p:nvPr/>
            </p:nvSpPr>
            <p:spPr bwMode="auto">
              <a:xfrm>
                <a:off x="2142" y="2647"/>
                <a:ext cx="140" cy="119"/>
              </a:xfrm>
              <a:custGeom>
                <a:avLst/>
                <a:gdLst>
                  <a:gd name="T0" fmla="*/ 0 w 140"/>
                  <a:gd name="T1" fmla="*/ 0 h 119"/>
                  <a:gd name="T2" fmla="*/ 75 w 140"/>
                  <a:gd name="T3" fmla="*/ 118 h 119"/>
                  <a:gd name="T4" fmla="*/ 139 w 140"/>
                  <a:gd name="T5" fmla="*/ 6 h 119"/>
                  <a:gd name="T6" fmla="*/ 0 60000 65536"/>
                  <a:gd name="T7" fmla="*/ 0 60000 65536"/>
                  <a:gd name="T8" fmla="*/ 0 60000 65536"/>
                  <a:gd name="T9" fmla="*/ 0 w 140"/>
                  <a:gd name="T10" fmla="*/ 0 h 119"/>
                  <a:gd name="T11" fmla="*/ 140 w 140"/>
                  <a:gd name="T12" fmla="*/ 119 h 1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0" h="119">
                    <a:moveTo>
                      <a:pt x="0" y="0"/>
                    </a:moveTo>
                    <a:lnTo>
                      <a:pt x="75" y="118"/>
                    </a:lnTo>
                    <a:lnTo>
                      <a:pt x="139" y="6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67" name="Line 104"/>
            <p:cNvSpPr>
              <a:spLocks noChangeShapeType="1"/>
            </p:cNvSpPr>
            <p:nvPr/>
          </p:nvSpPr>
          <p:spPr bwMode="auto">
            <a:xfrm>
              <a:off x="5340" y="1309"/>
              <a:ext cx="6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8" name="Line 105"/>
            <p:cNvSpPr>
              <a:spLocks noChangeShapeType="1"/>
            </p:cNvSpPr>
            <p:nvPr/>
          </p:nvSpPr>
          <p:spPr bwMode="auto">
            <a:xfrm>
              <a:off x="5340" y="2353"/>
              <a:ext cx="6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9" name="Line 106"/>
            <p:cNvSpPr>
              <a:spLocks noChangeShapeType="1"/>
            </p:cNvSpPr>
            <p:nvPr/>
          </p:nvSpPr>
          <p:spPr bwMode="auto">
            <a:xfrm>
              <a:off x="5340" y="3413"/>
              <a:ext cx="6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429768" y="209825"/>
            <a:ext cx="8472488" cy="609600"/>
          </a:xfrm>
        </p:spPr>
        <p:txBody>
          <a:bodyPr/>
          <a:lstStyle/>
          <a:p>
            <a:r>
              <a:rPr lang="en-US" altLang="en-US" dirty="0"/>
              <a:t>Exercise 1 - Question 4</a:t>
            </a:r>
          </a:p>
        </p:txBody>
      </p:sp>
      <p:pic>
        <p:nvPicPr>
          <p:cNvPr id="109" name="Picture 10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613" y="6256019"/>
            <a:ext cx="394232" cy="365760"/>
          </a:xfrm>
          <a:prstGeom prst="rect">
            <a:avLst/>
          </a:prstGeom>
        </p:spPr>
      </p:pic>
      <p:sp>
        <p:nvSpPr>
          <p:cNvPr id="108" name="Rectangle 46"/>
          <p:cNvSpPr>
            <a:spLocks noChangeArrowheads="1"/>
          </p:cNvSpPr>
          <p:nvPr/>
        </p:nvSpPr>
        <p:spPr bwMode="auto">
          <a:xfrm>
            <a:off x="5501967" y="3106522"/>
            <a:ext cx="2135886" cy="53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6038" tIns="46038" rIns="46038" bIns="46038"/>
          <a:lstStyle>
            <a:lvl1pPr defTabSz="24003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4003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4003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4003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4003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4003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4003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4003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4003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dirty="0"/>
              <a:t>KPVF  HNW  V332    RBL</a:t>
            </a:r>
          </a:p>
          <a:p>
            <a:pPr>
              <a:spcBef>
                <a:spcPct val="0"/>
              </a:spcBef>
            </a:pPr>
            <a:r>
              <a:rPr lang="en-US" altLang="en-US" sz="1400" dirty="0"/>
              <a:t>KRDD</a:t>
            </a:r>
          </a:p>
        </p:txBody>
      </p:sp>
      <p:sp>
        <p:nvSpPr>
          <p:cNvPr id="110" name="Rectangle 46"/>
          <p:cNvSpPr>
            <a:spLocks noChangeArrowheads="1"/>
          </p:cNvSpPr>
          <p:nvPr/>
        </p:nvSpPr>
        <p:spPr bwMode="auto">
          <a:xfrm>
            <a:off x="5491136" y="4612874"/>
            <a:ext cx="2135886" cy="53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6038" tIns="46038" rIns="46038" bIns="46038"/>
          <a:lstStyle>
            <a:lvl1pPr defTabSz="24003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4003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4003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4003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4003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4003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4003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4003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4003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dirty="0"/>
              <a:t>KPVF  HNW  V332    RBL</a:t>
            </a:r>
          </a:p>
          <a:p>
            <a:pPr>
              <a:spcBef>
                <a:spcPct val="0"/>
              </a:spcBef>
            </a:pPr>
            <a:r>
              <a:rPr lang="en-US" altLang="en-US" sz="1400" dirty="0"/>
              <a:t>KRDD</a:t>
            </a:r>
          </a:p>
        </p:txBody>
      </p:sp>
      <p:sp>
        <p:nvSpPr>
          <p:cNvPr id="175106" name="Rectangle 2"/>
          <p:cNvSpPr>
            <a:spLocks noChangeArrowheads="1"/>
          </p:cNvSpPr>
          <p:nvPr/>
        </p:nvSpPr>
        <p:spPr bwMode="hidden">
          <a:xfrm>
            <a:off x="429767" y="4551477"/>
            <a:ext cx="8265053" cy="149271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tIns="91440" bIns="9144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altLang="en-US" sz="2000" b="1" dirty="0"/>
              <a:t>POSSIBLE SOLUTION:</a:t>
            </a:r>
            <a:r>
              <a:rPr lang="en-US" altLang="en-US" sz="2000" dirty="0"/>
              <a:t>  Have N6241T descend and maintain </a:t>
            </a:r>
            <a:r>
              <a:rPr lang="en-US" altLang="en-US" sz="2000" dirty="0" smtClean="0"/>
              <a:t>6,000’ </a:t>
            </a:r>
            <a:r>
              <a:rPr lang="en-US" altLang="en-US" sz="2000" dirty="0"/>
              <a:t>and report leaving odd altitudes. </a:t>
            </a:r>
            <a:r>
              <a:rPr lang="en-US" altLang="en-US" sz="2000" dirty="0" smtClean="0"/>
              <a:t>As </a:t>
            </a:r>
            <a:r>
              <a:rPr lang="en-US" altLang="en-US" sz="2000" dirty="0"/>
              <a:t>you receive those reports, descend N73SP to those altitudes and request N73SP to report leaving even altitudes. </a:t>
            </a:r>
            <a:r>
              <a:rPr lang="en-US" altLang="en-US" sz="2000" dirty="0" smtClean="0"/>
              <a:t>As </a:t>
            </a:r>
            <a:r>
              <a:rPr lang="en-US" altLang="en-US" sz="2000" dirty="0"/>
              <a:t>you receive vacating reports from N73SP, assign N216T those altitudes.</a:t>
            </a:r>
          </a:p>
        </p:txBody>
      </p:sp>
      <p:sp>
        <p:nvSpPr>
          <p:cNvPr id="111" name="Rectangle 6"/>
          <p:cNvSpPr>
            <a:spLocks noChangeArrowheads="1"/>
          </p:cNvSpPr>
          <p:nvPr/>
        </p:nvSpPr>
        <p:spPr bwMode="auto">
          <a:xfrm>
            <a:off x="429768" y="720192"/>
            <a:ext cx="8472488" cy="86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38" tIns="46038" rIns="46038" bIns="46038"/>
          <a:lstStyle>
            <a:lvl1pPr defTabSz="24003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4003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4003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4003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4003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4003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4003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4003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4003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b="1" dirty="0"/>
              <a:t>TIME: </a:t>
            </a:r>
            <a:r>
              <a:rPr lang="en-US" altLang="en-US" b="1" dirty="0" smtClean="0"/>
              <a:t>0720 </a:t>
            </a:r>
            <a:r>
              <a:rPr lang="en-US" altLang="en-US" b="1" dirty="0"/>
              <a:t>- How would you clear each aircraft to </a:t>
            </a:r>
            <a:r>
              <a:rPr lang="en-US" altLang="en-US" b="1" dirty="0" smtClean="0"/>
              <a:t>its </a:t>
            </a:r>
            <a:r>
              <a:rPr lang="en-US" altLang="en-US" b="1" dirty="0"/>
              <a:t>requested </a:t>
            </a:r>
            <a:r>
              <a:rPr lang="en-US" altLang="en-US" b="1" dirty="0" smtClean="0"/>
              <a:t>altitude?</a:t>
            </a:r>
            <a:endParaRPr lang="en-US" altLang="en-US" b="1" dirty="0"/>
          </a:p>
          <a:p>
            <a:pPr>
              <a:spcBef>
                <a:spcPct val="0"/>
              </a:spcBef>
            </a:pPr>
            <a:r>
              <a:rPr lang="en-US" altLang="en-US" b="1" dirty="0" smtClean="0"/>
              <a:t> </a:t>
            </a:r>
            <a:endParaRPr lang="en-US" alt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6664" y="1575914"/>
            <a:ext cx="5210673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07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10" grpId="0"/>
      <p:bldP spid="17510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328646-52D7-4370-BCB6-E3396AB3DE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Minima</a:t>
            </a:r>
          </a:p>
          <a:p>
            <a:r>
              <a:rPr lang="en-US" dirty="0"/>
              <a:t>Altitude assignment procedures</a:t>
            </a:r>
          </a:p>
          <a:p>
            <a:r>
              <a:rPr lang="en-US" dirty="0"/>
              <a:t>Phraseology</a:t>
            </a:r>
          </a:p>
        </p:txBody>
      </p:sp>
    </p:spTree>
    <p:extLst>
      <p:ext uri="{BB962C8B-B14F-4D97-AF65-F5344CB8AC3E}">
        <p14:creationId xmlns:p14="http://schemas.microsoft.com/office/powerpoint/2010/main" val="387865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TheEndSlideP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5"/>
          <a:stretch>
            <a:fillRect/>
          </a:stretch>
        </p:blipFill>
        <p:spPr bwMode="auto">
          <a:xfrm>
            <a:off x="0" y="0"/>
            <a:ext cx="9144000" cy="603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The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3CFB30-BD9C-4566-A66C-AC8FC432E0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8625" y="1975485"/>
            <a:ext cx="8050213" cy="393763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Reduced Vertical Separation Minima (RVSM)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RVSM is defined as the reduction of vertical space between aircraft from 2,000’ to 1,000’ from FL290 to FL410 inclusive</a:t>
            </a:r>
            <a:endParaRPr lang="en-US" dirty="0"/>
          </a:p>
          <a:p>
            <a:pPr lvl="1"/>
            <a:r>
              <a:rPr lang="en-US" dirty="0"/>
              <a:t>Aircraft must meet specific equipment requirements</a:t>
            </a:r>
          </a:p>
          <a:p>
            <a:pPr lvl="2"/>
            <a:r>
              <a:rPr lang="en-US" dirty="0"/>
              <a:t>Aircraft not meeting the requirements are not authorized entry </a:t>
            </a:r>
            <a:r>
              <a:rPr lang="en-US" dirty="0" smtClean="0"/>
              <a:t>into </a:t>
            </a:r>
            <a:r>
              <a:rPr lang="en-US" dirty="0"/>
              <a:t>RVSM airspace, with a few </a:t>
            </a:r>
            <a:r>
              <a:rPr lang="en-US" dirty="0" smtClean="0"/>
              <a:t>exceptions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A34726-8DB1-4CE5-B2BE-6DDBD7F54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44487"/>
            <a:ext cx="8472488" cy="1163637"/>
          </a:xfrm>
        </p:spPr>
        <p:txBody>
          <a:bodyPr/>
          <a:lstStyle/>
          <a:p>
            <a:r>
              <a:rPr lang="en-US" dirty="0"/>
              <a:t>Reduced Vertical Separation Minima (RVSM</a:t>
            </a:r>
            <a:r>
              <a:rPr lang="en-US" dirty="0" smtClean="0"/>
              <a:t>) Airspace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01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C83DE4-FC82-495E-8A4B-B2E77E3920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Department of Defense (DOD) -</a:t>
            </a:r>
            <a:r>
              <a:rPr lang="en-US" dirty="0" smtClean="0"/>
              <a:t> U.S. military aircraft and all NASA DOD certified aircraft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 smtClean="0"/>
              <a:t>MEDEVAC </a:t>
            </a:r>
            <a:r>
              <a:rPr lang="en-US" dirty="0"/>
              <a:t>aircraft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Foreign State aircraft</a:t>
            </a:r>
          </a:p>
          <a:p>
            <a:r>
              <a:rPr lang="en-US" dirty="0" smtClean="0"/>
              <a:t>Manufacturers </a:t>
            </a:r>
            <a:r>
              <a:rPr lang="en-US" dirty="0"/>
              <a:t>development and </a:t>
            </a:r>
            <a:r>
              <a:rPr lang="en-US" dirty="0" smtClean="0"/>
              <a:t>certification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9B1D44-89FC-4A32-BEFC-D86933FD9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RVSM Exceptions</a:t>
            </a:r>
          </a:p>
        </p:txBody>
      </p:sp>
    </p:spTree>
    <p:extLst>
      <p:ext uri="{BB962C8B-B14F-4D97-AF65-F5344CB8AC3E}">
        <p14:creationId xmlns:p14="http://schemas.microsoft.com/office/powerpoint/2010/main" val="278117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4F70DE-1627-4673-81B2-5BF492EB0A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Apply 2,000’ vertical separation </a:t>
            </a:r>
            <a:r>
              <a:rPr lang="en-US" dirty="0" smtClean="0"/>
              <a:t>between non-RVSM </a:t>
            </a:r>
            <a:r>
              <a:rPr lang="en-US" dirty="0"/>
              <a:t>aircraft and all others</a:t>
            </a:r>
          </a:p>
          <a:p>
            <a:r>
              <a:rPr lang="en-US" dirty="0"/>
              <a:t>Coordination with affected sectors must be accomplished prior to handoff</a:t>
            </a:r>
          </a:p>
          <a:p>
            <a:pPr lvl="1"/>
            <a:r>
              <a:rPr lang="en-US" dirty="0"/>
              <a:t>Non-RVSM aircraft at the base or ceiling of your airspace must be coordinated with any affected sectors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5162CC-4163-449A-BB44-16C9FBCF8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Non-RVSM Aircraft Above FL290</a:t>
            </a:r>
          </a:p>
        </p:txBody>
      </p:sp>
    </p:spTree>
    <p:extLst>
      <p:ext uri="{BB962C8B-B14F-4D97-AF65-F5344CB8AC3E}">
        <p14:creationId xmlns:p14="http://schemas.microsoft.com/office/powerpoint/2010/main" val="57450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title"/>
          </p:nvPr>
        </p:nvSpPr>
        <p:spPr bwMode="hidden">
          <a:noFill/>
        </p:spPr>
        <p:txBody>
          <a:bodyPr lIns="92075" tIns="46038" rIns="92075" bIns="46038"/>
          <a:lstStyle/>
          <a:p>
            <a:r>
              <a:rPr lang="en-US" altLang="en-US" dirty="0"/>
              <a:t>Knowledge Check</a:t>
            </a:r>
          </a:p>
        </p:txBody>
      </p:sp>
      <p:sp>
        <p:nvSpPr>
          <p:cNvPr id="11267" name="Rectangle 33"/>
          <p:cNvSpPr>
            <a:spLocks noChangeArrowheads="1"/>
          </p:cNvSpPr>
          <p:nvPr/>
        </p:nvSpPr>
        <p:spPr bwMode="auto">
          <a:xfrm>
            <a:off x="1565275" y="2419350"/>
            <a:ext cx="6013450" cy="321786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99FFFF"/>
              </a:gs>
            </a:gsLst>
            <a:lin ang="2700000" scaled="1"/>
          </a:gradFill>
          <a:ln w="25399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11268" name="Freeform 61"/>
          <p:cNvSpPr>
            <a:spLocks/>
          </p:cNvSpPr>
          <p:nvPr/>
        </p:nvSpPr>
        <p:spPr bwMode="auto">
          <a:xfrm flipH="1">
            <a:off x="6438900" y="2536825"/>
            <a:ext cx="838200" cy="268288"/>
          </a:xfrm>
          <a:custGeom>
            <a:avLst/>
            <a:gdLst>
              <a:gd name="T0" fmla="*/ 2147483647 w 528"/>
              <a:gd name="T1" fmla="*/ 0 h 169"/>
              <a:gd name="T2" fmla="*/ 2147483647 w 528"/>
              <a:gd name="T3" fmla="*/ 2147483647 h 169"/>
              <a:gd name="T4" fmla="*/ 2147483647 w 528"/>
              <a:gd name="T5" fmla="*/ 2147483647 h 169"/>
              <a:gd name="T6" fmla="*/ 2147483647 w 528"/>
              <a:gd name="T7" fmla="*/ 2147483647 h 169"/>
              <a:gd name="T8" fmla="*/ 2147483647 w 528"/>
              <a:gd name="T9" fmla="*/ 2147483647 h 169"/>
              <a:gd name="T10" fmla="*/ 2147483647 w 528"/>
              <a:gd name="T11" fmla="*/ 2147483647 h 169"/>
              <a:gd name="T12" fmla="*/ 2147483647 w 528"/>
              <a:gd name="T13" fmla="*/ 2147483647 h 169"/>
              <a:gd name="T14" fmla="*/ 2147483647 w 528"/>
              <a:gd name="T15" fmla="*/ 2147483647 h 169"/>
              <a:gd name="T16" fmla="*/ 2147483647 w 528"/>
              <a:gd name="T17" fmla="*/ 2147483647 h 169"/>
              <a:gd name="T18" fmla="*/ 2147483647 w 528"/>
              <a:gd name="T19" fmla="*/ 2147483647 h 169"/>
              <a:gd name="T20" fmla="*/ 2147483647 w 528"/>
              <a:gd name="T21" fmla="*/ 2147483647 h 169"/>
              <a:gd name="T22" fmla="*/ 2147483647 w 528"/>
              <a:gd name="T23" fmla="*/ 2147483647 h 169"/>
              <a:gd name="T24" fmla="*/ 2147483647 w 528"/>
              <a:gd name="T25" fmla="*/ 2147483647 h 169"/>
              <a:gd name="T26" fmla="*/ 2147483647 w 528"/>
              <a:gd name="T27" fmla="*/ 2147483647 h 169"/>
              <a:gd name="T28" fmla="*/ 2147483647 w 528"/>
              <a:gd name="T29" fmla="*/ 2147483647 h 169"/>
              <a:gd name="T30" fmla="*/ 2147483647 w 528"/>
              <a:gd name="T31" fmla="*/ 2147483647 h 169"/>
              <a:gd name="T32" fmla="*/ 2147483647 w 528"/>
              <a:gd name="T33" fmla="*/ 2147483647 h 169"/>
              <a:gd name="T34" fmla="*/ 2147483647 w 528"/>
              <a:gd name="T35" fmla="*/ 2147483647 h 169"/>
              <a:gd name="T36" fmla="*/ 2147483647 w 528"/>
              <a:gd name="T37" fmla="*/ 2147483647 h 169"/>
              <a:gd name="T38" fmla="*/ 2147483647 w 528"/>
              <a:gd name="T39" fmla="*/ 2147483647 h 169"/>
              <a:gd name="T40" fmla="*/ 2147483647 w 528"/>
              <a:gd name="T41" fmla="*/ 2147483647 h 169"/>
              <a:gd name="T42" fmla="*/ 2147483647 w 528"/>
              <a:gd name="T43" fmla="*/ 2147483647 h 169"/>
              <a:gd name="T44" fmla="*/ 2147483647 w 528"/>
              <a:gd name="T45" fmla="*/ 2147483647 h 169"/>
              <a:gd name="T46" fmla="*/ 2147483647 w 528"/>
              <a:gd name="T47" fmla="*/ 2147483647 h 169"/>
              <a:gd name="T48" fmla="*/ 2147483647 w 528"/>
              <a:gd name="T49" fmla="*/ 2147483647 h 169"/>
              <a:gd name="T50" fmla="*/ 2147483647 w 528"/>
              <a:gd name="T51" fmla="*/ 2147483647 h 169"/>
              <a:gd name="T52" fmla="*/ 2147483647 w 528"/>
              <a:gd name="T53" fmla="*/ 2147483647 h 169"/>
              <a:gd name="T54" fmla="*/ 2147483647 w 528"/>
              <a:gd name="T55" fmla="*/ 2147483647 h 169"/>
              <a:gd name="T56" fmla="*/ 2147483647 w 528"/>
              <a:gd name="T57" fmla="*/ 2147483647 h 169"/>
              <a:gd name="T58" fmla="*/ 2147483647 w 528"/>
              <a:gd name="T59" fmla="*/ 2147483647 h 169"/>
              <a:gd name="T60" fmla="*/ 2147483647 w 528"/>
              <a:gd name="T61" fmla="*/ 2147483647 h 169"/>
              <a:gd name="T62" fmla="*/ 2147483647 w 528"/>
              <a:gd name="T63" fmla="*/ 2147483647 h 169"/>
              <a:gd name="T64" fmla="*/ 2147483647 w 528"/>
              <a:gd name="T65" fmla="*/ 2147483647 h 169"/>
              <a:gd name="T66" fmla="*/ 2147483647 w 528"/>
              <a:gd name="T67" fmla="*/ 2147483647 h 169"/>
              <a:gd name="T68" fmla="*/ 2147483647 w 528"/>
              <a:gd name="T69" fmla="*/ 2147483647 h 169"/>
              <a:gd name="T70" fmla="*/ 2147483647 w 528"/>
              <a:gd name="T71" fmla="*/ 2147483647 h 169"/>
              <a:gd name="T72" fmla="*/ 2147483647 w 528"/>
              <a:gd name="T73" fmla="*/ 2147483647 h 169"/>
              <a:gd name="T74" fmla="*/ 2147483647 w 528"/>
              <a:gd name="T75" fmla="*/ 2147483647 h 169"/>
              <a:gd name="T76" fmla="*/ 2147483647 w 528"/>
              <a:gd name="T77" fmla="*/ 2147483647 h 169"/>
              <a:gd name="T78" fmla="*/ 2147483647 w 528"/>
              <a:gd name="T79" fmla="*/ 2147483647 h 169"/>
              <a:gd name="T80" fmla="*/ 2147483647 w 528"/>
              <a:gd name="T81" fmla="*/ 2147483647 h 169"/>
              <a:gd name="T82" fmla="*/ 2147483647 w 528"/>
              <a:gd name="T83" fmla="*/ 2147483647 h 169"/>
              <a:gd name="T84" fmla="*/ 2147483647 w 528"/>
              <a:gd name="T85" fmla="*/ 2147483647 h 169"/>
              <a:gd name="T86" fmla="*/ 2147483647 w 528"/>
              <a:gd name="T87" fmla="*/ 2147483647 h 169"/>
              <a:gd name="T88" fmla="*/ 2147483647 w 528"/>
              <a:gd name="T89" fmla="*/ 2147483647 h 169"/>
              <a:gd name="T90" fmla="*/ 2147483647 w 528"/>
              <a:gd name="T91" fmla="*/ 0 h 16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28"/>
              <a:gd name="T139" fmla="*/ 0 h 169"/>
              <a:gd name="T140" fmla="*/ 528 w 528"/>
              <a:gd name="T141" fmla="*/ 169 h 16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28" h="169">
                <a:moveTo>
                  <a:pt x="6" y="0"/>
                </a:moveTo>
                <a:lnTo>
                  <a:pt x="26" y="0"/>
                </a:lnTo>
                <a:lnTo>
                  <a:pt x="28" y="0"/>
                </a:lnTo>
                <a:lnTo>
                  <a:pt x="31" y="1"/>
                </a:lnTo>
                <a:lnTo>
                  <a:pt x="32" y="2"/>
                </a:lnTo>
                <a:lnTo>
                  <a:pt x="35" y="3"/>
                </a:lnTo>
                <a:lnTo>
                  <a:pt x="50" y="22"/>
                </a:lnTo>
                <a:lnTo>
                  <a:pt x="62" y="37"/>
                </a:lnTo>
                <a:lnTo>
                  <a:pt x="75" y="54"/>
                </a:lnTo>
                <a:lnTo>
                  <a:pt x="96" y="79"/>
                </a:lnTo>
                <a:lnTo>
                  <a:pt x="99" y="80"/>
                </a:lnTo>
                <a:lnTo>
                  <a:pt x="103" y="81"/>
                </a:lnTo>
                <a:lnTo>
                  <a:pt x="129" y="87"/>
                </a:lnTo>
                <a:lnTo>
                  <a:pt x="145" y="92"/>
                </a:lnTo>
                <a:lnTo>
                  <a:pt x="158" y="95"/>
                </a:lnTo>
                <a:lnTo>
                  <a:pt x="162" y="96"/>
                </a:lnTo>
                <a:lnTo>
                  <a:pt x="202" y="96"/>
                </a:lnTo>
                <a:lnTo>
                  <a:pt x="243" y="96"/>
                </a:lnTo>
                <a:lnTo>
                  <a:pt x="290" y="96"/>
                </a:lnTo>
                <a:lnTo>
                  <a:pt x="289" y="92"/>
                </a:lnTo>
                <a:lnTo>
                  <a:pt x="288" y="88"/>
                </a:lnTo>
                <a:lnTo>
                  <a:pt x="288" y="87"/>
                </a:lnTo>
                <a:lnTo>
                  <a:pt x="289" y="87"/>
                </a:lnTo>
                <a:lnTo>
                  <a:pt x="291" y="87"/>
                </a:lnTo>
                <a:lnTo>
                  <a:pt x="295" y="92"/>
                </a:lnTo>
                <a:lnTo>
                  <a:pt x="296" y="95"/>
                </a:lnTo>
                <a:lnTo>
                  <a:pt x="297" y="96"/>
                </a:lnTo>
                <a:lnTo>
                  <a:pt x="353" y="96"/>
                </a:lnTo>
                <a:lnTo>
                  <a:pt x="400" y="96"/>
                </a:lnTo>
                <a:lnTo>
                  <a:pt x="416" y="96"/>
                </a:lnTo>
                <a:lnTo>
                  <a:pt x="429" y="96"/>
                </a:lnTo>
                <a:lnTo>
                  <a:pt x="442" y="97"/>
                </a:lnTo>
                <a:lnTo>
                  <a:pt x="458" y="99"/>
                </a:lnTo>
                <a:lnTo>
                  <a:pt x="468" y="100"/>
                </a:lnTo>
                <a:lnTo>
                  <a:pt x="477" y="102"/>
                </a:lnTo>
                <a:lnTo>
                  <a:pt x="484" y="104"/>
                </a:lnTo>
                <a:lnTo>
                  <a:pt x="491" y="107"/>
                </a:lnTo>
                <a:lnTo>
                  <a:pt x="494" y="108"/>
                </a:lnTo>
                <a:lnTo>
                  <a:pt x="497" y="110"/>
                </a:lnTo>
                <a:lnTo>
                  <a:pt x="498" y="111"/>
                </a:lnTo>
                <a:lnTo>
                  <a:pt x="500" y="113"/>
                </a:lnTo>
                <a:lnTo>
                  <a:pt x="503" y="116"/>
                </a:lnTo>
                <a:lnTo>
                  <a:pt x="506" y="119"/>
                </a:lnTo>
                <a:lnTo>
                  <a:pt x="514" y="123"/>
                </a:lnTo>
                <a:lnTo>
                  <a:pt x="521" y="126"/>
                </a:lnTo>
                <a:lnTo>
                  <a:pt x="524" y="128"/>
                </a:lnTo>
                <a:lnTo>
                  <a:pt x="525" y="130"/>
                </a:lnTo>
                <a:lnTo>
                  <a:pt x="527" y="132"/>
                </a:lnTo>
                <a:lnTo>
                  <a:pt x="527" y="134"/>
                </a:lnTo>
                <a:lnTo>
                  <a:pt x="525" y="136"/>
                </a:lnTo>
                <a:lnTo>
                  <a:pt x="523" y="138"/>
                </a:lnTo>
                <a:lnTo>
                  <a:pt x="521" y="140"/>
                </a:lnTo>
                <a:lnTo>
                  <a:pt x="518" y="142"/>
                </a:lnTo>
                <a:lnTo>
                  <a:pt x="510" y="145"/>
                </a:lnTo>
                <a:lnTo>
                  <a:pt x="503" y="147"/>
                </a:lnTo>
                <a:lnTo>
                  <a:pt x="494" y="149"/>
                </a:lnTo>
                <a:lnTo>
                  <a:pt x="484" y="151"/>
                </a:lnTo>
                <a:lnTo>
                  <a:pt x="472" y="154"/>
                </a:lnTo>
                <a:lnTo>
                  <a:pt x="460" y="155"/>
                </a:lnTo>
                <a:lnTo>
                  <a:pt x="439" y="156"/>
                </a:lnTo>
                <a:lnTo>
                  <a:pt x="417" y="157"/>
                </a:lnTo>
                <a:lnTo>
                  <a:pt x="378" y="157"/>
                </a:lnTo>
                <a:lnTo>
                  <a:pt x="377" y="158"/>
                </a:lnTo>
                <a:lnTo>
                  <a:pt x="376" y="160"/>
                </a:lnTo>
                <a:lnTo>
                  <a:pt x="375" y="163"/>
                </a:lnTo>
                <a:lnTo>
                  <a:pt x="374" y="164"/>
                </a:lnTo>
                <a:lnTo>
                  <a:pt x="373" y="164"/>
                </a:lnTo>
                <a:lnTo>
                  <a:pt x="371" y="164"/>
                </a:lnTo>
                <a:lnTo>
                  <a:pt x="370" y="164"/>
                </a:lnTo>
                <a:lnTo>
                  <a:pt x="371" y="163"/>
                </a:lnTo>
                <a:lnTo>
                  <a:pt x="372" y="161"/>
                </a:lnTo>
                <a:lnTo>
                  <a:pt x="372" y="158"/>
                </a:lnTo>
                <a:lnTo>
                  <a:pt x="372" y="157"/>
                </a:lnTo>
                <a:lnTo>
                  <a:pt x="362" y="157"/>
                </a:lnTo>
                <a:lnTo>
                  <a:pt x="353" y="157"/>
                </a:lnTo>
                <a:lnTo>
                  <a:pt x="353" y="158"/>
                </a:lnTo>
                <a:lnTo>
                  <a:pt x="353" y="161"/>
                </a:lnTo>
                <a:lnTo>
                  <a:pt x="354" y="163"/>
                </a:lnTo>
                <a:lnTo>
                  <a:pt x="353" y="165"/>
                </a:lnTo>
                <a:lnTo>
                  <a:pt x="349" y="166"/>
                </a:lnTo>
                <a:lnTo>
                  <a:pt x="344" y="166"/>
                </a:lnTo>
                <a:lnTo>
                  <a:pt x="338" y="167"/>
                </a:lnTo>
                <a:lnTo>
                  <a:pt x="332" y="167"/>
                </a:lnTo>
                <a:lnTo>
                  <a:pt x="322" y="167"/>
                </a:lnTo>
                <a:lnTo>
                  <a:pt x="318" y="166"/>
                </a:lnTo>
                <a:lnTo>
                  <a:pt x="315" y="167"/>
                </a:lnTo>
                <a:lnTo>
                  <a:pt x="310" y="168"/>
                </a:lnTo>
                <a:lnTo>
                  <a:pt x="305" y="167"/>
                </a:lnTo>
                <a:lnTo>
                  <a:pt x="302" y="166"/>
                </a:lnTo>
                <a:lnTo>
                  <a:pt x="303" y="166"/>
                </a:lnTo>
                <a:lnTo>
                  <a:pt x="305" y="165"/>
                </a:lnTo>
                <a:lnTo>
                  <a:pt x="305" y="164"/>
                </a:lnTo>
                <a:lnTo>
                  <a:pt x="305" y="163"/>
                </a:lnTo>
                <a:lnTo>
                  <a:pt x="300" y="162"/>
                </a:lnTo>
                <a:lnTo>
                  <a:pt x="297" y="161"/>
                </a:lnTo>
                <a:lnTo>
                  <a:pt x="295" y="161"/>
                </a:lnTo>
                <a:lnTo>
                  <a:pt x="295" y="160"/>
                </a:lnTo>
                <a:lnTo>
                  <a:pt x="295" y="159"/>
                </a:lnTo>
                <a:lnTo>
                  <a:pt x="295" y="158"/>
                </a:lnTo>
                <a:lnTo>
                  <a:pt x="290" y="157"/>
                </a:lnTo>
                <a:lnTo>
                  <a:pt x="288" y="157"/>
                </a:lnTo>
                <a:lnTo>
                  <a:pt x="286" y="157"/>
                </a:lnTo>
                <a:lnTo>
                  <a:pt x="265" y="157"/>
                </a:lnTo>
                <a:lnTo>
                  <a:pt x="246" y="157"/>
                </a:lnTo>
                <a:lnTo>
                  <a:pt x="221" y="157"/>
                </a:lnTo>
                <a:lnTo>
                  <a:pt x="200" y="157"/>
                </a:lnTo>
                <a:lnTo>
                  <a:pt x="184" y="156"/>
                </a:lnTo>
                <a:lnTo>
                  <a:pt x="178" y="156"/>
                </a:lnTo>
                <a:lnTo>
                  <a:pt x="166" y="155"/>
                </a:lnTo>
                <a:lnTo>
                  <a:pt x="152" y="153"/>
                </a:lnTo>
                <a:lnTo>
                  <a:pt x="138" y="150"/>
                </a:lnTo>
                <a:lnTo>
                  <a:pt x="112" y="145"/>
                </a:lnTo>
                <a:lnTo>
                  <a:pt x="99" y="142"/>
                </a:lnTo>
                <a:lnTo>
                  <a:pt x="86" y="139"/>
                </a:lnTo>
                <a:lnTo>
                  <a:pt x="75" y="136"/>
                </a:lnTo>
                <a:lnTo>
                  <a:pt x="66" y="133"/>
                </a:lnTo>
                <a:lnTo>
                  <a:pt x="52" y="129"/>
                </a:lnTo>
                <a:lnTo>
                  <a:pt x="40" y="125"/>
                </a:lnTo>
                <a:lnTo>
                  <a:pt x="31" y="122"/>
                </a:lnTo>
                <a:lnTo>
                  <a:pt x="23" y="119"/>
                </a:lnTo>
                <a:lnTo>
                  <a:pt x="21" y="118"/>
                </a:lnTo>
                <a:lnTo>
                  <a:pt x="19" y="116"/>
                </a:lnTo>
                <a:lnTo>
                  <a:pt x="17" y="114"/>
                </a:lnTo>
                <a:lnTo>
                  <a:pt x="16" y="112"/>
                </a:lnTo>
                <a:lnTo>
                  <a:pt x="16" y="110"/>
                </a:lnTo>
                <a:lnTo>
                  <a:pt x="16" y="108"/>
                </a:lnTo>
                <a:lnTo>
                  <a:pt x="16" y="107"/>
                </a:lnTo>
                <a:lnTo>
                  <a:pt x="11" y="104"/>
                </a:lnTo>
                <a:lnTo>
                  <a:pt x="6" y="101"/>
                </a:lnTo>
                <a:lnTo>
                  <a:pt x="2" y="98"/>
                </a:lnTo>
                <a:lnTo>
                  <a:pt x="0" y="97"/>
                </a:lnTo>
                <a:lnTo>
                  <a:pt x="8" y="96"/>
                </a:lnTo>
                <a:lnTo>
                  <a:pt x="15" y="96"/>
                </a:lnTo>
                <a:lnTo>
                  <a:pt x="22" y="97"/>
                </a:lnTo>
                <a:lnTo>
                  <a:pt x="31" y="98"/>
                </a:lnTo>
                <a:lnTo>
                  <a:pt x="20" y="58"/>
                </a:lnTo>
                <a:lnTo>
                  <a:pt x="10" y="16"/>
                </a:lnTo>
                <a:lnTo>
                  <a:pt x="6" y="0"/>
                </a:ln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" name="Freeform 34"/>
          <p:cNvSpPr>
            <a:spLocks/>
          </p:cNvSpPr>
          <p:nvPr/>
        </p:nvSpPr>
        <p:spPr bwMode="auto">
          <a:xfrm>
            <a:off x="4276725" y="2562225"/>
            <a:ext cx="1014413" cy="153988"/>
          </a:xfrm>
          <a:custGeom>
            <a:avLst/>
            <a:gdLst>
              <a:gd name="T0" fmla="*/ 2147483647 w 639"/>
              <a:gd name="T1" fmla="*/ 2147483647 h 97"/>
              <a:gd name="T2" fmla="*/ 2147483647 w 639"/>
              <a:gd name="T3" fmla="*/ 2147483647 h 97"/>
              <a:gd name="T4" fmla="*/ 2147483647 w 639"/>
              <a:gd name="T5" fmla="*/ 2147483647 h 97"/>
              <a:gd name="T6" fmla="*/ 2147483647 w 639"/>
              <a:gd name="T7" fmla="*/ 2147483647 h 97"/>
              <a:gd name="T8" fmla="*/ 2147483647 w 639"/>
              <a:gd name="T9" fmla="*/ 2147483647 h 97"/>
              <a:gd name="T10" fmla="*/ 0 w 639"/>
              <a:gd name="T11" fmla="*/ 2147483647 h 97"/>
              <a:gd name="T12" fmla="*/ 2147483647 w 639"/>
              <a:gd name="T13" fmla="*/ 2147483647 h 97"/>
              <a:gd name="T14" fmla="*/ 2147483647 w 639"/>
              <a:gd name="T15" fmla="*/ 2147483647 h 97"/>
              <a:gd name="T16" fmla="*/ 2147483647 w 639"/>
              <a:gd name="T17" fmla="*/ 0 h 97"/>
              <a:gd name="T18" fmla="*/ 2147483647 w 639"/>
              <a:gd name="T19" fmla="*/ 0 h 97"/>
              <a:gd name="T20" fmla="*/ 2147483647 w 639"/>
              <a:gd name="T21" fmla="*/ 2147483647 h 97"/>
              <a:gd name="T22" fmla="*/ 2147483647 w 639"/>
              <a:gd name="T23" fmla="*/ 2147483647 h 97"/>
              <a:gd name="T24" fmla="*/ 2147483647 w 639"/>
              <a:gd name="T25" fmla="*/ 2147483647 h 97"/>
              <a:gd name="T26" fmla="*/ 2147483647 w 639"/>
              <a:gd name="T27" fmla="*/ 2147483647 h 97"/>
              <a:gd name="T28" fmla="*/ 2147483647 w 639"/>
              <a:gd name="T29" fmla="*/ 2147483647 h 97"/>
              <a:gd name="T30" fmla="*/ 2147483647 w 639"/>
              <a:gd name="T31" fmla="*/ 2147483647 h 97"/>
              <a:gd name="T32" fmla="*/ 2147483647 w 639"/>
              <a:gd name="T33" fmla="*/ 2147483647 h 97"/>
              <a:gd name="T34" fmla="*/ 2147483647 w 639"/>
              <a:gd name="T35" fmla="*/ 2147483647 h 97"/>
              <a:gd name="T36" fmla="*/ 2147483647 w 639"/>
              <a:gd name="T37" fmla="*/ 2147483647 h 97"/>
              <a:gd name="T38" fmla="*/ 2147483647 w 639"/>
              <a:gd name="T39" fmla="*/ 2147483647 h 97"/>
              <a:gd name="T40" fmla="*/ 2147483647 w 639"/>
              <a:gd name="T41" fmla="*/ 2147483647 h 97"/>
              <a:gd name="T42" fmla="*/ 2147483647 w 639"/>
              <a:gd name="T43" fmla="*/ 2147483647 h 97"/>
              <a:gd name="T44" fmla="*/ 2147483647 w 639"/>
              <a:gd name="T45" fmla="*/ 2147483647 h 97"/>
              <a:gd name="T46" fmla="*/ 2147483647 w 639"/>
              <a:gd name="T47" fmla="*/ 2147483647 h 97"/>
              <a:gd name="T48" fmla="*/ 2147483647 w 639"/>
              <a:gd name="T49" fmla="*/ 2147483647 h 97"/>
              <a:gd name="T50" fmla="*/ 2147483647 w 639"/>
              <a:gd name="T51" fmla="*/ 2147483647 h 97"/>
              <a:gd name="T52" fmla="*/ 2147483647 w 639"/>
              <a:gd name="T53" fmla="*/ 2147483647 h 97"/>
              <a:gd name="T54" fmla="*/ 2147483647 w 639"/>
              <a:gd name="T55" fmla="*/ 2147483647 h 97"/>
              <a:gd name="T56" fmla="*/ 2147483647 w 639"/>
              <a:gd name="T57" fmla="*/ 2147483647 h 97"/>
              <a:gd name="T58" fmla="*/ 2147483647 w 639"/>
              <a:gd name="T59" fmla="*/ 2147483647 h 97"/>
              <a:gd name="T60" fmla="*/ 2147483647 w 639"/>
              <a:gd name="T61" fmla="*/ 2147483647 h 97"/>
              <a:gd name="T62" fmla="*/ 2147483647 w 639"/>
              <a:gd name="T63" fmla="*/ 2147483647 h 97"/>
              <a:gd name="T64" fmla="*/ 2147483647 w 639"/>
              <a:gd name="T65" fmla="*/ 2147483647 h 97"/>
              <a:gd name="T66" fmla="*/ 2147483647 w 639"/>
              <a:gd name="T67" fmla="*/ 2147483647 h 97"/>
              <a:gd name="T68" fmla="*/ 2147483647 w 639"/>
              <a:gd name="T69" fmla="*/ 2147483647 h 97"/>
              <a:gd name="T70" fmla="*/ 2147483647 w 639"/>
              <a:gd name="T71" fmla="*/ 2147483647 h 97"/>
              <a:gd name="T72" fmla="*/ 2147483647 w 639"/>
              <a:gd name="T73" fmla="*/ 2147483647 h 97"/>
              <a:gd name="T74" fmla="*/ 2147483647 w 639"/>
              <a:gd name="T75" fmla="*/ 2147483647 h 9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39"/>
              <a:gd name="T115" fmla="*/ 0 h 97"/>
              <a:gd name="T116" fmla="*/ 639 w 639"/>
              <a:gd name="T117" fmla="*/ 97 h 9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39" h="97">
                <a:moveTo>
                  <a:pt x="132" y="77"/>
                </a:moveTo>
                <a:lnTo>
                  <a:pt x="132" y="83"/>
                </a:lnTo>
                <a:lnTo>
                  <a:pt x="116" y="81"/>
                </a:lnTo>
                <a:lnTo>
                  <a:pt x="99" y="79"/>
                </a:lnTo>
                <a:lnTo>
                  <a:pt x="83" y="77"/>
                </a:lnTo>
                <a:lnTo>
                  <a:pt x="66" y="74"/>
                </a:lnTo>
                <a:lnTo>
                  <a:pt x="50" y="71"/>
                </a:lnTo>
                <a:lnTo>
                  <a:pt x="34" y="68"/>
                </a:lnTo>
                <a:lnTo>
                  <a:pt x="17" y="65"/>
                </a:lnTo>
                <a:lnTo>
                  <a:pt x="1" y="61"/>
                </a:lnTo>
                <a:lnTo>
                  <a:pt x="0" y="60"/>
                </a:lnTo>
                <a:lnTo>
                  <a:pt x="0" y="59"/>
                </a:lnTo>
                <a:lnTo>
                  <a:pt x="1" y="58"/>
                </a:lnTo>
                <a:lnTo>
                  <a:pt x="42" y="57"/>
                </a:lnTo>
                <a:lnTo>
                  <a:pt x="53" y="2"/>
                </a:lnTo>
                <a:lnTo>
                  <a:pt x="53" y="1"/>
                </a:lnTo>
                <a:lnTo>
                  <a:pt x="54" y="0"/>
                </a:lnTo>
                <a:lnTo>
                  <a:pt x="56" y="0"/>
                </a:lnTo>
                <a:lnTo>
                  <a:pt x="58" y="0"/>
                </a:lnTo>
                <a:lnTo>
                  <a:pt x="77" y="0"/>
                </a:lnTo>
                <a:lnTo>
                  <a:pt x="80" y="0"/>
                </a:lnTo>
                <a:lnTo>
                  <a:pt x="82" y="1"/>
                </a:lnTo>
                <a:lnTo>
                  <a:pt x="85" y="2"/>
                </a:lnTo>
                <a:lnTo>
                  <a:pt x="87" y="4"/>
                </a:lnTo>
                <a:lnTo>
                  <a:pt x="96" y="13"/>
                </a:lnTo>
                <a:lnTo>
                  <a:pt x="106" y="21"/>
                </a:lnTo>
                <a:lnTo>
                  <a:pt x="115" y="29"/>
                </a:lnTo>
                <a:lnTo>
                  <a:pt x="120" y="33"/>
                </a:lnTo>
                <a:lnTo>
                  <a:pt x="126" y="36"/>
                </a:lnTo>
                <a:lnTo>
                  <a:pt x="132" y="40"/>
                </a:lnTo>
                <a:lnTo>
                  <a:pt x="138" y="43"/>
                </a:lnTo>
                <a:lnTo>
                  <a:pt x="146" y="46"/>
                </a:lnTo>
                <a:lnTo>
                  <a:pt x="153" y="48"/>
                </a:lnTo>
                <a:lnTo>
                  <a:pt x="160" y="51"/>
                </a:lnTo>
                <a:lnTo>
                  <a:pt x="167" y="53"/>
                </a:lnTo>
                <a:lnTo>
                  <a:pt x="175" y="54"/>
                </a:lnTo>
                <a:lnTo>
                  <a:pt x="182" y="55"/>
                </a:lnTo>
                <a:lnTo>
                  <a:pt x="474" y="55"/>
                </a:lnTo>
                <a:lnTo>
                  <a:pt x="473" y="51"/>
                </a:lnTo>
                <a:lnTo>
                  <a:pt x="477" y="51"/>
                </a:lnTo>
                <a:lnTo>
                  <a:pt x="480" y="55"/>
                </a:lnTo>
                <a:lnTo>
                  <a:pt x="499" y="55"/>
                </a:lnTo>
                <a:lnTo>
                  <a:pt x="515" y="56"/>
                </a:lnTo>
                <a:lnTo>
                  <a:pt x="528" y="57"/>
                </a:lnTo>
                <a:lnTo>
                  <a:pt x="538" y="58"/>
                </a:lnTo>
                <a:lnTo>
                  <a:pt x="547" y="59"/>
                </a:lnTo>
                <a:lnTo>
                  <a:pt x="554" y="61"/>
                </a:lnTo>
                <a:lnTo>
                  <a:pt x="559" y="62"/>
                </a:lnTo>
                <a:lnTo>
                  <a:pt x="565" y="64"/>
                </a:lnTo>
                <a:lnTo>
                  <a:pt x="583" y="70"/>
                </a:lnTo>
                <a:lnTo>
                  <a:pt x="597" y="73"/>
                </a:lnTo>
                <a:lnTo>
                  <a:pt x="610" y="76"/>
                </a:lnTo>
                <a:lnTo>
                  <a:pt x="624" y="79"/>
                </a:lnTo>
                <a:lnTo>
                  <a:pt x="638" y="83"/>
                </a:lnTo>
                <a:lnTo>
                  <a:pt x="625" y="85"/>
                </a:lnTo>
                <a:lnTo>
                  <a:pt x="613" y="86"/>
                </a:lnTo>
                <a:lnTo>
                  <a:pt x="600" y="87"/>
                </a:lnTo>
                <a:lnTo>
                  <a:pt x="588" y="88"/>
                </a:lnTo>
                <a:lnTo>
                  <a:pt x="575" y="88"/>
                </a:lnTo>
                <a:lnTo>
                  <a:pt x="562" y="89"/>
                </a:lnTo>
                <a:lnTo>
                  <a:pt x="536" y="89"/>
                </a:lnTo>
                <a:lnTo>
                  <a:pt x="355" y="89"/>
                </a:lnTo>
                <a:lnTo>
                  <a:pt x="352" y="93"/>
                </a:lnTo>
                <a:lnTo>
                  <a:pt x="348" y="93"/>
                </a:lnTo>
                <a:lnTo>
                  <a:pt x="350" y="89"/>
                </a:lnTo>
                <a:lnTo>
                  <a:pt x="259" y="89"/>
                </a:lnTo>
                <a:lnTo>
                  <a:pt x="253" y="95"/>
                </a:lnTo>
                <a:lnTo>
                  <a:pt x="243" y="95"/>
                </a:lnTo>
                <a:lnTo>
                  <a:pt x="220" y="95"/>
                </a:lnTo>
                <a:lnTo>
                  <a:pt x="197" y="96"/>
                </a:lnTo>
                <a:lnTo>
                  <a:pt x="174" y="96"/>
                </a:lnTo>
                <a:lnTo>
                  <a:pt x="151" y="95"/>
                </a:lnTo>
                <a:lnTo>
                  <a:pt x="146" y="94"/>
                </a:lnTo>
                <a:lnTo>
                  <a:pt x="141" y="94"/>
                </a:lnTo>
                <a:lnTo>
                  <a:pt x="136" y="92"/>
                </a:lnTo>
                <a:lnTo>
                  <a:pt x="136" y="80"/>
                </a:lnTo>
                <a:lnTo>
                  <a:pt x="132" y="77"/>
                </a:ln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270" name="Group 35"/>
          <p:cNvGrpSpPr>
            <a:grpSpLocks/>
          </p:cNvGrpSpPr>
          <p:nvPr/>
        </p:nvGrpSpPr>
        <p:grpSpPr bwMode="auto">
          <a:xfrm>
            <a:off x="3575050" y="2420938"/>
            <a:ext cx="1992313" cy="3216275"/>
            <a:chOff x="2252" y="1986"/>
            <a:chExt cx="1255" cy="2026"/>
          </a:xfrm>
        </p:grpSpPr>
        <p:sp>
          <p:nvSpPr>
            <p:cNvPr id="11295" name="Line 36"/>
            <p:cNvSpPr>
              <a:spLocks noChangeShapeType="1"/>
            </p:cNvSpPr>
            <p:nvPr/>
          </p:nvSpPr>
          <p:spPr bwMode="auto">
            <a:xfrm>
              <a:off x="2252" y="1986"/>
              <a:ext cx="0" cy="2026"/>
            </a:xfrm>
            <a:prstGeom prst="line">
              <a:avLst/>
            </a:prstGeom>
            <a:noFill/>
            <a:ln w="25399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6" name="Line 37"/>
            <p:cNvSpPr>
              <a:spLocks noChangeShapeType="1"/>
            </p:cNvSpPr>
            <p:nvPr/>
          </p:nvSpPr>
          <p:spPr bwMode="auto">
            <a:xfrm>
              <a:off x="3507" y="1986"/>
              <a:ext cx="0" cy="2026"/>
            </a:xfrm>
            <a:prstGeom prst="line">
              <a:avLst/>
            </a:prstGeom>
            <a:noFill/>
            <a:ln w="25399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71" name="Freeform 38"/>
          <p:cNvSpPr>
            <a:spLocks/>
          </p:cNvSpPr>
          <p:nvPr/>
        </p:nvSpPr>
        <p:spPr bwMode="auto">
          <a:xfrm flipH="1">
            <a:off x="2386013" y="3055938"/>
            <a:ext cx="838200" cy="268287"/>
          </a:xfrm>
          <a:custGeom>
            <a:avLst/>
            <a:gdLst>
              <a:gd name="T0" fmla="*/ 2147483647 w 528"/>
              <a:gd name="T1" fmla="*/ 0 h 169"/>
              <a:gd name="T2" fmla="*/ 2147483647 w 528"/>
              <a:gd name="T3" fmla="*/ 2147483647 h 169"/>
              <a:gd name="T4" fmla="*/ 2147483647 w 528"/>
              <a:gd name="T5" fmla="*/ 2147483647 h 169"/>
              <a:gd name="T6" fmla="*/ 2147483647 w 528"/>
              <a:gd name="T7" fmla="*/ 2147483647 h 169"/>
              <a:gd name="T8" fmla="*/ 2147483647 w 528"/>
              <a:gd name="T9" fmla="*/ 2147483647 h 169"/>
              <a:gd name="T10" fmla="*/ 2147483647 w 528"/>
              <a:gd name="T11" fmla="*/ 2147483647 h 169"/>
              <a:gd name="T12" fmla="*/ 2147483647 w 528"/>
              <a:gd name="T13" fmla="*/ 2147483647 h 169"/>
              <a:gd name="T14" fmla="*/ 2147483647 w 528"/>
              <a:gd name="T15" fmla="*/ 2147483647 h 169"/>
              <a:gd name="T16" fmla="*/ 2147483647 w 528"/>
              <a:gd name="T17" fmla="*/ 2147483647 h 169"/>
              <a:gd name="T18" fmla="*/ 2147483647 w 528"/>
              <a:gd name="T19" fmla="*/ 2147483647 h 169"/>
              <a:gd name="T20" fmla="*/ 2147483647 w 528"/>
              <a:gd name="T21" fmla="*/ 2147483647 h 169"/>
              <a:gd name="T22" fmla="*/ 2147483647 w 528"/>
              <a:gd name="T23" fmla="*/ 2147483647 h 169"/>
              <a:gd name="T24" fmla="*/ 2147483647 w 528"/>
              <a:gd name="T25" fmla="*/ 2147483647 h 169"/>
              <a:gd name="T26" fmla="*/ 2147483647 w 528"/>
              <a:gd name="T27" fmla="*/ 2147483647 h 169"/>
              <a:gd name="T28" fmla="*/ 2147483647 w 528"/>
              <a:gd name="T29" fmla="*/ 2147483647 h 169"/>
              <a:gd name="T30" fmla="*/ 2147483647 w 528"/>
              <a:gd name="T31" fmla="*/ 2147483647 h 169"/>
              <a:gd name="T32" fmla="*/ 2147483647 w 528"/>
              <a:gd name="T33" fmla="*/ 2147483647 h 169"/>
              <a:gd name="T34" fmla="*/ 2147483647 w 528"/>
              <a:gd name="T35" fmla="*/ 2147483647 h 169"/>
              <a:gd name="T36" fmla="*/ 2147483647 w 528"/>
              <a:gd name="T37" fmla="*/ 2147483647 h 169"/>
              <a:gd name="T38" fmla="*/ 2147483647 w 528"/>
              <a:gd name="T39" fmla="*/ 2147483647 h 169"/>
              <a:gd name="T40" fmla="*/ 2147483647 w 528"/>
              <a:gd name="T41" fmla="*/ 2147483647 h 169"/>
              <a:gd name="T42" fmla="*/ 2147483647 w 528"/>
              <a:gd name="T43" fmla="*/ 2147483647 h 169"/>
              <a:gd name="T44" fmla="*/ 2147483647 w 528"/>
              <a:gd name="T45" fmla="*/ 2147483647 h 169"/>
              <a:gd name="T46" fmla="*/ 2147483647 w 528"/>
              <a:gd name="T47" fmla="*/ 2147483647 h 169"/>
              <a:gd name="T48" fmla="*/ 2147483647 w 528"/>
              <a:gd name="T49" fmla="*/ 2147483647 h 169"/>
              <a:gd name="T50" fmla="*/ 2147483647 w 528"/>
              <a:gd name="T51" fmla="*/ 2147483647 h 169"/>
              <a:gd name="T52" fmla="*/ 2147483647 w 528"/>
              <a:gd name="T53" fmla="*/ 2147483647 h 169"/>
              <a:gd name="T54" fmla="*/ 2147483647 w 528"/>
              <a:gd name="T55" fmla="*/ 2147483647 h 169"/>
              <a:gd name="T56" fmla="*/ 2147483647 w 528"/>
              <a:gd name="T57" fmla="*/ 2147483647 h 169"/>
              <a:gd name="T58" fmla="*/ 2147483647 w 528"/>
              <a:gd name="T59" fmla="*/ 2147483647 h 169"/>
              <a:gd name="T60" fmla="*/ 2147483647 w 528"/>
              <a:gd name="T61" fmla="*/ 2147483647 h 169"/>
              <a:gd name="T62" fmla="*/ 2147483647 w 528"/>
              <a:gd name="T63" fmla="*/ 2147483647 h 169"/>
              <a:gd name="T64" fmla="*/ 2147483647 w 528"/>
              <a:gd name="T65" fmla="*/ 2147483647 h 169"/>
              <a:gd name="T66" fmla="*/ 2147483647 w 528"/>
              <a:gd name="T67" fmla="*/ 2147483647 h 169"/>
              <a:gd name="T68" fmla="*/ 2147483647 w 528"/>
              <a:gd name="T69" fmla="*/ 2147483647 h 169"/>
              <a:gd name="T70" fmla="*/ 2147483647 w 528"/>
              <a:gd name="T71" fmla="*/ 2147483647 h 169"/>
              <a:gd name="T72" fmla="*/ 2147483647 w 528"/>
              <a:gd name="T73" fmla="*/ 2147483647 h 169"/>
              <a:gd name="T74" fmla="*/ 2147483647 w 528"/>
              <a:gd name="T75" fmla="*/ 2147483647 h 169"/>
              <a:gd name="T76" fmla="*/ 2147483647 w 528"/>
              <a:gd name="T77" fmla="*/ 2147483647 h 169"/>
              <a:gd name="T78" fmla="*/ 2147483647 w 528"/>
              <a:gd name="T79" fmla="*/ 2147483647 h 169"/>
              <a:gd name="T80" fmla="*/ 2147483647 w 528"/>
              <a:gd name="T81" fmla="*/ 2147483647 h 169"/>
              <a:gd name="T82" fmla="*/ 2147483647 w 528"/>
              <a:gd name="T83" fmla="*/ 2147483647 h 169"/>
              <a:gd name="T84" fmla="*/ 2147483647 w 528"/>
              <a:gd name="T85" fmla="*/ 2147483647 h 169"/>
              <a:gd name="T86" fmla="*/ 2147483647 w 528"/>
              <a:gd name="T87" fmla="*/ 2147483647 h 169"/>
              <a:gd name="T88" fmla="*/ 2147483647 w 528"/>
              <a:gd name="T89" fmla="*/ 2147483647 h 169"/>
              <a:gd name="T90" fmla="*/ 2147483647 w 528"/>
              <a:gd name="T91" fmla="*/ 0 h 16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28"/>
              <a:gd name="T139" fmla="*/ 0 h 169"/>
              <a:gd name="T140" fmla="*/ 528 w 528"/>
              <a:gd name="T141" fmla="*/ 169 h 16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28" h="169">
                <a:moveTo>
                  <a:pt x="6" y="0"/>
                </a:moveTo>
                <a:lnTo>
                  <a:pt x="26" y="0"/>
                </a:lnTo>
                <a:lnTo>
                  <a:pt x="28" y="0"/>
                </a:lnTo>
                <a:lnTo>
                  <a:pt x="31" y="1"/>
                </a:lnTo>
                <a:lnTo>
                  <a:pt x="32" y="2"/>
                </a:lnTo>
                <a:lnTo>
                  <a:pt x="35" y="3"/>
                </a:lnTo>
                <a:lnTo>
                  <a:pt x="50" y="22"/>
                </a:lnTo>
                <a:lnTo>
                  <a:pt x="62" y="37"/>
                </a:lnTo>
                <a:lnTo>
                  <a:pt x="75" y="54"/>
                </a:lnTo>
                <a:lnTo>
                  <a:pt x="96" y="79"/>
                </a:lnTo>
                <a:lnTo>
                  <a:pt x="99" y="80"/>
                </a:lnTo>
                <a:lnTo>
                  <a:pt x="103" y="81"/>
                </a:lnTo>
                <a:lnTo>
                  <a:pt x="129" y="87"/>
                </a:lnTo>
                <a:lnTo>
                  <a:pt x="145" y="92"/>
                </a:lnTo>
                <a:lnTo>
                  <a:pt x="158" y="95"/>
                </a:lnTo>
                <a:lnTo>
                  <a:pt x="162" y="96"/>
                </a:lnTo>
                <a:lnTo>
                  <a:pt x="202" y="96"/>
                </a:lnTo>
                <a:lnTo>
                  <a:pt x="243" y="96"/>
                </a:lnTo>
                <a:lnTo>
                  <a:pt x="290" y="96"/>
                </a:lnTo>
                <a:lnTo>
                  <a:pt x="289" y="92"/>
                </a:lnTo>
                <a:lnTo>
                  <a:pt x="288" y="88"/>
                </a:lnTo>
                <a:lnTo>
                  <a:pt x="288" y="87"/>
                </a:lnTo>
                <a:lnTo>
                  <a:pt x="289" y="87"/>
                </a:lnTo>
                <a:lnTo>
                  <a:pt x="291" y="87"/>
                </a:lnTo>
                <a:lnTo>
                  <a:pt x="295" y="92"/>
                </a:lnTo>
                <a:lnTo>
                  <a:pt x="296" y="95"/>
                </a:lnTo>
                <a:lnTo>
                  <a:pt x="297" y="96"/>
                </a:lnTo>
                <a:lnTo>
                  <a:pt x="353" y="96"/>
                </a:lnTo>
                <a:lnTo>
                  <a:pt x="400" y="96"/>
                </a:lnTo>
                <a:lnTo>
                  <a:pt x="416" y="96"/>
                </a:lnTo>
                <a:lnTo>
                  <a:pt x="429" y="96"/>
                </a:lnTo>
                <a:lnTo>
                  <a:pt x="442" y="97"/>
                </a:lnTo>
                <a:lnTo>
                  <a:pt x="458" y="99"/>
                </a:lnTo>
                <a:lnTo>
                  <a:pt x="468" y="100"/>
                </a:lnTo>
                <a:lnTo>
                  <a:pt x="477" y="102"/>
                </a:lnTo>
                <a:lnTo>
                  <a:pt x="484" y="104"/>
                </a:lnTo>
                <a:lnTo>
                  <a:pt x="491" y="107"/>
                </a:lnTo>
                <a:lnTo>
                  <a:pt x="494" y="108"/>
                </a:lnTo>
                <a:lnTo>
                  <a:pt x="497" y="110"/>
                </a:lnTo>
                <a:lnTo>
                  <a:pt x="498" y="111"/>
                </a:lnTo>
                <a:lnTo>
                  <a:pt x="500" y="113"/>
                </a:lnTo>
                <a:lnTo>
                  <a:pt x="503" y="116"/>
                </a:lnTo>
                <a:lnTo>
                  <a:pt x="506" y="119"/>
                </a:lnTo>
                <a:lnTo>
                  <a:pt x="514" y="123"/>
                </a:lnTo>
                <a:lnTo>
                  <a:pt x="521" y="126"/>
                </a:lnTo>
                <a:lnTo>
                  <a:pt x="524" y="128"/>
                </a:lnTo>
                <a:lnTo>
                  <a:pt x="525" y="130"/>
                </a:lnTo>
                <a:lnTo>
                  <a:pt x="527" y="132"/>
                </a:lnTo>
                <a:lnTo>
                  <a:pt x="527" y="134"/>
                </a:lnTo>
                <a:lnTo>
                  <a:pt x="525" y="136"/>
                </a:lnTo>
                <a:lnTo>
                  <a:pt x="523" y="138"/>
                </a:lnTo>
                <a:lnTo>
                  <a:pt x="521" y="140"/>
                </a:lnTo>
                <a:lnTo>
                  <a:pt x="518" y="142"/>
                </a:lnTo>
                <a:lnTo>
                  <a:pt x="510" y="145"/>
                </a:lnTo>
                <a:lnTo>
                  <a:pt x="503" y="147"/>
                </a:lnTo>
                <a:lnTo>
                  <a:pt x="494" y="149"/>
                </a:lnTo>
                <a:lnTo>
                  <a:pt x="484" y="151"/>
                </a:lnTo>
                <a:lnTo>
                  <a:pt x="472" y="154"/>
                </a:lnTo>
                <a:lnTo>
                  <a:pt x="460" y="155"/>
                </a:lnTo>
                <a:lnTo>
                  <a:pt x="439" y="156"/>
                </a:lnTo>
                <a:lnTo>
                  <a:pt x="417" y="157"/>
                </a:lnTo>
                <a:lnTo>
                  <a:pt x="378" y="157"/>
                </a:lnTo>
                <a:lnTo>
                  <a:pt x="377" y="158"/>
                </a:lnTo>
                <a:lnTo>
                  <a:pt x="376" y="160"/>
                </a:lnTo>
                <a:lnTo>
                  <a:pt x="375" y="163"/>
                </a:lnTo>
                <a:lnTo>
                  <a:pt x="374" y="164"/>
                </a:lnTo>
                <a:lnTo>
                  <a:pt x="373" y="164"/>
                </a:lnTo>
                <a:lnTo>
                  <a:pt x="371" y="164"/>
                </a:lnTo>
                <a:lnTo>
                  <a:pt x="370" y="164"/>
                </a:lnTo>
                <a:lnTo>
                  <a:pt x="371" y="163"/>
                </a:lnTo>
                <a:lnTo>
                  <a:pt x="372" y="161"/>
                </a:lnTo>
                <a:lnTo>
                  <a:pt x="372" y="158"/>
                </a:lnTo>
                <a:lnTo>
                  <a:pt x="372" y="157"/>
                </a:lnTo>
                <a:lnTo>
                  <a:pt x="362" y="157"/>
                </a:lnTo>
                <a:lnTo>
                  <a:pt x="353" y="157"/>
                </a:lnTo>
                <a:lnTo>
                  <a:pt x="353" y="158"/>
                </a:lnTo>
                <a:lnTo>
                  <a:pt x="353" y="161"/>
                </a:lnTo>
                <a:lnTo>
                  <a:pt x="354" y="163"/>
                </a:lnTo>
                <a:lnTo>
                  <a:pt x="353" y="165"/>
                </a:lnTo>
                <a:lnTo>
                  <a:pt x="349" y="166"/>
                </a:lnTo>
                <a:lnTo>
                  <a:pt x="344" y="166"/>
                </a:lnTo>
                <a:lnTo>
                  <a:pt x="338" y="167"/>
                </a:lnTo>
                <a:lnTo>
                  <a:pt x="332" y="167"/>
                </a:lnTo>
                <a:lnTo>
                  <a:pt x="322" y="167"/>
                </a:lnTo>
                <a:lnTo>
                  <a:pt x="318" y="166"/>
                </a:lnTo>
                <a:lnTo>
                  <a:pt x="315" y="167"/>
                </a:lnTo>
                <a:lnTo>
                  <a:pt x="310" y="168"/>
                </a:lnTo>
                <a:lnTo>
                  <a:pt x="305" y="167"/>
                </a:lnTo>
                <a:lnTo>
                  <a:pt x="302" y="166"/>
                </a:lnTo>
                <a:lnTo>
                  <a:pt x="303" y="166"/>
                </a:lnTo>
                <a:lnTo>
                  <a:pt x="305" y="165"/>
                </a:lnTo>
                <a:lnTo>
                  <a:pt x="305" y="164"/>
                </a:lnTo>
                <a:lnTo>
                  <a:pt x="305" y="163"/>
                </a:lnTo>
                <a:lnTo>
                  <a:pt x="300" y="162"/>
                </a:lnTo>
                <a:lnTo>
                  <a:pt x="297" y="161"/>
                </a:lnTo>
                <a:lnTo>
                  <a:pt x="295" y="161"/>
                </a:lnTo>
                <a:lnTo>
                  <a:pt x="295" y="160"/>
                </a:lnTo>
                <a:lnTo>
                  <a:pt x="295" y="159"/>
                </a:lnTo>
                <a:lnTo>
                  <a:pt x="295" y="158"/>
                </a:lnTo>
                <a:lnTo>
                  <a:pt x="290" y="157"/>
                </a:lnTo>
                <a:lnTo>
                  <a:pt x="288" y="157"/>
                </a:lnTo>
                <a:lnTo>
                  <a:pt x="286" y="157"/>
                </a:lnTo>
                <a:lnTo>
                  <a:pt x="265" y="157"/>
                </a:lnTo>
                <a:lnTo>
                  <a:pt x="246" y="157"/>
                </a:lnTo>
                <a:lnTo>
                  <a:pt x="221" y="157"/>
                </a:lnTo>
                <a:lnTo>
                  <a:pt x="200" y="157"/>
                </a:lnTo>
                <a:lnTo>
                  <a:pt x="184" y="156"/>
                </a:lnTo>
                <a:lnTo>
                  <a:pt x="178" y="156"/>
                </a:lnTo>
                <a:lnTo>
                  <a:pt x="166" y="155"/>
                </a:lnTo>
                <a:lnTo>
                  <a:pt x="152" y="153"/>
                </a:lnTo>
                <a:lnTo>
                  <a:pt x="138" y="150"/>
                </a:lnTo>
                <a:lnTo>
                  <a:pt x="112" y="145"/>
                </a:lnTo>
                <a:lnTo>
                  <a:pt x="99" y="142"/>
                </a:lnTo>
                <a:lnTo>
                  <a:pt x="86" y="139"/>
                </a:lnTo>
                <a:lnTo>
                  <a:pt x="75" y="136"/>
                </a:lnTo>
                <a:lnTo>
                  <a:pt x="66" y="133"/>
                </a:lnTo>
                <a:lnTo>
                  <a:pt x="52" y="129"/>
                </a:lnTo>
                <a:lnTo>
                  <a:pt x="40" y="125"/>
                </a:lnTo>
                <a:lnTo>
                  <a:pt x="31" y="122"/>
                </a:lnTo>
                <a:lnTo>
                  <a:pt x="23" y="119"/>
                </a:lnTo>
                <a:lnTo>
                  <a:pt x="21" y="118"/>
                </a:lnTo>
                <a:lnTo>
                  <a:pt x="19" y="116"/>
                </a:lnTo>
                <a:lnTo>
                  <a:pt x="17" y="114"/>
                </a:lnTo>
                <a:lnTo>
                  <a:pt x="16" y="112"/>
                </a:lnTo>
                <a:lnTo>
                  <a:pt x="16" y="110"/>
                </a:lnTo>
                <a:lnTo>
                  <a:pt x="16" y="108"/>
                </a:lnTo>
                <a:lnTo>
                  <a:pt x="16" y="107"/>
                </a:lnTo>
                <a:lnTo>
                  <a:pt x="11" y="104"/>
                </a:lnTo>
                <a:lnTo>
                  <a:pt x="6" y="101"/>
                </a:lnTo>
                <a:lnTo>
                  <a:pt x="2" y="98"/>
                </a:lnTo>
                <a:lnTo>
                  <a:pt x="0" y="97"/>
                </a:lnTo>
                <a:lnTo>
                  <a:pt x="8" y="96"/>
                </a:lnTo>
                <a:lnTo>
                  <a:pt x="15" y="96"/>
                </a:lnTo>
                <a:lnTo>
                  <a:pt x="22" y="97"/>
                </a:lnTo>
                <a:lnTo>
                  <a:pt x="31" y="98"/>
                </a:lnTo>
                <a:lnTo>
                  <a:pt x="20" y="58"/>
                </a:lnTo>
                <a:lnTo>
                  <a:pt x="10" y="16"/>
                </a:lnTo>
                <a:lnTo>
                  <a:pt x="6" y="0"/>
                </a:ln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Freeform 39"/>
          <p:cNvSpPr>
            <a:spLocks/>
          </p:cNvSpPr>
          <p:nvPr/>
        </p:nvSpPr>
        <p:spPr bwMode="auto">
          <a:xfrm>
            <a:off x="2365375" y="4668838"/>
            <a:ext cx="1028700" cy="244475"/>
          </a:xfrm>
          <a:custGeom>
            <a:avLst/>
            <a:gdLst>
              <a:gd name="T0" fmla="*/ 2147483647 w 648"/>
              <a:gd name="T1" fmla="*/ 2147483647 h 154"/>
              <a:gd name="T2" fmla="*/ 2147483647 w 648"/>
              <a:gd name="T3" fmla="*/ 2147483647 h 154"/>
              <a:gd name="T4" fmla="*/ 2147483647 w 648"/>
              <a:gd name="T5" fmla="*/ 2147483647 h 154"/>
              <a:gd name="T6" fmla="*/ 2147483647 w 648"/>
              <a:gd name="T7" fmla="*/ 2147483647 h 154"/>
              <a:gd name="T8" fmla="*/ 2147483647 w 648"/>
              <a:gd name="T9" fmla="*/ 2147483647 h 154"/>
              <a:gd name="T10" fmla="*/ 2147483647 w 648"/>
              <a:gd name="T11" fmla="*/ 2147483647 h 154"/>
              <a:gd name="T12" fmla="*/ 2147483647 w 648"/>
              <a:gd name="T13" fmla="*/ 2147483647 h 154"/>
              <a:gd name="T14" fmla="*/ 2147483647 w 648"/>
              <a:gd name="T15" fmla="*/ 2147483647 h 154"/>
              <a:gd name="T16" fmla="*/ 2147483647 w 648"/>
              <a:gd name="T17" fmla="*/ 2147483647 h 154"/>
              <a:gd name="T18" fmla="*/ 2147483647 w 648"/>
              <a:gd name="T19" fmla="*/ 2147483647 h 154"/>
              <a:gd name="T20" fmla="*/ 0 w 648"/>
              <a:gd name="T21" fmla="*/ 0 h 154"/>
              <a:gd name="T22" fmla="*/ 2147483647 w 648"/>
              <a:gd name="T23" fmla="*/ 0 h 154"/>
              <a:gd name="T24" fmla="*/ 2147483647 w 648"/>
              <a:gd name="T25" fmla="*/ 2147483647 h 154"/>
              <a:gd name="T26" fmla="*/ 2147483647 w 648"/>
              <a:gd name="T27" fmla="*/ 2147483647 h 154"/>
              <a:gd name="T28" fmla="*/ 2147483647 w 648"/>
              <a:gd name="T29" fmla="*/ 2147483647 h 154"/>
              <a:gd name="T30" fmla="*/ 2147483647 w 648"/>
              <a:gd name="T31" fmla="*/ 2147483647 h 154"/>
              <a:gd name="T32" fmla="*/ 2147483647 w 648"/>
              <a:gd name="T33" fmla="*/ 2147483647 h 154"/>
              <a:gd name="T34" fmla="*/ 2147483647 w 648"/>
              <a:gd name="T35" fmla="*/ 2147483647 h 154"/>
              <a:gd name="T36" fmla="*/ 2147483647 w 648"/>
              <a:gd name="T37" fmla="*/ 2147483647 h 154"/>
              <a:gd name="T38" fmla="*/ 2147483647 w 648"/>
              <a:gd name="T39" fmla="*/ 2147483647 h 154"/>
              <a:gd name="T40" fmla="*/ 2147483647 w 648"/>
              <a:gd name="T41" fmla="*/ 2147483647 h 154"/>
              <a:gd name="T42" fmla="*/ 2147483647 w 648"/>
              <a:gd name="T43" fmla="*/ 2147483647 h 154"/>
              <a:gd name="T44" fmla="*/ 2147483647 w 648"/>
              <a:gd name="T45" fmla="*/ 2147483647 h 154"/>
              <a:gd name="T46" fmla="*/ 2147483647 w 648"/>
              <a:gd name="T47" fmla="*/ 2147483647 h 154"/>
              <a:gd name="T48" fmla="*/ 2147483647 w 648"/>
              <a:gd name="T49" fmla="*/ 2147483647 h 154"/>
              <a:gd name="T50" fmla="*/ 2147483647 w 648"/>
              <a:gd name="T51" fmla="*/ 2147483647 h 154"/>
              <a:gd name="T52" fmla="*/ 2147483647 w 648"/>
              <a:gd name="T53" fmla="*/ 2147483647 h 154"/>
              <a:gd name="T54" fmla="*/ 2147483647 w 648"/>
              <a:gd name="T55" fmla="*/ 2147483647 h 154"/>
              <a:gd name="T56" fmla="*/ 2147483647 w 648"/>
              <a:gd name="T57" fmla="*/ 2147483647 h 154"/>
              <a:gd name="T58" fmla="*/ 2147483647 w 648"/>
              <a:gd name="T59" fmla="*/ 2147483647 h 154"/>
              <a:gd name="T60" fmla="*/ 2147483647 w 648"/>
              <a:gd name="T61" fmla="*/ 2147483647 h 154"/>
              <a:gd name="T62" fmla="*/ 2147483647 w 648"/>
              <a:gd name="T63" fmla="*/ 2147483647 h 154"/>
              <a:gd name="T64" fmla="*/ 2147483647 w 648"/>
              <a:gd name="T65" fmla="*/ 2147483647 h 154"/>
              <a:gd name="T66" fmla="*/ 2147483647 w 648"/>
              <a:gd name="T67" fmla="*/ 2147483647 h 154"/>
              <a:gd name="T68" fmla="*/ 2147483647 w 648"/>
              <a:gd name="T69" fmla="*/ 2147483647 h 154"/>
              <a:gd name="T70" fmla="*/ 2147483647 w 648"/>
              <a:gd name="T71" fmla="*/ 2147483647 h 154"/>
              <a:gd name="T72" fmla="*/ 2147483647 w 648"/>
              <a:gd name="T73" fmla="*/ 2147483647 h 154"/>
              <a:gd name="T74" fmla="*/ 2147483647 w 648"/>
              <a:gd name="T75" fmla="*/ 2147483647 h 154"/>
              <a:gd name="T76" fmla="*/ 2147483647 w 648"/>
              <a:gd name="T77" fmla="*/ 2147483647 h 154"/>
              <a:gd name="T78" fmla="*/ 2147483647 w 648"/>
              <a:gd name="T79" fmla="*/ 2147483647 h 154"/>
              <a:gd name="T80" fmla="*/ 2147483647 w 648"/>
              <a:gd name="T81" fmla="*/ 2147483647 h 154"/>
              <a:gd name="T82" fmla="*/ 2147483647 w 648"/>
              <a:gd name="T83" fmla="*/ 2147483647 h 154"/>
              <a:gd name="T84" fmla="*/ 2147483647 w 648"/>
              <a:gd name="T85" fmla="*/ 2147483647 h 154"/>
              <a:gd name="T86" fmla="*/ 2147483647 w 648"/>
              <a:gd name="T87" fmla="*/ 2147483647 h 154"/>
              <a:gd name="T88" fmla="*/ 2147483647 w 648"/>
              <a:gd name="T89" fmla="*/ 2147483647 h 154"/>
              <a:gd name="T90" fmla="*/ 2147483647 w 648"/>
              <a:gd name="T91" fmla="*/ 2147483647 h 154"/>
              <a:gd name="T92" fmla="*/ 2147483647 w 648"/>
              <a:gd name="T93" fmla="*/ 2147483647 h 154"/>
              <a:gd name="T94" fmla="*/ 2147483647 w 648"/>
              <a:gd name="T95" fmla="*/ 2147483647 h 154"/>
              <a:gd name="T96" fmla="*/ 2147483647 w 648"/>
              <a:gd name="T97" fmla="*/ 2147483647 h 154"/>
              <a:gd name="T98" fmla="*/ 2147483647 w 648"/>
              <a:gd name="T99" fmla="*/ 2147483647 h 154"/>
              <a:gd name="T100" fmla="*/ 2147483647 w 648"/>
              <a:gd name="T101" fmla="*/ 2147483647 h 154"/>
              <a:gd name="T102" fmla="*/ 2147483647 w 648"/>
              <a:gd name="T103" fmla="*/ 2147483647 h 154"/>
              <a:gd name="T104" fmla="*/ 2147483647 w 648"/>
              <a:gd name="T105" fmla="*/ 2147483647 h 154"/>
              <a:gd name="T106" fmla="*/ 2147483647 w 648"/>
              <a:gd name="T107" fmla="*/ 2147483647 h 154"/>
              <a:gd name="T108" fmla="*/ 2147483647 w 648"/>
              <a:gd name="T109" fmla="*/ 2147483647 h 154"/>
              <a:gd name="T110" fmla="*/ 2147483647 w 648"/>
              <a:gd name="T111" fmla="*/ 2147483647 h 154"/>
              <a:gd name="T112" fmla="*/ 2147483647 w 648"/>
              <a:gd name="T113" fmla="*/ 2147483647 h 15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48"/>
              <a:gd name="T172" fmla="*/ 0 h 154"/>
              <a:gd name="T173" fmla="*/ 648 w 648"/>
              <a:gd name="T174" fmla="*/ 154 h 15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48" h="154">
                <a:moveTo>
                  <a:pt x="283" y="146"/>
                </a:moveTo>
                <a:lnTo>
                  <a:pt x="227" y="146"/>
                </a:lnTo>
                <a:lnTo>
                  <a:pt x="210" y="146"/>
                </a:lnTo>
                <a:lnTo>
                  <a:pt x="195" y="145"/>
                </a:lnTo>
                <a:lnTo>
                  <a:pt x="180" y="143"/>
                </a:lnTo>
                <a:lnTo>
                  <a:pt x="162" y="139"/>
                </a:lnTo>
                <a:lnTo>
                  <a:pt x="24" y="109"/>
                </a:lnTo>
                <a:lnTo>
                  <a:pt x="21" y="107"/>
                </a:lnTo>
                <a:lnTo>
                  <a:pt x="19" y="106"/>
                </a:lnTo>
                <a:lnTo>
                  <a:pt x="17" y="105"/>
                </a:lnTo>
                <a:lnTo>
                  <a:pt x="17" y="103"/>
                </a:lnTo>
                <a:lnTo>
                  <a:pt x="16" y="101"/>
                </a:lnTo>
                <a:lnTo>
                  <a:pt x="17" y="100"/>
                </a:lnTo>
                <a:lnTo>
                  <a:pt x="17" y="98"/>
                </a:lnTo>
                <a:lnTo>
                  <a:pt x="19" y="97"/>
                </a:lnTo>
                <a:lnTo>
                  <a:pt x="9" y="89"/>
                </a:lnTo>
                <a:lnTo>
                  <a:pt x="16" y="89"/>
                </a:lnTo>
                <a:lnTo>
                  <a:pt x="23" y="89"/>
                </a:lnTo>
                <a:lnTo>
                  <a:pt x="30" y="89"/>
                </a:lnTo>
                <a:lnTo>
                  <a:pt x="37" y="89"/>
                </a:lnTo>
                <a:lnTo>
                  <a:pt x="40" y="90"/>
                </a:lnTo>
                <a:lnTo>
                  <a:pt x="0" y="0"/>
                </a:lnTo>
                <a:lnTo>
                  <a:pt x="33" y="0"/>
                </a:lnTo>
                <a:lnTo>
                  <a:pt x="36" y="0"/>
                </a:lnTo>
                <a:lnTo>
                  <a:pt x="39" y="2"/>
                </a:lnTo>
                <a:lnTo>
                  <a:pt x="41" y="3"/>
                </a:lnTo>
                <a:lnTo>
                  <a:pt x="44" y="5"/>
                </a:lnTo>
                <a:lnTo>
                  <a:pt x="113" y="68"/>
                </a:lnTo>
                <a:lnTo>
                  <a:pt x="117" y="71"/>
                </a:lnTo>
                <a:lnTo>
                  <a:pt x="121" y="74"/>
                </a:lnTo>
                <a:lnTo>
                  <a:pt x="125" y="77"/>
                </a:lnTo>
                <a:lnTo>
                  <a:pt x="130" y="79"/>
                </a:lnTo>
                <a:lnTo>
                  <a:pt x="134" y="82"/>
                </a:lnTo>
                <a:lnTo>
                  <a:pt x="139" y="84"/>
                </a:lnTo>
                <a:lnTo>
                  <a:pt x="147" y="87"/>
                </a:lnTo>
                <a:lnTo>
                  <a:pt x="154" y="89"/>
                </a:lnTo>
                <a:lnTo>
                  <a:pt x="158" y="91"/>
                </a:lnTo>
                <a:lnTo>
                  <a:pt x="337" y="89"/>
                </a:lnTo>
                <a:lnTo>
                  <a:pt x="335" y="84"/>
                </a:lnTo>
                <a:lnTo>
                  <a:pt x="337" y="84"/>
                </a:lnTo>
                <a:lnTo>
                  <a:pt x="343" y="89"/>
                </a:lnTo>
                <a:lnTo>
                  <a:pt x="365" y="89"/>
                </a:lnTo>
                <a:lnTo>
                  <a:pt x="405" y="88"/>
                </a:lnTo>
                <a:lnTo>
                  <a:pt x="429" y="87"/>
                </a:lnTo>
                <a:lnTo>
                  <a:pt x="441" y="86"/>
                </a:lnTo>
                <a:lnTo>
                  <a:pt x="453" y="85"/>
                </a:lnTo>
                <a:lnTo>
                  <a:pt x="478" y="83"/>
                </a:lnTo>
                <a:lnTo>
                  <a:pt x="475" y="78"/>
                </a:lnTo>
                <a:lnTo>
                  <a:pt x="478" y="78"/>
                </a:lnTo>
                <a:lnTo>
                  <a:pt x="483" y="83"/>
                </a:lnTo>
                <a:lnTo>
                  <a:pt x="513" y="80"/>
                </a:lnTo>
                <a:lnTo>
                  <a:pt x="527" y="79"/>
                </a:lnTo>
                <a:lnTo>
                  <a:pt x="539" y="79"/>
                </a:lnTo>
                <a:lnTo>
                  <a:pt x="554" y="79"/>
                </a:lnTo>
                <a:lnTo>
                  <a:pt x="566" y="79"/>
                </a:lnTo>
                <a:lnTo>
                  <a:pt x="577" y="80"/>
                </a:lnTo>
                <a:lnTo>
                  <a:pt x="582" y="81"/>
                </a:lnTo>
                <a:lnTo>
                  <a:pt x="586" y="81"/>
                </a:lnTo>
                <a:lnTo>
                  <a:pt x="590" y="82"/>
                </a:lnTo>
                <a:lnTo>
                  <a:pt x="593" y="83"/>
                </a:lnTo>
                <a:lnTo>
                  <a:pt x="597" y="84"/>
                </a:lnTo>
                <a:lnTo>
                  <a:pt x="600" y="86"/>
                </a:lnTo>
                <a:lnTo>
                  <a:pt x="602" y="88"/>
                </a:lnTo>
                <a:lnTo>
                  <a:pt x="605" y="89"/>
                </a:lnTo>
                <a:lnTo>
                  <a:pt x="607" y="91"/>
                </a:lnTo>
                <a:lnTo>
                  <a:pt x="609" y="94"/>
                </a:lnTo>
                <a:lnTo>
                  <a:pt x="610" y="95"/>
                </a:lnTo>
                <a:lnTo>
                  <a:pt x="612" y="95"/>
                </a:lnTo>
                <a:lnTo>
                  <a:pt x="619" y="98"/>
                </a:lnTo>
                <a:lnTo>
                  <a:pt x="626" y="101"/>
                </a:lnTo>
                <a:lnTo>
                  <a:pt x="633" y="105"/>
                </a:lnTo>
                <a:lnTo>
                  <a:pt x="640" y="109"/>
                </a:lnTo>
                <a:lnTo>
                  <a:pt x="643" y="110"/>
                </a:lnTo>
                <a:lnTo>
                  <a:pt x="646" y="112"/>
                </a:lnTo>
                <a:lnTo>
                  <a:pt x="647" y="115"/>
                </a:lnTo>
                <a:lnTo>
                  <a:pt x="647" y="116"/>
                </a:lnTo>
                <a:lnTo>
                  <a:pt x="647" y="119"/>
                </a:lnTo>
                <a:lnTo>
                  <a:pt x="646" y="120"/>
                </a:lnTo>
                <a:lnTo>
                  <a:pt x="643" y="122"/>
                </a:lnTo>
                <a:lnTo>
                  <a:pt x="640" y="125"/>
                </a:lnTo>
                <a:lnTo>
                  <a:pt x="635" y="127"/>
                </a:lnTo>
                <a:lnTo>
                  <a:pt x="630" y="130"/>
                </a:lnTo>
                <a:lnTo>
                  <a:pt x="624" y="132"/>
                </a:lnTo>
                <a:lnTo>
                  <a:pt x="619" y="135"/>
                </a:lnTo>
                <a:lnTo>
                  <a:pt x="613" y="136"/>
                </a:lnTo>
                <a:lnTo>
                  <a:pt x="607" y="138"/>
                </a:lnTo>
                <a:lnTo>
                  <a:pt x="594" y="141"/>
                </a:lnTo>
                <a:lnTo>
                  <a:pt x="581" y="142"/>
                </a:lnTo>
                <a:lnTo>
                  <a:pt x="567" y="144"/>
                </a:lnTo>
                <a:lnTo>
                  <a:pt x="553" y="145"/>
                </a:lnTo>
                <a:lnTo>
                  <a:pt x="539" y="145"/>
                </a:lnTo>
                <a:lnTo>
                  <a:pt x="481" y="145"/>
                </a:lnTo>
                <a:lnTo>
                  <a:pt x="477" y="146"/>
                </a:lnTo>
                <a:lnTo>
                  <a:pt x="472" y="147"/>
                </a:lnTo>
                <a:lnTo>
                  <a:pt x="466" y="148"/>
                </a:lnTo>
                <a:lnTo>
                  <a:pt x="460" y="149"/>
                </a:lnTo>
                <a:lnTo>
                  <a:pt x="445" y="149"/>
                </a:lnTo>
                <a:lnTo>
                  <a:pt x="426" y="149"/>
                </a:lnTo>
                <a:lnTo>
                  <a:pt x="426" y="151"/>
                </a:lnTo>
                <a:lnTo>
                  <a:pt x="426" y="152"/>
                </a:lnTo>
                <a:lnTo>
                  <a:pt x="425" y="153"/>
                </a:lnTo>
                <a:lnTo>
                  <a:pt x="421" y="153"/>
                </a:lnTo>
                <a:lnTo>
                  <a:pt x="417" y="153"/>
                </a:lnTo>
                <a:lnTo>
                  <a:pt x="411" y="153"/>
                </a:lnTo>
                <a:lnTo>
                  <a:pt x="401" y="152"/>
                </a:lnTo>
                <a:lnTo>
                  <a:pt x="401" y="150"/>
                </a:lnTo>
                <a:lnTo>
                  <a:pt x="386" y="151"/>
                </a:lnTo>
                <a:lnTo>
                  <a:pt x="370" y="151"/>
                </a:lnTo>
                <a:lnTo>
                  <a:pt x="353" y="151"/>
                </a:lnTo>
                <a:lnTo>
                  <a:pt x="336" y="151"/>
                </a:lnTo>
                <a:lnTo>
                  <a:pt x="320" y="151"/>
                </a:lnTo>
                <a:lnTo>
                  <a:pt x="306" y="150"/>
                </a:lnTo>
                <a:lnTo>
                  <a:pt x="293" y="149"/>
                </a:lnTo>
                <a:lnTo>
                  <a:pt x="283" y="146"/>
                </a:ln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Freeform 40"/>
          <p:cNvSpPr>
            <a:spLocks/>
          </p:cNvSpPr>
          <p:nvPr/>
        </p:nvSpPr>
        <p:spPr bwMode="auto">
          <a:xfrm>
            <a:off x="4375150" y="5287963"/>
            <a:ext cx="647700" cy="227012"/>
          </a:xfrm>
          <a:custGeom>
            <a:avLst/>
            <a:gdLst>
              <a:gd name="T0" fmla="*/ 2147483647 w 408"/>
              <a:gd name="T1" fmla="*/ 2147483647 h 143"/>
              <a:gd name="T2" fmla="*/ 2147483647 w 408"/>
              <a:gd name="T3" fmla="*/ 2147483647 h 143"/>
              <a:gd name="T4" fmla="*/ 2147483647 w 408"/>
              <a:gd name="T5" fmla="*/ 2147483647 h 143"/>
              <a:gd name="T6" fmla="*/ 2147483647 w 408"/>
              <a:gd name="T7" fmla="*/ 2147483647 h 143"/>
              <a:gd name="T8" fmla="*/ 2147483647 w 408"/>
              <a:gd name="T9" fmla="*/ 2147483647 h 143"/>
              <a:gd name="T10" fmla="*/ 2147483647 w 408"/>
              <a:gd name="T11" fmla="*/ 2147483647 h 143"/>
              <a:gd name="T12" fmla="*/ 2147483647 w 408"/>
              <a:gd name="T13" fmla="*/ 2147483647 h 143"/>
              <a:gd name="T14" fmla="*/ 2147483647 w 408"/>
              <a:gd name="T15" fmla="*/ 2147483647 h 143"/>
              <a:gd name="T16" fmla="*/ 2147483647 w 408"/>
              <a:gd name="T17" fmla="*/ 2147483647 h 143"/>
              <a:gd name="T18" fmla="*/ 2147483647 w 408"/>
              <a:gd name="T19" fmla="*/ 2147483647 h 143"/>
              <a:gd name="T20" fmla="*/ 2147483647 w 408"/>
              <a:gd name="T21" fmla="*/ 2147483647 h 143"/>
              <a:gd name="T22" fmla="*/ 2147483647 w 408"/>
              <a:gd name="T23" fmla="*/ 2147483647 h 143"/>
              <a:gd name="T24" fmla="*/ 2147483647 w 408"/>
              <a:gd name="T25" fmla="*/ 2147483647 h 143"/>
              <a:gd name="T26" fmla="*/ 2147483647 w 408"/>
              <a:gd name="T27" fmla="*/ 2147483647 h 143"/>
              <a:gd name="T28" fmla="*/ 2147483647 w 408"/>
              <a:gd name="T29" fmla="*/ 2147483647 h 143"/>
              <a:gd name="T30" fmla="*/ 2147483647 w 408"/>
              <a:gd name="T31" fmla="*/ 2147483647 h 143"/>
              <a:gd name="T32" fmla="*/ 2147483647 w 408"/>
              <a:gd name="T33" fmla="*/ 2147483647 h 143"/>
              <a:gd name="T34" fmla="*/ 2147483647 w 408"/>
              <a:gd name="T35" fmla="*/ 0 h 143"/>
              <a:gd name="T36" fmla="*/ 2147483647 w 408"/>
              <a:gd name="T37" fmla="*/ 2147483647 h 143"/>
              <a:gd name="T38" fmla="*/ 2147483647 w 408"/>
              <a:gd name="T39" fmla="*/ 2147483647 h 143"/>
              <a:gd name="T40" fmla="*/ 2147483647 w 408"/>
              <a:gd name="T41" fmla="*/ 2147483647 h 143"/>
              <a:gd name="T42" fmla="*/ 2147483647 w 408"/>
              <a:gd name="T43" fmla="*/ 2147483647 h 143"/>
              <a:gd name="T44" fmla="*/ 2147483647 w 408"/>
              <a:gd name="T45" fmla="*/ 2147483647 h 143"/>
              <a:gd name="T46" fmla="*/ 2147483647 w 408"/>
              <a:gd name="T47" fmla="*/ 2147483647 h 143"/>
              <a:gd name="T48" fmla="*/ 2147483647 w 408"/>
              <a:gd name="T49" fmla="*/ 2147483647 h 143"/>
              <a:gd name="T50" fmla="*/ 2147483647 w 408"/>
              <a:gd name="T51" fmla="*/ 2147483647 h 143"/>
              <a:gd name="T52" fmla="*/ 2147483647 w 408"/>
              <a:gd name="T53" fmla="*/ 2147483647 h 143"/>
              <a:gd name="T54" fmla="*/ 2147483647 w 408"/>
              <a:gd name="T55" fmla="*/ 2147483647 h 143"/>
              <a:gd name="T56" fmla="*/ 2147483647 w 408"/>
              <a:gd name="T57" fmla="*/ 2147483647 h 143"/>
              <a:gd name="T58" fmla="*/ 2147483647 w 408"/>
              <a:gd name="T59" fmla="*/ 2147483647 h 143"/>
              <a:gd name="T60" fmla="*/ 2147483647 w 408"/>
              <a:gd name="T61" fmla="*/ 2147483647 h 143"/>
              <a:gd name="T62" fmla="*/ 2147483647 w 408"/>
              <a:gd name="T63" fmla="*/ 2147483647 h 143"/>
              <a:gd name="T64" fmla="*/ 2147483647 w 408"/>
              <a:gd name="T65" fmla="*/ 2147483647 h 143"/>
              <a:gd name="T66" fmla="*/ 2147483647 w 408"/>
              <a:gd name="T67" fmla="*/ 2147483647 h 143"/>
              <a:gd name="T68" fmla="*/ 2147483647 w 408"/>
              <a:gd name="T69" fmla="*/ 2147483647 h 143"/>
              <a:gd name="T70" fmla="*/ 2147483647 w 408"/>
              <a:gd name="T71" fmla="*/ 2147483647 h 143"/>
              <a:gd name="T72" fmla="*/ 2147483647 w 408"/>
              <a:gd name="T73" fmla="*/ 2147483647 h 143"/>
              <a:gd name="T74" fmla="*/ 2147483647 w 408"/>
              <a:gd name="T75" fmla="*/ 2147483647 h 143"/>
              <a:gd name="T76" fmla="*/ 2147483647 w 408"/>
              <a:gd name="T77" fmla="*/ 2147483647 h 143"/>
              <a:gd name="T78" fmla="*/ 2147483647 w 408"/>
              <a:gd name="T79" fmla="*/ 2147483647 h 143"/>
              <a:gd name="T80" fmla="*/ 2147483647 w 408"/>
              <a:gd name="T81" fmla="*/ 2147483647 h 143"/>
              <a:gd name="T82" fmla="*/ 2147483647 w 408"/>
              <a:gd name="T83" fmla="*/ 2147483647 h 143"/>
              <a:gd name="T84" fmla="*/ 2147483647 w 408"/>
              <a:gd name="T85" fmla="*/ 2147483647 h 143"/>
              <a:gd name="T86" fmla="*/ 2147483647 w 408"/>
              <a:gd name="T87" fmla="*/ 2147483647 h 143"/>
              <a:gd name="T88" fmla="*/ 2147483647 w 408"/>
              <a:gd name="T89" fmla="*/ 2147483647 h 143"/>
              <a:gd name="T90" fmla="*/ 2147483647 w 408"/>
              <a:gd name="T91" fmla="*/ 2147483647 h 143"/>
              <a:gd name="T92" fmla="*/ 2147483647 w 408"/>
              <a:gd name="T93" fmla="*/ 2147483647 h 143"/>
              <a:gd name="T94" fmla="*/ 2147483647 w 408"/>
              <a:gd name="T95" fmla="*/ 2147483647 h 143"/>
              <a:gd name="T96" fmla="*/ 2147483647 w 408"/>
              <a:gd name="T97" fmla="*/ 2147483647 h 143"/>
              <a:gd name="T98" fmla="*/ 2147483647 w 408"/>
              <a:gd name="T99" fmla="*/ 2147483647 h 143"/>
              <a:gd name="T100" fmla="*/ 2147483647 w 408"/>
              <a:gd name="T101" fmla="*/ 2147483647 h 143"/>
              <a:gd name="T102" fmla="*/ 2147483647 w 408"/>
              <a:gd name="T103" fmla="*/ 2147483647 h 143"/>
              <a:gd name="T104" fmla="*/ 2147483647 w 408"/>
              <a:gd name="T105" fmla="*/ 2147483647 h 143"/>
              <a:gd name="T106" fmla="*/ 2147483647 w 408"/>
              <a:gd name="T107" fmla="*/ 2147483647 h 143"/>
              <a:gd name="T108" fmla="*/ 2147483647 w 408"/>
              <a:gd name="T109" fmla="*/ 2147483647 h 143"/>
              <a:gd name="T110" fmla="*/ 2147483647 w 408"/>
              <a:gd name="T111" fmla="*/ 2147483647 h 143"/>
              <a:gd name="T112" fmla="*/ 2147483647 w 408"/>
              <a:gd name="T113" fmla="*/ 2147483647 h 143"/>
              <a:gd name="T114" fmla="*/ 2147483647 w 408"/>
              <a:gd name="T115" fmla="*/ 2147483647 h 143"/>
              <a:gd name="T116" fmla="*/ 2147483647 w 408"/>
              <a:gd name="T117" fmla="*/ 2147483647 h 14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08"/>
              <a:gd name="T178" fmla="*/ 0 h 143"/>
              <a:gd name="T179" fmla="*/ 408 w 408"/>
              <a:gd name="T180" fmla="*/ 143 h 14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08" h="143">
                <a:moveTo>
                  <a:pt x="21" y="139"/>
                </a:moveTo>
                <a:lnTo>
                  <a:pt x="174" y="112"/>
                </a:lnTo>
                <a:lnTo>
                  <a:pt x="171" y="110"/>
                </a:lnTo>
                <a:lnTo>
                  <a:pt x="167" y="108"/>
                </a:lnTo>
                <a:lnTo>
                  <a:pt x="157" y="104"/>
                </a:lnTo>
                <a:lnTo>
                  <a:pt x="148" y="100"/>
                </a:lnTo>
                <a:lnTo>
                  <a:pt x="140" y="98"/>
                </a:lnTo>
                <a:lnTo>
                  <a:pt x="114" y="92"/>
                </a:lnTo>
                <a:lnTo>
                  <a:pt x="99" y="86"/>
                </a:lnTo>
                <a:lnTo>
                  <a:pt x="95" y="76"/>
                </a:lnTo>
                <a:lnTo>
                  <a:pt x="93" y="75"/>
                </a:lnTo>
                <a:lnTo>
                  <a:pt x="92" y="74"/>
                </a:lnTo>
                <a:lnTo>
                  <a:pt x="91" y="71"/>
                </a:lnTo>
                <a:lnTo>
                  <a:pt x="89" y="69"/>
                </a:lnTo>
                <a:lnTo>
                  <a:pt x="88" y="69"/>
                </a:lnTo>
                <a:lnTo>
                  <a:pt x="89" y="69"/>
                </a:lnTo>
                <a:lnTo>
                  <a:pt x="89" y="67"/>
                </a:lnTo>
                <a:lnTo>
                  <a:pt x="89" y="66"/>
                </a:lnTo>
                <a:lnTo>
                  <a:pt x="66" y="19"/>
                </a:lnTo>
                <a:lnTo>
                  <a:pt x="18" y="23"/>
                </a:lnTo>
                <a:lnTo>
                  <a:pt x="14" y="23"/>
                </a:lnTo>
                <a:lnTo>
                  <a:pt x="9" y="23"/>
                </a:lnTo>
                <a:lnTo>
                  <a:pt x="0" y="21"/>
                </a:lnTo>
                <a:lnTo>
                  <a:pt x="63" y="12"/>
                </a:lnTo>
                <a:lnTo>
                  <a:pt x="60" y="8"/>
                </a:lnTo>
                <a:lnTo>
                  <a:pt x="59" y="7"/>
                </a:lnTo>
                <a:lnTo>
                  <a:pt x="60" y="6"/>
                </a:lnTo>
                <a:lnTo>
                  <a:pt x="72" y="6"/>
                </a:lnTo>
                <a:lnTo>
                  <a:pt x="72" y="4"/>
                </a:lnTo>
                <a:lnTo>
                  <a:pt x="75" y="4"/>
                </a:lnTo>
                <a:lnTo>
                  <a:pt x="76" y="4"/>
                </a:lnTo>
                <a:lnTo>
                  <a:pt x="76" y="6"/>
                </a:lnTo>
                <a:lnTo>
                  <a:pt x="80" y="6"/>
                </a:lnTo>
                <a:lnTo>
                  <a:pt x="82" y="6"/>
                </a:lnTo>
                <a:lnTo>
                  <a:pt x="83" y="6"/>
                </a:lnTo>
                <a:lnTo>
                  <a:pt x="104" y="0"/>
                </a:lnTo>
                <a:lnTo>
                  <a:pt x="108" y="0"/>
                </a:lnTo>
                <a:lnTo>
                  <a:pt x="111" y="1"/>
                </a:lnTo>
                <a:lnTo>
                  <a:pt x="112" y="2"/>
                </a:lnTo>
                <a:lnTo>
                  <a:pt x="114" y="2"/>
                </a:lnTo>
                <a:lnTo>
                  <a:pt x="112" y="3"/>
                </a:lnTo>
                <a:lnTo>
                  <a:pt x="97" y="14"/>
                </a:lnTo>
                <a:lnTo>
                  <a:pt x="125" y="42"/>
                </a:lnTo>
                <a:lnTo>
                  <a:pt x="129" y="46"/>
                </a:lnTo>
                <a:lnTo>
                  <a:pt x="134" y="49"/>
                </a:lnTo>
                <a:lnTo>
                  <a:pt x="140" y="52"/>
                </a:lnTo>
                <a:lnTo>
                  <a:pt x="147" y="54"/>
                </a:lnTo>
                <a:lnTo>
                  <a:pt x="187" y="60"/>
                </a:lnTo>
                <a:lnTo>
                  <a:pt x="198" y="59"/>
                </a:lnTo>
                <a:lnTo>
                  <a:pt x="206" y="59"/>
                </a:lnTo>
                <a:lnTo>
                  <a:pt x="216" y="59"/>
                </a:lnTo>
                <a:lnTo>
                  <a:pt x="224" y="60"/>
                </a:lnTo>
                <a:lnTo>
                  <a:pt x="225" y="60"/>
                </a:lnTo>
                <a:lnTo>
                  <a:pt x="236" y="61"/>
                </a:lnTo>
                <a:lnTo>
                  <a:pt x="235" y="55"/>
                </a:lnTo>
                <a:lnTo>
                  <a:pt x="230" y="54"/>
                </a:lnTo>
                <a:lnTo>
                  <a:pt x="236" y="54"/>
                </a:lnTo>
                <a:lnTo>
                  <a:pt x="240" y="61"/>
                </a:lnTo>
                <a:lnTo>
                  <a:pt x="280" y="63"/>
                </a:lnTo>
                <a:lnTo>
                  <a:pt x="296" y="53"/>
                </a:lnTo>
                <a:lnTo>
                  <a:pt x="303" y="53"/>
                </a:lnTo>
                <a:lnTo>
                  <a:pt x="308" y="54"/>
                </a:lnTo>
                <a:lnTo>
                  <a:pt x="311" y="54"/>
                </a:lnTo>
                <a:lnTo>
                  <a:pt x="312" y="55"/>
                </a:lnTo>
                <a:lnTo>
                  <a:pt x="312" y="57"/>
                </a:lnTo>
                <a:lnTo>
                  <a:pt x="307" y="64"/>
                </a:lnTo>
                <a:lnTo>
                  <a:pt x="313" y="65"/>
                </a:lnTo>
                <a:lnTo>
                  <a:pt x="320" y="66"/>
                </a:lnTo>
                <a:lnTo>
                  <a:pt x="323" y="66"/>
                </a:lnTo>
                <a:lnTo>
                  <a:pt x="326" y="67"/>
                </a:lnTo>
                <a:lnTo>
                  <a:pt x="330" y="70"/>
                </a:lnTo>
                <a:lnTo>
                  <a:pt x="332" y="71"/>
                </a:lnTo>
                <a:lnTo>
                  <a:pt x="353" y="86"/>
                </a:lnTo>
                <a:lnTo>
                  <a:pt x="355" y="87"/>
                </a:lnTo>
                <a:lnTo>
                  <a:pt x="355" y="86"/>
                </a:lnTo>
                <a:lnTo>
                  <a:pt x="357" y="86"/>
                </a:lnTo>
                <a:lnTo>
                  <a:pt x="358" y="88"/>
                </a:lnTo>
                <a:lnTo>
                  <a:pt x="380" y="98"/>
                </a:lnTo>
                <a:lnTo>
                  <a:pt x="394" y="104"/>
                </a:lnTo>
                <a:lnTo>
                  <a:pt x="399" y="108"/>
                </a:lnTo>
                <a:lnTo>
                  <a:pt x="403" y="110"/>
                </a:lnTo>
                <a:lnTo>
                  <a:pt x="404" y="111"/>
                </a:lnTo>
                <a:lnTo>
                  <a:pt x="405" y="114"/>
                </a:lnTo>
                <a:lnTo>
                  <a:pt x="407" y="116"/>
                </a:lnTo>
                <a:lnTo>
                  <a:pt x="405" y="117"/>
                </a:lnTo>
                <a:lnTo>
                  <a:pt x="404" y="120"/>
                </a:lnTo>
                <a:lnTo>
                  <a:pt x="402" y="121"/>
                </a:lnTo>
                <a:lnTo>
                  <a:pt x="398" y="123"/>
                </a:lnTo>
                <a:lnTo>
                  <a:pt x="393" y="125"/>
                </a:lnTo>
                <a:lnTo>
                  <a:pt x="388" y="125"/>
                </a:lnTo>
                <a:lnTo>
                  <a:pt x="382" y="126"/>
                </a:lnTo>
                <a:lnTo>
                  <a:pt x="368" y="127"/>
                </a:lnTo>
                <a:lnTo>
                  <a:pt x="353" y="127"/>
                </a:lnTo>
                <a:lnTo>
                  <a:pt x="336" y="127"/>
                </a:lnTo>
                <a:lnTo>
                  <a:pt x="318" y="126"/>
                </a:lnTo>
                <a:lnTo>
                  <a:pt x="263" y="121"/>
                </a:lnTo>
                <a:lnTo>
                  <a:pt x="262" y="127"/>
                </a:lnTo>
                <a:lnTo>
                  <a:pt x="256" y="126"/>
                </a:lnTo>
                <a:lnTo>
                  <a:pt x="255" y="126"/>
                </a:lnTo>
                <a:lnTo>
                  <a:pt x="259" y="126"/>
                </a:lnTo>
                <a:lnTo>
                  <a:pt x="261" y="121"/>
                </a:lnTo>
                <a:lnTo>
                  <a:pt x="246" y="120"/>
                </a:lnTo>
                <a:lnTo>
                  <a:pt x="239" y="120"/>
                </a:lnTo>
                <a:lnTo>
                  <a:pt x="232" y="120"/>
                </a:lnTo>
                <a:lnTo>
                  <a:pt x="222" y="120"/>
                </a:lnTo>
                <a:lnTo>
                  <a:pt x="212" y="120"/>
                </a:lnTo>
                <a:lnTo>
                  <a:pt x="176" y="125"/>
                </a:lnTo>
                <a:lnTo>
                  <a:pt x="174" y="126"/>
                </a:lnTo>
                <a:lnTo>
                  <a:pt x="173" y="126"/>
                </a:lnTo>
                <a:lnTo>
                  <a:pt x="171" y="126"/>
                </a:lnTo>
                <a:lnTo>
                  <a:pt x="167" y="126"/>
                </a:lnTo>
                <a:lnTo>
                  <a:pt x="60" y="140"/>
                </a:lnTo>
                <a:lnTo>
                  <a:pt x="54" y="140"/>
                </a:lnTo>
                <a:lnTo>
                  <a:pt x="49" y="142"/>
                </a:lnTo>
                <a:lnTo>
                  <a:pt x="46" y="140"/>
                </a:lnTo>
                <a:lnTo>
                  <a:pt x="41" y="140"/>
                </a:lnTo>
                <a:lnTo>
                  <a:pt x="32" y="139"/>
                </a:lnTo>
                <a:lnTo>
                  <a:pt x="27" y="139"/>
                </a:lnTo>
                <a:lnTo>
                  <a:pt x="21" y="139"/>
                </a:ln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Freeform 41"/>
          <p:cNvSpPr>
            <a:spLocks/>
          </p:cNvSpPr>
          <p:nvPr/>
        </p:nvSpPr>
        <p:spPr bwMode="auto">
          <a:xfrm>
            <a:off x="2398713" y="3592513"/>
            <a:ext cx="876300" cy="498475"/>
          </a:xfrm>
          <a:custGeom>
            <a:avLst/>
            <a:gdLst>
              <a:gd name="T0" fmla="*/ 2147483647 w 552"/>
              <a:gd name="T1" fmla="*/ 2147483647 h 314"/>
              <a:gd name="T2" fmla="*/ 2147483647 w 552"/>
              <a:gd name="T3" fmla="*/ 2147483647 h 314"/>
              <a:gd name="T4" fmla="*/ 2147483647 w 552"/>
              <a:gd name="T5" fmla="*/ 2147483647 h 314"/>
              <a:gd name="T6" fmla="*/ 2147483647 w 552"/>
              <a:gd name="T7" fmla="*/ 2147483647 h 314"/>
              <a:gd name="T8" fmla="*/ 2147483647 w 552"/>
              <a:gd name="T9" fmla="*/ 2147483647 h 314"/>
              <a:gd name="T10" fmla="*/ 2147483647 w 552"/>
              <a:gd name="T11" fmla="*/ 2147483647 h 314"/>
              <a:gd name="T12" fmla="*/ 0 w 552"/>
              <a:gd name="T13" fmla="*/ 2147483647 h 314"/>
              <a:gd name="T14" fmla="*/ 2147483647 w 552"/>
              <a:gd name="T15" fmla="*/ 2147483647 h 314"/>
              <a:gd name="T16" fmla="*/ 2147483647 w 552"/>
              <a:gd name="T17" fmla="*/ 2147483647 h 314"/>
              <a:gd name="T18" fmla="*/ 2147483647 w 552"/>
              <a:gd name="T19" fmla="*/ 2147483647 h 314"/>
              <a:gd name="T20" fmla="*/ 2147483647 w 552"/>
              <a:gd name="T21" fmla="*/ 2147483647 h 314"/>
              <a:gd name="T22" fmla="*/ 2147483647 w 552"/>
              <a:gd name="T23" fmla="*/ 2147483647 h 314"/>
              <a:gd name="T24" fmla="*/ 2147483647 w 552"/>
              <a:gd name="T25" fmla="*/ 2147483647 h 314"/>
              <a:gd name="T26" fmla="*/ 2147483647 w 552"/>
              <a:gd name="T27" fmla="*/ 2147483647 h 314"/>
              <a:gd name="T28" fmla="*/ 2147483647 w 552"/>
              <a:gd name="T29" fmla="*/ 2147483647 h 314"/>
              <a:gd name="T30" fmla="*/ 2147483647 w 552"/>
              <a:gd name="T31" fmla="*/ 2147483647 h 314"/>
              <a:gd name="T32" fmla="*/ 2147483647 w 552"/>
              <a:gd name="T33" fmla="*/ 2147483647 h 314"/>
              <a:gd name="T34" fmla="*/ 2147483647 w 552"/>
              <a:gd name="T35" fmla="*/ 2147483647 h 314"/>
              <a:gd name="T36" fmla="*/ 2147483647 w 552"/>
              <a:gd name="T37" fmla="*/ 2147483647 h 314"/>
              <a:gd name="T38" fmla="*/ 2147483647 w 552"/>
              <a:gd name="T39" fmla="*/ 2147483647 h 314"/>
              <a:gd name="T40" fmla="*/ 2147483647 w 552"/>
              <a:gd name="T41" fmla="*/ 2147483647 h 314"/>
              <a:gd name="T42" fmla="*/ 2147483647 w 552"/>
              <a:gd name="T43" fmla="*/ 0 h 314"/>
              <a:gd name="T44" fmla="*/ 2147483647 w 552"/>
              <a:gd name="T45" fmla="*/ 2147483647 h 314"/>
              <a:gd name="T46" fmla="*/ 2147483647 w 552"/>
              <a:gd name="T47" fmla="*/ 2147483647 h 314"/>
              <a:gd name="T48" fmla="*/ 2147483647 w 552"/>
              <a:gd name="T49" fmla="*/ 2147483647 h 314"/>
              <a:gd name="T50" fmla="*/ 2147483647 w 552"/>
              <a:gd name="T51" fmla="*/ 2147483647 h 314"/>
              <a:gd name="T52" fmla="*/ 2147483647 w 552"/>
              <a:gd name="T53" fmla="*/ 2147483647 h 314"/>
              <a:gd name="T54" fmla="*/ 2147483647 w 552"/>
              <a:gd name="T55" fmla="*/ 2147483647 h 314"/>
              <a:gd name="T56" fmla="*/ 2147483647 w 552"/>
              <a:gd name="T57" fmla="*/ 2147483647 h 314"/>
              <a:gd name="T58" fmla="*/ 2147483647 w 552"/>
              <a:gd name="T59" fmla="*/ 2147483647 h 314"/>
              <a:gd name="T60" fmla="*/ 2147483647 w 552"/>
              <a:gd name="T61" fmla="*/ 2147483647 h 314"/>
              <a:gd name="T62" fmla="*/ 2147483647 w 552"/>
              <a:gd name="T63" fmla="*/ 2147483647 h 314"/>
              <a:gd name="T64" fmla="*/ 2147483647 w 552"/>
              <a:gd name="T65" fmla="*/ 2147483647 h 314"/>
              <a:gd name="T66" fmla="*/ 2147483647 w 552"/>
              <a:gd name="T67" fmla="*/ 2147483647 h 314"/>
              <a:gd name="T68" fmla="*/ 2147483647 w 552"/>
              <a:gd name="T69" fmla="*/ 2147483647 h 314"/>
              <a:gd name="T70" fmla="*/ 2147483647 w 552"/>
              <a:gd name="T71" fmla="*/ 2147483647 h 314"/>
              <a:gd name="T72" fmla="*/ 2147483647 w 552"/>
              <a:gd name="T73" fmla="*/ 2147483647 h 314"/>
              <a:gd name="T74" fmla="*/ 2147483647 w 552"/>
              <a:gd name="T75" fmla="*/ 2147483647 h 314"/>
              <a:gd name="T76" fmla="*/ 2147483647 w 552"/>
              <a:gd name="T77" fmla="*/ 2147483647 h 314"/>
              <a:gd name="T78" fmla="*/ 2147483647 w 552"/>
              <a:gd name="T79" fmla="*/ 2147483647 h 314"/>
              <a:gd name="T80" fmla="*/ 2147483647 w 552"/>
              <a:gd name="T81" fmla="*/ 2147483647 h 314"/>
              <a:gd name="T82" fmla="*/ 2147483647 w 552"/>
              <a:gd name="T83" fmla="*/ 2147483647 h 314"/>
              <a:gd name="T84" fmla="*/ 2147483647 w 552"/>
              <a:gd name="T85" fmla="*/ 2147483647 h 314"/>
              <a:gd name="T86" fmla="*/ 2147483647 w 552"/>
              <a:gd name="T87" fmla="*/ 2147483647 h 314"/>
              <a:gd name="T88" fmla="*/ 2147483647 w 552"/>
              <a:gd name="T89" fmla="*/ 2147483647 h 314"/>
              <a:gd name="T90" fmla="*/ 2147483647 w 552"/>
              <a:gd name="T91" fmla="*/ 2147483647 h 314"/>
              <a:gd name="T92" fmla="*/ 2147483647 w 552"/>
              <a:gd name="T93" fmla="*/ 2147483647 h 314"/>
              <a:gd name="T94" fmla="*/ 2147483647 w 552"/>
              <a:gd name="T95" fmla="*/ 2147483647 h 314"/>
              <a:gd name="T96" fmla="*/ 2147483647 w 552"/>
              <a:gd name="T97" fmla="*/ 2147483647 h 314"/>
              <a:gd name="T98" fmla="*/ 2147483647 w 552"/>
              <a:gd name="T99" fmla="*/ 2147483647 h 314"/>
              <a:gd name="T100" fmla="*/ 2147483647 w 552"/>
              <a:gd name="T101" fmla="*/ 2147483647 h 314"/>
              <a:gd name="T102" fmla="*/ 2147483647 w 552"/>
              <a:gd name="T103" fmla="*/ 2147483647 h 314"/>
              <a:gd name="T104" fmla="*/ 2147483647 w 552"/>
              <a:gd name="T105" fmla="*/ 2147483647 h 314"/>
              <a:gd name="T106" fmla="*/ 2147483647 w 552"/>
              <a:gd name="T107" fmla="*/ 2147483647 h 314"/>
              <a:gd name="T108" fmla="*/ 2147483647 w 552"/>
              <a:gd name="T109" fmla="*/ 2147483647 h 314"/>
              <a:gd name="T110" fmla="*/ 2147483647 w 552"/>
              <a:gd name="T111" fmla="*/ 2147483647 h 314"/>
              <a:gd name="T112" fmla="*/ 2147483647 w 552"/>
              <a:gd name="T113" fmla="*/ 2147483647 h 314"/>
              <a:gd name="T114" fmla="*/ 2147483647 w 552"/>
              <a:gd name="T115" fmla="*/ 2147483647 h 314"/>
              <a:gd name="T116" fmla="*/ 2147483647 w 552"/>
              <a:gd name="T117" fmla="*/ 2147483647 h 314"/>
              <a:gd name="T118" fmla="*/ 2147483647 w 552"/>
              <a:gd name="T119" fmla="*/ 2147483647 h 314"/>
              <a:gd name="T120" fmla="*/ 2147483647 w 552"/>
              <a:gd name="T121" fmla="*/ 2147483647 h 314"/>
              <a:gd name="T122" fmla="*/ 2147483647 w 552"/>
              <a:gd name="T123" fmla="*/ 2147483647 h 31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52"/>
              <a:gd name="T187" fmla="*/ 0 h 314"/>
              <a:gd name="T188" fmla="*/ 552 w 552"/>
              <a:gd name="T189" fmla="*/ 314 h 31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52" h="314">
                <a:moveTo>
                  <a:pt x="97" y="137"/>
                </a:moveTo>
                <a:lnTo>
                  <a:pt x="30" y="168"/>
                </a:lnTo>
                <a:lnTo>
                  <a:pt x="28" y="169"/>
                </a:lnTo>
                <a:lnTo>
                  <a:pt x="26" y="169"/>
                </a:lnTo>
                <a:lnTo>
                  <a:pt x="23" y="169"/>
                </a:lnTo>
                <a:lnTo>
                  <a:pt x="18" y="170"/>
                </a:lnTo>
                <a:lnTo>
                  <a:pt x="4" y="169"/>
                </a:lnTo>
                <a:lnTo>
                  <a:pt x="3" y="168"/>
                </a:lnTo>
                <a:lnTo>
                  <a:pt x="1" y="168"/>
                </a:lnTo>
                <a:lnTo>
                  <a:pt x="2" y="167"/>
                </a:lnTo>
                <a:lnTo>
                  <a:pt x="61" y="128"/>
                </a:lnTo>
                <a:lnTo>
                  <a:pt x="56" y="127"/>
                </a:lnTo>
                <a:lnTo>
                  <a:pt x="53" y="126"/>
                </a:lnTo>
                <a:lnTo>
                  <a:pt x="50" y="125"/>
                </a:lnTo>
                <a:lnTo>
                  <a:pt x="48" y="124"/>
                </a:lnTo>
                <a:lnTo>
                  <a:pt x="47" y="123"/>
                </a:lnTo>
                <a:lnTo>
                  <a:pt x="46" y="120"/>
                </a:lnTo>
                <a:lnTo>
                  <a:pt x="46" y="119"/>
                </a:lnTo>
                <a:lnTo>
                  <a:pt x="46" y="118"/>
                </a:lnTo>
                <a:lnTo>
                  <a:pt x="47" y="117"/>
                </a:lnTo>
                <a:lnTo>
                  <a:pt x="48" y="116"/>
                </a:lnTo>
                <a:lnTo>
                  <a:pt x="49" y="115"/>
                </a:lnTo>
                <a:lnTo>
                  <a:pt x="52" y="114"/>
                </a:lnTo>
                <a:lnTo>
                  <a:pt x="54" y="113"/>
                </a:lnTo>
                <a:lnTo>
                  <a:pt x="58" y="113"/>
                </a:lnTo>
                <a:lnTo>
                  <a:pt x="62" y="113"/>
                </a:lnTo>
                <a:lnTo>
                  <a:pt x="67" y="113"/>
                </a:lnTo>
                <a:lnTo>
                  <a:pt x="0" y="40"/>
                </a:lnTo>
                <a:lnTo>
                  <a:pt x="0" y="39"/>
                </a:lnTo>
                <a:lnTo>
                  <a:pt x="0" y="38"/>
                </a:lnTo>
                <a:lnTo>
                  <a:pt x="1" y="38"/>
                </a:lnTo>
                <a:lnTo>
                  <a:pt x="16" y="36"/>
                </a:lnTo>
                <a:lnTo>
                  <a:pt x="21" y="36"/>
                </a:lnTo>
                <a:lnTo>
                  <a:pt x="26" y="36"/>
                </a:lnTo>
                <a:lnTo>
                  <a:pt x="30" y="38"/>
                </a:lnTo>
                <a:lnTo>
                  <a:pt x="34" y="40"/>
                </a:lnTo>
                <a:lnTo>
                  <a:pt x="56" y="53"/>
                </a:lnTo>
                <a:lnTo>
                  <a:pt x="77" y="66"/>
                </a:lnTo>
                <a:lnTo>
                  <a:pt x="90" y="66"/>
                </a:lnTo>
                <a:lnTo>
                  <a:pt x="92" y="67"/>
                </a:lnTo>
                <a:lnTo>
                  <a:pt x="94" y="68"/>
                </a:lnTo>
                <a:lnTo>
                  <a:pt x="97" y="69"/>
                </a:lnTo>
                <a:lnTo>
                  <a:pt x="98" y="71"/>
                </a:lnTo>
                <a:lnTo>
                  <a:pt x="104" y="85"/>
                </a:lnTo>
                <a:lnTo>
                  <a:pt x="111" y="89"/>
                </a:lnTo>
                <a:lnTo>
                  <a:pt x="117" y="92"/>
                </a:lnTo>
                <a:lnTo>
                  <a:pt x="122" y="95"/>
                </a:lnTo>
                <a:lnTo>
                  <a:pt x="128" y="98"/>
                </a:lnTo>
                <a:lnTo>
                  <a:pt x="135" y="101"/>
                </a:lnTo>
                <a:lnTo>
                  <a:pt x="141" y="103"/>
                </a:lnTo>
                <a:lnTo>
                  <a:pt x="146" y="105"/>
                </a:lnTo>
                <a:lnTo>
                  <a:pt x="153" y="107"/>
                </a:lnTo>
                <a:lnTo>
                  <a:pt x="225" y="104"/>
                </a:lnTo>
                <a:lnTo>
                  <a:pt x="294" y="103"/>
                </a:lnTo>
                <a:lnTo>
                  <a:pt x="296" y="102"/>
                </a:lnTo>
                <a:lnTo>
                  <a:pt x="297" y="102"/>
                </a:lnTo>
                <a:lnTo>
                  <a:pt x="299" y="100"/>
                </a:lnTo>
                <a:lnTo>
                  <a:pt x="304" y="76"/>
                </a:lnTo>
                <a:lnTo>
                  <a:pt x="304" y="73"/>
                </a:lnTo>
                <a:lnTo>
                  <a:pt x="302" y="74"/>
                </a:lnTo>
                <a:lnTo>
                  <a:pt x="300" y="73"/>
                </a:lnTo>
                <a:lnTo>
                  <a:pt x="298" y="71"/>
                </a:lnTo>
                <a:lnTo>
                  <a:pt x="298" y="70"/>
                </a:lnTo>
                <a:lnTo>
                  <a:pt x="298" y="69"/>
                </a:lnTo>
                <a:lnTo>
                  <a:pt x="300" y="68"/>
                </a:lnTo>
                <a:lnTo>
                  <a:pt x="303" y="67"/>
                </a:lnTo>
                <a:lnTo>
                  <a:pt x="300" y="55"/>
                </a:lnTo>
                <a:lnTo>
                  <a:pt x="297" y="54"/>
                </a:lnTo>
                <a:lnTo>
                  <a:pt x="295" y="54"/>
                </a:lnTo>
                <a:lnTo>
                  <a:pt x="294" y="53"/>
                </a:lnTo>
                <a:lnTo>
                  <a:pt x="294" y="52"/>
                </a:lnTo>
                <a:lnTo>
                  <a:pt x="294" y="51"/>
                </a:lnTo>
                <a:lnTo>
                  <a:pt x="295" y="49"/>
                </a:lnTo>
                <a:lnTo>
                  <a:pt x="296" y="49"/>
                </a:lnTo>
                <a:lnTo>
                  <a:pt x="298" y="48"/>
                </a:lnTo>
                <a:lnTo>
                  <a:pt x="295" y="34"/>
                </a:lnTo>
                <a:lnTo>
                  <a:pt x="293" y="33"/>
                </a:lnTo>
                <a:lnTo>
                  <a:pt x="291" y="33"/>
                </a:lnTo>
                <a:lnTo>
                  <a:pt x="291" y="32"/>
                </a:lnTo>
                <a:lnTo>
                  <a:pt x="290" y="31"/>
                </a:lnTo>
                <a:lnTo>
                  <a:pt x="290" y="30"/>
                </a:lnTo>
                <a:lnTo>
                  <a:pt x="291" y="30"/>
                </a:lnTo>
                <a:lnTo>
                  <a:pt x="292" y="28"/>
                </a:lnTo>
                <a:lnTo>
                  <a:pt x="294" y="27"/>
                </a:lnTo>
                <a:lnTo>
                  <a:pt x="288" y="2"/>
                </a:lnTo>
                <a:lnTo>
                  <a:pt x="288" y="1"/>
                </a:lnTo>
                <a:lnTo>
                  <a:pt x="289" y="1"/>
                </a:lnTo>
                <a:lnTo>
                  <a:pt x="304" y="0"/>
                </a:lnTo>
                <a:lnTo>
                  <a:pt x="305" y="1"/>
                </a:lnTo>
                <a:lnTo>
                  <a:pt x="306" y="1"/>
                </a:lnTo>
                <a:lnTo>
                  <a:pt x="307" y="2"/>
                </a:lnTo>
                <a:lnTo>
                  <a:pt x="309" y="4"/>
                </a:lnTo>
                <a:lnTo>
                  <a:pt x="323" y="24"/>
                </a:lnTo>
                <a:lnTo>
                  <a:pt x="336" y="45"/>
                </a:lnTo>
                <a:lnTo>
                  <a:pt x="349" y="67"/>
                </a:lnTo>
                <a:lnTo>
                  <a:pt x="363" y="87"/>
                </a:lnTo>
                <a:lnTo>
                  <a:pt x="371" y="88"/>
                </a:lnTo>
                <a:lnTo>
                  <a:pt x="381" y="87"/>
                </a:lnTo>
                <a:lnTo>
                  <a:pt x="391" y="89"/>
                </a:lnTo>
                <a:lnTo>
                  <a:pt x="401" y="90"/>
                </a:lnTo>
                <a:lnTo>
                  <a:pt x="410" y="89"/>
                </a:lnTo>
                <a:lnTo>
                  <a:pt x="419" y="89"/>
                </a:lnTo>
                <a:lnTo>
                  <a:pt x="423" y="89"/>
                </a:lnTo>
                <a:lnTo>
                  <a:pt x="425" y="89"/>
                </a:lnTo>
                <a:lnTo>
                  <a:pt x="429" y="90"/>
                </a:lnTo>
                <a:lnTo>
                  <a:pt x="429" y="91"/>
                </a:lnTo>
                <a:lnTo>
                  <a:pt x="430" y="91"/>
                </a:lnTo>
                <a:lnTo>
                  <a:pt x="430" y="92"/>
                </a:lnTo>
                <a:lnTo>
                  <a:pt x="431" y="95"/>
                </a:lnTo>
                <a:lnTo>
                  <a:pt x="431" y="97"/>
                </a:lnTo>
                <a:lnTo>
                  <a:pt x="431" y="99"/>
                </a:lnTo>
                <a:lnTo>
                  <a:pt x="453" y="99"/>
                </a:lnTo>
                <a:lnTo>
                  <a:pt x="464" y="100"/>
                </a:lnTo>
                <a:lnTo>
                  <a:pt x="467" y="99"/>
                </a:lnTo>
                <a:lnTo>
                  <a:pt x="474" y="100"/>
                </a:lnTo>
                <a:lnTo>
                  <a:pt x="485" y="101"/>
                </a:lnTo>
                <a:lnTo>
                  <a:pt x="495" y="102"/>
                </a:lnTo>
                <a:lnTo>
                  <a:pt x="505" y="104"/>
                </a:lnTo>
                <a:lnTo>
                  <a:pt x="510" y="106"/>
                </a:lnTo>
                <a:lnTo>
                  <a:pt x="514" y="108"/>
                </a:lnTo>
                <a:lnTo>
                  <a:pt x="522" y="111"/>
                </a:lnTo>
                <a:lnTo>
                  <a:pt x="525" y="112"/>
                </a:lnTo>
                <a:lnTo>
                  <a:pt x="526" y="113"/>
                </a:lnTo>
                <a:lnTo>
                  <a:pt x="530" y="117"/>
                </a:lnTo>
                <a:lnTo>
                  <a:pt x="535" y="118"/>
                </a:lnTo>
                <a:lnTo>
                  <a:pt x="540" y="121"/>
                </a:lnTo>
                <a:lnTo>
                  <a:pt x="544" y="123"/>
                </a:lnTo>
                <a:lnTo>
                  <a:pt x="548" y="126"/>
                </a:lnTo>
                <a:lnTo>
                  <a:pt x="550" y="127"/>
                </a:lnTo>
                <a:lnTo>
                  <a:pt x="551" y="130"/>
                </a:lnTo>
                <a:lnTo>
                  <a:pt x="551" y="132"/>
                </a:lnTo>
                <a:lnTo>
                  <a:pt x="551" y="133"/>
                </a:lnTo>
                <a:lnTo>
                  <a:pt x="551" y="135"/>
                </a:lnTo>
                <a:lnTo>
                  <a:pt x="550" y="137"/>
                </a:lnTo>
                <a:lnTo>
                  <a:pt x="548" y="139"/>
                </a:lnTo>
                <a:lnTo>
                  <a:pt x="546" y="140"/>
                </a:lnTo>
                <a:lnTo>
                  <a:pt x="541" y="143"/>
                </a:lnTo>
                <a:lnTo>
                  <a:pt x="535" y="147"/>
                </a:lnTo>
                <a:lnTo>
                  <a:pt x="529" y="150"/>
                </a:lnTo>
                <a:lnTo>
                  <a:pt x="522" y="152"/>
                </a:lnTo>
                <a:lnTo>
                  <a:pt x="515" y="155"/>
                </a:lnTo>
                <a:lnTo>
                  <a:pt x="506" y="158"/>
                </a:lnTo>
                <a:lnTo>
                  <a:pt x="497" y="159"/>
                </a:lnTo>
                <a:lnTo>
                  <a:pt x="488" y="162"/>
                </a:lnTo>
                <a:lnTo>
                  <a:pt x="478" y="163"/>
                </a:lnTo>
                <a:lnTo>
                  <a:pt x="468" y="164"/>
                </a:lnTo>
                <a:lnTo>
                  <a:pt x="458" y="166"/>
                </a:lnTo>
                <a:lnTo>
                  <a:pt x="447" y="166"/>
                </a:lnTo>
                <a:lnTo>
                  <a:pt x="426" y="167"/>
                </a:lnTo>
                <a:lnTo>
                  <a:pt x="405" y="168"/>
                </a:lnTo>
                <a:lnTo>
                  <a:pt x="384" y="168"/>
                </a:lnTo>
                <a:lnTo>
                  <a:pt x="364" y="168"/>
                </a:lnTo>
                <a:lnTo>
                  <a:pt x="320" y="200"/>
                </a:lnTo>
                <a:lnTo>
                  <a:pt x="324" y="202"/>
                </a:lnTo>
                <a:lnTo>
                  <a:pt x="339" y="203"/>
                </a:lnTo>
                <a:lnTo>
                  <a:pt x="353" y="203"/>
                </a:lnTo>
                <a:lnTo>
                  <a:pt x="358" y="203"/>
                </a:lnTo>
                <a:lnTo>
                  <a:pt x="363" y="203"/>
                </a:lnTo>
                <a:lnTo>
                  <a:pt x="370" y="203"/>
                </a:lnTo>
                <a:lnTo>
                  <a:pt x="377" y="203"/>
                </a:lnTo>
                <a:lnTo>
                  <a:pt x="383" y="203"/>
                </a:lnTo>
                <a:lnTo>
                  <a:pt x="389" y="204"/>
                </a:lnTo>
                <a:lnTo>
                  <a:pt x="395" y="205"/>
                </a:lnTo>
                <a:lnTo>
                  <a:pt x="398" y="207"/>
                </a:lnTo>
                <a:lnTo>
                  <a:pt x="399" y="207"/>
                </a:lnTo>
                <a:lnTo>
                  <a:pt x="400" y="208"/>
                </a:lnTo>
                <a:lnTo>
                  <a:pt x="402" y="210"/>
                </a:lnTo>
                <a:lnTo>
                  <a:pt x="402" y="212"/>
                </a:lnTo>
                <a:lnTo>
                  <a:pt x="402" y="217"/>
                </a:lnTo>
                <a:lnTo>
                  <a:pt x="402" y="222"/>
                </a:lnTo>
                <a:lnTo>
                  <a:pt x="401" y="227"/>
                </a:lnTo>
                <a:lnTo>
                  <a:pt x="400" y="232"/>
                </a:lnTo>
                <a:lnTo>
                  <a:pt x="399" y="233"/>
                </a:lnTo>
                <a:lnTo>
                  <a:pt x="400" y="236"/>
                </a:lnTo>
                <a:lnTo>
                  <a:pt x="398" y="236"/>
                </a:lnTo>
                <a:lnTo>
                  <a:pt x="397" y="237"/>
                </a:lnTo>
                <a:lnTo>
                  <a:pt x="392" y="238"/>
                </a:lnTo>
                <a:lnTo>
                  <a:pt x="385" y="239"/>
                </a:lnTo>
                <a:lnTo>
                  <a:pt x="377" y="238"/>
                </a:lnTo>
                <a:lnTo>
                  <a:pt x="370" y="238"/>
                </a:lnTo>
                <a:lnTo>
                  <a:pt x="362" y="238"/>
                </a:lnTo>
                <a:lnTo>
                  <a:pt x="355" y="236"/>
                </a:lnTo>
                <a:lnTo>
                  <a:pt x="349" y="235"/>
                </a:lnTo>
                <a:lnTo>
                  <a:pt x="347" y="234"/>
                </a:lnTo>
                <a:lnTo>
                  <a:pt x="345" y="233"/>
                </a:lnTo>
                <a:lnTo>
                  <a:pt x="345" y="232"/>
                </a:lnTo>
                <a:lnTo>
                  <a:pt x="343" y="230"/>
                </a:lnTo>
                <a:lnTo>
                  <a:pt x="338" y="229"/>
                </a:lnTo>
                <a:lnTo>
                  <a:pt x="331" y="228"/>
                </a:lnTo>
                <a:lnTo>
                  <a:pt x="326" y="227"/>
                </a:lnTo>
                <a:lnTo>
                  <a:pt x="320" y="226"/>
                </a:lnTo>
                <a:lnTo>
                  <a:pt x="319" y="225"/>
                </a:lnTo>
                <a:lnTo>
                  <a:pt x="318" y="223"/>
                </a:lnTo>
                <a:lnTo>
                  <a:pt x="317" y="222"/>
                </a:lnTo>
                <a:lnTo>
                  <a:pt x="317" y="221"/>
                </a:lnTo>
                <a:lnTo>
                  <a:pt x="317" y="219"/>
                </a:lnTo>
                <a:lnTo>
                  <a:pt x="317" y="216"/>
                </a:lnTo>
                <a:lnTo>
                  <a:pt x="306" y="216"/>
                </a:lnTo>
                <a:lnTo>
                  <a:pt x="303" y="215"/>
                </a:lnTo>
                <a:lnTo>
                  <a:pt x="300" y="214"/>
                </a:lnTo>
                <a:lnTo>
                  <a:pt x="168" y="309"/>
                </a:lnTo>
                <a:lnTo>
                  <a:pt x="165" y="311"/>
                </a:lnTo>
                <a:lnTo>
                  <a:pt x="162" y="312"/>
                </a:lnTo>
                <a:lnTo>
                  <a:pt x="158" y="313"/>
                </a:lnTo>
                <a:lnTo>
                  <a:pt x="154" y="313"/>
                </a:lnTo>
                <a:lnTo>
                  <a:pt x="140" y="312"/>
                </a:lnTo>
                <a:lnTo>
                  <a:pt x="138" y="312"/>
                </a:lnTo>
                <a:lnTo>
                  <a:pt x="138" y="311"/>
                </a:lnTo>
                <a:lnTo>
                  <a:pt x="138" y="309"/>
                </a:lnTo>
                <a:lnTo>
                  <a:pt x="139" y="308"/>
                </a:lnTo>
                <a:lnTo>
                  <a:pt x="181" y="269"/>
                </a:lnTo>
                <a:lnTo>
                  <a:pt x="179" y="268"/>
                </a:lnTo>
                <a:lnTo>
                  <a:pt x="179" y="267"/>
                </a:lnTo>
                <a:lnTo>
                  <a:pt x="180" y="267"/>
                </a:lnTo>
                <a:lnTo>
                  <a:pt x="180" y="266"/>
                </a:lnTo>
                <a:lnTo>
                  <a:pt x="184" y="266"/>
                </a:lnTo>
                <a:lnTo>
                  <a:pt x="186" y="265"/>
                </a:lnTo>
                <a:lnTo>
                  <a:pt x="213" y="240"/>
                </a:lnTo>
                <a:lnTo>
                  <a:pt x="211" y="239"/>
                </a:lnTo>
                <a:lnTo>
                  <a:pt x="211" y="238"/>
                </a:lnTo>
                <a:lnTo>
                  <a:pt x="212" y="236"/>
                </a:lnTo>
                <a:lnTo>
                  <a:pt x="213" y="236"/>
                </a:lnTo>
                <a:lnTo>
                  <a:pt x="215" y="236"/>
                </a:lnTo>
                <a:lnTo>
                  <a:pt x="217" y="236"/>
                </a:lnTo>
                <a:lnTo>
                  <a:pt x="236" y="219"/>
                </a:lnTo>
                <a:lnTo>
                  <a:pt x="235" y="217"/>
                </a:lnTo>
                <a:lnTo>
                  <a:pt x="235" y="216"/>
                </a:lnTo>
                <a:lnTo>
                  <a:pt x="235" y="215"/>
                </a:lnTo>
                <a:lnTo>
                  <a:pt x="236" y="214"/>
                </a:lnTo>
                <a:lnTo>
                  <a:pt x="239" y="214"/>
                </a:lnTo>
                <a:lnTo>
                  <a:pt x="241" y="214"/>
                </a:lnTo>
                <a:lnTo>
                  <a:pt x="252" y="203"/>
                </a:lnTo>
                <a:lnTo>
                  <a:pt x="261" y="187"/>
                </a:lnTo>
                <a:lnTo>
                  <a:pt x="260" y="186"/>
                </a:lnTo>
                <a:lnTo>
                  <a:pt x="260" y="185"/>
                </a:lnTo>
                <a:lnTo>
                  <a:pt x="260" y="184"/>
                </a:lnTo>
                <a:lnTo>
                  <a:pt x="261" y="184"/>
                </a:lnTo>
                <a:lnTo>
                  <a:pt x="261" y="183"/>
                </a:lnTo>
                <a:lnTo>
                  <a:pt x="262" y="183"/>
                </a:lnTo>
                <a:lnTo>
                  <a:pt x="264" y="182"/>
                </a:lnTo>
                <a:lnTo>
                  <a:pt x="273" y="169"/>
                </a:lnTo>
                <a:lnTo>
                  <a:pt x="272" y="168"/>
                </a:lnTo>
                <a:lnTo>
                  <a:pt x="256" y="167"/>
                </a:lnTo>
                <a:lnTo>
                  <a:pt x="239" y="166"/>
                </a:lnTo>
                <a:lnTo>
                  <a:pt x="224" y="165"/>
                </a:lnTo>
                <a:lnTo>
                  <a:pt x="210" y="162"/>
                </a:lnTo>
                <a:lnTo>
                  <a:pt x="194" y="159"/>
                </a:lnTo>
                <a:lnTo>
                  <a:pt x="97" y="137"/>
                </a:ln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Freeform 42"/>
          <p:cNvSpPr>
            <a:spLocks/>
          </p:cNvSpPr>
          <p:nvPr/>
        </p:nvSpPr>
        <p:spPr bwMode="auto">
          <a:xfrm>
            <a:off x="4308475" y="4075113"/>
            <a:ext cx="965200" cy="323850"/>
          </a:xfrm>
          <a:custGeom>
            <a:avLst/>
            <a:gdLst>
              <a:gd name="T0" fmla="*/ 2147483647 w 608"/>
              <a:gd name="T1" fmla="*/ 2147483647 h 204"/>
              <a:gd name="T2" fmla="*/ 2147483647 w 608"/>
              <a:gd name="T3" fmla="*/ 2147483647 h 204"/>
              <a:gd name="T4" fmla="*/ 2147483647 w 608"/>
              <a:gd name="T5" fmla="*/ 2147483647 h 204"/>
              <a:gd name="T6" fmla="*/ 2147483647 w 608"/>
              <a:gd name="T7" fmla="*/ 2147483647 h 204"/>
              <a:gd name="T8" fmla="*/ 2147483647 w 608"/>
              <a:gd name="T9" fmla="*/ 2147483647 h 204"/>
              <a:gd name="T10" fmla="*/ 2147483647 w 608"/>
              <a:gd name="T11" fmla="*/ 2147483647 h 204"/>
              <a:gd name="T12" fmla="*/ 2147483647 w 608"/>
              <a:gd name="T13" fmla="*/ 2147483647 h 204"/>
              <a:gd name="T14" fmla="*/ 2147483647 w 608"/>
              <a:gd name="T15" fmla="*/ 2147483647 h 204"/>
              <a:gd name="T16" fmla="*/ 2147483647 w 608"/>
              <a:gd name="T17" fmla="*/ 2147483647 h 204"/>
              <a:gd name="T18" fmla="*/ 2147483647 w 608"/>
              <a:gd name="T19" fmla="*/ 2147483647 h 204"/>
              <a:gd name="T20" fmla="*/ 2147483647 w 608"/>
              <a:gd name="T21" fmla="*/ 2147483647 h 204"/>
              <a:gd name="T22" fmla="*/ 2147483647 w 608"/>
              <a:gd name="T23" fmla="*/ 2147483647 h 204"/>
              <a:gd name="T24" fmla="*/ 2147483647 w 608"/>
              <a:gd name="T25" fmla="*/ 2147483647 h 204"/>
              <a:gd name="T26" fmla="*/ 2147483647 w 608"/>
              <a:gd name="T27" fmla="*/ 2147483647 h 204"/>
              <a:gd name="T28" fmla="*/ 0 w 608"/>
              <a:gd name="T29" fmla="*/ 2147483647 h 204"/>
              <a:gd name="T30" fmla="*/ 2147483647 w 608"/>
              <a:gd name="T31" fmla="*/ 2147483647 h 204"/>
              <a:gd name="T32" fmla="*/ 2147483647 w 608"/>
              <a:gd name="T33" fmla="*/ 2147483647 h 204"/>
              <a:gd name="T34" fmla="*/ 2147483647 w 608"/>
              <a:gd name="T35" fmla="*/ 2147483647 h 204"/>
              <a:gd name="T36" fmla="*/ 2147483647 w 608"/>
              <a:gd name="T37" fmla="*/ 2147483647 h 204"/>
              <a:gd name="T38" fmla="*/ 2147483647 w 608"/>
              <a:gd name="T39" fmla="*/ 2147483647 h 204"/>
              <a:gd name="T40" fmla="*/ 2147483647 w 608"/>
              <a:gd name="T41" fmla="*/ 2147483647 h 204"/>
              <a:gd name="T42" fmla="*/ 2147483647 w 608"/>
              <a:gd name="T43" fmla="*/ 2147483647 h 204"/>
              <a:gd name="T44" fmla="*/ 2147483647 w 608"/>
              <a:gd name="T45" fmla="*/ 2147483647 h 204"/>
              <a:gd name="T46" fmla="*/ 2147483647 w 608"/>
              <a:gd name="T47" fmla="*/ 2147483647 h 204"/>
              <a:gd name="T48" fmla="*/ 2147483647 w 608"/>
              <a:gd name="T49" fmla="*/ 2147483647 h 204"/>
              <a:gd name="T50" fmla="*/ 2147483647 w 608"/>
              <a:gd name="T51" fmla="*/ 0 h 204"/>
              <a:gd name="T52" fmla="*/ 2147483647 w 608"/>
              <a:gd name="T53" fmla="*/ 2147483647 h 204"/>
              <a:gd name="T54" fmla="*/ 2147483647 w 608"/>
              <a:gd name="T55" fmla="*/ 2147483647 h 204"/>
              <a:gd name="T56" fmla="*/ 2147483647 w 608"/>
              <a:gd name="T57" fmla="*/ 2147483647 h 204"/>
              <a:gd name="T58" fmla="*/ 2147483647 w 608"/>
              <a:gd name="T59" fmla="*/ 2147483647 h 204"/>
              <a:gd name="T60" fmla="*/ 2147483647 w 608"/>
              <a:gd name="T61" fmla="*/ 2147483647 h 204"/>
              <a:gd name="T62" fmla="*/ 2147483647 w 608"/>
              <a:gd name="T63" fmla="*/ 2147483647 h 204"/>
              <a:gd name="T64" fmla="*/ 2147483647 w 608"/>
              <a:gd name="T65" fmla="*/ 2147483647 h 204"/>
              <a:gd name="T66" fmla="*/ 2147483647 w 608"/>
              <a:gd name="T67" fmla="*/ 2147483647 h 204"/>
              <a:gd name="T68" fmla="*/ 2147483647 w 608"/>
              <a:gd name="T69" fmla="*/ 2147483647 h 204"/>
              <a:gd name="T70" fmla="*/ 2147483647 w 608"/>
              <a:gd name="T71" fmla="*/ 2147483647 h 204"/>
              <a:gd name="T72" fmla="*/ 2147483647 w 608"/>
              <a:gd name="T73" fmla="*/ 2147483647 h 204"/>
              <a:gd name="T74" fmla="*/ 2147483647 w 608"/>
              <a:gd name="T75" fmla="*/ 2147483647 h 204"/>
              <a:gd name="T76" fmla="*/ 2147483647 w 608"/>
              <a:gd name="T77" fmla="*/ 2147483647 h 204"/>
              <a:gd name="T78" fmla="*/ 2147483647 w 608"/>
              <a:gd name="T79" fmla="*/ 2147483647 h 204"/>
              <a:gd name="T80" fmla="*/ 2147483647 w 608"/>
              <a:gd name="T81" fmla="*/ 2147483647 h 204"/>
              <a:gd name="T82" fmla="*/ 2147483647 w 608"/>
              <a:gd name="T83" fmla="*/ 2147483647 h 204"/>
              <a:gd name="T84" fmla="*/ 2147483647 w 608"/>
              <a:gd name="T85" fmla="*/ 2147483647 h 204"/>
              <a:gd name="T86" fmla="*/ 2147483647 w 608"/>
              <a:gd name="T87" fmla="*/ 2147483647 h 204"/>
              <a:gd name="T88" fmla="*/ 2147483647 w 608"/>
              <a:gd name="T89" fmla="*/ 2147483647 h 204"/>
              <a:gd name="T90" fmla="*/ 2147483647 w 608"/>
              <a:gd name="T91" fmla="*/ 2147483647 h 204"/>
              <a:gd name="T92" fmla="*/ 2147483647 w 608"/>
              <a:gd name="T93" fmla="*/ 2147483647 h 204"/>
              <a:gd name="T94" fmla="*/ 2147483647 w 608"/>
              <a:gd name="T95" fmla="*/ 2147483647 h 204"/>
              <a:gd name="T96" fmla="*/ 2147483647 w 608"/>
              <a:gd name="T97" fmla="*/ 2147483647 h 204"/>
              <a:gd name="T98" fmla="*/ 2147483647 w 608"/>
              <a:gd name="T99" fmla="*/ 2147483647 h 204"/>
              <a:gd name="T100" fmla="*/ 2147483647 w 608"/>
              <a:gd name="T101" fmla="*/ 2147483647 h 20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08"/>
              <a:gd name="T154" fmla="*/ 0 h 204"/>
              <a:gd name="T155" fmla="*/ 608 w 608"/>
              <a:gd name="T156" fmla="*/ 204 h 20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08" h="204">
                <a:moveTo>
                  <a:pt x="279" y="191"/>
                </a:moveTo>
                <a:lnTo>
                  <a:pt x="276" y="191"/>
                </a:lnTo>
                <a:lnTo>
                  <a:pt x="274" y="191"/>
                </a:lnTo>
                <a:lnTo>
                  <a:pt x="273" y="190"/>
                </a:lnTo>
                <a:lnTo>
                  <a:pt x="271" y="189"/>
                </a:lnTo>
                <a:lnTo>
                  <a:pt x="270" y="188"/>
                </a:lnTo>
                <a:lnTo>
                  <a:pt x="269" y="186"/>
                </a:lnTo>
                <a:lnTo>
                  <a:pt x="268" y="184"/>
                </a:lnTo>
                <a:lnTo>
                  <a:pt x="268" y="181"/>
                </a:lnTo>
                <a:lnTo>
                  <a:pt x="263" y="179"/>
                </a:lnTo>
                <a:lnTo>
                  <a:pt x="256" y="179"/>
                </a:lnTo>
                <a:lnTo>
                  <a:pt x="249" y="177"/>
                </a:lnTo>
                <a:lnTo>
                  <a:pt x="241" y="176"/>
                </a:lnTo>
                <a:lnTo>
                  <a:pt x="226" y="173"/>
                </a:lnTo>
                <a:lnTo>
                  <a:pt x="213" y="172"/>
                </a:lnTo>
                <a:lnTo>
                  <a:pt x="214" y="174"/>
                </a:lnTo>
                <a:lnTo>
                  <a:pt x="215" y="176"/>
                </a:lnTo>
                <a:lnTo>
                  <a:pt x="217" y="180"/>
                </a:lnTo>
                <a:lnTo>
                  <a:pt x="218" y="184"/>
                </a:lnTo>
                <a:lnTo>
                  <a:pt x="218" y="186"/>
                </a:lnTo>
                <a:lnTo>
                  <a:pt x="218" y="188"/>
                </a:lnTo>
                <a:lnTo>
                  <a:pt x="217" y="191"/>
                </a:lnTo>
                <a:lnTo>
                  <a:pt x="216" y="195"/>
                </a:lnTo>
                <a:lnTo>
                  <a:pt x="214" y="198"/>
                </a:lnTo>
                <a:lnTo>
                  <a:pt x="214" y="200"/>
                </a:lnTo>
                <a:lnTo>
                  <a:pt x="212" y="201"/>
                </a:lnTo>
                <a:lnTo>
                  <a:pt x="210" y="202"/>
                </a:lnTo>
                <a:lnTo>
                  <a:pt x="208" y="202"/>
                </a:lnTo>
                <a:lnTo>
                  <a:pt x="206" y="203"/>
                </a:lnTo>
                <a:lnTo>
                  <a:pt x="200" y="203"/>
                </a:lnTo>
                <a:lnTo>
                  <a:pt x="195" y="203"/>
                </a:lnTo>
                <a:lnTo>
                  <a:pt x="189" y="202"/>
                </a:lnTo>
                <a:lnTo>
                  <a:pt x="183" y="200"/>
                </a:lnTo>
                <a:lnTo>
                  <a:pt x="181" y="199"/>
                </a:lnTo>
                <a:lnTo>
                  <a:pt x="179" y="198"/>
                </a:lnTo>
                <a:lnTo>
                  <a:pt x="178" y="197"/>
                </a:lnTo>
                <a:lnTo>
                  <a:pt x="177" y="197"/>
                </a:lnTo>
                <a:lnTo>
                  <a:pt x="176" y="194"/>
                </a:lnTo>
                <a:lnTo>
                  <a:pt x="175" y="191"/>
                </a:lnTo>
                <a:lnTo>
                  <a:pt x="175" y="188"/>
                </a:lnTo>
                <a:lnTo>
                  <a:pt x="175" y="184"/>
                </a:lnTo>
                <a:lnTo>
                  <a:pt x="176" y="182"/>
                </a:lnTo>
                <a:lnTo>
                  <a:pt x="177" y="180"/>
                </a:lnTo>
                <a:lnTo>
                  <a:pt x="177" y="178"/>
                </a:lnTo>
                <a:lnTo>
                  <a:pt x="178" y="176"/>
                </a:lnTo>
                <a:lnTo>
                  <a:pt x="180" y="173"/>
                </a:lnTo>
                <a:lnTo>
                  <a:pt x="182" y="171"/>
                </a:lnTo>
                <a:lnTo>
                  <a:pt x="184" y="169"/>
                </a:lnTo>
                <a:lnTo>
                  <a:pt x="166" y="167"/>
                </a:lnTo>
                <a:lnTo>
                  <a:pt x="164" y="171"/>
                </a:lnTo>
                <a:lnTo>
                  <a:pt x="162" y="171"/>
                </a:lnTo>
                <a:lnTo>
                  <a:pt x="161" y="167"/>
                </a:lnTo>
                <a:lnTo>
                  <a:pt x="106" y="162"/>
                </a:lnTo>
                <a:lnTo>
                  <a:pt x="104" y="166"/>
                </a:lnTo>
                <a:lnTo>
                  <a:pt x="102" y="165"/>
                </a:lnTo>
                <a:lnTo>
                  <a:pt x="101" y="161"/>
                </a:lnTo>
                <a:lnTo>
                  <a:pt x="6" y="153"/>
                </a:lnTo>
                <a:lnTo>
                  <a:pt x="3" y="152"/>
                </a:lnTo>
                <a:lnTo>
                  <a:pt x="1" y="151"/>
                </a:lnTo>
                <a:lnTo>
                  <a:pt x="0" y="151"/>
                </a:lnTo>
                <a:lnTo>
                  <a:pt x="0" y="150"/>
                </a:lnTo>
                <a:lnTo>
                  <a:pt x="0" y="149"/>
                </a:lnTo>
                <a:lnTo>
                  <a:pt x="1" y="149"/>
                </a:lnTo>
                <a:lnTo>
                  <a:pt x="3" y="149"/>
                </a:lnTo>
                <a:lnTo>
                  <a:pt x="6" y="149"/>
                </a:lnTo>
                <a:lnTo>
                  <a:pt x="194" y="164"/>
                </a:lnTo>
                <a:lnTo>
                  <a:pt x="194" y="163"/>
                </a:lnTo>
                <a:lnTo>
                  <a:pt x="196" y="163"/>
                </a:lnTo>
                <a:lnTo>
                  <a:pt x="199" y="163"/>
                </a:lnTo>
                <a:lnTo>
                  <a:pt x="203" y="164"/>
                </a:lnTo>
                <a:lnTo>
                  <a:pt x="205" y="164"/>
                </a:lnTo>
                <a:lnTo>
                  <a:pt x="205" y="165"/>
                </a:lnTo>
                <a:lnTo>
                  <a:pt x="220" y="165"/>
                </a:lnTo>
                <a:lnTo>
                  <a:pt x="234" y="164"/>
                </a:lnTo>
                <a:lnTo>
                  <a:pt x="248" y="164"/>
                </a:lnTo>
                <a:lnTo>
                  <a:pt x="254" y="163"/>
                </a:lnTo>
                <a:lnTo>
                  <a:pt x="261" y="162"/>
                </a:lnTo>
                <a:lnTo>
                  <a:pt x="260" y="158"/>
                </a:lnTo>
                <a:lnTo>
                  <a:pt x="259" y="154"/>
                </a:lnTo>
                <a:lnTo>
                  <a:pt x="259" y="149"/>
                </a:lnTo>
                <a:lnTo>
                  <a:pt x="260" y="145"/>
                </a:lnTo>
                <a:lnTo>
                  <a:pt x="261" y="141"/>
                </a:lnTo>
                <a:lnTo>
                  <a:pt x="263" y="137"/>
                </a:lnTo>
                <a:lnTo>
                  <a:pt x="265" y="132"/>
                </a:lnTo>
                <a:lnTo>
                  <a:pt x="267" y="129"/>
                </a:lnTo>
                <a:lnTo>
                  <a:pt x="175" y="116"/>
                </a:lnTo>
                <a:lnTo>
                  <a:pt x="171" y="115"/>
                </a:lnTo>
                <a:lnTo>
                  <a:pt x="170" y="115"/>
                </a:lnTo>
                <a:lnTo>
                  <a:pt x="170" y="114"/>
                </a:lnTo>
                <a:lnTo>
                  <a:pt x="171" y="114"/>
                </a:lnTo>
                <a:lnTo>
                  <a:pt x="174" y="114"/>
                </a:lnTo>
                <a:lnTo>
                  <a:pt x="272" y="123"/>
                </a:lnTo>
                <a:lnTo>
                  <a:pt x="275" y="121"/>
                </a:lnTo>
                <a:lnTo>
                  <a:pt x="278" y="119"/>
                </a:lnTo>
                <a:lnTo>
                  <a:pt x="284" y="116"/>
                </a:lnTo>
                <a:lnTo>
                  <a:pt x="286" y="114"/>
                </a:lnTo>
                <a:lnTo>
                  <a:pt x="290" y="113"/>
                </a:lnTo>
                <a:lnTo>
                  <a:pt x="293" y="113"/>
                </a:lnTo>
                <a:lnTo>
                  <a:pt x="297" y="113"/>
                </a:lnTo>
                <a:lnTo>
                  <a:pt x="301" y="9"/>
                </a:lnTo>
                <a:lnTo>
                  <a:pt x="301" y="5"/>
                </a:lnTo>
                <a:lnTo>
                  <a:pt x="302" y="2"/>
                </a:lnTo>
                <a:lnTo>
                  <a:pt x="302" y="0"/>
                </a:lnTo>
                <a:lnTo>
                  <a:pt x="303" y="0"/>
                </a:lnTo>
                <a:lnTo>
                  <a:pt x="304" y="2"/>
                </a:lnTo>
                <a:lnTo>
                  <a:pt x="305" y="5"/>
                </a:lnTo>
                <a:lnTo>
                  <a:pt x="305" y="9"/>
                </a:lnTo>
                <a:lnTo>
                  <a:pt x="309" y="113"/>
                </a:lnTo>
                <a:lnTo>
                  <a:pt x="312" y="113"/>
                </a:lnTo>
                <a:lnTo>
                  <a:pt x="316" y="113"/>
                </a:lnTo>
                <a:lnTo>
                  <a:pt x="320" y="114"/>
                </a:lnTo>
                <a:lnTo>
                  <a:pt x="322" y="116"/>
                </a:lnTo>
                <a:lnTo>
                  <a:pt x="325" y="118"/>
                </a:lnTo>
                <a:lnTo>
                  <a:pt x="328" y="119"/>
                </a:lnTo>
                <a:lnTo>
                  <a:pt x="334" y="123"/>
                </a:lnTo>
                <a:lnTo>
                  <a:pt x="431" y="114"/>
                </a:lnTo>
                <a:lnTo>
                  <a:pt x="435" y="114"/>
                </a:lnTo>
                <a:lnTo>
                  <a:pt x="436" y="114"/>
                </a:lnTo>
                <a:lnTo>
                  <a:pt x="435" y="115"/>
                </a:lnTo>
                <a:lnTo>
                  <a:pt x="434" y="115"/>
                </a:lnTo>
                <a:lnTo>
                  <a:pt x="431" y="116"/>
                </a:lnTo>
                <a:lnTo>
                  <a:pt x="339" y="129"/>
                </a:lnTo>
                <a:lnTo>
                  <a:pt x="341" y="132"/>
                </a:lnTo>
                <a:lnTo>
                  <a:pt x="343" y="137"/>
                </a:lnTo>
                <a:lnTo>
                  <a:pt x="345" y="141"/>
                </a:lnTo>
                <a:lnTo>
                  <a:pt x="346" y="145"/>
                </a:lnTo>
                <a:lnTo>
                  <a:pt x="347" y="149"/>
                </a:lnTo>
                <a:lnTo>
                  <a:pt x="347" y="154"/>
                </a:lnTo>
                <a:lnTo>
                  <a:pt x="346" y="158"/>
                </a:lnTo>
                <a:lnTo>
                  <a:pt x="345" y="162"/>
                </a:lnTo>
                <a:lnTo>
                  <a:pt x="352" y="163"/>
                </a:lnTo>
                <a:lnTo>
                  <a:pt x="358" y="164"/>
                </a:lnTo>
                <a:lnTo>
                  <a:pt x="372" y="164"/>
                </a:lnTo>
                <a:lnTo>
                  <a:pt x="386" y="165"/>
                </a:lnTo>
                <a:lnTo>
                  <a:pt x="401" y="165"/>
                </a:lnTo>
                <a:lnTo>
                  <a:pt x="401" y="164"/>
                </a:lnTo>
                <a:lnTo>
                  <a:pt x="403" y="164"/>
                </a:lnTo>
                <a:lnTo>
                  <a:pt x="407" y="163"/>
                </a:lnTo>
                <a:lnTo>
                  <a:pt x="410" y="163"/>
                </a:lnTo>
                <a:lnTo>
                  <a:pt x="411" y="163"/>
                </a:lnTo>
                <a:lnTo>
                  <a:pt x="412" y="164"/>
                </a:lnTo>
                <a:lnTo>
                  <a:pt x="600" y="149"/>
                </a:lnTo>
                <a:lnTo>
                  <a:pt x="603" y="149"/>
                </a:lnTo>
                <a:lnTo>
                  <a:pt x="605" y="149"/>
                </a:lnTo>
                <a:lnTo>
                  <a:pt x="606" y="149"/>
                </a:lnTo>
                <a:lnTo>
                  <a:pt x="607" y="150"/>
                </a:lnTo>
                <a:lnTo>
                  <a:pt x="606" y="151"/>
                </a:lnTo>
                <a:lnTo>
                  <a:pt x="605" y="151"/>
                </a:lnTo>
                <a:lnTo>
                  <a:pt x="603" y="152"/>
                </a:lnTo>
                <a:lnTo>
                  <a:pt x="600" y="153"/>
                </a:lnTo>
                <a:lnTo>
                  <a:pt x="504" y="161"/>
                </a:lnTo>
                <a:lnTo>
                  <a:pt x="503" y="165"/>
                </a:lnTo>
                <a:lnTo>
                  <a:pt x="501" y="166"/>
                </a:lnTo>
                <a:lnTo>
                  <a:pt x="500" y="162"/>
                </a:lnTo>
                <a:lnTo>
                  <a:pt x="445" y="167"/>
                </a:lnTo>
                <a:lnTo>
                  <a:pt x="444" y="171"/>
                </a:lnTo>
                <a:lnTo>
                  <a:pt x="442" y="171"/>
                </a:lnTo>
                <a:lnTo>
                  <a:pt x="440" y="167"/>
                </a:lnTo>
                <a:lnTo>
                  <a:pt x="422" y="169"/>
                </a:lnTo>
                <a:lnTo>
                  <a:pt x="424" y="171"/>
                </a:lnTo>
                <a:lnTo>
                  <a:pt x="426" y="173"/>
                </a:lnTo>
                <a:lnTo>
                  <a:pt x="427" y="174"/>
                </a:lnTo>
                <a:lnTo>
                  <a:pt x="428" y="176"/>
                </a:lnTo>
                <a:lnTo>
                  <a:pt x="429" y="180"/>
                </a:lnTo>
                <a:lnTo>
                  <a:pt x="430" y="184"/>
                </a:lnTo>
                <a:lnTo>
                  <a:pt x="431" y="188"/>
                </a:lnTo>
                <a:lnTo>
                  <a:pt x="430" y="191"/>
                </a:lnTo>
                <a:lnTo>
                  <a:pt x="430" y="194"/>
                </a:lnTo>
                <a:lnTo>
                  <a:pt x="428" y="197"/>
                </a:lnTo>
                <a:lnTo>
                  <a:pt x="427" y="198"/>
                </a:lnTo>
                <a:lnTo>
                  <a:pt x="425" y="199"/>
                </a:lnTo>
                <a:lnTo>
                  <a:pt x="422" y="200"/>
                </a:lnTo>
                <a:lnTo>
                  <a:pt x="417" y="202"/>
                </a:lnTo>
                <a:lnTo>
                  <a:pt x="411" y="203"/>
                </a:lnTo>
                <a:lnTo>
                  <a:pt x="406" y="203"/>
                </a:lnTo>
                <a:lnTo>
                  <a:pt x="400" y="203"/>
                </a:lnTo>
                <a:lnTo>
                  <a:pt x="398" y="202"/>
                </a:lnTo>
                <a:lnTo>
                  <a:pt x="395" y="202"/>
                </a:lnTo>
                <a:lnTo>
                  <a:pt x="394" y="201"/>
                </a:lnTo>
                <a:lnTo>
                  <a:pt x="392" y="200"/>
                </a:lnTo>
                <a:lnTo>
                  <a:pt x="391" y="198"/>
                </a:lnTo>
                <a:lnTo>
                  <a:pt x="390" y="195"/>
                </a:lnTo>
                <a:lnTo>
                  <a:pt x="389" y="191"/>
                </a:lnTo>
                <a:lnTo>
                  <a:pt x="388" y="188"/>
                </a:lnTo>
                <a:lnTo>
                  <a:pt x="388" y="184"/>
                </a:lnTo>
                <a:lnTo>
                  <a:pt x="389" y="180"/>
                </a:lnTo>
                <a:lnTo>
                  <a:pt x="391" y="176"/>
                </a:lnTo>
                <a:lnTo>
                  <a:pt x="392" y="174"/>
                </a:lnTo>
                <a:lnTo>
                  <a:pt x="393" y="172"/>
                </a:lnTo>
                <a:lnTo>
                  <a:pt x="380" y="173"/>
                </a:lnTo>
                <a:lnTo>
                  <a:pt x="364" y="176"/>
                </a:lnTo>
                <a:lnTo>
                  <a:pt x="357" y="177"/>
                </a:lnTo>
                <a:lnTo>
                  <a:pt x="349" y="179"/>
                </a:lnTo>
                <a:lnTo>
                  <a:pt x="342" y="179"/>
                </a:lnTo>
                <a:lnTo>
                  <a:pt x="338" y="181"/>
                </a:lnTo>
                <a:lnTo>
                  <a:pt x="337" y="184"/>
                </a:lnTo>
                <a:lnTo>
                  <a:pt x="337" y="186"/>
                </a:lnTo>
                <a:lnTo>
                  <a:pt x="336" y="188"/>
                </a:lnTo>
                <a:lnTo>
                  <a:pt x="335" y="189"/>
                </a:lnTo>
                <a:lnTo>
                  <a:pt x="333" y="190"/>
                </a:lnTo>
                <a:lnTo>
                  <a:pt x="331" y="191"/>
                </a:lnTo>
                <a:lnTo>
                  <a:pt x="329" y="191"/>
                </a:lnTo>
                <a:lnTo>
                  <a:pt x="327" y="191"/>
                </a:lnTo>
                <a:lnTo>
                  <a:pt x="279" y="191"/>
                </a:ln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Rectangle 43"/>
          <p:cNvSpPr>
            <a:spLocks noChangeArrowheads="1"/>
          </p:cNvSpPr>
          <p:nvPr/>
        </p:nvSpPr>
        <p:spPr bwMode="auto">
          <a:xfrm>
            <a:off x="1563688" y="2454275"/>
            <a:ext cx="1076325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FF0033"/>
                </a:solidFill>
              </a:rPr>
              <a:t>430</a:t>
            </a:r>
          </a:p>
          <a:p>
            <a:r>
              <a:rPr lang="en-US" altLang="en-US" b="1">
                <a:solidFill>
                  <a:srgbClr val="FF0033"/>
                </a:solidFill>
              </a:rPr>
              <a:t>420</a:t>
            </a:r>
          </a:p>
          <a:p>
            <a:r>
              <a:rPr lang="en-US" altLang="en-US" b="1">
                <a:solidFill>
                  <a:srgbClr val="FF0033"/>
                </a:solidFill>
              </a:rPr>
              <a:t>410</a:t>
            </a:r>
          </a:p>
          <a:p>
            <a:r>
              <a:rPr lang="en-US" altLang="en-US" b="1">
                <a:solidFill>
                  <a:srgbClr val="FF0033"/>
                </a:solidFill>
              </a:rPr>
              <a:t>400</a:t>
            </a:r>
          </a:p>
          <a:p>
            <a:r>
              <a:rPr lang="en-US" altLang="en-US" b="1">
                <a:solidFill>
                  <a:srgbClr val="FF0033"/>
                </a:solidFill>
              </a:rPr>
              <a:t>390</a:t>
            </a:r>
          </a:p>
          <a:p>
            <a:r>
              <a:rPr lang="en-US" altLang="en-US" b="1">
                <a:solidFill>
                  <a:srgbClr val="FF0033"/>
                </a:solidFill>
              </a:rPr>
              <a:t>380</a:t>
            </a:r>
          </a:p>
        </p:txBody>
      </p:sp>
      <p:sp>
        <p:nvSpPr>
          <p:cNvPr id="11277" name="Rectangle 44"/>
          <p:cNvSpPr>
            <a:spLocks noChangeArrowheads="1"/>
          </p:cNvSpPr>
          <p:nvPr/>
        </p:nvSpPr>
        <p:spPr bwMode="auto">
          <a:xfrm>
            <a:off x="3556000" y="2454275"/>
            <a:ext cx="1076325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FF0033"/>
                </a:solidFill>
              </a:rPr>
              <a:t>290</a:t>
            </a:r>
          </a:p>
          <a:p>
            <a:r>
              <a:rPr lang="en-US" altLang="en-US" b="1">
                <a:solidFill>
                  <a:srgbClr val="FF0033"/>
                </a:solidFill>
              </a:rPr>
              <a:t>280</a:t>
            </a:r>
          </a:p>
          <a:p>
            <a:r>
              <a:rPr lang="en-US" altLang="en-US" b="1">
                <a:solidFill>
                  <a:srgbClr val="FF0033"/>
                </a:solidFill>
              </a:rPr>
              <a:t>270</a:t>
            </a:r>
          </a:p>
          <a:p>
            <a:r>
              <a:rPr lang="en-US" altLang="en-US" b="1">
                <a:solidFill>
                  <a:srgbClr val="FF0033"/>
                </a:solidFill>
              </a:rPr>
              <a:t>260</a:t>
            </a:r>
          </a:p>
          <a:p>
            <a:r>
              <a:rPr lang="en-US" altLang="en-US" b="1">
                <a:solidFill>
                  <a:srgbClr val="FF0033"/>
                </a:solidFill>
              </a:rPr>
              <a:t>250</a:t>
            </a:r>
          </a:p>
          <a:p>
            <a:r>
              <a:rPr lang="en-US" altLang="en-US" b="1">
                <a:solidFill>
                  <a:srgbClr val="FF0033"/>
                </a:solidFill>
              </a:rPr>
              <a:t>240</a:t>
            </a:r>
          </a:p>
        </p:txBody>
      </p:sp>
      <p:sp>
        <p:nvSpPr>
          <p:cNvPr id="11278" name="Rectangle 45"/>
          <p:cNvSpPr>
            <a:spLocks noChangeArrowheads="1"/>
          </p:cNvSpPr>
          <p:nvPr/>
        </p:nvSpPr>
        <p:spPr bwMode="auto">
          <a:xfrm>
            <a:off x="5586413" y="2454275"/>
            <a:ext cx="1076325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FF0033"/>
                </a:solidFill>
              </a:rPr>
              <a:t>340</a:t>
            </a:r>
          </a:p>
          <a:p>
            <a:r>
              <a:rPr lang="en-US" altLang="en-US" b="1">
                <a:solidFill>
                  <a:srgbClr val="FF0033"/>
                </a:solidFill>
              </a:rPr>
              <a:t>330</a:t>
            </a:r>
          </a:p>
          <a:p>
            <a:r>
              <a:rPr lang="en-US" altLang="en-US" b="1">
                <a:solidFill>
                  <a:srgbClr val="FF0033"/>
                </a:solidFill>
              </a:rPr>
              <a:t>320</a:t>
            </a:r>
          </a:p>
          <a:p>
            <a:r>
              <a:rPr lang="en-US" altLang="en-US" b="1">
                <a:solidFill>
                  <a:srgbClr val="FF0033"/>
                </a:solidFill>
              </a:rPr>
              <a:t>310</a:t>
            </a:r>
          </a:p>
          <a:p>
            <a:r>
              <a:rPr lang="en-US" altLang="en-US" b="1">
                <a:solidFill>
                  <a:srgbClr val="FF0033"/>
                </a:solidFill>
              </a:rPr>
              <a:t>300</a:t>
            </a:r>
          </a:p>
          <a:p>
            <a:r>
              <a:rPr lang="en-US" altLang="en-US" b="1">
                <a:solidFill>
                  <a:srgbClr val="FF0033"/>
                </a:solidFill>
              </a:rPr>
              <a:t>290</a:t>
            </a:r>
          </a:p>
        </p:txBody>
      </p:sp>
      <p:sp>
        <p:nvSpPr>
          <p:cNvPr id="11279" name="Freeform 46"/>
          <p:cNvSpPr>
            <a:spLocks/>
          </p:cNvSpPr>
          <p:nvPr/>
        </p:nvSpPr>
        <p:spPr bwMode="auto">
          <a:xfrm>
            <a:off x="6397625" y="3092450"/>
            <a:ext cx="1028700" cy="244475"/>
          </a:xfrm>
          <a:custGeom>
            <a:avLst/>
            <a:gdLst>
              <a:gd name="T0" fmla="*/ 2147483647 w 648"/>
              <a:gd name="T1" fmla="*/ 2147483647 h 154"/>
              <a:gd name="T2" fmla="*/ 2147483647 w 648"/>
              <a:gd name="T3" fmla="*/ 2147483647 h 154"/>
              <a:gd name="T4" fmla="*/ 2147483647 w 648"/>
              <a:gd name="T5" fmla="*/ 2147483647 h 154"/>
              <a:gd name="T6" fmla="*/ 2147483647 w 648"/>
              <a:gd name="T7" fmla="*/ 2147483647 h 154"/>
              <a:gd name="T8" fmla="*/ 2147483647 w 648"/>
              <a:gd name="T9" fmla="*/ 2147483647 h 154"/>
              <a:gd name="T10" fmla="*/ 2147483647 w 648"/>
              <a:gd name="T11" fmla="*/ 2147483647 h 154"/>
              <a:gd name="T12" fmla="*/ 2147483647 w 648"/>
              <a:gd name="T13" fmla="*/ 2147483647 h 154"/>
              <a:gd name="T14" fmla="*/ 2147483647 w 648"/>
              <a:gd name="T15" fmla="*/ 2147483647 h 154"/>
              <a:gd name="T16" fmla="*/ 2147483647 w 648"/>
              <a:gd name="T17" fmla="*/ 2147483647 h 154"/>
              <a:gd name="T18" fmla="*/ 2147483647 w 648"/>
              <a:gd name="T19" fmla="*/ 2147483647 h 154"/>
              <a:gd name="T20" fmla="*/ 0 w 648"/>
              <a:gd name="T21" fmla="*/ 0 h 154"/>
              <a:gd name="T22" fmla="*/ 2147483647 w 648"/>
              <a:gd name="T23" fmla="*/ 0 h 154"/>
              <a:gd name="T24" fmla="*/ 2147483647 w 648"/>
              <a:gd name="T25" fmla="*/ 2147483647 h 154"/>
              <a:gd name="T26" fmla="*/ 2147483647 w 648"/>
              <a:gd name="T27" fmla="*/ 2147483647 h 154"/>
              <a:gd name="T28" fmla="*/ 2147483647 w 648"/>
              <a:gd name="T29" fmla="*/ 2147483647 h 154"/>
              <a:gd name="T30" fmla="*/ 2147483647 w 648"/>
              <a:gd name="T31" fmla="*/ 2147483647 h 154"/>
              <a:gd name="T32" fmla="*/ 2147483647 w 648"/>
              <a:gd name="T33" fmla="*/ 2147483647 h 154"/>
              <a:gd name="T34" fmla="*/ 2147483647 w 648"/>
              <a:gd name="T35" fmla="*/ 2147483647 h 154"/>
              <a:gd name="T36" fmla="*/ 2147483647 w 648"/>
              <a:gd name="T37" fmla="*/ 2147483647 h 154"/>
              <a:gd name="T38" fmla="*/ 2147483647 w 648"/>
              <a:gd name="T39" fmla="*/ 2147483647 h 154"/>
              <a:gd name="T40" fmla="*/ 2147483647 w 648"/>
              <a:gd name="T41" fmla="*/ 2147483647 h 154"/>
              <a:gd name="T42" fmla="*/ 2147483647 w 648"/>
              <a:gd name="T43" fmla="*/ 2147483647 h 154"/>
              <a:gd name="T44" fmla="*/ 2147483647 w 648"/>
              <a:gd name="T45" fmla="*/ 2147483647 h 154"/>
              <a:gd name="T46" fmla="*/ 2147483647 w 648"/>
              <a:gd name="T47" fmla="*/ 2147483647 h 154"/>
              <a:gd name="T48" fmla="*/ 2147483647 w 648"/>
              <a:gd name="T49" fmla="*/ 2147483647 h 154"/>
              <a:gd name="T50" fmla="*/ 2147483647 w 648"/>
              <a:gd name="T51" fmla="*/ 2147483647 h 154"/>
              <a:gd name="T52" fmla="*/ 2147483647 w 648"/>
              <a:gd name="T53" fmla="*/ 2147483647 h 154"/>
              <a:gd name="T54" fmla="*/ 2147483647 w 648"/>
              <a:gd name="T55" fmla="*/ 2147483647 h 154"/>
              <a:gd name="T56" fmla="*/ 2147483647 w 648"/>
              <a:gd name="T57" fmla="*/ 2147483647 h 154"/>
              <a:gd name="T58" fmla="*/ 2147483647 w 648"/>
              <a:gd name="T59" fmla="*/ 2147483647 h 154"/>
              <a:gd name="T60" fmla="*/ 2147483647 w 648"/>
              <a:gd name="T61" fmla="*/ 2147483647 h 154"/>
              <a:gd name="T62" fmla="*/ 2147483647 w 648"/>
              <a:gd name="T63" fmla="*/ 2147483647 h 154"/>
              <a:gd name="T64" fmla="*/ 2147483647 w 648"/>
              <a:gd name="T65" fmla="*/ 2147483647 h 154"/>
              <a:gd name="T66" fmla="*/ 2147483647 w 648"/>
              <a:gd name="T67" fmla="*/ 2147483647 h 154"/>
              <a:gd name="T68" fmla="*/ 2147483647 w 648"/>
              <a:gd name="T69" fmla="*/ 2147483647 h 154"/>
              <a:gd name="T70" fmla="*/ 2147483647 w 648"/>
              <a:gd name="T71" fmla="*/ 2147483647 h 154"/>
              <a:gd name="T72" fmla="*/ 2147483647 w 648"/>
              <a:gd name="T73" fmla="*/ 2147483647 h 154"/>
              <a:gd name="T74" fmla="*/ 2147483647 w 648"/>
              <a:gd name="T75" fmla="*/ 2147483647 h 154"/>
              <a:gd name="T76" fmla="*/ 2147483647 w 648"/>
              <a:gd name="T77" fmla="*/ 2147483647 h 154"/>
              <a:gd name="T78" fmla="*/ 2147483647 w 648"/>
              <a:gd name="T79" fmla="*/ 2147483647 h 154"/>
              <a:gd name="T80" fmla="*/ 2147483647 w 648"/>
              <a:gd name="T81" fmla="*/ 2147483647 h 154"/>
              <a:gd name="T82" fmla="*/ 2147483647 w 648"/>
              <a:gd name="T83" fmla="*/ 2147483647 h 154"/>
              <a:gd name="T84" fmla="*/ 2147483647 w 648"/>
              <a:gd name="T85" fmla="*/ 2147483647 h 154"/>
              <a:gd name="T86" fmla="*/ 2147483647 w 648"/>
              <a:gd name="T87" fmla="*/ 2147483647 h 154"/>
              <a:gd name="T88" fmla="*/ 2147483647 w 648"/>
              <a:gd name="T89" fmla="*/ 2147483647 h 154"/>
              <a:gd name="T90" fmla="*/ 2147483647 w 648"/>
              <a:gd name="T91" fmla="*/ 2147483647 h 154"/>
              <a:gd name="T92" fmla="*/ 2147483647 w 648"/>
              <a:gd name="T93" fmla="*/ 2147483647 h 154"/>
              <a:gd name="T94" fmla="*/ 2147483647 w 648"/>
              <a:gd name="T95" fmla="*/ 2147483647 h 154"/>
              <a:gd name="T96" fmla="*/ 2147483647 w 648"/>
              <a:gd name="T97" fmla="*/ 2147483647 h 154"/>
              <a:gd name="T98" fmla="*/ 2147483647 w 648"/>
              <a:gd name="T99" fmla="*/ 2147483647 h 154"/>
              <a:gd name="T100" fmla="*/ 2147483647 w 648"/>
              <a:gd name="T101" fmla="*/ 2147483647 h 154"/>
              <a:gd name="T102" fmla="*/ 2147483647 w 648"/>
              <a:gd name="T103" fmla="*/ 2147483647 h 154"/>
              <a:gd name="T104" fmla="*/ 2147483647 w 648"/>
              <a:gd name="T105" fmla="*/ 2147483647 h 154"/>
              <a:gd name="T106" fmla="*/ 2147483647 w 648"/>
              <a:gd name="T107" fmla="*/ 2147483647 h 154"/>
              <a:gd name="T108" fmla="*/ 2147483647 w 648"/>
              <a:gd name="T109" fmla="*/ 2147483647 h 154"/>
              <a:gd name="T110" fmla="*/ 2147483647 w 648"/>
              <a:gd name="T111" fmla="*/ 2147483647 h 154"/>
              <a:gd name="T112" fmla="*/ 2147483647 w 648"/>
              <a:gd name="T113" fmla="*/ 2147483647 h 15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48"/>
              <a:gd name="T172" fmla="*/ 0 h 154"/>
              <a:gd name="T173" fmla="*/ 648 w 648"/>
              <a:gd name="T174" fmla="*/ 154 h 15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48" h="154">
                <a:moveTo>
                  <a:pt x="283" y="146"/>
                </a:moveTo>
                <a:lnTo>
                  <a:pt x="227" y="146"/>
                </a:lnTo>
                <a:lnTo>
                  <a:pt x="210" y="146"/>
                </a:lnTo>
                <a:lnTo>
                  <a:pt x="195" y="145"/>
                </a:lnTo>
                <a:lnTo>
                  <a:pt x="180" y="143"/>
                </a:lnTo>
                <a:lnTo>
                  <a:pt x="162" y="139"/>
                </a:lnTo>
                <a:lnTo>
                  <a:pt x="24" y="109"/>
                </a:lnTo>
                <a:lnTo>
                  <a:pt x="21" y="107"/>
                </a:lnTo>
                <a:lnTo>
                  <a:pt x="19" y="106"/>
                </a:lnTo>
                <a:lnTo>
                  <a:pt x="17" y="105"/>
                </a:lnTo>
                <a:lnTo>
                  <a:pt x="17" y="103"/>
                </a:lnTo>
                <a:lnTo>
                  <a:pt x="16" y="101"/>
                </a:lnTo>
                <a:lnTo>
                  <a:pt x="17" y="100"/>
                </a:lnTo>
                <a:lnTo>
                  <a:pt x="17" y="98"/>
                </a:lnTo>
                <a:lnTo>
                  <a:pt x="19" y="97"/>
                </a:lnTo>
                <a:lnTo>
                  <a:pt x="9" y="89"/>
                </a:lnTo>
                <a:lnTo>
                  <a:pt x="16" y="89"/>
                </a:lnTo>
                <a:lnTo>
                  <a:pt x="23" y="89"/>
                </a:lnTo>
                <a:lnTo>
                  <a:pt x="30" y="89"/>
                </a:lnTo>
                <a:lnTo>
                  <a:pt x="37" y="89"/>
                </a:lnTo>
                <a:lnTo>
                  <a:pt x="40" y="90"/>
                </a:lnTo>
                <a:lnTo>
                  <a:pt x="0" y="0"/>
                </a:lnTo>
                <a:lnTo>
                  <a:pt x="33" y="0"/>
                </a:lnTo>
                <a:lnTo>
                  <a:pt x="36" y="0"/>
                </a:lnTo>
                <a:lnTo>
                  <a:pt x="39" y="2"/>
                </a:lnTo>
                <a:lnTo>
                  <a:pt x="41" y="3"/>
                </a:lnTo>
                <a:lnTo>
                  <a:pt x="44" y="5"/>
                </a:lnTo>
                <a:lnTo>
                  <a:pt x="113" y="68"/>
                </a:lnTo>
                <a:lnTo>
                  <a:pt x="117" y="71"/>
                </a:lnTo>
                <a:lnTo>
                  <a:pt x="121" y="74"/>
                </a:lnTo>
                <a:lnTo>
                  <a:pt x="125" y="77"/>
                </a:lnTo>
                <a:lnTo>
                  <a:pt x="130" y="79"/>
                </a:lnTo>
                <a:lnTo>
                  <a:pt x="134" y="82"/>
                </a:lnTo>
                <a:lnTo>
                  <a:pt x="139" y="84"/>
                </a:lnTo>
                <a:lnTo>
                  <a:pt x="147" y="87"/>
                </a:lnTo>
                <a:lnTo>
                  <a:pt x="154" y="89"/>
                </a:lnTo>
                <a:lnTo>
                  <a:pt x="158" y="91"/>
                </a:lnTo>
                <a:lnTo>
                  <a:pt x="337" y="89"/>
                </a:lnTo>
                <a:lnTo>
                  <a:pt x="335" y="84"/>
                </a:lnTo>
                <a:lnTo>
                  <a:pt x="337" y="84"/>
                </a:lnTo>
                <a:lnTo>
                  <a:pt x="343" y="89"/>
                </a:lnTo>
                <a:lnTo>
                  <a:pt x="365" y="89"/>
                </a:lnTo>
                <a:lnTo>
                  <a:pt x="405" y="88"/>
                </a:lnTo>
                <a:lnTo>
                  <a:pt x="429" y="87"/>
                </a:lnTo>
                <a:lnTo>
                  <a:pt x="441" y="86"/>
                </a:lnTo>
                <a:lnTo>
                  <a:pt x="453" y="85"/>
                </a:lnTo>
                <a:lnTo>
                  <a:pt x="478" y="83"/>
                </a:lnTo>
                <a:lnTo>
                  <a:pt x="475" y="78"/>
                </a:lnTo>
                <a:lnTo>
                  <a:pt x="478" y="78"/>
                </a:lnTo>
                <a:lnTo>
                  <a:pt x="483" y="83"/>
                </a:lnTo>
                <a:lnTo>
                  <a:pt x="513" y="80"/>
                </a:lnTo>
                <a:lnTo>
                  <a:pt x="527" y="79"/>
                </a:lnTo>
                <a:lnTo>
                  <a:pt x="539" y="79"/>
                </a:lnTo>
                <a:lnTo>
                  <a:pt x="554" y="79"/>
                </a:lnTo>
                <a:lnTo>
                  <a:pt x="566" y="79"/>
                </a:lnTo>
                <a:lnTo>
                  <a:pt x="577" y="80"/>
                </a:lnTo>
                <a:lnTo>
                  <a:pt x="582" y="81"/>
                </a:lnTo>
                <a:lnTo>
                  <a:pt x="586" y="81"/>
                </a:lnTo>
                <a:lnTo>
                  <a:pt x="590" y="82"/>
                </a:lnTo>
                <a:lnTo>
                  <a:pt x="593" y="83"/>
                </a:lnTo>
                <a:lnTo>
                  <a:pt x="597" y="84"/>
                </a:lnTo>
                <a:lnTo>
                  <a:pt x="600" y="86"/>
                </a:lnTo>
                <a:lnTo>
                  <a:pt x="602" y="88"/>
                </a:lnTo>
                <a:lnTo>
                  <a:pt x="605" y="89"/>
                </a:lnTo>
                <a:lnTo>
                  <a:pt x="607" y="91"/>
                </a:lnTo>
                <a:lnTo>
                  <a:pt x="609" y="94"/>
                </a:lnTo>
                <a:lnTo>
                  <a:pt x="610" y="95"/>
                </a:lnTo>
                <a:lnTo>
                  <a:pt x="612" y="95"/>
                </a:lnTo>
                <a:lnTo>
                  <a:pt x="619" y="98"/>
                </a:lnTo>
                <a:lnTo>
                  <a:pt x="626" y="101"/>
                </a:lnTo>
                <a:lnTo>
                  <a:pt x="633" y="105"/>
                </a:lnTo>
                <a:lnTo>
                  <a:pt x="640" y="109"/>
                </a:lnTo>
                <a:lnTo>
                  <a:pt x="643" y="110"/>
                </a:lnTo>
                <a:lnTo>
                  <a:pt x="646" y="112"/>
                </a:lnTo>
                <a:lnTo>
                  <a:pt x="647" y="115"/>
                </a:lnTo>
                <a:lnTo>
                  <a:pt x="647" y="116"/>
                </a:lnTo>
                <a:lnTo>
                  <a:pt x="647" y="119"/>
                </a:lnTo>
                <a:lnTo>
                  <a:pt x="646" y="120"/>
                </a:lnTo>
                <a:lnTo>
                  <a:pt x="643" y="122"/>
                </a:lnTo>
                <a:lnTo>
                  <a:pt x="640" y="125"/>
                </a:lnTo>
                <a:lnTo>
                  <a:pt x="635" y="127"/>
                </a:lnTo>
                <a:lnTo>
                  <a:pt x="630" y="130"/>
                </a:lnTo>
                <a:lnTo>
                  <a:pt x="624" y="132"/>
                </a:lnTo>
                <a:lnTo>
                  <a:pt x="619" y="135"/>
                </a:lnTo>
                <a:lnTo>
                  <a:pt x="613" y="136"/>
                </a:lnTo>
                <a:lnTo>
                  <a:pt x="607" y="138"/>
                </a:lnTo>
                <a:lnTo>
                  <a:pt x="594" y="141"/>
                </a:lnTo>
                <a:lnTo>
                  <a:pt x="581" y="142"/>
                </a:lnTo>
                <a:lnTo>
                  <a:pt x="567" y="144"/>
                </a:lnTo>
                <a:lnTo>
                  <a:pt x="553" y="145"/>
                </a:lnTo>
                <a:lnTo>
                  <a:pt x="539" y="145"/>
                </a:lnTo>
                <a:lnTo>
                  <a:pt x="481" y="145"/>
                </a:lnTo>
                <a:lnTo>
                  <a:pt x="477" y="146"/>
                </a:lnTo>
                <a:lnTo>
                  <a:pt x="472" y="147"/>
                </a:lnTo>
                <a:lnTo>
                  <a:pt x="466" y="148"/>
                </a:lnTo>
                <a:lnTo>
                  <a:pt x="460" y="149"/>
                </a:lnTo>
                <a:lnTo>
                  <a:pt x="445" y="149"/>
                </a:lnTo>
                <a:lnTo>
                  <a:pt x="426" y="149"/>
                </a:lnTo>
                <a:lnTo>
                  <a:pt x="426" y="151"/>
                </a:lnTo>
                <a:lnTo>
                  <a:pt x="426" y="152"/>
                </a:lnTo>
                <a:lnTo>
                  <a:pt x="425" y="153"/>
                </a:lnTo>
                <a:lnTo>
                  <a:pt x="421" y="153"/>
                </a:lnTo>
                <a:lnTo>
                  <a:pt x="417" y="153"/>
                </a:lnTo>
                <a:lnTo>
                  <a:pt x="411" y="153"/>
                </a:lnTo>
                <a:lnTo>
                  <a:pt x="401" y="152"/>
                </a:lnTo>
                <a:lnTo>
                  <a:pt x="401" y="150"/>
                </a:lnTo>
                <a:lnTo>
                  <a:pt x="386" y="151"/>
                </a:lnTo>
                <a:lnTo>
                  <a:pt x="370" y="151"/>
                </a:lnTo>
                <a:lnTo>
                  <a:pt x="353" y="151"/>
                </a:lnTo>
                <a:lnTo>
                  <a:pt x="336" y="151"/>
                </a:lnTo>
                <a:lnTo>
                  <a:pt x="320" y="151"/>
                </a:lnTo>
                <a:lnTo>
                  <a:pt x="306" y="150"/>
                </a:lnTo>
                <a:lnTo>
                  <a:pt x="293" y="149"/>
                </a:lnTo>
                <a:lnTo>
                  <a:pt x="283" y="146"/>
                </a:ln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0" name="Freeform 47"/>
          <p:cNvSpPr>
            <a:spLocks/>
          </p:cNvSpPr>
          <p:nvPr/>
        </p:nvSpPr>
        <p:spPr bwMode="auto">
          <a:xfrm>
            <a:off x="6403975" y="4125913"/>
            <a:ext cx="876300" cy="498475"/>
          </a:xfrm>
          <a:custGeom>
            <a:avLst/>
            <a:gdLst>
              <a:gd name="T0" fmla="*/ 2147483647 w 552"/>
              <a:gd name="T1" fmla="*/ 2147483647 h 314"/>
              <a:gd name="T2" fmla="*/ 2147483647 w 552"/>
              <a:gd name="T3" fmla="*/ 2147483647 h 314"/>
              <a:gd name="T4" fmla="*/ 2147483647 w 552"/>
              <a:gd name="T5" fmla="*/ 2147483647 h 314"/>
              <a:gd name="T6" fmla="*/ 2147483647 w 552"/>
              <a:gd name="T7" fmla="*/ 2147483647 h 314"/>
              <a:gd name="T8" fmla="*/ 2147483647 w 552"/>
              <a:gd name="T9" fmla="*/ 2147483647 h 314"/>
              <a:gd name="T10" fmla="*/ 2147483647 w 552"/>
              <a:gd name="T11" fmla="*/ 2147483647 h 314"/>
              <a:gd name="T12" fmla="*/ 0 w 552"/>
              <a:gd name="T13" fmla="*/ 2147483647 h 314"/>
              <a:gd name="T14" fmla="*/ 2147483647 w 552"/>
              <a:gd name="T15" fmla="*/ 2147483647 h 314"/>
              <a:gd name="T16" fmla="*/ 2147483647 w 552"/>
              <a:gd name="T17" fmla="*/ 2147483647 h 314"/>
              <a:gd name="T18" fmla="*/ 2147483647 w 552"/>
              <a:gd name="T19" fmla="*/ 2147483647 h 314"/>
              <a:gd name="T20" fmla="*/ 2147483647 w 552"/>
              <a:gd name="T21" fmla="*/ 2147483647 h 314"/>
              <a:gd name="T22" fmla="*/ 2147483647 w 552"/>
              <a:gd name="T23" fmla="*/ 2147483647 h 314"/>
              <a:gd name="T24" fmla="*/ 2147483647 w 552"/>
              <a:gd name="T25" fmla="*/ 2147483647 h 314"/>
              <a:gd name="T26" fmla="*/ 2147483647 w 552"/>
              <a:gd name="T27" fmla="*/ 2147483647 h 314"/>
              <a:gd name="T28" fmla="*/ 2147483647 w 552"/>
              <a:gd name="T29" fmla="*/ 2147483647 h 314"/>
              <a:gd name="T30" fmla="*/ 2147483647 w 552"/>
              <a:gd name="T31" fmla="*/ 2147483647 h 314"/>
              <a:gd name="T32" fmla="*/ 2147483647 w 552"/>
              <a:gd name="T33" fmla="*/ 2147483647 h 314"/>
              <a:gd name="T34" fmla="*/ 2147483647 w 552"/>
              <a:gd name="T35" fmla="*/ 2147483647 h 314"/>
              <a:gd name="T36" fmla="*/ 2147483647 w 552"/>
              <a:gd name="T37" fmla="*/ 2147483647 h 314"/>
              <a:gd name="T38" fmla="*/ 2147483647 w 552"/>
              <a:gd name="T39" fmla="*/ 2147483647 h 314"/>
              <a:gd name="T40" fmla="*/ 2147483647 w 552"/>
              <a:gd name="T41" fmla="*/ 2147483647 h 314"/>
              <a:gd name="T42" fmla="*/ 2147483647 w 552"/>
              <a:gd name="T43" fmla="*/ 0 h 314"/>
              <a:gd name="T44" fmla="*/ 2147483647 w 552"/>
              <a:gd name="T45" fmla="*/ 2147483647 h 314"/>
              <a:gd name="T46" fmla="*/ 2147483647 w 552"/>
              <a:gd name="T47" fmla="*/ 2147483647 h 314"/>
              <a:gd name="T48" fmla="*/ 2147483647 w 552"/>
              <a:gd name="T49" fmla="*/ 2147483647 h 314"/>
              <a:gd name="T50" fmla="*/ 2147483647 w 552"/>
              <a:gd name="T51" fmla="*/ 2147483647 h 314"/>
              <a:gd name="T52" fmla="*/ 2147483647 w 552"/>
              <a:gd name="T53" fmla="*/ 2147483647 h 314"/>
              <a:gd name="T54" fmla="*/ 2147483647 w 552"/>
              <a:gd name="T55" fmla="*/ 2147483647 h 314"/>
              <a:gd name="T56" fmla="*/ 2147483647 w 552"/>
              <a:gd name="T57" fmla="*/ 2147483647 h 314"/>
              <a:gd name="T58" fmla="*/ 2147483647 w 552"/>
              <a:gd name="T59" fmla="*/ 2147483647 h 314"/>
              <a:gd name="T60" fmla="*/ 2147483647 w 552"/>
              <a:gd name="T61" fmla="*/ 2147483647 h 314"/>
              <a:gd name="T62" fmla="*/ 2147483647 w 552"/>
              <a:gd name="T63" fmla="*/ 2147483647 h 314"/>
              <a:gd name="T64" fmla="*/ 2147483647 w 552"/>
              <a:gd name="T65" fmla="*/ 2147483647 h 314"/>
              <a:gd name="T66" fmla="*/ 2147483647 w 552"/>
              <a:gd name="T67" fmla="*/ 2147483647 h 314"/>
              <a:gd name="T68" fmla="*/ 2147483647 w 552"/>
              <a:gd name="T69" fmla="*/ 2147483647 h 314"/>
              <a:gd name="T70" fmla="*/ 2147483647 w 552"/>
              <a:gd name="T71" fmla="*/ 2147483647 h 314"/>
              <a:gd name="T72" fmla="*/ 2147483647 w 552"/>
              <a:gd name="T73" fmla="*/ 2147483647 h 314"/>
              <a:gd name="T74" fmla="*/ 2147483647 w 552"/>
              <a:gd name="T75" fmla="*/ 2147483647 h 314"/>
              <a:gd name="T76" fmla="*/ 2147483647 w 552"/>
              <a:gd name="T77" fmla="*/ 2147483647 h 314"/>
              <a:gd name="T78" fmla="*/ 2147483647 w 552"/>
              <a:gd name="T79" fmla="*/ 2147483647 h 314"/>
              <a:gd name="T80" fmla="*/ 2147483647 w 552"/>
              <a:gd name="T81" fmla="*/ 2147483647 h 314"/>
              <a:gd name="T82" fmla="*/ 2147483647 w 552"/>
              <a:gd name="T83" fmla="*/ 2147483647 h 314"/>
              <a:gd name="T84" fmla="*/ 2147483647 w 552"/>
              <a:gd name="T85" fmla="*/ 2147483647 h 314"/>
              <a:gd name="T86" fmla="*/ 2147483647 w 552"/>
              <a:gd name="T87" fmla="*/ 2147483647 h 314"/>
              <a:gd name="T88" fmla="*/ 2147483647 w 552"/>
              <a:gd name="T89" fmla="*/ 2147483647 h 314"/>
              <a:gd name="T90" fmla="*/ 2147483647 w 552"/>
              <a:gd name="T91" fmla="*/ 2147483647 h 314"/>
              <a:gd name="T92" fmla="*/ 2147483647 w 552"/>
              <a:gd name="T93" fmla="*/ 2147483647 h 314"/>
              <a:gd name="T94" fmla="*/ 2147483647 w 552"/>
              <a:gd name="T95" fmla="*/ 2147483647 h 314"/>
              <a:gd name="T96" fmla="*/ 2147483647 w 552"/>
              <a:gd name="T97" fmla="*/ 2147483647 h 314"/>
              <a:gd name="T98" fmla="*/ 2147483647 w 552"/>
              <a:gd name="T99" fmla="*/ 2147483647 h 314"/>
              <a:gd name="T100" fmla="*/ 2147483647 w 552"/>
              <a:gd name="T101" fmla="*/ 2147483647 h 314"/>
              <a:gd name="T102" fmla="*/ 2147483647 w 552"/>
              <a:gd name="T103" fmla="*/ 2147483647 h 314"/>
              <a:gd name="T104" fmla="*/ 2147483647 w 552"/>
              <a:gd name="T105" fmla="*/ 2147483647 h 314"/>
              <a:gd name="T106" fmla="*/ 2147483647 w 552"/>
              <a:gd name="T107" fmla="*/ 2147483647 h 314"/>
              <a:gd name="T108" fmla="*/ 2147483647 w 552"/>
              <a:gd name="T109" fmla="*/ 2147483647 h 314"/>
              <a:gd name="T110" fmla="*/ 2147483647 w 552"/>
              <a:gd name="T111" fmla="*/ 2147483647 h 314"/>
              <a:gd name="T112" fmla="*/ 2147483647 w 552"/>
              <a:gd name="T113" fmla="*/ 2147483647 h 314"/>
              <a:gd name="T114" fmla="*/ 2147483647 w 552"/>
              <a:gd name="T115" fmla="*/ 2147483647 h 314"/>
              <a:gd name="T116" fmla="*/ 2147483647 w 552"/>
              <a:gd name="T117" fmla="*/ 2147483647 h 314"/>
              <a:gd name="T118" fmla="*/ 2147483647 w 552"/>
              <a:gd name="T119" fmla="*/ 2147483647 h 314"/>
              <a:gd name="T120" fmla="*/ 2147483647 w 552"/>
              <a:gd name="T121" fmla="*/ 2147483647 h 314"/>
              <a:gd name="T122" fmla="*/ 2147483647 w 552"/>
              <a:gd name="T123" fmla="*/ 2147483647 h 31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52"/>
              <a:gd name="T187" fmla="*/ 0 h 314"/>
              <a:gd name="T188" fmla="*/ 552 w 552"/>
              <a:gd name="T189" fmla="*/ 314 h 31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52" h="314">
                <a:moveTo>
                  <a:pt x="97" y="137"/>
                </a:moveTo>
                <a:lnTo>
                  <a:pt x="30" y="168"/>
                </a:lnTo>
                <a:lnTo>
                  <a:pt x="28" y="169"/>
                </a:lnTo>
                <a:lnTo>
                  <a:pt x="26" y="169"/>
                </a:lnTo>
                <a:lnTo>
                  <a:pt x="23" y="169"/>
                </a:lnTo>
                <a:lnTo>
                  <a:pt x="18" y="170"/>
                </a:lnTo>
                <a:lnTo>
                  <a:pt x="4" y="169"/>
                </a:lnTo>
                <a:lnTo>
                  <a:pt x="3" y="168"/>
                </a:lnTo>
                <a:lnTo>
                  <a:pt x="1" y="168"/>
                </a:lnTo>
                <a:lnTo>
                  <a:pt x="2" y="167"/>
                </a:lnTo>
                <a:lnTo>
                  <a:pt x="61" y="128"/>
                </a:lnTo>
                <a:lnTo>
                  <a:pt x="56" y="127"/>
                </a:lnTo>
                <a:lnTo>
                  <a:pt x="53" y="126"/>
                </a:lnTo>
                <a:lnTo>
                  <a:pt x="50" y="125"/>
                </a:lnTo>
                <a:lnTo>
                  <a:pt x="48" y="124"/>
                </a:lnTo>
                <a:lnTo>
                  <a:pt x="47" y="123"/>
                </a:lnTo>
                <a:lnTo>
                  <a:pt x="46" y="120"/>
                </a:lnTo>
                <a:lnTo>
                  <a:pt x="46" y="119"/>
                </a:lnTo>
                <a:lnTo>
                  <a:pt x="46" y="118"/>
                </a:lnTo>
                <a:lnTo>
                  <a:pt x="47" y="117"/>
                </a:lnTo>
                <a:lnTo>
                  <a:pt x="48" y="116"/>
                </a:lnTo>
                <a:lnTo>
                  <a:pt x="49" y="115"/>
                </a:lnTo>
                <a:lnTo>
                  <a:pt x="52" y="114"/>
                </a:lnTo>
                <a:lnTo>
                  <a:pt x="54" y="113"/>
                </a:lnTo>
                <a:lnTo>
                  <a:pt x="58" y="113"/>
                </a:lnTo>
                <a:lnTo>
                  <a:pt x="62" y="113"/>
                </a:lnTo>
                <a:lnTo>
                  <a:pt x="67" y="113"/>
                </a:lnTo>
                <a:lnTo>
                  <a:pt x="0" y="40"/>
                </a:lnTo>
                <a:lnTo>
                  <a:pt x="0" y="39"/>
                </a:lnTo>
                <a:lnTo>
                  <a:pt x="0" y="38"/>
                </a:lnTo>
                <a:lnTo>
                  <a:pt x="1" y="38"/>
                </a:lnTo>
                <a:lnTo>
                  <a:pt x="16" y="36"/>
                </a:lnTo>
                <a:lnTo>
                  <a:pt x="21" y="36"/>
                </a:lnTo>
                <a:lnTo>
                  <a:pt x="26" y="36"/>
                </a:lnTo>
                <a:lnTo>
                  <a:pt x="30" y="38"/>
                </a:lnTo>
                <a:lnTo>
                  <a:pt x="34" y="40"/>
                </a:lnTo>
                <a:lnTo>
                  <a:pt x="56" y="53"/>
                </a:lnTo>
                <a:lnTo>
                  <a:pt x="77" y="66"/>
                </a:lnTo>
                <a:lnTo>
                  <a:pt x="90" y="66"/>
                </a:lnTo>
                <a:lnTo>
                  <a:pt x="92" y="67"/>
                </a:lnTo>
                <a:lnTo>
                  <a:pt x="94" y="68"/>
                </a:lnTo>
                <a:lnTo>
                  <a:pt x="97" y="69"/>
                </a:lnTo>
                <a:lnTo>
                  <a:pt x="98" y="71"/>
                </a:lnTo>
                <a:lnTo>
                  <a:pt x="104" y="85"/>
                </a:lnTo>
                <a:lnTo>
                  <a:pt x="111" y="89"/>
                </a:lnTo>
                <a:lnTo>
                  <a:pt x="117" y="92"/>
                </a:lnTo>
                <a:lnTo>
                  <a:pt x="122" y="95"/>
                </a:lnTo>
                <a:lnTo>
                  <a:pt x="128" y="98"/>
                </a:lnTo>
                <a:lnTo>
                  <a:pt x="135" y="101"/>
                </a:lnTo>
                <a:lnTo>
                  <a:pt x="141" y="103"/>
                </a:lnTo>
                <a:lnTo>
                  <a:pt x="146" y="105"/>
                </a:lnTo>
                <a:lnTo>
                  <a:pt x="153" y="107"/>
                </a:lnTo>
                <a:lnTo>
                  <a:pt x="225" y="104"/>
                </a:lnTo>
                <a:lnTo>
                  <a:pt x="294" y="103"/>
                </a:lnTo>
                <a:lnTo>
                  <a:pt x="296" y="102"/>
                </a:lnTo>
                <a:lnTo>
                  <a:pt x="297" y="102"/>
                </a:lnTo>
                <a:lnTo>
                  <a:pt x="299" y="100"/>
                </a:lnTo>
                <a:lnTo>
                  <a:pt x="304" y="76"/>
                </a:lnTo>
                <a:lnTo>
                  <a:pt x="304" y="73"/>
                </a:lnTo>
                <a:lnTo>
                  <a:pt x="302" y="74"/>
                </a:lnTo>
                <a:lnTo>
                  <a:pt x="300" y="73"/>
                </a:lnTo>
                <a:lnTo>
                  <a:pt x="298" y="71"/>
                </a:lnTo>
                <a:lnTo>
                  <a:pt x="298" y="70"/>
                </a:lnTo>
                <a:lnTo>
                  <a:pt x="298" y="69"/>
                </a:lnTo>
                <a:lnTo>
                  <a:pt x="300" y="68"/>
                </a:lnTo>
                <a:lnTo>
                  <a:pt x="303" y="67"/>
                </a:lnTo>
                <a:lnTo>
                  <a:pt x="300" y="55"/>
                </a:lnTo>
                <a:lnTo>
                  <a:pt x="297" y="54"/>
                </a:lnTo>
                <a:lnTo>
                  <a:pt x="295" y="54"/>
                </a:lnTo>
                <a:lnTo>
                  <a:pt x="294" y="53"/>
                </a:lnTo>
                <a:lnTo>
                  <a:pt x="294" y="52"/>
                </a:lnTo>
                <a:lnTo>
                  <a:pt x="294" y="51"/>
                </a:lnTo>
                <a:lnTo>
                  <a:pt x="295" y="49"/>
                </a:lnTo>
                <a:lnTo>
                  <a:pt x="296" y="49"/>
                </a:lnTo>
                <a:lnTo>
                  <a:pt x="298" y="48"/>
                </a:lnTo>
                <a:lnTo>
                  <a:pt x="295" y="34"/>
                </a:lnTo>
                <a:lnTo>
                  <a:pt x="293" y="33"/>
                </a:lnTo>
                <a:lnTo>
                  <a:pt x="291" y="33"/>
                </a:lnTo>
                <a:lnTo>
                  <a:pt x="291" y="32"/>
                </a:lnTo>
                <a:lnTo>
                  <a:pt x="290" y="31"/>
                </a:lnTo>
                <a:lnTo>
                  <a:pt x="290" y="30"/>
                </a:lnTo>
                <a:lnTo>
                  <a:pt x="291" y="30"/>
                </a:lnTo>
                <a:lnTo>
                  <a:pt x="292" y="28"/>
                </a:lnTo>
                <a:lnTo>
                  <a:pt x="294" y="27"/>
                </a:lnTo>
                <a:lnTo>
                  <a:pt x="288" y="2"/>
                </a:lnTo>
                <a:lnTo>
                  <a:pt x="288" y="1"/>
                </a:lnTo>
                <a:lnTo>
                  <a:pt x="289" y="1"/>
                </a:lnTo>
                <a:lnTo>
                  <a:pt x="304" y="0"/>
                </a:lnTo>
                <a:lnTo>
                  <a:pt x="305" y="1"/>
                </a:lnTo>
                <a:lnTo>
                  <a:pt x="306" y="1"/>
                </a:lnTo>
                <a:lnTo>
                  <a:pt x="307" y="2"/>
                </a:lnTo>
                <a:lnTo>
                  <a:pt x="309" y="4"/>
                </a:lnTo>
                <a:lnTo>
                  <a:pt x="323" y="24"/>
                </a:lnTo>
                <a:lnTo>
                  <a:pt x="336" y="45"/>
                </a:lnTo>
                <a:lnTo>
                  <a:pt x="349" y="67"/>
                </a:lnTo>
                <a:lnTo>
                  <a:pt x="363" y="87"/>
                </a:lnTo>
                <a:lnTo>
                  <a:pt x="371" y="88"/>
                </a:lnTo>
                <a:lnTo>
                  <a:pt x="381" y="87"/>
                </a:lnTo>
                <a:lnTo>
                  <a:pt x="391" y="89"/>
                </a:lnTo>
                <a:lnTo>
                  <a:pt x="401" y="90"/>
                </a:lnTo>
                <a:lnTo>
                  <a:pt x="410" y="89"/>
                </a:lnTo>
                <a:lnTo>
                  <a:pt x="419" y="89"/>
                </a:lnTo>
                <a:lnTo>
                  <a:pt x="423" y="89"/>
                </a:lnTo>
                <a:lnTo>
                  <a:pt x="425" y="89"/>
                </a:lnTo>
                <a:lnTo>
                  <a:pt x="429" y="90"/>
                </a:lnTo>
                <a:lnTo>
                  <a:pt x="429" y="91"/>
                </a:lnTo>
                <a:lnTo>
                  <a:pt x="430" y="91"/>
                </a:lnTo>
                <a:lnTo>
                  <a:pt x="430" y="92"/>
                </a:lnTo>
                <a:lnTo>
                  <a:pt x="431" y="95"/>
                </a:lnTo>
                <a:lnTo>
                  <a:pt x="431" y="97"/>
                </a:lnTo>
                <a:lnTo>
                  <a:pt x="431" y="99"/>
                </a:lnTo>
                <a:lnTo>
                  <a:pt x="453" y="99"/>
                </a:lnTo>
                <a:lnTo>
                  <a:pt x="464" y="100"/>
                </a:lnTo>
                <a:lnTo>
                  <a:pt x="467" y="99"/>
                </a:lnTo>
                <a:lnTo>
                  <a:pt x="474" y="100"/>
                </a:lnTo>
                <a:lnTo>
                  <a:pt x="485" y="101"/>
                </a:lnTo>
                <a:lnTo>
                  <a:pt x="495" y="102"/>
                </a:lnTo>
                <a:lnTo>
                  <a:pt x="505" y="104"/>
                </a:lnTo>
                <a:lnTo>
                  <a:pt x="510" y="106"/>
                </a:lnTo>
                <a:lnTo>
                  <a:pt x="514" y="108"/>
                </a:lnTo>
                <a:lnTo>
                  <a:pt x="522" y="111"/>
                </a:lnTo>
                <a:lnTo>
                  <a:pt x="525" y="112"/>
                </a:lnTo>
                <a:lnTo>
                  <a:pt x="526" y="113"/>
                </a:lnTo>
                <a:lnTo>
                  <a:pt x="530" y="117"/>
                </a:lnTo>
                <a:lnTo>
                  <a:pt x="535" y="118"/>
                </a:lnTo>
                <a:lnTo>
                  <a:pt x="540" y="121"/>
                </a:lnTo>
                <a:lnTo>
                  <a:pt x="544" y="123"/>
                </a:lnTo>
                <a:lnTo>
                  <a:pt x="548" y="126"/>
                </a:lnTo>
                <a:lnTo>
                  <a:pt x="550" y="127"/>
                </a:lnTo>
                <a:lnTo>
                  <a:pt x="551" y="130"/>
                </a:lnTo>
                <a:lnTo>
                  <a:pt x="551" y="132"/>
                </a:lnTo>
                <a:lnTo>
                  <a:pt x="551" y="133"/>
                </a:lnTo>
                <a:lnTo>
                  <a:pt x="551" y="135"/>
                </a:lnTo>
                <a:lnTo>
                  <a:pt x="550" y="137"/>
                </a:lnTo>
                <a:lnTo>
                  <a:pt x="548" y="139"/>
                </a:lnTo>
                <a:lnTo>
                  <a:pt x="546" y="140"/>
                </a:lnTo>
                <a:lnTo>
                  <a:pt x="541" y="143"/>
                </a:lnTo>
                <a:lnTo>
                  <a:pt x="535" y="147"/>
                </a:lnTo>
                <a:lnTo>
                  <a:pt x="529" y="150"/>
                </a:lnTo>
                <a:lnTo>
                  <a:pt x="522" y="152"/>
                </a:lnTo>
                <a:lnTo>
                  <a:pt x="515" y="155"/>
                </a:lnTo>
                <a:lnTo>
                  <a:pt x="506" y="158"/>
                </a:lnTo>
                <a:lnTo>
                  <a:pt x="497" y="159"/>
                </a:lnTo>
                <a:lnTo>
                  <a:pt x="488" y="162"/>
                </a:lnTo>
                <a:lnTo>
                  <a:pt x="478" y="163"/>
                </a:lnTo>
                <a:lnTo>
                  <a:pt x="468" y="164"/>
                </a:lnTo>
                <a:lnTo>
                  <a:pt x="458" y="166"/>
                </a:lnTo>
                <a:lnTo>
                  <a:pt x="447" y="166"/>
                </a:lnTo>
                <a:lnTo>
                  <a:pt x="426" y="167"/>
                </a:lnTo>
                <a:lnTo>
                  <a:pt x="405" y="168"/>
                </a:lnTo>
                <a:lnTo>
                  <a:pt x="384" y="168"/>
                </a:lnTo>
                <a:lnTo>
                  <a:pt x="364" y="168"/>
                </a:lnTo>
                <a:lnTo>
                  <a:pt x="320" y="200"/>
                </a:lnTo>
                <a:lnTo>
                  <a:pt x="324" y="202"/>
                </a:lnTo>
                <a:lnTo>
                  <a:pt x="339" y="203"/>
                </a:lnTo>
                <a:lnTo>
                  <a:pt x="353" y="203"/>
                </a:lnTo>
                <a:lnTo>
                  <a:pt x="358" y="203"/>
                </a:lnTo>
                <a:lnTo>
                  <a:pt x="363" y="203"/>
                </a:lnTo>
                <a:lnTo>
                  <a:pt x="370" y="203"/>
                </a:lnTo>
                <a:lnTo>
                  <a:pt x="377" y="203"/>
                </a:lnTo>
                <a:lnTo>
                  <a:pt x="383" y="203"/>
                </a:lnTo>
                <a:lnTo>
                  <a:pt x="389" y="204"/>
                </a:lnTo>
                <a:lnTo>
                  <a:pt x="395" y="205"/>
                </a:lnTo>
                <a:lnTo>
                  <a:pt x="398" y="207"/>
                </a:lnTo>
                <a:lnTo>
                  <a:pt x="399" y="207"/>
                </a:lnTo>
                <a:lnTo>
                  <a:pt x="400" y="208"/>
                </a:lnTo>
                <a:lnTo>
                  <a:pt x="402" y="210"/>
                </a:lnTo>
                <a:lnTo>
                  <a:pt x="402" y="212"/>
                </a:lnTo>
                <a:lnTo>
                  <a:pt x="402" y="217"/>
                </a:lnTo>
                <a:lnTo>
                  <a:pt x="402" y="222"/>
                </a:lnTo>
                <a:lnTo>
                  <a:pt x="401" y="227"/>
                </a:lnTo>
                <a:lnTo>
                  <a:pt x="400" y="232"/>
                </a:lnTo>
                <a:lnTo>
                  <a:pt x="399" y="233"/>
                </a:lnTo>
                <a:lnTo>
                  <a:pt x="400" y="236"/>
                </a:lnTo>
                <a:lnTo>
                  <a:pt x="398" y="236"/>
                </a:lnTo>
                <a:lnTo>
                  <a:pt x="397" y="237"/>
                </a:lnTo>
                <a:lnTo>
                  <a:pt x="392" y="238"/>
                </a:lnTo>
                <a:lnTo>
                  <a:pt x="385" y="239"/>
                </a:lnTo>
                <a:lnTo>
                  <a:pt x="377" y="238"/>
                </a:lnTo>
                <a:lnTo>
                  <a:pt x="370" y="238"/>
                </a:lnTo>
                <a:lnTo>
                  <a:pt x="362" y="238"/>
                </a:lnTo>
                <a:lnTo>
                  <a:pt x="355" y="236"/>
                </a:lnTo>
                <a:lnTo>
                  <a:pt x="349" y="235"/>
                </a:lnTo>
                <a:lnTo>
                  <a:pt x="347" y="234"/>
                </a:lnTo>
                <a:lnTo>
                  <a:pt x="345" y="233"/>
                </a:lnTo>
                <a:lnTo>
                  <a:pt x="345" y="232"/>
                </a:lnTo>
                <a:lnTo>
                  <a:pt x="343" y="230"/>
                </a:lnTo>
                <a:lnTo>
                  <a:pt x="338" y="229"/>
                </a:lnTo>
                <a:lnTo>
                  <a:pt x="331" y="228"/>
                </a:lnTo>
                <a:lnTo>
                  <a:pt x="326" y="227"/>
                </a:lnTo>
                <a:lnTo>
                  <a:pt x="320" y="226"/>
                </a:lnTo>
                <a:lnTo>
                  <a:pt x="319" y="225"/>
                </a:lnTo>
                <a:lnTo>
                  <a:pt x="318" y="223"/>
                </a:lnTo>
                <a:lnTo>
                  <a:pt x="317" y="222"/>
                </a:lnTo>
                <a:lnTo>
                  <a:pt x="317" y="221"/>
                </a:lnTo>
                <a:lnTo>
                  <a:pt x="317" y="219"/>
                </a:lnTo>
                <a:lnTo>
                  <a:pt x="317" y="216"/>
                </a:lnTo>
                <a:lnTo>
                  <a:pt x="306" y="216"/>
                </a:lnTo>
                <a:lnTo>
                  <a:pt x="303" y="215"/>
                </a:lnTo>
                <a:lnTo>
                  <a:pt x="300" y="214"/>
                </a:lnTo>
                <a:lnTo>
                  <a:pt x="168" y="309"/>
                </a:lnTo>
                <a:lnTo>
                  <a:pt x="165" y="311"/>
                </a:lnTo>
                <a:lnTo>
                  <a:pt x="162" y="312"/>
                </a:lnTo>
                <a:lnTo>
                  <a:pt x="158" y="313"/>
                </a:lnTo>
                <a:lnTo>
                  <a:pt x="154" y="313"/>
                </a:lnTo>
                <a:lnTo>
                  <a:pt x="140" y="312"/>
                </a:lnTo>
                <a:lnTo>
                  <a:pt x="138" y="312"/>
                </a:lnTo>
                <a:lnTo>
                  <a:pt x="138" y="311"/>
                </a:lnTo>
                <a:lnTo>
                  <a:pt x="138" y="309"/>
                </a:lnTo>
                <a:lnTo>
                  <a:pt x="139" y="308"/>
                </a:lnTo>
                <a:lnTo>
                  <a:pt x="181" y="269"/>
                </a:lnTo>
                <a:lnTo>
                  <a:pt x="179" y="268"/>
                </a:lnTo>
                <a:lnTo>
                  <a:pt x="179" y="267"/>
                </a:lnTo>
                <a:lnTo>
                  <a:pt x="180" y="267"/>
                </a:lnTo>
                <a:lnTo>
                  <a:pt x="180" y="266"/>
                </a:lnTo>
                <a:lnTo>
                  <a:pt x="184" y="266"/>
                </a:lnTo>
                <a:lnTo>
                  <a:pt x="186" y="265"/>
                </a:lnTo>
                <a:lnTo>
                  <a:pt x="213" y="240"/>
                </a:lnTo>
                <a:lnTo>
                  <a:pt x="211" y="239"/>
                </a:lnTo>
                <a:lnTo>
                  <a:pt x="211" y="238"/>
                </a:lnTo>
                <a:lnTo>
                  <a:pt x="212" y="236"/>
                </a:lnTo>
                <a:lnTo>
                  <a:pt x="213" y="236"/>
                </a:lnTo>
                <a:lnTo>
                  <a:pt x="215" y="236"/>
                </a:lnTo>
                <a:lnTo>
                  <a:pt x="217" y="236"/>
                </a:lnTo>
                <a:lnTo>
                  <a:pt x="236" y="219"/>
                </a:lnTo>
                <a:lnTo>
                  <a:pt x="235" y="217"/>
                </a:lnTo>
                <a:lnTo>
                  <a:pt x="235" y="216"/>
                </a:lnTo>
                <a:lnTo>
                  <a:pt x="235" y="215"/>
                </a:lnTo>
                <a:lnTo>
                  <a:pt x="236" y="214"/>
                </a:lnTo>
                <a:lnTo>
                  <a:pt x="239" y="214"/>
                </a:lnTo>
                <a:lnTo>
                  <a:pt x="241" y="214"/>
                </a:lnTo>
                <a:lnTo>
                  <a:pt x="252" y="203"/>
                </a:lnTo>
                <a:lnTo>
                  <a:pt x="261" y="187"/>
                </a:lnTo>
                <a:lnTo>
                  <a:pt x="260" y="186"/>
                </a:lnTo>
                <a:lnTo>
                  <a:pt x="260" y="185"/>
                </a:lnTo>
                <a:lnTo>
                  <a:pt x="260" y="184"/>
                </a:lnTo>
                <a:lnTo>
                  <a:pt x="261" y="184"/>
                </a:lnTo>
                <a:lnTo>
                  <a:pt x="261" y="183"/>
                </a:lnTo>
                <a:lnTo>
                  <a:pt x="262" y="183"/>
                </a:lnTo>
                <a:lnTo>
                  <a:pt x="264" y="182"/>
                </a:lnTo>
                <a:lnTo>
                  <a:pt x="273" y="169"/>
                </a:lnTo>
                <a:lnTo>
                  <a:pt x="272" y="168"/>
                </a:lnTo>
                <a:lnTo>
                  <a:pt x="256" y="167"/>
                </a:lnTo>
                <a:lnTo>
                  <a:pt x="239" y="166"/>
                </a:lnTo>
                <a:lnTo>
                  <a:pt x="224" y="165"/>
                </a:lnTo>
                <a:lnTo>
                  <a:pt x="210" y="162"/>
                </a:lnTo>
                <a:lnTo>
                  <a:pt x="194" y="159"/>
                </a:lnTo>
                <a:lnTo>
                  <a:pt x="97" y="137"/>
                </a:ln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1" name="Freeform 48"/>
          <p:cNvSpPr>
            <a:spLocks/>
          </p:cNvSpPr>
          <p:nvPr/>
        </p:nvSpPr>
        <p:spPr bwMode="auto">
          <a:xfrm>
            <a:off x="6418263" y="5299075"/>
            <a:ext cx="995362" cy="150813"/>
          </a:xfrm>
          <a:custGeom>
            <a:avLst/>
            <a:gdLst>
              <a:gd name="T0" fmla="*/ 2147483647 w 627"/>
              <a:gd name="T1" fmla="*/ 2147483647 h 95"/>
              <a:gd name="T2" fmla="*/ 2147483647 w 627"/>
              <a:gd name="T3" fmla="*/ 2147483647 h 95"/>
              <a:gd name="T4" fmla="*/ 2147483647 w 627"/>
              <a:gd name="T5" fmla="*/ 2147483647 h 95"/>
              <a:gd name="T6" fmla="*/ 2147483647 w 627"/>
              <a:gd name="T7" fmla="*/ 2147483647 h 95"/>
              <a:gd name="T8" fmla="*/ 2147483647 w 627"/>
              <a:gd name="T9" fmla="*/ 2147483647 h 95"/>
              <a:gd name="T10" fmla="*/ 2147483647 w 627"/>
              <a:gd name="T11" fmla="*/ 2147483647 h 95"/>
              <a:gd name="T12" fmla="*/ 2147483647 w 627"/>
              <a:gd name="T13" fmla="*/ 2147483647 h 95"/>
              <a:gd name="T14" fmla="*/ 2147483647 w 627"/>
              <a:gd name="T15" fmla="*/ 2147483647 h 95"/>
              <a:gd name="T16" fmla="*/ 2147483647 w 627"/>
              <a:gd name="T17" fmla="*/ 0 h 95"/>
              <a:gd name="T18" fmla="*/ 2147483647 w 627"/>
              <a:gd name="T19" fmla="*/ 0 h 95"/>
              <a:gd name="T20" fmla="*/ 2147483647 w 627"/>
              <a:gd name="T21" fmla="*/ 0 h 95"/>
              <a:gd name="T22" fmla="*/ 2147483647 w 627"/>
              <a:gd name="T23" fmla="*/ 2147483647 h 95"/>
              <a:gd name="T24" fmla="*/ 2147483647 w 627"/>
              <a:gd name="T25" fmla="*/ 2147483647 h 95"/>
              <a:gd name="T26" fmla="*/ 2147483647 w 627"/>
              <a:gd name="T27" fmla="*/ 2147483647 h 95"/>
              <a:gd name="T28" fmla="*/ 2147483647 w 627"/>
              <a:gd name="T29" fmla="*/ 2147483647 h 95"/>
              <a:gd name="T30" fmla="*/ 2147483647 w 627"/>
              <a:gd name="T31" fmla="*/ 2147483647 h 95"/>
              <a:gd name="T32" fmla="*/ 2147483647 w 627"/>
              <a:gd name="T33" fmla="*/ 2147483647 h 95"/>
              <a:gd name="T34" fmla="*/ 2147483647 w 627"/>
              <a:gd name="T35" fmla="*/ 2147483647 h 95"/>
              <a:gd name="T36" fmla="*/ 2147483647 w 627"/>
              <a:gd name="T37" fmla="*/ 2147483647 h 95"/>
              <a:gd name="T38" fmla="*/ 2147483647 w 627"/>
              <a:gd name="T39" fmla="*/ 2147483647 h 95"/>
              <a:gd name="T40" fmla="*/ 2147483647 w 627"/>
              <a:gd name="T41" fmla="*/ 2147483647 h 95"/>
              <a:gd name="T42" fmla="*/ 2147483647 w 627"/>
              <a:gd name="T43" fmla="*/ 2147483647 h 95"/>
              <a:gd name="T44" fmla="*/ 2147483647 w 627"/>
              <a:gd name="T45" fmla="*/ 2147483647 h 95"/>
              <a:gd name="T46" fmla="*/ 2147483647 w 627"/>
              <a:gd name="T47" fmla="*/ 2147483647 h 95"/>
              <a:gd name="T48" fmla="*/ 2147483647 w 627"/>
              <a:gd name="T49" fmla="*/ 2147483647 h 95"/>
              <a:gd name="T50" fmla="*/ 2147483647 w 627"/>
              <a:gd name="T51" fmla="*/ 2147483647 h 95"/>
              <a:gd name="T52" fmla="*/ 2147483647 w 627"/>
              <a:gd name="T53" fmla="*/ 2147483647 h 95"/>
              <a:gd name="T54" fmla="*/ 2147483647 w 627"/>
              <a:gd name="T55" fmla="*/ 2147483647 h 95"/>
              <a:gd name="T56" fmla="*/ 2147483647 w 627"/>
              <a:gd name="T57" fmla="*/ 2147483647 h 95"/>
              <a:gd name="T58" fmla="*/ 2147483647 w 627"/>
              <a:gd name="T59" fmla="*/ 2147483647 h 95"/>
              <a:gd name="T60" fmla="*/ 2147483647 w 627"/>
              <a:gd name="T61" fmla="*/ 2147483647 h 95"/>
              <a:gd name="T62" fmla="*/ 2147483647 w 627"/>
              <a:gd name="T63" fmla="*/ 2147483647 h 95"/>
              <a:gd name="T64" fmla="*/ 2147483647 w 627"/>
              <a:gd name="T65" fmla="*/ 2147483647 h 95"/>
              <a:gd name="T66" fmla="*/ 2147483647 w 627"/>
              <a:gd name="T67" fmla="*/ 2147483647 h 95"/>
              <a:gd name="T68" fmla="*/ 2147483647 w 627"/>
              <a:gd name="T69" fmla="*/ 2147483647 h 95"/>
              <a:gd name="T70" fmla="*/ 2147483647 w 627"/>
              <a:gd name="T71" fmla="*/ 2147483647 h 95"/>
              <a:gd name="T72" fmla="*/ 2147483647 w 627"/>
              <a:gd name="T73" fmla="*/ 2147483647 h 95"/>
              <a:gd name="T74" fmla="*/ 2147483647 w 627"/>
              <a:gd name="T75" fmla="*/ 2147483647 h 95"/>
              <a:gd name="T76" fmla="*/ 2147483647 w 627"/>
              <a:gd name="T77" fmla="*/ 2147483647 h 9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627"/>
              <a:gd name="T118" fmla="*/ 0 h 95"/>
              <a:gd name="T119" fmla="*/ 627 w 627"/>
              <a:gd name="T120" fmla="*/ 95 h 9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627" h="95">
                <a:moveTo>
                  <a:pt x="495" y="76"/>
                </a:moveTo>
                <a:lnTo>
                  <a:pt x="495" y="81"/>
                </a:lnTo>
                <a:lnTo>
                  <a:pt x="512" y="80"/>
                </a:lnTo>
                <a:lnTo>
                  <a:pt x="527" y="78"/>
                </a:lnTo>
                <a:lnTo>
                  <a:pt x="544" y="75"/>
                </a:lnTo>
                <a:lnTo>
                  <a:pt x="560" y="73"/>
                </a:lnTo>
                <a:lnTo>
                  <a:pt x="576" y="70"/>
                </a:lnTo>
                <a:lnTo>
                  <a:pt x="592" y="67"/>
                </a:lnTo>
                <a:lnTo>
                  <a:pt x="608" y="63"/>
                </a:lnTo>
                <a:lnTo>
                  <a:pt x="624" y="59"/>
                </a:lnTo>
                <a:lnTo>
                  <a:pt x="626" y="59"/>
                </a:lnTo>
                <a:lnTo>
                  <a:pt x="626" y="58"/>
                </a:lnTo>
                <a:lnTo>
                  <a:pt x="626" y="57"/>
                </a:lnTo>
                <a:lnTo>
                  <a:pt x="624" y="57"/>
                </a:lnTo>
                <a:lnTo>
                  <a:pt x="584" y="55"/>
                </a:lnTo>
                <a:lnTo>
                  <a:pt x="573" y="2"/>
                </a:lnTo>
                <a:lnTo>
                  <a:pt x="573" y="0"/>
                </a:lnTo>
                <a:lnTo>
                  <a:pt x="572" y="0"/>
                </a:lnTo>
                <a:lnTo>
                  <a:pt x="571" y="0"/>
                </a:lnTo>
                <a:lnTo>
                  <a:pt x="569" y="0"/>
                </a:lnTo>
                <a:lnTo>
                  <a:pt x="549" y="0"/>
                </a:lnTo>
                <a:lnTo>
                  <a:pt x="547" y="0"/>
                </a:lnTo>
                <a:lnTo>
                  <a:pt x="544" y="0"/>
                </a:lnTo>
                <a:lnTo>
                  <a:pt x="542" y="2"/>
                </a:lnTo>
                <a:lnTo>
                  <a:pt x="539" y="4"/>
                </a:lnTo>
                <a:lnTo>
                  <a:pt x="530" y="12"/>
                </a:lnTo>
                <a:lnTo>
                  <a:pt x="521" y="21"/>
                </a:lnTo>
                <a:lnTo>
                  <a:pt x="512" y="29"/>
                </a:lnTo>
                <a:lnTo>
                  <a:pt x="507" y="33"/>
                </a:lnTo>
                <a:lnTo>
                  <a:pt x="502" y="36"/>
                </a:lnTo>
                <a:lnTo>
                  <a:pt x="496" y="39"/>
                </a:lnTo>
                <a:lnTo>
                  <a:pt x="489" y="42"/>
                </a:lnTo>
                <a:lnTo>
                  <a:pt x="482" y="45"/>
                </a:lnTo>
                <a:lnTo>
                  <a:pt x="475" y="47"/>
                </a:lnTo>
                <a:lnTo>
                  <a:pt x="468" y="50"/>
                </a:lnTo>
                <a:lnTo>
                  <a:pt x="461" y="51"/>
                </a:lnTo>
                <a:lnTo>
                  <a:pt x="454" y="53"/>
                </a:lnTo>
                <a:lnTo>
                  <a:pt x="447" y="53"/>
                </a:lnTo>
                <a:lnTo>
                  <a:pt x="159" y="53"/>
                </a:lnTo>
                <a:lnTo>
                  <a:pt x="160" y="49"/>
                </a:lnTo>
                <a:lnTo>
                  <a:pt x="157" y="49"/>
                </a:lnTo>
                <a:lnTo>
                  <a:pt x="155" y="53"/>
                </a:lnTo>
                <a:lnTo>
                  <a:pt x="135" y="54"/>
                </a:lnTo>
                <a:lnTo>
                  <a:pt x="120" y="54"/>
                </a:lnTo>
                <a:lnTo>
                  <a:pt x="107" y="55"/>
                </a:lnTo>
                <a:lnTo>
                  <a:pt x="97" y="56"/>
                </a:lnTo>
                <a:lnTo>
                  <a:pt x="89" y="58"/>
                </a:lnTo>
                <a:lnTo>
                  <a:pt x="82" y="59"/>
                </a:lnTo>
                <a:lnTo>
                  <a:pt x="76" y="61"/>
                </a:lnTo>
                <a:lnTo>
                  <a:pt x="71" y="62"/>
                </a:lnTo>
                <a:lnTo>
                  <a:pt x="53" y="69"/>
                </a:lnTo>
                <a:lnTo>
                  <a:pt x="40" y="71"/>
                </a:lnTo>
                <a:lnTo>
                  <a:pt x="26" y="74"/>
                </a:lnTo>
                <a:lnTo>
                  <a:pt x="12" y="78"/>
                </a:lnTo>
                <a:lnTo>
                  <a:pt x="0" y="81"/>
                </a:lnTo>
                <a:lnTo>
                  <a:pt x="11" y="83"/>
                </a:lnTo>
                <a:lnTo>
                  <a:pt x="23" y="84"/>
                </a:lnTo>
                <a:lnTo>
                  <a:pt x="36" y="85"/>
                </a:lnTo>
                <a:lnTo>
                  <a:pt x="49" y="86"/>
                </a:lnTo>
                <a:lnTo>
                  <a:pt x="61" y="87"/>
                </a:lnTo>
                <a:lnTo>
                  <a:pt x="74" y="87"/>
                </a:lnTo>
                <a:lnTo>
                  <a:pt x="99" y="88"/>
                </a:lnTo>
                <a:lnTo>
                  <a:pt x="277" y="88"/>
                </a:lnTo>
                <a:lnTo>
                  <a:pt x="279" y="91"/>
                </a:lnTo>
                <a:lnTo>
                  <a:pt x="283" y="91"/>
                </a:lnTo>
                <a:lnTo>
                  <a:pt x="282" y="88"/>
                </a:lnTo>
                <a:lnTo>
                  <a:pt x="370" y="88"/>
                </a:lnTo>
                <a:lnTo>
                  <a:pt x="376" y="93"/>
                </a:lnTo>
                <a:lnTo>
                  <a:pt x="387" y="93"/>
                </a:lnTo>
                <a:lnTo>
                  <a:pt x="410" y="94"/>
                </a:lnTo>
                <a:lnTo>
                  <a:pt x="432" y="94"/>
                </a:lnTo>
                <a:lnTo>
                  <a:pt x="454" y="94"/>
                </a:lnTo>
                <a:lnTo>
                  <a:pt x="476" y="93"/>
                </a:lnTo>
                <a:lnTo>
                  <a:pt x="482" y="93"/>
                </a:lnTo>
                <a:lnTo>
                  <a:pt x="486" y="92"/>
                </a:lnTo>
                <a:lnTo>
                  <a:pt x="492" y="91"/>
                </a:lnTo>
                <a:lnTo>
                  <a:pt x="492" y="79"/>
                </a:lnTo>
                <a:lnTo>
                  <a:pt x="495" y="76"/>
                </a:ln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2" name="Freeform 49"/>
          <p:cNvSpPr>
            <a:spLocks/>
          </p:cNvSpPr>
          <p:nvPr/>
        </p:nvSpPr>
        <p:spPr bwMode="auto">
          <a:xfrm>
            <a:off x="4398963" y="3529013"/>
            <a:ext cx="876300" cy="498475"/>
          </a:xfrm>
          <a:custGeom>
            <a:avLst/>
            <a:gdLst>
              <a:gd name="T0" fmla="*/ 2147483647 w 552"/>
              <a:gd name="T1" fmla="*/ 2147483647 h 314"/>
              <a:gd name="T2" fmla="*/ 2147483647 w 552"/>
              <a:gd name="T3" fmla="*/ 2147483647 h 314"/>
              <a:gd name="T4" fmla="*/ 2147483647 w 552"/>
              <a:gd name="T5" fmla="*/ 2147483647 h 314"/>
              <a:gd name="T6" fmla="*/ 2147483647 w 552"/>
              <a:gd name="T7" fmla="*/ 2147483647 h 314"/>
              <a:gd name="T8" fmla="*/ 2147483647 w 552"/>
              <a:gd name="T9" fmla="*/ 2147483647 h 314"/>
              <a:gd name="T10" fmla="*/ 2147483647 w 552"/>
              <a:gd name="T11" fmla="*/ 2147483647 h 314"/>
              <a:gd name="T12" fmla="*/ 2147483647 w 552"/>
              <a:gd name="T13" fmla="*/ 2147483647 h 314"/>
              <a:gd name="T14" fmla="*/ 2147483647 w 552"/>
              <a:gd name="T15" fmla="*/ 2147483647 h 314"/>
              <a:gd name="T16" fmla="*/ 2147483647 w 552"/>
              <a:gd name="T17" fmla="*/ 2147483647 h 314"/>
              <a:gd name="T18" fmla="*/ 2147483647 w 552"/>
              <a:gd name="T19" fmla="*/ 2147483647 h 314"/>
              <a:gd name="T20" fmla="*/ 2147483647 w 552"/>
              <a:gd name="T21" fmla="*/ 2147483647 h 314"/>
              <a:gd name="T22" fmla="*/ 2147483647 w 552"/>
              <a:gd name="T23" fmla="*/ 2147483647 h 314"/>
              <a:gd name="T24" fmla="*/ 2147483647 w 552"/>
              <a:gd name="T25" fmla="*/ 2147483647 h 314"/>
              <a:gd name="T26" fmla="*/ 2147483647 w 552"/>
              <a:gd name="T27" fmla="*/ 2147483647 h 314"/>
              <a:gd name="T28" fmla="*/ 2147483647 w 552"/>
              <a:gd name="T29" fmla="*/ 2147483647 h 314"/>
              <a:gd name="T30" fmla="*/ 2147483647 w 552"/>
              <a:gd name="T31" fmla="*/ 2147483647 h 314"/>
              <a:gd name="T32" fmla="*/ 2147483647 w 552"/>
              <a:gd name="T33" fmla="*/ 2147483647 h 314"/>
              <a:gd name="T34" fmla="*/ 2147483647 w 552"/>
              <a:gd name="T35" fmla="*/ 2147483647 h 314"/>
              <a:gd name="T36" fmla="*/ 2147483647 w 552"/>
              <a:gd name="T37" fmla="*/ 2147483647 h 314"/>
              <a:gd name="T38" fmla="*/ 2147483647 w 552"/>
              <a:gd name="T39" fmla="*/ 2147483647 h 314"/>
              <a:gd name="T40" fmla="*/ 2147483647 w 552"/>
              <a:gd name="T41" fmla="*/ 2147483647 h 314"/>
              <a:gd name="T42" fmla="*/ 2147483647 w 552"/>
              <a:gd name="T43" fmla="*/ 0 h 314"/>
              <a:gd name="T44" fmla="*/ 2147483647 w 552"/>
              <a:gd name="T45" fmla="*/ 2147483647 h 314"/>
              <a:gd name="T46" fmla="*/ 2147483647 w 552"/>
              <a:gd name="T47" fmla="*/ 2147483647 h 314"/>
              <a:gd name="T48" fmla="*/ 2147483647 w 552"/>
              <a:gd name="T49" fmla="*/ 2147483647 h 314"/>
              <a:gd name="T50" fmla="*/ 2147483647 w 552"/>
              <a:gd name="T51" fmla="*/ 2147483647 h 314"/>
              <a:gd name="T52" fmla="*/ 2147483647 w 552"/>
              <a:gd name="T53" fmla="*/ 2147483647 h 314"/>
              <a:gd name="T54" fmla="*/ 2147483647 w 552"/>
              <a:gd name="T55" fmla="*/ 2147483647 h 314"/>
              <a:gd name="T56" fmla="*/ 2147483647 w 552"/>
              <a:gd name="T57" fmla="*/ 2147483647 h 314"/>
              <a:gd name="T58" fmla="*/ 2147483647 w 552"/>
              <a:gd name="T59" fmla="*/ 2147483647 h 314"/>
              <a:gd name="T60" fmla="*/ 2147483647 w 552"/>
              <a:gd name="T61" fmla="*/ 2147483647 h 314"/>
              <a:gd name="T62" fmla="*/ 2147483647 w 552"/>
              <a:gd name="T63" fmla="*/ 2147483647 h 314"/>
              <a:gd name="T64" fmla="*/ 0 w 552"/>
              <a:gd name="T65" fmla="*/ 2147483647 h 314"/>
              <a:gd name="T66" fmla="*/ 2147483647 w 552"/>
              <a:gd name="T67" fmla="*/ 2147483647 h 314"/>
              <a:gd name="T68" fmla="*/ 2147483647 w 552"/>
              <a:gd name="T69" fmla="*/ 2147483647 h 314"/>
              <a:gd name="T70" fmla="*/ 2147483647 w 552"/>
              <a:gd name="T71" fmla="*/ 2147483647 h 314"/>
              <a:gd name="T72" fmla="*/ 2147483647 w 552"/>
              <a:gd name="T73" fmla="*/ 2147483647 h 314"/>
              <a:gd name="T74" fmla="*/ 2147483647 w 552"/>
              <a:gd name="T75" fmla="*/ 2147483647 h 314"/>
              <a:gd name="T76" fmla="*/ 2147483647 w 552"/>
              <a:gd name="T77" fmla="*/ 2147483647 h 314"/>
              <a:gd name="T78" fmla="*/ 2147483647 w 552"/>
              <a:gd name="T79" fmla="*/ 2147483647 h 314"/>
              <a:gd name="T80" fmla="*/ 2147483647 w 552"/>
              <a:gd name="T81" fmla="*/ 2147483647 h 314"/>
              <a:gd name="T82" fmla="*/ 2147483647 w 552"/>
              <a:gd name="T83" fmla="*/ 2147483647 h 314"/>
              <a:gd name="T84" fmla="*/ 2147483647 w 552"/>
              <a:gd name="T85" fmla="*/ 2147483647 h 314"/>
              <a:gd name="T86" fmla="*/ 2147483647 w 552"/>
              <a:gd name="T87" fmla="*/ 2147483647 h 314"/>
              <a:gd name="T88" fmla="*/ 2147483647 w 552"/>
              <a:gd name="T89" fmla="*/ 2147483647 h 314"/>
              <a:gd name="T90" fmla="*/ 2147483647 w 552"/>
              <a:gd name="T91" fmla="*/ 2147483647 h 314"/>
              <a:gd name="T92" fmla="*/ 2147483647 w 552"/>
              <a:gd name="T93" fmla="*/ 2147483647 h 314"/>
              <a:gd name="T94" fmla="*/ 2147483647 w 552"/>
              <a:gd name="T95" fmla="*/ 2147483647 h 314"/>
              <a:gd name="T96" fmla="*/ 2147483647 w 552"/>
              <a:gd name="T97" fmla="*/ 2147483647 h 314"/>
              <a:gd name="T98" fmla="*/ 2147483647 w 552"/>
              <a:gd name="T99" fmla="*/ 2147483647 h 314"/>
              <a:gd name="T100" fmla="*/ 2147483647 w 552"/>
              <a:gd name="T101" fmla="*/ 2147483647 h 314"/>
              <a:gd name="T102" fmla="*/ 2147483647 w 552"/>
              <a:gd name="T103" fmla="*/ 2147483647 h 314"/>
              <a:gd name="T104" fmla="*/ 2147483647 w 552"/>
              <a:gd name="T105" fmla="*/ 2147483647 h 314"/>
              <a:gd name="T106" fmla="*/ 2147483647 w 552"/>
              <a:gd name="T107" fmla="*/ 2147483647 h 314"/>
              <a:gd name="T108" fmla="*/ 2147483647 w 552"/>
              <a:gd name="T109" fmla="*/ 2147483647 h 314"/>
              <a:gd name="T110" fmla="*/ 2147483647 w 552"/>
              <a:gd name="T111" fmla="*/ 2147483647 h 314"/>
              <a:gd name="T112" fmla="*/ 2147483647 w 552"/>
              <a:gd name="T113" fmla="*/ 2147483647 h 314"/>
              <a:gd name="T114" fmla="*/ 2147483647 w 552"/>
              <a:gd name="T115" fmla="*/ 2147483647 h 314"/>
              <a:gd name="T116" fmla="*/ 2147483647 w 552"/>
              <a:gd name="T117" fmla="*/ 2147483647 h 314"/>
              <a:gd name="T118" fmla="*/ 2147483647 w 552"/>
              <a:gd name="T119" fmla="*/ 2147483647 h 314"/>
              <a:gd name="T120" fmla="*/ 2147483647 w 552"/>
              <a:gd name="T121" fmla="*/ 2147483647 h 314"/>
              <a:gd name="T122" fmla="*/ 2147483647 w 552"/>
              <a:gd name="T123" fmla="*/ 2147483647 h 31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52"/>
              <a:gd name="T187" fmla="*/ 0 h 314"/>
              <a:gd name="T188" fmla="*/ 552 w 552"/>
              <a:gd name="T189" fmla="*/ 314 h 31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52" h="314">
                <a:moveTo>
                  <a:pt x="454" y="137"/>
                </a:moveTo>
                <a:lnTo>
                  <a:pt x="521" y="168"/>
                </a:lnTo>
                <a:lnTo>
                  <a:pt x="523" y="169"/>
                </a:lnTo>
                <a:lnTo>
                  <a:pt x="525" y="169"/>
                </a:lnTo>
                <a:lnTo>
                  <a:pt x="528" y="169"/>
                </a:lnTo>
                <a:lnTo>
                  <a:pt x="533" y="170"/>
                </a:lnTo>
                <a:lnTo>
                  <a:pt x="547" y="169"/>
                </a:lnTo>
                <a:lnTo>
                  <a:pt x="548" y="168"/>
                </a:lnTo>
                <a:lnTo>
                  <a:pt x="550" y="168"/>
                </a:lnTo>
                <a:lnTo>
                  <a:pt x="549" y="167"/>
                </a:lnTo>
                <a:lnTo>
                  <a:pt x="490" y="128"/>
                </a:lnTo>
                <a:lnTo>
                  <a:pt x="495" y="127"/>
                </a:lnTo>
                <a:lnTo>
                  <a:pt x="498" y="126"/>
                </a:lnTo>
                <a:lnTo>
                  <a:pt x="501" y="125"/>
                </a:lnTo>
                <a:lnTo>
                  <a:pt x="503" y="124"/>
                </a:lnTo>
                <a:lnTo>
                  <a:pt x="504" y="123"/>
                </a:lnTo>
                <a:lnTo>
                  <a:pt x="505" y="120"/>
                </a:lnTo>
                <a:lnTo>
                  <a:pt x="505" y="119"/>
                </a:lnTo>
                <a:lnTo>
                  <a:pt x="505" y="118"/>
                </a:lnTo>
                <a:lnTo>
                  <a:pt x="504" y="117"/>
                </a:lnTo>
                <a:lnTo>
                  <a:pt x="503" y="116"/>
                </a:lnTo>
                <a:lnTo>
                  <a:pt x="502" y="115"/>
                </a:lnTo>
                <a:lnTo>
                  <a:pt x="499" y="114"/>
                </a:lnTo>
                <a:lnTo>
                  <a:pt x="497" y="113"/>
                </a:lnTo>
                <a:lnTo>
                  <a:pt x="493" y="113"/>
                </a:lnTo>
                <a:lnTo>
                  <a:pt x="489" y="113"/>
                </a:lnTo>
                <a:lnTo>
                  <a:pt x="484" y="113"/>
                </a:lnTo>
                <a:lnTo>
                  <a:pt x="551" y="40"/>
                </a:lnTo>
                <a:lnTo>
                  <a:pt x="551" y="39"/>
                </a:lnTo>
                <a:lnTo>
                  <a:pt x="551" y="38"/>
                </a:lnTo>
                <a:lnTo>
                  <a:pt x="550" y="38"/>
                </a:lnTo>
                <a:lnTo>
                  <a:pt x="535" y="36"/>
                </a:lnTo>
                <a:lnTo>
                  <a:pt x="530" y="36"/>
                </a:lnTo>
                <a:lnTo>
                  <a:pt x="525" y="36"/>
                </a:lnTo>
                <a:lnTo>
                  <a:pt x="521" y="38"/>
                </a:lnTo>
                <a:lnTo>
                  <a:pt x="517" y="40"/>
                </a:lnTo>
                <a:lnTo>
                  <a:pt x="495" y="53"/>
                </a:lnTo>
                <a:lnTo>
                  <a:pt x="474" y="66"/>
                </a:lnTo>
                <a:lnTo>
                  <a:pt x="461" y="66"/>
                </a:lnTo>
                <a:lnTo>
                  <a:pt x="459" y="67"/>
                </a:lnTo>
                <a:lnTo>
                  <a:pt x="457" y="68"/>
                </a:lnTo>
                <a:lnTo>
                  <a:pt x="454" y="69"/>
                </a:lnTo>
                <a:lnTo>
                  <a:pt x="453" y="71"/>
                </a:lnTo>
                <a:lnTo>
                  <a:pt x="447" y="85"/>
                </a:lnTo>
                <a:lnTo>
                  <a:pt x="440" y="89"/>
                </a:lnTo>
                <a:lnTo>
                  <a:pt x="434" y="92"/>
                </a:lnTo>
                <a:lnTo>
                  <a:pt x="429" y="95"/>
                </a:lnTo>
                <a:lnTo>
                  <a:pt x="423" y="98"/>
                </a:lnTo>
                <a:lnTo>
                  <a:pt x="416" y="101"/>
                </a:lnTo>
                <a:lnTo>
                  <a:pt x="410" y="103"/>
                </a:lnTo>
                <a:lnTo>
                  <a:pt x="405" y="105"/>
                </a:lnTo>
                <a:lnTo>
                  <a:pt x="398" y="107"/>
                </a:lnTo>
                <a:lnTo>
                  <a:pt x="326" y="104"/>
                </a:lnTo>
                <a:lnTo>
                  <a:pt x="257" y="103"/>
                </a:lnTo>
                <a:lnTo>
                  <a:pt x="255" y="102"/>
                </a:lnTo>
                <a:lnTo>
                  <a:pt x="254" y="102"/>
                </a:lnTo>
                <a:lnTo>
                  <a:pt x="252" y="100"/>
                </a:lnTo>
                <a:lnTo>
                  <a:pt x="247" y="76"/>
                </a:lnTo>
                <a:lnTo>
                  <a:pt x="247" y="73"/>
                </a:lnTo>
                <a:lnTo>
                  <a:pt x="249" y="74"/>
                </a:lnTo>
                <a:lnTo>
                  <a:pt x="251" y="73"/>
                </a:lnTo>
                <a:lnTo>
                  <a:pt x="253" y="71"/>
                </a:lnTo>
                <a:lnTo>
                  <a:pt x="253" y="70"/>
                </a:lnTo>
                <a:lnTo>
                  <a:pt x="253" y="69"/>
                </a:lnTo>
                <a:lnTo>
                  <a:pt x="251" y="68"/>
                </a:lnTo>
                <a:lnTo>
                  <a:pt x="248" y="67"/>
                </a:lnTo>
                <a:lnTo>
                  <a:pt x="251" y="55"/>
                </a:lnTo>
                <a:lnTo>
                  <a:pt x="254" y="54"/>
                </a:lnTo>
                <a:lnTo>
                  <a:pt x="256" y="54"/>
                </a:lnTo>
                <a:lnTo>
                  <a:pt x="257" y="53"/>
                </a:lnTo>
                <a:lnTo>
                  <a:pt x="257" y="52"/>
                </a:lnTo>
                <a:lnTo>
                  <a:pt x="257" y="51"/>
                </a:lnTo>
                <a:lnTo>
                  <a:pt x="256" y="49"/>
                </a:lnTo>
                <a:lnTo>
                  <a:pt x="255" y="49"/>
                </a:lnTo>
                <a:lnTo>
                  <a:pt x="253" y="48"/>
                </a:lnTo>
                <a:lnTo>
                  <a:pt x="256" y="34"/>
                </a:lnTo>
                <a:lnTo>
                  <a:pt x="258" y="33"/>
                </a:lnTo>
                <a:lnTo>
                  <a:pt x="260" y="33"/>
                </a:lnTo>
                <a:lnTo>
                  <a:pt x="260" y="32"/>
                </a:lnTo>
                <a:lnTo>
                  <a:pt x="261" y="31"/>
                </a:lnTo>
                <a:lnTo>
                  <a:pt x="261" y="30"/>
                </a:lnTo>
                <a:lnTo>
                  <a:pt x="260" y="30"/>
                </a:lnTo>
                <a:lnTo>
                  <a:pt x="259" y="28"/>
                </a:lnTo>
                <a:lnTo>
                  <a:pt x="257" y="27"/>
                </a:lnTo>
                <a:lnTo>
                  <a:pt x="263" y="2"/>
                </a:lnTo>
                <a:lnTo>
                  <a:pt x="263" y="1"/>
                </a:lnTo>
                <a:lnTo>
                  <a:pt x="262" y="1"/>
                </a:lnTo>
                <a:lnTo>
                  <a:pt x="247" y="0"/>
                </a:lnTo>
                <a:lnTo>
                  <a:pt x="246" y="1"/>
                </a:lnTo>
                <a:lnTo>
                  <a:pt x="245" y="1"/>
                </a:lnTo>
                <a:lnTo>
                  <a:pt x="244" y="2"/>
                </a:lnTo>
                <a:lnTo>
                  <a:pt x="242" y="4"/>
                </a:lnTo>
                <a:lnTo>
                  <a:pt x="228" y="24"/>
                </a:lnTo>
                <a:lnTo>
                  <a:pt x="215" y="45"/>
                </a:lnTo>
                <a:lnTo>
                  <a:pt x="202" y="67"/>
                </a:lnTo>
                <a:lnTo>
                  <a:pt x="188" y="87"/>
                </a:lnTo>
                <a:lnTo>
                  <a:pt x="180" y="88"/>
                </a:lnTo>
                <a:lnTo>
                  <a:pt x="170" y="87"/>
                </a:lnTo>
                <a:lnTo>
                  <a:pt x="160" y="89"/>
                </a:lnTo>
                <a:lnTo>
                  <a:pt x="150" y="90"/>
                </a:lnTo>
                <a:lnTo>
                  <a:pt x="141" y="89"/>
                </a:lnTo>
                <a:lnTo>
                  <a:pt x="132" y="89"/>
                </a:lnTo>
                <a:lnTo>
                  <a:pt x="128" y="89"/>
                </a:lnTo>
                <a:lnTo>
                  <a:pt x="126" y="89"/>
                </a:lnTo>
                <a:lnTo>
                  <a:pt x="122" y="90"/>
                </a:lnTo>
                <a:lnTo>
                  <a:pt x="122" y="91"/>
                </a:lnTo>
                <a:lnTo>
                  <a:pt x="121" y="91"/>
                </a:lnTo>
                <a:lnTo>
                  <a:pt x="121" y="92"/>
                </a:lnTo>
                <a:lnTo>
                  <a:pt x="120" y="95"/>
                </a:lnTo>
                <a:lnTo>
                  <a:pt x="120" y="97"/>
                </a:lnTo>
                <a:lnTo>
                  <a:pt x="120" y="99"/>
                </a:lnTo>
                <a:lnTo>
                  <a:pt x="98" y="99"/>
                </a:lnTo>
                <a:lnTo>
                  <a:pt x="87" y="100"/>
                </a:lnTo>
                <a:lnTo>
                  <a:pt x="84" y="99"/>
                </a:lnTo>
                <a:lnTo>
                  <a:pt x="77" y="100"/>
                </a:lnTo>
                <a:lnTo>
                  <a:pt x="66" y="101"/>
                </a:lnTo>
                <a:lnTo>
                  <a:pt x="56" y="102"/>
                </a:lnTo>
                <a:lnTo>
                  <a:pt x="46" y="104"/>
                </a:lnTo>
                <a:lnTo>
                  <a:pt x="41" y="106"/>
                </a:lnTo>
                <a:lnTo>
                  <a:pt x="37" y="108"/>
                </a:lnTo>
                <a:lnTo>
                  <a:pt x="29" y="111"/>
                </a:lnTo>
                <a:lnTo>
                  <a:pt x="26" y="112"/>
                </a:lnTo>
                <a:lnTo>
                  <a:pt x="25" y="113"/>
                </a:lnTo>
                <a:lnTo>
                  <a:pt x="21" y="117"/>
                </a:lnTo>
                <a:lnTo>
                  <a:pt x="16" y="118"/>
                </a:lnTo>
                <a:lnTo>
                  <a:pt x="11" y="121"/>
                </a:lnTo>
                <a:lnTo>
                  <a:pt x="7" y="123"/>
                </a:lnTo>
                <a:lnTo>
                  <a:pt x="3" y="126"/>
                </a:lnTo>
                <a:lnTo>
                  <a:pt x="1" y="127"/>
                </a:lnTo>
                <a:lnTo>
                  <a:pt x="0" y="130"/>
                </a:lnTo>
                <a:lnTo>
                  <a:pt x="0" y="132"/>
                </a:lnTo>
                <a:lnTo>
                  <a:pt x="0" y="133"/>
                </a:lnTo>
                <a:lnTo>
                  <a:pt x="0" y="135"/>
                </a:lnTo>
                <a:lnTo>
                  <a:pt x="1" y="137"/>
                </a:lnTo>
                <a:lnTo>
                  <a:pt x="3" y="139"/>
                </a:lnTo>
                <a:lnTo>
                  <a:pt x="5" y="140"/>
                </a:lnTo>
                <a:lnTo>
                  <a:pt x="10" y="143"/>
                </a:lnTo>
                <a:lnTo>
                  <a:pt x="16" y="147"/>
                </a:lnTo>
                <a:lnTo>
                  <a:pt x="22" y="150"/>
                </a:lnTo>
                <a:lnTo>
                  <a:pt x="29" y="152"/>
                </a:lnTo>
                <a:lnTo>
                  <a:pt x="36" y="155"/>
                </a:lnTo>
                <a:lnTo>
                  <a:pt x="45" y="158"/>
                </a:lnTo>
                <a:lnTo>
                  <a:pt x="54" y="159"/>
                </a:lnTo>
                <a:lnTo>
                  <a:pt x="63" y="162"/>
                </a:lnTo>
                <a:lnTo>
                  <a:pt x="73" y="163"/>
                </a:lnTo>
                <a:lnTo>
                  <a:pt x="83" y="164"/>
                </a:lnTo>
                <a:lnTo>
                  <a:pt x="93" y="166"/>
                </a:lnTo>
                <a:lnTo>
                  <a:pt x="104" y="166"/>
                </a:lnTo>
                <a:lnTo>
                  <a:pt x="125" y="167"/>
                </a:lnTo>
                <a:lnTo>
                  <a:pt x="146" y="168"/>
                </a:lnTo>
                <a:lnTo>
                  <a:pt x="167" y="168"/>
                </a:lnTo>
                <a:lnTo>
                  <a:pt x="187" y="168"/>
                </a:lnTo>
                <a:lnTo>
                  <a:pt x="231" y="200"/>
                </a:lnTo>
                <a:lnTo>
                  <a:pt x="227" y="202"/>
                </a:lnTo>
                <a:lnTo>
                  <a:pt x="212" y="203"/>
                </a:lnTo>
                <a:lnTo>
                  <a:pt x="198" y="203"/>
                </a:lnTo>
                <a:lnTo>
                  <a:pt x="193" y="203"/>
                </a:lnTo>
                <a:lnTo>
                  <a:pt x="188" y="203"/>
                </a:lnTo>
                <a:lnTo>
                  <a:pt x="181" y="203"/>
                </a:lnTo>
                <a:lnTo>
                  <a:pt x="174" y="203"/>
                </a:lnTo>
                <a:lnTo>
                  <a:pt x="168" y="203"/>
                </a:lnTo>
                <a:lnTo>
                  <a:pt x="162" y="204"/>
                </a:lnTo>
                <a:lnTo>
                  <a:pt x="156" y="205"/>
                </a:lnTo>
                <a:lnTo>
                  <a:pt x="153" y="207"/>
                </a:lnTo>
                <a:lnTo>
                  <a:pt x="152" y="207"/>
                </a:lnTo>
                <a:lnTo>
                  <a:pt x="151" y="208"/>
                </a:lnTo>
                <a:lnTo>
                  <a:pt x="149" y="210"/>
                </a:lnTo>
                <a:lnTo>
                  <a:pt x="149" y="212"/>
                </a:lnTo>
                <a:lnTo>
                  <a:pt x="149" y="217"/>
                </a:lnTo>
                <a:lnTo>
                  <a:pt x="149" y="222"/>
                </a:lnTo>
                <a:lnTo>
                  <a:pt x="150" y="227"/>
                </a:lnTo>
                <a:lnTo>
                  <a:pt x="151" y="232"/>
                </a:lnTo>
                <a:lnTo>
                  <a:pt x="152" y="233"/>
                </a:lnTo>
                <a:lnTo>
                  <a:pt x="151" y="236"/>
                </a:lnTo>
                <a:lnTo>
                  <a:pt x="153" y="236"/>
                </a:lnTo>
                <a:lnTo>
                  <a:pt x="154" y="237"/>
                </a:lnTo>
                <a:lnTo>
                  <a:pt x="159" y="238"/>
                </a:lnTo>
                <a:lnTo>
                  <a:pt x="166" y="239"/>
                </a:lnTo>
                <a:lnTo>
                  <a:pt x="174" y="238"/>
                </a:lnTo>
                <a:lnTo>
                  <a:pt x="181" y="238"/>
                </a:lnTo>
                <a:lnTo>
                  <a:pt x="189" y="238"/>
                </a:lnTo>
                <a:lnTo>
                  <a:pt x="196" y="236"/>
                </a:lnTo>
                <a:lnTo>
                  <a:pt x="202" y="235"/>
                </a:lnTo>
                <a:lnTo>
                  <a:pt x="204" y="234"/>
                </a:lnTo>
                <a:lnTo>
                  <a:pt x="206" y="233"/>
                </a:lnTo>
                <a:lnTo>
                  <a:pt x="206" y="232"/>
                </a:lnTo>
                <a:lnTo>
                  <a:pt x="208" y="230"/>
                </a:lnTo>
                <a:lnTo>
                  <a:pt x="213" y="229"/>
                </a:lnTo>
                <a:lnTo>
                  <a:pt x="220" y="228"/>
                </a:lnTo>
                <a:lnTo>
                  <a:pt x="225" y="227"/>
                </a:lnTo>
                <a:lnTo>
                  <a:pt x="231" y="226"/>
                </a:lnTo>
                <a:lnTo>
                  <a:pt x="232" y="225"/>
                </a:lnTo>
                <a:lnTo>
                  <a:pt x="233" y="223"/>
                </a:lnTo>
                <a:lnTo>
                  <a:pt x="234" y="222"/>
                </a:lnTo>
                <a:lnTo>
                  <a:pt x="234" y="221"/>
                </a:lnTo>
                <a:lnTo>
                  <a:pt x="234" y="219"/>
                </a:lnTo>
                <a:lnTo>
                  <a:pt x="234" y="216"/>
                </a:lnTo>
                <a:lnTo>
                  <a:pt x="245" y="216"/>
                </a:lnTo>
                <a:lnTo>
                  <a:pt x="248" y="215"/>
                </a:lnTo>
                <a:lnTo>
                  <a:pt x="251" y="214"/>
                </a:lnTo>
                <a:lnTo>
                  <a:pt x="383" y="309"/>
                </a:lnTo>
                <a:lnTo>
                  <a:pt x="386" y="311"/>
                </a:lnTo>
                <a:lnTo>
                  <a:pt x="389" y="312"/>
                </a:lnTo>
                <a:lnTo>
                  <a:pt x="393" y="313"/>
                </a:lnTo>
                <a:lnTo>
                  <a:pt x="397" y="313"/>
                </a:lnTo>
                <a:lnTo>
                  <a:pt x="411" y="312"/>
                </a:lnTo>
                <a:lnTo>
                  <a:pt x="413" y="312"/>
                </a:lnTo>
                <a:lnTo>
                  <a:pt x="413" y="311"/>
                </a:lnTo>
                <a:lnTo>
                  <a:pt x="413" y="309"/>
                </a:lnTo>
                <a:lnTo>
                  <a:pt x="412" y="308"/>
                </a:lnTo>
                <a:lnTo>
                  <a:pt x="370" y="269"/>
                </a:lnTo>
                <a:lnTo>
                  <a:pt x="372" y="268"/>
                </a:lnTo>
                <a:lnTo>
                  <a:pt x="372" y="267"/>
                </a:lnTo>
                <a:lnTo>
                  <a:pt x="371" y="267"/>
                </a:lnTo>
                <a:lnTo>
                  <a:pt x="371" y="266"/>
                </a:lnTo>
                <a:lnTo>
                  <a:pt x="367" y="266"/>
                </a:lnTo>
                <a:lnTo>
                  <a:pt x="365" y="265"/>
                </a:lnTo>
                <a:lnTo>
                  <a:pt x="338" y="240"/>
                </a:lnTo>
                <a:lnTo>
                  <a:pt x="340" y="239"/>
                </a:lnTo>
                <a:lnTo>
                  <a:pt x="340" y="238"/>
                </a:lnTo>
                <a:lnTo>
                  <a:pt x="339" y="236"/>
                </a:lnTo>
                <a:lnTo>
                  <a:pt x="338" y="236"/>
                </a:lnTo>
                <a:lnTo>
                  <a:pt x="336" y="236"/>
                </a:lnTo>
                <a:lnTo>
                  <a:pt x="334" y="236"/>
                </a:lnTo>
                <a:lnTo>
                  <a:pt x="315" y="219"/>
                </a:lnTo>
                <a:lnTo>
                  <a:pt x="316" y="217"/>
                </a:lnTo>
                <a:lnTo>
                  <a:pt x="316" y="216"/>
                </a:lnTo>
                <a:lnTo>
                  <a:pt x="316" y="215"/>
                </a:lnTo>
                <a:lnTo>
                  <a:pt x="315" y="214"/>
                </a:lnTo>
                <a:lnTo>
                  <a:pt x="312" y="214"/>
                </a:lnTo>
                <a:lnTo>
                  <a:pt x="310" y="214"/>
                </a:lnTo>
                <a:lnTo>
                  <a:pt x="299" y="203"/>
                </a:lnTo>
                <a:lnTo>
                  <a:pt x="290" y="187"/>
                </a:lnTo>
                <a:lnTo>
                  <a:pt x="291" y="186"/>
                </a:lnTo>
                <a:lnTo>
                  <a:pt x="291" y="185"/>
                </a:lnTo>
                <a:lnTo>
                  <a:pt x="291" y="184"/>
                </a:lnTo>
                <a:lnTo>
                  <a:pt x="290" y="184"/>
                </a:lnTo>
                <a:lnTo>
                  <a:pt x="290" y="183"/>
                </a:lnTo>
                <a:lnTo>
                  <a:pt x="289" y="183"/>
                </a:lnTo>
                <a:lnTo>
                  <a:pt x="287" y="182"/>
                </a:lnTo>
                <a:lnTo>
                  <a:pt x="278" y="169"/>
                </a:lnTo>
                <a:lnTo>
                  <a:pt x="279" y="168"/>
                </a:lnTo>
                <a:lnTo>
                  <a:pt x="295" y="167"/>
                </a:lnTo>
                <a:lnTo>
                  <a:pt x="312" y="166"/>
                </a:lnTo>
                <a:lnTo>
                  <a:pt x="327" y="165"/>
                </a:lnTo>
                <a:lnTo>
                  <a:pt x="341" y="162"/>
                </a:lnTo>
                <a:lnTo>
                  <a:pt x="357" y="159"/>
                </a:lnTo>
                <a:lnTo>
                  <a:pt x="454" y="137"/>
                </a:ln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3" name="Freeform 50"/>
          <p:cNvSpPr>
            <a:spLocks/>
          </p:cNvSpPr>
          <p:nvPr/>
        </p:nvSpPr>
        <p:spPr bwMode="auto">
          <a:xfrm flipH="1">
            <a:off x="2433638" y="5245100"/>
            <a:ext cx="838200" cy="268288"/>
          </a:xfrm>
          <a:custGeom>
            <a:avLst/>
            <a:gdLst>
              <a:gd name="T0" fmla="*/ 2147483647 w 528"/>
              <a:gd name="T1" fmla="*/ 0 h 169"/>
              <a:gd name="T2" fmla="*/ 2147483647 w 528"/>
              <a:gd name="T3" fmla="*/ 2147483647 h 169"/>
              <a:gd name="T4" fmla="*/ 2147483647 w 528"/>
              <a:gd name="T5" fmla="*/ 2147483647 h 169"/>
              <a:gd name="T6" fmla="*/ 2147483647 w 528"/>
              <a:gd name="T7" fmla="*/ 2147483647 h 169"/>
              <a:gd name="T8" fmla="*/ 2147483647 w 528"/>
              <a:gd name="T9" fmla="*/ 2147483647 h 169"/>
              <a:gd name="T10" fmla="*/ 2147483647 w 528"/>
              <a:gd name="T11" fmla="*/ 2147483647 h 169"/>
              <a:gd name="T12" fmla="*/ 2147483647 w 528"/>
              <a:gd name="T13" fmla="*/ 2147483647 h 169"/>
              <a:gd name="T14" fmla="*/ 2147483647 w 528"/>
              <a:gd name="T15" fmla="*/ 2147483647 h 169"/>
              <a:gd name="T16" fmla="*/ 2147483647 w 528"/>
              <a:gd name="T17" fmla="*/ 2147483647 h 169"/>
              <a:gd name="T18" fmla="*/ 2147483647 w 528"/>
              <a:gd name="T19" fmla="*/ 2147483647 h 169"/>
              <a:gd name="T20" fmla="*/ 2147483647 w 528"/>
              <a:gd name="T21" fmla="*/ 2147483647 h 169"/>
              <a:gd name="T22" fmla="*/ 2147483647 w 528"/>
              <a:gd name="T23" fmla="*/ 2147483647 h 169"/>
              <a:gd name="T24" fmla="*/ 2147483647 w 528"/>
              <a:gd name="T25" fmla="*/ 2147483647 h 169"/>
              <a:gd name="T26" fmla="*/ 2147483647 w 528"/>
              <a:gd name="T27" fmla="*/ 2147483647 h 169"/>
              <a:gd name="T28" fmla="*/ 2147483647 w 528"/>
              <a:gd name="T29" fmla="*/ 2147483647 h 169"/>
              <a:gd name="T30" fmla="*/ 2147483647 w 528"/>
              <a:gd name="T31" fmla="*/ 2147483647 h 169"/>
              <a:gd name="T32" fmla="*/ 2147483647 w 528"/>
              <a:gd name="T33" fmla="*/ 2147483647 h 169"/>
              <a:gd name="T34" fmla="*/ 2147483647 w 528"/>
              <a:gd name="T35" fmla="*/ 2147483647 h 169"/>
              <a:gd name="T36" fmla="*/ 2147483647 w 528"/>
              <a:gd name="T37" fmla="*/ 2147483647 h 169"/>
              <a:gd name="T38" fmla="*/ 2147483647 w 528"/>
              <a:gd name="T39" fmla="*/ 2147483647 h 169"/>
              <a:gd name="T40" fmla="*/ 2147483647 w 528"/>
              <a:gd name="T41" fmla="*/ 2147483647 h 169"/>
              <a:gd name="T42" fmla="*/ 2147483647 w 528"/>
              <a:gd name="T43" fmla="*/ 2147483647 h 169"/>
              <a:gd name="T44" fmla="*/ 2147483647 w 528"/>
              <a:gd name="T45" fmla="*/ 2147483647 h 169"/>
              <a:gd name="T46" fmla="*/ 2147483647 w 528"/>
              <a:gd name="T47" fmla="*/ 2147483647 h 169"/>
              <a:gd name="T48" fmla="*/ 2147483647 w 528"/>
              <a:gd name="T49" fmla="*/ 2147483647 h 169"/>
              <a:gd name="T50" fmla="*/ 2147483647 w 528"/>
              <a:gd name="T51" fmla="*/ 2147483647 h 169"/>
              <a:gd name="T52" fmla="*/ 2147483647 w 528"/>
              <a:gd name="T53" fmla="*/ 2147483647 h 169"/>
              <a:gd name="T54" fmla="*/ 2147483647 w 528"/>
              <a:gd name="T55" fmla="*/ 2147483647 h 169"/>
              <a:gd name="T56" fmla="*/ 2147483647 w 528"/>
              <a:gd name="T57" fmla="*/ 2147483647 h 169"/>
              <a:gd name="T58" fmla="*/ 2147483647 w 528"/>
              <a:gd name="T59" fmla="*/ 2147483647 h 169"/>
              <a:gd name="T60" fmla="*/ 2147483647 w 528"/>
              <a:gd name="T61" fmla="*/ 2147483647 h 169"/>
              <a:gd name="T62" fmla="*/ 2147483647 w 528"/>
              <a:gd name="T63" fmla="*/ 2147483647 h 169"/>
              <a:gd name="T64" fmla="*/ 2147483647 w 528"/>
              <a:gd name="T65" fmla="*/ 2147483647 h 169"/>
              <a:gd name="T66" fmla="*/ 2147483647 w 528"/>
              <a:gd name="T67" fmla="*/ 2147483647 h 169"/>
              <a:gd name="T68" fmla="*/ 2147483647 w 528"/>
              <a:gd name="T69" fmla="*/ 2147483647 h 169"/>
              <a:gd name="T70" fmla="*/ 2147483647 w 528"/>
              <a:gd name="T71" fmla="*/ 2147483647 h 169"/>
              <a:gd name="T72" fmla="*/ 2147483647 w 528"/>
              <a:gd name="T73" fmla="*/ 2147483647 h 169"/>
              <a:gd name="T74" fmla="*/ 2147483647 w 528"/>
              <a:gd name="T75" fmla="*/ 2147483647 h 169"/>
              <a:gd name="T76" fmla="*/ 2147483647 w 528"/>
              <a:gd name="T77" fmla="*/ 2147483647 h 169"/>
              <a:gd name="T78" fmla="*/ 2147483647 w 528"/>
              <a:gd name="T79" fmla="*/ 2147483647 h 169"/>
              <a:gd name="T80" fmla="*/ 2147483647 w 528"/>
              <a:gd name="T81" fmla="*/ 2147483647 h 169"/>
              <a:gd name="T82" fmla="*/ 2147483647 w 528"/>
              <a:gd name="T83" fmla="*/ 2147483647 h 169"/>
              <a:gd name="T84" fmla="*/ 2147483647 w 528"/>
              <a:gd name="T85" fmla="*/ 2147483647 h 169"/>
              <a:gd name="T86" fmla="*/ 2147483647 w 528"/>
              <a:gd name="T87" fmla="*/ 2147483647 h 169"/>
              <a:gd name="T88" fmla="*/ 2147483647 w 528"/>
              <a:gd name="T89" fmla="*/ 2147483647 h 169"/>
              <a:gd name="T90" fmla="*/ 2147483647 w 528"/>
              <a:gd name="T91" fmla="*/ 0 h 16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28"/>
              <a:gd name="T139" fmla="*/ 0 h 169"/>
              <a:gd name="T140" fmla="*/ 528 w 528"/>
              <a:gd name="T141" fmla="*/ 169 h 16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28" h="169">
                <a:moveTo>
                  <a:pt x="6" y="0"/>
                </a:moveTo>
                <a:lnTo>
                  <a:pt x="26" y="0"/>
                </a:lnTo>
                <a:lnTo>
                  <a:pt x="28" y="0"/>
                </a:lnTo>
                <a:lnTo>
                  <a:pt x="31" y="1"/>
                </a:lnTo>
                <a:lnTo>
                  <a:pt x="32" y="2"/>
                </a:lnTo>
                <a:lnTo>
                  <a:pt x="35" y="3"/>
                </a:lnTo>
                <a:lnTo>
                  <a:pt x="50" y="22"/>
                </a:lnTo>
                <a:lnTo>
                  <a:pt x="62" y="37"/>
                </a:lnTo>
                <a:lnTo>
                  <a:pt x="75" y="54"/>
                </a:lnTo>
                <a:lnTo>
                  <a:pt x="96" y="79"/>
                </a:lnTo>
                <a:lnTo>
                  <a:pt x="99" y="80"/>
                </a:lnTo>
                <a:lnTo>
                  <a:pt x="103" y="81"/>
                </a:lnTo>
                <a:lnTo>
                  <a:pt x="129" y="87"/>
                </a:lnTo>
                <a:lnTo>
                  <a:pt x="145" y="92"/>
                </a:lnTo>
                <a:lnTo>
                  <a:pt x="158" y="95"/>
                </a:lnTo>
                <a:lnTo>
                  <a:pt x="162" y="96"/>
                </a:lnTo>
                <a:lnTo>
                  <a:pt x="202" y="96"/>
                </a:lnTo>
                <a:lnTo>
                  <a:pt x="243" y="96"/>
                </a:lnTo>
                <a:lnTo>
                  <a:pt x="290" y="96"/>
                </a:lnTo>
                <a:lnTo>
                  <a:pt x="289" y="92"/>
                </a:lnTo>
                <a:lnTo>
                  <a:pt x="288" y="88"/>
                </a:lnTo>
                <a:lnTo>
                  <a:pt x="288" y="87"/>
                </a:lnTo>
                <a:lnTo>
                  <a:pt x="289" y="87"/>
                </a:lnTo>
                <a:lnTo>
                  <a:pt x="291" y="87"/>
                </a:lnTo>
                <a:lnTo>
                  <a:pt x="295" y="92"/>
                </a:lnTo>
                <a:lnTo>
                  <a:pt x="296" y="95"/>
                </a:lnTo>
                <a:lnTo>
                  <a:pt x="297" y="96"/>
                </a:lnTo>
                <a:lnTo>
                  <a:pt x="353" y="96"/>
                </a:lnTo>
                <a:lnTo>
                  <a:pt x="400" y="96"/>
                </a:lnTo>
                <a:lnTo>
                  <a:pt x="416" y="96"/>
                </a:lnTo>
                <a:lnTo>
                  <a:pt x="429" y="96"/>
                </a:lnTo>
                <a:lnTo>
                  <a:pt x="442" y="97"/>
                </a:lnTo>
                <a:lnTo>
                  <a:pt x="458" y="99"/>
                </a:lnTo>
                <a:lnTo>
                  <a:pt x="468" y="100"/>
                </a:lnTo>
                <a:lnTo>
                  <a:pt x="477" y="102"/>
                </a:lnTo>
                <a:lnTo>
                  <a:pt x="484" y="104"/>
                </a:lnTo>
                <a:lnTo>
                  <a:pt x="491" y="107"/>
                </a:lnTo>
                <a:lnTo>
                  <a:pt x="494" y="108"/>
                </a:lnTo>
                <a:lnTo>
                  <a:pt x="497" y="110"/>
                </a:lnTo>
                <a:lnTo>
                  <a:pt x="498" y="111"/>
                </a:lnTo>
                <a:lnTo>
                  <a:pt x="500" y="113"/>
                </a:lnTo>
                <a:lnTo>
                  <a:pt x="503" y="116"/>
                </a:lnTo>
                <a:lnTo>
                  <a:pt x="506" y="119"/>
                </a:lnTo>
                <a:lnTo>
                  <a:pt x="514" y="123"/>
                </a:lnTo>
                <a:lnTo>
                  <a:pt x="521" y="126"/>
                </a:lnTo>
                <a:lnTo>
                  <a:pt x="524" y="128"/>
                </a:lnTo>
                <a:lnTo>
                  <a:pt x="525" y="130"/>
                </a:lnTo>
                <a:lnTo>
                  <a:pt x="527" y="132"/>
                </a:lnTo>
                <a:lnTo>
                  <a:pt x="527" y="134"/>
                </a:lnTo>
                <a:lnTo>
                  <a:pt x="525" y="136"/>
                </a:lnTo>
                <a:lnTo>
                  <a:pt x="523" y="138"/>
                </a:lnTo>
                <a:lnTo>
                  <a:pt x="521" y="140"/>
                </a:lnTo>
                <a:lnTo>
                  <a:pt x="518" y="142"/>
                </a:lnTo>
                <a:lnTo>
                  <a:pt x="510" y="145"/>
                </a:lnTo>
                <a:lnTo>
                  <a:pt x="503" y="147"/>
                </a:lnTo>
                <a:lnTo>
                  <a:pt x="494" y="149"/>
                </a:lnTo>
                <a:lnTo>
                  <a:pt x="484" y="151"/>
                </a:lnTo>
                <a:lnTo>
                  <a:pt x="472" y="154"/>
                </a:lnTo>
                <a:lnTo>
                  <a:pt x="460" y="155"/>
                </a:lnTo>
                <a:lnTo>
                  <a:pt x="439" y="156"/>
                </a:lnTo>
                <a:lnTo>
                  <a:pt x="417" y="157"/>
                </a:lnTo>
                <a:lnTo>
                  <a:pt x="378" y="157"/>
                </a:lnTo>
                <a:lnTo>
                  <a:pt x="377" y="158"/>
                </a:lnTo>
                <a:lnTo>
                  <a:pt x="376" y="160"/>
                </a:lnTo>
                <a:lnTo>
                  <a:pt x="375" y="163"/>
                </a:lnTo>
                <a:lnTo>
                  <a:pt x="374" y="164"/>
                </a:lnTo>
                <a:lnTo>
                  <a:pt x="373" y="164"/>
                </a:lnTo>
                <a:lnTo>
                  <a:pt x="371" y="164"/>
                </a:lnTo>
                <a:lnTo>
                  <a:pt x="370" y="164"/>
                </a:lnTo>
                <a:lnTo>
                  <a:pt x="371" y="163"/>
                </a:lnTo>
                <a:lnTo>
                  <a:pt x="372" y="161"/>
                </a:lnTo>
                <a:lnTo>
                  <a:pt x="372" y="158"/>
                </a:lnTo>
                <a:lnTo>
                  <a:pt x="372" y="157"/>
                </a:lnTo>
                <a:lnTo>
                  <a:pt x="362" y="157"/>
                </a:lnTo>
                <a:lnTo>
                  <a:pt x="353" y="157"/>
                </a:lnTo>
                <a:lnTo>
                  <a:pt x="353" y="158"/>
                </a:lnTo>
                <a:lnTo>
                  <a:pt x="353" y="161"/>
                </a:lnTo>
                <a:lnTo>
                  <a:pt x="354" y="163"/>
                </a:lnTo>
                <a:lnTo>
                  <a:pt x="353" y="165"/>
                </a:lnTo>
                <a:lnTo>
                  <a:pt x="349" y="166"/>
                </a:lnTo>
                <a:lnTo>
                  <a:pt x="344" y="166"/>
                </a:lnTo>
                <a:lnTo>
                  <a:pt x="338" y="167"/>
                </a:lnTo>
                <a:lnTo>
                  <a:pt x="332" y="167"/>
                </a:lnTo>
                <a:lnTo>
                  <a:pt x="322" y="167"/>
                </a:lnTo>
                <a:lnTo>
                  <a:pt x="318" y="166"/>
                </a:lnTo>
                <a:lnTo>
                  <a:pt x="315" y="167"/>
                </a:lnTo>
                <a:lnTo>
                  <a:pt x="310" y="168"/>
                </a:lnTo>
                <a:lnTo>
                  <a:pt x="305" y="167"/>
                </a:lnTo>
                <a:lnTo>
                  <a:pt x="302" y="166"/>
                </a:lnTo>
                <a:lnTo>
                  <a:pt x="303" y="166"/>
                </a:lnTo>
                <a:lnTo>
                  <a:pt x="305" y="165"/>
                </a:lnTo>
                <a:lnTo>
                  <a:pt x="305" y="164"/>
                </a:lnTo>
                <a:lnTo>
                  <a:pt x="305" y="163"/>
                </a:lnTo>
                <a:lnTo>
                  <a:pt x="300" y="162"/>
                </a:lnTo>
                <a:lnTo>
                  <a:pt x="297" y="161"/>
                </a:lnTo>
                <a:lnTo>
                  <a:pt x="295" y="161"/>
                </a:lnTo>
                <a:lnTo>
                  <a:pt x="295" y="160"/>
                </a:lnTo>
                <a:lnTo>
                  <a:pt x="295" y="159"/>
                </a:lnTo>
                <a:lnTo>
                  <a:pt x="295" y="158"/>
                </a:lnTo>
                <a:lnTo>
                  <a:pt x="290" y="157"/>
                </a:lnTo>
                <a:lnTo>
                  <a:pt x="288" y="157"/>
                </a:lnTo>
                <a:lnTo>
                  <a:pt x="286" y="157"/>
                </a:lnTo>
                <a:lnTo>
                  <a:pt x="265" y="157"/>
                </a:lnTo>
                <a:lnTo>
                  <a:pt x="246" y="157"/>
                </a:lnTo>
                <a:lnTo>
                  <a:pt x="221" y="157"/>
                </a:lnTo>
                <a:lnTo>
                  <a:pt x="200" y="157"/>
                </a:lnTo>
                <a:lnTo>
                  <a:pt x="184" y="156"/>
                </a:lnTo>
                <a:lnTo>
                  <a:pt x="178" y="156"/>
                </a:lnTo>
                <a:lnTo>
                  <a:pt x="166" y="155"/>
                </a:lnTo>
                <a:lnTo>
                  <a:pt x="152" y="153"/>
                </a:lnTo>
                <a:lnTo>
                  <a:pt x="138" y="150"/>
                </a:lnTo>
                <a:lnTo>
                  <a:pt x="112" y="145"/>
                </a:lnTo>
                <a:lnTo>
                  <a:pt x="99" y="142"/>
                </a:lnTo>
                <a:lnTo>
                  <a:pt x="86" y="139"/>
                </a:lnTo>
                <a:lnTo>
                  <a:pt x="75" y="136"/>
                </a:lnTo>
                <a:lnTo>
                  <a:pt x="66" y="133"/>
                </a:lnTo>
                <a:lnTo>
                  <a:pt x="52" y="129"/>
                </a:lnTo>
                <a:lnTo>
                  <a:pt x="40" y="125"/>
                </a:lnTo>
                <a:lnTo>
                  <a:pt x="31" y="122"/>
                </a:lnTo>
                <a:lnTo>
                  <a:pt x="23" y="119"/>
                </a:lnTo>
                <a:lnTo>
                  <a:pt x="21" y="118"/>
                </a:lnTo>
                <a:lnTo>
                  <a:pt x="19" y="116"/>
                </a:lnTo>
                <a:lnTo>
                  <a:pt x="17" y="114"/>
                </a:lnTo>
                <a:lnTo>
                  <a:pt x="16" y="112"/>
                </a:lnTo>
                <a:lnTo>
                  <a:pt x="16" y="110"/>
                </a:lnTo>
                <a:lnTo>
                  <a:pt x="16" y="108"/>
                </a:lnTo>
                <a:lnTo>
                  <a:pt x="16" y="107"/>
                </a:lnTo>
                <a:lnTo>
                  <a:pt x="11" y="104"/>
                </a:lnTo>
                <a:lnTo>
                  <a:pt x="6" y="101"/>
                </a:lnTo>
                <a:lnTo>
                  <a:pt x="2" y="98"/>
                </a:lnTo>
                <a:lnTo>
                  <a:pt x="0" y="97"/>
                </a:lnTo>
                <a:lnTo>
                  <a:pt x="8" y="96"/>
                </a:lnTo>
                <a:lnTo>
                  <a:pt x="15" y="96"/>
                </a:lnTo>
                <a:lnTo>
                  <a:pt x="22" y="97"/>
                </a:lnTo>
                <a:lnTo>
                  <a:pt x="31" y="98"/>
                </a:lnTo>
                <a:lnTo>
                  <a:pt x="20" y="58"/>
                </a:lnTo>
                <a:lnTo>
                  <a:pt x="10" y="16"/>
                </a:lnTo>
                <a:lnTo>
                  <a:pt x="6" y="0"/>
                </a:ln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4" name="Rectangle 51"/>
          <p:cNvSpPr>
            <a:spLocks noChangeArrowheads="1"/>
          </p:cNvSpPr>
          <p:nvPr/>
        </p:nvSpPr>
        <p:spPr bwMode="hidden">
          <a:xfrm>
            <a:off x="582613" y="1049338"/>
            <a:ext cx="7977187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3038" tIns="87312" rIns="173038" bIns="87312">
            <a:spAutoFit/>
          </a:bodyPr>
          <a:lstStyle>
            <a:lvl1pPr marL="342900" indent="-342900" defTabSz="32321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2321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2321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2321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2321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2321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2321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2321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2321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</a:pPr>
            <a:r>
              <a:rPr lang="en-US" altLang="en-US" sz="2800" dirty="0"/>
              <a:t>In which column is minimum vertical separation not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being applied? </a:t>
            </a:r>
          </a:p>
        </p:txBody>
      </p:sp>
      <p:sp>
        <p:nvSpPr>
          <p:cNvPr id="11285" name="Rectangle 52"/>
          <p:cNvSpPr>
            <a:spLocks noChangeArrowheads="1"/>
          </p:cNvSpPr>
          <p:nvPr/>
        </p:nvSpPr>
        <p:spPr bwMode="auto">
          <a:xfrm>
            <a:off x="2989263" y="1114425"/>
            <a:ext cx="735012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11286" name="Rectangle 53"/>
          <p:cNvSpPr>
            <a:spLocks noChangeArrowheads="1"/>
          </p:cNvSpPr>
          <p:nvPr/>
        </p:nvSpPr>
        <p:spPr bwMode="auto">
          <a:xfrm>
            <a:off x="3454400" y="1160463"/>
            <a:ext cx="444500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3038" tIns="87312" rIns="173038" bIns="87312">
            <a:spAutoFit/>
          </a:bodyPr>
          <a:lstStyle>
            <a:lvl1pPr defTabSz="32321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2321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2321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2321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2321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2321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2321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2321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2321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8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287" name="Rectangle 54"/>
          <p:cNvSpPr>
            <a:spLocks noChangeArrowheads="1"/>
          </p:cNvSpPr>
          <p:nvPr/>
        </p:nvSpPr>
        <p:spPr bwMode="auto">
          <a:xfrm>
            <a:off x="3519488" y="1114425"/>
            <a:ext cx="3471862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11288" name="Rectangle 55"/>
          <p:cNvSpPr>
            <a:spLocks noChangeArrowheads="1"/>
          </p:cNvSpPr>
          <p:nvPr/>
        </p:nvSpPr>
        <p:spPr bwMode="auto">
          <a:xfrm>
            <a:off x="4271963" y="1914525"/>
            <a:ext cx="554640" cy="54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3038" tIns="87312" rIns="173038" bIns="87312">
            <a:spAutoFit/>
          </a:bodyPr>
          <a:lstStyle>
            <a:lvl1pPr defTabSz="32321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2321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2321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2321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2321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2321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2321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2321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2321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/>
              <a:t>B</a:t>
            </a:r>
          </a:p>
        </p:txBody>
      </p:sp>
      <p:sp>
        <p:nvSpPr>
          <p:cNvPr id="11289" name="Rectangle 56"/>
          <p:cNvSpPr>
            <a:spLocks noChangeArrowheads="1"/>
          </p:cNvSpPr>
          <p:nvPr/>
        </p:nvSpPr>
        <p:spPr bwMode="auto">
          <a:xfrm>
            <a:off x="6273800" y="1914525"/>
            <a:ext cx="572274" cy="54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3038" tIns="87312" rIns="173038" bIns="87312">
            <a:spAutoFit/>
          </a:bodyPr>
          <a:lstStyle>
            <a:lvl1pPr defTabSz="32321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2321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2321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2321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2321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2321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2321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2321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2321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/>
              <a:t>C</a:t>
            </a:r>
          </a:p>
        </p:txBody>
      </p:sp>
      <p:sp>
        <p:nvSpPr>
          <p:cNvPr id="11290" name="Rectangle 57"/>
          <p:cNvSpPr>
            <a:spLocks noChangeArrowheads="1"/>
          </p:cNvSpPr>
          <p:nvPr/>
        </p:nvSpPr>
        <p:spPr bwMode="auto">
          <a:xfrm>
            <a:off x="2249488" y="1914525"/>
            <a:ext cx="5492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3038" tIns="87312" rIns="173038" bIns="87312">
            <a:spAutoFit/>
          </a:bodyPr>
          <a:lstStyle>
            <a:lvl1pPr defTabSz="32321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2321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2321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2321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2321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2321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2321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2321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2321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solidFill>
                  <a:srgbClr val="FF0000"/>
                </a:solidFill>
              </a:rPr>
              <a:t>A</a:t>
            </a:r>
          </a:p>
        </p:txBody>
      </p: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2249488" y="1914525"/>
            <a:ext cx="5318125" cy="3727450"/>
            <a:chOff x="1417" y="1667"/>
            <a:chExt cx="3350" cy="2348"/>
          </a:xfrm>
        </p:grpSpPr>
        <p:sp>
          <p:nvSpPr>
            <p:cNvPr id="11293" name="Rectangle 59"/>
            <p:cNvSpPr>
              <a:spLocks noChangeArrowheads="1"/>
            </p:cNvSpPr>
            <p:nvPr/>
          </p:nvSpPr>
          <p:spPr bwMode="hidden">
            <a:xfrm>
              <a:off x="2241" y="1986"/>
              <a:ext cx="2526" cy="2029"/>
            </a:xfrm>
            <a:prstGeom prst="rect">
              <a:avLst/>
            </a:prstGeom>
            <a:solidFill>
              <a:schemeClr val="tx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1800"/>
            </a:p>
          </p:txBody>
        </p:sp>
        <p:sp>
          <p:nvSpPr>
            <p:cNvPr id="11294" name="Rectangle 60"/>
            <p:cNvSpPr>
              <a:spLocks noChangeArrowheads="1"/>
            </p:cNvSpPr>
            <p:nvPr/>
          </p:nvSpPr>
          <p:spPr bwMode="hidden">
            <a:xfrm>
              <a:off x="1417" y="1667"/>
              <a:ext cx="349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73038" tIns="87312" rIns="173038" bIns="87312">
              <a:spAutoFit/>
            </a:bodyPr>
            <a:lstStyle>
              <a:lvl1pPr defTabSz="32321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2321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2321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2321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2321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323215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323215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323215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323215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dirty="0"/>
                <a:t>A</a:t>
              </a: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613" y="6256019"/>
            <a:ext cx="39423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392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8062AE-E5A7-457D-AC4F-2877E80C1E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8625" y="2046605"/>
            <a:ext cx="8050213" cy="4391025"/>
          </a:xfrm>
        </p:spPr>
        <p:txBody>
          <a:bodyPr/>
          <a:lstStyle/>
          <a:p>
            <a:r>
              <a:rPr lang="en-US" dirty="0"/>
              <a:t>Non-RVSM aircraft may transition through RVSM airspace to operate above or below </a:t>
            </a:r>
            <a:r>
              <a:rPr lang="en-US" dirty="0" smtClean="0"/>
              <a:t>it</a:t>
            </a:r>
            <a:endParaRPr lang="en-US" dirty="0"/>
          </a:p>
          <a:p>
            <a:r>
              <a:rPr lang="en-US" dirty="0"/>
              <a:t>Notify the supervisor/CIC of transitioning aircraft</a:t>
            </a:r>
          </a:p>
          <a:p>
            <a:r>
              <a:rPr lang="en-US" dirty="0"/>
              <a:t>Transitioning aircraft require approval before handing off to another sector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B001B5-A154-4FCF-B64C-2F3AB1B0D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44487"/>
            <a:ext cx="8472488" cy="1163637"/>
          </a:xfrm>
        </p:spPr>
        <p:txBody>
          <a:bodyPr/>
          <a:lstStyle/>
          <a:p>
            <a:r>
              <a:rPr lang="en-US" dirty="0"/>
              <a:t>Aircraft Transitioning RVSM Airspace</a:t>
            </a:r>
          </a:p>
        </p:txBody>
      </p:sp>
    </p:spTree>
    <p:extLst>
      <p:ext uri="{BB962C8B-B14F-4D97-AF65-F5344CB8AC3E}">
        <p14:creationId xmlns:p14="http://schemas.microsoft.com/office/powerpoint/2010/main" val="26982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4A5183-D4DD-437C-9316-2FBDFB4282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8625" y="2351405"/>
            <a:ext cx="8050213" cy="2088515"/>
          </a:xfrm>
        </p:spPr>
        <p:txBody>
          <a:bodyPr/>
          <a:lstStyle/>
          <a:p>
            <a:r>
              <a:rPr lang="en-US" dirty="0"/>
              <a:t>When severe turbulence, mountain wave, or other weather conditions cause altitude deviations of 200 feet or more, the pilot will advise ATC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C63085-C4C9-492E-B304-E3E336AF3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1270952"/>
          </a:xfrm>
        </p:spPr>
        <p:txBody>
          <a:bodyPr/>
          <a:lstStyle/>
          <a:p>
            <a:r>
              <a:rPr lang="en-US" dirty="0"/>
              <a:t>Severe Turbulence and Mountain Wave in RVSM Airspace</a:t>
            </a:r>
          </a:p>
        </p:txBody>
      </p:sp>
    </p:spTree>
    <p:extLst>
      <p:ext uri="{BB962C8B-B14F-4D97-AF65-F5344CB8AC3E}">
        <p14:creationId xmlns:p14="http://schemas.microsoft.com/office/powerpoint/2010/main" val="266081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OGQ1NzYwZS02MzhhLTQ3ZTgtOWUyZS0xMjI2YzJjYjI2OGQiIG9yaWdpbj0idXNlclNlbGVjdGVkIj48ZWxlbWVudCB1aWQ9IjQyODM0YmZiLTFlYzEtNGJlYi1iZDY0LWViODNmYjNjYjNmMyIgdmFsdWU9IiIgeG1sbnM9Imh0dHA6Ly93d3cuYm9sZG9uamFtZXMuY29tLzIwMDgvMDEvc2llL2ludGVybmFsL2xhYmVsIiAvPjwvc2lzbD48VXNlck5hbWU+TEVJRE9TLUNPUlBcaHVudGxleWE8L1VzZXJOYW1lPjxEYXRlVGltZT4zLzI5LzIwMTkgNzo1NDowOSBQTTwvRGF0ZVRpbWU+PExhYmVsU3RyaW5nPlVucmVzdHJpY3RlZDwvTGFiZWxTdHJpbmc+PC9pdGVtPjwvbGFiZWxIaXN0b3J5Pg==</Value>
</WrappedLabelHistory>
</file>

<file path=customXml/item2.xml><?xml version="1.0" encoding="utf-8"?>
<sisl xmlns:xsi="http://www.w3.org/2001/XMLSchema-instance" xmlns:xsd="http://www.w3.org/2001/XMLSchema" xmlns="http://www.boldonjames.com/2008/01/sie/internal/label" sislVersion="0" policy="c8d5760e-638a-47e8-9e2e-1226c2cb268d" origin="userSelected">
  <element uid="42834bfb-1ec1-4beb-bd64-eb83fb3cb3f3" value=""/>
</sisl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f0e10e1-3e2d-4cb5-bdd3-156dacd9dc33">WEXTPJNUKPJZ-1215587825-11893</_dlc_DocId>
    <_dlc_DocIdUrl xmlns="4f0e10e1-3e2d-4cb5-bdd3-156dacd9dc33">
      <Url>https://ksn2.faa.gov/stt/TTPPM/ER24/_layouts/15/DocIdRedir.aspx?ID=WEXTPJNUKPJZ-1215587825-11893</Url>
      <Description>WEXTPJNUKPJZ-1215587825-11893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FAFDB35B5AD34C89EBE32B06747F48" ma:contentTypeVersion="0" ma:contentTypeDescription="Create a new document." ma:contentTypeScope="" ma:versionID="e72e5cf3a644bd3c2a76949ef822e5f3">
  <xsd:schema xmlns:xsd="http://www.w3.org/2001/XMLSchema" xmlns:xs="http://www.w3.org/2001/XMLSchema" xmlns:p="http://schemas.microsoft.com/office/2006/metadata/properties" xmlns:ns2="4f0e10e1-3e2d-4cb5-bdd3-156dacd9dc33" targetNamespace="http://schemas.microsoft.com/office/2006/metadata/properties" ma:root="true" ma:fieldsID="b03bf376aeaf2378700ad64a9a2727c9" ns2:_="">
    <xsd:import namespace="4f0e10e1-3e2d-4cb5-bdd3-156dacd9dc3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e10e1-3e2d-4cb5-bdd3-156dacd9dc3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6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EAA723F-081F-4B59-9AA4-5C4AF998482A}">
  <ds:schemaRefs>
    <ds:schemaRef ds:uri="http://www.w3.org/2001/XMLSchema"/>
    <ds:schemaRef ds:uri="http://www.boldonjames.com/2016/02/Classifier/internal/wrappedLabelHistory"/>
  </ds:schemaRefs>
</ds:datastoreItem>
</file>

<file path=customXml/itemProps2.xml><?xml version="1.0" encoding="utf-8"?>
<ds:datastoreItem xmlns:ds="http://schemas.openxmlformats.org/officeDocument/2006/customXml" ds:itemID="{CD759BF2-EF63-4A5D-87CC-F192E4FE8492}">
  <ds:schemaRefs>
    <ds:schemaRef ds:uri="http://www.w3.org/2001/XMLSchema"/>
    <ds:schemaRef ds:uri="http://www.boldonjames.com/2008/01/sie/internal/label"/>
  </ds:schemaRefs>
</ds:datastoreItem>
</file>

<file path=customXml/itemProps3.xml><?xml version="1.0" encoding="utf-8"?>
<ds:datastoreItem xmlns:ds="http://schemas.openxmlformats.org/officeDocument/2006/customXml" ds:itemID="{196E10B0-A97A-49BF-B0A4-A004A26F31D4}">
  <ds:schemaRefs>
    <ds:schemaRef ds:uri="http://schemas.microsoft.com/office/2006/documentManagement/types"/>
    <ds:schemaRef ds:uri="http://schemas.microsoft.com/office/2006/metadata/properties"/>
    <ds:schemaRef ds:uri="c9d3951b-c0b3-413d-9ae1-2b2887eb6f1c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5E93BE5C-1FEA-4C0F-97D2-77136B043C63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B7D11E71-AABA-461C-8A9F-07E04674F85A}"/>
</file>

<file path=customXml/itemProps6.xml><?xml version="1.0" encoding="utf-8"?>
<ds:datastoreItem xmlns:ds="http://schemas.openxmlformats.org/officeDocument/2006/customXml" ds:itemID="{2D4FDB80-4889-4B9B-815C-0C60CB534F8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25503</TotalTime>
  <Words>1702</Words>
  <Application>Microsoft Office PowerPoint</Application>
  <PresentationFormat>On-screen Show (4:3)</PresentationFormat>
  <Paragraphs>504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Courier New</vt:lpstr>
      <vt:lpstr>Times New Roman</vt:lpstr>
      <vt:lpstr>Wingdings</vt:lpstr>
      <vt:lpstr>5_Custom Design</vt:lpstr>
      <vt:lpstr>PowerPoint Presentation</vt:lpstr>
      <vt:lpstr>PowerPoint Presentation</vt:lpstr>
      <vt:lpstr>Minima Between Altitudes</vt:lpstr>
      <vt:lpstr>Reduced Vertical Separation Minima (RVSM) Airspace</vt:lpstr>
      <vt:lpstr>RVSM Exceptions</vt:lpstr>
      <vt:lpstr>Non-RVSM Aircraft Above FL290</vt:lpstr>
      <vt:lpstr>Knowledge Check</vt:lpstr>
      <vt:lpstr>Aircraft Transitioning RVSM Airspace</vt:lpstr>
      <vt:lpstr>Severe Turbulence and Mountain Wave in RVSM Airspace</vt:lpstr>
      <vt:lpstr>RVSM Phraseology</vt:lpstr>
      <vt:lpstr>Altitude Assignment</vt:lpstr>
      <vt:lpstr>Exceptions to Altitude Assignment</vt:lpstr>
      <vt:lpstr>Knowledge Check</vt:lpstr>
      <vt:lpstr>Knowledge Check</vt:lpstr>
      <vt:lpstr>Knowledge Check</vt:lpstr>
      <vt:lpstr>Knowledge Check</vt:lpstr>
      <vt:lpstr>Knowledge Check</vt:lpstr>
      <vt:lpstr>Crossing Restrictions</vt:lpstr>
      <vt:lpstr>Cruise Clearance</vt:lpstr>
      <vt:lpstr>Pilot’s Discretion</vt:lpstr>
      <vt:lpstr>Pilot’s Discretion (Cont’d)</vt:lpstr>
      <vt:lpstr>Pilot’s Discretion (Cont’d)</vt:lpstr>
      <vt:lpstr>Separation by Pilots</vt:lpstr>
      <vt:lpstr>Formation Flights in RVSM Airspace</vt:lpstr>
      <vt:lpstr>Separation from SUA and ATCAA</vt:lpstr>
      <vt:lpstr>Altitude Reports</vt:lpstr>
      <vt:lpstr>Altitude Amendments</vt:lpstr>
      <vt:lpstr>Practice Exercise 1: Vertical Separation</vt:lpstr>
      <vt:lpstr>Exercise 1 - Question 1</vt:lpstr>
      <vt:lpstr>Exercise 1 - Question 2</vt:lpstr>
      <vt:lpstr>Exercise 1 - Question 3</vt:lpstr>
      <vt:lpstr>Exercise 1 - Question 4</vt:lpstr>
      <vt:lpstr>PowerPoint Presentation</vt:lpstr>
      <vt:lpstr>The End</vt:lpstr>
    </vt:vector>
  </TitlesOfParts>
  <Company>FAA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MTONEY</dc:creator>
  <cp:lastModifiedBy>Nicholson, Nancy A-CTR (FAA)</cp:lastModifiedBy>
  <cp:revision>560</cp:revision>
  <dcterms:created xsi:type="dcterms:W3CDTF">2005-01-28T20:32:53Z</dcterms:created>
  <dcterms:modified xsi:type="dcterms:W3CDTF">2022-08-05T18:59:17Z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0x0101003DFAFDB35B5AD34C89EBE32B06747F48</vt:lpwstr>
  </property>
  <property fmtid="{D5CDD505-2E9C-101B-9397-08002B2CF9AE}" pid="3" name="docIndexRef">
    <vt:lpwstr>eeae4dcb-4e9c-46d8-80ed-0a53ad41db16</vt:lpwstr>
  </property>
  <property fmtid="{D5CDD505-2E9C-101B-9397-08002B2CF9AE}" pid="4" name="bjSaver">
    <vt:lpwstr>nAFgvCsYDVYf5XXx5wFs3z9OzyqVTT+J</vt:lpwstr>
  </property>
  <property fmtid="{D5CDD505-2E9C-101B-9397-08002B2CF9AE}" pid="5" name="bjDocumentLabelXML">
    <vt:lpwstr>&lt;?xml version="1.0" encoding="us-ascii"?&gt;&lt;sisl xmlns:xsi="http://www.w3.org/2001/XMLSchema-instance" xmlns:xsd="http://www.w3.org/2001/XMLSchema" sislVersion="0" policy="c8d5760e-638a-47e8-9e2e-1226c2cb268d" origin="userSelected" xmlns="http://www.boldonj</vt:lpwstr>
  </property>
  <property fmtid="{D5CDD505-2E9C-101B-9397-08002B2CF9AE}" pid="6" name="bjDocumentLabelXML-0">
    <vt:lpwstr>ames.com/2008/01/sie/internal/label"&gt;&lt;element uid="42834bfb-1ec1-4beb-bd64-eb83fb3cb3f3" value="" /&gt;&lt;/sisl&gt;</vt:lpwstr>
  </property>
  <property fmtid="{D5CDD505-2E9C-101B-9397-08002B2CF9AE}" pid="7" name="bjDocumentSecurityLabel">
    <vt:lpwstr>Unrestricted</vt:lpwstr>
  </property>
  <property fmtid="{D5CDD505-2E9C-101B-9397-08002B2CF9AE}" pid="8" name="bjLabelHistoryID">
    <vt:lpwstr>{CEAA723F-081F-4B59-9AA4-5C4AF998482A}</vt:lpwstr>
  </property>
  <property fmtid="{D5CDD505-2E9C-101B-9397-08002B2CF9AE}" pid="9" name="_dlc_DocIdItemGuid">
    <vt:lpwstr>e693a5dd-673f-4597-be9b-422bde4b924f</vt:lpwstr>
  </property>
</Properties>
</file>