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72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71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0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67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customXml/itemProps5.xml" ContentType="application/vnd.openxmlformats-officedocument.customXml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revisionInfo.xml" ContentType="application/vnd.ms-powerpoint.revisioninfo+xml"/>
  <Override PartName="/customXml/itemProps6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1" r:id="rId6"/>
  </p:sldMasterIdLst>
  <p:notesMasterIdLst>
    <p:notesMasterId r:id="rId82"/>
  </p:notesMasterIdLst>
  <p:handoutMasterIdLst>
    <p:handoutMasterId r:id="rId83"/>
  </p:handoutMasterIdLst>
  <p:sldIdLst>
    <p:sldId id="365" r:id="rId7"/>
    <p:sldId id="274" r:id="rId8"/>
    <p:sldId id="285" r:id="rId9"/>
    <p:sldId id="377" r:id="rId10"/>
    <p:sldId id="286" r:id="rId11"/>
    <p:sldId id="289" r:id="rId12"/>
    <p:sldId id="366" r:id="rId13"/>
    <p:sldId id="394" r:id="rId14"/>
    <p:sldId id="372" r:id="rId15"/>
    <p:sldId id="432" r:id="rId16"/>
    <p:sldId id="291" r:id="rId17"/>
    <p:sldId id="284" r:id="rId18"/>
    <p:sldId id="395" r:id="rId19"/>
    <p:sldId id="403" r:id="rId20"/>
    <p:sldId id="435" r:id="rId21"/>
    <p:sldId id="295" r:id="rId22"/>
    <p:sldId id="296" r:id="rId23"/>
    <p:sldId id="297" r:id="rId24"/>
    <p:sldId id="298" r:id="rId25"/>
    <p:sldId id="418" r:id="rId26"/>
    <p:sldId id="300" r:id="rId27"/>
    <p:sldId id="301" r:id="rId28"/>
    <p:sldId id="303" r:id="rId29"/>
    <p:sldId id="396" r:id="rId30"/>
    <p:sldId id="404" r:id="rId31"/>
    <p:sldId id="426" r:id="rId32"/>
    <p:sldId id="306" r:id="rId33"/>
    <p:sldId id="307" r:id="rId34"/>
    <p:sldId id="308" r:id="rId35"/>
    <p:sldId id="309" r:id="rId36"/>
    <p:sldId id="310" r:id="rId37"/>
    <p:sldId id="312" r:id="rId38"/>
    <p:sldId id="314" r:id="rId39"/>
    <p:sldId id="316" r:id="rId40"/>
    <p:sldId id="317" r:id="rId41"/>
    <p:sldId id="318" r:id="rId42"/>
    <p:sldId id="319" r:id="rId43"/>
    <p:sldId id="321" r:id="rId44"/>
    <p:sldId id="323" r:id="rId45"/>
    <p:sldId id="381" r:id="rId46"/>
    <p:sldId id="382" r:id="rId47"/>
    <p:sldId id="421" r:id="rId48"/>
    <p:sldId id="324" r:id="rId49"/>
    <p:sldId id="325" r:id="rId50"/>
    <p:sldId id="326" r:id="rId51"/>
    <p:sldId id="327" r:id="rId52"/>
    <p:sldId id="434" r:id="rId53"/>
    <p:sldId id="328" r:id="rId54"/>
    <p:sldId id="424" r:id="rId55"/>
    <p:sldId id="351" r:id="rId56"/>
    <p:sldId id="330" r:id="rId57"/>
    <p:sldId id="350" r:id="rId58"/>
    <p:sldId id="331" r:id="rId59"/>
    <p:sldId id="383" r:id="rId60"/>
    <p:sldId id="332" r:id="rId61"/>
    <p:sldId id="333" r:id="rId62"/>
    <p:sldId id="334" r:id="rId63"/>
    <p:sldId id="335" r:id="rId64"/>
    <p:sldId id="337" r:id="rId65"/>
    <p:sldId id="353" r:id="rId66"/>
    <p:sldId id="436" r:id="rId67"/>
    <p:sldId id="349" r:id="rId68"/>
    <p:sldId id="336" r:id="rId69"/>
    <p:sldId id="343" r:id="rId70"/>
    <p:sldId id="344" r:id="rId71"/>
    <p:sldId id="369" r:id="rId72"/>
    <p:sldId id="409" r:id="rId73"/>
    <p:sldId id="428" r:id="rId74"/>
    <p:sldId id="410" r:id="rId75"/>
    <p:sldId id="358" r:id="rId76"/>
    <p:sldId id="431" r:id="rId77"/>
    <p:sldId id="430" r:id="rId78"/>
    <p:sldId id="429" r:id="rId79"/>
    <p:sldId id="370" r:id="rId80"/>
    <p:sldId id="376" r:id="rId81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3A9464-CC97-4689-881D-E55F25A6AADC}">
          <p14:sldIdLst>
            <p14:sldId id="365"/>
          </p14:sldIdLst>
        </p14:section>
        <p14:section name="Lesson Introduction" id="{4137EB2E-A85D-4694-A212-CE0FAA0B49AB}">
          <p14:sldIdLst>
            <p14:sldId id="274"/>
            <p14:sldId id="285"/>
          </p14:sldIdLst>
        </p14:section>
        <p14:section name="Number Phraseology" id="{B5AD325C-EC5B-4707-8119-18BB5BC01E8E}">
          <p14:sldIdLst>
            <p14:sldId id="377"/>
            <p14:sldId id="286"/>
            <p14:sldId id="289"/>
            <p14:sldId id="366"/>
            <p14:sldId id="394"/>
          </p14:sldIdLst>
        </p14:section>
        <p14:section name="Practice Exercise 1" id="{42734ABF-9AC8-44F8-BDE8-34FC74E7843F}">
          <p14:sldIdLst>
            <p14:sldId id="372"/>
            <p14:sldId id="432"/>
          </p14:sldIdLst>
        </p14:section>
        <p14:section name="Number Phraseology Cont'd" id="{324F1DED-F03A-41F3-84C6-2AA4BAB43912}">
          <p14:sldIdLst>
            <p14:sldId id="291"/>
            <p14:sldId id="284"/>
            <p14:sldId id="395"/>
          </p14:sldIdLst>
        </p14:section>
        <p14:section name="Practice Exercise 2" id="{AD11BF28-4BAE-4E47-BD42-CC34DDED3E92}">
          <p14:sldIdLst>
            <p14:sldId id="403"/>
            <p14:sldId id="435"/>
          </p14:sldIdLst>
        </p14:section>
        <p14:section name="Number Phraseology Cont'd" id="{4682EE4E-7FC4-48E1-A2F5-AD50591A4C32}">
          <p14:sldIdLst>
            <p14:sldId id="295"/>
            <p14:sldId id="296"/>
            <p14:sldId id="297"/>
            <p14:sldId id="298"/>
            <p14:sldId id="418"/>
            <p14:sldId id="300"/>
            <p14:sldId id="301"/>
            <p14:sldId id="303"/>
            <p14:sldId id="396"/>
          </p14:sldIdLst>
        </p14:section>
        <p14:section name="Practice Exercise 3" id="{87E05EF5-F992-4D3F-83D5-2B254B5E5CDC}">
          <p14:sldIdLst>
            <p14:sldId id="404"/>
            <p14:sldId id="426"/>
          </p14:sldIdLst>
        </p14:section>
        <p14:section name="Communication Procedures" id="{0404A5EF-ED52-4B21-8EFC-D9E200DB738B}">
          <p14:sldIdLst>
            <p14:sldId id="306"/>
            <p14:sldId id="307"/>
            <p14:sldId id="308"/>
            <p14:sldId id="309"/>
            <p14:sldId id="310"/>
            <p14:sldId id="312"/>
            <p14:sldId id="314"/>
            <p14:sldId id="316"/>
            <p14:sldId id="317"/>
            <p14:sldId id="318"/>
            <p14:sldId id="319"/>
            <p14:sldId id="321"/>
            <p14:sldId id="323"/>
            <p14:sldId id="381"/>
            <p14:sldId id="382"/>
            <p14:sldId id="421"/>
            <p14:sldId id="324"/>
            <p14:sldId id="325"/>
            <p14:sldId id="326"/>
            <p14:sldId id="327"/>
            <p14:sldId id="434"/>
            <p14:sldId id="328"/>
            <p14:sldId id="424"/>
            <p14:sldId id="351"/>
            <p14:sldId id="330"/>
            <p14:sldId id="350"/>
            <p14:sldId id="331"/>
            <p14:sldId id="383"/>
            <p14:sldId id="332"/>
            <p14:sldId id="333"/>
            <p14:sldId id="334"/>
            <p14:sldId id="335"/>
            <p14:sldId id="337"/>
            <p14:sldId id="353"/>
            <p14:sldId id="436"/>
            <p14:sldId id="349"/>
            <p14:sldId id="336"/>
          </p14:sldIdLst>
        </p14:section>
        <p14:section name="Communication Skills" id="{16658186-0EF8-45E5-9E46-9D81A81C5450}">
          <p14:sldIdLst>
            <p14:sldId id="343"/>
            <p14:sldId id="344"/>
            <p14:sldId id="369"/>
          </p14:sldIdLst>
        </p14:section>
        <p14:section name="Practice Exercise 4" id="{1CAA24DC-9F6E-4900-9051-206A0FB8B614}">
          <p14:sldIdLst>
            <p14:sldId id="409"/>
            <p14:sldId id="428"/>
          </p14:sldIdLst>
        </p14:section>
        <p14:section name="Practice Exercise 5" id="{0EAC9773-B2C9-4904-9F2E-227B52B32334}">
          <p14:sldIdLst>
            <p14:sldId id="410"/>
            <p14:sldId id="358"/>
            <p14:sldId id="431"/>
            <p14:sldId id="430"/>
            <p14:sldId id="429"/>
          </p14:sldIdLst>
        </p14:section>
        <p14:section name="Conclusion" id="{80AC257B-C4C6-47F0-B76C-BCA53AD935C6}">
          <p14:sldIdLst>
            <p14:sldId id="370"/>
            <p14:sldId id="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36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Ekins" initials="JE" lastIdx="11" clrIdx="0"/>
  <p:cmAuthor id="2" name="David Scott" initials="DS" lastIdx="1" clrIdx="1">
    <p:extLst>
      <p:ext uri="{19B8F6BF-5375-455C-9EA6-DF929625EA0E}">
        <p15:presenceInfo xmlns:p15="http://schemas.microsoft.com/office/powerpoint/2012/main" userId="0dba5c2a25f57a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B47330-DC49-41A3-8C96-E216D056BC31}" v="17" dt="2020-09-22T12:04:43.2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3235" autoAdjust="0"/>
  </p:normalViewPr>
  <p:slideViewPr>
    <p:cSldViewPr snapToGrid="0">
      <p:cViewPr varScale="1">
        <p:scale>
          <a:sx n="115" d="100"/>
          <a:sy n="115" d="100"/>
        </p:scale>
        <p:origin x="384" y="108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1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commentAuthors" Target="commentAuthors.xml"/><Relationship Id="rId89" Type="http://schemas.microsoft.com/office/2015/10/relationships/revisionInfo" Target="revisionInfo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customXml" Target="../customXml/item5.xml"/><Relationship Id="rId90" Type="http://schemas.microsoft.com/office/2016/11/relationships/changesInfo" Target="changesInfos/changesInfo1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91" Type="http://schemas.openxmlformats.org/officeDocument/2006/relationships/customXml" Target="../customXml/item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theme" Target="theme/theme1.xml"/><Relationship Id="rId61" Type="http://schemas.openxmlformats.org/officeDocument/2006/relationships/slide" Target="slides/slide55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cott" userId="0dba5c2a25f57aa7" providerId="LiveId" clId="{2D3B7FF2-45E1-4A2E-98D8-5F762F536E1F}"/>
    <pc:docChg chg="custSel modSld">
      <pc:chgData name="David Scott" userId="0dba5c2a25f57aa7" providerId="LiveId" clId="{2D3B7FF2-45E1-4A2E-98D8-5F762F536E1F}" dt="2020-03-05T20:05:07.295" v="32" actId="20577"/>
      <pc:docMkLst>
        <pc:docMk/>
      </pc:docMkLst>
      <pc:sldChg chg="modSp">
        <pc:chgData name="David Scott" userId="0dba5c2a25f57aa7" providerId="LiveId" clId="{2D3B7FF2-45E1-4A2E-98D8-5F762F536E1F}" dt="2020-03-05T20:05:07.295" v="32" actId="20577"/>
        <pc:sldMkLst>
          <pc:docMk/>
          <pc:sldMk cId="3958150399" sldId="382"/>
        </pc:sldMkLst>
        <pc:spChg chg="mod">
          <ac:chgData name="David Scott" userId="0dba5c2a25f57aa7" providerId="LiveId" clId="{2D3B7FF2-45E1-4A2E-98D8-5F762F536E1F}" dt="2020-03-05T20:05:07.295" v="32" actId="20577"/>
          <ac:spMkLst>
            <pc:docMk/>
            <pc:sldMk cId="3958150399" sldId="382"/>
            <ac:spMk id="3" creationId="{00000000-0000-0000-0000-000000000000}"/>
          </ac:spMkLst>
        </pc:spChg>
      </pc:sldChg>
      <pc:sldChg chg="modSp addCm modCm">
        <pc:chgData name="David Scott" userId="0dba5c2a25f57aa7" providerId="LiveId" clId="{2D3B7FF2-45E1-4A2E-98D8-5F762F536E1F}" dt="2020-03-02T13:59:03.689" v="4"/>
        <pc:sldMkLst>
          <pc:docMk/>
          <pc:sldMk cId="2162406107" sldId="409"/>
        </pc:sldMkLst>
        <pc:spChg chg="mod">
          <ac:chgData name="David Scott" userId="0dba5c2a25f57aa7" providerId="LiveId" clId="{2D3B7FF2-45E1-4A2E-98D8-5F762F536E1F}" dt="2020-03-02T13:58:28.480" v="2" actId="13926"/>
          <ac:spMkLst>
            <pc:docMk/>
            <pc:sldMk cId="2162406107" sldId="409"/>
            <ac:spMk id="40970" creationId="{00000000-0000-0000-0000-000000000000}"/>
          </ac:spMkLst>
        </pc:spChg>
      </pc:sldChg>
    </pc:docChg>
  </pc:docChgLst>
  <pc:docChgLst>
    <pc:chgData name="David Scott" userId="0dba5c2a25f57aa7" providerId="LiveId" clId="{17B47330-DC49-41A3-8C96-E216D056BC31}"/>
    <pc:docChg chg="modSld">
      <pc:chgData name="David Scott" userId="0dba5c2a25f57aa7" providerId="LiveId" clId="{17B47330-DC49-41A3-8C96-E216D056BC31}" dt="2020-09-22T12:04:43.284" v="27" actId="313"/>
      <pc:docMkLst>
        <pc:docMk/>
      </pc:docMkLst>
      <pc:sldChg chg="modSp mod">
        <pc:chgData name="David Scott" userId="0dba5c2a25f57aa7" providerId="LiveId" clId="{17B47330-DC49-41A3-8C96-E216D056BC31}" dt="2020-09-21T17:52:08.022" v="23" actId="20577"/>
        <pc:sldMkLst>
          <pc:docMk/>
          <pc:sldMk cId="0" sldId="286"/>
        </pc:sldMkLst>
        <pc:graphicFrameChg chg="modGraphic">
          <ac:chgData name="David Scott" userId="0dba5c2a25f57aa7" providerId="LiveId" clId="{17B47330-DC49-41A3-8C96-E216D056BC31}" dt="2020-09-21T17:52:08.022" v="23" actId="20577"/>
          <ac:graphicFrameMkLst>
            <pc:docMk/>
            <pc:sldMk cId="0" sldId="286"/>
            <ac:graphicFrameMk id="2" creationId="{00000000-0000-0000-0000-000000000000}"/>
          </ac:graphicFrameMkLst>
        </pc:graphicFrameChg>
      </pc:sldChg>
      <pc:sldChg chg="modSp mod">
        <pc:chgData name="David Scott" userId="0dba5c2a25f57aa7" providerId="LiveId" clId="{17B47330-DC49-41A3-8C96-E216D056BC31}" dt="2020-09-21T19:13:10.479" v="25" actId="20577"/>
        <pc:sldMkLst>
          <pc:docMk/>
          <pc:sldMk cId="0" sldId="291"/>
        </pc:sldMkLst>
        <pc:graphicFrameChg chg="modGraphic">
          <ac:chgData name="David Scott" userId="0dba5c2a25f57aa7" providerId="LiveId" clId="{17B47330-DC49-41A3-8C96-E216D056BC31}" dt="2020-09-21T19:13:10.479" v="25" actId="20577"/>
          <ac:graphicFrameMkLst>
            <pc:docMk/>
            <pc:sldMk cId="0" sldId="291"/>
            <ac:graphicFrameMk id="2" creationId="{00000000-0000-0000-0000-000000000000}"/>
          </ac:graphicFrameMkLst>
        </pc:graphicFrameChg>
      </pc:sldChg>
      <pc:sldChg chg="modSp mod">
        <pc:chgData name="David Scott" userId="0dba5c2a25f57aa7" providerId="LiveId" clId="{17B47330-DC49-41A3-8C96-E216D056BC31}" dt="2020-09-16T17:34:24.247" v="1" actId="20577"/>
        <pc:sldMkLst>
          <pc:docMk/>
          <pc:sldMk cId="2737483636" sldId="365"/>
        </pc:sldMkLst>
        <pc:spChg chg="mod">
          <ac:chgData name="David Scott" userId="0dba5c2a25f57aa7" providerId="LiveId" clId="{17B47330-DC49-41A3-8C96-E216D056BC31}" dt="2020-09-16T17:34:24.247" v="1" actId="20577"/>
          <ac:spMkLst>
            <pc:docMk/>
            <pc:sldMk cId="2737483636" sldId="365"/>
            <ac:spMk id="6" creationId="{00000000-0000-0000-0000-000000000000}"/>
          </ac:spMkLst>
        </pc:spChg>
      </pc:sldChg>
      <pc:sldChg chg="modSp modAnim">
        <pc:chgData name="David Scott" userId="0dba5c2a25f57aa7" providerId="LiveId" clId="{17B47330-DC49-41A3-8C96-E216D056BC31}" dt="2020-09-18T17:19:13.231" v="17" actId="20577"/>
        <pc:sldMkLst>
          <pc:docMk/>
          <pc:sldMk cId="1584547490" sldId="419"/>
        </pc:sldMkLst>
        <pc:spChg chg="mod">
          <ac:chgData name="David Scott" userId="0dba5c2a25f57aa7" providerId="LiveId" clId="{17B47330-DC49-41A3-8C96-E216D056BC31}" dt="2020-09-18T17:19:05.082" v="14" actId="20577"/>
          <ac:spMkLst>
            <pc:docMk/>
            <pc:sldMk cId="1584547490" sldId="419"/>
            <ac:spMk id="29" creationId="{00000000-0000-0000-0000-000000000000}"/>
          </ac:spMkLst>
        </pc:spChg>
        <pc:spChg chg="mod">
          <ac:chgData name="David Scott" userId="0dba5c2a25f57aa7" providerId="LiveId" clId="{17B47330-DC49-41A3-8C96-E216D056BC31}" dt="2020-09-18T17:19:13.231" v="17" actId="20577"/>
          <ac:spMkLst>
            <pc:docMk/>
            <pc:sldMk cId="1584547490" sldId="419"/>
            <ac:spMk id="52224" creationId="{00000000-0000-0000-0000-000000000000}"/>
          </ac:spMkLst>
        </pc:spChg>
      </pc:sldChg>
      <pc:sldChg chg="modSp">
        <pc:chgData name="David Scott" userId="0dba5c2a25f57aa7" providerId="LiveId" clId="{17B47330-DC49-41A3-8C96-E216D056BC31}" dt="2020-09-22T12:04:43.284" v="27" actId="313"/>
        <pc:sldMkLst>
          <pc:docMk/>
          <pc:sldMk cId="3566482646" sldId="422"/>
        </pc:sldMkLst>
        <pc:spChg chg="mod">
          <ac:chgData name="David Scott" userId="0dba5c2a25f57aa7" providerId="LiveId" clId="{17B47330-DC49-41A3-8C96-E216D056BC31}" dt="2020-09-22T12:04:43.284" v="27" actId="313"/>
          <ac:spMkLst>
            <pc:docMk/>
            <pc:sldMk cId="3566482646" sldId="422"/>
            <ac:spMk id="127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 eaLnBrk="1" hangingPunct="1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 eaLnBrk="1" hangingPunct="1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B3E405F-4E12-4BC6-A4D8-88E352138B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411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 eaLnBrk="1" hangingPunct="1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 eaLnBrk="1" hangingPunct="1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93D38A9-C3F7-4E78-AD2A-6B60A00446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9673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2F4DBF-4EF9-451A-8596-1F8A8440F5FA}" type="slidenum">
              <a:rPr lang="en-US" altLang="en-US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0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8519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D38A9-C3F7-4E78-AD2A-6B60A00446E9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49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D38A9-C3F7-4E78-AD2A-6B60A00446E9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032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D38A9-C3F7-4E78-AD2A-6B60A00446E9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381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281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483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950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988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632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152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545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0F43B4-96D8-4706-9BB8-B1AD4FE22977}" type="slidenum">
              <a:rPr lang="en-US" altLang="en-US" sz="1200" smtClean="0">
                <a:latin typeface="Times New Roman" panose="02020603050405020304" pitchFamily="18" charset="0"/>
              </a:rPr>
              <a:pPr/>
              <a:t>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495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25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616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260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6404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077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384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506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5506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6989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618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D38A9-C3F7-4E78-AD2A-6B60A00446E9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4582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557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27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2138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1692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7630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9341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9706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5863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178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767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D38A9-C3F7-4E78-AD2A-6B60A00446E9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2486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8972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0333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4217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3023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6036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6026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2937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1064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5826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22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D38A9-C3F7-4E78-AD2A-6B60A00446E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6299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9289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7472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9807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12725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9119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3861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8043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5649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9911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87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D38A9-C3F7-4E78-AD2A-6B60A00446E9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0341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3763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1709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3537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452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 w="19050"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649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 w="19050"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257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 w="19050"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1742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2285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2236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476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D38A9-C3F7-4E78-AD2A-6B60A00446E9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8019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 w="19050"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318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 w="19050"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19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 w="19050"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092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 w="19050"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679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 w="19050"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898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141492-897C-4226-8506-888CFD93D45A}" type="slidenum">
              <a:rPr lang="en-US" altLang="en-US" sz="1200">
                <a:latin typeface="Times New Roman" panose="02020603050405020304" pitchFamily="18" charset="0"/>
              </a:rPr>
              <a:pPr/>
              <a:t>74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98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106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99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</a:t>
            </a: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Training</a:t>
            </a:r>
            <a:r>
              <a:rPr lang="en-US" sz="4000" b="1" kern="1200" baseline="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Part A</a:t>
            </a: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lang="en-US" sz="40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Basic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8902" y="3042180"/>
            <a:ext cx="880619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Lesson 2: Radio and Interphone</a:t>
            </a:r>
          </a:p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Communication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</a:t>
            </a:r>
            <a:r>
              <a:rPr lang="en-US" sz="1400" b="1" kern="1200" baseline="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-</a:t>
            </a:r>
            <a:r>
              <a:rPr lang="en-US" sz="14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1" kern="1200" baseline="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lang="en-US" sz="14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.0</a:t>
            </a:r>
            <a:r>
              <a:rPr lang="en-US" sz="1400" b="1" kern="1200" baseline="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2022.08</a:t>
            </a: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5371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 userDrawn="1"/>
        </p:nvSpPr>
        <p:spPr bwMode="auto">
          <a:xfrm>
            <a:off x="6940550" y="6336792"/>
            <a:ext cx="190500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7183F09E-7163-4EED-9479-793D3F7AAA36}" type="slidenum">
              <a:rPr lang="en-US" altLang="en-US" sz="1200" b="0" smtClean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2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566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17"/>
          <p:cNvSpPr>
            <a:spLocks noChangeArrowheads="1"/>
          </p:cNvSpPr>
          <p:nvPr userDrawn="1"/>
        </p:nvSpPr>
        <p:spPr bwMode="auto">
          <a:xfrm>
            <a:off x="6940550" y="6336792"/>
            <a:ext cx="190500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7183F09E-7163-4EED-9479-793D3F7AAA36}" type="slidenum">
              <a:rPr lang="en-US" altLang="en-US" sz="1200" b="0" smtClean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5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17"/>
          <p:cNvSpPr>
            <a:spLocks noChangeArrowheads="1"/>
          </p:cNvSpPr>
          <p:nvPr userDrawn="1"/>
        </p:nvSpPr>
        <p:spPr bwMode="auto">
          <a:xfrm>
            <a:off x="6940550" y="6336792"/>
            <a:ext cx="190500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7183F09E-7163-4EED-9479-793D3F7AAA36}" type="slidenum">
              <a:rPr lang="en-US" altLang="en-US" sz="1200" b="0" smtClean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17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61418" y="6336792"/>
            <a:ext cx="35589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Lesson 2: Radio and Interphone Communication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05" r:id="rId2"/>
    <p:sldLayoutId id="2147484109" r:id="rId3"/>
    <p:sldLayoutId id="2147484110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68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14.png"/><Relationship Id="rId5" Type="http://schemas.microsoft.com/office/2007/relationships/media" Target="../media/media10.mp3"/><Relationship Id="rId10" Type="http://schemas.openxmlformats.org/officeDocument/2006/relationships/notesSlide" Target="../notesSlides/notesSlide70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image" Target="../media/image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14.png"/><Relationship Id="rId5" Type="http://schemas.microsoft.com/office/2007/relationships/media" Target="../media/media14.mp3"/><Relationship Id="rId10" Type="http://schemas.openxmlformats.org/officeDocument/2006/relationships/notesSlide" Target="../notesSlides/notesSlide71.xml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image" Target="../media/image1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4.png"/><Relationship Id="rId5" Type="http://schemas.microsoft.com/office/2007/relationships/media" Target="../media/media18.mp3"/><Relationship Id="rId10" Type="http://schemas.openxmlformats.org/officeDocument/2006/relationships/notesSlide" Target="../notesSlides/notesSlide72.xml"/><Relationship Id="rId4" Type="http://schemas.openxmlformats.org/officeDocument/2006/relationships/audio" Target="../media/media17.mp3"/><Relationship Id="rId9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3" Type="http://schemas.microsoft.com/office/2007/relationships/media" Target="../media/media21.mp3"/><Relationship Id="rId7" Type="http://schemas.microsoft.com/office/2007/relationships/media" Target="../media/media23.mp3"/><Relationship Id="rId12" Type="http://schemas.openxmlformats.org/officeDocument/2006/relationships/image" Target="../media/image14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openxmlformats.org/officeDocument/2006/relationships/image" Target="../media/image4.png"/><Relationship Id="rId5" Type="http://schemas.microsoft.com/office/2007/relationships/media" Target="../media/media22.mp3"/><Relationship Id="rId10" Type="http://schemas.openxmlformats.org/officeDocument/2006/relationships/notesSlide" Target="../notesSlides/notesSlide73.xml"/><Relationship Id="rId4" Type="http://schemas.openxmlformats.org/officeDocument/2006/relationships/audio" Target="../media/media21.mp3"/><Relationship Id="rId9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737483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Practice Exercise 1</a:t>
            </a: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379943" y="1117600"/>
            <a:ext cx="84963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801813" y="1143000"/>
            <a:ext cx="0" cy="43957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3175000" y="1143000"/>
            <a:ext cx="0" cy="43957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323850" y="2000250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3850" y="2552700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23850" y="2978150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23850" y="3403600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323850" y="3861832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323850" y="4256088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323850" y="4681538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323850" y="5106988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330200" y="1143000"/>
            <a:ext cx="0" cy="43957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8809038" y="1143000"/>
            <a:ext cx="0" cy="43957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323850" y="1149350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323850" y="5532438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39579" y="1285875"/>
            <a:ext cx="6537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39725" y="1651000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4962" y="1285875"/>
            <a:ext cx="6537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865960" y="1652217"/>
            <a:ext cx="12407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(24 Hour)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250067" y="1416150"/>
            <a:ext cx="54130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Stated: (ZULU</a:t>
            </a:r>
            <a:r>
              <a:rPr kumimoji="0" lang="en-US" altLang="en-US" sz="2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or LOCAL as appropriate)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39725" y="2216150"/>
            <a:ext cx="1311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2:30 a.m.</a:t>
            </a: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151063" y="2216150"/>
            <a:ext cx="8143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0230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297238" y="2174360"/>
            <a:ext cx="478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ZERO TWO TREE </a:t>
            </a:r>
            <a:r>
              <a:rPr kumimoji="0" lang="en-US" alt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ZERO LOCAL”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39725" y="2641600"/>
            <a:ext cx="1426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en-US" sz="2300" dirty="0" smtClean="0">
                <a:solidFill>
                  <a:srgbClr val="000000"/>
                </a:solidFill>
              </a:rPr>
              <a:t>2058 UTC</a:t>
            </a: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151063" y="2641600"/>
            <a:ext cx="686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2058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3300984" y="2614612"/>
            <a:ext cx="45196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“TWO ZERO </a:t>
            </a:r>
            <a:r>
              <a:rPr lang="en-US" altLang="en-US" dirty="0">
                <a:solidFill>
                  <a:srgbClr val="000000"/>
                </a:solidFill>
              </a:rPr>
              <a:t>FIFE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en-US" alt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EIGHT ZULU”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39725" y="3067050"/>
            <a:ext cx="1311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6:25 a.m.</a:t>
            </a: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151063" y="3067050"/>
            <a:ext cx="8143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0625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300984" y="3025686"/>
            <a:ext cx="42808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“ZERO SIX TWO </a:t>
            </a:r>
            <a:r>
              <a:rPr kumimoji="0" lang="en-US" alt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FIFE LOCAL”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339725" y="3492500"/>
            <a:ext cx="14528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11:30 p.m.</a:t>
            </a: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151063" y="3492500"/>
            <a:ext cx="8143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2330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300984" y="3492500"/>
            <a:ext cx="1804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“TWO TREE 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5078023" y="3492500"/>
            <a:ext cx="820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TREE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6000124" y="3492500"/>
            <a:ext cx="20518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ZERO LOCAL”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39725" y="3917950"/>
            <a:ext cx="1344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sz="2300" dirty="0">
                <a:solidFill>
                  <a:srgbClr val="000000"/>
                </a:solidFill>
              </a:rPr>
              <a:t>3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:59 </a:t>
            </a:r>
            <a:r>
              <a:rPr lang="en-US" altLang="en-US" sz="2300" dirty="0" smtClean="0">
                <a:solidFill>
                  <a:srgbClr val="000000"/>
                </a:solidFill>
              </a:rPr>
              <a:t>UTC</a:t>
            </a: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2151063" y="3917950"/>
            <a:ext cx="686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0359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3300984" y="3917950"/>
            <a:ext cx="4643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ZERO </a:t>
            </a:r>
            <a:r>
              <a:rPr lang="en-US" altLang="en-US" dirty="0">
                <a:solidFill>
                  <a:srgbClr val="000000"/>
                </a:solidFill>
              </a:rPr>
              <a:t>TREE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FIFE </a:t>
            </a:r>
            <a:r>
              <a:rPr kumimoji="0" lang="en-US" alt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NINER ZULU”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339725" y="4343400"/>
            <a:ext cx="14528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10:11 p.m.</a:t>
            </a: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162175" y="4343400"/>
            <a:ext cx="8143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2211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3300984" y="4343400"/>
            <a:ext cx="904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“TWO 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4178804" y="4343400"/>
            <a:ext cx="7165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TWO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963696" y="4343400"/>
            <a:ext cx="7518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5666699" y="4343400"/>
            <a:ext cx="1870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LOCAL”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339725" y="4768850"/>
            <a:ext cx="1311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7:12 a.m.</a:t>
            </a: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151063" y="4768850"/>
            <a:ext cx="686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0712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3300984" y="4768850"/>
            <a:ext cx="4830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ZERO SEVEN </a:t>
            </a:r>
            <a:r>
              <a:rPr lang="en-US" altLang="en-US" dirty="0">
                <a:solidFill>
                  <a:srgbClr val="000000"/>
                </a:solidFill>
              </a:rPr>
              <a:t>ONE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en-US" alt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TWO LOCAL”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339725" y="5192713"/>
            <a:ext cx="1426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en-US" sz="2300" dirty="0" smtClean="0">
                <a:solidFill>
                  <a:srgbClr val="000000"/>
                </a:solidFill>
              </a:rPr>
              <a:t>2136 UTC</a:t>
            </a: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2151063" y="5192713"/>
            <a:ext cx="8143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2136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3300984" y="5192713"/>
            <a:ext cx="24710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“TWO ONE TREE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5806545" y="5192713"/>
            <a:ext cx="1487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SIX ZULU”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45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/>
      <p:bldP spid="32" grpId="0"/>
      <p:bldP spid="33" grpId="0"/>
      <p:bldP spid="35" grpId="0"/>
      <p:bldP spid="36" grpId="0"/>
      <p:bldP spid="37" grpId="0"/>
      <p:bldP spid="38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50" grpId="0"/>
      <p:bldP spid="51" grpId="0"/>
      <p:bldP spid="54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Field Elevation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859304"/>
              </p:ext>
            </p:extLst>
          </p:nvPr>
        </p:nvGraphicFramePr>
        <p:xfrm>
          <a:off x="335756" y="1749774"/>
          <a:ext cx="8472488" cy="27544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8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Elevation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Stated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62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17 feet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"FIELD ELEVATION, ONE SEVEN"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62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817 feet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"FIELD ELEVATION, EIGHT ONE SEVEN"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62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2,817 feet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"FIELD ELEVATION, TWO EIGHT ONE SEVEN"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Altimeter Setting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294321"/>
              </p:ext>
            </p:extLst>
          </p:nvPr>
        </p:nvGraphicFramePr>
        <p:xfrm>
          <a:off x="428625" y="1840089"/>
          <a:ext cx="8472488" cy="190323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63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8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7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Setting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Stated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29.92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"ALTIMETER, TWO NINER </a:t>
                      </a:r>
                      <a:r>
                        <a:rPr lang="en-US" sz="2400" i="0" u="none" strike="noStrike" dirty="0" err="1">
                          <a:effectLst/>
                        </a:rPr>
                        <a:t>NINER</a:t>
                      </a:r>
                      <a:r>
                        <a:rPr lang="en-US" sz="2400" i="0" u="none" strike="noStrike" dirty="0">
                          <a:effectLst/>
                        </a:rPr>
                        <a:t> TWO"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30.01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"ALTIMETER, TREE ZERO </a:t>
                      </a:r>
                      <a:r>
                        <a:rPr lang="en-US" sz="2400" i="0" u="none" strike="noStrike" dirty="0" err="1">
                          <a:effectLst/>
                        </a:rPr>
                        <a:t>ZERO</a:t>
                      </a:r>
                      <a:r>
                        <a:rPr lang="en-US" sz="2400" i="0" u="none" strike="noStrike" dirty="0">
                          <a:effectLst/>
                        </a:rPr>
                        <a:t> ONE"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Knowledge Check</a:t>
            </a:r>
          </a:p>
        </p:txBody>
      </p:sp>
      <p:sp>
        <p:nvSpPr>
          <p:cNvPr id="36867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547688" y="1508125"/>
            <a:ext cx="8255118" cy="44354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/>
              <a:t>What is the phraseology for stating an altimeter? </a:t>
            </a:r>
          </a:p>
          <a:p>
            <a:pPr marL="344488" indent="-344488">
              <a:defRPr/>
            </a:pPr>
            <a:endParaRPr lang="en-US" altLang="en-US" dirty="0"/>
          </a:p>
          <a:p>
            <a:pPr marL="919163" lvl="1" indent="-457200">
              <a:spcBef>
                <a:spcPts val="120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 smtClean="0"/>
              <a:t>“ALTIMETER TWENTY </a:t>
            </a:r>
            <a:r>
              <a:rPr lang="en-US" altLang="en-US" dirty="0"/>
              <a:t>NINE </a:t>
            </a:r>
            <a:r>
              <a:rPr lang="en-US" altLang="en-US" dirty="0" smtClean="0"/>
              <a:t>NINETY TWO</a:t>
            </a:r>
            <a:r>
              <a:rPr lang="en-US" altLang="en-US" dirty="0"/>
              <a:t>”</a:t>
            </a:r>
          </a:p>
          <a:p>
            <a:pPr marL="919163" lvl="1" indent="-457200">
              <a:spcBef>
                <a:spcPts val="120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 smtClean="0"/>
              <a:t>“ALTIMETER TWO </a:t>
            </a:r>
            <a:r>
              <a:rPr lang="en-US" altLang="en-US" dirty="0"/>
              <a:t>NINER POINT NINER TWO”</a:t>
            </a:r>
          </a:p>
          <a:p>
            <a:pPr marL="919163" lvl="1" indent="-457200">
              <a:spcBef>
                <a:spcPts val="120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 smtClean="0"/>
              <a:t>“ALTIMETER TWO </a:t>
            </a:r>
            <a:r>
              <a:rPr lang="en-US" altLang="en-US" dirty="0"/>
              <a:t>NINER </a:t>
            </a:r>
            <a:r>
              <a:rPr lang="en-US" altLang="en-US" dirty="0" err="1"/>
              <a:t>NINER</a:t>
            </a:r>
            <a:r>
              <a:rPr lang="en-US" altLang="en-US" dirty="0"/>
              <a:t> TWO”</a:t>
            </a:r>
          </a:p>
          <a:p>
            <a:pPr marL="919163" lvl="1" indent="-457200">
              <a:buFontTx/>
              <a:buAutoNum type="alphaUcPeriod"/>
              <a:defRPr/>
            </a:pP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6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60325" y="1604963"/>
            <a:ext cx="902335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20000"/>
              </a:spcBef>
              <a:buFontTx/>
              <a:buNone/>
            </a:pPr>
            <a:endParaRPr lang="en-US" altLang="en-US" b="0">
              <a:solidFill>
                <a:srgbClr val="FFFF00"/>
              </a:solidFill>
            </a:endParaRPr>
          </a:p>
        </p:txBody>
      </p:sp>
      <p:sp>
        <p:nvSpPr>
          <p:cNvPr id="60419" name="Freeform 6"/>
          <p:cNvSpPr>
            <a:spLocks/>
          </p:cNvSpPr>
          <p:nvPr/>
        </p:nvSpPr>
        <p:spPr bwMode="auto">
          <a:xfrm>
            <a:off x="2946400" y="2152650"/>
            <a:ext cx="757238" cy="338138"/>
          </a:xfrm>
          <a:custGeom>
            <a:avLst/>
            <a:gdLst>
              <a:gd name="T0" fmla="*/ 0 w 861"/>
              <a:gd name="T1" fmla="*/ 0 h 213"/>
              <a:gd name="T2" fmla="*/ 0 w 861"/>
              <a:gd name="T3" fmla="*/ 2147483646 h 213"/>
              <a:gd name="T4" fmla="*/ 2147483646 w 861"/>
              <a:gd name="T5" fmla="*/ 2147483646 h 213"/>
              <a:gd name="T6" fmla="*/ 0 60000 65536"/>
              <a:gd name="T7" fmla="*/ 0 60000 65536"/>
              <a:gd name="T8" fmla="*/ 0 60000 65536"/>
              <a:gd name="T9" fmla="*/ 0 w 861"/>
              <a:gd name="T10" fmla="*/ 0 h 213"/>
              <a:gd name="T11" fmla="*/ 861 w 861"/>
              <a:gd name="T12" fmla="*/ 213 h 2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1" h="213">
                <a:moveTo>
                  <a:pt x="0" y="0"/>
                </a:moveTo>
                <a:lnTo>
                  <a:pt x="0" y="212"/>
                </a:lnTo>
                <a:lnTo>
                  <a:pt x="860" y="212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Freeform 8"/>
          <p:cNvSpPr>
            <a:spLocks/>
          </p:cNvSpPr>
          <p:nvPr/>
        </p:nvSpPr>
        <p:spPr bwMode="auto">
          <a:xfrm>
            <a:off x="2643188" y="3505200"/>
            <a:ext cx="1077912" cy="338138"/>
          </a:xfrm>
          <a:custGeom>
            <a:avLst/>
            <a:gdLst>
              <a:gd name="T0" fmla="*/ 0 w 943"/>
              <a:gd name="T1" fmla="*/ 0 h 213"/>
              <a:gd name="T2" fmla="*/ 0 w 943"/>
              <a:gd name="T3" fmla="*/ 2147483646 h 213"/>
              <a:gd name="T4" fmla="*/ 2147483646 w 943"/>
              <a:gd name="T5" fmla="*/ 2147483646 h 213"/>
              <a:gd name="T6" fmla="*/ 0 60000 65536"/>
              <a:gd name="T7" fmla="*/ 0 60000 65536"/>
              <a:gd name="T8" fmla="*/ 0 60000 65536"/>
              <a:gd name="T9" fmla="*/ 0 w 943"/>
              <a:gd name="T10" fmla="*/ 0 h 213"/>
              <a:gd name="T11" fmla="*/ 943 w 943"/>
              <a:gd name="T12" fmla="*/ 213 h 2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3" h="213">
                <a:moveTo>
                  <a:pt x="0" y="0"/>
                </a:moveTo>
                <a:lnTo>
                  <a:pt x="0" y="212"/>
                </a:lnTo>
                <a:lnTo>
                  <a:pt x="942" y="212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Freeform 11"/>
          <p:cNvSpPr>
            <a:spLocks/>
          </p:cNvSpPr>
          <p:nvPr/>
        </p:nvSpPr>
        <p:spPr bwMode="auto">
          <a:xfrm>
            <a:off x="2246313" y="1944688"/>
            <a:ext cx="1419225" cy="201612"/>
          </a:xfrm>
          <a:custGeom>
            <a:avLst/>
            <a:gdLst>
              <a:gd name="T0" fmla="*/ 0 w 1120"/>
              <a:gd name="T1" fmla="*/ 0 h 127"/>
              <a:gd name="T2" fmla="*/ 0 w 1120"/>
              <a:gd name="T3" fmla="*/ 2147483646 h 127"/>
              <a:gd name="T4" fmla="*/ 2147483646 w 1120"/>
              <a:gd name="T5" fmla="*/ 2147483646 h 127"/>
              <a:gd name="T6" fmla="*/ 2147483646 w 1120"/>
              <a:gd name="T7" fmla="*/ 0 h 127"/>
              <a:gd name="T8" fmla="*/ 0 60000 65536"/>
              <a:gd name="T9" fmla="*/ 0 60000 65536"/>
              <a:gd name="T10" fmla="*/ 0 60000 65536"/>
              <a:gd name="T11" fmla="*/ 0 60000 65536"/>
              <a:gd name="T12" fmla="*/ 0 w 1120"/>
              <a:gd name="T13" fmla="*/ 0 h 127"/>
              <a:gd name="T14" fmla="*/ 1120 w 1120"/>
              <a:gd name="T15" fmla="*/ 127 h 1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20" h="127">
                <a:moveTo>
                  <a:pt x="0" y="0"/>
                </a:moveTo>
                <a:lnTo>
                  <a:pt x="0" y="126"/>
                </a:lnTo>
                <a:lnTo>
                  <a:pt x="1119" y="126"/>
                </a:lnTo>
                <a:lnTo>
                  <a:pt x="1119" y="0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Freeform 12"/>
          <p:cNvSpPr>
            <a:spLocks/>
          </p:cNvSpPr>
          <p:nvPr/>
        </p:nvSpPr>
        <p:spPr bwMode="auto">
          <a:xfrm>
            <a:off x="1920875" y="3303588"/>
            <a:ext cx="1441450" cy="201612"/>
          </a:xfrm>
          <a:custGeom>
            <a:avLst/>
            <a:gdLst>
              <a:gd name="T0" fmla="*/ 0 w 1108"/>
              <a:gd name="T1" fmla="*/ 0 h 127"/>
              <a:gd name="T2" fmla="*/ 0 w 1108"/>
              <a:gd name="T3" fmla="*/ 2147483646 h 127"/>
              <a:gd name="T4" fmla="*/ 2147483646 w 1108"/>
              <a:gd name="T5" fmla="*/ 2147483646 h 127"/>
              <a:gd name="T6" fmla="*/ 2147483646 w 1108"/>
              <a:gd name="T7" fmla="*/ 0 h 127"/>
              <a:gd name="T8" fmla="*/ 0 60000 65536"/>
              <a:gd name="T9" fmla="*/ 0 60000 65536"/>
              <a:gd name="T10" fmla="*/ 0 60000 65536"/>
              <a:gd name="T11" fmla="*/ 0 60000 65536"/>
              <a:gd name="T12" fmla="*/ 0 w 1108"/>
              <a:gd name="T13" fmla="*/ 0 h 127"/>
              <a:gd name="T14" fmla="*/ 1108 w 1108"/>
              <a:gd name="T15" fmla="*/ 127 h 1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8" h="127">
                <a:moveTo>
                  <a:pt x="0" y="0"/>
                </a:moveTo>
                <a:lnTo>
                  <a:pt x="0" y="126"/>
                </a:lnTo>
                <a:lnTo>
                  <a:pt x="1107" y="126"/>
                </a:lnTo>
                <a:lnTo>
                  <a:pt x="1107" y="0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Content Placeholder 16"/>
          <p:cNvSpPr>
            <a:spLocks noGrp="1"/>
          </p:cNvSpPr>
          <p:nvPr>
            <p:ph idx="1"/>
          </p:nvPr>
        </p:nvSpPr>
        <p:spPr>
          <a:xfrm>
            <a:off x="429418" y="1180306"/>
            <a:ext cx="8285163" cy="4725194"/>
          </a:xfrm>
        </p:spPr>
        <p:txBody>
          <a:bodyPr/>
          <a:lstStyle/>
          <a:p>
            <a:pPr>
              <a:defRPr/>
            </a:pPr>
            <a:endParaRPr lang="en-US" sz="2400" dirty="0"/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Purpose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Review pronunciation of numbers in ATC communications</a:t>
            </a:r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Materials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Practice exercise 2: Numbers Phraseology, Part 1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Pen or pencil</a:t>
            </a:r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Directions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Write the pronunciation for each group of numbers in the </a:t>
            </a:r>
            <a:r>
              <a:rPr lang="en-US" dirty="0" smtClean="0"/>
              <a:t>spaces </a:t>
            </a:r>
            <a:r>
              <a:rPr lang="en-US" dirty="0"/>
              <a:t>provided</a:t>
            </a:r>
          </a:p>
          <a:p>
            <a:pPr marL="0" indent="0">
              <a:buNone/>
              <a:defRPr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 2: Numbers Phraseology, Part 1</a:t>
            </a:r>
          </a:p>
        </p:txBody>
      </p:sp>
    </p:spTree>
    <p:extLst>
      <p:ext uri="{BB962C8B-B14F-4D97-AF65-F5344CB8AC3E}">
        <p14:creationId xmlns:p14="http://schemas.microsoft.com/office/powerpoint/2010/main" val="283913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Practice Exercise 2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180023"/>
              </p:ext>
            </p:extLst>
          </p:nvPr>
        </p:nvGraphicFramePr>
        <p:xfrm>
          <a:off x="338667" y="1546575"/>
          <a:ext cx="8562446" cy="312109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085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6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Number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Pronounced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32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Altitude, </a:t>
                      </a:r>
                      <a:r>
                        <a:rPr lang="en-US" sz="2000" u="none" strike="noStrike" dirty="0" smtClean="0">
                          <a:effectLst/>
                        </a:rPr>
                        <a:t>13,000 feet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32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smtClean="0">
                          <a:effectLst/>
                        </a:rPr>
                        <a:t>Altitude, 19,000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feet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47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Altimeter, 29.92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32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UTC Time, 2235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32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Field Elevation, 166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79800" y="2120900"/>
            <a:ext cx="452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“ONE TREE THOUSAND”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79800" y="2628900"/>
            <a:ext cx="452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“FLIGHT LEVEL ONE NINER ZERO”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9800" y="3124200"/>
            <a:ext cx="481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“ALTIMETER TWO NINER </a:t>
            </a:r>
            <a:r>
              <a:rPr lang="en-US" sz="2000" dirty="0" err="1"/>
              <a:t>NINER</a:t>
            </a:r>
            <a:r>
              <a:rPr lang="en-US" sz="2000" dirty="0"/>
              <a:t> TWO”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9800" y="3670300"/>
            <a:ext cx="481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“TWO </a:t>
            </a:r>
            <a:r>
              <a:rPr lang="en-US" sz="2000" dirty="0" err="1"/>
              <a:t>TWO</a:t>
            </a:r>
            <a:r>
              <a:rPr lang="en-US" sz="2000" dirty="0"/>
              <a:t> TREE FIFE ZULU”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9800" y="4191000"/>
            <a:ext cx="494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“FIELD ELEVATION ONE SIX </a:t>
            </a:r>
            <a:r>
              <a:rPr lang="en-US" sz="2000" dirty="0" err="1"/>
              <a:t>SIX</a:t>
            </a:r>
            <a:r>
              <a:rPr lang="en-US" sz="2000" dirty="0"/>
              <a:t>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99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Surface Wind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644292"/>
              </p:ext>
            </p:extLst>
          </p:nvPr>
        </p:nvGraphicFramePr>
        <p:xfrm>
          <a:off x="541691" y="1591734"/>
          <a:ext cx="8060619" cy="234209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83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6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3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Surface</a:t>
                      </a:r>
                      <a:br>
                        <a:rPr lang="en-US" sz="2800" b="1" u="none" strike="noStrike" dirty="0">
                          <a:effectLst/>
                        </a:rPr>
                      </a:br>
                      <a:r>
                        <a:rPr lang="en-US" sz="2800" b="1" u="none" strike="noStrike" dirty="0">
                          <a:effectLst/>
                        </a:rPr>
                        <a:t>Wind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Stated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</a:t>
                      </a:r>
                      <a:r>
                        <a:rPr lang="en-US" sz="2400" u="none" strike="noStrike" dirty="0" smtClean="0">
                          <a:effectLst/>
                        </a:rPr>
                        <a:t>03025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"WIND, ZERO TREE ZERO AT TWO FIFE"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80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27015G35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"WIND, TWO SEVEN ZERO AT ONE FIFE</a:t>
                      </a:r>
                      <a:br>
                        <a:rPr lang="en-US" sz="2400" i="0" u="none" strike="noStrike" dirty="0">
                          <a:effectLst/>
                        </a:rPr>
                      </a:br>
                      <a:r>
                        <a:rPr lang="en-US" sz="2400" i="0" u="none" strike="noStrike" dirty="0">
                          <a:effectLst/>
                        </a:rPr>
                        <a:t> GUSTS TREE FIFE"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Heading</a:t>
            </a:r>
          </a:p>
        </p:txBody>
      </p:sp>
      <p:grpSp>
        <p:nvGrpSpPr>
          <p:cNvPr id="33795" name="Group 11"/>
          <p:cNvGrpSpPr>
            <a:grpSpLocks/>
          </p:cNvGrpSpPr>
          <p:nvPr/>
        </p:nvGrpSpPr>
        <p:grpSpPr bwMode="auto">
          <a:xfrm>
            <a:off x="568325" y="2016125"/>
            <a:ext cx="8007350" cy="2589213"/>
            <a:chOff x="561975" y="2016125"/>
            <a:chExt cx="8007350" cy="2589213"/>
          </a:xfrm>
        </p:grpSpPr>
        <p:sp>
          <p:nvSpPr>
            <p:cNvPr id="33796" name="Rectangle 3"/>
            <p:cNvSpPr>
              <a:spLocks noChangeArrowheads="1"/>
            </p:cNvSpPr>
            <p:nvPr/>
          </p:nvSpPr>
          <p:spPr bwMode="auto">
            <a:xfrm>
              <a:off x="561975" y="2762250"/>
              <a:ext cx="2430463" cy="171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70000"/>
                </a:spcBef>
                <a:buFontTx/>
                <a:buNone/>
              </a:pPr>
              <a:r>
                <a:rPr lang="en-US" altLang="en-US" sz="2400" b="0" dirty="0"/>
                <a:t>5 degrees</a:t>
              </a:r>
            </a:p>
            <a:p>
              <a:pPr>
                <a:spcBef>
                  <a:spcPct val="70000"/>
                </a:spcBef>
                <a:buFontTx/>
                <a:buNone/>
              </a:pPr>
              <a:r>
                <a:rPr lang="en-US" altLang="en-US" sz="2400" b="0" dirty="0"/>
                <a:t>30 degrees</a:t>
              </a:r>
            </a:p>
            <a:p>
              <a:pPr>
                <a:spcBef>
                  <a:spcPct val="70000"/>
                </a:spcBef>
                <a:buFontTx/>
                <a:buNone/>
              </a:pPr>
              <a:r>
                <a:rPr lang="en-US" altLang="en-US" sz="2400" b="0" dirty="0"/>
                <a:t>360 degrees</a:t>
              </a:r>
            </a:p>
          </p:txBody>
        </p:sp>
        <p:sp>
          <p:nvSpPr>
            <p:cNvPr id="26628" name="Rectangle 4"/>
            <p:cNvSpPr>
              <a:spLocks noChangeArrowheads="1"/>
            </p:cNvSpPr>
            <p:nvPr/>
          </p:nvSpPr>
          <p:spPr bwMode="auto">
            <a:xfrm>
              <a:off x="2992438" y="2762250"/>
              <a:ext cx="5564187" cy="171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70000"/>
                </a:spcBef>
                <a:defRPr/>
              </a:pPr>
              <a:r>
                <a:rPr lang="en-US" dirty="0">
                  <a:latin typeface="Arial" charset="0"/>
                </a:rPr>
                <a:t>“</a:t>
              </a:r>
              <a:r>
                <a:rPr lang="en-US" cap="all" dirty="0">
                  <a:latin typeface="Arial" charset="0"/>
                </a:rPr>
                <a:t>Heading zero </a:t>
              </a:r>
              <a:r>
                <a:rPr lang="en-US" cap="all" dirty="0" err="1">
                  <a:latin typeface="Arial" charset="0"/>
                </a:rPr>
                <a:t>zero</a:t>
              </a:r>
              <a:r>
                <a:rPr lang="en-US" cap="all" dirty="0">
                  <a:latin typeface="Arial" charset="0"/>
                </a:rPr>
                <a:t> </a:t>
              </a:r>
              <a:r>
                <a:rPr lang="en-US" cap="all" dirty="0" err="1">
                  <a:latin typeface="Arial" charset="0"/>
                </a:rPr>
                <a:t>fiFe</a:t>
              </a:r>
              <a:r>
                <a:rPr lang="en-US" dirty="0">
                  <a:latin typeface="Arial" charset="0"/>
                </a:rPr>
                <a:t>”</a:t>
              </a:r>
            </a:p>
            <a:p>
              <a:pPr>
                <a:spcBef>
                  <a:spcPct val="70000"/>
                </a:spcBef>
                <a:defRPr/>
              </a:pPr>
              <a:r>
                <a:rPr lang="en-US" dirty="0">
                  <a:latin typeface="Arial" charset="0"/>
                </a:rPr>
                <a:t>“</a:t>
              </a:r>
              <a:r>
                <a:rPr lang="en-US" cap="all" dirty="0">
                  <a:latin typeface="Arial" charset="0"/>
                </a:rPr>
                <a:t>Heading zero tree zero</a:t>
              </a:r>
              <a:r>
                <a:rPr lang="en-US" dirty="0">
                  <a:latin typeface="Arial" charset="0"/>
                </a:rPr>
                <a:t>”</a:t>
              </a:r>
            </a:p>
            <a:p>
              <a:pPr>
                <a:spcBef>
                  <a:spcPct val="70000"/>
                </a:spcBef>
                <a:defRPr/>
              </a:pPr>
              <a:r>
                <a:rPr lang="en-US" dirty="0">
                  <a:latin typeface="Arial" charset="0"/>
                </a:rPr>
                <a:t>“</a:t>
              </a:r>
              <a:r>
                <a:rPr lang="en-US" cap="all" dirty="0">
                  <a:latin typeface="Arial" charset="0"/>
                </a:rPr>
                <a:t>Heading tree six zero</a:t>
              </a:r>
              <a:r>
                <a:rPr lang="en-US" dirty="0">
                  <a:latin typeface="Arial" charset="0"/>
                </a:rPr>
                <a:t>”</a:t>
              </a:r>
            </a:p>
          </p:txBody>
        </p:sp>
        <p:sp>
          <p:nvSpPr>
            <p:cNvPr id="33798" name="Line 5"/>
            <p:cNvSpPr>
              <a:spLocks noChangeShapeType="1"/>
            </p:cNvSpPr>
            <p:nvPr/>
          </p:nvSpPr>
          <p:spPr bwMode="auto">
            <a:xfrm>
              <a:off x="3000375" y="2016125"/>
              <a:ext cx="0" cy="258762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99" name="Rectangle 6"/>
            <p:cNvSpPr>
              <a:spLocks noChangeArrowheads="1"/>
            </p:cNvSpPr>
            <p:nvPr/>
          </p:nvSpPr>
          <p:spPr bwMode="auto">
            <a:xfrm>
              <a:off x="574675" y="2028825"/>
              <a:ext cx="7994650" cy="2576513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0"/>
            </a:p>
          </p:txBody>
        </p:sp>
        <p:sp>
          <p:nvSpPr>
            <p:cNvPr id="33800" name="Line 7"/>
            <p:cNvSpPr>
              <a:spLocks noChangeShapeType="1"/>
            </p:cNvSpPr>
            <p:nvPr/>
          </p:nvSpPr>
          <p:spPr bwMode="auto">
            <a:xfrm flipH="1">
              <a:off x="576263" y="2644775"/>
              <a:ext cx="799147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1" name="Line 8"/>
            <p:cNvSpPr>
              <a:spLocks noChangeShapeType="1"/>
            </p:cNvSpPr>
            <p:nvPr/>
          </p:nvSpPr>
          <p:spPr bwMode="auto">
            <a:xfrm flipH="1">
              <a:off x="576263" y="3267075"/>
              <a:ext cx="799147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2" name="Rectangle 9"/>
            <p:cNvSpPr>
              <a:spLocks noChangeArrowheads="1"/>
            </p:cNvSpPr>
            <p:nvPr/>
          </p:nvSpPr>
          <p:spPr bwMode="auto">
            <a:xfrm>
              <a:off x="561975" y="2125663"/>
              <a:ext cx="2443163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70000"/>
                </a:spcBef>
                <a:buFontTx/>
                <a:buNone/>
              </a:pPr>
              <a:r>
                <a:rPr lang="en-US" altLang="en-US" dirty="0"/>
                <a:t>Heading</a:t>
              </a:r>
            </a:p>
          </p:txBody>
        </p:sp>
        <p:sp>
          <p:nvSpPr>
            <p:cNvPr id="33803" name="Rectangle 10"/>
            <p:cNvSpPr>
              <a:spLocks noChangeArrowheads="1"/>
            </p:cNvSpPr>
            <p:nvPr/>
          </p:nvSpPr>
          <p:spPr bwMode="auto">
            <a:xfrm>
              <a:off x="3013075" y="2125663"/>
              <a:ext cx="5546725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70000"/>
                </a:spcBef>
                <a:buFontTx/>
                <a:buNone/>
              </a:pPr>
              <a:r>
                <a:rPr lang="en-US" altLang="en-US" dirty="0"/>
                <a:t>Stated</a:t>
              </a:r>
            </a:p>
          </p:txBody>
        </p:sp>
        <p:sp>
          <p:nvSpPr>
            <p:cNvPr id="33804" name="Line 11"/>
            <p:cNvSpPr>
              <a:spLocks noChangeShapeType="1"/>
            </p:cNvSpPr>
            <p:nvPr/>
          </p:nvSpPr>
          <p:spPr bwMode="auto">
            <a:xfrm flipH="1">
              <a:off x="576263" y="3921125"/>
              <a:ext cx="799147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Beacon Code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616866"/>
              </p:ext>
            </p:extLst>
          </p:nvPr>
        </p:nvGraphicFramePr>
        <p:xfrm>
          <a:off x="428625" y="1862666"/>
          <a:ext cx="8472488" cy="207115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97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15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Beacon Code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Stated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1000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"ONE ZERO </a:t>
                      </a:r>
                      <a:r>
                        <a:rPr lang="en-US" sz="2400" i="0" u="none" strike="noStrike" dirty="0" err="1">
                          <a:effectLst/>
                        </a:rPr>
                        <a:t>ZERO</a:t>
                      </a:r>
                      <a:r>
                        <a:rPr lang="en-US" sz="2400" i="0" u="none" strike="noStrike" dirty="0">
                          <a:effectLst/>
                        </a:rPr>
                        <a:t> </a:t>
                      </a:r>
                      <a:r>
                        <a:rPr lang="en-US" sz="2400" i="0" u="none" strike="noStrike" dirty="0" err="1">
                          <a:effectLst/>
                        </a:rPr>
                        <a:t>ZERO</a:t>
                      </a:r>
                      <a:r>
                        <a:rPr lang="en-US" sz="2400" i="0" u="none" strike="noStrike" dirty="0">
                          <a:effectLst/>
                        </a:rPr>
                        <a:t>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7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2100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"TWO ONE ZERO </a:t>
                      </a:r>
                      <a:r>
                        <a:rPr lang="en-US" sz="2400" i="0" u="none" strike="noStrike" dirty="0" err="1">
                          <a:effectLst/>
                        </a:rPr>
                        <a:t>ZERO</a:t>
                      </a:r>
                      <a:r>
                        <a:rPr lang="en-US" sz="2400" i="0" u="none" strike="noStrike" dirty="0">
                          <a:effectLst/>
                        </a:rPr>
                        <a:t>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7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1622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"ONE SIX TWO </a:t>
                      </a:r>
                      <a:r>
                        <a:rPr lang="en-US" sz="2400" i="0" u="none" strike="noStrike" dirty="0" err="1">
                          <a:effectLst/>
                        </a:rPr>
                        <a:t>TWO</a:t>
                      </a:r>
                      <a:r>
                        <a:rPr lang="en-US" sz="2400" i="0" u="none" strike="noStrike" dirty="0">
                          <a:effectLst/>
                        </a:rPr>
                        <a:t>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Runways</a:t>
            </a:r>
          </a:p>
        </p:txBody>
      </p:sp>
      <p:pic>
        <p:nvPicPr>
          <p:cNvPr id="37891" name="Picture 101" descr="runway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047750"/>
            <a:ext cx="63341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Lesson Objectives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508125"/>
            <a:ext cx="8050213" cy="43910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dirty="0"/>
              <a:t>At the end of this lesson, you will be able to identify:</a:t>
            </a:r>
          </a:p>
          <a:p>
            <a:pPr marL="0" indent="0">
              <a:buNone/>
              <a:defRPr/>
            </a:pPr>
            <a:endParaRPr lang="en-US" altLang="en-US" sz="1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b="0" dirty="0"/>
              <a:t>Phraseology for ATC </a:t>
            </a:r>
            <a:r>
              <a:rPr lang="en-US" altLang="en-US" b="0" dirty="0" smtClean="0"/>
              <a:t>communications</a:t>
            </a:r>
            <a:endParaRPr lang="en-US" altLang="en-US" b="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b="0" dirty="0"/>
              <a:t>Communications </a:t>
            </a:r>
            <a:r>
              <a:rPr lang="en-US" altLang="en-US" b="0" dirty="0" smtClean="0"/>
              <a:t>procedures</a:t>
            </a:r>
            <a:endParaRPr lang="en-US" altLang="en-US" b="0" dirty="0"/>
          </a:p>
          <a:p>
            <a:pPr marL="320040"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457200" lvl="1" indent="0">
              <a:spcBef>
                <a:spcPts val="1000"/>
              </a:spcBef>
              <a:buFontTx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Frequencies</a:t>
            </a:r>
          </a:p>
        </p:txBody>
      </p:sp>
      <p:grpSp>
        <p:nvGrpSpPr>
          <p:cNvPr id="39939" name="Group 14"/>
          <p:cNvGrpSpPr>
            <a:grpSpLocks/>
          </p:cNvGrpSpPr>
          <p:nvPr/>
        </p:nvGrpSpPr>
        <p:grpSpPr bwMode="auto">
          <a:xfrm>
            <a:off x="428625" y="1166813"/>
            <a:ext cx="8394362" cy="4424362"/>
            <a:chOff x="623888" y="1285875"/>
            <a:chExt cx="7875587" cy="4424363"/>
          </a:xfrm>
        </p:grpSpPr>
        <p:sp>
          <p:nvSpPr>
            <p:cNvPr id="39940" name="Rectangle 3"/>
            <p:cNvSpPr>
              <a:spLocks noChangeArrowheads="1"/>
            </p:cNvSpPr>
            <p:nvPr/>
          </p:nvSpPr>
          <p:spPr bwMode="auto">
            <a:xfrm>
              <a:off x="623888" y="2032000"/>
              <a:ext cx="2109787" cy="360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70000"/>
                </a:spcBef>
                <a:buFontTx/>
                <a:buNone/>
              </a:pPr>
              <a:r>
                <a:rPr lang="en-US" altLang="en-US" sz="2400" b="0" dirty="0"/>
                <a:t>126.55</a:t>
              </a:r>
            </a:p>
            <a:p>
              <a:pPr>
                <a:spcBef>
                  <a:spcPct val="70000"/>
                </a:spcBef>
                <a:buFontTx/>
                <a:buNone/>
              </a:pPr>
              <a:r>
                <a:rPr lang="en-US" altLang="en-US" sz="2400" b="0" dirty="0"/>
                <a:t>369.0</a:t>
              </a:r>
            </a:p>
            <a:p>
              <a:pPr>
                <a:spcBef>
                  <a:spcPct val="70000"/>
                </a:spcBef>
                <a:buFontTx/>
                <a:buNone/>
              </a:pPr>
              <a:r>
                <a:rPr lang="en-US" altLang="en-US" sz="2400" b="0" dirty="0"/>
                <a:t>121.5</a:t>
              </a:r>
            </a:p>
            <a:p>
              <a:pPr>
                <a:spcBef>
                  <a:spcPct val="70000"/>
                </a:spcBef>
                <a:buFontTx/>
                <a:buNone/>
              </a:pPr>
              <a:r>
                <a:rPr lang="en-US" altLang="en-US" sz="2400" b="0" dirty="0"/>
                <a:t>253.0</a:t>
              </a:r>
            </a:p>
            <a:p>
              <a:pPr>
                <a:spcBef>
                  <a:spcPct val="70000"/>
                </a:spcBef>
                <a:buFontTx/>
                <a:buNone/>
              </a:pPr>
              <a:r>
                <a:rPr lang="en-US" altLang="en-US" sz="2400" b="0" dirty="0"/>
                <a:t>135.275</a:t>
              </a:r>
            </a:p>
            <a:p>
              <a:pPr>
                <a:spcBef>
                  <a:spcPct val="70000"/>
                </a:spcBef>
                <a:buFontTx/>
                <a:buNone/>
              </a:pPr>
              <a:r>
                <a:rPr lang="en-US" altLang="en-US" sz="2400" b="0" dirty="0"/>
                <a:t>302 kHz</a:t>
              </a:r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2547938" y="2032000"/>
              <a:ext cx="5934075" cy="3602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70000"/>
                </a:spcBef>
                <a:defRPr/>
              </a:pPr>
              <a:r>
                <a:rPr lang="en-US" dirty="0">
                  <a:latin typeface="Arial" charset="0"/>
                </a:rPr>
                <a:t>“</a:t>
              </a:r>
              <a:r>
                <a:rPr lang="en-US" cap="all" dirty="0">
                  <a:latin typeface="Arial" charset="0"/>
                </a:rPr>
                <a:t>One two six point </a:t>
              </a:r>
              <a:r>
                <a:rPr lang="en-US" cap="all" dirty="0" err="1">
                  <a:latin typeface="Arial" charset="0"/>
                </a:rPr>
                <a:t>fiFe</a:t>
              </a:r>
              <a:r>
                <a:rPr lang="en-US" cap="all" dirty="0">
                  <a:latin typeface="Arial" charset="0"/>
                </a:rPr>
                <a:t> </a:t>
              </a:r>
              <a:r>
                <a:rPr lang="en-US" cap="all" dirty="0" err="1">
                  <a:latin typeface="Arial" charset="0"/>
                </a:rPr>
                <a:t>fiFe</a:t>
              </a:r>
              <a:r>
                <a:rPr lang="en-US" cap="all" dirty="0">
                  <a:latin typeface="Arial" charset="0"/>
                </a:rPr>
                <a:t>”</a:t>
              </a:r>
            </a:p>
            <a:p>
              <a:pPr>
                <a:spcBef>
                  <a:spcPct val="70000"/>
                </a:spcBef>
                <a:defRPr/>
              </a:pPr>
              <a:r>
                <a:rPr lang="en-US" cap="all" dirty="0">
                  <a:latin typeface="Arial" charset="0"/>
                </a:rPr>
                <a:t>“Tree six niner point zero”</a:t>
              </a:r>
            </a:p>
            <a:p>
              <a:pPr>
                <a:spcBef>
                  <a:spcPct val="70000"/>
                </a:spcBef>
                <a:defRPr/>
              </a:pPr>
              <a:r>
                <a:rPr lang="en-US" cap="all" dirty="0">
                  <a:latin typeface="Arial" charset="0"/>
                </a:rPr>
                <a:t>“One two one point </a:t>
              </a:r>
              <a:r>
                <a:rPr lang="en-US" cap="all" dirty="0" err="1">
                  <a:latin typeface="Arial" charset="0"/>
                </a:rPr>
                <a:t>fiFe</a:t>
              </a:r>
              <a:r>
                <a:rPr lang="en-US" cap="all" dirty="0">
                  <a:latin typeface="Arial" charset="0"/>
                </a:rPr>
                <a:t>”</a:t>
              </a:r>
            </a:p>
            <a:p>
              <a:pPr>
                <a:spcBef>
                  <a:spcPct val="70000"/>
                </a:spcBef>
                <a:defRPr/>
              </a:pPr>
              <a:r>
                <a:rPr lang="en-US" cap="all" dirty="0">
                  <a:latin typeface="Arial" charset="0"/>
                </a:rPr>
                <a:t>“Two FIFE tree point zero”</a:t>
              </a:r>
            </a:p>
            <a:p>
              <a:pPr>
                <a:spcBef>
                  <a:spcPct val="70000"/>
                </a:spcBef>
                <a:defRPr/>
              </a:pPr>
              <a:r>
                <a:rPr lang="en-US" cap="all" dirty="0">
                  <a:latin typeface="Arial" charset="0"/>
                </a:rPr>
                <a:t>“One tree </a:t>
              </a:r>
              <a:r>
                <a:rPr lang="en-US" cap="all" dirty="0" err="1">
                  <a:latin typeface="Arial" charset="0"/>
                </a:rPr>
                <a:t>fiFe</a:t>
              </a:r>
              <a:r>
                <a:rPr lang="en-US" cap="all" dirty="0">
                  <a:latin typeface="Arial" charset="0"/>
                </a:rPr>
                <a:t> point two seven”</a:t>
              </a:r>
            </a:p>
            <a:p>
              <a:pPr>
                <a:spcBef>
                  <a:spcPct val="70000"/>
                </a:spcBef>
                <a:defRPr/>
              </a:pPr>
              <a:r>
                <a:rPr lang="en-US" cap="all" dirty="0">
                  <a:latin typeface="Arial" charset="0"/>
                </a:rPr>
                <a:t>“Tree zero two </a:t>
              </a:r>
              <a:r>
                <a:rPr lang="en-US" cap="all" dirty="0" err="1">
                  <a:latin typeface="Arial" charset="0"/>
                </a:rPr>
                <a:t>kiloHertz</a:t>
              </a:r>
              <a:r>
                <a:rPr lang="en-US" cap="all" dirty="0">
                  <a:latin typeface="Arial" charset="0"/>
                </a:rPr>
                <a:t>”</a:t>
              </a:r>
            </a:p>
          </p:txBody>
        </p:sp>
        <p:sp>
          <p:nvSpPr>
            <p:cNvPr id="39942" name="Line 5"/>
            <p:cNvSpPr>
              <a:spLocks noChangeShapeType="1"/>
            </p:cNvSpPr>
            <p:nvPr/>
          </p:nvSpPr>
          <p:spPr bwMode="auto">
            <a:xfrm>
              <a:off x="2555875" y="1285875"/>
              <a:ext cx="0" cy="44116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3" name="Rectangle 6"/>
            <p:cNvSpPr>
              <a:spLocks noChangeArrowheads="1"/>
            </p:cNvSpPr>
            <p:nvPr/>
          </p:nvSpPr>
          <p:spPr bwMode="auto">
            <a:xfrm>
              <a:off x="636588" y="1298575"/>
              <a:ext cx="7862887" cy="441166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0"/>
            </a:p>
          </p:txBody>
        </p:sp>
        <p:sp>
          <p:nvSpPr>
            <p:cNvPr id="39944" name="Line 7"/>
            <p:cNvSpPr>
              <a:spLocks noChangeShapeType="1"/>
            </p:cNvSpPr>
            <p:nvPr/>
          </p:nvSpPr>
          <p:spPr bwMode="auto">
            <a:xfrm flipH="1">
              <a:off x="636588" y="1914525"/>
              <a:ext cx="78628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5" name="Line 8"/>
            <p:cNvSpPr>
              <a:spLocks noChangeShapeType="1"/>
            </p:cNvSpPr>
            <p:nvPr/>
          </p:nvSpPr>
          <p:spPr bwMode="auto">
            <a:xfrm flipH="1">
              <a:off x="636588" y="2536825"/>
              <a:ext cx="78628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6" name="Rectangle 9"/>
            <p:cNvSpPr>
              <a:spLocks noChangeArrowheads="1"/>
            </p:cNvSpPr>
            <p:nvPr/>
          </p:nvSpPr>
          <p:spPr bwMode="auto">
            <a:xfrm>
              <a:off x="636588" y="1395413"/>
              <a:ext cx="1911350" cy="95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70000"/>
                </a:spcBef>
                <a:buFontTx/>
                <a:buNone/>
              </a:pPr>
              <a:r>
                <a:rPr lang="en-US" altLang="en-US" dirty="0"/>
                <a:t>Frequency</a:t>
              </a:r>
            </a:p>
          </p:txBody>
        </p:sp>
        <p:sp>
          <p:nvSpPr>
            <p:cNvPr id="39947" name="Rectangle 10"/>
            <p:cNvSpPr>
              <a:spLocks noChangeArrowheads="1"/>
            </p:cNvSpPr>
            <p:nvPr/>
          </p:nvSpPr>
          <p:spPr bwMode="auto">
            <a:xfrm>
              <a:off x="2574925" y="1395413"/>
              <a:ext cx="5907088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70000"/>
                </a:spcBef>
                <a:buFontTx/>
                <a:buNone/>
              </a:pPr>
              <a:r>
                <a:rPr lang="en-US" altLang="en-US" dirty="0"/>
                <a:t>Stated</a:t>
              </a:r>
            </a:p>
          </p:txBody>
        </p:sp>
        <p:sp>
          <p:nvSpPr>
            <p:cNvPr id="39948" name="Line 11"/>
            <p:cNvSpPr>
              <a:spLocks noChangeShapeType="1"/>
            </p:cNvSpPr>
            <p:nvPr/>
          </p:nvSpPr>
          <p:spPr bwMode="auto">
            <a:xfrm flipH="1">
              <a:off x="636588" y="3216275"/>
              <a:ext cx="78628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Line 11"/>
            <p:cNvSpPr>
              <a:spLocks noChangeShapeType="1"/>
            </p:cNvSpPr>
            <p:nvPr/>
          </p:nvSpPr>
          <p:spPr bwMode="auto">
            <a:xfrm flipH="1">
              <a:off x="636588" y="3838575"/>
              <a:ext cx="78628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0" name="Line 11"/>
            <p:cNvSpPr>
              <a:spLocks noChangeShapeType="1"/>
            </p:cNvSpPr>
            <p:nvPr/>
          </p:nvSpPr>
          <p:spPr bwMode="auto">
            <a:xfrm flipH="1">
              <a:off x="636588" y="4448175"/>
              <a:ext cx="78628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Line 11"/>
            <p:cNvSpPr>
              <a:spLocks noChangeShapeType="1"/>
            </p:cNvSpPr>
            <p:nvPr/>
          </p:nvSpPr>
          <p:spPr bwMode="auto">
            <a:xfrm flipH="1">
              <a:off x="636588" y="5070475"/>
              <a:ext cx="78628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98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Frequencies </a:t>
            </a:r>
            <a:r>
              <a:rPr lang="en-US" alt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107034"/>
              </p:ext>
            </p:extLst>
          </p:nvPr>
        </p:nvGraphicFramePr>
        <p:xfrm>
          <a:off x="635000" y="1927577"/>
          <a:ext cx="7874000" cy="143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2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Stated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/>
                        <a:t>“LOCAL CHANNEL ONE TWO”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103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/>
                        <a:t>“TACAN CHANNEL ONE ZERO TREE”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Speed and Mach Number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53074"/>
              </p:ext>
            </p:extLst>
          </p:nvPr>
        </p:nvGraphicFramePr>
        <p:xfrm>
          <a:off x="335756" y="1219197"/>
          <a:ext cx="8472489" cy="427849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87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4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12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Speed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Stated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2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250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"TWO FIFE ZERO KNOTS"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2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190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"ONE NINER ZERO KNOTS”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2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Mach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Stated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2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1.5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"MACH ONE POINT FIFE"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12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0.66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"MACH POINT SIX </a:t>
                      </a:r>
                      <a:r>
                        <a:rPr lang="en-US" sz="2400" i="0" u="none" strike="noStrike" dirty="0" err="1">
                          <a:effectLst/>
                        </a:rPr>
                        <a:t>SIX</a:t>
                      </a:r>
                      <a:r>
                        <a:rPr lang="en-US" sz="2400" i="0" u="none" strike="noStrike" dirty="0">
                          <a:effectLst/>
                        </a:rPr>
                        <a:t>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12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0.7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"MACH POINT SEVEN"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Miles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385845"/>
              </p:ext>
            </p:extLst>
          </p:nvPr>
        </p:nvGraphicFramePr>
        <p:xfrm>
          <a:off x="428625" y="1783644"/>
          <a:ext cx="8472488" cy="215617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00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2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Mileage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Stated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86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30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"TREE ZERO MILES"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43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55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“FIFE </a:t>
                      </a:r>
                      <a:r>
                        <a:rPr lang="en-US" sz="2400" i="0" u="none" strike="noStrike" dirty="0" err="1">
                          <a:effectLst/>
                        </a:rPr>
                        <a:t>FIFE</a:t>
                      </a:r>
                      <a:r>
                        <a:rPr lang="en-US" sz="2400" i="0" u="none" strike="noStrike" dirty="0">
                          <a:effectLst/>
                        </a:rPr>
                        <a:t> MILES"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43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108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"ONE ZERO EIGHT MILES"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Knowledge Check</a:t>
            </a:r>
          </a:p>
        </p:txBody>
      </p:sp>
      <p:sp>
        <p:nvSpPr>
          <p:cNvPr id="36867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547688" y="1508125"/>
            <a:ext cx="8050212" cy="44354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/>
              <a:t>What is the phraseology for stating the frequency 116.225? </a:t>
            </a:r>
          </a:p>
          <a:p>
            <a:pPr marL="344488" indent="-344488">
              <a:defRPr/>
            </a:pPr>
            <a:endParaRPr lang="en-US" altLang="en-US" dirty="0"/>
          </a:p>
          <a:p>
            <a:pPr marL="919163" lvl="1" indent="-457200">
              <a:spcBef>
                <a:spcPts val="120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/>
              <a:t>“ONE SIXTEEN POINT TWO TWENTY FIFE”</a:t>
            </a:r>
          </a:p>
          <a:p>
            <a:pPr marL="919163" lvl="1" indent="-457200">
              <a:spcBef>
                <a:spcPts val="120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/>
              <a:t>“ONE </a:t>
            </a:r>
            <a:r>
              <a:rPr lang="en-US" altLang="en-US" dirty="0" err="1"/>
              <a:t>ONE</a:t>
            </a:r>
            <a:r>
              <a:rPr lang="en-US" altLang="en-US" dirty="0"/>
              <a:t> SIX POINT TWO </a:t>
            </a:r>
            <a:r>
              <a:rPr lang="en-US" altLang="en-US" dirty="0" err="1"/>
              <a:t>TWO</a:t>
            </a:r>
            <a:r>
              <a:rPr lang="en-US" altLang="en-US" dirty="0"/>
              <a:t> FIFE”</a:t>
            </a:r>
          </a:p>
          <a:p>
            <a:pPr marL="919163" lvl="1" indent="-457200">
              <a:spcBef>
                <a:spcPts val="120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/>
              <a:t>“ONE </a:t>
            </a:r>
            <a:r>
              <a:rPr lang="en-US" altLang="en-US" dirty="0" err="1"/>
              <a:t>ONE</a:t>
            </a:r>
            <a:r>
              <a:rPr lang="en-US" altLang="en-US" dirty="0"/>
              <a:t> SIX POINT TWO </a:t>
            </a:r>
            <a:r>
              <a:rPr lang="en-US" altLang="en-US" dirty="0" err="1"/>
              <a:t>TWO</a:t>
            </a:r>
            <a:r>
              <a:rPr lang="en-US" altLang="en-US" dirty="0"/>
              <a:t>”</a:t>
            </a:r>
          </a:p>
          <a:p>
            <a:pPr marL="919163" lvl="1" indent="-457200">
              <a:buFontTx/>
              <a:buAutoNum type="alphaUcPeriod"/>
              <a:defRPr/>
            </a:pP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9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60325" y="1604963"/>
            <a:ext cx="902335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20000"/>
              </a:spcBef>
              <a:buFontTx/>
              <a:buNone/>
            </a:pPr>
            <a:endParaRPr lang="en-US" altLang="en-US" b="0">
              <a:solidFill>
                <a:srgbClr val="FFFF00"/>
              </a:solidFill>
            </a:endParaRPr>
          </a:p>
        </p:txBody>
      </p:sp>
      <p:sp>
        <p:nvSpPr>
          <p:cNvPr id="60419" name="Freeform 6"/>
          <p:cNvSpPr>
            <a:spLocks/>
          </p:cNvSpPr>
          <p:nvPr/>
        </p:nvSpPr>
        <p:spPr bwMode="auto">
          <a:xfrm>
            <a:off x="2946400" y="2152650"/>
            <a:ext cx="757238" cy="338138"/>
          </a:xfrm>
          <a:custGeom>
            <a:avLst/>
            <a:gdLst>
              <a:gd name="T0" fmla="*/ 0 w 861"/>
              <a:gd name="T1" fmla="*/ 0 h 213"/>
              <a:gd name="T2" fmla="*/ 0 w 861"/>
              <a:gd name="T3" fmla="*/ 2147483646 h 213"/>
              <a:gd name="T4" fmla="*/ 2147483646 w 861"/>
              <a:gd name="T5" fmla="*/ 2147483646 h 213"/>
              <a:gd name="T6" fmla="*/ 0 60000 65536"/>
              <a:gd name="T7" fmla="*/ 0 60000 65536"/>
              <a:gd name="T8" fmla="*/ 0 60000 65536"/>
              <a:gd name="T9" fmla="*/ 0 w 861"/>
              <a:gd name="T10" fmla="*/ 0 h 213"/>
              <a:gd name="T11" fmla="*/ 861 w 861"/>
              <a:gd name="T12" fmla="*/ 213 h 2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1" h="213">
                <a:moveTo>
                  <a:pt x="0" y="0"/>
                </a:moveTo>
                <a:lnTo>
                  <a:pt x="0" y="212"/>
                </a:lnTo>
                <a:lnTo>
                  <a:pt x="860" y="212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Freeform 8"/>
          <p:cNvSpPr>
            <a:spLocks/>
          </p:cNvSpPr>
          <p:nvPr/>
        </p:nvSpPr>
        <p:spPr bwMode="auto">
          <a:xfrm>
            <a:off x="2643188" y="3505200"/>
            <a:ext cx="1077912" cy="338138"/>
          </a:xfrm>
          <a:custGeom>
            <a:avLst/>
            <a:gdLst>
              <a:gd name="T0" fmla="*/ 0 w 943"/>
              <a:gd name="T1" fmla="*/ 0 h 213"/>
              <a:gd name="T2" fmla="*/ 0 w 943"/>
              <a:gd name="T3" fmla="*/ 2147483646 h 213"/>
              <a:gd name="T4" fmla="*/ 2147483646 w 943"/>
              <a:gd name="T5" fmla="*/ 2147483646 h 213"/>
              <a:gd name="T6" fmla="*/ 0 60000 65536"/>
              <a:gd name="T7" fmla="*/ 0 60000 65536"/>
              <a:gd name="T8" fmla="*/ 0 60000 65536"/>
              <a:gd name="T9" fmla="*/ 0 w 943"/>
              <a:gd name="T10" fmla="*/ 0 h 213"/>
              <a:gd name="T11" fmla="*/ 943 w 943"/>
              <a:gd name="T12" fmla="*/ 213 h 2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3" h="213">
                <a:moveTo>
                  <a:pt x="0" y="0"/>
                </a:moveTo>
                <a:lnTo>
                  <a:pt x="0" y="212"/>
                </a:lnTo>
                <a:lnTo>
                  <a:pt x="942" y="212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Freeform 11"/>
          <p:cNvSpPr>
            <a:spLocks/>
          </p:cNvSpPr>
          <p:nvPr/>
        </p:nvSpPr>
        <p:spPr bwMode="auto">
          <a:xfrm>
            <a:off x="2246313" y="1944688"/>
            <a:ext cx="1419225" cy="201612"/>
          </a:xfrm>
          <a:custGeom>
            <a:avLst/>
            <a:gdLst>
              <a:gd name="T0" fmla="*/ 0 w 1120"/>
              <a:gd name="T1" fmla="*/ 0 h 127"/>
              <a:gd name="T2" fmla="*/ 0 w 1120"/>
              <a:gd name="T3" fmla="*/ 2147483646 h 127"/>
              <a:gd name="T4" fmla="*/ 2147483646 w 1120"/>
              <a:gd name="T5" fmla="*/ 2147483646 h 127"/>
              <a:gd name="T6" fmla="*/ 2147483646 w 1120"/>
              <a:gd name="T7" fmla="*/ 0 h 127"/>
              <a:gd name="T8" fmla="*/ 0 60000 65536"/>
              <a:gd name="T9" fmla="*/ 0 60000 65536"/>
              <a:gd name="T10" fmla="*/ 0 60000 65536"/>
              <a:gd name="T11" fmla="*/ 0 60000 65536"/>
              <a:gd name="T12" fmla="*/ 0 w 1120"/>
              <a:gd name="T13" fmla="*/ 0 h 127"/>
              <a:gd name="T14" fmla="*/ 1120 w 1120"/>
              <a:gd name="T15" fmla="*/ 127 h 1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20" h="127">
                <a:moveTo>
                  <a:pt x="0" y="0"/>
                </a:moveTo>
                <a:lnTo>
                  <a:pt x="0" y="126"/>
                </a:lnTo>
                <a:lnTo>
                  <a:pt x="1119" y="126"/>
                </a:lnTo>
                <a:lnTo>
                  <a:pt x="1119" y="0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Freeform 12"/>
          <p:cNvSpPr>
            <a:spLocks/>
          </p:cNvSpPr>
          <p:nvPr/>
        </p:nvSpPr>
        <p:spPr bwMode="auto">
          <a:xfrm>
            <a:off x="1920875" y="3303588"/>
            <a:ext cx="1441450" cy="201612"/>
          </a:xfrm>
          <a:custGeom>
            <a:avLst/>
            <a:gdLst>
              <a:gd name="T0" fmla="*/ 0 w 1108"/>
              <a:gd name="T1" fmla="*/ 0 h 127"/>
              <a:gd name="T2" fmla="*/ 0 w 1108"/>
              <a:gd name="T3" fmla="*/ 2147483646 h 127"/>
              <a:gd name="T4" fmla="*/ 2147483646 w 1108"/>
              <a:gd name="T5" fmla="*/ 2147483646 h 127"/>
              <a:gd name="T6" fmla="*/ 2147483646 w 1108"/>
              <a:gd name="T7" fmla="*/ 0 h 127"/>
              <a:gd name="T8" fmla="*/ 0 60000 65536"/>
              <a:gd name="T9" fmla="*/ 0 60000 65536"/>
              <a:gd name="T10" fmla="*/ 0 60000 65536"/>
              <a:gd name="T11" fmla="*/ 0 60000 65536"/>
              <a:gd name="T12" fmla="*/ 0 w 1108"/>
              <a:gd name="T13" fmla="*/ 0 h 127"/>
              <a:gd name="T14" fmla="*/ 1108 w 1108"/>
              <a:gd name="T15" fmla="*/ 127 h 1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8" h="127">
                <a:moveTo>
                  <a:pt x="0" y="0"/>
                </a:moveTo>
                <a:lnTo>
                  <a:pt x="0" y="126"/>
                </a:lnTo>
                <a:lnTo>
                  <a:pt x="1107" y="126"/>
                </a:lnTo>
                <a:lnTo>
                  <a:pt x="1107" y="0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Content Placeholder 16"/>
          <p:cNvSpPr>
            <a:spLocks noGrp="1"/>
          </p:cNvSpPr>
          <p:nvPr>
            <p:ph idx="1"/>
          </p:nvPr>
        </p:nvSpPr>
        <p:spPr>
          <a:xfrm>
            <a:off x="429418" y="1180306"/>
            <a:ext cx="8285163" cy="4725194"/>
          </a:xfrm>
        </p:spPr>
        <p:txBody>
          <a:bodyPr/>
          <a:lstStyle/>
          <a:p>
            <a:pPr>
              <a:defRPr/>
            </a:pPr>
            <a:endParaRPr lang="en-US" sz="2400" dirty="0"/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Purpose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Review pronunciation of numbers in ATC communications</a:t>
            </a:r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Materials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Practice exercise </a:t>
            </a:r>
            <a:r>
              <a:rPr lang="en-US" dirty="0" smtClean="0"/>
              <a:t>3: </a:t>
            </a:r>
            <a:r>
              <a:rPr lang="en-US" dirty="0"/>
              <a:t>Numbers Phraseology, Part 2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Pen or pencil</a:t>
            </a:r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Directions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Write the pronunciation for each group of numbers in the </a:t>
            </a:r>
            <a:r>
              <a:rPr lang="en-US" dirty="0" smtClean="0"/>
              <a:t>spaces </a:t>
            </a:r>
            <a:r>
              <a:rPr lang="en-US" dirty="0"/>
              <a:t>provided</a:t>
            </a:r>
          </a:p>
          <a:p>
            <a:pPr marL="0" indent="0">
              <a:buNone/>
              <a:defRPr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 3: Numbers Phraseology, Part 2</a:t>
            </a:r>
          </a:p>
        </p:txBody>
      </p:sp>
    </p:spTree>
    <p:extLst>
      <p:ext uri="{BB962C8B-B14F-4D97-AF65-F5344CB8AC3E}">
        <p14:creationId xmlns:p14="http://schemas.microsoft.com/office/powerpoint/2010/main" val="381821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5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Practice Exercise 3</a:t>
            </a:r>
          </a:p>
        </p:txBody>
      </p:sp>
      <p:sp>
        <p:nvSpPr>
          <p:cNvPr id="5" name="AutoShape 2"/>
          <p:cNvSpPr>
            <a:spLocks noChangeAspect="1" noChangeArrowheads="1" noTextEdit="1"/>
          </p:cNvSpPr>
          <p:nvPr/>
        </p:nvSpPr>
        <p:spPr bwMode="auto">
          <a:xfrm>
            <a:off x="323850" y="946150"/>
            <a:ext cx="84963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956050" y="946150"/>
            <a:ext cx="0" cy="482441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23850" y="1427163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323850" y="1739900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323850" y="2054225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23850" y="2368550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23850" y="2733675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317500" y="3116088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323850" y="3775075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323850" y="4122530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317500" y="4452938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323850" y="4826001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323850" y="5145088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330200" y="946150"/>
            <a:ext cx="0" cy="482441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8809038" y="946150"/>
            <a:ext cx="0" cy="482441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323850" y="952500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323850" y="5764213"/>
            <a:ext cx="8491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1605627" y="1017694"/>
            <a:ext cx="135774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Number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5275953" y="1017951"/>
            <a:ext cx="20967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Pronounced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339725" y="1452563"/>
            <a:ext cx="13817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Speed, 250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4062413" y="1452563"/>
            <a:ext cx="31466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"TWO FIFE ZERO KNOTS"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339725" y="1766888"/>
            <a:ext cx="2045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Frequency, 126.1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4059936" y="1766888"/>
            <a:ext cx="33634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"ONE TWO SIX POINT ONE"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339725" y="2081213"/>
            <a:ext cx="1096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Miles, 30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4059936" y="2081213"/>
            <a:ext cx="25585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000" dirty="0">
                <a:solidFill>
                  <a:srgbClr val="000000"/>
                </a:solidFill>
              </a:rPr>
              <a:t>"TREE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ZERO MILES"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8"/>
          <p:cNvSpPr>
            <a:spLocks noChangeArrowheads="1"/>
          </p:cNvSpPr>
          <p:nvPr/>
        </p:nvSpPr>
        <p:spPr bwMode="auto">
          <a:xfrm>
            <a:off x="339725" y="2397125"/>
            <a:ext cx="1406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Runway, 15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24" name="Rectangle 29"/>
          <p:cNvSpPr>
            <a:spLocks noChangeArrowheads="1"/>
          </p:cNvSpPr>
          <p:nvPr/>
        </p:nvSpPr>
        <p:spPr bwMode="auto">
          <a:xfrm>
            <a:off x="4059936" y="2423629"/>
            <a:ext cx="26166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000" dirty="0">
                <a:solidFill>
                  <a:srgbClr val="000000"/>
                </a:solidFill>
              </a:rPr>
              <a:t>"RUNWAY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FIFE"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25" name="Rectangle 30"/>
          <p:cNvSpPr>
            <a:spLocks noChangeArrowheads="1"/>
          </p:cNvSpPr>
          <p:nvPr/>
        </p:nvSpPr>
        <p:spPr bwMode="auto">
          <a:xfrm>
            <a:off x="342461" y="2777950"/>
            <a:ext cx="2620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Heading, 30 (degrees)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26" name="Rectangle 31"/>
          <p:cNvSpPr>
            <a:spLocks noChangeArrowheads="1"/>
          </p:cNvSpPr>
          <p:nvPr/>
        </p:nvSpPr>
        <p:spPr bwMode="auto">
          <a:xfrm>
            <a:off x="4059936" y="2815125"/>
            <a:ext cx="36726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"HEADING ZERO TREE ZERO"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42" name="Rectangle 32"/>
          <p:cNvSpPr>
            <a:spLocks noChangeArrowheads="1"/>
          </p:cNvSpPr>
          <p:nvPr/>
        </p:nvSpPr>
        <p:spPr bwMode="auto">
          <a:xfrm>
            <a:off x="339903" y="3295650"/>
            <a:ext cx="34576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Wind, 50 (degrees) 20 (knots)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43" name="Rectangle 33"/>
          <p:cNvSpPr>
            <a:spLocks noChangeArrowheads="1"/>
          </p:cNvSpPr>
          <p:nvPr/>
        </p:nvSpPr>
        <p:spPr bwMode="auto">
          <a:xfrm>
            <a:off x="4059936" y="3187700"/>
            <a:ext cx="4066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"WIND ZERO FIFE ZERO AT TWO 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44" name="Rectangle 34"/>
          <p:cNvSpPr>
            <a:spLocks noChangeArrowheads="1"/>
          </p:cNvSpPr>
          <p:nvPr/>
        </p:nvSpPr>
        <p:spPr bwMode="auto">
          <a:xfrm>
            <a:off x="4142232" y="3487738"/>
            <a:ext cx="8047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ZERO"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45" name="Rectangle 35"/>
          <p:cNvSpPr>
            <a:spLocks noChangeArrowheads="1"/>
          </p:cNvSpPr>
          <p:nvPr/>
        </p:nvSpPr>
        <p:spPr bwMode="auto">
          <a:xfrm>
            <a:off x="339725" y="3803650"/>
            <a:ext cx="13962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Code, 1200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46" name="Rectangle 36"/>
          <p:cNvSpPr>
            <a:spLocks noChangeArrowheads="1"/>
          </p:cNvSpPr>
          <p:nvPr/>
        </p:nvSpPr>
        <p:spPr bwMode="auto">
          <a:xfrm>
            <a:off x="4059936" y="3803650"/>
            <a:ext cx="29705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"ONE TWO ZERO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ZERO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47" name="Rectangle 37"/>
          <p:cNvSpPr>
            <a:spLocks noChangeArrowheads="1"/>
          </p:cNvSpPr>
          <p:nvPr/>
        </p:nvSpPr>
        <p:spPr bwMode="auto">
          <a:xfrm>
            <a:off x="339725" y="4128052"/>
            <a:ext cx="1194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Mach, 0.9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48" name="Rectangle 38"/>
          <p:cNvSpPr>
            <a:spLocks noChangeArrowheads="1"/>
          </p:cNvSpPr>
          <p:nvPr/>
        </p:nvSpPr>
        <p:spPr bwMode="auto">
          <a:xfrm>
            <a:off x="4059936" y="4129980"/>
            <a:ext cx="26641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"MACH POINT NINER"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49" name="Rectangle 39"/>
          <p:cNvSpPr>
            <a:spLocks noChangeArrowheads="1"/>
          </p:cNvSpPr>
          <p:nvPr/>
        </p:nvSpPr>
        <p:spPr bwMode="auto">
          <a:xfrm>
            <a:off x="342106" y="4489451"/>
            <a:ext cx="23309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Frequency, 123.255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50" name="Rectangle 40"/>
          <p:cNvSpPr>
            <a:spLocks noChangeArrowheads="1"/>
          </p:cNvSpPr>
          <p:nvPr/>
        </p:nvSpPr>
        <p:spPr bwMode="auto">
          <a:xfrm>
            <a:off x="4059936" y="4529237"/>
            <a:ext cx="43136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"ONE TWO TREE POINT TWO FIFE"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51" name="Rectangle 41"/>
          <p:cNvSpPr>
            <a:spLocks noChangeArrowheads="1"/>
          </p:cNvSpPr>
          <p:nvPr/>
        </p:nvSpPr>
        <p:spPr bwMode="auto">
          <a:xfrm>
            <a:off x="339725" y="4857750"/>
            <a:ext cx="15919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Runway, 31C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52" name="Rectangle 42"/>
          <p:cNvSpPr>
            <a:spLocks noChangeArrowheads="1"/>
          </p:cNvSpPr>
          <p:nvPr/>
        </p:nvSpPr>
        <p:spPr bwMode="auto">
          <a:xfrm>
            <a:off x="4059936" y="4857750"/>
            <a:ext cx="37998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"RUNWAY TREE ONE CENTER"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54" name="Rectangle 43"/>
          <p:cNvSpPr>
            <a:spLocks noChangeArrowheads="1"/>
          </p:cNvSpPr>
          <p:nvPr/>
        </p:nvSpPr>
        <p:spPr bwMode="auto">
          <a:xfrm>
            <a:off x="342813" y="5388841"/>
            <a:ext cx="36003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Wind, 200 (degrees) 10 (knots)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55" name="Rectangle 44"/>
          <p:cNvSpPr>
            <a:spLocks noChangeArrowheads="1"/>
          </p:cNvSpPr>
          <p:nvPr/>
        </p:nvSpPr>
        <p:spPr bwMode="auto">
          <a:xfrm>
            <a:off x="4059936" y="5176838"/>
            <a:ext cx="4066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"WIND TWO ZERO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ZERO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AT ONE 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816" name="Rectangle 45"/>
          <p:cNvSpPr>
            <a:spLocks noChangeArrowheads="1"/>
          </p:cNvSpPr>
          <p:nvPr/>
        </p:nvSpPr>
        <p:spPr bwMode="auto">
          <a:xfrm>
            <a:off x="4142232" y="5476875"/>
            <a:ext cx="8047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ZERO"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95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52224" grpId="0"/>
      <p:bldP spid="52226" grpId="0"/>
      <p:bldP spid="52243" grpId="0"/>
      <p:bldP spid="52244" grpId="0"/>
      <p:bldP spid="52246" grpId="0"/>
      <p:bldP spid="52248" grpId="0"/>
      <p:bldP spid="52250" grpId="0"/>
      <p:bldP spid="52252" grpId="0"/>
      <p:bldP spid="52255" grpId="0"/>
      <p:bldP spid="348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Facility Identification</a:t>
            </a:r>
            <a:endParaRPr lang="en-US" altLang="en-US" dirty="0"/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428625" y="1600200"/>
            <a:ext cx="8382000" cy="344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Arial" charset="0"/>
              </a:rPr>
              <a:t>“</a:t>
            </a:r>
            <a:r>
              <a:rPr lang="en-US" sz="2800" b="1" cap="all" dirty="0">
                <a:latin typeface="Arial" charset="0"/>
              </a:rPr>
              <a:t>Oakland Center”</a:t>
            </a:r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cap="all" dirty="0">
                <a:latin typeface="Arial" charset="0"/>
              </a:rPr>
              <a:t>“Anchorage Radio”</a:t>
            </a:r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cap="all" dirty="0">
                <a:latin typeface="Arial" charset="0"/>
              </a:rPr>
              <a:t>“Boston Tower”</a:t>
            </a:r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cap="all" dirty="0">
                <a:latin typeface="Arial" charset="0"/>
              </a:rPr>
              <a:t>“Tampa Approach</a:t>
            </a:r>
            <a:r>
              <a:rPr lang="en-US" sz="2800" b="1" dirty="0">
                <a:latin typeface="Arial" charset="0"/>
              </a:rPr>
              <a:t>”</a:t>
            </a:r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Arial" charset="0"/>
              </a:rPr>
              <a:t>“CORPUS CHRISTI G-C-A”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Knowledge Check</a:t>
            </a:r>
          </a:p>
        </p:txBody>
      </p:sp>
      <p:sp>
        <p:nvSpPr>
          <p:cNvPr id="36867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547688" y="1508125"/>
            <a:ext cx="8050212" cy="44354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/>
              <a:t>How does a pilot identify an airport traffic control tower?</a:t>
            </a:r>
          </a:p>
          <a:p>
            <a:pPr marL="344488" indent="-344488">
              <a:defRPr/>
            </a:pPr>
            <a:endParaRPr lang="en-US" altLang="en-US" dirty="0"/>
          </a:p>
          <a:p>
            <a:pPr marL="919163" lvl="1" indent="-457200">
              <a:spcBef>
                <a:spcPts val="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/>
              <a:t>State the name of the facility followed by the word “AIRPORT”</a:t>
            </a:r>
          </a:p>
          <a:p>
            <a:pPr marL="919163" lvl="1" indent="-457200">
              <a:spcBef>
                <a:spcPts val="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/>
              <a:t>State the name of the facility followed by the word “TOWER”</a:t>
            </a:r>
          </a:p>
          <a:p>
            <a:pPr marL="919163" lvl="1" indent="-457200">
              <a:spcBef>
                <a:spcPts val="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/>
              <a:t>State the word “TOWER” followed by the facility name</a:t>
            </a:r>
          </a:p>
          <a:p>
            <a:pPr marL="919163" lvl="1" indent="-457200">
              <a:buFontTx/>
              <a:buAutoNum type="alphaUcPeriod"/>
              <a:defRPr/>
            </a:pP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/>
          <p:cNvSpPr>
            <a:spLocks noChangeArrowheads="1"/>
          </p:cNvSpPr>
          <p:nvPr/>
        </p:nvSpPr>
        <p:spPr bwMode="auto">
          <a:xfrm>
            <a:off x="304800" y="228600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FFFFFF"/>
                </a:solidFill>
                <a:latin typeface="Arial Black" panose="020B0A04020102020204" pitchFamily="34" charset="0"/>
              </a:rPr>
              <a:t>QUESTION</a:t>
            </a:r>
          </a:p>
        </p:txBody>
      </p:sp>
      <p:sp>
        <p:nvSpPr>
          <p:cNvPr id="58371" name="Rectangle 6"/>
          <p:cNvSpPr>
            <a:spLocks noChangeArrowheads="1"/>
          </p:cNvSpPr>
          <p:nvPr/>
        </p:nvSpPr>
        <p:spPr bwMode="auto">
          <a:xfrm>
            <a:off x="212725" y="1447800"/>
            <a:ext cx="871855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endParaRPr lang="en-US" altLang="en-US" sz="3200" b="0">
              <a:solidFill>
                <a:srgbClr val="FFFF00"/>
              </a:solidFill>
            </a:endParaRPr>
          </a:p>
        </p:txBody>
      </p:sp>
      <p:sp>
        <p:nvSpPr>
          <p:cNvPr id="58372" name="Tit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Knowledge Check</a:t>
            </a:r>
          </a:p>
        </p:txBody>
      </p:sp>
      <p:sp>
        <p:nvSpPr>
          <p:cNvPr id="37894" name="Content Placeholder 11"/>
          <p:cNvSpPr>
            <a:spLocks noGrp="1"/>
          </p:cNvSpPr>
          <p:nvPr>
            <p:ph idx="4294967295"/>
          </p:nvPr>
        </p:nvSpPr>
        <p:spPr>
          <a:xfrm>
            <a:off x="547688" y="1508125"/>
            <a:ext cx="8050212" cy="416718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/>
              <a:t>How is Oakland, California ARTCC identified?</a:t>
            </a:r>
          </a:p>
          <a:p>
            <a:pPr>
              <a:defRPr/>
            </a:pPr>
            <a:endParaRPr lang="en-US" dirty="0"/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Oakland Center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“OAKLAND RADIO”</a:t>
            </a: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“OAKLAND APPROACH”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8374" name="Rectangle 7"/>
          <p:cNvSpPr>
            <a:spLocks noChangeArrowheads="1"/>
          </p:cNvSpPr>
          <p:nvPr/>
        </p:nvSpPr>
        <p:spPr bwMode="auto">
          <a:xfrm>
            <a:off x="495300" y="3811588"/>
            <a:ext cx="805021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>
              <a:buFontTx/>
              <a:buNone/>
            </a:pPr>
            <a:endParaRPr lang="en-US" altLang="en-US" sz="2800" b="1" i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7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7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78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78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 noChangeArrowheads="1"/>
          </p:cNvSpPr>
          <p:nvPr>
            <p:ph type="title"/>
          </p:nvPr>
        </p:nvSpPr>
        <p:spPr>
          <a:xfrm>
            <a:off x="428624" y="344488"/>
            <a:ext cx="8591197" cy="1303690"/>
          </a:xfrm>
        </p:spPr>
        <p:txBody>
          <a:bodyPr/>
          <a:lstStyle/>
          <a:p>
            <a:r>
              <a:rPr lang="en-US" altLang="en-US" dirty="0"/>
              <a:t>International Civil Aviation Organization (ICAO) Phonetics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624" y="1993548"/>
            <a:ext cx="8050389" cy="3244497"/>
          </a:xfrm>
        </p:spPr>
        <p:txBody>
          <a:bodyPr/>
          <a:lstStyle/>
          <a:p>
            <a:pPr marL="320040" indent="-283464"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ICAO phonetics are used for the pronunciation of numbers and letters</a:t>
            </a:r>
          </a:p>
          <a:p>
            <a:pPr marL="685800"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b="0" dirty="0" smtClean="0"/>
              <a:t>Clarifies </a:t>
            </a:r>
            <a:r>
              <a:rPr lang="en-US" b="0" dirty="0"/>
              <a:t>individual letters</a:t>
            </a:r>
          </a:p>
          <a:p>
            <a:pPr marL="685800"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b="0" dirty="0"/>
              <a:t>Prevents misunderstanding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60325" y="1604963"/>
            <a:ext cx="902335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20000"/>
              </a:spcBef>
              <a:buFontTx/>
              <a:buNone/>
            </a:pPr>
            <a:endParaRPr lang="en-US" altLang="en-US" b="0">
              <a:solidFill>
                <a:srgbClr val="FFFF00"/>
              </a:solidFill>
            </a:endParaRPr>
          </a:p>
        </p:txBody>
      </p:sp>
      <p:sp>
        <p:nvSpPr>
          <p:cNvPr id="60419" name="Freeform 6"/>
          <p:cNvSpPr>
            <a:spLocks/>
          </p:cNvSpPr>
          <p:nvPr/>
        </p:nvSpPr>
        <p:spPr bwMode="auto">
          <a:xfrm>
            <a:off x="2946400" y="2152650"/>
            <a:ext cx="757238" cy="338138"/>
          </a:xfrm>
          <a:custGeom>
            <a:avLst/>
            <a:gdLst>
              <a:gd name="T0" fmla="*/ 0 w 861"/>
              <a:gd name="T1" fmla="*/ 0 h 213"/>
              <a:gd name="T2" fmla="*/ 0 w 861"/>
              <a:gd name="T3" fmla="*/ 2147483646 h 213"/>
              <a:gd name="T4" fmla="*/ 2147483646 w 861"/>
              <a:gd name="T5" fmla="*/ 2147483646 h 213"/>
              <a:gd name="T6" fmla="*/ 0 60000 65536"/>
              <a:gd name="T7" fmla="*/ 0 60000 65536"/>
              <a:gd name="T8" fmla="*/ 0 60000 65536"/>
              <a:gd name="T9" fmla="*/ 0 w 861"/>
              <a:gd name="T10" fmla="*/ 0 h 213"/>
              <a:gd name="T11" fmla="*/ 861 w 861"/>
              <a:gd name="T12" fmla="*/ 213 h 2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1" h="213">
                <a:moveTo>
                  <a:pt x="0" y="0"/>
                </a:moveTo>
                <a:lnTo>
                  <a:pt x="0" y="212"/>
                </a:lnTo>
                <a:lnTo>
                  <a:pt x="860" y="212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Freeform 8"/>
          <p:cNvSpPr>
            <a:spLocks/>
          </p:cNvSpPr>
          <p:nvPr/>
        </p:nvSpPr>
        <p:spPr bwMode="auto">
          <a:xfrm>
            <a:off x="2643188" y="3505200"/>
            <a:ext cx="1077912" cy="338138"/>
          </a:xfrm>
          <a:custGeom>
            <a:avLst/>
            <a:gdLst>
              <a:gd name="T0" fmla="*/ 0 w 943"/>
              <a:gd name="T1" fmla="*/ 0 h 213"/>
              <a:gd name="T2" fmla="*/ 0 w 943"/>
              <a:gd name="T3" fmla="*/ 2147483646 h 213"/>
              <a:gd name="T4" fmla="*/ 2147483646 w 943"/>
              <a:gd name="T5" fmla="*/ 2147483646 h 213"/>
              <a:gd name="T6" fmla="*/ 0 60000 65536"/>
              <a:gd name="T7" fmla="*/ 0 60000 65536"/>
              <a:gd name="T8" fmla="*/ 0 60000 65536"/>
              <a:gd name="T9" fmla="*/ 0 w 943"/>
              <a:gd name="T10" fmla="*/ 0 h 213"/>
              <a:gd name="T11" fmla="*/ 943 w 943"/>
              <a:gd name="T12" fmla="*/ 213 h 2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3" h="213">
                <a:moveTo>
                  <a:pt x="0" y="0"/>
                </a:moveTo>
                <a:lnTo>
                  <a:pt x="0" y="212"/>
                </a:lnTo>
                <a:lnTo>
                  <a:pt x="942" y="212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Freeform 11"/>
          <p:cNvSpPr>
            <a:spLocks/>
          </p:cNvSpPr>
          <p:nvPr/>
        </p:nvSpPr>
        <p:spPr bwMode="auto">
          <a:xfrm>
            <a:off x="2246313" y="1944688"/>
            <a:ext cx="1419225" cy="201612"/>
          </a:xfrm>
          <a:custGeom>
            <a:avLst/>
            <a:gdLst>
              <a:gd name="T0" fmla="*/ 0 w 1120"/>
              <a:gd name="T1" fmla="*/ 0 h 127"/>
              <a:gd name="T2" fmla="*/ 0 w 1120"/>
              <a:gd name="T3" fmla="*/ 2147483646 h 127"/>
              <a:gd name="T4" fmla="*/ 2147483646 w 1120"/>
              <a:gd name="T5" fmla="*/ 2147483646 h 127"/>
              <a:gd name="T6" fmla="*/ 2147483646 w 1120"/>
              <a:gd name="T7" fmla="*/ 0 h 127"/>
              <a:gd name="T8" fmla="*/ 0 60000 65536"/>
              <a:gd name="T9" fmla="*/ 0 60000 65536"/>
              <a:gd name="T10" fmla="*/ 0 60000 65536"/>
              <a:gd name="T11" fmla="*/ 0 60000 65536"/>
              <a:gd name="T12" fmla="*/ 0 w 1120"/>
              <a:gd name="T13" fmla="*/ 0 h 127"/>
              <a:gd name="T14" fmla="*/ 1120 w 1120"/>
              <a:gd name="T15" fmla="*/ 127 h 1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20" h="127">
                <a:moveTo>
                  <a:pt x="0" y="0"/>
                </a:moveTo>
                <a:lnTo>
                  <a:pt x="0" y="126"/>
                </a:lnTo>
                <a:lnTo>
                  <a:pt x="1119" y="126"/>
                </a:lnTo>
                <a:lnTo>
                  <a:pt x="1119" y="0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Freeform 12"/>
          <p:cNvSpPr>
            <a:spLocks/>
          </p:cNvSpPr>
          <p:nvPr/>
        </p:nvSpPr>
        <p:spPr bwMode="auto">
          <a:xfrm>
            <a:off x="1920875" y="3303588"/>
            <a:ext cx="1441450" cy="201612"/>
          </a:xfrm>
          <a:custGeom>
            <a:avLst/>
            <a:gdLst>
              <a:gd name="T0" fmla="*/ 0 w 1108"/>
              <a:gd name="T1" fmla="*/ 0 h 127"/>
              <a:gd name="T2" fmla="*/ 0 w 1108"/>
              <a:gd name="T3" fmla="*/ 2147483646 h 127"/>
              <a:gd name="T4" fmla="*/ 2147483646 w 1108"/>
              <a:gd name="T5" fmla="*/ 2147483646 h 127"/>
              <a:gd name="T6" fmla="*/ 2147483646 w 1108"/>
              <a:gd name="T7" fmla="*/ 0 h 127"/>
              <a:gd name="T8" fmla="*/ 0 60000 65536"/>
              <a:gd name="T9" fmla="*/ 0 60000 65536"/>
              <a:gd name="T10" fmla="*/ 0 60000 65536"/>
              <a:gd name="T11" fmla="*/ 0 60000 65536"/>
              <a:gd name="T12" fmla="*/ 0 w 1108"/>
              <a:gd name="T13" fmla="*/ 0 h 127"/>
              <a:gd name="T14" fmla="*/ 1108 w 1108"/>
              <a:gd name="T15" fmla="*/ 127 h 1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8" h="127">
                <a:moveTo>
                  <a:pt x="0" y="0"/>
                </a:moveTo>
                <a:lnTo>
                  <a:pt x="0" y="126"/>
                </a:lnTo>
                <a:lnTo>
                  <a:pt x="1107" y="126"/>
                </a:lnTo>
                <a:lnTo>
                  <a:pt x="1107" y="0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3" name="Tit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Aircraft Identification - Civil</a:t>
            </a:r>
          </a:p>
        </p:txBody>
      </p:sp>
      <p:sp>
        <p:nvSpPr>
          <p:cNvPr id="40970" name="Content Placeholder 16"/>
          <p:cNvSpPr>
            <a:spLocks noGrp="1"/>
          </p:cNvSpPr>
          <p:nvPr>
            <p:ph idx="1"/>
          </p:nvPr>
        </p:nvSpPr>
        <p:spPr>
          <a:xfrm>
            <a:off x="429418" y="1600200"/>
            <a:ext cx="8285163" cy="4246563"/>
          </a:xfrm>
        </p:spPr>
        <p:txBody>
          <a:bodyPr/>
          <a:lstStyle/>
          <a:p>
            <a:pPr marL="320040" indent="-283464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 smtClean="0"/>
              <a:t>Civil identification examples</a:t>
            </a:r>
          </a:p>
          <a:p>
            <a:pPr marL="436626" lvl="1" indent="0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US" sz="2800" b="1" dirty="0" smtClean="0"/>
              <a:t>U.S</a:t>
            </a:r>
            <a:r>
              <a:rPr lang="en-US" sz="2800" b="1" dirty="0"/>
              <a:t>. Aircraft </a:t>
            </a:r>
            <a:r>
              <a:rPr lang="en-US" sz="2800" b="1" dirty="0" smtClean="0"/>
              <a:t>Registry</a:t>
            </a:r>
            <a:endParaRPr lang="en-US" sz="2800" dirty="0" smtClean="0"/>
          </a:p>
          <a:p>
            <a:pPr marL="836676" lvl="2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400" dirty="0" smtClean="0"/>
              <a:t>“</a:t>
            </a:r>
            <a:r>
              <a:rPr lang="en-US" sz="2400" cap="all" dirty="0" smtClean="0"/>
              <a:t>November </a:t>
            </a:r>
            <a:r>
              <a:rPr lang="en-US" sz="2400" cap="all" dirty="0"/>
              <a:t>One TREE two SIX</a:t>
            </a:r>
            <a:r>
              <a:rPr lang="en-US" sz="2400" dirty="0"/>
              <a:t>”</a:t>
            </a:r>
          </a:p>
          <a:p>
            <a:pPr marL="40005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800" b="1" dirty="0"/>
              <a:t>Aircraft Model</a:t>
            </a:r>
          </a:p>
          <a:p>
            <a:pPr marL="836676" lvl="2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400" dirty="0"/>
              <a:t>“</a:t>
            </a:r>
            <a:r>
              <a:rPr lang="en-US" sz="2400" cap="all" dirty="0" err="1"/>
              <a:t>Skylane</a:t>
            </a:r>
            <a:r>
              <a:rPr lang="en-US" sz="2400" cap="all" dirty="0"/>
              <a:t> One TREE Two SIX</a:t>
            </a:r>
            <a:r>
              <a:rPr lang="en-US" sz="2400" dirty="0"/>
              <a:t>”</a:t>
            </a:r>
          </a:p>
          <a:p>
            <a:pPr marL="436626" lvl="1" indent="0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2800" b="1" dirty="0"/>
              <a:t>Aircraft Manufacturer</a:t>
            </a:r>
          </a:p>
          <a:p>
            <a:pPr marL="836676" lvl="2" indent="0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2400" dirty="0"/>
              <a:t>“</a:t>
            </a:r>
            <a:r>
              <a:rPr lang="en-US" sz="2400" cap="all" dirty="0" err="1"/>
              <a:t>cessna</a:t>
            </a:r>
            <a:r>
              <a:rPr lang="en-US" sz="2400" cap="all" dirty="0"/>
              <a:t> one TREE two SIX</a:t>
            </a:r>
            <a:r>
              <a:rPr lang="en-US" sz="2400" dirty="0"/>
              <a:t>”</a:t>
            </a:r>
          </a:p>
          <a:p>
            <a:pPr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358141" y="1243276"/>
            <a:ext cx="8542972" cy="419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20040" indent="-283464">
              <a:spcBef>
                <a:spcPts val="0"/>
              </a:spcBef>
              <a:spcAft>
                <a:spcPts val="1200"/>
              </a:spcAft>
              <a:buChar char="•"/>
              <a:defRPr/>
            </a:pPr>
            <a:r>
              <a:rPr lang="en-US" sz="2800" b="1" dirty="0" smtClean="0">
                <a:latin typeface="+mn-lt"/>
              </a:rPr>
              <a:t>Group form examples:</a:t>
            </a:r>
          </a:p>
          <a:p>
            <a:pPr marL="493776"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 smtClean="0">
                <a:latin typeface="+mn-lt"/>
              </a:rPr>
              <a:t>AAL52  </a:t>
            </a:r>
            <a:r>
              <a:rPr lang="en-US" dirty="0">
                <a:latin typeface="+mn-lt"/>
              </a:rPr>
              <a:t>-  </a:t>
            </a:r>
            <a:r>
              <a:rPr lang="en-US" dirty="0" smtClean="0">
                <a:latin typeface="+mn-lt"/>
              </a:rPr>
              <a:t>“AMERICAN FIFTY-TWO”</a:t>
            </a:r>
            <a:endParaRPr lang="en-US" dirty="0">
              <a:latin typeface="+mn-lt"/>
            </a:endParaRPr>
          </a:p>
          <a:p>
            <a:pPr marL="493776"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latin typeface="+mn-lt"/>
              </a:rPr>
              <a:t>DAL100  - </a:t>
            </a:r>
            <a:r>
              <a:rPr lang="en-US" dirty="0" smtClean="0">
                <a:latin typeface="+mn-lt"/>
              </a:rPr>
              <a:t>“DELTA ONE HUNDRED”</a:t>
            </a:r>
            <a:endParaRPr lang="en-US" dirty="0">
              <a:latin typeface="+mn-lt"/>
            </a:endParaRPr>
          </a:p>
          <a:p>
            <a:pPr marL="493776"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latin typeface="+mn-lt"/>
              </a:rPr>
              <a:t>UAL75  -  </a:t>
            </a:r>
            <a:r>
              <a:rPr lang="en-US" dirty="0" smtClean="0">
                <a:latin typeface="+mn-lt"/>
              </a:rPr>
              <a:t>“UNITED SEVENTY-FIFE”</a:t>
            </a:r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buChar char="•"/>
              <a:defRPr/>
            </a:pPr>
            <a:r>
              <a:rPr lang="en-US" sz="2800" b="1" dirty="0" smtClean="0">
                <a:latin typeface="+mn-lt"/>
              </a:rPr>
              <a:t>If confusion exists, pronounce digits one at a time for clarity</a:t>
            </a:r>
          </a:p>
          <a:p>
            <a:pPr marL="493776"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 smtClean="0">
                <a:latin typeface="+mn-lt"/>
              </a:rPr>
              <a:t>SWA570 - “SOUTHWEST FIFE SEVEN ZERO”</a:t>
            </a:r>
            <a:r>
              <a:rPr lang="en-US" b="1" dirty="0" smtClean="0">
                <a:latin typeface="+mn-lt"/>
              </a:rPr>
              <a:t>           </a:t>
            </a:r>
            <a:endParaRPr lang="en-US" b="1" dirty="0">
              <a:latin typeface="+mn-lt"/>
            </a:endParaRPr>
          </a:p>
          <a:p>
            <a:pPr algn="ctr">
              <a:spcBef>
                <a:spcPct val="20000"/>
              </a:spcBef>
              <a:defRPr/>
            </a:pPr>
            <a:endParaRPr lang="en-US" sz="3200" cap="all" dirty="0">
              <a:latin typeface="Arial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3200" cap="all" dirty="0">
              <a:latin typeface="Arial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3200" cap="all" dirty="0">
              <a:latin typeface="Arial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3200" cap="all" dirty="0">
              <a:latin typeface="Arial" charset="0"/>
            </a:endParaRPr>
          </a:p>
        </p:txBody>
      </p:sp>
      <p:sp>
        <p:nvSpPr>
          <p:cNvPr id="62467" name="Tit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Aircraft Identification - Air Carrier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Aircraft Identification - Air Taxi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3988" y="2935288"/>
            <a:ext cx="902335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/>
          </a:p>
        </p:txBody>
      </p:sp>
      <p:sp>
        <p:nvSpPr>
          <p:cNvPr id="64517" name="TextBox 1"/>
          <p:cNvSpPr txBox="1">
            <a:spLocks noChangeArrowheads="1"/>
          </p:cNvSpPr>
          <p:nvPr/>
        </p:nvSpPr>
        <p:spPr bwMode="auto">
          <a:xfrm>
            <a:off x="429768" y="1600200"/>
            <a:ext cx="8472488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20040" indent="-283464">
              <a:spcBef>
                <a:spcPts val="0"/>
              </a:spcBef>
              <a:spcAft>
                <a:spcPts val="1200"/>
              </a:spcAft>
              <a:buChar char="•"/>
              <a:defRPr/>
            </a:pPr>
            <a:r>
              <a:rPr lang="en-US" altLang="en-US" sz="2800" b="1" dirty="0" smtClean="0">
                <a:latin typeface="+mn-lt"/>
              </a:rPr>
              <a:t>Air taxi identification examples:</a:t>
            </a:r>
          </a:p>
          <a:p>
            <a:pPr marL="779526"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800" b="1" dirty="0" smtClean="0">
                <a:latin typeface="+mn-lt"/>
              </a:rPr>
              <a:t>TN15Q</a:t>
            </a:r>
          </a:p>
          <a:p>
            <a:pPr marL="836676" lvl="2" indent="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altLang="en-US" dirty="0" smtClean="0">
                <a:latin typeface="+mn-lt"/>
              </a:rPr>
              <a:t>“TANGO MOONEY ONE FIFE QUEBEC”</a:t>
            </a:r>
          </a:p>
          <a:p>
            <a:pPr marL="779526"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800" b="1" dirty="0" smtClean="0">
                <a:latin typeface="+mn-lt"/>
              </a:rPr>
              <a:t>TN31H</a:t>
            </a:r>
            <a:endParaRPr lang="en-US" altLang="en-US" sz="2800" b="1" dirty="0">
              <a:latin typeface="+mn-lt"/>
            </a:endParaRPr>
          </a:p>
          <a:p>
            <a:pPr marL="836676" lvl="2" indent="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altLang="en-US" dirty="0">
                <a:latin typeface="+mn-lt"/>
              </a:rPr>
              <a:t>“TANGO NOVEMBER TREE ONE HOTEL”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428626" y="1854287"/>
            <a:ext cx="8500886" cy="417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20040" indent="-283464">
              <a:spcBef>
                <a:spcPts val="0"/>
              </a:spcBef>
              <a:spcAft>
                <a:spcPts val="1200"/>
              </a:spcAft>
              <a:buChar char="•"/>
              <a:defRPr/>
            </a:pPr>
            <a:r>
              <a:rPr lang="en-US" sz="2800" b="1" dirty="0">
                <a:latin typeface="+mn-lt"/>
              </a:rPr>
              <a:t>Air </a:t>
            </a:r>
            <a:r>
              <a:rPr lang="en-US" sz="2800" b="1" dirty="0" smtClean="0">
                <a:latin typeface="+mn-lt"/>
              </a:rPr>
              <a:t>Carrier </a:t>
            </a:r>
            <a:r>
              <a:rPr lang="en-US" sz="2800" b="1" dirty="0">
                <a:latin typeface="+mn-lt"/>
              </a:rPr>
              <a:t>and Air </a:t>
            </a:r>
            <a:r>
              <a:rPr lang="en-US" sz="2800" b="1" dirty="0" smtClean="0">
                <a:latin typeface="+mn-lt"/>
              </a:rPr>
              <a:t>Taxi examples:</a:t>
            </a:r>
            <a:endParaRPr lang="en-US" sz="2800" b="1" dirty="0">
              <a:latin typeface="+mn-lt"/>
            </a:endParaRPr>
          </a:p>
          <a:p>
            <a:pPr marL="720090" lvl="1" indent="-283464">
              <a:spcBef>
                <a:spcPts val="0"/>
              </a:spcBef>
              <a:spcAft>
                <a:spcPts val="1800"/>
              </a:spcAft>
              <a:buChar char="–"/>
              <a:defRPr/>
            </a:pPr>
            <a:r>
              <a:rPr lang="en-US" dirty="0">
                <a:latin typeface="+mn-lt"/>
              </a:rPr>
              <a:t>“MEDEVAC” in the flight plan remarks</a:t>
            </a:r>
          </a:p>
          <a:p>
            <a:pPr marL="893826" lvl="2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latin typeface="+mn-lt"/>
              </a:rPr>
              <a:t>DAL51 - “MEDEVAC </a:t>
            </a:r>
            <a:r>
              <a:rPr lang="en-US" dirty="0" smtClean="0">
                <a:latin typeface="+mn-lt"/>
              </a:rPr>
              <a:t>DELTA FIFTY-ONE”</a:t>
            </a:r>
          </a:p>
          <a:p>
            <a:pPr marL="893826" lvl="2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 smtClean="0">
                <a:latin typeface="+mn-lt"/>
              </a:rPr>
              <a:t>TN612 - </a:t>
            </a:r>
            <a:r>
              <a:rPr lang="en-US" dirty="0">
                <a:latin typeface="+mn-lt"/>
              </a:rPr>
              <a:t>“MEDEVAC </a:t>
            </a:r>
            <a:r>
              <a:rPr lang="en-US" dirty="0" smtClean="0">
                <a:latin typeface="+mn-lt"/>
              </a:rPr>
              <a:t>TANGO NOVEMBER SIX ONE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               TWO”</a:t>
            </a:r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buChar char="•"/>
              <a:defRPr/>
            </a:pPr>
            <a:r>
              <a:rPr lang="en-US" sz="2800" b="1" dirty="0" smtClean="0">
                <a:latin typeface="+mn-lt"/>
              </a:rPr>
              <a:t>General Aviation example:</a:t>
            </a:r>
            <a:endParaRPr lang="en-US" sz="2800" b="1" dirty="0">
              <a:latin typeface="+mn-lt"/>
            </a:endParaRPr>
          </a:p>
          <a:p>
            <a:pPr marL="893826" lvl="2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latin typeface="+mn-lt"/>
              </a:rPr>
              <a:t>LN3BH - “MEDEVAC TREE BRAVO HOTEL”</a:t>
            </a:r>
          </a:p>
        </p:txBody>
      </p:sp>
      <p:sp>
        <p:nvSpPr>
          <p:cNvPr id="66563" name="Title 7"/>
          <p:cNvSpPr>
            <a:spLocks noGrp="1" noChangeArrowheads="1"/>
          </p:cNvSpPr>
          <p:nvPr>
            <p:ph type="title"/>
          </p:nvPr>
        </p:nvSpPr>
        <p:spPr>
          <a:xfrm>
            <a:off x="428625" y="344487"/>
            <a:ext cx="8500886" cy="1145645"/>
          </a:xfrm>
        </p:spPr>
        <p:txBody>
          <a:bodyPr/>
          <a:lstStyle/>
          <a:p>
            <a:r>
              <a:rPr lang="en-US" altLang="en-US" dirty="0"/>
              <a:t>Aircraft Identification - Air Ambulance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Restate Call Sign for Clarity</a:t>
            </a:r>
          </a:p>
        </p:txBody>
      </p:sp>
      <p:sp>
        <p:nvSpPr>
          <p:cNvPr id="68611" name="TextBox 1"/>
          <p:cNvSpPr txBox="1">
            <a:spLocks noChangeArrowheads="1"/>
          </p:cNvSpPr>
          <p:nvPr/>
        </p:nvSpPr>
        <p:spPr bwMode="auto">
          <a:xfrm>
            <a:off x="429768" y="1503574"/>
            <a:ext cx="8632825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20040" indent="-283464">
              <a:spcBef>
                <a:spcPts val="0"/>
              </a:spcBef>
              <a:spcAft>
                <a:spcPts val="1200"/>
              </a:spcAft>
              <a:buChar char="•"/>
              <a:defRPr/>
            </a:pPr>
            <a:r>
              <a:rPr lang="en-US" altLang="en-US" sz="2800" b="1" dirty="0" smtClean="0">
                <a:latin typeface="+mn-lt"/>
              </a:rPr>
              <a:t>Examples</a:t>
            </a:r>
          </a:p>
          <a:p>
            <a:pPr marL="779526" lvl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en-US" dirty="0" smtClean="0">
                <a:latin typeface="+mn-lt"/>
              </a:rPr>
              <a:t>AAL52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smtClean="0">
                <a:latin typeface="+mn-lt"/>
              </a:rPr>
              <a:t>- </a:t>
            </a:r>
            <a:r>
              <a:rPr lang="en-US" altLang="en-US" dirty="0" smtClean="0">
                <a:latin typeface="+mn-lt"/>
              </a:rPr>
              <a:t>“AMERICAN </a:t>
            </a:r>
            <a:r>
              <a:rPr lang="en-US" altLang="en-US" dirty="0">
                <a:latin typeface="+mn-lt"/>
              </a:rPr>
              <a:t>FIFTY-TWO AMERICAN”</a:t>
            </a:r>
          </a:p>
          <a:p>
            <a:pPr marL="779526" lvl="1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altLang="en-US" dirty="0" smtClean="0">
                <a:latin typeface="+mn-lt"/>
              </a:rPr>
              <a:t>ASA52</a:t>
            </a:r>
            <a:r>
              <a:rPr lang="en-US" altLang="en-US" b="1" dirty="0" smtClean="0">
                <a:latin typeface="+mn-lt"/>
              </a:rPr>
              <a:t> </a:t>
            </a:r>
            <a:r>
              <a:rPr lang="en-US" altLang="en-US" sz="2800" b="1" dirty="0" smtClean="0">
                <a:latin typeface="+mn-lt"/>
              </a:rPr>
              <a:t>- </a:t>
            </a:r>
            <a:r>
              <a:rPr lang="en-US" altLang="en-US" dirty="0" smtClean="0">
                <a:latin typeface="+mn-lt"/>
              </a:rPr>
              <a:t>“ALASKA </a:t>
            </a:r>
            <a:r>
              <a:rPr lang="en-US" altLang="en-US" dirty="0">
                <a:latin typeface="+mn-lt"/>
              </a:rPr>
              <a:t>FIFTY-TWO ALASKA”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U.S. Military Prefixes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663192"/>
              </p:ext>
            </p:extLst>
          </p:nvPr>
        </p:nvGraphicFramePr>
        <p:xfrm>
          <a:off x="428625" y="1428753"/>
          <a:ext cx="8472488" cy="385552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02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6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3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40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Prefix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Air Force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A35562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0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Coast Guard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C12577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0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Air/Army National Guard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G56472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0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Army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R33617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5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Marine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VM56734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0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VV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Navy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VV32756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it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Special Operations Prefixes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262144"/>
              </p:ext>
            </p:extLst>
          </p:nvPr>
        </p:nvGraphicFramePr>
        <p:xfrm>
          <a:off x="428624" y="1723168"/>
          <a:ext cx="8472488" cy="328928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02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1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7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Prefix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Mission/Special Operation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Example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Air Evac (Air Evacuation)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E50213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4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RCH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</a:t>
                      </a:r>
                      <a:r>
                        <a:rPr lang="en-US" sz="2400" u="none" strike="noStrike" dirty="0" smtClean="0">
                          <a:effectLst/>
                        </a:rPr>
                        <a:t>AMC (Air Mobility Command)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</a:t>
                      </a:r>
                      <a:r>
                        <a:rPr lang="en-US" sz="2400" u="none" strike="noStrike" dirty="0" smtClean="0">
                          <a:effectLst/>
                        </a:rPr>
                        <a:t>RCH276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</a:t>
                      </a:r>
                      <a:r>
                        <a:rPr lang="en-US" sz="2400" u="none" strike="noStrike" dirty="0" smtClean="0">
                          <a:effectLst/>
                        </a:rPr>
                        <a:t>SAM (Special Air Mission)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</a:t>
                      </a:r>
                      <a:r>
                        <a:rPr lang="en-US" sz="2400" u="none" strike="noStrike" dirty="0" smtClean="0">
                          <a:effectLst/>
                        </a:rPr>
                        <a:t>S29000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4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</a:t>
                      </a:r>
                      <a:r>
                        <a:rPr lang="en-US" sz="2400" u="none" strike="noStrike" dirty="0" err="1" smtClean="0">
                          <a:effectLst/>
                        </a:rPr>
                        <a:t>Logair</a:t>
                      </a:r>
                      <a:r>
                        <a:rPr lang="en-US" sz="2400" u="none" strike="noStrike" baseline="0" dirty="0" smtClean="0">
                          <a:effectLst/>
                        </a:rPr>
                        <a:t> (USAF Contract)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</a:t>
                      </a:r>
                      <a:r>
                        <a:rPr lang="en-US" sz="2400" u="none" strike="noStrike" dirty="0" smtClean="0">
                          <a:effectLst/>
                        </a:rPr>
                        <a:t>L65324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4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prefix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109538" indent="-109538"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Example: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“COAST GUARD   RESCUE”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C7233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ChangeArrowheads="1"/>
          </p:cNvSpPr>
          <p:nvPr/>
        </p:nvSpPr>
        <p:spPr bwMode="auto">
          <a:xfrm>
            <a:off x="304800" y="228600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 b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74755" name="Tit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U.S. </a:t>
            </a:r>
            <a:r>
              <a:rPr lang="en-US" altLang="en-US" dirty="0" smtClean="0"/>
              <a:t>Military Tactical and Training</a:t>
            </a:r>
            <a:endParaRPr lang="en-US" altLang="en-US" dirty="0"/>
          </a:p>
        </p:txBody>
      </p:sp>
      <p:sp>
        <p:nvSpPr>
          <p:cNvPr id="51204" name="Content Placeholder 12"/>
          <p:cNvSpPr>
            <a:spLocks noGrp="1"/>
          </p:cNvSpPr>
          <p:nvPr>
            <p:ph idx="4294967295"/>
          </p:nvPr>
        </p:nvSpPr>
        <p:spPr>
          <a:xfrm>
            <a:off x="428625" y="1069976"/>
            <a:ext cx="8050212" cy="4737100"/>
          </a:xfrm>
        </p:spPr>
        <p:txBody>
          <a:bodyPr/>
          <a:lstStyle/>
          <a:p>
            <a:pPr>
              <a:defRPr/>
            </a:pPr>
            <a:endParaRPr lang="en-US" sz="2400" cap="all" dirty="0"/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defRPr/>
            </a:pPr>
            <a:r>
              <a:rPr lang="en-US" cap="all" dirty="0" smtClean="0"/>
              <a:t>E</a:t>
            </a:r>
            <a:r>
              <a:rPr lang="en-US" dirty="0" smtClean="0"/>
              <a:t>xamples</a:t>
            </a:r>
            <a:r>
              <a:rPr lang="en-US" cap="all" dirty="0" smtClean="0"/>
              <a:t>:</a:t>
            </a:r>
          </a:p>
          <a:p>
            <a:pPr marL="436626" lvl="1" indent="0">
              <a:spcBef>
                <a:spcPts val="1200"/>
              </a:spcBef>
              <a:spcAft>
                <a:spcPts val="800"/>
              </a:spcAft>
              <a:buNone/>
              <a:defRPr/>
            </a:pPr>
            <a:r>
              <a:rPr lang="en-US" cap="all" dirty="0" smtClean="0"/>
              <a:t>PINON63</a:t>
            </a:r>
            <a:r>
              <a:rPr lang="en-US" cap="all" dirty="0"/>
              <a:t> </a:t>
            </a:r>
            <a:r>
              <a:rPr lang="en-US" cap="all" dirty="0" smtClean="0"/>
              <a:t>- “Pinyon </a:t>
            </a:r>
            <a:r>
              <a:rPr lang="en-US" cap="all" dirty="0"/>
              <a:t>six tree”</a:t>
            </a:r>
          </a:p>
          <a:p>
            <a:pPr marL="436626" lvl="1" indent="0">
              <a:spcBef>
                <a:spcPts val="1200"/>
              </a:spcBef>
              <a:spcAft>
                <a:spcPts val="800"/>
              </a:spcAft>
              <a:buNone/>
              <a:defRPr/>
            </a:pPr>
            <a:r>
              <a:rPr lang="en-US" cap="all" dirty="0" smtClean="0"/>
              <a:t>Skyblt11 - “</a:t>
            </a:r>
            <a:r>
              <a:rPr lang="en-US" cap="all" dirty="0" err="1" smtClean="0"/>
              <a:t>skybolt</a:t>
            </a:r>
            <a:r>
              <a:rPr lang="en-US" cap="all" dirty="0" smtClean="0"/>
              <a:t> </a:t>
            </a:r>
            <a:r>
              <a:rPr lang="en-US" cap="all" dirty="0"/>
              <a:t>one </a:t>
            </a:r>
            <a:r>
              <a:rPr lang="en-US" cap="all" dirty="0" err="1"/>
              <a:t>one</a:t>
            </a:r>
            <a:r>
              <a:rPr lang="en-US" cap="all" dirty="0"/>
              <a:t>”</a:t>
            </a:r>
          </a:p>
          <a:p>
            <a:pPr marL="436626" lvl="1" indent="0">
              <a:spcBef>
                <a:spcPts val="1200"/>
              </a:spcBef>
              <a:spcAft>
                <a:spcPts val="800"/>
              </a:spcAft>
              <a:buNone/>
              <a:defRPr/>
            </a:pPr>
            <a:r>
              <a:rPr lang="en-US" cap="all" dirty="0" smtClean="0"/>
              <a:t>Roper61 - “roper </a:t>
            </a:r>
            <a:r>
              <a:rPr lang="en-US" cap="all" dirty="0"/>
              <a:t>six one”</a:t>
            </a:r>
          </a:p>
          <a:p>
            <a:pPr marL="400050" lvl="1" indent="0">
              <a:spcBef>
                <a:spcPts val="1200"/>
              </a:spcBef>
              <a:spcAft>
                <a:spcPts val="800"/>
              </a:spcAft>
              <a:buNone/>
              <a:defRPr/>
            </a:pPr>
            <a:r>
              <a:rPr lang="en-US" dirty="0" smtClean="0"/>
              <a:t> VVAB10 - </a:t>
            </a:r>
            <a:r>
              <a:rPr lang="en-US" b="0" dirty="0" smtClean="0"/>
              <a:t>“NAVY </a:t>
            </a:r>
            <a:r>
              <a:rPr lang="en-US" b="0" dirty="0"/>
              <a:t>ALPHA BRAVO ONE ZERO”</a:t>
            </a:r>
          </a:p>
          <a:p>
            <a:pPr marL="0" indent="0">
              <a:buNone/>
              <a:defRPr/>
            </a:pPr>
            <a:endParaRPr lang="en-US" sz="2400" cap="al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Presidential Aircraft Identification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655044"/>
              </p:ext>
            </p:extLst>
          </p:nvPr>
        </p:nvGraphicFramePr>
        <p:xfrm>
          <a:off x="428625" y="1388534"/>
          <a:ext cx="8472488" cy="382714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89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1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1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Office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Military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Civil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8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President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5563" indent="-55563" algn="l" fontAlgn="b"/>
                      <a:r>
                        <a:rPr lang="en-US" sz="2000" i="0" u="none" strike="noStrike" dirty="0">
                          <a:effectLst/>
                        </a:rPr>
                        <a:t> "(Military service) ONE"</a:t>
                      </a:r>
                      <a:br>
                        <a:rPr lang="en-US" sz="2000" i="0" u="none" strike="noStrike" dirty="0">
                          <a:effectLst/>
                        </a:rPr>
                      </a:br>
                      <a:r>
                        <a:rPr lang="en-US" sz="2000" i="0" u="none" strike="noStrike" dirty="0">
                          <a:effectLst/>
                        </a:rPr>
                        <a:t> Examples: "AIR FORCE ONE",   "MARINE ONE"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0" u="none" strike="noStrike" dirty="0">
                          <a:effectLst/>
                        </a:rPr>
                        <a:t>"EXECUTIVE ONE"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1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President's</a:t>
                      </a:r>
                      <a:br>
                        <a:rPr lang="en-US" sz="2000" u="none" strike="noStrike">
                          <a:effectLst/>
                        </a:rPr>
                      </a:br>
                      <a:r>
                        <a:rPr lang="en-US" sz="2000" u="none" strike="noStrike">
                          <a:effectLst/>
                        </a:rPr>
                        <a:t>Family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0" u="none" strike="noStrike" dirty="0">
                          <a:effectLst/>
                        </a:rPr>
                        <a:t> "EXECUTIVE ONE FOXTROT"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0" u="none" strike="noStrike" dirty="0">
                          <a:effectLst/>
                        </a:rPr>
                        <a:t>"EXECUTIVE ONE</a:t>
                      </a:r>
                      <a:br>
                        <a:rPr lang="en-US" sz="2000" i="0" u="none" strike="noStrike" dirty="0">
                          <a:effectLst/>
                        </a:rPr>
                      </a:br>
                      <a:r>
                        <a:rPr lang="en-US" sz="2000" i="0" u="none" strike="noStrike" dirty="0">
                          <a:effectLst/>
                        </a:rPr>
                        <a:t>FOXTROT"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8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Vice President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5563" indent="-55563" algn="l" fontAlgn="b"/>
                      <a:r>
                        <a:rPr lang="en-US" sz="2000" i="0" u="none" strike="noStrike" dirty="0">
                          <a:effectLst/>
                        </a:rPr>
                        <a:t> “(Military service) TWO"</a:t>
                      </a:r>
                      <a:br>
                        <a:rPr lang="en-US" sz="2000" i="0" u="none" strike="noStrike" dirty="0">
                          <a:effectLst/>
                        </a:rPr>
                      </a:br>
                      <a:r>
                        <a:rPr lang="en-US" sz="2000" i="0" u="none" strike="noStrike" dirty="0">
                          <a:effectLst/>
                        </a:rPr>
                        <a:t> Examples: "AIR FORCE TWO",  "MARINE TWO"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0" u="none" strike="noStrike" dirty="0">
                          <a:effectLst/>
                        </a:rPr>
                        <a:t>"EXECUTIVE TWO"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Vice President's</a:t>
                      </a:r>
                      <a:br>
                        <a:rPr lang="en-US" sz="2000" u="none" strike="noStrike">
                          <a:effectLst/>
                        </a:rPr>
                      </a:br>
                      <a:r>
                        <a:rPr lang="en-US" sz="2000" u="none" strike="noStrike">
                          <a:effectLst/>
                        </a:rPr>
                        <a:t>Family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0" u="none" strike="noStrike" dirty="0">
                          <a:effectLst/>
                        </a:rPr>
                        <a:t> "EXECUTIVE TWO FOXTROT"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0" u="none" strike="noStrike" dirty="0">
                          <a:effectLst/>
                        </a:rPr>
                        <a:t>"EXECUTIVE TWO</a:t>
                      </a:r>
                      <a:br>
                        <a:rPr lang="en-US" sz="2000" i="0" u="none" strike="noStrike" dirty="0">
                          <a:effectLst/>
                        </a:rPr>
                      </a:br>
                      <a:r>
                        <a:rPr lang="en-US" sz="2000" i="0" u="none" strike="noStrike" dirty="0">
                          <a:effectLst/>
                        </a:rPr>
                        <a:t>FOXTROT"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DOT and FAA Flights</a:t>
            </a:r>
            <a:br>
              <a:rPr lang="en-US" altLang="en-US" dirty="0"/>
            </a:br>
            <a:endParaRPr lang="en-US" alt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619212"/>
              </p:ext>
            </p:extLst>
          </p:nvPr>
        </p:nvGraphicFramePr>
        <p:xfrm>
          <a:off x="335757" y="1490134"/>
          <a:ext cx="8472487" cy="328033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264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Official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Identifier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Call Sign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5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Secretary of Transportation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DOT-1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0" u="none" strike="noStrike" dirty="0">
                          <a:effectLst/>
                        </a:rPr>
                        <a:t>"TRANSPORT ONE"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5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Deputy Secretary of Transportation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DOT-2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0" u="none" strike="noStrike" dirty="0">
                          <a:effectLst/>
                        </a:rPr>
                        <a:t>"TRANSPORT TWO"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4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Administrator,</a:t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baseline="0" dirty="0">
                          <a:effectLst/>
                        </a:rPr>
                        <a:t> </a:t>
                      </a:r>
                      <a:r>
                        <a:rPr lang="en-US" sz="2000" u="none" strike="noStrike" dirty="0">
                          <a:effectLst/>
                        </a:rPr>
                        <a:t>Federal Aviation Administration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FAA-1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0" u="none" strike="noStrike" dirty="0">
                          <a:effectLst/>
                        </a:rPr>
                        <a:t>"SAFEAIR ONE"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64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Deputy Administrator,</a:t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> Federal Aviation Administration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FAA-2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0" u="none" strike="noStrike" dirty="0">
                          <a:effectLst/>
                        </a:rPr>
                        <a:t>"SAFEAIR TWO"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Serial Numbers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687782"/>
              </p:ext>
            </p:extLst>
          </p:nvPr>
        </p:nvGraphicFramePr>
        <p:xfrm>
          <a:off x="428625" y="1648177"/>
          <a:ext cx="8472488" cy="223590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82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0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5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Number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Stated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11,295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i="0" u="none" strike="noStrike" dirty="0">
                          <a:effectLst/>
                        </a:rPr>
                        <a:t>"ONE </a:t>
                      </a:r>
                      <a:r>
                        <a:rPr lang="en-US" sz="2400" i="0" u="none" strike="noStrike" dirty="0" err="1">
                          <a:effectLst/>
                        </a:rPr>
                        <a:t>ONE</a:t>
                      </a:r>
                      <a:r>
                        <a:rPr lang="en-US" sz="2400" i="0" u="none" strike="noStrike" dirty="0">
                          <a:effectLst/>
                        </a:rPr>
                        <a:t> TWO NINER FIFE"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20,069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i="0" u="none" strike="noStrike" dirty="0">
                          <a:effectLst/>
                        </a:rPr>
                        <a:t>"TWO ZERO </a:t>
                      </a:r>
                      <a:r>
                        <a:rPr lang="en-US" sz="2400" i="0" u="none" strike="noStrike" dirty="0" err="1">
                          <a:effectLst/>
                        </a:rPr>
                        <a:t>ZERO</a:t>
                      </a:r>
                      <a:r>
                        <a:rPr lang="en-US" sz="2400" i="0" u="none" strike="noStrike" dirty="0">
                          <a:effectLst/>
                        </a:rPr>
                        <a:t> SIX NINER"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308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Other Special </a:t>
            </a:r>
            <a:r>
              <a:rPr lang="en-US" altLang="en-US" dirty="0"/>
              <a:t>Flights</a:t>
            </a:r>
            <a:br>
              <a:rPr lang="en-US" altLang="en-US" dirty="0"/>
            </a:br>
            <a:endParaRPr lang="en-US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509762"/>
              </p:ext>
            </p:extLst>
          </p:nvPr>
        </p:nvGraphicFramePr>
        <p:xfrm>
          <a:off x="335756" y="1490472"/>
          <a:ext cx="8472488" cy="3699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36244">
                  <a:extLst>
                    <a:ext uri="{9D8B030D-6E8A-4147-A177-3AD203B41FA5}">
                      <a16:colId xmlns:a16="http://schemas.microsoft.com/office/drawing/2014/main" val="292677400"/>
                    </a:ext>
                  </a:extLst>
                </a:gridCol>
                <a:gridCol w="4236244">
                  <a:extLst>
                    <a:ext uri="{9D8B030D-6E8A-4147-A177-3AD203B41FA5}">
                      <a16:colId xmlns:a16="http://schemas.microsoft.com/office/drawing/2014/main" val="2232395316"/>
                    </a:ext>
                  </a:extLst>
                </a:gridCol>
              </a:tblGrid>
              <a:tr h="12331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Special Flight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Call Sign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2070432"/>
                  </a:ext>
                </a:extLst>
              </a:tr>
              <a:tr h="123318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 Flight Check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"FLIGHT CHECK"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5592104"/>
                  </a:ext>
                </a:extLst>
              </a:tr>
              <a:tr h="1233180">
                <a:tc>
                  <a:txBody>
                    <a:bodyPr/>
                    <a:lstStyle/>
                    <a:p>
                      <a:pPr marL="55563" indent="-55563" algn="l" fontAlgn="b"/>
                      <a:r>
                        <a:rPr lang="en-US" sz="2400" u="none" strike="noStrike" dirty="0">
                          <a:effectLst/>
                        </a:rPr>
                        <a:t> Air Force Aerial Sampling  Mission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i="0" u="none" strike="noStrike" dirty="0">
                          <a:effectLst/>
                        </a:rPr>
                        <a:t> "SAMP"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7527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Foreign Registry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8625" y="954088"/>
            <a:ext cx="8472488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indent="-2834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Civil:</a:t>
            </a:r>
          </a:p>
          <a:p>
            <a:pPr marL="685800" lvl="1" indent="-283464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dirty="0"/>
              <a:t>State aircraft type or manufacturers name followed by letters/digits of aircraft registration, or</a:t>
            </a:r>
          </a:p>
          <a:p>
            <a:pPr marL="685800" lvl="1" indent="-283464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dirty="0"/>
              <a:t>Letters/digits of aircraft registration or call sign</a:t>
            </a:r>
          </a:p>
          <a:p>
            <a:pPr marL="320040" indent="-2834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Air Carrier:</a:t>
            </a:r>
          </a:p>
          <a:p>
            <a:pPr marL="685800" lvl="1" indent="-283464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dirty="0"/>
              <a:t>State ICAO 3LD telephony of operating company followed by letters/digits of registration or call sign, or</a:t>
            </a:r>
          </a:p>
          <a:p>
            <a:pPr marL="685800" lvl="1" indent="-283464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dirty="0"/>
              <a:t>The flight number in group form</a:t>
            </a:r>
          </a:p>
          <a:p>
            <a:pPr marL="320040" indent="-2834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Military:</a:t>
            </a:r>
          </a:p>
          <a:p>
            <a:pPr marL="685800" lvl="1" indent="-283464"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dirty="0"/>
              <a:t>Name of the country and military service followed by separate digits/letters of registration or call sign</a:t>
            </a:r>
          </a:p>
        </p:txBody>
      </p:sp>
    </p:spTree>
    <p:extLst>
      <p:ext uri="{BB962C8B-B14F-4D97-AF65-F5344CB8AC3E}">
        <p14:creationId xmlns:p14="http://schemas.microsoft.com/office/powerpoint/2010/main" val="39581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Foreign Registry </a:t>
            </a:r>
            <a:r>
              <a:rPr lang="en-US" altLang="en-US" sz="3200" i="1" dirty="0"/>
              <a:t>(Cont’d)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8625" y="954088"/>
            <a:ext cx="84724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indent="-2834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Foreign aircraft registry beginning with a number</a:t>
            </a:r>
          </a:p>
          <a:p>
            <a:pPr marL="685800" lvl="1" indent="-283464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dirty="0"/>
              <a:t>Current En Route automation will not process an aircraft identification that begins with a number</a:t>
            </a:r>
          </a:p>
          <a:p>
            <a:pPr marL="1202436" lvl="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Amend an aircraft ID containing six or fewer characters by inserting the letter “Q” as the first character of the aircraft ID</a:t>
            </a:r>
          </a:p>
          <a:p>
            <a:pPr marL="1202436" lvl="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An aircraft ID that contains seven characters is amended by replacing the first character with the letter “Q”</a:t>
            </a:r>
          </a:p>
          <a:p>
            <a:pPr marL="320040" indent="-2834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This procedure does not apply to Advanced Technologies and Oceanic Procedures (ATOP)</a:t>
            </a:r>
          </a:p>
        </p:txBody>
      </p:sp>
    </p:spTree>
    <p:extLst>
      <p:ext uri="{BB962C8B-B14F-4D97-AF65-F5344CB8AC3E}">
        <p14:creationId xmlns:p14="http://schemas.microsoft.com/office/powerpoint/2010/main" val="374747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ChangeArrowheads="1"/>
          </p:cNvSpPr>
          <p:nvPr/>
        </p:nvSpPr>
        <p:spPr bwMode="auto">
          <a:xfrm>
            <a:off x="381000" y="4659313"/>
            <a:ext cx="838200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endParaRPr lang="en-US" altLang="en-US" sz="3200" b="0" i="1">
              <a:solidFill>
                <a:srgbClr val="99FF33"/>
              </a:solidFill>
            </a:endParaRPr>
          </a:p>
        </p:txBody>
      </p:sp>
      <p:sp>
        <p:nvSpPr>
          <p:cNvPr id="82947" name="Tit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Knowledge Check</a:t>
            </a:r>
          </a:p>
        </p:txBody>
      </p:sp>
      <p:sp>
        <p:nvSpPr>
          <p:cNvPr id="54276" name="Content Placeholder 15"/>
          <p:cNvSpPr>
            <a:spLocks noGrp="1"/>
          </p:cNvSpPr>
          <p:nvPr>
            <p:ph idx="4294967295"/>
          </p:nvPr>
        </p:nvSpPr>
        <p:spPr>
          <a:xfrm>
            <a:off x="547688" y="1508125"/>
            <a:ext cx="8050212" cy="44132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/>
              <a:t>What is the prefix for a domestic general aviation aircraft?</a:t>
            </a:r>
          </a:p>
          <a:p>
            <a:pPr marL="346075" indent="-346075">
              <a:defRPr/>
            </a:pPr>
            <a:endParaRPr lang="en-US" altLang="en-US" sz="3200" dirty="0"/>
          </a:p>
          <a:p>
            <a:pPr marL="914400" lvl="1" indent="-457200"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/>
              <a:t>“TANGO”</a:t>
            </a:r>
          </a:p>
          <a:p>
            <a:pPr marL="914400" lvl="1" indent="-457200"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/>
              <a:t>“KILO”</a:t>
            </a:r>
          </a:p>
          <a:p>
            <a:pPr marL="914400" lvl="1" indent="-457200">
              <a:buFontTx/>
              <a:buAutoNum type="alphaUcPeriod"/>
              <a:defRPr/>
            </a:pPr>
            <a:r>
              <a:rPr lang="en-US" altLang="en-US" dirty="0"/>
              <a:t>“NOVEMBER”</a:t>
            </a:r>
          </a:p>
          <a:p>
            <a:pPr marL="914400" lvl="1" indent="-457200">
              <a:buFontTx/>
              <a:buAutoNum type="alphaUcPeriod"/>
              <a:defRPr/>
            </a:pPr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ChangeArrowheads="1"/>
          </p:cNvSpPr>
          <p:nvPr/>
        </p:nvSpPr>
        <p:spPr bwMode="auto">
          <a:xfrm>
            <a:off x="381000" y="1447800"/>
            <a:ext cx="83820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US" altLang="en-US" sz="3200" b="0">
              <a:solidFill>
                <a:srgbClr val="FFFF00"/>
              </a:solidFill>
            </a:endParaRPr>
          </a:p>
        </p:txBody>
      </p:sp>
      <p:sp>
        <p:nvSpPr>
          <p:cNvPr id="84995" name="Tit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Knowledge Check</a:t>
            </a:r>
          </a:p>
        </p:txBody>
      </p:sp>
      <p:sp>
        <p:nvSpPr>
          <p:cNvPr id="55300" name="Content Placeholder 13"/>
          <p:cNvSpPr>
            <a:spLocks noGrp="1"/>
          </p:cNvSpPr>
          <p:nvPr>
            <p:ph idx="4294967295"/>
          </p:nvPr>
        </p:nvSpPr>
        <p:spPr>
          <a:xfrm>
            <a:off x="547688" y="1508125"/>
            <a:ext cx="8050212" cy="44624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/>
              <a:t>What is the phraseology for AAL52?</a:t>
            </a:r>
          </a:p>
          <a:p>
            <a:pPr marL="346075" indent="-346075">
              <a:defRPr/>
            </a:pPr>
            <a:endParaRPr lang="en-US" altLang="en-US" dirty="0"/>
          </a:p>
          <a:p>
            <a:pPr marL="914400" lvl="1" indent="-457200"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“AMERICAN FIFTY-TWO”</a:t>
            </a:r>
          </a:p>
          <a:p>
            <a:pPr marL="914400" lvl="1" indent="-457200"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“52 AMERICAN”</a:t>
            </a:r>
          </a:p>
          <a:p>
            <a:pPr marL="914400" lvl="1" indent="-457200">
              <a:buFontTx/>
              <a:buAutoNum type="alphaUcPeriod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“AMERICAN FIFTY”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Knowledge Check</a:t>
            </a:r>
          </a:p>
        </p:txBody>
      </p:sp>
      <p:sp>
        <p:nvSpPr>
          <p:cNvPr id="56323" name="Content Placeholder 13"/>
          <p:cNvSpPr>
            <a:spLocks noGrp="1" noChangeArrowheads="1"/>
          </p:cNvSpPr>
          <p:nvPr>
            <p:ph idx="4294967295"/>
          </p:nvPr>
        </p:nvSpPr>
        <p:spPr>
          <a:xfrm>
            <a:off x="547688" y="1508125"/>
            <a:ext cx="8050212" cy="44132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/>
              <a:t>What is the prefix for a civilian airborne ambulance flight?</a:t>
            </a:r>
          </a:p>
          <a:p>
            <a:pPr marL="0" indent="0">
              <a:buFontTx/>
              <a:buNone/>
            </a:pPr>
            <a:endParaRPr lang="en-US" altLang="en-US" dirty="0"/>
          </a:p>
          <a:p>
            <a:pPr marL="914400" lvl="1" indent="-457200">
              <a:spcAft>
                <a:spcPts val="1200"/>
              </a:spcAft>
              <a:buFontTx/>
              <a:buAutoNum type="alphaUcPeriod"/>
            </a:pPr>
            <a:r>
              <a:rPr lang="en-US" altLang="en-US" dirty="0"/>
              <a:t>“LIFEFLIGHT”</a:t>
            </a:r>
          </a:p>
          <a:p>
            <a:pPr marL="914400" lvl="1" indent="-457200">
              <a:spcAft>
                <a:spcPts val="1200"/>
              </a:spcAft>
              <a:buFontTx/>
              <a:buAutoNum type="alphaUcPeriod"/>
            </a:pPr>
            <a:r>
              <a:rPr lang="en-US" altLang="en-US" dirty="0"/>
              <a:t>“LIFEGUARD”</a:t>
            </a:r>
          </a:p>
          <a:p>
            <a:pPr marL="914400" lvl="1" indent="-457200">
              <a:buFontTx/>
              <a:buAutoNum type="alphaUcPeriod"/>
            </a:pPr>
            <a:r>
              <a:rPr lang="en-US" altLang="en-US" dirty="0"/>
              <a:t>“MEDEVAC”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Knowledge Check</a:t>
            </a:r>
          </a:p>
        </p:txBody>
      </p:sp>
      <p:sp>
        <p:nvSpPr>
          <p:cNvPr id="57347" name="Content Placeholder 11"/>
          <p:cNvSpPr>
            <a:spLocks noGrp="1" noChangeArrowheads="1"/>
          </p:cNvSpPr>
          <p:nvPr>
            <p:ph idx="4294967295"/>
          </p:nvPr>
        </p:nvSpPr>
        <p:spPr>
          <a:xfrm>
            <a:off x="547688" y="1508125"/>
            <a:ext cx="8050212" cy="43957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/>
              <a:t>What are the letter prefixes for the following military services:  Air Force, Army, and Navy?</a:t>
            </a:r>
          </a:p>
          <a:p>
            <a:pPr marL="0" indent="0">
              <a:buFontTx/>
              <a:buNone/>
            </a:pPr>
            <a:endParaRPr lang="en-US" altLang="en-US" dirty="0"/>
          </a:p>
          <a:p>
            <a:pPr marL="914400" lvl="1" indent="-457200">
              <a:spcAft>
                <a:spcPts val="1200"/>
              </a:spcAft>
              <a:buFontTx/>
              <a:buAutoNum type="alphaUcPeriod"/>
            </a:pPr>
            <a:r>
              <a:rPr lang="en-US" altLang="en-US" dirty="0"/>
              <a:t>AF, RM, and VM</a:t>
            </a:r>
          </a:p>
          <a:p>
            <a:pPr marL="914400" lvl="1" indent="-457200">
              <a:spcAft>
                <a:spcPts val="1200"/>
              </a:spcAft>
              <a:buFontTx/>
              <a:buAutoNum type="alphaUcPeriod"/>
            </a:pPr>
            <a:r>
              <a:rPr lang="en-US" altLang="en-US" dirty="0"/>
              <a:t>AF, AR and VV</a:t>
            </a:r>
          </a:p>
          <a:p>
            <a:pPr marL="914400" lvl="1" indent="-457200">
              <a:buFontTx/>
              <a:buAutoNum type="alphaUcPeriod"/>
            </a:pPr>
            <a:r>
              <a:rPr lang="en-US" altLang="en-US" dirty="0"/>
              <a:t>A, R and VV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Knowledge Check</a:t>
            </a:r>
          </a:p>
        </p:txBody>
      </p:sp>
      <p:sp>
        <p:nvSpPr>
          <p:cNvPr id="57347" name="Content Placeholder 11"/>
          <p:cNvSpPr>
            <a:spLocks noGrp="1" noChangeArrowheads="1"/>
          </p:cNvSpPr>
          <p:nvPr>
            <p:ph idx="4294967295"/>
          </p:nvPr>
        </p:nvSpPr>
        <p:spPr>
          <a:xfrm>
            <a:off x="547688" y="1508125"/>
            <a:ext cx="8050212" cy="43957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/>
              <a:t>What is the call sign for the Administrator of the FAA?</a:t>
            </a:r>
            <a:endParaRPr lang="en-US" altLang="en-US" dirty="0"/>
          </a:p>
          <a:p>
            <a:pPr marL="0" indent="0">
              <a:buFontTx/>
              <a:buNone/>
            </a:pPr>
            <a:endParaRPr lang="en-US" altLang="en-US" dirty="0"/>
          </a:p>
          <a:p>
            <a:pPr marL="914400" lvl="1" indent="-457200">
              <a:spcAft>
                <a:spcPts val="1200"/>
              </a:spcAft>
              <a:buFontTx/>
              <a:buAutoNum type="alphaUcPeriod"/>
            </a:pPr>
            <a:r>
              <a:rPr lang="en-US" altLang="en-US" dirty="0" smtClean="0"/>
              <a:t>“ADMINISTRATOR ONE”</a:t>
            </a:r>
          </a:p>
          <a:p>
            <a:pPr marL="914400" lvl="1" indent="-457200">
              <a:spcAft>
                <a:spcPts val="1200"/>
              </a:spcAft>
              <a:buFontTx/>
              <a:buAutoNum type="alphaUcPeriod"/>
            </a:pPr>
            <a:r>
              <a:rPr lang="en-US" altLang="en-US" dirty="0" smtClean="0"/>
              <a:t>“FAA ONE”</a:t>
            </a:r>
          </a:p>
          <a:p>
            <a:pPr marL="914400" lvl="1" indent="-457200">
              <a:buFontTx/>
              <a:buAutoNum type="alphaUcPeriod"/>
            </a:pPr>
            <a:r>
              <a:rPr lang="en-US" altLang="en-US" dirty="0" smtClean="0"/>
              <a:t>“SAFEAIR ONE”</a:t>
            </a: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85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29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Words and Phrases</a:t>
            </a:r>
            <a:endParaRPr lang="en-US" altLang="en-US" dirty="0"/>
          </a:p>
        </p:txBody>
      </p:sp>
      <p:sp>
        <p:nvSpPr>
          <p:cNvPr id="91142" name="Oval 16"/>
          <p:cNvSpPr>
            <a:spLocks noChangeArrowheads="1"/>
          </p:cNvSpPr>
          <p:nvPr/>
        </p:nvSpPr>
        <p:spPr bwMode="auto">
          <a:xfrm>
            <a:off x="1808163" y="2413000"/>
            <a:ext cx="93662" cy="841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="0"/>
          </a:p>
        </p:txBody>
      </p:sp>
      <p:sp>
        <p:nvSpPr>
          <p:cNvPr id="91143" name="Oval 17"/>
          <p:cNvSpPr>
            <a:spLocks noChangeArrowheads="1"/>
          </p:cNvSpPr>
          <p:nvPr/>
        </p:nvSpPr>
        <p:spPr bwMode="auto">
          <a:xfrm>
            <a:off x="1860550" y="2192338"/>
            <a:ext cx="212725" cy="19208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="0"/>
          </a:p>
        </p:txBody>
      </p:sp>
      <p:sp>
        <p:nvSpPr>
          <p:cNvPr id="2" name="TextBox 1"/>
          <p:cNvSpPr txBox="1"/>
          <p:nvPr/>
        </p:nvSpPr>
        <p:spPr>
          <a:xfrm>
            <a:off x="428625" y="1600200"/>
            <a:ext cx="835756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indent="-283464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Controllers and pilots need to speak the same language</a:t>
            </a:r>
          </a:p>
          <a:p>
            <a:pPr marL="320040" indent="-283464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Use the words or phrases in radio and interphone communications contained in the Pilot/Controller Glossary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29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Emphasis for Clarity</a:t>
            </a:r>
            <a:endParaRPr lang="en-US" altLang="en-US" dirty="0"/>
          </a:p>
        </p:txBody>
      </p:sp>
      <p:sp>
        <p:nvSpPr>
          <p:cNvPr id="91142" name="Oval 16"/>
          <p:cNvSpPr>
            <a:spLocks noChangeArrowheads="1"/>
          </p:cNvSpPr>
          <p:nvPr/>
        </p:nvSpPr>
        <p:spPr bwMode="auto">
          <a:xfrm>
            <a:off x="1808163" y="2413000"/>
            <a:ext cx="93662" cy="841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="0"/>
          </a:p>
        </p:txBody>
      </p:sp>
      <p:sp>
        <p:nvSpPr>
          <p:cNvPr id="91143" name="Oval 17"/>
          <p:cNvSpPr>
            <a:spLocks noChangeArrowheads="1"/>
          </p:cNvSpPr>
          <p:nvPr/>
        </p:nvSpPr>
        <p:spPr bwMode="auto">
          <a:xfrm>
            <a:off x="1860550" y="2192338"/>
            <a:ext cx="212725" cy="19208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="0"/>
          </a:p>
        </p:txBody>
      </p:sp>
      <p:sp>
        <p:nvSpPr>
          <p:cNvPr id="2" name="TextBox 1"/>
          <p:cNvSpPr txBox="1"/>
          <p:nvPr/>
        </p:nvSpPr>
        <p:spPr>
          <a:xfrm>
            <a:off x="428625" y="1600200"/>
            <a:ext cx="8357566" cy="4406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indent="-283464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Emphasize </a:t>
            </a:r>
            <a:r>
              <a:rPr lang="en-US" sz="2800" b="1" dirty="0"/>
              <a:t>digits, letters or similar sounding words to aid in distinguishing similar sounding call </a:t>
            </a:r>
            <a:r>
              <a:rPr lang="en-US" sz="2800" b="1" dirty="0" smtClean="0"/>
              <a:t>signs</a:t>
            </a:r>
          </a:p>
          <a:p>
            <a:pPr marL="68580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dirty="0">
                <a:latin typeface="+mn-lt"/>
              </a:rPr>
              <a:t>Notify each pilot concerned when in communications with aircraft having similar sounding call signs</a:t>
            </a:r>
          </a:p>
          <a:p>
            <a:pPr marL="68580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dirty="0">
                <a:latin typeface="+mn-lt"/>
              </a:rPr>
              <a:t>Notify the operations supervisor/CIC of any duplicate flight identification numbers or phonetically similar-sounding call signs when the aircraft are operating simultaneously within the same sector</a:t>
            </a:r>
          </a:p>
          <a:p>
            <a:pPr marL="685800" lvl="1" indent="-283464">
              <a:spcAft>
                <a:spcPts val="600"/>
              </a:spcAft>
              <a:buFont typeface="Arial" panose="020B0604020202020204" pitchFamily="34" charset="0"/>
              <a:buChar char="–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8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Altitudes or Flight Levels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963348"/>
              </p:ext>
            </p:extLst>
          </p:nvPr>
        </p:nvGraphicFramePr>
        <p:xfrm>
          <a:off x="252919" y="1106309"/>
          <a:ext cx="8735438" cy="42567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26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9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7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Number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Stated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7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i="0" u="none" strike="noStrike" dirty="0">
                          <a:effectLst/>
                        </a:rPr>
                        <a:t>"ONE ZERO </a:t>
                      </a:r>
                      <a:r>
                        <a:rPr lang="en-US" sz="2400" i="0" u="none" strike="noStrike" dirty="0" smtClean="0">
                          <a:effectLst/>
                        </a:rPr>
                        <a:t>THOUSAND“</a:t>
                      </a:r>
                    </a:p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or, restated for clarity:</a:t>
                      </a:r>
                    </a:p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“TEN THOUSAND”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7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17,900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i="0" u="none" strike="noStrike" dirty="0">
                          <a:effectLst/>
                        </a:rPr>
                        <a:t>"ONE SEVEN THOUSAND NINER </a:t>
                      </a:r>
                      <a:r>
                        <a:rPr lang="en-US" sz="2400" i="0" u="none" strike="noStrike" dirty="0" smtClean="0">
                          <a:effectLst/>
                        </a:rPr>
                        <a:t>HUNDRED“</a:t>
                      </a:r>
                    </a:p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or,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restated for clarity:</a:t>
                      </a:r>
                    </a:p>
                    <a:p>
                      <a:pPr algn="ctr" fontAlgn="b"/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“SEVENTEEN THOUSAND NINER HUNDRED”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7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Flight Level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effectLst/>
                        </a:rPr>
                        <a:t>Stated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7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180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i="0" u="none" strike="noStrike" dirty="0">
                          <a:effectLst/>
                        </a:rPr>
                        <a:t>"FLIGHT LEVEL ONE EIGHT ZERO"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7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290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i="0" u="none" strike="noStrike" dirty="0">
                          <a:effectLst/>
                        </a:rPr>
                        <a:t>"FLIGHT LEVEL TWO NINER ZERO"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Monitoring Requirements</a:t>
            </a:r>
          </a:p>
        </p:txBody>
      </p:sp>
      <p:sp>
        <p:nvSpPr>
          <p:cNvPr id="95235" name="TextBox 1"/>
          <p:cNvSpPr txBox="1">
            <a:spLocks noChangeArrowheads="1"/>
          </p:cNvSpPr>
          <p:nvPr/>
        </p:nvSpPr>
        <p:spPr bwMode="auto">
          <a:xfrm>
            <a:off x="428625" y="1600200"/>
            <a:ext cx="782637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20040" indent="-283464">
              <a:spcBef>
                <a:spcPct val="0"/>
              </a:spcBef>
              <a:spcAft>
                <a:spcPts val="1800"/>
              </a:spcAft>
            </a:pPr>
            <a:r>
              <a:rPr lang="en-US" altLang="en-US" dirty="0"/>
              <a:t>Monitor interphones and assigned radio frequencies continuously</a:t>
            </a:r>
          </a:p>
          <a:p>
            <a:pPr marL="320040" indent="-283464">
              <a:spcBef>
                <a:spcPct val="0"/>
              </a:spcBef>
              <a:spcAft>
                <a:spcPts val="800"/>
              </a:spcAft>
            </a:pPr>
            <a:r>
              <a:rPr lang="en-US" altLang="en-US" dirty="0"/>
              <a:t>Maintain adequate volume to hear all calls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Pilot Acknowledgement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625" y="1600200"/>
            <a:ext cx="7826375" cy="20467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20040" indent="-283464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Ensure acknowledgement from the pilot for all clearances or instructions issued</a:t>
            </a:r>
          </a:p>
          <a:p>
            <a:pPr marL="320040" indent="-283464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If no acknowledgement is received, attempt to re-establish contact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Authorized Interruptions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625" y="1600200"/>
            <a:ext cx="847248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lvl="1" indent="-283464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As necessary, a pilot may be authorized by ATC to </a:t>
            </a:r>
            <a:r>
              <a:rPr lang="en-US" sz="2800" b="1" dirty="0" smtClean="0"/>
              <a:t>interrupt the communications guard</a:t>
            </a:r>
            <a:endParaRPr lang="en-US" sz="2800" b="1" dirty="0"/>
          </a:p>
          <a:p>
            <a:pPr marL="836676" lvl="2" indent="-342900">
              <a:spcAft>
                <a:spcPts val="1200"/>
              </a:spcAft>
              <a:buFont typeface="Arial" panose="020B0604020202020204" pitchFamily="34" charset="0"/>
              <a:buChar char="‒"/>
            </a:pPr>
            <a:r>
              <a:rPr lang="en-US" dirty="0"/>
              <a:t>A time limit </a:t>
            </a:r>
            <a:r>
              <a:rPr lang="en-US" dirty="0" smtClean="0"/>
              <a:t>for the pilot to </a:t>
            </a:r>
            <a:r>
              <a:rPr lang="en-US" dirty="0"/>
              <a:t>be off frequency should be </a:t>
            </a:r>
            <a:r>
              <a:rPr lang="en-US" dirty="0" smtClean="0"/>
              <a:t>issued by the controller</a:t>
            </a:r>
            <a:endParaRPr lang="en-US" dirty="0"/>
          </a:p>
          <a:p>
            <a:pPr marL="836676" lvl="2" indent="-342900">
              <a:spcAft>
                <a:spcPts val="1200"/>
              </a:spcAft>
              <a:buFont typeface="Arial" panose="020B0604020202020204" pitchFamily="34" charset="0"/>
              <a:buChar char="‒"/>
            </a:pPr>
            <a:r>
              <a:rPr lang="en-US" dirty="0" smtClean="0"/>
              <a:t>The </a:t>
            </a:r>
            <a:r>
              <a:rPr lang="en-US" dirty="0"/>
              <a:t>pilot should inform the controller </a:t>
            </a:r>
            <a:r>
              <a:rPr lang="en-US" dirty="0" smtClean="0"/>
              <a:t>of the </a:t>
            </a:r>
            <a:r>
              <a:rPr lang="en-US" dirty="0"/>
              <a:t>frequency </a:t>
            </a:r>
            <a:r>
              <a:rPr lang="en-US" dirty="0" smtClean="0"/>
              <a:t>that will </a:t>
            </a:r>
            <a:r>
              <a:rPr lang="en-US" dirty="0"/>
              <a:t>be monitored</a:t>
            </a:r>
          </a:p>
          <a:p>
            <a:pPr marL="836676" lvl="2" indent="-342900">
              <a:spcAft>
                <a:spcPts val="800"/>
              </a:spcAft>
              <a:buFont typeface="Arial" panose="020B0604020202020204" pitchFamily="34" charset="0"/>
              <a:buChar char="‒"/>
            </a:pPr>
            <a:r>
              <a:rPr lang="en-US" dirty="0"/>
              <a:t>The</a:t>
            </a:r>
            <a:r>
              <a:rPr lang="en-US" sz="2600" b="1" dirty="0"/>
              <a:t> </a:t>
            </a:r>
            <a:r>
              <a:rPr lang="en-US" dirty="0"/>
              <a:t>controller should instruct the pilot to report back on </a:t>
            </a:r>
            <a:r>
              <a:rPr lang="en-US" dirty="0" smtClean="0"/>
              <a:t>the sector frequency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Authorized Transmissions</a:t>
            </a:r>
          </a:p>
        </p:txBody>
      </p:sp>
      <p:sp>
        <p:nvSpPr>
          <p:cNvPr id="101379" name="TextBox 1"/>
          <p:cNvSpPr txBox="1">
            <a:spLocks noChangeArrowheads="1"/>
          </p:cNvSpPr>
          <p:nvPr/>
        </p:nvSpPr>
        <p:spPr bwMode="auto">
          <a:xfrm>
            <a:off x="428625" y="1600200"/>
            <a:ext cx="8472488" cy="265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2575" indent="-2825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/>
              <a:t>Transmit only those messages:</a:t>
            </a:r>
          </a:p>
          <a:p>
            <a:pPr marL="685800" lvl="1" indent="-283464">
              <a:spcAft>
                <a:spcPts val="1200"/>
              </a:spcAft>
              <a:buFont typeface="Arial" panose="020B0604020202020204" pitchFamily="34" charset="0"/>
              <a:buChar char="–"/>
            </a:pPr>
            <a:r>
              <a:rPr lang="en-US" altLang="en-US" dirty="0"/>
              <a:t>Necessary for air traffic control</a:t>
            </a:r>
          </a:p>
          <a:p>
            <a:pPr marL="685800" lvl="1" indent="-283464"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altLang="en-US" dirty="0"/>
              <a:t>That contribute to air safety</a:t>
            </a:r>
          </a:p>
          <a:p>
            <a:endParaRPr lang="en-US" altLang="en-US" sz="3200" dirty="0"/>
          </a:p>
          <a:p>
            <a:endParaRPr lang="en-US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3"/>
          <p:cNvSpPr>
            <a:spLocks noGrp="1" noChangeArrowheads="1"/>
          </p:cNvSpPr>
          <p:nvPr>
            <p:ph type="title"/>
          </p:nvPr>
        </p:nvSpPr>
        <p:spPr>
          <a:xfrm>
            <a:off x="428624" y="344488"/>
            <a:ext cx="8591197" cy="1054100"/>
          </a:xfrm>
        </p:spPr>
        <p:txBody>
          <a:bodyPr/>
          <a:lstStyle/>
          <a:p>
            <a:r>
              <a:rPr lang="en-US" altLang="en-US" dirty="0"/>
              <a:t>False or Deceptive Communications</a:t>
            </a:r>
          </a:p>
        </p:txBody>
      </p:sp>
      <p:sp>
        <p:nvSpPr>
          <p:cNvPr id="101379" name="TextBox 1"/>
          <p:cNvSpPr txBox="1">
            <a:spLocks noChangeArrowheads="1"/>
          </p:cNvSpPr>
          <p:nvPr/>
        </p:nvSpPr>
        <p:spPr bwMode="auto">
          <a:xfrm>
            <a:off x="428624" y="1938311"/>
            <a:ext cx="8410576" cy="447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20040" indent="-283464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/>
              <a:t>Take action to prevent, and report false, deceptive, or phantom controller communications</a:t>
            </a:r>
          </a:p>
          <a:p>
            <a:pPr marL="685800" lvl="1" indent="-28346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altLang="en-US" dirty="0"/>
              <a:t>Correct false information</a:t>
            </a:r>
          </a:p>
          <a:p>
            <a:pPr marL="685800" lvl="1" indent="-283464">
              <a:buFont typeface="Arial" panose="020B0604020202020204" pitchFamily="34" charset="0"/>
              <a:buChar char="–"/>
            </a:pPr>
            <a:r>
              <a:rPr lang="en-US" altLang="en-US" dirty="0"/>
              <a:t>Broadcast an alert</a:t>
            </a:r>
          </a:p>
          <a:p>
            <a:pPr marL="685800" lvl="1" indent="-28346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altLang="en-US" dirty="0"/>
              <a:t>Collect pertinent information regarding the </a:t>
            </a:r>
            <a:r>
              <a:rPr lang="en-US" altLang="en-US" dirty="0" smtClean="0"/>
              <a:t>incident</a:t>
            </a:r>
          </a:p>
          <a:p>
            <a:pPr indent="-51206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 smtClean="0"/>
              <a:t>Notify supervisor/CIC</a:t>
            </a:r>
            <a:endParaRPr lang="en-US" altLang="en-US" sz="2800" b="1" dirty="0"/>
          </a:p>
          <a:p>
            <a:endParaRPr lang="en-US" altLang="en-US" sz="3200" dirty="0"/>
          </a:p>
          <a:p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0222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phraseology examp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0" b="12038"/>
          <a:stretch>
            <a:fillRect/>
          </a:stretch>
        </p:blipFill>
        <p:spPr bwMode="auto">
          <a:xfrm>
            <a:off x="0" y="1144588"/>
            <a:ext cx="9144000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Authorized Relays</a:t>
            </a:r>
          </a:p>
        </p:txBody>
      </p:sp>
      <p:sp>
        <p:nvSpPr>
          <p:cNvPr id="103428" name="Rounded Rectangular Callout 4"/>
          <p:cNvSpPr>
            <a:spLocks noChangeArrowheads="1"/>
          </p:cNvSpPr>
          <p:nvPr/>
        </p:nvSpPr>
        <p:spPr bwMode="auto">
          <a:xfrm>
            <a:off x="5648325" y="3924300"/>
            <a:ext cx="3365500" cy="695325"/>
          </a:xfrm>
          <a:prstGeom prst="wedgeRoundRectCallout">
            <a:avLst>
              <a:gd name="adj1" fmla="val 13699"/>
              <a:gd name="adj2" fmla="val 124361"/>
              <a:gd name="adj3" fmla="val 16667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tIns="91440" bIns="91440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0" dirty="0"/>
              <a:t>“DELTA </a:t>
            </a:r>
            <a:r>
              <a:rPr lang="en-US" altLang="en-US" sz="1400" b="0" dirty="0" smtClean="0"/>
              <a:t>TREE </a:t>
            </a:r>
            <a:r>
              <a:rPr lang="en-US" altLang="en-US" sz="1400" b="0" dirty="0"/>
              <a:t>SIXTY CONTACT YOUR COMPANY FOR A MESSAGE.”</a:t>
            </a:r>
          </a:p>
        </p:txBody>
      </p:sp>
      <p:pic>
        <p:nvPicPr>
          <p:cNvPr id="103429" name="Picture 568" descr="Delta Cutout1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03" y="2373313"/>
            <a:ext cx="187801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6"/>
          <p:cNvSpPr>
            <a:spLocks noChangeArrowheads="1"/>
          </p:cNvSpPr>
          <p:nvPr/>
        </p:nvSpPr>
        <p:spPr bwMode="auto">
          <a:xfrm>
            <a:off x="2534776" y="1602658"/>
            <a:ext cx="3113550" cy="454742"/>
          </a:xfrm>
          <a:prstGeom prst="wedgeRoundRectCallout">
            <a:avLst>
              <a:gd name="adj1" fmla="val -43007"/>
              <a:gd name="adj2" fmla="val 125972"/>
              <a:gd name="adj3" fmla="val 16667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tIns="91440" bIns="91440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00" b="0" dirty="0" smtClean="0"/>
              <a:t>“DELTA TREE SIXTY, WILCO.”</a:t>
            </a:r>
            <a:endParaRPr lang="en-US" altLang="en-US" sz="15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Radio Message Format</a:t>
            </a:r>
          </a:p>
        </p:txBody>
      </p:sp>
      <p:pic>
        <p:nvPicPr>
          <p:cNvPr id="105475" name="Picture 3" descr="phraseology examp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0" b="12038"/>
          <a:stretch>
            <a:fillRect/>
          </a:stretch>
        </p:blipFill>
        <p:spPr bwMode="auto">
          <a:xfrm>
            <a:off x="0" y="1154113"/>
            <a:ext cx="9144000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Rounded Rectangular Callout 4"/>
          <p:cNvSpPr>
            <a:spLocks noChangeArrowheads="1"/>
          </p:cNvSpPr>
          <p:nvPr/>
        </p:nvSpPr>
        <p:spPr bwMode="auto">
          <a:xfrm>
            <a:off x="4598988" y="3919538"/>
            <a:ext cx="4414837" cy="646112"/>
          </a:xfrm>
          <a:prstGeom prst="wedgeRoundRectCallout">
            <a:avLst>
              <a:gd name="adj1" fmla="val 13625"/>
              <a:gd name="adj2" fmla="val 138671"/>
              <a:gd name="adj3" fmla="val 16667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tIns="91440" bIns="91440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00" b="0" dirty="0"/>
              <a:t>“DELTA TWO TWENTY-TWO, MEMPHIS CENTER, THE MEMPHIS ALTIMETER TWO NINER </a:t>
            </a:r>
            <a:r>
              <a:rPr lang="en-US" altLang="en-US" sz="1300" b="0" dirty="0" err="1"/>
              <a:t>NINER</a:t>
            </a:r>
            <a:r>
              <a:rPr lang="en-US" altLang="en-US" sz="1300" b="0" dirty="0"/>
              <a:t> SEVEN.”</a:t>
            </a:r>
            <a:endParaRPr lang="en-US" altLang="en-US" sz="1500" b="0" dirty="0"/>
          </a:p>
        </p:txBody>
      </p:sp>
      <p:pic>
        <p:nvPicPr>
          <p:cNvPr id="105477" name="Picture 568" descr="Delta Cutout1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2373313"/>
            <a:ext cx="187801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8" name="Rounded Rectangular Callout 6"/>
          <p:cNvSpPr>
            <a:spLocks noChangeArrowheads="1"/>
          </p:cNvSpPr>
          <p:nvPr/>
        </p:nvSpPr>
        <p:spPr bwMode="auto">
          <a:xfrm>
            <a:off x="3616325" y="1411288"/>
            <a:ext cx="3616325" cy="646112"/>
          </a:xfrm>
          <a:prstGeom prst="wedgeRoundRectCallout">
            <a:avLst>
              <a:gd name="adj1" fmla="val -593"/>
              <a:gd name="adj2" fmla="val 138671"/>
              <a:gd name="adj3" fmla="val 16667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tIns="91440" bIns="91440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00" b="0" dirty="0"/>
              <a:t>“MEMPHIS CENTER, DELTA TWO TWENTY-TWO, LEVEL AT ONE SEVEN THOUSAND.”</a:t>
            </a:r>
            <a:endParaRPr lang="en-US" altLang="en-US" sz="1500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Abbreviated Transmissions</a:t>
            </a:r>
          </a:p>
        </p:txBody>
      </p:sp>
      <p:grpSp>
        <p:nvGrpSpPr>
          <p:cNvPr id="107523" name="Group 8"/>
          <p:cNvGrpSpPr>
            <a:grpSpLocks/>
          </p:cNvGrpSpPr>
          <p:nvPr/>
        </p:nvGrpSpPr>
        <p:grpSpPr bwMode="auto">
          <a:xfrm>
            <a:off x="0" y="1549400"/>
            <a:ext cx="9144000" cy="4487863"/>
            <a:chOff x="0" y="1549400"/>
            <a:chExt cx="9144000" cy="4487863"/>
          </a:xfrm>
        </p:grpSpPr>
        <p:pic>
          <p:nvPicPr>
            <p:cNvPr id="107525" name="Picture 3" descr="phraseology example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16" b="13742"/>
            <a:stretch>
              <a:fillRect/>
            </a:stretch>
          </p:blipFill>
          <p:spPr bwMode="auto">
            <a:xfrm>
              <a:off x="0" y="1549400"/>
              <a:ext cx="9144000" cy="448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26" name="Picture 119" descr="Citation Departing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2153">
              <a:off x="2360613" y="2151063"/>
              <a:ext cx="14779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27" name="Rounded Rectangular Callout 7"/>
            <p:cNvSpPr>
              <a:spLocks noChangeArrowheads="1"/>
            </p:cNvSpPr>
            <p:nvPr/>
          </p:nvSpPr>
          <p:spPr bwMode="auto">
            <a:xfrm>
              <a:off x="5775325" y="3913188"/>
              <a:ext cx="3200400" cy="681038"/>
            </a:xfrm>
            <a:prstGeom prst="wedgeRoundRectCallout">
              <a:avLst>
                <a:gd name="adj1" fmla="val 7106"/>
                <a:gd name="adj2" fmla="val 136593"/>
                <a:gd name="adj3" fmla="val 16667"/>
              </a:avLst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tIns="91440" bIns="91440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0" dirty="0"/>
                <a:t>“NOVEMBER TWO TREE TANGO…”</a:t>
              </a:r>
              <a:endParaRPr lang="en-US" altLang="en-US" sz="1600" b="0" dirty="0"/>
            </a:p>
          </p:txBody>
        </p:sp>
        <p:sp>
          <p:nvSpPr>
            <p:cNvPr id="107528" name="TextBox 8"/>
            <p:cNvSpPr txBox="1">
              <a:spLocks noChangeArrowheads="1"/>
            </p:cNvSpPr>
            <p:nvPr/>
          </p:nvSpPr>
          <p:spPr bwMode="auto">
            <a:xfrm>
              <a:off x="2678113" y="2500313"/>
              <a:ext cx="9699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N7823T</a:t>
              </a:r>
            </a:p>
          </p:txBody>
        </p:sp>
        <p:sp>
          <p:nvSpPr>
            <p:cNvPr id="107529" name="TextBox 9"/>
            <p:cNvSpPr txBox="1">
              <a:spLocks noChangeArrowheads="1"/>
            </p:cNvSpPr>
            <p:nvPr/>
          </p:nvSpPr>
          <p:spPr bwMode="auto">
            <a:xfrm>
              <a:off x="693738" y="3090863"/>
              <a:ext cx="9699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N6723T</a:t>
              </a:r>
            </a:p>
          </p:txBody>
        </p:sp>
      </p:grpSp>
      <p:pic>
        <p:nvPicPr>
          <p:cNvPr id="107524" name="Picture 23" descr="smallplaneblackn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2584450"/>
            <a:ext cx="11557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129" y="3975964"/>
            <a:ext cx="638489" cy="555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Knowledge Check</a:t>
            </a:r>
          </a:p>
        </p:txBody>
      </p:sp>
      <p:sp>
        <p:nvSpPr>
          <p:cNvPr id="11059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47688" y="1508125"/>
            <a:ext cx="8050212" cy="4031284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/>
              <a:t>When may a </a:t>
            </a:r>
            <a:r>
              <a:rPr lang="en-US" altLang="en-US" dirty="0" smtClean="0"/>
              <a:t>pilot </a:t>
            </a:r>
            <a:r>
              <a:rPr lang="en-US" altLang="en-US" dirty="0"/>
              <a:t>interrupt </a:t>
            </a:r>
            <a:r>
              <a:rPr lang="en-US" altLang="en-US" dirty="0" smtClean="0"/>
              <a:t>their  </a:t>
            </a:r>
            <a:r>
              <a:rPr lang="en-US" altLang="en-US" dirty="0"/>
              <a:t>communication guard?</a:t>
            </a:r>
          </a:p>
          <a:p>
            <a:pPr marL="0" indent="0">
              <a:buFontTx/>
              <a:buNone/>
            </a:pPr>
            <a:endParaRPr lang="en-US" altLang="en-US" dirty="0"/>
          </a:p>
          <a:p>
            <a:pPr marL="1031875" lvl="1" indent="-628650">
              <a:spcBef>
                <a:spcPts val="0"/>
              </a:spcBef>
              <a:spcAft>
                <a:spcPts val="1200"/>
              </a:spcAft>
              <a:buFontTx/>
              <a:buAutoNum type="alphaUcPeriod"/>
            </a:pPr>
            <a:r>
              <a:rPr lang="en-US" altLang="en-US" dirty="0"/>
              <a:t>When at cruise altitude</a:t>
            </a:r>
          </a:p>
          <a:p>
            <a:pPr marL="1031875" lvl="1" indent="-628650">
              <a:spcBef>
                <a:spcPts val="0"/>
              </a:spcBef>
              <a:spcAft>
                <a:spcPts val="1200"/>
              </a:spcAft>
              <a:buFontTx/>
              <a:buAutoNum type="alphaUcPeriod"/>
            </a:pPr>
            <a:r>
              <a:rPr lang="en-US" altLang="en-US" dirty="0"/>
              <a:t>When authorized by ATC</a:t>
            </a:r>
          </a:p>
          <a:p>
            <a:pPr marL="1031875" lvl="1" indent="-628650">
              <a:spcBef>
                <a:spcPts val="0"/>
              </a:spcBef>
              <a:spcAft>
                <a:spcPts val="1200"/>
              </a:spcAft>
              <a:buFontTx/>
              <a:buAutoNum type="alphaUcPeriod"/>
            </a:pPr>
            <a:r>
              <a:rPr lang="en-US" altLang="en-US" dirty="0"/>
              <a:t>Only in two pilot aircraft</a:t>
            </a:r>
          </a:p>
          <a:p>
            <a:pPr marL="1031875" lvl="1" indent="-628650">
              <a:buFontTx/>
              <a:buAutoNum type="alphaUcPeriod"/>
            </a:pP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0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10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0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10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Interphone Priorities</a:t>
            </a:r>
          </a:p>
        </p:txBody>
      </p:sp>
      <p:sp>
        <p:nvSpPr>
          <p:cNvPr id="111619" name="TextBox 3"/>
          <p:cNvSpPr txBox="1">
            <a:spLocks noChangeArrowheads="1"/>
          </p:cNvSpPr>
          <p:nvPr/>
        </p:nvSpPr>
        <p:spPr bwMode="auto">
          <a:xfrm>
            <a:off x="428625" y="1218078"/>
            <a:ext cx="8472488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20040" indent="-283464">
              <a:spcBef>
                <a:spcPct val="0"/>
              </a:spcBef>
              <a:spcAft>
                <a:spcPts val="1200"/>
              </a:spcAft>
            </a:pPr>
            <a:r>
              <a:rPr lang="en-US" altLang="en-US" dirty="0"/>
              <a:t>First </a:t>
            </a:r>
            <a:r>
              <a:rPr lang="en-US" altLang="en-US" dirty="0" smtClean="0"/>
              <a:t>priority</a:t>
            </a:r>
          </a:p>
          <a:p>
            <a:pPr marL="720090" lvl="1" indent="-283464">
              <a:spcBef>
                <a:spcPct val="0"/>
              </a:spcBef>
              <a:spcAft>
                <a:spcPts val="1200"/>
              </a:spcAft>
            </a:pPr>
            <a:r>
              <a:rPr lang="en-US" altLang="en-US" b="0" dirty="0" smtClean="0"/>
              <a:t>Emergency </a:t>
            </a:r>
            <a:r>
              <a:rPr lang="en-US" altLang="en-US" b="0" dirty="0"/>
              <a:t>messages</a:t>
            </a:r>
          </a:p>
          <a:p>
            <a:pPr marL="320040" indent="-283464">
              <a:spcBef>
                <a:spcPct val="0"/>
              </a:spcBef>
              <a:spcAft>
                <a:spcPts val="1200"/>
              </a:spcAft>
            </a:pPr>
            <a:r>
              <a:rPr lang="en-US" altLang="en-US" dirty="0"/>
              <a:t>Second </a:t>
            </a:r>
            <a:r>
              <a:rPr lang="en-US" altLang="en-US" dirty="0" smtClean="0"/>
              <a:t>priority</a:t>
            </a:r>
          </a:p>
          <a:p>
            <a:pPr marL="720090" lvl="1" indent="-283464">
              <a:spcBef>
                <a:spcPct val="0"/>
              </a:spcBef>
              <a:spcAft>
                <a:spcPts val="1200"/>
              </a:spcAft>
            </a:pPr>
            <a:r>
              <a:rPr lang="en-US" altLang="en-US" b="0" dirty="0" smtClean="0"/>
              <a:t>Clearances </a:t>
            </a:r>
            <a:r>
              <a:rPr lang="en-US" altLang="en-US" b="0" dirty="0"/>
              <a:t>and control instructions</a:t>
            </a:r>
          </a:p>
          <a:p>
            <a:pPr marL="320040" indent="-283464">
              <a:spcBef>
                <a:spcPct val="0"/>
              </a:spcBef>
              <a:spcAft>
                <a:spcPts val="1200"/>
              </a:spcAft>
            </a:pPr>
            <a:r>
              <a:rPr lang="en-US" altLang="en-US" dirty="0"/>
              <a:t>Third </a:t>
            </a:r>
            <a:r>
              <a:rPr lang="en-US" altLang="en-US" dirty="0" smtClean="0"/>
              <a:t>priority</a:t>
            </a:r>
          </a:p>
          <a:p>
            <a:pPr marL="720090" lvl="1" indent="-283464">
              <a:spcBef>
                <a:spcPct val="0"/>
              </a:spcBef>
              <a:spcAft>
                <a:spcPts val="1200"/>
              </a:spcAft>
            </a:pPr>
            <a:r>
              <a:rPr lang="en-US" altLang="en-US" b="0" dirty="0" smtClean="0"/>
              <a:t>Movement </a:t>
            </a:r>
            <a:r>
              <a:rPr lang="en-US" altLang="en-US" b="0" dirty="0"/>
              <a:t>and control messages</a:t>
            </a:r>
          </a:p>
          <a:p>
            <a:pPr marL="320040" indent="-283464">
              <a:spcBef>
                <a:spcPct val="0"/>
              </a:spcBef>
              <a:spcAft>
                <a:spcPts val="1200"/>
              </a:spcAft>
            </a:pPr>
            <a:r>
              <a:rPr lang="en-US" altLang="en-US" dirty="0"/>
              <a:t>Fourth </a:t>
            </a:r>
            <a:r>
              <a:rPr lang="en-US" altLang="en-US" dirty="0" smtClean="0"/>
              <a:t>priority</a:t>
            </a:r>
          </a:p>
          <a:p>
            <a:pPr marL="720090" lvl="1" indent="-283464">
              <a:spcBef>
                <a:spcPct val="0"/>
              </a:spcBef>
              <a:spcAft>
                <a:spcPts val="1200"/>
              </a:spcAft>
            </a:pPr>
            <a:r>
              <a:rPr lang="en-US" altLang="en-US" b="0" dirty="0" smtClean="0"/>
              <a:t>Movement </a:t>
            </a:r>
            <a:r>
              <a:rPr lang="en-US" altLang="en-US" b="0" dirty="0"/>
              <a:t>messages on VFR aircraft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MDA/DH Altitudes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221151"/>
              </p:ext>
            </p:extLst>
          </p:nvPr>
        </p:nvGraphicFramePr>
        <p:xfrm>
          <a:off x="428625" y="1524001"/>
          <a:ext cx="8472488" cy="231933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23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8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1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Number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Stated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9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1,320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i="0" u="none" strike="noStrike" dirty="0">
                          <a:effectLst/>
                        </a:rPr>
                        <a:t>"MINIMUM DESCENT ALTITUDE,</a:t>
                      </a:r>
                      <a:br>
                        <a:rPr lang="en-US" sz="2400" i="0" u="none" strike="noStrike" dirty="0">
                          <a:effectLst/>
                        </a:rPr>
                      </a:br>
                      <a:r>
                        <a:rPr lang="en-US" sz="2400" i="0" u="none" strike="noStrike" dirty="0">
                          <a:effectLst/>
                        </a:rPr>
                        <a:t>ONE TREE TWO ZERO"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1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386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i="0" u="none" strike="noStrike" dirty="0">
                          <a:effectLst/>
                        </a:rPr>
                        <a:t>"DECISION HEIGHT, TREE</a:t>
                      </a:r>
                      <a:r>
                        <a:rPr lang="en-US" sz="2400" i="0" u="none" strike="noStrike" baseline="0" dirty="0">
                          <a:effectLst/>
                        </a:rPr>
                        <a:t> </a:t>
                      </a:r>
                      <a:r>
                        <a:rPr lang="en-US" sz="2400" i="0" u="none" strike="noStrike" dirty="0">
                          <a:effectLst/>
                        </a:rPr>
                        <a:t>EIGHT SIX"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Priority Interruption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625" y="1600200"/>
            <a:ext cx="8472488" cy="4242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20040" indent="-283464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To interrupt a lower priority message when you have an emergency or control message to transmit, use the words:</a:t>
            </a:r>
          </a:p>
          <a:p>
            <a:pPr marL="68580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>
                <a:latin typeface="+mn-lt"/>
              </a:rPr>
              <a:t>EMERGENCY</a:t>
            </a:r>
          </a:p>
          <a:p>
            <a:pPr marL="400050" lvl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 smtClean="0">
                <a:latin typeface="+mn-lt"/>
              </a:rPr>
              <a:t>   </a:t>
            </a:r>
            <a:r>
              <a:rPr lang="en-US" b="1" dirty="0" smtClean="0">
                <a:latin typeface="+mn-lt"/>
              </a:rPr>
              <a:t>Example:</a:t>
            </a:r>
            <a:r>
              <a:rPr lang="en-US" dirty="0" smtClean="0">
                <a:latin typeface="+mn-lt"/>
              </a:rPr>
              <a:t> “BREAK </a:t>
            </a:r>
            <a:r>
              <a:rPr lang="en-US" dirty="0">
                <a:latin typeface="+mn-lt"/>
              </a:rPr>
              <a:t>FOR EMERGENCY”</a:t>
            </a:r>
          </a:p>
          <a:p>
            <a:pPr marL="68580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>
                <a:latin typeface="+mn-lt"/>
              </a:rPr>
              <a:t>CONTROL</a:t>
            </a:r>
          </a:p>
          <a:p>
            <a:pPr marL="400050" lvl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b="1" dirty="0" smtClean="0">
                <a:latin typeface="+mn-lt"/>
              </a:rPr>
              <a:t>    Example:</a:t>
            </a:r>
            <a:r>
              <a:rPr lang="en-US" dirty="0" smtClean="0">
                <a:latin typeface="+mn-lt"/>
              </a:rPr>
              <a:t> “BREAK </a:t>
            </a:r>
            <a:r>
              <a:rPr lang="en-US" dirty="0">
                <a:latin typeface="+mn-lt"/>
              </a:rPr>
              <a:t>FOR CONTROL”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9488" y="1408015"/>
            <a:ext cx="4354512" cy="422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5" descr="Controll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r="5167"/>
          <a:stretch>
            <a:fillRect/>
          </a:stretch>
        </p:blipFill>
        <p:spPr bwMode="auto">
          <a:xfrm>
            <a:off x="0" y="1398588"/>
            <a:ext cx="4776788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Interphone Message Format</a:t>
            </a:r>
          </a:p>
        </p:txBody>
      </p:sp>
      <p:sp>
        <p:nvSpPr>
          <p:cNvPr id="263296" name="AutoShape 128"/>
          <p:cNvSpPr>
            <a:spLocks noChangeArrowheads="1"/>
          </p:cNvSpPr>
          <p:nvPr/>
        </p:nvSpPr>
        <p:spPr bwMode="auto">
          <a:xfrm flipH="1">
            <a:off x="1122363" y="2322513"/>
            <a:ext cx="3060700" cy="750887"/>
          </a:xfrm>
          <a:prstGeom prst="wedgeRoundRectCallout">
            <a:avLst>
              <a:gd name="adj1" fmla="val -35162"/>
              <a:gd name="adj2" fmla="val 127444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 dirty="0"/>
              <a:t>“SECTOR FORTY-TWO, TULSA LOW POINT OUT.”</a:t>
            </a:r>
          </a:p>
        </p:txBody>
      </p:sp>
      <p:sp>
        <p:nvSpPr>
          <p:cNvPr id="126" name="AutoShape 129"/>
          <p:cNvSpPr>
            <a:spLocks noChangeArrowheads="1"/>
          </p:cNvSpPr>
          <p:nvPr/>
        </p:nvSpPr>
        <p:spPr bwMode="hidden">
          <a:xfrm>
            <a:off x="41672" y="1826004"/>
            <a:ext cx="4548188" cy="1131887"/>
          </a:xfrm>
          <a:prstGeom prst="wedgeRoundRectCallout">
            <a:avLst>
              <a:gd name="adj1" fmla="val 28310"/>
              <a:gd name="adj2" fmla="val 10959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0" rIns="0"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 dirty="0"/>
              <a:t>“ONE TWO MILES NORTHWEST OF BARTLESVILLE, CODE TWO </a:t>
            </a:r>
            <a:r>
              <a:rPr lang="en-US" altLang="en-US" sz="1600" b="0" dirty="0" err="1"/>
              <a:t>TWO</a:t>
            </a:r>
            <a:r>
              <a:rPr lang="en-US" altLang="en-US" sz="1600" b="0" dirty="0"/>
              <a:t> SIX ONE AT SEVEN THOUSAND DIRECT FORT SMITH.”</a:t>
            </a:r>
            <a:endParaRPr lang="en-US" altLang="en-US" sz="2000" b="0" dirty="0"/>
          </a:p>
        </p:txBody>
      </p:sp>
      <p:sp>
        <p:nvSpPr>
          <p:cNvPr id="263275" name="AutoShape 107"/>
          <p:cNvSpPr>
            <a:spLocks noChangeArrowheads="1"/>
          </p:cNvSpPr>
          <p:nvPr/>
        </p:nvSpPr>
        <p:spPr bwMode="auto">
          <a:xfrm flipH="1">
            <a:off x="5188745" y="1886960"/>
            <a:ext cx="3060700" cy="673100"/>
          </a:xfrm>
          <a:prstGeom prst="wedgeRoundRectCallout">
            <a:avLst>
              <a:gd name="adj1" fmla="val -33463"/>
              <a:gd name="adj2" fmla="val 133463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 dirty="0"/>
              <a:t>“SECTOR FORTY-TWO, GO AHEAD.”</a:t>
            </a:r>
          </a:p>
        </p:txBody>
      </p:sp>
      <p:sp>
        <p:nvSpPr>
          <p:cNvPr id="128" name="AutoShape 126"/>
          <p:cNvSpPr>
            <a:spLocks noChangeArrowheads="1"/>
          </p:cNvSpPr>
          <p:nvPr/>
        </p:nvSpPr>
        <p:spPr bwMode="hidden">
          <a:xfrm>
            <a:off x="2551113" y="2828925"/>
            <a:ext cx="849312" cy="420688"/>
          </a:xfrm>
          <a:prstGeom prst="wedgeRoundRectCallout">
            <a:avLst>
              <a:gd name="adj1" fmla="val 87245"/>
              <a:gd name="adj2" fmla="val 137926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0" rIns="0"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/>
              <a:t>“F.X.”</a:t>
            </a:r>
          </a:p>
        </p:txBody>
      </p:sp>
      <p:sp>
        <p:nvSpPr>
          <p:cNvPr id="127" name="AutoShape 108"/>
          <p:cNvSpPr>
            <a:spLocks noChangeArrowheads="1"/>
          </p:cNvSpPr>
          <p:nvPr/>
        </p:nvSpPr>
        <p:spPr bwMode="hidden">
          <a:xfrm>
            <a:off x="4818460" y="1886960"/>
            <a:ext cx="3976687" cy="742950"/>
          </a:xfrm>
          <a:prstGeom prst="wedgeRoundRectCallout">
            <a:avLst>
              <a:gd name="adj1" fmla="val 25366"/>
              <a:gd name="adj2" fmla="val 106505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0" rIns="0"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 dirty="0"/>
              <a:t>“CODE TWO </a:t>
            </a:r>
            <a:r>
              <a:rPr lang="en-US" altLang="en-US" sz="1600" b="0" dirty="0" err="1"/>
              <a:t>TWO</a:t>
            </a:r>
            <a:r>
              <a:rPr lang="en-US" altLang="en-US" sz="1600" b="0" dirty="0"/>
              <a:t> SIX ONE, POINT OUT APPROVED, G.T.”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84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3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296" grpId="0" animBg="1"/>
      <p:bldP spid="126" grpId="0" animBg="1" autoUpdateAnimBg="0"/>
      <p:bldP spid="263275" grpId="0" animBg="1" autoUpdateAnimBg="0"/>
      <p:bldP spid="128" grpId="0" animBg="1" autoUpdateAnimBg="0"/>
      <p:bldP spid="127" grpId="0" animBg="1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Loss of Communications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29768" y="1600200"/>
            <a:ext cx="836676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20040" lvl="1" indent="-283464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Loss of communications for more than 5 minutes requires notification to the supervisor/CIC</a:t>
            </a:r>
          </a:p>
          <a:p>
            <a:pPr marL="68580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–"/>
              <a:defRPr/>
            </a:pPr>
            <a:r>
              <a:rPr lang="en-US" dirty="0">
                <a:latin typeface="+mn-lt"/>
              </a:rPr>
              <a:t>Note the time of last communication</a:t>
            </a:r>
          </a:p>
          <a:p>
            <a:pPr marL="68580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–"/>
              <a:defRPr/>
            </a:pPr>
            <a:r>
              <a:rPr lang="en-US" dirty="0">
                <a:latin typeface="+mn-lt"/>
              </a:rPr>
              <a:t>Inform the Supervisor what steps have been taken to reestablish communications with the aircraft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algn="ctr">
              <a:spcBef>
                <a:spcPct val="20000"/>
              </a:spcBef>
              <a:defRPr/>
            </a:pPr>
            <a:endParaRPr lang="en-US" cap="all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Knowledge Check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47688" y="1508125"/>
            <a:ext cx="8050212" cy="234791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/>
              <a:t>If a pilot does not acknowledge your clearance, and your attempts to reestablish communications are not successful, what action must you take?</a:t>
            </a:r>
          </a:p>
          <a:p>
            <a:pPr marL="346075" indent="-346075">
              <a:buFontTx/>
              <a:buNone/>
              <a:defRPr/>
            </a:pPr>
            <a:endParaRPr lang="en-US" altLang="en-US" dirty="0"/>
          </a:p>
          <a:p>
            <a:pPr marL="1031875" lvl="1" indent="-628650"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/>
              <a:t>Consider that the clearance was not issued</a:t>
            </a:r>
          </a:p>
          <a:p>
            <a:pPr marL="1031875" lvl="1" indent="-628650"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/>
              <a:t>Advise the supervisor/CIC</a:t>
            </a:r>
          </a:p>
          <a:p>
            <a:pPr marL="1031875" lvl="1" indent="-628650">
              <a:buFontTx/>
              <a:buAutoNum type="alphaUcPeriod"/>
              <a:defRPr/>
            </a:pPr>
            <a:r>
              <a:rPr lang="en-US" altLang="en-US" dirty="0"/>
              <a:t>Relay the clearance through other aircraft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5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5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3"/>
          <p:cNvGrpSpPr>
            <a:grpSpLocks/>
          </p:cNvGrpSpPr>
          <p:nvPr/>
        </p:nvGrpSpPr>
        <p:grpSpPr bwMode="auto">
          <a:xfrm>
            <a:off x="41275" y="1816100"/>
            <a:ext cx="9045575" cy="2955925"/>
            <a:chOff x="4" y="1281"/>
            <a:chExt cx="5698" cy="1862"/>
          </a:xfrm>
        </p:grpSpPr>
        <p:sp>
          <p:nvSpPr>
            <p:cNvPr id="123927" name="AutoShape 4"/>
            <p:cNvSpPr>
              <a:spLocks noChangeArrowheads="1"/>
            </p:cNvSpPr>
            <p:nvPr/>
          </p:nvSpPr>
          <p:spPr bwMode="gray">
            <a:xfrm flipH="1">
              <a:off x="3326" y="1991"/>
              <a:ext cx="2376" cy="418"/>
            </a:xfrm>
            <a:prstGeom prst="rightArrow">
              <a:avLst>
                <a:gd name="adj1" fmla="val 50000"/>
                <a:gd name="adj2" fmla="val 92132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0" rIns="92075" bIns="0" anchor="ctr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 dirty="0"/>
                <a:t>Confirm message understood</a:t>
              </a:r>
            </a:p>
          </p:txBody>
        </p:sp>
        <p:sp>
          <p:nvSpPr>
            <p:cNvPr id="123928" name="AutoShape 5"/>
            <p:cNvSpPr>
              <a:spLocks noChangeArrowheads="1"/>
            </p:cNvSpPr>
            <p:nvPr/>
          </p:nvSpPr>
          <p:spPr bwMode="gray">
            <a:xfrm rot="20640000" flipH="1">
              <a:off x="3146" y="1281"/>
              <a:ext cx="2376" cy="418"/>
            </a:xfrm>
            <a:prstGeom prst="rightArrow">
              <a:avLst>
                <a:gd name="adj1" fmla="val 50000"/>
                <a:gd name="adj2" fmla="val 92132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0" rIns="92075" bIns="0" anchor="ctr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 dirty="0"/>
                <a:t>Relay critical info</a:t>
              </a:r>
            </a:p>
          </p:txBody>
        </p:sp>
        <p:sp>
          <p:nvSpPr>
            <p:cNvPr id="123929" name="AutoShape 6"/>
            <p:cNvSpPr>
              <a:spLocks noChangeArrowheads="1"/>
            </p:cNvSpPr>
            <p:nvPr/>
          </p:nvSpPr>
          <p:spPr bwMode="gray">
            <a:xfrm rot="1020000" flipH="1">
              <a:off x="3224" y="2717"/>
              <a:ext cx="2376" cy="418"/>
            </a:xfrm>
            <a:prstGeom prst="rightArrow">
              <a:avLst>
                <a:gd name="adj1" fmla="val 50000"/>
                <a:gd name="adj2" fmla="val 92132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0" rIns="92075" bIns="0" anchor="ctr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 dirty="0"/>
                <a:t>Speak up when needed</a:t>
              </a:r>
            </a:p>
          </p:txBody>
        </p:sp>
        <p:sp>
          <p:nvSpPr>
            <p:cNvPr id="123930" name="AutoShape 7"/>
            <p:cNvSpPr>
              <a:spLocks noChangeArrowheads="1"/>
            </p:cNvSpPr>
            <p:nvPr/>
          </p:nvSpPr>
          <p:spPr bwMode="gray">
            <a:xfrm>
              <a:off x="4" y="1991"/>
              <a:ext cx="2376" cy="418"/>
            </a:xfrm>
            <a:prstGeom prst="rightArrow">
              <a:avLst>
                <a:gd name="adj1" fmla="val 50000"/>
                <a:gd name="adj2" fmla="val 92132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0" rIns="92075" bIns="0" anchor="ctr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 dirty="0"/>
                <a:t>Give specific info</a:t>
              </a:r>
            </a:p>
          </p:txBody>
        </p:sp>
        <p:sp>
          <p:nvSpPr>
            <p:cNvPr id="123931" name="AutoShape 8"/>
            <p:cNvSpPr>
              <a:spLocks noChangeArrowheads="1"/>
            </p:cNvSpPr>
            <p:nvPr/>
          </p:nvSpPr>
          <p:spPr bwMode="gray">
            <a:xfrm rot="960000">
              <a:off x="233" y="1281"/>
              <a:ext cx="2376" cy="418"/>
            </a:xfrm>
            <a:prstGeom prst="rightArrow">
              <a:avLst>
                <a:gd name="adj1" fmla="val 50000"/>
                <a:gd name="adj2" fmla="val 92132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0" rIns="92075" bIns="0" anchor="ctr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 dirty="0"/>
                <a:t>Talk to each other</a:t>
              </a:r>
            </a:p>
          </p:txBody>
        </p:sp>
        <p:sp>
          <p:nvSpPr>
            <p:cNvPr id="123932" name="AutoShape 9"/>
            <p:cNvSpPr>
              <a:spLocks noChangeArrowheads="1"/>
            </p:cNvSpPr>
            <p:nvPr/>
          </p:nvSpPr>
          <p:spPr bwMode="gray">
            <a:xfrm rot="-1020000">
              <a:off x="225" y="2725"/>
              <a:ext cx="2376" cy="418"/>
            </a:xfrm>
            <a:prstGeom prst="rightArrow">
              <a:avLst>
                <a:gd name="adj1" fmla="val 50000"/>
                <a:gd name="adj2" fmla="val 92132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0" rIns="92075" bIns="0" anchor="ctr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 dirty="0"/>
                <a:t>Careful </a:t>
              </a:r>
              <a:r>
                <a:rPr lang="en-US" altLang="en-US" sz="2000" b="0" dirty="0" err="1"/>
                <a:t>stripmarking</a:t>
              </a:r>
              <a:endParaRPr lang="en-US" altLang="en-US" sz="2000" b="0" dirty="0"/>
            </a:p>
          </p:txBody>
        </p:sp>
      </p:grpSp>
      <p:grpSp>
        <p:nvGrpSpPr>
          <p:cNvPr id="123907" name="Group 10"/>
          <p:cNvGrpSpPr>
            <a:grpSpLocks/>
          </p:cNvGrpSpPr>
          <p:nvPr/>
        </p:nvGrpSpPr>
        <p:grpSpPr bwMode="auto">
          <a:xfrm>
            <a:off x="3390900" y="2309813"/>
            <a:ext cx="2438400" cy="1843087"/>
            <a:chOff x="2114" y="1592"/>
            <a:chExt cx="1536" cy="1161"/>
          </a:xfrm>
        </p:grpSpPr>
        <p:sp>
          <p:nvSpPr>
            <p:cNvPr id="123910" name="Freeform 11"/>
            <p:cNvSpPr>
              <a:spLocks/>
            </p:cNvSpPr>
            <p:nvPr/>
          </p:nvSpPr>
          <p:spPr bwMode="gray">
            <a:xfrm>
              <a:off x="2114" y="1592"/>
              <a:ext cx="1536" cy="1161"/>
            </a:xfrm>
            <a:custGeom>
              <a:avLst/>
              <a:gdLst>
                <a:gd name="T0" fmla="*/ 479 w 1536"/>
                <a:gd name="T1" fmla="*/ 236 h 1161"/>
                <a:gd name="T2" fmla="*/ 163 w 1536"/>
                <a:gd name="T3" fmla="*/ 85 h 1161"/>
                <a:gd name="T4" fmla="*/ 375 w 1536"/>
                <a:gd name="T5" fmla="*/ 419 h 1161"/>
                <a:gd name="T6" fmla="*/ 73 w 1536"/>
                <a:gd name="T7" fmla="*/ 558 h 1161"/>
                <a:gd name="T8" fmla="*/ 266 w 1536"/>
                <a:gd name="T9" fmla="*/ 607 h 1161"/>
                <a:gd name="T10" fmla="*/ 0 w 1536"/>
                <a:gd name="T11" fmla="*/ 765 h 1161"/>
                <a:gd name="T12" fmla="*/ 260 w 1536"/>
                <a:gd name="T13" fmla="*/ 801 h 1161"/>
                <a:gd name="T14" fmla="*/ 6 w 1536"/>
                <a:gd name="T15" fmla="*/ 1056 h 1161"/>
                <a:gd name="T16" fmla="*/ 394 w 1536"/>
                <a:gd name="T17" fmla="*/ 923 h 1161"/>
                <a:gd name="T18" fmla="*/ 436 w 1536"/>
                <a:gd name="T19" fmla="*/ 1123 h 1161"/>
                <a:gd name="T20" fmla="*/ 606 w 1536"/>
                <a:gd name="T21" fmla="*/ 953 h 1161"/>
                <a:gd name="T22" fmla="*/ 770 w 1536"/>
                <a:gd name="T23" fmla="*/ 1160 h 1161"/>
                <a:gd name="T24" fmla="*/ 837 w 1536"/>
                <a:gd name="T25" fmla="*/ 904 h 1161"/>
                <a:gd name="T26" fmla="*/ 1092 w 1536"/>
                <a:gd name="T27" fmla="*/ 1068 h 1161"/>
                <a:gd name="T28" fmla="*/ 1092 w 1536"/>
                <a:gd name="T29" fmla="*/ 935 h 1161"/>
                <a:gd name="T30" fmla="*/ 1286 w 1536"/>
                <a:gd name="T31" fmla="*/ 1111 h 1161"/>
                <a:gd name="T32" fmla="*/ 1249 w 1536"/>
                <a:gd name="T33" fmla="*/ 893 h 1161"/>
                <a:gd name="T34" fmla="*/ 1535 w 1536"/>
                <a:gd name="T35" fmla="*/ 935 h 1161"/>
                <a:gd name="T36" fmla="*/ 1255 w 1536"/>
                <a:gd name="T37" fmla="*/ 771 h 1161"/>
                <a:gd name="T38" fmla="*/ 1522 w 1536"/>
                <a:gd name="T39" fmla="*/ 680 h 1161"/>
                <a:gd name="T40" fmla="*/ 1201 w 1536"/>
                <a:gd name="T41" fmla="*/ 576 h 1161"/>
                <a:gd name="T42" fmla="*/ 1492 w 1536"/>
                <a:gd name="T43" fmla="*/ 413 h 1161"/>
                <a:gd name="T44" fmla="*/ 1171 w 1536"/>
                <a:gd name="T45" fmla="*/ 467 h 1161"/>
                <a:gd name="T46" fmla="*/ 1304 w 1536"/>
                <a:gd name="T47" fmla="*/ 316 h 1161"/>
                <a:gd name="T48" fmla="*/ 1086 w 1536"/>
                <a:gd name="T49" fmla="*/ 340 h 1161"/>
                <a:gd name="T50" fmla="*/ 1262 w 1536"/>
                <a:gd name="T51" fmla="*/ 24 h 1161"/>
                <a:gd name="T52" fmla="*/ 976 w 1536"/>
                <a:gd name="T53" fmla="*/ 279 h 1161"/>
                <a:gd name="T54" fmla="*/ 928 w 1536"/>
                <a:gd name="T55" fmla="*/ 85 h 1161"/>
                <a:gd name="T56" fmla="*/ 752 w 1536"/>
                <a:gd name="T57" fmla="*/ 285 h 1161"/>
                <a:gd name="T58" fmla="*/ 716 w 1536"/>
                <a:gd name="T59" fmla="*/ 0 h 1161"/>
                <a:gd name="T60" fmla="*/ 588 w 1536"/>
                <a:gd name="T61" fmla="*/ 273 h 1161"/>
                <a:gd name="T62" fmla="*/ 528 w 1536"/>
                <a:gd name="T63" fmla="*/ 140 h 1161"/>
                <a:gd name="T64" fmla="*/ 479 w 1536"/>
                <a:gd name="T65" fmla="*/ 236 h 11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36"/>
                <a:gd name="T100" fmla="*/ 0 h 1161"/>
                <a:gd name="T101" fmla="*/ 1536 w 1536"/>
                <a:gd name="T102" fmla="*/ 1161 h 11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36" h="1161">
                  <a:moveTo>
                    <a:pt x="479" y="236"/>
                  </a:moveTo>
                  <a:lnTo>
                    <a:pt x="163" y="85"/>
                  </a:lnTo>
                  <a:lnTo>
                    <a:pt x="375" y="419"/>
                  </a:lnTo>
                  <a:lnTo>
                    <a:pt x="73" y="558"/>
                  </a:lnTo>
                  <a:lnTo>
                    <a:pt x="266" y="607"/>
                  </a:lnTo>
                  <a:lnTo>
                    <a:pt x="0" y="765"/>
                  </a:lnTo>
                  <a:lnTo>
                    <a:pt x="260" y="801"/>
                  </a:lnTo>
                  <a:lnTo>
                    <a:pt x="6" y="1056"/>
                  </a:lnTo>
                  <a:lnTo>
                    <a:pt x="394" y="923"/>
                  </a:lnTo>
                  <a:lnTo>
                    <a:pt x="436" y="1123"/>
                  </a:lnTo>
                  <a:lnTo>
                    <a:pt x="606" y="953"/>
                  </a:lnTo>
                  <a:lnTo>
                    <a:pt x="770" y="1160"/>
                  </a:lnTo>
                  <a:lnTo>
                    <a:pt x="837" y="904"/>
                  </a:lnTo>
                  <a:lnTo>
                    <a:pt x="1092" y="1068"/>
                  </a:lnTo>
                  <a:lnTo>
                    <a:pt x="1092" y="935"/>
                  </a:lnTo>
                  <a:lnTo>
                    <a:pt x="1286" y="1111"/>
                  </a:lnTo>
                  <a:lnTo>
                    <a:pt x="1249" y="893"/>
                  </a:lnTo>
                  <a:lnTo>
                    <a:pt x="1535" y="935"/>
                  </a:lnTo>
                  <a:lnTo>
                    <a:pt x="1255" y="771"/>
                  </a:lnTo>
                  <a:lnTo>
                    <a:pt x="1522" y="680"/>
                  </a:lnTo>
                  <a:lnTo>
                    <a:pt x="1201" y="576"/>
                  </a:lnTo>
                  <a:lnTo>
                    <a:pt x="1492" y="413"/>
                  </a:lnTo>
                  <a:lnTo>
                    <a:pt x="1171" y="467"/>
                  </a:lnTo>
                  <a:lnTo>
                    <a:pt x="1304" y="316"/>
                  </a:lnTo>
                  <a:lnTo>
                    <a:pt x="1086" y="340"/>
                  </a:lnTo>
                  <a:lnTo>
                    <a:pt x="1262" y="24"/>
                  </a:lnTo>
                  <a:lnTo>
                    <a:pt x="976" y="279"/>
                  </a:lnTo>
                  <a:lnTo>
                    <a:pt x="928" y="85"/>
                  </a:lnTo>
                  <a:lnTo>
                    <a:pt x="752" y="285"/>
                  </a:lnTo>
                  <a:lnTo>
                    <a:pt x="716" y="0"/>
                  </a:lnTo>
                  <a:lnTo>
                    <a:pt x="588" y="273"/>
                  </a:lnTo>
                  <a:lnTo>
                    <a:pt x="528" y="140"/>
                  </a:lnTo>
                  <a:lnTo>
                    <a:pt x="479" y="23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3911" name="Group 12"/>
            <p:cNvGrpSpPr>
              <a:grpSpLocks/>
            </p:cNvGrpSpPr>
            <p:nvPr/>
          </p:nvGrpSpPr>
          <p:grpSpPr bwMode="auto">
            <a:xfrm>
              <a:off x="2434" y="1929"/>
              <a:ext cx="895" cy="521"/>
              <a:chOff x="2434" y="1929"/>
              <a:chExt cx="895" cy="521"/>
            </a:xfrm>
          </p:grpSpPr>
          <p:sp>
            <p:nvSpPr>
              <p:cNvPr id="123920" name="Freeform 13"/>
              <p:cNvSpPr>
                <a:spLocks/>
              </p:cNvSpPr>
              <p:nvPr/>
            </p:nvSpPr>
            <p:spPr bwMode="gray">
              <a:xfrm>
                <a:off x="2589" y="1929"/>
                <a:ext cx="241" cy="190"/>
              </a:xfrm>
              <a:custGeom>
                <a:avLst/>
                <a:gdLst>
                  <a:gd name="T0" fmla="*/ 135 w 241"/>
                  <a:gd name="T1" fmla="*/ 95 h 190"/>
                  <a:gd name="T2" fmla="*/ 87 w 241"/>
                  <a:gd name="T3" fmla="*/ 7 h 190"/>
                  <a:gd name="T4" fmla="*/ 96 w 241"/>
                  <a:gd name="T5" fmla="*/ 2 h 190"/>
                  <a:gd name="T6" fmla="*/ 113 w 241"/>
                  <a:gd name="T7" fmla="*/ 0 h 190"/>
                  <a:gd name="T8" fmla="*/ 135 w 241"/>
                  <a:gd name="T9" fmla="*/ 1 h 190"/>
                  <a:gd name="T10" fmla="*/ 146 w 241"/>
                  <a:gd name="T11" fmla="*/ 2 h 190"/>
                  <a:gd name="T12" fmla="*/ 155 w 241"/>
                  <a:gd name="T13" fmla="*/ 15 h 190"/>
                  <a:gd name="T14" fmla="*/ 199 w 241"/>
                  <a:gd name="T15" fmla="*/ 144 h 190"/>
                  <a:gd name="T16" fmla="*/ 205 w 241"/>
                  <a:gd name="T17" fmla="*/ 151 h 190"/>
                  <a:gd name="T18" fmla="*/ 211 w 241"/>
                  <a:gd name="T19" fmla="*/ 151 h 190"/>
                  <a:gd name="T20" fmla="*/ 221 w 241"/>
                  <a:gd name="T21" fmla="*/ 151 h 190"/>
                  <a:gd name="T22" fmla="*/ 229 w 241"/>
                  <a:gd name="T23" fmla="*/ 151 h 190"/>
                  <a:gd name="T24" fmla="*/ 238 w 241"/>
                  <a:gd name="T25" fmla="*/ 160 h 190"/>
                  <a:gd name="T26" fmla="*/ 237 w 241"/>
                  <a:gd name="T27" fmla="*/ 176 h 190"/>
                  <a:gd name="T28" fmla="*/ 227 w 241"/>
                  <a:gd name="T29" fmla="*/ 187 h 190"/>
                  <a:gd name="T30" fmla="*/ 214 w 241"/>
                  <a:gd name="T31" fmla="*/ 187 h 190"/>
                  <a:gd name="T32" fmla="*/ 192 w 241"/>
                  <a:gd name="T33" fmla="*/ 187 h 190"/>
                  <a:gd name="T34" fmla="*/ 172 w 241"/>
                  <a:gd name="T35" fmla="*/ 186 h 190"/>
                  <a:gd name="T36" fmla="*/ 153 w 241"/>
                  <a:gd name="T37" fmla="*/ 187 h 190"/>
                  <a:gd name="T38" fmla="*/ 137 w 241"/>
                  <a:gd name="T39" fmla="*/ 187 h 190"/>
                  <a:gd name="T40" fmla="*/ 125 w 241"/>
                  <a:gd name="T41" fmla="*/ 176 h 190"/>
                  <a:gd name="T42" fmla="*/ 125 w 241"/>
                  <a:gd name="T43" fmla="*/ 160 h 190"/>
                  <a:gd name="T44" fmla="*/ 132 w 241"/>
                  <a:gd name="T45" fmla="*/ 151 h 190"/>
                  <a:gd name="T46" fmla="*/ 140 w 241"/>
                  <a:gd name="T47" fmla="*/ 151 h 190"/>
                  <a:gd name="T48" fmla="*/ 143 w 241"/>
                  <a:gd name="T49" fmla="*/ 152 h 190"/>
                  <a:gd name="T50" fmla="*/ 148 w 241"/>
                  <a:gd name="T51" fmla="*/ 150 h 190"/>
                  <a:gd name="T52" fmla="*/ 149 w 241"/>
                  <a:gd name="T53" fmla="*/ 145 h 190"/>
                  <a:gd name="T54" fmla="*/ 149 w 241"/>
                  <a:gd name="T55" fmla="*/ 144 h 190"/>
                  <a:gd name="T56" fmla="*/ 146 w 241"/>
                  <a:gd name="T57" fmla="*/ 126 h 190"/>
                  <a:gd name="T58" fmla="*/ 142 w 241"/>
                  <a:gd name="T59" fmla="*/ 126 h 190"/>
                  <a:gd name="T60" fmla="*/ 127 w 241"/>
                  <a:gd name="T61" fmla="*/ 126 h 190"/>
                  <a:gd name="T62" fmla="*/ 117 w 241"/>
                  <a:gd name="T63" fmla="*/ 125 h 190"/>
                  <a:gd name="T64" fmla="*/ 104 w 241"/>
                  <a:gd name="T65" fmla="*/ 126 h 190"/>
                  <a:gd name="T66" fmla="*/ 93 w 241"/>
                  <a:gd name="T67" fmla="*/ 126 h 190"/>
                  <a:gd name="T68" fmla="*/ 89 w 241"/>
                  <a:gd name="T69" fmla="*/ 144 h 190"/>
                  <a:gd name="T70" fmla="*/ 87 w 241"/>
                  <a:gd name="T71" fmla="*/ 145 h 190"/>
                  <a:gd name="T72" fmla="*/ 89 w 241"/>
                  <a:gd name="T73" fmla="*/ 150 h 190"/>
                  <a:gd name="T74" fmla="*/ 94 w 241"/>
                  <a:gd name="T75" fmla="*/ 152 h 190"/>
                  <a:gd name="T76" fmla="*/ 99 w 241"/>
                  <a:gd name="T77" fmla="*/ 151 h 190"/>
                  <a:gd name="T78" fmla="*/ 106 w 241"/>
                  <a:gd name="T79" fmla="*/ 151 h 190"/>
                  <a:gd name="T80" fmla="*/ 113 w 241"/>
                  <a:gd name="T81" fmla="*/ 160 h 190"/>
                  <a:gd name="T82" fmla="*/ 112 w 241"/>
                  <a:gd name="T83" fmla="*/ 176 h 190"/>
                  <a:gd name="T84" fmla="*/ 100 w 241"/>
                  <a:gd name="T85" fmla="*/ 187 h 190"/>
                  <a:gd name="T86" fmla="*/ 84 w 241"/>
                  <a:gd name="T87" fmla="*/ 187 h 190"/>
                  <a:gd name="T88" fmla="*/ 66 w 241"/>
                  <a:gd name="T89" fmla="*/ 187 h 190"/>
                  <a:gd name="T90" fmla="*/ 44 w 241"/>
                  <a:gd name="T91" fmla="*/ 186 h 190"/>
                  <a:gd name="T92" fmla="*/ 24 w 241"/>
                  <a:gd name="T93" fmla="*/ 187 h 190"/>
                  <a:gd name="T94" fmla="*/ 11 w 241"/>
                  <a:gd name="T95" fmla="*/ 187 h 190"/>
                  <a:gd name="T96" fmla="*/ 1 w 241"/>
                  <a:gd name="T97" fmla="*/ 177 h 190"/>
                  <a:gd name="T98" fmla="*/ 0 w 241"/>
                  <a:gd name="T99" fmla="*/ 161 h 190"/>
                  <a:gd name="T100" fmla="*/ 8 w 241"/>
                  <a:gd name="T101" fmla="*/ 151 h 190"/>
                  <a:gd name="T102" fmla="*/ 15 w 241"/>
                  <a:gd name="T103" fmla="*/ 150 h 190"/>
                  <a:gd name="T104" fmla="*/ 25 w 241"/>
                  <a:gd name="T105" fmla="*/ 151 h 190"/>
                  <a:gd name="T106" fmla="*/ 31 w 241"/>
                  <a:gd name="T107" fmla="*/ 151 h 190"/>
                  <a:gd name="T108" fmla="*/ 37 w 241"/>
                  <a:gd name="T109" fmla="*/ 145 h 190"/>
                  <a:gd name="T110" fmla="*/ 135 w 241"/>
                  <a:gd name="T111" fmla="*/ 95 h 19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41"/>
                  <a:gd name="T169" fmla="*/ 0 h 190"/>
                  <a:gd name="T170" fmla="*/ 241 w 241"/>
                  <a:gd name="T171" fmla="*/ 190 h 19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41" h="190">
                    <a:moveTo>
                      <a:pt x="135" y="95"/>
                    </a:moveTo>
                    <a:lnTo>
                      <a:pt x="119" y="40"/>
                    </a:lnTo>
                    <a:lnTo>
                      <a:pt x="103" y="95"/>
                    </a:lnTo>
                    <a:lnTo>
                      <a:pt x="135" y="95"/>
                    </a:lnTo>
                    <a:lnTo>
                      <a:pt x="79" y="20"/>
                    </a:lnTo>
                    <a:lnTo>
                      <a:pt x="81" y="15"/>
                    </a:lnTo>
                    <a:lnTo>
                      <a:pt x="84" y="10"/>
                    </a:lnTo>
                    <a:lnTo>
                      <a:pt x="87" y="7"/>
                    </a:lnTo>
                    <a:lnTo>
                      <a:pt x="89" y="4"/>
                    </a:lnTo>
                    <a:lnTo>
                      <a:pt x="90" y="4"/>
                    </a:lnTo>
                    <a:lnTo>
                      <a:pt x="93" y="2"/>
                    </a:lnTo>
                    <a:lnTo>
                      <a:pt x="96" y="2"/>
                    </a:lnTo>
                    <a:lnTo>
                      <a:pt x="99" y="1"/>
                    </a:lnTo>
                    <a:lnTo>
                      <a:pt x="103" y="1"/>
                    </a:lnTo>
                    <a:lnTo>
                      <a:pt x="107" y="0"/>
                    </a:lnTo>
                    <a:lnTo>
                      <a:pt x="113" y="0"/>
                    </a:lnTo>
                    <a:lnTo>
                      <a:pt x="119" y="0"/>
                    </a:lnTo>
                    <a:lnTo>
                      <a:pt x="125" y="0"/>
                    </a:lnTo>
                    <a:lnTo>
                      <a:pt x="129" y="0"/>
                    </a:lnTo>
                    <a:lnTo>
                      <a:pt x="135" y="1"/>
                    </a:lnTo>
                    <a:lnTo>
                      <a:pt x="137" y="1"/>
                    </a:lnTo>
                    <a:lnTo>
                      <a:pt x="142" y="2"/>
                    </a:lnTo>
                    <a:lnTo>
                      <a:pt x="143" y="2"/>
                    </a:lnTo>
                    <a:lnTo>
                      <a:pt x="146" y="2"/>
                    </a:lnTo>
                    <a:lnTo>
                      <a:pt x="148" y="4"/>
                    </a:lnTo>
                    <a:lnTo>
                      <a:pt x="150" y="5"/>
                    </a:lnTo>
                    <a:lnTo>
                      <a:pt x="153" y="10"/>
                    </a:lnTo>
                    <a:lnTo>
                      <a:pt x="155" y="15"/>
                    </a:lnTo>
                    <a:lnTo>
                      <a:pt x="158" y="21"/>
                    </a:lnTo>
                    <a:lnTo>
                      <a:pt x="196" y="135"/>
                    </a:lnTo>
                    <a:lnTo>
                      <a:pt x="198" y="141"/>
                    </a:lnTo>
                    <a:lnTo>
                      <a:pt x="199" y="144"/>
                    </a:lnTo>
                    <a:lnTo>
                      <a:pt x="201" y="147"/>
                    </a:lnTo>
                    <a:lnTo>
                      <a:pt x="202" y="150"/>
                    </a:lnTo>
                    <a:lnTo>
                      <a:pt x="204" y="150"/>
                    </a:lnTo>
                    <a:lnTo>
                      <a:pt x="205" y="151"/>
                    </a:lnTo>
                    <a:lnTo>
                      <a:pt x="206" y="152"/>
                    </a:lnTo>
                    <a:lnTo>
                      <a:pt x="208" y="152"/>
                    </a:lnTo>
                    <a:lnTo>
                      <a:pt x="209" y="152"/>
                    </a:lnTo>
                    <a:lnTo>
                      <a:pt x="211" y="151"/>
                    </a:lnTo>
                    <a:lnTo>
                      <a:pt x="214" y="151"/>
                    </a:lnTo>
                    <a:lnTo>
                      <a:pt x="217" y="151"/>
                    </a:lnTo>
                    <a:lnTo>
                      <a:pt x="218" y="151"/>
                    </a:lnTo>
                    <a:lnTo>
                      <a:pt x="221" y="151"/>
                    </a:lnTo>
                    <a:lnTo>
                      <a:pt x="222" y="150"/>
                    </a:lnTo>
                    <a:lnTo>
                      <a:pt x="227" y="150"/>
                    </a:lnTo>
                    <a:lnTo>
                      <a:pt x="229" y="151"/>
                    </a:lnTo>
                    <a:lnTo>
                      <a:pt x="232" y="152"/>
                    </a:lnTo>
                    <a:lnTo>
                      <a:pt x="234" y="155"/>
                    </a:lnTo>
                    <a:lnTo>
                      <a:pt x="237" y="157"/>
                    </a:lnTo>
                    <a:lnTo>
                      <a:pt x="238" y="160"/>
                    </a:lnTo>
                    <a:lnTo>
                      <a:pt x="240" y="164"/>
                    </a:lnTo>
                    <a:lnTo>
                      <a:pt x="240" y="168"/>
                    </a:lnTo>
                    <a:lnTo>
                      <a:pt x="238" y="173"/>
                    </a:lnTo>
                    <a:lnTo>
                      <a:pt x="237" y="176"/>
                    </a:lnTo>
                    <a:lnTo>
                      <a:pt x="235" y="180"/>
                    </a:lnTo>
                    <a:lnTo>
                      <a:pt x="234" y="183"/>
                    </a:lnTo>
                    <a:lnTo>
                      <a:pt x="229" y="184"/>
                    </a:lnTo>
                    <a:lnTo>
                      <a:pt x="227" y="187"/>
                    </a:lnTo>
                    <a:lnTo>
                      <a:pt x="222" y="187"/>
                    </a:lnTo>
                    <a:lnTo>
                      <a:pt x="218" y="189"/>
                    </a:lnTo>
                    <a:lnTo>
                      <a:pt x="217" y="189"/>
                    </a:lnTo>
                    <a:lnTo>
                      <a:pt x="214" y="187"/>
                    </a:lnTo>
                    <a:lnTo>
                      <a:pt x="209" y="187"/>
                    </a:lnTo>
                    <a:lnTo>
                      <a:pt x="204" y="187"/>
                    </a:lnTo>
                    <a:lnTo>
                      <a:pt x="198" y="187"/>
                    </a:lnTo>
                    <a:lnTo>
                      <a:pt x="192" y="187"/>
                    </a:lnTo>
                    <a:lnTo>
                      <a:pt x="188" y="186"/>
                    </a:lnTo>
                    <a:lnTo>
                      <a:pt x="182" y="186"/>
                    </a:lnTo>
                    <a:lnTo>
                      <a:pt x="178" y="186"/>
                    </a:lnTo>
                    <a:lnTo>
                      <a:pt x="172" y="186"/>
                    </a:lnTo>
                    <a:lnTo>
                      <a:pt x="166" y="187"/>
                    </a:lnTo>
                    <a:lnTo>
                      <a:pt x="162" y="187"/>
                    </a:lnTo>
                    <a:lnTo>
                      <a:pt x="158" y="187"/>
                    </a:lnTo>
                    <a:lnTo>
                      <a:pt x="153" y="187"/>
                    </a:lnTo>
                    <a:lnTo>
                      <a:pt x="150" y="189"/>
                    </a:lnTo>
                    <a:lnTo>
                      <a:pt x="149" y="189"/>
                    </a:lnTo>
                    <a:lnTo>
                      <a:pt x="143" y="189"/>
                    </a:lnTo>
                    <a:lnTo>
                      <a:pt x="137" y="187"/>
                    </a:lnTo>
                    <a:lnTo>
                      <a:pt x="133" y="186"/>
                    </a:lnTo>
                    <a:lnTo>
                      <a:pt x="130" y="183"/>
                    </a:lnTo>
                    <a:lnTo>
                      <a:pt x="127" y="180"/>
                    </a:lnTo>
                    <a:lnTo>
                      <a:pt x="125" y="176"/>
                    </a:lnTo>
                    <a:lnTo>
                      <a:pt x="125" y="171"/>
                    </a:lnTo>
                    <a:lnTo>
                      <a:pt x="123" y="167"/>
                    </a:lnTo>
                    <a:lnTo>
                      <a:pt x="123" y="164"/>
                    </a:lnTo>
                    <a:lnTo>
                      <a:pt x="125" y="160"/>
                    </a:lnTo>
                    <a:lnTo>
                      <a:pt x="126" y="157"/>
                    </a:lnTo>
                    <a:lnTo>
                      <a:pt x="126" y="155"/>
                    </a:lnTo>
                    <a:lnTo>
                      <a:pt x="129" y="152"/>
                    </a:lnTo>
                    <a:lnTo>
                      <a:pt x="132" y="151"/>
                    </a:lnTo>
                    <a:lnTo>
                      <a:pt x="135" y="150"/>
                    </a:lnTo>
                    <a:lnTo>
                      <a:pt x="137" y="150"/>
                    </a:lnTo>
                    <a:lnTo>
                      <a:pt x="140" y="151"/>
                    </a:lnTo>
                    <a:lnTo>
                      <a:pt x="142" y="152"/>
                    </a:lnTo>
                    <a:lnTo>
                      <a:pt x="143" y="152"/>
                    </a:lnTo>
                    <a:lnTo>
                      <a:pt x="145" y="151"/>
                    </a:lnTo>
                    <a:lnTo>
                      <a:pt x="146" y="151"/>
                    </a:lnTo>
                    <a:lnTo>
                      <a:pt x="148" y="151"/>
                    </a:lnTo>
                    <a:lnTo>
                      <a:pt x="148" y="150"/>
                    </a:lnTo>
                    <a:lnTo>
                      <a:pt x="149" y="148"/>
                    </a:lnTo>
                    <a:lnTo>
                      <a:pt x="149" y="147"/>
                    </a:lnTo>
                    <a:lnTo>
                      <a:pt x="149" y="145"/>
                    </a:lnTo>
                    <a:lnTo>
                      <a:pt x="149" y="144"/>
                    </a:lnTo>
                    <a:lnTo>
                      <a:pt x="149" y="142"/>
                    </a:lnTo>
                    <a:lnTo>
                      <a:pt x="149" y="141"/>
                    </a:lnTo>
                    <a:lnTo>
                      <a:pt x="146" y="126"/>
                    </a:lnTo>
                    <a:lnTo>
                      <a:pt x="145" y="126"/>
                    </a:lnTo>
                    <a:lnTo>
                      <a:pt x="143" y="126"/>
                    </a:lnTo>
                    <a:lnTo>
                      <a:pt x="142" y="126"/>
                    </a:lnTo>
                    <a:lnTo>
                      <a:pt x="137" y="126"/>
                    </a:lnTo>
                    <a:lnTo>
                      <a:pt x="135" y="126"/>
                    </a:lnTo>
                    <a:lnTo>
                      <a:pt x="130" y="126"/>
                    </a:lnTo>
                    <a:lnTo>
                      <a:pt x="127" y="126"/>
                    </a:lnTo>
                    <a:lnTo>
                      <a:pt x="125" y="125"/>
                    </a:lnTo>
                    <a:lnTo>
                      <a:pt x="122" y="125"/>
                    </a:lnTo>
                    <a:lnTo>
                      <a:pt x="119" y="125"/>
                    </a:lnTo>
                    <a:lnTo>
                      <a:pt x="117" y="125"/>
                    </a:lnTo>
                    <a:lnTo>
                      <a:pt x="116" y="125"/>
                    </a:lnTo>
                    <a:lnTo>
                      <a:pt x="113" y="126"/>
                    </a:lnTo>
                    <a:lnTo>
                      <a:pt x="109" y="126"/>
                    </a:lnTo>
                    <a:lnTo>
                      <a:pt x="104" y="126"/>
                    </a:lnTo>
                    <a:lnTo>
                      <a:pt x="100" y="126"/>
                    </a:lnTo>
                    <a:lnTo>
                      <a:pt x="99" y="126"/>
                    </a:lnTo>
                    <a:lnTo>
                      <a:pt x="96" y="126"/>
                    </a:lnTo>
                    <a:lnTo>
                      <a:pt x="93" y="126"/>
                    </a:lnTo>
                    <a:lnTo>
                      <a:pt x="89" y="141"/>
                    </a:lnTo>
                    <a:lnTo>
                      <a:pt x="89" y="142"/>
                    </a:lnTo>
                    <a:lnTo>
                      <a:pt x="89" y="144"/>
                    </a:lnTo>
                    <a:lnTo>
                      <a:pt x="87" y="145"/>
                    </a:lnTo>
                    <a:lnTo>
                      <a:pt x="87" y="147"/>
                    </a:lnTo>
                    <a:lnTo>
                      <a:pt x="89" y="148"/>
                    </a:lnTo>
                    <a:lnTo>
                      <a:pt x="89" y="150"/>
                    </a:lnTo>
                    <a:lnTo>
                      <a:pt x="90" y="151"/>
                    </a:lnTo>
                    <a:lnTo>
                      <a:pt x="91" y="151"/>
                    </a:lnTo>
                    <a:lnTo>
                      <a:pt x="93" y="151"/>
                    </a:lnTo>
                    <a:lnTo>
                      <a:pt x="94" y="152"/>
                    </a:lnTo>
                    <a:lnTo>
                      <a:pt x="96" y="152"/>
                    </a:lnTo>
                    <a:lnTo>
                      <a:pt x="96" y="151"/>
                    </a:lnTo>
                    <a:lnTo>
                      <a:pt x="99" y="151"/>
                    </a:lnTo>
                    <a:lnTo>
                      <a:pt x="99" y="150"/>
                    </a:lnTo>
                    <a:lnTo>
                      <a:pt x="100" y="150"/>
                    </a:lnTo>
                    <a:lnTo>
                      <a:pt x="103" y="150"/>
                    </a:lnTo>
                    <a:lnTo>
                      <a:pt x="106" y="151"/>
                    </a:lnTo>
                    <a:lnTo>
                      <a:pt x="107" y="152"/>
                    </a:lnTo>
                    <a:lnTo>
                      <a:pt x="110" y="155"/>
                    </a:lnTo>
                    <a:lnTo>
                      <a:pt x="112" y="157"/>
                    </a:lnTo>
                    <a:lnTo>
                      <a:pt x="113" y="160"/>
                    </a:lnTo>
                    <a:lnTo>
                      <a:pt x="113" y="164"/>
                    </a:lnTo>
                    <a:lnTo>
                      <a:pt x="113" y="167"/>
                    </a:lnTo>
                    <a:lnTo>
                      <a:pt x="113" y="171"/>
                    </a:lnTo>
                    <a:lnTo>
                      <a:pt x="112" y="176"/>
                    </a:lnTo>
                    <a:lnTo>
                      <a:pt x="110" y="180"/>
                    </a:lnTo>
                    <a:lnTo>
                      <a:pt x="107" y="183"/>
                    </a:lnTo>
                    <a:lnTo>
                      <a:pt x="104" y="184"/>
                    </a:lnTo>
                    <a:lnTo>
                      <a:pt x="100" y="187"/>
                    </a:lnTo>
                    <a:lnTo>
                      <a:pt x="94" y="187"/>
                    </a:lnTo>
                    <a:lnTo>
                      <a:pt x="89" y="189"/>
                    </a:lnTo>
                    <a:lnTo>
                      <a:pt x="87" y="189"/>
                    </a:lnTo>
                    <a:lnTo>
                      <a:pt x="84" y="187"/>
                    </a:lnTo>
                    <a:lnTo>
                      <a:pt x="81" y="187"/>
                    </a:lnTo>
                    <a:lnTo>
                      <a:pt x="76" y="187"/>
                    </a:lnTo>
                    <a:lnTo>
                      <a:pt x="70" y="187"/>
                    </a:lnTo>
                    <a:lnTo>
                      <a:pt x="66" y="187"/>
                    </a:lnTo>
                    <a:lnTo>
                      <a:pt x="60" y="186"/>
                    </a:lnTo>
                    <a:lnTo>
                      <a:pt x="54" y="186"/>
                    </a:lnTo>
                    <a:lnTo>
                      <a:pt x="50" y="186"/>
                    </a:lnTo>
                    <a:lnTo>
                      <a:pt x="44" y="186"/>
                    </a:lnTo>
                    <a:lnTo>
                      <a:pt x="40" y="187"/>
                    </a:lnTo>
                    <a:lnTo>
                      <a:pt x="34" y="187"/>
                    </a:lnTo>
                    <a:lnTo>
                      <a:pt x="28" y="187"/>
                    </a:lnTo>
                    <a:lnTo>
                      <a:pt x="24" y="187"/>
                    </a:lnTo>
                    <a:lnTo>
                      <a:pt x="21" y="189"/>
                    </a:lnTo>
                    <a:lnTo>
                      <a:pt x="20" y="189"/>
                    </a:lnTo>
                    <a:lnTo>
                      <a:pt x="14" y="189"/>
                    </a:lnTo>
                    <a:lnTo>
                      <a:pt x="11" y="187"/>
                    </a:lnTo>
                    <a:lnTo>
                      <a:pt x="7" y="186"/>
                    </a:lnTo>
                    <a:lnTo>
                      <a:pt x="4" y="183"/>
                    </a:lnTo>
                    <a:lnTo>
                      <a:pt x="2" y="180"/>
                    </a:lnTo>
                    <a:lnTo>
                      <a:pt x="1" y="177"/>
                    </a:lnTo>
                    <a:lnTo>
                      <a:pt x="0" y="173"/>
                    </a:lnTo>
                    <a:lnTo>
                      <a:pt x="0" y="168"/>
                    </a:lnTo>
                    <a:lnTo>
                      <a:pt x="0" y="164"/>
                    </a:lnTo>
                    <a:lnTo>
                      <a:pt x="0" y="161"/>
                    </a:lnTo>
                    <a:lnTo>
                      <a:pt x="1" y="158"/>
                    </a:lnTo>
                    <a:lnTo>
                      <a:pt x="2" y="155"/>
                    </a:lnTo>
                    <a:lnTo>
                      <a:pt x="5" y="152"/>
                    </a:lnTo>
                    <a:lnTo>
                      <a:pt x="8" y="151"/>
                    </a:lnTo>
                    <a:lnTo>
                      <a:pt x="11" y="151"/>
                    </a:lnTo>
                    <a:lnTo>
                      <a:pt x="14" y="150"/>
                    </a:lnTo>
                    <a:lnTo>
                      <a:pt x="15" y="150"/>
                    </a:lnTo>
                    <a:lnTo>
                      <a:pt x="18" y="151"/>
                    </a:lnTo>
                    <a:lnTo>
                      <a:pt x="20" y="151"/>
                    </a:lnTo>
                    <a:lnTo>
                      <a:pt x="22" y="151"/>
                    </a:lnTo>
                    <a:lnTo>
                      <a:pt x="25" y="151"/>
                    </a:lnTo>
                    <a:lnTo>
                      <a:pt x="27" y="152"/>
                    </a:lnTo>
                    <a:lnTo>
                      <a:pt x="30" y="152"/>
                    </a:lnTo>
                    <a:lnTo>
                      <a:pt x="31" y="152"/>
                    </a:lnTo>
                    <a:lnTo>
                      <a:pt x="31" y="151"/>
                    </a:lnTo>
                    <a:lnTo>
                      <a:pt x="33" y="151"/>
                    </a:lnTo>
                    <a:lnTo>
                      <a:pt x="34" y="150"/>
                    </a:lnTo>
                    <a:lnTo>
                      <a:pt x="35" y="148"/>
                    </a:lnTo>
                    <a:lnTo>
                      <a:pt x="37" y="145"/>
                    </a:lnTo>
                    <a:lnTo>
                      <a:pt x="38" y="141"/>
                    </a:lnTo>
                    <a:lnTo>
                      <a:pt x="41" y="135"/>
                    </a:lnTo>
                    <a:lnTo>
                      <a:pt x="79" y="20"/>
                    </a:lnTo>
                    <a:lnTo>
                      <a:pt x="135" y="9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21" name="Freeform 14"/>
              <p:cNvSpPr>
                <a:spLocks/>
              </p:cNvSpPr>
              <p:nvPr/>
            </p:nvSpPr>
            <p:spPr bwMode="gray">
              <a:xfrm>
                <a:off x="2813" y="1934"/>
                <a:ext cx="178" cy="185"/>
              </a:xfrm>
              <a:custGeom>
                <a:avLst/>
                <a:gdLst>
                  <a:gd name="T0" fmla="*/ 63 w 178"/>
                  <a:gd name="T1" fmla="*/ 48 h 185"/>
                  <a:gd name="T2" fmla="*/ 63 w 178"/>
                  <a:gd name="T3" fmla="*/ 44 h 185"/>
                  <a:gd name="T4" fmla="*/ 56 w 178"/>
                  <a:gd name="T5" fmla="*/ 35 h 185"/>
                  <a:gd name="T6" fmla="*/ 44 w 178"/>
                  <a:gd name="T7" fmla="*/ 37 h 185"/>
                  <a:gd name="T8" fmla="*/ 40 w 178"/>
                  <a:gd name="T9" fmla="*/ 48 h 185"/>
                  <a:gd name="T10" fmla="*/ 42 w 178"/>
                  <a:gd name="T11" fmla="*/ 61 h 185"/>
                  <a:gd name="T12" fmla="*/ 40 w 178"/>
                  <a:gd name="T13" fmla="*/ 74 h 185"/>
                  <a:gd name="T14" fmla="*/ 26 w 178"/>
                  <a:gd name="T15" fmla="*/ 84 h 185"/>
                  <a:gd name="T16" fmla="*/ 5 w 178"/>
                  <a:gd name="T17" fmla="*/ 80 h 185"/>
                  <a:gd name="T18" fmla="*/ 0 w 178"/>
                  <a:gd name="T19" fmla="*/ 63 h 185"/>
                  <a:gd name="T20" fmla="*/ 1 w 178"/>
                  <a:gd name="T21" fmla="*/ 44 h 185"/>
                  <a:gd name="T22" fmla="*/ 0 w 178"/>
                  <a:gd name="T23" fmla="*/ 31 h 185"/>
                  <a:gd name="T24" fmla="*/ 0 w 178"/>
                  <a:gd name="T25" fmla="*/ 15 h 185"/>
                  <a:gd name="T26" fmla="*/ 7 w 178"/>
                  <a:gd name="T27" fmla="*/ 1 h 185"/>
                  <a:gd name="T28" fmla="*/ 21 w 178"/>
                  <a:gd name="T29" fmla="*/ 0 h 185"/>
                  <a:gd name="T30" fmla="*/ 49 w 178"/>
                  <a:gd name="T31" fmla="*/ 1 h 185"/>
                  <a:gd name="T32" fmla="*/ 88 w 178"/>
                  <a:gd name="T33" fmla="*/ 1 h 185"/>
                  <a:gd name="T34" fmla="*/ 127 w 178"/>
                  <a:gd name="T35" fmla="*/ 1 h 185"/>
                  <a:gd name="T36" fmla="*/ 155 w 178"/>
                  <a:gd name="T37" fmla="*/ 0 h 185"/>
                  <a:gd name="T38" fmla="*/ 169 w 178"/>
                  <a:gd name="T39" fmla="*/ 1 h 185"/>
                  <a:gd name="T40" fmla="*/ 177 w 178"/>
                  <a:gd name="T41" fmla="*/ 15 h 185"/>
                  <a:gd name="T42" fmla="*/ 177 w 178"/>
                  <a:gd name="T43" fmla="*/ 30 h 185"/>
                  <a:gd name="T44" fmla="*/ 177 w 178"/>
                  <a:gd name="T45" fmla="*/ 44 h 185"/>
                  <a:gd name="T46" fmla="*/ 177 w 178"/>
                  <a:gd name="T47" fmla="*/ 63 h 185"/>
                  <a:gd name="T48" fmla="*/ 171 w 178"/>
                  <a:gd name="T49" fmla="*/ 79 h 185"/>
                  <a:gd name="T50" fmla="*/ 150 w 178"/>
                  <a:gd name="T51" fmla="*/ 84 h 185"/>
                  <a:gd name="T52" fmla="*/ 136 w 178"/>
                  <a:gd name="T53" fmla="*/ 74 h 185"/>
                  <a:gd name="T54" fmla="*/ 134 w 178"/>
                  <a:gd name="T55" fmla="*/ 63 h 185"/>
                  <a:gd name="T56" fmla="*/ 136 w 178"/>
                  <a:gd name="T57" fmla="*/ 48 h 185"/>
                  <a:gd name="T58" fmla="*/ 132 w 178"/>
                  <a:gd name="T59" fmla="*/ 37 h 185"/>
                  <a:gd name="T60" fmla="*/ 120 w 178"/>
                  <a:gd name="T61" fmla="*/ 35 h 185"/>
                  <a:gd name="T62" fmla="*/ 113 w 178"/>
                  <a:gd name="T63" fmla="*/ 44 h 185"/>
                  <a:gd name="T64" fmla="*/ 113 w 178"/>
                  <a:gd name="T65" fmla="*/ 47 h 185"/>
                  <a:gd name="T66" fmla="*/ 114 w 178"/>
                  <a:gd name="T67" fmla="*/ 140 h 185"/>
                  <a:gd name="T68" fmla="*/ 116 w 178"/>
                  <a:gd name="T69" fmla="*/ 146 h 185"/>
                  <a:gd name="T70" fmla="*/ 123 w 178"/>
                  <a:gd name="T71" fmla="*/ 146 h 185"/>
                  <a:gd name="T72" fmla="*/ 134 w 178"/>
                  <a:gd name="T73" fmla="*/ 145 h 185"/>
                  <a:gd name="T74" fmla="*/ 149 w 178"/>
                  <a:gd name="T75" fmla="*/ 150 h 185"/>
                  <a:gd name="T76" fmla="*/ 153 w 178"/>
                  <a:gd name="T77" fmla="*/ 168 h 185"/>
                  <a:gd name="T78" fmla="*/ 142 w 178"/>
                  <a:gd name="T79" fmla="*/ 182 h 185"/>
                  <a:gd name="T80" fmla="*/ 130 w 178"/>
                  <a:gd name="T81" fmla="*/ 184 h 185"/>
                  <a:gd name="T82" fmla="*/ 108 w 178"/>
                  <a:gd name="T83" fmla="*/ 182 h 185"/>
                  <a:gd name="T84" fmla="*/ 82 w 178"/>
                  <a:gd name="T85" fmla="*/ 181 h 185"/>
                  <a:gd name="T86" fmla="*/ 58 w 178"/>
                  <a:gd name="T87" fmla="*/ 182 h 185"/>
                  <a:gd name="T88" fmla="*/ 42 w 178"/>
                  <a:gd name="T89" fmla="*/ 184 h 185"/>
                  <a:gd name="T90" fmla="*/ 27 w 178"/>
                  <a:gd name="T91" fmla="*/ 178 h 185"/>
                  <a:gd name="T92" fmla="*/ 23 w 178"/>
                  <a:gd name="T93" fmla="*/ 159 h 185"/>
                  <a:gd name="T94" fmla="*/ 33 w 178"/>
                  <a:gd name="T95" fmla="*/ 146 h 185"/>
                  <a:gd name="T96" fmla="*/ 44 w 178"/>
                  <a:gd name="T97" fmla="*/ 146 h 185"/>
                  <a:gd name="T98" fmla="*/ 55 w 178"/>
                  <a:gd name="T99" fmla="*/ 148 h 185"/>
                  <a:gd name="T100" fmla="*/ 62 w 178"/>
                  <a:gd name="T101" fmla="*/ 146 h 18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78"/>
                  <a:gd name="T154" fmla="*/ 0 h 185"/>
                  <a:gd name="T155" fmla="*/ 178 w 178"/>
                  <a:gd name="T156" fmla="*/ 185 h 18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78" h="185">
                    <a:moveTo>
                      <a:pt x="63" y="50"/>
                    </a:moveTo>
                    <a:lnTo>
                      <a:pt x="63" y="50"/>
                    </a:lnTo>
                    <a:lnTo>
                      <a:pt x="63" y="48"/>
                    </a:lnTo>
                    <a:lnTo>
                      <a:pt x="63" y="47"/>
                    </a:lnTo>
                    <a:lnTo>
                      <a:pt x="63" y="44"/>
                    </a:lnTo>
                    <a:lnTo>
                      <a:pt x="62" y="41"/>
                    </a:lnTo>
                    <a:lnTo>
                      <a:pt x="60" y="40"/>
                    </a:lnTo>
                    <a:lnTo>
                      <a:pt x="59" y="38"/>
                    </a:lnTo>
                    <a:lnTo>
                      <a:pt x="58" y="37"/>
                    </a:lnTo>
                    <a:lnTo>
                      <a:pt x="56" y="35"/>
                    </a:lnTo>
                    <a:lnTo>
                      <a:pt x="53" y="35"/>
                    </a:lnTo>
                    <a:lnTo>
                      <a:pt x="50" y="35"/>
                    </a:lnTo>
                    <a:lnTo>
                      <a:pt x="47" y="35"/>
                    </a:lnTo>
                    <a:lnTo>
                      <a:pt x="46" y="35"/>
                    </a:lnTo>
                    <a:lnTo>
                      <a:pt x="44" y="37"/>
                    </a:lnTo>
                    <a:lnTo>
                      <a:pt x="43" y="38"/>
                    </a:lnTo>
                    <a:lnTo>
                      <a:pt x="42" y="41"/>
                    </a:lnTo>
                    <a:lnTo>
                      <a:pt x="42" y="43"/>
                    </a:lnTo>
                    <a:lnTo>
                      <a:pt x="40" y="46"/>
                    </a:lnTo>
                    <a:lnTo>
                      <a:pt x="40" y="48"/>
                    </a:lnTo>
                    <a:lnTo>
                      <a:pt x="40" y="50"/>
                    </a:lnTo>
                    <a:lnTo>
                      <a:pt x="42" y="53"/>
                    </a:lnTo>
                    <a:lnTo>
                      <a:pt x="42" y="56"/>
                    </a:lnTo>
                    <a:lnTo>
                      <a:pt x="42" y="58"/>
                    </a:lnTo>
                    <a:lnTo>
                      <a:pt x="42" y="61"/>
                    </a:lnTo>
                    <a:lnTo>
                      <a:pt x="42" y="66"/>
                    </a:lnTo>
                    <a:lnTo>
                      <a:pt x="42" y="67"/>
                    </a:lnTo>
                    <a:lnTo>
                      <a:pt x="42" y="69"/>
                    </a:lnTo>
                    <a:lnTo>
                      <a:pt x="42" y="73"/>
                    </a:lnTo>
                    <a:lnTo>
                      <a:pt x="40" y="74"/>
                    </a:lnTo>
                    <a:lnTo>
                      <a:pt x="39" y="77"/>
                    </a:lnTo>
                    <a:lnTo>
                      <a:pt x="36" y="80"/>
                    </a:lnTo>
                    <a:lnTo>
                      <a:pt x="33" y="83"/>
                    </a:lnTo>
                    <a:lnTo>
                      <a:pt x="30" y="83"/>
                    </a:lnTo>
                    <a:lnTo>
                      <a:pt x="26" y="84"/>
                    </a:lnTo>
                    <a:lnTo>
                      <a:pt x="21" y="84"/>
                    </a:lnTo>
                    <a:lnTo>
                      <a:pt x="17" y="84"/>
                    </a:lnTo>
                    <a:lnTo>
                      <a:pt x="13" y="83"/>
                    </a:lnTo>
                    <a:lnTo>
                      <a:pt x="8" y="83"/>
                    </a:lnTo>
                    <a:lnTo>
                      <a:pt x="5" y="80"/>
                    </a:lnTo>
                    <a:lnTo>
                      <a:pt x="2" y="77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0" y="66"/>
                    </a:lnTo>
                    <a:lnTo>
                      <a:pt x="0" y="63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1" y="44"/>
                    </a:lnTo>
                    <a:lnTo>
                      <a:pt x="1" y="41"/>
                    </a:lnTo>
                    <a:lnTo>
                      <a:pt x="1" y="40"/>
                    </a:lnTo>
                    <a:lnTo>
                      <a:pt x="1" y="37"/>
                    </a:lnTo>
                    <a:lnTo>
                      <a:pt x="1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42" y="1"/>
                    </a:lnTo>
                    <a:lnTo>
                      <a:pt x="49" y="1"/>
                    </a:lnTo>
                    <a:lnTo>
                      <a:pt x="58" y="1"/>
                    </a:lnTo>
                    <a:lnTo>
                      <a:pt x="65" y="1"/>
                    </a:lnTo>
                    <a:lnTo>
                      <a:pt x="73" y="1"/>
                    </a:lnTo>
                    <a:lnTo>
                      <a:pt x="81" y="1"/>
                    </a:lnTo>
                    <a:lnTo>
                      <a:pt x="88" y="1"/>
                    </a:lnTo>
                    <a:lnTo>
                      <a:pt x="95" y="1"/>
                    </a:lnTo>
                    <a:lnTo>
                      <a:pt x="103" y="1"/>
                    </a:lnTo>
                    <a:lnTo>
                      <a:pt x="111" y="1"/>
                    </a:lnTo>
                    <a:lnTo>
                      <a:pt x="118" y="1"/>
                    </a:lnTo>
                    <a:lnTo>
                      <a:pt x="127" y="1"/>
                    </a:lnTo>
                    <a:lnTo>
                      <a:pt x="134" y="1"/>
                    </a:lnTo>
                    <a:lnTo>
                      <a:pt x="142" y="0"/>
                    </a:lnTo>
                    <a:lnTo>
                      <a:pt x="150" y="0"/>
                    </a:lnTo>
                    <a:lnTo>
                      <a:pt x="152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8" y="0"/>
                    </a:lnTo>
                    <a:lnTo>
                      <a:pt x="162" y="0"/>
                    </a:lnTo>
                    <a:lnTo>
                      <a:pt x="165" y="0"/>
                    </a:lnTo>
                    <a:lnTo>
                      <a:pt x="169" y="1"/>
                    </a:lnTo>
                    <a:lnTo>
                      <a:pt x="171" y="4"/>
                    </a:lnTo>
                    <a:lnTo>
                      <a:pt x="174" y="5"/>
                    </a:lnTo>
                    <a:lnTo>
                      <a:pt x="175" y="10"/>
                    </a:lnTo>
                    <a:lnTo>
                      <a:pt x="177" y="12"/>
                    </a:lnTo>
                    <a:lnTo>
                      <a:pt x="177" y="15"/>
                    </a:lnTo>
                    <a:lnTo>
                      <a:pt x="177" y="18"/>
                    </a:lnTo>
                    <a:lnTo>
                      <a:pt x="177" y="20"/>
                    </a:lnTo>
                    <a:lnTo>
                      <a:pt x="177" y="24"/>
                    </a:lnTo>
                    <a:lnTo>
                      <a:pt x="177" y="27"/>
                    </a:lnTo>
                    <a:lnTo>
                      <a:pt x="177" y="30"/>
                    </a:lnTo>
                    <a:lnTo>
                      <a:pt x="177" y="34"/>
                    </a:lnTo>
                    <a:lnTo>
                      <a:pt x="175" y="37"/>
                    </a:lnTo>
                    <a:lnTo>
                      <a:pt x="175" y="40"/>
                    </a:lnTo>
                    <a:lnTo>
                      <a:pt x="175" y="41"/>
                    </a:lnTo>
                    <a:lnTo>
                      <a:pt x="177" y="44"/>
                    </a:lnTo>
                    <a:lnTo>
                      <a:pt x="177" y="48"/>
                    </a:lnTo>
                    <a:lnTo>
                      <a:pt x="177" y="53"/>
                    </a:lnTo>
                    <a:lnTo>
                      <a:pt x="177" y="56"/>
                    </a:lnTo>
                    <a:lnTo>
                      <a:pt x="177" y="60"/>
                    </a:lnTo>
                    <a:lnTo>
                      <a:pt x="177" y="63"/>
                    </a:lnTo>
                    <a:lnTo>
                      <a:pt x="177" y="66"/>
                    </a:lnTo>
                    <a:lnTo>
                      <a:pt x="177" y="69"/>
                    </a:lnTo>
                    <a:lnTo>
                      <a:pt x="175" y="73"/>
                    </a:lnTo>
                    <a:lnTo>
                      <a:pt x="174" y="77"/>
                    </a:lnTo>
                    <a:lnTo>
                      <a:pt x="171" y="79"/>
                    </a:lnTo>
                    <a:lnTo>
                      <a:pt x="168" y="81"/>
                    </a:lnTo>
                    <a:lnTo>
                      <a:pt x="163" y="83"/>
                    </a:lnTo>
                    <a:lnTo>
                      <a:pt x="159" y="84"/>
                    </a:lnTo>
                    <a:lnTo>
                      <a:pt x="153" y="84"/>
                    </a:lnTo>
                    <a:lnTo>
                      <a:pt x="150" y="84"/>
                    </a:lnTo>
                    <a:lnTo>
                      <a:pt x="146" y="84"/>
                    </a:lnTo>
                    <a:lnTo>
                      <a:pt x="142" y="83"/>
                    </a:lnTo>
                    <a:lnTo>
                      <a:pt x="140" y="80"/>
                    </a:lnTo>
                    <a:lnTo>
                      <a:pt x="137" y="79"/>
                    </a:lnTo>
                    <a:lnTo>
                      <a:pt x="136" y="74"/>
                    </a:lnTo>
                    <a:lnTo>
                      <a:pt x="134" y="73"/>
                    </a:lnTo>
                    <a:lnTo>
                      <a:pt x="134" y="69"/>
                    </a:lnTo>
                    <a:lnTo>
                      <a:pt x="134" y="67"/>
                    </a:lnTo>
                    <a:lnTo>
                      <a:pt x="134" y="66"/>
                    </a:lnTo>
                    <a:lnTo>
                      <a:pt x="134" y="63"/>
                    </a:lnTo>
                    <a:lnTo>
                      <a:pt x="134" y="60"/>
                    </a:lnTo>
                    <a:lnTo>
                      <a:pt x="134" y="56"/>
                    </a:lnTo>
                    <a:lnTo>
                      <a:pt x="136" y="53"/>
                    </a:lnTo>
                    <a:lnTo>
                      <a:pt x="136" y="50"/>
                    </a:lnTo>
                    <a:lnTo>
                      <a:pt x="136" y="48"/>
                    </a:lnTo>
                    <a:lnTo>
                      <a:pt x="136" y="46"/>
                    </a:lnTo>
                    <a:lnTo>
                      <a:pt x="134" y="43"/>
                    </a:lnTo>
                    <a:lnTo>
                      <a:pt x="134" y="41"/>
                    </a:lnTo>
                    <a:lnTo>
                      <a:pt x="133" y="40"/>
                    </a:lnTo>
                    <a:lnTo>
                      <a:pt x="132" y="37"/>
                    </a:lnTo>
                    <a:lnTo>
                      <a:pt x="130" y="35"/>
                    </a:lnTo>
                    <a:lnTo>
                      <a:pt x="127" y="35"/>
                    </a:lnTo>
                    <a:lnTo>
                      <a:pt x="124" y="35"/>
                    </a:lnTo>
                    <a:lnTo>
                      <a:pt x="123" y="35"/>
                    </a:lnTo>
                    <a:lnTo>
                      <a:pt x="120" y="35"/>
                    </a:lnTo>
                    <a:lnTo>
                      <a:pt x="117" y="37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4" y="41"/>
                    </a:lnTo>
                    <a:lnTo>
                      <a:pt x="113" y="44"/>
                    </a:lnTo>
                    <a:lnTo>
                      <a:pt x="113" y="47"/>
                    </a:lnTo>
                    <a:lnTo>
                      <a:pt x="113" y="48"/>
                    </a:lnTo>
                    <a:lnTo>
                      <a:pt x="114" y="48"/>
                    </a:lnTo>
                    <a:lnTo>
                      <a:pt x="114" y="50"/>
                    </a:lnTo>
                    <a:lnTo>
                      <a:pt x="114" y="140"/>
                    </a:lnTo>
                    <a:lnTo>
                      <a:pt x="114" y="142"/>
                    </a:lnTo>
                    <a:lnTo>
                      <a:pt x="114" y="145"/>
                    </a:lnTo>
                    <a:lnTo>
                      <a:pt x="114" y="146"/>
                    </a:lnTo>
                    <a:lnTo>
                      <a:pt x="116" y="146"/>
                    </a:lnTo>
                    <a:lnTo>
                      <a:pt x="117" y="146"/>
                    </a:lnTo>
                    <a:lnTo>
                      <a:pt x="118" y="148"/>
                    </a:lnTo>
                    <a:lnTo>
                      <a:pt x="121" y="148"/>
                    </a:lnTo>
                    <a:lnTo>
                      <a:pt x="123" y="146"/>
                    </a:lnTo>
                    <a:lnTo>
                      <a:pt x="126" y="146"/>
                    </a:lnTo>
                    <a:lnTo>
                      <a:pt x="129" y="146"/>
                    </a:lnTo>
                    <a:lnTo>
                      <a:pt x="130" y="146"/>
                    </a:lnTo>
                    <a:lnTo>
                      <a:pt x="133" y="146"/>
                    </a:lnTo>
                    <a:lnTo>
                      <a:pt x="134" y="145"/>
                    </a:lnTo>
                    <a:lnTo>
                      <a:pt x="136" y="145"/>
                    </a:lnTo>
                    <a:lnTo>
                      <a:pt x="140" y="145"/>
                    </a:lnTo>
                    <a:lnTo>
                      <a:pt x="143" y="146"/>
                    </a:lnTo>
                    <a:lnTo>
                      <a:pt x="146" y="148"/>
                    </a:lnTo>
                    <a:lnTo>
                      <a:pt x="149" y="150"/>
                    </a:lnTo>
                    <a:lnTo>
                      <a:pt x="152" y="152"/>
                    </a:lnTo>
                    <a:lnTo>
                      <a:pt x="153" y="155"/>
                    </a:lnTo>
                    <a:lnTo>
                      <a:pt x="153" y="159"/>
                    </a:lnTo>
                    <a:lnTo>
                      <a:pt x="153" y="163"/>
                    </a:lnTo>
                    <a:lnTo>
                      <a:pt x="153" y="168"/>
                    </a:lnTo>
                    <a:lnTo>
                      <a:pt x="153" y="172"/>
                    </a:lnTo>
                    <a:lnTo>
                      <a:pt x="152" y="175"/>
                    </a:lnTo>
                    <a:lnTo>
                      <a:pt x="149" y="178"/>
                    </a:lnTo>
                    <a:lnTo>
                      <a:pt x="146" y="179"/>
                    </a:lnTo>
                    <a:lnTo>
                      <a:pt x="142" y="182"/>
                    </a:lnTo>
                    <a:lnTo>
                      <a:pt x="139" y="182"/>
                    </a:lnTo>
                    <a:lnTo>
                      <a:pt x="134" y="184"/>
                    </a:lnTo>
                    <a:lnTo>
                      <a:pt x="133" y="184"/>
                    </a:lnTo>
                    <a:lnTo>
                      <a:pt x="132" y="184"/>
                    </a:lnTo>
                    <a:lnTo>
                      <a:pt x="130" y="184"/>
                    </a:lnTo>
                    <a:lnTo>
                      <a:pt x="129" y="184"/>
                    </a:lnTo>
                    <a:lnTo>
                      <a:pt x="123" y="182"/>
                    </a:lnTo>
                    <a:lnTo>
                      <a:pt x="118" y="182"/>
                    </a:lnTo>
                    <a:lnTo>
                      <a:pt x="114" y="182"/>
                    </a:lnTo>
                    <a:lnTo>
                      <a:pt x="108" y="182"/>
                    </a:lnTo>
                    <a:lnTo>
                      <a:pt x="103" y="181"/>
                    </a:lnTo>
                    <a:lnTo>
                      <a:pt x="98" y="181"/>
                    </a:lnTo>
                    <a:lnTo>
                      <a:pt x="92" y="181"/>
                    </a:lnTo>
                    <a:lnTo>
                      <a:pt x="88" y="181"/>
                    </a:lnTo>
                    <a:lnTo>
                      <a:pt x="82" y="181"/>
                    </a:lnTo>
                    <a:lnTo>
                      <a:pt x="78" y="181"/>
                    </a:lnTo>
                    <a:lnTo>
                      <a:pt x="73" y="181"/>
                    </a:lnTo>
                    <a:lnTo>
                      <a:pt x="68" y="182"/>
                    </a:lnTo>
                    <a:lnTo>
                      <a:pt x="62" y="182"/>
                    </a:lnTo>
                    <a:lnTo>
                      <a:pt x="58" y="182"/>
                    </a:lnTo>
                    <a:lnTo>
                      <a:pt x="52" y="182"/>
                    </a:lnTo>
                    <a:lnTo>
                      <a:pt x="47" y="184"/>
                    </a:lnTo>
                    <a:lnTo>
                      <a:pt x="46" y="184"/>
                    </a:lnTo>
                    <a:lnTo>
                      <a:pt x="44" y="184"/>
                    </a:lnTo>
                    <a:lnTo>
                      <a:pt x="42" y="184"/>
                    </a:lnTo>
                    <a:lnTo>
                      <a:pt x="37" y="184"/>
                    </a:lnTo>
                    <a:lnTo>
                      <a:pt x="33" y="182"/>
                    </a:lnTo>
                    <a:lnTo>
                      <a:pt x="30" y="181"/>
                    </a:lnTo>
                    <a:lnTo>
                      <a:pt x="27" y="178"/>
                    </a:lnTo>
                    <a:lnTo>
                      <a:pt x="24" y="175"/>
                    </a:lnTo>
                    <a:lnTo>
                      <a:pt x="24" y="172"/>
                    </a:lnTo>
                    <a:lnTo>
                      <a:pt x="23" y="168"/>
                    </a:lnTo>
                    <a:lnTo>
                      <a:pt x="23" y="163"/>
                    </a:lnTo>
                    <a:lnTo>
                      <a:pt x="23" y="159"/>
                    </a:lnTo>
                    <a:lnTo>
                      <a:pt x="23" y="155"/>
                    </a:lnTo>
                    <a:lnTo>
                      <a:pt x="24" y="152"/>
                    </a:lnTo>
                    <a:lnTo>
                      <a:pt x="27" y="150"/>
                    </a:lnTo>
                    <a:lnTo>
                      <a:pt x="29" y="148"/>
                    </a:lnTo>
                    <a:lnTo>
                      <a:pt x="33" y="146"/>
                    </a:lnTo>
                    <a:lnTo>
                      <a:pt x="36" y="145"/>
                    </a:lnTo>
                    <a:lnTo>
                      <a:pt x="39" y="145"/>
                    </a:lnTo>
                    <a:lnTo>
                      <a:pt x="40" y="145"/>
                    </a:lnTo>
                    <a:lnTo>
                      <a:pt x="42" y="145"/>
                    </a:lnTo>
                    <a:lnTo>
                      <a:pt x="44" y="146"/>
                    </a:lnTo>
                    <a:lnTo>
                      <a:pt x="47" y="146"/>
                    </a:lnTo>
                    <a:lnTo>
                      <a:pt x="50" y="146"/>
                    </a:lnTo>
                    <a:lnTo>
                      <a:pt x="52" y="146"/>
                    </a:lnTo>
                    <a:lnTo>
                      <a:pt x="53" y="148"/>
                    </a:lnTo>
                    <a:lnTo>
                      <a:pt x="55" y="148"/>
                    </a:lnTo>
                    <a:lnTo>
                      <a:pt x="58" y="148"/>
                    </a:lnTo>
                    <a:lnTo>
                      <a:pt x="59" y="146"/>
                    </a:lnTo>
                    <a:lnTo>
                      <a:pt x="60" y="146"/>
                    </a:lnTo>
                    <a:lnTo>
                      <a:pt x="62" y="146"/>
                    </a:lnTo>
                    <a:lnTo>
                      <a:pt x="62" y="143"/>
                    </a:lnTo>
                    <a:lnTo>
                      <a:pt x="63" y="140"/>
                    </a:lnTo>
                    <a:lnTo>
                      <a:pt x="63" y="138"/>
                    </a:lnTo>
                    <a:lnTo>
                      <a:pt x="63" y="5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22" name="Freeform 15"/>
              <p:cNvSpPr>
                <a:spLocks/>
              </p:cNvSpPr>
              <p:nvPr/>
            </p:nvSpPr>
            <p:spPr bwMode="gray">
              <a:xfrm>
                <a:off x="3003" y="1931"/>
                <a:ext cx="164" cy="189"/>
              </a:xfrm>
              <a:custGeom>
                <a:avLst/>
                <a:gdLst>
                  <a:gd name="T0" fmla="*/ 125 w 164"/>
                  <a:gd name="T1" fmla="*/ 10 h 189"/>
                  <a:gd name="T2" fmla="*/ 131 w 164"/>
                  <a:gd name="T3" fmla="*/ 4 h 189"/>
                  <a:gd name="T4" fmla="*/ 141 w 164"/>
                  <a:gd name="T5" fmla="*/ 1 h 189"/>
                  <a:gd name="T6" fmla="*/ 150 w 164"/>
                  <a:gd name="T7" fmla="*/ 4 h 189"/>
                  <a:gd name="T8" fmla="*/ 157 w 164"/>
                  <a:gd name="T9" fmla="*/ 10 h 189"/>
                  <a:gd name="T10" fmla="*/ 157 w 164"/>
                  <a:gd name="T11" fmla="*/ 18 h 189"/>
                  <a:gd name="T12" fmla="*/ 157 w 164"/>
                  <a:gd name="T13" fmla="*/ 27 h 189"/>
                  <a:gd name="T14" fmla="*/ 155 w 164"/>
                  <a:gd name="T15" fmla="*/ 37 h 189"/>
                  <a:gd name="T16" fmla="*/ 157 w 164"/>
                  <a:gd name="T17" fmla="*/ 45 h 189"/>
                  <a:gd name="T18" fmla="*/ 157 w 164"/>
                  <a:gd name="T19" fmla="*/ 57 h 189"/>
                  <a:gd name="T20" fmla="*/ 157 w 164"/>
                  <a:gd name="T21" fmla="*/ 64 h 189"/>
                  <a:gd name="T22" fmla="*/ 154 w 164"/>
                  <a:gd name="T23" fmla="*/ 76 h 189"/>
                  <a:gd name="T24" fmla="*/ 145 w 164"/>
                  <a:gd name="T25" fmla="*/ 81 h 189"/>
                  <a:gd name="T26" fmla="*/ 131 w 164"/>
                  <a:gd name="T27" fmla="*/ 83 h 189"/>
                  <a:gd name="T28" fmla="*/ 122 w 164"/>
                  <a:gd name="T29" fmla="*/ 80 h 189"/>
                  <a:gd name="T30" fmla="*/ 116 w 164"/>
                  <a:gd name="T31" fmla="*/ 70 h 189"/>
                  <a:gd name="T32" fmla="*/ 112 w 164"/>
                  <a:gd name="T33" fmla="*/ 51 h 189"/>
                  <a:gd name="T34" fmla="*/ 103 w 164"/>
                  <a:gd name="T35" fmla="*/ 40 h 189"/>
                  <a:gd name="T36" fmla="*/ 89 w 164"/>
                  <a:gd name="T37" fmla="*/ 37 h 189"/>
                  <a:gd name="T38" fmla="*/ 76 w 164"/>
                  <a:gd name="T39" fmla="*/ 38 h 189"/>
                  <a:gd name="T40" fmla="*/ 66 w 164"/>
                  <a:gd name="T41" fmla="*/ 44 h 189"/>
                  <a:gd name="T42" fmla="*/ 57 w 164"/>
                  <a:gd name="T43" fmla="*/ 55 h 189"/>
                  <a:gd name="T44" fmla="*/ 53 w 164"/>
                  <a:gd name="T45" fmla="*/ 70 h 189"/>
                  <a:gd name="T46" fmla="*/ 50 w 164"/>
                  <a:gd name="T47" fmla="*/ 88 h 189"/>
                  <a:gd name="T48" fmla="*/ 50 w 164"/>
                  <a:gd name="T49" fmla="*/ 107 h 189"/>
                  <a:gd name="T50" fmla="*/ 53 w 164"/>
                  <a:gd name="T51" fmla="*/ 124 h 189"/>
                  <a:gd name="T52" fmla="*/ 59 w 164"/>
                  <a:gd name="T53" fmla="*/ 137 h 189"/>
                  <a:gd name="T54" fmla="*/ 67 w 164"/>
                  <a:gd name="T55" fmla="*/ 146 h 189"/>
                  <a:gd name="T56" fmla="*/ 77 w 164"/>
                  <a:gd name="T57" fmla="*/ 152 h 189"/>
                  <a:gd name="T58" fmla="*/ 92 w 164"/>
                  <a:gd name="T59" fmla="*/ 153 h 189"/>
                  <a:gd name="T60" fmla="*/ 106 w 164"/>
                  <a:gd name="T61" fmla="*/ 147 h 189"/>
                  <a:gd name="T62" fmla="*/ 116 w 164"/>
                  <a:gd name="T63" fmla="*/ 136 h 189"/>
                  <a:gd name="T64" fmla="*/ 116 w 164"/>
                  <a:gd name="T65" fmla="*/ 126 h 189"/>
                  <a:gd name="T66" fmla="*/ 116 w 164"/>
                  <a:gd name="T67" fmla="*/ 117 h 189"/>
                  <a:gd name="T68" fmla="*/ 118 w 164"/>
                  <a:gd name="T69" fmla="*/ 111 h 189"/>
                  <a:gd name="T70" fmla="*/ 124 w 164"/>
                  <a:gd name="T71" fmla="*/ 106 h 189"/>
                  <a:gd name="T72" fmla="*/ 131 w 164"/>
                  <a:gd name="T73" fmla="*/ 101 h 189"/>
                  <a:gd name="T74" fmla="*/ 142 w 164"/>
                  <a:gd name="T75" fmla="*/ 101 h 189"/>
                  <a:gd name="T76" fmla="*/ 155 w 164"/>
                  <a:gd name="T77" fmla="*/ 107 h 189"/>
                  <a:gd name="T78" fmla="*/ 161 w 164"/>
                  <a:gd name="T79" fmla="*/ 123 h 189"/>
                  <a:gd name="T80" fmla="*/ 160 w 164"/>
                  <a:gd name="T81" fmla="*/ 143 h 189"/>
                  <a:gd name="T82" fmla="*/ 154 w 164"/>
                  <a:gd name="T83" fmla="*/ 160 h 189"/>
                  <a:gd name="T84" fmla="*/ 141 w 164"/>
                  <a:gd name="T85" fmla="*/ 173 h 189"/>
                  <a:gd name="T86" fmla="*/ 122 w 164"/>
                  <a:gd name="T87" fmla="*/ 182 h 189"/>
                  <a:gd name="T88" fmla="*/ 99 w 164"/>
                  <a:gd name="T89" fmla="*/ 188 h 189"/>
                  <a:gd name="T90" fmla="*/ 73 w 164"/>
                  <a:gd name="T91" fmla="*/ 188 h 189"/>
                  <a:gd name="T92" fmla="*/ 47 w 164"/>
                  <a:gd name="T93" fmla="*/ 182 h 189"/>
                  <a:gd name="T94" fmla="*/ 27 w 164"/>
                  <a:gd name="T95" fmla="*/ 169 h 189"/>
                  <a:gd name="T96" fmla="*/ 11 w 164"/>
                  <a:gd name="T97" fmla="*/ 149 h 189"/>
                  <a:gd name="T98" fmla="*/ 2 w 164"/>
                  <a:gd name="T99" fmla="*/ 124 h 189"/>
                  <a:gd name="T100" fmla="*/ 0 w 164"/>
                  <a:gd name="T101" fmla="*/ 94 h 189"/>
                  <a:gd name="T102" fmla="*/ 2 w 164"/>
                  <a:gd name="T103" fmla="*/ 64 h 189"/>
                  <a:gd name="T104" fmla="*/ 11 w 164"/>
                  <a:gd name="T105" fmla="*/ 40 h 189"/>
                  <a:gd name="T106" fmla="*/ 27 w 164"/>
                  <a:gd name="T107" fmla="*/ 20 h 189"/>
                  <a:gd name="T108" fmla="*/ 49 w 164"/>
                  <a:gd name="T109" fmla="*/ 7 h 189"/>
                  <a:gd name="T110" fmla="*/ 73 w 164"/>
                  <a:gd name="T111" fmla="*/ 1 h 189"/>
                  <a:gd name="T112" fmla="*/ 90 w 164"/>
                  <a:gd name="T113" fmla="*/ 0 h 189"/>
                  <a:gd name="T114" fmla="*/ 100 w 164"/>
                  <a:gd name="T115" fmla="*/ 1 h 189"/>
                  <a:gd name="T116" fmla="*/ 108 w 164"/>
                  <a:gd name="T117" fmla="*/ 4 h 189"/>
                  <a:gd name="T118" fmla="*/ 121 w 164"/>
                  <a:gd name="T119" fmla="*/ 14 h 1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4"/>
                  <a:gd name="T181" fmla="*/ 0 h 189"/>
                  <a:gd name="T182" fmla="*/ 164 w 164"/>
                  <a:gd name="T183" fmla="*/ 189 h 1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4" h="189">
                    <a:moveTo>
                      <a:pt x="124" y="18"/>
                    </a:moveTo>
                    <a:lnTo>
                      <a:pt x="125" y="14"/>
                    </a:lnTo>
                    <a:lnTo>
                      <a:pt x="125" y="10"/>
                    </a:lnTo>
                    <a:lnTo>
                      <a:pt x="128" y="8"/>
                    </a:lnTo>
                    <a:lnTo>
                      <a:pt x="129" y="5"/>
                    </a:lnTo>
                    <a:lnTo>
                      <a:pt x="131" y="4"/>
                    </a:lnTo>
                    <a:lnTo>
                      <a:pt x="134" y="2"/>
                    </a:lnTo>
                    <a:lnTo>
                      <a:pt x="137" y="1"/>
                    </a:lnTo>
                    <a:lnTo>
                      <a:pt x="141" y="1"/>
                    </a:lnTo>
                    <a:lnTo>
                      <a:pt x="144" y="1"/>
                    </a:lnTo>
                    <a:lnTo>
                      <a:pt x="147" y="2"/>
                    </a:lnTo>
                    <a:lnTo>
                      <a:pt x="150" y="4"/>
                    </a:lnTo>
                    <a:lnTo>
                      <a:pt x="152" y="4"/>
                    </a:lnTo>
                    <a:lnTo>
                      <a:pt x="154" y="7"/>
                    </a:lnTo>
                    <a:lnTo>
                      <a:pt x="157" y="10"/>
                    </a:lnTo>
                    <a:lnTo>
                      <a:pt x="157" y="12"/>
                    </a:lnTo>
                    <a:lnTo>
                      <a:pt x="157" y="15"/>
                    </a:lnTo>
                    <a:lnTo>
                      <a:pt x="157" y="18"/>
                    </a:lnTo>
                    <a:lnTo>
                      <a:pt x="157" y="20"/>
                    </a:lnTo>
                    <a:lnTo>
                      <a:pt x="157" y="22"/>
                    </a:lnTo>
                    <a:lnTo>
                      <a:pt x="157" y="27"/>
                    </a:lnTo>
                    <a:lnTo>
                      <a:pt x="157" y="31"/>
                    </a:lnTo>
                    <a:lnTo>
                      <a:pt x="157" y="34"/>
                    </a:lnTo>
                    <a:lnTo>
                      <a:pt x="155" y="37"/>
                    </a:lnTo>
                    <a:lnTo>
                      <a:pt x="155" y="40"/>
                    </a:lnTo>
                    <a:lnTo>
                      <a:pt x="155" y="43"/>
                    </a:lnTo>
                    <a:lnTo>
                      <a:pt x="157" y="45"/>
                    </a:lnTo>
                    <a:lnTo>
                      <a:pt x="157" y="50"/>
                    </a:lnTo>
                    <a:lnTo>
                      <a:pt x="157" y="53"/>
                    </a:lnTo>
                    <a:lnTo>
                      <a:pt x="157" y="57"/>
                    </a:lnTo>
                    <a:lnTo>
                      <a:pt x="157" y="60"/>
                    </a:lnTo>
                    <a:lnTo>
                      <a:pt x="157" y="63"/>
                    </a:lnTo>
                    <a:lnTo>
                      <a:pt x="157" y="64"/>
                    </a:lnTo>
                    <a:lnTo>
                      <a:pt x="157" y="70"/>
                    </a:lnTo>
                    <a:lnTo>
                      <a:pt x="157" y="73"/>
                    </a:lnTo>
                    <a:lnTo>
                      <a:pt x="154" y="76"/>
                    </a:lnTo>
                    <a:lnTo>
                      <a:pt x="152" y="78"/>
                    </a:lnTo>
                    <a:lnTo>
                      <a:pt x="148" y="81"/>
                    </a:lnTo>
                    <a:lnTo>
                      <a:pt x="145" y="81"/>
                    </a:lnTo>
                    <a:lnTo>
                      <a:pt x="141" y="83"/>
                    </a:lnTo>
                    <a:lnTo>
                      <a:pt x="137" y="83"/>
                    </a:lnTo>
                    <a:lnTo>
                      <a:pt x="131" y="83"/>
                    </a:lnTo>
                    <a:lnTo>
                      <a:pt x="128" y="83"/>
                    </a:lnTo>
                    <a:lnTo>
                      <a:pt x="124" y="81"/>
                    </a:lnTo>
                    <a:lnTo>
                      <a:pt x="122" y="80"/>
                    </a:lnTo>
                    <a:lnTo>
                      <a:pt x="119" y="77"/>
                    </a:lnTo>
                    <a:lnTo>
                      <a:pt x="118" y="74"/>
                    </a:lnTo>
                    <a:lnTo>
                      <a:pt x="116" y="70"/>
                    </a:lnTo>
                    <a:lnTo>
                      <a:pt x="116" y="66"/>
                    </a:lnTo>
                    <a:lnTo>
                      <a:pt x="113" y="57"/>
                    </a:lnTo>
                    <a:lnTo>
                      <a:pt x="112" y="51"/>
                    </a:lnTo>
                    <a:lnTo>
                      <a:pt x="109" y="45"/>
                    </a:lnTo>
                    <a:lnTo>
                      <a:pt x="106" y="43"/>
                    </a:lnTo>
                    <a:lnTo>
                      <a:pt x="103" y="40"/>
                    </a:lnTo>
                    <a:lnTo>
                      <a:pt x="99" y="38"/>
                    </a:lnTo>
                    <a:lnTo>
                      <a:pt x="95" y="37"/>
                    </a:lnTo>
                    <a:lnTo>
                      <a:pt x="89" y="37"/>
                    </a:lnTo>
                    <a:lnTo>
                      <a:pt x="85" y="37"/>
                    </a:lnTo>
                    <a:lnTo>
                      <a:pt x="79" y="37"/>
                    </a:lnTo>
                    <a:lnTo>
                      <a:pt x="76" y="38"/>
                    </a:lnTo>
                    <a:lnTo>
                      <a:pt x="72" y="40"/>
                    </a:lnTo>
                    <a:lnTo>
                      <a:pt x="69" y="43"/>
                    </a:lnTo>
                    <a:lnTo>
                      <a:pt x="66" y="44"/>
                    </a:lnTo>
                    <a:lnTo>
                      <a:pt x="62" y="47"/>
                    </a:lnTo>
                    <a:lnTo>
                      <a:pt x="60" y="51"/>
                    </a:lnTo>
                    <a:lnTo>
                      <a:pt x="57" y="55"/>
                    </a:lnTo>
                    <a:lnTo>
                      <a:pt x="56" y="58"/>
                    </a:lnTo>
                    <a:lnTo>
                      <a:pt x="54" y="64"/>
                    </a:lnTo>
                    <a:lnTo>
                      <a:pt x="53" y="70"/>
                    </a:lnTo>
                    <a:lnTo>
                      <a:pt x="51" y="76"/>
                    </a:lnTo>
                    <a:lnTo>
                      <a:pt x="50" y="81"/>
                    </a:lnTo>
                    <a:lnTo>
                      <a:pt x="50" y="88"/>
                    </a:lnTo>
                    <a:lnTo>
                      <a:pt x="50" y="94"/>
                    </a:lnTo>
                    <a:lnTo>
                      <a:pt x="50" y="101"/>
                    </a:lnTo>
                    <a:lnTo>
                      <a:pt x="50" y="107"/>
                    </a:lnTo>
                    <a:lnTo>
                      <a:pt x="51" y="113"/>
                    </a:lnTo>
                    <a:lnTo>
                      <a:pt x="53" y="119"/>
                    </a:lnTo>
                    <a:lnTo>
                      <a:pt x="53" y="124"/>
                    </a:lnTo>
                    <a:lnTo>
                      <a:pt x="54" y="129"/>
                    </a:lnTo>
                    <a:lnTo>
                      <a:pt x="57" y="133"/>
                    </a:lnTo>
                    <a:lnTo>
                      <a:pt x="59" y="137"/>
                    </a:lnTo>
                    <a:lnTo>
                      <a:pt x="62" y="140"/>
                    </a:lnTo>
                    <a:lnTo>
                      <a:pt x="64" y="143"/>
                    </a:lnTo>
                    <a:lnTo>
                      <a:pt x="67" y="146"/>
                    </a:lnTo>
                    <a:lnTo>
                      <a:pt x="70" y="149"/>
                    </a:lnTo>
                    <a:lnTo>
                      <a:pt x="75" y="150"/>
                    </a:lnTo>
                    <a:lnTo>
                      <a:pt x="77" y="152"/>
                    </a:lnTo>
                    <a:lnTo>
                      <a:pt x="82" y="153"/>
                    </a:lnTo>
                    <a:lnTo>
                      <a:pt x="86" y="153"/>
                    </a:lnTo>
                    <a:lnTo>
                      <a:pt x="92" y="153"/>
                    </a:lnTo>
                    <a:lnTo>
                      <a:pt x="98" y="150"/>
                    </a:lnTo>
                    <a:lnTo>
                      <a:pt x="102" y="150"/>
                    </a:lnTo>
                    <a:lnTo>
                      <a:pt x="106" y="147"/>
                    </a:lnTo>
                    <a:lnTo>
                      <a:pt x="111" y="144"/>
                    </a:lnTo>
                    <a:lnTo>
                      <a:pt x="113" y="140"/>
                    </a:lnTo>
                    <a:lnTo>
                      <a:pt x="116" y="136"/>
                    </a:lnTo>
                    <a:lnTo>
                      <a:pt x="116" y="132"/>
                    </a:lnTo>
                    <a:lnTo>
                      <a:pt x="116" y="129"/>
                    </a:lnTo>
                    <a:lnTo>
                      <a:pt x="116" y="126"/>
                    </a:lnTo>
                    <a:lnTo>
                      <a:pt x="116" y="123"/>
                    </a:lnTo>
                    <a:lnTo>
                      <a:pt x="116" y="120"/>
                    </a:lnTo>
                    <a:lnTo>
                      <a:pt x="116" y="117"/>
                    </a:lnTo>
                    <a:lnTo>
                      <a:pt x="118" y="114"/>
                    </a:lnTo>
                    <a:lnTo>
                      <a:pt x="118" y="111"/>
                    </a:lnTo>
                    <a:lnTo>
                      <a:pt x="119" y="109"/>
                    </a:lnTo>
                    <a:lnTo>
                      <a:pt x="122" y="107"/>
                    </a:lnTo>
                    <a:lnTo>
                      <a:pt x="124" y="106"/>
                    </a:lnTo>
                    <a:lnTo>
                      <a:pt x="125" y="104"/>
                    </a:lnTo>
                    <a:lnTo>
                      <a:pt x="128" y="103"/>
                    </a:lnTo>
                    <a:lnTo>
                      <a:pt x="131" y="101"/>
                    </a:lnTo>
                    <a:lnTo>
                      <a:pt x="134" y="100"/>
                    </a:lnTo>
                    <a:lnTo>
                      <a:pt x="137" y="100"/>
                    </a:lnTo>
                    <a:lnTo>
                      <a:pt x="142" y="101"/>
                    </a:lnTo>
                    <a:lnTo>
                      <a:pt x="147" y="101"/>
                    </a:lnTo>
                    <a:lnTo>
                      <a:pt x="152" y="104"/>
                    </a:lnTo>
                    <a:lnTo>
                      <a:pt x="155" y="107"/>
                    </a:lnTo>
                    <a:lnTo>
                      <a:pt x="158" y="111"/>
                    </a:lnTo>
                    <a:lnTo>
                      <a:pt x="160" y="117"/>
                    </a:lnTo>
                    <a:lnTo>
                      <a:pt x="161" y="123"/>
                    </a:lnTo>
                    <a:lnTo>
                      <a:pt x="163" y="130"/>
                    </a:lnTo>
                    <a:lnTo>
                      <a:pt x="163" y="136"/>
                    </a:lnTo>
                    <a:lnTo>
                      <a:pt x="160" y="143"/>
                    </a:lnTo>
                    <a:lnTo>
                      <a:pt x="158" y="149"/>
                    </a:lnTo>
                    <a:lnTo>
                      <a:pt x="157" y="154"/>
                    </a:lnTo>
                    <a:lnTo>
                      <a:pt x="154" y="160"/>
                    </a:lnTo>
                    <a:lnTo>
                      <a:pt x="150" y="165"/>
                    </a:lnTo>
                    <a:lnTo>
                      <a:pt x="145" y="169"/>
                    </a:lnTo>
                    <a:lnTo>
                      <a:pt x="141" y="173"/>
                    </a:lnTo>
                    <a:lnTo>
                      <a:pt x="135" y="176"/>
                    </a:lnTo>
                    <a:lnTo>
                      <a:pt x="129" y="179"/>
                    </a:lnTo>
                    <a:lnTo>
                      <a:pt x="122" y="182"/>
                    </a:lnTo>
                    <a:lnTo>
                      <a:pt x="115" y="185"/>
                    </a:lnTo>
                    <a:lnTo>
                      <a:pt x="108" y="186"/>
                    </a:lnTo>
                    <a:lnTo>
                      <a:pt x="99" y="188"/>
                    </a:lnTo>
                    <a:lnTo>
                      <a:pt x="90" y="188"/>
                    </a:lnTo>
                    <a:lnTo>
                      <a:pt x="82" y="188"/>
                    </a:lnTo>
                    <a:lnTo>
                      <a:pt x="73" y="188"/>
                    </a:lnTo>
                    <a:lnTo>
                      <a:pt x="64" y="186"/>
                    </a:lnTo>
                    <a:lnTo>
                      <a:pt x="56" y="185"/>
                    </a:lnTo>
                    <a:lnTo>
                      <a:pt x="47" y="182"/>
                    </a:lnTo>
                    <a:lnTo>
                      <a:pt x="40" y="179"/>
                    </a:lnTo>
                    <a:lnTo>
                      <a:pt x="34" y="173"/>
                    </a:lnTo>
                    <a:lnTo>
                      <a:pt x="27" y="169"/>
                    </a:lnTo>
                    <a:lnTo>
                      <a:pt x="21" y="163"/>
                    </a:lnTo>
                    <a:lnTo>
                      <a:pt x="17" y="156"/>
                    </a:lnTo>
                    <a:lnTo>
                      <a:pt x="11" y="149"/>
                    </a:lnTo>
                    <a:lnTo>
                      <a:pt x="8" y="142"/>
                    </a:lnTo>
                    <a:lnTo>
                      <a:pt x="5" y="133"/>
                    </a:lnTo>
                    <a:lnTo>
                      <a:pt x="2" y="124"/>
                    </a:lnTo>
                    <a:lnTo>
                      <a:pt x="1" y="114"/>
                    </a:lnTo>
                    <a:lnTo>
                      <a:pt x="0" y="106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1" y="74"/>
                    </a:lnTo>
                    <a:lnTo>
                      <a:pt x="2" y="64"/>
                    </a:lnTo>
                    <a:lnTo>
                      <a:pt x="5" y="55"/>
                    </a:lnTo>
                    <a:lnTo>
                      <a:pt x="8" y="47"/>
                    </a:lnTo>
                    <a:lnTo>
                      <a:pt x="11" y="40"/>
                    </a:lnTo>
                    <a:lnTo>
                      <a:pt x="17" y="33"/>
                    </a:lnTo>
                    <a:lnTo>
                      <a:pt x="21" y="25"/>
                    </a:lnTo>
                    <a:lnTo>
                      <a:pt x="27" y="20"/>
                    </a:lnTo>
                    <a:lnTo>
                      <a:pt x="34" y="14"/>
                    </a:lnTo>
                    <a:lnTo>
                      <a:pt x="41" y="10"/>
                    </a:lnTo>
                    <a:lnTo>
                      <a:pt x="49" y="7"/>
                    </a:lnTo>
                    <a:lnTo>
                      <a:pt x="56" y="4"/>
                    </a:lnTo>
                    <a:lnTo>
                      <a:pt x="64" y="1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90" y="0"/>
                    </a:lnTo>
                    <a:lnTo>
                      <a:pt x="95" y="1"/>
                    </a:lnTo>
                    <a:lnTo>
                      <a:pt x="98" y="1"/>
                    </a:lnTo>
                    <a:lnTo>
                      <a:pt x="100" y="1"/>
                    </a:lnTo>
                    <a:lnTo>
                      <a:pt x="103" y="2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13" y="7"/>
                    </a:lnTo>
                    <a:lnTo>
                      <a:pt x="118" y="10"/>
                    </a:lnTo>
                    <a:lnTo>
                      <a:pt x="121" y="14"/>
                    </a:lnTo>
                    <a:lnTo>
                      <a:pt x="124" y="18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23" name="Freeform 16"/>
              <p:cNvSpPr>
                <a:spLocks/>
              </p:cNvSpPr>
              <p:nvPr/>
            </p:nvSpPr>
            <p:spPr bwMode="gray">
              <a:xfrm>
                <a:off x="2434" y="2263"/>
                <a:ext cx="177" cy="187"/>
              </a:xfrm>
              <a:custGeom>
                <a:avLst/>
                <a:gdLst>
                  <a:gd name="T0" fmla="*/ 63 w 177"/>
                  <a:gd name="T1" fmla="*/ 49 h 187"/>
                  <a:gd name="T2" fmla="*/ 63 w 177"/>
                  <a:gd name="T3" fmla="*/ 45 h 187"/>
                  <a:gd name="T4" fmla="*/ 56 w 177"/>
                  <a:gd name="T5" fmla="*/ 36 h 187"/>
                  <a:gd name="T6" fmla="*/ 44 w 177"/>
                  <a:gd name="T7" fmla="*/ 37 h 187"/>
                  <a:gd name="T8" fmla="*/ 40 w 177"/>
                  <a:gd name="T9" fmla="*/ 49 h 187"/>
                  <a:gd name="T10" fmla="*/ 41 w 177"/>
                  <a:gd name="T11" fmla="*/ 62 h 187"/>
                  <a:gd name="T12" fmla="*/ 40 w 177"/>
                  <a:gd name="T13" fmla="*/ 75 h 187"/>
                  <a:gd name="T14" fmla="*/ 25 w 177"/>
                  <a:gd name="T15" fmla="*/ 85 h 187"/>
                  <a:gd name="T16" fmla="*/ 5 w 177"/>
                  <a:gd name="T17" fmla="*/ 81 h 187"/>
                  <a:gd name="T18" fmla="*/ 0 w 177"/>
                  <a:gd name="T19" fmla="*/ 63 h 187"/>
                  <a:gd name="T20" fmla="*/ 1 w 177"/>
                  <a:gd name="T21" fmla="*/ 45 h 187"/>
                  <a:gd name="T22" fmla="*/ 0 w 177"/>
                  <a:gd name="T23" fmla="*/ 31 h 187"/>
                  <a:gd name="T24" fmla="*/ 0 w 177"/>
                  <a:gd name="T25" fmla="*/ 15 h 187"/>
                  <a:gd name="T26" fmla="*/ 7 w 177"/>
                  <a:gd name="T27" fmla="*/ 1 h 187"/>
                  <a:gd name="T28" fmla="*/ 21 w 177"/>
                  <a:gd name="T29" fmla="*/ 0 h 187"/>
                  <a:gd name="T30" fmla="*/ 49 w 177"/>
                  <a:gd name="T31" fmla="*/ 1 h 187"/>
                  <a:gd name="T32" fmla="*/ 88 w 177"/>
                  <a:gd name="T33" fmla="*/ 1 h 187"/>
                  <a:gd name="T34" fmla="*/ 126 w 177"/>
                  <a:gd name="T35" fmla="*/ 1 h 187"/>
                  <a:gd name="T36" fmla="*/ 154 w 177"/>
                  <a:gd name="T37" fmla="*/ 0 h 187"/>
                  <a:gd name="T38" fmla="*/ 168 w 177"/>
                  <a:gd name="T39" fmla="*/ 1 h 187"/>
                  <a:gd name="T40" fmla="*/ 176 w 177"/>
                  <a:gd name="T41" fmla="*/ 15 h 187"/>
                  <a:gd name="T42" fmla="*/ 176 w 177"/>
                  <a:gd name="T43" fmla="*/ 30 h 187"/>
                  <a:gd name="T44" fmla="*/ 176 w 177"/>
                  <a:gd name="T45" fmla="*/ 45 h 187"/>
                  <a:gd name="T46" fmla="*/ 176 w 177"/>
                  <a:gd name="T47" fmla="*/ 63 h 187"/>
                  <a:gd name="T48" fmla="*/ 170 w 177"/>
                  <a:gd name="T49" fmla="*/ 79 h 187"/>
                  <a:gd name="T50" fmla="*/ 150 w 177"/>
                  <a:gd name="T51" fmla="*/ 85 h 187"/>
                  <a:gd name="T52" fmla="*/ 135 w 177"/>
                  <a:gd name="T53" fmla="*/ 75 h 187"/>
                  <a:gd name="T54" fmla="*/ 134 w 177"/>
                  <a:gd name="T55" fmla="*/ 63 h 187"/>
                  <a:gd name="T56" fmla="*/ 135 w 177"/>
                  <a:gd name="T57" fmla="*/ 49 h 187"/>
                  <a:gd name="T58" fmla="*/ 131 w 177"/>
                  <a:gd name="T59" fmla="*/ 37 h 187"/>
                  <a:gd name="T60" fmla="*/ 119 w 177"/>
                  <a:gd name="T61" fmla="*/ 36 h 187"/>
                  <a:gd name="T62" fmla="*/ 112 w 177"/>
                  <a:gd name="T63" fmla="*/ 45 h 187"/>
                  <a:gd name="T64" fmla="*/ 112 w 177"/>
                  <a:gd name="T65" fmla="*/ 47 h 187"/>
                  <a:gd name="T66" fmla="*/ 113 w 177"/>
                  <a:gd name="T67" fmla="*/ 140 h 187"/>
                  <a:gd name="T68" fmla="*/ 115 w 177"/>
                  <a:gd name="T69" fmla="*/ 148 h 187"/>
                  <a:gd name="T70" fmla="*/ 122 w 177"/>
                  <a:gd name="T71" fmla="*/ 148 h 187"/>
                  <a:gd name="T72" fmla="*/ 134 w 177"/>
                  <a:gd name="T73" fmla="*/ 146 h 187"/>
                  <a:gd name="T74" fmla="*/ 148 w 177"/>
                  <a:gd name="T75" fmla="*/ 151 h 187"/>
                  <a:gd name="T76" fmla="*/ 154 w 177"/>
                  <a:gd name="T77" fmla="*/ 170 h 187"/>
                  <a:gd name="T78" fmla="*/ 142 w 177"/>
                  <a:gd name="T79" fmla="*/ 183 h 187"/>
                  <a:gd name="T80" fmla="*/ 129 w 177"/>
                  <a:gd name="T81" fmla="*/ 186 h 187"/>
                  <a:gd name="T82" fmla="*/ 108 w 177"/>
                  <a:gd name="T83" fmla="*/ 183 h 187"/>
                  <a:gd name="T84" fmla="*/ 82 w 177"/>
                  <a:gd name="T85" fmla="*/ 183 h 187"/>
                  <a:gd name="T86" fmla="*/ 57 w 177"/>
                  <a:gd name="T87" fmla="*/ 184 h 187"/>
                  <a:gd name="T88" fmla="*/ 41 w 177"/>
                  <a:gd name="T89" fmla="*/ 186 h 187"/>
                  <a:gd name="T90" fmla="*/ 27 w 177"/>
                  <a:gd name="T91" fmla="*/ 180 h 187"/>
                  <a:gd name="T92" fmla="*/ 23 w 177"/>
                  <a:gd name="T93" fmla="*/ 161 h 187"/>
                  <a:gd name="T94" fmla="*/ 33 w 177"/>
                  <a:gd name="T95" fmla="*/ 146 h 187"/>
                  <a:gd name="T96" fmla="*/ 44 w 177"/>
                  <a:gd name="T97" fmla="*/ 146 h 187"/>
                  <a:gd name="T98" fmla="*/ 54 w 177"/>
                  <a:gd name="T99" fmla="*/ 149 h 187"/>
                  <a:gd name="T100" fmla="*/ 62 w 177"/>
                  <a:gd name="T101" fmla="*/ 146 h 18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77"/>
                  <a:gd name="T154" fmla="*/ 0 h 187"/>
                  <a:gd name="T155" fmla="*/ 177 w 177"/>
                  <a:gd name="T156" fmla="*/ 187 h 18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77" h="187">
                    <a:moveTo>
                      <a:pt x="63" y="50"/>
                    </a:moveTo>
                    <a:lnTo>
                      <a:pt x="63" y="50"/>
                    </a:lnTo>
                    <a:lnTo>
                      <a:pt x="63" y="49"/>
                    </a:lnTo>
                    <a:lnTo>
                      <a:pt x="63" y="47"/>
                    </a:lnTo>
                    <a:lnTo>
                      <a:pt x="63" y="46"/>
                    </a:lnTo>
                    <a:lnTo>
                      <a:pt x="63" y="45"/>
                    </a:lnTo>
                    <a:lnTo>
                      <a:pt x="62" y="42"/>
                    </a:lnTo>
                    <a:lnTo>
                      <a:pt x="60" y="40"/>
                    </a:lnTo>
                    <a:lnTo>
                      <a:pt x="59" y="39"/>
                    </a:lnTo>
                    <a:lnTo>
                      <a:pt x="57" y="37"/>
                    </a:lnTo>
                    <a:lnTo>
                      <a:pt x="56" y="36"/>
                    </a:lnTo>
                    <a:lnTo>
                      <a:pt x="53" y="34"/>
                    </a:lnTo>
                    <a:lnTo>
                      <a:pt x="50" y="34"/>
                    </a:lnTo>
                    <a:lnTo>
                      <a:pt x="47" y="34"/>
                    </a:lnTo>
                    <a:lnTo>
                      <a:pt x="46" y="36"/>
                    </a:lnTo>
                    <a:lnTo>
                      <a:pt x="44" y="37"/>
                    </a:lnTo>
                    <a:lnTo>
                      <a:pt x="43" y="39"/>
                    </a:lnTo>
                    <a:lnTo>
                      <a:pt x="41" y="40"/>
                    </a:lnTo>
                    <a:lnTo>
                      <a:pt x="41" y="43"/>
                    </a:lnTo>
                    <a:lnTo>
                      <a:pt x="40" y="46"/>
                    </a:lnTo>
                    <a:lnTo>
                      <a:pt x="40" y="49"/>
                    </a:lnTo>
                    <a:lnTo>
                      <a:pt x="40" y="50"/>
                    </a:lnTo>
                    <a:lnTo>
                      <a:pt x="41" y="53"/>
                    </a:lnTo>
                    <a:lnTo>
                      <a:pt x="41" y="56"/>
                    </a:lnTo>
                    <a:lnTo>
                      <a:pt x="41" y="59"/>
                    </a:lnTo>
                    <a:lnTo>
                      <a:pt x="41" y="62"/>
                    </a:lnTo>
                    <a:lnTo>
                      <a:pt x="41" y="65"/>
                    </a:lnTo>
                    <a:lnTo>
                      <a:pt x="41" y="68"/>
                    </a:lnTo>
                    <a:lnTo>
                      <a:pt x="41" y="69"/>
                    </a:lnTo>
                    <a:lnTo>
                      <a:pt x="41" y="72"/>
                    </a:lnTo>
                    <a:lnTo>
                      <a:pt x="40" y="75"/>
                    </a:lnTo>
                    <a:lnTo>
                      <a:pt x="38" y="78"/>
                    </a:lnTo>
                    <a:lnTo>
                      <a:pt x="37" y="81"/>
                    </a:lnTo>
                    <a:lnTo>
                      <a:pt x="33" y="82"/>
                    </a:lnTo>
                    <a:lnTo>
                      <a:pt x="30" y="84"/>
                    </a:lnTo>
                    <a:lnTo>
                      <a:pt x="25" y="85"/>
                    </a:lnTo>
                    <a:lnTo>
                      <a:pt x="21" y="85"/>
                    </a:lnTo>
                    <a:lnTo>
                      <a:pt x="17" y="85"/>
                    </a:lnTo>
                    <a:lnTo>
                      <a:pt x="12" y="84"/>
                    </a:lnTo>
                    <a:lnTo>
                      <a:pt x="8" y="82"/>
                    </a:lnTo>
                    <a:lnTo>
                      <a:pt x="5" y="81"/>
                    </a:lnTo>
                    <a:lnTo>
                      <a:pt x="2" y="77"/>
                    </a:lnTo>
                    <a:lnTo>
                      <a:pt x="1" y="74"/>
                    </a:lnTo>
                    <a:lnTo>
                      <a:pt x="0" y="69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56"/>
                    </a:lnTo>
                    <a:lnTo>
                      <a:pt x="0" y="53"/>
                    </a:lnTo>
                    <a:lnTo>
                      <a:pt x="0" y="49"/>
                    </a:lnTo>
                    <a:lnTo>
                      <a:pt x="1" y="45"/>
                    </a:lnTo>
                    <a:lnTo>
                      <a:pt x="1" y="42"/>
                    </a:lnTo>
                    <a:lnTo>
                      <a:pt x="1" y="39"/>
                    </a:lnTo>
                    <a:lnTo>
                      <a:pt x="1" y="37"/>
                    </a:lnTo>
                    <a:lnTo>
                      <a:pt x="1" y="34"/>
                    </a:lnTo>
                    <a:lnTo>
                      <a:pt x="0" y="31"/>
                    </a:lnTo>
                    <a:lnTo>
                      <a:pt x="0" y="27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41" y="1"/>
                    </a:lnTo>
                    <a:lnTo>
                      <a:pt x="49" y="1"/>
                    </a:lnTo>
                    <a:lnTo>
                      <a:pt x="57" y="1"/>
                    </a:lnTo>
                    <a:lnTo>
                      <a:pt x="64" y="1"/>
                    </a:lnTo>
                    <a:lnTo>
                      <a:pt x="73" y="1"/>
                    </a:lnTo>
                    <a:lnTo>
                      <a:pt x="80" y="1"/>
                    </a:lnTo>
                    <a:lnTo>
                      <a:pt x="88" y="1"/>
                    </a:lnTo>
                    <a:lnTo>
                      <a:pt x="95" y="1"/>
                    </a:lnTo>
                    <a:lnTo>
                      <a:pt x="102" y="1"/>
                    </a:lnTo>
                    <a:lnTo>
                      <a:pt x="111" y="1"/>
                    </a:lnTo>
                    <a:lnTo>
                      <a:pt x="118" y="1"/>
                    </a:lnTo>
                    <a:lnTo>
                      <a:pt x="126" y="1"/>
                    </a:lnTo>
                    <a:lnTo>
                      <a:pt x="134" y="1"/>
                    </a:lnTo>
                    <a:lnTo>
                      <a:pt x="142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7" y="0"/>
                    </a:lnTo>
                    <a:lnTo>
                      <a:pt x="161" y="0"/>
                    </a:lnTo>
                    <a:lnTo>
                      <a:pt x="164" y="0"/>
                    </a:lnTo>
                    <a:lnTo>
                      <a:pt x="168" y="1"/>
                    </a:lnTo>
                    <a:lnTo>
                      <a:pt x="170" y="2"/>
                    </a:lnTo>
                    <a:lnTo>
                      <a:pt x="173" y="5"/>
                    </a:lnTo>
                    <a:lnTo>
                      <a:pt x="174" y="8"/>
                    </a:lnTo>
                    <a:lnTo>
                      <a:pt x="176" y="13"/>
                    </a:lnTo>
                    <a:lnTo>
                      <a:pt x="176" y="15"/>
                    </a:lnTo>
                    <a:lnTo>
                      <a:pt x="176" y="18"/>
                    </a:lnTo>
                    <a:lnTo>
                      <a:pt x="176" y="20"/>
                    </a:lnTo>
                    <a:lnTo>
                      <a:pt x="176" y="24"/>
                    </a:lnTo>
                    <a:lnTo>
                      <a:pt x="176" y="27"/>
                    </a:lnTo>
                    <a:lnTo>
                      <a:pt x="176" y="30"/>
                    </a:lnTo>
                    <a:lnTo>
                      <a:pt x="176" y="34"/>
                    </a:lnTo>
                    <a:lnTo>
                      <a:pt x="174" y="37"/>
                    </a:lnTo>
                    <a:lnTo>
                      <a:pt x="174" y="39"/>
                    </a:lnTo>
                    <a:lnTo>
                      <a:pt x="174" y="42"/>
                    </a:lnTo>
                    <a:lnTo>
                      <a:pt x="176" y="45"/>
                    </a:lnTo>
                    <a:lnTo>
                      <a:pt x="176" y="49"/>
                    </a:lnTo>
                    <a:lnTo>
                      <a:pt x="176" y="52"/>
                    </a:lnTo>
                    <a:lnTo>
                      <a:pt x="176" y="56"/>
                    </a:lnTo>
                    <a:lnTo>
                      <a:pt x="176" y="59"/>
                    </a:lnTo>
                    <a:lnTo>
                      <a:pt x="176" y="63"/>
                    </a:lnTo>
                    <a:lnTo>
                      <a:pt x="176" y="65"/>
                    </a:lnTo>
                    <a:lnTo>
                      <a:pt x="176" y="69"/>
                    </a:lnTo>
                    <a:lnTo>
                      <a:pt x="174" y="74"/>
                    </a:lnTo>
                    <a:lnTo>
                      <a:pt x="173" y="77"/>
                    </a:lnTo>
                    <a:lnTo>
                      <a:pt x="170" y="79"/>
                    </a:lnTo>
                    <a:lnTo>
                      <a:pt x="167" y="82"/>
                    </a:lnTo>
                    <a:lnTo>
                      <a:pt x="163" y="84"/>
                    </a:lnTo>
                    <a:lnTo>
                      <a:pt x="158" y="84"/>
                    </a:lnTo>
                    <a:lnTo>
                      <a:pt x="154" y="85"/>
                    </a:lnTo>
                    <a:lnTo>
                      <a:pt x="150" y="85"/>
                    </a:lnTo>
                    <a:lnTo>
                      <a:pt x="145" y="84"/>
                    </a:lnTo>
                    <a:lnTo>
                      <a:pt x="142" y="82"/>
                    </a:lnTo>
                    <a:lnTo>
                      <a:pt x="139" y="81"/>
                    </a:lnTo>
                    <a:lnTo>
                      <a:pt x="137" y="78"/>
                    </a:lnTo>
                    <a:lnTo>
                      <a:pt x="135" y="75"/>
                    </a:lnTo>
                    <a:lnTo>
                      <a:pt x="134" y="72"/>
                    </a:lnTo>
                    <a:lnTo>
                      <a:pt x="134" y="69"/>
                    </a:lnTo>
                    <a:lnTo>
                      <a:pt x="134" y="68"/>
                    </a:lnTo>
                    <a:lnTo>
                      <a:pt x="134" y="65"/>
                    </a:lnTo>
                    <a:lnTo>
                      <a:pt x="134" y="63"/>
                    </a:lnTo>
                    <a:lnTo>
                      <a:pt x="134" y="59"/>
                    </a:lnTo>
                    <a:lnTo>
                      <a:pt x="134" y="56"/>
                    </a:lnTo>
                    <a:lnTo>
                      <a:pt x="135" y="53"/>
                    </a:lnTo>
                    <a:lnTo>
                      <a:pt x="135" y="50"/>
                    </a:lnTo>
                    <a:lnTo>
                      <a:pt x="135" y="49"/>
                    </a:lnTo>
                    <a:lnTo>
                      <a:pt x="135" y="46"/>
                    </a:lnTo>
                    <a:lnTo>
                      <a:pt x="134" y="43"/>
                    </a:lnTo>
                    <a:lnTo>
                      <a:pt x="134" y="40"/>
                    </a:lnTo>
                    <a:lnTo>
                      <a:pt x="132" y="39"/>
                    </a:lnTo>
                    <a:lnTo>
                      <a:pt x="131" y="37"/>
                    </a:lnTo>
                    <a:lnTo>
                      <a:pt x="129" y="36"/>
                    </a:lnTo>
                    <a:lnTo>
                      <a:pt x="126" y="34"/>
                    </a:lnTo>
                    <a:lnTo>
                      <a:pt x="125" y="34"/>
                    </a:lnTo>
                    <a:lnTo>
                      <a:pt x="122" y="34"/>
                    </a:lnTo>
                    <a:lnTo>
                      <a:pt x="119" y="36"/>
                    </a:lnTo>
                    <a:lnTo>
                      <a:pt x="116" y="37"/>
                    </a:lnTo>
                    <a:lnTo>
                      <a:pt x="115" y="39"/>
                    </a:lnTo>
                    <a:lnTo>
                      <a:pt x="115" y="40"/>
                    </a:lnTo>
                    <a:lnTo>
                      <a:pt x="113" y="42"/>
                    </a:lnTo>
                    <a:lnTo>
                      <a:pt x="112" y="45"/>
                    </a:lnTo>
                    <a:lnTo>
                      <a:pt x="112" y="46"/>
                    </a:lnTo>
                    <a:lnTo>
                      <a:pt x="112" y="47"/>
                    </a:lnTo>
                    <a:lnTo>
                      <a:pt x="112" y="49"/>
                    </a:lnTo>
                    <a:lnTo>
                      <a:pt x="113" y="49"/>
                    </a:lnTo>
                    <a:lnTo>
                      <a:pt x="113" y="50"/>
                    </a:lnTo>
                    <a:lnTo>
                      <a:pt x="113" y="140"/>
                    </a:lnTo>
                    <a:lnTo>
                      <a:pt x="113" y="143"/>
                    </a:lnTo>
                    <a:lnTo>
                      <a:pt x="113" y="145"/>
                    </a:lnTo>
                    <a:lnTo>
                      <a:pt x="113" y="146"/>
                    </a:lnTo>
                    <a:lnTo>
                      <a:pt x="115" y="148"/>
                    </a:lnTo>
                    <a:lnTo>
                      <a:pt x="116" y="148"/>
                    </a:lnTo>
                    <a:lnTo>
                      <a:pt x="118" y="149"/>
                    </a:lnTo>
                    <a:lnTo>
                      <a:pt x="121" y="149"/>
                    </a:lnTo>
                    <a:lnTo>
                      <a:pt x="122" y="148"/>
                    </a:lnTo>
                    <a:lnTo>
                      <a:pt x="125" y="148"/>
                    </a:lnTo>
                    <a:lnTo>
                      <a:pt x="128" y="148"/>
                    </a:lnTo>
                    <a:lnTo>
                      <a:pt x="131" y="146"/>
                    </a:lnTo>
                    <a:lnTo>
                      <a:pt x="132" y="146"/>
                    </a:lnTo>
                    <a:lnTo>
                      <a:pt x="134" y="146"/>
                    </a:lnTo>
                    <a:lnTo>
                      <a:pt x="137" y="146"/>
                    </a:lnTo>
                    <a:lnTo>
                      <a:pt x="139" y="146"/>
                    </a:lnTo>
                    <a:lnTo>
                      <a:pt x="142" y="146"/>
                    </a:lnTo>
                    <a:lnTo>
                      <a:pt x="145" y="149"/>
                    </a:lnTo>
                    <a:lnTo>
                      <a:pt x="148" y="151"/>
                    </a:lnTo>
                    <a:lnTo>
                      <a:pt x="151" y="154"/>
                    </a:lnTo>
                    <a:lnTo>
                      <a:pt x="152" y="156"/>
                    </a:lnTo>
                    <a:lnTo>
                      <a:pt x="154" y="161"/>
                    </a:lnTo>
                    <a:lnTo>
                      <a:pt x="154" y="165"/>
                    </a:lnTo>
                    <a:lnTo>
                      <a:pt x="154" y="170"/>
                    </a:lnTo>
                    <a:lnTo>
                      <a:pt x="152" y="174"/>
                    </a:lnTo>
                    <a:lnTo>
                      <a:pt x="151" y="177"/>
                    </a:lnTo>
                    <a:lnTo>
                      <a:pt x="148" y="180"/>
                    </a:lnTo>
                    <a:lnTo>
                      <a:pt x="145" y="181"/>
                    </a:lnTo>
                    <a:lnTo>
                      <a:pt x="142" y="183"/>
                    </a:lnTo>
                    <a:lnTo>
                      <a:pt x="138" y="184"/>
                    </a:lnTo>
                    <a:lnTo>
                      <a:pt x="134" y="186"/>
                    </a:lnTo>
                    <a:lnTo>
                      <a:pt x="132" y="186"/>
                    </a:lnTo>
                    <a:lnTo>
                      <a:pt x="131" y="186"/>
                    </a:lnTo>
                    <a:lnTo>
                      <a:pt x="129" y="186"/>
                    </a:lnTo>
                    <a:lnTo>
                      <a:pt x="128" y="186"/>
                    </a:lnTo>
                    <a:lnTo>
                      <a:pt x="122" y="184"/>
                    </a:lnTo>
                    <a:lnTo>
                      <a:pt x="118" y="184"/>
                    </a:lnTo>
                    <a:lnTo>
                      <a:pt x="113" y="183"/>
                    </a:lnTo>
                    <a:lnTo>
                      <a:pt x="108" y="183"/>
                    </a:lnTo>
                    <a:lnTo>
                      <a:pt x="102" y="183"/>
                    </a:lnTo>
                    <a:lnTo>
                      <a:pt x="98" y="183"/>
                    </a:lnTo>
                    <a:lnTo>
                      <a:pt x="92" y="183"/>
                    </a:lnTo>
                    <a:lnTo>
                      <a:pt x="88" y="183"/>
                    </a:lnTo>
                    <a:lnTo>
                      <a:pt x="82" y="183"/>
                    </a:lnTo>
                    <a:lnTo>
                      <a:pt x="77" y="183"/>
                    </a:lnTo>
                    <a:lnTo>
                      <a:pt x="73" y="183"/>
                    </a:lnTo>
                    <a:lnTo>
                      <a:pt x="67" y="183"/>
                    </a:lnTo>
                    <a:lnTo>
                      <a:pt x="62" y="183"/>
                    </a:lnTo>
                    <a:lnTo>
                      <a:pt x="57" y="184"/>
                    </a:lnTo>
                    <a:lnTo>
                      <a:pt x="51" y="184"/>
                    </a:lnTo>
                    <a:lnTo>
                      <a:pt x="47" y="186"/>
                    </a:lnTo>
                    <a:lnTo>
                      <a:pt x="46" y="186"/>
                    </a:lnTo>
                    <a:lnTo>
                      <a:pt x="44" y="186"/>
                    </a:lnTo>
                    <a:lnTo>
                      <a:pt x="41" y="186"/>
                    </a:lnTo>
                    <a:lnTo>
                      <a:pt x="37" y="186"/>
                    </a:lnTo>
                    <a:lnTo>
                      <a:pt x="33" y="183"/>
                    </a:lnTo>
                    <a:lnTo>
                      <a:pt x="30" y="183"/>
                    </a:lnTo>
                    <a:lnTo>
                      <a:pt x="27" y="180"/>
                    </a:lnTo>
                    <a:lnTo>
                      <a:pt x="25" y="177"/>
                    </a:lnTo>
                    <a:lnTo>
                      <a:pt x="24" y="174"/>
                    </a:lnTo>
                    <a:lnTo>
                      <a:pt x="23" y="170"/>
                    </a:lnTo>
                    <a:lnTo>
                      <a:pt x="23" y="165"/>
                    </a:lnTo>
                    <a:lnTo>
                      <a:pt x="23" y="161"/>
                    </a:lnTo>
                    <a:lnTo>
                      <a:pt x="23" y="156"/>
                    </a:lnTo>
                    <a:lnTo>
                      <a:pt x="25" y="154"/>
                    </a:lnTo>
                    <a:lnTo>
                      <a:pt x="27" y="151"/>
                    </a:lnTo>
                    <a:lnTo>
                      <a:pt x="28" y="149"/>
                    </a:lnTo>
                    <a:lnTo>
                      <a:pt x="33" y="146"/>
                    </a:lnTo>
                    <a:lnTo>
                      <a:pt x="36" y="146"/>
                    </a:lnTo>
                    <a:lnTo>
                      <a:pt x="38" y="146"/>
                    </a:lnTo>
                    <a:lnTo>
                      <a:pt x="40" y="146"/>
                    </a:lnTo>
                    <a:lnTo>
                      <a:pt x="41" y="146"/>
                    </a:lnTo>
                    <a:lnTo>
                      <a:pt x="44" y="146"/>
                    </a:lnTo>
                    <a:lnTo>
                      <a:pt x="47" y="146"/>
                    </a:lnTo>
                    <a:lnTo>
                      <a:pt x="50" y="148"/>
                    </a:lnTo>
                    <a:lnTo>
                      <a:pt x="51" y="148"/>
                    </a:lnTo>
                    <a:lnTo>
                      <a:pt x="53" y="149"/>
                    </a:lnTo>
                    <a:lnTo>
                      <a:pt x="54" y="149"/>
                    </a:lnTo>
                    <a:lnTo>
                      <a:pt x="57" y="149"/>
                    </a:lnTo>
                    <a:lnTo>
                      <a:pt x="59" y="148"/>
                    </a:lnTo>
                    <a:lnTo>
                      <a:pt x="60" y="148"/>
                    </a:lnTo>
                    <a:lnTo>
                      <a:pt x="62" y="148"/>
                    </a:lnTo>
                    <a:lnTo>
                      <a:pt x="62" y="146"/>
                    </a:lnTo>
                    <a:lnTo>
                      <a:pt x="62" y="145"/>
                    </a:lnTo>
                    <a:lnTo>
                      <a:pt x="63" y="142"/>
                    </a:lnTo>
                    <a:lnTo>
                      <a:pt x="63" y="139"/>
                    </a:lnTo>
                    <a:lnTo>
                      <a:pt x="63" y="5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24" name="Freeform 17"/>
              <p:cNvSpPr>
                <a:spLocks/>
              </p:cNvSpPr>
              <p:nvPr/>
            </p:nvSpPr>
            <p:spPr bwMode="gray">
              <a:xfrm>
                <a:off x="2615" y="2263"/>
                <a:ext cx="197" cy="187"/>
              </a:xfrm>
              <a:custGeom>
                <a:avLst/>
                <a:gdLst>
                  <a:gd name="T0" fmla="*/ 39 w 197"/>
                  <a:gd name="T1" fmla="*/ 34 h 187"/>
                  <a:gd name="T2" fmla="*/ 30 w 197"/>
                  <a:gd name="T3" fmla="*/ 33 h 187"/>
                  <a:gd name="T4" fmla="*/ 17 w 197"/>
                  <a:gd name="T5" fmla="*/ 34 h 187"/>
                  <a:gd name="T6" fmla="*/ 2 w 197"/>
                  <a:gd name="T7" fmla="*/ 26 h 187"/>
                  <a:gd name="T8" fmla="*/ 5 w 197"/>
                  <a:gd name="T9" fmla="*/ 4 h 187"/>
                  <a:gd name="T10" fmla="*/ 21 w 197"/>
                  <a:gd name="T11" fmla="*/ 0 h 187"/>
                  <a:gd name="T12" fmla="*/ 52 w 197"/>
                  <a:gd name="T13" fmla="*/ 1 h 187"/>
                  <a:gd name="T14" fmla="*/ 103 w 197"/>
                  <a:gd name="T15" fmla="*/ 2 h 187"/>
                  <a:gd name="T16" fmla="*/ 172 w 197"/>
                  <a:gd name="T17" fmla="*/ 0 h 187"/>
                  <a:gd name="T18" fmla="*/ 191 w 197"/>
                  <a:gd name="T19" fmla="*/ 8 h 187"/>
                  <a:gd name="T20" fmla="*/ 191 w 197"/>
                  <a:gd name="T21" fmla="*/ 26 h 187"/>
                  <a:gd name="T22" fmla="*/ 191 w 197"/>
                  <a:gd name="T23" fmla="*/ 40 h 187"/>
                  <a:gd name="T24" fmla="*/ 191 w 197"/>
                  <a:gd name="T25" fmla="*/ 62 h 187"/>
                  <a:gd name="T26" fmla="*/ 180 w 197"/>
                  <a:gd name="T27" fmla="*/ 81 h 187"/>
                  <a:gd name="T28" fmla="*/ 156 w 197"/>
                  <a:gd name="T29" fmla="*/ 78 h 187"/>
                  <a:gd name="T30" fmla="*/ 150 w 197"/>
                  <a:gd name="T31" fmla="*/ 63 h 187"/>
                  <a:gd name="T32" fmla="*/ 152 w 197"/>
                  <a:gd name="T33" fmla="*/ 53 h 187"/>
                  <a:gd name="T34" fmla="*/ 143 w 197"/>
                  <a:gd name="T35" fmla="*/ 34 h 187"/>
                  <a:gd name="T36" fmla="*/ 117 w 197"/>
                  <a:gd name="T37" fmla="*/ 33 h 187"/>
                  <a:gd name="T38" fmla="*/ 91 w 197"/>
                  <a:gd name="T39" fmla="*/ 37 h 187"/>
                  <a:gd name="T40" fmla="*/ 90 w 197"/>
                  <a:gd name="T41" fmla="*/ 72 h 187"/>
                  <a:gd name="T42" fmla="*/ 97 w 197"/>
                  <a:gd name="T43" fmla="*/ 74 h 187"/>
                  <a:gd name="T44" fmla="*/ 108 w 197"/>
                  <a:gd name="T45" fmla="*/ 69 h 187"/>
                  <a:gd name="T46" fmla="*/ 108 w 197"/>
                  <a:gd name="T47" fmla="*/ 61 h 187"/>
                  <a:gd name="T48" fmla="*/ 108 w 197"/>
                  <a:gd name="T49" fmla="*/ 50 h 187"/>
                  <a:gd name="T50" fmla="*/ 121 w 197"/>
                  <a:gd name="T51" fmla="*/ 43 h 187"/>
                  <a:gd name="T52" fmla="*/ 139 w 197"/>
                  <a:gd name="T53" fmla="*/ 52 h 187"/>
                  <a:gd name="T54" fmla="*/ 139 w 197"/>
                  <a:gd name="T55" fmla="*/ 71 h 187"/>
                  <a:gd name="T56" fmla="*/ 139 w 197"/>
                  <a:gd name="T57" fmla="*/ 100 h 187"/>
                  <a:gd name="T58" fmla="*/ 139 w 197"/>
                  <a:gd name="T59" fmla="*/ 119 h 187"/>
                  <a:gd name="T60" fmla="*/ 129 w 197"/>
                  <a:gd name="T61" fmla="*/ 132 h 187"/>
                  <a:gd name="T62" fmla="*/ 111 w 197"/>
                  <a:gd name="T63" fmla="*/ 130 h 187"/>
                  <a:gd name="T64" fmla="*/ 108 w 197"/>
                  <a:gd name="T65" fmla="*/ 119 h 187"/>
                  <a:gd name="T66" fmla="*/ 110 w 197"/>
                  <a:gd name="T67" fmla="*/ 111 h 187"/>
                  <a:gd name="T68" fmla="*/ 101 w 197"/>
                  <a:gd name="T69" fmla="*/ 103 h 187"/>
                  <a:gd name="T70" fmla="*/ 94 w 197"/>
                  <a:gd name="T71" fmla="*/ 101 h 187"/>
                  <a:gd name="T72" fmla="*/ 90 w 197"/>
                  <a:gd name="T73" fmla="*/ 138 h 187"/>
                  <a:gd name="T74" fmla="*/ 108 w 197"/>
                  <a:gd name="T75" fmla="*/ 149 h 187"/>
                  <a:gd name="T76" fmla="*/ 140 w 197"/>
                  <a:gd name="T77" fmla="*/ 148 h 187"/>
                  <a:gd name="T78" fmla="*/ 153 w 197"/>
                  <a:gd name="T79" fmla="*/ 133 h 187"/>
                  <a:gd name="T80" fmla="*/ 153 w 197"/>
                  <a:gd name="T81" fmla="*/ 119 h 187"/>
                  <a:gd name="T82" fmla="*/ 155 w 197"/>
                  <a:gd name="T83" fmla="*/ 103 h 187"/>
                  <a:gd name="T84" fmla="*/ 178 w 197"/>
                  <a:gd name="T85" fmla="*/ 97 h 187"/>
                  <a:gd name="T86" fmla="*/ 196 w 197"/>
                  <a:gd name="T87" fmla="*/ 114 h 187"/>
                  <a:gd name="T88" fmla="*/ 196 w 197"/>
                  <a:gd name="T89" fmla="*/ 138 h 187"/>
                  <a:gd name="T90" fmla="*/ 196 w 197"/>
                  <a:gd name="T91" fmla="*/ 155 h 187"/>
                  <a:gd name="T92" fmla="*/ 196 w 197"/>
                  <a:gd name="T93" fmla="*/ 171 h 187"/>
                  <a:gd name="T94" fmla="*/ 181 w 197"/>
                  <a:gd name="T95" fmla="*/ 186 h 187"/>
                  <a:gd name="T96" fmla="*/ 158 w 197"/>
                  <a:gd name="T97" fmla="*/ 184 h 187"/>
                  <a:gd name="T98" fmla="*/ 98 w 197"/>
                  <a:gd name="T99" fmla="*/ 183 h 187"/>
                  <a:gd name="T100" fmla="*/ 46 w 197"/>
                  <a:gd name="T101" fmla="*/ 183 h 187"/>
                  <a:gd name="T102" fmla="*/ 20 w 197"/>
                  <a:gd name="T103" fmla="*/ 186 h 187"/>
                  <a:gd name="T104" fmla="*/ 2 w 197"/>
                  <a:gd name="T105" fmla="*/ 178 h 187"/>
                  <a:gd name="T106" fmla="*/ 2 w 197"/>
                  <a:gd name="T107" fmla="*/ 155 h 187"/>
                  <a:gd name="T108" fmla="*/ 18 w 197"/>
                  <a:gd name="T109" fmla="*/ 146 h 187"/>
                  <a:gd name="T110" fmla="*/ 31 w 197"/>
                  <a:gd name="T111" fmla="*/ 149 h 187"/>
                  <a:gd name="T112" fmla="*/ 40 w 197"/>
                  <a:gd name="T113" fmla="*/ 148 h 18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7"/>
                  <a:gd name="T172" fmla="*/ 0 h 187"/>
                  <a:gd name="T173" fmla="*/ 197 w 197"/>
                  <a:gd name="T174" fmla="*/ 187 h 18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7" h="187">
                    <a:moveTo>
                      <a:pt x="40" y="139"/>
                    </a:moveTo>
                    <a:lnTo>
                      <a:pt x="40" y="45"/>
                    </a:lnTo>
                    <a:lnTo>
                      <a:pt x="40" y="40"/>
                    </a:lnTo>
                    <a:lnTo>
                      <a:pt x="40" y="39"/>
                    </a:lnTo>
                    <a:lnTo>
                      <a:pt x="40" y="36"/>
                    </a:lnTo>
                    <a:lnTo>
                      <a:pt x="39" y="34"/>
                    </a:lnTo>
                    <a:lnTo>
                      <a:pt x="37" y="34"/>
                    </a:lnTo>
                    <a:lnTo>
                      <a:pt x="37" y="33"/>
                    </a:lnTo>
                    <a:lnTo>
                      <a:pt x="34" y="33"/>
                    </a:lnTo>
                    <a:lnTo>
                      <a:pt x="33" y="33"/>
                    </a:lnTo>
                    <a:lnTo>
                      <a:pt x="31" y="33"/>
                    </a:lnTo>
                    <a:lnTo>
                      <a:pt x="30" y="33"/>
                    </a:lnTo>
                    <a:lnTo>
                      <a:pt x="29" y="33"/>
                    </a:lnTo>
                    <a:lnTo>
                      <a:pt x="26" y="33"/>
                    </a:lnTo>
                    <a:lnTo>
                      <a:pt x="23" y="34"/>
                    </a:lnTo>
                    <a:lnTo>
                      <a:pt x="21" y="34"/>
                    </a:lnTo>
                    <a:lnTo>
                      <a:pt x="18" y="34"/>
                    </a:lnTo>
                    <a:lnTo>
                      <a:pt x="17" y="34"/>
                    </a:lnTo>
                    <a:lnTo>
                      <a:pt x="14" y="34"/>
                    </a:lnTo>
                    <a:lnTo>
                      <a:pt x="10" y="34"/>
                    </a:lnTo>
                    <a:lnTo>
                      <a:pt x="8" y="33"/>
                    </a:lnTo>
                    <a:lnTo>
                      <a:pt x="5" y="31"/>
                    </a:lnTo>
                    <a:lnTo>
                      <a:pt x="2" y="29"/>
                    </a:lnTo>
                    <a:lnTo>
                      <a:pt x="2" y="26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5" y="4"/>
                    </a:lnTo>
                    <a:lnTo>
                      <a:pt x="8" y="2"/>
                    </a:lnTo>
                    <a:lnTo>
                      <a:pt x="11" y="1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1"/>
                    </a:lnTo>
                    <a:lnTo>
                      <a:pt x="23" y="1"/>
                    </a:lnTo>
                    <a:lnTo>
                      <a:pt x="30" y="1"/>
                    </a:lnTo>
                    <a:lnTo>
                      <a:pt x="37" y="1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60" y="2"/>
                    </a:lnTo>
                    <a:lnTo>
                      <a:pt x="69" y="2"/>
                    </a:lnTo>
                    <a:lnTo>
                      <a:pt x="78" y="2"/>
                    </a:lnTo>
                    <a:lnTo>
                      <a:pt x="85" y="2"/>
                    </a:lnTo>
                    <a:lnTo>
                      <a:pt x="92" y="2"/>
                    </a:lnTo>
                    <a:lnTo>
                      <a:pt x="103" y="2"/>
                    </a:lnTo>
                    <a:lnTo>
                      <a:pt x="111" y="2"/>
                    </a:lnTo>
                    <a:lnTo>
                      <a:pt x="121" y="1"/>
                    </a:lnTo>
                    <a:lnTo>
                      <a:pt x="133" y="1"/>
                    </a:lnTo>
                    <a:lnTo>
                      <a:pt x="145" y="1"/>
                    </a:lnTo>
                    <a:lnTo>
                      <a:pt x="158" y="1"/>
                    </a:lnTo>
                    <a:lnTo>
                      <a:pt x="172" y="0"/>
                    </a:lnTo>
                    <a:lnTo>
                      <a:pt x="177" y="0"/>
                    </a:lnTo>
                    <a:lnTo>
                      <a:pt x="181" y="1"/>
                    </a:lnTo>
                    <a:lnTo>
                      <a:pt x="184" y="2"/>
                    </a:lnTo>
                    <a:lnTo>
                      <a:pt x="187" y="4"/>
                    </a:lnTo>
                    <a:lnTo>
                      <a:pt x="190" y="7"/>
                    </a:lnTo>
                    <a:lnTo>
                      <a:pt x="191" y="8"/>
                    </a:lnTo>
                    <a:lnTo>
                      <a:pt x="191" y="13"/>
                    </a:lnTo>
                    <a:lnTo>
                      <a:pt x="191" y="15"/>
                    </a:lnTo>
                    <a:lnTo>
                      <a:pt x="191" y="18"/>
                    </a:lnTo>
                    <a:lnTo>
                      <a:pt x="191" y="20"/>
                    </a:lnTo>
                    <a:lnTo>
                      <a:pt x="191" y="23"/>
                    </a:lnTo>
                    <a:lnTo>
                      <a:pt x="191" y="26"/>
                    </a:lnTo>
                    <a:lnTo>
                      <a:pt x="191" y="29"/>
                    </a:lnTo>
                    <a:lnTo>
                      <a:pt x="191" y="31"/>
                    </a:lnTo>
                    <a:lnTo>
                      <a:pt x="190" y="33"/>
                    </a:lnTo>
                    <a:lnTo>
                      <a:pt x="190" y="34"/>
                    </a:lnTo>
                    <a:lnTo>
                      <a:pt x="190" y="37"/>
                    </a:lnTo>
                    <a:lnTo>
                      <a:pt x="191" y="40"/>
                    </a:lnTo>
                    <a:lnTo>
                      <a:pt x="191" y="45"/>
                    </a:lnTo>
                    <a:lnTo>
                      <a:pt x="191" y="49"/>
                    </a:lnTo>
                    <a:lnTo>
                      <a:pt x="191" y="52"/>
                    </a:lnTo>
                    <a:lnTo>
                      <a:pt x="191" y="56"/>
                    </a:lnTo>
                    <a:lnTo>
                      <a:pt x="191" y="59"/>
                    </a:lnTo>
                    <a:lnTo>
                      <a:pt x="191" y="62"/>
                    </a:lnTo>
                    <a:lnTo>
                      <a:pt x="191" y="66"/>
                    </a:lnTo>
                    <a:lnTo>
                      <a:pt x="190" y="69"/>
                    </a:lnTo>
                    <a:lnTo>
                      <a:pt x="188" y="74"/>
                    </a:lnTo>
                    <a:lnTo>
                      <a:pt x="185" y="77"/>
                    </a:lnTo>
                    <a:lnTo>
                      <a:pt x="182" y="78"/>
                    </a:lnTo>
                    <a:lnTo>
                      <a:pt x="180" y="81"/>
                    </a:lnTo>
                    <a:lnTo>
                      <a:pt x="174" y="81"/>
                    </a:lnTo>
                    <a:lnTo>
                      <a:pt x="169" y="82"/>
                    </a:lnTo>
                    <a:lnTo>
                      <a:pt x="166" y="82"/>
                    </a:lnTo>
                    <a:lnTo>
                      <a:pt x="162" y="81"/>
                    </a:lnTo>
                    <a:lnTo>
                      <a:pt x="158" y="79"/>
                    </a:lnTo>
                    <a:lnTo>
                      <a:pt x="156" y="78"/>
                    </a:lnTo>
                    <a:lnTo>
                      <a:pt x="153" y="75"/>
                    </a:lnTo>
                    <a:lnTo>
                      <a:pt x="152" y="72"/>
                    </a:lnTo>
                    <a:lnTo>
                      <a:pt x="150" y="71"/>
                    </a:lnTo>
                    <a:lnTo>
                      <a:pt x="150" y="68"/>
                    </a:lnTo>
                    <a:lnTo>
                      <a:pt x="150" y="65"/>
                    </a:lnTo>
                    <a:lnTo>
                      <a:pt x="150" y="63"/>
                    </a:lnTo>
                    <a:lnTo>
                      <a:pt x="150" y="62"/>
                    </a:lnTo>
                    <a:lnTo>
                      <a:pt x="150" y="61"/>
                    </a:lnTo>
                    <a:lnTo>
                      <a:pt x="150" y="58"/>
                    </a:lnTo>
                    <a:lnTo>
                      <a:pt x="152" y="56"/>
                    </a:lnTo>
                    <a:lnTo>
                      <a:pt x="152" y="55"/>
                    </a:lnTo>
                    <a:lnTo>
                      <a:pt x="152" y="53"/>
                    </a:lnTo>
                    <a:lnTo>
                      <a:pt x="152" y="47"/>
                    </a:lnTo>
                    <a:lnTo>
                      <a:pt x="150" y="43"/>
                    </a:lnTo>
                    <a:lnTo>
                      <a:pt x="149" y="39"/>
                    </a:lnTo>
                    <a:lnTo>
                      <a:pt x="146" y="37"/>
                    </a:lnTo>
                    <a:lnTo>
                      <a:pt x="145" y="36"/>
                    </a:lnTo>
                    <a:lnTo>
                      <a:pt x="143" y="34"/>
                    </a:lnTo>
                    <a:lnTo>
                      <a:pt x="140" y="34"/>
                    </a:lnTo>
                    <a:lnTo>
                      <a:pt x="137" y="33"/>
                    </a:lnTo>
                    <a:lnTo>
                      <a:pt x="133" y="33"/>
                    </a:lnTo>
                    <a:lnTo>
                      <a:pt x="129" y="33"/>
                    </a:lnTo>
                    <a:lnTo>
                      <a:pt x="123" y="33"/>
                    </a:lnTo>
                    <a:lnTo>
                      <a:pt x="117" y="33"/>
                    </a:lnTo>
                    <a:lnTo>
                      <a:pt x="114" y="33"/>
                    </a:lnTo>
                    <a:lnTo>
                      <a:pt x="107" y="33"/>
                    </a:lnTo>
                    <a:lnTo>
                      <a:pt x="101" y="33"/>
                    </a:lnTo>
                    <a:lnTo>
                      <a:pt x="97" y="34"/>
                    </a:lnTo>
                    <a:lnTo>
                      <a:pt x="92" y="34"/>
                    </a:lnTo>
                    <a:lnTo>
                      <a:pt x="91" y="37"/>
                    </a:lnTo>
                    <a:lnTo>
                      <a:pt x="90" y="40"/>
                    </a:lnTo>
                    <a:lnTo>
                      <a:pt x="88" y="43"/>
                    </a:lnTo>
                    <a:lnTo>
                      <a:pt x="88" y="47"/>
                    </a:lnTo>
                    <a:lnTo>
                      <a:pt x="88" y="72"/>
                    </a:lnTo>
                    <a:lnTo>
                      <a:pt x="90" y="72"/>
                    </a:lnTo>
                    <a:lnTo>
                      <a:pt x="91" y="74"/>
                    </a:lnTo>
                    <a:lnTo>
                      <a:pt x="92" y="74"/>
                    </a:lnTo>
                    <a:lnTo>
                      <a:pt x="94" y="74"/>
                    </a:lnTo>
                    <a:lnTo>
                      <a:pt x="95" y="74"/>
                    </a:lnTo>
                    <a:lnTo>
                      <a:pt x="97" y="74"/>
                    </a:lnTo>
                    <a:lnTo>
                      <a:pt x="98" y="74"/>
                    </a:lnTo>
                    <a:lnTo>
                      <a:pt x="101" y="72"/>
                    </a:lnTo>
                    <a:lnTo>
                      <a:pt x="104" y="72"/>
                    </a:lnTo>
                    <a:lnTo>
                      <a:pt x="105" y="72"/>
                    </a:lnTo>
                    <a:lnTo>
                      <a:pt x="107" y="71"/>
                    </a:lnTo>
                    <a:lnTo>
                      <a:pt x="108" y="69"/>
                    </a:lnTo>
                    <a:lnTo>
                      <a:pt x="110" y="68"/>
                    </a:lnTo>
                    <a:lnTo>
                      <a:pt x="110" y="66"/>
                    </a:lnTo>
                    <a:lnTo>
                      <a:pt x="110" y="65"/>
                    </a:lnTo>
                    <a:lnTo>
                      <a:pt x="110" y="63"/>
                    </a:lnTo>
                    <a:lnTo>
                      <a:pt x="108" y="62"/>
                    </a:lnTo>
                    <a:lnTo>
                      <a:pt x="108" y="61"/>
                    </a:lnTo>
                    <a:lnTo>
                      <a:pt x="108" y="59"/>
                    </a:lnTo>
                    <a:lnTo>
                      <a:pt x="108" y="58"/>
                    </a:lnTo>
                    <a:lnTo>
                      <a:pt x="108" y="56"/>
                    </a:lnTo>
                    <a:lnTo>
                      <a:pt x="108" y="53"/>
                    </a:lnTo>
                    <a:lnTo>
                      <a:pt x="108" y="50"/>
                    </a:lnTo>
                    <a:lnTo>
                      <a:pt x="110" y="49"/>
                    </a:lnTo>
                    <a:lnTo>
                      <a:pt x="111" y="46"/>
                    </a:lnTo>
                    <a:lnTo>
                      <a:pt x="114" y="46"/>
                    </a:lnTo>
                    <a:lnTo>
                      <a:pt x="116" y="45"/>
                    </a:lnTo>
                    <a:lnTo>
                      <a:pt x="119" y="43"/>
                    </a:lnTo>
                    <a:lnTo>
                      <a:pt x="121" y="43"/>
                    </a:lnTo>
                    <a:lnTo>
                      <a:pt x="126" y="43"/>
                    </a:lnTo>
                    <a:lnTo>
                      <a:pt x="129" y="45"/>
                    </a:lnTo>
                    <a:lnTo>
                      <a:pt x="132" y="46"/>
                    </a:lnTo>
                    <a:lnTo>
                      <a:pt x="135" y="47"/>
                    </a:lnTo>
                    <a:lnTo>
                      <a:pt x="137" y="50"/>
                    </a:lnTo>
                    <a:lnTo>
                      <a:pt x="139" y="52"/>
                    </a:lnTo>
                    <a:lnTo>
                      <a:pt x="139" y="56"/>
                    </a:lnTo>
                    <a:lnTo>
                      <a:pt x="139" y="59"/>
                    </a:lnTo>
                    <a:lnTo>
                      <a:pt x="139" y="61"/>
                    </a:lnTo>
                    <a:lnTo>
                      <a:pt x="139" y="63"/>
                    </a:lnTo>
                    <a:lnTo>
                      <a:pt x="139" y="66"/>
                    </a:lnTo>
                    <a:lnTo>
                      <a:pt x="139" y="71"/>
                    </a:lnTo>
                    <a:lnTo>
                      <a:pt x="139" y="77"/>
                    </a:lnTo>
                    <a:lnTo>
                      <a:pt x="139" y="81"/>
                    </a:lnTo>
                    <a:lnTo>
                      <a:pt x="137" y="87"/>
                    </a:lnTo>
                    <a:lnTo>
                      <a:pt x="137" y="91"/>
                    </a:lnTo>
                    <a:lnTo>
                      <a:pt x="137" y="95"/>
                    </a:lnTo>
                    <a:lnTo>
                      <a:pt x="139" y="100"/>
                    </a:lnTo>
                    <a:lnTo>
                      <a:pt x="139" y="103"/>
                    </a:lnTo>
                    <a:lnTo>
                      <a:pt x="139" y="107"/>
                    </a:lnTo>
                    <a:lnTo>
                      <a:pt x="139" y="111"/>
                    </a:lnTo>
                    <a:lnTo>
                      <a:pt x="139" y="114"/>
                    </a:lnTo>
                    <a:lnTo>
                      <a:pt x="139" y="117"/>
                    </a:lnTo>
                    <a:lnTo>
                      <a:pt x="139" y="119"/>
                    </a:lnTo>
                    <a:lnTo>
                      <a:pt x="139" y="122"/>
                    </a:lnTo>
                    <a:lnTo>
                      <a:pt x="139" y="124"/>
                    </a:lnTo>
                    <a:lnTo>
                      <a:pt x="137" y="126"/>
                    </a:lnTo>
                    <a:lnTo>
                      <a:pt x="135" y="127"/>
                    </a:lnTo>
                    <a:lnTo>
                      <a:pt x="133" y="130"/>
                    </a:lnTo>
                    <a:lnTo>
                      <a:pt x="129" y="132"/>
                    </a:lnTo>
                    <a:lnTo>
                      <a:pt x="126" y="132"/>
                    </a:lnTo>
                    <a:lnTo>
                      <a:pt x="121" y="132"/>
                    </a:lnTo>
                    <a:lnTo>
                      <a:pt x="119" y="132"/>
                    </a:lnTo>
                    <a:lnTo>
                      <a:pt x="116" y="132"/>
                    </a:lnTo>
                    <a:lnTo>
                      <a:pt x="114" y="130"/>
                    </a:lnTo>
                    <a:lnTo>
                      <a:pt x="111" y="130"/>
                    </a:lnTo>
                    <a:lnTo>
                      <a:pt x="110" y="127"/>
                    </a:lnTo>
                    <a:lnTo>
                      <a:pt x="108" y="126"/>
                    </a:lnTo>
                    <a:lnTo>
                      <a:pt x="108" y="124"/>
                    </a:lnTo>
                    <a:lnTo>
                      <a:pt x="108" y="122"/>
                    </a:lnTo>
                    <a:lnTo>
                      <a:pt x="108" y="120"/>
                    </a:lnTo>
                    <a:lnTo>
                      <a:pt x="108" y="119"/>
                    </a:lnTo>
                    <a:lnTo>
                      <a:pt x="108" y="117"/>
                    </a:lnTo>
                    <a:lnTo>
                      <a:pt x="108" y="114"/>
                    </a:lnTo>
                    <a:lnTo>
                      <a:pt x="110" y="113"/>
                    </a:lnTo>
                    <a:lnTo>
                      <a:pt x="110" y="111"/>
                    </a:lnTo>
                    <a:lnTo>
                      <a:pt x="110" y="108"/>
                    </a:lnTo>
                    <a:lnTo>
                      <a:pt x="108" y="107"/>
                    </a:lnTo>
                    <a:lnTo>
                      <a:pt x="107" y="106"/>
                    </a:lnTo>
                    <a:lnTo>
                      <a:pt x="105" y="104"/>
                    </a:lnTo>
                    <a:lnTo>
                      <a:pt x="104" y="103"/>
                    </a:lnTo>
                    <a:lnTo>
                      <a:pt x="101" y="103"/>
                    </a:lnTo>
                    <a:lnTo>
                      <a:pt x="98" y="101"/>
                    </a:lnTo>
                    <a:lnTo>
                      <a:pt x="97" y="101"/>
                    </a:lnTo>
                    <a:lnTo>
                      <a:pt x="95" y="101"/>
                    </a:lnTo>
                    <a:lnTo>
                      <a:pt x="94" y="101"/>
                    </a:lnTo>
                    <a:lnTo>
                      <a:pt x="92" y="101"/>
                    </a:lnTo>
                    <a:lnTo>
                      <a:pt x="91" y="103"/>
                    </a:lnTo>
                    <a:lnTo>
                      <a:pt x="90" y="103"/>
                    </a:lnTo>
                    <a:lnTo>
                      <a:pt x="88" y="103"/>
                    </a:lnTo>
                    <a:lnTo>
                      <a:pt x="88" y="135"/>
                    </a:lnTo>
                    <a:lnTo>
                      <a:pt x="90" y="138"/>
                    </a:lnTo>
                    <a:lnTo>
                      <a:pt x="90" y="140"/>
                    </a:lnTo>
                    <a:lnTo>
                      <a:pt x="91" y="145"/>
                    </a:lnTo>
                    <a:lnTo>
                      <a:pt x="94" y="146"/>
                    </a:lnTo>
                    <a:lnTo>
                      <a:pt x="97" y="146"/>
                    </a:lnTo>
                    <a:lnTo>
                      <a:pt x="103" y="149"/>
                    </a:lnTo>
                    <a:lnTo>
                      <a:pt x="108" y="149"/>
                    </a:lnTo>
                    <a:lnTo>
                      <a:pt x="116" y="149"/>
                    </a:lnTo>
                    <a:lnTo>
                      <a:pt x="121" y="149"/>
                    </a:lnTo>
                    <a:lnTo>
                      <a:pt x="127" y="149"/>
                    </a:lnTo>
                    <a:lnTo>
                      <a:pt x="133" y="149"/>
                    </a:lnTo>
                    <a:lnTo>
                      <a:pt x="137" y="149"/>
                    </a:lnTo>
                    <a:lnTo>
                      <a:pt x="140" y="148"/>
                    </a:lnTo>
                    <a:lnTo>
                      <a:pt x="143" y="146"/>
                    </a:lnTo>
                    <a:lnTo>
                      <a:pt x="146" y="146"/>
                    </a:lnTo>
                    <a:lnTo>
                      <a:pt x="148" y="145"/>
                    </a:lnTo>
                    <a:lnTo>
                      <a:pt x="150" y="143"/>
                    </a:lnTo>
                    <a:lnTo>
                      <a:pt x="152" y="139"/>
                    </a:lnTo>
                    <a:lnTo>
                      <a:pt x="153" y="133"/>
                    </a:lnTo>
                    <a:lnTo>
                      <a:pt x="155" y="127"/>
                    </a:lnTo>
                    <a:lnTo>
                      <a:pt x="155" y="126"/>
                    </a:lnTo>
                    <a:lnTo>
                      <a:pt x="155" y="124"/>
                    </a:lnTo>
                    <a:lnTo>
                      <a:pt x="153" y="123"/>
                    </a:lnTo>
                    <a:lnTo>
                      <a:pt x="153" y="120"/>
                    </a:lnTo>
                    <a:lnTo>
                      <a:pt x="153" y="119"/>
                    </a:lnTo>
                    <a:lnTo>
                      <a:pt x="153" y="116"/>
                    </a:lnTo>
                    <a:lnTo>
                      <a:pt x="152" y="114"/>
                    </a:lnTo>
                    <a:lnTo>
                      <a:pt x="152" y="113"/>
                    </a:lnTo>
                    <a:lnTo>
                      <a:pt x="152" y="108"/>
                    </a:lnTo>
                    <a:lnTo>
                      <a:pt x="155" y="107"/>
                    </a:lnTo>
                    <a:lnTo>
                      <a:pt x="155" y="103"/>
                    </a:lnTo>
                    <a:lnTo>
                      <a:pt x="158" y="101"/>
                    </a:lnTo>
                    <a:lnTo>
                      <a:pt x="161" y="98"/>
                    </a:lnTo>
                    <a:lnTo>
                      <a:pt x="164" y="97"/>
                    </a:lnTo>
                    <a:lnTo>
                      <a:pt x="168" y="95"/>
                    </a:lnTo>
                    <a:lnTo>
                      <a:pt x="172" y="95"/>
                    </a:lnTo>
                    <a:lnTo>
                      <a:pt x="178" y="97"/>
                    </a:lnTo>
                    <a:lnTo>
                      <a:pt x="182" y="97"/>
                    </a:lnTo>
                    <a:lnTo>
                      <a:pt x="185" y="100"/>
                    </a:lnTo>
                    <a:lnTo>
                      <a:pt x="190" y="101"/>
                    </a:lnTo>
                    <a:lnTo>
                      <a:pt x="191" y="106"/>
                    </a:lnTo>
                    <a:lnTo>
                      <a:pt x="194" y="108"/>
                    </a:lnTo>
                    <a:lnTo>
                      <a:pt x="196" y="114"/>
                    </a:lnTo>
                    <a:lnTo>
                      <a:pt x="196" y="119"/>
                    </a:lnTo>
                    <a:lnTo>
                      <a:pt x="196" y="120"/>
                    </a:lnTo>
                    <a:lnTo>
                      <a:pt x="196" y="124"/>
                    </a:lnTo>
                    <a:lnTo>
                      <a:pt x="196" y="127"/>
                    </a:lnTo>
                    <a:lnTo>
                      <a:pt x="196" y="132"/>
                    </a:lnTo>
                    <a:lnTo>
                      <a:pt x="196" y="138"/>
                    </a:lnTo>
                    <a:lnTo>
                      <a:pt x="196" y="140"/>
                    </a:lnTo>
                    <a:lnTo>
                      <a:pt x="194" y="145"/>
                    </a:lnTo>
                    <a:lnTo>
                      <a:pt x="194" y="149"/>
                    </a:lnTo>
                    <a:lnTo>
                      <a:pt x="194" y="151"/>
                    </a:lnTo>
                    <a:lnTo>
                      <a:pt x="196" y="152"/>
                    </a:lnTo>
                    <a:lnTo>
                      <a:pt x="196" y="155"/>
                    </a:lnTo>
                    <a:lnTo>
                      <a:pt x="196" y="156"/>
                    </a:lnTo>
                    <a:lnTo>
                      <a:pt x="196" y="161"/>
                    </a:lnTo>
                    <a:lnTo>
                      <a:pt x="196" y="162"/>
                    </a:lnTo>
                    <a:lnTo>
                      <a:pt x="196" y="165"/>
                    </a:lnTo>
                    <a:lnTo>
                      <a:pt x="196" y="167"/>
                    </a:lnTo>
                    <a:lnTo>
                      <a:pt x="196" y="171"/>
                    </a:lnTo>
                    <a:lnTo>
                      <a:pt x="196" y="175"/>
                    </a:lnTo>
                    <a:lnTo>
                      <a:pt x="193" y="178"/>
                    </a:lnTo>
                    <a:lnTo>
                      <a:pt x="191" y="181"/>
                    </a:lnTo>
                    <a:lnTo>
                      <a:pt x="188" y="183"/>
                    </a:lnTo>
                    <a:lnTo>
                      <a:pt x="185" y="184"/>
                    </a:lnTo>
                    <a:lnTo>
                      <a:pt x="181" y="186"/>
                    </a:lnTo>
                    <a:lnTo>
                      <a:pt x="175" y="186"/>
                    </a:lnTo>
                    <a:lnTo>
                      <a:pt x="174" y="186"/>
                    </a:lnTo>
                    <a:lnTo>
                      <a:pt x="171" y="186"/>
                    </a:lnTo>
                    <a:lnTo>
                      <a:pt x="168" y="186"/>
                    </a:lnTo>
                    <a:lnTo>
                      <a:pt x="158" y="184"/>
                    </a:lnTo>
                    <a:lnTo>
                      <a:pt x="149" y="184"/>
                    </a:lnTo>
                    <a:lnTo>
                      <a:pt x="139" y="183"/>
                    </a:lnTo>
                    <a:lnTo>
                      <a:pt x="129" y="183"/>
                    </a:lnTo>
                    <a:lnTo>
                      <a:pt x="119" y="183"/>
                    </a:lnTo>
                    <a:lnTo>
                      <a:pt x="108" y="183"/>
                    </a:lnTo>
                    <a:lnTo>
                      <a:pt x="98" y="183"/>
                    </a:lnTo>
                    <a:lnTo>
                      <a:pt x="90" y="183"/>
                    </a:lnTo>
                    <a:lnTo>
                      <a:pt x="81" y="183"/>
                    </a:lnTo>
                    <a:lnTo>
                      <a:pt x="72" y="183"/>
                    </a:lnTo>
                    <a:lnTo>
                      <a:pt x="63" y="183"/>
                    </a:lnTo>
                    <a:lnTo>
                      <a:pt x="55" y="183"/>
                    </a:lnTo>
                    <a:lnTo>
                      <a:pt x="46" y="183"/>
                    </a:lnTo>
                    <a:lnTo>
                      <a:pt x="39" y="184"/>
                    </a:lnTo>
                    <a:lnTo>
                      <a:pt x="31" y="184"/>
                    </a:lnTo>
                    <a:lnTo>
                      <a:pt x="24" y="186"/>
                    </a:lnTo>
                    <a:lnTo>
                      <a:pt x="23" y="186"/>
                    </a:lnTo>
                    <a:lnTo>
                      <a:pt x="21" y="186"/>
                    </a:lnTo>
                    <a:lnTo>
                      <a:pt x="20" y="186"/>
                    </a:lnTo>
                    <a:lnTo>
                      <a:pt x="15" y="186"/>
                    </a:lnTo>
                    <a:lnTo>
                      <a:pt x="11" y="184"/>
                    </a:lnTo>
                    <a:lnTo>
                      <a:pt x="8" y="183"/>
                    </a:lnTo>
                    <a:lnTo>
                      <a:pt x="5" y="181"/>
                    </a:lnTo>
                    <a:lnTo>
                      <a:pt x="2" y="178"/>
                    </a:lnTo>
                    <a:lnTo>
                      <a:pt x="2" y="174"/>
                    </a:lnTo>
                    <a:lnTo>
                      <a:pt x="0" y="171"/>
                    </a:lnTo>
                    <a:lnTo>
                      <a:pt x="0" y="165"/>
                    </a:lnTo>
                    <a:lnTo>
                      <a:pt x="0" y="162"/>
                    </a:lnTo>
                    <a:lnTo>
                      <a:pt x="1" y="158"/>
                    </a:lnTo>
                    <a:lnTo>
                      <a:pt x="2" y="155"/>
                    </a:lnTo>
                    <a:lnTo>
                      <a:pt x="4" y="152"/>
                    </a:lnTo>
                    <a:lnTo>
                      <a:pt x="7" y="151"/>
                    </a:lnTo>
                    <a:lnTo>
                      <a:pt x="10" y="149"/>
                    </a:lnTo>
                    <a:lnTo>
                      <a:pt x="14" y="148"/>
                    </a:lnTo>
                    <a:lnTo>
                      <a:pt x="17" y="146"/>
                    </a:lnTo>
                    <a:lnTo>
                      <a:pt x="18" y="146"/>
                    </a:lnTo>
                    <a:lnTo>
                      <a:pt x="20" y="146"/>
                    </a:lnTo>
                    <a:lnTo>
                      <a:pt x="23" y="148"/>
                    </a:lnTo>
                    <a:lnTo>
                      <a:pt x="26" y="148"/>
                    </a:lnTo>
                    <a:lnTo>
                      <a:pt x="27" y="149"/>
                    </a:lnTo>
                    <a:lnTo>
                      <a:pt x="30" y="149"/>
                    </a:lnTo>
                    <a:lnTo>
                      <a:pt x="31" y="149"/>
                    </a:lnTo>
                    <a:lnTo>
                      <a:pt x="33" y="149"/>
                    </a:lnTo>
                    <a:lnTo>
                      <a:pt x="34" y="149"/>
                    </a:lnTo>
                    <a:lnTo>
                      <a:pt x="37" y="149"/>
                    </a:lnTo>
                    <a:lnTo>
                      <a:pt x="39" y="149"/>
                    </a:lnTo>
                    <a:lnTo>
                      <a:pt x="40" y="148"/>
                    </a:lnTo>
                    <a:lnTo>
                      <a:pt x="40" y="145"/>
                    </a:lnTo>
                    <a:lnTo>
                      <a:pt x="40" y="143"/>
                    </a:lnTo>
                    <a:lnTo>
                      <a:pt x="40" y="140"/>
                    </a:lnTo>
                    <a:lnTo>
                      <a:pt x="40" y="139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25" name="Freeform 18"/>
              <p:cNvSpPr>
                <a:spLocks/>
              </p:cNvSpPr>
              <p:nvPr/>
            </p:nvSpPr>
            <p:spPr bwMode="gray">
              <a:xfrm>
                <a:off x="2816" y="2260"/>
                <a:ext cx="242" cy="190"/>
              </a:xfrm>
              <a:custGeom>
                <a:avLst/>
                <a:gdLst>
                  <a:gd name="T0" fmla="*/ 135 w 242"/>
                  <a:gd name="T1" fmla="*/ 93 h 190"/>
                  <a:gd name="T2" fmla="*/ 88 w 242"/>
                  <a:gd name="T3" fmla="*/ 7 h 190"/>
                  <a:gd name="T4" fmla="*/ 96 w 242"/>
                  <a:gd name="T5" fmla="*/ 1 h 190"/>
                  <a:gd name="T6" fmla="*/ 114 w 242"/>
                  <a:gd name="T7" fmla="*/ 0 h 190"/>
                  <a:gd name="T8" fmla="*/ 135 w 242"/>
                  <a:gd name="T9" fmla="*/ 1 h 190"/>
                  <a:gd name="T10" fmla="*/ 147 w 242"/>
                  <a:gd name="T11" fmla="*/ 2 h 190"/>
                  <a:gd name="T12" fmla="*/ 155 w 242"/>
                  <a:gd name="T13" fmla="*/ 14 h 190"/>
                  <a:gd name="T14" fmla="*/ 200 w 242"/>
                  <a:gd name="T15" fmla="*/ 144 h 190"/>
                  <a:gd name="T16" fmla="*/ 206 w 242"/>
                  <a:gd name="T17" fmla="*/ 151 h 190"/>
                  <a:gd name="T18" fmla="*/ 212 w 242"/>
                  <a:gd name="T19" fmla="*/ 151 h 190"/>
                  <a:gd name="T20" fmla="*/ 222 w 242"/>
                  <a:gd name="T21" fmla="*/ 150 h 190"/>
                  <a:gd name="T22" fmla="*/ 230 w 242"/>
                  <a:gd name="T23" fmla="*/ 150 h 190"/>
                  <a:gd name="T24" fmla="*/ 239 w 242"/>
                  <a:gd name="T25" fmla="*/ 160 h 190"/>
                  <a:gd name="T26" fmla="*/ 238 w 242"/>
                  <a:gd name="T27" fmla="*/ 176 h 190"/>
                  <a:gd name="T28" fmla="*/ 228 w 242"/>
                  <a:gd name="T29" fmla="*/ 186 h 190"/>
                  <a:gd name="T30" fmla="*/ 215 w 242"/>
                  <a:gd name="T31" fmla="*/ 187 h 190"/>
                  <a:gd name="T32" fmla="*/ 193 w 242"/>
                  <a:gd name="T33" fmla="*/ 186 h 190"/>
                  <a:gd name="T34" fmla="*/ 173 w 242"/>
                  <a:gd name="T35" fmla="*/ 186 h 190"/>
                  <a:gd name="T36" fmla="*/ 154 w 242"/>
                  <a:gd name="T37" fmla="*/ 187 h 190"/>
                  <a:gd name="T38" fmla="*/ 138 w 242"/>
                  <a:gd name="T39" fmla="*/ 186 h 190"/>
                  <a:gd name="T40" fmla="*/ 125 w 242"/>
                  <a:gd name="T41" fmla="*/ 176 h 190"/>
                  <a:gd name="T42" fmla="*/ 125 w 242"/>
                  <a:gd name="T43" fmla="*/ 160 h 190"/>
                  <a:gd name="T44" fmla="*/ 132 w 242"/>
                  <a:gd name="T45" fmla="*/ 150 h 190"/>
                  <a:gd name="T46" fmla="*/ 141 w 242"/>
                  <a:gd name="T47" fmla="*/ 150 h 190"/>
                  <a:gd name="T48" fmla="*/ 144 w 242"/>
                  <a:gd name="T49" fmla="*/ 152 h 190"/>
                  <a:gd name="T50" fmla="*/ 148 w 242"/>
                  <a:gd name="T51" fmla="*/ 150 h 190"/>
                  <a:gd name="T52" fmla="*/ 150 w 242"/>
                  <a:gd name="T53" fmla="*/ 145 h 190"/>
                  <a:gd name="T54" fmla="*/ 150 w 242"/>
                  <a:gd name="T55" fmla="*/ 144 h 190"/>
                  <a:gd name="T56" fmla="*/ 147 w 242"/>
                  <a:gd name="T57" fmla="*/ 126 h 190"/>
                  <a:gd name="T58" fmla="*/ 142 w 242"/>
                  <a:gd name="T59" fmla="*/ 126 h 190"/>
                  <a:gd name="T60" fmla="*/ 128 w 242"/>
                  <a:gd name="T61" fmla="*/ 125 h 190"/>
                  <a:gd name="T62" fmla="*/ 118 w 242"/>
                  <a:gd name="T63" fmla="*/ 125 h 190"/>
                  <a:gd name="T64" fmla="*/ 105 w 242"/>
                  <a:gd name="T65" fmla="*/ 126 h 190"/>
                  <a:gd name="T66" fmla="*/ 93 w 242"/>
                  <a:gd name="T67" fmla="*/ 126 h 190"/>
                  <a:gd name="T68" fmla="*/ 89 w 242"/>
                  <a:gd name="T69" fmla="*/ 142 h 190"/>
                  <a:gd name="T70" fmla="*/ 88 w 242"/>
                  <a:gd name="T71" fmla="*/ 144 h 190"/>
                  <a:gd name="T72" fmla="*/ 89 w 242"/>
                  <a:gd name="T73" fmla="*/ 150 h 190"/>
                  <a:gd name="T74" fmla="*/ 95 w 242"/>
                  <a:gd name="T75" fmla="*/ 152 h 190"/>
                  <a:gd name="T76" fmla="*/ 99 w 242"/>
                  <a:gd name="T77" fmla="*/ 150 h 190"/>
                  <a:gd name="T78" fmla="*/ 106 w 242"/>
                  <a:gd name="T79" fmla="*/ 150 h 190"/>
                  <a:gd name="T80" fmla="*/ 114 w 242"/>
                  <a:gd name="T81" fmla="*/ 160 h 190"/>
                  <a:gd name="T82" fmla="*/ 112 w 242"/>
                  <a:gd name="T83" fmla="*/ 176 h 190"/>
                  <a:gd name="T84" fmla="*/ 101 w 242"/>
                  <a:gd name="T85" fmla="*/ 186 h 190"/>
                  <a:gd name="T86" fmla="*/ 85 w 242"/>
                  <a:gd name="T87" fmla="*/ 187 h 190"/>
                  <a:gd name="T88" fmla="*/ 66 w 242"/>
                  <a:gd name="T89" fmla="*/ 186 h 190"/>
                  <a:gd name="T90" fmla="*/ 44 w 242"/>
                  <a:gd name="T91" fmla="*/ 186 h 190"/>
                  <a:gd name="T92" fmla="*/ 24 w 242"/>
                  <a:gd name="T93" fmla="*/ 187 h 190"/>
                  <a:gd name="T94" fmla="*/ 11 w 242"/>
                  <a:gd name="T95" fmla="*/ 186 h 190"/>
                  <a:gd name="T96" fmla="*/ 1 w 242"/>
                  <a:gd name="T97" fmla="*/ 177 h 190"/>
                  <a:gd name="T98" fmla="*/ 0 w 242"/>
                  <a:gd name="T99" fmla="*/ 161 h 190"/>
                  <a:gd name="T100" fmla="*/ 8 w 242"/>
                  <a:gd name="T101" fmla="*/ 151 h 190"/>
                  <a:gd name="T102" fmla="*/ 15 w 242"/>
                  <a:gd name="T103" fmla="*/ 150 h 190"/>
                  <a:gd name="T104" fmla="*/ 25 w 242"/>
                  <a:gd name="T105" fmla="*/ 151 h 190"/>
                  <a:gd name="T106" fmla="*/ 31 w 242"/>
                  <a:gd name="T107" fmla="*/ 151 h 190"/>
                  <a:gd name="T108" fmla="*/ 37 w 242"/>
                  <a:gd name="T109" fmla="*/ 144 h 190"/>
                  <a:gd name="T110" fmla="*/ 135 w 242"/>
                  <a:gd name="T111" fmla="*/ 93 h 19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42"/>
                  <a:gd name="T169" fmla="*/ 0 h 190"/>
                  <a:gd name="T170" fmla="*/ 242 w 242"/>
                  <a:gd name="T171" fmla="*/ 190 h 19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42" h="190">
                    <a:moveTo>
                      <a:pt x="135" y="93"/>
                    </a:moveTo>
                    <a:lnTo>
                      <a:pt x="119" y="40"/>
                    </a:lnTo>
                    <a:lnTo>
                      <a:pt x="103" y="93"/>
                    </a:lnTo>
                    <a:lnTo>
                      <a:pt x="135" y="93"/>
                    </a:lnTo>
                    <a:lnTo>
                      <a:pt x="79" y="20"/>
                    </a:lnTo>
                    <a:lnTo>
                      <a:pt x="82" y="14"/>
                    </a:lnTo>
                    <a:lnTo>
                      <a:pt x="85" y="10"/>
                    </a:lnTo>
                    <a:lnTo>
                      <a:pt x="88" y="7"/>
                    </a:lnTo>
                    <a:lnTo>
                      <a:pt x="89" y="4"/>
                    </a:lnTo>
                    <a:lnTo>
                      <a:pt x="90" y="4"/>
                    </a:lnTo>
                    <a:lnTo>
                      <a:pt x="93" y="2"/>
                    </a:lnTo>
                    <a:lnTo>
                      <a:pt x="96" y="1"/>
                    </a:lnTo>
                    <a:lnTo>
                      <a:pt x="99" y="1"/>
                    </a:lnTo>
                    <a:lnTo>
                      <a:pt x="103" y="1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19" y="0"/>
                    </a:lnTo>
                    <a:lnTo>
                      <a:pt x="125" y="0"/>
                    </a:lnTo>
                    <a:lnTo>
                      <a:pt x="129" y="0"/>
                    </a:lnTo>
                    <a:lnTo>
                      <a:pt x="135" y="1"/>
                    </a:lnTo>
                    <a:lnTo>
                      <a:pt x="138" y="1"/>
                    </a:lnTo>
                    <a:lnTo>
                      <a:pt x="142" y="1"/>
                    </a:lnTo>
                    <a:lnTo>
                      <a:pt x="144" y="2"/>
                    </a:lnTo>
                    <a:lnTo>
                      <a:pt x="147" y="2"/>
                    </a:lnTo>
                    <a:lnTo>
                      <a:pt x="148" y="4"/>
                    </a:lnTo>
                    <a:lnTo>
                      <a:pt x="151" y="5"/>
                    </a:lnTo>
                    <a:lnTo>
                      <a:pt x="154" y="10"/>
                    </a:lnTo>
                    <a:lnTo>
                      <a:pt x="155" y="14"/>
                    </a:lnTo>
                    <a:lnTo>
                      <a:pt x="158" y="20"/>
                    </a:lnTo>
                    <a:lnTo>
                      <a:pt x="197" y="135"/>
                    </a:lnTo>
                    <a:lnTo>
                      <a:pt x="199" y="141"/>
                    </a:lnTo>
                    <a:lnTo>
                      <a:pt x="200" y="144"/>
                    </a:lnTo>
                    <a:lnTo>
                      <a:pt x="202" y="147"/>
                    </a:lnTo>
                    <a:lnTo>
                      <a:pt x="203" y="148"/>
                    </a:lnTo>
                    <a:lnTo>
                      <a:pt x="204" y="150"/>
                    </a:lnTo>
                    <a:lnTo>
                      <a:pt x="206" y="151"/>
                    </a:lnTo>
                    <a:lnTo>
                      <a:pt x="207" y="152"/>
                    </a:lnTo>
                    <a:lnTo>
                      <a:pt x="209" y="152"/>
                    </a:lnTo>
                    <a:lnTo>
                      <a:pt x="210" y="152"/>
                    </a:lnTo>
                    <a:lnTo>
                      <a:pt x="212" y="151"/>
                    </a:lnTo>
                    <a:lnTo>
                      <a:pt x="215" y="151"/>
                    </a:lnTo>
                    <a:lnTo>
                      <a:pt x="217" y="151"/>
                    </a:lnTo>
                    <a:lnTo>
                      <a:pt x="219" y="150"/>
                    </a:lnTo>
                    <a:lnTo>
                      <a:pt x="222" y="150"/>
                    </a:lnTo>
                    <a:lnTo>
                      <a:pt x="223" y="150"/>
                    </a:lnTo>
                    <a:lnTo>
                      <a:pt x="228" y="150"/>
                    </a:lnTo>
                    <a:lnTo>
                      <a:pt x="230" y="150"/>
                    </a:lnTo>
                    <a:lnTo>
                      <a:pt x="233" y="152"/>
                    </a:lnTo>
                    <a:lnTo>
                      <a:pt x="235" y="154"/>
                    </a:lnTo>
                    <a:lnTo>
                      <a:pt x="238" y="157"/>
                    </a:lnTo>
                    <a:lnTo>
                      <a:pt x="239" y="160"/>
                    </a:lnTo>
                    <a:lnTo>
                      <a:pt x="241" y="164"/>
                    </a:lnTo>
                    <a:lnTo>
                      <a:pt x="241" y="167"/>
                    </a:lnTo>
                    <a:lnTo>
                      <a:pt x="239" y="173"/>
                    </a:lnTo>
                    <a:lnTo>
                      <a:pt x="238" y="176"/>
                    </a:lnTo>
                    <a:lnTo>
                      <a:pt x="236" y="180"/>
                    </a:lnTo>
                    <a:lnTo>
                      <a:pt x="235" y="183"/>
                    </a:lnTo>
                    <a:lnTo>
                      <a:pt x="230" y="184"/>
                    </a:lnTo>
                    <a:lnTo>
                      <a:pt x="228" y="186"/>
                    </a:lnTo>
                    <a:lnTo>
                      <a:pt x="223" y="187"/>
                    </a:lnTo>
                    <a:lnTo>
                      <a:pt x="219" y="189"/>
                    </a:lnTo>
                    <a:lnTo>
                      <a:pt x="217" y="189"/>
                    </a:lnTo>
                    <a:lnTo>
                      <a:pt x="215" y="187"/>
                    </a:lnTo>
                    <a:lnTo>
                      <a:pt x="210" y="187"/>
                    </a:lnTo>
                    <a:lnTo>
                      <a:pt x="204" y="187"/>
                    </a:lnTo>
                    <a:lnTo>
                      <a:pt x="199" y="186"/>
                    </a:lnTo>
                    <a:lnTo>
                      <a:pt x="193" y="186"/>
                    </a:lnTo>
                    <a:lnTo>
                      <a:pt x="189" y="186"/>
                    </a:lnTo>
                    <a:lnTo>
                      <a:pt x="183" y="186"/>
                    </a:lnTo>
                    <a:lnTo>
                      <a:pt x="178" y="186"/>
                    </a:lnTo>
                    <a:lnTo>
                      <a:pt x="173" y="186"/>
                    </a:lnTo>
                    <a:lnTo>
                      <a:pt x="167" y="186"/>
                    </a:lnTo>
                    <a:lnTo>
                      <a:pt x="163" y="186"/>
                    </a:lnTo>
                    <a:lnTo>
                      <a:pt x="158" y="187"/>
                    </a:lnTo>
                    <a:lnTo>
                      <a:pt x="154" y="187"/>
                    </a:lnTo>
                    <a:lnTo>
                      <a:pt x="151" y="189"/>
                    </a:lnTo>
                    <a:lnTo>
                      <a:pt x="150" y="189"/>
                    </a:lnTo>
                    <a:lnTo>
                      <a:pt x="144" y="189"/>
                    </a:lnTo>
                    <a:lnTo>
                      <a:pt x="138" y="186"/>
                    </a:lnTo>
                    <a:lnTo>
                      <a:pt x="134" y="186"/>
                    </a:lnTo>
                    <a:lnTo>
                      <a:pt x="131" y="183"/>
                    </a:lnTo>
                    <a:lnTo>
                      <a:pt x="128" y="180"/>
                    </a:lnTo>
                    <a:lnTo>
                      <a:pt x="125" y="176"/>
                    </a:lnTo>
                    <a:lnTo>
                      <a:pt x="125" y="171"/>
                    </a:lnTo>
                    <a:lnTo>
                      <a:pt x="124" y="167"/>
                    </a:lnTo>
                    <a:lnTo>
                      <a:pt x="124" y="164"/>
                    </a:lnTo>
                    <a:lnTo>
                      <a:pt x="125" y="160"/>
                    </a:lnTo>
                    <a:lnTo>
                      <a:pt x="126" y="157"/>
                    </a:lnTo>
                    <a:lnTo>
                      <a:pt x="126" y="154"/>
                    </a:lnTo>
                    <a:lnTo>
                      <a:pt x="129" y="152"/>
                    </a:lnTo>
                    <a:lnTo>
                      <a:pt x="132" y="150"/>
                    </a:lnTo>
                    <a:lnTo>
                      <a:pt x="135" y="150"/>
                    </a:lnTo>
                    <a:lnTo>
                      <a:pt x="138" y="150"/>
                    </a:lnTo>
                    <a:lnTo>
                      <a:pt x="141" y="150"/>
                    </a:lnTo>
                    <a:lnTo>
                      <a:pt x="141" y="151"/>
                    </a:lnTo>
                    <a:lnTo>
                      <a:pt x="142" y="152"/>
                    </a:lnTo>
                    <a:lnTo>
                      <a:pt x="144" y="152"/>
                    </a:lnTo>
                    <a:lnTo>
                      <a:pt x="145" y="151"/>
                    </a:lnTo>
                    <a:lnTo>
                      <a:pt x="147" y="151"/>
                    </a:lnTo>
                    <a:lnTo>
                      <a:pt x="148" y="150"/>
                    </a:lnTo>
                    <a:lnTo>
                      <a:pt x="150" y="148"/>
                    </a:lnTo>
                    <a:lnTo>
                      <a:pt x="150" y="147"/>
                    </a:lnTo>
                    <a:lnTo>
                      <a:pt x="150" y="145"/>
                    </a:lnTo>
                    <a:lnTo>
                      <a:pt x="150" y="144"/>
                    </a:lnTo>
                    <a:lnTo>
                      <a:pt x="150" y="142"/>
                    </a:lnTo>
                    <a:lnTo>
                      <a:pt x="150" y="141"/>
                    </a:lnTo>
                    <a:lnTo>
                      <a:pt x="147" y="126"/>
                    </a:lnTo>
                    <a:lnTo>
                      <a:pt x="145" y="126"/>
                    </a:lnTo>
                    <a:lnTo>
                      <a:pt x="144" y="126"/>
                    </a:lnTo>
                    <a:lnTo>
                      <a:pt x="142" y="126"/>
                    </a:lnTo>
                    <a:lnTo>
                      <a:pt x="138" y="126"/>
                    </a:lnTo>
                    <a:lnTo>
                      <a:pt x="135" y="125"/>
                    </a:lnTo>
                    <a:lnTo>
                      <a:pt x="131" y="125"/>
                    </a:lnTo>
                    <a:lnTo>
                      <a:pt x="128" y="125"/>
                    </a:lnTo>
                    <a:lnTo>
                      <a:pt x="125" y="125"/>
                    </a:lnTo>
                    <a:lnTo>
                      <a:pt x="122" y="125"/>
                    </a:lnTo>
                    <a:lnTo>
                      <a:pt x="119" y="125"/>
                    </a:lnTo>
                    <a:lnTo>
                      <a:pt x="118" y="125"/>
                    </a:lnTo>
                    <a:lnTo>
                      <a:pt x="116" y="125"/>
                    </a:lnTo>
                    <a:lnTo>
                      <a:pt x="114" y="125"/>
                    </a:lnTo>
                    <a:lnTo>
                      <a:pt x="109" y="125"/>
                    </a:lnTo>
                    <a:lnTo>
                      <a:pt x="105" y="126"/>
                    </a:lnTo>
                    <a:lnTo>
                      <a:pt x="101" y="126"/>
                    </a:lnTo>
                    <a:lnTo>
                      <a:pt x="99" y="126"/>
                    </a:lnTo>
                    <a:lnTo>
                      <a:pt x="96" y="126"/>
                    </a:lnTo>
                    <a:lnTo>
                      <a:pt x="93" y="126"/>
                    </a:lnTo>
                    <a:lnTo>
                      <a:pt x="89" y="141"/>
                    </a:lnTo>
                    <a:lnTo>
                      <a:pt x="89" y="142"/>
                    </a:lnTo>
                    <a:lnTo>
                      <a:pt x="89" y="144"/>
                    </a:lnTo>
                    <a:lnTo>
                      <a:pt x="88" y="144"/>
                    </a:lnTo>
                    <a:lnTo>
                      <a:pt x="88" y="145"/>
                    </a:lnTo>
                    <a:lnTo>
                      <a:pt x="88" y="147"/>
                    </a:lnTo>
                    <a:lnTo>
                      <a:pt x="89" y="148"/>
                    </a:lnTo>
                    <a:lnTo>
                      <a:pt x="89" y="150"/>
                    </a:lnTo>
                    <a:lnTo>
                      <a:pt x="90" y="150"/>
                    </a:lnTo>
                    <a:lnTo>
                      <a:pt x="92" y="151"/>
                    </a:lnTo>
                    <a:lnTo>
                      <a:pt x="93" y="151"/>
                    </a:lnTo>
                    <a:lnTo>
                      <a:pt x="95" y="152"/>
                    </a:lnTo>
                    <a:lnTo>
                      <a:pt x="96" y="152"/>
                    </a:lnTo>
                    <a:lnTo>
                      <a:pt x="96" y="151"/>
                    </a:lnTo>
                    <a:lnTo>
                      <a:pt x="99" y="150"/>
                    </a:lnTo>
                    <a:lnTo>
                      <a:pt x="101" y="150"/>
                    </a:lnTo>
                    <a:lnTo>
                      <a:pt x="103" y="150"/>
                    </a:lnTo>
                    <a:lnTo>
                      <a:pt x="106" y="150"/>
                    </a:lnTo>
                    <a:lnTo>
                      <a:pt x="108" y="152"/>
                    </a:lnTo>
                    <a:lnTo>
                      <a:pt x="111" y="154"/>
                    </a:lnTo>
                    <a:lnTo>
                      <a:pt x="112" y="157"/>
                    </a:lnTo>
                    <a:lnTo>
                      <a:pt x="114" y="160"/>
                    </a:lnTo>
                    <a:lnTo>
                      <a:pt x="114" y="164"/>
                    </a:lnTo>
                    <a:lnTo>
                      <a:pt x="114" y="167"/>
                    </a:lnTo>
                    <a:lnTo>
                      <a:pt x="114" y="171"/>
                    </a:lnTo>
                    <a:lnTo>
                      <a:pt x="112" y="176"/>
                    </a:lnTo>
                    <a:lnTo>
                      <a:pt x="111" y="178"/>
                    </a:lnTo>
                    <a:lnTo>
                      <a:pt x="108" y="183"/>
                    </a:lnTo>
                    <a:lnTo>
                      <a:pt x="105" y="184"/>
                    </a:lnTo>
                    <a:lnTo>
                      <a:pt x="101" y="186"/>
                    </a:lnTo>
                    <a:lnTo>
                      <a:pt x="95" y="187"/>
                    </a:lnTo>
                    <a:lnTo>
                      <a:pt x="89" y="189"/>
                    </a:lnTo>
                    <a:lnTo>
                      <a:pt x="88" y="189"/>
                    </a:lnTo>
                    <a:lnTo>
                      <a:pt x="85" y="187"/>
                    </a:lnTo>
                    <a:lnTo>
                      <a:pt x="82" y="187"/>
                    </a:lnTo>
                    <a:lnTo>
                      <a:pt x="76" y="187"/>
                    </a:lnTo>
                    <a:lnTo>
                      <a:pt x="70" y="186"/>
                    </a:lnTo>
                    <a:lnTo>
                      <a:pt x="66" y="186"/>
                    </a:lnTo>
                    <a:lnTo>
                      <a:pt x="60" y="186"/>
                    </a:lnTo>
                    <a:lnTo>
                      <a:pt x="54" y="186"/>
                    </a:lnTo>
                    <a:lnTo>
                      <a:pt x="50" y="186"/>
                    </a:lnTo>
                    <a:lnTo>
                      <a:pt x="44" y="186"/>
                    </a:lnTo>
                    <a:lnTo>
                      <a:pt x="40" y="186"/>
                    </a:lnTo>
                    <a:lnTo>
                      <a:pt x="34" y="186"/>
                    </a:lnTo>
                    <a:lnTo>
                      <a:pt x="28" y="187"/>
                    </a:lnTo>
                    <a:lnTo>
                      <a:pt x="24" y="187"/>
                    </a:lnTo>
                    <a:lnTo>
                      <a:pt x="21" y="189"/>
                    </a:lnTo>
                    <a:lnTo>
                      <a:pt x="20" y="189"/>
                    </a:lnTo>
                    <a:lnTo>
                      <a:pt x="14" y="189"/>
                    </a:lnTo>
                    <a:lnTo>
                      <a:pt x="11" y="186"/>
                    </a:lnTo>
                    <a:lnTo>
                      <a:pt x="7" y="186"/>
                    </a:lnTo>
                    <a:lnTo>
                      <a:pt x="5" y="183"/>
                    </a:lnTo>
                    <a:lnTo>
                      <a:pt x="2" y="180"/>
                    </a:lnTo>
                    <a:lnTo>
                      <a:pt x="1" y="177"/>
                    </a:lnTo>
                    <a:lnTo>
                      <a:pt x="0" y="173"/>
                    </a:lnTo>
                    <a:lnTo>
                      <a:pt x="0" y="167"/>
                    </a:lnTo>
                    <a:lnTo>
                      <a:pt x="0" y="164"/>
                    </a:lnTo>
                    <a:lnTo>
                      <a:pt x="0" y="161"/>
                    </a:lnTo>
                    <a:lnTo>
                      <a:pt x="1" y="158"/>
                    </a:lnTo>
                    <a:lnTo>
                      <a:pt x="2" y="155"/>
                    </a:lnTo>
                    <a:lnTo>
                      <a:pt x="5" y="152"/>
                    </a:lnTo>
                    <a:lnTo>
                      <a:pt x="8" y="151"/>
                    </a:lnTo>
                    <a:lnTo>
                      <a:pt x="11" y="150"/>
                    </a:lnTo>
                    <a:lnTo>
                      <a:pt x="14" y="150"/>
                    </a:lnTo>
                    <a:lnTo>
                      <a:pt x="15" y="150"/>
                    </a:lnTo>
                    <a:lnTo>
                      <a:pt x="18" y="150"/>
                    </a:lnTo>
                    <a:lnTo>
                      <a:pt x="20" y="150"/>
                    </a:lnTo>
                    <a:lnTo>
                      <a:pt x="23" y="151"/>
                    </a:lnTo>
                    <a:lnTo>
                      <a:pt x="25" y="151"/>
                    </a:lnTo>
                    <a:lnTo>
                      <a:pt x="27" y="152"/>
                    </a:lnTo>
                    <a:lnTo>
                      <a:pt x="30" y="152"/>
                    </a:lnTo>
                    <a:lnTo>
                      <a:pt x="31" y="152"/>
                    </a:lnTo>
                    <a:lnTo>
                      <a:pt x="31" y="151"/>
                    </a:lnTo>
                    <a:lnTo>
                      <a:pt x="33" y="150"/>
                    </a:lnTo>
                    <a:lnTo>
                      <a:pt x="34" y="150"/>
                    </a:lnTo>
                    <a:lnTo>
                      <a:pt x="36" y="148"/>
                    </a:lnTo>
                    <a:lnTo>
                      <a:pt x="37" y="144"/>
                    </a:lnTo>
                    <a:lnTo>
                      <a:pt x="38" y="141"/>
                    </a:lnTo>
                    <a:lnTo>
                      <a:pt x="41" y="135"/>
                    </a:lnTo>
                    <a:lnTo>
                      <a:pt x="79" y="20"/>
                    </a:lnTo>
                    <a:lnTo>
                      <a:pt x="135" y="93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26" name="Freeform 19"/>
              <p:cNvSpPr>
                <a:spLocks/>
              </p:cNvSpPr>
              <p:nvPr/>
            </p:nvSpPr>
            <p:spPr bwMode="gray">
              <a:xfrm>
                <a:off x="3054" y="2263"/>
                <a:ext cx="275" cy="187"/>
              </a:xfrm>
              <a:custGeom>
                <a:avLst/>
                <a:gdLst>
                  <a:gd name="T0" fmla="*/ 151 w 275"/>
                  <a:gd name="T1" fmla="*/ 181 h 187"/>
                  <a:gd name="T2" fmla="*/ 121 w 275"/>
                  <a:gd name="T3" fmla="*/ 181 h 187"/>
                  <a:gd name="T4" fmla="*/ 77 w 275"/>
                  <a:gd name="T5" fmla="*/ 29 h 187"/>
                  <a:gd name="T6" fmla="*/ 76 w 275"/>
                  <a:gd name="T7" fmla="*/ 50 h 187"/>
                  <a:gd name="T8" fmla="*/ 77 w 275"/>
                  <a:gd name="T9" fmla="*/ 143 h 187"/>
                  <a:gd name="T10" fmla="*/ 83 w 275"/>
                  <a:gd name="T11" fmla="*/ 149 h 187"/>
                  <a:gd name="T12" fmla="*/ 96 w 275"/>
                  <a:gd name="T13" fmla="*/ 158 h 187"/>
                  <a:gd name="T14" fmla="*/ 92 w 275"/>
                  <a:gd name="T15" fmla="*/ 180 h 187"/>
                  <a:gd name="T16" fmla="*/ 72 w 275"/>
                  <a:gd name="T17" fmla="*/ 184 h 187"/>
                  <a:gd name="T18" fmla="*/ 44 w 275"/>
                  <a:gd name="T19" fmla="*/ 183 h 187"/>
                  <a:gd name="T20" fmla="*/ 25 w 275"/>
                  <a:gd name="T21" fmla="*/ 184 h 187"/>
                  <a:gd name="T22" fmla="*/ 15 w 275"/>
                  <a:gd name="T23" fmla="*/ 186 h 187"/>
                  <a:gd name="T24" fmla="*/ 1 w 275"/>
                  <a:gd name="T25" fmla="*/ 174 h 187"/>
                  <a:gd name="T26" fmla="*/ 4 w 275"/>
                  <a:gd name="T27" fmla="*/ 152 h 187"/>
                  <a:gd name="T28" fmla="*/ 17 w 275"/>
                  <a:gd name="T29" fmla="*/ 146 h 187"/>
                  <a:gd name="T30" fmla="*/ 28 w 275"/>
                  <a:gd name="T31" fmla="*/ 149 h 187"/>
                  <a:gd name="T32" fmla="*/ 34 w 275"/>
                  <a:gd name="T33" fmla="*/ 145 h 187"/>
                  <a:gd name="T34" fmla="*/ 34 w 275"/>
                  <a:gd name="T35" fmla="*/ 37 h 187"/>
                  <a:gd name="T36" fmla="*/ 27 w 275"/>
                  <a:gd name="T37" fmla="*/ 34 h 187"/>
                  <a:gd name="T38" fmla="*/ 15 w 275"/>
                  <a:gd name="T39" fmla="*/ 37 h 187"/>
                  <a:gd name="T40" fmla="*/ 2 w 275"/>
                  <a:gd name="T41" fmla="*/ 30 h 187"/>
                  <a:gd name="T42" fmla="*/ 2 w 275"/>
                  <a:gd name="T43" fmla="*/ 7 h 187"/>
                  <a:gd name="T44" fmla="*/ 17 w 275"/>
                  <a:gd name="T45" fmla="*/ 0 h 187"/>
                  <a:gd name="T46" fmla="*/ 37 w 275"/>
                  <a:gd name="T47" fmla="*/ 1 h 187"/>
                  <a:gd name="T48" fmla="*/ 67 w 275"/>
                  <a:gd name="T49" fmla="*/ 2 h 187"/>
                  <a:gd name="T50" fmla="*/ 95 w 275"/>
                  <a:gd name="T51" fmla="*/ 0 h 187"/>
                  <a:gd name="T52" fmla="*/ 113 w 275"/>
                  <a:gd name="T53" fmla="*/ 4 h 187"/>
                  <a:gd name="T54" fmla="*/ 134 w 275"/>
                  <a:gd name="T55" fmla="*/ 95 h 187"/>
                  <a:gd name="T56" fmla="*/ 137 w 275"/>
                  <a:gd name="T57" fmla="*/ 124 h 187"/>
                  <a:gd name="T58" fmla="*/ 139 w 275"/>
                  <a:gd name="T59" fmla="*/ 97 h 187"/>
                  <a:gd name="T60" fmla="*/ 161 w 275"/>
                  <a:gd name="T61" fmla="*/ 5 h 187"/>
                  <a:gd name="T62" fmla="*/ 178 w 275"/>
                  <a:gd name="T63" fmla="*/ 0 h 187"/>
                  <a:gd name="T64" fmla="*/ 206 w 275"/>
                  <a:gd name="T65" fmla="*/ 2 h 187"/>
                  <a:gd name="T66" fmla="*/ 237 w 275"/>
                  <a:gd name="T67" fmla="*/ 1 h 187"/>
                  <a:gd name="T68" fmla="*/ 256 w 275"/>
                  <a:gd name="T69" fmla="*/ 0 h 187"/>
                  <a:gd name="T70" fmla="*/ 272 w 275"/>
                  <a:gd name="T71" fmla="*/ 7 h 187"/>
                  <a:gd name="T72" fmla="*/ 272 w 275"/>
                  <a:gd name="T73" fmla="*/ 29 h 187"/>
                  <a:gd name="T74" fmla="*/ 258 w 275"/>
                  <a:gd name="T75" fmla="*/ 37 h 187"/>
                  <a:gd name="T76" fmla="*/ 248 w 275"/>
                  <a:gd name="T77" fmla="*/ 34 h 187"/>
                  <a:gd name="T78" fmla="*/ 240 w 275"/>
                  <a:gd name="T79" fmla="*/ 37 h 187"/>
                  <a:gd name="T80" fmla="*/ 240 w 275"/>
                  <a:gd name="T81" fmla="*/ 145 h 187"/>
                  <a:gd name="T82" fmla="*/ 245 w 275"/>
                  <a:gd name="T83" fmla="*/ 149 h 187"/>
                  <a:gd name="T84" fmla="*/ 256 w 275"/>
                  <a:gd name="T85" fmla="*/ 148 h 187"/>
                  <a:gd name="T86" fmla="*/ 271 w 275"/>
                  <a:gd name="T87" fmla="*/ 152 h 187"/>
                  <a:gd name="T88" fmla="*/ 274 w 275"/>
                  <a:gd name="T89" fmla="*/ 174 h 187"/>
                  <a:gd name="T90" fmla="*/ 259 w 275"/>
                  <a:gd name="T91" fmla="*/ 186 h 187"/>
                  <a:gd name="T92" fmla="*/ 249 w 275"/>
                  <a:gd name="T93" fmla="*/ 184 h 187"/>
                  <a:gd name="T94" fmla="*/ 230 w 275"/>
                  <a:gd name="T95" fmla="*/ 183 h 187"/>
                  <a:gd name="T96" fmla="*/ 201 w 275"/>
                  <a:gd name="T97" fmla="*/ 184 h 187"/>
                  <a:gd name="T98" fmla="*/ 183 w 275"/>
                  <a:gd name="T99" fmla="*/ 180 h 187"/>
                  <a:gd name="T100" fmla="*/ 178 w 275"/>
                  <a:gd name="T101" fmla="*/ 158 h 187"/>
                  <a:gd name="T102" fmla="*/ 191 w 275"/>
                  <a:gd name="T103" fmla="*/ 149 h 187"/>
                  <a:gd name="T104" fmla="*/ 197 w 275"/>
                  <a:gd name="T105" fmla="*/ 143 h 187"/>
                  <a:gd name="T106" fmla="*/ 197 w 275"/>
                  <a:gd name="T107" fmla="*/ 52 h 187"/>
                  <a:gd name="T108" fmla="*/ 197 w 275"/>
                  <a:gd name="T109" fmla="*/ 29 h 18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75"/>
                  <a:gd name="T166" fmla="*/ 0 h 187"/>
                  <a:gd name="T167" fmla="*/ 275 w 275"/>
                  <a:gd name="T168" fmla="*/ 187 h 18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75" h="187">
                    <a:moveTo>
                      <a:pt x="162" y="162"/>
                    </a:moveTo>
                    <a:lnTo>
                      <a:pt x="161" y="168"/>
                    </a:lnTo>
                    <a:lnTo>
                      <a:pt x="160" y="174"/>
                    </a:lnTo>
                    <a:lnTo>
                      <a:pt x="157" y="177"/>
                    </a:lnTo>
                    <a:lnTo>
                      <a:pt x="155" y="180"/>
                    </a:lnTo>
                    <a:lnTo>
                      <a:pt x="151" y="181"/>
                    </a:lnTo>
                    <a:lnTo>
                      <a:pt x="148" y="183"/>
                    </a:lnTo>
                    <a:lnTo>
                      <a:pt x="142" y="183"/>
                    </a:lnTo>
                    <a:lnTo>
                      <a:pt x="137" y="183"/>
                    </a:lnTo>
                    <a:lnTo>
                      <a:pt x="131" y="183"/>
                    </a:lnTo>
                    <a:lnTo>
                      <a:pt x="125" y="183"/>
                    </a:lnTo>
                    <a:lnTo>
                      <a:pt x="121" y="181"/>
                    </a:lnTo>
                    <a:lnTo>
                      <a:pt x="119" y="180"/>
                    </a:lnTo>
                    <a:lnTo>
                      <a:pt x="116" y="177"/>
                    </a:lnTo>
                    <a:lnTo>
                      <a:pt x="115" y="174"/>
                    </a:lnTo>
                    <a:lnTo>
                      <a:pt x="112" y="168"/>
                    </a:lnTo>
                    <a:lnTo>
                      <a:pt x="111" y="162"/>
                    </a:lnTo>
                    <a:lnTo>
                      <a:pt x="77" y="29"/>
                    </a:lnTo>
                    <a:lnTo>
                      <a:pt x="74" y="29"/>
                    </a:lnTo>
                    <a:lnTo>
                      <a:pt x="74" y="33"/>
                    </a:lnTo>
                    <a:lnTo>
                      <a:pt x="74" y="37"/>
                    </a:lnTo>
                    <a:lnTo>
                      <a:pt x="76" y="42"/>
                    </a:lnTo>
                    <a:lnTo>
                      <a:pt x="76" y="46"/>
                    </a:lnTo>
                    <a:lnTo>
                      <a:pt x="76" y="50"/>
                    </a:lnTo>
                    <a:lnTo>
                      <a:pt x="77" y="55"/>
                    </a:lnTo>
                    <a:lnTo>
                      <a:pt x="77" y="59"/>
                    </a:lnTo>
                    <a:lnTo>
                      <a:pt x="77" y="63"/>
                    </a:lnTo>
                    <a:lnTo>
                      <a:pt x="77" y="139"/>
                    </a:lnTo>
                    <a:lnTo>
                      <a:pt x="77" y="142"/>
                    </a:lnTo>
                    <a:lnTo>
                      <a:pt x="77" y="143"/>
                    </a:lnTo>
                    <a:lnTo>
                      <a:pt x="77" y="145"/>
                    </a:lnTo>
                    <a:lnTo>
                      <a:pt x="77" y="146"/>
                    </a:lnTo>
                    <a:lnTo>
                      <a:pt x="79" y="146"/>
                    </a:lnTo>
                    <a:lnTo>
                      <a:pt x="80" y="149"/>
                    </a:lnTo>
                    <a:lnTo>
                      <a:pt x="83" y="149"/>
                    </a:lnTo>
                    <a:lnTo>
                      <a:pt x="86" y="149"/>
                    </a:lnTo>
                    <a:lnTo>
                      <a:pt x="90" y="151"/>
                    </a:lnTo>
                    <a:lnTo>
                      <a:pt x="92" y="152"/>
                    </a:lnTo>
                    <a:lnTo>
                      <a:pt x="95" y="152"/>
                    </a:lnTo>
                    <a:lnTo>
                      <a:pt x="95" y="155"/>
                    </a:lnTo>
                    <a:lnTo>
                      <a:pt x="96" y="158"/>
                    </a:lnTo>
                    <a:lnTo>
                      <a:pt x="98" y="161"/>
                    </a:lnTo>
                    <a:lnTo>
                      <a:pt x="98" y="164"/>
                    </a:lnTo>
                    <a:lnTo>
                      <a:pt x="98" y="170"/>
                    </a:lnTo>
                    <a:lnTo>
                      <a:pt x="96" y="174"/>
                    </a:lnTo>
                    <a:lnTo>
                      <a:pt x="95" y="177"/>
                    </a:lnTo>
                    <a:lnTo>
                      <a:pt x="92" y="180"/>
                    </a:lnTo>
                    <a:lnTo>
                      <a:pt x="89" y="183"/>
                    </a:lnTo>
                    <a:lnTo>
                      <a:pt x="86" y="183"/>
                    </a:lnTo>
                    <a:lnTo>
                      <a:pt x="80" y="186"/>
                    </a:lnTo>
                    <a:lnTo>
                      <a:pt x="76" y="186"/>
                    </a:lnTo>
                    <a:lnTo>
                      <a:pt x="74" y="186"/>
                    </a:lnTo>
                    <a:lnTo>
                      <a:pt x="72" y="184"/>
                    </a:lnTo>
                    <a:lnTo>
                      <a:pt x="69" y="184"/>
                    </a:lnTo>
                    <a:lnTo>
                      <a:pt x="63" y="184"/>
                    </a:lnTo>
                    <a:lnTo>
                      <a:pt x="59" y="183"/>
                    </a:lnTo>
                    <a:lnTo>
                      <a:pt x="54" y="183"/>
                    </a:lnTo>
                    <a:lnTo>
                      <a:pt x="49" y="183"/>
                    </a:lnTo>
                    <a:lnTo>
                      <a:pt x="44" y="183"/>
                    </a:lnTo>
                    <a:lnTo>
                      <a:pt x="40" y="183"/>
                    </a:lnTo>
                    <a:lnTo>
                      <a:pt x="38" y="183"/>
                    </a:lnTo>
                    <a:lnTo>
                      <a:pt x="34" y="183"/>
                    </a:lnTo>
                    <a:lnTo>
                      <a:pt x="31" y="183"/>
                    </a:lnTo>
                    <a:lnTo>
                      <a:pt x="28" y="183"/>
                    </a:lnTo>
                    <a:lnTo>
                      <a:pt x="25" y="184"/>
                    </a:lnTo>
                    <a:lnTo>
                      <a:pt x="23" y="184"/>
                    </a:lnTo>
                    <a:lnTo>
                      <a:pt x="20" y="186"/>
                    </a:lnTo>
                    <a:lnTo>
                      <a:pt x="18" y="186"/>
                    </a:lnTo>
                    <a:lnTo>
                      <a:pt x="17" y="186"/>
                    </a:lnTo>
                    <a:lnTo>
                      <a:pt x="15" y="186"/>
                    </a:lnTo>
                    <a:lnTo>
                      <a:pt x="12" y="186"/>
                    </a:lnTo>
                    <a:lnTo>
                      <a:pt x="10" y="183"/>
                    </a:lnTo>
                    <a:lnTo>
                      <a:pt x="7" y="183"/>
                    </a:lnTo>
                    <a:lnTo>
                      <a:pt x="4" y="180"/>
                    </a:lnTo>
                    <a:lnTo>
                      <a:pt x="2" y="177"/>
                    </a:lnTo>
                    <a:lnTo>
                      <a:pt x="1" y="174"/>
                    </a:lnTo>
                    <a:lnTo>
                      <a:pt x="0" y="170"/>
                    </a:lnTo>
                    <a:lnTo>
                      <a:pt x="0" y="165"/>
                    </a:lnTo>
                    <a:lnTo>
                      <a:pt x="0" y="162"/>
                    </a:lnTo>
                    <a:lnTo>
                      <a:pt x="1" y="158"/>
                    </a:lnTo>
                    <a:lnTo>
                      <a:pt x="2" y="155"/>
                    </a:lnTo>
                    <a:lnTo>
                      <a:pt x="4" y="152"/>
                    </a:lnTo>
                    <a:lnTo>
                      <a:pt x="7" y="151"/>
                    </a:lnTo>
                    <a:lnTo>
                      <a:pt x="10" y="149"/>
                    </a:lnTo>
                    <a:lnTo>
                      <a:pt x="11" y="148"/>
                    </a:lnTo>
                    <a:lnTo>
                      <a:pt x="14" y="146"/>
                    </a:lnTo>
                    <a:lnTo>
                      <a:pt x="15" y="146"/>
                    </a:lnTo>
                    <a:lnTo>
                      <a:pt x="17" y="146"/>
                    </a:lnTo>
                    <a:lnTo>
                      <a:pt x="20" y="148"/>
                    </a:lnTo>
                    <a:lnTo>
                      <a:pt x="21" y="148"/>
                    </a:lnTo>
                    <a:lnTo>
                      <a:pt x="23" y="149"/>
                    </a:lnTo>
                    <a:lnTo>
                      <a:pt x="25" y="149"/>
                    </a:lnTo>
                    <a:lnTo>
                      <a:pt x="27" y="149"/>
                    </a:lnTo>
                    <a:lnTo>
                      <a:pt x="28" y="149"/>
                    </a:lnTo>
                    <a:lnTo>
                      <a:pt x="30" y="149"/>
                    </a:lnTo>
                    <a:lnTo>
                      <a:pt x="31" y="149"/>
                    </a:lnTo>
                    <a:lnTo>
                      <a:pt x="33" y="149"/>
                    </a:lnTo>
                    <a:lnTo>
                      <a:pt x="34" y="148"/>
                    </a:lnTo>
                    <a:lnTo>
                      <a:pt x="34" y="145"/>
                    </a:lnTo>
                    <a:lnTo>
                      <a:pt x="34" y="143"/>
                    </a:lnTo>
                    <a:lnTo>
                      <a:pt x="34" y="139"/>
                    </a:lnTo>
                    <a:lnTo>
                      <a:pt x="34" y="45"/>
                    </a:lnTo>
                    <a:lnTo>
                      <a:pt x="34" y="42"/>
                    </a:lnTo>
                    <a:lnTo>
                      <a:pt x="34" y="39"/>
                    </a:lnTo>
                    <a:lnTo>
                      <a:pt x="34" y="37"/>
                    </a:lnTo>
                    <a:lnTo>
                      <a:pt x="33" y="37"/>
                    </a:lnTo>
                    <a:lnTo>
                      <a:pt x="33" y="36"/>
                    </a:lnTo>
                    <a:lnTo>
                      <a:pt x="31" y="34"/>
                    </a:lnTo>
                    <a:lnTo>
                      <a:pt x="30" y="34"/>
                    </a:lnTo>
                    <a:lnTo>
                      <a:pt x="28" y="34"/>
                    </a:lnTo>
                    <a:lnTo>
                      <a:pt x="27" y="34"/>
                    </a:lnTo>
                    <a:lnTo>
                      <a:pt x="25" y="34"/>
                    </a:lnTo>
                    <a:lnTo>
                      <a:pt x="24" y="34"/>
                    </a:lnTo>
                    <a:lnTo>
                      <a:pt x="23" y="34"/>
                    </a:lnTo>
                    <a:lnTo>
                      <a:pt x="20" y="36"/>
                    </a:lnTo>
                    <a:lnTo>
                      <a:pt x="17" y="36"/>
                    </a:lnTo>
                    <a:lnTo>
                      <a:pt x="15" y="37"/>
                    </a:lnTo>
                    <a:lnTo>
                      <a:pt x="14" y="37"/>
                    </a:lnTo>
                    <a:lnTo>
                      <a:pt x="11" y="37"/>
                    </a:lnTo>
                    <a:lnTo>
                      <a:pt x="8" y="36"/>
                    </a:lnTo>
                    <a:lnTo>
                      <a:pt x="5" y="34"/>
                    </a:lnTo>
                    <a:lnTo>
                      <a:pt x="4" y="33"/>
                    </a:lnTo>
                    <a:lnTo>
                      <a:pt x="2" y="30"/>
                    </a:lnTo>
                    <a:lnTo>
                      <a:pt x="1" y="27"/>
                    </a:lnTo>
                    <a:lnTo>
                      <a:pt x="0" y="23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5" y="1"/>
                    </a:lnTo>
                    <a:lnTo>
                      <a:pt x="31" y="1"/>
                    </a:lnTo>
                    <a:lnTo>
                      <a:pt x="37" y="1"/>
                    </a:lnTo>
                    <a:lnTo>
                      <a:pt x="43" y="1"/>
                    </a:lnTo>
                    <a:lnTo>
                      <a:pt x="49" y="2"/>
                    </a:lnTo>
                    <a:lnTo>
                      <a:pt x="54" y="2"/>
                    </a:lnTo>
                    <a:lnTo>
                      <a:pt x="59" y="2"/>
                    </a:lnTo>
                    <a:lnTo>
                      <a:pt x="64" y="2"/>
                    </a:lnTo>
                    <a:lnTo>
                      <a:pt x="67" y="2"/>
                    </a:lnTo>
                    <a:lnTo>
                      <a:pt x="72" y="1"/>
                    </a:lnTo>
                    <a:lnTo>
                      <a:pt x="77" y="1"/>
                    </a:lnTo>
                    <a:lnTo>
                      <a:pt x="82" y="1"/>
                    </a:lnTo>
                    <a:lnTo>
                      <a:pt x="86" y="1"/>
                    </a:lnTo>
                    <a:lnTo>
                      <a:pt x="92" y="1"/>
                    </a:lnTo>
                    <a:lnTo>
                      <a:pt x="95" y="0"/>
                    </a:lnTo>
                    <a:lnTo>
                      <a:pt x="98" y="0"/>
                    </a:lnTo>
                    <a:lnTo>
                      <a:pt x="102" y="0"/>
                    </a:lnTo>
                    <a:lnTo>
                      <a:pt x="106" y="1"/>
                    </a:lnTo>
                    <a:lnTo>
                      <a:pt x="109" y="2"/>
                    </a:lnTo>
                    <a:lnTo>
                      <a:pt x="112" y="2"/>
                    </a:lnTo>
                    <a:lnTo>
                      <a:pt x="113" y="4"/>
                    </a:lnTo>
                    <a:lnTo>
                      <a:pt x="115" y="8"/>
                    </a:lnTo>
                    <a:lnTo>
                      <a:pt x="116" y="11"/>
                    </a:lnTo>
                    <a:lnTo>
                      <a:pt x="116" y="15"/>
                    </a:lnTo>
                    <a:lnTo>
                      <a:pt x="132" y="91"/>
                    </a:lnTo>
                    <a:lnTo>
                      <a:pt x="132" y="94"/>
                    </a:lnTo>
                    <a:lnTo>
                      <a:pt x="134" y="95"/>
                    </a:lnTo>
                    <a:lnTo>
                      <a:pt x="134" y="100"/>
                    </a:lnTo>
                    <a:lnTo>
                      <a:pt x="134" y="103"/>
                    </a:lnTo>
                    <a:lnTo>
                      <a:pt x="135" y="108"/>
                    </a:lnTo>
                    <a:lnTo>
                      <a:pt x="137" y="113"/>
                    </a:lnTo>
                    <a:lnTo>
                      <a:pt x="137" y="119"/>
                    </a:lnTo>
                    <a:lnTo>
                      <a:pt x="137" y="124"/>
                    </a:lnTo>
                    <a:lnTo>
                      <a:pt x="137" y="119"/>
                    </a:lnTo>
                    <a:lnTo>
                      <a:pt x="138" y="114"/>
                    </a:lnTo>
                    <a:lnTo>
                      <a:pt x="138" y="110"/>
                    </a:lnTo>
                    <a:lnTo>
                      <a:pt x="138" y="106"/>
                    </a:lnTo>
                    <a:lnTo>
                      <a:pt x="139" y="101"/>
                    </a:lnTo>
                    <a:lnTo>
                      <a:pt x="139" y="97"/>
                    </a:lnTo>
                    <a:lnTo>
                      <a:pt x="141" y="94"/>
                    </a:lnTo>
                    <a:lnTo>
                      <a:pt x="141" y="91"/>
                    </a:lnTo>
                    <a:lnTo>
                      <a:pt x="157" y="15"/>
                    </a:lnTo>
                    <a:lnTo>
                      <a:pt x="157" y="13"/>
                    </a:lnTo>
                    <a:lnTo>
                      <a:pt x="160" y="8"/>
                    </a:lnTo>
                    <a:lnTo>
                      <a:pt x="161" y="5"/>
                    </a:lnTo>
                    <a:lnTo>
                      <a:pt x="162" y="4"/>
                    </a:lnTo>
                    <a:lnTo>
                      <a:pt x="165" y="2"/>
                    </a:lnTo>
                    <a:lnTo>
                      <a:pt x="168" y="1"/>
                    </a:lnTo>
                    <a:lnTo>
                      <a:pt x="171" y="0"/>
                    </a:lnTo>
                    <a:lnTo>
                      <a:pt x="175" y="0"/>
                    </a:lnTo>
                    <a:lnTo>
                      <a:pt x="178" y="0"/>
                    </a:lnTo>
                    <a:lnTo>
                      <a:pt x="183" y="0"/>
                    </a:lnTo>
                    <a:lnTo>
                      <a:pt x="186" y="1"/>
                    </a:lnTo>
                    <a:lnTo>
                      <a:pt x="191" y="1"/>
                    </a:lnTo>
                    <a:lnTo>
                      <a:pt x="197" y="1"/>
                    </a:lnTo>
                    <a:lnTo>
                      <a:pt x="201" y="1"/>
                    </a:lnTo>
                    <a:lnTo>
                      <a:pt x="206" y="2"/>
                    </a:lnTo>
                    <a:lnTo>
                      <a:pt x="209" y="2"/>
                    </a:lnTo>
                    <a:lnTo>
                      <a:pt x="214" y="2"/>
                    </a:lnTo>
                    <a:lnTo>
                      <a:pt x="220" y="2"/>
                    </a:lnTo>
                    <a:lnTo>
                      <a:pt x="226" y="2"/>
                    </a:lnTo>
                    <a:lnTo>
                      <a:pt x="232" y="1"/>
                    </a:lnTo>
                    <a:lnTo>
                      <a:pt x="237" y="1"/>
                    </a:lnTo>
                    <a:lnTo>
                      <a:pt x="243" y="1"/>
                    </a:lnTo>
                    <a:lnTo>
                      <a:pt x="248" y="1"/>
                    </a:lnTo>
                    <a:lnTo>
                      <a:pt x="253" y="1"/>
                    </a:lnTo>
                    <a:lnTo>
                      <a:pt x="255" y="1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61" y="0"/>
                    </a:lnTo>
                    <a:lnTo>
                      <a:pt x="265" y="1"/>
                    </a:lnTo>
                    <a:lnTo>
                      <a:pt x="266" y="2"/>
                    </a:lnTo>
                    <a:lnTo>
                      <a:pt x="269" y="4"/>
                    </a:lnTo>
                    <a:lnTo>
                      <a:pt x="272" y="7"/>
                    </a:lnTo>
                    <a:lnTo>
                      <a:pt x="274" y="10"/>
                    </a:lnTo>
                    <a:lnTo>
                      <a:pt x="274" y="14"/>
                    </a:lnTo>
                    <a:lnTo>
                      <a:pt x="274" y="20"/>
                    </a:lnTo>
                    <a:lnTo>
                      <a:pt x="274" y="23"/>
                    </a:lnTo>
                    <a:lnTo>
                      <a:pt x="274" y="27"/>
                    </a:lnTo>
                    <a:lnTo>
                      <a:pt x="272" y="29"/>
                    </a:lnTo>
                    <a:lnTo>
                      <a:pt x="271" y="31"/>
                    </a:lnTo>
                    <a:lnTo>
                      <a:pt x="268" y="34"/>
                    </a:lnTo>
                    <a:lnTo>
                      <a:pt x="265" y="34"/>
                    </a:lnTo>
                    <a:lnTo>
                      <a:pt x="262" y="37"/>
                    </a:lnTo>
                    <a:lnTo>
                      <a:pt x="259" y="37"/>
                    </a:lnTo>
                    <a:lnTo>
                      <a:pt x="258" y="37"/>
                    </a:lnTo>
                    <a:lnTo>
                      <a:pt x="256" y="36"/>
                    </a:lnTo>
                    <a:lnTo>
                      <a:pt x="255" y="36"/>
                    </a:lnTo>
                    <a:lnTo>
                      <a:pt x="253" y="36"/>
                    </a:lnTo>
                    <a:lnTo>
                      <a:pt x="250" y="34"/>
                    </a:lnTo>
                    <a:lnTo>
                      <a:pt x="249" y="34"/>
                    </a:lnTo>
                    <a:lnTo>
                      <a:pt x="248" y="34"/>
                    </a:lnTo>
                    <a:lnTo>
                      <a:pt x="245" y="34"/>
                    </a:lnTo>
                    <a:lnTo>
                      <a:pt x="243" y="34"/>
                    </a:lnTo>
                    <a:lnTo>
                      <a:pt x="242" y="34"/>
                    </a:lnTo>
                    <a:lnTo>
                      <a:pt x="242" y="36"/>
                    </a:lnTo>
                    <a:lnTo>
                      <a:pt x="240" y="37"/>
                    </a:lnTo>
                    <a:lnTo>
                      <a:pt x="240" y="39"/>
                    </a:lnTo>
                    <a:lnTo>
                      <a:pt x="239" y="42"/>
                    </a:lnTo>
                    <a:lnTo>
                      <a:pt x="239" y="45"/>
                    </a:lnTo>
                    <a:lnTo>
                      <a:pt x="239" y="140"/>
                    </a:lnTo>
                    <a:lnTo>
                      <a:pt x="239" y="143"/>
                    </a:lnTo>
                    <a:lnTo>
                      <a:pt x="240" y="145"/>
                    </a:lnTo>
                    <a:lnTo>
                      <a:pt x="240" y="146"/>
                    </a:lnTo>
                    <a:lnTo>
                      <a:pt x="240" y="148"/>
                    </a:lnTo>
                    <a:lnTo>
                      <a:pt x="242" y="149"/>
                    </a:lnTo>
                    <a:lnTo>
                      <a:pt x="243" y="149"/>
                    </a:lnTo>
                    <a:lnTo>
                      <a:pt x="245" y="149"/>
                    </a:lnTo>
                    <a:lnTo>
                      <a:pt x="248" y="149"/>
                    </a:lnTo>
                    <a:lnTo>
                      <a:pt x="249" y="149"/>
                    </a:lnTo>
                    <a:lnTo>
                      <a:pt x="250" y="149"/>
                    </a:lnTo>
                    <a:lnTo>
                      <a:pt x="252" y="149"/>
                    </a:lnTo>
                    <a:lnTo>
                      <a:pt x="255" y="148"/>
                    </a:lnTo>
                    <a:lnTo>
                      <a:pt x="256" y="148"/>
                    </a:lnTo>
                    <a:lnTo>
                      <a:pt x="258" y="146"/>
                    </a:lnTo>
                    <a:lnTo>
                      <a:pt x="259" y="146"/>
                    </a:lnTo>
                    <a:lnTo>
                      <a:pt x="262" y="146"/>
                    </a:lnTo>
                    <a:lnTo>
                      <a:pt x="265" y="148"/>
                    </a:lnTo>
                    <a:lnTo>
                      <a:pt x="268" y="149"/>
                    </a:lnTo>
                    <a:lnTo>
                      <a:pt x="271" y="152"/>
                    </a:lnTo>
                    <a:lnTo>
                      <a:pt x="272" y="155"/>
                    </a:lnTo>
                    <a:lnTo>
                      <a:pt x="274" y="158"/>
                    </a:lnTo>
                    <a:lnTo>
                      <a:pt x="274" y="162"/>
                    </a:lnTo>
                    <a:lnTo>
                      <a:pt x="274" y="165"/>
                    </a:lnTo>
                    <a:lnTo>
                      <a:pt x="274" y="170"/>
                    </a:lnTo>
                    <a:lnTo>
                      <a:pt x="274" y="174"/>
                    </a:lnTo>
                    <a:lnTo>
                      <a:pt x="272" y="177"/>
                    </a:lnTo>
                    <a:lnTo>
                      <a:pt x="271" y="180"/>
                    </a:lnTo>
                    <a:lnTo>
                      <a:pt x="268" y="183"/>
                    </a:lnTo>
                    <a:lnTo>
                      <a:pt x="265" y="183"/>
                    </a:lnTo>
                    <a:lnTo>
                      <a:pt x="262" y="186"/>
                    </a:lnTo>
                    <a:lnTo>
                      <a:pt x="259" y="186"/>
                    </a:lnTo>
                    <a:lnTo>
                      <a:pt x="256" y="186"/>
                    </a:lnTo>
                    <a:lnTo>
                      <a:pt x="255" y="186"/>
                    </a:lnTo>
                    <a:lnTo>
                      <a:pt x="250" y="184"/>
                    </a:lnTo>
                    <a:lnTo>
                      <a:pt x="249" y="184"/>
                    </a:lnTo>
                    <a:lnTo>
                      <a:pt x="245" y="183"/>
                    </a:lnTo>
                    <a:lnTo>
                      <a:pt x="242" y="183"/>
                    </a:lnTo>
                    <a:lnTo>
                      <a:pt x="239" y="183"/>
                    </a:lnTo>
                    <a:lnTo>
                      <a:pt x="236" y="183"/>
                    </a:lnTo>
                    <a:lnTo>
                      <a:pt x="233" y="183"/>
                    </a:lnTo>
                    <a:lnTo>
                      <a:pt x="230" y="183"/>
                    </a:lnTo>
                    <a:lnTo>
                      <a:pt x="224" y="183"/>
                    </a:lnTo>
                    <a:lnTo>
                      <a:pt x="220" y="183"/>
                    </a:lnTo>
                    <a:lnTo>
                      <a:pt x="214" y="183"/>
                    </a:lnTo>
                    <a:lnTo>
                      <a:pt x="210" y="183"/>
                    </a:lnTo>
                    <a:lnTo>
                      <a:pt x="206" y="184"/>
                    </a:lnTo>
                    <a:lnTo>
                      <a:pt x="201" y="184"/>
                    </a:lnTo>
                    <a:lnTo>
                      <a:pt x="200" y="186"/>
                    </a:lnTo>
                    <a:lnTo>
                      <a:pt x="197" y="186"/>
                    </a:lnTo>
                    <a:lnTo>
                      <a:pt x="193" y="186"/>
                    </a:lnTo>
                    <a:lnTo>
                      <a:pt x="188" y="183"/>
                    </a:lnTo>
                    <a:lnTo>
                      <a:pt x="186" y="183"/>
                    </a:lnTo>
                    <a:lnTo>
                      <a:pt x="183" y="180"/>
                    </a:lnTo>
                    <a:lnTo>
                      <a:pt x="180" y="177"/>
                    </a:lnTo>
                    <a:lnTo>
                      <a:pt x="178" y="174"/>
                    </a:lnTo>
                    <a:lnTo>
                      <a:pt x="177" y="170"/>
                    </a:lnTo>
                    <a:lnTo>
                      <a:pt x="177" y="164"/>
                    </a:lnTo>
                    <a:lnTo>
                      <a:pt x="177" y="161"/>
                    </a:lnTo>
                    <a:lnTo>
                      <a:pt x="178" y="158"/>
                    </a:lnTo>
                    <a:lnTo>
                      <a:pt x="178" y="155"/>
                    </a:lnTo>
                    <a:lnTo>
                      <a:pt x="180" y="154"/>
                    </a:lnTo>
                    <a:lnTo>
                      <a:pt x="181" y="152"/>
                    </a:lnTo>
                    <a:lnTo>
                      <a:pt x="184" y="151"/>
                    </a:lnTo>
                    <a:lnTo>
                      <a:pt x="188" y="149"/>
                    </a:lnTo>
                    <a:lnTo>
                      <a:pt x="191" y="149"/>
                    </a:lnTo>
                    <a:lnTo>
                      <a:pt x="193" y="149"/>
                    </a:lnTo>
                    <a:lnTo>
                      <a:pt x="194" y="149"/>
                    </a:lnTo>
                    <a:lnTo>
                      <a:pt x="196" y="148"/>
                    </a:lnTo>
                    <a:lnTo>
                      <a:pt x="196" y="146"/>
                    </a:lnTo>
                    <a:lnTo>
                      <a:pt x="197" y="145"/>
                    </a:lnTo>
                    <a:lnTo>
                      <a:pt x="197" y="143"/>
                    </a:lnTo>
                    <a:lnTo>
                      <a:pt x="197" y="142"/>
                    </a:lnTo>
                    <a:lnTo>
                      <a:pt x="197" y="139"/>
                    </a:lnTo>
                    <a:lnTo>
                      <a:pt x="197" y="63"/>
                    </a:lnTo>
                    <a:lnTo>
                      <a:pt x="197" y="59"/>
                    </a:lnTo>
                    <a:lnTo>
                      <a:pt x="197" y="56"/>
                    </a:lnTo>
                    <a:lnTo>
                      <a:pt x="197" y="52"/>
                    </a:lnTo>
                    <a:lnTo>
                      <a:pt x="197" y="49"/>
                    </a:lnTo>
                    <a:lnTo>
                      <a:pt x="197" y="43"/>
                    </a:lnTo>
                    <a:lnTo>
                      <a:pt x="199" y="39"/>
                    </a:lnTo>
                    <a:lnTo>
                      <a:pt x="200" y="33"/>
                    </a:lnTo>
                    <a:lnTo>
                      <a:pt x="200" y="29"/>
                    </a:lnTo>
                    <a:lnTo>
                      <a:pt x="197" y="29"/>
                    </a:lnTo>
                    <a:lnTo>
                      <a:pt x="162" y="162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912" name="Group 20"/>
            <p:cNvGrpSpPr>
              <a:grpSpLocks/>
            </p:cNvGrpSpPr>
            <p:nvPr/>
          </p:nvGrpSpPr>
          <p:grpSpPr bwMode="auto">
            <a:xfrm>
              <a:off x="2450" y="1912"/>
              <a:ext cx="895" cy="521"/>
              <a:chOff x="2450" y="1912"/>
              <a:chExt cx="895" cy="521"/>
            </a:xfrm>
          </p:grpSpPr>
          <p:sp>
            <p:nvSpPr>
              <p:cNvPr id="123913" name="Freeform 21"/>
              <p:cNvSpPr>
                <a:spLocks/>
              </p:cNvSpPr>
              <p:nvPr/>
            </p:nvSpPr>
            <p:spPr bwMode="gray">
              <a:xfrm>
                <a:off x="2605" y="1912"/>
                <a:ext cx="241" cy="190"/>
              </a:xfrm>
              <a:custGeom>
                <a:avLst/>
                <a:gdLst>
                  <a:gd name="T0" fmla="*/ 135 w 241"/>
                  <a:gd name="T1" fmla="*/ 95 h 190"/>
                  <a:gd name="T2" fmla="*/ 87 w 241"/>
                  <a:gd name="T3" fmla="*/ 7 h 190"/>
                  <a:gd name="T4" fmla="*/ 96 w 241"/>
                  <a:gd name="T5" fmla="*/ 2 h 190"/>
                  <a:gd name="T6" fmla="*/ 113 w 241"/>
                  <a:gd name="T7" fmla="*/ 0 h 190"/>
                  <a:gd name="T8" fmla="*/ 135 w 241"/>
                  <a:gd name="T9" fmla="*/ 1 h 190"/>
                  <a:gd name="T10" fmla="*/ 146 w 241"/>
                  <a:gd name="T11" fmla="*/ 2 h 190"/>
                  <a:gd name="T12" fmla="*/ 155 w 241"/>
                  <a:gd name="T13" fmla="*/ 15 h 190"/>
                  <a:gd name="T14" fmla="*/ 199 w 241"/>
                  <a:gd name="T15" fmla="*/ 144 h 190"/>
                  <a:gd name="T16" fmla="*/ 205 w 241"/>
                  <a:gd name="T17" fmla="*/ 151 h 190"/>
                  <a:gd name="T18" fmla="*/ 211 w 241"/>
                  <a:gd name="T19" fmla="*/ 151 h 190"/>
                  <a:gd name="T20" fmla="*/ 221 w 241"/>
                  <a:gd name="T21" fmla="*/ 151 h 190"/>
                  <a:gd name="T22" fmla="*/ 229 w 241"/>
                  <a:gd name="T23" fmla="*/ 151 h 190"/>
                  <a:gd name="T24" fmla="*/ 238 w 241"/>
                  <a:gd name="T25" fmla="*/ 160 h 190"/>
                  <a:gd name="T26" fmla="*/ 237 w 241"/>
                  <a:gd name="T27" fmla="*/ 176 h 190"/>
                  <a:gd name="T28" fmla="*/ 227 w 241"/>
                  <a:gd name="T29" fmla="*/ 187 h 190"/>
                  <a:gd name="T30" fmla="*/ 214 w 241"/>
                  <a:gd name="T31" fmla="*/ 187 h 190"/>
                  <a:gd name="T32" fmla="*/ 192 w 241"/>
                  <a:gd name="T33" fmla="*/ 187 h 190"/>
                  <a:gd name="T34" fmla="*/ 172 w 241"/>
                  <a:gd name="T35" fmla="*/ 186 h 190"/>
                  <a:gd name="T36" fmla="*/ 153 w 241"/>
                  <a:gd name="T37" fmla="*/ 187 h 190"/>
                  <a:gd name="T38" fmla="*/ 137 w 241"/>
                  <a:gd name="T39" fmla="*/ 187 h 190"/>
                  <a:gd name="T40" fmla="*/ 125 w 241"/>
                  <a:gd name="T41" fmla="*/ 176 h 190"/>
                  <a:gd name="T42" fmla="*/ 125 w 241"/>
                  <a:gd name="T43" fmla="*/ 160 h 190"/>
                  <a:gd name="T44" fmla="*/ 132 w 241"/>
                  <a:gd name="T45" fmla="*/ 151 h 190"/>
                  <a:gd name="T46" fmla="*/ 140 w 241"/>
                  <a:gd name="T47" fmla="*/ 151 h 190"/>
                  <a:gd name="T48" fmla="*/ 143 w 241"/>
                  <a:gd name="T49" fmla="*/ 152 h 190"/>
                  <a:gd name="T50" fmla="*/ 148 w 241"/>
                  <a:gd name="T51" fmla="*/ 150 h 190"/>
                  <a:gd name="T52" fmla="*/ 149 w 241"/>
                  <a:gd name="T53" fmla="*/ 145 h 190"/>
                  <a:gd name="T54" fmla="*/ 149 w 241"/>
                  <a:gd name="T55" fmla="*/ 144 h 190"/>
                  <a:gd name="T56" fmla="*/ 146 w 241"/>
                  <a:gd name="T57" fmla="*/ 126 h 190"/>
                  <a:gd name="T58" fmla="*/ 142 w 241"/>
                  <a:gd name="T59" fmla="*/ 126 h 190"/>
                  <a:gd name="T60" fmla="*/ 127 w 241"/>
                  <a:gd name="T61" fmla="*/ 126 h 190"/>
                  <a:gd name="T62" fmla="*/ 117 w 241"/>
                  <a:gd name="T63" fmla="*/ 125 h 190"/>
                  <a:gd name="T64" fmla="*/ 104 w 241"/>
                  <a:gd name="T65" fmla="*/ 126 h 190"/>
                  <a:gd name="T66" fmla="*/ 93 w 241"/>
                  <a:gd name="T67" fmla="*/ 126 h 190"/>
                  <a:gd name="T68" fmla="*/ 89 w 241"/>
                  <a:gd name="T69" fmla="*/ 144 h 190"/>
                  <a:gd name="T70" fmla="*/ 87 w 241"/>
                  <a:gd name="T71" fmla="*/ 145 h 190"/>
                  <a:gd name="T72" fmla="*/ 89 w 241"/>
                  <a:gd name="T73" fmla="*/ 150 h 190"/>
                  <a:gd name="T74" fmla="*/ 94 w 241"/>
                  <a:gd name="T75" fmla="*/ 152 h 190"/>
                  <a:gd name="T76" fmla="*/ 99 w 241"/>
                  <a:gd name="T77" fmla="*/ 151 h 190"/>
                  <a:gd name="T78" fmla="*/ 106 w 241"/>
                  <a:gd name="T79" fmla="*/ 151 h 190"/>
                  <a:gd name="T80" fmla="*/ 113 w 241"/>
                  <a:gd name="T81" fmla="*/ 160 h 190"/>
                  <a:gd name="T82" fmla="*/ 112 w 241"/>
                  <a:gd name="T83" fmla="*/ 176 h 190"/>
                  <a:gd name="T84" fmla="*/ 100 w 241"/>
                  <a:gd name="T85" fmla="*/ 187 h 190"/>
                  <a:gd name="T86" fmla="*/ 84 w 241"/>
                  <a:gd name="T87" fmla="*/ 187 h 190"/>
                  <a:gd name="T88" fmla="*/ 66 w 241"/>
                  <a:gd name="T89" fmla="*/ 187 h 190"/>
                  <a:gd name="T90" fmla="*/ 44 w 241"/>
                  <a:gd name="T91" fmla="*/ 186 h 190"/>
                  <a:gd name="T92" fmla="*/ 24 w 241"/>
                  <a:gd name="T93" fmla="*/ 187 h 190"/>
                  <a:gd name="T94" fmla="*/ 11 w 241"/>
                  <a:gd name="T95" fmla="*/ 187 h 190"/>
                  <a:gd name="T96" fmla="*/ 1 w 241"/>
                  <a:gd name="T97" fmla="*/ 177 h 190"/>
                  <a:gd name="T98" fmla="*/ 0 w 241"/>
                  <a:gd name="T99" fmla="*/ 161 h 190"/>
                  <a:gd name="T100" fmla="*/ 8 w 241"/>
                  <a:gd name="T101" fmla="*/ 151 h 190"/>
                  <a:gd name="T102" fmla="*/ 15 w 241"/>
                  <a:gd name="T103" fmla="*/ 150 h 190"/>
                  <a:gd name="T104" fmla="*/ 25 w 241"/>
                  <a:gd name="T105" fmla="*/ 151 h 190"/>
                  <a:gd name="T106" fmla="*/ 31 w 241"/>
                  <a:gd name="T107" fmla="*/ 151 h 190"/>
                  <a:gd name="T108" fmla="*/ 37 w 241"/>
                  <a:gd name="T109" fmla="*/ 145 h 190"/>
                  <a:gd name="T110" fmla="*/ 135 w 241"/>
                  <a:gd name="T111" fmla="*/ 95 h 19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41"/>
                  <a:gd name="T169" fmla="*/ 0 h 190"/>
                  <a:gd name="T170" fmla="*/ 241 w 241"/>
                  <a:gd name="T171" fmla="*/ 190 h 19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41" h="190">
                    <a:moveTo>
                      <a:pt x="135" y="95"/>
                    </a:moveTo>
                    <a:lnTo>
                      <a:pt x="119" y="40"/>
                    </a:lnTo>
                    <a:lnTo>
                      <a:pt x="103" y="95"/>
                    </a:lnTo>
                    <a:lnTo>
                      <a:pt x="135" y="95"/>
                    </a:lnTo>
                    <a:lnTo>
                      <a:pt x="79" y="20"/>
                    </a:lnTo>
                    <a:lnTo>
                      <a:pt x="81" y="15"/>
                    </a:lnTo>
                    <a:lnTo>
                      <a:pt x="84" y="10"/>
                    </a:lnTo>
                    <a:lnTo>
                      <a:pt x="87" y="7"/>
                    </a:lnTo>
                    <a:lnTo>
                      <a:pt x="89" y="4"/>
                    </a:lnTo>
                    <a:lnTo>
                      <a:pt x="90" y="4"/>
                    </a:lnTo>
                    <a:lnTo>
                      <a:pt x="93" y="2"/>
                    </a:lnTo>
                    <a:lnTo>
                      <a:pt x="96" y="2"/>
                    </a:lnTo>
                    <a:lnTo>
                      <a:pt x="99" y="1"/>
                    </a:lnTo>
                    <a:lnTo>
                      <a:pt x="103" y="1"/>
                    </a:lnTo>
                    <a:lnTo>
                      <a:pt x="107" y="0"/>
                    </a:lnTo>
                    <a:lnTo>
                      <a:pt x="113" y="0"/>
                    </a:lnTo>
                    <a:lnTo>
                      <a:pt x="119" y="0"/>
                    </a:lnTo>
                    <a:lnTo>
                      <a:pt x="125" y="0"/>
                    </a:lnTo>
                    <a:lnTo>
                      <a:pt x="129" y="0"/>
                    </a:lnTo>
                    <a:lnTo>
                      <a:pt x="135" y="1"/>
                    </a:lnTo>
                    <a:lnTo>
                      <a:pt x="137" y="1"/>
                    </a:lnTo>
                    <a:lnTo>
                      <a:pt x="142" y="2"/>
                    </a:lnTo>
                    <a:lnTo>
                      <a:pt x="143" y="2"/>
                    </a:lnTo>
                    <a:lnTo>
                      <a:pt x="146" y="2"/>
                    </a:lnTo>
                    <a:lnTo>
                      <a:pt x="148" y="4"/>
                    </a:lnTo>
                    <a:lnTo>
                      <a:pt x="150" y="5"/>
                    </a:lnTo>
                    <a:lnTo>
                      <a:pt x="153" y="10"/>
                    </a:lnTo>
                    <a:lnTo>
                      <a:pt x="155" y="15"/>
                    </a:lnTo>
                    <a:lnTo>
                      <a:pt x="158" y="21"/>
                    </a:lnTo>
                    <a:lnTo>
                      <a:pt x="196" y="135"/>
                    </a:lnTo>
                    <a:lnTo>
                      <a:pt x="198" y="141"/>
                    </a:lnTo>
                    <a:lnTo>
                      <a:pt x="199" y="144"/>
                    </a:lnTo>
                    <a:lnTo>
                      <a:pt x="201" y="147"/>
                    </a:lnTo>
                    <a:lnTo>
                      <a:pt x="202" y="150"/>
                    </a:lnTo>
                    <a:lnTo>
                      <a:pt x="204" y="150"/>
                    </a:lnTo>
                    <a:lnTo>
                      <a:pt x="205" y="151"/>
                    </a:lnTo>
                    <a:lnTo>
                      <a:pt x="206" y="152"/>
                    </a:lnTo>
                    <a:lnTo>
                      <a:pt x="208" y="152"/>
                    </a:lnTo>
                    <a:lnTo>
                      <a:pt x="209" y="152"/>
                    </a:lnTo>
                    <a:lnTo>
                      <a:pt x="211" y="151"/>
                    </a:lnTo>
                    <a:lnTo>
                      <a:pt x="214" y="151"/>
                    </a:lnTo>
                    <a:lnTo>
                      <a:pt x="217" y="151"/>
                    </a:lnTo>
                    <a:lnTo>
                      <a:pt x="218" y="151"/>
                    </a:lnTo>
                    <a:lnTo>
                      <a:pt x="221" y="151"/>
                    </a:lnTo>
                    <a:lnTo>
                      <a:pt x="222" y="150"/>
                    </a:lnTo>
                    <a:lnTo>
                      <a:pt x="227" y="150"/>
                    </a:lnTo>
                    <a:lnTo>
                      <a:pt x="229" y="151"/>
                    </a:lnTo>
                    <a:lnTo>
                      <a:pt x="232" y="152"/>
                    </a:lnTo>
                    <a:lnTo>
                      <a:pt x="234" y="155"/>
                    </a:lnTo>
                    <a:lnTo>
                      <a:pt x="237" y="157"/>
                    </a:lnTo>
                    <a:lnTo>
                      <a:pt x="238" y="160"/>
                    </a:lnTo>
                    <a:lnTo>
                      <a:pt x="240" y="164"/>
                    </a:lnTo>
                    <a:lnTo>
                      <a:pt x="240" y="168"/>
                    </a:lnTo>
                    <a:lnTo>
                      <a:pt x="238" y="173"/>
                    </a:lnTo>
                    <a:lnTo>
                      <a:pt x="237" y="176"/>
                    </a:lnTo>
                    <a:lnTo>
                      <a:pt x="235" y="180"/>
                    </a:lnTo>
                    <a:lnTo>
                      <a:pt x="234" y="183"/>
                    </a:lnTo>
                    <a:lnTo>
                      <a:pt x="229" y="184"/>
                    </a:lnTo>
                    <a:lnTo>
                      <a:pt x="227" y="187"/>
                    </a:lnTo>
                    <a:lnTo>
                      <a:pt x="222" y="187"/>
                    </a:lnTo>
                    <a:lnTo>
                      <a:pt x="218" y="189"/>
                    </a:lnTo>
                    <a:lnTo>
                      <a:pt x="217" y="189"/>
                    </a:lnTo>
                    <a:lnTo>
                      <a:pt x="214" y="187"/>
                    </a:lnTo>
                    <a:lnTo>
                      <a:pt x="209" y="187"/>
                    </a:lnTo>
                    <a:lnTo>
                      <a:pt x="204" y="187"/>
                    </a:lnTo>
                    <a:lnTo>
                      <a:pt x="198" y="187"/>
                    </a:lnTo>
                    <a:lnTo>
                      <a:pt x="192" y="187"/>
                    </a:lnTo>
                    <a:lnTo>
                      <a:pt x="188" y="186"/>
                    </a:lnTo>
                    <a:lnTo>
                      <a:pt x="182" y="186"/>
                    </a:lnTo>
                    <a:lnTo>
                      <a:pt x="178" y="186"/>
                    </a:lnTo>
                    <a:lnTo>
                      <a:pt x="172" y="186"/>
                    </a:lnTo>
                    <a:lnTo>
                      <a:pt x="166" y="187"/>
                    </a:lnTo>
                    <a:lnTo>
                      <a:pt x="162" y="187"/>
                    </a:lnTo>
                    <a:lnTo>
                      <a:pt x="158" y="187"/>
                    </a:lnTo>
                    <a:lnTo>
                      <a:pt x="153" y="187"/>
                    </a:lnTo>
                    <a:lnTo>
                      <a:pt x="150" y="189"/>
                    </a:lnTo>
                    <a:lnTo>
                      <a:pt x="149" y="189"/>
                    </a:lnTo>
                    <a:lnTo>
                      <a:pt x="143" y="189"/>
                    </a:lnTo>
                    <a:lnTo>
                      <a:pt x="137" y="187"/>
                    </a:lnTo>
                    <a:lnTo>
                      <a:pt x="133" y="186"/>
                    </a:lnTo>
                    <a:lnTo>
                      <a:pt x="130" y="183"/>
                    </a:lnTo>
                    <a:lnTo>
                      <a:pt x="127" y="180"/>
                    </a:lnTo>
                    <a:lnTo>
                      <a:pt x="125" y="176"/>
                    </a:lnTo>
                    <a:lnTo>
                      <a:pt x="125" y="171"/>
                    </a:lnTo>
                    <a:lnTo>
                      <a:pt x="123" y="167"/>
                    </a:lnTo>
                    <a:lnTo>
                      <a:pt x="123" y="164"/>
                    </a:lnTo>
                    <a:lnTo>
                      <a:pt x="125" y="160"/>
                    </a:lnTo>
                    <a:lnTo>
                      <a:pt x="126" y="157"/>
                    </a:lnTo>
                    <a:lnTo>
                      <a:pt x="126" y="155"/>
                    </a:lnTo>
                    <a:lnTo>
                      <a:pt x="129" y="152"/>
                    </a:lnTo>
                    <a:lnTo>
                      <a:pt x="132" y="151"/>
                    </a:lnTo>
                    <a:lnTo>
                      <a:pt x="135" y="150"/>
                    </a:lnTo>
                    <a:lnTo>
                      <a:pt x="137" y="150"/>
                    </a:lnTo>
                    <a:lnTo>
                      <a:pt x="140" y="151"/>
                    </a:lnTo>
                    <a:lnTo>
                      <a:pt x="142" y="152"/>
                    </a:lnTo>
                    <a:lnTo>
                      <a:pt x="143" y="152"/>
                    </a:lnTo>
                    <a:lnTo>
                      <a:pt x="145" y="151"/>
                    </a:lnTo>
                    <a:lnTo>
                      <a:pt x="146" y="151"/>
                    </a:lnTo>
                    <a:lnTo>
                      <a:pt x="148" y="151"/>
                    </a:lnTo>
                    <a:lnTo>
                      <a:pt x="148" y="150"/>
                    </a:lnTo>
                    <a:lnTo>
                      <a:pt x="149" y="148"/>
                    </a:lnTo>
                    <a:lnTo>
                      <a:pt x="149" y="147"/>
                    </a:lnTo>
                    <a:lnTo>
                      <a:pt x="149" y="145"/>
                    </a:lnTo>
                    <a:lnTo>
                      <a:pt x="149" y="144"/>
                    </a:lnTo>
                    <a:lnTo>
                      <a:pt x="149" y="142"/>
                    </a:lnTo>
                    <a:lnTo>
                      <a:pt x="149" y="141"/>
                    </a:lnTo>
                    <a:lnTo>
                      <a:pt x="146" y="126"/>
                    </a:lnTo>
                    <a:lnTo>
                      <a:pt x="145" y="126"/>
                    </a:lnTo>
                    <a:lnTo>
                      <a:pt x="143" y="126"/>
                    </a:lnTo>
                    <a:lnTo>
                      <a:pt x="142" y="126"/>
                    </a:lnTo>
                    <a:lnTo>
                      <a:pt x="137" y="126"/>
                    </a:lnTo>
                    <a:lnTo>
                      <a:pt x="135" y="126"/>
                    </a:lnTo>
                    <a:lnTo>
                      <a:pt x="130" y="126"/>
                    </a:lnTo>
                    <a:lnTo>
                      <a:pt x="127" y="126"/>
                    </a:lnTo>
                    <a:lnTo>
                      <a:pt x="125" y="125"/>
                    </a:lnTo>
                    <a:lnTo>
                      <a:pt x="122" y="125"/>
                    </a:lnTo>
                    <a:lnTo>
                      <a:pt x="119" y="125"/>
                    </a:lnTo>
                    <a:lnTo>
                      <a:pt x="117" y="125"/>
                    </a:lnTo>
                    <a:lnTo>
                      <a:pt x="116" y="125"/>
                    </a:lnTo>
                    <a:lnTo>
                      <a:pt x="113" y="126"/>
                    </a:lnTo>
                    <a:lnTo>
                      <a:pt x="109" y="126"/>
                    </a:lnTo>
                    <a:lnTo>
                      <a:pt x="104" y="126"/>
                    </a:lnTo>
                    <a:lnTo>
                      <a:pt x="100" y="126"/>
                    </a:lnTo>
                    <a:lnTo>
                      <a:pt x="99" y="126"/>
                    </a:lnTo>
                    <a:lnTo>
                      <a:pt x="96" y="126"/>
                    </a:lnTo>
                    <a:lnTo>
                      <a:pt x="93" y="126"/>
                    </a:lnTo>
                    <a:lnTo>
                      <a:pt x="89" y="141"/>
                    </a:lnTo>
                    <a:lnTo>
                      <a:pt x="89" y="142"/>
                    </a:lnTo>
                    <a:lnTo>
                      <a:pt x="89" y="144"/>
                    </a:lnTo>
                    <a:lnTo>
                      <a:pt x="87" y="145"/>
                    </a:lnTo>
                    <a:lnTo>
                      <a:pt x="87" y="147"/>
                    </a:lnTo>
                    <a:lnTo>
                      <a:pt x="89" y="148"/>
                    </a:lnTo>
                    <a:lnTo>
                      <a:pt x="89" y="150"/>
                    </a:lnTo>
                    <a:lnTo>
                      <a:pt x="90" y="151"/>
                    </a:lnTo>
                    <a:lnTo>
                      <a:pt x="91" y="151"/>
                    </a:lnTo>
                    <a:lnTo>
                      <a:pt x="93" y="151"/>
                    </a:lnTo>
                    <a:lnTo>
                      <a:pt x="94" y="152"/>
                    </a:lnTo>
                    <a:lnTo>
                      <a:pt x="96" y="152"/>
                    </a:lnTo>
                    <a:lnTo>
                      <a:pt x="96" y="151"/>
                    </a:lnTo>
                    <a:lnTo>
                      <a:pt x="99" y="151"/>
                    </a:lnTo>
                    <a:lnTo>
                      <a:pt x="99" y="150"/>
                    </a:lnTo>
                    <a:lnTo>
                      <a:pt x="100" y="150"/>
                    </a:lnTo>
                    <a:lnTo>
                      <a:pt x="103" y="150"/>
                    </a:lnTo>
                    <a:lnTo>
                      <a:pt x="106" y="151"/>
                    </a:lnTo>
                    <a:lnTo>
                      <a:pt x="107" y="152"/>
                    </a:lnTo>
                    <a:lnTo>
                      <a:pt x="110" y="155"/>
                    </a:lnTo>
                    <a:lnTo>
                      <a:pt x="112" y="157"/>
                    </a:lnTo>
                    <a:lnTo>
                      <a:pt x="113" y="160"/>
                    </a:lnTo>
                    <a:lnTo>
                      <a:pt x="113" y="164"/>
                    </a:lnTo>
                    <a:lnTo>
                      <a:pt x="113" y="167"/>
                    </a:lnTo>
                    <a:lnTo>
                      <a:pt x="113" y="171"/>
                    </a:lnTo>
                    <a:lnTo>
                      <a:pt x="112" y="176"/>
                    </a:lnTo>
                    <a:lnTo>
                      <a:pt x="110" y="180"/>
                    </a:lnTo>
                    <a:lnTo>
                      <a:pt x="107" y="183"/>
                    </a:lnTo>
                    <a:lnTo>
                      <a:pt x="104" y="184"/>
                    </a:lnTo>
                    <a:lnTo>
                      <a:pt x="100" y="187"/>
                    </a:lnTo>
                    <a:lnTo>
                      <a:pt x="94" y="187"/>
                    </a:lnTo>
                    <a:lnTo>
                      <a:pt x="89" y="189"/>
                    </a:lnTo>
                    <a:lnTo>
                      <a:pt x="87" y="189"/>
                    </a:lnTo>
                    <a:lnTo>
                      <a:pt x="84" y="187"/>
                    </a:lnTo>
                    <a:lnTo>
                      <a:pt x="81" y="187"/>
                    </a:lnTo>
                    <a:lnTo>
                      <a:pt x="76" y="187"/>
                    </a:lnTo>
                    <a:lnTo>
                      <a:pt x="70" y="187"/>
                    </a:lnTo>
                    <a:lnTo>
                      <a:pt x="66" y="187"/>
                    </a:lnTo>
                    <a:lnTo>
                      <a:pt x="60" y="186"/>
                    </a:lnTo>
                    <a:lnTo>
                      <a:pt x="54" y="186"/>
                    </a:lnTo>
                    <a:lnTo>
                      <a:pt x="50" y="186"/>
                    </a:lnTo>
                    <a:lnTo>
                      <a:pt x="44" y="186"/>
                    </a:lnTo>
                    <a:lnTo>
                      <a:pt x="40" y="187"/>
                    </a:lnTo>
                    <a:lnTo>
                      <a:pt x="34" y="187"/>
                    </a:lnTo>
                    <a:lnTo>
                      <a:pt x="28" y="187"/>
                    </a:lnTo>
                    <a:lnTo>
                      <a:pt x="24" y="187"/>
                    </a:lnTo>
                    <a:lnTo>
                      <a:pt x="21" y="189"/>
                    </a:lnTo>
                    <a:lnTo>
                      <a:pt x="20" y="189"/>
                    </a:lnTo>
                    <a:lnTo>
                      <a:pt x="14" y="189"/>
                    </a:lnTo>
                    <a:lnTo>
                      <a:pt x="11" y="187"/>
                    </a:lnTo>
                    <a:lnTo>
                      <a:pt x="7" y="186"/>
                    </a:lnTo>
                    <a:lnTo>
                      <a:pt x="4" y="183"/>
                    </a:lnTo>
                    <a:lnTo>
                      <a:pt x="2" y="180"/>
                    </a:lnTo>
                    <a:lnTo>
                      <a:pt x="1" y="177"/>
                    </a:lnTo>
                    <a:lnTo>
                      <a:pt x="0" y="173"/>
                    </a:lnTo>
                    <a:lnTo>
                      <a:pt x="0" y="168"/>
                    </a:lnTo>
                    <a:lnTo>
                      <a:pt x="0" y="164"/>
                    </a:lnTo>
                    <a:lnTo>
                      <a:pt x="0" y="161"/>
                    </a:lnTo>
                    <a:lnTo>
                      <a:pt x="1" y="158"/>
                    </a:lnTo>
                    <a:lnTo>
                      <a:pt x="2" y="155"/>
                    </a:lnTo>
                    <a:lnTo>
                      <a:pt x="5" y="152"/>
                    </a:lnTo>
                    <a:lnTo>
                      <a:pt x="8" y="151"/>
                    </a:lnTo>
                    <a:lnTo>
                      <a:pt x="11" y="151"/>
                    </a:lnTo>
                    <a:lnTo>
                      <a:pt x="14" y="150"/>
                    </a:lnTo>
                    <a:lnTo>
                      <a:pt x="15" y="150"/>
                    </a:lnTo>
                    <a:lnTo>
                      <a:pt x="18" y="151"/>
                    </a:lnTo>
                    <a:lnTo>
                      <a:pt x="20" y="151"/>
                    </a:lnTo>
                    <a:lnTo>
                      <a:pt x="22" y="151"/>
                    </a:lnTo>
                    <a:lnTo>
                      <a:pt x="25" y="151"/>
                    </a:lnTo>
                    <a:lnTo>
                      <a:pt x="27" y="152"/>
                    </a:lnTo>
                    <a:lnTo>
                      <a:pt x="30" y="152"/>
                    </a:lnTo>
                    <a:lnTo>
                      <a:pt x="31" y="152"/>
                    </a:lnTo>
                    <a:lnTo>
                      <a:pt x="31" y="151"/>
                    </a:lnTo>
                    <a:lnTo>
                      <a:pt x="33" y="151"/>
                    </a:lnTo>
                    <a:lnTo>
                      <a:pt x="34" y="150"/>
                    </a:lnTo>
                    <a:lnTo>
                      <a:pt x="35" y="148"/>
                    </a:lnTo>
                    <a:lnTo>
                      <a:pt x="37" y="145"/>
                    </a:lnTo>
                    <a:lnTo>
                      <a:pt x="38" y="141"/>
                    </a:lnTo>
                    <a:lnTo>
                      <a:pt x="41" y="135"/>
                    </a:lnTo>
                    <a:lnTo>
                      <a:pt x="79" y="20"/>
                    </a:lnTo>
                    <a:lnTo>
                      <a:pt x="135" y="95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14" name="Freeform 22"/>
              <p:cNvSpPr>
                <a:spLocks/>
              </p:cNvSpPr>
              <p:nvPr/>
            </p:nvSpPr>
            <p:spPr bwMode="gray">
              <a:xfrm>
                <a:off x="2829" y="1917"/>
                <a:ext cx="178" cy="185"/>
              </a:xfrm>
              <a:custGeom>
                <a:avLst/>
                <a:gdLst>
                  <a:gd name="T0" fmla="*/ 63 w 178"/>
                  <a:gd name="T1" fmla="*/ 48 h 185"/>
                  <a:gd name="T2" fmla="*/ 63 w 178"/>
                  <a:gd name="T3" fmla="*/ 44 h 185"/>
                  <a:gd name="T4" fmla="*/ 56 w 178"/>
                  <a:gd name="T5" fmla="*/ 35 h 185"/>
                  <a:gd name="T6" fmla="*/ 44 w 178"/>
                  <a:gd name="T7" fmla="*/ 37 h 185"/>
                  <a:gd name="T8" fmla="*/ 40 w 178"/>
                  <a:gd name="T9" fmla="*/ 48 h 185"/>
                  <a:gd name="T10" fmla="*/ 42 w 178"/>
                  <a:gd name="T11" fmla="*/ 61 h 185"/>
                  <a:gd name="T12" fmla="*/ 40 w 178"/>
                  <a:gd name="T13" fmla="*/ 74 h 185"/>
                  <a:gd name="T14" fmla="*/ 26 w 178"/>
                  <a:gd name="T15" fmla="*/ 84 h 185"/>
                  <a:gd name="T16" fmla="*/ 5 w 178"/>
                  <a:gd name="T17" fmla="*/ 80 h 185"/>
                  <a:gd name="T18" fmla="*/ 0 w 178"/>
                  <a:gd name="T19" fmla="*/ 63 h 185"/>
                  <a:gd name="T20" fmla="*/ 1 w 178"/>
                  <a:gd name="T21" fmla="*/ 44 h 185"/>
                  <a:gd name="T22" fmla="*/ 0 w 178"/>
                  <a:gd name="T23" fmla="*/ 31 h 185"/>
                  <a:gd name="T24" fmla="*/ 0 w 178"/>
                  <a:gd name="T25" fmla="*/ 15 h 185"/>
                  <a:gd name="T26" fmla="*/ 7 w 178"/>
                  <a:gd name="T27" fmla="*/ 1 h 185"/>
                  <a:gd name="T28" fmla="*/ 21 w 178"/>
                  <a:gd name="T29" fmla="*/ 0 h 185"/>
                  <a:gd name="T30" fmla="*/ 49 w 178"/>
                  <a:gd name="T31" fmla="*/ 1 h 185"/>
                  <a:gd name="T32" fmla="*/ 88 w 178"/>
                  <a:gd name="T33" fmla="*/ 1 h 185"/>
                  <a:gd name="T34" fmla="*/ 127 w 178"/>
                  <a:gd name="T35" fmla="*/ 1 h 185"/>
                  <a:gd name="T36" fmla="*/ 155 w 178"/>
                  <a:gd name="T37" fmla="*/ 0 h 185"/>
                  <a:gd name="T38" fmla="*/ 169 w 178"/>
                  <a:gd name="T39" fmla="*/ 1 h 185"/>
                  <a:gd name="T40" fmla="*/ 177 w 178"/>
                  <a:gd name="T41" fmla="*/ 15 h 185"/>
                  <a:gd name="T42" fmla="*/ 177 w 178"/>
                  <a:gd name="T43" fmla="*/ 30 h 185"/>
                  <a:gd name="T44" fmla="*/ 177 w 178"/>
                  <a:gd name="T45" fmla="*/ 44 h 185"/>
                  <a:gd name="T46" fmla="*/ 177 w 178"/>
                  <a:gd name="T47" fmla="*/ 63 h 185"/>
                  <a:gd name="T48" fmla="*/ 171 w 178"/>
                  <a:gd name="T49" fmla="*/ 79 h 185"/>
                  <a:gd name="T50" fmla="*/ 150 w 178"/>
                  <a:gd name="T51" fmla="*/ 84 h 185"/>
                  <a:gd name="T52" fmla="*/ 136 w 178"/>
                  <a:gd name="T53" fmla="*/ 74 h 185"/>
                  <a:gd name="T54" fmla="*/ 134 w 178"/>
                  <a:gd name="T55" fmla="*/ 63 h 185"/>
                  <a:gd name="T56" fmla="*/ 136 w 178"/>
                  <a:gd name="T57" fmla="*/ 48 h 185"/>
                  <a:gd name="T58" fmla="*/ 132 w 178"/>
                  <a:gd name="T59" fmla="*/ 37 h 185"/>
                  <a:gd name="T60" fmla="*/ 120 w 178"/>
                  <a:gd name="T61" fmla="*/ 35 h 185"/>
                  <a:gd name="T62" fmla="*/ 113 w 178"/>
                  <a:gd name="T63" fmla="*/ 44 h 185"/>
                  <a:gd name="T64" fmla="*/ 113 w 178"/>
                  <a:gd name="T65" fmla="*/ 47 h 185"/>
                  <a:gd name="T66" fmla="*/ 114 w 178"/>
                  <a:gd name="T67" fmla="*/ 140 h 185"/>
                  <a:gd name="T68" fmla="*/ 116 w 178"/>
                  <a:gd name="T69" fmla="*/ 146 h 185"/>
                  <a:gd name="T70" fmla="*/ 123 w 178"/>
                  <a:gd name="T71" fmla="*/ 146 h 185"/>
                  <a:gd name="T72" fmla="*/ 134 w 178"/>
                  <a:gd name="T73" fmla="*/ 145 h 185"/>
                  <a:gd name="T74" fmla="*/ 149 w 178"/>
                  <a:gd name="T75" fmla="*/ 150 h 185"/>
                  <a:gd name="T76" fmla="*/ 153 w 178"/>
                  <a:gd name="T77" fmla="*/ 168 h 185"/>
                  <a:gd name="T78" fmla="*/ 142 w 178"/>
                  <a:gd name="T79" fmla="*/ 182 h 185"/>
                  <a:gd name="T80" fmla="*/ 130 w 178"/>
                  <a:gd name="T81" fmla="*/ 184 h 185"/>
                  <a:gd name="T82" fmla="*/ 108 w 178"/>
                  <a:gd name="T83" fmla="*/ 182 h 185"/>
                  <a:gd name="T84" fmla="*/ 82 w 178"/>
                  <a:gd name="T85" fmla="*/ 181 h 185"/>
                  <a:gd name="T86" fmla="*/ 58 w 178"/>
                  <a:gd name="T87" fmla="*/ 182 h 185"/>
                  <a:gd name="T88" fmla="*/ 42 w 178"/>
                  <a:gd name="T89" fmla="*/ 184 h 185"/>
                  <a:gd name="T90" fmla="*/ 27 w 178"/>
                  <a:gd name="T91" fmla="*/ 178 h 185"/>
                  <a:gd name="T92" fmla="*/ 23 w 178"/>
                  <a:gd name="T93" fmla="*/ 159 h 185"/>
                  <a:gd name="T94" fmla="*/ 33 w 178"/>
                  <a:gd name="T95" fmla="*/ 146 h 185"/>
                  <a:gd name="T96" fmla="*/ 44 w 178"/>
                  <a:gd name="T97" fmla="*/ 146 h 185"/>
                  <a:gd name="T98" fmla="*/ 55 w 178"/>
                  <a:gd name="T99" fmla="*/ 148 h 185"/>
                  <a:gd name="T100" fmla="*/ 62 w 178"/>
                  <a:gd name="T101" fmla="*/ 146 h 18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78"/>
                  <a:gd name="T154" fmla="*/ 0 h 185"/>
                  <a:gd name="T155" fmla="*/ 178 w 178"/>
                  <a:gd name="T156" fmla="*/ 185 h 18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78" h="185">
                    <a:moveTo>
                      <a:pt x="63" y="50"/>
                    </a:moveTo>
                    <a:lnTo>
                      <a:pt x="63" y="50"/>
                    </a:lnTo>
                    <a:lnTo>
                      <a:pt x="63" y="48"/>
                    </a:lnTo>
                    <a:lnTo>
                      <a:pt x="63" y="47"/>
                    </a:lnTo>
                    <a:lnTo>
                      <a:pt x="63" y="44"/>
                    </a:lnTo>
                    <a:lnTo>
                      <a:pt x="62" y="41"/>
                    </a:lnTo>
                    <a:lnTo>
                      <a:pt x="60" y="40"/>
                    </a:lnTo>
                    <a:lnTo>
                      <a:pt x="59" y="38"/>
                    </a:lnTo>
                    <a:lnTo>
                      <a:pt x="58" y="37"/>
                    </a:lnTo>
                    <a:lnTo>
                      <a:pt x="56" y="35"/>
                    </a:lnTo>
                    <a:lnTo>
                      <a:pt x="53" y="35"/>
                    </a:lnTo>
                    <a:lnTo>
                      <a:pt x="50" y="35"/>
                    </a:lnTo>
                    <a:lnTo>
                      <a:pt x="47" y="35"/>
                    </a:lnTo>
                    <a:lnTo>
                      <a:pt x="46" y="35"/>
                    </a:lnTo>
                    <a:lnTo>
                      <a:pt x="44" y="37"/>
                    </a:lnTo>
                    <a:lnTo>
                      <a:pt x="43" y="38"/>
                    </a:lnTo>
                    <a:lnTo>
                      <a:pt x="42" y="41"/>
                    </a:lnTo>
                    <a:lnTo>
                      <a:pt x="42" y="43"/>
                    </a:lnTo>
                    <a:lnTo>
                      <a:pt x="40" y="46"/>
                    </a:lnTo>
                    <a:lnTo>
                      <a:pt x="40" y="48"/>
                    </a:lnTo>
                    <a:lnTo>
                      <a:pt x="40" y="50"/>
                    </a:lnTo>
                    <a:lnTo>
                      <a:pt x="42" y="53"/>
                    </a:lnTo>
                    <a:lnTo>
                      <a:pt x="42" y="56"/>
                    </a:lnTo>
                    <a:lnTo>
                      <a:pt x="42" y="58"/>
                    </a:lnTo>
                    <a:lnTo>
                      <a:pt x="42" y="61"/>
                    </a:lnTo>
                    <a:lnTo>
                      <a:pt x="42" y="66"/>
                    </a:lnTo>
                    <a:lnTo>
                      <a:pt x="42" y="67"/>
                    </a:lnTo>
                    <a:lnTo>
                      <a:pt x="42" y="69"/>
                    </a:lnTo>
                    <a:lnTo>
                      <a:pt x="42" y="73"/>
                    </a:lnTo>
                    <a:lnTo>
                      <a:pt x="40" y="74"/>
                    </a:lnTo>
                    <a:lnTo>
                      <a:pt x="39" y="77"/>
                    </a:lnTo>
                    <a:lnTo>
                      <a:pt x="36" y="80"/>
                    </a:lnTo>
                    <a:lnTo>
                      <a:pt x="33" y="83"/>
                    </a:lnTo>
                    <a:lnTo>
                      <a:pt x="30" y="83"/>
                    </a:lnTo>
                    <a:lnTo>
                      <a:pt x="26" y="84"/>
                    </a:lnTo>
                    <a:lnTo>
                      <a:pt x="21" y="84"/>
                    </a:lnTo>
                    <a:lnTo>
                      <a:pt x="17" y="84"/>
                    </a:lnTo>
                    <a:lnTo>
                      <a:pt x="13" y="83"/>
                    </a:lnTo>
                    <a:lnTo>
                      <a:pt x="8" y="83"/>
                    </a:lnTo>
                    <a:lnTo>
                      <a:pt x="5" y="80"/>
                    </a:lnTo>
                    <a:lnTo>
                      <a:pt x="2" y="77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0" y="66"/>
                    </a:lnTo>
                    <a:lnTo>
                      <a:pt x="0" y="63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1" y="44"/>
                    </a:lnTo>
                    <a:lnTo>
                      <a:pt x="1" y="41"/>
                    </a:lnTo>
                    <a:lnTo>
                      <a:pt x="1" y="40"/>
                    </a:lnTo>
                    <a:lnTo>
                      <a:pt x="1" y="37"/>
                    </a:lnTo>
                    <a:lnTo>
                      <a:pt x="1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42" y="1"/>
                    </a:lnTo>
                    <a:lnTo>
                      <a:pt x="49" y="1"/>
                    </a:lnTo>
                    <a:lnTo>
                      <a:pt x="58" y="1"/>
                    </a:lnTo>
                    <a:lnTo>
                      <a:pt x="65" y="1"/>
                    </a:lnTo>
                    <a:lnTo>
                      <a:pt x="73" y="1"/>
                    </a:lnTo>
                    <a:lnTo>
                      <a:pt x="81" y="1"/>
                    </a:lnTo>
                    <a:lnTo>
                      <a:pt x="88" y="1"/>
                    </a:lnTo>
                    <a:lnTo>
                      <a:pt x="95" y="1"/>
                    </a:lnTo>
                    <a:lnTo>
                      <a:pt x="103" y="1"/>
                    </a:lnTo>
                    <a:lnTo>
                      <a:pt x="111" y="1"/>
                    </a:lnTo>
                    <a:lnTo>
                      <a:pt x="118" y="1"/>
                    </a:lnTo>
                    <a:lnTo>
                      <a:pt x="127" y="1"/>
                    </a:lnTo>
                    <a:lnTo>
                      <a:pt x="134" y="1"/>
                    </a:lnTo>
                    <a:lnTo>
                      <a:pt x="142" y="0"/>
                    </a:lnTo>
                    <a:lnTo>
                      <a:pt x="150" y="0"/>
                    </a:lnTo>
                    <a:lnTo>
                      <a:pt x="152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8" y="0"/>
                    </a:lnTo>
                    <a:lnTo>
                      <a:pt x="162" y="0"/>
                    </a:lnTo>
                    <a:lnTo>
                      <a:pt x="165" y="0"/>
                    </a:lnTo>
                    <a:lnTo>
                      <a:pt x="169" y="1"/>
                    </a:lnTo>
                    <a:lnTo>
                      <a:pt x="171" y="4"/>
                    </a:lnTo>
                    <a:lnTo>
                      <a:pt x="174" y="5"/>
                    </a:lnTo>
                    <a:lnTo>
                      <a:pt x="175" y="10"/>
                    </a:lnTo>
                    <a:lnTo>
                      <a:pt x="177" y="12"/>
                    </a:lnTo>
                    <a:lnTo>
                      <a:pt x="177" y="15"/>
                    </a:lnTo>
                    <a:lnTo>
                      <a:pt x="177" y="18"/>
                    </a:lnTo>
                    <a:lnTo>
                      <a:pt x="177" y="20"/>
                    </a:lnTo>
                    <a:lnTo>
                      <a:pt x="177" y="24"/>
                    </a:lnTo>
                    <a:lnTo>
                      <a:pt x="177" y="27"/>
                    </a:lnTo>
                    <a:lnTo>
                      <a:pt x="177" y="30"/>
                    </a:lnTo>
                    <a:lnTo>
                      <a:pt x="177" y="34"/>
                    </a:lnTo>
                    <a:lnTo>
                      <a:pt x="175" y="37"/>
                    </a:lnTo>
                    <a:lnTo>
                      <a:pt x="175" y="40"/>
                    </a:lnTo>
                    <a:lnTo>
                      <a:pt x="175" y="41"/>
                    </a:lnTo>
                    <a:lnTo>
                      <a:pt x="177" y="44"/>
                    </a:lnTo>
                    <a:lnTo>
                      <a:pt x="177" y="48"/>
                    </a:lnTo>
                    <a:lnTo>
                      <a:pt x="177" y="53"/>
                    </a:lnTo>
                    <a:lnTo>
                      <a:pt x="177" y="56"/>
                    </a:lnTo>
                    <a:lnTo>
                      <a:pt x="177" y="60"/>
                    </a:lnTo>
                    <a:lnTo>
                      <a:pt x="177" y="63"/>
                    </a:lnTo>
                    <a:lnTo>
                      <a:pt x="177" y="66"/>
                    </a:lnTo>
                    <a:lnTo>
                      <a:pt x="177" y="69"/>
                    </a:lnTo>
                    <a:lnTo>
                      <a:pt x="175" y="73"/>
                    </a:lnTo>
                    <a:lnTo>
                      <a:pt x="174" y="77"/>
                    </a:lnTo>
                    <a:lnTo>
                      <a:pt x="171" y="79"/>
                    </a:lnTo>
                    <a:lnTo>
                      <a:pt x="168" y="81"/>
                    </a:lnTo>
                    <a:lnTo>
                      <a:pt x="163" y="83"/>
                    </a:lnTo>
                    <a:lnTo>
                      <a:pt x="159" y="84"/>
                    </a:lnTo>
                    <a:lnTo>
                      <a:pt x="153" y="84"/>
                    </a:lnTo>
                    <a:lnTo>
                      <a:pt x="150" y="84"/>
                    </a:lnTo>
                    <a:lnTo>
                      <a:pt x="146" y="84"/>
                    </a:lnTo>
                    <a:lnTo>
                      <a:pt x="142" y="83"/>
                    </a:lnTo>
                    <a:lnTo>
                      <a:pt x="140" y="80"/>
                    </a:lnTo>
                    <a:lnTo>
                      <a:pt x="137" y="79"/>
                    </a:lnTo>
                    <a:lnTo>
                      <a:pt x="136" y="74"/>
                    </a:lnTo>
                    <a:lnTo>
                      <a:pt x="134" y="73"/>
                    </a:lnTo>
                    <a:lnTo>
                      <a:pt x="134" y="69"/>
                    </a:lnTo>
                    <a:lnTo>
                      <a:pt x="134" y="67"/>
                    </a:lnTo>
                    <a:lnTo>
                      <a:pt x="134" y="66"/>
                    </a:lnTo>
                    <a:lnTo>
                      <a:pt x="134" y="63"/>
                    </a:lnTo>
                    <a:lnTo>
                      <a:pt x="134" y="60"/>
                    </a:lnTo>
                    <a:lnTo>
                      <a:pt x="134" y="56"/>
                    </a:lnTo>
                    <a:lnTo>
                      <a:pt x="136" y="53"/>
                    </a:lnTo>
                    <a:lnTo>
                      <a:pt x="136" y="50"/>
                    </a:lnTo>
                    <a:lnTo>
                      <a:pt x="136" y="48"/>
                    </a:lnTo>
                    <a:lnTo>
                      <a:pt x="136" y="46"/>
                    </a:lnTo>
                    <a:lnTo>
                      <a:pt x="134" y="43"/>
                    </a:lnTo>
                    <a:lnTo>
                      <a:pt x="134" y="41"/>
                    </a:lnTo>
                    <a:lnTo>
                      <a:pt x="133" y="40"/>
                    </a:lnTo>
                    <a:lnTo>
                      <a:pt x="132" y="37"/>
                    </a:lnTo>
                    <a:lnTo>
                      <a:pt x="130" y="35"/>
                    </a:lnTo>
                    <a:lnTo>
                      <a:pt x="127" y="35"/>
                    </a:lnTo>
                    <a:lnTo>
                      <a:pt x="124" y="35"/>
                    </a:lnTo>
                    <a:lnTo>
                      <a:pt x="123" y="35"/>
                    </a:lnTo>
                    <a:lnTo>
                      <a:pt x="120" y="35"/>
                    </a:lnTo>
                    <a:lnTo>
                      <a:pt x="117" y="37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4" y="41"/>
                    </a:lnTo>
                    <a:lnTo>
                      <a:pt x="113" y="44"/>
                    </a:lnTo>
                    <a:lnTo>
                      <a:pt x="113" y="47"/>
                    </a:lnTo>
                    <a:lnTo>
                      <a:pt x="113" y="48"/>
                    </a:lnTo>
                    <a:lnTo>
                      <a:pt x="114" y="48"/>
                    </a:lnTo>
                    <a:lnTo>
                      <a:pt x="114" y="50"/>
                    </a:lnTo>
                    <a:lnTo>
                      <a:pt x="114" y="140"/>
                    </a:lnTo>
                    <a:lnTo>
                      <a:pt x="114" y="142"/>
                    </a:lnTo>
                    <a:lnTo>
                      <a:pt x="114" y="145"/>
                    </a:lnTo>
                    <a:lnTo>
                      <a:pt x="114" y="146"/>
                    </a:lnTo>
                    <a:lnTo>
                      <a:pt x="116" y="146"/>
                    </a:lnTo>
                    <a:lnTo>
                      <a:pt x="117" y="146"/>
                    </a:lnTo>
                    <a:lnTo>
                      <a:pt x="118" y="148"/>
                    </a:lnTo>
                    <a:lnTo>
                      <a:pt x="121" y="148"/>
                    </a:lnTo>
                    <a:lnTo>
                      <a:pt x="123" y="146"/>
                    </a:lnTo>
                    <a:lnTo>
                      <a:pt x="126" y="146"/>
                    </a:lnTo>
                    <a:lnTo>
                      <a:pt x="129" y="146"/>
                    </a:lnTo>
                    <a:lnTo>
                      <a:pt x="130" y="146"/>
                    </a:lnTo>
                    <a:lnTo>
                      <a:pt x="133" y="146"/>
                    </a:lnTo>
                    <a:lnTo>
                      <a:pt x="134" y="145"/>
                    </a:lnTo>
                    <a:lnTo>
                      <a:pt x="136" y="145"/>
                    </a:lnTo>
                    <a:lnTo>
                      <a:pt x="140" y="145"/>
                    </a:lnTo>
                    <a:lnTo>
                      <a:pt x="143" y="146"/>
                    </a:lnTo>
                    <a:lnTo>
                      <a:pt x="146" y="148"/>
                    </a:lnTo>
                    <a:lnTo>
                      <a:pt x="149" y="150"/>
                    </a:lnTo>
                    <a:lnTo>
                      <a:pt x="152" y="152"/>
                    </a:lnTo>
                    <a:lnTo>
                      <a:pt x="153" y="155"/>
                    </a:lnTo>
                    <a:lnTo>
                      <a:pt x="153" y="159"/>
                    </a:lnTo>
                    <a:lnTo>
                      <a:pt x="153" y="163"/>
                    </a:lnTo>
                    <a:lnTo>
                      <a:pt x="153" y="168"/>
                    </a:lnTo>
                    <a:lnTo>
                      <a:pt x="153" y="172"/>
                    </a:lnTo>
                    <a:lnTo>
                      <a:pt x="152" y="175"/>
                    </a:lnTo>
                    <a:lnTo>
                      <a:pt x="149" y="178"/>
                    </a:lnTo>
                    <a:lnTo>
                      <a:pt x="146" y="179"/>
                    </a:lnTo>
                    <a:lnTo>
                      <a:pt x="142" y="182"/>
                    </a:lnTo>
                    <a:lnTo>
                      <a:pt x="139" y="182"/>
                    </a:lnTo>
                    <a:lnTo>
                      <a:pt x="134" y="184"/>
                    </a:lnTo>
                    <a:lnTo>
                      <a:pt x="133" y="184"/>
                    </a:lnTo>
                    <a:lnTo>
                      <a:pt x="132" y="184"/>
                    </a:lnTo>
                    <a:lnTo>
                      <a:pt x="130" y="184"/>
                    </a:lnTo>
                    <a:lnTo>
                      <a:pt x="129" y="184"/>
                    </a:lnTo>
                    <a:lnTo>
                      <a:pt x="123" y="182"/>
                    </a:lnTo>
                    <a:lnTo>
                      <a:pt x="118" y="182"/>
                    </a:lnTo>
                    <a:lnTo>
                      <a:pt x="114" y="182"/>
                    </a:lnTo>
                    <a:lnTo>
                      <a:pt x="108" y="182"/>
                    </a:lnTo>
                    <a:lnTo>
                      <a:pt x="103" y="181"/>
                    </a:lnTo>
                    <a:lnTo>
                      <a:pt x="98" y="181"/>
                    </a:lnTo>
                    <a:lnTo>
                      <a:pt x="92" y="181"/>
                    </a:lnTo>
                    <a:lnTo>
                      <a:pt x="88" y="181"/>
                    </a:lnTo>
                    <a:lnTo>
                      <a:pt x="82" y="181"/>
                    </a:lnTo>
                    <a:lnTo>
                      <a:pt x="78" y="181"/>
                    </a:lnTo>
                    <a:lnTo>
                      <a:pt x="73" y="181"/>
                    </a:lnTo>
                    <a:lnTo>
                      <a:pt x="68" y="182"/>
                    </a:lnTo>
                    <a:lnTo>
                      <a:pt x="62" y="182"/>
                    </a:lnTo>
                    <a:lnTo>
                      <a:pt x="58" y="182"/>
                    </a:lnTo>
                    <a:lnTo>
                      <a:pt x="52" y="182"/>
                    </a:lnTo>
                    <a:lnTo>
                      <a:pt x="47" y="184"/>
                    </a:lnTo>
                    <a:lnTo>
                      <a:pt x="46" y="184"/>
                    </a:lnTo>
                    <a:lnTo>
                      <a:pt x="44" y="184"/>
                    </a:lnTo>
                    <a:lnTo>
                      <a:pt x="42" y="184"/>
                    </a:lnTo>
                    <a:lnTo>
                      <a:pt x="37" y="184"/>
                    </a:lnTo>
                    <a:lnTo>
                      <a:pt x="33" y="182"/>
                    </a:lnTo>
                    <a:lnTo>
                      <a:pt x="30" y="181"/>
                    </a:lnTo>
                    <a:lnTo>
                      <a:pt x="27" y="178"/>
                    </a:lnTo>
                    <a:lnTo>
                      <a:pt x="24" y="175"/>
                    </a:lnTo>
                    <a:lnTo>
                      <a:pt x="24" y="172"/>
                    </a:lnTo>
                    <a:lnTo>
                      <a:pt x="23" y="168"/>
                    </a:lnTo>
                    <a:lnTo>
                      <a:pt x="23" y="163"/>
                    </a:lnTo>
                    <a:lnTo>
                      <a:pt x="23" y="159"/>
                    </a:lnTo>
                    <a:lnTo>
                      <a:pt x="23" y="155"/>
                    </a:lnTo>
                    <a:lnTo>
                      <a:pt x="24" y="152"/>
                    </a:lnTo>
                    <a:lnTo>
                      <a:pt x="27" y="150"/>
                    </a:lnTo>
                    <a:lnTo>
                      <a:pt x="29" y="148"/>
                    </a:lnTo>
                    <a:lnTo>
                      <a:pt x="33" y="146"/>
                    </a:lnTo>
                    <a:lnTo>
                      <a:pt x="36" y="145"/>
                    </a:lnTo>
                    <a:lnTo>
                      <a:pt x="39" y="145"/>
                    </a:lnTo>
                    <a:lnTo>
                      <a:pt x="40" y="145"/>
                    </a:lnTo>
                    <a:lnTo>
                      <a:pt x="42" y="145"/>
                    </a:lnTo>
                    <a:lnTo>
                      <a:pt x="44" y="146"/>
                    </a:lnTo>
                    <a:lnTo>
                      <a:pt x="47" y="146"/>
                    </a:lnTo>
                    <a:lnTo>
                      <a:pt x="50" y="146"/>
                    </a:lnTo>
                    <a:lnTo>
                      <a:pt x="52" y="146"/>
                    </a:lnTo>
                    <a:lnTo>
                      <a:pt x="53" y="148"/>
                    </a:lnTo>
                    <a:lnTo>
                      <a:pt x="55" y="148"/>
                    </a:lnTo>
                    <a:lnTo>
                      <a:pt x="58" y="148"/>
                    </a:lnTo>
                    <a:lnTo>
                      <a:pt x="59" y="146"/>
                    </a:lnTo>
                    <a:lnTo>
                      <a:pt x="60" y="146"/>
                    </a:lnTo>
                    <a:lnTo>
                      <a:pt x="62" y="146"/>
                    </a:lnTo>
                    <a:lnTo>
                      <a:pt x="62" y="143"/>
                    </a:lnTo>
                    <a:lnTo>
                      <a:pt x="63" y="140"/>
                    </a:lnTo>
                    <a:lnTo>
                      <a:pt x="63" y="138"/>
                    </a:lnTo>
                    <a:lnTo>
                      <a:pt x="63" y="50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15" name="Freeform 23"/>
              <p:cNvSpPr>
                <a:spLocks/>
              </p:cNvSpPr>
              <p:nvPr/>
            </p:nvSpPr>
            <p:spPr bwMode="gray">
              <a:xfrm>
                <a:off x="3019" y="1914"/>
                <a:ext cx="164" cy="189"/>
              </a:xfrm>
              <a:custGeom>
                <a:avLst/>
                <a:gdLst>
                  <a:gd name="T0" fmla="*/ 125 w 164"/>
                  <a:gd name="T1" fmla="*/ 10 h 189"/>
                  <a:gd name="T2" fmla="*/ 131 w 164"/>
                  <a:gd name="T3" fmla="*/ 4 h 189"/>
                  <a:gd name="T4" fmla="*/ 141 w 164"/>
                  <a:gd name="T5" fmla="*/ 1 h 189"/>
                  <a:gd name="T6" fmla="*/ 150 w 164"/>
                  <a:gd name="T7" fmla="*/ 4 h 189"/>
                  <a:gd name="T8" fmla="*/ 157 w 164"/>
                  <a:gd name="T9" fmla="*/ 10 h 189"/>
                  <a:gd name="T10" fmla="*/ 157 w 164"/>
                  <a:gd name="T11" fmla="*/ 18 h 189"/>
                  <a:gd name="T12" fmla="*/ 157 w 164"/>
                  <a:gd name="T13" fmla="*/ 27 h 189"/>
                  <a:gd name="T14" fmla="*/ 155 w 164"/>
                  <a:gd name="T15" fmla="*/ 37 h 189"/>
                  <a:gd name="T16" fmla="*/ 157 w 164"/>
                  <a:gd name="T17" fmla="*/ 45 h 189"/>
                  <a:gd name="T18" fmla="*/ 157 w 164"/>
                  <a:gd name="T19" fmla="*/ 57 h 189"/>
                  <a:gd name="T20" fmla="*/ 157 w 164"/>
                  <a:gd name="T21" fmla="*/ 64 h 189"/>
                  <a:gd name="T22" fmla="*/ 154 w 164"/>
                  <a:gd name="T23" fmla="*/ 76 h 189"/>
                  <a:gd name="T24" fmla="*/ 145 w 164"/>
                  <a:gd name="T25" fmla="*/ 81 h 189"/>
                  <a:gd name="T26" fmla="*/ 131 w 164"/>
                  <a:gd name="T27" fmla="*/ 83 h 189"/>
                  <a:gd name="T28" fmla="*/ 122 w 164"/>
                  <a:gd name="T29" fmla="*/ 80 h 189"/>
                  <a:gd name="T30" fmla="*/ 116 w 164"/>
                  <a:gd name="T31" fmla="*/ 70 h 189"/>
                  <a:gd name="T32" fmla="*/ 112 w 164"/>
                  <a:gd name="T33" fmla="*/ 51 h 189"/>
                  <a:gd name="T34" fmla="*/ 103 w 164"/>
                  <a:gd name="T35" fmla="*/ 40 h 189"/>
                  <a:gd name="T36" fmla="*/ 89 w 164"/>
                  <a:gd name="T37" fmla="*/ 37 h 189"/>
                  <a:gd name="T38" fmla="*/ 76 w 164"/>
                  <a:gd name="T39" fmla="*/ 38 h 189"/>
                  <a:gd name="T40" fmla="*/ 66 w 164"/>
                  <a:gd name="T41" fmla="*/ 44 h 189"/>
                  <a:gd name="T42" fmla="*/ 57 w 164"/>
                  <a:gd name="T43" fmla="*/ 55 h 189"/>
                  <a:gd name="T44" fmla="*/ 53 w 164"/>
                  <a:gd name="T45" fmla="*/ 70 h 189"/>
                  <a:gd name="T46" fmla="*/ 50 w 164"/>
                  <a:gd name="T47" fmla="*/ 88 h 189"/>
                  <a:gd name="T48" fmla="*/ 50 w 164"/>
                  <a:gd name="T49" fmla="*/ 107 h 189"/>
                  <a:gd name="T50" fmla="*/ 53 w 164"/>
                  <a:gd name="T51" fmla="*/ 124 h 189"/>
                  <a:gd name="T52" fmla="*/ 59 w 164"/>
                  <a:gd name="T53" fmla="*/ 137 h 189"/>
                  <a:gd name="T54" fmla="*/ 67 w 164"/>
                  <a:gd name="T55" fmla="*/ 146 h 189"/>
                  <a:gd name="T56" fmla="*/ 77 w 164"/>
                  <a:gd name="T57" fmla="*/ 152 h 189"/>
                  <a:gd name="T58" fmla="*/ 92 w 164"/>
                  <a:gd name="T59" fmla="*/ 153 h 189"/>
                  <a:gd name="T60" fmla="*/ 106 w 164"/>
                  <a:gd name="T61" fmla="*/ 147 h 189"/>
                  <a:gd name="T62" fmla="*/ 116 w 164"/>
                  <a:gd name="T63" fmla="*/ 136 h 189"/>
                  <a:gd name="T64" fmla="*/ 116 w 164"/>
                  <a:gd name="T65" fmla="*/ 126 h 189"/>
                  <a:gd name="T66" fmla="*/ 116 w 164"/>
                  <a:gd name="T67" fmla="*/ 117 h 189"/>
                  <a:gd name="T68" fmla="*/ 118 w 164"/>
                  <a:gd name="T69" fmla="*/ 111 h 189"/>
                  <a:gd name="T70" fmla="*/ 124 w 164"/>
                  <a:gd name="T71" fmla="*/ 106 h 189"/>
                  <a:gd name="T72" fmla="*/ 131 w 164"/>
                  <a:gd name="T73" fmla="*/ 101 h 189"/>
                  <a:gd name="T74" fmla="*/ 142 w 164"/>
                  <a:gd name="T75" fmla="*/ 101 h 189"/>
                  <a:gd name="T76" fmla="*/ 155 w 164"/>
                  <a:gd name="T77" fmla="*/ 107 h 189"/>
                  <a:gd name="T78" fmla="*/ 161 w 164"/>
                  <a:gd name="T79" fmla="*/ 123 h 189"/>
                  <a:gd name="T80" fmla="*/ 160 w 164"/>
                  <a:gd name="T81" fmla="*/ 143 h 189"/>
                  <a:gd name="T82" fmla="*/ 154 w 164"/>
                  <a:gd name="T83" fmla="*/ 160 h 189"/>
                  <a:gd name="T84" fmla="*/ 141 w 164"/>
                  <a:gd name="T85" fmla="*/ 173 h 189"/>
                  <a:gd name="T86" fmla="*/ 122 w 164"/>
                  <a:gd name="T87" fmla="*/ 182 h 189"/>
                  <a:gd name="T88" fmla="*/ 99 w 164"/>
                  <a:gd name="T89" fmla="*/ 188 h 189"/>
                  <a:gd name="T90" fmla="*/ 73 w 164"/>
                  <a:gd name="T91" fmla="*/ 188 h 189"/>
                  <a:gd name="T92" fmla="*/ 47 w 164"/>
                  <a:gd name="T93" fmla="*/ 182 h 189"/>
                  <a:gd name="T94" fmla="*/ 27 w 164"/>
                  <a:gd name="T95" fmla="*/ 169 h 189"/>
                  <a:gd name="T96" fmla="*/ 11 w 164"/>
                  <a:gd name="T97" fmla="*/ 149 h 189"/>
                  <a:gd name="T98" fmla="*/ 2 w 164"/>
                  <a:gd name="T99" fmla="*/ 124 h 189"/>
                  <a:gd name="T100" fmla="*/ 0 w 164"/>
                  <a:gd name="T101" fmla="*/ 94 h 189"/>
                  <a:gd name="T102" fmla="*/ 2 w 164"/>
                  <a:gd name="T103" fmla="*/ 64 h 189"/>
                  <a:gd name="T104" fmla="*/ 11 w 164"/>
                  <a:gd name="T105" fmla="*/ 40 h 189"/>
                  <a:gd name="T106" fmla="*/ 27 w 164"/>
                  <a:gd name="T107" fmla="*/ 20 h 189"/>
                  <a:gd name="T108" fmla="*/ 49 w 164"/>
                  <a:gd name="T109" fmla="*/ 7 h 189"/>
                  <a:gd name="T110" fmla="*/ 73 w 164"/>
                  <a:gd name="T111" fmla="*/ 1 h 189"/>
                  <a:gd name="T112" fmla="*/ 90 w 164"/>
                  <a:gd name="T113" fmla="*/ 0 h 189"/>
                  <a:gd name="T114" fmla="*/ 100 w 164"/>
                  <a:gd name="T115" fmla="*/ 1 h 189"/>
                  <a:gd name="T116" fmla="*/ 108 w 164"/>
                  <a:gd name="T117" fmla="*/ 4 h 189"/>
                  <a:gd name="T118" fmla="*/ 121 w 164"/>
                  <a:gd name="T119" fmla="*/ 14 h 1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4"/>
                  <a:gd name="T181" fmla="*/ 0 h 189"/>
                  <a:gd name="T182" fmla="*/ 164 w 164"/>
                  <a:gd name="T183" fmla="*/ 189 h 1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4" h="189">
                    <a:moveTo>
                      <a:pt x="124" y="18"/>
                    </a:moveTo>
                    <a:lnTo>
                      <a:pt x="125" y="14"/>
                    </a:lnTo>
                    <a:lnTo>
                      <a:pt x="125" y="10"/>
                    </a:lnTo>
                    <a:lnTo>
                      <a:pt x="128" y="8"/>
                    </a:lnTo>
                    <a:lnTo>
                      <a:pt x="129" y="5"/>
                    </a:lnTo>
                    <a:lnTo>
                      <a:pt x="131" y="4"/>
                    </a:lnTo>
                    <a:lnTo>
                      <a:pt x="134" y="2"/>
                    </a:lnTo>
                    <a:lnTo>
                      <a:pt x="137" y="1"/>
                    </a:lnTo>
                    <a:lnTo>
                      <a:pt x="141" y="1"/>
                    </a:lnTo>
                    <a:lnTo>
                      <a:pt x="144" y="1"/>
                    </a:lnTo>
                    <a:lnTo>
                      <a:pt x="147" y="2"/>
                    </a:lnTo>
                    <a:lnTo>
                      <a:pt x="150" y="4"/>
                    </a:lnTo>
                    <a:lnTo>
                      <a:pt x="152" y="4"/>
                    </a:lnTo>
                    <a:lnTo>
                      <a:pt x="154" y="7"/>
                    </a:lnTo>
                    <a:lnTo>
                      <a:pt x="157" y="10"/>
                    </a:lnTo>
                    <a:lnTo>
                      <a:pt x="157" y="12"/>
                    </a:lnTo>
                    <a:lnTo>
                      <a:pt x="157" y="15"/>
                    </a:lnTo>
                    <a:lnTo>
                      <a:pt x="157" y="18"/>
                    </a:lnTo>
                    <a:lnTo>
                      <a:pt x="157" y="20"/>
                    </a:lnTo>
                    <a:lnTo>
                      <a:pt x="157" y="22"/>
                    </a:lnTo>
                    <a:lnTo>
                      <a:pt x="157" y="27"/>
                    </a:lnTo>
                    <a:lnTo>
                      <a:pt x="157" y="31"/>
                    </a:lnTo>
                    <a:lnTo>
                      <a:pt x="157" y="34"/>
                    </a:lnTo>
                    <a:lnTo>
                      <a:pt x="155" y="37"/>
                    </a:lnTo>
                    <a:lnTo>
                      <a:pt x="155" y="40"/>
                    </a:lnTo>
                    <a:lnTo>
                      <a:pt x="155" y="43"/>
                    </a:lnTo>
                    <a:lnTo>
                      <a:pt x="157" y="45"/>
                    </a:lnTo>
                    <a:lnTo>
                      <a:pt x="157" y="50"/>
                    </a:lnTo>
                    <a:lnTo>
                      <a:pt x="157" y="53"/>
                    </a:lnTo>
                    <a:lnTo>
                      <a:pt x="157" y="57"/>
                    </a:lnTo>
                    <a:lnTo>
                      <a:pt x="157" y="60"/>
                    </a:lnTo>
                    <a:lnTo>
                      <a:pt x="157" y="63"/>
                    </a:lnTo>
                    <a:lnTo>
                      <a:pt x="157" y="64"/>
                    </a:lnTo>
                    <a:lnTo>
                      <a:pt x="157" y="70"/>
                    </a:lnTo>
                    <a:lnTo>
                      <a:pt x="157" y="73"/>
                    </a:lnTo>
                    <a:lnTo>
                      <a:pt x="154" y="76"/>
                    </a:lnTo>
                    <a:lnTo>
                      <a:pt x="152" y="78"/>
                    </a:lnTo>
                    <a:lnTo>
                      <a:pt x="148" y="81"/>
                    </a:lnTo>
                    <a:lnTo>
                      <a:pt x="145" y="81"/>
                    </a:lnTo>
                    <a:lnTo>
                      <a:pt x="141" y="83"/>
                    </a:lnTo>
                    <a:lnTo>
                      <a:pt x="137" y="83"/>
                    </a:lnTo>
                    <a:lnTo>
                      <a:pt x="131" y="83"/>
                    </a:lnTo>
                    <a:lnTo>
                      <a:pt x="128" y="83"/>
                    </a:lnTo>
                    <a:lnTo>
                      <a:pt x="124" y="81"/>
                    </a:lnTo>
                    <a:lnTo>
                      <a:pt x="122" y="80"/>
                    </a:lnTo>
                    <a:lnTo>
                      <a:pt x="119" y="77"/>
                    </a:lnTo>
                    <a:lnTo>
                      <a:pt x="118" y="74"/>
                    </a:lnTo>
                    <a:lnTo>
                      <a:pt x="116" y="70"/>
                    </a:lnTo>
                    <a:lnTo>
                      <a:pt x="116" y="66"/>
                    </a:lnTo>
                    <a:lnTo>
                      <a:pt x="113" y="57"/>
                    </a:lnTo>
                    <a:lnTo>
                      <a:pt x="112" y="51"/>
                    </a:lnTo>
                    <a:lnTo>
                      <a:pt x="109" y="45"/>
                    </a:lnTo>
                    <a:lnTo>
                      <a:pt x="106" y="43"/>
                    </a:lnTo>
                    <a:lnTo>
                      <a:pt x="103" y="40"/>
                    </a:lnTo>
                    <a:lnTo>
                      <a:pt x="99" y="38"/>
                    </a:lnTo>
                    <a:lnTo>
                      <a:pt x="95" y="37"/>
                    </a:lnTo>
                    <a:lnTo>
                      <a:pt x="89" y="37"/>
                    </a:lnTo>
                    <a:lnTo>
                      <a:pt x="85" y="37"/>
                    </a:lnTo>
                    <a:lnTo>
                      <a:pt x="79" y="37"/>
                    </a:lnTo>
                    <a:lnTo>
                      <a:pt x="76" y="38"/>
                    </a:lnTo>
                    <a:lnTo>
                      <a:pt x="72" y="40"/>
                    </a:lnTo>
                    <a:lnTo>
                      <a:pt x="69" y="43"/>
                    </a:lnTo>
                    <a:lnTo>
                      <a:pt x="66" y="44"/>
                    </a:lnTo>
                    <a:lnTo>
                      <a:pt x="62" y="47"/>
                    </a:lnTo>
                    <a:lnTo>
                      <a:pt x="60" y="51"/>
                    </a:lnTo>
                    <a:lnTo>
                      <a:pt x="57" y="55"/>
                    </a:lnTo>
                    <a:lnTo>
                      <a:pt x="56" y="58"/>
                    </a:lnTo>
                    <a:lnTo>
                      <a:pt x="54" y="64"/>
                    </a:lnTo>
                    <a:lnTo>
                      <a:pt x="53" y="70"/>
                    </a:lnTo>
                    <a:lnTo>
                      <a:pt x="51" y="76"/>
                    </a:lnTo>
                    <a:lnTo>
                      <a:pt x="50" y="81"/>
                    </a:lnTo>
                    <a:lnTo>
                      <a:pt x="50" y="88"/>
                    </a:lnTo>
                    <a:lnTo>
                      <a:pt x="50" y="94"/>
                    </a:lnTo>
                    <a:lnTo>
                      <a:pt x="50" y="101"/>
                    </a:lnTo>
                    <a:lnTo>
                      <a:pt x="50" y="107"/>
                    </a:lnTo>
                    <a:lnTo>
                      <a:pt x="51" y="113"/>
                    </a:lnTo>
                    <a:lnTo>
                      <a:pt x="53" y="119"/>
                    </a:lnTo>
                    <a:lnTo>
                      <a:pt x="53" y="124"/>
                    </a:lnTo>
                    <a:lnTo>
                      <a:pt x="54" y="129"/>
                    </a:lnTo>
                    <a:lnTo>
                      <a:pt x="57" y="133"/>
                    </a:lnTo>
                    <a:lnTo>
                      <a:pt x="59" y="137"/>
                    </a:lnTo>
                    <a:lnTo>
                      <a:pt x="62" y="140"/>
                    </a:lnTo>
                    <a:lnTo>
                      <a:pt x="64" y="143"/>
                    </a:lnTo>
                    <a:lnTo>
                      <a:pt x="67" y="146"/>
                    </a:lnTo>
                    <a:lnTo>
                      <a:pt x="70" y="149"/>
                    </a:lnTo>
                    <a:lnTo>
                      <a:pt x="75" y="150"/>
                    </a:lnTo>
                    <a:lnTo>
                      <a:pt x="77" y="152"/>
                    </a:lnTo>
                    <a:lnTo>
                      <a:pt x="82" y="153"/>
                    </a:lnTo>
                    <a:lnTo>
                      <a:pt x="86" y="153"/>
                    </a:lnTo>
                    <a:lnTo>
                      <a:pt x="92" y="153"/>
                    </a:lnTo>
                    <a:lnTo>
                      <a:pt x="98" y="150"/>
                    </a:lnTo>
                    <a:lnTo>
                      <a:pt x="102" y="150"/>
                    </a:lnTo>
                    <a:lnTo>
                      <a:pt x="106" y="147"/>
                    </a:lnTo>
                    <a:lnTo>
                      <a:pt x="111" y="144"/>
                    </a:lnTo>
                    <a:lnTo>
                      <a:pt x="113" y="140"/>
                    </a:lnTo>
                    <a:lnTo>
                      <a:pt x="116" y="136"/>
                    </a:lnTo>
                    <a:lnTo>
                      <a:pt x="116" y="132"/>
                    </a:lnTo>
                    <a:lnTo>
                      <a:pt x="116" y="129"/>
                    </a:lnTo>
                    <a:lnTo>
                      <a:pt x="116" y="126"/>
                    </a:lnTo>
                    <a:lnTo>
                      <a:pt x="116" y="123"/>
                    </a:lnTo>
                    <a:lnTo>
                      <a:pt x="116" y="120"/>
                    </a:lnTo>
                    <a:lnTo>
                      <a:pt x="116" y="117"/>
                    </a:lnTo>
                    <a:lnTo>
                      <a:pt x="118" y="114"/>
                    </a:lnTo>
                    <a:lnTo>
                      <a:pt x="118" y="111"/>
                    </a:lnTo>
                    <a:lnTo>
                      <a:pt x="119" y="109"/>
                    </a:lnTo>
                    <a:lnTo>
                      <a:pt x="122" y="107"/>
                    </a:lnTo>
                    <a:lnTo>
                      <a:pt x="124" y="106"/>
                    </a:lnTo>
                    <a:lnTo>
                      <a:pt x="125" y="104"/>
                    </a:lnTo>
                    <a:lnTo>
                      <a:pt x="128" y="103"/>
                    </a:lnTo>
                    <a:lnTo>
                      <a:pt x="131" y="101"/>
                    </a:lnTo>
                    <a:lnTo>
                      <a:pt x="134" y="100"/>
                    </a:lnTo>
                    <a:lnTo>
                      <a:pt x="137" y="100"/>
                    </a:lnTo>
                    <a:lnTo>
                      <a:pt x="142" y="101"/>
                    </a:lnTo>
                    <a:lnTo>
                      <a:pt x="147" y="101"/>
                    </a:lnTo>
                    <a:lnTo>
                      <a:pt x="152" y="104"/>
                    </a:lnTo>
                    <a:lnTo>
                      <a:pt x="155" y="107"/>
                    </a:lnTo>
                    <a:lnTo>
                      <a:pt x="158" y="111"/>
                    </a:lnTo>
                    <a:lnTo>
                      <a:pt x="160" y="117"/>
                    </a:lnTo>
                    <a:lnTo>
                      <a:pt x="161" y="123"/>
                    </a:lnTo>
                    <a:lnTo>
                      <a:pt x="163" y="130"/>
                    </a:lnTo>
                    <a:lnTo>
                      <a:pt x="163" y="136"/>
                    </a:lnTo>
                    <a:lnTo>
                      <a:pt x="160" y="143"/>
                    </a:lnTo>
                    <a:lnTo>
                      <a:pt x="158" y="149"/>
                    </a:lnTo>
                    <a:lnTo>
                      <a:pt x="157" y="154"/>
                    </a:lnTo>
                    <a:lnTo>
                      <a:pt x="154" y="160"/>
                    </a:lnTo>
                    <a:lnTo>
                      <a:pt x="150" y="165"/>
                    </a:lnTo>
                    <a:lnTo>
                      <a:pt x="145" y="169"/>
                    </a:lnTo>
                    <a:lnTo>
                      <a:pt x="141" y="173"/>
                    </a:lnTo>
                    <a:lnTo>
                      <a:pt x="135" y="176"/>
                    </a:lnTo>
                    <a:lnTo>
                      <a:pt x="129" y="179"/>
                    </a:lnTo>
                    <a:lnTo>
                      <a:pt x="122" y="182"/>
                    </a:lnTo>
                    <a:lnTo>
                      <a:pt x="115" y="185"/>
                    </a:lnTo>
                    <a:lnTo>
                      <a:pt x="108" y="186"/>
                    </a:lnTo>
                    <a:lnTo>
                      <a:pt x="99" y="188"/>
                    </a:lnTo>
                    <a:lnTo>
                      <a:pt x="90" y="188"/>
                    </a:lnTo>
                    <a:lnTo>
                      <a:pt x="82" y="188"/>
                    </a:lnTo>
                    <a:lnTo>
                      <a:pt x="73" y="188"/>
                    </a:lnTo>
                    <a:lnTo>
                      <a:pt x="64" y="186"/>
                    </a:lnTo>
                    <a:lnTo>
                      <a:pt x="56" y="185"/>
                    </a:lnTo>
                    <a:lnTo>
                      <a:pt x="47" y="182"/>
                    </a:lnTo>
                    <a:lnTo>
                      <a:pt x="40" y="179"/>
                    </a:lnTo>
                    <a:lnTo>
                      <a:pt x="34" y="173"/>
                    </a:lnTo>
                    <a:lnTo>
                      <a:pt x="27" y="169"/>
                    </a:lnTo>
                    <a:lnTo>
                      <a:pt x="21" y="163"/>
                    </a:lnTo>
                    <a:lnTo>
                      <a:pt x="17" y="156"/>
                    </a:lnTo>
                    <a:lnTo>
                      <a:pt x="11" y="149"/>
                    </a:lnTo>
                    <a:lnTo>
                      <a:pt x="8" y="142"/>
                    </a:lnTo>
                    <a:lnTo>
                      <a:pt x="5" y="133"/>
                    </a:lnTo>
                    <a:lnTo>
                      <a:pt x="2" y="124"/>
                    </a:lnTo>
                    <a:lnTo>
                      <a:pt x="1" y="114"/>
                    </a:lnTo>
                    <a:lnTo>
                      <a:pt x="0" y="106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1" y="74"/>
                    </a:lnTo>
                    <a:lnTo>
                      <a:pt x="2" y="64"/>
                    </a:lnTo>
                    <a:lnTo>
                      <a:pt x="5" y="55"/>
                    </a:lnTo>
                    <a:lnTo>
                      <a:pt x="8" y="47"/>
                    </a:lnTo>
                    <a:lnTo>
                      <a:pt x="11" y="40"/>
                    </a:lnTo>
                    <a:lnTo>
                      <a:pt x="17" y="33"/>
                    </a:lnTo>
                    <a:lnTo>
                      <a:pt x="21" y="25"/>
                    </a:lnTo>
                    <a:lnTo>
                      <a:pt x="27" y="20"/>
                    </a:lnTo>
                    <a:lnTo>
                      <a:pt x="34" y="14"/>
                    </a:lnTo>
                    <a:lnTo>
                      <a:pt x="41" y="10"/>
                    </a:lnTo>
                    <a:lnTo>
                      <a:pt x="49" y="7"/>
                    </a:lnTo>
                    <a:lnTo>
                      <a:pt x="56" y="4"/>
                    </a:lnTo>
                    <a:lnTo>
                      <a:pt x="64" y="1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90" y="0"/>
                    </a:lnTo>
                    <a:lnTo>
                      <a:pt x="95" y="1"/>
                    </a:lnTo>
                    <a:lnTo>
                      <a:pt x="98" y="1"/>
                    </a:lnTo>
                    <a:lnTo>
                      <a:pt x="100" y="1"/>
                    </a:lnTo>
                    <a:lnTo>
                      <a:pt x="103" y="2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13" y="7"/>
                    </a:lnTo>
                    <a:lnTo>
                      <a:pt x="118" y="10"/>
                    </a:lnTo>
                    <a:lnTo>
                      <a:pt x="121" y="14"/>
                    </a:lnTo>
                    <a:lnTo>
                      <a:pt x="124" y="18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16" name="Freeform 24"/>
              <p:cNvSpPr>
                <a:spLocks/>
              </p:cNvSpPr>
              <p:nvPr/>
            </p:nvSpPr>
            <p:spPr bwMode="gray">
              <a:xfrm>
                <a:off x="2450" y="2246"/>
                <a:ext cx="177" cy="187"/>
              </a:xfrm>
              <a:custGeom>
                <a:avLst/>
                <a:gdLst>
                  <a:gd name="T0" fmla="*/ 63 w 177"/>
                  <a:gd name="T1" fmla="*/ 49 h 187"/>
                  <a:gd name="T2" fmla="*/ 63 w 177"/>
                  <a:gd name="T3" fmla="*/ 45 h 187"/>
                  <a:gd name="T4" fmla="*/ 56 w 177"/>
                  <a:gd name="T5" fmla="*/ 36 h 187"/>
                  <a:gd name="T6" fmla="*/ 44 w 177"/>
                  <a:gd name="T7" fmla="*/ 37 h 187"/>
                  <a:gd name="T8" fmla="*/ 40 w 177"/>
                  <a:gd name="T9" fmla="*/ 49 h 187"/>
                  <a:gd name="T10" fmla="*/ 41 w 177"/>
                  <a:gd name="T11" fmla="*/ 62 h 187"/>
                  <a:gd name="T12" fmla="*/ 40 w 177"/>
                  <a:gd name="T13" fmla="*/ 75 h 187"/>
                  <a:gd name="T14" fmla="*/ 25 w 177"/>
                  <a:gd name="T15" fmla="*/ 85 h 187"/>
                  <a:gd name="T16" fmla="*/ 5 w 177"/>
                  <a:gd name="T17" fmla="*/ 81 h 187"/>
                  <a:gd name="T18" fmla="*/ 0 w 177"/>
                  <a:gd name="T19" fmla="*/ 63 h 187"/>
                  <a:gd name="T20" fmla="*/ 1 w 177"/>
                  <a:gd name="T21" fmla="*/ 45 h 187"/>
                  <a:gd name="T22" fmla="*/ 0 w 177"/>
                  <a:gd name="T23" fmla="*/ 31 h 187"/>
                  <a:gd name="T24" fmla="*/ 0 w 177"/>
                  <a:gd name="T25" fmla="*/ 15 h 187"/>
                  <a:gd name="T26" fmla="*/ 7 w 177"/>
                  <a:gd name="T27" fmla="*/ 1 h 187"/>
                  <a:gd name="T28" fmla="*/ 21 w 177"/>
                  <a:gd name="T29" fmla="*/ 0 h 187"/>
                  <a:gd name="T30" fmla="*/ 49 w 177"/>
                  <a:gd name="T31" fmla="*/ 1 h 187"/>
                  <a:gd name="T32" fmla="*/ 88 w 177"/>
                  <a:gd name="T33" fmla="*/ 1 h 187"/>
                  <a:gd name="T34" fmla="*/ 126 w 177"/>
                  <a:gd name="T35" fmla="*/ 1 h 187"/>
                  <a:gd name="T36" fmla="*/ 154 w 177"/>
                  <a:gd name="T37" fmla="*/ 0 h 187"/>
                  <a:gd name="T38" fmla="*/ 168 w 177"/>
                  <a:gd name="T39" fmla="*/ 1 h 187"/>
                  <a:gd name="T40" fmla="*/ 176 w 177"/>
                  <a:gd name="T41" fmla="*/ 15 h 187"/>
                  <a:gd name="T42" fmla="*/ 176 w 177"/>
                  <a:gd name="T43" fmla="*/ 30 h 187"/>
                  <a:gd name="T44" fmla="*/ 176 w 177"/>
                  <a:gd name="T45" fmla="*/ 45 h 187"/>
                  <a:gd name="T46" fmla="*/ 176 w 177"/>
                  <a:gd name="T47" fmla="*/ 63 h 187"/>
                  <a:gd name="T48" fmla="*/ 170 w 177"/>
                  <a:gd name="T49" fmla="*/ 79 h 187"/>
                  <a:gd name="T50" fmla="*/ 150 w 177"/>
                  <a:gd name="T51" fmla="*/ 85 h 187"/>
                  <a:gd name="T52" fmla="*/ 135 w 177"/>
                  <a:gd name="T53" fmla="*/ 75 h 187"/>
                  <a:gd name="T54" fmla="*/ 134 w 177"/>
                  <a:gd name="T55" fmla="*/ 63 h 187"/>
                  <a:gd name="T56" fmla="*/ 135 w 177"/>
                  <a:gd name="T57" fmla="*/ 49 h 187"/>
                  <a:gd name="T58" fmla="*/ 131 w 177"/>
                  <a:gd name="T59" fmla="*/ 37 h 187"/>
                  <a:gd name="T60" fmla="*/ 119 w 177"/>
                  <a:gd name="T61" fmla="*/ 36 h 187"/>
                  <a:gd name="T62" fmla="*/ 112 w 177"/>
                  <a:gd name="T63" fmla="*/ 45 h 187"/>
                  <a:gd name="T64" fmla="*/ 112 w 177"/>
                  <a:gd name="T65" fmla="*/ 47 h 187"/>
                  <a:gd name="T66" fmla="*/ 113 w 177"/>
                  <a:gd name="T67" fmla="*/ 140 h 187"/>
                  <a:gd name="T68" fmla="*/ 115 w 177"/>
                  <a:gd name="T69" fmla="*/ 148 h 187"/>
                  <a:gd name="T70" fmla="*/ 122 w 177"/>
                  <a:gd name="T71" fmla="*/ 148 h 187"/>
                  <a:gd name="T72" fmla="*/ 134 w 177"/>
                  <a:gd name="T73" fmla="*/ 146 h 187"/>
                  <a:gd name="T74" fmla="*/ 148 w 177"/>
                  <a:gd name="T75" fmla="*/ 151 h 187"/>
                  <a:gd name="T76" fmla="*/ 154 w 177"/>
                  <a:gd name="T77" fmla="*/ 170 h 187"/>
                  <a:gd name="T78" fmla="*/ 142 w 177"/>
                  <a:gd name="T79" fmla="*/ 183 h 187"/>
                  <a:gd name="T80" fmla="*/ 129 w 177"/>
                  <a:gd name="T81" fmla="*/ 186 h 187"/>
                  <a:gd name="T82" fmla="*/ 108 w 177"/>
                  <a:gd name="T83" fmla="*/ 183 h 187"/>
                  <a:gd name="T84" fmla="*/ 82 w 177"/>
                  <a:gd name="T85" fmla="*/ 183 h 187"/>
                  <a:gd name="T86" fmla="*/ 57 w 177"/>
                  <a:gd name="T87" fmla="*/ 184 h 187"/>
                  <a:gd name="T88" fmla="*/ 41 w 177"/>
                  <a:gd name="T89" fmla="*/ 186 h 187"/>
                  <a:gd name="T90" fmla="*/ 27 w 177"/>
                  <a:gd name="T91" fmla="*/ 180 h 187"/>
                  <a:gd name="T92" fmla="*/ 23 w 177"/>
                  <a:gd name="T93" fmla="*/ 161 h 187"/>
                  <a:gd name="T94" fmla="*/ 33 w 177"/>
                  <a:gd name="T95" fmla="*/ 146 h 187"/>
                  <a:gd name="T96" fmla="*/ 44 w 177"/>
                  <a:gd name="T97" fmla="*/ 146 h 187"/>
                  <a:gd name="T98" fmla="*/ 54 w 177"/>
                  <a:gd name="T99" fmla="*/ 149 h 187"/>
                  <a:gd name="T100" fmla="*/ 62 w 177"/>
                  <a:gd name="T101" fmla="*/ 146 h 18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77"/>
                  <a:gd name="T154" fmla="*/ 0 h 187"/>
                  <a:gd name="T155" fmla="*/ 177 w 177"/>
                  <a:gd name="T156" fmla="*/ 187 h 18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77" h="187">
                    <a:moveTo>
                      <a:pt x="63" y="50"/>
                    </a:moveTo>
                    <a:lnTo>
                      <a:pt x="63" y="50"/>
                    </a:lnTo>
                    <a:lnTo>
                      <a:pt x="63" y="49"/>
                    </a:lnTo>
                    <a:lnTo>
                      <a:pt x="63" y="47"/>
                    </a:lnTo>
                    <a:lnTo>
                      <a:pt x="63" y="46"/>
                    </a:lnTo>
                    <a:lnTo>
                      <a:pt x="63" y="45"/>
                    </a:lnTo>
                    <a:lnTo>
                      <a:pt x="62" y="42"/>
                    </a:lnTo>
                    <a:lnTo>
                      <a:pt x="60" y="40"/>
                    </a:lnTo>
                    <a:lnTo>
                      <a:pt x="59" y="39"/>
                    </a:lnTo>
                    <a:lnTo>
                      <a:pt x="57" y="37"/>
                    </a:lnTo>
                    <a:lnTo>
                      <a:pt x="56" y="36"/>
                    </a:lnTo>
                    <a:lnTo>
                      <a:pt x="53" y="34"/>
                    </a:lnTo>
                    <a:lnTo>
                      <a:pt x="50" y="34"/>
                    </a:lnTo>
                    <a:lnTo>
                      <a:pt x="47" y="34"/>
                    </a:lnTo>
                    <a:lnTo>
                      <a:pt x="46" y="36"/>
                    </a:lnTo>
                    <a:lnTo>
                      <a:pt x="44" y="37"/>
                    </a:lnTo>
                    <a:lnTo>
                      <a:pt x="43" y="39"/>
                    </a:lnTo>
                    <a:lnTo>
                      <a:pt x="41" y="40"/>
                    </a:lnTo>
                    <a:lnTo>
                      <a:pt x="41" y="43"/>
                    </a:lnTo>
                    <a:lnTo>
                      <a:pt x="40" y="46"/>
                    </a:lnTo>
                    <a:lnTo>
                      <a:pt x="40" y="49"/>
                    </a:lnTo>
                    <a:lnTo>
                      <a:pt x="40" y="50"/>
                    </a:lnTo>
                    <a:lnTo>
                      <a:pt x="41" y="53"/>
                    </a:lnTo>
                    <a:lnTo>
                      <a:pt x="41" y="56"/>
                    </a:lnTo>
                    <a:lnTo>
                      <a:pt x="41" y="59"/>
                    </a:lnTo>
                    <a:lnTo>
                      <a:pt x="41" y="62"/>
                    </a:lnTo>
                    <a:lnTo>
                      <a:pt x="41" y="65"/>
                    </a:lnTo>
                    <a:lnTo>
                      <a:pt x="41" y="68"/>
                    </a:lnTo>
                    <a:lnTo>
                      <a:pt x="41" y="69"/>
                    </a:lnTo>
                    <a:lnTo>
                      <a:pt x="41" y="72"/>
                    </a:lnTo>
                    <a:lnTo>
                      <a:pt x="40" y="75"/>
                    </a:lnTo>
                    <a:lnTo>
                      <a:pt x="38" y="78"/>
                    </a:lnTo>
                    <a:lnTo>
                      <a:pt x="37" y="81"/>
                    </a:lnTo>
                    <a:lnTo>
                      <a:pt x="33" y="82"/>
                    </a:lnTo>
                    <a:lnTo>
                      <a:pt x="30" y="84"/>
                    </a:lnTo>
                    <a:lnTo>
                      <a:pt x="25" y="85"/>
                    </a:lnTo>
                    <a:lnTo>
                      <a:pt x="21" y="85"/>
                    </a:lnTo>
                    <a:lnTo>
                      <a:pt x="17" y="85"/>
                    </a:lnTo>
                    <a:lnTo>
                      <a:pt x="12" y="84"/>
                    </a:lnTo>
                    <a:lnTo>
                      <a:pt x="8" y="82"/>
                    </a:lnTo>
                    <a:lnTo>
                      <a:pt x="5" y="81"/>
                    </a:lnTo>
                    <a:lnTo>
                      <a:pt x="2" y="77"/>
                    </a:lnTo>
                    <a:lnTo>
                      <a:pt x="1" y="74"/>
                    </a:lnTo>
                    <a:lnTo>
                      <a:pt x="0" y="69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56"/>
                    </a:lnTo>
                    <a:lnTo>
                      <a:pt x="0" y="53"/>
                    </a:lnTo>
                    <a:lnTo>
                      <a:pt x="0" y="49"/>
                    </a:lnTo>
                    <a:lnTo>
                      <a:pt x="1" y="45"/>
                    </a:lnTo>
                    <a:lnTo>
                      <a:pt x="1" y="42"/>
                    </a:lnTo>
                    <a:lnTo>
                      <a:pt x="1" y="39"/>
                    </a:lnTo>
                    <a:lnTo>
                      <a:pt x="1" y="37"/>
                    </a:lnTo>
                    <a:lnTo>
                      <a:pt x="1" y="34"/>
                    </a:lnTo>
                    <a:lnTo>
                      <a:pt x="0" y="31"/>
                    </a:lnTo>
                    <a:lnTo>
                      <a:pt x="0" y="27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41" y="1"/>
                    </a:lnTo>
                    <a:lnTo>
                      <a:pt x="49" y="1"/>
                    </a:lnTo>
                    <a:lnTo>
                      <a:pt x="57" y="1"/>
                    </a:lnTo>
                    <a:lnTo>
                      <a:pt x="64" y="1"/>
                    </a:lnTo>
                    <a:lnTo>
                      <a:pt x="73" y="1"/>
                    </a:lnTo>
                    <a:lnTo>
                      <a:pt x="80" y="1"/>
                    </a:lnTo>
                    <a:lnTo>
                      <a:pt x="88" y="1"/>
                    </a:lnTo>
                    <a:lnTo>
                      <a:pt x="95" y="1"/>
                    </a:lnTo>
                    <a:lnTo>
                      <a:pt x="102" y="1"/>
                    </a:lnTo>
                    <a:lnTo>
                      <a:pt x="111" y="1"/>
                    </a:lnTo>
                    <a:lnTo>
                      <a:pt x="118" y="1"/>
                    </a:lnTo>
                    <a:lnTo>
                      <a:pt x="126" y="1"/>
                    </a:lnTo>
                    <a:lnTo>
                      <a:pt x="134" y="1"/>
                    </a:lnTo>
                    <a:lnTo>
                      <a:pt x="142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7" y="0"/>
                    </a:lnTo>
                    <a:lnTo>
                      <a:pt x="161" y="0"/>
                    </a:lnTo>
                    <a:lnTo>
                      <a:pt x="164" y="0"/>
                    </a:lnTo>
                    <a:lnTo>
                      <a:pt x="168" y="1"/>
                    </a:lnTo>
                    <a:lnTo>
                      <a:pt x="170" y="2"/>
                    </a:lnTo>
                    <a:lnTo>
                      <a:pt x="173" y="5"/>
                    </a:lnTo>
                    <a:lnTo>
                      <a:pt x="174" y="8"/>
                    </a:lnTo>
                    <a:lnTo>
                      <a:pt x="176" y="13"/>
                    </a:lnTo>
                    <a:lnTo>
                      <a:pt x="176" y="15"/>
                    </a:lnTo>
                    <a:lnTo>
                      <a:pt x="176" y="18"/>
                    </a:lnTo>
                    <a:lnTo>
                      <a:pt x="176" y="20"/>
                    </a:lnTo>
                    <a:lnTo>
                      <a:pt x="176" y="24"/>
                    </a:lnTo>
                    <a:lnTo>
                      <a:pt x="176" y="27"/>
                    </a:lnTo>
                    <a:lnTo>
                      <a:pt x="176" y="30"/>
                    </a:lnTo>
                    <a:lnTo>
                      <a:pt x="176" y="34"/>
                    </a:lnTo>
                    <a:lnTo>
                      <a:pt x="174" y="37"/>
                    </a:lnTo>
                    <a:lnTo>
                      <a:pt x="174" y="39"/>
                    </a:lnTo>
                    <a:lnTo>
                      <a:pt x="174" y="42"/>
                    </a:lnTo>
                    <a:lnTo>
                      <a:pt x="176" y="45"/>
                    </a:lnTo>
                    <a:lnTo>
                      <a:pt x="176" y="49"/>
                    </a:lnTo>
                    <a:lnTo>
                      <a:pt x="176" y="52"/>
                    </a:lnTo>
                    <a:lnTo>
                      <a:pt x="176" y="56"/>
                    </a:lnTo>
                    <a:lnTo>
                      <a:pt x="176" y="59"/>
                    </a:lnTo>
                    <a:lnTo>
                      <a:pt x="176" y="63"/>
                    </a:lnTo>
                    <a:lnTo>
                      <a:pt x="176" y="65"/>
                    </a:lnTo>
                    <a:lnTo>
                      <a:pt x="176" y="69"/>
                    </a:lnTo>
                    <a:lnTo>
                      <a:pt x="174" y="74"/>
                    </a:lnTo>
                    <a:lnTo>
                      <a:pt x="173" y="77"/>
                    </a:lnTo>
                    <a:lnTo>
                      <a:pt x="170" y="79"/>
                    </a:lnTo>
                    <a:lnTo>
                      <a:pt x="167" y="82"/>
                    </a:lnTo>
                    <a:lnTo>
                      <a:pt x="163" y="84"/>
                    </a:lnTo>
                    <a:lnTo>
                      <a:pt x="158" y="84"/>
                    </a:lnTo>
                    <a:lnTo>
                      <a:pt x="154" y="85"/>
                    </a:lnTo>
                    <a:lnTo>
                      <a:pt x="150" y="85"/>
                    </a:lnTo>
                    <a:lnTo>
                      <a:pt x="145" y="84"/>
                    </a:lnTo>
                    <a:lnTo>
                      <a:pt x="142" y="82"/>
                    </a:lnTo>
                    <a:lnTo>
                      <a:pt x="139" y="81"/>
                    </a:lnTo>
                    <a:lnTo>
                      <a:pt x="137" y="78"/>
                    </a:lnTo>
                    <a:lnTo>
                      <a:pt x="135" y="75"/>
                    </a:lnTo>
                    <a:lnTo>
                      <a:pt x="134" y="72"/>
                    </a:lnTo>
                    <a:lnTo>
                      <a:pt x="134" y="69"/>
                    </a:lnTo>
                    <a:lnTo>
                      <a:pt x="134" y="68"/>
                    </a:lnTo>
                    <a:lnTo>
                      <a:pt x="134" y="65"/>
                    </a:lnTo>
                    <a:lnTo>
                      <a:pt x="134" y="63"/>
                    </a:lnTo>
                    <a:lnTo>
                      <a:pt x="134" y="59"/>
                    </a:lnTo>
                    <a:lnTo>
                      <a:pt x="134" y="56"/>
                    </a:lnTo>
                    <a:lnTo>
                      <a:pt x="135" y="53"/>
                    </a:lnTo>
                    <a:lnTo>
                      <a:pt x="135" y="50"/>
                    </a:lnTo>
                    <a:lnTo>
                      <a:pt x="135" y="49"/>
                    </a:lnTo>
                    <a:lnTo>
                      <a:pt x="135" y="46"/>
                    </a:lnTo>
                    <a:lnTo>
                      <a:pt x="134" y="43"/>
                    </a:lnTo>
                    <a:lnTo>
                      <a:pt x="134" y="40"/>
                    </a:lnTo>
                    <a:lnTo>
                      <a:pt x="132" y="39"/>
                    </a:lnTo>
                    <a:lnTo>
                      <a:pt x="131" y="37"/>
                    </a:lnTo>
                    <a:lnTo>
                      <a:pt x="129" y="36"/>
                    </a:lnTo>
                    <a:lnTo>
                      <a:pt x="126" y="34"/>
                    </a:lnTo>
                    <a:lnTo>
                      <a:pt x="125" y="34"/>
                    </a:lnTo>
                    <a:lnTo>
                      <a:pt x="122" y="34"/>
                    </a:lnTo>
                    <a:lnTo>
                      <a:pt x="119" y="36"/>
                    </a:lnTo>
                    <a:lnTo>
                      <a:pt x="116" y="37"/>
                    </a:lnTo>
                    <a:lnTo>
                      <a:pt x="115" y="39"/>
                    </a:lnTo>
                    <a:lnTo>
                      <a:pt x="115" y="40"/>
                    </a:lnTo>
                    <a:lnTo>
                      <a:pt x="113" y="42"/>
                    </a:lnTo>
                    <a:lnTo>
                      <a:pt x="112" y="45"/>
                    </a:lnTo>
                    <a:lnTo>
                      <a:pt x="112" y="46"/>
                    </a:lnTo>
                    <a:lnTo>
                      <a:pt x="112" y="47"/>
                    </a:lnTo>
                    <a:lnTo>
                      <a:pt x="112" y="49"/>
                    </a:lnTo>
                    <a:lnTo>
                      <a:pt x="113" y="49"/>
                    </a:lnTo>
                    <a:lnTo>
                      <a:pt x="113" y="50"/>
                    </a:lnTo>
                    <a:lnTo>
                      <a:pt x="113" y="140"/>
                    </a:lnTo>
                    <a:lnTo>
                      <a:pt x="113" y="143"/>
                    </a:lnTo>
                    <a:lnTo>
                      <a:pt x="113" y="145"/>
                    </a:lnTo>
                    <a:lnTo>
                      <a:pt x="113" y="146"/>
                    </a:lnTo>
                    <a:lnTo>
                      <a:pt x="115" y="148"/>
                    </a:lnTo>
                    <a:lnTo>
                      <a:pt x="116" y="148"/>
                    </a:lnTo>
                    <a:lnTo>
                      <a:pt x="118" y="149"/>
                    </a:lnTo>
                    <a:lnTo>
                      <a:pt x="121" y="149"/>
                    </a:lnTo>
                    <a:lnTo>
                      <a:pt x="122" y="148"/>
                    </a:lnTo>
                    <a:lnTo>
                      <a:pt x="125" y="148"/>
                    </a:lnTo>
                    <a:lnTo>
                      <a:pt x="128" y="148"/>
                    </a:lnTo>
                    <a:lnTo>
                      <a:pt x="131" y="146"/>
                    </a:lnTo>
                    <a:lnTo>
                      <a:pt x="132" y="146"/>
                    </a:lnTo>
                    <a:lnTo>
                      <a:pt x="134" y="146"/>
                    </a:lnTo>
                    <a:lnTo>
                      <a:pt x="137" y="146"/>
                    </a:lnTo>
                    <a:lnTo>
                      <a:pt x="139" y="146"/>
                    </a:lnTo>
                    <a:lnTo>
                      <a:pt x="142" y="146"/>
                    </a:lnTo>
                    <a:lnTo>
                      <a:pt x="145" y="149"/>
                    </a:lnTo>
                    <a:lnTo>
                      <a:pt x="148" y="151"/>
                    </a:lnTo>
                    <a:lnTo>
                      <a:pt x="151" y="154"/>
                    </a:lnTo>
                    <a:lnTo>
                      <a:pt x="152" y="156"/>
                    </a:lnTo>
                    <a:lnTo>
                      <a:pt x="154" y="161"/>
                    </a:lnTo>
                    <a:lnTo>
                      <a:pt x="154" y="165"/>
                    </a:lnTo>
                    <a:lnTo>
                      <a:pt x="154" y="170"/>
                    </a:lnTo>
                    <a:lnTo>
                      <a:pt x="152" y="174"/>
                    </a:lnTo>
                    <a:lnTo>
                      <a:pt x="151" y="177"/>
                    </a:lnTo>
                    <a:lnTo>
                      <a:pt x="148" y="180"/>
                    </a:lnTo>
                    <a:lnTo>
                      <a:pt x="145" y="181"/>
                    </a:lnTo>
                    <a:lnTo>
                      <a:pt x="142" y="183"/>
                    </a:lnTo>
                    <a:lnTo>
                      <a:pt x="138" y="184"/>
                    </a:lnTo>
                    <a:lnTo>
                      <a:pt x="134" y="186"/>
                    </a:lnTo>
                    <a:lnTo>
                      <a:pt x="132" y="186"/>
                    </a:lnTo>
                    <a:lnTo>
                      <a:pt x="131" y="186"/>
                    </a:lnTo>
                    <a:lnTo>
                      <a:pt x="129" y="186"/>
                    </a:lnTo>
                    <a:lnTo>
                      <a:pt x="128" y="186"/>
                    </a:lnTo>
                    <a:lnTo>
                      <a:pt x="122" y="184"/>
                    </a:lnTo>
                    <a:lnTo>
                      <a:pt x="118" y="184"/>
                    </a:lnTo>
                    <a:lnTo>
                      <a:pt x="113" y="183"/>
                    </a:lnTo>
                    <a:lnTo>
                      <a:pt x="108" y="183"/>
                    </a:lnTo>
                    <a:lnTo>
                      <a:pt x="102" y="183"/>
                    </a:lnTo>
                    <a:lnTo>
                      <a:pt x="98" y="183"/>
                    </a:lnTo>
                    <a:lnTo>
                      <a:pt x="92" y="183"/>
                    </a:lnTo>
                    <a:lnTo>
                      <a:pt x="88" y="183"/>
                    </a:lnTo>
                    <a:lnTo>
                      <a:pt x="82" y="183"/>
                    </a:lnTo>
                    <a:lnTo>
                      <a:pt x="77" y="183"/>
                    </a:lnTo>
                    <a:lnTo>
                      <a:pt x="73" y="183"/>
                    </a:lnTo>
                    <a:lnTo>
                      <a:pt x="67" y="183"/>
                    </a:lnTo>
                    <a:lnTo>
                      <a:pt x="62" y="183"/>
                    </a:lnTo>
                    <a:lnTo>
                      <a:pt x="57" y="184"/>
                    </a:lnTo>
                    <a:lnTo>
                      <a:pt x="51" y="184"/>
                    </a:lnTo>
                    <a:lnTo>
                      <a:pt x="47" y="186"/>
                    </a:lnTo>
                    <a:lnTo>
                      <a:pt x="46" y="186"/>
                    </a:lnTo>
                    <a:lnTo>
                      <a:pt x="44" y="186"/>
                    </a:lnTo>
                    <a:lnTo>
                      <a:pt x="41" y="186"/>
                    </a:lnTo>
                    <a:lnTo>
                      <a:pt x="37" y="186"/>
                    </a:lnTo>
                    <a:lnTo>
                      <a:pt x="33" y="183"/>
                    </a:lnTo>
                    <a:lnTo>
                      <a:pt x="30" y="183"/>
                    </a:lnTo>
                    <a:lnTo>
                      <a:pt x="27" y="180"/>
                    </a:lnTo>
                    <a:lnTo>
                      <a:pt x="25" y="177"/>
                    </a:lnTo>
                    <a:lnTo>
                      <a:pt x="24" y="174"/>
                    </a:lnTo>
                    <a:lnTo>
                      <a:pt x="23" y="170"/>
                    </a:lnTo>
                    <a:lnTo>
                      <a:pt x="23" y="165"/>
                    </a:lnTo>
                    <a:lnTo>
                      <a:pt x="23" y="161"/>
                    </a:lnTo>
                    <a:lnTo>
                      <a:pt x="23" y="156"/>
                    </a:lnTo>
                    <a:lnTo>
                      <a:pt x="25" y="154"/>
                    </a:lnTo>
                    <a:lnTo>
                      <a:pt x="27" y="151"/>
                    </a:lnTo>
                    <a:lnTo>
                      <a:pt x="28" y="149"/>
                    </a:lnTo>
                    <a:lnTo>
                      <a:pt x="33" y="146"/>
                    </a:lnTo>
                    <a:lnTo>
                      <a:pt x="36" y="146"/>
                    </a:lnTo>
                    <a:lnTo>
                      <a:pt x="38" y="146"/>
                    </a:lnTo>
                    <a:lnTo>
                      <a:pt x="40" y="146"/>
                    </a:lnTo>
                    <a:lnTo>
                      <a:pt x="41" y="146"/>
                    </a:lnTo>
                    <a:lnTo>
                      <a:pt x="44" y="146"/>
                    </a:lnTo>
                    <a:lnTo>
                      <a:pt x="47" y="146"/>
                    </a:lnTo>
                    <a:lnTo>
                      <a:pt x="50" y="148"/>
                    </a:lnTo>
                    <a:lnTo>
                      <a:pt x="51" y="148"/>
                    </a:lnTo>
                    <a:lnTo>
                      <a:pt x="53" y="149"/>
                    </a:lnTo>
                    <a:lnTo>
                      <a:pt x="54" y="149"/>
                    </a:lnTo>
                    <a:lnTo>
                      <a:pt x="57" y="149"/>
                    </a:lnTo>
                    <a:lnTo>
                      <a:pt x="59" y="148"/>
                    </a:lnTo>
                    <a:lnTo>
                      <a:pt x="60" y="148"/>
                    </a:lnTo>
                    <a:lnTo>
                      <a:pt x="62" y="148"/>
                    </a:lnTo>
                    <a:lnTo>
                      <a:pt x="62" y="146"/>
                    </a:lnTo>
                    <a:lnTo>
                      <a:pt x="62" y="145"/>
                    </a:lnTo>
                    <a:lnTo>
                      <a:pt x="63" y="142"/>
                    </a:lnTo>
                    <a:lnTo>
                      <a:pt x="63" y="139"/>
                    </a:lnTo>
                    <a:lnTo>
                      <a:pt x="63" y="50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17" name="Freeform 25"/>
              <p:cNvSpPr>
                <a:spLocks/>
              </p:cNvSpPr>
              <p:nvPr/>
            </p:nvSpPr>
            <p:spPr bwMode="gray">
              <a:xfrm>
                <a:off x="2631" y="2246"/>
                <a:ext cx="197" cy="187"/>
              </a:xfrm>
              <a:custGeom>
                <a:avLst/>
                <a:gdLst>
                  <a:gd name="T0" fmla="*/ 39 w 197"/>
                  <a:gd name="T1" fmla="*/ 34 h 187"/>
                  <a:gd name="T2" fmla="*/ 30 w 197"/>
                  <a:gd name="T3" fmla="*/ 33 h 187"/>
                  <a:gd name="T4" fmla="*/ 17 w 197"/>
                  <a:gd name="T5" fmla="*/ 34 h 187"/>
                  <a:gd name="T6" fmla="*/ 2 w 197"/>
                  <a:gd name="T7" fmla="*/ 26 h 187"/>
                  <a:gd name="T8" fmla="*/ 5 w 197"/>
                  <a:gd name="T9" fmla="*/ 4 h 187"/>
                  <a:gd name="T10" fmla="*/ 21 w 197"/>
                  <a:gd name="T11" fmla="*/ 0 h 187"/>
                  <a:gd name="T12" fmla="*/ 52 w 197"/>
                  <a:gd name="T13" fmla="*/ 1 h 187"/>
                  <a:gd name="T14" fmla="*/ 103 w 197"/>
                  <a:gd name="T15" fmla="*/ 2 h 187"/>
                  <a:gd name="T16" fmla="*/ 172 w 197"/>
                  <a:gd name="T17" fmla="*/ 0 h 187"/>
                  <a:gd name="T18" fmla="*/ 191 w 197"/>
                  <a:gd name="T19" fmla="*/ 8 h 187"/>
                  <a:gd name="T20" fmla="*/ 191 w 197"/>
                  <a:gd name="T21" fmla="*/ 26 h 187"/>
                  <a:gd name="T22" fmla="*/ 191 w 197"/>
                  <a:gd name="T23" fmla="*/ 40 h 187"/>
                  <a:gd name="T24" fmla="*/ 191 w 197"/>
                  <a:gd name="T25" fmla="*/ 62 h 187"/>
                  <a:gd name="T26" fmla="*/ 180 w 197"/>
                  <a:gd name="T27" fmla="*/ 81 h 187"/>
                  <a:gd name="T28" fmla="*/ 156 w 197"/>
                  <a:gd name="T29" fmla="*/ 78 h 187"/>
                  <a:gd name="T30" fmla="*/ 150 w 197"/>
                  <a:gd name="T31" fmla="*/ 63 h 187"/>
                  <a:gd name="T32" fmla="*/ 152 w 197"/>
                  <a:gd name="T33" fmla="*/ 53 h 187"/>
                  <a:gd name="T34" fmla="*/ 143 w 197"/>
                  <a:gd name="T35" fmla="*/ 34 h 187"/>
                  <a:gd name="T36" fmla="*/ 117 w 197"/>
                  <a:gd name="T37" fmla="*/ 33 h 187"/>
                  <a:gd name="T38" fmla="*/ 91 w 197"/>
                  <a:gd name="T39" fmla="*/ 37 h 187"/>
                  <a:gd name="T40" fmla="*/ 90 w 197"/>
                  <a:gd name="T41" fmla="*/ 72 h 187"/>
                  <a:gd name="T42" fmla="*/ 97 w 197"/>
                  <a:gd name="T43" fmla="*/ 74 h 187"/>
                  <a:gd name="T44" fmla="*/ 108 w 197"/>
                  <a:gd name="T45" fmla="*/ 69 h 187"/>
                  <a:gd name="T46" fmla="*/ 108 w 197"/>
                  <a:gd name="T47" fmla="*/ 61 h 187"/>
                  <a:gd name="T48" fmla="*/ 108 w 197"/>
                  <a:gd name="T49" fmla="*/ 50 h 187"/>
                  <a:gd name="T50" fmla="*/ 121 w 197"/>
                  <a:gd name="T51" fmla="*/ 43 h 187"/>
                  <a:gd name="T52" fmla="*/ 139 w 197"/>
                  <a:gd name="T53" fmla="*/ 52 h 187"/>
                  <a:gd name="T54" fmla="*/ 139 w 197"/>
                  <a:gd name="T55" fmla="*/ 71 h 187"/>
                  <a:gd name="T56" fmla="*/ 139 w 197"/>
                  <a:gd name="T57" fmla="*/ 100 h 187"/>
                  <a:gd name="T58" fmla="*/ 139 w 197"/>
                  <a:gd name="T59" fmla="*/ 119 h 187"/>
                  <a:gd name="T60" fmla="*/ 129 w 197"/>
                  <a:gd name="T61" fmla="*/ 132 h 187"/>
                  <a:gd name="T62" fmla="*/ 111 w 197"/>
                  <a:gd name="T63" fmla="*/ 130 h 187"/>
                  <a:gd name="T64" fmla="*/ 108 w 197"/>
                  <a:gd name="T65" fmla="*/ 119 h 187"/>
                  <a:gd name="T66" fmla="*/ 110 w 197"/>
                  <a:gd name="T67" fmla="*/ 111 h 187"/>
                  <a:gd name="T68" fmla="*/ 101 w 197"/>
                  <a:gd name="T69" fmla="*/ 103 h 187"/>
                  <a:gd name="T70" fmla="*/ 94 w 197"/>
                  <a:gd name="T71" fmla="*/ 101 h 187"/>
                  <a:gd name="T72" fmla="*/ 90 w 197"/>
                  <a:gd name="T73" fmla="*/ 138 h 187"/>
                  <a:gd name="T74" fmla="*/ 108 w 197"/>
                  <a:gd name="T75" fmla="*/ 149 h 187"/>
                  <a:gd name="T76" fmla="*/ 140 w 197"/>
                  <a:gd name="T77" fmla="*/ 148 h 187"/>
                  <a:gd name="T78" fmla="*/ 153 w 197"/>
                  <a:gd name="T79" fmla="*/ 133 h 187"/>
                  <a:gd name="T80" fmla="*/ 153 w 197"/>
                  <a:gd name="T81" fmla="*/ 119 h 187"/>
                  <a:gd name="T82" fmla="*/ 155 w 197"/>
                  <a:gd name="T83" fmla="*/ 103 h 187"/>
                  <a:gd name="T84" fmla="*/ 178 w 197"/>
                  <a:gd name="T85" fmla="*/ 97 h 187"/>
                  <a:gd name="T86" fmla="*/ 196 w 197"/>
                  <a:gd name="T87" fmla="*/ 114 h 187"/>
                  <a:gd name="T88" fmla="*/ 196 w 197"/>
                  <a:gd name="T89" fmla="*/ 138 h 187"/>
                  <a:gd name="T90" fmla="*/ 196 w 197"/>
                  <a:gd name="T91" fmla="*/ 155 h 187"/>
                  <a:gd name="T92" fmla="*/ 196 w 197"/>
                  <a:gd name="T93" fmla="*/ 171 h 187"/>
                  <a:gd name="T94" fmla="*/ 181 w 197"/>
                  <a:gd name="T95" fmla="*/ 186 h 187"/>
                  <a:gd name="T96" fmla="*/ 158 w 197"/>
                  <a:gd name="T97" fmla="*/ 184 h 187"/>
                  <a:gd name="T98" fmla="*/ 98 w 197"/>
                  <a:gd name="T99" fmla="*/ 183 h 187"/>
                  <a:gd name="T100" fmla="*/ 46 w 197"/>
                  <a:gd name="T101" fmla="*/ 183 h 187"/>
                  <a:gd name="T102" fmla="*/ 20 w 197"/>
                  <a:gd name="T103" fmla="*/ 186 h 187"/>
                  <a:gd name="T104" fmla="*/ 2 w 197"/>
                  <a:gd name="T105" fmla="*/ 178 h 187"/>
                  <a:gd name="T106" fmla="*/ 2 w 197"/>
                  <a:gd name="T107" fmla="*/ 155 h 187"/>
                  <a:gd name="T108" fmla="*/ 18 w 197"/>
                  <a:gd name="T109" fmla="*/ 146 h 187"/>
                  <a:gd name="T110" fmla="*/ 31 w 197"/>
                  <a:gd name="T111" fmla="*/ 149 h 187"/>
                  <a:gd name="T112" fmla="*/ 40 w 197"/>
                  <a:gd name="T113" fmla="*/ 148 h 18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7"/>
                  <a:gd name="T172" fmla="*/ 0 h 187"/>
                  <a:gd name="T173" fmla="*/ 197 w 197"/>
                  <a:gd name="T174" fmla="*/ 187 h 18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7" h="187">
                    <a:moveTo>
                      <a:pt x="40" y="139"/>
                    </a:moveTo>
                    <a:lnTo>
                      <a:pt x="40" y="45"/>
                    </a:lnTo>
                    <a:lnTo>
                      <a:pt x="40" y="40"/>
                    </a:lnTo>
                    <a:lnTo>
                      <a:pt x="40" y="39"/>
                    </a:lnTo>
                    <a:lnTo>
                      <a:pt x="40" y="36"/>
                    </a:lnTo>
                    <a:lnTo>
                      <a:pt x="39" y="34"/>
                    </a:lnTo>
                    <a:lnTo>
                      <a:pt x="37" y="34"/>
                    </a:lnTo>
                    <a:lnTo>
                      <a:pt x="37" y="33"/>
                    </a:lnTo>
                    <a:lnTo>
                      <a:pt x="34" y="33"/>
                    </a:lnTo>
                    <a:lnTo>
                      <a:pt x="33" y="33"/>
                    </a:lnTo>
                    <a:lnTo>
                      <a:pt x="31" y="33"/>
                    </a:lnTo>
                    <a:lnTo>
                      <a:pt x="30" y="33"/>
                    </a:lnTo>
                    <a:lnTo>
                      <a:pt x="29" y="33"/>
                    </a:lnTo>
                    <a:lnTo>
                      <a:pt x="26" y="33"/>
                    </a:lnTo>
                    <a:lnTo>
                      <a:pt x="23" y="34"/>
                    </a:lnTo>
                    <a:lnTo>
                      <a:pt x="21" y="34"/>
                    </a:lnTo>
                    <a:lnTo>
                      <a:pt x="18" y="34"/>
                    </a:lnTo>
                    <a:lnTo>
                      <a:pt x="17" y="34"/>
                    </a:lnTo>
                    <a:lnTo>
                      <a:pt x="14" y="34"/>
                    </a:lnTo>
                    <a:lnTo>
                      <a:pt x="10" y="34"/>
                    </a:lnTo>
                    <a:lnTo>
                      <a:pt x="8" y="33"/>
                    </a:lnTo>
                    <a:lnTo>
                      <a:pt x="5" y="31"/>
                    </a:lnTo>
                    <a:lnTo>
                      <a:pt x="2" y="29"/>
                    </a:lnTo>
                    <a:lnTo>
                      <a:pt x="2" y="26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5" y="4"/>
                    </a:lnTo>
                    <a:lnTo>
                      <a:pt x="8" y="2"/>
                    </a:lnTo>
                    <a:lnTo>
                      <a:pt x="11" y="1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1"/>
                    </a:lnTo>
                    <a:lnTo>
                      <a:pt x="23" y="1"/>
                    </a:lnTo>
                    <a:lnTo>
                      <a:pt x="30" y="1"/>
                    </a:lnTo>
                    <a:lnTo>
                      <a:pt x="37" y="1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60" y="2"/>
                    </a:lnTo>
                    <a:lnTo>
                      <a:pt x="69" y="2"/>
                    </a:lnTo>
                    <a:lnTo>
                      <a:pt x="78" y="2"/>
                    </a:lnTo>
                    <a:lnTo>
                      <a:pt x="85" y="2"/>
                    </a:lnTo>
                    <a:lnTo>
                      <a:pt x="92" y="2"/>
                    </a:lnTo>
                    <a:lnTo>
                      <a:pt x="103" y="2"/>
                    </a:lnTo>
                    <a:lnTo>
                      <a:pt x="111" y="2"/>
                    </a:lnTo>
                    <a:lnTo>
                      <a:pt x="121" y="1"/>
                    </a:lnTo>
                    <a:lnTo>
                      <a:pt x="133" y="1"/>
                    </a:lnTo>
                    <a:lnTo>
                      <a:pt x="145" y="1"/>
                    </a:lnTo>
                    <a:lnTo>
                      <a:pt x="158" y="1"/>
                    </a:lnTo>
                    <a:lnTo>
                      <a:pt x="172" y="0"/>
                    </a:lnTo>
                    <a:lnTo>
                      <a:pt x="177" y="0"/>
                    </a:lnTo>
                    <a:lnTo>
                      <a:pt x="181" y="1"/>
                    </a:lnTo>
                    <a:lnTo>
                      <a:pt x="184" y="2"/>
                    </a:lnTo>
                    <a:lnTo>
                      <a:pt x="187" y="4"/>
                    </a:lnTo>
                    <a:lnTo>
                      <a:pt x="190" y="7"/>
                    </a:lnTo>
                    <a:lnTo>
                      <a:pt x="191" y="8"/>
                    </a:lnTo>
                    <a:lnTo>
                      <a:pt x="191" y="13"/>
                    </a:lnTo>
                    <a:lnTo>
                      <a:pt x="191" y="15"/>
                    </a:lnTo>
                    <a:lnTo>
                      <a:pt x="191" y="18"/>
                    </a:lnTo>
                    <a:lnTo>
                      <a:pt x="191" y="20"/>
                    </a:lnTo>
                    <a:lnTo>
                      <a:pt x="191" y="23"/>
                    </a:lnTo>
                    <a:lnTo>
                      <a:pt x="191" y="26"/>
                    </a:lnTo>
                    <a:lnTo>
                      <a:pt x="191" y="29"/>
                    </a:lnTo>
                    <a:lnTo>
                      <a:pt x="191" y="31"/>
                    </a:lnTo>
                    <a:lnTo>
                      <a:pt x="190" y="33"/>
                    </a:lnTo>
                    <a:lnTo>
                      <a:pt x="190" y="34"/>
                    </a:lnTo>
                    <a:lnTo>
                      <a:pt x="190" y="37"/>
                    </a:lnTo>
                    <a:lnTo>
                      <a:pt x="191" y="40"/>
                    </a:lnTo>
                    <a:lnTo>
                      <a:pt x="191" y="45"/>
                    </a:lnTo>
                    <a:lnTo>
                      <a:pt x="191" y="49"/>
                    </a:lnTo>
                    <a:lnTo>
                      <a:pt x="191" y="52"/>
                    </a:lnTo>
                    <a:lnTo>
                      <a:pt x="191" y="56"/>
                    </a:lnTo>
                    <a:lnTo>
                      <a:pt x="191" y="59"/>
                    </a:lnTo>
                    <a:lnTo>
                      <a:pt x="191" y="62"/>
                    </a:lnTo>
                    <a:lnTo>
                      <a:pt x="191" y="66"/>
                    </a:lnTo>
                    <a:lnTo>
                      <a:pt x="190" y="69"/>
                    </a:lnTo>
                    <a:lnTo>
                      <a:pt x="188" y="74"/>
                    </a:lnTo>
                    <a:lnTo>
                      <a:pt x="185" y="77"/>
                    </a:lnTo>
                    <a:lnTo>
                      <a:pt x="182" y="78"/>
                    </a:lnTo>
                    <a:lnTo>
                      <a:pt x="180" y="81"/>
                    </a:lnTo>
                    <a:lnTo>
                      <a:pt x="174" y="81"/>
                    </a:lnTo>
                    <a:lnTo>
                      <a:pt x="169" y="82"/>
                    </a:lnTo>
                    <a:lnTo>
                      <a:pt x="166" y="82"/>
                    </a:lnTo>
                    <a:lnTo>
                      <a:pt x="162" y="81"/>
                    </a:lnTo>
                    <a:lnTo>
                      <a:pt x="158" y="79"/>
                    </a:lnTo>
                    <a:lnTo>
                      <a:pt x="156" y="78"/>
                    </a:lnTo>
                    <a:lnTo>
                      <a:pt x="153" y="75"/>
                    </a:lnTo>
                    <a:lnTo>
                      <a:pt x="152" y="72"/>
                    </a:lnTo>
                    <a:lnTo>
                      <a:pt x="150" y="71"/>
                    </a:lnTo>
                    <a:lnTo>
                      <a:pt x="150" y="68"/>
                    </a:lnTo>
                    <a:lnTo>
                      <a:pt x="150" y="65"/>
                    </a:lnTo>
                    <a:lnTo>
                      <a:pt x="150" y="63"/>
                    </a:lnTo>
                    <a:lnTo>
                      <a:pt x="150" y="62"/>
                    </a:lnTo>
                    <a:lnTo>
                      <a:pt x="150" y="61"/>
                    </a:lnTo>
                    <a:lnTo>
                      <a:pt x="150" y="58"/>
                    </a:lnTo>
                    <a:lnTo>
                      <a:pt x="152" y="56"/>
                    </a:lnTo>
                    <a:lnTo>
                      <a:pt x="152" y="55"/>
                    </a:lnTo>
                    <a:lnTo>
                      <a:pt x="152" y="53"/>
                    </a:lnTo>
                    <a:lnTo>
                      <a:pt x="152" y="47"/>
                    </a:lnTo>
                    <a:lnTo>
                      <a:pt x="150" y="43"/>
                    </a:lnTo>
                    <a:lnTo>
                      <a:pt x="149" y="39"/>
                    </a:lnTo>
                    <a:lnTo>
                      <a:pt x="146" y="37"/>
                    </a:lnTo>
                    <a:lnTo>
                      <a:pt x="145" y="36"/>
                    </a:lnTo>
                    <a:lnTo>
                      <a:pt x="143" y="34"/>
                    </a:lnTo>
                    <a:lnTo>
                      <a:pt x="140" y="34"/>
                    </a:lnTo>
                    <a:lnTo>
                      <a:pt x="137" y="33"/>
                    </a:lnTo>
                    <a:lnTo>
                      <a:pt x="133" y="33"/>
                    </a:lnTo>
                    <a:lnTo>
                      <a:pt x="129" y="33"/>
                    </a:lnTo>
                    <a:lnTo>
                      <a:pt x="123" y="33"/>
                    </a:lnTo>
                    <a:lnTo>
                      <a:pt x="117" y="33"/>
                    </a:lnTo>
                    <a:lnTo>
                      <a:pt x="114" y="33"/>
                    </a:lnTo>
                    <a:lnTo>
                      <a:pt x="107" y="33"/>
                    </a:lnTo>
                    <a:lnTo>
                      <a:pt x="101" y="33"/>
                    </a:lnTo>
                    <a:lnTo>
                      <a:pt x="97" y="34"/>
                    </a:lnTo>
                    <a:lnTo>
                      <a:pt x="92" y="34"/>
                    </a:lnTo>
                    <a:lnTo>
                      <a:pt x="91" y="37"/>
                    </a:lnTo>
                    <a:lnTo>
                      <a:pt x="90" y="40"/>
                    </a:lnTo>
                    <a:lnTo>
                      <a:pt x="88" y="43"/>
                    </a:lnTo>
                    <a:lnTo>
                      <a:pt x="88" y="47"/>
                    </a:lnTo>
                    <a:lnTo>
                      <a:pt x="88" y="72"/>
                    </a:lnTo>
                    <a:lnTo>
                      <a:pt x="90" y="72"/>
                    </a:lnTo>
                    <a:lnTo>
                      <a:pt x="91" y="74"/>
                    </a:lnTo>
                    <a:lnTo>
                      <a:pt x="92" y="74"/>
                    </a:lnTo>
                    <a:lnTo>
                      <a:pt x="94" y="74"/>
                    </a:lnTo>
                    <a:lnTo>
                      <a:pt x="95" y="74"/>
                    </a:lnTo>
                    <a:lnTo>
                      <a:pt x="97" y="74"/>
                    </a:lnTo>
                    <a:lnTo>
                      <a:pt x="98" y="74"/>
                    </a:lnTo>
                    <a:lnTo>
                      <a:pt x="101" y="72"/>
                    </a:lnTo>
                    <a:lnTo>
                      <a:pt x="104" y="72"/>
                    </a:lnTo>
                    <a:lnTo>
                      <a:pt x="105" y="72"/>
                    </a:lnTo>
                    <a:lnTo>
                      <a:pt x="107" y="71"/>
                    </a:lnTo>
                    <a:lnTo>
                      <a:pt x="108" y="69"/>
                    </a:lnTo>
                    <a:lnTo>
                      <a:pt x="110" y="68"/>
                    </a:lnTo>
                    <a:lnTo>
                      <a:pt x="110" y="66"/>
                    </a:lnTo>
                    <a:lnTo>
                      <a:pt x="110" y="65"/>
                    </a:lnTo>
                    <a:lnTo>
                      <a:pt x="110" y="63"/>
                    </a:lnTo>
                    <a:lnTo>
                      <a:pt x="108" y="62"/>
                    </a:lnTo>
                    <a:lnTo>
                      <a:pt x="108" y="61"/>
                    </a:lnTo>
                    <a:lnTo>
                      <a:pt x="108" y="59"/>
                    </a:lnTo>
                    <a:lnTo>
                      <a:pt x="108" y="58"/>
                    </a:lnTo>
                    <a:lnTo>
                      <a:pt x="108" y="56"/>
                    </a:lnTo>
                    <a:lnTo>
                      <a:pt x="108" y="53"/>
                    </a:lnTo>
                    <a:lnTo>
                      <a:pt x="108" y="50"/>
                    </a:lnTo>
                    <a:lnTo>
                      <a:pt x="110" y="49"/>
                    </a:lnTo>
                    <a:lnTo>
                      <a:pt x="111" y="46"/>
                    </a:lnTo>
                    <a:lnTo>
                      <a:pt x="114" y="46"/>
                    </a:lnTo>
                    <a:lnTo>
                      <a:pt x="116" y="45"/>
                    </a:lnTo>
                    <a:lnTo>
                      <a:pt x="119" y="43"/>
                    </a:lnTo>
                    <a:lnTo>
                      <a:pt x="121" y="43"/>
                    </a:lnTo>
                    <a:lnTo>
                      <a:pt x="126" y="43"/>
                    </a:lnTo>
                    <a:lnTo>
                      <a:pt x="129" y="45"/>
                    </a:lnTo>
                    <a:lnTo>
                      <a:pt x="132" y="46"/>
                    </a:lnTo>
                    <a:lnTo>
                      <a:pt x="135" y="47"/>
                    </a:lnTo>
                    <a:lnTo>
                      <a:pt x="137" y="50"/>
                    </a:lnTo>
                    <a:lnTo>
                      <a:pt x="139" y="52"/>
                    </a:lnTo>
                    <a:lnTo>
                      <a:pt x="139" y="56"/>
                    </a:lnTo>
                    <a:lnTo>
                      <a:pt x="139" y="59"/>
                    </a:lnTo>
                    <a:lnTo>
                      <a:pt x="139" y="61"/>
                    </a:lnTo>
                    <a:lnTo>
                      <a:pt x="139" y="63"/>
                    </a:lnTo>
                    <a:lnTo>
                      <a:pt x="139" y="66"/>
                    </a:lnTo>
                    <a:lnTo>
                      <a:pt x="139" y="71"/>
                    </a:lnTo>
                    <a:lnTo>
                      <a:pt x="139" y="77"/>
                    </a:lnTo>
                    <a:lnTo>
                      <a:pt x="139" y="81"/>
                    </a:lnTo>
                    <a:lnTo>
                      <a:pt x="137" y="87"/>
                    </a:lnTo>
                    <a:lnTo>
                      <a:pt x="137" y="91"/>
                    </a:lnTo>
                    <a:lnTo>
                      <a:pt x="137" y="95"/>
                    </a:lnTo>
                    <a:lnTo>
                      <a:pt x="139" y="100"/>
                    </a:lnTo>
                    <a:lnTo>
                      <a:pt x="139" y="103"/>
                    </a:lnTo>
                    <a:lnTo>
                      <a:pt x="139" y="107"/>
                    </a:lnTo>
                    <a:lnTo>
                      <a:pt x="139" y="111"/>
                    </a:lnTo>
                    <a:lnTo>
                      <a:pt x="139" y="114"/>
                    </a:lnTo>
                    <a:lnTo>
                      <a:pt x="139" y="117"/>
                    </a:lnTo>
                    <a:lnTo>
                      <a:pt x="139" y="119"/>
                    </a:lnTo>
                    <a:lnTo>
                      <a:pt x="139" y="122"/>
                    </a:lnTo>
                    <a:lnTo>
                      <a:pt x="139" y="124"/>
                    </a:lnTo>
                    <a:lnTo>
                      <a:pt x="137" y="126"/>
                    </a:lnTo>
                    <a:lnTo>
                      <a:pt x="135" y="127"/>
                    </a:lnTo>
                    <a:lnTo>
                      <a:pt x="133" y="130"/>
                    </a:lnTo>
                    <a:lnTo>
                      <a:pt x="129" y="132"/>
                    </a:lnTo>
                    <a:lnTo>
                      <a:pt x="126" y="132"/>
                    </a:lnTo>
                    <a:lnTo>
                      <a:pt x="121" y="132"/>
                    </a:lnTo>
                    <a:lnTo>
                      <a:pt x="119" y="132"/>
                    </a:lnTo>
                    <a:lnTo>
                      <a:pt x="116" y="132"/>
                    </a:lnTo>
                    <a:lnTo>
                      <a:pt x="114" y="130"/>
                    </a:lnTo>
                    <a:lnTo>
                      <a:pt x="111" y="130"/>
                    </a:lnTo>
                    <a:lnTo>
                      <a:pt x="110" y="127"/>
                    </a:lnTo>
                    <a:lnTo>
                      <a:pt x="108" y="126"/>
                    </a:lnTo>
                    <a:lnTo>
                      <a:pt x="108" y="124"/>
                    </a:lnTo>
                    <a:lnTo>
                      <a:pt x="108" y="122"/>
                    </a:lnTo>
                    <a:lnTo>
                      <a:pt x="108" y="120"/>
                    </a:lnTo>
                    <a:lnTo>
                      <a:pt x="108" y="119"/>
                    </a:lnTo>
                    <a:lnTo>
                      <a:pt x="108" y="117"/>
                    </a:lnTo>
                    <a:lnTo>
                      <a:pt x="108" y="114"/>
                    </a:lnTo>
                    <a:lnTo>
                      <a:pt x="110" y="113"/>
                    </a:lnTo>
                    <a:lnTo>
                      <a:pt x="110" y="111"/>
                    </a:lnTo>
                    <a:lnTo>
                      <a:pt x="110" y="108"/>
                    </a:lnTo>
                    <a:lnTo>
                      <a:pt x="108" y="107"/>
                    </a:lnTo>
                    <a:lnTo>
                      <a:pt x="107" y="106"/>
                    </a:lnTo>
                    <a:lnTo>
                      <a:pt x="105" y="104"/>
                    </a:lnTo>
                    <a:lnTo>
                      <a:pt x="104" y="103"/>
                    </a:lnTo>
                    <a:lnTo>
                      <a:pt x="101" y="103"/>
                    </a:lnTo>
                    <a:lnTo>
                      <a:pt x="98" y="101"/>
                    </a:lnTo>
                    <a:lnTo>
                      <a:pt x="97" y="101"/>
                    </a:lnTo>
                    <a:lnTo>
                      <a:pt x="95" y="101"/>
                    </a:lnTo>
                    <a:lnTo>
                      <a:pt x="94" y="101"/>
                    </a:lnTo>
                    <a:lnTo>
                      <a:pt x="92" y="101"/>
                    </a:lnTo>
                    <a:lnTo>
                      <a:pt x="91" y="103"/>
                    </a:lnTo>
                    <a:lnTo>
                      <a:pt x="90" y="103"/>
                    </a:lnTo>
                    <a:lnTo>
                      <a:pt x="88" y="103"/>
                    </a:lnTo>
                    <a:lnTo>
                      <a:pt x="88" y="135"/>
                    </a:lnTo>
                    <a:lnTo>
                      <a:pt x="90" y="138"/>
                    </a:lnTo>
                    <a:lnTo>
                      <a:pt x="90" y="140"/>
                    </a:lnTo>
                    <a:lnTo>
                      <a:pt x="91" y="145"/>
                    </a:lnTo>
                    <a:lnTo>
                      <a:pt x="94" y="146"/>
                    </a:lnTo>
                    <a:lnTo>
                      <a:pt x="97" y="146"/>
                    </a:lnTo>
                    <a:lnTo>
                      <a:pt x="103" y="149"/>
                    </a:lnTo>
                    <a:lnTo>
                      <a:pt x="108" y="149"/>
                    </a:lnTo>
                    <a:lnTo>
                      <a:pt x="116" y="149"/>
                    </a:lnTo>
                    <a:lnTo>
                      <a:pt x="121" y="149"/>
                    </a:lnTo>
                    <a:lnTo>
                      <a:pt x="127" y="149"/>
                    </a:lnTo>
                    <a:lnTo>
                      <a:pt x="133" y="149"/>
                    </a:lnTo>
                    <a:lnTo>
                      <a:pt x="137" y="149"/>
                    </a:lnTo>
                    <a:lnTo>
                      <a:pt x="140" y="148"/>
                    </a:lnTo>
                    <a:lnTo>
                      <a:pt x="143" y="146"/>
                    </a:lnTo>
                    <a:lnTo>
                      <a:pt x="146" y="146"/>
                    </a:lnTo>
                    <a:lnTo>
                      <a:pt x="148" y="145"/>
                    </a:lnTo>
                    <a:lnTo>
                      <a:pt x="150" y="143"/>
                    </a:lnTo>
                    <a:lnTo>
                      <a:pt x="152" y="139"/>
                    </a:lnTo>
                    <a:lnTo>
                      <a:pt x="153" y="133"/>
                    </a:lnTo>
                    <a:lnTo>
                      <a:pt x="155" y="127"/>
                    </a:lnTo>
                    <a:lnTo>
                      <a:pt x="155" y="126"/>
                    </a:lnTo>
                    <a:lnTo>
                      <a:pt x="155" y="124"/>
                    </a:lnTo>
                    <a:lnTo>
                      <a:pt x="153" y="123"/>
                    </a:lnTo>
                    <a:lnTo>
                      <a:pt x="153" y="120"/>
                    </a:lnTo>
                    <a:lnTo>
                      <a:pt x="153" y="119"/>
                    </a:lnTo>
                    <a:lnTo>
                      <a:pt x="153" y="116"/>
                    </a:lnTo>
                    <a:lnTo>
                      <a:pt x="152" y="114"/>
                    </a:lnTo>
                    <a:lnTo>
                      <a:pt x="152" y="113"/>
                    </a:lnTo>
                    <a:lnTo>
                      <a:pt x="152" y="108"/>
                    </a:lnTo>
                    <a:lnTo>
                      <a:pt x="155" y="107"/>
                    </a:lnTo>
                    <a:lnTo>
                      <a:pt x="155" y="103"/>
                    </a:lnTo>
                    <a:lnTo>
                      <a:pt x="158" y="101"/>
                    </a:lnTo>
                    <a:lnTo>
                      <a:pt x="161" y="98"/>
                    </a:lnTo>
                    <a:lnTo>
                      <a:pt x="164" y="97"/>
                    </a:lnTo>
                    <a:lnTo>
                      <a:pt x="168" y="95"/>
                    </a:lnTo>
                    <a:lnTo>
                      <a:pt x="172" y="95"/>
                    </a:lnTo>
                    <a:lnTo>
                      <a:pt x="178" y="97"/>
                    </a:lnTo>
                    <a:lnTo>
                      <a:pt x="182" y="97"/>
                    </a:lnTo>
                    <a:lnTo>
                      <a:pt x="185" y="100"/>
                    </a:lnTo>
                    <a:lnTo>
                      <a:pt x="190" y="101"/>
                    </a:lnTo>
                    <a:lnTo>
                      <a:pt x="191" y="106"/>
                    </a:lnTo>
                    <a:lnTo>
                      <a:pt x="194" y="108"/>
                    </a:lnTo>
                    <a:lnTo>
                      <a:pt x="196" y="114"/>
                    </a:lnTo>
                    <a:lnTo>
                      <a:pt x="196" y="119"/>
                    </a:lnTo>
                    <a:lnTo>
                      <a:pt x="196" y="120"/>
                    </a:lnTo>
                    <a:lnTo>
                      <a:pt x="196" y="124"/>
                    </a:lnTo>
                    <a:lnTo>
                      <a:pt x="196" y="127"/>
                    </a:lnTo>
                    <a:lnTo>
                      <a:pt x="196" y="132"/>
                    </a:lnTo>
                    <a:lnTo>
                      <a:pt x="196" y="138"/>
                    </a:lnTo>
                    <a:lnTo>
                      <a:pt x="196" y="140"/>
                    </a:lnTo>
                    <a:lnTo>
                      <a:pt x="194" y="145"/>
                    </a:lnTo>
                    <a:lnTo>
                      <a:pt x="194" y="149"/>
                    </a:lnTo>
                    <a:lnTo>
                      <a:pt x="194" y="151"/>
                    </a:lnTo>
                    <a:lnTo>
                      <a:pt x="196" y="152"/>
                    </a:lnTo>
                    <a:lnTo>
                      <a:pt x="196" y="155"/>
                    </a:lnTo>
                    <a:lnTo>
                      <a:pt x="196" y="156"/>
                    </a:lnTo>
                    <a:lnTo>
                      <a:pt x="196" y="161"/>
                    </a:lnTo>
                    <a:lnTo>
                      <a:pt x="196" y="162"/>
                    </a:lnTo>
                    <a:lnTo>
                      <a:pt x="196" y="165"/>
                    </a:lnTo>
                    <a:lnTo>
                      <a:pt x="196" y="167"/>
                    </a:lnTo>
                    <a:lnTo>
                      <a:pt x="196" y="171"/>
                    </a:lnTo>
                    <a:lnTo>
                      <a:pt x="196" y="175"/>
                    </a:lnTo>
                    <a:lnTo>
                      <a:pt x="193" y="178"/>
                    </a:lnTo>
                    <a:lnTo>
                      <a:pt x="191" y="181"/>
                    </a:lnTo>
                    <a:lnTo>
                      <a:pt x="188" y="183"/>
                    </a:lnTo>
                    <a:lnTo>
                      <a:pt x="185" y="184"/>
                    </a:lnTo>
                    <a:lnTo>
                      <a:pt x="181" y="186"/>
                    </a:lnTo>
                    <a:lnTo>
                      <a:pt x="175" y="186"/>
                    </a:lnTo>
                    <a:lnTo>
                      <a:pt x="174" y="186"/>
                    </a:lnTo>
                    <a:lnTo>
                      <a:pt x="171" y="186"/>
                    </a:lnTo>
                    <a:lnTo>
                      <a:pt x="168" y="186"/>
                    </a:lnTo>
                    <a:lnTo>
                      <a:pt x="158" y="184"/>
                    </a:lnTo>
                    <a:lnTo>
                      <a:pt x="149" y="184"/>
                    </a:lnTo>
                    <a:lnTo>
                      <a:pt x="139" y="183"/>
                    </a:lnTo>
                    <a:lnTo>
                      <a:pt x="129" y="183"/>
                    </a:lnTo>
                    <a:lnTo>
                      <a:pt x="119" y="183"/>
                    </a:lnTo>
                    <a:lnTo>
                      <a:pt x="108" y="183"/>
                    </a:lnTo>
                    <a:lnTo>
                      <a:pt x="98" y="183"/>
                    </a:lnTo>
                    <a:lnTo>
                      <a:pt x="90" y="183"/>
                    </a:lnTo>
                    <a:lnTo>
                      <a:pt x="81" y="183"/>
                    </a:lnTo>
                    <a:lnTo>
                      <a:pt x="72" y="183"/>
                    </a:lnTo>
                    <a:lnTo>
                      <a:pt x="63" y="183"/>
                    </a:lnTo>
                    <a:lnTo>
                      <a:pt x="55" y="183"/>
                    </a:lnTo>
                    <a:lnTo>
                      <a:pt x="46" y="183"/>
                    </a:lnTo>
                    <a:lnTo>
                      <a:pt x="39" y="184"/>
                    </a:lnTo>
                    <a:lnTo>
                      <a:pt x="31" y="184"/>
                    </a:lnTo>
                    <a:lnTo>
                      <a:pt x="24" y="186"/>
                    </a:lnTo>
                    <a:lnTo>
                      <a:pt x="23" y="186"/>
                    </a:lnTo>
                    <a:lnTo>
                      <a:pt x="21" y="186"/>
                    </a:lnTo>
                    <a:lnTo>
                      <a:pt x="20" y="186"/>
                    </a:lnTo>
                    <a:lnTo>
                      <a:pt x="15" y="186"/>
                    </a:lnTo>
                    <a:lnTo>
                      <a:pt x="11" y="184"/>
                    </a:lnTo>
                    <a:lnTo>
                      <a:pt x="8" y="183"/>
                    </a:lnTo>
                    <a:lnTo>
                      <a:pt x="5" y="181"/>
                    </a:lnTo>
                    <a:lnTo>
                      <a:pt x="2" y="178"/>
                    </a:lnTo>
                    <a:lnTo>
                      <a:pt x="2" y="174"/>
                    </a:lnTo>
                    <a:lnTo>
                      <a:pt x="0" y="171"/>
                    </a:lnTo>
                    <a:lnTo>
                      <a:pt x="0" y="165"/>
                    </a:lnTo>
                    <a:lnTo>
                      <a:pt x="0" y="162"/>
                    </a:lnTo>
                    <a:lnTo>
                      <a:pt x="1" y="158"/>
                    </a:lnTo>
                    <a:lnTo>
                      <a:pt x="2" y="155"/>
                    </a:lnTo>
                    <a:lnTo>
                      <a:pt x="4" y="152"/>
                    </a:lnTo>
                    <a:lnTo>
                      <a:pt x="7" y="151"/>
                    </a:lnTo>
                    <a:lnTo>
                      <a:pt x="10" y="149"/>
                    </a:lnTo>
                    <a:lnTo>
                      <a:pt x="14" y="148"/>
                    </a:lnTo>
                    <a:lnTo>
                      <a:pt x="17" y="146"/>
                    </a:lnTo>
                    <a:lnTo>
                      <a:pt x="18" y="146"/>
                    </a:lnTo>
                    <a:lnTo>
                      <a:pt x="20" y="146"/>
                    </a:lnTo>
                    <a:lnTo>
                      <a:pt x="23" y="148"/>
                    </a:lnTo>
                    <a:lnTo>
                      <a:pt x="26" y="148"/>
                    </a:lnTo>
                    <a:lnTo>
                      <a:pt x="27" y="149"/>
                    </a:lnTo>
                    <a:lnTo>
                      <a:pt x="30" y="149"/>
                    </a:lnTo>
                    <a:lnTo>
                      <a:pt x="31" y="149"/>
                    </a:lnTo>
                    <a:lnTo>
                      <a:pt x="33" y="149"/>
                    </a:lnTo>
                    <a:lnTo>
                      <a:pt x="34" y="149"/>
                    </a:lnTo>
                    <a:lnTo>
                      <a:pt x="37" y="149"/>
                    </a:lnTo>
                    <a:lnTo>
                      <a:pt x="39" y="149"/>
                    </a:lnTo>
                    <a:lnTo>
                      <a:pt x="40" y="148"/>
                    </a:lnTo>
                    <a:lnTo>
                      <a:pt x="40" y="145"/>
                    </a:lnTo>
                    <a:lnTo>
                      <a:pt x="40" y="143"/>
                    </a:lnTo>
                    <a:lnTo>
                      <a:pt x="40" y="140"/>
                    </a:lnTo>
                    <a:lnTo>
                      <a:pt x="40" y="139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18" name="Freeform 26"/>
              <p:cNvSpPr>
                <a:spLocks/>
              </p:cNvSpPr>
              <p:nvPr/>
            </p:nvSpPr>
            <p:spPr bwMode="gray">
              <a:xfrm>
                <a:off x="2832" y="2243"/>
                <a:ext cx="242" cy="190"/>
              </a:xfrm>
              <a:custGeom>
                <a:avLst/>
                <a:gdLst>
                  <a:gd name="T0" fmla="*/ 135 w 242"/>
                  <a:gd name="T1" fmla="*/ 93 h 190"/>
                  <a:gd name="T2" fmla="*/ 88 w 242"/>
                  <a:gd name="T3" fmla="*/ 7 h 190"/>
                  <a:gd name="T4" fmla="*/ 96 w 242"/>
                  <a:gd name="T5" fmla="*/ 1 h 190"/>
                  <a:gd name="T6" fmla="*/ 114 w 242"/>
                  <a:gd name="T7" fmla="*/ 0 h 190"/>
                  <a:gd name="T8" fmla="*/ 135 w 242"/>
                  <a:gd name="T9" fmla="*/ 1 h 190"/>
                  <a:gd name="T10" fmla="*/ 147 w 242"/>
                  <a:gd name="T11" fmla="*/ 2 h 190"/>
                  <a:gd name="T12" fmla="*/ 155 w 242"/>
                  <a:gd name="T13" fmla="*/ 14 h 190"/>
                  <a:gd name="T14" fmla="*/ 200 w 242"/>
                  <a:gd name="T15" fmla="*/ 144 h 190"/>
                  <a:gd name="T16" fmla="*/ 206 w 242"/>
                  <a:gd name="T17" fmla="*/ 151 h 190"/>
                  <a:gd name="T18" fmla="*/ 212 w 242"/>
                  <a:gd name="T19" fmla="*/ 151 h 190"/>
                  <a:gd name="T20" fmla="*/ 222 w 242"/>
                  <a:gd name="T21" fmla="*/ 150 h 190"/>
                  <a:gd name="T22" fmla="*/ 230 w 242"/>
                  <a:gd name="T23" fmla="*/ 150 h 190"/>
                  <a:gd name="T24" fmla="*/ 239 w 242"/>
                  <a:gd name="T25" fmla="*/ 160 h 190"/>
                  <a:gd name="T26" fmla="*/ 238 w 242"/>
                  <a:gd name="T27" fmla="*/ 176 h 190"/>
                  <a:gd name="T28" fmla="*/ 228 w 242"/>
                  <a:gd name="T29" fmla="*/ 186 h 190"/>
                  <a:gd name="T30" fmla="*/ 215 w 242"/>
                  <a:gd name="T31" fmla="*/ 187 h 190"/>
                  <a:gd name="T32" fmla="*/ 193 w 242"/>
                  <a:gd name="T33" fmla="*/ 186 h 190"/>
                  <a:gd name="T34" fmla="*/ 173 w 242"/>
                  <a:gd name="T35" fmla="*/ 186 h 190"/>
                  <a:gd name="T36" fmla="*/ 154 w 242"/>
                  <a:gd name="T37" fmla="*/ 187 h 190"/>
                  <a:gd name="T38" fmla="*/ 138 w 242"/>
                  <a:gd name="T39" fmla="*/ 186 h 190"/>
                  <a:gd name="T40" fmla="*/ 125 w 242"/>
                  <a:gd name="T41" fmla="*/ 176 h 190"/>
                  <a:gd name="T42" fmla="*/ 125 w 242"/>
                  <a:gd name="T43" fmla="*/ 160 h 190"/>
                  <a:gd name="T44" fmla="*/ 132 w 242"/>
                  <a:gd name="T45" fmla="*/ 150 h 190"/>
                  <a:gd name="T46" fmla="*/ 141 w 242"/>
                  <a:gd name="T47" fmla="*/ 150 h 190"/>
                  <a:gd name="T48" fmla="*/ 144 w 242"/>
                  <a:gd name="T49" fmla="*/ 152 h 190"/>
                  <a:gd name="T50" fmla="*/ 148 w 242"/>
                  <a:gd name="T51" fmla="*/ 150 h 190"/>
                  <a:gd name="T52" fmla="*/ 150 w 242"/>
                  <a:gd name="T53" fmla="*/ 145 h 190"/>
                  <a:gd name="T54" fmla="*/ 150 w 242"/>
                  <a:gd name="T55" fmla="*/ 144 h 190"/>
                  <a:gd name="T56" fmla="*/ 147 w 242"/>
                  <a:gd name="T57" fmla="*/ 126 h 190"/>
                  <a:gd name="T58" fmla="*/ 142 w 242"/>
                  <a:gd name="T59" fmla="*/ 126 h 190"/>
                  <a:gd name="T60" fmla="*/ 128 w 242"/>
                  <a:gd name="T61" fmla="*/ 125 h 190"/>
                  <a:gd name="T62" fmla="*/ 118 w 242"/>
                  <a:gd name="T63" fmla="*/ 125 h 190"/>
                  <a:gd name="T64" fmla="*/ 105 w 242"/>
                  <a:gd name="T65" fmla="*/ 126 h 190"/>
                  <a:gd name="T66" fmla="*/ 93 w 242"/>
                  <a:gd name="T67" fmla="*/ 126 h 190"/>
                  <a:gd name="T68" fmla="*/ 89 w 242"/>
                  <a:gd name="T69" fmla="*/ 142 h 190"/>
                  <a:gd name="T70" fmla="*/ 88 w 242"/>
                  <a:gd name="T71" fmla="*/ 144 h 190"/>
                  <a:gd name="T72" fmla="*/ 89 w 242"/>
                  <a:gd name="T73" fmla="*/ 150 h 190"/>
                  <a:gd name="T74" fmla="*/ 95 w 242"/>
                  <a:gd name="T75" fmla="*/ 152 h 190"/>
                  <a:gd name="T76" fmla="*/ 99 w 242"/>
                  <a:gd name="T77" fmla="*/ 150 h 190"/>
                  <a:gd name="T78" fmla="*/ 106 w 242"/>
                  <a:gd name="T79" fmla="*/ 150 h 190"/>
                  <a:gd name="T80" fmla="*/ 114 w 242"/>
                  <a:gd name="T81" fmla="*/ 160 h 190"/>
                  <a:gd name="T82" fmla="*/ 112 w 242"/>
                  <a:gd name="T83" fmla="*/ 176 h 190"/>
                  <a:gd name="T84" fmla="*/ 101 w 242"/>
                  <a:gd name="T85" fmla="*/ 186 h 190"/>
                  <a:gd name="T86" fmla="*/ 85 w 242"/>
                  <a:gd name="T87" fmla="*/ 187 h 190"/>
                  <a:gd name="T88" fmla="*/ 66 w 242"/>
                  <a:gd name="T89" fmla="*/ 186 h 190"/>
                  <a:gd name="T90" fmla="*/ 44 w 242"/>
                  <a:gd name="T91" fmla="*/ 186 h 190"/>
                  <a:gd name="T92" fmla="*/ 24 w 242"/>
                  <a:gd name="T93" fmla="*/ 187 h 190"/>
                  <a:gd name="T94" fmla="*/ 11 w 242"/>
                  <a:gd name="T95" fmla="*/ 186 h 190"/>
                  <a:gd name="T96" fmla="*/ 1 w 242"/>
                  <a:gd name="T97" fmla="*/ 177 h 190"/>
                  <a:gd name="T98" fmla="*/ 0 w 242"/>
                  <a:gd name="T99" fmla="*/ 161 h 190"/>
                  <a:gd name="T100" fmla="*/ 8 w 242"/>
                  <a:gd name="T101" fmla="*/ 151 h 190"/>
                  <a:gd name="T102" fmla="*/ 15 w 242"/>
                  <a:gd name="T103" fmla="*/ 150 h 190"/>
                  <a:gd name="T104" fmla="*/ 25 w 242"/>
                  <a:gd name="T105" fmla="*/ 151 h 190"/>
                  <a:gd name="T106" fmla="*/ 31 w 242"/>
                  <a:gd name="T107" fmla="*/ 151 h 190"/>
                  <a:gd name="T108" fmla="*/ 37 w 242"/>
                  <a:gd name="T109" fmla="*/ 144 h 190"/>
                  <a:gd name="T110" fmla="*/ 135 w 242"/>
                  <a:gd name="T111" fmla="*/ 93 h 19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42"/>
                  <a:gd name="T169" fmla="*/ 0 h 190"/>
                  <a:gd name="T170" fmla="*/ 242 w 242"/>
                  <a:gd name="T171" fmla="*/ 190 h 19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42" h="190">
                    <a:moveTo>
                      <a:pt x="135" y="93"/>
                    </a:moveTo>
                    <a:lnTo>
                      <a:pt x="119" y="40"/>
                    </a:lnTo>
                    <a:lnTo>
                      <a:pt x="103" y="93"/>
                    </a:lnTo>
                    <a:lnTo>
                      <a:pt x="135" y="93"/>
                    </a:lnTo>
                    <a:lnTo>
                      <a:pt x="79" y="20"/>
                    </a:lnTo>
                    <a:lnTo>
                      <a:pt x="82" y="14"/>
                    </a:lnTo>
                    <a:lnTo>
                      <a:pt x="85" y="10"/>
                    </a:lnTo>
                    <a:lnTo>
                      <a:pt x="88" y="7"/>
                    </a:lnTo>
                    <a:lnTo>
                      <a:pt x="89" y="4"/>
                    </a:lnTo>
                    <a:lnTo>
                      <a:pt x="90" y="4"/>
                    </a:lnTo>
                    <a:lnTo>
                      <a:pt x="93" y="2"/>
                    </a:lnTo>
                    <a:lnTo>
                      <a:pt x="96" y="1"/>
                    </a:lnTo>
                    <a:lnTo>
                      <a:pt x="99" y="1"/>
                    </a:lnTo>
                    <a:lnTo>
                      <a:pt x="103" y="1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19" y="0"/>
                    </a:lnTo>
                    <a:lnTo>
                      <a:pt x="125" y="0"/>
                    </a:lnTo>
                    <a:lnTo>
                      <a:pt x="129" y="0"/>
                    </a:lnTo>
                    <a:lnTo>
                      <a:pt x="135" y="1"/>
                    </a:lnTo>
                    <a:lnTo>
                      <a:pt x="138" y="1"/>
                    </a:lnTo>
                    <a:lnTo>
                      <a:pt x="142" y="1"/>
                    </a:lnTo>
                    <a:lnTo>
                      <a:pt x="144" y="2"/>
                    </a:lnTo>
                    <a:lnTo>
                      <a:pt x="147" y="2"/>
                    </a:lnTo>
                    <a:lnTo>
                      <a:pt x="148" y="4"/>
                    </a:lnTo>
                    <a:lnTo>
                      <a:pt x="151" y="5"/>
                    </a:lnTo>
                    <a:lnTo>
                      <a:pt x="154" y="10"/>
                    </a:lnTo>
                    <a:lnTo>
                      <a:pt x="155" y="14"/>
                    </a:lnTo>
                    <a:lnTo>
                      <a:pt x="158" y="20"/>
                    </a:lnTo>
                    <a:lnTo>
                      <a:pt x="197" y="135"/>
                    </a:lnTo>
                    <a:lnTo>
                      <a:pt x="199" y="141"/>
                    </a:lnTo>
                    <a:lnTo>
                      <a:pt x="200" y="144"/>
                    </a:lnTo>
                    <a:lnTo>
                      <a:pt x="202" y="147"/>
                    </a:lnTo>
                    <a:lnTo>
                      <a:pt x="203" y="148"/>
                    </a:lnTo>
                    <a:lnTo>
                      <a:pt x="204" y="150"/>
                    </a:lnTo>
                    <a:lnTo>
                      <a:pt x="206" y="151"/>
                    </a:lnTo>
                    <a:lnTo>
                      <a:pt x="207" y="152"/>
                    </a:lnTo>
                    <a:lnTo>
                      <a:pt x="209" y="152"/>
                    </a:lnTo>
                    <a:lnTo>
                      <a:pt x="210" y="152"/>
                    </a:lnTo>
                    <a:lnTo>
                      <a:pt x="212" y="151"/>
                    </a:lnTo>
                    <a:lnTo>
                      <a:pt x="215" y="151"/>
                    </a:lnTo>
                    <a:lnTo>
                      <a:pt x="217" y="151"/>
                    </a:lnTo>
                    <a:lnTo>
                      <a:pt x="219" y="150"/>
                    </a:lnTo>
                    <a:lnTo>
                      <a:pt x="222" y="150"/>
                    </a:lnTo>
                    <a:lnTo>
                      <a:pt x="223" y="150"/>
                    </a:lnTo>
                    <a:lnTo>
                      <a:pt x="228" y="150"/>
                    </a:lnTo>
                    <a:lnTo>
                      <a:pt x="230" y="150"/>
                    </a:lnTo>
                    <a:lnTo>
                      <a:pt x="233" y="152"/>
                    </a:lnTo>
                    <a:lnTo>
                      <a:pt x="235" y="154"/>
                    </a:lnTo>
                    <a:lnTo>
                      <a:pt x="238" y="157"/>
                    </a:lnTo>
                    <a:lnTo>
                      <a:pt x="239" y="160"/>
                    </a:lnTo>
                    <a:lnTo>
                      <a:pt x="241" y="164"/>
                    </a:lnTo>
                    <a:lnTo>
                      <a:pt x="241" y="167"/>
                    </a:lnTo>
                    <a:lnTo>
                      <a:pt x="239" y="173"/>
                    </a:lnTo>
                    <a:lnTo>
                      <a:pt x="238" y="176"/>
                    </a:lnTo>
                    <a:lnTo>
                      <a:pt x="236" y="180"/>
                    </a:lnTo>
                    <a:lnTo>
                      <a:pt x="235" y="183"/>
                    </a:lnTo>
                    <a:lnTo>
                      <a:pt x="230" y="184"/>
                    </a:lnTo>
                    <a:lnTo>
                      <a:pt x="228" y="186"/>
                    </a:lnTo>
                    <a:lnTo>
                      <a:pt x="223" y="187"/>
                    </a:lnTo>
                    <a:lnTo>
                      <a:pt x="219" y="189"/>
                    </a:lnTo>
                    <a:lnTo>
                      <a:pt x="217" y="189"/>
                    </a:lnTo>
                    <a:lnTo>
                      <a:pt x="215" y="187"/>
                    </a:lnTo>
                    <a:lnTo>
                      <a:pt x="210" y="187"/>
                    </a:lnTo>
                    <a:lnTo>
                      <a:pt x="204" y="187"/>
                    </a:lnTo>
                    <a:lnTo>
                      <a:pt x="199" y="186"/>
                    </a:lnTo>
                    <a:lnTo>
                      <a:pt x="193" y="186"/>
                    </a:lnTo>
                    <a:lnTo>
                      <a:pt x="189" y="186"/>
                    </a:lnTo>
                    <a:lnTo>
                      <a:pt x="183" y="186"/>
                    </a:lnTo>
                    <a:lnTo>
                      <a:pt x="178" y="186"/>
                    </a:lnTo>
                    <a:lnTo>
                      <a:pt x="173" y="186"/>
                    </a:lnTo>
                    <a:lnTo>
                      <a:pt x="167" y="186"/>
                    </a:lnTo>
                    <a:lnTo>
                      <a:pt x="163" y="186"/>
                    </a:lnTo>
                    <a:lnTo>
                      <a:pt x="158" y="187"/>
                    </a:lnTo>
                    <a:lnTo>
                      <a:pt x="154" y="187"/>
                    </a:lnTo>
                    <a:lnTo>
                      <a:pt x="151" y="189"/>
                    </a:lnTo>
                    <a:lnTo>
                      <a:pt x="150" y="189"/>
                    </a:lnTo>
                    <a:lnTo>
                      <a:pt x="144" y="189"/>
                    </a:lnTo>
                    <a:lnTo>
                      <a:pt x="138" y="186"/>
                    </a:lnTo>
                    <a:lnTo>
                      <a:pt x="134" y="186"/>
                    </a:lnTo>
                    <a:lnTo>
                      <a:pt x="131" y="183"/>
                    </a:lnTo>
                    <a:lnTo>
                      <a:pt x="128" y="180"/>
                    </a:lnTo>
                    <a:lnTo>
                      <a:pt x="125" y="176"/>
                    </a:lnTo>
                    <a:lnTo>
                      <a:pt x="125" y="171"/>
                    </a:lnTo>
                    <a:lnTo>
                      <a:pt x="124" y="167"/>
                    </a:lnTo>
                    <a:lnTo>
                      <a:pt x="124" y="164"/>
                    </a:lnTo>
                    <a:lnTo>
                      <a:pt x="125" y="160"/>
                    </a:lnTo>
                    <a:lnTo>
                      <a:pt x="126" y="157"/>
                    </a:lnTo>
                    <a:lnTo>
                      <a:pt x="126" y="154"/>
                    </a:lnTo>
                    <a:lnTo>
                      <a:pt x="129" y="152"/>
                    </a:lnTo>
                    <a:lnTo>
                      <a:pt x="132" y="150"/>
                    </a:lnTo>
                    <a:lnTo>
                      <a:pt x="135" y="150"/>
                    </a:lnTo>
                    <a:lnTo>
                      <a:pt x="138" y="150"/>
                    </a:lnTo>
                    <a:lnTo>
                      <a:pt x="141" y="150"/>
                    </a:lnTo>
                    <a:lnTo>
                      <a:pt x="141" y="151"/>
                    </a:lnTo>
                    <a:lnTo>
                      <a:pt x="142" y="152"/>
                    </a:lnTo>
                    <a:lnTo>
                      <a:pt x="144" y="152"/>
                    </a:lnTo>
                    <a:lnTo>
                      <a:pt x="145" y="151"/>
                    </a:lnTo>
                    <a:lnTo>
                      <a:pt x="147" y="151"/>
                    </a:lnTo>
                    <a:lnTo>
                      <a:pt x="148" y="150"/>
                    </a:lnTo>
                    <a:lnTo>
                      <a:pt x="150" y="148"/>
                    </a:lnTo>
                    <a:lnTo>
                      <a:pt x="150" y="147"/>
                    </a:lnTo>
                    <a:lnTo>
                      <a:pt x="150" y="145"/>
                    </a:lnTo>
                    <a:lnTo>
                      <a:pt x="150" y="144"/>
                    </a:lnTo>
                    <a:lnTo>
                      <a:pt x="150" y="142"/>
                    </a:lnTo>
                    <a:lnTo>
                      <a:pt x="150" y="141"/>
                    </a:lnTo>
                    <a:lnTo>
                      <a:pt x="147" y="126"/>
                    </a:lnTo>
                    <a:lnTo>
                      <a:pt x="145" y="126"/>
                    </a:lnTo>
                    <a:lnTo>
                      <a:pt x="144" y="126"/>
                    </a:lnTo>
                    <a:lnTo>
                      <a:pt x="142" y="126"/>
                    </a:lnTo>
                    <a:lnTo>
                      <a:pt x="138" y="126"/>
                    </a:lnTo>
                    <a:lnTo>
                      <a:pt x="135" y="125"/>
                    </a:lnTo>
                    <a:lnTo>
                      <a:pt x="131" y="125"/>
                    </a:lnTo>
                    <a:lnTo>
                      <a:pt x="128" y="125"/>
                    </a:lnTo>
                    <a:lnTo>
                      <a:pt x="125" y="125"/>
                    </a:lnTo>
                    <a:lnTo>
                      <a:pt x="122" y="125"/>
                    </a:lnTo>
                    <a:lnTo>
                      <a:pt x="119" y="125"/>
                    </a:lnTo>
                    <a:lnTo>
                      <a:pt x="118" y="125"/>
                    </a:lnTo>
                    <a:lnTo>
                      <a:pt x="116" y="125"/>
                    </a:lnTo>
                    <a:lnTo>
                      <a:pt x="114" y="125"/>
                    </a:lnTo>
                    <a:lnTo>
                      <a:pt x="109" y="125"/>
                    </a:lnTo>
                    <a:lnTo>
                      <a:pt x="105" y="126"/>
                    </a:lnTo>
                    <a:lnTo>
                      <a:pt x="101" y="126"/>
                    </a:lnTo>
                    <a:lnTo>
                      <a:pt x="99" y="126"/>
                    </a:lnTo>
                    <a:lnTo>
                      <a:pt x="96" y="126"/>
                    </a:lnTo>
                    <a:lnTo>
                      <a:pt x="93" y="126"/>
                    </a:lnTo>
                    <a:lnTo>
                      <a:pt x="89" y="141"/>
                    </a:lnTo>
                    <a:lnTo>
                      <a:pt x="89" y="142"/>
                    </a:lnTo>
                    <a:lnTo>
                      <a:pt x="89" y="144"/>
                    </a:lnTo>
                    <a:lnTo>
                      <a:pt x="88" y="144"/>
                    </a:lnTo>
                    <a:lnTo>
                      <a:pt x="88" y="145"/>
                    </a:lnTo>
                    <a:lnTo>
                      <a:pt x="88" y="147"/>
                    </a:lnTo>
                    <a:lnTo>
                      <a:pt x="89" y="148"/>
                    </a:lnTo>
                    <a:lnTo>
                      <a:pt x="89" y="150"/>
                    </a:lnTo>
                    <a:lnTo>
                      <a:pt x="90" y="150"/>
                    </a:lnTo>
                    <a:lnTo>
                      <a:pt x="92" y="151"/>
                    </a:lnTo>
                    <a:lnTo>
                      <a:pt x="93" y="151"/>
                    </a:lnTo>
                    <a:lnTo>
                      <a:pt x="95" y="152"/>
                    </a:lnTo>
                    <a:lnTo>
                      <a:pt x="96" y="152"/>
                    </a:lnTo>
                    <a:lnTo>
                      <a:pt x="96" y="151"/>
                    </a:lnTo>
                    <a:lnTo>
                      <a:pt x="99" y="150"/>
                    </a:lnTo>
                    <a:lnTo>
                      <a:pt x="101" y="150"/>
                    </a:lnTo>
                    <a:lnTo>
                      <a:pt x="103" y="150"/>
                    </a:lnTo>
                    <a:lnTo>
                      <a:pt x="106" y="150"/>
                    </a:lnTo>
                    <a:lnTo>
                      <a:pt x="108" y="152"/>
                    </a:lnTo>
                    <a:lnTo>
                      <a:pt x="111" y="154"/>
                    </a:lnTo>
                    <a:lnTo>
                      <a:pt x="112" y="157"/>
                    </a:lnTo>
                    <a:lnTo>
                      <a:pt x="114" y="160"/>
                    </a:lnTo>
                    <a:lnTo>
                      <a:pt x="114" y="164"/>
                    </a:lnTo>
                    <a:lnTo>
                      <a:pt x="114" y="167"/>
                    </a:lnTo>
                    <a:lnTo>
                      <a:pt x="114" y="171"/>
                    </a:lnTo>
                    <a:lnTo>
                      <a:pt x="112" y="176"/>
                    </a:lnTo>
                    <a:lnTo>
                      <a:pt x="111" y="178"/>
                    </a:lnTo>
                    <a:lnTo>
                      <a:pt x="108" y="183"/>
                    </a:lnTo>
                    <a:lnTo>
                      <a:pt x="105" y="184"/>
                    </a:lnTo>
                    <a:lnTo>
                      <a:pt x="101" y="186"/>
                    </a:lnTo>
                    <a:lnTo>
                      <a:pt x="95" y="187"/>
                    </a:lnTo>
                    <a:lnTo>
                      <a:pt x="89" y="189"/>
                    </a:lnTo>
                    <a:lnTo>
                      <a:pt x="88" y="189"/>
                    </a:lnTo>
                    <a:lnTo>
                      <a:pt x="85" y="187"/>
                    </a:lnTo>
                    <a:lnTo>
                      <a:pt x="82" y="187"/>
                    </a:lnTo>
                    <a:lnTo>
                      <a:pt x="76" y="187"/>
                    </a:lnTo>
                    <a:lnTo>
                      <a:pt x="70" y="186"/>
                    </a:lnTo>
                    <a:lnTo>
                      <a:pt x="66" y="186"/>
                    </a:lnTo>
                    <a:lnTo>
                      <a:pt x="60" y="186"/>
                    </a:lnTo>
                    <a:lnTo>
                      <a:pt x="54" y="186"/>
                    </a:lnTo>
                    <a:lnTo>
                      <a:pt x="50" y="186"/>
                    </a:lnTo>
                    <a:lnTo>
                      <a:pt x="44" y="186"/>
                    </a:lnTo>
                    <a:lnTo>
                      <a:pt x="40" y="186"/>
                    </a:lnTo>
                    <a:lnTo>
                      <a:pt x="34" y="186"/>
                    </a:lnTo>
                    <a:lnTo>
                      <a:pt x="28" y="187"/>
                    </a:lnTo>
                    <a:lnTo>
                      <a:pt x="24" y="187"/>
                    </a:lnTo>
                    <a:lnTo>
                      <a:pt x="21" y="189"/>
                    </a:lnTo>
                    <a:lnTo>
                      <a:pt x="20" y="189"/>
                    </a:lnTo>
                    <a:lnTo>
                      <a:pt x="14" y="189"/>
                    </a:lnTo>
                    <a:lnTo>
                      <a:pt x="11" y="186"/>
                    </a:lnTo>
                    <a:lnTo>
                      <a:pt x="7" y="186"/>
                    </a:lnTo>
                    <a:lnTo>
                      <a:pt x="5" y="183"/>
                    </a:lnTo>
                    <a:lnTo>
                      <a:pt x="2" y="180"/>
                    </a:lnTo>
                    <a:lnTo>
                      <a:pt x="1" y="177"/>
                    </a:lnTo>
                    <a:lnTo>
                      <a:pt x="0" y="173"/>
                    </a:lnTo>
                    <a:lnTo>
                      <a:pt x="0" y="167"/>
                    </a:lnTo>
                    <a:lnTo>
                      <a:pt x="0" y="164"/>
                    </a:lnTo>
                    <a:lnTo>
                      <a:pt x="0" y="161"/>
                    </a:lnTo>
                    <a:lnTo>
                      <a:pt x="1" y="158"/>
                    </a:lnTo>
                    <a:lnTo>
                      <a:pt x="2" y="155"/>
                    </a:lnTo>
                    <a:lnTo>
                      <a:pt x="5" y="152"/>
                    </a:lnTo>
                    <a:lnTo>
                      <a:pt x="8" y="151"/>
                    </a:lnTo>
                    <a:lnTo>
                      <a:pt x="11" y="150"/>
                    </a:lnTo>
                    <a:lnTo>
                      <a:pt x="14" y="150"/>
                    </a:lnTo>
                    <a:lnTo>
                      <a:pt x="15" y="150"/>
                    </a:lnTo>
                    <a:lnTo>
                      <a:pt x="18" y="150"/>
                    </a:lnTo>
                    <a:lnTo>
                      <a:pt x="20" y="150"/>
                    </a:lnTo>
                    <a:lnTo>
                      <a:pt x="23" y="151"/>
                    </a:lnTo>
                    <a:lnTo>
                      <a:pt x="25" y="151"/>
                    </a:lnTo>
                    <a:lnTo>
                      <a:pt x="27" y="152"/>
                    </a:lnTo>
                    <a:lnTo>
                      <a:pt x="30" y="152"/>
                    </a:lnTo>
                    <a:lnTo>
                      <a:pt x="31" y="152"/>
                    </a:lnTo>
                    <a:lnTo>
                      <a:pt x="31" y="151"/>
                    </a:lnTo>
                    <a:lnTo>
                      <a:pt x="33" y="150"/>
                    </a:lnTo>
                    <a:lnTo>
                      <a:pt x="34" y="150"/>
                    </a:lnTo>
                    <a:lnTo>
                      <a:pt x="36" y="148"/>
                    </a:lnTo>
                    <a:lnTo>
                      <a:pt x="37" y="144"/>
                    </a:lnTo>
                    <a:lnTo>
                      <a:pt x="38" y="141"/>
                    </a:lnTo>
                    <a:lnTo>
                      <a:pt x="41" y="135"/>
                    </a:lnTo>
                    <a:lnTo>
                      <a:pt x="79" y="20"/>
                    </a:lnTo>
                    <a:lnTo>
                      <a:pt x="135" y="93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19" name="Freeform 27"/>
              <p:cNvSpPr>
                <a:spLocks/>
              </p:cNvSpPr>
              <p:nvPr/>
            </p:nvSpPr>
            <p:spPr bwMode="gray">
              <a:xfrm>
                <a:off x="3070" y="2246"/>
                <a:ext cx="275" cy="187"/>
              </a:xfrm>
              <a:custGeom>
                <a:avLst/>
                <a:gdLst>
                  <a:gd name="T0" fmla="*/ 151 w 275"/>
                  <a:gd name="T1" fmla="*/ 181 h 187"/>
                  <a:gd name="T2" fmla="*/ 121 w 275"/>
                  <a:gd name="T3" fmla="*/ 181 h 187"/>
                  <a:gd name="T4" fmla="*/ 77 w 275"/>
                  <a:gd name="T5" fmla="*/ 29 h 187"/>
                  <a:gd name="T6" fmla="*/ 76 w 275"/>
                  <a:gd name="T7" fmla="*/ 50 h 187"/>
                  <a:gd name="T8" fmla="*/ 77 w 275"/>
                  <a:gd name="T9" fmla="*/ 143 h 187"/>
                  <a:gd name="T10" fmla="*/ 83 w 275"/>
                  <a:gd name="T11" fmla="*/ 149 h 187"/>
                  <a:gd name="T12" fmla="*/ 96 w 275"/>
                  <a:gd name="T13" fmla="*/ 158 h 187"/>
                  <a:gd name="T14" fmla="*/ 92 w 275"/>
                  <a:gd name="T15" fmla="*/ 180 h 187"/>
                  <a:gd name="T16" fmla="*/ 72 w 275"/>
                  <a:gd name="T17" fmla="*/ 184 h 187"/>
                  <a:gd name="T18" fmla="*/ 44 w 275"/>
                  <a:gd name="T19" fmla="*/ 183 h 187"/>
                  <a:gd name="T20" fmla="*/ 25 w 275"/>
                  <a:gd name="T21" fmla="*/ 184 h 187"/>
                  <a:gd name="T22" fmla="*/ 15 w 275"/>
                  <a:gd name="T23" fmla="*/ 186 h 187"/>
                  <a:gd name="T24" fmla="*/ 1 w 275"/>
                  <a:gd name="T25" fmla="*/ 174 h 187"/>
                  <a:gd name="T26" fmla="*/ 4 w 275"/>
                  <a:gd name="T27" fmla="*/ 152 h 187"/>
                  <a:gd name="T28" fmla="*/ 17 w 275"/>
                  <a:gd name="T29" fmla="*/ 146 h 187"/>
                  <a:gd name="T30" fmla="*/ 28 w 275"/>
                  <a:gd name="T31" fmla="*/ 149 h 187"/>
                  <a:gd name="T32" fmla="*/ 34 w 275"/>
                  <a:gd name="T33" fmla="*/ 145 h 187"/>
                  <a:gd name="T34" fmla="*/ 34 w 275"/>
                  <a:gd name="T35" fmla="*/ 37 h 187"/>
                  <a:gd name="T36" fmla="*/ 27 w 275"/>
                  <a:gd name="T37" fmla="*/ 34 h 187"/>
                  <a:gd name="T38" fmla="*/ 15 w 275"/>
                  <a:gd name="T39" fmla="*/ 37 h 187"/>
                  <a:gd name="T40" fmla="*/ 2 w 275"/>
                  <a:gd name="T41" fmla="*/ 30 h 187"/>
                  <a:gd name="T42" fmla="*/ 2 w 275"/>
                  <a:gd name="T43" fmla="*/ 7 h 187"/>
                  <a:gd name="T44" fmla="*/ 17 w 275"/>
                  <a:gd name="T45" fmla="*/ 0 h 187"/>
                  <a:gd name="T46" fmla="*/ 37 w 275"/>
                  <a:gd name="T47" fmla="*/ 1 h 187"/>
                  <a:gd name="T48" fmla="*/ 67 w 275"/>
                  <a:gd name="T49" fmla="*/ 2 h 187"/>
                  <a:gd name="T50" fmla="*/ 95 w 275"/>
                  <a:gd name="T51" fmla="*/ 0 h 187"/>
                  <a:gd name="T52" fmla="*/ 113 w 275"/>
                  <a:gd name="T53" fmla="*/ 4 h 187"/>
                  <a:gd name="T54" fmla="*/ 134 w 275"/>
                  <a:gd name="T55" fmla="*/ 95 h 187"/>
                  <a:gd name="T56" fmla="*/ 137 w 275"/>
                  <a:gd name="T57" fmla="*/ 124 h 187"/>
                  <a:gd name="T58" fmla="*/ 139 w 275"/>
                  <a:gd name="T59" fmla="*/ 97 h 187"/>
                  <a:gd name="T60" fmla="*/ 161 w 275"/>
                  <a:gd name="T61" fmla="*/ 5 h 187"/>
                  <a:gd name="T62" fmla="*/ 178 w 275"/>
                  <a:gd name="T63" fmla="*/ 0 h 187"/>
                  <a:gd name="T64" fmla="*/ 206 w 275"/>
                  <a:gd name="T65" fmla="*/ 2 h 187"/>
                  <a:gd name="T66" fmla="*/ 237 w 275"/>
                  <a:gd name="T67" fmla="*/ 1 h 187"/>
                  <a:gd name="T68" fmla="*/ 256 w 275"/>
                  <a:gd name="T69" fmla="*/ 0 h 187"/>
                  <a:gd name="T70" fmla="*/ 272 w 275"/>
                  <a:gd name="T71" fmla="*/ 7 h 187"/>
                  <a:gd name="T72" fmla="*/ 272 w 275"/>
                  <a:gd name="T73" fmla="*/ 29 h 187"/>
                  <a:gd name="T74" fmla="*/ 258 w 275"/>
                  <a:gd name="T75" fmla="*/ 37 h 187"/>
                  <a:gd name="T76" fmla="*/ 248 w 275"/>
                  <a:gd name="T77" fmla="*/ 34 h 187"/>
                  <a:gd name="T78" fmla="*/ 240 w 275"/>
                  <a:gd name="T79" fmla="*/ 37 h 187"/>
                  <a:gd name="T80" fmla="*/ 240 w 275"/>
                  <a:gd name="T81" fmla="*/ 145 h 187"/>
                  <a:gd name="T82" fmla="*/ 245 w 275"/>
                  <a:gd name="T83" fmla="*/ 149 h 187"/>
                  <a:gd name="T84" fmla="*/ 256 w 275"/>
                  <a:gd name="T85" fmla="*/ 148 h 187"/>
                  <a:gd name="T86" fmla="*/ 271 w 275"/>
                  <a:gd name="T87" fmla="*/ 152 h 187"/>
                  <a:gd name="T88" fmla="*/ 274 w 275"/>
                  <a:gd name="T89" fmla="*/ 174 h 187"/>
                  <a:gd name="T90" fmla="*/ 259 w 275"/>
                  <a:gd name="T91" fmla="*/ 186 h 187"/>
                  <a:gd name="T92" fmla="*/ 249 w 275"/>
                  <a:gd name="T93" fmla="*/ 184 h 187"/>
                  <a:gd name="T94" fmla="*/ 230 w 275"/>
                  <a:gd name="T95" fmla="*/ 183 h 187"/>
                  <a:gd name="T96" fmla="*/ 201 w 275"/>
                  <a:gd name="T97" fmla="*/ 184 h 187"/>
                  <a:gd name="T98" fmla="*/ 183 w 275"/>
                  <a:gd name="T99" fmla="*/ 180 h 187"/>
                  <a:gd name="T100" fmla="*/ 178 w 275"/>
                  <a:gd name="T101" fmla="*/ 158 h 187"/>
                  <a:gd name="T102" fmla="*/ 191 w 275"/>
                  <a:gd name="T103" fmla="*/ 149 h 187"/>
                  <a:gd name="T104" fmla="*/ 197 w 275"/>
                  <a:gd name="T105" fmla="*/ 143 h 187"/>
                  <a:gd name="T106" fmla="*/ 197 w 275"/>
                  <a:gd name="T107" fmla="*/ 52 h 187"/>
                  <a:gd name="T108" fmla="*/ 197 w 275"/>
                  <a:gd name="T109" fmla="*/ 29 h 18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75"/>
                  <a:gd name="T166" fmla="*/ 0 h 187"/>
                  <a:gd name="T167" fmla="*/ 275 w 275"/>
                  <a:gd name="T168" fmla="*/ 187 h 18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75" h="187">
                    <a:moveTo>
                      <a:pt x="162" y="162"/>
                    </a:moveTo>
                    <a:lnTo>
                      <a:pt x="161" y="168"/>
                    </a:lnTo>
                    <a:lnTo>
                      <a:pt x="160" y="174"/>
                    </a:lnTo>
                    <a:lnTo>
                      <a:pt x="157" y="177"/>
                    </a:lnTo>
                    <a:lnTo>
                      <a:pt x="155" y="180"/>
                    </a:lnTo>
                    <a:lnTo>
                      <a:pt x="151" y="181"/>
                    </a:lnTo>
                    <a:lnTo>
                      <a:pt x="148" y="183"/>
                    </a:lnTo>
                    <a:lnTo>
                      <a:pt x="142" y="183"/>
                    </a:lnTo>
                    <a:lnTo>
                      <a:pt x="137" y="183"/>
                    </a:lnTo>
                    <a:lnTo>
                      <a:pt x="131" y="183"/>
                    </a:lnTo>
                    <a:lnTo>
                      <a:pt x="125" y="183"/>
                    </a:lnTo>
                    <a:lnTo>
                      <a:pt x="121" y="181"/>
                    </a:lnTo>
                    <a:lnTo>
                      <a:pt x="119" y="180"/>
                    </a:lnTo>
                    <a:lnTo>
                      <a:pt x="116" y="177"/>
                    </a:lnTo>
                    <a:lnTo>
                      <a:pt x="115" y="174"/>
                    </a:lnTo>
                    <a:lnTo>
                      <a:pt x="112" y="168"/>
                    </a:lnTo>
                    <a:lnTo>
                      <a:pt x="111" y="162"/>
                    </a:lnTo>
                    <a:lnTo>
                      <a:pt x="77" y="29"/>
                    </a:lnTo>
                    <a:lnTo>
                      <a:pt x="74" y="29"/>
                    </a:lnTo>
                    <a:lnTo>
                      <a:pt x="74" y="33"/>
                    </a:lnTo>
                    <a:lnTo>
                      <a:pt x="74" y="37"/>
                    </a:lnTo>
                    <a:lnTo>
                      <a:pt x="76" y="42"/>
                    </a:lnTo>
                    <a:lnTo>
                      <a:pt x="76" y="46"/>
                    </a:lnTo>
                    <a:lnTo>
                      <a:pt x="76" y="50"/>
                    </a:lnTo>
                    <a:lnTo>
                      <a:pt x="77" y="55"/>
                    </a:lnTo>
                    <a:lnTo>
                      <a:pt x="77" y="59"/>
                    </a:lnTo>
                    <a:lnTo>
                      <a:pt x="77" y="63"/>
                    </a:lnTo>
                    <a:lnTo>
                      <a:pt x="77" y="139"/>
                    </a:lnTo>
                    <a:lnTo>
                      <a:pt x="77" y="142"/>
                    </a:lnTo>
                    <a:lnTo>
                      <a:pt x="77" y="143"/>
                    </a:lnTo>
                    <a:lnTo>
                      <a:pt x="77" y="145"/>
                    </a:lnTo>
                    <a:lnTo>
                      <a:pt x="77" y="146"/>
                    </a:lnTo>
                    <a:lnTo>
                      <a:pt x="79" y="146"/>
                    </a:lnTo>
                    <a:lnTo>
                      <a:pt x="80" y="149"/>
                    </a:lnTo>
                    <a:lnTo>
                      <a:pt x="83" y="149"/>
                    </a:lnTo>
                    <a:lnTo>
                      <a:pt x="86" y="149"/>
                    </a:lnTo>
                    <a:lnTo>
                      <a:pt x="90" y="151"/>
                    </a:lnTo>
                    <a:lnTo>
                      <a:pt x="92" y="152"/>
                    </a:lnTo>
                    <a:lnTo>
                      <a:pt x="95" y="152"/>
                    </a:lnTo>
                    <a:lnTo>
                      <a:pt x="95" y="155"/>
                    </a:lnTo>
                    <a:lnTo>
                      <a:pt x="96" y="158"/>
                    </a:lnTo>
                    <a:lnTo>
                      <a:pt x="98" y="161"/>
                    </a:lnTo>
                    <a:lnTo>
                      <a:pt x="98" y="164"/>
                    </a:lnTo>
                    <a:lnTo>
                      <a:pt x="98" y="170"/>
                    </a:lnTo>
                    <a:lnTo>
                      <a:pt x="96" y="174"/>
                    </a:lnTo>
                    <a:lnTo>
                      <a:pt x="95" y="177"/>
                    </a:lnTo>
                    <a:lnTo>
                      <a:pt x="92" y="180"/>
                    </a:lnTo>
                    <a:lnTo>
                      <a:pt x="89" y="183"/>
                    </a:lnTo>
                    <a:lnTo>
                      <a:pt x="86" y="183"/>
                    </a:lnTo>
                    <a:lnTo>
                      <a:pt x="80" y="186"/>
                    </a:lnTo>
                    <a:lnTo>
                      <a:pt x="76" y="186"/>
                    </a:lnTo>
                    <a:lnTo>
                      <a:pt x="74" y="186"/>
                    </a:lnTo>
                    <a:lnTo>
                      <a:pt x="72" y="184"/>
                    </a:lnTo>
                    <a:lnTo>
                      <a:pt x="69" y="184"/>
                    </a:lnTo>
                    <a:lnTo>
                      <a:pt x="63" y="184"/>
                    </a:lnTo>
                    <a:lnTo>
                      <a:pt x="59" y="183"/>
                    </a:lnTo>
                    <a:lnTo>
                      <a:pt x="54" y="183"/>
                    </a:lnTo>
                    <a:lnTo>
                      <a:pt x="49" y="183"/>
                    </a:lnTo>
                    <a:lnTo>
                      <a:pt x="44" y="183"/>
                    </a:lnTo>
                    <a:lnTo>
                      <a:pt x="40" y="183"/>
                    </a:lnTo>
                    <a:lnTo>
                      <a:pt x="38" y="183"/>
                    </a:lnTo>
                    <a:lnTo>
                      <a:pt x="34" y="183"/>
                    </a:lnTo>
                    <a:lnTo>
                      <a:pt x="31" y="183"/>
                    </a:lnTo>
                    <a:lnTo>
                      <a:pt x="28" y="183"/>
                    </a:lnTo>
                    <a:lnTo>
                      <a:pt x="25" y="184"/>
                    </a:lnTo>
                    <a:lnTo>
                      <a:pt x="23" y="184"/>
                    </a:lnTo>
                    <a:lnTo>
                      <a:pt x="20" y="186"/>
                    </a:lnTo>
                    <a:lnTo>
                      <a:pt x="18" y="186"/>
                    </a:lnTo>
                    <a:lnTo>
                      <a:pt x="17" y="186"/>
                    </a:lnTo>
                    <a:lnTo>
                      <a:pt x="15" y="186"/>
                    </a:lnTo>
                    <a:lnTo>
                      <a:pt x="12" y="186"/>
                    </a:lnTo>
                    <a:lnTo>
                      <a:pt x="10" y="183"/>
                    </a:lnTo>
                    <a:lnTo>
                      <a:pt x="7" y="183"/>
                    </a:lnTo>
                    <a:lnTo>
                      <a:pt x="4" y="180"/>
                    </a:lnTo>
                    <a:lnTo>
                      <a:pt x="2" y="177"/>
                    </a:lnTo>
                    <a:lnTo>
                      <a:pt x="1" y="174"/>
                    </a:lnTo>
                    <a:lnTo>
                      <a:pt x="0" y="170"/>
                    </a:lnTo>
                    <a:lnTo>
                      <a:pt x="0" y="165"/>
                    </a:lnTo>
                    <a:lnTo>
                      <a:pt x="0" y="162"/>
                    </a:lnTo>
                    <a:lnTo>
                      <a:pt x="1" y="158"/>
                    </a:lnTo>
                    <a:lnTo>
                      <a:pt x="2" y="155"/>
                    </a:lnTo>
                    <a:lnTo>
                      <a:pt x="4" y="152"/>
                    </a:lnTo>
                    <a:lnTo>
                      <a:pt x="7" y="151"/>
                    </a:lnTo>
                    <a:lnTo>
                      <a:pt x="10" y="149"/>
                    </a:lnTo>
                    <a:lnTo>
                      <a:pt x="11" y="148"/>
                    </a:lnTo>
                    <a:lnTo>
                      <a:pt x="14" y="146"/>
                    </a:lnTo>
                    <a:lnTo>
                      <a:pt x="15" y="146"/>
                    </a:lnTo>
                    <a:lnTo>
                      <a:pt x="17" y="146"/>
                    </a:lnTo>
                    <a:lnTo>
                      <a:pt x="20" y="148"/>
                    </a:lnTo>
                    <a:lnTo>
                      <a:pt x="21" y="148"/>
                    </a:lnTo>
                    <a:lnTo>
                      <a:pt x="23" y="149"/>
                    </a:lnTo>
                    <a:lnTo>
                      <a:pt x="25" y="149"/>
                    </a:lnTo>
                    <a:lnTo>
                      <a:pt x="27" y="149"/>
                    </a:lnTo>
                    <a:lnTo>
                      <a:pt x="28" y="149"/>
                    </a:lnTo>
                    <a:lnTo>
                      <a:pt x="30" y="149"/>
                    </a:lnTo>
                    <a:lnTo>
                      <a:pt x="31" y="149"/>
                    </a:lnTo>
                    <a:lnTo>
                      <a:pt x="33" y="149"/>
                    </a:lnTo>
                    <a:lnTo>
                      <a:pt x="34" y="148"/>
                    </a:lnTo>
                    <a:lnTo>
                      <a:pt x="34" y="145"/>
                    </a:lnTo>
                    <a:lnTo>
                      <a:pt x="34" y="143"/>
                    </a:lnTo>
                    <a:lnTo>
                      <a:pt x="34" y="139"/>
                    </a:lnTo>
                    <a:lnTo>
                      <a:pt x="34" y="45"/>
                    </a:lnTo>
                    <a:lnTo>
                      <a:pt x="34" y="42"/>
                    </a:lnTo>
                    <a:lnTo>
                      <a:pt x="34" y="39"/>
                    </a:lnTo>
                    <a:lnTo>
                      <a:pt x="34" y="37"/>
                    </a:lnTo>
                    <a:lnTo>
                      <a:pt x="33" y="37"/>
                    </a:lnTo>
                    <a:lnTo>
                      <a:pt x="33" y="36"/>
                    </a:lnTo>
                    <a:lnTo>
                      <a:pt x="31" y="34"/>
                    </a:lnTo>
                    <a:lnTo>
                      <a:pt x="30" y="34"/>
                    </a:lnTo>
                    <a:lnTo>
                      <a:pt x="28" y="34"/>
                    </a:lnTo>
                    <a:lnTo>
                      <a:pt x="27" y="34"/>
                    </a:lnTo>
                    <a:lnTo>
                      <a:pt x="25" y="34"/>
                    </a:lnTo>
                    <a:lnTo>
                      <a:pt x="24" y="34"/>
                    </a:lnTo>
                    <a:lnTo>
                      <a:pt x="23" y="34"/>
                    </a:lnTo>
                    <a:lnTo>
                      <a:pt x="20" y="36"/>
                    </a:lnTo>
                    <a:lnTo>
                      <a:pt x="17" y="36"/>
                    </a:lnTo>
                    <a:lnTo>
                      <a:pt x="15" y="37"/>
                    </a:lnTo>
                    <a:lnTo>
                      <a:pt x="14" y="37"/>
                    </a:lnTo>
                    <a:lnTo>
                      <a:pt x="11" y="37"/>
                    </a:lnTo>
                    <a:lnTo>
                      <a:pt x="8" y="36"/>
                    </a:lnTo>
                    <a:lnTo>
                      <a:pt x="5" y="34"/>
                    </a:lnTo>
                    <a:lnTo>
                      <a:pt x="4" y="33"/>
                    </a:lnTo>
                    <a:lnTo>
                      <a:pt x="2" y="30"/>
                    </a:lnTo>
                    <a:lnTo>
                      <a:pt x="1" y="27"/>
                    </a:lnTo>
                    <a:lnTo>
                      <a:pt x="0" y="23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5" y="1"/>
                    </a:lnTo>
                    <a:lnTo>
                      <a:pt x="31" y="1"/>
                    </a:lnTo>
                    <a:lnTo>
                      <a:pt x="37" y="1"/>
                    </a:lnTo>
                    <a:lnTo>
                      <a:pt x="43" y="1"/>
                    </a:lnTo>
                    <a:lnTo>
                      <a:pt x="49" y="2"/>
                    </a:lnTo>
                    <a:lnTo>
                      <a:pt x="54" y="2"/>
                    </a:lnTo>
                    <a:lnTo>
                      <a:pt x="59" y="2"/>
                    </a:lnTo>
                    <a:lnTo>
                      <a:pt x="64" y="2"/>
                    </a:lnTo>
                    <a:lnTo>
                      <a:pt x="67" y="2"/>
                    </a:lnTo>
                    <a:lnTo>
                      <a:pt x="72" y="1"/>
                    </a:lnTo>
                    <a:lnTo>
                      <a:pt x="77" y="1"/>
                    </a:lnTo>
                    <a:lnTo>
                      <a:pt x="82" y="1"/>
                    </a:lnTo>
                    <a:lnTo>
                      <a:pt x="86" y="1"/>
                    </a:lnTo>
                    <a:lnTo>
                      <a:pt x="92" y="1"/>
                    </a:lnTo>
                    <a:lnTo>
                      <a:pt x="95" y="0"/>
                    </a:lnTo>
                    <a:lnTo>
                      <a:pt x="98" y="0"/>
                    </a:lnTo>
                    <a:lnTo>
                      <a:pt x="102" y="0"/>
                    </a:lnTo>
                    <a:lnTo>
                      <a:pt x="106" y="1"/>
                    </a:lnTo>
                    <a:lnTo>
                      <a:pt x="109" y="2"/>
                    </a:lnTo>
                    <a:lnTo>
                      <a:pt x="112" y="2"/>
                    </a:lnTo>
                    <a:lnTo>
                      <a:pt x="113" y="4"/>
                    </a:lnTo>
                    <a:lnTo>
                      <a:pt x="115" y="8"/>
                    </a:lnTo>
                    <a:lnTo>
                      <a:pt x="116" y="11"/>
                    </a:lnTo>
                    <a:lnTo>
                      <a:pt x="116" y="15"/>
                    </a:lnTo>
                    <a:lnTo>
                      <a:pt x="132" y="91"/>
                    </a:lnTo>
                    <a:lnTo>
                      <a:pt x="132" y="94"/>
                    </a:lnTo>
                    <a:lnTo>
                      <a:pt x="134" y="95"/>
                    </a:lnTo>
                    <a:lnTo>
                      <a:pt x="134" y="100"/>
                    </a:lnTo>
                    <a:lnTo>
                      <a:pt x="134" y="103"/>
                    </a:lnTo>
                    <a:lnTo>
                      <a:pt x="135" y="108"/>
                    </a:lnTo>
                    <a:lnTo>
                      <a:pt x="137" y="113"/>
                    </a:lnTo>
                    <a:lnTo>
                      <a:pt x="137" y="119"/>
                    </a:lnTo>
                    <a:lnTo>
                      <a:pt x="137" y="124"/>
                    </a:lnTo>
                    <a:lnTo>
                      <a:pt x="137" y="119"/>
                    </a:lnTo>
                    <a:lnTo>
                      <a:pt x="138" y="114"/>
                    </a:lnTo>
                    <a:lnTo>
                      <a:pt x="138" y="110"/>
                    </a:lnTo>
                    <a:lnTo>
                      <a:pt x="138" y="106"/>
                    </a:lnTo>
                    <a:lnTo>
                      <a:pt x="139" y="101"/>
                    </a:lnTo>
                    <a:lnTo>
                      <a:pt x="139" y="97"/>
                    </a:lnTo>
                    <a:lnTo>
                      <a:pt x="141" y="94"/>
                    </a:lnTo>
                    <a:lnTo>
                      <a:pt x="141" y="91"/>
                    </a:lnTo>
                    <a:lnTo>
                      <a:pt x="157" y="15"/>
                    </a:lnTo>
                    <a:lnTo>
                      <a:pt x="157" y="13"/>
                    </a:lnTo>
                    <a:lnTo>
                      <a:pt x="160" y="8"/>
                    </a:lnTo>
                    <a:lnTo>
                      <a:pt x="161" y="5"/>
                    </a:lnTo>
                    <a:lnTo>
                      <a:pt x="162" y="4"/>
                    </a:lnTo>
                    <a:lnTo>
                      <a:pt x="165" y="2"/>
                    </a:lnTo>
                    <a:lnTo>
                      <a:pt x="168" y="1"/>
                    </a:lnTo>
                    <a:lnTo>
                      <a:pt x="171" y="0"/>
                    </a:lnTo>
                    <a:lnTo>
                      <a:pt x="175" y="0"/>
                    </a:lnTo>
                    <a:lnTo>
                      <a:pt x="178" y="0"/>
                    </a:lnTo>
                    <a:lnTo>
                      <a:pt x="183" y="0"/>
                    </a:lnTo>
                    <a:lnTo>
                      <a:pt x="186" y="1"/>
                    </a:lnTo>
                    <a:lnTo>
                      <a:pt x="191" y="1"/>
                    </a:lnTo>
                    <a:lnTo>
                      <a:pt x="197" y="1"/>
                    </a:lnTo>
                    <a:lnTo>
                      <a:pt x="201" y="1"/>
                    </a:lnTo>
                    <a:lnTo>
                      <a:pt x="206" y="2"/>
                    </a:lnTo>
                    <a:lnTo>
                      <a:pt x="209" y="2"/>
                    </a:lnTo>
                    <a:lnTo>
                      <a:pt x="214" y="2"/>
                    </a:lnTo>
                    <a:lnTo>
                      <a:pt x="220" y="2"/>
                    </a:lnTo>
                    <a:lnTo>
                      <a:pt x="226" y="2"/>
                    </a:lnTo>
                    <a:lnTo>
                      <a:pt x="232" y="1"/>
                    </a:lnTo>
                    <a:lnTo>
                      <a:pt x="237" y="1"/>
                    </a:lnTo>
                    <a:lnTo>
                      <a:pt x="243" y="1"/>
                    </a:lnTo>
                    <a:lnTo>
                      <a:pt x="248" y="1"/>
                    </a:lnTo>
                    <a:lnTo>
                      <a:pt x="253" y="1"/>
                    </a:lnTo>
                    <a:lnTo>
                      <a:pt x="255" y="1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61" y="0"/>
                    </a:lnTo>
                    <a:lnTo>
                      <a:pt x="265" y="1"/>
                    </a:lnTo>
                    <a:lnTo>
                      <a:pt x="266" y="2"/>
                    </a:lnTo>
                    <a:lnTo>
                      <a:pt x="269" y="4"/>
                    </a:lnTo>
                    <a:lnTo>
                      <a:pt x="272" y="7"/>
                    </a:lnTo>
                    <a:lnTo>
                      <a:pt x="274" y="10"/>
                    </a:lnTo>
                    <a:lnTo>
                      <a:pt x="274" y="14"/>
                    </a:lnTo>
                    <a:lnTo>
                      <a:pt x="274" y="20"/>
                    </a:lnTo>
                    <a:lnTo>
                      <a:pt x="274" y="23"/>
                    </a:lnTo>
                    <a:lnTo>
                      <a:pt x="274" y="27"/>
                    </a:lnTo>
                    <a:lnTo>
                      <a:pt x="272" y="29"/>
                    </a:lnTo>
                    <a:lnTo>
                      <a:pt x="271" y="31"/>
                    </a:lnTo>
                    <a:lnTo>
                      <a:pt x="268" y="34"/>
                    </a:lnTo>
                    <a:lnTo>
                      <a:pt x="265" y="34"/>
                    </a:lnTo>
                    <a:lnTo>
                      <a:pt x="262" y="37"/>
                    </a:lnTo>
                    <a:lnTo>
                      <a:pt x="259" y="37"/>
                    </a:lnTo>
                    <a:lnTo>
                      <a:pt x="258" y="37"/>
                    </a:lnTo>
                    <a:lnTo>
                      <a:pt x="256" y="36"/>
                    </a:lnTo>
                    <a:lnTo>
                      <a:pt x="255" y="36"/>
                    </a:lnTo>
                    <a:lnTo>
                      <a:pt x="253" y="36"/>
                    </a:lnTo>
                    <a:lnTo>
                      <a:pt x="250" y="34"/>
                    </a:lnTo>
                    <a:lnTo>
                      <a:pt x="249" y="34"/>
                    </a:lnTo>
                    <a:lnTo>
                      <a:pt x="248" y="34"/>
                    </a:lnTo>
                    <a:lnTo>
                      <a:pt x="245" y="34"/>
                    </a:lnTo>
                    <a:lnTo>
                      <a:pt x="243" y="34"/>
                    </a:lnTo>
                    <a:lnTo>
                      <a:pt x="242" y="34"/>
                    </a:lnTo>
                    <a:lnTo>
                      <a:pt x="242" y="36"/>
                    </a:lnTo>
                    <a:lnTo>
                      <a:pt x="240" y="37"/>
                    </a:lnTo>
                    <a:lnTo>
                      <a:pt x="240" y="39"/>
                    </a:lnTo>
                    <a:lnTo>
                      <a:pt x="239" y="42"/>
                    </a:lnTo>
                    <a:lnTo>
                      <a:pt x="239" y="45"/>
                    </a:lnTo>
                    <a:lnTo>
                      <a:pt x="239" y="140"/>
                    </a:lnTo>
                    <a:lnTo>
                      <a:pt x="239" y="143"/>
                    </a:lnTo>
                    <a:lnTo>
                      <a:pt x="240" y="145"/>
                    </a:lnTo>
                    <a:lnTo>
                      <a:pt x="240" y="146"/>
                    </a:lnTo>
                    <a:lnTo>
                      <a:pt x="240" y="148"/>
                    </a:lnTo>
                    <a:lnTo>
                      <a:pt x="242" y="149"/>
                    </a:lnTo>
                    <a:lnTo>
                      <a:pt x="243" y="149"/>
                    </a:lnTo>
                    <a:lnTo>
                      <a:pt x="245" y="149"/>
                    </a:lnTo>
                    <a:lnTo>
                      <a:pt x="248" y="149"/>
                    </a:lnTo>
                    <a:lnTo>
                      <a:pt x="249" y="149"/>
                    </a:lnTo>
                    <a:lnTo>
                      <a:pt x="250" y="149"/>
                    </a:lnTo>
                    <a:lnTo>
                      <a:pt x="252" y="149"/>
                    </a:lnTo>
                    <a:lnTo>
                      <a:pt x="255" y="148"/>
                    </a:lnTo>
                    <a:lnTo>
                      <a:pt x="256" y="148"/>
                    </a:lnTo>
                    <a:lnTo>
                      <a:pt x="258" y="146"/>
                    </a:lnTo>
                    <a:lnTo>
                      <a:pt x="259" y="146"/>
                    </a:lnTo>
                    <a:lnTo>
                      <a:pt x="262" y="146"/>
                    </a:lnTo>
                    <a:lnTo>
                      <a:pt x="265" y="148"/>
                    </a:lnTo>
                    <a:lnTo>
                      <a:pt x="268" y="149"/>
                    </a:lnTo>
                    <a:lnTo>
                      <a:pt x="271" y="152"/>
                    </a:lnTo>
                    <a:lnTo>
                      <a:pt x="272" y="155"/>
                    </a:lnTo>
                    <a:lnTo>
                      <a:pt x="274" y="158"/>
                    </a:lnTo>
                    <a:lnTo>
                      <a:pt x="274" y="162"/>
                    </a:lnTo>
                    <a:lnTo>
                      <a:pt x="274" y="165"/>
                    </a:lnTo>
                    <a:lnTo>
                      <a:pt x="274" y="170"/>
                    </a:lnTo>
                    <a:lnTo>
                      <a:pt x="274" y="174"/>
                    </a:lnTo>
                    <a:lnTo>
                      <a:pt x="272" y="177"/>
                    </a:lnTo>
                    <a:lnTo>
                      <a:pt x="271" y="180"/>
                    </a:lnTo>
                    <a:lnTo>
                      <a:pt x="268" y="183"/>
                    </a:lnTo>
                    <a:lnTo>
                      <a:pt x="265" y="183"/>
                    </a:lnTo>
                    <a:lnTo>
                      <a:pt x="262" y="186"/>
                    </a:lnTo>
                    <a:lnTo>
                      <a:pt x="259" y="186"/>
                    </a:lnTo>
                    <a:lnTo>
                      <a:pt x="256" y="186"/>
                    </a:lnTo>
                    <a:lnTo>
                      <a:pt x="255" y="186"/>
                    </a:lnTo>
                    <a:lnTo>
                      <a:pt x="250" y="184"/>
                    </a:lnTo>
                    <a:lnTo>
                      <a:pt x="249" y="184"/>
                    </a:lnTo>
                    <a:lnTo>
                      <a:pt x="245" y="183"/>
                    </a:lnTo>
                    <a:lnTo>
                      <a:pt x="242" y="183"/>
                    </a:lnTo>
                    <a:lnTo>
                      <a:pt x="239" y="183"/>
                    </a:lnTo>
                    <a:lnTo>
                      <a:pt x="236" y="183"/>
                    </a:lnTo>
                    <a:lnTo>
                      <a:pt x="233" y="183"/>
                    </a:lnTo>
                    <a:lnTo>
                      <a:pt x="230" y="183"/>
                    </a:lnTo>
                    <a:lnTo>
                      <a:pt x="224" y="183"/>
                    </a:lnTo>
                    <a:lnTo>
                      <a:pt x="220" y="183"/>
                    </a:lnTo>
                    <a:lnTo>
                      <a:pt x="214" y="183"/>
                    </a:lnTo>
                    <a:lnTo>
                      <a:pt x="210" y="183"/>
                    </a:lnTo>
                    <a:lnTo>
                      <a:pt x="206" y="184"/>
                    </a:lnTo>
                    <a:lnTo>
                      <a:pt x="201" y="184"/>
                    </a:lnTo>
                    <a:lnTo>
                      <a:pt x="200" y="186"/>
                    </a:lnTo>
                    <a:lnTo>
                      <a:pt x="197" y="186"/>
                    </a:lnTo>
                    <a:lnTo>
                      <a:pt x="193" y="186"/>
                    </a:lnTo>
                    <a:lnTo>
                      <a:pt x="188" y="183"/>
                    </a:lnTo>
                    <a:lnTo>
                      <a:pt x="186" y="183"/>
                    </a:lnTo>
                    <a:lnTo>
                      <a:pt x="183" y="180"/>
                    </a:lnTo>
                    <a:lnTo>
                      <a:pt x="180" y="177"/>
                    </a:lnTo>
                    <a:lnTo>
                      <a:pt x="178" y="174"/>
                    </a:lnTo>
                    <a:lnTo>
                      <a:pt x="177" y="170"/>
                    </a:lnTo>
                    <a:lnTo>
                      <a:pt x="177" y="164"/>
                    </a:lnTo>
                    <a:lnTo>
                      <a:pt x="177" y="161"/>
                    </a:lnTo>
                    <a:lnTo>
                      <a:pt x="178" y="158"/>
                    </a:lnTo>
                    <a:lnTo>
                      <a:pt x="178" y="155"/>
                    </a:lnTo>
                    <a:lnTo>
                      <a:pt x="180" y="154"/>
                    </a:lnTo>
                    <a:lnTo>
                      <a:pt x="181" y="152"/>
                    </a:lnTo>
                    <a:lnTo>
                      <a:pt x="184" y="151"/>
                    </a:lnTo>
                    <a:lnTo>
                      <a:pt x="188" y="149"/>
                    </a:lnTo>
                    <a:lnTo>
                      <a:pt x="191" y="149"/>
                    </a:lnTo>
                    <a:lnTo>
                      <a:pt x="193" y="149"/>
                    </a:lnTo>
                    <a:lnTo>
                      <a:pt x="194" y="149"/>
                    </a:lnTo>
                    <a:lnTo>
                      <a:pt x="196" y="148"/>
                    </a:lnTo>
                    <a:lnTo>
                      <a:pt x="196" y="146"/>
                    </a:lnTo>
                    <a:lnTo>
                      <a:pt x="197" y="145"/>
                    </a:lnTo>
                    <a:lnTo>
                      <a:pt x="197" y="143"/>
                    </a:lnTo>
                    <a:lnTo>
                      <a:pt x="197" y="142"/>
                    </a:lnTo>
                    <a:lnTo>
                      <a:pt x="197" y="139"/>
                    </a:lnTo>
                    <a:lnTo>
                      <a:pt x="197" y="63"/>
                    </a:lnTo>
                    <a:lnTo>
                      <a:pt x="197" y="59"/>
                    </a:lnTo>
                    <a:lnTo>
                      <a:pt x="197" y="56"/>
                    </a:lnTo>
                    <a:lnTo>
                      <a:pt x="197" y="52"/>
                    </a:lnTo>
                    <a:lnTo>
                      <a:pt x="197" y="49"/>
                    </a:lnTo>
                    <a:lnTo>
                      <a:pt x="197" y="43"/>
                    </a:lnTo>
                    <a:lnTo>
                      <a:pt x="199" y="39"/>
                    </a:lnTo>
                    <a:lnTo>
                      <a:pt x="200" y="33"/>
                    </a:lnTo>
                    <a:lnTo>
                      <a:pt x="200" y="29"/>
                    </a:lnTo>
                    <a:lnTo>
                      <a:pt x="197" y="29"/>
                    </a:lnTo>
                    <a:lnTo>
                      <a:pt x="162" y="162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3908" name="Rectangle 28"/>
          <p:cNvSpPr>
            <a:spLocks noChangeArrowheads="1"/>
          </p:cNvSpPr>
          <p:nvPr/>
        </p:nvSpPr>
        <p:spPr bwMode="auto">
          <a:xfrm>
            <a:off x="2881313" y="4197350"/>
            <a:ext cx="3433762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30000"/>
              </a:spcBef>
              <a:buFontTx/>
              <a:buNone/>
            </a:pPr>
            <a:r>
              <a:rPr lang="en-US" altLang="en-US" sz="2400" b="0"/>
              <a:t>Speak…</a:t>
            </a:r>
          </a:p>
          <a:p>
            <a:pPr algn="ctr">
              <a:spcBef>
                <a:spcPct val="30000"/>
              </a:spcBef>
              <a:buFontTx/>
              <a:buNone/>
            </a:pPr>
            <a:r>
              <a:rPr lang="en-US" altLang="en-US" sz="2400" b="0"/>
              <a:t>Explicitly!  Specifically!</a:t>
            </a:r>
          </a:p>
          <a:p>
            <a:pPr algn="ctr">
              <a:spcBef>
                <a:spcPct val="30000"/>
              </a:spcBef>
              <a:buFontTx/>
              <a:buNone/>
            </a:pPr>
            <a:r>
              <a:rPr lang="en-US" altLang="en-US" sz="2400" b="0"/>
              <a:t>Clearly!  Slowly!</a:t>
            </a:r>
          </a:p>
        </p:txBody>
      </p:sp>
      <p:sp>
        <p:nvSpPr>
          <p:cNvPr id="123909" name="Tit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Good Communication Skills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0" y="0"/>
            <a:ext cx="91440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25960" name="Tit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Barriers to Communication</a:t>
            </a:r>
          </a:p>
        </p:txBody>
      </p:sp>
      <p:sp>
        <p:nvSpPr>
          <p:cNvPr id="70668" name="Content Placeholder 29"/>
          <p:cNvSpPr>
            <a:spLocks noGrp="1"/>
          </p:cNvSpPr>
          <p:nvPr>
            <p:ph idx="1"/>
          </p:nvPr>
        </p:nvSpPr>
        <p:spPr>
          <a:xfrm>
            <a:off x="428625" y="1600200"/>
            <a:ext cx="8045450" cy="3543476"/>
          </a:xfrm>
        </p:spPr>
        <p:txBody>
          <a:bodyPr/>
          <a:lstStyle/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Use </a:t>
            </a:r>
            <a:r>
              <a:rPr lang="en-US" altLang="en-US" dirty="0"/>
              <a:t>of non-standard phraseology</a:t>
            </a:r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Using complicated </a:t>
            </a:r>
            <a:r>
              <a:rPr lang="en-US" altLang="en-US" dirty="0"/>
              <a:t>or unfamiliar terms</a:t>
            </a:r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Lack </a:t>
            </a:r>
            <a:r>
              <a:rPr lang="en-US" altLang="en-US" dirty="0"/>
              <a:t>of attention, interest, or distractions</a:t>
            </a:r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Differences </a:t>
            </a:r>
            <a:r>
              <a:rPr lang="en-US" altLang="en-US" dirty="0"/>
              <a:t>in perception and viewpoint</a:t>
            </a:r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Interpersonal </a:t>
            </a:r>
            <a:r>
              <a:rPr lang="en-US" altLang="en-US" dirty="0"/>
              <a:t>barriers</a:t>
            </a:r>
          </a:p>
          <a:p>
            <a:pPr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0" y="0"/>
            <a:ext cx="91440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30056" name="Tit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Controller Responsibilities In Communication</a:t>
            </a:r>
          </a:p>
        </p:txBody>
      </p:sp>
      <p:sp>
        <p:nvSpPr>
          <p:cNvPr id="70668" name="Content Placeholder 29"/>
          <p:cNvSpPr>
            <a:spLocks noGrp="1"/>
          </p:cNvSpPr>
          <p:nvPr>
            <p:ph idx="1"/>
          </p:nvPr>
        </p:nvSpPr>
        <p:spPr>
          <a:xfrm>
            <a:off x="428625" y="1600200"/>
            <a:ext cx="8050212" cy="3707178"/>
          </a:xfrm>
        </p:spPr>
        <p:txBody>
          <a:bodyPr/>
          <a:lstStyle/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Speaking</a:t>
            </a:r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Listening</a:t>
            </a:r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Professional attitude</a:t>
            </a:r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Assertive communication</a:t>
            </a:r>
          </a:p>
          <a:p>
            <a:pPr marL="320040" indent="-28346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Appropriate communication for the type of pilot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719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60325" y="1604963"/>
            <a:ext cx="902335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20000"/>
              </a:spcBef>
              <a:buFontTx/>
              <a:buNone/>
            </a:pPr>
            <a:endParaRPr lang="en-US" altLang="en-US" b="0">
              <a:solidFill>
                <a:srgbClr val="FFFF00"/>
              </a:solidFill>
            </a:endParaRPr>
          </a:p>
        </p:txBody>
      </p:sp>
      <p:sp>
        <p:nvSpPr>
          <p:cNvPr id="60422" name="Freeform 12"/>
          <p:cNvSpPr>
            <a:spLocks/>
          </p:cNvSpPr>
          <p:nvPr/>
        </p:nvSpPr>
        <p:spPr bwMode="auto">
          <a:xfrm>
            <a:off x="1920875" y="3303588"/>
            <a:ext cx="1441450" cy="201612"/>
          </a:xfrm>
          <a:custGeom>
            <a:avLst/>
            <a:gdLst>
              <a:gd name="T0" fmla="*/ 0 w 1108"/>
              <a:gd name="T1" fmla="*/ 0 h 127"/>
              <a:gd name="T2" fmla="*/ 0 w 1108"/>
              <a:gd name="T3" fmla="*/ 2147483646 h 127"/>
              <a:gd name="T4" fmla="*/ 2147483646 w 1108"/>
              <a:gd name="T5" fmla="*/ 2147483646 h 127"/>
              <a:gd name="T6" fmla="*/ 2147483646 w 1108"/>
              <a:gd name="T7" fmla="*/ 0 h 127"/>
              <a:gd name="T8" fmla="*/ 0 60000 65536"/>
              <a:gd name="T9" fmla="*/ 0 60000 65536"/>
              <a:gd name="T10" fmla="*/ 0 60000 65536"/>
              <a:gd name="T11" fmla="*/ 0 60000 65536"/>
              <a:gd name="T12" fmla="*/ 0 w 1108"/>
              <a:gd name="T13" fmla="*/ 0 h 127"/>
              <a:gd name="T14" fmla="*/ 1108 w 1108"/>
              <a:gd name="T15" fmla="*/ 127 h 1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8" h="127">
                <a:moveTo>
                  <a:pt x="0" y="0"/>
                </a:moveTo>
                <a:lnTo>
                  <a:pt x="0" y="126"/>
                </a:lnTo>
                <a:lnTo>
                  <a:pt x="1107" y="126"/>
                </a:lnTo>
                <a:lnTo>
                  <a:pt x="1107" y="0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Content Placeholder 16"/>
          <p:cNvSpPr>
            <a:spLocks noGrp="1"/>
          </p:cNvSpPr>
          <p:nvPr>
            <p:ph idx="1"/>
          </p:nvPr>
        </p:nvSpPr>
        <p:spPr>
          <a:xfrm>
            <a:off x="428625" y="1181497"/>
            <a:ext cx="8285163" cy="4725194"/>
          </a:xfrm>
          <a:noFill/>
        </p:spPr>
        <p:txBody>
          <a:bodyPr/>
          <a:lstStyle/>
          <a:p>
            <a:pPr>
              <a:defRPr/>
            </a:pPr>
            <a:endParaRPr lang="en-US" sz="2400" dirty="0"/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Purpose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I</a:t>
            </a:r>
            <a:r>
              <a:rPr lang="en-US" dirty="0" smtClean="0"/>
              <a:t>dentify </a:t>
            </a:r>
            <a:r>
              <a:rPr lang="en-US" dirty="0"/>
              <a:t>and understand common barriers to communication</a:t>
            </a:r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Materials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Practice exercise 4: Communication Skills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Pen or pencil</a:t>
            </a:r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Directions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Listen to the audio files and write down the strengths and weaknesses of each controller’s communications</a:t>
            </a:r>
          </a:p>
          <a:p>
            <a:pPr marL="0" indent="0">
              <a:buNone/>
              <a:defRPr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 4: Communications Skills</a:t>
            </a:r>
          </a:p>
        </p:txBody>
      </p:sp>
    </p:spTree>
    <p:extLst>
      <p:ext uri="{BB962C8B-B14F-4D97-AF65-F5344CB8AC3E}">
        <p14:creationId xmlns:p14="http://schemas.microsoft.com/office/powerpoint/2010/main" val="216240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120650" y="1603772"/>
            <a:ext cx="902335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20000"/>
              </a:spcBef>
              <a:buFontTx/>
              <a:buNone/>
            </a:pPr>
            <a:endParaRPr lang="en-US" altLang="en-US" b="0">
              <a:solidFill>
                <a:srgbClr val="FFFF00"/>
              </a:solidFill>
            </a:endParaRPr>
          </a:p>
        </p:txBody>
      </p:sp>
      <p:sp>
        <p:nvSpPr>
          <p:cNvPr id="60419" name="Freeform 6"/>
          <p:cNvSpPr>
            <a:spLocks/>
          </p:cNvSpPr>
          <p:nvPr/>
        </p:nvSpPr>
        <p:spPr bwMode="auto">
          <a:xfrm>
            <a:off x="2946400" y="2152650"/>
            <a:ext cx="757238" cy="338138"/>
          </a:xfrm>
          <a:custGeom>
            <a:avLst/>
            <a:gdLst>
              <a:gd name="T0" fmla="*/ 0 w 861"/>
              <a:gd name="T1" fmla="*/ 0 h 213"/>
              <a:gd name="T2" fmla="*/ 0 w 861"/>
              <a:gd name="T3" fmla="*/ 2147483646 h 213"/>
              <a:gd name="T4" fmla="*/ 2147483646 w 861"/>
              <a:gd name="T5" fmla="*/ 2147483646 h 213"/>
              <a:gd name="T6" fmla="*/ 0 60000 65536"/>
              <a:gd name="T7" fmla="*/ 0 60000 65536"/>
              <a:gd name="T8" fmla="*/ 0 60000 65536"/>
              <a:gd name="T9" fmla="*/ 0 w 861"/>
              <a:gd name="T10" fmla="*/ 0 h 213"/>
              <a:gd name="T11" fmla="*/ 861 w 861"/>
              <a:gd name="T12" fmla="*/ 213 h 2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1" h="213">
                <a:moveTo>
                  <a:pt x="0" y="0"/>
                </a:moveTo>
                <a:lnTo>
                  <a:pt x="0" y="212"/>
                </a:lnTo>
                <a:lnTo>
                  <a:pt x="860" y="212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Freeform 8"/>
          <p:cNvSpPr>
            <a:spLocks/>
          </p:cNvSpPr>
          <p:nvPr/>
        </p:nvSpPr>
        <p:spPr bwMode="auto">
          <a:xfrm>
            <a:off x="2643188" y="3505200"/>
            <a:ext cx="1077912" cy="338138"/>
          </a:xfrm>
          <a:custGeom>
            <a:avLst/>
            <a:gdLst>
              <a:gd name="T0" fmla="*/ 0 w 943"/>
              <a:gd name="T1" fmla="*/ 0 h 213"/>
              <a:gd name="T2" fmla="*/ 0 w 943"/>
              <a:gd name="T3" fmla="*/ 2147483646 h 213"/>
              <a:gd name="T4" fmla="*/ 2147483646 w 943"/>
              <a:gd name="T5" fmla="*/ 2147483646 h 213"/>
              <a:gd name="T6" fmla="*/ 0 60000 65536"/>
              <a:gd name="T7" fmla="*/ 0 60000 65536"/>
              <a:gd name="T8" fmla="*/ 0 60000 65536"/>
              <a:gd name="T9" fmla="*/ 0 w 943"/>
              <a:gd name="T10" fmla="*/ 0 h 213"/>
              <a:gd name="T11" fmla="*/ 943 w 943"/>
              <a:gd name="T12" fmla="*/ 213 h 2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3" h="213">
                <a:moveTo>
                  <a:pt x="0" y="0"/>
                </a:moveTo>
                <a:lnTo>
                  <a:pt x="0" y="212"/>
                </a:lnTo>
                <a:lnTo>
                  <a:pt x="942" y="212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Freeform 11"/>
          <p:cNvSpPr>
            <a:spLocks/>
          </p:cNvSpPr>
          <p:nvPr/>
        </p:nvSpPr>
        <p:spPr bwMode="auto">
          <a:xfrm>
            <a:off x="2246313" y="1944688"/>
            <a:ext cx="1419225" cy="201612"/>
          </a:xfrm>
          <a:custGeom>
            <a:avLst/>
            <a:gdLst>
              <a:gd name="T0" fmla="*/ 0 w 1120"/>
              <a:gd name="T1" fmla="*/ 0 h 127"/>
              <a:gd name="T2" fmla="*/ 0 w 1120"/>
              <a:gd name="T3" fmla="*/ 2147483646 h 127"/>
              <a:gd name="T4" fmla="*/ 2147483646 w 1120"/>
              <a:gd name="T5" fmla="*/ 2147483646 h 127"/>
              <a:gd name="T6" fmla="*/ 2147483646 w 1120"/>
              <a:gd name="T7" fmla="*/ 0 h 127"/>
              <a:gd name="T8" fmla="*/ 0 60000 65536"/>
              <a:gd name="T9" fmla="*/ 0 60000 65536"/>
              <a:gd name="T10" fmla="*/ 0 60000 65536"/>
              <a:gd name="T11" fmla="*/ 0 60000 65536"/>
              <a:gd name="T12" fmla="*/ 0 w 1120"/>
              <a:gd name="T13" fmla="*/ 0 h 127"/>
              <a:gd name="T14" fmla="*/ 1120 w 1120"/>
              <a:gd name="T15" fmla="*/ 127 h 1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20" h="127">
                <a:moveTo>
                  <a:pt x="0" y="0"/>
                </a:moveTo>
                <a:lnTo>
                  <a:pt x="0" y="126"/>
                </a:lnTo>
                <a:lnTo>
                  <a:pt x="1119" y="126"/>
                </a:lnTo>
                <a:lnTo>
                  <a:pt x="1119" y="0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Freeform 12"/>
          <p:cNvSpPr>
            <a:spLocks/>
          </p:cNvSpPr>
          <p:nvPr/>
        </p:nvSpPr>
        <p:spPr bwMode="auto">
          <a:xfrm>
            <a:off x="1920875" y="3303588"/>
            <a:ext cx="1441450" cy="201612"/>
          </a:xfrm>
          <a:custGeom>
            <a:avLst/>
            <a:gdLst>
              <a:gd name="T0" fmla="*/ 0 w 1108"/>
              <a:gd name="T1" fmla="*/ 0 h 127"/>
              <a:gd name="T2" fmla="*/ 0 w 1108"/>
              <a:gd name="T3" fmla="*/ 2147483646 h 127"/>
              <a:gd name="T4" fmla="*/ 2147483646 w 1108"/>
              <a:gd name="T5" fmla="*/ 2147483646 h 127"/>
              <a:gd name="T6" fmla="*/ 2147483646 w 1108"/>
              <a:gd name="T7" fmla="*/ 0 h 127"/>
              <a:gd name="T8" fmla="*/ 0 60000 65536"/>
              <a:gd name="T9" fmla="*/ 0 60000 65536"/>
              <a:gd name="T10" fmla="*/ 0 60000 65536"/>
              <a:gd name="T11" fmla="*/ 0 60000 65536"/>
              <a:gd name="T12" fmla="*/ 0 w 1108"/>
              <a:gd name="T13" fmla="*/ 0 h 127"/>
              <a:gd name="T14" fmla="*/ 1108 w 1108"/>
              <a:gd name="T15" fmla="*/ 127 h 1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8" h="127">
                <a:moveTo>
                  <a:pt x="0" y="0"/>
                </a:moveTo>
                <a:lnTo>
                  <a:pt x="0" y="126"/>
                </a:lnTo>
                <a:lnTo>
                  <a:pt x="1107" y="126"/>
                </a:lnTo>
                <a:lnTo>
                  <a:pt x="1107" y="0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Content Placeholder 16"/>
          <p:cNvSpPr>
            <a:spLocks noGrp="1"/>
          </p:cNvSpPr>
          <p:nvPr>
            <p:ph idx="1"/>
          </p:nvPr>
        </p:nvSpPr>
        <p:spPr>
          <a:xfrm>
            <a:off x="429418" y="1180306"/>
            <a:ext cx="8285163" cy="4836688"/>
          </a:xfrm>
        </p:spPr>
        <p:txBody>
          <a:bodyPr/>
          <a:lstStyle/>
          <a:p>
            <a:pPr marL="320040" indent="-283464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This exercise contains seven audio recordings of controller </a:t>
            </a:r>
            <a:r>
              <a:rPr lang="en-US" dirty="0" smtClean="0"/>
              <a:t>communication</a:t>
            </a:r>
            <a:endParaRPr lang="en-US" dirty="0"/>
          </a:p>
          <a:p>
            <a:pPr marL="320040" indent="-283464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003925" algn="l"/>
              </a:tabLst>
              <a:defRPr/>
            </a:pPr>
            <a:r>
              <a:rPr lang="en-US" dirty="0"/>
              <a:t>Listen to the situations and write down your impression of </a:t>
            </a:r>
            <a:r>
              <a:rPr lang="en-US" dirty="0" smtClean="0"/>
              <a:t>each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 4: Communications Skills</a:t>
            </a:r>
          </a:p>
        </p:txBody>
      </p:sp>
      <p:pic>
        <p:nvPicPr>
          <p:cNvPr id="3" name="BTC_Scenario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5" y="3156416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1491456" y="3246815"/>
            <a:ext cx="179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Situation 1</a:t>
            </a:r>
          </a:p>
        </p:txBody>
      </p:sp>
      <p:pic>
        <p:nvPicPr>
          <p:cNvPr id="5" name="BTC_Scenario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87" y="3156416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12" name="TextBox 11"/>
          <p:cNvSpPr txBox="1"/>
          <p:nvPr/>
        </p:nvSpPr>
        <p:spPr>
          <a:xfrm>
            <a:off x="4933053" y="3231925"/>
            <a:ext cx="179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Situation 2</a:t>
            </a:r>
          </a:p>
        </p:txBody>
      </p:sp>
      <p:pic>
        <p:nvPicPr>
          <p:cNvPr id="6" name="BTC_Scenario_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5" y="3913038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14" name="TextBox 13"/>
          <p:cNvSpPr txBox="1"/>
          <p:nvPr/>
        </p:nvSpPr>
        <p:spPr>
          <a:xfrm>
            <a:off x="1491456" y="3963620"/>
            <a:ext cx="179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Situation 3</a:t>
            </a:r>
          </a:p>
        </p:txBody>
      </p:sp>
      <p:pic>
        <p:nvPicPr>
          <p:cNvPr id="7" name="BTC_Scenario_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69" y="3914257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16" name="TextBox 15"/>
          <p:cNvSpPr txBox="1"/>
          <p:nvPr/>
        </p:nvSpPr>
        <p:spPr>
          <a:xfrm>
            <a:off x="4948057" y="3988547"/>
            <a:ext cx="179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Situation 4</a:t>
            </a:r>
          </a:p>
        </p:txBody>
      </p:sp>
      <p:pic>
        <p:nvPicPr>
          <p:cNvPr id="8" name="BTC_Scenario_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5" y="4696368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18" name="TextBox 17"/>
          <p:cNvSpPr txBox="1"/>
          <p:nvPr/>
        </p:nvSpPr>
        <p:spPr>
          <a:xfrm>
            <a:off x="1499616" y="4767572"/>
            <a:ext cx="179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Situation 5</a:t>
            </a:r>
          </a:p>
        </p:txBody>
      </p:sp>
      <p:pic>
        <p:nvPicPr>
          <p:cNvPr id="9" name="BTC_Scenario_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69" y="4696368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20" name="TextBox 19"/>
          <p:cNvSpPr txBox="1"/>
          <p:nvPr/>
        </p:nvSpPr>
        <p:spPr>
          <a:xfrm>
            <a:off x="4948057" y="4715412"/>
            <a:ext cx="179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Situation 6</a:t>
            </a:r>
          </a:p>
        </p:txBody>
      </p:sp>
      <p:pic>
        <p:nvPicPr>
          <p:cNvPr id="10" name="BTC_Scenario_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5" y="5432356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22" name="TextBox 21"/>
          <p:cNvSpPr txBox="1"/>
          <p:nvPr/>
        </p:nvSpPr>
        <p:spPr>
          <a:xfrm>
            <a:off x="1490472" y="5479417"/>
            <a:ext cx="179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Situation 7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4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0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9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68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60325" y="1604963"/>
            <a:ext cx="902335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20000"/>
              </a:spcBef>
              <a:buFontTx/>
              <a:buNone/>
            </a:pPr>
            <a:endParaRPr lang="en-US" altLang="en-US" b="0">
              <a:solidFill>
                <a:srgbClr val="FFFF00"/>
              </a:solidFill>
            </a:endParaRPr>
          </a:p>
        </p:txBody>
      </p:sp>
      <p:sp>
        <p:nvSpPr>
          <p:cNvPr id="60419" name="Freeform 6"/>
          <p:cNvSpPr>
            <a:spLocks/>
          </p:cNvSpPr>
          <p:nvPr/>
        </p:nvSpPr>
        <p:spPr bwMode="auto">
          <a:xfrm>
            <a:off x="2946400" y="2152650"/>
            <a:ext cx="757238" cy="338138"/>
          </a:xfrm>
          <a:custGeom>
            <a:avLst/>
            <a:gdLst>
              <a:gd name="T0" fmla="*/ 0 w 861"/>
              <a:gd name="T1" fmla="*/ 0 h 213"/>
              <a:gd name="T2" fmla="*/ 0 w 861"/>
              <a:gd name="T3" fmla="*/ 2147483646 h 213"/>
              <a:gd name="T4" fmla="*/ 2147483646 w 861"/>
              <a:gd name="T5" fmla="*/ 2147483646 h 213"/>
              <a:gd name="T6" fmla="*/ 0 60000 65536"/>
              <a:gd name="T7" fmla="*/ 0 60000 65536"/>
              <a:gd name="T8" fmla="*/ 0 60000 65536"/>
              <a:gd name="T9" fmla="*/ 0 w 861"/>
              <a:gd name="T10" fmla="*/ 0 h 213"/>
              <a:gd name="T11" fmla="*/ 861 w 861"/>
              <a:gd name="T12" fmla="*/ 213 h 2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1" h="213">
                <a:moveTo>
                  <a:pt x="0" y="0"/>
                </a:moveTo>
                <a:lnTo>
                  <a:pt x="0" y="212"/>
                </a:lnTo>
                <a:lnTo>
                  <a:pt x="860" y="212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Freeform 8"/>
          <p:cNvSpPr>
            <a:spLocks/>
          </p:cNvSpPr>
          <p:nvPr/>
        </p:nvSpPr>
        <p:spPr bwMode="auto">
          <a:xfrm>
            <a:off x="2643188" y="3505200"/>
            <a:ext cx="1077912" cy="338138"/>
          </a:xfrm>
          <a:custGeom>
            <a:avLst/>
            <a:gdLst>
              <a:gd name="T0" fmla="*/ 0 w 943"/>
              <a:gd name="T1" fmla="*/ 0 h 213"/>
              <a:gd name="T2" fmla="*/ 0 w 943"/>
              <a:gd name="T3" fmla="*/ 2147483646 h 213"/>
              <a:gd name="T4" fmla="*/ 2147483646 w 943"/>
              <a:gd name="T5" fmla="*/ 2147483646 h 213"/>
              <a:gd name="T6" fmla="*/ 0 60000 65536"/>
              <a:gd name="T7" fmla="*/ 0 60000 65536"/>
              <a:gd name="T8" fmla="*/ 0 60000 65536"/>
              <a:gd name="T9" fmla="*/ 0 w 943"/>
              <a:gd name="T10" fmla="*/ 0 h 213"/>
              <a:gd name="T11" fmla="*/ 943 w 943"/>
              <a:gd name="T12" fmla="*/ 213 h 2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3" h="213">
                <a:moveTo>
                  <a:pt x="0" y="0"/>
                </a:moveTo>
                <a:lnTo>
                  <a:pt x="0" y="212"/>
                </a:lnTo>
                <a:lnTo>
                  <a:pt x="942" y="212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Freeform 11"/>
          <p:cNvSpPr>
            <a:spLocks/>
          </p:cNvSpPr>
          <p:nvPr/>
        </p:nvSpPr>
        <p:spPr bwMode="auto">
          <a:xfrm>
            <a:off x="2246313" y="1944688"/>
            <a:ext cx="1419225" cy="201612"/>
          </a:xfrm>
          <a:custGeom>
            <a:avLst/>
            <a:gdLst>
              <a:gd name="T0" fmla="*/ 0 w 1120"/>
              <a:gd name="T1" fmla="*/ 0 h 127"/>
              <a:gd name="T2" fmla="*/ 0 w 1120"/>
              <a:gd name="T3" fmla="*/ 2147483646 h 127"/>
              <a:gd name="T4" fmla="*/ 2147483646 w 1120"/>
              <a:gd name="T5" fmla="*/ 2147483646 h 127"/>
              <a:gd name="T6" fmla="*/ 2147483646 w 1120"/>
              <a:gd name="T7" fmla="*/ 0 h 127"/>
              <a:gd name="T8" fmla="*/ 0 60000 65536"/>
              <a:gd name="T9" fmla="*/ 0 60000 65536"/>
              <a:gd name="T10" fmla="*/ 0 60000 65536"/>
              <a:gd name="T11" fmla="*/ 0 60000 65536"/>
              <a:gd name="T12" fmla="*/ 0 w 1120"/>
              <a:gd name="T13" fmla="*/ 0 h 127"/>
              <a:gd name="T14" fmla="*/ 1120 w 1120"/>
              <a:gd name="T15" fmla="*/ 127 h 1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20" h="127">
                <a:moveTo>
                  <a:pt x="0" y="0"/>
                </a:moveTo>
                <a:lnTo>
                  <a:pt x="0" y="126"/>
                </a:lnTo>
                <a:lnTo>
                  <a:pt x="1119" y="126"/>
                </a:lnTo>
                <a:lnTo>
                  <a:pt x="1119" y="0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Freeform 12"/>
          <p:cNvSpPr>
            <a:spLocks/>
          </p:cNvSpPr>
          <p:nvPr/>
        </p:nvSpPr>
        <p:spPr bwMode="auto">
          <a:xfrm>
            <a:off x="1920875" y="3303588"/>
            <a:ext cx="1441450" cy="201612"/>
          </a:xfrm>
          <a:custGeom>
            <a:avLst/>
            <a:gdLst>
              <a:gd name="T0" fmla="*/ 0 w 1108"/>
              <a:gd name="T1" fmla="*/ 0 h 127"/>
              <a:gd name="T2" fmla="*/ 0 w 1108"/>
              <a:gd name="T3" fmla="*/ 2147483646 h 127"/>
              <a:gd name="T4" fmla="*/ 2147483646 w 1108"/>
              <a:gd name="T5" fmla="*/ 2147483646 h 127"/>
              <a:gd name="T6" fmla="*/ 2147483646 w 1108"/>
              <a:gd name="T7" fmla="*/ 0 h 127"/>
              <a:gd name="T8" fmla="*/ 0 60000 65536"/>
              <a:gd name="T9" fmla="*/ 0 60000 65536"/>
              <a:gd name="T10" fmla="*/ 0 60000 65536"/>
              <a:gd name="T11" fmla="*/ 0 60000 65536"/>
              <a:gd name="T12" fmla="*/ 0 w 1108"/>
              <a:gd name="T13" fmla="*/ 0 h 127"/>
              <a:gd name="T14" fmla="*/ 1108 w 1108"/>
              <a:gd name="T15" fmla="*/ 127 h 1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8" h="127">
                <a:moveTo>
                  <a:pt x="0" y="0"/>
                </a:moveTo>
                <a:lnTo>
                  <a:pt x="0" y="126"/>
                </a:lnTo>
                <a:lnTo>
                  <a:pt x="1107" y="126"/>
                </a:lnTo>
                <a:lnTo>
                  <a:pt x="1107" y="0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Content Placeholder 16"/>
          <p:cNvSpPr>
            <a:spLocks noGrp="1"/>
          </p:cNvSpPr>
          <p:nvPr>
            <p:ph idx="1"/>
          </p:nvPr>
        </p:nvSpPr>
        <p:spPr>
          <a:xfrm>
            <a:off x="429418" y="1180306"/>
            <a:ext cx="8285163" cy="4725194"/>
          </a:xfrm>
        </p:spPr>
        <p:txBody>
          <a:bodyPr/>
          <a:lstStyle/>
          <a:p>
            <a:pPr>
              <a:defRPr/>
            </a:pPr>
            <a:endParaRPr lang="en-US" sz="2400" dirty="0"/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Purpose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I</a:t>
            </a:r>
            <a:r>
              <a:rPr lang="en-US" dirty="0" smtClean="0"/>
              <a:t>dentify </a:t>
            </a:r>
            <a:r>
              <a:rPr lang="en-US" dirty="0" err="1"/>
              <a:t>readback</a:t>
            </a:r>
            <a:r>
              <a:rPr lang="en-US" dirty="0"/>
              <a:t> errors in ATC communications</a:t>
            </a:r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Materials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Practice exercise 5: Listening for </a:t>
            </a:r>
            <a:r>
              <a:rPr lang="en-US" dirty="0" err="1"/>
              <a:t>Readback</a:t>
            </a:r>
            <a:r>
              <a:rPr lang="en-US" dirty="0"/>
              <a:t> Errors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Pen or pencil</a:t>
            </a:r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Directions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Listen to the audio files and write down any </a:t>
            </a:r>
            <a:r>
              <a:rPr lang="en-US" dirty="0" err="1"/>
              <a:t>readback</a:t>
            </a:r>
            <a:r>
              <a:rPr lang="en-US" dirty="0"/>
              <a:t> errors</a:t>
            </a:r>
          </a:p>
          <a:p>
            <a:pPr marL="0" indent="0">
              <a:buNone/>
              <a:defRPr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 5: Listening for </a:t>
            </a:r>
            <a:r>
              <a:rPr lang="en-US" dirty="0" err="1"/>
              <a:t>Readback</a:t>
            </a:r>
            <a:r>
              <a:rPr lang="en-US" dirty="0"/>
              <a:t> Errors</a:t>
            </a:r>
          </a:p>
        </p:txBody>
      </p:sp>
    </p:spTree>
    <p:extLst>
      <p:ext uri="{BB962C8B-B14F-4D97-AF65-F5344CB8AC3E}">
        <p14:creationId xmlns:p14="http://schemas.microsoft.com/office/powerpoint/2010/main" val="299865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Time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913026"/>
              </p:ext>
            </p:extLst>
          </p:nvPr>
        </p:nvGraphicFramePr>
        <p:xfrm>
          <a:off x="1524000" y="139700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117117"/>
              </p:ext>
            </p:extLst>
          </p:nvPr>
        </p:nvGraphicFramePr>
        <p:xfrm>
          <a:off x="331044" y="1259840"/>
          <a:ext cx="8472488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0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Time (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12 Hour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Time (24 Hour)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Stated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1:15 a.m.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0115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/>
                        <a:t>“ZERO ONE </a:t>
                      </a:r>
                      <a:r>
                        <a:rPr lang="en-US" sz="2400" i="0" dirty="0" err="1"/>
                        <a:t>ONE</a:t>
                      </a:r>
                      <a:r>
                        <a:rPr lang="en-US" sz="2400" i="0" dirty="0"/>
                        <a:t> FIFE”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1:15 p.m.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1315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/>
                        <a:t>“ONE TREE ONE FIFE”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83147"/>
              </p:ext>
            </p:extLst>
          </p:nvPr>
        </p:nvGraphicFramePr>
        <p:xfrm>
          <a:off x="335756" y="2942272"/>
          <a:ext cx="8472488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4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Stated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2230 </a:t>
                      </a:r>
                      <a:r>
                        <a:rPr lang="en-US" sz="2400" dirty="0" smtClean="0"/>
                        <a:t>UTC</a:t>
                      </a:r>
                      <a:endParaRPr lang="en-US" sz="2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/>
                        <a:t>“TWO </a:t>
                      </a:r>
                      <a:r>
                        <a:rPr lang="en-US" sz="2400" i="0" dirty="0" err="1"/>
                        <a:t>TWO</a:t>
                      </a:r>
                      <a:r>
                        <a:rPr lang="en-US" sz="2400" i="0" dirty="0"/>
                        <a:t> TREE ZERO ZULU”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4:30 p.m.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/>
                        <a:t>“ONE SIX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dirty="0"/>
                        <a:t>TREE ZERO </a:t>
                      </a:r>
                      <a:r>
                        <a:rPr lang="en-US" sz="2400" i="0" dirty="0" smtClean="0"/>
                        <a:t>LOCAL”</a:t>
                      </a:r>
                      <a:endParaRPr lang="en-US" sz="2400" i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6:30 p.m.</a:t>
                      </a:r>
                      <a:endParaRPr lang="en-US" sz="2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 smtClean="0"/>
                        <a:t>“ONE</a:t>
                      </a:r>
                      <a:r>
                        <a:rPr lang="en-US" sz="2400" i="0" baseline="0" dirty="0" smtClean="0"/>
                        <a:t> EIGHT TREE ZERO</a:t>
                      </a:r>
                      <a:r>
                        <a:rPr lang="en-US" sz="2400" i="0" dirty="0" smtClean="0"/>
                        <a:t> PACIFIC”</a:t>
                      </a:r>
                      <a:endParaRPr lang="en-US" sz="2400" i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69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11:02:15</a:t>
                      </a:r>
                      <a:endParaRPr lang="en-US" sz="2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 smtClean="0"/>
                        <a:t>“ONE </a:t>
                      </a:r>
                      <a:r>
                        <a:rPr lang="en-US" sz="2400" i="0" dirty="0" err="1" smtClean="0"/>
                        <a:t>ONE</a:t>
                      </a:r>
                      <a:r>
                        <a:rPr lang="en-US" sz="2400" i="0" dirty="0" smtClean="0"/>
                        <a:t> ZERO TWO AND ONE QUARTER”</a:t>
                      </a:r>
                      <a:endParaRPr lang="en-US" sz="2400" i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287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22:03:27</a:t>
                      </a:r>
                      <a:endParaRPr lang="en-US" sz="2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 smtClean="0"/>
                        <a:t>“TWO </a:t>
                      </a:r>
                      <a:r>
                        <a:rPr lang="en-US" sz="2400" i="0" dirty="0" err="1" smtClean="0"/>
                        <a:t>TWO</a:t>
                      </a:r>
                      <a:r>
                        <a:rPr lang="en-US" sz="2400" i="0" dirty="0" smtClean="0"/>
                        <a:t> ZERO TREE AND ONE HALF”</a:t>
                      </a:r>
                      <a:endParaRPr lang="en-US" sz="2400" i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9938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044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0" y="0"/>
            <a:ext cx="91440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550863" y="1670050"/>
            <a:ext cx="8045450" cy="782638"/>
            <a:chOff x="347" y="1052"/>
            <a:chExt cx="5068" cy="493"/>
          </a:xfrm>
        </p:grpSpPr>
        <p:sp>
          <p:nvSpPr>
            <p:cNvPr id="134163" name="Freeform 4"/>
            <p:cNvSpPr>
              <a:spLocks/>
            </p:cNvSpPr>
            <p:nvPr/>
          </p:nvSpPr>
          <p:spPr bwMode="auto">
            <a:xfrm>
              <a:off x="388" y="1165"/>
              <a:ext cx="163" cy="163"/>
            </a:xfrm>
            <a:custGeom>
              <a:avLst/>
              <a:gdLst>
                <a:gd name="T0" fmla="*/ 92 w 163"/>
                <a:gd name="T1" fmla="*/ 126 h 163"/>
                <a:gd name="T2" fmla="*/ 105 w 163"/>
                <a:gd name="T3" fmla="*/ 121 h 163"/>
                <a:gd name="T4" fmla="*/ 116 w 163"/>
                <a:gd name="T5" fmla="*/ 112 h 163"/>
                <a:gd name="T6" fmla="*/ 123 w 163"/>
                <a:gd name="T7" fmla="*/ 101 h 163"/>
                <a:gd name="T8" fmla="*/ 127 w 163"/>
                <a:gd name="T9" fmla="*/ 88 h 163"/>
                <a:gd name="T10" fmla="*/ 127 w 163"/>
                <a:gd name="T11" fmla="*/ 74 h 163"/>
                <a:gd name="T12" fmla="*/ 123 w 163"/>
                <a:gd name="T13" fmla="*/ 61 h 163"/>
                <a:gd name="T14" fmla="*/ 115 w 163"/>
                <a:gd name="T15" fmla="*/ 50 h 163"/>
                <a:gd name="T16" fmla="*/ 104 w 163"/>
                <a:gd name="T17" fmla="*/ 41 h 163"/>
                <a:gd name="T18" fmla="*/ 92 w 163"/>
                <a:gd name="T19" fmla="*/ 36 h 163"/>
                <a:gd name="T20" fmla="*/ 78 w 163"/>
                <a:gd name="T21" fmla="*/ 35 h 163"/>
                <a:gd name="T22" fmla="*/ 64 w 163"/>
                <a:gd name="T23" fmla="*/ 37 h 163"/>
                <a:gd name="T24" fmla="*/ 51 w 163"/>
                <a:gd name="T25" fmla="*/ 43 h 163"/>
                <a:gd name="T26" fmla="*/ 41 w 163"/>
                <a:gd name="T27" fmla="*/ 53 h 163"/>
                <a:gd name="T28" fmla="*/ 35 w 163"/>
                <a:gd name="T29" fmla="*/ 65 h 163"/>
                <a:gd name="T30" fmla="*/ 32 w 163"/>
                <a:gd name="T31" fmla="*/ 78 h 163"/>
                <a:gd name="T32" fmla="*/ 33 w 163"/>
                <a:gd name="T33" fmla="*/ 93 h 163"/>
                <a:gd name="T34" fmla="*/ 38 w 163"/>
                <a:gd name="T35" fmla="*/ 105 h 163"/>
                <a:gd name="T36" fmla="*/ 48 w 163"/>
                <a:gd name="T37" fmla="*/ 116 h 163"/>
                <a:gd name="T38" fmla="*/ 60 w 163"/>
                <a:gd name="T39" fmla="*/ 123 h 163"/>
                <a:gd name="T40" fmla="*/ 73 w 163"/>
                <a:gd name="T41" fmla="*/ 128 h 163"/>
                <a:gd name="T42" fmla="*/ 77 w 163"/>
                <a:gd name="T43" fmla="*/ 106 h 163"/>
                <a:gd name="T44" fmla="*/ 63 w 163"/>
                <a:gd name="T45" fmla="*/ 101 h 163"/>
                <a:gd name="T46" fmla="*/ 55 w 163"/>
                <a:gd name="T47" fmla="*/ 89 h 163"/>
                <a:gd name="T48" fmla="*/ 55 w 163"/>
                <a:gd name="T49" fmla="*/ 73 h 163"/>
                <a:gd name="T50" fmla="*/ 63 w 163"/>
                <a:gd name="T51" fmla="*/ 62 h 163"/>
                <a:gd name="T52" fmla="*/ 78 w 163"/>
                <a:gd name="T53" fmla="*/ 56 h 163"/>
                <a:gd name="T54" fmla="*/ 92 w 163"/>
                <a:gd name="T55" fmla="*/ 59 h 163"/>
                <a:gd name="T56" fmla="*/ 103 w 163"/>
                <a:gd name="T57" fmla="*/ 69 h 163"/>
                <a:gd name="T58" fmla="*/ 105 w 163"/>
                <a:gd name="T59" fmla="*/ 83 h 163"/>
                <a:gd name="T60" fmla="*/ 100 w 163"/>
                <a:gd name="T61" fmla="*/ 97 h 163"/>
                <a:gd name="T62" fmla="*/ 88 w 163"/>
                <a:gd name="T63" fmla="*/ 105 h 163"/>
                <a:gd name="T64" fmla="*/ 76 w 163"/>
                <a:gd name="T65" fmla="*/ 162 h 163"/>
                <a:gd name="T66" fmla="*/ 53 w 163"/>
                <a:gd name="T67" fmla="*/ 157 h 163"/>
                <a:gd name="T68" fmla="*/ 32 w 163"/>
                <a:gd name="T69" fmla="*/ 146 h 163"/>
                <a:gd name="T70" fmla="*/ 15 w 163"/>
                <a:gd name="T71" fmla="*/ 129 h 163"/>
                <a:gd name="T72" fmla="*/ 4 w 163"/>
                <a:gd name="T73" fmla="*/ 109 h 163"/>
                <a:gd name="T74" fmla="*/ 0 w 163"/>
                <a:gd name="T75" fmla="*/ 85 h 163"/>
                <a:gd name="T76" fmla="*/ 2 w 163"/>
                <a:gd name="T77" fmla="*/ 61 h 163"/>
                <a:gd name="T78" fmla="*/ 11 w 163"/>
                <a:gd name="T79" fmla="*/ 40 h 163"/>
                <a:gd name="T80" fmla="*/ 26 w 163"/>
                <a:gd name="T81" fmla="*/ 21 h 163"/>
                <a:gd name="T82" fmla="*/ 45 w 163"/>
                <a:gd name="T83" fmla="*/ 8 h 163"/>
                <a:gd name="T84" fmla="*/ 68 w 163"/>
                <a:gd name="T85" fmla="*/ 0 h 163"/>
                <a:gd name="T86" fmla="*/ 92 w 163"/>
                <a:gd name="T87" fmla="*/ 0 h 163"/>
                <a:gd name="T88" fmla="*/ 114 w 163"/>
                <a:gd name="T89" fmla="*/ 8 h 163"/>
                <a:gd name="T90" fmla="*/ 134 w 163"/>
                <a:gd name="T91" fmla="*/ 21 h 163"/>
                <a:gd name="T92" fmla="*/ 150 w 163"/>
                <a:gd name="T93" fmla="*/ 40 h 163"/>
                <a:gd name="T94" fmla="*/ 159 w 163"/>
                <a:gd name="T95" fmla="*/ 61 h 163"/>
                <a:gd name="T96" fmla="*/ 162 w 163"/>
                <a:gd name="T97" fmla="*/ 85 h 163"/>
                <a:gd name="T98" fmla="*/ 157 w 163"/>
                <a:gd name="T99" fmla="*/ 109 h 163"/>
                <a:gd name="T100" fmla="*/ 145 w 163"/>
                <a:gd name="T101" fmla="*/ 129 h 163"/>
                <a:gd name="T102" fmla="*/ 128 w 163"/>
                <a:gd name="T103" fmla="*/ 146 h 163"/>
                <a:gd name="T104" fmla="*/ 107 w 163"/>
                <a:gd name="T105" fmla="*/ 157 h 163"/>
                <a:gd name="T106" fmla="*/ 84 w 163"/>
                <a:gd name="T107" fmla="*/ 162 h 1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3"/>
                <a:gd name="T163" fmla="*/ 0 h 163"/>
                <a:gd name="T164" fmla="*/ 163 w 163"/>
                <a:gd name="T165" fmla="*/ 163 h 1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3" h="163">
                  <a:moveTo>
                    <a:pt x="80" y="127"/>
                  </a:moveTo>
                  <a:lnTo>
                    <a:pt x="83" y="127"/>
                  </a:lnTo>
                  <a:lnTo>
                    <a:pt x="85" y="127"/>
                  </a:lnTo>
                  <a:lnTo>
                    <a:pt x="88" y="127"/>
                  </a:lnTo>
                  <a:lnTo>
                    <a:pt x="90" y="126"/>
                  </a:lnTo>
                  <a:lnTo>
                    <a:pt x="92" y="126"/>
                  </a:lnTo>
                  <a:lnTo>
                    <a:pt x="94" y="125"/>
                  </a:lnTo>
                  <a:lnTo>
                    <a:pt x="96" y="125"/>
                  </a:lnTo>
                  <a:lnTo>
                    <a:pt x="99" y="124"/>
                  </a:lnTo>
                  <a:lnTo>
                    <a:pt x="101" y="123"/>
                  </a:lnTo>
                  <a:lnTo>
                    <a:pt x="103" y="122"/>
                  </a:lnTo>
                  <a:lnTo>
                    <a:pt x="105" y="121"/>
                  </a:lnTo>
                  <a:lnTo>
                    <a:pt x="106" y="120"/>
                  </a:lnTo>
                  <a:lnTo>
                    <a:pt x="109" y="119"/>
                  </a:lnTo>
                  <a:lnTo>
                    <a:pt x="111" y="117"/>
                  </a:lnTo>
                  <a:lnTo>
                    <a:pt x="113" y="116"/>
                  </a:lnTo>
                  <a:lnTo>
                    <a:pt x="114" y="114"/>
                  </a:lnTo>
                  <a:lnTo>
                    <a:pt x="116" y="112"/>
                  </a:lnTo>
                  <a:lnTo>
                    <a:pt x="117" y="111"/>
                  </a:lnTo>
                  <a:lnTo>
                    <a:pt x="119" y="109"/>
                  </a:lnTo>
                  <a:lnTo>
                    <a:pt x="120" y="107"/>
                  </a:lnTo>
                  <a:lnTo>
                    <a:pt x="121" y="105"/>
                  </a:lnTo>
                  <a:lnTo>
                    <a:pt x="122" y="103"/>
                  </a:lnTo>
                  <a:lnTo>
                    <a:pt x="123" y="101"/>
                  </a:lnTo>
                  <a:lnTo>
                    <a:pt x="124" y="99"/>
                  </a:lnTo>
                  <a:lnTo>
                    <a:pt x="125" y="97"/>
                  </a:lnTo>
                  <a:lnTo>
                    <a:pt x="126" y="95"/>
                  </a:lnTo>
                  <a:lnTo>
                    <a:pt x="126" y="93"/>
                  </a:lnTo>
                  <a:lnTo>
                    <a:pt x="127" y="91"/>
                  </a:lnTo>
                  <a:lnTo>
                    <a:pt x="127" y="88"/>
                  </a:lnTo>
                  <a:lnTo>
                    <a:pt x="127" y="86"/>
                  </a:lnTo>
                  <a:lnTo>
                    <a:pt x="128" y="83"/>
                  </a:lnTo>
                  <a:lnTo>
                    <a:pt x="128" y="81"/>
                  </a:lnTo>
                  <a:lnTo>
                    <a:pt x="128" y="78"/>
                  </a:lnTo>
                  <a:lnTo>
                    <a:pt x="127" y="76"/>
                  </a:lnTo>
                  <a:lnTo>
                    <a:pt x="127" y="74"/>
                  </a:lnTo>
                  <a:lnTo>
                    <a:pt x="127" y="72"/>
                  </a:lnTo>
                  <a:lnTo>
                    <a:pt x="126" y="69"/>
                  </a:lnTo>
                  <a:lnTo>
                    <a:pt x="126" y="67"/>
                  </a:lnTo>
                  <a:lnTo>
                    <a:pt x="125" y="65"/>
                  </a:lnTo>
                  <a:lnTo>
                    <a:pt x="124" y="63"/>
                  </a:lnTo>
                  <a:lnTo>
                    <a:pt x="123" y="61"/>
                  </a:lnTo>
                  <a:lnTo>
                    <a:pt x="122" y="59"/>
                  </a:lnTo>
                  <a:lnTo>
                    <a:pt x="121" y="57"/>
                  </a:lnTo>
                  <a:lnTo>
                    <a:pt x="120" y="55"/>
                  </a:lnTo>
                  <a:lnTo>
                    <a:pt x="118" y="53"/>
                  </a:lnTo>
                  <a:lnTo>
                    <a:pt x="117" y="51"/>
                  </a:lnTo>
                  <a:lnTo>
                    <a:pt x="115" y="50"/>
                  </a:lnTo>
                  <a:lnTo>
                    <a:pt x="113" y="48"/>
                  </a:lnTo>
                  <a:lnTo>
                    <a:pt x="111" y="46"/>
                  </a:lnTo>
                  <a:lnTo>
                    <a:pt x="110" y="45"/>
                  </a:lnTo>
                  <a:lnTo>
                    <a:pt x="108" y="43"/>
                  </a:lnTo>
                  <a:lnTo>
                    <a:pt x="106" y="42"/>
                  </a:lnTo>
                  <a:lnTo>
                    <a:pt x="104" y="41"/>
                  </a:lnTo>
                  <a:lnTo>
                    <a:pt x="102" y="40"/>
                  </a:lnTo>
                  <a:lnTo>
                    <a:pt x="100" y="39"/>
                  </a:lnTo>
                  <a:lnTo>
                    <a:pt x="99" y="38"/>
                  </a:lnTo>
                  <a:lnTo>
                    <a:pt x="96" y="37"/>
                  </a:lnTo>
                  <a:lnTo>
                    <a:pt x="94" y="36"/>
                  </a:lnTo>
                  <a:lnTo>
                    <a:pt x="92" y="36"/>
                  </a:lnTo>
                  <a:lnTo>
                    <a:pt x="90" y="35"/>
                  </a:lnTo>
                  <a:lnTo>
                    <a:pt x="88" y="35"/>
                  </a:lnTo>
                  <a:lnTo>
                    <a:pt x="85" y="35"/>
                  </a:lnTo>
                  <a:lnTo>
                    <a:pt x="83" y="35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5" y="35"/>
                  </a:lnTo>
                  <a:lnTo>
                    <a:pt x="73" y="35"/>
                  </a:lnTo>
                  <a:lnTo>
                    <a:pt x="71" y="35"/>
                  </a:lnTo>
                  <a:lnTo>
                    <a:pt x="68" y="36"/>
                  </a:lnTo>
                  <a:lnTo>
                    <a:pt x="66" y="36"/>
                  </a:lnTo>
                  <a:lnTo>
                    <a:pt x="64" y="37"/>
                  </a:lnTo>
                  <a:lnTo>
                    <a:pt x="62" y="38"/>
                  </a:lnTo>
                  <a:lnTo>
                    <a:pt x="60" y="39"/>
                  </a:lnTo>
                  <a:lnTo>
                    <a:pt x="58" y="40"/>
                  </a:lnTo>
                  <a:lnTo>
                    <a:pt x="56" y="41"/>
                  </a:lnTo>
                  <a:lnTo>
                    <a:pt x="54" y="42"/>
                  </a:lnTo>
                  <a:lnTo>
                    <a:pt x="51" y="43"/>
                  </a:lnTo>
                  <a:lnTo>
                    <a:pt x="50" y="45"/>
                  </a:lnTo>
                  <a:lnTo>
                    <a:pt x="48" y="46"/>
                  </a:lnTo>
                  <a:lnTo>
                    <a:pt x="46" y="48"/>
                  </a:lnTo>
                  <a:lnTo>
                    <a:pt x="44" y="50"/>
                  </a:lnTo>
                  <a:lnTo>
                    <a:pt x="43" y="51"/>
                  </a:lnTo>
                  <a:lnTo>
                    <a:pt x="41" y="53"/>
                  </a:lnTo>
                  <a:lnTo>
                    <a:pt x="40" y="55"/>
                  </a:lnTo>
                  <a:lnTo>
                    <a:pt x="39" y="57"/>
                  </a:lnTo>
                  <a:lnTo>
                    <a:pt x="37" y="59"/>
                  </a:lnTo>
                  <a:lnTo>
                    <a:pt x="36" y="61"/>
                  </a:lnTo>
                  <a:lnTo>
                    <a:pt x="36" y="63"/>
                  </a:lnTo>
                  <a:lnTo>
                    <a:pt x="35" y="65"/>
                  </a:lnTo>
                  <a:lnTo>
                    <a:pt x="34" y="67"/>
                  </a:lnTo>
                  <a:lnTo>
                    <a:pt x="33" y="69"/>
                  </a:lnTo>
                  <a:lnTo>
                    <a:pt x="33" y="72"/>
                  </a:lnTo>
                  <a:lnTo>
                    <a:pt x="32" y="74"/>
                  </a:lnTo>
                  <a:lnTo>
                    <a:pt x="32" y="76"/>
                  </a:lnTo>
                  <a:lnTo>
                    <a:pt x="32" y="78"/>
                  </a:lnTo>
                  <a:lnTo>
                    <a:pt x="32" y="81"/>
                  </a:lnTo>
                  <a:lnTo>
                    <a:pt x="32" y="83"/>
                  </a:lnTo>
                  <a:lnTo>
                    <a:pt x="32" y="86"/>
                  </a:lnTo>
                  <a:lnTo>
                    <a:pt x="32" y="88"/>
                  </a:lnTo>
                  <a:lnTo>
                    <a:pt x="33" y="91"/>
                  </a:lnTo>
                  <a:lnTo>
                    <a:pt x="33" y="93"/>
                  </a:lnTo>
                  <a:lnTo>
                    <a:pt x="34" y="95"/>
                  </a:lnTo>
                  <a:lnTo>
                    <a:pt x="34" y="97"/>
                  </a:lnTo>
                  <a:lnTo>
                    <a:pt x="35" y="99"/>
                  </a:lnTo>
                  <a:lnTo>
                    <a:pt x="36" y="101"/>
                  </a:lnTo>
                  <a:lnTo>
                    <a:pt x="37" y="103"/>
                  </a:lnTo>
                  <a:lnTo>
                    <a:pt x="38" y="105"/>
                  </a:lnTo>
                  <a:lnTo>
                    <a:pt x="39" y="107"/>
                  </a:lnTo>
                  <a:lnTo>
                    <a:pt x="41" y="109"/>
                  </a:lnTo>
                  <a:lnTo>
                    <a:pt x="42" y="111"/>
                  </a:lnTo>
                  <a:lnTo>
                    <a:pt x="44" y="112"/>
                  </a:lnTo>
                  <a:lnTo>
                    <a:pt x="46" y="114"/>
                  </a:lnTo>
                  <a:lnTo>
                    <a:pt x="48" y="116"/>
                  </a:lnTo>
                  <a:lnTo>
                    <a:pt x="50" y="117"/>
                  </a:lnTo>
                  <a:lnTo>
                    <a:pt x="51" y="119"/>
                  </a:lnTo>
                  <a:lnTo>
                    <a:pt x="54" y="120"/>
                  </a:lnTo>
                  <a:lnTo>
                    <a:pt x="56" y="121"/>
                  </a:lnTo>
                  <a:lnTo>
                    <a:pt x="58" y="122"/>
                  </a:lnTo>
                  <a:lnTo>
                    <a:pt x="60" y="123"/>
                  </a:lnTo>
                  <a:lnTo>
                    <a:pt x="62" y="125"/>
                  </a:lnTo>
                  <a:lnTo>
                    <a:pt x="64" y="125"/>
                  </a:lnTo>
                  <a:lnTo>
                    <a:pt x="66" y="126"/>
                  </a:lnTo>
                  <a:lnTo>
                    <a:pt x="68" y="127"/>
                  </a:lnTo>
                  <a:lnTo>
                    <a:pt x="71" y="128"/>
                  </a:lnTo>
                  <a:lnTo>
                    <a:pt x="73" y="128"/>
                  </a:lnTo>
                  <a:lnTo>
                    <a:pt x="75" y="128"/>
                  </a:lnTo>
                  <a:lnTo>
                    <a:pt x="78" y="128"/>
                  </a:lnTo>
                  <a:lnTo>
                    <a:pt x="80" y="128"/>
                  </a:lnTo>
                  <a:lnTo>
                    <a:pt x="80" y="127"/>
                  </a:lnTo>
                  <a:lnTo>
                    <a:pt x="80" y="106"/>
                  </a:lnTo>
                  <a:lnTo>
                    <a:pt x="77" y="106"/>
                  </a:lnTo>
                  <a:lnTo>
                    <a:pt x="75" y="106"/>
                  </a:lnTo>
                  <a:lnTo>
                    <a:pt x="72" y="105"/>
                  </a:lnTo>
                  <a:lnTo>
                    <a:pt x="70" y="105"/>
                  </a:lnTo>
                  <a:lnTo>
                    <a:pt x="68" y="104"/>
                  </a:lnTo>
                  <a:lnTo>
                    <a:pt x="66" y="103"/>
                  </a:lnTo>
                  <a:lnTo>
                    <a:pt x="63" y="101"/>
                  </a:lnTo>
                  <a:lnTo>
                    <a:pt x="61" y="100"/>
                  </a:lnTo>
                  <a:lnTo>
                    <a:pt x="60" y="98"/>
                  </a:lnTo>
                  <a:lnTo>
                    <a:pt x="58" y="96"/>
                  </a:lnTo>
                  <a:lnTo>
                    <a:pt x="57" y="93"/>
                  </a:lnTo>
                  <a:lnTo>
                    <a:pt x="56" y="91"/>
                  </a:lnTo>
                  <a:lnTo>
                    <a:pt x="55" y="89"/>
                  </a:lnTo>
                  <a:lnTo>
                    <a:pt x="54" y="86"/>
                  </a:lnTo>
                  <a:lnTo>
                    <a:pt x="54" y="84"/>
                  </a:lnTo>
                  <a:lnTo>
                    <a:pt x="54" y="81"/>
                  </a:lnTo>
                  <a:lnTo>
                    <a:pt x="54" y="78"/>
                  </a:lnTo>
                  <a:lnTo>
                    <a:pt x="54" y="76"/>
                  </a:lnTo>
                  <a:lnTo>
                    <a:pt x="55" y="73"/>
                  </a:lnTo>
                  <a:lnTo>
                    <a:pt x="56" y="71"/>
                  </a:lnTo>
                  <a:lnTo>
                    <a:pt x="57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1" y="63"/>
                  </a:lnTo>
                  <a:lnTo>
                    <a:pt x="63" y="62"/>
                  </a:lnTo>
                  <a:lnTo>
                    <a:pt x="66" y="60"/>
                  </a:lnTo>
                  <a:lnTo>
                    <a:pt x="68" y="59"/>
                  </a:lnTo>
                  <a:lnTo>
                    <a:pt x="70" y="57"/>
                  </a:lnTo>
                  <a:lnTo>
                    <a:pt x="73" y="57"/>
                  </a:lnTo>
                  <a:lnTo>
                    <a:pt x="75" y="56"/>
                  </a:lnTo>
                  <a:lnTo>
                    <a:pt x="78" y="56"/>
                  </a:lnTo>
                  <a:lnTo>
                    <a:pt x="80" y="56"/>
                  </a:lnTo>
                  <a:lnTo>
                    <a:pt x="83" y="56"/>
                  </a:lnTo>
                  <a:lnTo>
                    <a:pt x="85" y="56"/>
                  </a:lnTo>
                  <a:lnTo>
                    <a:pt x="88" y="57"/>
                  </a:lnTo>
                  <a:lnTo>
                    <a:pt x="90" y="57"/>
                  </a:lnTo>
                  <a:lnTo>
                    <a:pt x="92" y="59"/>
                  </a:lnTo>
                  <a:lnTo>
                    <a:pt x="94" y="60"/>
                  </a:lnTo>
                  <a:lnTo>
                    <a:pt x="96" y="62"/>
                  </a:lnTo>
                  <a:lnTo>
                    <a:pt x="98" y="63"/>
                  </a:lnTo>
                  <a:lnTo>
                    <a:pt x="100" y="65"/>
                  </a:lnTo>
                  <a:lnTo>
                    <a:pt x="101" y="67"/>
                  </a:lnTo>
                  <a:lnTo>
                    <a:pt x="103" y="69"/>
                  </a:lnTo>
                  <a:lnTo>
                    <a:pt x="104" y="71"/>
                  </a:lnTo>
                  <a:lnTo>
                    <a:pt x="105" y="73"/>
                  </a:lnTo>
                  <a:lnTo>
                    <a:pt x="105" y="76"/>
                  </a:lnTo>
                  <a:lnTo>
                    <a:pt x="105" y="78"/>
                  </a:lnTo>
                  <a:lnTo>
                    <a:pt x="105" y="81"/>
                  </a:lnTo>
                  <a:lnTo>
                    <a:pt x="105" y="83"/>
                  </a:lnTo>
                  <a:lnTo>
                    <a:pt x="105" y="86"/>
                  </a:lnTo>
                  <a:lnTo>
                    <a:pt x="105" y="88"/>
                  </a:lnTo>
                  <a:lnTo>
                    <a:pt x="104" y="91"/>
                  </a:lnTo>
                  <a:lnTo>
                    <a:pt x="103" y="93"/>
                  </a:lnTo>
                  <a:lnTo>
                    <a:pt x="102" y="95"/>
                  </a:lnTo>
                  <a:lnTo>
                    <a:pt x="100" y="97"/>
                  </a:lnTo>
                  <a:lnTo>
                    <a:pt x="99" y="99"/>
                  </a:lnTo>
                  <a:lnTo>
                    <a:pt x="97" y="101"/>
                  </a:lnTo>
                  <a:lnTo>
                    <a:pt x="95" y="102"/>
                  </a:lnTo>
                  <a:lnTo>
                    <a:pt x="92" y="104"/>
                  </a:lnTo>
                  <a:lnTo>
                    <a:pt x="90" y="105"/>
                  </a:lnTo>
                  <a:lnTo>
                    <a:pt x="88" y="105"/>
                  </a:lnTo>
                  <a:lnTo>
                    <a:pt x="86" y="106"/>
                  </a:lnTo>
                  <a:lnTo>
                    <a:pt x="83" y="106"/>
                  </a:lnTo>
                  <a:lnTo>
                    <a:pt x="80" y="106"/>
                  </a:lnTo>
                  <a:lnTo>
                    <a:pt x="80" y="162"/>
                  </a:lnTo>
                  <a:lnTo>
                    <a:pt x="76" y="162"/>
                  </a:lnTo>
                  <a:lnTo>
                    <a:pt x="72" y="161"/>
                  </a:lnTo>
                  <a:lnTo>
                    <a:pt x="68" y="161"/>
                  </a:lnTo>
                  <a:lnTo>
                    <a:pt x="64" y="160"/>
                  </a:lnTo>
                  <a:lnTo>
                    <a:pt x="60" y="159"/>
                  </a:lnTo>
                  <a:lnTo>
                    <a:pt x="56" y="158"/>
                  </a:lnTo>
                  <a:lnTo>
                    <a:pt x="53" y="157"/>
                  </a:lnTo>
                  <a:lnTo>
                    <a:pt x="49" y="156"/>
                  </a:lnTo>
                  <a:lnTo>
                    <a:pt x="45" y="154"/>
                  </a:lnTo>
                  <a:lnTo>
                    <a:pt x="42" y="153"/>
                  </a:lnTo>
                  <a:lnTo>
                    <a:pt x="39" y="151"/>
                  </a:lnTo>
                  <a:lnTo>
                    <a:pt x="35" y="149"/>
                  </a:lnTo>
                  <a:lnTo>
                    <a:pt x="32" y="146"/>
                  </a:lnTo>
                  <a:lnTo>
                    <a:pt x="29" y="144"/>
                  </a:lnTo>
                  <a:lnTo>
                    <a:pt x="26" y="141"/>
                  </a:lnTo>
                  <a:lnTo>
                    <a:pt x="23" y="138"/>
                  </a:lnTo>
                  <a:lnTo>
                    <a:pt x="20" y="135"/>
                  </a:lnTo>
                  <a:lnTo>
                    <a:pt x="17" y="132"/>
                  </a:lnTo>
                  <a:lnTo>
                    <a:pt x="15" y="129"/>
                  </a:lnTo>
                  <a:lnTo>
                    <a:pt x="13" y="126"/>
                  </a:lnTo>
                  <a:lnTo>
                    <a:pt x="11" y="123"/>
                  </a:lnTo>
                  <a:lnTo>
                    <a:pt x="9" y="119"/>
                  </a:lnTo>
                  <a:lnTo>
                    <a:pt x="7" y="116"/>
                  </a:lnTo>
                  <a:lnTo>
                    <a:pt x="6" y="112"/>
                  </a:lnTo>
                  <a:lnTo>
                    <a:pt x="4" y="109"/>
                  </a:lnTo>
                  <a:lnTo>
                    <a:pt x="3" y="105"/>
                  </a:lnTo>
                  <a:lnTo>
                    <a:pt x="2" y="101"/>
                  </a:lnTo>
                  <a:lnTo>
                    <a:pt x="1" y="97"/>
                  </a:lnTo>
                  <a:lnTo>
                    <a:pt x="0" y="93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0" y="81"/>
                  </a:lnTo>
                  <a:lnTo>
                    <a:pt x="0" y="77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1" y="65"/>
                  </a:lnTo>
                  <a:lnTo>
                    <a:pt x="2" y="61"/>
                  </a:lnTo>
                  <a:lnTo>
                    <a:pt x="3" y="57"/>
                  </a:lnTo>
                  <a:lnTo>
                    <a:pt x="4" y="53"/>
                  </a:lnTo>
                  <a:lnTo>
                    <a:pt x="6" y="50"/>
                  </a:lnTo>
                  <a:lnTo>
                    <a:pt x="7" y="46"/>
                  </a:lnTo>
                  <a:lnTo>
                    <a:pt x="9" y="43"/>
                  </a:lnTo>
                  <a:lnTo>
                    <a:pt x="11" y="40"/>
                  </a:lnTo>
                  <a:lnTo>
                    <a:pt x="13" y="36"/>
                  </a:lnTo>
                  <a:lnTo>
                    <a:pt x="15" y="33"/>
                  </a:lnTo>
                  <a:lnTo>
                    <a:pt x="17" y="30"/>
                  </a:lnTo>
                  <a:lnTo>
                    <a:pt x="20" y="27"/>
                  </a:lnTo>
                  <a:lnTo>
                    <a:pt x="23" y="24"/>
                  </a:lnTo>
                  <a:lnTo>
                    <a:pt x="26" y="21"/>
                  </a:lnTo>
                  <a:lnTo>
                    <a:pt x="29" y="18"/>
                  </a:lnTo>
                  <a:lnTo>
                    <a:pt x="32" y="16"/>
                  </a:lnTo>
                  <a:lnTo>
                    <a:pt x="35" y="13"/>
                  </a:lnTo>
                  <a:lnTo>
                    <a:pt x="39" y="11"/>
                  </a:lnTo>
                  <a:lnTo>
                    <a:pt x="42" y="9"/>
                  </a:lnTo>
                  <a:lnTo>
                    <a:pt x="45" y="8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6" y="3"/>
                  </a:lnTo>
                  <a:lnTo>
                    <a:pt x="60" y="2"/>
                  </a:lnTo>
                  <a:lnTo>
                    <a:pt x="64" y="1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6" y="1"/>
                  </a:lnTo>
                  <a:lnTo>
                    <a:pt x="100" y="2"/>
                  </a:lnTo>
                  <a:lnTo>
                    <a:pt x="104" y="3"/>
                  </a:lnTo>
                  <a:lnTo>
                    <a:pt x="107" y="4"/>
                  </a:lnTo>
                  <a:lnTo>
                    <a:pt x="111" y="6"/>
                  </a:lnTo>
                  <a:lnTo>
                    <a:pt x="114" y="8"/>
                  </a:lnTo>
                  <a:lnTo>
                    <a:pt x="118" y="9"/>
                  </a:lnTo>
                  <a:lnTo>
                    <a:pt x="121" y="11"/>
                  </a:lnTo>
                  <a:lnTo>
                    <a:pt x="125" y="13"/>
                  </a:lnTo>
                  <a:lnTo>
                    <a:pt x="128" y="16"/>
                  </a:lnTo>
                  <a:lnTo>
                    <a:pt x="131" y="18"/>
                  </a:lnTo>
                  <a:lnTo>
                    <a:pt x="134" y="21"/>
                  </a:lnTo>
                  <a:lnTo>
                    <a:pt x="138" y="24"/>
                  </a:lnTo>
                  <a:lnTo>
                    <a:pt x="140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8" y="36"/>
                  </a:lnTo>
                  <a:lnTo>
                    <a:pt x="150" y="40"/>
                  </a:lnTo>
                  <a:lnTo>
                    <a:pt x="152" y="43"/>
                  </a:lnTo>
                  <a:lnTo>
                    <a:pt x="154" y="46"/>
                  </a:lnTo>
                  <a:lnTo>
                    <a:pt x="155" y="50"/>
                  </a:lnTo>
                  <a:lnTo>
                    <a:pt x="157" y="53"/>
                  </a:lnTo>
                  <a:lnTo>
                    <a:pt x="158" y="57"/>
                  </a:lnTo>
                  <a:lnTo>
                    <a:pt x="159" y="61"/>
                  </a:lnTo>
                  <a:lnTo>
                    <a:pt x="160" y="65"/>
                  </a:lnTo>
                  <a:lnTo>
                    <a:pt x="161" y="69"/>
                  </a:lnTo>
                  <a:lnTo>
                    <a:pt x="161" y="73"/>
                  </a:lnTo>
                  <a:lnTo>
                    <a:pt x="162" y="77"/>
                  </a:lnTo>
                  <a:lnTo>
                    <a:pt x="162" y="81"/>
                  </a:lnTo>
                  <a:lnTo>
                    <a:pt x="162" y="85"/>
                  </a:lnTo>
                  <a:lnTo>
                    <a:pt x="161" y="89"/>
                  </a:lnTo>
                  <a:lnTo>
                    <a:pt x="161" y="93"/>
                  </a:lnTo>
                  <a:lnTo>
                    <a:pt x="160" y="97"/>
                  </a:lnTo>
                  <a:lnTo>
                    <a:pt x="159" y="101"/>
                  </a:lnTo>
                  <a:lnTo>
                    <a:pt x="158" y="105"/>
                  </a:lnTo>
                  <a:lnTo>
                    <a:pt x="157" y="109"/>
                  </a:lnTo>
                  <a:lnTo>
                    <a:pt x="155" y="112"/>
                  </a:lnTo>
                  <a:lnTo>
                    <a:pt x="154" y="116"/>
                  </a:lnTo>
                  <a:lnTo>
                    <a:pt x="152" y="119"/>
                  </a:lnTo>
                  <a:lnTo>
                    <a:pt x="150" y="123"/>
                  </a:lnTo>
                  <a:lnTo>
                    <a:pt x="148" y="126"/>
                  </a:lnTo>
                  <a:lnTo>
                    <a:pt x="145" y="129"/>
                  </a:lnTo>
                  <a:lnTo>
                    <a:pt x="143" y="132"/>
                  </a:lnTo>
                  <a:lnTo>
                    <a:pt x="140" y="135"/>
                  </a:lnTo>
                  <a:lnTo>
                    <a:pt x="138" y="138"/>
                  </a:lnTo>
                  <a:lnTo>
                    <a:pt x="134" y="141"/>
                  </a:lnTo>
                  <a:lnTo>
                    <a:pt x="131" y="144"/>
                  </a:lnTo>
                  <a:lnTo>
                    <a:pt x="128" y="146"/>
                  </a:lnTo>
                  <a:lnTo>
                    <a:pt x="125" y="149"/>
                  </a:lnTo>
                  <a:lnTo>
                    <a:pt x="121" y="151"/>
                  </a:lnTo>
                  <a:lnTo>
                    <a:pt x="118" y="153"/>
                  </a:lnTo>
                  <a:lnTo>
                    <a:pt x="114" y="154"/>
                  </a:lnTo>
                  <a:lnTo>
                    <a:pt x="111" y="156"/>
                  </a:lnTo>
                  <a:lnTo>
                    <a:pt x="107" y="157"/>
                  </a:lnTo>
                  <a:lnTo>
                    <a:pt x="104" y="158"/>
                  </a:lnTo>
                  <a:lnTo>
                    <a:pt x="100" y="159"/>
                  </a:lnTo>
                  <a:lnTo>
                    <a:pt x="96" y="160"/>
                  </a:lnTo>
                  <a:lnTo>
                    <a:pt x="92" y="161"/>
                  </a:lnTo>
                  <a:lnTo>
                    <a:pt x="88" y="161"/>
                  </a:lnTo>
                  <a:lnTo>
                    <a:pt x="84" y="162"/>
                  </a:lnTo>
                  <a:lnTo>
                    <a:pt x="80" y="162"/>
                  </a:lnTo>
                  <a:lnTo>
                    <a:pt x="80" y="12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4" name="Rectangle 5"/>
            <p:cNvSpPr>
              <a:spLocks noChangeArrowheads="1"/>
            </p:cNvSpPr>
            <p:nvPr/>
          </p:nvSpPr>
          <p:spPr bwMode="auto">
            <a:xfrm>
              <a:off x="347" y="1052"/>
              <a:ext cx="5068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60000"/>
                </a:spcBef>
                <a:buFontTx/>
                <a:buNone/>
              </a:pPr>
              <a:endParaRPr lang="en-US" altLang="en-US" b="0">
                <a:solidFill>
                  <a:srgbClr val="00FFFF"/>
                </a:solidFill>
              </a:endParaRPr>
            </a:p>
          </p:txBody>
        </p:sp>
      </p:grpSp>
      <p:grpSp>
        <p:nvGrpSpPr>
          <p:cNvPr id="134148" name="Group 6"/>
          <p:cNvGrpSpPr>
            <a:grpSpLocks/>
          </p:cNvGrpSpPr>
          <p:nvPr/>
        </p:nvGrpSpPr>
        <p:grpSpPr bwMode="auto">
          <a:xfrm>
            <a:off x="550863" y="2357438"/>
            <a:ext cx="8045450" cy="495300"/>
            <a:chOff x="347" y="1485"/>
            <a:chExt cx="5068" cy="312"/>
          </a:xfrm>
        </p:grpSpPr>
        <p:sp>
          <p:nvSpPr>
            <p:cNvPr id="134161" name="Freeform 7"/>
            <p:cNvSpPr>
              <a:spLocks/>
            </p:cNvSpPr>
            <p:nvPr/>
          </p:nvSpPr>
          <p:spPr bwMode="auto">
            <a:xfrm>
              <a:off x="752" y="1703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2" name="Rectangle 8"/>
            <p:cNvSpPr>
              <a:spLocks noChangeArrowheads="1"/>
            </p:cNvSpPr>
            <p:nvPr/>
          </p:nvSpPr>
          <p:spPr bwMode="auto">
            <a:xfrm>
              <a:off x="347" y="1485"/>
              <a:ext cx="5068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30000"/>
                </a:lnSpc>
                <a:spcBef>
                  <a:spcPct val="60000"/>
                </a:spcBef>
                <a:buFontTx/>
                <a:buNone/>
              </a:pPr>
              <a:endParaRPr lang="en-US" altLang="en-US" b="0">
                <a:solidFill>
                  <a:srgbClr val="FFCC66"/>
                </a:solidFill>
              </a:endParaRPr>
            </a:p>
          </p:txBody>
        </p:sp>
      </p:grpSp>
      <p:grpSp>
        <p:nvGrpSpPr>
          <p:cNvPr id="134149" name="Group 9"/>
          <p:cNvGrpSpPr>
            <a:grpSpLocks/>
          </p:cNvGrpSpPr>
          <p:nvPr/>
        </p:nvGrpSpPr>
        <p:grpSpPr bwMode="auto">
          <a:xfrm>
            <a:off x="550863" y="2906713"/>
            <a:ext cx="8045450" cy="508000"/>
            <a:chOff x="347" y="1831"/>
            <a:chExt cx="5068" cy="320"/>
          </a:xfrm>
        </p:grpSpPr>
        <p:sp>
          <p:nvSpPr>
            <p:cNvPr id="134159" name="Freeform 10"/>
            <p:cNvSpPr>
              <a:spLocks/>
            </p:cNvSpPr>
            <p:nvPr/>
          </p:nvSpPr>
          <p:spPr bwMode="auto">
            <a:xfrm>
              <a:off x="752" y="1939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0" name="Rectangle 11"/>
            <p:cNvSpPr>
              <a:spLocks noChangeArrowheads="1"/>
            </p:cNvSpPr>
            <p:nvPr/>
          </p:nvSpPr>
          <p:spPr bwMode="auto">
            <a:xfrm>
              <a:off x="347" y="1831"/>
              <a:ext cx="506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143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99CCFF"/>
                </a:solidFill>
              </a:endParaRPr>
            </a:p>
          </p:txBody>
        </p:sp>
      </p:grpSp>
      <p:grpSp>
        <p:nvGrpSpPr>
          <p:cNvPr id="134150" name="Group 12"/>
          <p:cNvGrpSpPr>
            <a:grpSpLocks/>
          </p:cNvGrpSpPr>
          <p:nvPr/>
        </p:nvGrpSpPr>
        <p:grpSpPr bwMode="auto">
          <a:xfrm>
            <a:off x="550863" y="3336925"/>
            <a:ext cx="8045450" cy="530225"/>
            <a:chOff x="347" y="2102"/>
            <a:chExt cx="5068" cy="334"/>
          </a:xfrm>
        </p:grpSpPr>
        <p:sp>
          <p:nvSpPr>
            <p:cNvPr id="134157" name="Freeform 13"/>
            <p:cNvSpPr>
              <a:spLocks/>
            </p:cNvSpPr>
            <p:nvPr/>
          </p:nvSpPr>
          <p:spPr bwMode="auto">
            <a:xfrm>
              <a:off x="752" y="2207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8" name="Rectangle 14"/>
            <p:cNvSpPr>
              <a:spLocks noChangeArrowheads="1"/>
            </p:cNvSpPr>
            <p:nvPr/>
          </p:nvSpPr>
          <p:spPr bwMode="auto">
            <a:xfrm>
              <a:off x="347" y="2102"/>
              <a:ext cx="5068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143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AEFF93"/>
                </a:solidFill>
              </a:endParaRPr>
            </a:p>
          </p:txBody>
        </p:sp>
      </p:grpSp>
      <p:grpSp>
        <p:nvGrpSpPr>
          <p:cNvPr id="134151" name="Group 15"/>
          <p:cNvGrpSpPr>
            <a:grpSpLocks/>
          </p:cNvGrpSpPr>
          <p:nvPr/>
        </p:nvGrpSpPr>
        <p:grpSpPr bwMode="auto">
          <a:xfrm>
            <a:off x="550863" y="3760788"/>
            <a:ext cx="8045450" cy="558800"/>
            <a:chOff x="347" y="2369"/>
            <a:chExt cx="5068" cy="352"/>
          </a:xfrm>
        </p:grpSpPr>
        <p:sp>
          <p:nvSpPr>
            <p:cNvPr id="134155" name="Freeform 16"/>
            <p:cNvSpPr>
              <a:spLocks/>
            </p:cNvSpPr>
            <p:nvPr/>
          </p:nvSpPr>
          <p:spPr bwMode="auto">
            <a:xfrm>
              <a:off x="752" y="2483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6" name="Rectangle 17"/>
            <p:cNvSpPr>
              <a:spLocks noChangeArrowheads="1"/>
            </p:cNvSpPr>
            <p:nvPr/>
          </p:nvSpPr>
          <p:spPr bwMode="auto">
            <a:xfrm>
              <a:off x="347" y="2369"/>
              <a:ext cx="5068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143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FFA690"/>
                </a:solidFill>
              </a:endParaRPr>
            </a:p>
          </p:txBody>
        </p:sp>
      </p:grpSp>
      <p:sp>
        <p:nvSpPr>
          <p:cNvPr id="134152" name="Tit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Practice Exercise 5: Listening For </a:t>
            </a:r>
            <a:r>
              <a:rPr lang="en-US" altLang="en-US" dirty="0" err="1" smtClean="0"/>
              <a:t>Readback</a:t>
            </a:r>
            <a:r>
              <a:rPr lang="en-US" altLang="en-US" dirty="0" smtClean="0"/>
              <a:t> </a:t>
            </a:r>
            <a:r>
              <a:rPr lang="en-US" altLang="en-US" dirty="0"/>
              <a:t>Errors</a:t>
            </a:r>
          </a:p>
        </p:txBody>
      </p:sp>
      <p:sp>
        <p:nvSpPr>
          <p:cNvPr id="134153" name="Content Placeholder 29"/>
          <p:cNvSpPr>
            <a:spLocks noGrp="1"/>
          </p:cNvSpPr>
          <p:nvPr>
            <p:ph idx="1"/>
          </p:nvPr>
        </p:nvSpPr>
        <p:spPr>
          <a:xfrm>
            <a:off x="428625" y="1179577"/>
            <a:ext cx="8350250" cy="1849254"/>
          </a:xfrm>
        </p:spPr>
        <p:txBody>
          <a:bodyPr/>
          <a:lstStyle/>
          <a:p>
            <a:pPr marL="320040" indent="-283464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This exercise contains eight audio recordings of situations in which clearances are </a:t>
            </a:r>
            <a:r>
              <a:rPr lang="en-US" altLang="en-US" dirty="0" smtClean="0"/>
              <a:t>issued</a:t>
            </a:r>
            <a:endParaRPr lang="en-US" altLang="en-US" dirty="0"/>
          </a:p>
          <a:p>
            <a:pPr marL="320040" indent="-283464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Listen for the </a:t>
            </a:r>
            <a:r>
              <a:rPr lang="en-US" altLang="en-US" dirty="0" err="1"/>
              <a:t>readback</a:t>
            </a:r>
            <a:r>
              <a:rPr lang="en-US" altLang="en-US" dirty="0"/>
              <a:t> errors and write them </a:t>
            </a:r>
            <a:r>
              <a:rPr lang="en-US" altLang="en-US" dirty="0" smtClean="0"/>
              <a:t>down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54798" y="3169072"/>
            <a:ext cx="184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54798" y="4291750"/>
            <a:ext cx="184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2</a:t>
            </a:r>
          </a:p>
        </p:txBody>
      </p:sp>
      <p:pic>
        <p:nvPicPr>
          <p:cNvPr id="2" name="Scenario_1_Int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3127358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Scene_1_Corrected_Intr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84" y="3122967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42" name="TextBox 41"/>
          <p:cNvSpPr txBox="1"/>
          <p:nvPr/>
        </p:nvSpPr>
        <p:spPr>
          <a:xfrm>
            <a:off x="5290468" y="3172968"/>
            <a:ext cx="330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</a:t>
            </a:r>
            <a:r>
              <a:rPr lang="en-US" dirty="0" smtClean="0"/>
              <a:t>1 corrected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290468" y="4288536"/>
            <a:ext cx="330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2</a:t>
            </a:r>
            <a:r>
              <a:rPr lang="en-US" dirty="0" smtClean="0"/>
              <a:t> corrected</a:t>
            </a:r>
            <a:endParaRPr lang="en-US" dirty="0"/>
          </a:p>
        </p:txBody>
      </p:sp>
      <p:pic>
        <p:nvPicPr>
          <p:cNvPr id="45" name="LFRE_Clearance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4241125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46" name="LFRE_C_2_Correcte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84" y="4241124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41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43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23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0" y="0"/>
            <a:ext cx="91440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550863" y="1670050"/>
            <a:ext cx="8045450" cy="782638"/>
            <a:chOff x="347" y="1052"/>
            <a:chExt cx="5068" cy="493"/>
          </a:xfrm>
        </p:grpSpPr>
        <p:sp>
          <p:nvSpPr>
            <p:cNvPr id="134163" name="Freeform 4"/>
            <p:cNvSpPr>
              <a:spLocks/>
            </p:cNvSpPr>
            <p:nvPr/>
          </p:nvSpPr>
          <p:spPr bwMode="auto">
            <a:xfrm>
              <a:off x="388" y="1165"/>
              <a:ext cx="163" cy="163"/>
            </a:xfrm>
            <a:custGeom>
              <a:avLst/>
              <a:gdLst>
                <a:gd name="T0" fmla="*/ 92 w 163"/>
                <a:gd name="T1" fmla="*/ 126 h 163"/>
                <a:gd name="T2" fmla="*/ 105 w 163"/>
                <a:gd name="T3" fmla="*/ 121 h 163"/>
                <a:gd name="T4" fmla="*/ 116 w 163"/>
                <a:gd name="T5" fmla="*/ 112 h 163"/>
                <a:gd name="T6" fmla="*/ 123 w 163"/>
                <a:gd name="T7" fmla="*/ 101 h 163"/>
                <a:gd name="T8" fmla="*/ 127 w 163"/>
                <a:gd name="T9" fmla="*/ 88 h 163"/>
                <a:gd name="T10" fmla="*/ 127 w 163"/>
                <a:gd name="T11" fmla="*/ 74 h 163"/>
                <a:gd name="T12" fmla="*/ 123 w 163"/>
                <a:gd name="T13" fmla="*/ 61 h 163"/>
                <a:gd name="T14" fmla="*/ 115 w 163"/>
                <a:gd name="T15" fmla="*/ 50 h 163"/>
                <a:gd name="T16" fmla="*/ 104 w 163"/>
                <a:gd name="T17" fmla="*/ 41 h 163"/>
                <a:gd name="T18" fmla="*/ 92 w 163"/>
                <a:gd name="T19" fmla="*/ 36 h 163"/>
                <a:gd name="T20" fmla="*/ 78 w 163"/>
                <a:gd name="T21" fmla="*/ 35 h 163"/>
                <a:gd name="T22" fmla="*/ 64 w 163"/>
                <a:gd name="T23" fmla="*/ 37 h 163"/>
                <a:gd name="T24" fmla="*/ 51 w 163"/>
                <a:gd name="T25" fmla="*/ 43 h 163"/>
                <a:gd name="T26" fmla="*/ 41 w 163"/>
                <a:gd name="T27" fmla="*/ 53 h 163"/>
                <a:gd name="T28" fmla="*/ 35 w 163"/>
                <a:gd name="T29" fmla="*/ 65 h 163"/>
                <a:gd name="T30" fmla="*/ 32 w 163"/>
                <a:gd name="T31" fmla="*/ 78 h 163"/>
                <a:gd name="T32" fmla="*/ 33 w 163"/>
                <a:gd name="T33" fmla="*/ 93 h 163"/>
                <a:gd name="T34" fmla="*/ 38 w 163"/>
                <a:gd name="T35" fmla="*/ 105 h 163"/>
                <a:gd name="T36" fmla="*/ 48 w 163"/>
                <a:gd name="T37" fmla="*/ 116 h 163"/>
                <a:gd name="T38" fmla="*/ 60 w 163"/>
                <a:gd name="T39" fmla="*/ 123 h 163"/>
                <a:gd name="T40" fmla="*/ 73 w 163"/>
                <a:gd name="T41" fmla="*/ 128 h 163"/>
                <a:gd name="T42" fmla="*/ 77 w 163"/>
                <a:gd name="T43" fmla="*/ 106 h 163"/>
                <a:gd name="T44" fmla="*/ 63 w 163"/>
                <a:gd name="T45" fmla="*/ 101 h 163"/>
                <a:gd name="T46" fmla="*/ 55 w 163"/>
                <a:gd name="T47" fmla="*/ 89 h 163"/>
                <a:gd name="T48" fmla="*/ 55 w 163"/>
                <a:gd name="T49" fmla="*/ 73 h 163"/>
                <a:gd name="T50" fmla="*/ 63 w 163"/>
                <a:gd name="T51" fmla="*/ 62 h 163"/>
                <a:gd name="T52" fmla="*/ 78 w 163"/>
                <a:gd name="T53" fmla="*/ 56 h 163"/>
                <a:gd name="T54" fmla="*/ 92 w 163"/>
                <a:gd name="T55" fmla="*/ 59 h 163"/>
                <a:gd name="T56" fmla="*/ 103 w 163"/>
                <a:gd name="T57" fmla="*/ 69 h 163"/>
                <a:gd name="T58" fmla="*/ 105 w 163"/>
                <a:gd name="T59" fmla="*/ 83 h 163"/>
                <a:gd name="T60" fmla="*/ 100 w 163"/>
                <a:gd name="T61" fmla="*/ 97 h 163"/>
                <a:gd name="T62" fmla="*/ 88 w 163"/>
                <a:gd name="T63" fmla="*/ 105 h 163"/>
                <a:gd name="T64" fmla="*/ 76 w 163"/>
                <a:gd name="T65" fmla="*/ 162 h 163"/>
                <a:gd name="T66" fmla="*/ 53 w 163"/>
                <a:gd name="T67" fmla="*/ 157 h 163"/>
                <a:gd name="T68" fmla="*/ 32 w 163"/>
                <a:gd name="T69" fmla="*/ 146 h 163"/>
                <a:gd name="T70" fmla="*/ 15 w 163"/>
                <a:gd name="T71" fmla="*/ 129 h 163"/>
                <a:gd name="T72" fmla="*/ 4 w 163"/>
                <a:gd name="T73" fmla="*/ 109 h 163"/>
                <a:gd name="T74" fmla="*/ 0 w 163"/>
                <a:gd name="T75" fmla="*/ 85 h 163"/>
                <a:gd name="T76" fmla="*/ 2 w 163"/>
                <a:gd name="T77" fmla="*/ 61 h 163"/>
                <a:gd name="T78" fmla="*/ 11 w 163"/>
                <a:gd name="T79" fmla="*/ 40 h 163"/>
                <a:gd name="T80" fmla="*/ 26 w 163"/>
                <a:gd name="T81" fmla="*/ 21 h 163"/>
                <a:gd name="T82" fmla="*/ 45 w 163"/>
                <a:gd name="T83" fmla="*/ 8 h 163"/>
                <a:gd name="T84" fmla="*/ 68 w 163"/>
                <a:gd name="T85" fmla="*/ 0 h 163"/>
                <a:gd name="T86" fmla="*/ 92 w 163"/>
                <a:gd name="T87" fmla="*/ 0 h 163"/>
                <a:gd name="T88" fmla="*/ 114 w 163"/>
                <a:gd name="T89" fmla="*/ 8 h 163"/>
                <a:gd name="T90" fmla="*/ 134 w 163"/>
                <a:gd name="T91" fmla="*/ 21 h 163"/>
                <a:gd name="T92" fmla="*/ 150 w 163"/>
                <a:gd name="T93" fmla="*/ 40 h 163"/>
                <a:gd name="T94" fmla="*/ 159 w 163"/>
                <a:gd name="T95" fmla="*/ 61 h 163"/>
                <a:gd name="T96" fmla="*/ 162 w 163"/>
                <a:gd name="T97" fmla="*/ 85 h 163"/>
                <a:gd name="T98" fmla="*/ 157 w 163"/>
                <a:gd name="T99" fmla="*/ 109 h 163"/>
                <a:gd name="T100" fmla="*/ 145 w 163"/>
                <a:gd name="T101" fmla="*/ 129 h 163"/>
                <a:gd name="T102" fmla="*/ 128 w 163"/>
                <a:gd name="T103" fmla="*/ 146 h 163"/>
                <a:gd name="T104" fmla="*/ 107 w 163"/>
                <a:gd name="T105" fmla="*/ 157 h 163"/>
                <a:gd name="T106" fmla="*/ 84 w 163"/>
                <a:gd name="T107" fmla="*/ 162 h 1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3"/>
                <a:gd name="T163" fmla="*/ 0 h 163"/>
                <a:gd name="T164" fmla="*/ 163 w 163"/>
                <a:gd name="T165" fmla="*/ 163 h 1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3" h="163">
                  <a:moveTo>
                    <a:pt x="80" y="127"/>
                  </a:moveTo>
                  <a:lnTo>
                    <a:pt x="83" y="127"/>
                  </a:lnTo>
                  <a:lnTo>
                    <a:pt x="85" y="127"/>
                  </a:lnTo>
                  <a:lnTo>
                    <a:pt x="88" y="127"/>
                  </a:lnTo>
                  <a:lnTo>
                    <a:pt x="90" y="126"/>
                  </a:lnTo>
                  <a:lnTo>
                    <a:pt x="92" y="126"/>
                  </a:lnTo>
                  <a:lnTo>
                    <a:pt x="94" y="125"/>
                  </a:lnTo>
                  <a:lnTo>
                    <a:pt x="96" y="125"/>
                  </a:lnTo>
                  <a:lnTo>
                    <a:pt x="99" y="124"/>
                  </a:lnTo>
                  <a:lnTo>
                    <a:pt x="101" y="123"/>
                  </a:lnTo>
                  <a:lnTo>
                    <a:pt x="103" y="122"/>
                  </a:lnTo>
                  <a:lnTo>
                    <a:pt x="105" y="121"/>
                  </a:lnTo>
                  <a:lnTo>
                    <a:pt x="106" y="120"/>
                  </a:lnTo>
                  <a:lnTo>
                    <a:pt x="109" y="119"/>
                  </a:lnTo>
                  <a:lnTo>
                    <a:pt x="111" y="117"/>
                  </a:lnTo>
                  <a:lnTo>
                    <a:pt x="113" y="116"/>
                  </a:lnTo>
                  <a:lnTo>
                    <a:pt x="114" y="114"/>
                  </a:lnTo>
                  <a:lnTo>
                    <a:pt x="116" y="112"/>
                  </a:lnTo>
                  <a:lnTo>
                    <a:pt x="117" y="111"/>
                  </a:lnTo>
                  <a:lnTo>
                    <a:pt x="119" y="109"/>
                  </a:lnTo>
                  <a:lnTo>
                    <a:pt x="120" y="107"/>
                  </a:lnTo>
                  <a:lnTo>
                    <a:pt x="121" y="105"/>
                  </a:lnTo>
                  <a:lnTo>
                    <a:pt x="122" y="103"/>
                  </a:lnTo>
                  <a:lnTo>
                    <a:pt x="123" y="101"/>
                  </a:lnTo>
                  <a:lnTo>
                    <a:pt x="124" y="99"/>
                  </a:lnTo>
                  <a:lnTo>
                    <a:pt x="125" y="97"/>
                  </a:lnTo>
                  <a:lnTo>
                    <a:pt x="126" y="95"/>
                  </a:lnTo>
                  <a:lnTo>
                    <a:pt x="126" y="93"/>
                  </a:lnTo>
                  <a:lnTo>
                    <a:pt x="127" y="91"/>
                  </a:lnTo>
                  <a:lnTo>
                    <a:pt x="127" y="88"/>
                  </a:lnTo>
                  <a:lnTo>
                    <a:pt x="127" y="86"/>
                  </a:lnTo>
                  <a:lnTo>
                    <a:pt x="128" y="83"/>
                  </a:lnTo>
                  <a:lnTo>
                    <a:pt x="128" y="81"/>
                  </a:lnTo>
                  <a:lnTo>
                    <a:pt x="128" y="78"/>
                  </a:lnTo>
                  <a:lnTo>
                    <a:pt x="127" y="76"/>
                  </a:lnTo>
                  <a:lnTo>
                    <a:pt x="127" y="74"/>
                  </a:lnTo>
                  <a:lnTo>
                    <a:pt x="127" y="72"/>
                  </a:lnTo>
                  <a:lnTo>
                    <a:pt x="126" y="69"/>
                  </a:lnTo>
                  <a:lnTo>
                    <a:pt x="126" y="67"/>
                  </a:lnTo>
                  <a:lnTo>
                    <a:pt x="125" y="65"/>
                  </a:lnTo>
                  <a:lnTo>
                    <a:pt x="124" y="63"/>
                  </a:lnTo>
                  <a:lnTo>
                    <a:pt x="123" y="61"/>
                  </a:lnTo>
                  <a:lnTo>
                    <a:pt x="122" y="59"/>
                  </a:lnTo>
                  <a:lnTo>
                    <a:pt x="121" y="57"/>
                  </a:lnTo>
                  <a:lnTo>
                    <a:pt x="120" y="55"/>
                  </a:lnTo>
                  <a:lnTo>
                    <a:pt x="118" y="53"/>
                  </a:lnTo>
                  <a:lnTo>
                    <a:pt x="117" y="51"/>
                  </a:lnTo>
                  <a:lnTo>
                    <a:pt x="115" y="50"/>
                  </a:lnTo>
                  <a:lnTo>
                    <a:pt x="113" y="48"/>
                  </a:lnTo>
                  <a:lnTo>
                    <a:pt x="111" y="46"/>
                  </a:lnTo>
                  <a:lnTo>
                    <a:pt x="110" y="45"/>
                  </a:lnTo>
                  <a:lnTo>
                    <a:pt x="108" y="43"/>
                  </a:lnTo>
                  <a:lnTo>
                    <a:pt x="106" y="42"/>
                  </a:lnTo>
                  <a:lnTo>
                    <a:pt x="104" y="41"/>
                  </a:lnTo>
                  <a:lnTo>
                    <a:pt x="102" y="40"/>
                  </a:lnTo>
                  <a:lnTo>
                    <a:pt x="100" y="39"/>
                  </a:lnTo>
                  <a:lnTo>
                    <a:pt x="99" y="38"/>
                  </a:lnTo>
                  <a:lnTo>
                    <a:pt x="96" y="37"/>
                  </a:lnTo>
                  <a:lnTo>
                    <a:pt x="94" y="36"/>
                  </a:lnTo>
                  <a:lnTo>
                    <a:pt x="92" y="36"/>
                  </a:lnTo>
                  <a:lnTo>
                    <a:pt x="90" y="35"/>
                  </a:lnTo>
                  <a:lnTo>
                    <a:pt x="88" y="35"/>
                  </a:lnTo>
                  <a:lnTo>
                    <a:pt x="85" y="35"/>
                  </a:lnTo>
                  <a:lnTo>
                    <a:pt x="83" y="35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5" y="35"/>
                  </a:lnTo>
                  <a:lnTo>
                    <a:pt x="73" y="35"/>
                  </a:lnTo>
                  <a:lnTo>
                    <a:pt x="71" y="35"/>
                  </a:lnTo>
                  <a:lnTo>
                    <a:pt x="68" y="36"/>
                  </a:lnTo>
                  <a:lnTo>
                    <a:pt x="66" y="36"/>
                  </a:lnTo>
                  <a:lnTo>
                    <a:pt x="64" y="37"/>
                  </a:lnTo>
                  <a:lnTo>
                    <a:pt x="62" y="38"/>
                  </a:lnTo>
                  <a:lnTo>
                    <a:pt x="60" y="39"/>
                  </a:lnTo>
                  <a:lnTo>
                    <a:pt x="58" y="40"/>
                  </a:lnTo>
                  <a:lnTo>
                    <a:pt x="56" y="41"/>
                  </a:lnTo>
                  <a:lnTo>
                    <a:pt x="54" y="42"/>
                  </a:lnTo>
                  <a:lnTo>
                    <a:pt x="51" y="43"/>
                  </a:lnTo>
                  <a:lnTo>
                    <a:pt x="50" y="45"/>
                  </a:lnTo>
                  <a:lnTo>
                    <a:pt x="48" y="46"/>
                  </a:lnTo>
                  <a:lnTo>
                    <a:pt x="46" y="48"/>
                  </a:lnTo>
                  <a:lnTo>
                    <a:pt x="44" y="50"/>
                  </a:lnTo>
                  <a:lnTo>
                    <a:pt x="43" y="51"/>
                  </a:lnTo>
                  <a:lnTo>
                    <a:pt x="41" y="53"/>
                  </a:lnTo>
                  <a:lnTo>
                    <a:pt x="40" y="55"/>
                  </a:lnTo>
                  <a:lnTo>
                    <a:pt x="39" y="57"/>
                  </a:lnTo>
                  <a:lnTo>
                    <a:pt x="37" y="59"/>
                  </a:lnTo>
                  <a:lnTo>
                    <a:pt x="36" y="61"/>
                  </a:lnTo>
                  <a:lnTo>
                    <a:pt x="36" y="63"/>
                  </a:lnTo>
                  <a:lnTo>
                    <a:pt x="35" y="65"/>
                  </a:lnTo>
                  <a:lnTo>
                    <a:pt x="34" y="67"/>
                  </a:lnTo>
                  <a:lnTo>
                    <a:pt x="33" y="69"/>
                  </a:lnTo>
                  <a:lnTo>
                    <a:pt x="33" y="72"/>
                  </a:lnTo>
                  <a:lnTo>
                    <a:pt x="32" y="74"/>
                  </a:lnTo>
                  <a:lnTo>
                    <a:pt x="32" y="76"/>
                  </a:lnTo>
                  <a:lnTo>
                    <a:pt x="32" y="78"/>
                  </a:lnTo>
                  <a:lnTo>
                    <a:pt x="32" y="81"/>
                  </a:lnTo>
                  <a:lnTo>
                    <a:pt x="32" y="83"/>
                  </a:lnTo>
                  <a:lnTo>
                    <a:pt x="32" y="86"/>
                  </a:lnTo>
                  <a:lnTo>
                    <a:pt x="32" y="88"/>
                  </a:lnTo>
                  <a:lnTo>
                    <a:pt x="33" y="91"/>
                  </a:lnTo>
                  <a:lnTo>
                    <a:pt x="33" y="93"/>
                  </a:lnTo>
                  <a:lnTo>
                    <a:pt x="34" y="95"/>
                  </a:lnTo>
                  <a:lnTo>
                    <a:pt x="34" y="97"/>
                  </a:lnTo>
                  <a:lnTo>
                    <a:pt x="35" y="99"/>
                  </a:lnTo>
                  <a:lnTo>
                    <a:pt x="36" y="101"/>
                  </a:lnTo>
                  <a:lnTo>
                    <a:pt x="37" y="103"/>
                  </a:lnTo>
                  <a:lnTo>
                    <a:pt x="38" y="105"/>
                  </a:lnTo>
                  <a:lnTo>
                    <a:pt x="39" y="107"/>
                  </a:lnTo>
                  <a:lnTo>
                    <a:pt x="41" y="109"/>
                  </a:lnTo>
                  <a:lnTo>
                    <a:pt x="42" y="111"/>
                  </a:lnTo>
                  <a:lnTo>
                    <a:pt x="44" y="112"/>
                  </a:lnTo>
                  <a:lnTo>
                    <a:pt x="46" y="114"/>
                  </a:lnTo>
                  <a:lnTo>
                    <a:pt x="48" y="116"/>
                  </a:lnTo>
                  <a:lnTo>
                    <a:pt x="50" y="117"/>
                  </a:lnTo>
                  <a:lnTo>
                    <a:pt x="51" y="119"/>
                  </a:lnTo>
                  <a:lnTo>
                    <a:pt x="54" y="120"/>
                  </a:lnTo>
                  <a:lnTo>
                    <a:pt x="56" y="121"/>
                  </a:lnTo>
                  <a:lnTo>
                    <a:pt x="58" y="122"/>
                  </a:lnTo>
                  <a:lnTo>
                    <a:pt x="60" y="123"/>
                  </a:lnTo>
                  <a:lnTo>
                    <a:pt x="62" y="125"/>
                  </a:lnTo>
                  <a:lnTo>
                    <a:pt x="64" y="125"/>
                  </a:lnTo>
                  <a:lnTo>
                    <a:pt x="66" y="126"/>
                  </a:lnTo>
                  <a:lnTo>
                    <a:pt x="68" y="127"/>
                  </a:lnTo>
                  <a:lnTo>
                    <a:pt x="71" y="128"/>
                  </a:lnTo>
                  <a:lnTo>
                    <a:pt x="73" y="128"/>
                  </a:lnTo>
                  <a:lnTo>
                    <a:pt x="75" y="128"/>
                  </a:lnTo>
                  <a:lnTo>
                    <a:pt x="78" y="128"/>
                  </a:lnTo>
                  <a:lnTo>
                    <a:pt x="80" y="128"/>
                  </a:lnTo>
                  <a:lnTo>
                    <a:pt x="80" y="127"/>
                  </a:lnTo>
                  <a:lnTo>
                    <a:pt x="80" y="106"/>
                  </a:lnTo>
                  <a:lnTo>
                    <a:pt x="77" y="106"/>
                  </a:lnTo>
                  <a:lnTo>
                    <a:pt x="75" y="106"/>
                  </a:lnTo>
                  <a:lnTo>
                    <a:pt x="72" y="105"/>
                  </a:lnTo>
                  <a:lnTo>
                    <a:pt x="70" y="105"/>
                  </a:lnTo>
                  <a:lnTo>
                    <a:pt x="68" y="104"/>
                  </a:lnTo>
                  <a:lnTo>
                    <a:pt x="66" y="103"/>
                  </a:lnTo>
                  <a:lnTo>
                    <a:pt x="63" y="101"/>
                  </a:lnTo>
                  <a:lnTo>
                    <a:pt x="61" y="100"/>
                  </a:lnTo>
                  <a:lnTo>
                    <a:pt x="60" y="98"/>
                  </a:lnTo>
                  <a:lnTo>
                    <a:pt x="58" y="96"/>
                  </a:lnTo>
                  <a:lnTo>
                    <a:pt x="57" y="93"/>
                  </a:lnTo>
                  <a:lnTo>
                    <a:pt x="56" y="91"/>
                  </a:lnTo>
                  <a:lnTo>
                    <a:pt x="55" y="89"/>
                  </a:lnTo>
                  <a:lnTo>
                    <a:pt x="54" y="86"/>
                  </a:lnTo>
                  <a:lnTo>
                    <a:pt x="54" y="84"/>
                  </a:lnTo>
                  <a:lnTo>
                    <a:pt x="54" y="81"/>
                  </a:lnTo>
                  <a:lnTo>
                    <a:pt x="54" y="78"/>
                  </a:lnTo>
                  <a:lnTo>
                    <a:pt x="54" y="76"/>
                  </a:lnTo>
                  <a:lnTo>
                    <a:pt x="55" y="73"/>
                  </a:lnTo>
                  <a:lnTo>
                    <a:pt x="56" y="71"/>
                  </a:lnTo>
                  <a:lnTo>
                    <a:pt x="57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1" y="63"/>
                  </a:lnTo>
                  <a:lnTo>
                    <a:pt x="63" y="62"/>
                  </a:lnTo>
                  <a:lnTo>
                    <a:pt x="66" y="60"/>
                  </a:lnTo>
                  <a:lnTo>
                    <a:pt x="68" y="59"/>
                  </a:lnTo>
                  <a:lnTo>
                    <a:pt x="70" y="57"/>
                  </a:lnTo>
                  <a:lnTo>
                    <a:pt x="73" y="57"/>
                  </a:lnTo>
                  <a:lnTo>
                    <a:pt x="75" y="56"/>
                  </a:lnTo>
                  <a:lnTo>
                    <a:pt x="78" y="56"/>
                  </a:lnTo>
                  <a:lnTo>
                    <a:pt x="80" y="56"/>
                  </a:lnTo>
                  <a:lnTo>
                    <a:pt x="83" y="56"/>
                  </a:lnTo>
                  <a:lnTo>
                    <a:pt x="85" y="56"/>
                  </a:lnTo>
                  <a:lnTo>
                    <a:pt x="88" y="57"/>
                  </a:lnTo>
                  <a:lnTo>
                    <a:pt x="90" y="57"/>
                  </a:lnTo>
                  <a:lnTo>
                    <a:pt x="92" y="59"/>
                  </a:lnTo>
                  <a:lnTo>
                    <a:pt x="94" y="60"/>
                  </a:lnTo>
                  <a:lnTo>
                    <a:pt x="96" y="62"/>
                  </a:lnTo>
                  <a:lnTo>
                    <a:pt x="98" y="63"/>
                  </a:lnTo>
                  <a:lnTo>
                    <a:pt x="100" y="65"/>
                  </a:lnTo>
                  <a:lnTo>
                    <a:pt x="101" y="67"/>
                  </a:lnTo>
                  <a:lnTo>
                    <a:pt x="103" y="69"/>
                  </a:lnTo>
                  <a:lnTo>
                    <a:pt x="104" y="71"/>
                  </a:lnTo>
                  <a:lnTo>
                    <a:pt x="105" y="73"/>
                  </a:lnTo>
                  <a:lnTo>
                    <a:pt x="105" y="76"/>
                  </a:lnTo>
                  <a:lnTo>
                    <a:pt x="105" y="78"/>
                  </a:lnTo>
                  <a:lnTo>
                    <a:pt x="105" y="81"/>
                  </a:lnTo>
                  <a:lnTo>
                    <a:pt x="105" y="83"/>
                  </a:lnTo>
                  <a:lnTo>
                    <a:pt x="105" y="86"/>
                  </a:lnTo>
                  <a:lnTo>
                    <a:pt x="105" y="88"/>
                  </a:lnTo>
                  <a:lnTo>
                    <a:pt x="104" y="91"/>
                  </a:lnTo>
                  <a:lnTo>
                    <a:pt x="103" y="93"/>
                  </a:lnTo>
                  <a:lnTo>
                    <a:pt x="102" y="95"/>
                  </a:lnTo>
                  <a:lnTo>
                    <a:pt x="100" y="97"/>
                  </a:lnTo>
                  <a:lnTo>
                    <a:pt x="99" y="99"/>
                  </a:lnTo>
                  <a:lnTo>
                    <a:pt x="97" y="101"/>
                  </a:lnTo>
                  <a:lnTo>
                    <a:pt x="95" y="102"/>
                  </a:lnTo>
                  <a:lnTo>
                    <a:pt x="92" y="104"/>
                  </a:lnTo>
                  <a:lnTo>
                    <a:pt x="90" y="105"/>
                  </a:lnTo>
                  <a:lnTo>
                    <a:pt x="88" y="105"/>
                  </a:lnTo>
                  <a:lnTo>
                    <a:pt x="86" y="106"/>
                  </a:lnTo>
                  <a:lnTo>
                    <a:pt x="83" y="106"/>
                  </a:lnTo>
                  <a:lnTo>
                    <a:pt x="80" y="106"/>
                  </a:lnTo>
                  <a:lnTo>
                    <a:pt x="80" y="162"/>
                  </a:lnTo>
                  <a:lnTo>
                    <a:pt x="76" y="162"/>
                  </a:lnTo>
                  <a:lnTo>
                    <a:pt x="72" y="161"/>
                  </a:lnTo>
                  <a:lnTo>
                    <a:pt x="68" y="161"/>
                  </a:lnTo>
                  <a:lnTo>
                    <a:pt x="64" y="160"/>
                  </a:lnTo>
                  <a:lnTo>
                    <a:pt x="60" y="159"/>
                  </a:lnTo>
                  <a:lnTo>
                    <a:pt x="56" y="158"/>
                  </a:lnTo>
                  <a:lnTo>
                    <a:pt x="53" y="157"/>
                  </a:lnTo>
                  <a:lnTo>
                    <a:pt x="49" y="156"/>
                  </a:lnTo>
                  <a:lnTo>
                    <a:pt x="45" y="154"/>
                  </a:lnTo>
                  <a:lnTo>
                    <a:pt x="42" y="153"/>
                  </a:lnTo>
                  <a:lnTo>
                    <a:pt x="39" y="151"/>
                  </a:lnTo>
                  <a:lnTo>
                    <a:pt x="35" y="149"/>
                  </a:lnTo>
                  <a:lnTo>
                    <a:pt x="32" y="146"/>
                  </a:lnTo>
                  <a:lnTo>
                    <a:pt x="29" y="144"/>
                  </a:lnTo>
                  <a:lnTo>
                    <a:pt x="26" y="141"/>
                  </a:lnTo>
                  <a:lnTo>
                    <a:pt x="23" y="138"/>
                  </a:lnTo>
                  <a:lnTo>
                    <a:pt x="20" y="135"/>
                  </a:lnTo>
                  <a:lnTo>
                    <a:pt x="17" y="132"/>
                  </a:lnTo>
                  <a:lnTo>
                    <a:pt x="15" y="129"/>
                  </a:lnTo>
                  <a:lnTo>
                    <a:pt x="13" y="126"/>
                  </a:lnTo>
                  <a:lnTo>
                    <a:pt x="11" y="123"/>
                  </a:lnTo>
                  <a:lnTo>
                    <a:pt x="9" y="119"/>
                  </a:lnTo>
                  <a:lnTo>
                    <a:pt x="7" y="116"/>
                  </a:lnTo>
                  <a:lnTo>
                    <a:pt x="6" y="112"/>
                  </a:lnTo>
                  <a:lnTo>
                    <a:pt x="4" y="109"/>
                  </a:lnTo>
                  <a:lnTo>
                    <a:pt x="3" y="105"/>
                  </a:lnTo>
                  <a:lnTo>
                    <a:pt x="2" y="101"/>
                  </a:lnTo>
                  <a:lnTo>
                    <a:pt x="1" y="97"/>
                  </a:lnTo>
                  <a:lnTo>
                    <a:pt x="0" y="93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0" y="81"/>
                  </a:lnTo>
                  <a:lnTo>
                    <a:pt x="0" y="77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1" y="65"/>
                  </a:lnTo>
                  <a:lnTo>
                    <a:pt x="2" y="61"/>
                  </a:lnTo>
                  <a:lnTo>
                    <a:pt x="3" y="57"/>
                  </a:lnTo>
                  <a:lnTo>
                    <a:pt x="4" y="53"/>
                  </a:lnTo>
                  <a:lnTo>
                    <a:pt x="6" y="50"/>
                  </a:lnTo>
                  <a:lnTo>
                    <a:pt x="7" y="46"/>
                  </a:lnTo>
                  <a:lnTo>
                    <a:pt x="9" y="43"/>
                  </a:lnTo>
                  <a:lnTo>
                    <a:pt x="11" y="40"/>
                  </a:lnTo>
                  <a:lnTo>
                    <a:pt x="13" y="36"/>
                  </a:lnTo>
                  <a:lnTo>
                    <a:pt x="15" y="33"/>
                  </a:lnTo>
                  <a:lnTo>
                    <a:pt x="17" y="30"/>
                  </a:lnTo>
                  <a:lnTo>
                    <a:pt x="20" y="27"/>
                  </a:lnTo>
                  <a:lnTo>
                    <a:pt x="23" y="24"/>
                  </a:lnTo>
                  <a:lnTo>
                    <a:pt x="26" y="21"/>
                  </a:lnTo>
                  <a:lnTo>
                    <a:pt x="29" y="18"/>
                  </a:lnTo>
                  <a:lnTo>
                    <a:pt x="32" y="16"/>
                  </a:lnTo>
                  <a:lnTo>
                    <a:pt x="35" y="13"/>
                  </a:lnTo>
                  <a:lnTo>
                    <a:pt x="39" y="11"/>
                  </a:lnTo>
                  <a:lnTo>
                    <a:pt x="42" y="9"/>
                  </a:lnTo>
                  <a:lnTo>
                    <a:pt x="45" y="8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6" y="3"/>
                  </a:lnTo>
                  <a:lnTo>
                    <a:pt x="60" y="2"/>
                  </a:lnTo>
                  <a:lnTo>
                    <a:pt x="64" y="1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6" y="1"/>
                  </a:lnTo>
                  <a:lnTo>
                    <a:pt x="100" y="2"/>
                  </a:lnTo>
                  <a:lnTo>
                    <a:pt x="104" y="3"/>
                  </a:lnTo>
                  <a:lnTo>
                    <a:pt x="107" y="4"/>
                  </a:lnTo>
                  <a:lnTo>
                    <a:pt x="111" y="6"/>
                  </a:lnTo>
                  <a:lnTo>
                    <a:pt x="114" y="8"/>
                  </a:lnTo>
                  <a:lnTo>
                    <a:pt x="118" y="9"/>
                  </a:lnTo>
                  <a:lnTo>
                    <a:pt x="121" y="11"/>
                  </a:lnTo>
                  <a:lnTo>
                    <a:pt x="125" y="13"/>
                  </a:lnTo>
                  <a:lnTo>
                    <a:pt x="128" y="16"/>
                  </a:lnTo>
                  <a:lnTo>
                    <a:pt x="131" y="18"/>
                  </a:lnTo>
                  <a:lnTo>
                    <a:pt x="134" y="21"/>
                  </a:lnTo>
                  <a:lnTo>
                    <a:pt x="138" y="24"/>
                  </a:lnTo>
                  <a:lnTo>
                    <a:pt x="140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8" y="36"/>
                  </a:lnTo>
                  <a:lnTo>
                    <a:pt x="150" y="40"/>
                  </a:lnTo>
                  <a:lnTo>
                    <a:pt x="152" y="43"/>
                  </a:lnTo>
                  <a:lnTo>
                    <a:pt x="154" y="46"/>
                  </a:lnTo>
                  <a:lnTo>
                    <a:pt x="155" y="50"/>
                  </a:lnTo>
                  <a:lnTo>
                    <a:pt x="157" y="53"/>
                  </a:lnTo>
                  <a:lnTo>
                    <a:pt x="158" y="57"/>
                  </a:lnTo>
                  <a:lnTo>
                    <a:pt x="159" y="61"/>
                  </a:lnTo>
                  <a:lnTo>
                    <a:pt x="160" y="65"/>
                  </a:lnTo>
                  <a:lnTo>
                    <a:pt x="161" y="69"/>
                  </a:lnTo>
                  <a:lnTo>
                    <a:pt x="161" y="73"/>
                  </a:lnTo>
                  <a:lnTo>
                    <a:pt x="162" y="77"/>
                  </a:lnTo>
                  <a:lnTo>
                    <a:pt x="162" y="81"/>
                  </a:lnTo>
                  <a:lnTo>
                    <a:pt x="162" y="85"/>
                  </a:lnTo>
                  <a:lnTo>
                    <a:pt x="161" y="89"/>
                  </a:lnTo>
                  <a:lnTo>
                    <a:pt x="161" y="93"/>
                  </a:lnTo>
                  <a:lnTo>
                    <a:pt x="160" y="97"/>
                  </a:lnTo>
                  <a:lnTo>
                    <a:pt x="159" y="101"/>
                  </a:lnTo>
                  <a:lnTo>
                    <a:pt x="158" y="105"/>
                  </a:lnTo>
                  <a:lnTo>
                    <a:pt x="157" y="109"/>
                  </a:lnTo>
                  <a:lnTo>
                    <a:pt x="155" y="112"/>
                  </a:lnTo>
                  <a:lnTo>
                    <a:pt x="154" y="116"/>
                  </a:lnTo>
                  <a:lnTo>
                    <a:pt x="152" y="119"/>
                  </a:lnTo>
                  <a:lnTo>
                    <a:pt x="150" y="123"/>
                  </a:lnTo>
                  <a:lnTo>
                    <a:pt x="148" y="126"/>
                  </a:lnTo>
                  <a:lnTo>
                    <a:pt x="145" y="129"/>
                  </a:lnTo>
                  <a:lnTo>
                    <a:pt x="143" y="132"/>
                  </a:lnTo>
                  <a:lnTo>
                    <a:pt x="140" y="135"/>
                  </a:lnTo>
                  <a:lnTo>
                    <a:pt x="138" y="138"/>
                  </a:lnTo>
                  <a:lnTo>
                    <a:pt x="134" y="141"/>
                  </a:lnTo>
                  <a:lnTo>
                    <a:pt x="131" y="144"/>
                  </a:lnTo>
                  <a:lnTo>
                    <a:pt x="128" y="146"/>
                  </a:lnTo>
                  <a:lnTo>
                    <a:pt x="125" y="149"/>
                  </a:lnTo>
                  <a:lnTo>
                    <a:pt x="121" y="151"/>
                  </a:lnTo>
                  <a:lnTo>
                    <a:pt x="118" y="153"/>
                  </a:lnTo>
                  <a:lnTo>
                    <a:pt x="114" y="154"/>
                  </a:lnTo>
                  <a:lnTo>
                    <a:pt x="111" y="156"/>
                  </a:lnTo>
                  <a:lnTo>
                    <a:pt x="107" y="157"/>
                  </a:lnTo>
                  <a:lnTo>
                    <a:pt x="104" y="158"/>
                  </a:lnTo>
                  <a:lnTo>
                    <a:pt x="100" y="159"/>
                  </a:lnTo>
                  <a:lnTo>
                    <a:pt x="96" y="160"/>
                  </a:lnTo>
                  <a:lnTo>
                    <a:pt x="92" y="161"/>
                  </a:lnTo>
                  <a:lnTo>
                    <a:pt x="88" y="161"/>
                  </a:lnTo>
                  <a:lnTo>
                    <a:pt x="84" y="162"/>
                  </a:lnTo>
                  <a:lnTo>
                    <a:pt x="80" y="162"/>
                  </a:lnTo>
                  <a:lnTo>
                    <a:pt x="80" y="12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4" name="Rectangle 5"/>
            <p:cNvSpPr>
              <a:spLocks noChangeArrowheads="1"/>
            </p:cNvSpPr>
            <p:nvPr/>
          </p:nvSpPr>
          <p:spPr bwMode="auto">
            <a:xfrm>
              <a:off x="347" y="1052"/>
              <a:ext cx="5068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60000"/>
                </a:spcBef>
                <a:buFontTx/>
                <a:buNone/>
              </a:pPr>
              <a:endParaRPr lang="en-US" altLang="en-US" b="0">
                <a:solidFill>
                  <a:srgbClr val="00FFFF"/>
                </a:solidFill>
              </a:endParaRPr>
            </a:p>
          </p:txBody>
        </p:sp>
      </p:grpSp>
      <p:grpSp>
        <p:nvGrpSpPr>
          <p:cNvPr id="134148" name="Group 6"/>
          <p:cNvGrpSpPr>
            <a:grpSpLocks/>
          </p:cNvGrpSpPr>
          <p:nvPr/>
        </p:nvGrpSpPr>
        <p:grpSpPr bwMode="auto">
          <a:xfrm>
            <a:off x="550863" y="2357438"/>
            <a:ext cx="8045450" cy="495300"/>
            <a:chOff x="347" y="1485"/>
            <a:chExt cx="5068" cy="312"/>
          </a:xfrm>
        </p:grpSpPr>
        <p:sp>
          <p:nvSpPr>
            <p:cNvPr id="134161" name="Freeform 7"/>
            <p:cNvSpPr>
              <a:spLocks/>
            </p:cNvSpPr>
            <p:nvPr/>
          </p:nvSpPr>
          <p:spPr bwMode="auto">
            <a:xfrm>
              <a:off x="752" y="1703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2" name="Rectangle 8"/>
            <p:cNvSpPr>
              <a:spLocks noChangeArrowheads="1"/>
            </p:cNvSpPr>
            <p:nvPr/>
          </p:nvSpPr>
          <p:spPr bwMode="auto">
            <a:xfrm>
              <a:off x="347" y="1485"/>
              <a:ext cx="5068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30000"/>
                </a:lnSpc>
                <a:spcBef>
                  <a:spcPct val="60000"/>
                </a:spcBef>
                <a:buFontTx/>
                <a:buNone/>
              </a:pPr>
              <a:endParaRPr lang="en-US" altLang="en-US" b="0">
                <a:solidFill>
                  <a:srgbClr val="FFCC66"/>
                </a:solidFill>
              </a:endParaRPr>
            </a:p>
          </p:txBody>
        </p:sp>
      </p:grpSp>
      <p:grpSp>
        <p:nvGrpSpPr>
          <p:cNvPr id="134149" name="Group 9"/>
          <p:cNvGrpSpPr>
            <a:grpSpLocks/>
          </p:cNvGrpSpPr>
          <p:nvPr/>
        </p:nvGrpSpPr>
        <p:grpSpPr bwMode="auto">
          <a:xfrm>
            <a:off x="550863" y="2906713"/>
            <a:ext cx="8045450" cy="508000"/>
            <a:chOff x="347" y="1831"/>
            <a:chExt cx="5068" cy="320"/>
          </a:xfrm>
        </p:grpSpPr>
        <p:sp>
          <p:nvSpPr>
            <p:cNvPr id="134159" name="Freeform 10"/>
            <p:cNvSpPr>
              <a:spLocks/>
            </p:cNvSpPr>
            <p:nvPr/>
          </p:nvSpPr>
          <p:spPr bwMode="auto">
            <a:xfrm>
              <a:off x="752" y="1939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0" name="Rectangle 11"/>
            <p:cNvSpPr>
              <a:spLocks noChangeArrowheads="1"/>
            </p:cNvSpPr>
            <p:nvPr/>
          </p:nvSpPr>
          <p:spPr bwMode="auto">
            <a:xfrm>
              <a:off x="347" y="1831"/>
              <a:ext cx="506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143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99CCFF"/>
                </a:solidFill>
              </a:endParaRPr>
            </a:p>
          </p:txBody>
        </p:sp>
      </p:grpSp>
      <p:grpSp>
        <p:nvGrpSpPr>
          <p:cNvPr id="134150" name="Group 12"/>
          <p:cNvGrpSpPr>
            <a:grpSpLocks/>
          </p:cNvGrpSpPr>
          <p:nvPr/>
        </p:nvGrpSpPr>
        <p:grpSpPr bwMode="auto">
          <a:xfrm>
            <a:off x="550863" y="3336925"/>
            <a:ext cx="8045450" cy="530225"/>
            <a:chOff x="347" y="2102"/>
            <a:chExt cx="5068" cy="334"/>
          </a:xfrm>
        </p:grpSpPr>
        <p:sp>
          <p:nvSpPr>
            <p:cNvPr id="134157" name="Freeform 13"/>
            <p:cNvSpPr>
              <a:spLocks/>
            </p:cNvSpPr>
            <p:nvPr/>
          </p:nvSpPr>
          <p:spPr bwMode="auto">
            <a:xfrm>
              <a:off x="752" y="2207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8" name="Rectangle 14"/>
            <p:cNvSpPr>
              <a:spLocks noChangeArrowheads="1"/>
            </p:cNvSpPr>
            <p:nvPr/>
          </p:nvSpPr>
          <p:spPr bwMode="auto">
            <a:xfrm>
              <a:off x="347" y="2102"/>
              <a:ext cx="5068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143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AEFF93"/>
                </a:solidFill>
              </a:endParaRPr>
            </a:p>
          </p:txBody>
        </p:sp>
      </p:grpSp>
      <p:grpSp>
        <p:nvGrpSpPr>
          <p:cNvPr id="134151" name="Group 15"/>
          <p:cNvGrpSpPr>
            <a:grpSpLocks/>
          </p:cNvGrpSpPr>
          <p:nvPr/>
        </p:nvGrpSpPr>
        <p:grpSpPr bwMode="auto">
          <a:xfrm>
            <a:off x="550863" y="3760788"/>
            <a:ext cx="8045450" cy="558800"/>
            <a:chOff x="347" y="2369"/>
            <a:chExt cx="5068" cy="352"/>
          </a:xfrm>
        </p:grpSpPr>
        <p:sp>
          <p:nvSpPr>
            <p:cNvPr id="134155" name="Freeform 16"/>
            <p:cNvSpPr>
              <a:spLocks/>
            </p:cNvSpPr>
            <p:nvPr/>
          </p:nvSpPr>
          <p:spPr bwMode="auto">
            <a:xfrm>
              <a:off x="752" y="2483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6" name="Rectangle 17"/>
            <p:cNvSpPr>
              <a:spLocks noChangeArrowheads="1"/>
            </p:cNvSpPr>
            <p:nvPr/>
          </p:nvSpPr>
          <p:spPr bwMode="auto">
            <a:xfrm>
              <a:off x="347" y="2369"/>
              <a:ext cx="5068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143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FFA690"/>
                </a:solidFill>
              </a:endParaRPr>
            </a:p>
          </p:txBody>
        </p:sp>
      </p:grpSp>
      <p:sp>
        <p:nvSpPr>
          <p:cNvPr id="134152" name="Tit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Practice Exercise 5: Listening For </a:t>
            </a:r>
            <a:r>
              <a:rPr lang="en-US" altLang="en-US" dirty="0" err="1" smtClean="0"/>
              <a:t>Readback</a:t>
            </a:r>
            <a:r>
              <a:rPr lang="en-US" altLang="en-US" dirty="0" smtClean="0"/>
              <a:t> Errors </a:t>
            </a:r>
            <a:r>
              <a:rPr lang="en-US" altLang="en-US" sz="3200" dirty="0" smtClean="0"/>
              <a:t>(Cont’d)</a:t>
            </a:r>
            <a:endParaRPr lang="en-US" altLang="en-US" sz="3200" dirty="0"/>
          </a:p>
        </p:txBody>
      </p:sp>
      <p:sp>
        <p:nvSpPr>
          <p:cNvPr id="134153" name="Content Placeholder 29"/>
          <p:cNvSpPr>
            <a:spLocks noGrp="1"/>
          </p:cNvSpPr>
          <p:nvPr>
            <p:ph idx="1"/>
          </p:nvPr>
        </p:nvSpPr>
        <p:spPr>
          <a:xfrm>
            <a:off x="428625" y="1179577"/>
            <a:ext cx="8350250" cy="1853078"/>
          </a:xfrm>
        </p:spPr>
        <p:txBody>
          <a:bodyPr/>
          <a:lstStyle/>
          <a:p>
            <a:pPr marL="320040" indent="-283464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This exercise contains eight audio recordings of situations in which clearances are </a:t>
            </a:r>
            <a:r>
              <a:rPr lang="en-US" altLang="en-US" dirty="0" smtClean="0"/>
              <a:t>issued</a:t>
            </a:r>
            <a:endParaRPr lang="en-US" altLang="en-US" dirty="0"/>
          </a:p>
          <a:p>
            <a:pPr marL="320040" indent="-283464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Listen for the </a:t>
            </a:r>
            <a:r>
              <a:rPr lang="en-US" altLang="en-US" dirty="0" err="1"/>
              <a:t>readback</a:t>
            </a:r>
            <a:r>
              <a:rPr lang="en-US" altLang="en-US" dirty="0"/>
              <a:t> errors and write them </a:t>
            </a:r>
            <a:r>
              <a:rPr lang="en-US" altLang="en-US" dirty="0" smtClean="0"/>
              <a:t>down</a:t>
            </a:r>
            <a:endParaRPr lang="en-US" altLang="en-US" dirty="0"/>
          </a:p>
          <a:p>
            <a:endParaRPr lang="en-US" altLang="en-US" dirty="0"/>
          </a:p>
        </p:txBody>
      </p:sp>
      <p:pic>
        <p:nvPicPr>
          <p:cNvPr id="8" name="LFRE_Clearance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3127248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28" name="TextBox 27"/>
          <p:cNvSpPr txBox="1"/>
          <p:nvPr/>
        </p:nvSpPr>
        <p:spPr>
          <a:xfrm>
            <a:off x="1554480" y="3172968"/>
            <a:ext cx="184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3</a:t>
            </a:r>
          </a:p>
        </p:txBody>
      </p:sp>
      <p:pic>
        <p:nvPicPr>
          <p:cNvPr id="9" name="LFRE_Clearance_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4242816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30" name="TextBox 29"/>
          <p:cNvSpPr txBox="1"/>
          <p:nvPr/>
        </p:nvSpPr>
        <p:spPr>
          <a:xfrm>
            <a:off x="1554480" y="4288536"/>
            <a:ext cx="184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4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LFRE_C_3_Correcte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56" y="3127248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42" name="TextBox 41"/>
          <p:cNvSpPr txBox="1"/>
          <p:nvPr/>
        </p:nvSpPr>
        <p:spPr>
          <a:xfrm>
            <a:off x="5294376" y="3172968"/>
            <a:ext cx="347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</a:t>
            </a:r>
            <a:r>
              <a:rPr lang="en-US" dirty="0" smtClean="0"/>
              <a:t>3 corrected</a:t>
            </a:r>
            <a:endParaRPr lang="en-US" dirty="0"/>
          </a:p>
        </p:txBody>
      </p:sp>
      <p:pic>
        <p:nvPicPr>
          <p:cNvPr id="43" name="LFRE_C_4_Correcte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56" y="4242816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44" name="TextBox 43"/>
          <p:cNvSpPr txBox="1"/>
          <p:nvPr/>
        </p:nvSpPr>
        <p:spPr>
          <a:xfrm>
            <a:off x="5294376" y="4288536"/>
            <a:ext cx="365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</a:t>
            </a:r>
            <a:r>
              <a:rPr lang="en-US" dirty="0" smtClean="0"/>
              <a:t>4 corrected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8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97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6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0" y="0"/>
            <a:ext cx="91440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550863" y="1670050"/>
            <a:ext cx="8045450" cy="782638"/>
            <a:chOff x="347" y="1052"/>
            <a:chExt cx="5068" cy="493"/>
          </a:xfrm>
        </p:grpSpPr>
        <p:sp>
          <p:nvSpPr>
            <p:cNvPr id="134163" name="Freeform 4"/>
            <p:cNvSpPr>
              <a:spLocks/>
            </p:cNvSpPr>
            <p:nvPr/>
          </p:nvSpPr>
          <p:spPr bwMode="auto">
            <a:xfrm>
              <a:off x="388" y="1165"/>
              <a:ext cx="163" cy="163"/>
            </a:xfrm>
            <a:custGeom>
              <a:avLst/>
              <a:gdLst>
                <a:gd name="T0" fmla="*/ 92 w 163"/>
                <a:gd name="T1" fmla="*/ 126 h 163"/>
                <a:gd name="T2" fmla="*/ 105 w 163"/>
                <a:gd name="T3" fmla="*/ 121 h 163"/>
                <a:gd name="T4" fmla="*/ 116 w 163"/>
                <a:gd name="T5" fmla="*/ 112 h 163"/>
                <a:gd name="T6" fmla="*/ 123 w 163"/>
                <a:gd name="T7" fmla="*/ 101 h 163"/>
                <a:gd name="T8" fmla="*/ 127 w 163"/>
                <a:gd name="T9" fmla="*/ 88 h 163"/>
                <a:gd name="T10" fmla="*/ 127 w 163"/>
                <a:gd name="T11" fmla="*/ 74 h 163"/>
                <a:gd name="T12" fmla="*/ 123 w 163"/>
                <a:gd name="T13" fmla="*/ 61 h 163"/>
                <a:gd name="T14" fmla="*/ 115 w 163"/>
                <a:gd name="T15" fmla="*/ 50 h 163"/>
                <a:gd name="T16" fmla="*/ 104 w 163"/>
                <a:gd name="T17" fmla="*/ 41 h 163"/>
                <a:gd name="T18" fmla="*/ 92 w 163"/>
                <a:gd name="T19" fmla="*/ 36 h 163"/>
                <a:gd name="T20" fmla="*/ 78 w 163"/>
                <a:gd name="T21" fmla="*/ 35 h 163"/>
                <a:gd name="T22" fmla="*/ 64 w 163"/>
                <a:gd name="T23" fmla="*/ 37 h 163"/>
                <a:gd name="T24" fmla="*/ 51 w 163"/>
                <a:gd name="T25" fmla="*/ 43 h 163"/>
                <a:gd name="T26" fmla="*/ 41 w 163"/>
                <a:gd name="T27" fmla="*/ 53 h 163"/>
                <a:gd name="T28" fmla="*/ 35 w 163"/>
                <a:gd name="T29" fmla="*/ 65 h 163"/>
                <a:gd name="T30" fmla="*/ 32 w 163"/>
                <a:gd name="T31" fmla="*/ 78 h 163"/>
                <a:gd name="T32" fmla="*/ 33 w 163"/>
                <a:gd name="T33" fmla="*/ 93 h 163"/>
                <a:gd name="T34" fmla="*/ 38 w 163"/>
                <a:gd name="T35" fmla="*/ 105 h 163"/>
                <a:gd name="T36" fmla="*/ 48 w 163"/>
                <a:gd name="T37" fmla="*/ 116 h 163"/>
                <a:gd name="T38" fmla="*/ 60 w 163"/>
                <a:gd name="T39" fmla="*/ 123 h 163"/>
                <a:gd name="T40" fmla="*/ 73 w 163"/>
                <a:gd name="T41" fmla="*/ 128 h 163"/>
                <a:gd name="T42" fmla="*/ 77 w 163"/>
                <a:gd name="T43" fmla="*/ 106 h 163"/>
                <a:gd name="T44" fmla="*/ 63 w 163"/>
                <a:gd name="T45" fmla="*/ 101 h 163"/>
                <a:gd name="T46" fmla="*/ 55 w 163"/>
                <a:gd name="T47" fmla="*/ 89 h 163"/>
                <a:gd name="T48" fmla="*/ 55 w 163"/>
                <a:gd name="T49" fmla="*/ 73 h 163"/>
                <a:gd name="T50" fmla="*/ 63 w 163"/>
                <a:gd name="T51" fmla="*/ 62 h 163"/>
                <a:gd name="T52" fmla="*/ 78 w 163"/>
                <a:gd name="T53" fmla="*/ 56 h 163"/>
                <a:gd name="T54" fmla="*/ 92 w 163"/>
                <a:gd name="T55" fmla="*/ 59 h 163"/>
                <a:gd name="T56" fmla="*/ 103 w 163"/>
                <a:gd name="T57" fmla="*/ 69 h 163"/>
                <a:gd name="T58" fmla="*/ 105 w 163"/>
                <a:gd name="T59" fmla="*/ 83 h 163"/>
                <a:gd name="T60" fmla="*/ 100 w 163"/>
                <a:gd name="T61" fmla="*/ 97 h 163"/>
                <a:gd name="T62" fmla="*/ 88 w 163"/>
                <a:gd name="T63" fmla="*/ 105 h 163"/>
                <a:gd name="T64" fmla="*/ 76 w 163"/>
                <a:gd name="T65" fmla="*/ 162 h 163"/>
                <a:gd name="T66" fmla="*/ 53 w 163"/>
                <a:gd name="T67" fmla="*/ 157 h 163"/>
                <a:gd name="T68" fmla="*/ 32 w 163"/>
                <a:gd name="T69" fmla="*/ 146 h 163"/>
                <a:gd name="T70" fmla="*/ 15 w 163"/>
                <a:gd name="T71" fmla="*/ 129 h 163"/>
                <a:gd name="T72" fmla="*/ 4 w 163"/>
                <a:gd name="T73" fmla="*/ 109 h 163"/>
                <a:gd name="T74" fmla="*/ 0 w 163"/>
                <a:gd name="T75" fmla="*/ 85 h 163"/>
                <a:gd name="T76" fmla="*/ 2 w 163"/>
                <a:gd name="T77" fmla="*/ 61 h 163"/>
                <a:gd name="T78" fmla="*/ 11 w 163"/>
                <a:gd name="T79" fmla="*/ 40 h 163"/>
                <a:gd name="T80" fmla="*/ 26 w 163"/>
                <a:gd name="T81" fmla="*/ 21 h 163"/>
                <a:gd name="T82" fmla="*/ 45 w 163"/>
                <a:gd name="T83" fmla="*/ 8 h 163"/>
                <a:gd name="T84" fmla="*/ 68 w 163"/>
                <a:gd name="T85" fmla="*/ 0 h 163"/>
                <a:gd name="T86" fmla="*/ 92 w 163"/>
                <a:gd name="T87" fmla="*/ 0 h 163"/>
                <a:gd name="T88" fmla="*/ 114 w 163"/>
                <a:gd name="T89" fmla="*/ 8 h 163"/>
                <a:gd name="T90" fmla="*/ 134 w 163"/>
                <a:gd name="T91" fmla="*/ 21 h 163"/>
                <a:gd name="T92" fmla="*/ 150 w 163"/>
                <a:gd name="T93" fmla="*/ 40 h 163"/>
                <a:gd name="T94" fmla="*/ 159 w 163"/>
                <a:gd name="T95" fmla="*/ 61 h 163"/>
                <a:gd name="T96" fmla="*/ 162 w 163"/>
                <a:gd name="T97" fmla="*/ 85 h 163"/>
                <a:gd name="T98" fmla="*/ 157 w 163"/>
                <a:gd name="T99" fmla="*/ 109 h 163"/>
                <a:gd name="T100" fmla="*/ 145 w 163"/>
                <a:gd name="T101" fmla="*/ 129 h 163"/>
                <a:gd name="T102" fmla="*/ 128 w 163"/>
                <a:gd name="T103" fmla="*/ 146 h 163"/>
                <a:gd name="T104" fmla="*/ 107 w 163"/>
                <a:gd name="T105" fmla="*/ 157 h 163"/>
                <a:gd name="T106" fmla="*/ 84 w 163"/>
                <a:gd name="T107" fmla="*/ 162 h 1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3"/>
                <a:gd name="T163" fmla="*/ 0 h 163"/>
                <a:gd name="T164" fmla="*/ 163 w 163"/>
                <a:gd name="T165" fmla="*/ 163 h 1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3" h="163">
                  <a:moveTo>
                    <a:pt x="80" y="127"/>
                  </a:moveTo>
                  <a:lnTo>
                    <a:pt x="83" y="127"/>
                  </a:lnTo>
                  <a:lnTo>
                    <a:pt x="85" y="127"/>
                  </a:lnTo>
                  <a:lnTo>
                    <a:pt x="88" y="127"/>
                  </a:lnTo>
                  <a:lnTo>
                    <a:pt x="90" y="126"/>
                  </a:lnTo>
                  <a:lnTo>
                    <a:pt x="92" y="126"/>
                  </a:lnTo>
                  <a:lnTo>
                    <a:pt x="94" y="125"/>
                  </a:lnTo>
                  <a:lnTo>
                    <a:pt x="96" y="125"/>
                  </a:lnTo>
                  <a:lnTo>
                    <a:pt x="99" y="124"/>
                  </a:lnTo>
                  <a:lnTo>
                    <a:pt x="101" y="123"/>
                  </a:lnTo>
                  <a:lnTo>
                    <a:pt x="103" y="122"/>
                  </a:lnTo>
                  <a:lnTo>
                    <a:pt x="105" y="121"/>
                  </a:lnTo>
                  <a:lnTo>
                    <a:pt x="106" y="120"/>
                  </a:lnTo>
                  <a:lnTo>
                    <a:pt x="109" y="119"/>
                  </a:lnTo>
                  <a:lnTo>
                    <a:pt x="111" y="117"/>
                  </a:lnTo>
                  <a:lnTo>
                    <a:pt x="113" y="116"/>
                  </a:lnTo>
                  <a:lnTo>
                    <a:pt x="114" y="114"/>
                  </a:lnTo>
                  <a:lnTo>
                    <a:pt x="116" y="112"/>
                  </a:lnTo>
                  <a:lnTo>
                    <a:pt x="117" y="111"/>
                  </a:lnTo>
                  <a:lnTo>
                    <a:pt x="119" y="109"/>
                  </a:lnTo>
                  <a:lnTo>
                    <a:pt x="120" y="107"/>
                  </a:lnTo>
                  <a:lnTo>
                    <a:pt x="121" y="105"/>
                  </a:lnTo>
                  <a:lnTo>
                    <a:pt x="122" y="103"/>
                  </a:lnTo>
                  <a:lnTo>
                    <a:pt x="123" y="101"/>
                  </a:lnTo>
                  <a:lnTo>
                    <a:pt x="124" y="99"/>
                  </a:lnTo>
                  <a:lnTo>
                    <a:pt x="125" y="97"/>
                  </a:lnTo>
                  <a:lnTo>
                    <a:pt x="126" y="95"/>
                  </a:lnTo>
                  <a:lnTo>
                    <a:pt x="126" y="93"/>
                  </a:lnTo>
                  <a:lnTo>
                    <a:pt x="127" y="91"/>
                  </a:lnTo>
                  <a:lnTo>
                    <a:pt x="127" y="88"/>
                  </a:lnTo>
                  <a:lnTo>
                    <a:pt x="127" y="86"/>
                  </a:lnTo>
                  <a:lnTo>
                    <a:pt x="128" y="83"/>
                  </a:lnTo>
                  <a:lnTo>
                    <a:pt x="128" y="81"/>
                  </a:lnTo>
                  <a:lnTo>
                    <a:pt x="128" y="78"/>
                  </a:lnTo>
                  <a:lnTo>
                    <a:pt x="127" y="76"/>
                  </a:lnTo>
                  <a:lnTo>
                    <a:pt x="127" y="74"/>
                  </a:lnTo>
                  <a:lnTo>
                    <a:pt x="127" y="72"/>
                  </a:lnTo>
                  <a:lnTo>
                    <a:pt x="126" y="69"/>
                  </a:lnTo>
                  <a:lnTo>
                    <a:pt x="126" y="67"/>
                  </a:lnTo>
                  <a:lnTo>
                    <a:pt x="125" y="65"/>
                  </a:lnTo>
                  <a:lnTo>
                    <a:pt x="124" y="63"/>
                  </a:lnTo>
                  <a:lnTo>
                    <a:pt x="123" y="61"/>
                  </a:lnTo>
                  <a:lnTo>
                    <a:pt x="122" y="59"/>
                  </a:lnTo>
                  <a:lnTo>
                    <a:pt x="121" y="57"/>
                  </a:lnTo>
                  <a:lnTo>
                    <a:pt x="120" y="55"/>
                  </a:lnTo>
                  <a:lnTo>
                    <a:pt x="118" y="53"/>
                  </a:lnTo>
                  <a:lnTo>
                    <a:pt x="117" y="51"/>
                  </a:lnTo>
                  <a:lnTo>
                    <a:pt x="115" y="50"/>
                  </a:lnTo>
                  <a:lnTo>
                    <a:pt x="113" y="48"/>
                  </a:lnTo>
                  <a:lnTo>
                    <a:pt x="111" y="46"/>
                  </a:lnTo>
                  <a:lnTo>
                    <a:pt x="110" y="45"/>
                  </a:lnTo>
                  <a:lnTo>
                    <a:pt x="108" y="43"/>
                  </a:lnTo>
                  <a:lnTo>
                    <a:pt x="106" y="42"/>
                  </a:lnTo>
                  <a:lnTo>
                    <a:pt x="104" y="41"/>
                  </a:lnTo>
                  <a:lnTo>
                    <a:pt x="102" y="40"/>
                  </a:lnTo>
                  <a:lnTo>
                    <a:pt x="100" y="39"/>
                  </a:lnTo>
                  <a:lnTo>
                    <a:pt x="99" y="38"/>
                  </a:lnTo>
                  <a:lnTo>
                    <a:pt x="96" y="37"/>
                  </a:lnTo>
                  <a:lnTo>
                    <a:pt x="94" y="36"/>
                  </a:lnTo>
                  <a:lnTo>
                    <a:pt x="92" y="36"/>
                  </a:lnTo>
                  <a:lnTo>
                    <a:pt x="90" y="35"/>
                  </a:lnTo>
                  <a:lnTo>
                    <a:pt x="88" y="35"/>
                  </a:lnTo>
                  <a:lnTo>
                    <a:pt x="85" y="35"/>
                  </a:lnTo>
                  <a:lnTo>
                    <a:pt x="83" y="35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5" y="35"/>
                  </a:lnTo>
                  <a:lnTo>
                    <a:pt x="73" y="35"/>
                  </a:lnTo>
                  <a:lnTo>
                    <a:pt x="71" y="35"/>
                  </a:lnTo>
                  <a:lnTo>
                    <a:pt x="68" y="36"/>
                  </a:lnTo>
                  <a:lnTo>
                    <a:pt x="66" y="36"/>
                  </a:lnTo>
                  <a:lnTo>
                    <a:pt x="64" y="37"/>
                  </a:lnTo>
                  <a:lnTo>
                    <a:pt x="62" y="38"/>
                  </a:lnTo>
                  <a:lnTo>
                    <a:pt x="60" y="39"/>
                  </a:lnTo>
                  <a:lnTo>
                    <a:pt x="58" y="40"/>
                  </a:lnTo>
                  <a:lnTo>
                    <a:pt x="56" y="41"/>
                  </a:lnTo>
                  <a:lnTo>
                    <a:pt x="54" y="42"/>
                  </a:lnTo>
                  <a:lnTo>
                    <a:pt x="51" y="43"/>
                  </a:lnTo>
                  <a:lnTo>
                    <a:pt x="50" y="45"/>
                  </a:lnTo>
                  <a:lnTo>
                    <a:pt x="48" y="46"/>
                  </a:lnTo>
                  <a:lnTo>
                    <a:pt x="46" y="48"/>
                  </a:lnTo>
                  <a:lnTo>
                    <a:pt x="44" y="50"/>
                  </a:lnTo>
                  <a:lnTo>
                    <a:pt x="43" y="51"/>
                  </a:lnTo>
                  <a:lnTo>
                    <a:pt x="41" y="53"/>
                  </a:lnTo>
                  <a:lnTo>
                    <a:pt x="40" y="55"/>
                  </a:lnTo>
                  <a:lnTo>
                    <a:pt x="39" y="57"/>
                  </a:lnTo>
                  <a:lnTo>
                    <a:pt x="37" y="59"/>
                  </a:lnTo>
                  <a:lnTo>
                    <a:pt x="36" y="61"/>
                  </a:lnTo>
                  <a:lnTo>
                    <a:pt x="36" y="63"/>
                  </a:lnTo>
                  <a:lnTo>
                    <a:pt x="35" y="65"/>
                  </a:lnTo>
                  <a:lnTo>
                    <a:pt x="34" y="67"/>
                  </a:lnTo>
                  <a:lnTo>
                    <a:pt x="33" y="69"/>
                  </a:lnTo>
                  <a:lnTo>
                    <a:pt x="33" y="72"/>
                  </a:lnTo>
                  <a:lnTo>
                    <a:pt x="32" y="74"/>
                  </a:lnTo>
                  <a:lnTo>
                    <a:pt x="32" y="76"/>
                  </a:lnTo>
                  <a:lnTo>
                    <a:pt x="32" y="78"/>
                  </a:lnTo>
                  <a:lnTo>
                    <a:pt x="32" y="81"/>
                  </a:lnTo>
                  <a:lnTo>
                    <a:pt x="32" y="83"/>
                  </a:lnTo>
                  <a:lnTo>
                    <a:pt x="32" y="86"/>
                  </a:lnTo>
                  <a:lnTo>
                    <a:pt x="32" y="88"/>
                  </a:lnTo>
                  <a:lnTo>
                    <a:pt x="33" y="91"/>
                  </a:lnTo>
                  <a:lnTo>
                    <a:pt x="33" y="93"/>
                  </a:lnTo>
                  <a:lnTo>
                    <a:pt x="34" y="95"/>
                  </a:lnTo>
                  <a:lnTo>
                    <a:pt x="34" y="97"/>
                  </a:lnTo>
                  <a:lnTo>
                    <a:pt x="35" y="99"/>
                  </a:lnTo>
                  <a:lnTo>
                    <a:pt x="36" y="101"/>
                  </a:lnTo>
                  <a:lnTo>
                    <a:pt x="37" y="103"/>
                  </a:lnTo>
                  <a:lnTo>
                    <a:pt x="38" y="105"/>
                  </a:lnTo>
                  <a:lnTo>
                    <a:pt x="39" y="107"/>
                  </a:lnTo>
                  <a:lnTo>
                    <a:pt x="41" y="109"/>
                  </a:lnTo>
                  <a:lnTo>
                    <a:pt x="42" y="111"/>
                  </a:lnTo>
                  <a:lnTo>
                    <a:pt x="44" y="112"/>
                  </a:lnTo>
                  <a:lnTo>
                    <a:pt x="46" y="114"/>
                  </a:lnTo>
                  <a:lnTo>
                    <a:pt x="48" y="116"/>
                  </a:lnTo>
                  <a:lnTo>
                    <a:pt x="50" y="117"/>
                  </a:lnTo>
                  <a:lnTo>
                    <a:pt x="51" y="119"/>
                  </a:lnTo>
                  <a:lnTo>
                    <a:pt x="54" y="120"/>
                  </a:lnTo>
                  <a:lnTo>
                    <a:pt x="56" y="121"/>
                  </a:lnTo>
                  <a:lnTo>
                    <a:pt x="58" y="122"/>
                  </a:lnTo>
                  <a:lnTo>
                    <a:pt x="60" y="123"/>
                  </a:lnTo>
                  <a:lnTo>
                    <a:pt x="62" y="125"/>
                  </a:lnTo>
                  <a:lnTo>
                    <a:pt x="64" y="125"/>
                  </a:lnTo>
                  <a:lnTo>
                    <a:pt x="66" y="126"/>
                  </a:lnTo>
                  <a:lnTo>
                    <a:pt x="68" y="127"/>
                  </a:lnTo>
                  <a:lnTo>
                    <a:pt x="71" y="128"/>
                  </a:lnTo>
                  <a:lnTo>
                    <a:pt x="73" y="128"/>
                  </a:lnTo>
                  <a:lnTo>
                    <a:pt x="75" y="128"/>
                  </a:lnTo>
                  <a:lnTo>
                    <a:pt x="78" y="128"/>
                  </a:lnTo>
                  <a:lnTo>
                    <a:pt x="80" y="128"/>
                  </a:lnTo>
                  <a:lnTo>
                    <a:pt x="80" y="127"/>
                  </a:lnTo>
                  <a:lnTo>
                    <a:pt x="80" y="106"/>
                  </a:lnTo>
                  <a:lnTo>
                    <a:pt x="77" y="106"/>
                  </a:lnTo>
                  <a:lnTo>
                    <a:pt x="75" y="106"/>
                  </a:lnTo>
                  <a:lnTo>
                    <a:pt x="72" y="105"/>
                  </a:lnTo>
                  <a:lnTo>
                    <a:pt x="70" y="105"/>
                  </a:lnTo>
                  <a:lnTo>
                    <a:pt x="68" y="104"/>
                  </a:lnTo>
                  <a:lnTo>
                    <a:pt x="66" y="103"/>
                  </a:lnTo>
                  <a:lnTo>
                    <a:pt x="63" y="101"/>
                  </a:lnTo>
                  <a:lnTo>
                    <a:pt x="61" y="100"/>
                  </a:lnTo>
                  <a:lnTo>
                    <a:pt x="60" y="98"/>
                  </a:lnTo>
                  <a:lnTo>
                    <a:pt x="58" y="96"/>
                  </a:lnTo>
                  <a:lnTo>
                    <a:pt x="57" y="93"/>
                  </a:lnTo>
                  <a:lnTo>
                    <a:pt x="56" y="91"/>
                  </a:lnTo>
                  <a:lnTo>
                    <a:pt x="55" y="89"/>
                  </a:lnTo>
                  <a:lnTo>
                    <a:pt x="54" y="86"/>
                  </a:lnTo>
                  <a:lnTo>
                    <a:pt x="54" y="84"/>
                  </a:lnTo>
                  <a:lnTo>
                    <a:pt x="54" y="81"/>
                  </a:lnTo>
                  <a:lnTo>
                    <a:pt x="54" y="78"/>
                  </a:lnTo>
                  <a:lnTo>
                    <a:pt x="54" y="76"/>
                  </a:lnTo>
                  <a:lnTo>
                    <a:pt x="55" y="73"/>
                  </a:lnTo>
                  <a:lnTo>
                    <a:pt x="56" y="71"/>
                  </a:lnTo>
                  <a:lnTo>
                    <a:pt x="57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1" y="63"/>
                  </a:lnTo>
                  <a:lnTo>
                    <a:pt x="63" y="62"/>
                  </a:lnTo>
                  <a:lnTo>
                    <a:pt x="66" y="60"/>
                  </a:lnTo>
                  <a:lnTo>
                    <a:pt x="68" y="59"/>
                  </a:lnTo>
                  <a:lnTo>
                    <a:pt x="70" y="57"/>
                  </a:lnTo>
                  <a:lnTo>
                    <a:pt x="73" y="57"/>
                  </a:lnTo>
                  <a:lnTo>
                    <a:pt x="75" y="56"/>
                  </a:lnTo>
                  <a:lnTo>
                    <a:pt x="78" y="56"/>
                  </a:lnTo>
                  <a:lnTo>
                    <a:pt x="80" y="56"/>
                  </a:lnTo>
                  <a:lnTo>
                    <a:pt x="83" y="56"/>
                  </a:lnTo>
                  <a:lnTo>
                    <a:pt x="85" y="56"/>
                  </a:lnTo>
                  <a:lnTo>
                    <a:pt x="88" y="57"/>
                  </a:lnTo>
                  <a:lnTo>
                    <a:pt x="90" y="57"/>
                  </a:lnTo>
                  <a:lnTo>
                    <a:pt x="92" y="59"/>
                  </a:lnTo>
                  <a:lnTo>
                    <a:pt x="94" y="60"/>
                  </a:lnTo>
                  <a:lnTo>
                    <a:pt x="96" y="62"/>
                  </a:lnTo>
                  <a:lnTo>
                    <a:pt x="98" y="63"/>
                  </a:lnTo>
                  <a:lnTo>
                    <a:pt x="100" y="65"/>
                  </a:lnTo>
                  <a:lnTo>
                    <a:pt x="101" y="67"/>
                  </a:lnTo>
                  <a:lnTo>
                    <a:pt x="103" y="69"/>
                  </a:lnTo>
                  <a:lnTo>
                    <a:pt x="104" y="71"/>
                  </a:lnTo>
                  <a:lnTo>
                    <a:pt x="105" y="73"/>
                  </a:lnTo>
                  <a:lnTo>
                    <a:pt x="105" y="76"/>
                  </a:lnTo>
                  <a:lnTo>
                    <a:pt x="105" y="78"/>
                  </a:lnTo>
                  <a:lnTo>
                    <a:pt x="105" y="81"/>
                  </a:lnTo>
                  <a:lnTo>
                    <a:pt x="105" y="83"/>
                  </a:lnTo>
                  <a:lnTo>
                    <a:pt x="105" y="86"/>
                  </a:lnTo>
                  <a:lnTo>
                    <a:pt x="105" y="88"/>
                  </a:lnTo>
                  <a:lnTo>
                    <a:pt x="104" y="91"/>
                  </a:lnTo>
                  <a:lnTo>
                    <a:pt x="103" y="93"/>
                  </a:lnTo>
                  <a:lnTo>
                    <a:pt x="102" y="95"/>
                  </a:lnTo>
                  <a:lnTo>
                    <a:pt x="100" y="97"/>
                  </a:lnTo>
                  <a:lnTo>
                    <a:pt x="99" y="99"/>
                  </a:lnTo>
                  <a:lnTo>
                    <a:pt x="97" y="101"/>
                  </a:lnTo>
                  <a:lnTo>
                    <a:pt x="95" y="102"/>
                  </a:lnTo>
                  <a:lnTo>
                    <a:pt x="92" y="104"/>
                  </a:lnTo>
                  <a:lnTo>
                    <a:pt x="90" y="105"/>
                  </a:lnTo>
                  <a:lnTo>
                    <a:pt x="88" y="105"/>
                  </a:lnTo>
                  <a:lnTo>
                    <a:pt x="86" y="106"/>
                  </a:lnTo>
                  <a:lnTo>
                    <a:pt x="83" y="106"/>
                  </a:lnTo>
                  <a:lnTo>
                    <a:pt x="80" y="106"/>
                  </a:lnTo>
                  <a:lnTo>
                    <a:pt x="80" y="162"/>
                  </a:lnTo>
                  <a:lnTo>
                    <a:pt x="76" y="162"/>
                  </a:lnTo>
                  <a:lnTo>
                    <a:pt x="72" y="161"/>
                  </a:lnTo>
                  <a:lnTo>
                    <a:pt x="68" y="161"/>
                  </a:lnTo>
                  <a:lnTo>
                    <a:pt x="64" y="160"/>
                  </a:lnTo>
                  <a:lnTo>
                    <a:pt x="60" y="159"/>
                  </a:lnTo>
                  <a:lnTo>
                    <a:pt x="56" y="158"/>
                  </a:lnTo>
                  <a:lnTo>
                    <a:pt x="53" y="157"/>
                  </a:lnTo>
                  <a:lnTo>
                    <a:pt x="49" y="156"/>
                  </a:lnTo>
                  <a:lnTo>
                    <a:pt x="45" y="154"/>
                  </a:lnTo>
                  <a:lnTo>
                    <a:pt x="42" y="153"/>
                  </a:lnTo>
                  <a:lnTo>
                    <a:pt x="39" y="151"/>
                  </a:lnTo>
                  <a:lnTo>
                    <a:pt x="35" y="149"/>
                  </a:lnTo>
                  <a:lnTo>
                    <a:pt x="32" y="146"/>
                  </a:lnTo>
                  <a:lnTo>
                    <a:pt x="29" y="144"/>
                  </a:lnTo>
                  <a:lnTo>
                    <a:pt x="26" y="141"/>
                  </a:lnTo>
                  <a:lnTo>
                    <a:pt x="23" y="138"/>
                  </a:lnTo>
                  <a:lnTo>
                    <a:pt x="20" y="135"/>
                  </a:lnTo>
                  <a:lnTo>
                    <a:pt x="17" y="132"/>
                  </a:lnTo>
                  <a:lnTo>
                    <a:pt x="15" y="129"/>
                  </a:lnTo>
                  <a:lnTo>
                    <a:pt x="13" y="126"/>
                  </a:lnTo>
                  <a:lnTo>
                    <a:pt x="11" y="123"/>
                  </a:lnTo>
                  <a:lnTo>
                    <a:pt x="9" y="119"/>
                  </a:lnTo>
                  <a:lnTo>
                    <a:pt x="7" y="116"/>
                  </a:lnTo>
                  <a:lnTo>
                    <a:pt x="6" y="112"/>
                  </a:lnTo>
                  <a:lnTo>
                    <a:pt x="4" y="109"/>
                  </a:lnTo>
                  <a:lnTo>
                    <a:pt x="3" y="105"/>
                  </a:lnTo>
                  <a:lnTo>
                    <a:pt x="2" y="101"/>
                  </a:lnTo>
                  <a:lnTo>
                    <a:pt x="1" y="97"/>
                  </a:lnTo>
                  <a:lnTo>
                    <a:pt x="0" y="93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0" y="81"/>
                  </a:lnTo>
                  <a:lnTo>
                    <a:pt x="0" y="77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1" y="65"/>
                  </a:lnTo>
                  <a:lnTo>
                    <a:pt x="2" y="61"/>
                  </a:lnTo>
                  <a:lnTo>
                    <a:pt x="3" y="57"/>
                  </a:lnTo>
                  <a:lnTo>
                    <a:pt x="4" y="53"/>
                  </a:lnTo>
                  <a:lnTo>
                    <a:pt x="6" y="50"/>
                  </a:lnTo>
                  <a:lnTo>
                    <a:pt x="7" y="46"/>
                  </a:lnTo>
                  <a:lnTo>
                    <a:pt x="9" y="43"/>
                  </a:lnTo>
                  <a:lnTo>
                    <a:pt x="11" y="40"/>
                  </a:lnTo>
                  <a:lnTo>
                    <a:pt x="13" y="36"/>
                  </a:lnTo>
                  <a:lnTo>
                    <a:pt x="15" y="33"/>
                  </a:lnTo>
                  <a:lnTo>
                    <a:pt x="17" y="30"/>
                  </a:lnTo>
                  <a:lnTo>
                    <a:pt x="20" y="27"/>
                  </a:lnTo>
                  <a:lnTo>
                    <a:pt x="23" y="24"/>
                  </a:lnTo>
                  <a:lnTo>
                    <a:pt x="26" y="21"/>
                  </a:lnTo>
                  <a:lnTo>
                    <a:pt x="29" y="18"/>
                  </a:lnTo>
                  <a:lnTo>
                    <a:pt x="32" y="16"/>
                  </a:lnTo>
                  <a:lnTo>
                    <a:pt x="35" y="13"/>
                  </a:lnTo>
                  <a:lnTo>
                    <a:pt x="39" y="11"/>
                  </a:lnTo>
                  <a:lnTo>
                    <a:pt x="42" y="9"/>
                  </a:lnTo>
                  <a:lnTo>
                    <a:pt x="45" y="8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6" y="3"/>
                  </a:lnTo>
                  <a:lnTo>
                    <a:pt x="60" y="2"/>
                  </a:lnTo>
                  <a:lnTo>
                    <a:pt x="64" y="1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6" y="1"/>
                  </a:lnTo>
                  <a:lnTo>
                    <a:pt x="100" y="2"/>
                  </a:lnTo>
                  <a:lnTo>
                    <a:pt x="104" y="3"/>
                  </a:lnTo>
                  <a:lnTo>
                    <a:pt x="107" y="4"/>
                  </a:lnTo>
                  <a:lnTo>
                    <a:pt x="111" y="6"/>
                  </a:lnTo>
                  <a:lnTo>
                    <a:pt x="114" y="8"/>
                  </a:lnTo>
                  <a:lnTo>
                    <a:pt x="118" y="9"/>
                  </a:lnTo>
                  <a:lnTo>
                    <a:pt x="121" y="11"/>
                  </a:lnTo>
                  <a:lnTo>
                    <a:pt x="125" y="13"/>
                  </a:lnTo>
                  <a:lnTo>
                    <a:pt x="128" y="16"/>
                  </a:lnTo>
                  <a:lnTo>
                    <a:pt x="131" y="18"/>
                  </a:lnTo>
                  <a:lnTo>
                    <a:pt x="134" y="21"/>
                  </a:lnTo>
                  <a:lnTo>
                    <a:pt x="138" y="24"/>
                  </a:lnTo>
                  <a:lnTo>
                    <a:pt x="140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8" y="36"/>
                  </a:lnTo>
                  <a:lnTo>
                    <a:pt x="150" y="40"/>
                  </a:lnTo>
                  <a:lnTo>
                    <a:pt x="152" y="43"/>
                  </a:lnTo>
                  <a:lnTo>
                    <a:pt x="154" y="46"/>
                  </a:lnTo>
                  <a:lnTo>
                    <a:pt x="155" y="50"/>
                  </a:lnTo>
                  <a:lnTo>
                    <a:pt x="157" y="53"/>
                  </a:lnTo>
                  <a:lnTo>
                    <a:pt x="158" y="57"/>
                  </a:lnTo>
                  <a:lnTo>
                    <a:pt x="159" y="61"/>
                  </a:lnTo>
                  <a:lnTo>
                    <a:pt x="160" y="65"/>
                  </a:lnTo>
                  <a:lnTo>
                    <a:pt x="161" y="69"/>
                  </a:lnTo>
                  <a:lnTo>
                    <a:pt x="161" y="73"/>
                  </a:lnTo>
                  <a:lnTo>
                    <a:pt x="162" y="77"/>
                  </a:lnTo>
                  <a:lnTo>
                    <a:pt x="162" y="81"/>
                  </a:lnTo>
                  <a:lnTo>
                    <a:pt x="162" y="85"/>
                  </a:lnTo>
                  <a:lnTo>
                    <a:pt x="161" y="89"/>
                  </a:lnTo>
                  <a:lnTo>
                    <a:pt x="161" y="93"/>
                  </a:lnTo>
                  <a:lnTo>
                    <a:pt x="160" y="97"/>
                  </a:lnTo>
                  <a:lnTo>
                    <a:pt x="159" y="101"/>
                  </a:lnTo>
                  <a:lnTo>
                    <a:pt x="158" y="105"/>
                  </a:lnTo>
                  <a:lnTo>
                    <a:pt x="157" y="109"/>
                  </a:lnTo>
                  <a:lnTo>
                    <a:pt x="155" y="112"/>
                  </a:lnTo>
                  <a:lnTo>
                    <a:pt x="154" y="116"/>
                  </a:lnTo>
                  <a:lnTo>
                    <a:pt x="152" y="119"/>
                  </a:lnTo>
                  <a:lnTo>
                    <a:pt x="150" y="123"/>
                  </a:lnTo>
                  <a:lnTo>
                    <a:pt x="148" y="126"/>
                  </a:lnTo>
                  <a:lnTo>
                    <a:pt x="145" y="129"/>
                  </a:lnTo>
                  <a:lnTo>
                    <a:pt x="143" y="132"/>
                  </a:lnTo>
                  <a:lnTo>
                    <a:pt x="140" y="135"/>
                  </a:lnTo>
                  <a:lnTo>
                    <a:pt x="138" y="138"/>
                  </a:lnTo>
                  <a:lnTo>
                    <a:pt x="134" y="141"/>
                  </a:lnTo>
                  <a:lnTo>
                    <a:pt x="131" y="144"/>
                  </a:lnTo>
                  <a:lnTo>
                    <a:pt x="128" y="146"/>
                  </a:lnTo>
                  <a:lnTo>
                    <a:pt x="125" y="149"/>
                  </a:lnTo>
                  <a:lnTo>
                    <a:pt x="121" y="151"/>
                  </a:lnTo>
                  <a:lnTo>
                    <a:pt x="118" y="153"/>
                  </a:lnTo>
                  <a:lnTo>
                    <a:pt x="114" y="154"/>
                  </a:lnTo>
                  <a:lnTo>
                    <a:pt x="111" y="156"/>
                  </a:lnTo>
                  <a:lnTo>
                    <a:pt x="107" y="157"/>
                  </a:lnTo>
                  <a:lnTo>
                    <a:pt x="104" y="158"/>
                  </a:lnTo>
                  <a:lnTo>
                    <a:pt x="100" y="159"/>
                  </a:lnTo>
                  <a:lnTo>
                    <a:pt x="96" y="160"/>
                  </a:lnTo>
                  <a:lnTo>
                    <a:pt x="92" y="161"/>
                  </a:lnTo>
                  <a:lnTo>
                    <a:pt x="88" y="161"/>
                  </a:lnTo>
                  <a:lnTo>
                    <a:pt x="84" y="162"/>
                  </a:lnTo>
                  <a:lnTo>
                    <a:pt x="80" y="162"/>
                  </a:lnTo>
                  <a:lnTo>
                    <a:pt x="80" y="12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4" name="Rectangle 5"/>
            <p:cNvSpPr>
              <a:spLocks noChangeArrowheads="1"/>
            </p:cNvSpPr>
            <p:nvPr/>
          </p:nvSpPr>
          <p:spPr bwMode="auto">
            <a:xfrm>
              <a:off x="347" y="1052"/>
              <a:ext cx="5068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60000"/>
                </a:spcBef>
                <a:buFontTx/>
                <a:buNone/>
              </a:pPr>
              <a:endParaRPr lang="en-US" altLang="en-US" b="0">
                <a:solidFill>
                  <a:srgbClr val="00FFFF"/>
                </a:solidFill>
              </a:endParaRPr>
            </a:p>
          </p:txBody>
        </p:sp>
      </p:grpSp>
      <p:grpSp>
        <p:nvGrpSpPr>
          <p:cNvPr id="134148" name="Group 6"/>
          <p:cNvGrpSpPr>
            <a:grpSpLocks/>
          </p:cNvGrpSpPr>
          <p:nvPr/>
        </p:nvGrpSpPr>
        <p:grpSpPr bwMode="auto">
          <a:xfrm>
            <a:off x="550863" y="2357438"/>
            <a:ext cx="8045450" cy="495300"/>
            <a:chOff x="347" y="1485"/>
            <a:chExt cx="5068" cy="312"/>
          </a:xfrm>
        </p:grpSpPr>
        <p:sp>
          <p:nvSpPr>
            <p:cNvPr id="134161" name="Freeform 7"/>
            <p:cNvSpPr>
              <a:spLocks/>
            </p:cNvSpPr>
            <p:nvPr/>
          </p:nvSpPr>
          <p:spPr bwMode="auto">
            <a:xfrm>
              <a:off x="752" y="1703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2" name="Rectangle 8"/>
            <p:cNvSpPr>
              <a:spLocks noChangeArrowheads="1"/>
            </p:cNvSpPr>
            <p:nvPr/>
          </p:nvSpPr>
          <p:spPr bwMode="auto">
            <a:xfrm>
              <a:off x="347" y="1485"/>
              <a:ext cx="5068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30000"/>
                </a:lnSpc>
                <a:spcBef>
                  <a:spcPct val="60000"/>
                </a:spcBef>
                <a:buFontTx/>
                <a:buNone/>
              </a:pPr>
              <a:endParaRPr lang="en-US" altLang="en-US" b="0">
                <a:solidFill>
                  <a:srgbClr val="FFCC66"/>
                </a:solidFill>
              </a:endParaRPr>
            </a:p>
          </p:txBody>
        </p:sp>
      </p:grpSp>
      <p:grpSp>
        <p:nvGrpSpPr>
          <p:cNvPr id="134149" name="Group 9"/>
          <p:cNvGrpSpPr>
            <a:grpSpLocks/>
          </p:cNvGrpSpPr>
          <p:nvPr/>
        </p:nvGrpSpPr>
        <p:grpSpPr bwMode="auto">
          <a:xfrm>
            <a:off x="550863" y="2906713"/>
            <a:ext cx="8045450" cy="508000"/>
            <a:chOff x="347" y="1831"/>
            <a:chExt cx="5068" cy="320"/>
          </a:xfrm>
        </p:grpSpPr>
        <p:sp>
          <p:nvSpPr>
            <p:cNvPr id="134159" name="Freeform 10"/>
            <p:cNvSpPr>
              <a:spLocks/>
            </p:cNvSpPr>
            <p:nvPr/>
          </p:nvSpPr>
          <p:spPr bwMode="auto">
            <a:xfrm>
              <a:off x="752" y="1939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0" name="Rectangle 11"/>
            <p:cNvSpPr>
              <a:spLocks noChangeArrowheads="1"/>
            </p:cNvSpPr>
            <p:nvPr/>
          </p:nvSpPr>
          <p:spPr bwMode="auto">
            <a:xfrm>
              <a:off x="347" y="1831"/>
              <a:ext cx="506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143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99CCFF"/>
                </a:solidFill>
              </a:endParaRPr>
            </a:p>
          </p:txBody>
        </p:sp>
      </p:grpSp>
      <p:grpSp>
        <p:nvGrpSpPr>
          <p:cNvPr id="134150" name="Group 12"/>
          <p:cNvGrpSpPr>
            <a:grpSpLocks/>
          </p:cNvGrpSpPr>
          <p:nvPr/>
        </p:nvGrpSpPr>
        <p:grpSpPr bwMode="auto">
          <a:xfrm>
            <a:off x="550863" y="3336925"/>
            <a:ext cx="8045450" cy="530225"/>
            <a:chOff x="347" y="2102"/>
            <a:chExt cx="5068" cy="334"/>
          </a:xfrm>
        </p:grpSpPr>
        <p:sp>
          <p:nvSpPr>
            <p:cNvPr id="134157" name="Freeform 13"/>
            <p:cNvSpPr>
              <a:spLocks/>
            </p:cNvSpPr>
            <p:nvPr/>
          </p:nvSpPr>
          <p:spPr bwMode="auto">
            <a:xfrm>
              <a:off x="752" y="2207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8" name="Rectangle 14"/>
            <p:cNvSpPr>
              <a:spLocks noChangeArrowheads="1"/>
            </p:cNvSpPr>
            <p:nvPr/>
          </p:nvSpPr>
          <p:spPr bwMode="auto">
            <a:xfrm>
              <a:off x="347" y="2102"/>
              <a:ext cx="5068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143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AEFF93"/>
                </a:solidFill>
              </a:endParaRPr>
            </a:p>
          </p:txBody>
        </p:sp>
      </p:grpSp>
      <p:grpSp>
        <p:nvGrpSpPr>
          <p:cNvPr id="134151" name="Group 15"/>
          <p:cNvGrpSpPr>
            <a:grpSpLocks/>
          </p:cNvGrpSpPr>
          <p:nvPr/>
        </p:nvGrpSpPr>
        <p:grpSpPr bwMode="auto">
          <a:xfrm>
            <a:off x="550863" y="3760788"/>
            <a:ext cx="8045450" cy="558800"/>
            <a:chOff x="347" y="2369"/>
            <a:chExt cx="5068" cy="352"/>
          </a:xfrm>
        </p:grpSpPr>
        <p:sp>
          <p:nvSpPr>
            <p:cNvPr id="134155" name="Freeform 16"/>
            <p:cNvSpPr>
              <a:spLocks/>
            </p:cNvSpPr>
            <p:nvPr/>
          </p:nvSpPr>
          <p:spPr bwMode="auto">
            <a:xfrm>
              <a:off x="752" y="2483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6" name="Rectangle 17"/>
            <p:cNvSpPr>
              <a:spLocks noChangeArrowheads="1"/>
            </p:cNvSpPr>
            <p:nvPr/>
          </p:nvSpPr>
          <p:spPr bwMode="auto">
            <a:xfrm>
              <a:off x="347" y="2369"/>
              <a:ext cx="5068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143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FFA690"/>
                </a:solidFill>
              </a:endParaRPr>
            </a:p>
          </p:txBody>
        </p:sp>
      </p:grpSp>
      <p:sp>
        <p:nvSpPr>
          <p:cNvPr id="134152" name="Tit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Practice Exercise 5: Listening For </a:t>
            </a:r>
            <a:r>
              <a:rPr lang="en-US" altLang="en-US" dirty="0" err="1" smtClean="0"/>
              <a:t>Readback</a:t>
            </a:r>
            <a:r>
              <a:rPr lang="en-US" altLang="en-US" dirty="0" smtClean="0"/>
              <a:t> </a:t>
            </a:r>
            <a:r>
              <a:rPr lang="en-US" altLang="en-US" dirty="0"/>
              <a:t>Errors</a:t>
            </a:r>
          </a:p>
        </p:txBody>
      </p:sp>
      <p:sp>
        <p:nvSpPr>
          <p:cNvPr id="134153" name="Content Placeholder 29"/>
          <p:cNvSpPr>
            <a:spLocks noGrp="1"/>
          </p:cNvSpPr>
          <p:nvPr>
            <p:ph idx="1"/>
          </p:nvPr>
        </p:nvSpPr>
        <p:spPr>
          <a:xfrm>
            <a:off x="428625" y="1179577"/>
            <a:ext cx="8350250" cy="2006540"/>
          </a:xfrm>
        </p:spPr>
        <p:txBody>
          <a:bodyPr/>
          <a:lstStyle/>
          <a:p>
            <a:pPr marL="320040" indent="-283464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This exercise contains eight audio recordings of situations in which clearances are </a:t>
            </a:r>
            <a:r>
              <a:rPr lang="en-US" altLang="en-US" dirty="0" smtClean="0"/>
              <a:t>issued</a:t>
            </a:r>
            <a:endParaRPr lang="en-US" altLang="en-US" dirty="0"/>
          </a:p>
          <a:p>
            <a:pPr marL="320040" indent="-283464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Listen for the </a:t>
            </a:r>
            <a:r>
              <a:rPr lang="en-US" altLang="en-US" dirty="0" err="1"/>
              <a:t>readback</a:t>
            </a:r>
            <a:r>
              <a:rPr lang="en-US" altLang="en-US" dirty="0"/>
              <a:t> errors and write them </a:t>
            </a:r>
            <a:r>
              <a:rPr lang="en-US" altLang="en-US" dirty="0" smtClean="0"/>
              <a:t>down</a:t>
            </a:r>
            <a:endParaRPr lang="en-US" altLang="en-US" dirty="0"/>
          </a:p>
          <a:p>
            <a:endParaRPr lang="en-US" alt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554480" y="3172968"/>
            <a:ext cx="184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54480" y="4288536"/>
            <a:ext cx="184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6</a:t>
            </a:r>
          </a:p>
        </p:txBody>
      </p:sp>
      <p:pic>
        <p:nvPicPr>
          <p:cNvPr id="37" name="LFRE_Clearance_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3127248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38" name="LFRE_Clearance_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4242816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41" name="LFRE_C_5_Correcte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56" y="3127248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42" name="TextBox 41"/>
          <p:cNvSpPr txBox="1"/>
          <p:nvPr/>
        </p:nvSpPr>
        <p:spPr>
          <a:xfrm>
            <a:off x="5294376" y="3172968"/>
            <a:ext cx="342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</a:t>
            </a:r>
            <a:r>
              <a:rPr lang="en-US" dirty="0" smtClean="0"/>
              <a:t>5 corrected</a:t>
            </a:r>
            <a:endParaRPr lang="en-US" dirty="0"/>
          </a:p>
        </p:txBody>
      </p:sp>
      <p:pic>
        <p:nvPicPr>
          <p:cNvPr id="43" name="LFRE_C_6_Correcte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56" y="4242816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44" name="TextBox 43"/>
          <p:cNvSpPr txBox="1"/>
          <p:nvPr/>
        </p:nvSpPr>
        <p:spPr>
          <a:xfrm>
            <a:off x="5294376" y="4288536"/>
            <a:ext cx="324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</a:t>
            </a:r>
            <a:r>
              <a:rPr lang="en-US" dirty="0" smtClean="0"/>
              <a:t>6 corrected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90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0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8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1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8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0" y="0"/>
            <a:ext cx="91440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550863" y="1670050"/>
            <a:ext cx="8045450" cy="782638"/>
            <a:chOff x="347" y="1052"/>
            <a:chExt cx="5068" cy="493"/>
          </a:xfrm>
        </p:grpSpPr>
        <p:sp>
          <p:nvSpPr>
            <p:cNvPr id="134163" name="Freeform 4"/>
            <p:cNvSpPr>
              <a:spLocks/>
            </p:cNvSpPr>
            <p:nvPr/>
          </p:nvSpPr>
          <p:spPr bwMode="auto">
            <a:xfrm>
              <a:off x="388" y="1165"/>
              <a:ext cx="163" cy="163"/>
            </a:xfrm>
            <a:custGeom>
              <a:avLst/>
              <a:gdLst>
                <a:gd name="T0" fmla="*/ 92 w 163"/>
                <a:gd name="T1" fmla="*/ 126 h 163"/>
                <a:gd name="T2" fmla="*/ 105 w 163"/>
                <a:gd name="T3" fmla="*/ 121 h 163"/>
                <a:gd name="T4" fmla="*/ 116 w 163"/>
                <a:gd name="T5" fmla="*/ 112 h 163"/>
                <a:gd name="T6" fmla="*/ 123 w 163"/>
                <a:gd name="T7" fmla="*/ 101 h 163"/>
                <a:gd name="T8" fmla="*/ 127 w 163"/>
                <a:gd name="T9" fmla="*/ 88 h 163"/>
                <a:gd name="T10" fmla="*/ 127 w 163"/>
                <a:gd name="T11" fmla="*/ 74 h 163"/>
                <a:gd name="T12" fmla="*/ 123 w 163"/>
                <a:gd name="T13" fmla="*/ 61 h 163"/>
                <a:gd name="T14" fmla="*/ 115 w 163"/>
                <a:gd name="T15" fmla="*/ 50 h 163"/>
                <a:gd name="T16" fmla="*/ 104 w 163"/>
                <a:gd name="T17" fmla="*/ 41 h 163"/>
                <a:gd name="T18" fmla="*/ 92 w 163"/>
                <a:gd name="T19" fmla="*/ 36 h 163"/>
                <a:gd name="T20" fmla="*/ 78 w 163"/>
                <a:gd name="T21" fmla="*/ 35 h 163"/>
                <a:gd name="T22" fmla="*/ 64 w 163"/>
                <a:gd name="T23" fmla="*/ 37 h 163"/>
                <a:gd name="T24" fmla="*/ 51 w 163"/>
                <a:gd name="T25" fmla="*/ 43 h 163"/>
                <a:gd name="T26" fmla="*/ 41 w 163"/>
                <a:gd name="T27" fmla="*/ 53 h 163"/>
                <a:gd name="T28" fmla="*/ 35 w 163"/>
                <a:gd name="T29" fmla="*/ 65 h 163"/>
                <a:gd name="T30" fmla="*/ 32 w 163"/>
                <a:gd name="T31" fmla="*/ 78 h 163"/>
                <a:gd name="T32" fmla="*/ 33 w 163"/>
                <a:gd name="T33" fmla="*/ 93 h 163"/>
                <a:gd name="T34" fmla="*/ 38 w 163"/>
                <a:gd name="T35" fmla="*/ 105 h 163"/>
                <a:gd name="T36" fmla="*/ 48 w 163"/>
                <a:gd name="T37" fmla="*/ 116 h 163"/>
                <a:gd name="T38" fmla="*/ 60 w 163"/>
                <a:gd name="T39" fmla="*/ 123 h 163"/>
                <a:gd name="T40" fmla="*/ 73 w 163"/>
                <a:gd name="T41" fmla="*/ 128 h 163"/>
                <a:gd name="T42" fmla="*/ 77 w 163"/>
                <a:gd name="T43" fmla="*/ 106 h 163"/>
                <a:gd name="T44" fmla="*/ 63 w 163"/>
                <a:gd name="T45" fmla="*/ 101 h 163"/>
                <a:gd name="T46" fmla="*/ 55 w 163"/>
                <a:gd name="T47" fmla="*/ 89 h 163"/>
                <a:gd name="T48" fmla="*/ 55 w 163"/>
                <a:gd name="T49" fmla="*/ 73 h 163"/>
                <a:gd name="T50" fmla="*/ 63 w 163"/>
                <a:gd name="T51" fmla="*/ 62 h 163"/>
                <a:gd name="T52" fmla="*/ 78 w 163"/>
                <a:gd name="T53" fmla="*/ 56 h 163"/>
                <a:gd name="T54" fmla="*/ 92 w 163"/>
                <a:gd name="T55" fmla="*/ 59 h 163"/>
                <a:gd name="T56" fmla="*/ 103 w 163"/>
                <a:gd name="T57" fmla="*/ 69 h 163"/>
                <a:gd name="T58" fmla="*/ 105 w 163"/>
                <a:gd name="T59" fmla="*/ 83 h 163"/>
                <a:gd name="T60" fmla="*/ 100 w 163"/>
                <a:gd name="T61" fmla="*/ 97 h 163"/>
                <a:gd name="T62" fmla="*/ 88 w 163"/>
                <a:gd name="T63" fmla="*/ 105 h 163"/>
                <a:gd name="T64" fmla="*/ 76 w 163"/>
                <a:gd name="T65" fmla="*/ 162 h 163"/>
                <a:gd name="T66" fmla="*/ 53 w 163"/>
                <a:gd name="T67" fmla="*/ 157 h 163"/>
                <a:gd name="T68" fmla="*/ 32 w 163"/>
                <a:gd name="T69" fmla="*/ 146 h 163"/>
                <a:gd name="T70" fmla="*/ 15 w 163"/>
                <a:gd name="T71" fmla="*/ 129 h 163"/>
                <a:gd name="T72" fmla="*/ 4 w 163"/>
                <a:gd name="T73" fmla="*/ 109 h 163"/>
                <a:gd name="T74" fmla="*/ 0 w 163"/>
                <a:gd name="T75" fmla="*/ 85 h 163"/>
                <a:gd name="T76" fmla="*/ 2 w 163"/>
                <a:gd name="T77" fmla="*/ 61 h 163"/>
                <a:gd name="T78" fmla="*/ 11 w 163"/>
                <a:gd name="T79" fmla="*/ 40 h 163"/>
                <a:gd name="T80" fmla="*/ 26 w 163"/>
                <a:gd name="T81" fmla="*/ 21 h 163"/>
                <a:gd name="T82" fmla="*/ 45 w 163"/>
                <a:gd name="T83" fmla="*/ 8 h 163"/>
                <a:gd name="T84" fmla="*/ 68 w 163"/>
                <a:gd name="T85" fmla="*/ 0 h 163"/>
                <a:gd name="T86" fmla="*/ 92 w 163"/>
                <a:gd name="T87" fmla="*/ 0 h 163"/>
                <a:gd name="T88" fmla="*/ 114 w 163"/>
                <a:gd name="T89" fmla="*/ 8 h 163"/>
                <a:gd name="T90" fmla="*/ 134 w 163"/>
                <a:gd name="T91" fmla="*/ 21 h 163"/>
                <a:gd name="T92" fmla="*/ 150 w 163"/>
                <a:gd name="T93" fmla="*/ 40 h 163"/>
                <a:gd name="T94" fmla="*/ 159 w 163"/>
                <a:gd name="T95" fmla="*/ 61 h 163"/>
                <a:gd name="T96" fmla="*/ 162 w 163"/>
                <a:gd name="T97" fmla="*/ 85 h 163"/>
                <a:gd name="T98" fmla="*/ 157 w 163"/>
                <a:gd name="T99" fmla="*/ 109 h 163"/>
                <a:gd name="T100" fmla="*/ 145 w 163"/>
                <a:gd name="T101" fmla="*/ 129 h 163"/>
                <a:gd name="T102" fmla="*/ 128 w 163"/>
                <a:gd name="T103" fmla="*/ 146 h 163"/>
                <a:gd name="T104" fmla="*/ 107 w 163"/>
                <a:gd name="T105" fmla="*/ 157 h 163"/>
                <a:gd name="T106" fmla="*/ 84 w 163"/>
                <a:gd name="T107" fmla="*/ 162 h 1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3"/>
                <a:gd name="T163" fmla="*/ 0 h 163"/>
                <a:gd name="T164" fmla="*/ 163 w 163"/>
                <a:gd name="T165" fmla="*/ 163 h 1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3" h="163">
                  <a:moveTo>
                    <a:pt x="80" y="127"/>
                  </a:moveTo>
                  <a:lnTo>
                    <a:pt x="83" y="127"/>
                  </a:lnTo>
                  <a:lnTo>
                    <a:pt x="85" y="127"/>
                  </a:lnTo>
                  <a:lnTo>
                    <a:pt x="88" y="127"/>
                  </a:lnTo>
                  <a:lnTo>
                    <a:pt x="90" y="126"/>
                  </a:lnTo>
                  <a:lnTo>
                    <a:pt x="92" y="126"/>
                  </a:lnTo>
                  <a:lnTo>
                    <a:pt x="94" y="125"/>
                  </a:lnTo>
                  <a:lnTo>
                    <a:pt x="96" y="125"/>
                  </a:lnTo>
                  <a:lnTo>
                    <a:pt x="99" y="124"/>
                  </a:lnTo>
                  <a:lnTo>
                    <a:pt x="101" y="123"/>
                  </a:lnTo>
                  <a:lnTo>
                    <a:pt x="103" y="122"/>
                  </a:lnTo>
                  <a:lnTo>
                    <a:pt x="105" y="121"/>
                  </a:lnTo>
                  <a:lnTo>
                    <a:pt x="106" y="120"/>
                  </a:lnTo>
                  <a:lnTo>
                    <a:pt x="109" y="119"/>
                  </a:lnTo>
                  <a:lnTo>
                    <a:pt x="111" y="117"/>
                  </a:lnTo>
                  <a:lnTo>
                    <a:pt x="113" y="116"/>
                  </a:lnTo>
                  <a:lnTo>
                    <a:pt x="114" y="114"/>
                  </a:lnTo>
                  <a:lnTo>
                    <a:pt x="116" y="112"/>
                  </a:lnTo>
                  <a:lnTo>
                    <a:pt x="117" y="111"/>
                  </a:lnTo>
                  <a:lnTo>
                    <a:pt x="119" y="109"/>
                  </a:lnTo>
                  <a:lnTo>
                    <a:pt x="120" y="107"/>
                  </a:lnTo>
                  <a:lnTo>
                    <a:pt x="121" y="105"/>
                  </a:lnTo>
                  <a:lnTo>
                    <a:pt x="122" y="103"/>
                  </a:lnTo>
                  <a:lnTo>
                    <a:pt x="123" y="101"/>
                  </a:lnTo>
                  <a:lnTo>
                    <a:pt x="124" y="99"/>
                  </a:lnTo>
                  <a:lnTo>
                    <a:pt x="125" y="97"/>
                  </a:lnTo>
                  <a:lnTo>
                    <a:pt x="126" y="95"/>
                  </a:lnTo>
                  <a:lnTo>
                    <a:pt x="126" y="93"/>
                  </a:lnTo>
                  <a:lnTo>
                    <a:pt x="127" y="91"/>
                  </a:lnTo>
                  <a:lnTo>
                    <a:pt x="127" y="88"/>
                  </a:lnTo>
                  <a:lnTo>
                    <a:pt x="127" y="86"/>
                  </a:lnTo>
                  <a:lnTo>
                    <a:pt x="128" y="83"/>
                  </a:lnTo>
                  <a:lnTo>
                    <a:pt x="128" y="81"/>
                  </a:lnTo>
                  <a:lnTo>
                    <a:pt x="128" y="78"/>
                  </a:lnTo>
                  <a:lnTo>
                    <a:pt x="127" y="76"/>
                  </a:lnTo>
                  <a:lnTo>
                    <a:pt x="127" y="74"/>
                  </a:lnTo>
                  <a:lnTo>
                    <a:pt x="127" y="72"/>
                  </a:lnTo>
                  <a:lnTo>
                    <a:pt x="126" y="69"/>
                  </a:lnTo>
                  <a:lnTo>
                    <a:pt x="126" y="67"/>
                  </a:lnTo>
                  <a:lnTo>
                    <a:pt x="125" y="65"/>
                  </a:lnTo>
                  <a:lnTo>
                    <a:pt x="124" y="63"/>
                  </a:lnTo>
                  <a:lnTo>
                    <a:pt x="123" y="61"/>
                  </a:lnTo>
                  <a:lnTo>
                    <a:pt x="122" y="59"/>
                  </a:lnTo>
                  <a:lnTo>
                    <a:pt x="121" y="57"/>
                  </a:lnTo>
                  <a:lnTo>
                    <a:pt x="120" y="55"/>
                  </a:lnTo>
                  <a:lnTo>
                    <a:pt x="118" y="53"/>
                  </a:lnTo>
                  <a:lnTo>
                    <a:pt x="117" y="51"/>
                  </a:lnTo>
                  <a:lnTo>
                    <a:pt x="115" y="50"/>
                  </a:lnTo>
                  <a:lnTo>
                    <a:pt x="113" y="48"/>
                  </a:lnTo>
                  <a:lnTo>
                    <a:pt x="111" y="46"/>
                  </a:lnTo>
                  <a:lnTo>
                    <a:pt x="110" y="45"/>
                  </a:lnTo>
                  <a:lnTo>
                    <a:pt x="108" y="43"/>
                  </a:lnTo>
                  <a:lnTo>
                    <a:pt x="106" y="42"/>
                  </a:lnTo>
                  <a:lnTo>
                    <a:pt x="104" y="41"/>
                  </a:lnTo>
                  <a:lnTo>
                    <a:pt x="102" y="40"/>
                  </a:lnTo>
                  <a:lnTo>
                    <a:pt x="100" y="39"/>
                  </a:lnTo>
                  <a:lnTo>
                    <a:pt x="99" y="38"/>
                  </a:lnTo>
                  <a:lnTo>
                    <a:pt x="96" y="37"/>
                  </a:lnTo>
                  <a:lnTo>
                    <a:pt x="94" y="36"/>
                  </a:lnTo>
                  <a:lnTo>
                    <a:pt x="92" y="36"/>
                  </a:lnTo>
                  <a:lnTo>
                    <a:pt x="90" y="35"/>
                  </a:lnTo>
                  <a:lnTo>
                    <a:pt x="88" y="35"/>
                  </a:lnTo>
                  <a:lnTo>
                    <a:pt x="85" y="35"/>
                  </a:lnTo>
                  <a:lnTo>
                    <a:pt x="83" y="35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5" y="35"/>
                  </a:lnTo>
                  <a:lnTo>
                    <a:pt x="73" y="35"/>
                  </a:lnTo>
                  <a:lnTo>
                    <a:pt x="71" y="35"/>
                  </a:lnTo>
                  <a:lnTo>
                    <a:pt x="68" y="36"/>
                  </a:lnTo>
                  <a:lnTo>
                    <a:pt x="66" y="36"/>
                  </a:lnTo>
                  <a:lnTo>
                    <a:pt x="64" y="37"/>
                  </a:lnTo>
                  <a:lnTo>
                    <a:pt x="62" y="38"/>
                  </a:lnTo>
                  <a:lnTo>
                    <a:pt x="60" y="39"/>
                  </a:lnTo>
                  <a:lnTo>
                    <a:pt x="58" y="40"/>
                  </a:lnTo>
                  <a:lnTo>
                    <a:pt x="56" y="41"/>
                  </a:lnTo>
                  <a:lnTo>
                    <a:pt x="54" y="42"/>
                  </a:lnTo>
                  <a:lnTo>
                    <a:pt x="51" y="43"/>
                  </a:lnTo>
                  <a:lnTo>
                    <a:pt x="50" y="45"/>
                  </a:lnTo>
                  <a:lnTo>
                    <a:pt x="48" y="46"/>
                  </a:lnTo>
                  <a:lnTo>
                    <a:pt x="46" y="48"/>
                  </a:lnTo>
                  <a:lnTo>
                    <a:pt x="44" y="50"/>
                  </a:lnTo>
                  <a:lnTo>
                    <a:pt x="43" y="51"/>
                  </a:lnTo>
                  <a:lnTo>
                    <a:pt x="41" y="53"/>
                  </a:lnTo>
                  <a:lnTo>
                    <a:pt x="40" y="55"/>
                  </a:lnTo>
                  <a:lnTo>
                    <a:pt x="39" y="57"/>
                  </a:lnTo>
                  <a:lnTo>
                    <a:pt x="37" y="59"/>
                  </a:lnTo>
                  <a:lnTo>
                    <a:pt x="36" y="61"/>
                  </a:lnTo>
                  <a:lnTo>
                    <a:pt x="36" y="63"/>
                  </a:lnTo>
                  <a:lnTo>
                    <a:pt x="35" y="65"/>
                  </a:lnTo>
                  <a:lnTo>
                    <a:pt x="34" y="67"/>
                  </a:lnTo>
                  <a:lnTo>
                    <a:pt x="33" y="69"/>
                  </a:lnTo>
                  <a:lnTo>
                    <a:pt x="33" y="72"/>
                  </a:lnTo>
                  <a:lnTo>
                    <a:pt x="32" y="74"/>
                  </a:lnTo>
                  <a:lnTo>
                    <a:pt x="32" y="76"/>
                  </a:lnTo>
                  <a:lnTo>
                    <a:pt x="32" y="78"/>
                  </a:lnTo>
                  <a:lnTo>
                    <a:pt x="32" y="81"/>
                  </a:lnTo>
                  <a:lnTo>
                    <a:pt x="32" y="83"/>
                  </a:lnTo>
                  <a:lnTo>
                    <a:pt x="32" y="86"/>
                  </a:lnTo>
                  <a:lnTo>
                    <a:pt x="32" y="88"/>
                  </a:lnTo>
                  <a:lnTo>
                    <a:pt x="33" y="91"/>
                  </a:lnTo>
                  <a:lnTo>
                    <a:pt x="33" y="93"/>
                  </a:lnTo>
                  <a:lnTo>
                    <a:pt x="34" y="95"/>
                  </a:lnTo>
                  <a:lnTo>
                    <a:pt x="34" y="97"/>
                  </a:lnTo>
                  <a:lnTo>
                    <a:pt x="35" y="99"/>
                  </a:lnTo>
                  <a:lnTo>
                    <a:pt x="36" y="101"/>
                  </a:lnTo>
                  <a:lnTo>
                    <a:pt x="37" y="103"/>
                  </a:lnTo>
                  <a:lnTo>
                    <a:pt x="38" y="105"/>
                  </a:lnTo>
                  <a:lnTo>
                    <a:pt x="39" y="107"/>
                  </a:lnTo>
                  <a:lnTo>
                    <a:pt x="41" y="109"/>
                  </a:lnTo>
                  <a:lnTo>
                    <a:pt x="42" y="111"/>
                  </a:lnTo>
                  <a:lnTo>
                    <a:pt x="44" y="112"/>
                  </a:lnTo>
                  <a:lnTo>
                    <a:pt x="46" y="114"/>
                  </a:lnTo>
                  <a:lnTo>
                    <a:pt x="48" y="116"/>
                  </a:lnTo>
                  <a:lnTo>
                    <a:pt x="50" y="117"/>
                  </a:lnTo>
                  <a:lnTo>
                    <a:pt x="51" y="119"/>
                  </a:lnTo>
                  <a:lnTo>
                    <a:pt x="54" y="120"/>
                  </a:lnTo>
                  <a:lnTo>
                    <a:pt x="56" y="121"/>
                  </a:lnTo>
                  <a:lnTo>
                    <a:pt x="58" y="122"/>
                  </a:lnTo>
                  <a:lnTo>
                    <a:pt x="60" y="123"/>
                  </a:lnTo>
                  <a:lnTo>
                    <a:pt x="62" y="125"/>
                  </a:lnTo>
                  <a:lnTo>
                    <a:pt x="64" y="125"/>
                  </a:lnTo>
                  <a:lnTo>
                    <a:pt x="66" y="126"/>
                  </a:lnTo>
                  <a:lnTo>
                    <a:pt x="68" y="127"/>
                  </a:lnTo>
                  <a:lnTo>
                    <a:pt x="71" y="128"/>
                  </a:lnTo>
                  <a:lnTo>
                    <a:pt x="73" y="128"/>
                  </a:lnTo>
                  <a:lnTo>
                    <a:pt x="75" y="128"/>
                  </a:lnTo>
                  <a:lnTo>
                    <a:pt x="78" y="128"/>
                  </a:lnTo>
                  <a:lnTo>
                    <a:pt x="80" y="128"/>
                  </a:lnTo>
                  <a:lnTo>
                    <a:pt x="80" y="127"/>
                  </a:lnTo>
                  <a:lnTo>
                    <a:pt x="80" y="106"/>
                  </a:lnTo>
                  <a:lnTo>
                    <a:pt x="77" y="106"/>
                  </a:lnTo>
                  <a:lnTo>
                    <a:pt x="75" y="106"/>
                  </a:lnTo>
                  <a:lnTo>
                    <a:pt x="72" y="105"/>
                  </a:lnTo>
                  <a:lnTo>
                    <a:pt x="70" y="105"/>
                  </a:lnTo>
                  <a:lnTo>
                    <a:pt x="68" y="104"/>
                  </a:lnTo>
                  <a:lnTo>
                    <a:pt x="66" y="103"/>
                  </a:lnTo>
                  <a:lnTo>
                    <a:pt x="63" y="101"/>
                  </a:lnTo>
                  <a:lnTo>
                    <a:pt x="61" y="100"/>
                  </a:lnTo>
                  <a:lnTo>
                    <a:pt x="60" y="98"/>
                  </a:lnTo>
                  <a:lnTo>
                    <a:pt x="58" y="96"/>
                  </a:lnTo>
                  <a:lnTo>
                    <a:pt x="57" y="93"/>
                  </a:lnTo>
                  <a:lnTo>
                    <a:pt x="56" y="91"/>
                  </a:lnTo>
                  <a:lnTo>
                    <a:pt x="55" y="89"/>
                  </a:lnTo>
                  <a:lnTo>
                    <a:pt x="54" y="86"/>
                  </a:lnTo>
                  <a:lnTo>
                    <a:pt x="54" y="84"/>
                  </a:lnTo>
                  <a:lnTo>
                    <a:pt x="54" y="81"/>
                  </a:lnTo>
                  <a:lnTo>
                    <a:pt x="54" y="78"/>
                  </a:lnTo>
                  <a:lnTo>
                    <a:pt x="54" y="76"/>
                  </a:lnTo>
                  <a:lnTo>
                    <a:pt x="55" y="73"/>
                  </a:lnTo>
                  <a:lnTo>
                    <a:pt x="56" y="71"/>
                  </a:lnTo>
                  <a:lnTo>
                    <a:pt x="57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1" y="63"/>
                  </a:lnTo>
                  <a:lnTo>
                    <a:pt x="63" y="62"/>
                  </a:lnTo>
                  <a:lnTo>
                    <a:pt x="66" y="60"/>
                  </a:lnTo>
                  <a:lnTo>
                    <a:pt x="68" y="59"/>
                  </a:lnTo>
                  <a:lnTo>
                    <a:pt x="70" y="57"/>
                  </a:lnTo>
                  <a:lnTo>
                    <a:pt x="73" y="57"/>
                  </a:lnTo>
                  <a:lnTo>
                    <a:pt x="75" y="56"/>
                  </a:lnTo>
                  <a:lnTo>
                    <a:pt x="78" y="56"/>
                  </a:lnTo>
                  <a:lnTo>
                    <a:pt x="80" y="56"/>
                  </a:lnTo>
                  <a:lnTo>
                    <a:pt x="83" y="56"/>
                  </a:lnTo>
                  <a:lnTo>
                    <a:pt x="85" y="56"/>
                  </a:lnTo>
                  <a:lnTo>
                    <a:pt x="88" y="57"/>
                  </a:lnTo>
                  <a:lnTo>
                    <a:pt x="90" y="57"/>
                  </a:lnTo>
                  <a:lnTo>
                    <a:pt x="92" y="59"/>
                  </a:lnTo>
                  <a:lnTo>
                    <a:pt x="94" y="60"/>
                  </a:lnTo>
                  <a:lnTo>
                    <a:pt x="96" y="62"/>
                  </a:lnTo>
                  <a:lnTo>
                    <a:pt x="98" y="63"/>
                  </a:lnTo>
                  <a:lnTo>
                    <a:pt x="100" y="65"/>
                  </a:lnTo>
                  <a:lnTo>
                    <a:pt x="101" y="67"/>
                  </a:lnTo>
                  <a:lnTo>
                    <a:pt x="103" y="69"/>
                  </a:lnTo>
                  <a:lnTo>
                    <a:pt x="104" y="71"/>
                  </a:lnTo>
                  <a:lnTo>
                    <a:pt x="105" y="73"/>
                  </a:lnTo>
                  <a:lnTo>
                    <a:pt x="105" y="76"/>
                  </a:lnTo>
                  <a:lnTo>
                    <a:pt x="105" y="78"/>
                  </a:lnTo>
                  <a:lnTo>
                    <a:pt x="105" y="81"/>
                  </a:lnTo>
                  <a:lnTo>
                    <a:pt x="105" y="83"/>
                  </a:lnTo>
                  <a:lnTo>
                    <a:pt x="105" y="86"/>
                  </a:lnTo>
                  <a:lnTo>
                    <a:pt x="105" y="88"/>
                  </a:lnTo>
                  <a:lnTo>
                    <a:pt x="104" y="91"/>
                  </a:lnTo>
                  <a:lnTo>
                    <a:pt x="103" y="93"/>
                  </a:lnTo>
                  <a:lnTo>
                    <a:pt x="102" y="95"/>
                  </a:lnTo>
                  <a:lnTo>
                    <a:pt x="100" y="97"/>
                  </a:lnTo>
                  <a:lnTo>
                    <a:pt x="99" y="99"/>
                  </a:lnTo>
                  <a:lnTo>
                    <a:pt x="97" y="101"/>
                  </a:lnTo>
                  <a:lnTo>
                    <a:pt x="95" y="102"/>
                  </a:lnTo>
                  <a:lnTo>
                    <a:pt x="92" y="104"/>
                  </a:lnTo>
                  <a:lnTo>
                    <a:pt x="90" y="105"/>
                  </a:lnTo>
                  <a:lnTo>
                    <a:pt x="88" y="105"/>
                  </a:lnTo>
                  <a:lnTo>
                    <a:pt x="86" y="106"/>
                  </a:lnTo>
                  <a:lnTo>
                    <a:pt x="83" y="106"/>
                  </a:lnTo>
                  <a:lnTo>
                    <a:pt x="80" y="106"/>
                  </a:lnTo>
                  <a:lnTo>
                    <a:pt x="80" y="162"/>
                  </a:lnTo>
                  <a:lnTo>
                    <a:pt x="76" y="162"/>
                  </a:lnTo>
                  <a:lnTo>
                    <a:pt x="72" y="161"/>
                  </a:lnTo>
                  <a:lnTo>
                    <a:pt x="68" y="161"/>
                  </a:lnTo>
                  <a:lnTo>
                    <a:pt x="64" y="160"/>
                  </a:lnTo>
                  <a:lnTo>
                    <a:pt x="60" y="159"/>
                  </a:lnTo>
                  <a:lnTo>
                    <a:pt x="56" y="158"/>
                  </a:lnTo>
                  <a:lnTo>
                    <a:pt x="53" y="157"/>
                  </a:lnTo>
                  <a:lnTo>
                    <a:pt x="49" y="156"/>
                  </a:lnTo>
                  <a:lnTo>
                    <a:pt x="45" y="154"/>
                  </a:lnTo>
                  <a:lnTo>
                    <a:pt x="42" y="153"/>
                  </a:lnTo>
                  <a:lnTo>
                    <a:pt x="39" y="151"/>
                  </a:lnTo>
                  <a:lnTo>
                    <a:pt x="35" y="149"/>
                  </a:lnTo>
                  <a:lnTo>
                    <a:pt x="32" y="146"/>
                  </a:lnTo>
                  <a:lnTo>
                    <a:pt x="29" y="144"/>
                  </a:lnTo>
                  <a:lnTo>
                    <a:pt x="26" y="141"/>
                  </a:lnTo>
                  <a:lnTo>
                    <a:pt x="23" y="138"/>
                  </a:lnTo>
                  <a:lnTo>
                    <a:pt x="20" y="135"/>
                  </a:lnTo>
                  <a:lnTo>
                    <a:pt x="17" y="132"/>
                  </a:lnTo>
                  <a:lnTo>
                    <a:pt x="15" y="129"/>
                  </a:lnTo>
                  <a:lnTo>
                    <a:pt x="13" y="126"/>
                  </a:lnTo>
                  <a:lnTo>
                    <a:pt x="11" y="123"/>
                  </a:lnTo>
                  <a:lnTo>
                    <a:pt x="9" y="119"/>
                  </a:lnTo>
                  <a:lnTo>
                    <a:pt x="7" y="116"/>
                  </a:lnTo>
                  <a:lnTo>
                    <a:pt x="6" y="112"/>
                  </a:lnTo>
                  <a:lnTo>
                    <a:pt x="4" y="109"/>
                  </a:lnTo>
                  <a:lnTo>
                    <a:pt x="3" y="105"/>
                  </a:lnTo>
                  <a:lnTo>
                    <a:pt x="2" y="101"/>
                  </a:lnTo>
                  <a:lnTo>
                    <a:pt x="1" y="97"/>
                  </a:lnTo>
                  <a:lnTo>
                    <a:pt x="0" y="93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0" y="81"/>
                  </a:lnTo>
                  <a:lnTo>
                    <a:pt x="0" y="77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1" y="65"/>
                  </a:lnTo>
                  <a:lnTo>
                    <a:pt x="2" y="61"/>
                  </a:lnTo>
                  <a:lnTo>
                    <a:pt x="3" y="57"/>
                  </a:lnTo>
                  <a:lnTo>
                    <a:pt x="4" y="53"/>
                  </a:lnTo>
                  <a:lnTo>
                    <a:pt x="6" y="50"/>
                  </a:lnTo>
                  <a:lnTo>
                    <a:pt x="7" y="46"/>
                  </a:lnTo>
                  <a:lnTo>
                    <a:pt x="9" y="43"/>
                  </a:lnTo>
                  <a:lnTo>
                    <a:pt x="11" y="40"/>
                  </a:lnTo>
                  <a:lnTo>
                    <a:pt x="13" y="36"/>
                  </a:lnTo>
                  <a:lnTo>
                    <a:pt x="15" y="33"/>
                  </a:lnTo>
                  <a:lnTo>
                    <a:pt x="17" y="30"/>
                  </a:lnTo>
                  <a:lnTo>
                    <a:pt x="20" y="27"/>
                  </a:lnTo>
                  <a:lnTo>
                    <a:pt x="23" y="24"/>
                  </a:lnTo>
                  <a:lnTo>
                    <a:pt x="26" y="21"/>
                  </a:lnTo>
                  <a:lnTo>
                    <a:pt x="29" y="18"/>
                  </a:lnTo>
                  <a:lnTo>
                    <a:pt x="32" y="16"/>
                  </a:lnTo>
                  <a:lnTo>
                    <a:pt x="35" y="13"/>
                  </a:lnTo>
                  <a:lnTo>
                    <a:pt x="39" y="11"/>
                  </a:lnTo>
                  <a:lnTo>
                    <a:pt x="42" y="9"/>
                  </a:lnTo>
                  <a:lnTo>
                    <a:pt x="45" y="8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6" y="3"/>
                  </a:lnTo>
                  <a:lnTo>
                    <a:pt x="60" y="2"/>
                  </a:lnTo>
                  <a:lnTo>
                    <a:pt x="64" y="1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6" y="1"/>
                  </a:lnTo>
                  <a:lnTo>
                    <a:pt x="100" y="2"/>
                  </a:lnTo>
                  <a:lnTo>
                    <a:pt x="104" y="3"/>
                  </a:lnTo>
                  <a:lnTo>
                    <a:pt x="107" y="4"/>
                  </a:lnTo>
                  <a:lnTo>
                    <a:pt x="111" y="6"/>
                  </a:lnTo>
                  <a:lnTo>
                    <a:pt x="114" y="8"/>
                  </a:lnTo>
                  <a:lnTo>
                    <a:pt x="118" y="9"/>
                  </a:lnTo>
                  <a:lnTo>
                    <a:pt x="121" y="11"/>
                  </a:lnTo>
                  <a:lnTo>
                    <a:pt x="125" y="13"/>
                  </a:lnTo>
                  <a:lnTo>
                    <a:pt x="128" y="16"/>
                  </a:lnTo>
                  <a:lnTo>
                    <a:pt x="131" y="18"/>
                  </a:lnTo>
                  <a:lnTo>
                    <a:pt x="134" y="21"/>
                  </a:lnTo>
                  <a:lnTo>
                    <a:pt x="138" y="24"/>
                  </a:lnTo>
                  <a:lnTo>
                    <a:pt x="140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8" y="36"/>
                  </a:lnTo>
                  <a:lnTo>
                    <a:pt x="150" y="40"/>
                  </a:lnTo>
                  <a:lnTo>
                    <a:pt x="152" y="43"/>
                  </a:lnTo>
                  <a:lnTo>
                    <a:pt x="154" y="46"/>
                  </a:lnTo>
                  <a:lnTo>
                    <a:pt x="155" y="50"/>
                  </a:lnTo>
                  <a:lnTo>
                    <a:pt x="157" y="53"/>
                  </a:lnTo>
                  <a:lnTo>
                    <a:pt x="158" y="57"/>
                  </a:lnTo>
                  <a:lnTo>
                    <a:pt x="159" y="61"/>
                  </a:lnTo>
                  <a:lnTo>
                    <a:pt x="160" y="65"/>
                  </a:lnTo>
                  <a:lnTo>
                    <a:pt x="161" y="69"/>
                  </a:lnTo>
                  <a:lnTo>
                    <a:pt x="161" y="73"/>
                  </a:lnTo>
                  <a:lnTo>
                    <a:pt x="162" y="77"/>
                  </a:lnTo>
                  <a:lnTo>
                    <a:pt x="162" y="81"/>
                  </a:lnTo>
                  <a:lnTo>
                    <a:pt x="162" y="85"/>
                  </a:lnTo>
                  <a:lnTo>
                    <a:pt x="161" y="89"/>
                  </a:lnTo>
                  <a:lnTo>
                    <a:pt x="161" y="93"/>
                  </a:lnTo>
                  <a:lnTo>
                    <a:pt x="160" y="97"/>
                  </a:lnTo>
                  <a:lnTo>
                    <a:pt x="159" y="101"/>
                  </a:lnTo>
                  <a:lnTo>
                    <a:pt x="158" y="105"/>
                  </a:lnTo>
                  <a:lnTo>
                    <a:pt x="157" y="109"/>
                  </a:lnTo>
                  <a:lnTo>
                    <a:pt x="155" y="112"/>
                  </a:lnTo>
                  <a:lnTo>
                    <a:pt x="154" y="116"/>
                  </a:lnTo>
                  <a:lnTo>
                    <a:pt x="152" y="119"/>
                  </a:lnTo>
                  <a:lnTo>
                    <a:pt x="150" y="123"/>
                  </a:lnTo>
                  <a:lnTo>
                    <a:pt x="148" y="126"/>
                  </a:lnTo>
                  <a:lnTo>
                    <a:pt x="145" y="129"/>
                  </a:lnTo>
                  <a:lnTo>
                    <a:pt x="143" y="132"/>
                  </a:lnTo>
                  <a:lnTo>
                    <a:pt x="140" y="135"/>
                  </a:lnTo>
                  <a:lnTo>
                    <a:pt x="138" y="138"/>
                  </a:lnTo>
                  <a:lnTo>
                    <a:pt x="134" y="141"/>
                  </a:lnTo>
                  <a:lnTo>
                    <a:pt x="131" y="144"/>
                  </a:lnTo>
                  <a:lnTo>
                    <a:pt x="128" y="146"/>
                  </a:lnTo>
                  <a:lnTo>
                    <a:pt x="125" y="149"/>
                  </a:lnTo>
                  <a:lnTo>
                    <a:pt x="121" y="151"/>
                  </a:lnTo>
                  <a:lnTo>
                    <a:pt x="118" y="153"/>
                  </a:lnTo>
                  <a:lnTo>
                    <a:pt x="114" y="154"/>
                  </a:lnTo>
                  <a:lnTo>
                    <a:pt x="111" y="156"/>
                  </a:lnTo>
                  <a:lnTo>
                    <a:pt x="107" y="157"/>
                  </a:lnTo>
                  <a:lnTo>
                    <a:pt x="104" y="158"/>
                  </a:lnTo>
                  <a:lnTo>
                    <a:pt x="100" y="159"/>
                  </a:lnTo>
                  <a:lnTo>
                    <a:pt x="96" y="160"/>
                  </a:lnTo>
                  <a:lnTo>
                    <a:pt x="92" y="161"/>
                  </a:lnTo>
                  <a:lnTo>
                    <a:pt x="88" y="161"/>
                  </a:lnTo>
                  <a:lnTo>
                    <a:pt x="84" y="162"/>
                  </a:lnTo>
                  <a:lnTo>
                    <a:pt x="80" y="162"/>
                  </a:lnTo>
                  <a:lnTo>
                    <a:pt x="80" y="12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4" name="Rectangle 5"/>
            <p:cNvSpPr>
              <a:spLocks noChangeArrowheads="1"/>
            </p:cNvSpPr>
            <p:nvPr/>
          </p:nvSpPr>
          <p:spPr bwMode="auto">
            <a:xfrm>
              <a:off x="347" y="1052"/>
              <a:ext cx="5068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60000"/>
                </a:spcBef>
                <a:buFontTx/>
                <a:buNone/>
              </a:pPr>
              <a:endParaRPr lang="en-US" altLang="en-US" b="0">
                <a:solidFill>
                  <a:srgbClr val="00FFFF"/>
                </a:solidFill>
              </a:endParaRPr>
            </a:p>
          </p:txBody>
        </p:sp>
      </p:grpSp>
      <p:grpSp>
        <p:nvGrpSpPr>
          <p:cNvPr id="134148" name="Group 6"/>
          <p:cNvGrpSpPr>
            <a:grpSpLocks/>
          </p:cNvGrpSpPr>
          <p:nvPr/>
        </p:nvGrpSpPr>
        <p:grpSpPr bwMode="auto">
          <a:xfrm>
            <a:off x="550863" y="2357438"/>
            <a:ext cx="8045450" cy="495300"/>
            <a:chOff x="347" y="1485"/>
            <a:chExt cx="5068" cy="312"/>
          </a:xfrm>
        </p:grpSpPr>
        <p:sp>
          <p:nvSpPr>
            <p:cNvPr id="134161" name="Freeform 7"/>
            <p:cNvSpPr>
              <a:spLocks/>
            </p:cNvSpPr>
            <p:nvPr/>
          </p:nvSpPr>
          <p:spPr bwMode="auto">
            <a:xfrm>
              <a:off x="752" y="1703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2" name="Rectangle 8"/>
            <p:cNvSpPr>
              <a:spLocks noChangeArrowheads="1"/>
            </p:cNvSpPr>
            <p:nvPr/>
          </p:nvSpPr>
          <p:spPr bwMode="auto">
            <a:xfrm>
              <a:off x="347" y="1485"/>
              <a:ext cx="5068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30000"/>
                </a:lnSpc>
                <a:spcBef>
                  <a:spcPct val="60000"/>
                </a:spcBef>
                <a:buFontTx/>
                <a:buNone/>
              </a:pPr>
              <a:endParaRPr lang="en-US" altLang="en-US" b="0">
                <a:solidFill>
                  <a:srgbClr val="FFCC66"/>
                </a:solidFill>
              </a:endParaRPr>
            </a:p>
          </p:txBody>
        </p:sp>
      </p:grpSp>
      <p:grpSp>
        <p:nvGrpSpPr>
          <p:cNvPr id="134149" name="Group 9"/>
          <p:cNvGrpSpPr>
            <a:grpSpLocks/>
          </p:cNvGrpSpPr>
          <p:nvPr/>
        </p:nvGrpSpPr>
        <p:grpSpPr bwMode="auto">
          <a:xfrm>
            <a:off x="550863" y="2906713"/>
            <a:ext cx="8045450" cy="508000"/>
            <a:chOff x="347" y="1831"/>
            <a:chExt cx="5068" cy="320"/>
          </a:xfrm>
        </p:grpSpPr>
        <p:sp>
          <p:nvSpPr>
            <p:cNvPr id="134159" name="Freeform 10"/>
            <p:cNvSpPr>
              <a:spLocks/>
            </p:cNvSpPr>
            <p:nvPr/>
          </p:nvSpPr>
          <p:spPr bwMode="auto">
            <a:xfrm>
              <a:off x="752" y="1939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0" name="Rectangle 11"/>
            <p:cNvSpPr>
              <a:spLocks noChangeArrowheads="1"/>
            </p:cNvSpPr>
            <p:nvPr/>
          </p:nvSpPr>
          <p:spPr bwMode="auto">
            <a:xfrm>
              <a:off x="347" y="1831"/>
              <a:ext cx="506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143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99CCFF"/>
                </a:solidFill>
              </a:endParaRPr>
            </a:p>
          </p:txBody>
        </p:sp>
      </p:grpSp>
      <p:grpSp>
        <p:nvGrpSpPr>
          <p:cNvPr id="134150" name="Group 12"/>
          <p:cNvGrpSpPr>
            <a:grpSpLocks/>
          </p:cNvGrpSpPr>
          <p:nvPr/>
        </p:nvGrpSpPr>
        <p:grpSpPr bwMode="auto">
          <a:xfrm>
            <a:off x="550863" y="3336925"/>
            <a:ext cx="8045450" cy="530225"/>
            <a:chOff x="347" y="2102"/>
            <a:chExt cx="5068" cy="334"/>
          </a:xfrm>
        </p:grpSpPr>
        <p:sp>
          <p:nvSpPr>
            <p:cNvPr id="134157" name="Freeform 13"/>
            <p:cNvSpPr>
              <a:spLocks/>
            </p:cNvSpPr>
            <p:nvPr/>
          </p:nvSpPr>
          <p:spPr bwMode="auto">
            <a:xfrm>
              <a:off x="752" y="2207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8" name="Rectangle 14"/>
            <p:cNvSpPr>
              <a:spLocks noChangeArrowheads="1"/>
            </p:cNvSpPr>
            <p:nvPr/>
          </p:nvSpPr>
          <p:spPr bwMode="auto">
            <a:xfrm>
              <a:off x="347" y="2102"/>
              <a:ext cx="5068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143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AEFF93"/>
                </a:solidFill>
              </a:endParaRPr>
            </a:p>
          </p:txBody>
        </p:sp>
      </p:grpSp>
      <p:grpSp>
        <p:nvGrpSpPr>
          <p:cNvPr id="134151" name="Group 15"/>
          <p:cNvGrpSpPr>
            <a:grpSpLocks/>
          </p:cNvGrpSpPr>
          <p:nvPr/>
        </p:nvGrpSpPr>
        <p:grpSpPr bwMode="auto">
          <a:xfrm>
            <a:off x="550863" y="3760788"/>
            <a:ext cx="8045450" cy="558800"/>
            <a:chOff x="347" y="2369"/>
            <a:chExt cx="5068" cy="352"/>
          </a:xfrm>
        </p:grpSpPr>
        <p:sp>
          <p:nvSpPr>
            <p:cNvPr id="134155" name="Freeform 16"/>
            <p:cNvSpPr>
              <a:spLocks/>
            </p:cNvSpPr>
            <p:nvPr/>
          </p:nvSpPr>
          <p:spPr bwMode="auto">
            <a:xfrm>
              <a:off x="752" y="2483"/>
              <a:ext cx="74" cy="73"/>
            </a:xfrm>
            <a:custGeom>
              <a:avLst/>
              <a:gdLst>
                <a:gd name="T0" fmla="*/ 33 w 74"/>
                <a:gd name="T1" fmla="*/ 72 h 73"/>
                <a:gd name="T2" fmla="*/ 28 w 74"/>
                <a:gd name="T3" fmla="*/ 71 h 73"/>
                <a:gd name="T4" fmla="*/ 24 w 74"/>
                <a:gd name="T5" fmla="*/ 70 h 73"/>
                <a:gd name="T6" fmla="*/ 20 w 74"/>
                <a:gd name="T7" fmla="*/ 68 h 73"/>
                <a:gd name="T8" fmla="*/ 16 w 74"/>
                <a:gd name="T9" fmla="*/ 66 h 73"/>
                <a:gd name="T10" fmla="*/ 12 w 74"/>
                <a:gd name="T11" fmla="*/ 64 h 73"/>
                <a:gd name="T12" fmla="*/ 8 w 74"/>
                <a:gd name="T13" fmla="*/ 60 h 73"/>
                <a:gd name="T14" fmla="*/ 5 w 74"/>
                <a:gd name="T15" fmla="*/ 56 h 73"/>
                <a:gd name="T16" fmla="*/ 3 w 74"/>
                <a:gd name="T17" fmla="*/ 52 h 73"/>
                <a:gd name="T18" fmla="*/ 1 w 74"/>
                <a:gd name="T19" fmla="*/ 48 h 73"/>
                <a:gd name="T20" fmla="*/ 0 w 74"/>
                <a:gd name="T21" fmla="*/ 43 h 73"/>
                <a:gd name="T22" fmla="*/ 0 w 74"/>
                <a:gd name="T23" fmla="*/ 38 h 73"/>
                <a:gd name="T24" fmla="*/ 0 w 74"/>
                <a:gd name="T25" fmla="*/ 33 h 73"/>
                <a:gd name="T26" fmla="*/ 0 w 74"/>
                <a:gd name="T27" fmla="*/ 29 h 73"/>
                <a:gd name="T28" fmla="*/ 1 w 74"/>
                <a:gd name="T29" fmla="*/ 24 h 73"/>
                <a:gd name="T30" fmla="*/ 3 w 74"/>
                <a:gd name="T31" fmla="*/ 21 h 73"/>
                <a:gd name="T32" fmla="*/ 5 w 74"/>
                <a:gd name="T33" fmla="*/ 17 h 73"/>
                <a:gd name="T34" fmla="*/ 8 w 74"/>
                <a:gd name="T35" fmla="*/ 13 h 73"/>
                <a:gd name="T36" fmla="*/ 11 w 74"/>
                <a:gd name="T37" fmla="*/ 10 h 73"/>
                <a:gd name="T38" fmla="*/ 16 w 74"/>
                <a:gd name="T39" fmla="*/ 7 h 73"/>
                <a:gd name="T40" fmla="*/ 20 w 74"/>
                <a:gd name="T41" fmla="*/ 4 h 73"/>
                <a:gd name="T42" fmla="*/ 24 w 74"/>
                <a:gd name="T43" fmla="*/ 2 h 73"/>
                <a:gd name="T44" fmla="*/ 29 w 74"/>
                <a:gd name="T45" fmla="*/ 1 h 73"/>
                <a:gd name="T46" fmla="*/ 33 w 74"/>
                <a:gd name="T47" fmla="*/ 0 h 73"/>
                <a:gd name="T48" fmla="*/ 38 w 74"/>
                <a:gd name="T49" fmla="*/ 0 h 73"/>
                <a:gd name="T50" fmla="*/ 42 w 74"/>
                <a:gd name="T51" fmla="*/ 1 h 73"/>
                <a:gd name="T52" fmla="*/ 47 w 74"/>
                <a:gd name="T53" fmla="*/ 2 h 73"/>
                <a:gd name="T54" fmla="*/ 51 w 74"/>
                <a:gd name="T55" fmla="*/ 4 h 73"/>
                <a:gd name="T56" fmla="*/ 55 w 74"/>
                <a:gd name="T57" fmla="*/ 6 h 73"/>
                <a:gd name="T58" fmla="*/ 59 w 74"/>
                <a:gd name="T59" fmla="*/ 9 h 73"/>
                <a:gd name="T60" fmla="*/ 63 w 74"/>
                <a:gd name="T61" fmla="*/ 13 h 73"/>
                <a:gd name="T62" fmla="*/ 66 w 74"/>
                <a:gd name="T63" fmla="*/ 17 h 73"/>
                <a:gd name="T64" fmla="*/ 68 w 74"/>
                <a:gd name="T65" fmla="*/ 21 h 73"/>
                <a:gd name="T66" fmla="*/ 70 w 74"/>
                <a:gd name="T67" fmla="*/ 25 h 73"/>
                <a:gd name="T68" fmla="*/ 71 w 74"/>
                <a:gd name="T69" fmla="*/ 29 h 73"/>
                <a:gd name="T70" fmla="*/ 72 w 74"/>
                <a:gd name="T71" fmla="*/ 33 h 73"/>
                <a:gd name="T72" fmla="*/ 72 w 74"/>
                <a:gd name="T73" fmla="*/ 38 h 73"/>
                <a:gd name="T74" fmla="*/ 71 w 74"/>
                <a:gd name="T75" fmla="*/ 43 h 73"/>
                <a:gd name="T76" fmla="*/ 70 w 74"/>
                <a:gd name="T77" fmla="*/ 47 h 73"/>
                <a:gd name="T78" fmla="*/ 68 w 74"/>
                <a:gd name="T79" fmla="*/ 51 h 73"/>
                <a:gd name="T80" fmla="*/ 65 w 74"/>
                <a:gd name="T81" fmla="*/ 56 h 73"/>
                <a:gd name="T82" fmla="*/ 62 w 74"/>
                <a:gd name="T83" fmla="*/ 60 h 73"/>
                <a:gd name="T84" fmla="*/ 59 w 74"/>
                <a:gd name="T85" fmla="*/ 64 h 73"/>
                <a:gd name="T86" fmla="*/ 55 w 74"/>
                <a:gd name="T87" fmla="*/ 66 h 73"/>
                <a:gd name="T88" fmla="*/ 51 w 74"/>
                <a:gd name="T89" fmla="*/ 68 h 73"/>
                <a:gd name="T90" fmla="*/ 47 w 74"/>
                <a:gd name="T91" fmla="*/ 70 h 73"/>
                <a:gd name="T92" fmla="*/ 43 w 74"/>
                <a:gd name="T93" fmla="*/ 71 h 73"/>
                <a:gd name="T94" fmla="*/ 38 w 74"/>
                <a:gd name="T95" fmla="*/ 72 h 73"/>
                <a:gd name="T96" fmla="*/ 36 w 74"/>
                <a:gd name="T97" fmla="*/ 72 h 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73"/>
                <a:gd name="T149" fmla="*/ 74 w 74"/>
                <a:gd name="T150" fmla="*/ 73 h 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73">
                  <a:moveTo>
                    <a:pt x="36" y="72"/>
                  </a:moveTo>
                  <a:lnTo>
                    <a:pt x="33" y="72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0" y="68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9" y="23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3" y="36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0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7" y="54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1" y="62"/>
                  </a:lnTo>
                  <a:lnTo>
                    <a:pt x="59" y="64"/>
                  </a:lnTo>
                  <a:lnTo>
                    <a:pt x="57" y="65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9" y="69"/>
                  </a:lnTo>
                  <a:lnTo>
                    <a:pt x="47" y="70"/>
                  </a:lnTo>
                  <a:lnTo>
                    <a:pt x="45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6" name="Rectangle 17"/>
            <p:cNvSpPr>
              <a:spLocks noChangeArrowheads="1"/>
            </p:cNvSpPr>
            <p:nvPr/>
          </p:nvSpPr>
          <p:spPr bwMode="auto">
            <a:xfrm>
              <a:off x="347" y="2369"/>
              <a:ext cx="5068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1435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0850" algn="l"/>
                  <a:tab pos="977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0850" algn="l"/>
                  <a:tab pos="977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rgbClr val="FFA690"/>
                </a:solidFill>
              </a:endParaRPr>
            </a:p>
          </p:txBody>
        </p:sp>
      </p:grpSp>
      <p:sp>
        <p:nvSpPr>
          <p:cNvPr id="134152" name="Tit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Practice Exercise 5: Listening For </a:t>
            </a:r>
            <a:r>
              <a:rPr lang="en-US" altLang="en-US" dirty="0" err="1" smtClean="0"/>
              <a:t>Readback</a:t>
            </a:r>
            <a:r>
              <a:rPr lang="en-US" altLang="en-US" dirty="0" smtClean="0"/>
              <a:t> </a:t>
            </a:r>
            <a:r>
              <a:rPr lang="en-US" altLang="en-US" dirty="0"/>
              <a:t>Errors</a:t>
            </a:r>
          </a:p>
        </p:txBody>
      </p:sp>
      <p:sp>
        <p:nvSpPr>
          <p:cNvPr id="134153" name="Content Placeholder 29"/>
          <p:cNvSpPr>
            <a:spLocks noGrp="1"/>
          </p:cNvSpPr>
          <p:nvPr>
            <p:ph idx="1"/>
          </p:nvPr>
        </p:nvSpPr>
        <p:spPr>
          <a:xfrm>
            <a:off x="428625" y="1179577"/>
            <a:ext cx="8350250" cy="1895412"/>
          </a:xfrm>
        </p:spPr>
        <p:txBody>
          <a:bodyPr/>
          <a:lstStyle/>
          <a:p>
            <a:pPr marL="320040" indent="-283464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This exercise contains eight audio recordings of situations in which clearances are </a:t>
            </a:r>
            <a:r>
              <a:rPr lang="en-US" altLang="en-US" dirty="0" smtClean="0"/>
              <a:t>issued</a:t>
            </a:r>
            <a:endParaRPr lang="en-US" altLang="en-US" dirty="0"/>
          </a:p>
          <a:p>
            <a:pPr marL="320040" indent="-283464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Listen for the </a:t>
            </a:r>
            <a:r>
              <a:rPr lang="en-US" altLang="en-US" dirty="0" err="1"/>
              <a:t>readback</a:t>
            </a:r>
            <a:r>
              <a:rPr lang="en-US" altLang="en-US" dirty="0"/>
              <a:t> errors and write them </a:t>
            </a:r>
            <a:r>
              <a:rPr lang="en-US" altLang="en-US" dirty="0" smtClean="0"/>
              <a:t>down</a:t>
            </a:r>
            <a:endParaRPr lang="en-US" altLang="en-US" dirty="0"/>
          </a:p>
          <a:p>
            <a:endParaRPr lang="en-US" alt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554480" y="3172968"/>
            <a:ext cx="184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54480" y="4288536"/>
            <a:ext cx="184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8</a:t>
            </a:r>
          </a:p>
        </p:txBody>
      </p:sp>
      <p:pic>
        <p:nvPicPr>
          <p:cNvPr id="39" name="LFRE_Clearance_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3127248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40" name="LFRE_Clearance_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4242816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41" name="LFRE_C_7_Correcte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56" y="3127248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42" name="TextBox 41"/>
          <p:cNvSpPr txBox="1"/>
          <p:nvPr/>
        </p:nvSpPr>
        <p:spPr>
          <a:xfrm>
            <a:off x="5294376" y="3172968"/>
            <a:ext cx="337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</a:t>
            </a:r>
            <a:r>
              <a:rPr lang="en-US" dirty="0" smtClean="0"/>
              <a:t>7 corrected</a:t>
            </a:r>
            <a:endParaRPr lang="en-US" dirty="0"/>
          </a:p>
        </p:txBody>
      </p:sp>
      <p:pic>
        <p:nvPicPr>
          <p:cNvPr id="43" name="LFRE_C_8_Correcte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56" y="4242816"/>
            <a:ext cx="609600" cy="5596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44" name="TextBox 43"/>
          <p:cNvSpPr txBox="1"/>
          <p:nvPr/>
        </p:nvSpPr>
        <p:spPr>
          <a:xfrm>
            <a:off x="5294376" y="4288536"/>
            <a:ext cx="341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Clearance </a:t>
            </a:r>
            <a:r>
              <a:rPr lang="en-US" dirty="0" smtClean="0"/>
              <a:t>8 corrected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71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37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0" y="0"/>
            <a:ext cx="91440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36200" name="Tit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Lesson Summary</a:t>
            </a:r>
          </a:p>
        </p:txBody>
      </p:sp>
      <p:sp>
        <p:nvSpPr>
          <p:cNvPr id="70668" name="Content Placeholder 29"/>
          <p:cNvSpPr>
            <a:spLocks noGrp="1"/>
          </p:cNvSpPr>
          <p:nvPr>
            <p:ph idx="1"/>
          </p:nvPr>
        </p:nvSpPr>
        <p:spPr>
          <a:xfrm>
            <a:off x="428625" y="1508760"/>
            <a:ext cx="8050212" cy="345598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altLang="en-US" dirty="0"/>
              <a:t>This lesson covered: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1400" b="0" dirty="0"/>
          </a:p>
          <a:p>
            <a:pPr marL="284163" indent="-2825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b="0" dirty="0"/>
              <a:t>Phraseology for communicating </a:t>
            </a:r>
          </a:p>
          <a:p>
            <a:pPr marL="284163" indent="-2825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b="0" dirty="0"/>
              <a:t>Communications procedures</a:t>
            </a:r>
          </a:p>
          <a:p>
            <a:pPr marL="0" indent="0">
              <a:buFontTx/>
              <a:buNone/>
              <a:defRPr/>
            </a:pPr>
            <a:endParaRPr lang="en-US" altLang="en-US" sz="2400" b="0" dirty="0"/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069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TheEndSlideP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"/>
          <a:stretch>
            <a:fillRect/>
          </a:stretch>
        </p:blipFill>
        <p:spPr bwMode="auto">
          <a:xfrm>
            <a:off x="0" y="0"/>
            <a:ext cx="9144000" cy="603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91289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Knowledge Check</a:t>
            </a:r>
          </a:p>
        </p:txBody>
      </p:sp>
      <p:sp>
        <p:nvSpPr>
          <p:cNvPr id="36867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547688" y="1508125"/>
            <a:ext cx="8050212" cy="44354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/>
              <a:t>What is the phraseology for stating an altitude? </a:t>
            </a:r>
          </a:p>
          <a:p>
            <a:pPr marL="344488" indent="-344488">
              <a:defRPr/>
            </a:pPr>
            <a:endParaRPr lang="en-US" altLang="en-US" dirty="0"/>
          </a:p>
          <a:p>
            <a:pPr marL="919163" lvl="1" indent="-457200">
              <a:spcBef>
                <a:spcPts val="120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/>
              <a:t>“NINE THOUSAND FEET”</a:t>
            </a:r>
          </a:p>
          <a:p>
            <a:pPr marL="919163" lvl="1" indent="-457200">
              <a:spcBef>
                <a:spcPts val="120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/>
              <a:t>“NINER THOUSAND”</a:t>
            </a:r>
          </a:p>
          <a:p>
            <a:pPr marL="919163" lvl="1" indent="-457200">
              <a:spcBef>
                <a:spcPts val="1200"/>
              </a:spcBef>
              <a:spcAft>
                <a:spcPts val="1200"/>
              </a:spcAft>
              <a:buFontTx/>
              <a:buAutoNum type="alphaUcPeriod"/>
              <a:defRPr/>
            </a:pPr>
            <a:r>
              <a:rPr lang="en-US" altLang="en-US" dirty="0"/>
              <a:t>“NINER THOUSAND FEET”</a:t>
            </a:r>
          </a:p>
          <a:p>
            <a:pPr marL="919163" lvl="1" indent="-457200">
              <a:buFontTx/>
              <a:buAutoNum type="alphaUcPeriod"/>
              <a:defRPr/>
            </a:pP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249988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83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60325" y="1604963"/>
            <a:ext cx="902335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20000"/>
              </a:spcBef>
              <a:buFontTx/>
              <a:buNone/>
            </a:pPr>
            <a:endParaRPr lang="en-US" altLang="en-US" b="0">
              <a:solidFill>
                <a:srgbClr val="FFFF00"/>
              </a:solidFill>
            </a:endParaRPr>
          </a:p>
        </p:txBody>
      </p:sp>
      <p:sp>
        <p:nvSpPr>
          <p:cNvPr id="60419" name="Freeform 6"/>
          <p:cNvSpPr>
            <a:spLocks/>
          </p:cNvSpPr>
          <p:nvPr/>
        </p:nvSpPr>
        <p:spPr bwMode="auto">
          <a:xfrm>
            <a:off x="2946400" y="2152650"/>
            <a:ext cx="757238" cy="338138"/>
          </a:xfrm>
          <a:custGeom>
            <a:avLst/>
            <a:gdLst>
              <a:gd name="T0" fmla="*/ 0 w 861"/>
              <a:gd name="T1" fmla="*/ 0 h 213"/>
              <a:gd name="T2" fmla="*/ 0 w 861"/>
              <a:gd name="T3" fmla="*/ 2147483646 h 213"/>
              <a:gd name="T4" fmla="*/ 2147483646 w 861"/>
              <a:gd name="T5" fmla="*/ 2147483646 h 213"/>
              <a:gd name="T6" fmla="*/ 0 60000 65536"/>
              <a:gd name="T7" fmla="*/ 0 60000 65536"/>
              <a:gd name="T8" fmla="*/ 0 60000 65536"/>
              <a:gd name="T9" fmla="*/ 0 w 861"/>
              <a:gd name="T10" fmla="*/ 0 h 213"/>
              <a:gd name="T11" fmla="*/ 861 w 861"/>
              <a:gd name="T12" fmla="*/ 213 h 2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1" h="213">
                <a:moveTo>
                  <a:pt x="0" y="0"/>
                </a:moveTo>
                <a:lnTo>
                  <a:pt x="0" y="212"/>
                </a:lnTo>
                <a:lnTo>
                  <a:pt x="860" y="212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Freeform 8"/>
          <p:cNvSpPr>
            <a:spLocks/>
          </p:cNvSpPr>
          <p:nvPr/>
        </p:nvSpPr>
        <p:spPr bwMode="auto">
          <a:xfrm>
            <a:off x="2643188" y="3505200"/>
            <a:ext cx="1077912" cy="338138"/>
          </a:xfrm>
          <a:custGeom>
            <a:avLst/>
            <a:gdLst>
              <a:gd name="T0" fmla="*/ 0 w 943"/>
              <a:gd name="T1" fmla="*/ 0 h 213"/>
              <a:gd name="T2" fmla="*/ 0 w 943"/>
              <a:gd name="T3" fmla="*/ 2147483646 h 213"/>
              <a:gd name="T4" fmla="*/ 2147483646 w 943"/>
              <a:gd name="T5" fmla="*/ 2147483646 h 213"/>
              <a:gd name="T6" fmla="*/ 0 60000 65536"/>
              <a:gd name="T7" fmla="*/ 0 60000 65536"/>
              <a:gd name="T8" fmla="*/ 0 60000 65536"/>
              <a:gd name="T9" fmla="*/ 0 w 943"/>
              <a:gd name="T10" fmla="*/ 0 h 213"/>
              <a:gd name="T11" fmla="*/ 943 w 943"/>
              <a:gd name="T12" fmla="*/ 213 h 2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3" h="213">
                <a:moveTo>
                  <a:pt x="0" y="0"/>
                </a:moveTo>
                <a:lnTo>
                  <a:pt x="0" y="212"/>
                </a:lnTo>
                <a:lnTo>
                  <a:pt x="942" y="212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Freeform 11"/>
          <p:cNvSpPr>
            <a:spLocks/>
          </p:cNvSpPr>
          <p:nvPr/>
        </p:nvSpPr>
        <p:spPr bwMode="auto">
          <a:xfrm>
            <a:off x="2246313" y="1944688"/>
            <a:ext cx="1419225" cy="201612"/>
          </a:xfrm>
          <a:custGeom>
            <a:avLst/>
            <a:gdLst>
              <a:gd name="T0" fmla="*/ 0 w 1120"/>
              <a:gd name="T1" fmla="*/ 0 h 127"/>
              <a:gd name="T2" fmla="*/ 0 w 1120"/>
              <a:gd name="T3" fmla="*/ 2147483646 h 127"/>
              <a:gd name="T4" fmla="*/ 2147483646 w 1120"/>
              <a:gd name="T5" fmla="*/ 2147483646 h 127"/>
              <a:gd name="T6" fmla="*/ 2147483646 w 1120"/>
              <a:gd name="T7" fmla="*/ 0 h 127"/>
              <a:gd name="T8" fmla="*/ 0 60000 65536"/>
              <a:gd name="T9" fmla="*/ 0 60000 65536"/>
              <a:gd name="T10" fmla="*/ 0 60000 65536"/>
              <a:gd name="T11" fmla="*/ 0 60000 65536"/>
              <a:gd name="T12" fmla="*/ 0 w 1120"/>
              <a:gd name="T13" fmla="*/ 0 h 127"/>
              <a:gd name="T14" fmla="*/ 1120 w 1120"/>
              <a:gd name="T15" fmla="*/ 127 h 1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20" h="127">
                <a:moveTo>
                  <a:pt x="0" y="0"/>
                </a:moveTo>
                <a:lnTo>
                  <a:pt x="0" y="126"/>
                </a:lnTo>
                <a:lnTo>
                  <a:pt x="1119" y="126"/>
                </a:lnTo>
                <a:lnTo>
                  <a:pt x="1119" y="0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Freeform 12"/>
          <p:cNvSpPr>
            <a:spLocks/>
          </p:cNvSpPr>
          <p:nvPr/>
        </p:nvSpPr>
        <p:spPr bwMode="auto">
          <a:xfrm>
            <a:off x="1920875" y="3303588"/>
            <a:ext cx="1441450" cy="201612"/>
          </a:xfrm>
          <a:custGeom>
            <a:avLst/>
            <a:gdLst>
              <a:gd name="T0" fmla="*/ 0 w 1108"/>
              <a:gd name="T1" fmla="*/ 0 h 127"/>
              <a:gd name="T2" fmla="*/ 0 w 1108"/>
              <a:gd name="T3" fmla="*/ 2147483646 h 127"/>
              <a:gd name="T4" fmla="*/ 2147483646 w 1108"/>
              <a:gd name="T5" fmla="*/ 2147483646 h 127"/>
              <a:gd name="T6" fmla="*/ 2147483646 w 1108"/>
              <a:gd name="T7" fmla="*/ 0 h 127"/>
              <a:gd name="T8" fmla="*/ 0 60000 65536"/>
              <a:gd name="T9" fmla="*/ 0 60000 65536"/>
              <a:gd name="T10" fmla="*/ 0 60000 65536"/>
              <a:gd name="T11" fmla="*/ 0 60000 65536"/>
              <a:gd name="T12" fmla="*/ 0 w 1108"/>
              <a:gd name="T13" fmla="*/ 0 h 127"/>
              <a:gd name="T14" fmla="*/ 1108 w 1108"/>
              <a:gd name="T15" fmla="*/ 127 h 1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8" h="127">
                <a:moveTo>
                  <a:pt x="0" y="0"/>
                </a:moveTo>
                <a:lnTo>
                  <a:pt x="0" y="126"/>
                </a:lnTo>
                <a:lnTo>
                  <a:pt x="1107" y="126"/>
                </a:lnTo>
                <a:lnTo>
                  <a:pt x="1107" y="0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Content Placeholder 16"/>
          <p:cNvSpPr>
            <a:spLocks noGrp="1"/>
          </p:cNvSpPr>
          <p:nvPr>
            <p:ph idx="1"/>
          </p:nvPr>
        </p:nvSpPr>
        <p:spPr>
          <a:xfrm>
            <a:off x="429418" y="954088"/>
            <a:ext cx="8285163" cy="4984375"/>
          </a:xfrm>
        </p:spPr>
        <p:txBody>
          <a:bodyPr/>
          <a:lstStyle/>
          <a:p>
            <a:pPr>
              <a:defRPr/>
            </a:pPr>
            <a:endParaRPr lang="en-US" sz="2400" dirty="0"/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Purpose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Review </a:t>
            </a:r>
            <a:r>
              <a:rPr lang="en-US" dirty="0" smtClean="0"/>
              <a:t>appropriate </a:t>
            </a:r>
            <a:r>
              <a:rPr lang="en-US" dirty="0" err="1" smtClean="0"/>
              <a:t>pronounciation</a:t>
            </a:r>
            <a:r>
              <a:rPr lang="en-US" dirty="0" smtClean="0"/>
              <a:t> of times in ATC communications</a:t>
            </a:r>
            <a:endParaRPr lang="en-US" dirty="0"/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Materials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Practice exercise 1: ATC Times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Pen or pencil</a:t>
            </a:r>
          </a:p>
          <a:p>
            <a:pPr marL="320040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Directions</a:t>
            </a:r>
          </a:p>
          <a:p>
            <a:pPr marL="720090" lvl="1" indent="-283464">
              <a:spcBef>
                <a:spcPts val="0"/>
              </a:spcBef>
              <a:spcAft>
                <a:spcPts val="800"/>
              </a:spcAft>
              <a:defRPr/>
            </a:pPr>
            <a:r>
              <a:rPr lang="en-US" dirty="0"/>
              <a:t>Convert the 12 hour time into 24 hour time. Write the 24 hour time and the pronunciation in the spaces provided.</a:t>
            </a:r>
          </a:p>
          <a:p>
            <a:pPr marL="0" indent="0">
              <a:buNone/>
              <a:defRPr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 1: ATC Times</a:t>
            </a:r>
          </a:p>
        </p:txBody>
      </p:sp>
    </p:spTree>
    <p:extLst>
      <p:ext uri="{BB962C8B-B14F-4D97-AF65-F5344CB8AC3E}">
        <p14:creationId xmlns:p14="http://schemas.microsoft.com/office/powerpoint/2010/main" val="1858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f0e10e1-3e2d-4cb5-bdd3-156dacd9dc33">WEXTPJNUKPJZ-1215587825-11892</_dlc_DocId>
    <_dlc_DocIdUrl xmlns="4f0e10e1-3e2d-4cb5-bdd3-156dacd9dc33">
      <Url>https://ksn2.faa.gov/stt/TTPPM/ER24/_layouts/15/DocIdRedir.aspx?ID=WEXTPJNUKPJZ-1215587825-11892</Url>
      <Description>WEXTPJNUKPJZ-1215587825-11892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FAFDB35B5AD34C89EBE32B06747F48" ma:contentTypeVersion="0" ma:contentTypeDescription="Create a new document." ma:contentTypeScope="" ma:versionID="e72e5cf3a644bd3c2a76949ef822e5f3">
  <xsd:schema xmlns:xsd="http://www.w3.org/2001/XMLSchema" xmlns:xs="http://www.w3.org/2001/XMLSchema" xmlns:p="http://schemas.microsoft.com/office/2006/metadata/properties" xmlns:ns2="4f0e10e1-3e2d-4cb5-bdd3-156dacd9dc33" targetNamespace="http://schemas.microsoft.com/office/2006/metadata/properties" ma:root="true" ma:fieldsID="b03bf376aeaf2378700ad64a9a2727c9" ns2:_="">
    <xsd:import namespace="4f0e10e1-3e2d-4cb5-bdd3-156dacd9dc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e10e1-3e2d-4cb5-bdd3-156dacd9dc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+TEVJRE9TLUNPUlBcaHVudGxleWE8L1VzZXJOYW1lPjxEYXRlVGltZT4zLzI5LzIwMTkgODoxNzo0OCBQTTwvRGF0ZVRpbWU+PExhYmVsU3RyaW5nPlVucmVzdHJpY3RlZDwvTGFiZWxTdHJpbmc+PC9pdGVtPjwvbGFiZWxIaXN0b3J5Pg==</Value>
</WrappedLabelHistory>
</file>

<file path=customXml/item5.xml><?xml version="1.0" encoding="utf-8"?>
<sisl xmlns:xsi="http://www.w3.org/2001/XMLSchema-instance" xmlns:xsd="http://www.w3.org/2001/XMLSchema" xmlns="http://www.boldonjames.com/2008/01/sie/internal/label" sislVersion="0" policy="c8d5760e-638a-47e8-9e2e-1226c2cb268d" origin="userSelected">
  <element uid="42834bfb-1ec1-4beb-bd64-eb83fb3cb3f3" value=""/>
</sisl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90C71F9-B3E8-44D2-A187-94D4EB8237CE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c9d3951b-c0b3-413d-9ae1-2b2887eb6f1c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81F69FA-C121-42FA-A87D-7E05FDEC2FAA}"/>
</file>

<file path=customXml/itemProps3.xml><?xml version="1.0" encoding="utf-8"?>
<ds:datastoreItem xmlns:ds="http://schemas.openxmlformats.org/officeDocument/2006/customXml" ds:itemID="{E9FEEFCC-BF65-4831-9574-5FFB7FC1210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ADDB5C6-E4B1-4497-9E52-CCD839631501}">
  <ds:schemaRefs>
    <ds:schemaRef ds:uri="http://www.w3.org/2001/XMLSchema"/>
    <ds:schemaRef ds:uri="http://www.boldonjames.com/2016/02/Classifier/internal/wrappedLabelHistory"/>
  </ds:schemaRefs>
</ds:datastoreItem>
</file>

<file path=customXml/itemProps5.xml><?xml version="1.0" encoding="utf-8"?>
<ds:datastoreItem xmlns:ds="http://schemas.openxmlformats.org/officeDocument/2006/customXml" ds:itemID="{96AB6F24-30E2-48B5-9B92-DD1C78B06310}">
  <ds:schemaRefs>
    <ds:schemaRef ds:uri="http://www.w3.org/2001/XMLSchema"/>
    <ds:schemaRef ds:uri="http://www.boldonjames.com/2008/01/sie/internal/label"/>
  </ds:schemaRefs>
</ds:datastoreItem>
</file>

<file path=customXml/itemProps6.xml><?xml version="1.0" encoding="utf-8"?>
<ds:datastoreItem xmlns:ds="http://schemas.openxmlformats.org/officeDocument/2006/customXml" ds:itemID="{93AD4B2F-5B02-4115-8F53-828598893B3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40032</TotalTime>
  <Words>2862</Words>
  <Application>Microsoft Office PowerPoint</Application>
  <PresentationFormat>On-screen Show (4:3)</PresentationFormat>
  <Paragraphs>625</Paragraphs>
  <Slides>75</Slides>
  <Notes>75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Arial</vt:lpstr>
      <vt:lpstr>Arial Black</vt:lpstr>
      <vt:lpstr>Calibri</vt:lpstr>
      <vt:lpstr>Times New Roman</vt:lpstr>
      <vt:lpstr>Wingdings</vt:lpstr>
      <vt:lpstr>1_Custom Design</vt:lpstr>
      <vt:lpstr>PowerPoint Presentation</vt:lpstr>
      <vt:lpstr>Lesson Objectives</vt:lpstr>
      <vt:lpstr>International Civil Aviation Organization (ICAO) Phonetics</vt:lpstr>
      <vt:lpstr>Serial Numbers</vt:lpstr>
      <vt:lpstr>Altitudes or Flight Levels</vt:lpstr>
      <vt:lpstr>MDA/DH Altitudes</vt:lpstr>
      <vt:lpstr>Time</vt:lpstr>
      <vt:lpstr>Knowledge Check</vt:lpstr>
      <vt:lpstr>Practice Exercise 1: ATC Times</vt:lpstr>
      <vt:lpstr>Practice Exercise 1</vt:lpstr>
      <vt:lpstr>Field Elevation</vt:lpstr>
      <vt:lpstr>Altimeter Setting</vt:lpstr>
      <vt:lpstr>Knowledge Check</vt:lpstr>
      <vt:lpstr>Practice Exercise 2: Numbers Phraseology, Part 1</vt:lpstr>
      <vt:lpstr>Practice Exercise 2</vt:lpstr>
      <vt:lpstr>Surface Wind</vt:lpstr>
      <vt:lpstr>Heading</vt:lpstr>
      <vt:lpstr>Beacon Code</vt:lpstr>
      <vt:lpstr>Runways</vt:lpstr>
      <vt:lpstr>Frequencies</vt:lpstr>
      <vt:lpstr>Frequencies (Cont’d)</vt:lpstr>
      <vt:lpstr>Speed and Mach Number</vt:lpstr>
      <vt:lpstr>Miles</vt:lpstr>
      <vt:lpstr>Knowledge Check</vt:lpstr>
      <vt:lpstr>Practice Exercise 3: Numbers Phraseology, Part 2</vt:lpstr>
      <vt:lpstr>Practice Exercise 3</vt:lpstr>
      <vt:lpstr>Facility Identification</vt:lpstr>
      <vt:lpstr>Knowledge Check</vt:lpstr>
      <vt:lpstr>Knowledge Check</vt:lpstr>
      <vt:lpstr>Aircraft Identification - Civil</vt:lpstr>
      <vt:lpstr>Aircraft Identification - Air Carrier</vt:lpstr>
      <vt:lpstr>Aircraft Identification - Air Taxi</vt:lpstr>
      <vt:lpstr>Aircraft Identification - Air Ambulance</vt:lpstr>
      <vt:lpstr>Restate Call Sign for Clarity</vt:lpstr>
      <vt:lpstr>U.S. Military Prefixes</vt:lpstr>
      <vt:lpstr>Special Operations Prefixes</vt:lpstr>
      <vt:lpstr>U.S. Military Tactical and Training</vt:lpstr>
      <vt:lpstr>Presidential Aircraft Identification</vt:lpstr>
      <vt:lpstr> DOT and FAA Flights </vt:lpstr>
      <vt:lpstr> Other Special Flights </vt:lpstr>
      <vt:lpstr> Foreign Registry </vt:lpstr>
      <vt:lpstr> Foreign Registry (Cont’d) </vt:lpstr>
      <vt:lpstr>Knowledge Check</vt:lpstr>
      <vt:lpstr>Knowledge Check</vt:lpstr>
      <vt:lpstr>Knowledge Check</vt:lpstr>
      <vt:lpstr>Knowledge Check</vt:lpstr>
      <vt:lpstr>Knowledge Check</vt:lpstr>
      <vt:lpstr>Words and Phrases</vt:lpstr>
      <vt:lpstr>Emphasis for Clarity</vt:lpstr>
      <vt:lpstr>Monitoring Requirements</vt:lpstr>
      <vt:lpstr>Pilot Acknowledgement</vt:lpstr>
      <vt:lpstr>Authorized Interruptions</vt:lpstr>
      <vt:lpstr>Authorized Transmissions</vt:lpstr>
      <vt:lpstr>False or Deceptive Communications</vt:lpstr>
      <vt:lpstr>Authorized Relays</vt:lpstr>
      <vt:lpstr>Radio Message Format</vt:lpstr>
      <vt:lpstr>Abbreviated Transmissions</vt:lpstr>
      <vt:lpstr>Knowledge Check</vt:lpstr>
      <vt:lpstr>Interphone Priorities</vt:lpstr>
      <vt:lpstr>Priority Interruption</vt:lpstr>
      <vt:lpstr>Interphone Message Format</vt:lpstr>
      <vt:lpstr>Loss of Communications</vt:lpstr>
      <vt:lpstr>Knowledge Check</vt:lpstr>
      <vt:lpstr>Good Communication Skills</vt:lpstr>
      <vt:lpstr>Barriers to Communication</vt:lpstr>
      <vt:lpstr>Controller Responsibilities In Communication</vt:lpstr>
      <vt:lpstr>Practice Exercise 4: Communications Skills</vt:lpstr>
      <vt:lpstr>Practice Exercise 4: Communications Skills</vt:lpstr>
      <vt:lpstr>Practice Exercise 5: Listening for Readback Errors</vt:lpstr>
      <vt:lpstr>Practice Exercise 5: Listening For Readback Errors</vt:lpstr>
      <vt:lpstr>Practice Exercise 5: Listening For Readback Errors (Cont’d)</vt:lpstr>
      <vt:lpstr>Practice Exercise 5: Listening For Readback Errors</vt:lpstr>
      <vt:lpstr>Practice Exercise 5: Listening For Readback Errors</vt:lpstr>
      <vt:lpstr>Lesson Summary</vt:lpstr>
      <vt:lpstr>The End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27 PowerPoint Presentation</dc:title>
  <dc:creator>NISC Training Group</dc:creator>
  <cp:lastModifiedBy>Wilson, Ronald L-CTR (FAA)</cp:lastModifiedBy>
  <cp:revision>623</cp:revision>
  <cp:lastPrinted>2006-06-13T13:31:45Z</cp:lastPrinted>
  <dcterms:created xsi:type="dcterms:W3CDTF">2005-01-28T20:32:53Z</dcterms:created>
  <dcterms:modified xsi:type="dcterms:W3CDTF">2022-07-25T16:57:29Z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0x0101003DFAFDB35B5AD34C89EBE32B06747F48</vt:lpwstr>
  </property>
  <property fmtid="{D5CDD505-2E9C-101B-9397-08002B2CF9AE}" pid="3" name="docIndexRef">
    <vt:lpwstr>b135f006-a79d-462c-a507-ebc6203053c5</vt:lpwstr>
  </property>
  <property fmtid="{D5CDD505-2E9C-101B-9397-08002B2CF9AE}" pid="4" name="bjSaver">
    <vt:lpwstr>nAFgvCsYDVYf5XXx5wFs3z9OzyqVTT+J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policy="c8d5760e-638a-47e8-9e2e-1226c2cb268d" origin="userSelected" xmlns="http://www.boldonj</vt:lpwstr>
  </property>
  <property fmtid="{D5CDD505-2E9C-101B-9397-08002B2CF9AE}" pid="6" name="bjDocumentLabelXML-0">
    <vt:lpwstr>ames.com/2008/01/sie/internal/label"&gt;&lt;element uid="42834bfb-1ec1-4beb-bd64-eb83fb3cb3f3" value="" /&gt;&lt;/sisl&gt;</vt:lpwstr>
  </property>
  <property fmtid="{D5CDD505-2E9C-101B-9397-08002B2CF9AE}" pid="7" name="bjDocumentSecurityLabel">
    <vt:lpwstr>Unrestricted</vt:lpwstr>
  </property>
  <property fmtid="{D5CDD505-2E9C-101B-9397-08002B2CF9AE}" pid="8" name="bjLabelHistoryID">
    <vt:lpwstr>{DADDB5C6-E4B1-4497-9E52-CCD839631501}</vt:lpwstr>
  </property>
  <property fmtid="{D5CDD505-2E9C-101B-9397-08002B2CF9AE}" pid="9" name="_dlc_DocIdItemGuid">
    <vt:lpwstr>89861a50-573b-4137-9922-45ba5e3a45d4</vt:lpwstr>
  </property>
</Properties>
</file>